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6.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7.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8.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2.xml" ContentType="application/vnd.openxmlformats-officedocument.drawingml.chartshapes+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drawings/drawing3.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drawings/drawing4.xml" ContentType="application/vnd.openxmlformats-officedocument.drawingml.chartshapes+xml"/>
  <Override PartName="/ppt/notesSlides/notesSlide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5.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1.xml" ContentType="application/inkml+xml"/>
  <Override PartName="/ppt/notesSlides/notesSlide10.xml" ContentType="application/vnd.openxmlformats-officedocument.presentationml.notesSlide+xml"/>
  <Override PartName="/ppt/ink/ink2.xml" ContentType="application/inkml+xml"/>
  <Override PartName="/ppt/notesSlides/notesSlide11.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5.xml" ContentType="application/vnd.openxmlformats-officedocument.themeOverride+xml"/>
  <Override PartName="/ppt/drawings/drawing6.xml" ContentType="application/vnd.openxmlformats-officedocument.drawingml.chartshapes+xml"/>
  <Override PartName="/ppt/notesSlides/notesSlide1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6.xml" ContentType="application/vnd.openxmlformats-officedocument.themeOverride+xml"/>
  <Override PartName="/ppt/drawings/drawing7.xml" ContentType="application/vnd.openxmlformats-officedocument.drawingml.chartshapes+xml"/>
  <Override PartName="/ppt/notesSlides/notesSlide13.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7.xml" ContentType="application/vnd.openxmlformats-officedocument.themeOverride+xml"/>
  <Override PartName="/ppt/drawings/drawing8.xml" ContentType="application/vnd.openxmlformats-officedocument.drawingml.chartshapes+xml"/>
  <Override PartName="/ppt/notesSlides/notesSlide14.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8.xml" ContentType="application/vnd.openxmlformats-officedocument.themeOverride+xml"/>
  <Override PartName="/ppt/drawings/drawing9.xml" ContentType="application/vnd.openxmlformats-officedocument.drawingml.chartshapes+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9.xml" ContentType="application/vnd.openxmlformats-officedocument.themeOverride+xml"/>
  <Override PartName="/ppt/drawings/drawing10.xml" ContentType="application/vnd.openxmlformats-officedocument.drawingml.chartshapes+xml"/>
  <Override PartName="/ppt/notesSlides/notesSlide15.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0.xml" ContentType="application/vnd.openxmlformats-officedocument.themeOverride+xml"/>
  <Override PartName="/ppt/drawings/drawing11.xml" ContentType="application/vnd.openxmlformats-officedocument.drawingml.chartshape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1.xml" ContentType="application/vnd.openxmlformats-officedocument.themeOverride+xml"/>
  <Override PartName="/ppt/drawings/drawing12.xml" ContentType="application/vnd.openxmlformats-officedocument.drawingml.chartshapes+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2.xml" ContentType="application/vnd.openxmlformats-officedocument.themeOverride+xml"/>
  <Override PartName="/ppt/drawings/drawing13.xml" ContentType="application/vnd.openxmlformats-officedocument.drawingml.chartshapes+xml"/>
  <Override PartName="/ppt/notesSlides/notesSlide18.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3.xml" ContentType="application/vnd.openxmlformats-officedocument.themeOverride+xml"/>
  <Override PartName="/ppt/drawings/drawing14.xml" ContentType="application/vnd.openxmlformats-officedocument.drawingml.chartshapes+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drawings/drawing15.xml" ContentType="application/vnd.openxmlformats-officedocument.drawingml.chartshapes+xml"/>
  <Override PartName="/ppt/notesSlides/notesSlide19.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4.xml" ContentType="application/vnd.openxmlformats-officedocument.themeOverride+xml"/>
  <Override PartName="/ppt/drawings/drawing16.xml" ContentType="application/vnd.openxmlformats-officedocument.drawingml.chartshapes+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5.xml" ContentType="application/vnd.openxmlformats-officedocument.themeOverride+xml"/>
  <Override PartName="/ppt/drawings/drawing17.xml" ContentType="application/vnd.openxmlformats-officedocument.drawingml.chartshapes+xml"/>
  <Override PartName="/ppt/notesSlides/notesSlide20.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16.xml" ContentType="application/vnd.openxmlformats-officedocument.themeOverride+xml"/>
  <Override PartName="/ppt/drawings/drawing18.xml" ContentType="application/vnd.openxmlformats-officedocument.drawingml.chartshapes+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17.xml" ContentType="application/vnd.openxmlformats-officedocument.themeOverride+xml"/>
  <Override PartName="/ppt/drawings/drawing19.xml" ContentType="application/vnd.openxmlformats-officedocument.drawingml.chartshapes+xml"/>
  <Override PartName="/ppt/notesSlides/notesSlide21.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drawings/drawing20.xml" ContentType="application/vnd.openxmlformats-officedocument.drawingml.chartshapes+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drawings/drawing21.xml" ContentType="application/vnd.openxmlformats-officedocument.drawingml.chartshapes+xml"/>
  <Override PartName="/ppt/notesSlides/notesSlide22.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theme/themeOverride18.xml" ContentType="application/vnd.openxmlformats-officedocument.themeOverride+xml"/>
  <Override PartName="/ppt/drawings/drawing22.xml" ContentType="application/vnd.openxmlformats-officedocument.drawingml.chartshapes+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heme/themeOverride19.xml" ContentType="application/vnd.openxmlformats-officedocument.themeOverr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heme/themeOverride20.xml" ContentType="application/vnd.openxmlformats-officedocument.themeOverride+xml"/>
  <Override PartName="/ppt/drawings/drawing23.xml" ContentType="application/vnd.openxmlformats-officedocument.drawingml.chartshapes+xml"/>
  <Override PartName="/ppt/notesSlides/notesSlide23.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drawings/drawing24.xml" ContentType="application/vnd.openxmlformats-officedocument.drawingml.chartshapes+xml"/>
  <Override PartName="/ppt/notesSlides/notesSlide24.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drawings/drawing25.xml" ContentType="application/vnd.openxmlformats-officedocument.drawingml.chartshapes+xml"/>
  <Override PartName="/ppt/notesSlides/notesSlide25.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theme/themeOverride21.xml" ContentType="application/vnd.openxmlformats-officedocument.themeOverride+xml"/>
  <Override PartName="/ppt/drawings/drawing26.xml" ContentType="application/vnd.openxmlformats-officedocument.drawingml.chartshapes+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heme/themeOverride22.xml" ContentType="application/vnd.openxmlformats-officedocument.themeOverride+xml"/>
  <Override PartName="/ppt/drawings/drawing27.xml" ContentType="application/vnd.openxmlformats-officedocument.drawingml.chartshape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theme/themeOverride23.xml" ContentType="application/vnd.openxmlformats-officedocument.themeOverride+xml"/>
  <Override PartName="/ppt/drawings/drawing28.xml" ContentType="application/vnd.openxmlformats-officedocument.drawingml.chartshapes+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theme/themeOverride24.xml" ContentType="application/vnd.openxmlformats-officedocument.themeOverride+xml"/>
  <Override PartName="/ppt/drawings/drawing29.xml" ContentType="application/vnd.openxmlformats-officedocument.drawingml.chartshape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31.xml" ContentType="application/vnd.openxmlformats-officedocument.drawingml.chart+xml"/>
  <Override PartName="/ppt/drawings/drawing30.xml" ContentType="application/vnd.openxmlformats-officedocument.drawingml.chartshape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32.xml" ContentType="application/vnd.openxmlformats-officedocument.drawingml.chart+xml"/>
  <Override PartName="/ppt/charts/style31.xml" ContentType="application/vnd.ms-office.chartstyle+xml"/>
  <Override PartName="/ppt/charts/colors31.xml" ContentType="application/vnd.ms-office.chartcolorstyle+xml"/>
  <Override PartName="/ppt/theme/themeOverride25.xml" ContentType="application/vnd.openxmlformats-officedocument.themeOverride+xml"/>
  <Override PartName="/ppt/drawings/drawing31.xml" ContentType="application/vnd.openxmlformats-officedocument.drawingml.chartshapes+xml"/>
  <Override PartName="/ppt/charts/chart33.xml" ContentType="application/vnd.openxmlformats-officedocument.drawingml.chart+xml"/>
  <Override PartName="/ppt/charts/style32.xml" ContentType="application/vnd.ms-office.chartstyle+xml"/>
  <Override PartName="/ppt/charts/colors32.xml" ContentType="application/vnd.ms-office.chartcolorstyle+xml"/>
  <Override PartName="/ppt/theme/themeOverride26.xml" ContentType="application/vnd.openxmlformats-officedocument.themeOverride+xml"/>
  <Override PartName="/ppt/drawings/drawing32.xml" ContentType="application/vnd.openxmlformats-officedocument.drawingml.chartshapes+xml"/>
  <Override PartName="/ppt/notesSlides/notesSlide33.xml" ContentType="application/vnd.openxmlformats-officedocument.presentationml.notesSlide+xml"/>
  <Override PartName="/ppt/charts/chart34.xml" ContentType="application/vnd.openxmlformats-officedocument.drawingml.chart+xml"/>
  <Override PartName="/ppt/charts/style33.xml" ContentType="application/vnd.ms-office.chartstyle+xml"/>
  <Override PartName="/ppt/charts/colors33.xml" ContentType="application/vnd.ms-office.chartcolorstyle+xml"/>
  <Override PartName="/ppt/theme/themeOverride27.xml" ContentType="application/vnd.openxmlformats-officedocument.themeOverride+xml"/>
  <Override PartName="/ppt/drawings/drawing33.xml" ContentType="application/vnd.openxmlformats-officedocument.drawingml.chartshapes+xml"/>
  <Override PartName="/ppt/notesSlides/notesSlide34.xml" ContentType="application/vnd.openxmlformats-officedocument.presentationml.notesSlide+xml"/>
  <Override PartName="/ppt/charts/chart35.xml" ContentType="application/vnd.openxmlformats-officedocument.drawingml.chart+xml"/>
  <Override PartName="/ppt/charts/style34.xml" ContentType="application/vnd.ms-office.chartstyle+xml"/>
  <Override PartName="/ppt/charts/colors34.xml" ContentType="application/vnd.ms-office.chartcolorstyle+xml"/>
  <Override PartName="/ppt/drawings/drawing34.xml" ContentType="application/vnd.openxmlformats-officedocument.drawingml.chartshapes+xml"/>
  <Override PartName="/ppt/charts/chart36.xml" ContentType="application/vnd.openxmlformats-officedocument.drawingml.chart+xml"/>
  <Override PartName="/ppt/charts/style35.xml" ContentType="application/vnd.ms-office.chartstyle+xml"/>
  <Override PartName="/ppt/charts/colors35.xml" ContentType="application/vnd.ms-office.chartcolorstyle+xml"/>
  <Override PartName="/ppt/drawings/drawing35.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6"/>
    <p:sldMasterId id="2147483668" r:id="rId7"/>
    <p:sldMasterId id="2147483674" r:id="rId8"/>
    <p:sldMasterId id="2147483714" r:id="rId9"/>
    <p:sldMasterId id="2147483682" r:id="rId10"/>
    <p:sldMasterId id="2147483688" r:id="rId11"/>
    <p:sldMasterId id="2147483696" r:id="rId12"/>
    <p:sldMasterId id="2147483728" r:id="rId13"/>
    <p:sldMasterId id="2147483740" r:id="rId14"/>
  </p:sldMasterIdLst>
  <p:notesMasterIdLst>
    <p:notesMasterId r:id="rId63"/>
  </p:notesMasterIdLst>
  <p:sldIdLst>
    <p:sldId id="2134805088" r:id="rId15"/>
    <p:sldId id="2147474347" r:id="rId16"/>
    <p:sldId id="2147474139" r:id="rId17"/>
    <p:sldId id="2147474251" r:id="rId18"/>
    <p:sldId id="2147474327" r:id="rId19"/>
    <p:sldId id="2147474340" r:id="rId20"/>
    <p:sldId id="2147474341" r:id="rId21"/>
    <p:sldId id="2147474348" r:id="rId22"/>
    <p:sldId id="2147474343" r:id="rId23"/>
    <p:sldId id="2147474252" r:id="rId24"/>
    <p:sldId id="2147474253" r:id="rId25"/>
    <p:sldId id="2147474256" r:id="rId26"/>
    <p:sldId id="2147474229" r:id="rId27"/>
    <p:sldId id="2147474303" r:id="rId28"/>
    <p:sldId id="2147474243" r:id="rId29"/>
    <p:sldId id="2147474157" r:id="rId30"/>
    <p:sldId id="2147474125" r:id="rId31"/>
    <p:sldId id="2147474230" r:id="rId32"/>
    <p:sldId id="2147474326" r:id="rId33"/>
    <p:sldId id="2147474330" r:id="rId34"/>
    <p:sldId id="2147474160" r:id="rId35"/>
    <p:sldId id="2147474226" r:id="rId36"/>
    <p:sldId id="2147474161" r:id="rId37"/>
    <p:sldId id="2147474250" r:id="rId38"/>
    <p:sldId id="2147474159" r:id="rId39"/>
    <p:sldId id="2147474345" r:id="rId40"/>
    <p:sldId id="2147474346" r:id="rId41"/>
    <p:sldId id="2147474325" r:id="rId42"/>
    <p:sldId id="2147474164" r:id="rId43"/>
    <p:sldId id="2147474332" r:id="rId44"/>
    <p:sldId id="2147474335" r:id="rId45"/>
    <p:sldId id="2147474344" r:id="rId46"/>
    <p:sldId id="2147474336" r:id="rId47"/>
    <p:sldId id="2147474228" r:id="rId48"/>
    <p:sldId id="2147474333" r:id="rId49"/>
    <p:sldId id="2147474162" r:id="rId50"/>
    <p:sldId id="2147474163" r:id="rId51"/>
    <p:sldId id="2147474166" r:id="rId52"/>
    <p:sldId id="2147474167" r:id="rId53"/>
    <p:sldId id="2147474334" r:id="rId54"/>
    <p:sldId id="2134805063" r:id="rId55"/>
    <p:sldId id="2134805066" r:id="rId56"/>
    <p:sldId id="2134805067" r:id="rId57"/>
    <p:sldId id="2147474328" r:id="rId58"/>
    <p:sldId id="2147474329" r:id="rId59"/>
    <p:sldId id="2134805010" r:id="rId60"/>
    <p:sldId id="262" r:id="rId61"/>
    <p:sldId id="277" r:id="rId62"/>
  </p:sldIdLst>
  <p:sldSz cx="9144000" cy="5143500" type="screen16x9"/>
  <p:notesSz cx="7315200" cy="9601200"/>
  <p:defaultTextStyle>
    <a:defPPr>
      <a:defRPr lang="fr-FR"/>
    </a:defPPr>
    <a:lvl1pPr algn="l" rtl="0" eaLnBrk="0" fontAlgn="base" hangingPunct="0">
      <a:spcBef>
        <a:spcPct val="0"/>
      </a:spcBef>
      <a:spcAft>
        <a:spcPct val="0"/>
      </a:spcAft>
      <a:defRPr sz="1800" kern="1200">
        <a:solidFill>
          <a:schemeClr val="tx1"/>
        </a:solidFill>
        <a:latin typeface="Verdana" pitchFamily="34" charset="0"/>
        <a:ea typeface="+mn-ea"/>
        <a:cs typeface="+mn-cs"/>
      </a:defRPr>
    </a:lvl1pPr>
    <a:lvl2pPr marL="342900" algn="l" rtl="0" eaLnBrk="0" fontAlgn="base" hangingPunct="0">
      <a:spcBef>
        <a:spcPct val="0"/>
      </a:spcBef>
      <a:spcAft>
        <a:spcPct val="0"/>
      </a:spcAft>
      <a:defRPr sz="1800" kern="1200">
        <a:solidFill>
          <a:schemeClr val="tx1"/>
        </a:solidFill>
        <a:latin typeface="Verdana" pitchFamily="34" charset="0"/>
        <a:ea typeface="+mn-ea"/>
        <a:cs typeface="+mn-cs"/>
      </a:defRPr>
    </a:lvl2pPr>
    <a:lvl3pPr marL="685800" algn="l" rtl="0" eaLnBrk="0" fontAlgn="base" hangingPunct="0">
      <a:spcBef>
        <a:spcPct val="0"/>
      </a:spcBef>
      <a:spcAft>
        <a:spcPct val="0"/>
      </a:spcAft>
      <a:defRPr sz="1800" kern="1200">
        <a:solidFill>
          <a:schemeClr val="tx1"/>
        </a:solidFill>
        <a:latin typeface="Verdana" pitchFamily="34" charset="0"/>
        <a:ea typeface="+mn-ea"/>
        <a:cs typeface="+mn-cs"/>
      </a:defRPr>
    </a:lvl3pPr>
    <a:lvl4pPr marL="1028700" algn="l" rtl="0" eaLnBrk="0" fontAlgn="base" hangingPunct="0">
      <a:spcBef>
        <a:spcPct val="0"/>
      </a:spcBef>
      <a:spcAft>
        <a:spcPct val="0"/>
      </a:spcAft>
      <a:defRPr sz="1800" kern="1200">
        <a:solidFill>
          <a:schemeClr val="tx1"/>
        </a:solidFill>
        <a:latin typeface="Verdana" pitchFamily="34" charset="0"/>
        <a:ea typeface="+mn-ea"/>
        <a:cs typeface="+mn-cs"/>
      </a:defRPr>
    </a:lvl4pPr>
    <a:lvl5pPr marL="1371600" algn="l" rtl="0" eaLnBrk="0" fontAlgn="base" hangingPunct="0">
      <a:spcBef>
        <a:spcPct val="0"/>
      </a:spcBef>
      <a:spcAft>
        <a:spcPct val="0"/>
      </a:spcAft>
      <a:defRPr sz="1800" kern="1200">
        <a:solidFill>
          <a:schemeClr val="tx1"/>
        </a:solidFill>
        <a:latin typeface="Verdana" pitchFamily="34" charset="0"/>
        <a:ea typeface="+mn-ea"/>
        <a:cs typeface="+mn-cs"/>
      </a:defRPr>
    </a:lvl5pPr>
    <a:lvl6pPr marL="1714500" algn="l" defTabSz="685800" rtl="0" eaLnBrk="1" latinLnBrk="0" hangingPunct="1">
      <a:defRPr sz="1800" kern="1200">
        <a:solidFill>
          <a:schemeClr val="tx1"/>
        </a:solidFill>
        <a:latin typeface="Verdana" pitchFamily="34" charset="0"/>
        <a:ea typeface="+mn-ea"/>
        <a:cs typeface="+mn-cs"/>
      </a:defRPr>
    </a:lvl6pPr>
    <a:lvl7pPr marL="2057400" algn="l" defTabSz="685800" rtl="0" eaLnBrk="1" latinLnBrk="0" hangingPunct="1">
      <a:defRPr sz="1800" kern="1200">
        <a:solidFill>
          <a:schemeClr val="tx1"/>
        </a:solidFill>
        <a:latin typeface="Verdana" pitchFamily="34" charset="0"/>
        <a:ea typeface="+mn-ea"/>
        <a:cs typeface="+mn-cs"/>
      </a:defRPr>
    </a:lvl7pPr>
    <a:lvl8pPr marL="2400300" algn="l" defTabSz="685800" rtl="0" eaLnBrk="1" latinLnBrk="0" hangingPunct="1">
      <a:defRPr sz="1800" kern="1200">
        <a:solidFill>
          <a:schemeClr val="tx1"/>
        </a:solidFill>
        <a:latin typeface="Verdana" pitchFamily="34" charset="0"/>
        <a:ea typeface="+mn-ea"/>
        <a:cs typeface="+mn-cs"/>
      </a:defRPr>
    </a:lvl8pPr>
    <a:lvl9pPr marL="2743200" algn="l" defTabSz="685800" rtl="0" eaLnBrk="1" latinLnBrk="0" hangingPunct="1">
      <a:defRPr sz="1800"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1D74"/>
    <a:srgbClr val="8779C6"/>
    <a:srgbClr val="3F589E"/>
    <a:srgbClr val="916F06"/>
    <a:srgbClr val="AF880E"/>
    <a:srgbClr val="969696"/>
    <a:srgbClr val="31879C"/>
    <a:srgbClr val="3FBC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56" autoAdjust="0"/>
    <p:restoredTop sz="94660"/>
  </p:normalViewPr>
  <p:slideViewPr>
    <p:cSldViewPr snapToGrid="0">
      <p:cViewPr varScale="1">
        <p:scale>
          <a:sx n="105" d="100"/>
          <a:sy n="105" d="100"/>
        </p:scale>
        <p:origin x="950" y="6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8.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63" Type="http://schemas.openxmlformats.org/officeDocument/2006/relationships/notesMaster" Target="notesMasters/notesMaster1.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2.xml"/><Relationship Id="rId29"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Master" Target="slideMasters/slideMaster6.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61" Type="http://schemas.openxmlformats.org/officeDocument/2006/relationships/slide" Target="slides/slide47.xml"/><Relationship Id="rId10" Type="http://schemas.openxmlformats.org/officeDocument/2006/relationships/slideMaster" Target="slideMasters/slideMaster5.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Master" Target="slideMasters/slideMaster9.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presProps" Target="presProps.xml"/><Relationship Id="rId8" Type="http://schemas.openxmlformats.org/officeDocument/2006/relationships/slideMaster" Target="slideMasters/slideMaster3.xml"/><Relationship Id="rId51" Type="http://schemas.openxmlformats.org/officeDocument/2006/relationships/slide" Target="slides/slide37.xml"/><Relationship Id="rId3" Type="http://schemas.openxmlformats.org/officeDocument/2006/relationships/customXml" Target="../customXml/item3.xml"/><Relationship Id="rId12" Type="http://schemas.openxmlformats.org/officeDocument/2006/relationships/slideMaster" Target="slideMasters/slideMaster7.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tableStyles" Target="tableStyles.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oleObject" Target="https://groupebpce.sharepoint.com/sites/EconomicResearchAmericas/Shared%20Documents/General/Slide-Deck/Americas-Outlook-Charts.xlsx" TargetMode="Externa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0.xml"/><Relationship Id="rId1" Type="http://schemas.microsoft.com/office/2011/relationships/chartStyle" Target="style10.xml"/><Relationship Id="rId5" Type="http://schemas.openxmlformats.org/officeDocument/2006/relationships/chartUserShapes" Target="../drawings/drawing10.xml"/><Relationship Id="rId4" Type="http://schemas.openxmlformats.org/officeDocument/2006/relationships/oleObject" Target="file:///\\cib.net\sharehk\Share\Hong_Kong_Branch\Departments\RS\Common\2015_RS\Admin\KW\10YR.xlsm" TargetMode="Externa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1.xml"/><Relationship Id="rId1" Type="http://schemas.microsoft.com/office/2011/relationships/chartStyle" Target="style11.xml"/><Relationship Id="rId5" Type="http://schemas.openxmlformats.org/officeDocument/2006/relationships/chartUserShapes" Target="../drawings/drawing11.xml"/><Relationship Id="rId4" Type="http://schemas.openxmlformats.org/officeDocument/2006/relationships/oleObject" Target="file:///\\cib.net\sharehk\share\Hong_Kong_Branch\Departments\RS\Common\2015_RS\Project\240912_US%20Election%20Impact%20on%20EM%20Asia%20ex-China\Trade.xlsx" TargetMode="Externa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2.xml"/><Relationship Id="rId1" Type="http://schemas.microsoft.com/office/2011/relationships/chartStyle" Target="style12.xml"/><Relationship Id="rId5" Type="http://schemas.openxmlformats.org/officeDocument/2006/relationships/chartUserShapes" Target="../drawings/drawing12.xml"/><Relationship Id="rId4" Type="http://schemas.openxmlformats.org/officeDocument/2006/relationships/oleObject" Target="../embeddings/oleObject1.bin"/></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3.xml"/><Relationship Id="rId1" Type="http://schemas.microsoft.com/office/2011/relationships/chartStyle" Target="style13.xml"/><Relationship Id="rId5" Type="http://schemas.openxmlformats.org/officeDocument/2006/relationships/chartUserShapes" Target="../drawings/drawing13.xml"/><Relationship Id="rId4" Type="http://schemas.openxmlformats.org/officeDocument/2006/relationships/oleObject" Target="../embeddings/oleObject2.bin"/></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4.xml"/><Relationship Id="rId1" Type="http://schemas.microsoft.com/office/2011/relationships/chartStyle" Target="style14.xml"/><Relationship Id="rId5" Type="http://schemas.openxmlformats.org/officeDocument/2006/relationships/chartUserShapes" Target="../drawings/drawing14.xml"/><Relationship Id="rId4" Type="http://schemas.openxmlformats.org/officeDocument/2006/relationships/oleObject" Target="file:///\\cib.net\sharehk\share\Hong_Kong_Branch\Departments\RS\Common\2015_RS\Project\Routine%20Publication\Asia%20Outlook\2025\data%20&amp;%20charts\outlook_data.xlsm" TargetMode="External"/></Relationships>
</file>

<file path=ppt/charts/_rels/chart15.xml.rels><?xml version="1.0" encoding="UTF-8" standalone="yes"?>
<Relationships xmlns="http://schemas.openxmlformats.org/package/2006/relationships"><Relationship Id="rId3" Type="http://schemas.openxmlformats.org/officeDocument/2006/relationships/oleObject" Target="file:///\\cib.net\sharehk\share\Hong_Kong_Branch\Departments\RS\Common\2015_RS\Project\Routine%20Publication\Asia%20Outlook\2025\data%20&amp;%20charts\outlook_data.xlsm" TargetMode="Externa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chartUserShapes" Target="../drawings/drawing15.xml"/></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6.xml"/><Relationship Id="rId1" Type="http://schemas.microsoft.com/office/2011/relationships/chartStyle" Target="style16.xml"/><Relationship Id="rId5" Type="http://schemas.openxmlformats.org/officeDocument/2006/relationships/chartUserShapes" Target="../drawings/drawing16.xml"/><Relationship Id="rId4" Type="http://schemas.openxmlformats.org/officeDocument/2006/relationships/oleObject" Target="file:///\\cib.net\sharehk\Share\Hong_Kong_Branch\Departments\RS\Common\2015_RS\Data\MCI\MCI_New.xlsx" TargetMode="External"/></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17.xml"/><Relationship Id="rId1" Type="http://schemas.microsoft.com/office/2011/relationships/chartStyle" Target="style17.xml"/><Relationship Id="rId5" Type="http://schemas.openxmlformats.org/officeDocument/2006/relationships/chartUserShapes" Target="../drawings/drawing17.xml"/><Relationship Id="rId4" Type="http://schemas.openxmlformats.org/officeDocument/2006/relationships/oleObject" Target="file:///\\cib.net\sharehk\Share\Hong_Kong_Branch\Departments\RS\Common\2015_RS\Data\MCI\MCI_New.xlsx" TargetMode="External"/></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18.xml"/><Relationship Id="rId1" Type="http://schemas.microsoft.com/office/2011/relationships/chartStyle" Target="style18.xml"/><Relationship Id="rId5" Type="http://schemas.openxmlformats.org/officeDocument/2006/relationships/chartUserShapes" Target="../drawings/drawing18.xml"/><Relationship Id="rId4" Type="http://schemas.openxmlformats.org/officeDocument/2006/relationships/oleObject" Target="file:///\\cib.net\sharehk\share\Hong_Kong_Branch\Departments\RS\Common\2015_RS\Admin\KW\Kelly\data\Asia\Monetary%20Policy.xlsx" TargetMode="External"/></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19.xml"/><Relationship Id="rId1" Type="http://schemas.microsoft.com/office/2011/relationships/chartStyle" Target="style19.xml"/><Relationship Id="rId5" Type="http://schemas.openxmlformats.org/officeDocument/2006/relationships/chartUserShapes" Target="../drawings/drawing19.xml"/><Relationship Id="rId4" Type="http://schemas.openxmlformats.org/officeDocument/2006/relationships/oleObject" Target="file:///\\cib.net\sharehk\share\Hong_Kong_Branch\Departments\RS\Common\2015_RS\Project\Routine%20Publication\Asia%20Outlook\2024\data%20&amp;%20charts\outlook_data.xlsm"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2.xml"/><Relationship Id="rId4" Type="http://schemas.openxmlformats.org/officeDocument/2006/relationships/oleObject" Target="https://groupebpce.sharepoint.com/sites/EconomicResearchAmericas/Shared%20Documents/General/Slide-Deck/Americas-Outlook-Charts.xlsx" TargetMode="External"/></Relationships>
</file>

<file path=ppt/charts/_rels/chart20.xml.rels><?xml version="1.0" encoding="UTF-8" standalone="yes"?>
<Relationships xmlns="http://schemas.openxmlformats.org/package/2006/relationships"><Relationship Id="rId3" Type="http://schemas.openxmlformats.org/officeDocument/2006/relationships/oleObject" Target="file:///\\cib.net\sharehk\share\Hong_Kong_Branch\Departments\RS\Common\2015_RS\Admin\KT\Trinh\250411_Foreign%20Ownership\250411.xlsx" TargetMode="Externa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chartUserShapes" Target="../drawings/drawing20.xml"/></Relationships>
</file>

<file path=ppt/charts/_rels/chart21.xml.rels><?xml version="1.0" encoding="UTF-8" standalone="yes"?>
<Relationships xmlns="http://schemas.openxmlformats.org/package/2006/relationships"><Relationship Id="rId3" Type="http://schemas.openxmlformats.org/officeDocument/2006/relationships/oleObject" Target="file:///\\cib.net\sharehk\share\Hong_Kong_Branch\Departments\RS\Common\2015_RS\Admin\KT\Trinh\250411_Foreign%20Ownership\250411.xlsx" TargetMode="External"/><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chartUserShapes" Target="../drawings/drawing21.xml"/></Relationships>
</file>

<file path=ppt/charts/_rels/chart22.xml.rels><?xml version="1.0" encoding="UTF-8" standalone="yes"?>
<Relationships xmlns="http://schemas.openxmlformats.org/package/2006/relationships"><Relationship Id="rId3" Type="http://schemas.openxmlformats.org/officeDocument/2006/relationships/themeOverride" Target="../theme/themeOverride18.xml"/><Relationship Id="rId2" Type="http://schemas.microsoft.com/office/2011/relationships/chartColorStyle" Target="colors22.xml"/><Relationship Id="rId1" Type="http://schemas.microsoft.com/office/2011/relationships/chartStyle" Target="style22.xml"/><Relationship Id="rId5" Type="http://schemas.openxmlformats.org/officeDocument/2006/relationships/chartUserShapes" Target="../drawings/drawing22.xml"/><Relationship Id="rId4" Type="http://schemas.openxmlformats.org/officeDocument/2006/relationships/oleObject" Target="file:///\\cib.net\sharehk\share\Hong_Kong_Branch\Departments\RS\Common\2015_RS\Admin\KW\Kelly\data\Asia\EM%20FDI.xlsx" TargetMode="External"/></Relationships>
</file>

<file path=ppt/charts/_rels/chart23.xml.rels><?xml version="1.0" encoding="UTF-8" standalone="yes"?>
<Relationships xmlns="http://schemas.openxmlformats.org/package/2006/relationships"><Relationship Id="rId3" Type="http://schemas.openxmlformats.org/officeDocument/2006/relationships/themeOverride" Target="../theme/themeOverride19.xml"/><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oleObject" Target="file:///\\cib.net\sharehk\share\Hong_Kong_Branch\Departments\RS\Common\2015_RS\Admin\KW\Kelly\data\Asia\EM%20FDI.xlsx" TargetMode="External"/></Relationships>
</file>

<file path=ppt/charts/_rels/chart24.xml.rels><?xml version="1.0" encoding="UTF-8" standalone="yes"?>
<Relationships xmlns="http://schemas.openxmlformats.org/package/2006/relationships"><Relationship Id="rId3" Type="http://schemas.openxmlformats.org/officeDocument/2006/relationships/themeOverride" Target="../theme/themeOverride20.xml"/><Relationship Id="rId2" Type="http://schemas.microsoft.com/office/2011/relationships/chartColorStyle" Target="colors24.xml"/><Relationship Id="rId1" Type="http://schemas.microsoft.com/office/2011/relationships/chartStyle" Target="style24.xml"/><Relationship Id="rId5" Type="http://schemas.openxmlformats.org/officeDocument/2006/relationships/chartUserShapes" Target="../drawings/drawing23.xml"/><Relationship Id="rId4" Type="http://schemas.openxmlformats.org/officeDocument/2006/relationships/oleObject" Target="file:///\\cib.net\sharehk\share\Hong_Kong_Branch\Departments\RS\Common\2015_RS\Project\240912_US%20Election%20Impact%20on%20EM%20Asia%20ex-China\Portfolio.xlsx" TargetMode="External"/></Relationships>
</file>

<file path=ppt/charts/_rels/chart25.xml.rels><?xml version="1.0" encoding="UTF-8" standalone="yes"?>
<Relationships xmlns="http://schemas.openxmlformats.org/package/2006/relationships"><Relationship Id="rId3" Type="http://schemas.openxmlformats.org/officeDocument/2006/relationships/oleObject" Target="file:///\\cib.net\sharehk\share\Hong_Kong_Branch\Departments\RS\Common\2015_RS\TRIPS_EVENTS\250618_Singapore%20Trip_Tn\MSCI_ACWI%20Investable%20Market%20Index.xlsx" TargetMode="External"/><Relationship Id="rId2" Type="http://schemas.microsoft.com/office/2011/relationships/chartColorStyle" Target="colors25.xml"/><Relationship Id="rId1" Type="http://schemas.microsoft.com/office/2011/relationships/chartStyle" Target="style25.xml"/><Relationship Id="rId4" Type="http://schemas.openxmlformats.org/officeDocument/2006/relationships/chartUserShapes" Target="../drawings/drawing24.xml"/></Relationships>
</file>

<file path=ppt/charts/_rels/chart26.xml.rels><?xml version="1.0" encoding="UTF-8" standalone="yes"?>
<Relationships xmlns="http://schemas.openxmlformats.org/package/2006/relationships"><Relationship Id="rId3" Type="http://schemas.openxmlformats.org/officeDocument/2006/relationships/oleObject" Target="Classeur1" TargetMode="External"/><Relationship Id="rId2" Type="http://schemas.microsoft.com/office/2011/relationships/chartColorStyle" Target="colors26.xml"/><Relationship Id="rId1" Type="http://schemas.microsoft.com/office/2011/relationships/chartStyle" Target="style26.xml"/><Relationship Id="rId4" Type="http://schemas.openxmlformats.org/officeDocument/2006/relationships/chartUserShapes" Target="../drawings/drawing25.xml"/></Relationships>
</file>

<file path=ppt/charts/_rels/chart27.xml.rels><?xml version="1.0" encoding="UTF-8" standalone="yes"?>
<Relationships xmlns="http://schemas.openxmlformats.org/package/2006/relationships"><Relationship Id="rId3" Type="http://schemas.openxmlformats.org/officeDocument/2006/relationships/themeOverride" Target="../theme/themeOverride21.xml"/><Relationship Id="rId2" Type="http://schemas.microsoft.com/office/2011/relationships/chartColorStyle" Target="colors27.xml"/><Relationship Id="rId1" Type="http://schemas.microsoft.com/office/2011/relationships/chartStyle" Target="style27.xml"/><Relationship Id="rId5" Type="http://schemas.openxmlformats.org/officeDocument/2006/relationships/chartUserShapes" Target="../drawings/drawing26.xml"/><Relationship Id="rId4" Type="http://schemas.openxmlformats.org/officeDocument/2006/relationships/oleObject" Target="file:///\\cib.net\sharehk\share\Hong_Kong_Branch\Departments\RS\Common\2015_RS\Admin\KT\Trinh\250415_Service%20Trade\US_Foreign%20Ownership.xlsx" TargetMode="External"/></Relationships>
</file>

<file path=ppt/charts/_rels/chart28.xml.rels><?xml version="1.0" encoding="UTF-8" standalone="yes"?>
<Relationships xmlns="http://schemas.openxmlformats.org/package/2006/relationships"><Relationship Id="rId3" Type="http://schemas.openxmlformats.org/officeDocument/2006/relationships/themeOverride" Target="../theme/themeOverride22.xml"/><Relationship Id="rId2" Type="http://schemas.microsoft.com/office/2011/relationships/chartColorStyle" Target="colors28.xml"/><Relationship Id="rId1" Type="http://schemas.microsoft.com/office/2011/relationships/chartStyle" Target="style28.xml"/><Relationship Id="rId5" Type="http://schemas.openxmlformats.org/officeDocument/2006/relationships/chartUserShapes" Target="../drawings/drawing27.xml"/><Relationship Id="rId4" Type="http://schemas.openxmlformats.org/officeDocument/2006/relationships/oleObject" Target="file:///\\cib.net\sharehk\share\Hong_Kong_Branch\Departments\RS\Common\2015_RS\TRIPS_EVENTS\250601_Paris%20Trip_Tn\Data.xlsx" TargetMode="External"/></Relationships>
</file>

<file path=ppt/charts/_rels/chart29.xml.rels><?xml version="1.0" encoding="UTF-8" standalone="yes"?>
<Relationships xmlns="http://schemas.openxmlformats.org/package/2006/relationships"><Relationship Id="rId3" Type="http://schemas.openxmlformats.org/officeDocument/2006/relationships/themeOverride" Target="../theme/themeOverride23.xml"/><Relationship Id="rId2" Type="http://schemas.microsoft.com/office/2011/relationships/chartColorStyle" Target="colors29.xml"/><Relationship Id="rId1" Type="http://schemas.microsoft.com/office/2011/relationships/chartStyle" Target="style29.xml"/><Relationship Id="rId5" Type="http://schemas.openxmlformats.org/officeDocument/2006/relationships/chartUserShapes" Target="../drawings/drawing28.xml"/><Relationship Id="rId4" Type="http://schemas.openxmlformats.org/officeDocument/2006/relationships/oleObject" Target="file:///\\cib.net\sharehk\share\Hong_Kong_Branch\Departments\RS\Common\2015_RS\Project\240912_US%20Election%20Impact%20on%20EM%20Asia%20ex-China\Military%20Spending.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3.xml"/><Relationship Id="rId4" Type="http://schemas.openxmlformats.org/officeDocument/2006/relationships/oleObject" Target="https://groupebpce.sharepoint.com/sites/EconomicResearchAmericas/Shared%20Documents/General/Slide-Deck/Americas-Outlook-Charts.xlsx" TargetMode="External"/></Relationships>
</file>

<file path=ppt/charts/_rels/chart30.xml.rels><?xml version="1.0" encoding="UTF-8" standalone="yes"?>
<Relationships xmlns="http://schemas.openxmlformats.org/package/2006/relationships"><Relationship Id="rId3" Type="http://schemas.openxmlformats.org/officeDocument/2006/relationships/themeOverride" Target="../theme/themeOverride24.xml"/><Relationship Id="rId2" Type="http://schemas.microsoft.com/office/2011/relationships/chartColorStyle" Target="colors30.xml"/><Relationship Id="rId1" Type="http://schemas.microsoft.com/office/2011/relationships/chartStyle" Target="style30.xml"/><Relationship Id="rId5" Type="http://schemas.openxmlformats.org/officeDocument/2006/relationships/chartUserShapes" Target="../drawings/drawing29.xml"/><Relationship Id="rId4" Type="http://schemas.openxmlformats.org/officeDocument/2006/relationships/oleObject" Target="file:///\\cib.net\sharehk\share\Hong_Kong_Branch\Departments\RS\Common\2015_RS\Project\240912_US%20Election%20Impact%20on%20EM%20Asia%20ex-China\Military%20Spending.xlsx" TargetMode="External"/></Relationships>
</file>

<file path=ppt/charts/_rels/chart31.xml.rels><?xml version="1.0" encoding="UTF-8" standalone="yes"?>
<Relationships xmlns="http://schemas.openxmlformats.org/package/2006/relationships"><Relationship Id="rId2" Type="http://schemas.openxmlformats.org/officeDocument/2006/relationships/chartUserShapes" Target="../drawings/drawing30.xml"/><Relationship Id="rId1" Type="http://schemas.openxmlformats.org/officeDocument/2006/relationships/oleObject" Target="../embeddings/oleObject3.bin"/></Relationships>
</file>

<file path=ppt/charts/_rels/chart32.xml.rels><?xml version="1.0" encoding="UTF-8" standalone="yes"?>
<Relationships xmlns="http://schemas.openxmlformats.org/package/2006/relationships"><Relationship Id="rId3" Type="http://schemas.openxmlformats.org/officeDocument/2006/relationships/themeOverride" Target="../theme/themeOverride25.xml"/><Relationship Id="rId2" Type="http://schemas.microsoft.com/office/2011/relationships/chartColorStyle" Target="colors31.xml"/><Relationship Id="rId1" Type="http://schemas.microsoft.com/office/2011/relationships/chartStyle" Target="style31.xml"/><Relationship Id="rId5" Type="http://schemas.openxmlformats.org/officeDocument/2006/relationships/chartUserShapes" Target="../drawings/drawing31.xml"/><Relationship Id="rId4" Type="http://schemas.openxmlformats.org/officeDocument/2006/relationships/oleObject" Target="file:///\\cib.net\sharehk\share\Hong_Kong_Branch\Departments\RS\Common\2015_RS\TRIPS_EVENTS\241112_Dubai%20Trip\Food%20Price%20Index.xls" TargetMode="External"/></Relationships>
</file>

<file path=ppt/charts/_rels/chart33.xml.rels><?xml version="1.0" encoding="UTF-8" standalone="yes"?>
<Relationships xmlns="http://schemas.openxmlformats.org/package/2006/relationships"><Relationship Id="rId3" Type="http://schemas.openxmlformats.org/officeDocument/2006/relationships/themeOverride" Target="../theme/themeOverride26.xml"/><Relationship Id="rId2" Type="http://schemas.microsoft.com/office/2011/relationships/chartColorStyle" Target="colors32.xml"/><Relationship Id="rId1" Type="http://schemas.microsoft.com/office/2011/relationships/chartStyle" Target="style32.xml"/><Relationship Id="rId5" Type="http://schemas.openxmlformats.org/officeDocument/2006/relationships/chartUserShapes" Target="../drawings/drawing32.xml"/><Relationship Id="rId4" Type="http://schemas.openxmlformats.org/officeDocument/2006/relationships/oleObject" Target="file:///\\cib.net\sharehk\share\Hong_Kong_Branch\Departments\RS\Common\2015_RS\TRIPS_EVENTS\241112_Dubai%20Trip\Global%20Surface%20Temperature.xls" TargetMode="External"/></Relationships>
</file>

<file path=ppt/charts/_rels/chart34.xml.rels><?xml version="1.0" encoding="UTF-8" standalone="yes"?>
<Relationships xmlns="http://schemas.openxmlformats.org/package/2006/relationships"><Relationship Id="rId3" Type="http://schemas.openxmlformats.org/officeDocument/2006/relationships/themeOverride" Target="../theme/themeOverride27.xml"/><Relationship Id="rId2" Type="http://schemas.microsoft.com/office/2011/relationships/chartColorStyle" Target="colors33.xml"/><Relationship Id="rId1" Type="http://schemas.microsoft.com/office/2011/relationships/chartStyle" Target="style33.xml"/><Relationship Id="rId5" Type="http://schemas.openxmlformats.org/officeDocument/2006/relationships/chartUserShapes" Target="../drawings/drawing33.xml"/><Relationship Id="rId4" Type="http://schemas.openxmlformats.org/officeDocument/2006/relationships/oleObject" Target="../embeddings/oleObject4.bin"/></Relationships>
</file>

<file path=ppt/charts/_rels/chart35.xml.rels><?xml version="1.0" encoding="UTF-8" standalone="yes"?>
<Relationships xmlns="http://schemas.openxmlformats.org/package/2006/relationships"><Relationship Id="rId3" Type="http://schemas.openxmlformats.org/officeDocument/2006/relationships/oleObject" Target="Chart%20in%20Microsoft%20Word" TargetMode="External"/><Relationship Id="rId2" Type="http://schemas.microsoft.com/office/2011/relationships/chartColorStyle" Target="colors34.xml"/><Relationship Id="rId1" Type="http://schemas.microsoft.com/office/2011/relationships/chartStyle" Target="style34.xml"/><Relationship Id="rId4" Type="http://schemas.openxmlformats.org/officeDocument/2006/relationships/chartUserShapes" Target="../drawings/drawing34.xml"/></Relationships>
</file>

<file path=ppt/charts/_rels/chart36.xml.rels><?xml version="1.0" encoding="UTF-8" standalone="yes"?>
<Relationships xmlns="http://schemas.openxmlformats.org/package/2006/relationships"><Relationship Id="rId3" Type="http://schemas.openxmlformats.org/officeDocument/2006/relationships/oleObject" Target="Chart%20in%20Microsoft%20Word" TargetMode="External"/><Relationship Id="rId2" Type="http://schemas.microsoft.com/office/2011/relationships/chartColorStyle" Target="colors35.xml"/><Relationship Id="rId1" Type="http://schemas.microsoft.com/office/2011/relationships/chartStyle" Target="style35.xml"/><Relationship Id="rId4" Type="http://schemas.openxmlformats.org/officeDocument/2006/relationships/chartUserShapes" Target="../drawings/drawing35.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5" Type="http://schemas.openxmlformats.org/officeDocument/2006/relationships/chartUserShapes" Target="../drawings/drawing4.xml"/><Relationship Id="rId4" Type="http://schemas.openxmlformats.org/officeDocument/2006/relationships/oleObject" Target="https://groupebpce.sharepoint.com/sites/EconomicResearchAmericas/Shared%20Documents/General/Slide-Deck/Americas-Outlook-Charts.xlsx" TargetMode="External"/></Relationships>
</file>

<file path=ppt/charts/_rels/chart5.xml.rels><?xml version="1.0" encoding="UTF-8" standalone="yes"?>
<Relationships xmlns="http://schemas.openxmlformats.org/package/2006/relationships"><Relationship Id="rId3" Type="http://schemas.openxmlformats.org/officeDocument/2006/relationships/oleObject" Target="https://groupebpce.sharepoint.com/sites/EconomicResearchAmericas/Shared%20Documents/General/Slide-Deck/Americas-Outlook-Charts.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5.xm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6.xml"/><Relationship Id="rId1" Type="http://schemas.microsoft.com/office/2011/relationships/chartStyle" Target="style6.xml"/><Relationship Id="rId5" Type="http://schemas.openxmlformats.org/officeDocument/2006/relationships/chartUserShapes" Target="../drawings/drawing6.xml"/><Relationship Id="rId4" Type="http://schemas.openxmlformats.org/officeDocument/2006/relationships/oleObject" Target="file:///\\cib.net\sharehk\share\Hong_Kong_Branch\Departments\RS\Common\2015_RS\Project\Routine%20Publication\Asia%20Outlook\2025\Scenario%20Analysis.xlsx" TargetMode="Externa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7.xml"/><Relationship Id="rId1" Type="http://schemas.microsoft.com/office/2011/relationships/chartStyle" Target="style7.xml"/><Relationship Id="rId5" Type="http://schemas.openxmlformats.org/officeDocument/2006/relationships/chartUserShapes" Target="../drawings/drawing7.xml"/><Relationship Id="rId4" Type="http://schemas.openxmlformats.org/officeDocument/2006/relationships/oleObject" Target="file:///\\cib.net\sharehk\share\Hong_Kong_Branch\Departments\RS\Common\2015_RS\Project\Routine%20Publication\Asia%20Outlook\2025\Scenario%20Analysis.xlsx" TargetMode="Externa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8.xml"/><Relationship Id="rId1" Type="http://schemas.microsoft.com/office/2011/relationships/chartStyle" Target="style8.xml"/><Relationship Id="rId5" Type="http://schemas.openxmlformats.org/officeDocument/2006/relationships/chartUserShapes" Target="../drawings/drawing8.xml"/><Relationship Id="rId4" Type="http://schemas.openxmlformats.org/officeDocument/2006/relationships/oleObject" Target="file:///\\cib.net\sharehk\share\Hong_Kong_Branch\Departments\RS\Common\2015_RS\Project\Routine%20Publication\Asia%20Outlook\2025\Scenario%20Analysis.xlsx" TargetMode="Externa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9.xml"/><Relationship Id="rId1" Type="http://schemas.microsoft.com/office/2011/relationships/chartStyle" Target="style9.xml"/><Relationship Id="rId5" Type="http://schemas.openxmlformats.org/officeDocument/2006/relationships/chartUserShapes" Target="../drawings/drawing9.xml"/><Relationship Id="rId4" Type="http://schemas.openxmlformats.org/officeDocument/2006/relationships/oleObject" Target="file:///\\cib.net\sharehk\share\Hong_Kong_Branch\Departments\RS\Common\2015_RS\Admin\KW\Kelly\data\Asia\Monetary%20Policy.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879281320972585E-2"/>
          <c:y val="0.15658675726857241"/>
          <c:w val="0.93684022765193087"/>
          <c:h val="0.76073428321459813"/>
        </c:manualLayout>
      </c:layout>
      <c:barChart>
        <c:barDir val="col"/>
        <c:grouping val="stacked"/>
        <c:varyColors val="0"/>
        <c:ser>
          <c:idx val="0"/>
          <c:order val="0"/>
          <c:tx>
            <c:strRef>
              <c:f>Growth!$AC$151</c:f>
              <c:strCache>
                <c:ptCount val="1"/>
                <c:pt idx="0">
                  <c:v>Personal Consumption</c:v>
                </c:pt>
              </c:strCache>
            </c:strRef>
          </c:tx>
          <c:spPr>
            <a:solidFill>
              <a:srgbClr val="581D74"/>
            </a:solidFill>
            <a:ln>
              <a:noFill/>
            </a:ln>
            <a:effectLst/>
          </c:spPr>
          <c:invertIfNegative val="0"/>
          <c:dPt>
            <c:idx val="3"/>
            <c:invertIfNegative val="0"/>
            <c:bubble3D val="0"/>
            <c:spPr>
              <a:solidFill>
                <a:srgbClr val="581D74"/>
              </a:solidFill>
              <a:ln w="25400" cap="rnd">
                <a:noFill/>
                <a:round/>
              </a:ln>
              <a:effectLst/>
            </c:spPr>
            <c:extLst>
              <c:ext xmlns:c16="http://schemas.microsoft.com/office/drawing/2014/chart" uri="{C3380CC4-5D6E-409C-BE32-E72D297353CC}">
                <c16:uniqueId val="{00000001-A293-4E9B-8E4F-1D59F835614B}"/>
              </c:ext>
            </c:extLst>
          </c:dPt>
          <c:cat>
            <c:strRef>
              <c:f>Growth!$J$160:$J$171</c:f>
              <c:strCache>
                <c:ptCount val="12"/>
                <c:pt idx="0">
                  <c:v>Q1 '23</c:v>
                </c:pt>
                <c:pt idx="1">
                  <c:v>Q2 '23</c:v>
                </c:pt>
                <c:pt idx="2">
                  <c:v>Q3 '23</c:v>
                </c:pt>
                <c:pt idx="3">
                  <c:v>Q4 '23</c:v>
                </c:pt>
                <c:pt idx="4">
                  <c:v>Q1 '24</c:v>
                </c:pt>
                <c:pt idx="5">
                  <c:v>Q2 '24</c:v>
                </c:pt>
                <c:pt idx="6">
                  <c:v>Q3 '24</c:v>
                </c:pt>
                <c:pt idx="7">
                  <c:v>Q4 '24</c:v>
                </c:pt>
                <c:pt idx="8">
                  <c:v>Q1 '25</c:v>
                </c:pt>
                <c:pt idx="9">
                  <c:v>Q2 '25</c:v>
                </c:pt>
                <c:pt idx="10">
                  <c:v>Q3 '25</c:v>
                </c:pt>
                <c:pt idx="11">
                  <c:v>Q4 '25</c:v>
                </c:pt>
              </c:strCache>
            </c:strRef>
          </c:cat>
          <c:val>
            <c:numRef>
              <c:f>Growth!$AC$160:$AC$171</c:f>
              <c:numCache>
                <c:formatCode>0.00</c:formatCode>
                <c:ptCount val="12"/>
                <c:pt idx="0">
                  <c:v>3.347490954852931</c:v>
                </c:pt>
                <c:pt idx="1">
                  <c:v>0.68382477659639651</c:v>
                </c:pt>
                <c:pt idx="2">
                  <c:v>1.7427260707916046</c:v>
                </c:pt>
                <c:pt idx="3">
                  <c:v>2.365139217502362</c:v>
                </c:pt>
                <c:pt idx="4">
                  <c:v>1.3152966385895839</c:v>
                </c:pt>
                <c:pt idx="5">
                  <c:v>1.9155442774415969</c:v>
                </c:pt>
                <c:pt idx="6">
                  <c:v>2.509483764570132</c:v>
                </c:pt>
                <c:pt idx="7">
                  <c:v>2.7384264304303918</c:v>
                </c:pt>
                <c:pt idx="8">
                  <c:v>1.2301261983748342</c:v>
                </c:pt>
                <c:pt idx="9">
                  <c:v>1.3375491582823278</c:v>
                </c:pt>
                <c:pt idx="10">
                  <c:v>-8.6720473583801305E-2</c:v>
                </c:pt>
                <c:pt idx="11">
                  <c:v>0.54724219721971701</c:v>
                </c:pt>
              </c:numCache>
            </c:numRef>
          </c:val>
          <c:extLst>
            <c:ext xmlns:c16="http://schemas.microsoft.com/office/drawing/2014/chart" uri="{C3380CC4-5D6E-409C-BE32-E72D297353CC}">
              <c16:uniqueId val="{00000002-A293-4E9B-8E4F-1D59F835614B}"/>
            </c:ext>
          </c:extLst>
        </c:ser>
        <c:ser>
          <c:idx val="1"/>
          <c:order val="1"/>
          <c:tx>
            <c:strRef>
              <c:f>Growth!$AD$151</c:f>
              <c:strCache>
                <c:ptCount val="1"/>
                <c:pt idx="0">
                  <c:v>Government</c:v>
                </c:pt>
              </c:strCache>
            </c:strRef>
          </c:tx>
          <c:spPr>
            <a:solidFill>
              <a:srgbClr val="C0559A"/>
            </a:solidFill>
            <a:ln>
              <a:noFill/>
            </a:ln>
            <a:effectLst/>
          </c:spPr>
          <c:invertIfNegative val="0"/>
          <c:cat>
            <c:strRef>
              <c:f>Growth!$J$160:$J$171</c:f>
              <c:strCache>
                <c:ptCount val="12"/>
                <c:pt idx="0">
                  <c:v>Q1 '23</c:v>
                </c:pt>
                <c:pt idx="1">
                  <c:v>Q2 '23</c:v>
                </c:pt>
                <c:pt idx="2">
                  <c:v>Q3 '23</c:v>
                </c:pt>
                <c:pt idx="3">
                  <c:v>Q4 '23</c:v>
                </c:pt>
                <c:pt idx="4">
                  <c:v>Q1 '24</c:v>
                </c:pt>
                <c:pt idx="5">
                  <c:v>Q2 '24</c:v>
                </c:pt>
                <c:pt idx="6">
                  <c:v>Q3 '24</c:v>
                </c:pt>
                <c:pt idx="7">
                  <c:v>Q4 '24</c:v>
                </c:pt>
                <c:pt idx="8">
                  <c:v>Q1 '25</c:v>
                </c:pt>
                <c:pt idx="9">
                  <c:v>Q2 '25</c:v>
                </c:pt>
                <c:pt idx="10">
                  <c:v>Q3 '25</c:v>
                </c:pt>
                <c:pt idx="11">
                  <c:v>Q4 '25</c:v>
                </c:pt>
              </c:strCache>
            </c:strRef>
          </c:cat>
          <c:val>
            <c:numRef>
              <c:f>Growth!$AD$160:$AD$171</c:f>
              <c:numCache>
                <c:formatCode>0.00</c:formatCode>
                <c:ptCount val="12"/>
                <c:pt idx="0">
                  <c:v>0.83237825569114232</c:v>
                </c:pt>
                <c:pt idx="1">
                  <c:v>0.48742601569404154</c:v>
                </c:pt>
                <c:pt idx="2">
                  <c:v>0.93347649005741695</c:v>
                </c:pt>
                <c:pt idx="3">
                  <c:v>0.60401476675635524</c:v>
                </c:pt>
                <c:pt idx="4">
                  <c:v>0.29615950802679375</c:v>
                </c:pt>
                <c:pt idx="5">
                  <c:v>0.50838267508187795</c:v>
                </c:pt>
                <c:pt idx="6">
                  <c:v>0.84740289098729871</c:v>
                </c:pt>
                <c:pt idx="7">
                  <c:v>0.51452331807712492</c:v>
                </c:pt>
                <c:pt idx="8">
                  <c:v>-0.24806412287670049</c:v>
                </c:pt>
                <c:pt idx="9">
                  <c:v>0.16856002384965932</c:v>
                </c:pt>
                <c:pt idx="10">
                  <c:v>9.5698955345659392E-2</c:v>
                </c:pt>
                <c:pt idx="11">
                  <c:v>0.11687366475500588</c:v>
                </c:pt>
              </c:numCache>
            </c:numRef>
          </c:val>
          <c:extLst>
            <c:ext xmlns:c16="http://schemas.microsoft.com/office/drawing/2014/chart" uri="{C3380CC4-5D6E-409C-BE32-E72D297353CC}">
              <c16:uniqueId val="{00000003-A293-4E9B-8E4F-1D59F835614B}"/>
            </c:ext>
          </c:extLst>
        </c:ser>
        <c:ser>
          <c:idx val="2"/>
          <c:order val="2"/>
          <c:tx>
            <c:strRef>
              <c:f>Growth!$AE$151</c:f>
              <c:strCache>
                <c:ptCount val="1"/>
                <c:pt idx="0">
                  <c:v>Private Investment</c:v>
                </c:pt>
              </c:strCache>
            </c:strRef>
          </c:tx>
          <c:spPr>
            <a:solidFill>
              <a:srgbClr val="F5DA86"/>
            </a:solidFill>
            <a:ln>
              <a:noFill/>
            </a:ln>
            <a:effectLst/>
          </c:spPr>
          <c:invertIfNegative val="0"/>
          <c:cat>
            <c:strRef>
              <c:f>Growth!$J$160:$J$171</c:f>
              <c:strCache>
                <c:ptCount val="12"/>
                <c:pt idx="0">
                  <c:v>Q1 '23</c:v>
                </c:pt>
                <c:pt idx="1">
                  <c:v>Q2 '23</c:v>
                </c:pt>
                <c:pt idx="2">
                  <c:v>Q3 '23</c:v>
                </c:pt>
                <c:pt idx="3">
                  <c:v>Q4 '23</c:v>
                </c:pt>
                <c:pt idx="4">
                  <c:v>Q1 '24</c:v>
                </c:pt>
                <c:pt idx="5">
                  <c:v>Q2 '24</c:v>
                </c:pt>
                <c:pt idx="6">
                  <c:v>Q3 '24</c:v>
                </c:pt>
                <c:pt idx="7">
                  <c:v>Q4 '24</c:v>
                </c:pt>
                <c:pt idx="8">
                  <c:v>Q1 '25</c:v>
                </c:pt>
                <c:pt idx="9">
                  <c:v>Q2 '25</c:v>
                </c:pt>
                <c:pt idx="10">
                  <c:v>Q3 '25</c:v>
                </c:pt>
                <c:pt idx="11">
                  <c:v>Q4 '25</c:v>
                </c:pt>
              </c:strCache>
            </c:strRef>
          </c:cat>
          <c:val>
            <c:numRef>
              <c:f>Growth!$AE$160:$AE$171</c:f>
              <c:numCache>
                <c:formatCode>0.00</c:formatCode>
                <c:ptCount val="12"/>
                <c:pt idx="0">
                  <c:v>0.54113575585968876</c:v>
                </c:pt>
                <c:pt idx="1">
                  <c:v>1.5033432425435391</c:v>
                </c:pt>
                <c:pt idx="2">
                  <c:v>0.45963956449594284</c:v>
                </c:pt>
                <c:pt idx="3">
                  <c:v>0.63210847683805282</c:v>
                </c:pt>
                <c:pt idx="4">
                  <c:v>1.158506310810693</c:v>
                </c:pt>
                <c:pt idx="5">
                  <c:v>0.4216279523716604</c:v>
                </c:pt>
                <c:pt idx="6">
                  <c:v>0.37891999190489106</c:v>
                </c:pt>
                <c:pt idx="7">
                  <c:v>-0.20170681572458785</c:v>
                </c:pt>
                <c:pt idx="8">
                  <c:v>1.3745470918304592</c:v>
                </c:pt>
                <c:pt idx="9">
                  <c:v>-6.75180822045095E-2</c:v>
                </c:pt>
                <c:pt idx="10">
                  <c:v>-0.44863808622639589</c:v>
                </c:pt>
                <c:pt idx="11">
                  <c:v>0.33747428311186156</c:v>
                </c:pt>
              </c:numCache>
            </c:numRef>
          </c:val>
          <c:extLst>
            <c:ext xmlns:c16="http://schemas.microsoft.com/office/drawing/2014/chart" uri="{C3380CC4-5D6E-409C-BE32-E72D297353CC}">
              <c16:uniqueId val="{00000004-A293-4E9B-8E4F-1D59F835614B}"/>
            </c:ext>
          </c:extLst>
        </c:ser>
        <c:ser>
          <c:idx val="3"/>
          <c:order val="3"/>
          <c:tx>
            <c:strRef>
              <c:f>Growth!$AF$151</c:f>
              <c:strCache>
                <c:ptCount val="1"/>
                <c:pt idx="0">
                  <c:v>Net Exports</c:v>
                </c:pt>
              </c:strCache>
            </c:strRef>
          </c:tx>
          <c:spPr>
            <a:solidFill>
              <a:srgbClr val="8779C6"/>
            </a:solidFill>
            <a:ln>
              <a:noFill/>
            </a:ln>
            <a:effectLst/>
          </c:spPr>
          <c:invertIfNegative val="0"/>
          <c:cat>
            <c:strRef>
              <c:f>Growth!$J$160:$J$171</c:f>
              <c:strCache>
                <c:ptCount val="12"/>
                <c:pt idx="0">
                  <c:v>Q1 '23</c:v>
                </c:pt>
                <c:pt idx="1">
                  <c:v>Q2 '23</c:v>
                </c:pt>
                <c:pt idx="2">
                  <c:v>Q3 '23</c:v>
                </c:pt>
                <c:pt idx="3">
                  <c:v>Q4 '23</c:v>
                </c:pt>
                <c:pt idx="4">
                  <c:v>Q1 '24</c:v>
                </c:pt>
                <c:pt idx="5">
                  <c:v>Q2 '24</c:v>
                </c:pt>
                <c:pt idx="6">
                  <c:v>Q3 '24</c:v>
                </c:pt>
                <c:pt idx="7">
                  <c:v>Q4 '24</c:v>
                </c:pt>
                <c:pt idx="8">
                  <c:v>Q1 '25</c:v>
                </c:pt>
                <c:pt idx="9">
                  <c:v>Q2 '25</c:v>
                </c:pt>
                <c:pt idx="10">
                  <c:v>Q3 '25</c:v>
                </c:pt>
                <c:pt idx="11">
                  <c:v>Q4 '25</c:v>
                </c:pt>
              </c:strCache>
            </c:strRef>
          </c:cat>
          <c:val>
            <c:numRef>
              <c:f>Growth!$AF$160:$AF$171</c:f>
              <c:numCache>
                <c:formatCode>0.00</c:formatCode>
                <c:ptCount val="12"/>
                <c:pt idx="0">
                  <c:v>0.33</c:v>
                </c:pt>
                <c:pt idx="1">
                  <c:v>-0.11</c:v>
                </c:pt>
                <c:pt idx="2">
                  <c:v>-0.1</c:v>
                </c:pt>
                <c:pt idx="3">
                  <c:v>0.09</c:v>
                </c:pt>
                <c:pt idx="4">
                  <c:v>-0.61</c:v>
                </c:pt>
                <c:pt idx="5">
                  <c:v>-0.9</c:v>
                </c:pt>
                <c:pt idx="6">
                  <c:v>-0.43</c:v>
                </c:pt>
                <c:pt idx="7">
                  <c:v>0.26</c:v>
                </c:pt>
                <c:pt idx="8">
                  <c:v>-4.83</c:v>
                </c:pt>
                <c:pt idx="9">
                  <c:v>1.35054410121149</c:v>
                </c:pt>
                <c:pt idx="10">
                  <c:v>0.76027610014634173</c:v>
                </c:pt>
                <c:pt idx="11">
                  <c:v>-0.13445328828460196</c:v>
                </c:pt>
              </c:numCache>
            </c:numRef>
          </c:val>
          <c:extLst>
            <c:ext xmlns:c16="http://schemas.microsoft.com/office/drawing/2014/chart" uri="{C3380CC4-5D6E-409C-BE32-E72D297353CC}">
              <c16:uniqueId val="{00000005-A293-4E9B-8E4F-1D59F835614B}"/>
            </c:ext>
          </c:extLst>
        </c:ser>
        <c:ser>
          <c:idx val="4"/>
          <c:order val="4"/>
          <c:tx>
            <c:strRef>
              <c:f>Growth!$AG$151</c:f>
              <c:strCache>
                <c:ptCount val="1"/>
                <c:pt idx="0">
                  <c:v>Residual (inc. inventories)</c:v>
                </c:pt>
              </c:strCache>
            </c:strRef>
          </c:tx>
          <c:spPr>
            <a:solidFill>
              <a:srgbClr val="FFFFFF">
                <a:lumMod val="65000"/>
              </a:srgbClr>
            </a:solidFill>
            <a:ln>
              <a:noFill/>
            </a:ln>
            <a:effectLst/>
          </c:spPr>
          <c:invertIfNegative val="0"/>
          <c:cat>
            <c:strRef>
              <c:f>Growth!$J$160:$J$171</c:f>
              <c:strCache>
                <c:ptCount val="12"/>
                <c:pt idx="0">
                  <c:v>Q1 '23</c:v>
                </c:pt>
                <c:pt idx="1">
                  <c:v>Q2 '23</c:v>
                </c:pt>
                <c:pt idx="2">
                  <c:v>Q3 '23</c:v>
                </c:pt>
                <c:pt idx="3">
                  <c:v>Q4 '23</c:v>
                </c:pt>
                <c:pt idx="4">
                  <c:v>Q1 '24</c:v>
                </c:pt>
                <c:pt idx="5">
                  <c:v>Q2 '24</c:v>
                </c:pt>
                <c:pt idx="6">
                  <c:v>Q3 '24</c:v>
                </c:pt>
                <c:pt idx="7">
                  <c:v>Q4 '24</c:v>
                </c:pt>
                <c:pt idx="8">
                  <c:v>Q1 '25</c:v>
                </c:pt>
                <c:pt idx="9">
                  <c:v>Q2 '25</c:v>
                </c:pt>
                <c:pt idx="10">
                  <c:v>Q3 '25</c:v>
                </c:pt>
                <c:pt idx="11">
                  <c:v>Q4 '25</c:v>
                </c:pt>
              </c:strCache>
            </c:strRef>
          </c:cat>
          <c:val>
            <c:numRef>
              <c:f>Growth!$AG$160:$AG$171</c:f>
              <c:numCache>
                <c:formatCode>0.00</c:formatCode>
                <c:ptCount val="12"/>
                <c:pt idx="0">
                  <c:v>-2.2553616001303132</c:v>
                </c:pt>
                <c:pt idx="1">
                  <c:v>-0.11419092085347371</c:v>
                </c:pt>
                <c:pt idx="2">
                  <c:v>1.319360804172379</c:v>
                </c:pt>
                <c:pt idx="3">
                  <c:v>-0.49845683133613861</c:v>
                </c:pt>
                <c:pt idx="4">
                  <c:v>-0.53168896212901062</c:v>
                </c:pt>
                <c:pt idx="5">
                  <c:v>1.0439884598199503</c:v>
                </c:pt>
                <c:pt idx="6">
                  <c:v>-0.2327655401659845</c:v>
                </c:pt>
                <c:pt idx="7">
                  <c:v>-0.86173955877628305</c:v>
                </c:pt>
                <c:pt idx="8">
                  <c:v>2.1984255781510087</c:v>
                </c:pt>
                <c:pt idx="9">
                  <c:v>-2.3643579160742529</c:v>
                </c:pt>
                <c:pt idx="10">
                  <c:v>-0.49243635468562286</c:v>
                </c:pt>
                <c:pt idx="11">
                  <c:v>0.1910821946117176</c:v>
                </c:pt>
              </c:numCache>
            </c:numRef>
          </c:val>
          <c:extLst>
            <c:ext xmlns:c16="http://schemas.microsoft.com/office/drawing/2014/chart" uri="{C3380CC4-5D6E-409C-BE32-E72D297353CC}">
              <c16:uniqueId val="{00000006-A293-4E9B-8E4F-1D59F835614B}"/>
            </c:ext>
          </c:extLst>
        </c:ser>
        <c:dLbls>
          <c:showLegendKey val="0"/>
          <c:showVal val="0"/>
          <c:showCatName val="0"/>
          <c:showSerName val="0"/>
          <c:showPercent val="0"/>
          <c:showBubbleSize val="0"/>
        </c:dLbls>
        <c:gapWidth val="88"/>
        <c:overlap val="100"/>
        <c:axId val="308330751"/>
        <c:axId val="308324191"/>
      </c:barChart>
      <c:lineChart>
        <c:grouping val="standard"/>
        <c:varyColors val="0"/>
        <c:ser>
          <c:idx val="5"/>
          <c:order val="5"/>
          <c:tx>
            <c:strRef>
              <c:f>Growth!$AB$151</c:f>
              <c:strCache>
                <c:ptCount val="1"/>
                <c:pt idx="0">
                  <c:v>GDP</c:v>
                </c:pt>
              </c:strCache>
            </c:strRef>
          </c:tx>
          <c:spPr>
            <a:ln w="28575" cap="rnd">
              <a:solidFill>
                <a:srgbClr val="000000"/>
              </a:solidFill>
              <a:round/>
            </a:ln>
            <a:effectLst/>
          </c:spPr>
          <c:marker>
            <c:symbol val="none"/>
          </c:marker>
          <c:cat>
            <c:strRef>
              <c:f>Growth!$J$160:$J$171</c:f>
              <c:strCache>
                <c:ptCount val="12"/>
                <c:pt idx="0">
                  <c:v>Q1 '23</c:v>
                </c:pt>
                <c:pt idx="1">
                  <c:v>Q2 '23</c:v>
                </c:pt>
                <c:pt idx="2">
                  <c:v>Q3 '23</c:v>
                </c:pt>
                <c:pt idx="3">
                  <c:v>Q4 '23</c:v>
                </c:pt>
                <c:pt idx="4">
                  <c:v>Q1 '24</c:v>
                </c:pt>
                <c:pt idx="5">
                  <c:v>Q2 '24</c:v>
                </c:pt>
                <c:pt idx="6">
                  <c:v>Q3 '24</c:v>
                </c:pt>
                <c:pt idx="7">
                  <c:v>Q4 '24</c:v>
                </c:pt>
                <c:pt idx="8">
                  <c:v>Q1 '25</c:v>
                </c:pt>
                <c:pt idx="9">
                  <c:v>Q2 '25</c:v>
                </c:pt>
                <c:pt idx="10">
                  <c:v>Q3 '25</c:v>
                </c:pt>
                <c:pt idx="11">
                  <c:v>Q4 '25</c:v>
                </c:pt>
              </c:strCache>
            </c:strRef>
          </c:cat>
          <c:val>
            <c:numRef>
              <c:f>Growth!$AB$160:$AB$171</c:f>
              <c:numCache>
                <c:formatCode>0.00</c:formatCode>
                <c:ptCount val="12"/>
                <c:pt idx="0">
                  <c:v>2.7956433662734481</c:v>
                </c:pt>
                <c:pt idx="1">
                  <c:v>2.4504031139805038</c:v>
                </c:pt>
                <c:pt idx="2">
                  <c:v>4.3552029295173433</c:v>
                </c:pt>
                <c:pt idx="3">
                  <c:v>3.1928056297606311</c:v>
                </c:pt>
                <c:pt idx="4">
                  <c:v>1.6282734952980604</c:v>
                </c:pt>
                <c:pt idx="5">
                  <c:v>2.989543364715086</c:v>
                </c:pt>
                <c:pt idx="6">
                  <c:v>3.0730411072963371</c:v>
                </c:pt>
                <c:pt idx="7">
                  <c:v>2.4495033740066452</c:v>
                </c:pt>
                <c:pt idx="8">
                  <c:v>-0.27496525452039844</c:v>
                </c:pt>
                <c:pt idx="9">
                  <c:v>0.42477728506471468</c:v>
                </c:pt>
                <c:pt idx="10">
                  <c:v>-0.17181985900381891</c:v>
                </c:pt>
                <c:pt idx="11">
                  <c:v>1.0582190514137002</c:v>
                </c:pt>
              </c:numCache>
            </c:numRef>
          </c:val>
          <c:smooth val="0"/>
          <c:extLst>
            <c:ext xmlns:c16="http://schemas.microsoft.com/office/drawing/2014/chart" uri="{C3380CC4-5D6E-409C-BE32-E72D297353CC}">
              <c16:uniqueId val="{00000007-A293-4E9B-8E4F-1D59F835614B}"/>
            </c:ext>
          </c:extLst>
        </c:ser>
        <c:dLbls>
          <c:showLegendKey val="0"/>
          <c:showVal val="0"/>
          <c:showCatName val="0"/>
          <c:showSerName val="0"/>
          <c:showPercent val="0"/>
          <c:showBubbleSize val="0"/>
        </c:dLbls>
        <c:marker val="1"/>
        <c:smooth val="0"/>
        <c:axId val="308330751"/>
        <c:axId val="308324191"/>
      </c:lineChart>
      <c:catAx>
        <c:axId val="308330751"/>
        <c:scaling>
          <c:orientation val="minMax"/>
        </c:scaling>
        <c:delete val="0"/>
        <c:axPos val="b"/>
        <c:numFmt formatCode="General" sourceLinked="1"/>
        <c:majorTickMark val="out"/>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Inter" panose="02000503000000020004" pitchFamily="2" charset="0"/>
                <a:cs typeface="Arial" panose="020B0604020202020204" pitchFamily="34" charset="0"/>
              </a:defRPr>
            </a:pPr>
            <a:endParaRPr lang="en-US"/>
          </a:p>
        </c:txPr>
        <c:crossAx val="308324191"/>
        <c:crosses val="autoZero"/>
        <c:auto val="1"/>
        <c:lblAlgn val="ctr"/>
        <c:lblOffset val="100"/>
        <c:tickLblSkip val="1"/>
        <c:noMultiLvlLbl val="0"/>
      </c:catAx>
      <c:valAx>
        <c:axId val="308324191"/>
        <c:scaling>
          <c:orientation val="minMax"/>
        </c:scaling>
        <c:delete val="0"/>
        <c:axPos val="l"/>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Inter" panose="02000503000000020004" pitchFamily="2" charset="0"/>
                <a:cs typeface="Arial" panose="020B0604020202020204" pitchFamily="34" charset="0"/>
              </a:defRPr>
            </a:pPr>
            <a:endParaRPr lang="en-US"/>
          </a:p>
        </c:txPr>
        <c:crossAx val="308330751"/>
        <c:crosses val="autoZero"/>
        <c:crossBetween val="between"/>
      </c:valAx>
      <c:spPr>
        <a:noFill/>
        <a:ln>
          <a:noFill/>
        </a:ln>
        <a:effectLst/>
      </c:spPr>
    </c:plotArea>
    <c:legend>
      <c:legendPos val="t"/>
      <c:layout>
        <c:manualLayout>
          <c:xMode val="edge"/>
          <c:yMode val="edge"/>
          <c:x val="9.734737803827305E-2"/>
          <c:y val="0.65145513060867388"/>
          <c:w val="0.40626741368867353"/>
          <c:h val="0.27893627879848354"/>
        </c:manualLayout>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Inter" panose="02000503000000020004" pitchFamily="2" charset="0"/>
              <a:cs typeface="Arial" panose="020B0604020202020204" pitchFamily="34" charset="0"/>
            </a:defRPr>
          </a:pPr>
          <a:endParaRPr lang="en-US"/>
        </a:p>
      </c:txPr>
    </c:legend>
    <c:plotVisOnly val="1"/>
    <c:dispBlanksAs val="gap"/>
    <c:showDLblsOverMax val="0"/>
  </c:chart>
  <c:spPr>
    <a:noFill/>
    <a:ln w="9525" cap="flat" cmpd="sng" algn="ctr">
      <a:noFill/>
      <a:round/>
    </a:ln>
    <a:effectLst/>
  </c:spPr>
  <c:txPr>
    <a:bodyPr/>
    <a:lstStyle/>
    <a:p>
      <a:pPr>
        <a:defRPr sz="1000">
          <a:solidFill>
            <a:sysClr val="windowText" lastClr="000000"/>
          </a:solidFill>
          <a:latin typeface="Arial" panose="020B0604020202020204" pitchFamily="34" charset="0"/>
          <a:ea typeface="Inter" panose="02000503000000020004" pitchFamily="2" charset="0"/>
          <a:cs typeface="Arial" panose="020B0604020202020204" pitchFamily="34" charset="0"/>
        </a:defRPr>
      </a:pPr>
      <a:endParaRPr lang="en-US"/>
    </a:p>
  </c:txPr>
  <c:externalData r:id="rId4">
    <c:autoUpdate val="0"/>
  </c:externalData>
  <c:userShapes r:id="rId5"/>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chemeClr val="tx1"/>
                </a:solidFill>
                <a:latin typeface="Arial" panose="020B0604020202020204" pitchFamily="34" charset="0"/>
                <a:ea typeface="+mn-ea"/>
                <a:cs typeface="Arial" panose="020B0604020202020204" pitchFamily="34" charset="0"/>
              </a:defRPr>
            </a:pPr>
            <a:r>
              <a:rPr lang="en-US" b="1" dirty="0">
                <a:solidFill>
                  <a:srgbClr val="581D74"/>
                </a:solidFill>
              </a:rPr>
              <a:t>Real 10yr Government Bond Yield (%)</a:t>
            </a:r>
          </a:p>
        </c:rich>
      </c:tx>
      <c:layout>
        <c:manualLayout>
          <c:xMode val="edge"/>
          <c:yMode val="edge"/>
          <c:x val="0.19455726888305627"/>
          <c:y val="3.4342191601049871E-3"/>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5.2075860309128023E-2"/>
          <c:y val="0.22676071741032372"/>
          <c:w val="0.89584827938174394"/>
          <c:h val="0.64043826552930883"/>
        </c:manualLayout>
      </c:layout>
      <c:lineChart>
        <c:grouping val="standard"/>
        <c:varyColors val="0"/>
        <c:ser>
          <c:idx val="0"/>
          <c:order val="0"/>
          <c:tx>
            <c:strRef>
              <c:f>'Real rates_M'!$AM$2</c:f>
              <c:strCache>
                <c:ptCount val="1"/>
                <c:pt idx="0">
                  <c:v>US</c:v>
                </c:pt>
              </c:strCache>
            </c:strRef>
          </c:tx>
          <c:spPr>
            <a:ln w="19050" cap="rnd">
              <a:solidFill>
                <a:srgbClr val="581D74"/>
              </a:solidFill>
              <a:round/>
            </a:ln>
            <a:effectLst/>
          </c:spPr>
          <c:marker>
            <c:symbol val="none"/>
          </c:marker>
          <c:cat>
            <c:numRef>
              <c:f>'Real rates_M'!$AL$3:$AL$186</c:f>
              <c:numCache>
                <c:formatCode>m/d/yyyy</c:formatCode>
                <c:ptCount val="184"/>
                <c:pt idx="0">
                  <c:v>40209</c:v>
                </c:pt>
                <c:pt idx="1">
                  <c:v>40237</c:v>
                </c:pt>
                <c:pt idx="2">
                  <c:v>40268</c:v>
                </c:pt>
                <c:pt idx="3">
                  <c:v>40298</c:v>
                </c:pt>
                <c:pt idx="4">
                  <c:v>40329</c:v>
                </c:pt>
                <c:pt idx="5">
                  <c:v>40359</c:v>
                </c:pt>
                <c:pt idx="6">
                  <c:v>40390</c:v>
                </c:pt>
                <c:pt idx="7">
                  <c:v>40421</c:v>
                </c:pt>
                <c:pt idx="8">
                  <c:v>40451</c:v>
                </c:pt>
                <c:pt idx="9">
                  <c:v>40482</c:v>
                </c:pt>
                <c:pt idx="10">
                  <c:v>40512</c:v>
                </c:pt>
                <c:pt idx="11">
                  <c:v>40543</c:v>
                </c:pt>
                <c:pt idx="12">
                  <c:v>40574</c:v>
                </c:pt>
                <c:pt idx="13">
                  <c:v>40602</c:v>
                </c:pt>
                <c:pt idx="14">
                  <c:v>40633</c:v>
                </c:pt>
                <c:pt idx="15">
                  <c:v>40663</c:v>
                </c:pt>
                <c:pt idx="16">
                  <c:v>40694</c:v>
                </c:pt>
                <c:pt idx="17">
                  <c:v>40724</c:v>
                </c:pt>
                <c:pt idx="18">
                  <c:v>40755</c:v>
                </c:pt>
                <c:pt idx="19">
                  <c:v>40786</c:v>
                </c:pt>
                <c:pt idx="20">
                  <c:v>40816</c:v>
                </c:pt>
                <c:pt idx="21">
                  <c:v>40847</c:v>
                </c:pt>
                <c:pt idx="22">
                  <c:v>40877</c:v>
                </c:pt>
                <c:pt idx="23">
                  <c:v>40908</c:v>
                </c:pt>
                <c:pt idx="24">
                  <c:v>40939</c:v>
                </c:pt>
                <c:pt idx="25">
                  <c:v>40968</c:v>
                </c:pt>
                <c:pt idx="26">
                  <c:v>40999</c:v>
                </c:pt>
                <c:pt idx="27">
                  <c:v>41029</c:v>
                </c:pt>
                <c:pt idx="28">
                  <c:v>41060</c:v>
                </c:pt>
                <c:pt idx="29">
                  <c:v>41090</c:v>
                </c:pt>
                <c:pt idx="30">
                  <c:v>41121</c:v>
                </c:pt>
                <c:pt idx="31">
                  <c:v>41152</c:v>
                </c:pt>
                <c:pt idx="32">
                  <c:v>41182</c:v>
                </c:pt>
                <c:pt idx="33">
                  <c:v>41213</c:v>
                </c:pt>
                <c:pt idx="34">
                  <c:v>41243</c:v>
                </c:pt>
                <c:pt idx="35">
                  <c:v>41274</c:v>
                </c:pt>
                <c:pt idx="36">
                  <c:v>41305</c:v>
                </c:pt>
                <c:pt idx="37">
                  <c:v>41333</c:v>
                </c:pt>
                <c:pt idx="38">
                  <c:v>41364</c:v>
                </c:pt>
                <c:pt idx="39">
                  <c:v>41394</c:v>
                </c:pt>
                <c:pt idx="40">
                  <c:v>41425</c:v>
                </c:pt>
                <c:pt idx="41">
                  <c:v>41455</c:v>
                </c:pt>
                <c:pt idx="42">
                  <c:v>41486</c:v>
                </c:pt>
                <c:pt idx="43">
                  <c:v>41517</c:v>
                </c:pt>
                <c:pt idx="44">
                  <c:v>41547</c:v>
                </c:pt>
                <c:pt idx="45">
                  <c:v>41578</c:v>
                </c:pt>
                <c:pt idx="46">
                  <c:v>41608</c:v>
                </c:pt>
                <c:pt idx="47">
                  <c:v>41639</c:v>
                </c:pt>
                <c:pt idx="48">
                  <c:v>41670</c:v>
                </c:pt>
                <c:pt idx="49">
                  <c:v>41698</c:v>
                </c:pt>
                <c:pt idx="50">
                  <c:v>41729</c:v>
                </c:pt>
                <c:pt idx="51">
                  <c:v>41759</c:v>
                </c:pt>
                <c:pt idx="52">
                  <c:v>41790</c:v>
                </c:pt>
                <c:pt idx="53">
                  <c:v>41820</c:v>
                </c:pt>
                <c:pt idx="54">
                  <c:v>41851</c:v>
                </c:pt>
                <c:pt idx="55">
                  <c:v>41882</c:v>
                </c:pt>
                <c:pt idx="56">
                  <c:v>41912</c:v>
                </c:pt>
                <c:pt idx="57">
                  <c:v>41943</c:v>
                </c:pt>
                <c:pt idx="58">
                  <c:v>41973</c:v>
                </c:pt>
                <c:pt idx="59">
                  <c:v>42004</c:v>
                </c:pt>
                <c:pt idx="60">
                  <c:v>42035</c:v>
                </c:pt>
                <c:pt idx="61">
                  <c:v>42063</c:v>
                </c:pt>
                <c:pt idx="62">
                  <c:v>42094</c:v>
                </c:pt>
                <c:pt idx="63">
                  <c:v>42124</c:v>
                </c:pt>
                <c:pt idx="64">
                  <c:v>42155</c:v>
                </c:pt>
                <c:pt idx="65">
                  <c:v>42185</c:v>
                </c:pt>
                <c:pt idx="66">
                  <c:v>42216</c:v>
                </c:pt>
                <c:pt idx="67">
                  <c:v>42247</c:v>
                </c:pt>
                <c:pt idx="68">
                  <c:v>42277</c:v>
                </c:pt>
                <c:pt idx="69">
                  <c:v>42308</c:v>
                </c:pt>
                <c:pt idx="70">
                  <c:v>42338</c:v>
                </c:pt>
                <c:pt idx="71">
                  <c:v>42369</c:v>
                </c:pt>
                <c:pt idx="72">
                  <c:v>42400</c:v>
                </c:pt>
                <c:pt idx="73">
                  <c:v>42429</c:v>
                </c:pt>
                <c:pt idx="74">
                  <c:v>42460</c:v>
                </c:pt>
                <c:pt idx="75">
                  <c:v>42490</c:v>
                </c:pt>
                <c:pt idx="76">
                  <c:v>42521</c:v>
                </c:pt>
                <c:pt idx="77">
                  <c:v>42551</c:v>
                </c:pt>
                <c:pt idx="78">
                  <c:v>42582</c:v>
                </c:pt>
                <c:pt idx="79">
                  <c:v>42613</c:v>
                </c:pt>
                <c:pt idx="80">
                  <c:v>42643</c:v>
                </c:pt>
                <c:pt idx="81">
                  <c:v>42674</c:v>
                </c:pt>
                <c:pt idx="82">
                  <c:v>42704</c:v>
                </c:pt>
                <c:pt idx="83">
                  <c:v>42735</c:v>
                </c:pt>
                <c:pt idx="84">
                  <c:v>42766</c:v>
                </c:pt>
                <c:pt idx="85">
                  <c:v>42794</c:v>
                </c:pt>
                <c:pt idx="86">
                  <c:v>42825</c:v>
                </c:pt>
                <c:pt idx="87">
                  <c:v>42855</c:v>
                </c:pt>
                <c:pt idx="88">
                  <c:v>42886</c:v>
                </c:pt>
                <c:pt idx="89">
                  <c:v>42916</c:v>
                </c:pt>
                <c:pt idx="90">
                  <c:v>42947</c:v>
                </c:pt>
                <c:pt idx="91">
                  <c:v>42978</c:v>
                </c:pt>
                <c:pt idx="92">
                  <c:v>43008</c:v>
                </c:pt>
                <c:pt idx="93">
                  <c:v>43039</c:v>
                </c:pt>
                <c:pt idx="94">
                  <c:v>43069</c:v>
                </c:pt>
                <c:pt idx="95">
                  <c:v>43100</c:v>
                </c:pt>
                <c:pt idx="96">
                  <c:v>43131</c:v>
                </c:pt>
                <c:pt idx="97">
                  <c:v>43159</c:v>
                </c:pt>
                <c:pt idx="98">
                  <c:v>43190</c:v>
                </c:pt>
                <c:pt idx="99">
                  <c:v>43220</c:v>
                </c:pt>
                <c:pt idx="100">
                  <c:v>43251</c:v>
                </c:pt>
                <c:pt idx="101">
                  <c:v>43281</c:v>
                </c:pt>
                <c:pt idx="102">
                  <c:v>43312</c:v>
                </c:pt>
                <c:pt idx="103">
                  <c:v>43343</c:v>
                </c:pt>
                <c:pt idx="104">
                  <c:v>43373</c:v>
                </c:pt>
                <c:pt idx="105">
                  <c:v>43404</c:v>
                </c:pt>
                <c:pt idx="106">
                  <c:v>43434</c:v>
                </c:pt>
                <c:pt idx="107">
                  <c:v>43465</c:v>
                </c:pt>
                <c:pt idx="108">
                  <c:v>43496</c:v>
                </c:pt>
                <c:pt idx="109">
                  <c:v>43524</c:v>
                </c:pt>
                <c:pt idx="110">
                  <c:v>43555</c:v>
                </c:pt>
                <c:pt idx="111">
                  <c:v>43585</c:v>
                </c:pt>
                <c:pt idx="112">
                  <c:v>43616</c:v>
                </c:pt>
                <c:pt idx="113">
                  <c:v>43646</c:v>
                </c:pt>
                <c:pt idx="114">
                  <c:v>43677</c:v>
                </c:pt>
                <c:pt idx="115">
                  <c:v>43708</c:v>
                </c:pt>
                <c:pt idx="116">
                  <c:v>43738</c:v>
                </c:pt>
                <c:pt idx="117">
                  <c:v>43769</c:v>
                </c:pt>
                <c:pt idx="118">
                  <c:v>43799</c:v>
                </c:pt>
                <c:pt idx="119">
                  <c:v>43830</c:v>
                </c:pt>
                <c:pt idx="120">
                  <c:v>43861</c:v>
                </c:pt>
                <c:pt idx="121">
                  <c:v>43890</c:v>
                </c:pt>
                <c:pt idx="122">
                  <c:v>43921</c:v>
                </c:pt>
                <c:pt idx="123">
                  <c:v>43951</c:v>
                </c:pt>
                <c:pt idx="124">
                  <c:v>43982</c:v>
                </c:pt>
                <c:pt idx="125">
                  <c:v>44012</c:v>
                </c:pt>
                <c:pt idx="126">
                  <c:v>44043</c:v>
                </c:pt>
                <c:pt idx="127">
                  <c:v>44074</c:v>
                </c:pt>
                <c:pt idx="128">
                  <c:v>44104</c:v>
                </c:pt>
                <c:pt idx="129">
                  <c:v>44135</c:v>
                </c:pt>
                <c:pt idx="130">
                  <c:v>44165</c:v>
                </c:pt>
                <c:pt idx="131">
                  <c:v>44196</c:v>
                </c:pt>
                <c:pt idx="132">
                  <c:v>44227</c:v>
                </c:pt>
                <c:pt idx="133">
                  <c:v>44255</c:v>
                </c:pt>
                <c:pt idx="134">
                  <c:v>44286</c:v>
                </c:pt>
                <c:pt idx="135">
                  <c:v>44316</c:v>
                </c:pt>
                <c:pt idx="136">
                  <c:v>44347</c:v>
                </c:pt>
                <c:pt idx="137">
                  <c:v>44377</c:v>
                </c:pt>
                <c:pt idx="138">
                  <c:v>44408</c:v>
                </c:pt>
                <c:pt idx="139">
                  <c:v>44439</c:v>
                </c:pt>
                <c:pt idx="140">
                  <c:v>44469</c:v>
                </c:pt>
                <c:pt idx="141">
                  <c:v>44500</c:v>
                </c:pt>
                <c:pt idx="142">
                  <c:v>44530</c:v>
                </c:pt>
                <c:pt idx="143">
                  <c:v>44561</c:v>
                </c:pt>
                <c:pt idx="144">
                  <c:v>44592</c:v>
                </c:pt>
                <c:pt idx="145">
                  <c:v>44620</c:v>
                </c:pt>
                <c:pt idx="146">
                  <c:v>44651</c:v>
                </c:pt>
                <c:pt idx="147">
                  <c:v>44681</c:v>
                </c:pt>
                <c:pt idx="148">
                  <c:v>44712</c:v>
                </c:pt>
                <c:pt idx="149">
                  <c:v>44742</c:v>
                </c:pt>
                <c:pt idx="150">
                  <c:v>44773</c:v>
                </c:pt>
                <c:pt idx="151">
                  <c:v>44804</c:v>
                </c:pt>
                <c:pt idx="152">
                  <c:v>44834</c:v>
                </c:pt>
                <c:pt idx="153">
                  <c:v>44865</c:v>
                </c:pt>
                <c:pt idx="154">
                  <c:v>44895</c:v>
                </c:pt>
                <c:pt idx="155">
                  <c:v>44926</c:v>
                </c:pt>
                <c:pt idx="156">
                  <c:v>44957</c:v>
                </c:pt>
                <c:pt idx="157">
                  <c:v>44985</c:v>
                </c:pt>
                <c:pt idx="158">
                  <c:v>45016</c:v>
                </c:pt>
                <c:pt idx="159">
                  <c:v>45046</c:v>
                </c:pt>
                <c:pt idx="160">
                  <c:v>45077</c:v>
                </c:pt>
                <c:pt idx="161">
                  <c:v>45107</c:v>
                </c:pt>
                <c:pt idx="162">
                  <c:v>45138</c:v>
                </c:pt>
                <c:pt idx="163">
                  <c:v>45169</c:v>
                </c:pt>
                <c:pt idx="164">
                  <c:v>45199</c:v>
                </c:pt>
                <c:pt idx="165">
                  <c:v>45230</c:v>
                </c:pt>
                <c:pt idx="166">
                  <c:v>45260</c:v>
                </c:pt>
                <c:pt idx="167">
                  <c:v>45291</c:v>
                </c:pt>
                <c:pt idx="168">
                  <c:v>45322</c:v>
                </c:pt>
                <c:pt idx="169">
                  <c:v>45351</c:v>
                </c:pt>
                <c:pt idx="170">
                  <c:v>45382</c:v>
                </c:pt>
                <c:pt idx="171">
                  <c:v>45412</c:v>
                </c:pt>
                <c:pt idx="172">
                  <c:v>45443</c:v>
                </c:pt>
                <c:pt idx="173">
                  <c:v>45473</c:v>
                </c:pt>
                <c:pt idx="174">
                  <c:v>45504</c:v>
                </c:pt>
                <c:pt idx="175">
                  <c:v>45535</c:v>
                </c:pt>
                <c:pt idx="176">
                  <c:v>45565</c:v>
                </c:pt>
                <c:pt idx="177">
                  <c:v>45596</c:v>
                </c:pt>
                <c:pt idx="178">
                  <c:v>45626</c:v>
                </c:pt>
                <c:pt idx="179">
                  <c:v>45657</c:v>
                </c:pt>
                <c:pt idx="180">
                  <c:v>45688</c:v>
                </c:pt>
                <c:pt idx="181">
                  <c:v>45716</c:v>
                </c:pt>
                <c:pt idx="182">
                  <c:v>45747</c:v>
                </c:pt>
                <c:pt idx="183">
                  <c:v>45777</c:v>
                </c:pt>
              </c:numCache>
            </c:numRef>
          </c:cat>
          <c:val>
            <c:numRef>
              <c:f>'Real rates_M'!$AM$3:$AM$186</c:f>
              <c:numCache>
                <c:formatCode>0.00</c:formatCode>
                <c:ptCount val="184"/>
                <c:pt idx="0">
                  <c:v>0.98439999999999994</c:v>
                </c:pt>
                <c:pt idx="1">
                  <c:v>1.5116999999999998</c:v>
                </c:pt>
                <c:pt idx="2">
                  <c:v>1.5257000000000001</c:v>
                </c:pt>
                <c:pt idx="3">
                  <c:v>1.4531999999999998</c:v>
                </c:pt>
                <c:pt idx="4">
                  <c:v>1.2848000000000002</c:v>
                </c:pt>
                <c:pt idx="5">
                  <c:v>1.8310999999999997</c:v>
                </c:pt>
                <c:pt idx="6">
                  <c:v>1.7051999999999998</c:v>
                </c:pt>
                <c:pt idx="7">
                  <c:v>1.3683000000000001</c:v>
                </c:pt>
                <c:pt idx="8">
                  <c:v>1.4097999999999997</c:v>
                </c:pt>
                <c:pt idx="9">
                  <c:v>1.3993</c:v>
                </c:pt>
                <c:pt idx="10">
                  <c:v>1.6968000000000001</c:v>
                </c:pt>
                <c:pt idx="11">
                  <c:v>1.7934999999999999</c:v>
                </c:pt>
                <c:pt idx="12">
                  <c:v>1.7704</c:v>
                </c:pt>
                <c:pt idx="13">
                  <c:v>1.3271999999999999</c:v>
                </c:pt>
                <c:pt idx="14">
                  <c:v>0.77029999999999976</c:v>
                </c:pt>
                <c:pt idx="15">
                  <c:v>8.6300000000000043E-2</c:v>
                </c:pt>
                <c:pt idx="16">
                  <c:v>-0.53929999999999989</c:v>
                </c:pt>
                <c:pt idx="17">
                  <c:v>-0.43999999999999995</c:v>
                </c:pt>
                <c:pt idx="18">
                  <c:v>-0.80390000000000006</c:v>
                </c:pt>
                <c:pt idx="19">
                  <c:v>-1.5766</c:v>
                </c:pt>
                <c:pt idx="20">
                  <c:v>-1.9845999999999999</c:v>
                </c:pt>
                <c:pt idx="21">
                  <c:v>-1.3866999999999998</c:v>
                </c:pt>
                <c:pt idx="22">
                  <c:v>-1.3319999999999999</c:v>
                </c:pt>
                <c:pt idx="23">
                  <c:v>-1.1237999999999999</c:v>
                </c:pt>
                <c:pt idx="24">
                  <c:v>-1.1029</c:v>
                </c:pt>
                <c:pt idx="25">
                  <c:v>-0.92949999999999999</c:v>
                </c:pt>
                <c:pt idx="26">
                  <c:v>-0.49120000000000008</c:v>
                </c:pt>
                <c:pt idx="27">
                  <c:v>-0.38629999999999987</c:v>
                </c:pt>
                <c:pt idx="28">
                  <c:v>-0.14219999999999988</c:v>
                </c:pt>
                <c:pt idx="29">
                  <c:v>-5.5099999999999927E-2</c:v>
                </c:pt>
                <c:pt idx="30">
                  <c:v>6.7900000000000071E-2</c:v>
                </c:pt>
                <c:pt idx="31">
                  <c:v>-0.15159999999999996</c:v>
                </c:pt>
                <c:pt idx="32">
                  <c:v>-0.36650000000000005</c:v>
                </c:pt>
                <c:pt idx="33">
                  <c:v>-0.50990000000000024</c:v>
                </c:pt>
                <c:pt idx="34">
                  <c:v>-0.18440000000000012</c:v>
                </c:pt>
                <c:pt idx="35">
                  <c:v>5.7400000000000118E-2</c:v>
                </c:pt>
                <c:pt idx="36">
                  <c:v>0.38490000000000002</c:v>
                </c:pt>
                <c:pt idx="37">
                  <c:v>-0.12440000000000007</c:v>
                </c:pt>
                <c:pt idx="38">
                  <c:v>0.34860000000000002</c:v>
                </c:pt>
                <c:pt idx="39">
                  <c:v>0.57169999999999987</c:v>
                </c:pt>
                <c:pt idx="40">
                  <c:v>0.72820000000000018</c:v>
                </c:pt>
                <c:pt idx="41">
                  <c:v>0.68569999999999998</c:v>
                </c:pt>
                <c:pt idx="42">
                  <c:v>0.57620000000000005</c:v>
                </c:pt>
                <c:pt idx="43">
                  <c:v>1.2839</c:v>
                </c:pt>
                <c:pt idx="44">
                  <c:v>1.41</c:v>
                </c:pt>
                <c:pt idx="45">
                  <c:v>1.5541999999999998</c:v>
                </c:pt>
                <c:pt idx="46">
                  <c:v>1.5445</c:v>
                </c:pt>
                <c:pt idx="47">
                  <c:v>1.5282</c:v>
                </c:pt>
                <c:pt idx="48">
                  <c:v>1.044</c:v>
                </c:pt>
                <c:pt idx="49">
                  <c:v>1.5476000000000001</c:v>
                </c:pt>
                <c:pt idx="50">
                  <c:v>1.218</c:v>
                </c:pt>
                <c:pt idx="51">
                  <c:v>0.64590000000000014</c:v>
                </c:pt>
                <c:pt idx="52">
                  <c:v>0.37590000000000012</c:v>
                </c:pt>
                <c:pt idx="53">
                  <c:v>0.43040000000000012</c:v>
                </c:pt>
                <c:pt idx="54">
                  <c:v>0.55779999999999985</c:v>
                </c:pt>
                <c:pt idx="55">
                  <c:v>0.64310000000000023</c:v>
                </c:pt>
                <c:pt idx="56">
                  <c:v>0.78879999999999995</c:v>
                </c:pt>
                <c:pt idx="57">
                  <c:v>0.6353000000000002</c:v>
                </c:pt>
                <c:pt idx="58">
                  <c:v>0.8640000000000001</c:v>
                </c:pt>
                <c:pt idx="59">
                  <c:v>1.3711999999999998</c:v>
                </c:pt>
                <c:pt idx="60">
                  <c:v>1.7407000000000001</c:v>
                </c:pt>
                <c:pt idx="61">
                  <c:v>1.9930000000000001</c:v>
                </c:pt>
                <c:pt idx="62">
                  <c:v>2.0230999999999999</c:v>
                </c:pt>
                <c:pt idx="63">
                  <c:v>2.2317</c:v>
                </c:pt>
                <c:pt idx="64">
                  <c:v>2.1214</c:v>
                </c:pt>
                <c:pt idx="65">
                  <c:v>2.2530999999999999</c:v>
                </c:pt>
                <c:pt idx="66">
                  <c:v>1.9801</c:v>
                </c:pt>
                <c:pt idx="67">
                  <c:v>2.0179</c:v>
                </c:pt>
                <c:pt idx="68">
                  <c:v>2.0367999999999999</c:v>
                </c:pt>
                <c:pt idx="69">
                  <c:v>1.9421000000000002</c:v>
                </c:pt>
                <c:pt idx="70">
                  <c:v>1.706</c:v>
                </c:pt>
                <c:pt idx="71">
                  <c:v>1.5694000000000001</c:v>
                </c:pt>
                <c:pt idx="72">
                  <c:v>0.52090000000000014</c:v>
                </c:pt>
                <c:pt idx="73">
                  <c:v>0.73469999999999991</c:v>
                </c:pt>
                <c:pt idx="74">
                  <c:v>0.86869999999999992</c:v>
                </c:pt>
                <c:pt idx="75">
                  <c:v>0.73329999999999984</c:v>
                </c:pt>
                <c:pt idx="76">
                  <c:v>0.84580000000000011</c:v>
                </c:pt>
                <c:pt idx="77">
                  <c:v>0.46970000000000001</c:v>
                </c:pt>
                <c:pt idx="78">
                  <c:v>0.65310000000000001</c:v>
                </c:pt>
                <c:pt idx="79">
                  <c:v>0.48</c:v>
                </c:pt>
                <c:pt idx="80">
                  <c:v>9.4400000000000039E-2</c:v>
                </c:pt>
                <c:pt idx="81">
                  <c:v>0.22549999999999981</c:v>
                </c:pt>
                <c:pt idx="82">
                  <c:v>0.68090000000000006</c:v>
                </c:pt>
                <c:pt idx="83">
                  <c:v>0.34430000000000005</c:v>
                </c:pt>
                <c:pt idx="84">
                  <c:v>-4.6899999999999942E-2</c:v>
                </c:pt>
                <c:pt idx="85">
                  <c:v>-0.31010000000000026</c:v>
                </c:pt>
                <c:pt idx="86">
                  <c:v>-1.2599999999999945E-2</c:v>
                </c:pt>
                <c:pt idx="87">
                  <c:v>8.0199999999999605E-2</c:v>
                </c:pt>
                <c:pt idx="88">
                  <c:v>0.30279999999999996</c:v>
                </c:pt>
                <c:pt idx="89">
                  <c:v>0.70369999999999999</c:v>
                </c:pt>
                <c:pt idx="90">
                  <c:v>0.59420000000000006</c:v>
                </c:pt>
                <c:pt idx="91">
                  <c:v>0.21700000000000008</c:v>
                </c:pt>
                <c:pt idx="92">
                  <c:v>0.13359999999999994</c:v>
                </c:pt>
                <c:pt idx="93">
                  <c:v>0.37930000000000019</c:v>
                </c:pt>
                <c:pt idx="94">
                  <c:v>0.20969999999999978</c:v>
                </c:pt>
                <c:pt idx="95">
                  <c:v>0.30540000000000012</c:v>
                </c:pt>
                <c:pt idx="96">
                  <c:v>0.60499999999999998</c:v>
                </c:pt>
                <c:pt idx="97">
                  <c:v>0.66059999999999963</c:v>
                </c:pt>
                <c:pt idx="98">
                  <c:v>0.3389000000000002</c:v>
                </c:pt>
                <c:pt idx="99">
                  <c:v>0.45310000000000006</c:v>
                </c:pt>
                <c:pt idx="100">
                  <c:v>5.8600000000000207E-2</c:v>
                </c:pt>
                <c:pt idx="101">
                  <c:v>-3.9899999999999824E-2</c:v>
                </c:pt>
                <c:pt idx="102">
                  <c:v>5.9800000000000075E-2</c:v>
                </c:pt>
                <c:pt idx="103">
                  <c:v>0.16039999999999965</c:v>
                </c:pt>
                <c:pt idx="104">
                  <c:v>0.7612000000000001</c:v>
                </c:pt>
                <c:pt idx="105">
                  <c:v>0.64349999999999996</c:v>
                </c:pt>
                <c:pt idx="106">
                  <c:v>0.7878999999999996</c:v>
                </c:pt>
                <c:pt idx="107">
                  <c:v>0.78420000000000023</c:v>
                </c:pt>
                <c:pt idx="108">
                  <c:v>1.0293000000000001</c:v>
                </c:pt>
                <c:pt idx="109">
                  <c:v>1.2149999999999999</c:v>
                </c:pt>
                <c:pt idx="110">
                  <c:v>0.50499999999999989</c:v>
                </c:pt>
                <c:pt idx="111">
                  <c:v>0.5017999999999998</c:v>
                </c:pt>
                <c:pt idx="112">
                  <c:v>0.3246</c:v>
                </c:pt>
                <c:pt idx="113">
                  <c:v>0.40510000000000002</c:v>
                </c:pt>
                <c:pt idx="114">
                  <c:v>0.21440000000000015</c:v>
                </c:pt>
                <c:pt idx="115">
                  <c:v>-0.20389999999999997</c:v>
                </c:pt>
                <c:pt idx="116">
                  <c:v>-3.5399999999999876E-2</c:v>
                </c:pt>
                <c:pt idx="117">
                  <c:v>-0.10899999999999999</c:v>
                </c:pt>
                <c:pt idx="118">
                  <c:v>-0.32420000000000004</c:v>
                </c:pt>
                <c:pt idx="119">
                  <c:v>-0.38249999999999984</c:v>
                </c:pt>
                <c:pt idx="120">
                  <c:v>-0.99320000000000008</c:v>
                </c:pt>
                <c:pt idx="121">
                  <c:v>-1.1513999999999998</c:v>
                </c:pt>
                <c:pt idx="122">
                  <c:v>-0.83050000000000002</c:v>
                </c:pt>
                <c:pt idx="123">
                  <c:v>0.33929999999999999</c:v>
                </c:pt>
                <c:pt idx="124">
                  <c:v>0.55259999999999998</c:v>
                </c:pt>
                <c:pt idx="125">
                  <c:v>5.6100000000000039E-2</c:v>
                </c:pt>
                <c:pt idx="126">
                  <c:v>-0.4718</c:v>
                </c:pt>
                <c:pt idx="127">
                  <c:v>-0.59520000000000006</c:v>
                </c:pt>
                <c:pt idx="128">
                  <c:v>-0.71599999999999986</c:v>
                </c:pt>
                <c:pt idx="129">
                  <c:v>-0.32629999999999992</c:v>
                </c:pt>
                <c:pt idx="130">
                  <c:v>-0.36109999999999998</c:v>
                </c:pt>
                <c:pt idx="131">
                  <c:v>-0.4867999999999999</c:v>
                </c:pt>
                <c:pt idx="132">
                  <c:v>-0.33450000000000002</c:v>
                </c:pt>
                <c:pt idx="133">
                  <c:v>-0.29509999999999992</c:v>
                </c:pt>
                <c:pt idx="134">
                  <c:v>-0.85960000000000014</c:v>
                </c:pt>
                <c:pt idx="135">
                  <c:v>-2.5741000000000005</c:v>
                </c:pt>
                <c:pt idx="136">
                  <c:v>-3.4056999999999999</c:v>
                </c:pt>
                <c:pt idx="137">
                  <c:v>-3.9320000000000004</c:v>
                </c:pt>
                <c:pt idx="138">
                  <c:v>-4.1777000000000006</c:v>
                </c:pt>
                <c:pt idx="139">
                  <c:v>-3.9912000000000001</c:v>
                </c:pt>
                <c:pt idx="140">
                  <c:v>-3.9127000000000001</c:v>
                </c:pt>
                <c:pt idx="141">
                  <c:v>-4.6478999999999999</c:v>
                </c:pt>
                <c:pt idx="142">
                  <c:v>-5.3556999999999997</c:v>
                </c:pt>
                <c:pt idx="143">
                  <c:v>-5.4899000000000004</c:v>
                </c:pt>
                <c:pt idx="144">
                  <c:v>-5.7233000000000001</c:v>
                </c:pt>
                <c:pt idx="145">
                  <c:v>-6.0750000000000002</c:v>
                </c:pt>
                <c:pt idx="146">
                  <c:v>-6.1619999999999999</c:v>
                </c:pt>
                <c:pt idx="147">
                  <c:v>-5.3664000000000005</c:v>
                </c:pt>
                <c:pt idx="148">
                  <c:v>-5.7558999999999996</c:v>
                </c:pt>
                <c:pt idx="149">
                  <c:v>-6.0870999999999995</c:v>
                </c:pt>
                <c:pt idx="150">
                  <c:v>-5.8513000000000002</c:v>
                </c:pt>
                <c:pt idx="151">
                  <c:v>-5.1074000000000002</c:v>
                </c:pt>
                <c:pt idx="152">
                  <c:v>-4.3713999999999995</c:v>
                </c:pt>
                <c:pt idx="153">
                  <c:v>-3.6522000000000006</c:v>
                </c:pt>
                <c:pt idx="154">
                  <c:v>-3.4945999999999997</c:v>
                </c:pt>
                <c:pt idx="155">
                  <c:v>-2.6252</c:v>
                </c:pt>
                <c:pt idx="156">
                  <c:v>-2.8931000000000004</c:v>
                </c:pt>
                <c:pt idx="157">
                  <c:v>-2.08</c:v>
                </c:pt>
                <c:pt idx="158">
                  <c:v>-1.5324</c:v>
                </c:pt>
                <c:pt idx="159">
                  <c:v>-1.4780000000000002</c:v>
                </c:pt>
                <c:pt idx="160">
                  <c:v>-0.35740000000000016</c:v>
                </c:pt>
                <c:pt idx="161">
                  <c:v>0.8367</c:v>
                </c:pt>
                <c:pt idx="162">
                  <c:v>0.75879999999999992</c:v>
                </c:pt>
                <c:pt idx="163">
                  <c:v>0.40810000000000013</c:v>
                </c:pt>
                <c:pt idx="164">
                  <c:v>0.87110000000000021</c:v>
                </c:pt>
                <c:pt idx="165">
                  <c:v>1.7306999999999997</c:v>
                </c:pt>
                <c:pt idx="166">
                  <c:v>1.2263999999999995</c:v>
                </c:pt>
                <c:pt idx="167">
                  <c:v>0.4791000000000003</c:v>
                </c:pt>
                <c:pt idx="168">
                  <c:v>0.81239999999999979</c:v>
                </c:pt>
                <c:pt idx="169">
                  <c:v>1.0502000000000002</c:v>
                </c:pt>
                <c:pt idx="170">
                  <c:v>0.70030000000000037</c:v>
                </c:pt>
                <c:pt idx="171">
                  <c:v>1.2798000000000003</c:v>
                </c:pt>
                <c:pt idx="172">
                  <c:v>1.1985000000000001</c:v>
                </c:pt>
                <c:pt idx="173">
                  <c:v>1.3960999999999997</c:v>
                </c:pt>
                <c:pt idx="174">
                  <c:v>1.1296000000000004</c:v>
                </c:pt>
                <c:pt idx="175">
                  <c:v>1.4034</c:v>
                </c:pt>
                <c:pt idx="176">
                  <c:v>1.3809</c:v>
                </c:pt>
                <c:pt idx="177">
                  <c:v>1.6843999999999997</c:v>
                </c:pt>
                <c:pt idx="178">
                  <c:v>1.4684999999999997</c:v>
                </c:pt>
                <c:pt idx="179">
                  <c:v>1.669</c:v>
                </c:pt>
                <c:pt idx="180">
                  <c:v>1.5387000000000004</c:v>
                </c:pt>
                <c:pt idx="181">
                  <c:v>1.4081999999999999</c:v>
                </c:pt>
                <c:pt idx="182">
                  <c:v>1.8053000000000003</c:v>
                </c:pt>
                <c:pt idx="183">
                  <c:v>1.8619000000000003</c:v>
                </c:pt>
              </c:numCache>
            </c:numRef>
          </c:val>
          <c:smooth val="0"/>
          <c:extLst>
            <c:ext xmlns:c16="http://schemas.microsoft.com/office/drawing/2014/chart" uri="{C3380CC4-5D6E-409C-BE32-E72D297353CC}">
              <c16:uniqueId val="{00000000-4B7E-41E2-A858-44432AF9A304}"/>
            </c:ext>
          </c:extLst>
        </c:ser>
        <c:ser>
          <c:idx val="2"/>
          <c:order val="2"/>
          <c:tx>
            <c:strRef>
              <c:f>'Real rates_M'!$AO$2</c:f>
              <c:strCache>
                <c:ptCount val="1"/>
                <c:pt idx="0">
                  <c:v>CN</c:v>
                </c:pt>
              </c:strCache>
            </c:strRef>
          </c:tx>
          <c:spPr>
            <a:ln w="19050" cap="rnd">
              <a:solidFill>
                <a:srgbClr val="953735"/>
              </a:solidFill>
              <a:round/>
            </a:ln>
            <a:effectLst/>
          </c:spPr>
          <c:marker>
            <c:symbol val="none"/>
          </c:marker>
          <c:cat>
            <c:numRef>
              <c:f>'Real rates_M'!$AL$3:$AL$186</c:f>
              <c:numCache>
                <c:formatCode>m/d/yyyy</c:formatCode>
                <c:ptCount val="184"/>
                <c:pt idx="0">
                  <c:v>40209</c:v>
                </c:pt>
                <c:pt idx="1">
                  <c:v>40237</c:v>
                </c:pt>
                <c:pt idx="2">
                  <c:v>40268</c:v>
                </c:pt>
                <c:pt idx="3">
                  <c:v>40298</c:v>
                </c:pt>
                <c:pt idx="4">
                  <c:v>40329</c:v>
                </c:pt>
                <c:pt idx="5">
                  <c:v>40359</c:v>
                </c:pt>
                <c:pt idx="6">
                  <c:v>40390</c:v>
                </c:pt>
                <c:pt idx="7">
                  <c:v>40421</c:v>
                </c:pt>
                <c:pt idx="8">
                  <c:v>40451</c:v>
                </c:pt>
                <c:pt idx="9">
                  <c:v>40482</c:v>
                </c:pt>
                <c:pt idx="10">
                  <c:v>40512</c:v>
                </c:pt>
                <c:pt idx="11">
                  <c:v>40543</c:v>
                </c:pt>
                <c:pt idx="12">
                  <c:v>40574</c:v>
                </c:pt>
                <c:pt idx="13">
                  <c:v>40602</c:v>
                </c:pt>
                <c:pt idx="14">
                  <c:v>40633</c:v>
                </c:pt>
                <c:pt idx="15">
                  <c:v>40663</c:v>
                </c:pt>
                <c:pt idx="16">
                  <c:v>40694</c:v>
                </c:pt>
                <c:pt idx="17">
                  <c:v>40724</c:v>
                </c:pt>
                <c:pt idx="18">
                  <c:v>40755</c:v>
                </c:pt>
                <c:pt idx="19">
                  <c:v>40786</c:v>
                </c:pt>
                <c:pt idx="20">
                  <c:v>40816</c:v>
                </c:pt>
                <c:pt idx="21">
                  <c:v>40847</c:v>
                </c:pt>
                <c:pt idx="22">
                  <c:v>40877</c:v>
                </c:pt>
                <c:pt idx="23">
                  <c:v>40908</c:v>
                </c:pt>
                <c:pt idx="24">
                  <c:v>40939</c:v>
                </c:pt>
                <c:pt idx="25">
                  <c:v>40968</c:v>
                </c:pt>
                <c:pt idx="26">
                  <c:v>40999</c:v>
                </c:pt>
                <c:pt idx="27">
                  <c:v>41029</c:v>
                </c:pt>
                <c:pt idx="28">
                  <c:v>41060</c:v>
                </c:pt>
                <c:pt idx="29">
                  <c:v>41090</c:v>
                </c:pt>
                <c:pt idx="30">
                  <c:v>41121</c:v>
                </c:pt>
                <c:pt idx="31">
                  <c:v>41152</c:v>
                </c:pt>
                <c:pt idx="32">
                  <c:v>41182</c:v>
                </c:pt>
                <c:pt idx="33">
                  <c:v>41213</c:v>
                </c:pt>
                <c:pt idx="34">
                  <c:v>41243</c:v>
                </c:pt>
                <c:pt idx="35">
                  <c:v>41274</c:v>
                </c:pt>
                <c:pt idx="36">
                  <c:v>41305</c:v>
                </c:pt>
                <c:pt idx="37">
                  <c:v>41333</c:v>
                </c:pt>
                <c:pt idx="38">
                  <c:v>41364</c:v>
                </c:pt>
                <c:pt idx="39">
                  <c:v>41394</c:v>
                </c:pt>
                <c:pt idx="40">
                  <c:v>41425</c:v>
                </c:pt>
                <c:pt idx="41">
                  <c:v>41455</c:v>
                </c:pt>
                <c:pt idx="42">
                  <c:v>41486</c:v>
                </c:pt>
                <c:pt idx="43">
                  <c:v>41517</c:v>
                </c:pt>
                <c:pt idx="44">
                  <c:v>41547</c:v>
                </c:pt>
                <c:pt idx="45">
                  <c:v>41578</c:v>
                </c:pt>
                <c:pt idx="46">
                  <c:v>41608</c:v>
                </c:pt>
                <c:pt idx="47">
                  <c:v>41639</c:v>
                </c:pt>
                <c:pt idx="48">
                  <c:v>41670</c:v>
                </c:pt>
                <c:pt idx="49">
                  <c:v>41698</c:v>
                </c:pt>
                <c:pt idx="50">
                  <c:v>41729</c:v>
                </c:pt>
                <c:pt idx="51">
                  <c:v>41759</c:v>
                </c:pt>
                <c:pt idx="52">
                  <c:v>41790</c:v>
                </c:pt>
                <c:pt idx="53">
                  <c:v>41820</c:v>
                </c:pt>
                <c:pt idx="54">
                  <c:v>41851</c:v>
                </c:pt>
                <c:pt idx="55">
                  <c:v>41882</c:v>
                </c:pt>
                <c:pt idx="56">
                  <c:v>41912</c:v>
                </c:pt>
                <c:pt idx="57">
                  <c:v>41943</c:v>
                </c:pt>
                <c:pt idx="58">
                  <c:v>41973</c:v>
                </c:pt>
                <c:pt idx="59">
                  <c:v>42004</c:v>
                </c:pt>
                <c:pt idx="60">
                  <c:v>42035</c:v>
                </c:pt>
                <c:pt idx="61">
                  <c:v>42063</c:v>
                </c:pt>
                <c:pt idx="62">
                  <c:v>42094</c:v>
                </c:pt>
                <c:pt idx="63">
                  <c:v>42124</c:v>
                </c:pt>
                <c:pt idx="64">
                  <c:v>42155</c:v>
                </c:pt>
                <c:pt idx="65">
                  <c:v>42185</c:v>
                </c:pt>
                <c:pt idx="66">
                  <c:v>42216</c:v>
                </c:pt>
                <c:pt idx="67">
                  <c:v>42247</c:v>
                </c:pt>
                <c:pt idx="68">
                  <c:v>42277</c:v>
                </c:pt>
                <c:pt idx="69">
                  <c:v>42308</c:v>
                </c:pt>
                <c:pt idx="70">
                  <c:v>42338</c:v>
                </c:pt>
                <c:pt idx="71">
                  <c:v>42369</c:v>
                </c:pt>
                <c:pt idx="72">
                  <c:v>42400</c:v>
                </c:pt>
                <c:pt idx="73">
                  <c:v>42429</c:v>
                </c:pt>
                <c:pt idx="74">
                  <c:v>42460</c:v>
                </c:pt>
                <c:pt idx="75">
                  <c:v>42490</c:v>
                </c:pt>
                <c:pt idx="76">
                  <c:v>42521</c:v>
                </c:pt>
                <c:pt idx="77">
                  <c:v>42551</c:v>
                </c:pt>
                <c:pt idx="78">
                  <c:v>42582</c:v>
                </c:pt>
                <c:pt idx="79">
                  <c:v>42613</c:v>
                </c:pt>
                <c:pt idx="80">
                  <c:v>42643</c:v>
                </c:pt>
                <c:pt idx="81">
                  <c:v>42674</c:v>
                </c:pt>
                <c:pt idx="82">
                  <c:v>42704</c:v>
                </c:pt>
                <c:pt idx="83">
                  <c:v>42735</c:v>
                </c:pt>
                <c:pt idx="84">
                  <c:v>42766</c:v>
                </c:pt>
                <c:pt idx="85">
                  <c:v>42794</c:v>
                </c:pt>
                <c:pt idx="86">
                  <c:v>42825</c:v>
                </c:pt>
                <c:pt idx="87">
                  <c:v>42855</c:v>
                </c:pt>
                <c:pt idx="88">
                  <c:v>42886</c:v>
                </c:pt>
                <c:pt idx="89">
                  <c:v>42916</c:v>
                </c:pt>
                <c:pt idx="90">
                  <c:v>42947</c:v>
                </c:pt>
                <c:pt idx="91">
                  <c:v>42978</c:v>
                </c:pt>
                <c:pt idx="92">
                  <c:v>43008</c:v>
                </c:pt>
                <c:pt idx="93">
                  <c:v>43039</c:v>
                </c:pt>
                <c:pt idx="94">
                  <c:v>43069</c:v>
                </c:pt>
                <c:pt idx="95">
                  <c:v>43100</c:v>
                </c:pt>
                <c:pt idx="96">
                  <c:v>43131</c:v>
                </c:pt>
                <c:pt idx="97">
                  <c:v>43159</c:v>
                </c:pt>
                <c:pt idx="98">
                  <c:v>43190</c:v>
                </c:pt>
                <c:pt idx="99">
                  <c:v>43220</c:v>
                </c:pt>
                <c:pt idx="100">
                  <c:v>43251</c:v>
                </c:pt>
                <c:pt idx="101">
                  <c:v>43281</c:v>
                </c:pt>
                <c:pt idx="102">
                  <c:v>43312</c:v>
                </c:pt>
                <c:pt idx="103">
                  <c:v>43343</c:v>
                </c:pt>
                <c:pt idx="104">
                  <c:v>43373</c:v>
                </c:pt>
                <c:pt idx="105">
                  <c:v>43404</c:v>
                </c:pt>
                <c:pt idx="106">
                  <c:v>43434</c:v>
                </c:pt>
                <c:pt idx="107">
                  <c:v>43465</c:v>
                </c:pt>
                <c:pt idx="108">
                  <c:v>43496</c:v>
                </c:pt>
                <c:pt idx="109">
                  <c:v>43524</c:v>
                </c:pt>
                <c:pt idx="110">
                  <c:v>43555</c:v>
                </c:pt>
                <c:pt idx="111">
                  <c:v>43585</c:v>
                </c:pt>
                <c:pt idx="112">
                  <c:v>43616</c:v>
                </c:pt>
                <c:pt idx="113">
                  <c:v>43646</c:v>
                </c:pt>
                <c:pt idx="114">
                  <c:v>43677</c:v>
                </c:pt>
                <c:pt idx="115">
                  <c:v>43708</c:v>
                </c:pt>
                <c:pt idx="116">
                  <c:v>43738</c:v>
                </c:pt>
                <c:pt idx="117">
                  <c:v>43769</c:v>
                </c:pt>
                <c:pt idx="118">
                  <c:v>43799</c:v>
                </c:pt>
                <c:pt idx="119">
                  <c:v>43830</c:v>
                </c:pt>
                <c:pt idx="120">
                  <c:v>43861</c:v>
                </c:pt>
                <c:pt idx="121">
                  <c:v>43890</c:v>
                </c:pt>
                <c:pt idx="122">
                  <c:v>43921</c:v>
                </c:pt>
                <c:pt idx="123">
                  <c:v>43951</c:v>
                </c:pt>
                <c:pt idx="124">
                  <c:v>43982</c:v>
                </c:pt>
                <c:pt idx="125">
                  <c:v>44012</c:v>
                </c:pt>
                <c:pt idx="126">
                  <c:v>44043</c:v>
                </c:pt>
                <c:pt idx="127">
                  <c:v>44074</c:v>
                </c:pt>
                <c:pt idx="128">
                  <c:v>44104</c:v>
                </c:pt>
                <c:pt idx="129">
                  <c:v>44135</c:v>
                </c:pt>
                <c:pt idx="130">
                  <c:v>44165</c:v>
                </c:pt>
                <c:pt idx="131">
                  <c:v>44196</c:v>
                </c:pt>
                <c:pt idx="132">
                  <c:v>44227</c:v>
                </c:pt>
                <c:pt idx="133">
                  <c:v>44255</c:v>
                </c:pt>
                <c:pt idx="134">
                  <c:v>44286</c:v>
                </c:pt>
                <c:pt idx="135">
                  <c:v>44316</c:v>
                </c:pt>
                <c:pt idx="136">
                  <c:v>44347</c:v>
                </c:pt>
                <c:pt idx="137">
                  <c:v>44377</c:v>
                </c:pt>
                <c:pt idx="138">
                  <c:v>44408</c:v>
                </c:pt>
                <c:pt idx="139">
                  <c:v>44439</c:v>
                </c:pt>
                <c:pt idx="140">
                  <c:v>44469</c:v>
                </c:pt>
                <c:pt idx="141">
                  <c:v>44500</c:v>
                </c:pt>
                <c:pt idx="142">
                  <c:v>44530</c:v>
                </c:pt>
                <c:pt idx="143">
                  <c:v>44561</c:v>
                </c:pt>
                <c:pt idx="144">
                  <c:v>44592</c:v>
                </c:pt>
                <c:pt idx="145">
                  <c:v>44620</c:v>
                </c:pt>
                <c:pt idx="146">
                  <c:v>44651</c:v>
                </c:pt>
                <c:pt idx="147">
                  <c:v>44681</c:v>
                </c:pt>
                <c:pt idx="148">
                  <c:v>44712</c:v>
                </c:pt>
                <c:pt idx="149">
                  <c:v>44742</c:v>
                </c:pt>
                <c:pt idx="150">
                  <c:v>44773</c:v>
                </c:pt>
                <c:pt idx="151">
                  <c:v>44804</c:v>
                </c:pt>
                <c:pt idx="152">
                  <c:v>44834</c:v>
                </c:pt>
                <c:pt idx="153">
                  <c:v>44865</c:v>
                </c:pt>
                <c:pt idx="154">
                  <c:v>44895</c:v>
                </c:pt>
                <c:pt idx="155">
                  <c:v>44926</c:v>
                </c:pt>
                <c:pt idx="156">
                  <c:v>44957</c:v>
                </c:pt>
                <c:pt idx="157">
                  <c:v>44985</c:v>
                </c:pt>
                <c:pt idx="158">
                  <c:v>45016</c:v>
                </c:pt>
                <c:pt idx="159">
                  <c:v>45046</c:v>
                </c:pt>
                <c:pt idx="160">
                  <c:v>45077</c:v>
                </c:pt>
                <c:pt idx="161">
                  <c:v>45107</c:v>
                </c:pt>
                <c:pt idx="162">
                  <c:v>45138</c:v>
                </c:pt>
                <c:pt idx="163">
                  <c:v>45169</c:v>
                </c:pt>
                <c:pt idx="164">
                  <c:v>45199</c:v>
                </c:pt>
                <c:pt idx="165">
                  <c:v>45230</c:v>
                </c:pt>
                <c:pt idx="166">
                  <c:v>45260</c:v>
                </c:pt>
                <c:pt idx="167">
                  <c:v>45291</c:v>
                </c:pt>
                <c:pt idx="168">
                  <c:v>45322</c:v>
                </c:pt>
                <c:pt idx="169">
                  <c:v>45351</c:v>
                </c:pt>
                <c:pt idx="170">
                  <c:v>45382</c:v>
                </c:pt>
                <c:pt idx="171">
                  <c:v>45412</c:v>
                </c:pt>
                <c:pt idx="172">
                  <c:v>45443</c:v>
                </c:pt>
                <c:pt idx="173">
                  <c:v>45473</c:v>
                </c:pt>
                <c:pt idx="174">
                  <c:v>45504</c:v>
                </c:pt>
                <c:pt idx="175">
                  <c:v>45535</c:v>
                </c:pt>
                <c:pt idx="176">
                  <c:v>45565</c:v>
                </c:pt>
                <c:pt idx="177">
                  <c:v>45596</c:v>
                </c:pt>
                <c:pt idx="178">
                  <c:v>45626</c:v>
                </c:pt>
                <c:pt idx="179">
                  <c:v>45657</c:v>
                </c:pt>
                <c:pt idx="180">
                  <c:v>45688</c:v>
                </c:pt>
                <c:pt idx="181">
                  <c:v>45716</c:v>
                </c:pt>
                <c:pt idx="182">
                  <c:v>45747</c:v>
                </c:pt>
                <c:pt idx="183">
                  <c:v>45777</c:v>
                </c:pt>
              </c:numCache>
            </c:numRef>
          </c:cat>
          <c:val>
            <c:numRef>
              <c:f>'Real rates_M'!$AO$3:$AO$186</c:f>
              <c:numCache>
                <c:formatCode>0.00</c:formatCode>
                <c:ptCount val="184"/>
                <c:pt idx="0">
                  <c:v>2.0699999999999998</c:v>
                </c:pt>
                <c:pt idx="1">
                  <c:v>0.79999999999999982</c:v>
                </c:pt>
                <c:pt idx="2">
                  <c:v>1.0700000000000003</c:v>
                </c:pt>
                <c:pt idx="3">
                  <c:v>0.61000000000000032</c:v>
                </c:pt>
                <c:pt idx="4">
                  <c:v>0.12999999999999989</c:v>
                </c:pt>
                <c:pt idx="5">
                  <c:v>0.41000000000000014</c:v>
                </c:pt>
                <c:pt idx="6">
                  <c:v>-9.9999999999997868E-3</c:v>
                </c:pt>
                <c:pt idx="7">
                  <c:v>-0.22999999999999998</c:v>
                </c:pt>
                <c:pt idx="8">
                  <c:v>-0.27</c:v>
                </c:pt>
                <c:pt idx="9">
                  <c:v>-0.70000000000000018</c:v>
                </c:pt>
                <c:pt idx="10">
                  <c:v>-1.0899999999999999</c:v>
                </c:pt>
                <c:pt idx="11">
                  <c:v>-0.6899999999999995</c:v>
                </c:pt>
                <c:pt idx="12">
                  <c:v>-0.88000000000000078</c:v>
                </c:pt>
                <c:pt idx="13">
                  <c:v>-0.87000000000000011</c:v>
                </c:pt>
                <c:pt idx="14">
                  <c:v>-1.4800000000000004</c:v>
                </c:pt>
                <c:pt idx="15">
                  <c:v>-1.4099999999999997</c:v>
                </c:pt>
                <c:pt idx="16">
                  <c:v>-1.6600000000000001</c:v>
                </c:pt>
                <c:pt idx="17">
                  <c:v>-2.5100000000000002</c:v>
                </c:pt>
                <c:pt idx="18">
                  <c:v>-2.41</c:v>
                </c:pt>
                <c:pt idx="19">
                  <c:v>-2.08</c:v>
                </c:pt>
                <c:pt idx="20">
                  <c:v>-2.1699999999999995</c:v>
                </c:pt>
                <c:pt idx="21">
                  <c:v>-1.7400000000000002</c:v>
                </c:pt>
                <c:pt idx="22">
                  <c:v>-0.55000000000000027</c:v>
                </c:pt>
                <c:pt idx="23">
                  <c:v>-0.6599999999999997</c:v>
                </c:pt>
                <c:pt idx="24">
                  <c:v>-1.0899999999999999</c:v>
                </c:pt>
                <c:pt idx="25">
                  <c:v>0.33999999999999986</c:v>
                </c:pt>
                <c:pt idx="26">
                  <c:v>-8.0000000000000071E-2</c:v>
                </c:pt>
                <c:pt idx="27">
                  <c:v>0.14999999999999991</c:v>
                </c:pt>
                <c:pt idx="28">
                  <c:v>0.37999999999999989</c:v>
                </c:pt>
                <c:pt idx="29">
                  <c:v>1.1399999999999997</c:v>
                </c:pt>
                <c:pt idx="30">
                  <c:v>1.49</c:v>
                </c:pt>
                <c:pt idx="31">
                  <c:v>1.3900000000000001</c:v>
                </c:pt>
                <c:pt idx="32">
                  <c:v>1.5500000000000003</c:v>
                </c:pt>
                <c:pt idx="33">
                  <c:v>1.8800000000000001</c:v>
                </c:pt>
                <c:pt idx="34">
                  <c:v>1.54</c:v>
                </c:pt>
                <c:pt idx="35">
                  <c:v>1.0899999999999999</c:v>
                </c:pt>
                <c:pt idx="36">
                  <c:v>1.6099999999999999</c:v>
                </c:pt>
                <c:pt idx="37">
                  <c:v>0.39999999999999991</c:v>
                </c:pt>
                <c:pt idx="38">
                  <c:v>1.4899999999999998</c:v>
                </c:pt>
                <c:pt idx="39">
                  <c:v>1.0900000000000003</c:v>
                </c:pt>
                <c:pt idx="40">
                  <c:v>1.3199999999999998</c:v>
                </c:pt>
                <c:pt idx="41">
                  <c:v>0.9099999999999997</c:v>
                </c:pt>
                <c:pt idx="42">
                  <c:v>1.0299999999999998</c:v>
                </c:pt>
                <c:pt idx="43">
                  <c:v>0</c:v>
                </c:pt>
                <c:pt idx="44">
                  <c:v>0.9700000000000002</c:v>
                </c:pt>
                <c:pt idx="45">
                  <c:v>1.0199999999999996</c:v>
                </c:pt>
                <c:pt idx="46">
                  <c:v>1.4500000000000002</c:v>
                </c:pt>
                <c:pt idx="47">
                  <c:v>2.12</c:v>
                </c:pt>
                <c:pt idx="48">
                  <c:v>2.0300000000000002</c:v>
                </c:pt>
                <c:pt idx="49">
                  <c:v>2.4800000000000004</c:v>
                </c:pt>
                <c:pt idx="50">
                  <c:v>2.11</c:v>
                </c:pt>
                <c:pt idx="51">
                  <c:v>2.58</c:v>
                </c:pt>
                <c:pt idx="52">
                  <c:v>1.6399999999999997</c:v>
                </c:pt>
                <c:pt idx="53">
                  <c:v>1.79</c:v>
                </c:pt>
                <c:pt idx="54">
                  <c:v>2.0200000000000005</c:v>
                </c:pt>
                <c:pt idx="55">
                  <c:v>2.2699999999999996</c:v>
                </c:pt>
                <c:pt idx="56">
                  <c:v>0</c:v>
                </c:pt>
                <c:pt idx="57">
                  <c:v>0</c:v>
                </c:pt>
                <c:pt idx="58">
                  <c:v>2.15</c:v>
                </c:pt>
                <c:pt idx="59">
                  <c:v>2.15</c:v>
                </c:pt>
                <c:pt idx="60">
                  <c:v>2.71</c:v>
                </c:pt>
                <c:pt idx="61">
                  <c:v>1.9700000000000002</c:v>
                </c:pt>
                <c:pt idx="62">
                  <c:v>2.23</c:v>
                </c:pt>
                <c:pt idx="63">
                  <c:v>0</c:v>
                </c:pt>
                <c:pt idx="64">
                  <c:v>2.4000000000000004</c:v>
                </c:pt>
                <c:pt idx="65">
                  <c:v>2.2200000000000002</c:v>
                </c:pt>
                <c:pt idx="66">
                  <c:v>2</c:v>
                </c:pt>
                <c:pt idx="67">
                  <c:v>1.4</c:v>
                </c:pt>
                <c:pt idx="68">
                  <c:v>1.67</c:v>
                </c:pt>
                <c:pt idx="69">
                  <c:v>1.7</c:v>
                </c:pt>
                <c:pt idx="70">
                  <c:v>1.6230000000000002</c:v>
                </c:pt>
                <c:pt idx="71">
                  <c:v>1.2599999999999998</c:v>
                </c:pt>
                <c:pt idx="72">
                  <c:v>1.0900000000000001</c:v>
                </c:pt>
                <c:pt idx="73">
                  <c:v>0.60000000000000009</c:v>
                </c:pt>
                <c:pt idx="74">
                  <c:v>0.5900000000000003</c:v>
                </c:pt>
                <c:pt idx="75">
                  <c:v>0.62000000000000011</c:v>
                </c:pt>
                <c:pt idx="76">
                  <c:v>0.9700000000000002</c:v>
                </c:pt>
                <c:pt idx="77">
                  <c:v>0.96</c:v>
                </c:pt>
                <c:pt idx="78">
                  <c:v>0.99999999999999978</c:v>
                </c:pt>
                <c:pt idx="79">
                  <c:v>1.5079999999999998</c:v>
                </c:pt>
                <c:pt idx="80">
                  <c:v>0.8360000000000003</c:v>
                </c:pt>
                <c:pt idx="81">
                  <c:v>0.64400000000000013</c:v>
                </c:pt>
                <c:pt idx="82">
                  <c:v>0.65300000000000002</c:v>
                </c:pt>
                <c:pt idx="83">
                  <c:v>0.96</c:v>
                </c:pt>
                <c:pt idx="84">
                  <c:v>0</c:v>
                </c:pt>
                <c:pt idx="85">
                  <c:v>2.5209999999999999</c:v>
                </c:pt>
                <c:pt idx="86">
                  <c:v>2.3930000000000002</c:v>
                </c:pt>
                <c:pt idx="87">
                  <c:v>2.2729999999999997</c:v>
                </c:pt>
                <c:pt idx="88">
                  <c:v>2.137</c:v>
                </c:pt>
                <c:pt idx="89">
                  <c:v>2.0680000000000001</c:v>
                </c:pt>
                <c:pt idx="90">
                  <c:v>2.226</c:v>
                </c:pt>
                <c:pt idx="91">
                  <c:v>1.8589999999999998</c:v>
                </c:pt>
                <c:pt idx="92">
                  <c:v>2.0230000000000001</c:v>
                </c:pt>
                <c:pt idx="93">
                  <c:v>1.9940000000000002</c:v>
                </c:pt>
                <c:pt idx="94">
                  <c:v>2.2169999999999996</c:v>
                </c:pt>
                <c:pt idx="95">
                  <c:v>2.1020000000000003</c:v>
                </c:pt>
                <c:pt idx="96">
                  <c:v>2.4220000000000002</c:v>
                </c:pt>
                <c:pt idx="97">
                  <c:v>0.94500000000000028</c:v>
                </c:pt>
                <c:pt idx="98">
                  <c:v>1.6509999999999998</c:v>
                </c:pt>
                <c:pt idx="99">
                  <c:v>1.8419999999999999</c:v>
                </c:pt>
                <c:pt idx="100">
                  <c:v>1.8379999999999999</c:v>
                </c:pt>
                <c:pt idx="101">
                  <c:v>1.5790000000000002</c:v>
                </c:pt>
                <c:pt idx="102">
                  <c:v>1.387</c:v>
                </c:pt>
                <c:pt idx="103">
                  <c:v>1.2950000000000004</c:v>
                </c:pt>
                <c:pt idx="104">
                  <c:v>1.125</c:v>
                </c:pt>
                <c:pt idx="105">
                  <c:v>1.036</c:v>
                </c:pt>
                <c:pt idx="106">
                  <c:v>1.1799999999999997</c:v>
                </c:pt>
                <c:pt idx="107">
                  <c:v>1.4100000000000001</c:v>
                </c:pt>
                <c:pt idx="108">
                  <c:v>1.4059999999999999</c:v>
                </c:pt>
                <c:pt idx="109">
                  <c:v>1.6779999999999999</c:v>
                </c:pt>
                <c:pt idx="110">
                  <c:v>0.76900000000000013</c:v>
                </c:pt>
                <c:pt idx="111">
                  <c:v>0.90200000000000014</c:v>
                </c:pt>
                <c:pt idx="112">
                  <c:v>0.59499999999999975</c:v>
                </c:pt>
                <c:pt idx="113">
                  <c:v>0.53600000000000003</c:v>
                </c:pt>
                <c:pt idx="114">
                  <c:v>0.36000000000000032</c:v>
                </c:pt>
                <c:pt idx="115">
                  <c:v>0.26100000000000012</c:v>
                </c:pt>
                <c:pt idx="116">
                  <c:v>0.14100000000000001</c:v>
                </c:pt>
                <c:pt idx="117">
                  <c:v>-0.51799999999999979</c:v>
                </c:pt>
                <c:pt idx="118">
                  <c:v>-1.3250000000000002</c:v>
                </c:pt>
                <c:pt idx="119">
                  <c:v>-1.3559999999999999</c:v>
                </c:pt>
                <c:pt idx="120">
                  <c:v>-2.4720000000000004</c:v>
                </c:pt>
                <c:pt idx="121">
                  <c:v>-2.4670000000000001</c:v>
                </c:pt>
                <c:pt idx="122">
                  <c:v>-1.714</c:v>
                </c:pt>
                <c:pt idx="123">
                  <c:v>-0.78399999999999981</c:v>
                </c:pt>
                <c:pt idx="124">
                  <c:v>0.29300000000000015</c:v>
                </c:pt>
                <c:pt idx="125">
                  <c:v>0.35099999999999998</c:v>
                </c:pt>
                <c:pt idx="126">
                  <c:v>0.2759999999999998</c:v>
                </c:pt>
                <c:pt idx="127">
                  <c:v>0.62400000000000011</c:v>
                </c:pt>
                <c:pt idx="128">
                  <c:v>1.4480000000000002</c:v>
                </c:pt>
                <c:pt idx="129">
                  <c:v>2.6850000000000001</c:v>
                </c:pt>
                <c:pt idx="130">
                  <c:v>3.7730000000000001</c:v>
                </c:pt>
                <c:pt idx="131">
                  <c:v>2.9459999999999997</c:v>
                </c:pt>
                <c:pt idx="132">
                  <c:v>3.4849999999999999</c:v>
                </c:pt>
                <c:pt idx="133">
                  <c:v>3.4790000000000001</c:v>
                </c:pt>
                <c:pt idx="134">
                  <c:v>2.7880000000000003</c:v>
                </c:pt>
                <c:pt idx="135">
                  <c:v>2.2560000000000002</c:v>
                </c:pt>
                <c:pt idx="136">
                  <c:v>1.7739999999999998</c:v>
                </c:pt>
                <c:pt idx="137">
                  <c:v>1.9929999999999999</c:v>
                </c:pt>
                <c:pt idx="138">
                  <c:v>1.855</c:v>
                </c:pt>
                <c:pt idx="139">
                  <c:v>2.048</c:v>
                </c:pt>
                <c:pt idx="140">
                  <c:v>2.1769999999999996</c:v>
                </c:pt>
                <c:pt idx="141">
                  <c:v>1.4700000000000002</c:v>
                </c:pt>
                <c:pt idx="142">
                  <c:v>0.56200000000000028</c:v>
                </c:pt>
                <c:pt idx="143">
                  <c:v>1.2789999999999999</c:v>
                </c:pt>
                <c:pt idx="144">
                  <c:v>1.83</c:v>
                </c:pt>
                <c:pt idx="145">
                  <c:v>1.8900000000000001</c:v>
                </c:pt>
                <c:pt idx="146">
                  <c:v>1.2869999999999999</c:v>
                </c:pt>
                <c:pt idx="147">
                  <c:v>0.73899999999999988</c:v>
                </c:pt>
                <c:pt idx="148">
                  <c:v>0.69700000000000006</c:v>
                </c:pt>
                <c:pt idx="149">
                  <c:v>0.31599999999999984</c:v>
                </c:pt>
                <c:pt idx="150">
                  <c:v>6.4999999999999947E-2</c:v>
                </c:pt>
                <c:pt idx="151">
                  <c:v>0.14400000000000013</c:v>
                </c:pt>
                <c:pt idx="152">
                  <c:v>-4.9999999999999822E-2</c:v>
                </c:pt>
                <c:pt idx="153">
                  <c:v>0.54800000000000004</c:v>
                </c:pt>
                <c:pt idx="154">
                  <c:v>1.3220000000000001</c:v>
                </c:pt>
                <c:pt idx="155">
                  <c:v>1.0389999999999999</c:v>
                </c:pt>
                <c:pt idx="156">
                  <c:v>0.80200000000000005</c:v>
                </c:pt>
                <c:pt idx="157">
                  <c:v>1.915</c:v>
                </c:pt>
                <c:pt idx="158">
                  <c:v>2.1580000000000004</c:v>
                </c:pt>
                <c:pt idx="159">
                  <c:v>2.6799999999999997</c:v>
                </c:pt>
                <c:pt idx="160">
                  <c:v>2.508</c:v>
                </c:pt>
                <c:pt idx="161">
                  <c:v>2.641</c:v>
                </c:pt>
                <c:pt idx="162">
                  <c:v>2.9619999999999997</c:v>
                </c:pt>
                <c:pt idx="163">
                  <c:v>2.4809999999999999</c:v>
                </c:pt>
                <c:pt idx="164">
                  <c:v>2.6930000000000001</c:v>
                </c:pt>
                <c:pt idx="165">
                  <c:v>2.8930000000000002</c:v>
                </c:pt>
                <c:pt idx="166">
                  <c:v>3.1859999999999999</c:v>
                </c:pt>
                <c:pt idx="167">
                  <c:v>2.8609999999999998</c:v>
                </c:pt>
                <c:pt idx="168">
                  <c:v>3.234</c:v>
                </c:pt>
                <c:pt idx="169">
                  <c:v>1.6530000000000002</c:v>
                </c:pt>
                <c:pt idx="170">
                  <c:v>2.1949999999999998</c:v>
                </c:pt>
                <c:pt idx="171">
                  <c:v>2.0140000000000002</c:v>
                </c:pt>
                <c:pt idx="172">
                  <c:v>2.0190000000000001</c:v>
                </c:pt>
                <c:pt idx="173">
                  <c:v>2.0099999999999998</c:v>
                </c:pt>
                <c:pt idx="174">
                  <c:v>1.6480000000000001</c:v>
                </c:pt>
                <c:pt idx="175">
                  <c:v>1.5779999999999998</c:v>
                </c:pt>
                <c:pt idx="176">
                  <c:v>1.81</c:v>
                </c:pt>
                <c:pt idx="177">
                  <c:v>1.8520000000000001</c:v>
                </c:pt>
                <c:pt idx="178">
                  <c:v>1.833</c:v>
                </c:pt>
                <c:pt idx="179">
                  <c:v>1.575</c:v>
                </c:pt>
                <c:pt idx="180">
                  <c:v>1.1299999999999999</c:v>
                </c:pt>
                <c:pt idx="181">
                  <c:v>2.4779999999999998</c:v>
                </c:pt>
                <c:pt idx="182">
                  <c:v>1.9180000000000001</c:v>
                </c:pt>
                <c:pt idx="183">
                  <c:v>1.728</c:v>
                </c:pt>
              </c:numCache>
            </c:numRef>
          </c:val>
          <c:smooth val="0"/>
          <c:extLst xmlns:c15="http://schemas.microsoft.com/office/drawing/2012/chart">
            <c:ext xmlns:c16="http://schemas.microsoft.com/office/drawing/2014/chart" uri="{C3380CC4-5D6E-409C-BE32-E72D297353CC}">
              <c16:uniqueId val="{00000001-4B7E-41E2-A858-44432AF9A304}"/>
            </c:ext>
          </c:extLst>
        </c:ser>
        <c:ser>
          <c:idx val="6"/>
          <c:order val="6"/>
          <c:tx>
            <c:strRef>
              <c:f>'Real rates_M'!$AS$2</c:f>
              <c:strCache>
                <c:ptCount val="1"/>
                <c:pt idx="0">
                  <c:v>JP</c:v>
                </c:pt>
              </c:strCache>
            </c:strRef>
          </c:tx>
          <c:spPr>
            <a:ln w="19050" cap="rnd">
              <a:solidFill>
                <a:srgbClr val="0070C0"/>
              </a:solidFill>
              <a:round/>
              <a:extLst>
                <a:ext uri="{C807C97D-BFC1-408E-A445-0C87EB9F89A2}">
                  <ask:lineSketchStyleProps xmlns:ask="http://schemas.microsoft.com/office/drawing/2018/sketchyshapes">
                    <ask:type>
                      <ask:lineSketchNone/>
                    </ask:type>
                  </ask:lineSketchStyleProps>
                </a:ext>
              </a:extLst>
            </a:ln>
            <a:effectLst/>
          </c:spPr>
          <c:marker>
            <c:symbol val="none"/>
          </c:marker>
          <c:dPt>
            <c:idx val="170"/>
            <c:marker>
              <c:symbol val="none"/>
            </c:marker>
            <c:bubble3D val="0"/>
            <c:extLst>
              <c:ext xmlns:c16="http://schemas.microsoft.com/office/drawing/2014/chart" uri="{C3380CC4-5D6E-409C-BE32-E72D297353CC}">
                <c16:uniqueId val="{00000002-4B7E-41E2-A858-44432AF9A304}"/>
              </c:ext>
            </c:extLst>
          </c:dPt>
          <c:cat>
            <c:numRef>
              <c:f>'Real rates_M'!$AL$3:$AL$186</c:f>
              <c:numCache>
                <c:formatCode>m/d/yyyy</c:formatCode>
                <c:ptCount val="184"/>
                <c:pt idx="0">
                  <c:v>40209</c:v>
                </c:pt>
                <c:pt idx="1">
                  <c:v>40237</c:v>
                </c:pt>
                <c:pt idx="2">
                  <c:v>40268</c:v>
                </c:pt>
                <c:pt idx="3">
                  <c:v>40298</c:v>
                </c:pt>
                <c:pt idx="4">
                  <c:v>40329</c:v>
                </c:pt>
                <c:pt idx="5">
                  <c:v>40359</c:v>
                </c:pt>
                <c:pt idx="6">
                  <c:v>40390</c:v>
                </c:pt>
                <c:pt idx="7">
                  <c:v>40421</c:v>
                </c:pt>
                <c:pt idx="8">
                  <c:v>40451</c:v>
                </c:pt>
                <c:pt idx="9">
                  <c:v>40482</c:v>
                </c:pt>
                <c:pt idx="10">
                  <c:v>40512</c:v>
                </c:pt>
                <c:pt idx="11">
                  <c:v>40543</c:v>
                </c:pt>
                <c:pt idx="12">
                  <c:v>40574</c:v>
                </c:pt>
                <c:pt idx="13">
                  <c:v>40602</c:v>
                </c:pt>
                <c:pt idx="14">
                  <c:v>40633</c:v>
                </c:pt>
                <c:pt idx="15">
                  <c:v>40663</c:v>
                </c:pt>
                <c:pt idx="16">
                  <c:v>40694</c:v>
                </c:pt>
                <c:pt idx="17">
                  <c:v>40724</c:v>
                </c:pt>
                <c:pt idx="18">
                  <c:v>40755</c:v>
                </c:pt>
                <c:pt idx="19">
                  <c:v>40786</c:v>
                </c:pt>
                <c:pt idx="20">
                  <c:v>40816</c:v>
                </c:pt>
                <c:pt idx="21">
                  <c:v>40847</c:v>
                </c:pt>
                <c:pt idx="22">
                  <c:v>40877</c:v>
                </c:pt>
                <c:pt idx="23">
                  <c:v>40908</c:v>
                </c:pt>
                <c:pt idx="24">
                  <c:v>40939</c:v>
                </c:pt>
                <c:pt idx="25">
                  <c:v>40968</c:v>
                </c:pt>
                <c:pt idx="26">
                  <c:v>40999</c:v>
                </c:pt>
                <c:pt idx="27">
                  <c:v>41029</c:v>
                </c:pt>
                <c:pt idx="28">
                  <c:v>41060</c:v>
                </c:pt>
                <c:pt idx="29">
                  <c:v>41090</c:v>
                </c:pt>
                <c:pt idx="30">
                  <c:v>41121</c:v>
                </c:pt>
                <c:pt idx="31">
                  <c:v>41152</c:v>
                </c:pt>
                <c:pt idx="32">
                  <c:v>41182</c:v>
                </c:pt>
                <c:pt idx="33">
                  <c:v>41213</c:v>
                </c:pt>
                <c:pt idx="34">
                  <c:v>41243</c:v>
                </c:pt>
                <c:pt idx="35">
                  <c:v>41274</c:v>
                </c:pt>
                <c:pt idx="36">
                  <c:v>41305</c:v>
                </c:pt>
                <c:pt idx="37">
                  <c:v>41333</c:v>
                </c:pt>
                <c:pt idx="38">
                  <c:v>41364</c:v>
                </c:pt>
                <c:pt idx="39">
                  <c:v>41394</c:v>
                </c:pt>
                <c:pt idx="40">
                  <c:v>41425</c:v>
                </c:pt>
                <c:pt idx="41">
                  <c:v>41455</c:v>
                </c:pt>
                <c:pt idx="42">
                  <c:v>41486</c:v>
                </c:pt>
                <c:pt idx="43">
                  <c:v>41517</c:v>
                </c:pt>
                <c:pt idx="44">
                  <c:v>41547</c:v>
                </c:pt>
                <c:pt idx="45">
                  <c:v>41578</c:v>
                </c:pt>
                <c:pt idx="46">
                  <c:v>41608</c:v>
                </c:pt>
                <c:pt idx="47">
                  <c:v>41639</c:v>
                </c:pt>
                <c:pt idx="48">
                  <c:v>41670</c:v>
                </c:pt>
                <c:pt idx="49">
                  <c:v>41698</c:v>
                </c:pt>
                <c:pt idx="50">
                  <c:v>41729</c:v>
                </c:pt>
                <c:pt idx="51">
                  <c:v>41759</c:v>
                </c:pt>
                <c:pt idx="52">
                  <c:v>41790</c:v>
                </c:pt>
                <c:pt idx="53">
                  <c:v>41820</c:v>
                </c:pt>
                <c:pt idx="54">
                  <c:v>41851</c:v>
                </c:pt>
                <c:pt idx="55">
                  <c:v>41882</c:v>
                </c:pt>
                <c:pt idx="56">
                  <c:v>41912</c:v>
                </c:pt>
                <c:pt idx="57">
                  <c:v>41943</c:v>
                </c:pt>
                <c:pt idx="58">
                  <c:v>41973</c:v>
                </c:pt>
                <c:pt idx="59">
                  <c:v>42004</c:v>
                </c:pt>
                <c:pt idx="60">
                  <c:v>42035</c:v>
                </c:pt>
                <c:pt idx="61">
                  <c:v>42063</c:v>
                </c:pt>
                <c:pt idx="62">
                  <c:v>42094</c:v>
                </c:pt>
                <c:pt idx="63">
                  <c:v>42124</c:v>
                </c:pt>
                <c:pt idx="64">
                  <c:v>42155</c:v>
                </c:pt>
                <c:pt idx="65">
                  <c:v>42185</c:v>
                </c:pt>
                <c:pt idx="66">
                  <c:v>42216</c:v>
                </c:pt>
                <c:pt idx="67">
                  <c:v>42247</c:v>
                </c:pt>
                <c:pt idx="68">
                  <c:v>42277</c:v>
                </c:pt>
                <c:pt idx="69">
                  <c:v>42308</c:v>
                </c:pt>
                <c:pt idx="70">
                  <c:v>42338</c:v>
                </c:pt>
                <c:pt idx="71">
                  <c:v>42369</c:v>
                </c:pt>
                <c:pt idx="72">
                  <c:v>42400</c:v>
                </c:pt>
                <c:pt idx="73">
                  <c:v>42429</c:v>
                </c:pt>
                <c:pt idx="74">
                  <c:v>42460</c:v>
                </c:pt>
                <c:pt idx="75">
                  <c:v>42490</c:v>
                </c:pt>
                <c:pt idx="76">
                  <c:v>42521</c:v>
                </c:pt>
                <c:pt idx="77">
                  <c:v>42551</c:v>
                </c:pt>
                <c:pt idx="78">
                  <c:v>42582</c:v>
                </c:pt>
                <c:pt idx="79">
                  <c:v>42613</c:v>
                </c:pt>
                <c:pt idx="80">
                  <c:v>42643</c:v>
                </c:pt>
                <c:pt idx="81">
                  <c:v>42674</c:v>
                </c:pt>
                <c:pt idx="82">
                  <c:v>42704</c:v>
                </c:pt>
                <c:pt idx="83">
                  <c:v>42735</c:v>
                </c:pt>
                <c:pt idx="84">
                  <c:v>42766</c:v>
                </c:pt>
                <c:pt idx="85">
                  <c:v>42794</c:v>
                </c:pt>
                <c:pt idx="86">
                  <c:v>42825</c:v>
                </c:pt>
                <c:pt idx="87">
                  <c:v>42855</c:v>
                </c:pt>
                <c:pt idx="88">
                  <c:v>42886</c:v>
                </c:pt>
                <c:pt idx="89">
                  <c:v>42916</c:v>
                </c:pt>
                <c:pt idx="90">
                  <c:v>42947</c:v>
                </c:pt>
                <c:pt idx="91">
                  <c:v>42978</c:v>
                </c:pt>
                <c:pt idx="92">
                  <c:v>43008</c:v>
                </c:pt>
                <c:pt idx="93">
                  <c:v>43039</c:v>
                </c:pt>
                <c:pt idx="94">
                  <c:v>43069</c:v>
                </c:pt>
                <c:pt idx="95">
                  <c:v>43100</c:v>
                </c:pt>
                <c:pt idx="96">
                  <c:v>43131</c:v>
                </c:pt>
                <c:pt idx="97">
                  <c:v>43159</c:v>
                </c:pt>
                <c:pt idx="98">
                  <c:v>43190</c:v>
                </c:pt>
                <c:pt idx="99">
                  <c:v>43220</c:v>
                </c:pt>
                <c:pt idx="100">
                  <c:v>43251</c:v>
                </c:pt>
                <c:pt idx="101">
                  <c:v>43281</c:v>
                </c:pt>
                <c:pt idx="102">
                  <c:v>43312</c:v>
                </c:pt>
                <c:pt idx="103">
                  <c:v>43343</c:v>
                </c:pt>
                <c:pt idx="104">
                  <c:v>43373</c:v>
                </c:pt>
                <c:pt idx="105">
                  <c:v>43404</c:v>
                </c:pt>
                <c:pt idx="106">
                  <c:v>43434</c:v>
                </c:pt>
                <c:pt idx="107">
                  <c:v>43465</c:v>
                </c:pt>
                <c:pt idx="108">
                  <c:v>43496</c:v>
                </c:pt>
                <c:pt idx="109">
                  <c:v>43524</c:v>
                </c:pt>
                <c:pt idx="110">
                  <c:v>43555</c:v>
                </c:pt>
                <c:pt idx="111">
                  <c:v>43585</c:v>
                </c:pt>
                <c:pt idx="112">
                  <c:v>43616</c:v>
                </c:pt>
                <c:pt idx="113">
                  <c:v>43646</c:v>
                </c:pt>
                <c:pt idx="114">
                  <c:v>43677</c:v>
                </c:pt>
                <c:pt idx="115">
                  <c:v>43708</c:v>
                </c:pt>
                <c:pt idx="116">
                  <c:v>43738</c:v>
                </c:pt>
                <c:pt idx="117">
                  <c:v>43769</c:v>
                </c:pt>
                <c:pt idx="118">
                  <c:v>43799</c:v>
                </c:pt>
                <c:pt idx="119">
                  <c:v>43830</c:v>
                </c:pt>
                <c:pt idx="120">
                  <c:v>43861</c:v>
                </c:pt>
                <c:pt idx="121">
                  <c:v>43890</c:v>
                </c:pt>
                <c:pt idx="122">
                  <c:v>43921</c:v>
                </c:pt>
                <c:pt idx="123">
                  <c:v>43951</c:v>
                </c:pt>
                <c:pt idx="124">
                  <c:v>43982</c:v>
                </c:pt>
                <c:pt idx="125">
                  <c:v>44012</c:v>
                </c:pt>
                <c:pt idx="126">
                  <c:v>44043</c:v>
                </c:pt>
                <c:pt idx="127">
                  <c:v>44074</c:v>
                </c:pt>
                <c:pt idx="128">
                  <c:v>44104</c:v>
                </c:pt>
                <c:pt idx="129">
                  <c:v>44135</c:v>
                </c:pt>
                <c:pt idx="130">
                  <c:v>44165</c:v>
                </c:pt>
                <c:pt idx="131">
                  <c:v>44196</c:v>
                </c:pt>
                <c:pt idx="132">
                  <c:v>44227</c:v>
                </c:pt>
                <c:pt idx="133">
                  <c:v>44255</c:v>
                </c:pt>
                <c:pt idx="134">
                  <c:v>44286</c:v>
                </c:pt>
                <c:pt idx="135">
                  <c:v>44316</c:v>
                </c:pt>
                <c:pt idx="136">
                  <c:v>44347</c:v>
                </c:pt>
                <c:pt idx="137">
                  <c:v>44377</c:v>
                </c:pt>
                <c:pt idx="138">
                  <c:v>44408</c:v>
                </c:pt>
                <c:pt idx="139">
                  <c:v>44439</c:v>
                </c:pt>
                <c:pt idx="140">
                  <c:v>44469</c:v>
                </c:pt>
                <c:pt idx="141">
                  <c:v>44500</c:v>
                </c:pt>
                <c:pt idx="142">
                  <c:v>44530</c:v>
                </c:pt>
                <c:pt idx="143">
                  <c:v>44561</c:v>
                </c:pt>
                <c:pt idx="144">
                  <c:v>44592</c:v>
                </c:pt>
                <c:pt idx="145">
                  <c:v>44620</c:v>
                </c:pt>
                <c:pt idx="146">
                  <c:v>44651</c:v>
                </c:pt>
                <c:pt idx="147">
                  <c:v>44681</c:v>
                </c:pt>
                <c:pt idx="148">
                  <c:v>44712</c:v>
                </c:pt>
                <c:pt idx="149">
                  <c:v>44742</c:v>
                </c:pt>
                <c:pt idx="150">
                  <c:v>44773</c:v>
                </c:pt>
                <c:pt idx="151">
                  <c:v>44804</c:v>
                </c:pt>
                <c:pt idx="152">
                  <c:v>44834</c:v>
                </c:pt>
                <c:pt idx="153">
                  <c:v>44865</c:v>
                </c:pt>
                <c:pt idx="154">
                  <c:v>44895</c:v>
                </c:pt>
                <c:pt idx="155">
                  <c:v>44926</c:v>
                </c:pt>
                <c:pt idx="156">
                  <c:v>44957</c:v>
                </c:pt>
                <c:pt idx="157">
                  <c:v>44985</c:v>
                </c:pt>
                <c:pt idx="158">
                  <c:v>45016</c:v>
                </c:pt>
                <c:pt idx="159">
                  <c:v>45046</c:v>
                </c:pt>
                <c:pt idx="160">
                  <c:v>45077</c:v>
                </c:pt>
                <c:pt idx="161">
                  <c:v>45107</c:v>
                </c:pt>
                <c:pt idx="162">
                  <c:v>45138</c:v>
                </c:pt>
                <c:pt idx="163">
                  <c:v>45169</c:v>
                </c:pt>
                <c:pt idx="164">
                  <c:v>45199</c:v>
                </c:pt>
                <c:pt idx="165">
                  <c:v>45230</c:v>
                </c:pt>
                <c:pt idx="166">
                  <c:v>45260</c:v>
                </c:pt>
                <c:pt idx="167">
                  <c:v>45291</c:v>
                </c:pt>
                <c:pt idx="168">
                  <c:v>45322</c:v>
                </c:pt>
                <c:pt idx="169">
                  <c:v>45351</c:v>
                </c:pt>
                <c:pt idx="170">
                  <c:v>45382</c:v>
                </c:pt>
                <c:pt idx="171">
                  <c:v>45412</c:v>
                </c:pt>
                <c:pt idx="172">
                  <c:v>45443</c:v>
                </c:pt>
                <c:pt idx="173">
                  <c:v>45473</c:v>
                </c:pt>
                <c:pt idx="174">
                  <c:v>45504</c:v>
                </c:pt>
                <c:pt idx="175">
                  <c:v>45535</c:v>
                </c:pt>
                <c:pt idx="176">
                  <c:v>45565</c:v>
                </c:pt>
                <c:pt idx="177">
                  <c:v>45596</c:v>
                </c:pt>
                <c:pt idx="178">
                  <c:v>45626</c:v>
                </c:pt>
                <c:pt idx="179">
                  <c:v>45657</c:v>
                </c:pt>
                <c:pt idx="180">
                  <c:v>45688</c:v>
                </c:pt>
                <c:pt idx="181">
                  <c:v>45716</c:v>
                </c:pt>
                <c:pt idx="182">
                  <c:v>45747</c:v>
                </c:pt>
                <c:pt idx="183">
                  <c:v>45777</c:v>
                </c:pt>
              </c:numCache>
            </c:numRef>
          </c:cat>
          <c:val>
            <c:numRef>
              <c:f>'Real rates_M'!$AS$3:$AS$186</c:f>
              <c:numCache>
                <c:formatCode>0.00</c:formatCode>
                <c:ptCount val="184"/>
                <c:pt idx="0">
                  <c:v>2.625</c:v>
                </c:pt>
                <c:pt idx="1">
                  <c:v>2.4050000000000002</c:v>
                </c:pt>
                <c:pt idx="2">
                  <c:v>2.5</c:v>
                </c:pt>
                <c:pt idx="3">
                  <c:v>2.4900000000000002</c:v>
                </c:pt>
                <c:pt idx="4">
                  <c:v>2.165</c:v>
                </c:pt>
                <c:pt idx="5">
                  <c:v>1.7909999999999999</c:v>
                </c:pt>
                <c:pt idx="6">
                  <c:v>1.9740000000000002</c:v>
                </c:pt>
                <c:pt idx="7">
                  <c:v>1.871</c:v>
                </c:pt>
                <c:pt idx="8">
                  <c:v>1.54</c:v>
                </c:pt>
                <c:pt idx="9">
                  <c:v>0.73899999999999988</c:v>
                </c:pt>
                <c:pt idx="10">
                  <c:v>1.0939999999999999</c:v>
                </c:pt>
                <c:pt idx="11">
                  <c:v>1.1279999999999999</c:v>
                </c:pt>
                <c:pt idx="12">
                  <c:v>1.819</c:v>
                </c:pt>
                <c:pt idx="13">
                  <c:v>1.764</c:v>
                </c:pt>
                <c:pt idx="14">
                  <c:v>1.76</c:v>
                </c:pt>
                <c:pt idx="15">
                  <c:v>1.6099999999999999</c:v>
                </c:pt>
                <c:pt idx="16">
                  <c:v>1.5649999999999999</c:v>
                </c:pt>
                <c:pt idx="17">
                  <c:v>1.54</c:v>
                </c:pt>
                <c:pt idx="18">
                  <c:v>0.88200000000000012</c:v>
                </c:pt>
                <c:pt idx="19">
                  <c:v>0.83400000000000007</c:v>
                </c:pt>
                <c:pt idx="20">
                  <c:v>1.032</c:v>
                </c:pt>
                <c:pt idx="21">
                  <c:v>1.2469999999999999</c:v>
                </c:pt>
                <c:pt idx="22">
                  <c:v>1.5720000000000001</c:v>
                </c:pt>
                <c:pt idx="23">
                  <c:v>1.1879999999999999</c:v>
                </c:pt>
                <c:pt idx="24">
                  <c:v>0.86699999999999999</c:v>
                </c:pt>
                <c:pt idx="25">
                  <c:v>0.66300000000000003</c:v>
                </c:pt>
                <c:pt idx="26">
                  <c:v>0.48899999999999999</c:v>
                </c:pt>
                <c:pt idx="27">
                  <c:v>0.497</c:v>
                </c:pt>
                <c:pt idx="28">
                  <c:v>0.62399999999999989</c:v>
                </c:pt>
                <c:pt idx="29">
                  <c:v>1.0369999999999999</c:v>
                </c:pt>
                <c:pt idx="30">
                  <c:v>1.194</c:v>
                </c:pt>
                <c:pt idx="31">
                  <c:v>1.1970000000000001</c:v>
                </c:pt>
                <c:pt idx="32">
                  <c:v>1.0780000000000001</c:v>
                </c:pt>
                <c:pt idx="33">
                  <c:v>1.175</c:v>
                </c:pt>
                <c:pt idx="34">
                  <c:v>0.91599999999999993</c:v>
                </c:pt>
                <c:pt idx="35">
                  <c:v>0.89100000000000001</c:v>
                </c:pt>
                <c:pt idx="36">
                  <c:v>1.054</c:v>
                </c:pt>
                <c:pt idx="37">
                  <c:v>1.363</c:v>
                </c:pt>
                <c:pt idx="38">
                  <c:v>1.4510000000000001</c:v>
                </c:pt>
                <c:pt idx="39">
                  <c:v>1.3089999999999999</c:v>
                </c:pt>
                <c:pt idx="40">
                  <c:v>1.157</c:v>
                </c:pt>
                <c:pt idx="41">
                  <c:v>0.65300000000000002</c:v>
                </c:pt>
                <c:pt idx="42">
                  <c:v>0.10200000000000009</c:v>
                </c:pt>
                <c:pt idx="43">
                  <c:v>-0.18000000000000005</c:v>
                </c:pt>
                <c:pt idx="44">
                  <c:v>-0.41400000000000003</c:v>
                </c:pt>
                <c:pt idx="45">
                  <c:v>-0.50500000000000012</c:v>
                </c:pt>
                <c:pt idx="46">
                  <c:v>-0.89500000000000002</c:v>
                </c:pt>
                <c:pt idx="47">
                  <c:v>-0.8590000000000001</c:v>
                </c:pt>
                <c:pt idx="48">
                  <c:v>-0.77799999999999991</c:v>
                </c:pt>
                <c:pt idx="49">
                  <c:v>-0.91400000000000003</c:v>
                </c:pt>
                <c:pt idx="50">
                  <c:v>-0.95800000000000007</c:v>
                </c:pt>
                <c:pt idx="51">
                  <c:v>-2.7729999999999997</c:v>
                </c:pt>
                <c:pt idx="52">
                  <c:v>-3.1220000000000003</c:v>
                </c:pt>
                <c:pt idx="53">
                  <c:v>-3.0340000000000003</c:v>
                </c:pt>
                <c:pt idx="54">
                  <c:v>-2.8620000000000001</c:v>
                </c:pt>
                <c:pt idx="55">
                  <c:v>-2.8039999999999998</c:v>
                </c:pt>
                <c:pt idx="56">
                  <c:v>-2.669</c:v>
                </c:pt>
                <c:pt idx="57">
                  <c:v>-2.4419999999999997</c:v>
                </c:pt>
                <c:pt idx="58">
                  <c:v>-1.9789999999999999</c:v>
                </c:pt>
                <c:pt idx="59">
                  <c:v>-2.0709999999999997</c:v>
                </c:pt>
                <c:pt idx="60">
                  <c:v>-2.1219999999999999</c:v>
                </c:pt>
                <c:pt idx="61">
                  <c:v>-1.8650000000000002</c:v>
                </c:pt>
                <c:pt idx="62">
                  <c:v>-1.8949999999999998</c:v>
                </c:pt>
                <c:pt idx="63">
                  <c:v>-0.25799999999999995</c:v>
                </c:pt>
                <c:pt idx="64">
                  <c:v>-0.10599999999999998</c:v>
                </c:pt>
                <c:pt idx="65">
                  <c:v>6.5000000000000002E-2</c:v>
                </c:pt>
                <c:pt idx="66">
                  <c:v>0.21499999999999997</c:v>
                </c:pt>
                <c:pt idx="67">
                  <c:v>0.18</c:v>
                </c:pt>
                <c:pt idx="68">
                  <c:v>0.35599999999999998</c:v>
                </c:pt>
                <c:pt idx="69">
                  <c:v>9.000000000000008E-3</c:v>
                </c:pt>
                <c:pt idx="70">
                  <c:v>7.0000000000000062E-3</c:v>
                </c:pt>
                <c:pt idx="71">
                  <c:v>6.5000000000000002E-2</c:v>
                </c:pt>
                <c:pt idx="72">
                  <c:v>0.2</c:v>
                </c:pt>
                <c:pt idx="73">
                  <c:v>-0.26</c:v>
                </c:pt>
                <c:pt idx="74">
                  <c:v>-2.9000000000000001E-2</c:v>
                </c:pt>
                <c:pt idx="75">
                  <c:v>0.22499999999999998</c:v>
                </c:pt>
                <c:pt idx="76">
                  <c:v>0.39500000000000002</c:v>
                </c:pt>
                <c:pt idx="77">
                  <c:v>0.18300000000000002</c:v>
                </c:pt>
                <c:pt idx="78">
                  <c:v>0.21000000000000002</c:v>
                </c:pt>
                <c:pt idx="79">
                  <c:v>0.437</c:v>
                </c:pt>
                <c:pt idx="80">
                  <c:v>0.41100000000000003</c:v>
                </c:pt>
                <c:pt idx="81">
                  <c:v>-0.14800000000000002</c:v>
                </c:pt>
                <c:pt idx="82">
                  <c:v>-0.47499999999999998</c:v>
                </c:pt>
                <c:pt idx="83">
                  <c:v>-0.254</c:v>
                </c:pt>
                <c:pt idx="84">
                  <c:v>-0.31300000000000006</c:v>
                </c:pt>
                <c:pt idx="85">
                  <c:v>-0.24399999999999999</c:v>
                </c:pt>
                <c:pt idx="86">
                  <c:v>-0.13</c:v>
                </c:pt>
                <c:pt idx="87">
                  <c:v>-0.38200000000000001</c:v>
                </c:pt>
                <c:pt idx="88">
                  <c:v>-0.35100000000000003</c:v>
                </c:pt>
                <c:pt idx="89">
                  <c:v>-0.31400000000000006</c:v>
                </c:pt>
                <c:pt idx="90">
                  <c:v>-0.317</c:v>
                </c:pt>
                <c:pt idx="91">
                  <c:v>-0.69099999999999995</c:v>
                </c:pt>
                <c:pt idx="92">
                  <c:v>-0.6319999999999999</c:v>
                </c:pt>
                <c:pt idx="93">
                  <c:v>-0.129</c:v>
                </c:pt>
                <c:pt idx="94">
                  <c:v>-0.56099999999999994</c:v>
                </c:pt>
                <c:pt idx="95">
                  <c:v>-0.95199999999999996</c:v>
                </c:pt>
                <c:pt idx="96">
                  <c:v>-1.3149999999999999</c:v>
                </c:pt>
                <c:pt idx="97">
                  <c:v>-1.4470000000000001</c:v>
                </c:pt>
                <c:pt idx="98">
                  <c:v>-1.0510000000000002</c:v>
                </c:pt>
                <c:pt idx="99">
                  <c:v>-0.54499999999999993</c:v>
                </c:pt>
                <c:pt idx="100">
                  <c:v>-0.65999999999999992</c:v>
                </c:pt>
                <c:pt idx="101">
                  <c:v>-0.66399999999999992</c:v>
                </c:pt>
                <c:pt idx="102">
                  <c:v>-0.83800000000000008</c:v>
                </c:pt>
                <c:pt idx="103">
                  <c:v>-1.1930000000000001</c:v>
                </c:pt>
                <c:pt idx="104">
                  <c:v>-1.0699999999999998</c:v>
                </c:pt>
                <c:pt idx="105">
                  <c:v>-1.2729999999999999</c:v>
                </c:pt>
                <c:pt idx="106">
                  <c:v>-0.70800000000000007</c:v>
                </c:pt>
                <c:pt idx="107">
                  <c:v>-0.29699999999999999</c:v>
                </c:pt>
                <c:pt idx="108">
                  <c:v>-0.19500000000000001</c:v>
                </c:pt>
                <c:pt idx="109">
                  <c:v>-0.222</c:v>
                </c:pt>
                <c:pt idx="110">
                  <c:v>-0.58099999999999996</c:v>
                </c:pt>
                <c:pt idx="111">
                  <c:v>-0.94000000000000006</c:v>
                </c:pt>
                <c:pt idx="112">
                  <c:v>-0.79399999999999993</c:v>
                </c:pt>
                <c:pt idx="113">
                  <c:v>-0.85799999999999998</c:v>
                </c:pt>
                <c:pt idx="114">
                  <c:v>-0.65300000000000002</c:v>
                </c:pt>
                <c:pt idx="115">
                  <c:v>-0.56899999999999995</c:v>
                </c:pt>
                <c:pt idx="116">
                  <c:v>-0.41300000000000003</c:v>
                </c:pt>
                <c:pt idx="117">
                  <c:v>-0.33300000000000002</c:v>
                </c:pt>
                <c:pt idx="118">
                  <c:v>-0.57299999999999995</c:v>
                </c:pt>
                <c:pt idx="119">
                  <c:v>-0.81100000000000005</c:v>
                </c:pt>
                <c:pt idx="120">
                  <c:v>-0.76600000000000001</c:v>
                </c:pt>
                <c:pt idx="121">
                  <c:v>-0.55300000000000005</c:v>
                </c:pt>
                <c:pt idx="122">
                  <c:v>-0.378</c:v>
                </c:pt>
                <c:pt idx="123">
                  <c:v>-0.13</c:v>
                </c:pt>
                <c:pt idx="124">
                  <c:v>-9.5000000000000001E-2</c:v>
                </c:pt>
                <c:pt idx="125">
                  <c:v>-7.2000000000000008E-2</c:v>
                </c:pt>
                <c:pt idx="126">
                  <c:v>-0.27999999999999997</c:v>
                </c:pt>
                <c:pt idx="127">
                  <c:v>-0.14900000000000002</c:v>
                </c:pt>
                <c:pt idx="128">
                  <c:v>1.6E-2</c:v>
                </c:pt>
                <c:pt idx="129">
                  <c:v>0.442</c:v>
                </c:pt>
                <c:pt idx="130">
                  <c:v>0.93200000000000005</c:v>
                </c:pt>
                <c:pt idx="131">
                  <c:v>1.2209999999999999</c:v>
                </c:pt>
                <c:pt idx="132">
                  <c:v>0.754</c:v>
                </c:pt>
                <c:pt idx="133">
                  <c:v>0.66200000000000003</c:v>
                </c:pt>
                <c:pt idx="134">
                  <c:v>0.495</c:v>
                </c:pt>
                <c:pt idx="135">
                  <c:v>1.1970000000000001</c:v>
                </c:pt>
                <c:pt idx="136">
                  <c:v>0.88700000000000001</c:v>
                </c:pt>
                <c:pt idx="137">
                  <c:v>0.55800000000000005</c:v>
                </c:pt>
                <c:pt idx="138">
                  <c:v>0.32200000000000001</c:v>
                </c:pt>
                <c:pt idx="139">
                  <c:v>0.42500000000000004</c:v>
                </c:pt>
                <c:pt idx="140">
                  <c:v>-0.128</c:v>
                </c:pt>
                <c:pt idx="141">
                  <c:v>-1.0000000000000009E-3</c:v>
                </c:pt>
                <c:pt idx="142">
                  <c:v>-0.54299999999999993</c:v>
                </c:pt>
                <c:pt idx="143">
                  <c:v>-0.72900000000000009</c:v>
                </c:pt>
                <c:pt idx="144">
                  <c:v>-0.32200000000000001</c:v>
                </c:pt>
                <c:pt idx="145">
                  <c:v>-0.70799999999999996</c:v>
                </c:pt>
                <c:pt idx="146">
                  <c:v>-0.98</c:v>
                </c:pt>
                <c:pt idx="147">
                  <c:v>-2.27</c:v>
                </c:pt>
                <c:pt idx="148">
                  <c:v>-2.2570000000000001</c:v>
                </c:pt>
                <c:pt idx="149">
                  <c:v>-2.169</c:v>
                </c:pt>
                <c:pt idx="150">
                  <c:v>-2.415</c:v>
                </c:pt>
                <c:pt idx="151">
                  <c:v>-2.774</c:v>
                </c:pt>
                <c:pt idx="152">
                  <c:v>-2.7560000000000002</c:v>
                </c:pt>
                <c:pt idx="153">
                  <c:v>-3.452</c:v>
                </c:pt>
                <c:pt idx="154">
                  <c:v>-3.5469999999999997</c:v>
                </c:pt>
                <c:pt idx="155">
                  <c:v>-3.5779999999999998</c:v>
                </c:pt>
                <c:pt idx="156">
                  <c:v>-3.8039999999999998</c:v>
                </c:pt>
                <c:pt idx="157">
                  <c:v>-2.7949999999999999</c:v>
                </c:pt>
                <c:pt idx="158">
                  <c:v>-2.8490000000000002</c:v>
                </c:pt>
                <c:pt idx="159">
                  <c:v>-3.1059999999999999</c:v>
                </c:pt>
                <c:pt idx="160">
                  <c:v>-2.7640000000000002</c:v>
                </c:pt>
                <c:pt idx="161">
                  <c:v>-2.899</c:v>
                </c:pt>
                <c:pt idx="162">
                  <c:v>-2.6879999999999997</c:v>
                </c:pt>
                <c:pt idx="163">
                  <c:v>-2.5490000000000004</c:v>
                </c:pt>
                <c:pt idx="164">
                  <c:v>-2.2349999999999999</c:v>
                </c:pt>
                <c:pt idx="165">
                  <c:v>-2.3529999999999998</c:v>
                </c:pt>
                <c:pt idx="166">
                  <c:v>-2.1279999999999997</c:v>
                </c:pt>
                <c:pt idx="167">
                  <c:v>-1.9860000000000002</c:v>
                </c:pt>
                <c:pt idx="168">
                  <c:v>-1.4680000000000002</c:v>
                </c:pt>
                <c:pt idx="169">
                  <c:v>-2.0909999999999997</c:v>
                </c:pt>
                <c:pt idx="170">
                  <c:v>-1.9730000000000003</c:v>
                </c:pt>
                <c:pt idx="171">
                  <c:v>-1.621</c:v>
                </c:pt>
                <c:pt idx="172">
                  <c:v>-1.7299999999999998</c:v>
                </c:pt>
                <c:pt idx="173">
                  <c:v>-1.7429999999999999</c:v>
                </c:pt>
                <c:pt idx="174">
                  <c:v>-1.7439999999999998</c:v>
                </c:pt>
                <c:pt idx="175">
                  <c:v>-2.1019999999999999</c:v>
                </c:pt>
                <c:pt idx="176">
                  <c:v>-1.639</c:v>
                </c:pt>
                <c:pt idx="177">
                  <c:v>-1.3479999999999999</c:v>
                </c:pt>
                <c:pt idx="178">
                  <c:v>-1.8519999999999999</c:v>
                </c:pt>
                <c:pt idx="179">
                  <c:v>-2.4990000000000001</c:v>
                </c:pt>
                <c:pt idx="180">
                  <c:v>-2.7549999999999999</c:v>
                </c:pt>
                <c:pt idx="181">
                  <c:v>-2.3220000000000001</c:v>
                </c:pt>
                <c:pt idx="182">
                  <c:v>-2.1100000000000003</c:v>
                </c:pt>
                <c:pt idx="183">
                  <c:v>-2.2830000000000004</c:v>
                </c:pt>
              </c:numCache>
            </c:numRef>
          </c:val>
          <c:smooth val="0"/>
          <c:extLst xmlns:c15="http://schemas.microsoft.com/office/drawing/2012/chart">
            <c:ext xmlns:c16="http://schemas.microsoft.com/office/drawing/2014/chart" uri="{C3380CC4-5D6E-409C-BE32-E72D297353CC}">
              <c16:uniqueId val="{00000003-4B7E-41E2-A858-44432AF9A304}"/>
            </c:ext>
          </c:extLst>
        </c:ser>
        <c:ser>
          <c:idx val="10"/>
          <c:order val="10"/>
          <c:tx>
            <c:strRef>
              <c:f>'Real rates_M'!$AW$2</c:f>
              <c:strCache>
                <c:ptCount val="1"/>
                <c:pt idx="0">
                  <c:v>SK </c:v>
                </c:pt>
              </c:strCache>
            </c:strRef>
          </c:tx>
          <c:spPr>
            <a:ln w="19050" cap="rnd">
              <a:solidFill>
                <a:srgbClr val="969696"/>
              </a:solidFill>
              <a:round/>
            </a:ln>
            <a:effectLst/>
          </c:spPr>
          <c:marker>
            <c:symbol val="none"/>
          </c:marker>
          <c:cat>
            <c:numRef>
              <c:f>'Real rates_M'!$AL$3:$AL$186</c:f>
              <c:numCache>
                <c:formatCode>m/d/yyyy</c:formatCode>
                <c:ptCount val="184"/>
                <c:pt idx="0">
                  <c:v>40209</c:v>
                </c:pt>
                <c:pt idx="1">
                  <c:v>40237</c:v>
                </c:pt>
                <c:pt idx="2">
                  <c:v>40268</c:v>
                </c:pt>
                <c:pt idx="3">
                  <c:v>40298</c:v>
                </c:pt>
                <c:pt idx="4">
                  <c:v>40329</c:v>
                </c:pt>
                <c:pt idx="5">
                  <c:v>40359</c:v>
                </c:pt>
                <c:pt idx="6">
                  <c:v>40390</c:v>
                </c:pt>
                <c:pt idx="7">
                  <c:v>40421</c:v>
                </c:pt>
                <c:pt idx="8">
                  <c:v>40451</c:v>
                </c:pt>
                <c:pt idx="9">
                  <c:v>40482</c:v>
                </c:pt>
                <c:pt idx="10">
                  <c:v>40512</c:v>
                </c:pt>
                <c:pt idx="11">
                  <c:v>40543</c:v>
                </c:pt>
                <c:pt idx="12">
                  <c:v>40574</c:v>
                </c:pt>
                <c:pt idx="13">
                  <c:v>40602</c:v>
                </c:pt>
                <c:pt idx="14">
                  <c:v>40633</c:v>
                </c:pt>
                <c:pt idx="15">
                  <c:v>40663</c:v>
                </c:pt>
                <c:pt idx="16">
                  <c:v>40694</c:v>
                </c:pt>
                <c:pt idx="17">
                  <c:v>40724</c:v>
                </c:pt>
                <c:pt idx="18">
                  <c:v>40755</c:v>
                </c:pt>
                <c:pt idx="19">
                  <c:v>40786</c:v>
                </c:pt>
                <c:pt idx="20">
                  <c:v>40816</c:v>
                </c:pt>
                <c:pt idx="21">
                  <c:v>40847</c:v>
                </c:pt>
                <c:pt idx="22">
                  <c:v>40877</c:v>
                </c:pt>
                <c:pt idx="23">
                  <c:v>40908</c:v>
                </c:pt>
                <c:pt idx="24">
                  <c:v>40939</c:v>
                </c:pt>
                <c:pt idx="25">
                  <c:v>40968</c:v>
                </c:pt>
                <c:pt idx="26">
                  <c:v>40999</c:v>
                </c:pt>
                <c:pt idx="27">
                  <c:v>41029</c:v>
                </c:pt>
                <c:pt idx="28">
                  <c:v>41060</c:v>
                </c:pt>
                <c:pt idx="29">
                  <c:v>41090</c:v>
                </c:pt>
                <c:pt idx="30">
                  <c:v>41121</c:v>
                </c:pt>
                <c:pt idx="31">
                  <c:v>41152</c:v>
                </c:pt>
                <c:pt idx="32">
                  <c:v>41182</c:v>
                </c:pt>
                <c:pt idx="33">
                  <c:v>41213</c:v>
                </c:pt>
                <c:pt idx="34">
                  <c:v>41243</c:v>
                </c:pt>
                <c:pt idx="35">
                  <c:v>41274</c:v>
                </c:pt>
                <c:pt idx="36">
                  <c:v>41305</c:v>
                </c:pt>
                <c:pt idx="37">
                  <c:v>41333</c:v>
                </c:pt>
                <c:pt idx="38">
                  <c:v>41364</c:v>
                </c:pt>
                <c:pt idx="39">
                  <c:v>41394</c:v>
                </c:pt>
                <c:pt idx="40">
                  <c:v>41425</c:v>
                </c:pt>
                <c:pt idx="41">
                  <c:v>41455</c:v>
                </c:pt>
                <c:pt idx="42">
                  <c:v>41486</c:v>
                </c:pt>
                <c:pt idx="43">
                  <c:v>41517</c:v>
                </c:pt>
                <c:pt idx="44">
                  <c:v>41547</c:v>
                </c:pt>
                <c:pt idx="45">
                  <c:v>41578</c:v>
                </c:pt>
                <c:pt idx="46">
                  <c:v>41608</c:v>
                </c:pt>
                <c:pt idx="47">
                  <c:v>41639</c:v>
                </c:pt>
                <c:pt idx="48">
                  <c:v>41670</c:v>
                </c:pt>
                <c:pt idx="49">
                  <c:v>41698</c:v>
                </c:pt>
                <c:pt idx="50">
                  <c:v>41729</c:v>
                </c:pt>
                <c:pt idx="51">
                  <c:v>41759</c:v>
                </c:pt>
                <c:pt idx="52">
                  <c:v>41790</c:v>
                </c:pt>
                <c:pt idx="53">
                  <c:v>41820</c:v>
                </c:pt>
                <c:pt idx="54">
                  <c:v>41851</c:v>
                </c:pt>
                <c:pt idx="55">
                  <c:v>41882</c:v>
                </c:pt>
                <c:pt idx="56">
                  <c:v>41912</c:v>
                </c:pt>
                <c:pt idx="57">
                  <c:v>41943</c:v>
                </c:pt>
                <c:pt idx="58">
                  <c:v>41973</c:v>
                </c:pt>
                <c:pt idx="59">
                  <c:v>42004</c:v>
                </c:pt>
                <c:pt idx="60">
                  <c:v>42035</c:v>
                </c:pt>
                <c:pt idx="61">
                  <c:v>42063</c:v>
                </c:pt>
                <c:pt idx="62">
                  <c:v>42094</c:v>
                </c:pt>
                <c:pt idx="63">
                  <c:v>42124</c:v>
                </c:pt>
                <c:pt idx="64">
                  <c:v>42155</c:v>
                </c:pt>
                <c:pt idx="65">
                  <c:v>42185</c:v>
                </c:pt>
                <c:pt idx="66">
                  <c:v>42216</c:v>
                </c:pt>
                <c:pt idx="67">
                  <c:v>42247</c:v>
                </c:pt>
                <c:pt idx="68">
                  <c:v>42277</c:v>
                </c:pt>
                <c:pt idx="69">
                  <c:v>42308</c:v>
                </c:pt>
                <c:pt idx="70">
                  <c:v>42338</c:v>
                </c:pt>
                <c:pt idx="71">
                  <c:v>42369</c:v>
                </c:pt>
                <c:pt idx="72">
                  <c:v>42400</c:v>
                </c:pt>
                <c:pt idx="73">
                  <c:v>42429</c:v>
                </c:pt>
                <c:pt idx="74">
                  <c:v>42460</c:v>
                </c:pt>
                <c:pt idx="75">
                  <c:v>42490</c:v>
                </c:pt>
                <c:pt idx="76">
                  <c:v>42521</c:v>
                </c:pt>
                <c:pt idx="77">
                  <c:v>42551</c:v>
                </c:pt>
                <c:pt idx="78">
                  <c:v>42582</c:v>
                </c:pt>
                <c:pt idx="79">
                  <c:v>42613</c:v>
                </c:pt>
                <c:pt idx="80">
                  <c:v>42643</c:v>
                </c:pt>
                <c:pt idx="81">
                  <c:v>42674</c:v>
                </c:pt>
                <c:pt idx="82">
                  <c:v>42704</c:v>
                </c:pt>
                <c:pt idx="83">
                  <c:v>42735</c:v>
                </c:pt>
                <c:pt idx="84">
                  <c:v>42766</c:v>
                </c:pt>
                <c:pt idx="85">
                  <c:v>42794</c:v>
                </c:pt>
                <c:pt idx="86">
                  <c:v>42825</c:v>
                </c:pt>
                <c:pt idx="87">
                  <c:v>42855</c:v>
                </c:pt>
                <c:pt idx="88">
                  <c:v>42886</c:v>
                </c:pt>
                <c:pt idx="89">
                  <c:v>42916</c:v>
                </c:pt>
                <c:pt idx="90">
                  <c:v>42947</c:v>
                </c:pt>
                <c:pt idx="91">
                  <c:v>42978</c:v>
                </c:pt>
                <c:pt idx="92">
                  <c:v>43008</c:v>
                </c:pt>
                <c:pt idx="93">
                  <c:v>43039</c:v>
                </c:pt>
                <c:pt idx="94">
                  <c:v>43069</c:v>
                </c:pt>
                <c:pt idx="95">
                  <c:v>43100</c:v>
                </c:pt>
                <c:pt idx="96">
                  <c:v>43131</c:v>
                </c:pt>
                <c:pt idx="97">
                  <c:v>43159</c:v>
                </c:pt>
                <c:pt idx="98">
                  <c:v>43190</c:v>
                </c:pt>
                <c:pt idx="99">
                  <c:v>43220</c:v>
                </c:pt>
                <c:pt idx="100">
                  <c:v>43251</c:v>
                </c:pt>
                <c:pt idx="101">
                  <c:v>43281</c:v>
                </c:pt>
                <c:pt idx="102">
                  <c:v>43312</c:v>
                </c:pt>
                <c:pt idx="103">
                  <c:v>43343</c:v>
                </c:pt>
                <c:pt idx="104">
                  <c:v>43373</c:v>
                </c:pt>
                <c:pt idx="105">
                  <c:v>43404</c:v>
                </c:pt>
                <c:pt idx="106">
                  <c:v>43434</c:v>
                </c:pt>
                <c:pt idx="107">
                  <c:v>43465</c:v>
                </c:pt>
                <c:pt idx="108">
                  <c:v>43496</c:v>
                </c:pt>
                <c:pt idx="109">
                  <c:v>43524</c:v>
                </c:pt>
                <c:pt idx="110">
                  <c:v>43555</c:v>
                </c:pt>
                <c:pt idx="111">
                  <c:v>43585</c:v>
                </c:pt>
                <c:pt idx="112">
                  <c:v>43616</c:v>
                </c:pt>
                <c:pt idx="113">
                  <c:v>43646</c:v>
                </c:pt>
                <c:pt idx="114">
                  <c:v>43677</c:v>
                </c:pt>
                <c:pt idx="115">
                  <c:v>43708</c:v>
                </c:pt>
                <c:pt idx="116">
                  <c:v>43738</c:v>
                </c:pt>
                <c:pt idx="117">
                  <c:v>43769</c:v>
                </c:pt>
                <c:pt idx="118">
                  <c:v>43799</c:v>
                </c:pt>
                <c:pt idx="119">
                  <c:v>43830</c:v>
                </c:pt>
                <c:pt idx="120">
                  <c:v>43861</c:v>
                </c:pt>
                <c:pt idx="121">
                  <c:v>43890</c:v>
                </c:pt>
                <c:pt idx="122">
                  <c:v>43921</c:v>
                </c:pt>
                <c:pt idx="123">
                  <c:v>43951</c:v>
                </c:pt>
                <c:pt idx="124">
                  <c:v>43982</c:v>
                </c:pt>
                <c:pt idx="125">
                  <c:v>44012</c:v>
                </c:pt>
                <c:pt idx="126">
                  <c:v>44043</c:v>
                </c:pt>
                <c:pt idx="127">
                  <c:v>44074</c:v>
                </c:pt>
                <c:pt idx="128">
                  <c:v>44104</c:v>
                </c:pt>
                <c:pt idx="129">
                  <c:v>44135</c:v>
                </c:pt>
                <c:pt idx="130">
                  <c:v>44165</c:v>
                </c:pt>
                <c:pt idx="131">
                  <c:v>44196</c:v>
                </c:pt>
                <c:pt idx="132">
                  <c:v>44227</c:v>
                </c:pt>
                <c:pt idx="133">
                  <c:v>44255</c:v>
                </c:pt>
                <c:pt idx="134">
                  <c:v>44286</c:v>
                </c:pt>
                <c:pt idx="135">
                  <c:v>44316</c:v>
                </c:pt>
                <c:pt idx="136">
                  <c:v>44347</c:v>
                </c:pt>
                <c:pt idx="137">
                  <c:v>44377</c:v>
                </c:pt>
                <c:pt idx="138">
                  <c:v>44408</c:v>
                </c:pt>
                <c:pt idx="139">
                  <c:v>44439</c:v>
                </c:pt>
                <c:pt idx="140">
                  <c:v>44469</c:v>
                </c:pt>
                <c:pt idx="141">
                  <c:v>44500</c:v>
                </c:pt>
                <c:pt idx="142">
                  <c:v>44530</c:v>
                </c:pt>
                <c:pt idx="143">
                  <c:v>44561</c:v>
                </c:pt>
                <c:pt idx="144">
                  <c:v>44592</c:v>
                </c:pt>
                <c:pt idx="145">
                  <c:v>44620</c:v>
                </c:pt>
                <c:pt idx="146">
                  <c:v>44651</c:v>
                </c:pt>
                <c:pt idx="147">
                  <c:v>44681</c:v>
                </c:pt>
                <c:pt idx="148">
                  <c:v>44712</c:v>
                </c:pt>
                <c:pt idx="149">
                  <c:v>44742</c:v>
                </c:pt>
                <c:pt idx="150">
                  <c:v>44773</c:v>
                </c:pt>
                <c:pt idx="151">
                  <c:v>44804</c:v>
                </c:pt>
                <c:pt idx="152">
                  <c:v>44834</c:v>
                </c:pt>
                <c:pt idx="153">
                  <c:v>44865</c:v>
                </c:pt>
                <c:pt idx="154">
                  <c:v>44895</c:v>
                </c:pt>
                <c:pt idx="155">
                  <c:v>44926</c:v>
                </c:pt>
                <c:pt idx="156">
                  <c:v>44957</c:v>
                </c:pt>
                <c:pt idx="157">
                  <c:v>44985</c:v>
                </c:pt>
                <c:pt idx="158">
                  <c:v>45016</c:v>
                </c:pt>
                <c:pt idx="159">
                  <c:v>45046</c:v>
                </c:pt>
                <c:pt idx="160">
                  <c:v>45077</c:v>
                </c:pt>
                <c:pt idx="161">
                  <c:v>45107</c:v>
                </c:pt>
                <c:pt idx="162">
                  <c:v>45138</c:v>
                </c:pt>
                <c:pt idx="163">
                  <c:v>45169</c:v>
                </c:pt>
                <c:pt idx="164">
                  <c:v>45199</c:v>
                </c:pt>
                <c:pt idx="165">
                  <c:v>45230</c:v>
                </c:pt>
                <c:pt idx="166">
                  <c:v>45260</c:v>
                </c:pt>
                <c:pt idx="167">
                  <c:v>45291</c:v>
                </c:pt>
                <c:pt idx="168">
                  <c:v>45322</c:v>
                </c:pt>
                <c:pt idx="169">
                  <c:v>45351</c:v>
                </c:pt>
                <c:pt idx="170">
                  <c:v>45382</c:v>
                </c:pt>
                <c:pt idx="171">
                  <c:v>45412</c:v>
                </c:pt>
                <c:pt idx="172">
                  <c:v>45443</c:v>
                </c:pt>
                <c:pt idx="173">
                  <c:v>45473</c:v>
                </c:pt>
                <c:pt idx="174">
                  <c:v>45504</c:v>
                </c:pt>
                <c:pt idx="175">
                  <c:v>45535</c:v>
                </c:pt>
                <c:pt idx="176">
                  <c:v>45565</c:v>
                </c:pt>
                <c:pt idx="177">
                  <c:v>45596</c:v>
                </c:pt>
                <c:pt idx="178">
                  <c:v>45626</c:v>
                </c:pt>
                <c:pt idx="179">
                  <c:v>45657</c:v>
                </c:pt>
                <c:pt idx="180">
                  <c:v>45688</c:v>
                </c:pt>
                <c:pt idx="181">
                  <c:v>45716</c:v>
                </c:pt>
                <c:pt idx="182">
                  <c:v>45747</c:v>
                </c:pt>
                <c:pt idx="183">
                  <c:v>45777</c:v>
                </c:pt>
              </c:numCache>
            </c:numRef>
          </c:cat>
          <c:val>
            <c:numRef>
              <c:f>'Real rates_M'!$AW$3:$AW$186</c:f>
              <c:numCache>
                <c:formatCode>0.00</c:formatCode>
                <c:ptCount val="184"/>
                <c:pt idx="0">
                  <c:v>1.8399999999999999</c:v>
                </c:pt>
                <c:pt idx="1">
                  <c:v>2.1399999999999997</c:v>
                </c:pt>
                <c:pt idx="2">
                  <c:v>2.4500000000000002</c:v>
                </c:pt>
                <c:pt idx="3">
                  <c:v>2.2200000000000002</c:v>
                </c:pt>
                <c:pt idx="4">
                  <c:v>2.2299999999999995</c:v>
                </c:pt>
                <c:pt idx="5">
                  <c:v>2.25</c:v>
                </c:pt>
                <c:pt idx="6">
                  <c:v>2.34</c:v>
                </c:pt>
                <c:pt idx="7">
                  <c:v>1.6799999999999997</c:v>
                </c:pt>
                <c:pt idx="8">
                  <c:v>0.71000000000000041</c:v>
                </c:pt>
                <c:pt idx="9">
                  <c:v>0.66000000000000014</c:v>
                </c:pt>
                <c:pt idx="10">
                  <c:v>1.38</c:v>
                </c:pt>
                <c:pt idx="11">
                  <c:v>1.5199999999999996</c:v>
                </c:pt>
                <c:pt idx="12">
                  <c:v>1.3199999999999998</c:v>
                </c:pt>
                <c:pt idx="13">
                  <c:v>0.77</c:v>
                </c:pt>
                <c:pt idx="14">
                  <c:v>0.38000000000000078</c:v>
                </c:pt>
                <c:pt idx="15">
                  <c:v>0.6800000000000006</c:v>
                </c:pt>
                <c:pt idx="16">
                  <c:v>0.33000000000000052</c:v>
                </c:pt>
                <c:pt idx="17">
                  <c:v>8.9999999999999858E-2</c:v>
                </c:pt>
                <c:pt idx="18">
                  <c:v>-0.29999999999999982</c:v>
                </c:pt>
                <c:pt idx="19">
                  <c:v>-0.8400000000000003</c:v>
                </c:pt>
                <c:pt idx="20">
                  <c:v>0.15000000000000036</c:v>
                </c:pt>
                <c:pt idx="21">
                  <c:v>0.27</c:v>
                </c:pt>
                <c:pt idx="22">
                  <c:v>-0.43000000000000016</c:v>
                </c:pt>
                <c:pt idx="23">
                  <c:v>-0.41000000000000014</c:v>
                </c:pt>
                <c:pt idx="24">
                  <c:v>0.4700000000000002</c:v>
                </c:pt>
                <c:pt idx="25">
                  <c:v>0.81999999999999984</c:v>
                </c:pt>
                <c:pt idx="26">
                  <c:v>1.2599999999999998</c:v>
                </c:pt>
                <c:pt idx="27">
                  <c:v>1.21</c:v>
                </c:pt>
                <c:pt idx="28">
                  <c:v>1.19</c:v>
                </c:pt>
                <c:pt idx="29">
                  <c:v>1.42</c:v>
                </c:pt>
                <c:pt idx="30">
                  <c:v>1.6400000000000001</c:v>
                </c:pt>
                <c:pt idx="31">
                  <c:v>1.72</c:v>
                </c:pt>
                <c:pt idx="32">
                  <c:v>0.91999999999999993</c:v>
                </c:pt>
                <c:pt idx="33">
                  <c:v>0.85999999999999988</c:v>
                </c:pt>
                <c:pt idx="34">
                  <c:v>1.4299999999999997</c:v>
                </c:pt>
                <c:pt idx="35">
                  <c:v>1.7600000000000002</c:v>
                </c:pt>
                <c:pt idx="36">
                  <c:v>1.5</c:v>
                </c:pt>
                <c:pt idx="37">
                  <c:v>1.3399999999999999</c:v>
                </c:pt>
                <c:pt idx="38">
                  <c:v>1.2999999999999998</c:v>
                </c:pt>
                <c:pt idx="39">
                  <c:v>1.47</c:v>
                </c:pt>
                <c:pt idx="40">
                  <c:v>2.02</c:v>
                </c:pt>
                <c:pt idx="41">
                  <c:v>2.2000000000000002</c:v>
                </c:pt>
                <c:pt idx="42">
                  <c:v>1.8900000000000001</c:v>
                </c:pt>
                <c:pt idx="43">
                  <c:v>2.0299999999999998</c:v>
                </c:pt>
                <c:pt idx="44">
                  <c:v>2.42</c:v>
                </c:pt>
                <c:pt idx="45">
                  <c:v>2.4900000000000002</c:v>
                </c:pt>
                <c:pt idx="46">
                  <c:v>2.4699999999999998</c:v>
                </c:pt>
                <c:pt idx="47">
                  <c:v>2.4849999999999999</c:v>
                </c:pt>
                <c:pt idx="48">
                  <c:v>2.5150000000000001</c:v>
                </c:pt>
                <c:pt idx="49">
                  <c:v>2.4969999999999999</c:v>
                </c:pt>
                <c:pt idx="50">
                  <c:v>2.2199999999999998</c:v>
                </c:pt>
                <c:pt idx="51">
                  <c:v>2.0249999999999999</c:v>
                </c:pt>
                <c:pt idx="52">
                  <c:v>1.64</c:v>
                </c:pt>
                <c:pt idx="53">
                  <c:v>1.4720000000000002</c:v>
                </c:pt>
                <c:pt idx="54">
                  <c:v>1.4539999999999997</c:v>
                </c:pt>
                <c:pt idx="55">
                  <c:v>1.633</c:v>
                </c:pt>
                <c:pt idx="56">
                  <c:v>1.7519999999999998</c:v>
                </c:pt>
                <c:pt idx="57">
                  <c:v>1.4549999999999998</c:v>
                </c:pt>
                <c:pt idx="58">
                  <c:v>1.5899999999999999</c:v>
                </c:pt>
                <c:pt idx="59">
                  <c:v>1.8049999999999999</c:v>
                </c:pt>
                <c:pt idx="60">
                  <c:v>1.2400000000000002</c:v>
                </c:pt>
                <c:pt idx="61">
                  <c:v>1.7549999999999999</c:v>
                </c:pt>
                <c:pt idx="62">
                  <c:v>1.657</c:v>
                </c:pt>
                <c:pt idx="63">
                  <c:v>2.024</c:v>
                </c:pt>
                <c:pt idx="64">
                  <c:v>1.7050000000000001</c:v>
                </c:pt>
                <c:pt idx="65">
                  <c:v>1.752</c:v>
                </c:pt>
                <c:pt idx="66">
                  <c:v>1.7249999999999999</c:v>
                </c:pt>
                <c:pt idx="67">
                  <c:v>1.595</c:v>
                </c:pt>
                <c:pt idx="68">
                  <c:v>1.5649999999999999</c:v>
                </c:pt>
                <c:pt idx="69">
                  <c:v>1.3120000000000001</c:v>
                </c:pt>
                <c:pt idx="70">
                  <c:v>1.4469999999999998</c:v>
                </c:pt>
                <c:pt idx="71">
                  <c:v>0.98499999999999988</c:v>
                </c:pt>
                <c:pt idx="72">
                  <c:v>1.38</c:v>
                </c:pt>
                <c:pt idx="73">
                  <c:v>0.68699999999999983</c:v>
                </c:pt>
                <c:pt idx="74">
                  <c:v>0.99499999999999988</c:v>
                </c:pt>
                <c:pt idx="75">
                  <c:v>0.79499999999999993</c:v>
                </c:pt>
                <c:pt idx="76">
                  <c:v>1.01</c:v>
                </c:pt>
                <c:pt idx="77">
                  <c:v>0.76500000000000012</c:v>
                </c:pt>
                <c:pt idx="78">
                  <c:v>0.98199999999999987</c:v>
                </c:pt>
                <c:pt idx="79">
                  <c:v>0.9830000000000001</c:v>
                </c:pt>
                <c:pt idx="80">
                  <c:v>0.12399999999999989</c:v>
                </c:pt>
                <c:pt idx="81">
                  <c:v>0.17999999999999994</c:v>
                </c:pt>
                <c:pt idx="82">
                  <c:v>0.64999999999999991</c:v>
                </c:pt>
                <c:pt idx="83">
                  <c:v>0.79200000000000004</c:v>
                </c:pt>
                <c:pt idx="84">
                  <c:v>-4.5000000000000373E-2</c:v>
                </c:pt>
                <c:pt idx="85">
                  <c:v>5.699999999999994E-2</c:v>
                </c:pt>
                <c:pt idx="86">
                  <c:v>-0.11299999999999999</c:v>
                </c:pt>
                <c:pt idx="87">
                  <c:v>0.19200000000000017</c:v>
                </c:pt>
                <c:pt idx="88">
                  <c:v>0.2370000000000001</c:v>
                </c:pt>
                <c:pt idx="89">
                  <c:v>0.41200000000000014</c:v>
                </c:pt>
                <c:pt idx="90">
                  <c:v>2.6999999999999691E-2</c:v>
                </c:pt>
                <c:pt idx="91">
                  <c:v>-0.2330000000000001</c:v>
                </c:pt>
                <c:pt idx="92">
                  <c:v>0.37000000000000011</c:v>
                </c:pt>
                <c:pt idx="93">
                  <c:v>0.77500000000000013</c:v>
                </c:pt>
                <c:pt idx="94">
                  <c:v>1.2769999999999999</c:v>
                </c:pt>
                <c:pt idx="95">
                  <c:v>1.0670000000000002</c:v>
                </c:pt>
                <c:pt idx="96">
                  <c:v>1.97</c:v>
                </c:pt>
                <c:pt idx="97">
                  <c:v>1.4349999999999998</c:v>
                </c:pt>
                <c:pt idx="98">
                  <c:v>1.4219999999999999</c:v>
                </c:pt>
                <c:pt idx="99">
                  <c:v>1.2170000000000001</c:v>
                </c:pt>
                <c:pt idx="100">
                  <c:v>1.1949999999999998</c:v>
                </c:pt>
                <c:pt idx="101">
                  <c:v>1.0550000000000002</c:v>
                </c:pt>
                <c:pt idx="102">
                  <c:v>1.4699999999999998</c:v>
                </c:pt>
                <c:pt idx="103">
                  <c:v>0.91000000000000014</c:v>
                </c:pt>
                <c:pt idx="104">
                  <c:v>0.25499999999999989</c:v>
                </c:pt>
                <c:pt idx="105">
                  <c:v>0.24500000000000011</c:v>
                </c:pt>
                <c:pt idx="106">
                  <c:v>0.10999999999999988</c:v>
                </c:pt>
                <c:pt idx="107">
                  <c:v>0.63700000000000001</c:v>
                </c:pt>
                <c:pt idx="108">
                  <c:v>1.1970000000000001</c:v>
                </c:pt>
                <c:pt idx="109">
                  <c:v>1.4850000000000001</c:v>
                </c:pt>
                <c:pt idx="110">
                  <c:v>1.4300000000000002</c:v>
                </c:pt>
                <c:pt idx="111">
                  <c:v>1.2450000000000001</c:v>
                </c:pt>
                <c:pt idx="112">
                  <c:v>0.96900000000000008</c:v>
                </c:pt>
                <c:pt idx="113">
                  <c:v>0.89500000000000002</c:v>
                </c:pt>
                <c:pt idx="114">
                  <c:v>0.78500000000000003</c:v>
                </c:pt>
                <c:pt idx="115">
                  <c:v>1.2949999999999999</c:v>
                </c:pt>
                <c:pt idx="116">
                  <c:v>1.8599999999999999</c:v>
                </c:pt>
                <c:pt idx="117">
                  <c:v>1.73</c:v>
                </c:pt>
                <c:pt idx="118">
                  <c:v>1.4350000000000001</c:v>
                </c:pt>
                <c:pt idx="119">
                  <c:v>0.98199999999999998</c:v>
                </c:pt>
                <c:pt idx="120">
                  <c:v>0.3620000000000001</c:v>
                </c:pt>
                <c:pt idx="121">
                  <c:v>0.42699999999999994</c:v>
                </c:pt>
                <c:pt idx="122">
                  <c:v>0.752</c:v>
                </c:pt>
                <c:pt idx="123">
                  <c:v>1.552</c:v>
                </c:pt>
                <c:pt idx="124">
                  <c:v>1.5649999999999999</c:v>
                </c:pt>
                <c:pt idx="125">
                  <c:v>1.1850000000000001</c:v>
                </c:pt>
                <c:pt idx="126">
                  <c:v>0.89499999999999991</c:v>
                </c:pt>
                <c:pt idx="127">
                  <c:v>0.72699999999999987</c:v>
                </c:pt>
                <c:pt idx="128">
                  <c:v>0.52700000000000002</c:v>
                </c:pt>
                <c:pt idx="129">
                  <c:v>1.452</c:v>
                </c:pt>
                <c:pt idx="130">
                  <c:v>1.0619999999999998</c:v>
                </c:pt>
                <c:pt idx="131">
                  <c:v>1.097</c:v>
                </c:pt>
                <c:pt idx="132">
                  <c:v>0.86499999999999988</c:v>
                </c:pt>
                <c:pt idx="133">
                  <c:v>0.57000000000000006</c:v>
                </c:pt>
                <c:pt idx="134">
                  <c:v>0.15700000000000003</c:v>
                </c:pt>
                <c:pt idx="135">
                  <c:v>-0.37000000000000011</c:v>
                </c:pt>
                <c:pt idx="136">
                  <c:v>-0.41999999999999993</c:v>
                </c:pt>
                <c:pt idx="137">
                  <c:v>-0.20499999999999963</c:v>
                </c:pt>
                <c:pt idx="138">
                  <c:v>-0.7330000000000001</c:v>
                </c:pt>
                <c:pt idx="139">
                  <c:v>-0.68800000000000017</c:v>
                </c:pt>
                <c:pt idx="140">
                  <c:v>-0.16299999999999981</c:v>
                </c:pt>
                <c:pt idx="141">
                  <c:v>-0.63700000000000001</c:v>
                </c:pt>
                <c:pt idx="142">
                  <c:v>-1.5959999999999996</c:v>
                </c:pt>
                <c:pt idx="143">
                  <c:v>-1.5250000000000004</c:v>
                </c:pt>
                <c:pt idx="144">
                  <c:v>-1.19</c:v>
                </c:pt>
                <c:pt idx="145">
                  <c:v>-1.1149999999999998</c:v>
                </c:pt>
                <c:pt idx="146">
                  <c:v>-1.2350000000000003</c:v>
                </c:pt>
                <c:pt idx="147">
                  <c:v>-1.5649999999999999</c:v>
                </c:pt>
                <c:pt idx="148">
                  <c:v>-1.9699999999999998</c:v>
                </c:pt>
                <c:pt idx="149">
                  <c:v>-2.379</c:v>
                </c:pt>
                <c:pt idx="150">
                  <c:v>-3.1749999999999998</c:v>
                </c:pt>
                <c:pt idx="151">
                  <c:v>-1.988</c:v>
                </c:pt>
                <c:pt idx="152">
                  <c:v>-1.4180000000000001</c:v>
                </c:pt>
                <c:pt idx="153">
                  <c:v>-1.3729999999999993</c:v>
                </c:pt>
                <c:pt idx="154">
                  <c:v>-1.3199999999999998</c:v>
                </c:pt>
                <c:pt idx="155">
                  <c:v>-1.2650000000000001</c:v>
                </c:pt>
                <c:pt idx="156">
                  <c:v>-1.7200000000000002</c:v>
                </c:pt>
                <c:pt idx="157">
                  <c:v>-0.94000000000000039</c:v>
                </c:pt>
                <c:pt idx="158">
                  <c:v>-0.8400000000000003</c:v>
                </c:pt>
                <c:pt idx="159">
                  <c:v>-0.33300000000000018</c:v>
                </c:pt>
                <c:pt idx="160">
                  <c:v>0.12000000000000011</c:v>
                </c:pt>
                <c:pt idx="161">
                  <c:v>0.96099999999999985</c:v>
                </c:pt>
                <c:pt idx="162">
                  <c:v>1.3650000000000002</c:v>
                </c:pt>
                <c:pt idx="163">
                  <c:v>0.42500000000000027</c:v>
                </c:pt>
                <c:pt idx="164">
                  <c:v>0.31199999999999939</c:v>
                </c:pt>
                <c:pt idx="165">
                  <c:v>0.53500000000000014</c:v>
                </c:pt>
                <c:pt idx="166">
                  <c:v>0.39700000000000024</c:v>
                </c:pt>
                <c:pt idx="167">
                  <c:v>-2.5000000000000355E-2</c:v>
                </c:pt>
                <c:pt idx="168">
                  <c:v>0.54500000000000037</c:v>
                </c:pt>
                <c:pt idx="169">
                  <c:v>0.37999999999999989</c:v>
                </c:pt>
                <c:pt idx="170">
                  <c:v>0.30200000000000005</c:v>
                </c:pt>
                <c:pt idx="171">
                  <c:v>0.75</c:v>
                </c:pt>
                <c:pt idx="172">
                  <c:v>0.87999999999999989</c:v>
                </c:pt>
                <c:pt idx="173">
                  <c:v>0.85999999999999988</c:v>
                </c:pt>
                <c:pt idx="174">
                  <c:v>0.45699999999999985</c:v>
                </c:pt>
                <c:pt idx="175">
                  <c:v>1.0880000000000001</c:v>
                </c:pt>
                <c:pt idx="176">
                  <c:v>1.3919999999999999</c:v>
                </c:pt>
                <c:pt idx="177">
                  <c:v>1.7950000000000002</c:v>
                </c:pt>
                <c:pt idx="178">
                  <c:v>1.2599999999999998</c:v>
                </c:pt>
                <c:pt idx="179">
                  <c:v>0.97100000000000009</c:v>
                </c:pt>
                <c:pt idx="180">
                  <c:v>0.65700000000000003</c:v>
                </c:pt>
                <c:pt idx="181">
                  <c:v>0.70000000000000018</c:v>
                </c:pt>
                <c:pt idx="182">
                  <c:v>0.66699999999999982</c:v>
                </c:pt>
                <c:pt idx="183">
                  <c:v>0.46999999999999975</c:v>
                </c:pt>
              </c:numCache>
            </c:numRef>
          </c:val>
          <c:smooth val="0"/>
          <c:extLst>
            <c:ext xmlns:c16="http://schemas.microsoft.com/office/drawing/2014/chart" uri="{C3380CC4-5D6E-409C-BE32-E72D297353CC}">
              <c16:uniqueId val="{00000004-4B7E-41E2-A858-44432AF9A304}"/>
            </c:ext>
          </c:extLst>
        </c:ser>
        <c:dLbls>
          <c:showLegendKey val="0"/>
          <c:showVal val="0"/>
          <c:showCatName val="0"/>
          <c:showSerName val="0"/>
          <c:showPercent val="0"/>
          <c:showBubbleSize val="0"/>
        </c:dLbls>
        <c:marker val="1"/>
        <c:smooth val="0"/>
        <c:axId val="710131063"/>
        <c:axId val="710127783"/>
        <c:extLst>
          <c:ext xmlns:c15="http://schemas.microsoft.com/office/drawing/2012/chart" uri="{02D57815-91ED-43cb-92C2-25804820EDAC}">
            <c15:filteredLineSeries>
              <c15:ser>
                <c:idx val="1"/>
                <c:order val="1"/>
                <c:tx>
                  <c:strRef>
                    <c:extLst>
                      <c:ext uri="{02D57815-91ED-43cb-92C2-25804820EDAC}">
                        <c15:formulaRef>
                          <c15:sqref>'Real rates_M'!$AN$2</c15:sqref>
                        </c15:formulaRef>
                      </c:ext>
                    </c:extLst>
                    <c:strCache>
                      <c:ptCount val="1"/>
                      <c:pt idx="0">
                        <c:v>AU</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extLst>
                      <c:ext uri="{02D57815-91ED-43cb-92C2-25804820EDAC}">
                        <c15:formulaRef>
                          <c15:sqref>'Real rates_M'!$AL$3:$AL$186</c15:sqref>
                        </c15:formulaRef>
                      </c:ext>
                    </c:extLst>
                    <c:numCache>
                      <c:formatCode>m/d/yyyy</c:formatCode>
                      <c:ptCount val="184"/>
                      <c:pt idx="0">
                        <c:v>40209</c:v>
                      </c:pt>
                      <c:pt idx="1">
                        <c:v>40237</c:v>
                      </c:pt>
                      <c:pt idx="2">
                        <c:v>40268</c:v>
                      </c:pt>
                      <c:pt idx="3">
                        <c:v>40298</c:v>
                      </c:pt>
                      <c:pt idx="4">
                        <c:v>40329</c:v>
                      </c:pt>
                      <c:pt idx="5">
                        <c:v>40359</c:v>
                      </c:pt>
                      <c:pt idx="6">
                        <c:v>40390</c:v>
                      </c:pt>
                      <c:pt idx="7">
                        <c:v>40421</c:v>
                      </c:pt>
                      <c:pt idx="8">
                        <c:v>40451</c:v>
                      </c:pt>
                      <c:pt idx="9">
                        <c:v>40482</c:v>
                      </c:pt>
                      <c:pt idx="10">
                        <c:v>40512</c:v>
                      </c:pt>
                      <c:pt idx="11">
                        <c:v>40543</c:v>
                      </c:pt>
                      <c:pt idx="12">
                        <c:v>40574</c:v>
                      </c:pt>
                      <c:pt idx="13">
                        <c:v>40602</c:v>
                      </c:pt>
                      <c:pt idx="14">
                        <c:v>40633</c:v>
                      </c:pt>
                      <c:pt idx="15">
                        <c:v>40663</c:v>
                      </c:pt>
                      <c:pt idx="16">
                        <c:v>40694</c:v>
                      </c:pt>
                      <c:pt idx="17">
                        <c:v>40724</c:v>
                      </c:pt>
                      <c:pt idx="18">
                        <c:v>40755</c:v>
                      </c:pt>
                      <c:pt idx="19">
                        <c:v>40786</c:v>
                      </c:pt>
                      <c:pt idx="20">
                        <c:v>40816</c:v>
                      </c:pt>
                      <c:pt idx="21">
                        <c:v>40847</c:v>
                      </c:pt>
                      <c:pt idx="22">
                        <c:v>40877</c:v>
                      </c:pt>
                      <c:pt idx="23">
                        <c:v>40908</c:v>
                      </c:pt>
                      <c:pt idx="24">
                        <c:v>40939</c:v>
                      </c:pt>
                      <c:pt idx="25">
                        <c:v>40968</c:v>
                      </c:pt>
                      <c:pt idx="26">
                        <c:v>40999</c:v>
                      </c:pt>
                      <c:pt idx="27">
                        <c:v>41029</c:v>
                      </c:pt>
                      <c:pt idx="28">
                        <c:v>41060</c:v>
                      </c:pt>
                      <c:pt idx="29">
                        <c:v>41090</c:v>
                      </c:pt>
                      <c:pt idx="30">
                        <c:v>41121</c:v>
                      </c:pt>
                      <c:pt idx="31">
                        <c:v>41152</c:v>
                      </c:pt>
                      <c:pt idx="32">
                        <c:v>41182</c:v>
                      </c:pt>
                      <c:pt idx="33">
                        <c:v>41213</c:v>
                      </c:pt>
                      <c:pt idx="34">
                        <c:v>41243</c:v>
                      </c:pt>
                      <c:pt idx="35">
                        <c:v>41274</c:v>
                      </c:pt>
                      <c:pt idx="36">
                        <c:v>41305</c:v>
                      </c:pt>
                      <c:pt idx="37">
                        <c:v>41333</c:v>
                      </c:pt>
                      <c:pt idx="38">
                        <c:v>41364</c:v>
                      </c:pt>
                      <c:pt idx="39">
                        <c:v>41394</c:v>
                      </c:pt>
                      <c:pt idx="40">
                        <c:v>41425</c:v>
                      </c:pt>
                      <c:pt idx="41">
                        <c:v>41455</c:v>
                      </c:pt>
                      <c:pt idx="42">
                        <c:v>41486</c:v>
                      </c:pt>
                      <c:pt idx="43">
                        <c:v>41517</c:v>
                      </c:pt>
                      <c:pt idx="44">
                        <c:v>41547</c:v>
                      </c:pt>
                      <c:pt idx="45">
                        <c:v>41578</c:v>
                      </c:pt>
                      <c:pt idx="46">
                        <c:v>41608</c:v>
                      </c:pt>
                      <c:pt idx="47">
                        <c:v>41639</c:v>
                      </c:pt>
                      <c:pt idx="48">
                        <c:v>41670</c:v>
                      </c:pt>
                      <c:pt idx="49">
                        <c:v>41698</c:v>
                      </c:pt>
                      <c:pt idx="50">
                        <c:v>41729</c:v>
                      </c:pt>
                      <c:pt idx="51">
                        <c:v>41759</c:v>
                      </c:pt>
                      <c:pt idx="52">
                        <c:v>41790</c:v>
                      </c:pt>
                      <c:pt idx="53">
                        <c:v>41820</c:v>
                      </c:pt>
                      <c:pt idx="54">
                        <c:v>41851</c:v>
                      </c:pt>
                      <c:pt idx="55">
                        <c:v>41882</c:v>
                      </c:pt>
                      <c:pt idx="56">
                        <c:v>41912</c:v>
                      </c:pt>
                      <c:pt idx="57">
                        <c:v>41943</c:v>
                      </c:pt>
                      <c:pt idx="58">
                        <c:v>41973</c:v>
                      </c:pt>
                      <c:pt idx="59">
                        <c:v>42004</c:v>
                      </c:pt>
                      <c:pt idx="60">
                        <c:v>42035</c:v>
                      </c:pt>
                      <c:pt idx="61">
                        <c:v>42063</c:v>
                      </c:pt>
                      <c:pt idx="62">
                        <c:v>42094</c:v>
                      </c:pt>
                      <c:pt idx="63">
                        <c:v>42124</c:v>
                      </c:pt>
                      <c:pt idx="64">
                        <c:v>42155</c:v>
                      </c:pt>
                      <c:pt idx="65">
                        <c:v>42185</c:v>
                      </c:pt>
                      <c:pt idx="66">
                        <c:v>42216</c:v>
                      </c:pt>
                      <c:pt idx="67">
                        <c:v>42247</c:v>
                      </c:pt>
                      <c:pt idx="68">
                        <c:v>42277</c:v>
                      </c:pt>
                      <c:pt idx="69">
                        <c:v>42308</c:v>
                      </c:pt>
                      <c:pt idx="70">
                        <c:v>42338</c:v>
                      </c:pt>
                      <c:pt idx="71">
                        <c:v>42369</c:v>
                      </c:pt>
                      <c:pt idx="72">
                        <c:v>42400</c:v>
                      </c:pt>
                      <c:pt idx="73">
                        <c:v>42429</c:v>
                      </c:pt>
                      <c:pt idx="74">
                        <c:v>42460</c:v>
                      </c:pt>
                      <c:pt idx="75">
                        <c:v>42490</c:v>
                      </c:pt>
                      <c:pt idx="76">
                        <c:v>42521</c:v>
                      </c:pt>
                      <c:pt idx="77">
                        <c:v>42551</c:v>
                      </c:pt>
                      <c:pt idx="78">
                        <c:v>42582</c:v>
                      </c:pt>
                      <c:pt idx="79">
                        <c:v>42613</c:v>
                      </c:pt>
                      <c:pt idx="80">
                        <c:v>42643</c:v>
                      </c:pt>
                      <c:pt idx="81">
                        <c:v>42674</c:v>
                      </c:pt>
                      <c:pt idx="82">
                        <c:v>42704</c:v>
                      </c:pt>
                      <c:pt idx="83">
                        <c:v>42735</c:v>
                      </c:pt>
                      <c:pt idx="84">
                        <c:v>42766</c:v>
                      </c:pt>
                      <c:pt idx="85">
                        <c:v>42794</c:v>
                      </c:pt>
                      <c:pt idx="86">
                        <c:v>42825</c:v>
                      </c:pt>
                      <c:pt idx="87">
                        <c:v>42855</c:v>
                      </c:pt>
                      <c:pt idx="88">
                        <c:v>42886</c:v>
                      </c:pt>
                      <c:pt idx="89">
                        <c:v>42916</c:v>
                      </c:pt>
                      <c:pt idx="90">
                        <c:v>42947</c:v>
                      </c:pt>
                      <c:pt idx="91">
                        <c:v>42978</c:v>
                      </c:pt>
                      <c:pt idx="92">
                        <c:v>43008</c:v>
                      </c:pt>
                      <c:pt idx="93">
                        <c:v>43039</c:v>
                      </c:pt>
                      <c:pt idx="94">
                        <c:v>43069</c:v>
                      </c:pt>
                      <c:pt idx="95">
                        <c:v>43100</c:v>
                      </c:pt>
                      <c:pt idx="96">
                        <c:v>43131</c:v>
                      </c:pt>
                      <c:pt idx="97">
                        <c:v>43159</c:v>
                      </c:pt>
                      <c:pt idx="98">
                        <c:v>43190</c:v>
                      </c:pt>
                      <c:pt idx="99">
                        <c:v>43220</c:v>
                      </c:pt>
                      <c:pt idx="100">
                        <c:v>43251</c:v>
                      </c:pt>
                      <c:pt idx="101">
                        <c:v>43281</c:v>
                      </c:pt>
                      <c:pt idx="102">
                        <c:v>43312</c:v>
                      </c:pt>
                      <c:pt idx="103">
                        <c:v>43343</c:v>
                      </c:pt>
                      <c:pt idx="104">
                        <c:v>43373</c:v>
                      </c:pt>
                      <c:pt idx="105">
                        <c:v>43404</c:v>
                      </c:pt>
                      <c:pt idx="106">
                        <c:v>43434</c:v>
                      </c:pt>
                      <c:pt idx="107">
                        <c:v>43465</c:v>
                      </c:pt>
                      <c:pt idx="108">
                        <c:v>43496</c:v>
                      </c:pt>
                      <c:pt idx="109">
                        <c:v>43524</c:v>
                      </c:pt>
                      <c:pt idx="110">
                        <c:v>43555</c:v>
                      </c:pt>
                      <c:pt idx="111">
                        <c:v>43585</c:v>
                      </c:pt>
                      <c:pt idx="112">
                        <c:v>43616</c:v>
                      </c:pt>
                      <c:pt idx="113">
                        <c:v>43646</c:v>
                      </c:pt>
                      <c:pt idx="114">
                        <c:v>43677</c:v>
                      </c:pt>
                      <c:pt idx="115">
                        <c:v>43708</c:v>
                      </c:pt>
                      <c:pt idx="116">
                        <c:v>43738</c:v>
                      </c:pt>
                      <c:pt idx="117">
                        <c:v>43769</c:v>
                      </c:pt>
                      <c:pt idx="118">
                        <c:v>43799</c:v>
                      </c:pt>
                      <c:pt idx="119">
                        <c:v>43830</c:v>
                      </c:pt>
                      <c:pt idx="120">
                        <c:v>43861</c:v>
                      </c:pt>
                      <c:pt idx="121">
                        <c:v>43890</c:v>
                      </c:pt>
                      <c:pt idx="122">
                        <c:v>43921</c:v>
                      </c:pt>
                      <c:pt idx="123">
                        <c:v>43951</c:v>
                      </c:pt>
                      <c:pt idx="124">
                        <c:v>43982</c:v>
                      </c:pt>
                      <c:pt idx="125">
                        <c:v>44012</c:v>
                      </c:pt>
                      <c:pt idx="126">
                        <c:v>44043</c:v>
                      </c:pt>
                      <c:pt idx="127">
                        <c:v>44074</c:v>
                      </c:pt>
                      <c:pt idx="128">
                        <c:v>44104</c:v>
                      </c:pt>
                      <c:pt idx="129">
                        <c:v>44135</c:v>
                      </c:pt>
                      <c:pt idx="130">
                        <c:v>44165</c:v>
                      </c:pt>
                      <c:pt idx="131">
                        <c:v>44196</c:v>
                      </c:pt>
                      <c:pt idx="132">
                        <c:v>44227</c:v>
                      </c:pt>
                      <c:pt idx="133">
                        <c:v>44255</c:v>
                      </c:pt>
                      <c:pt idx="134">
                        <c:v>44286</c:v>
                      </c:pt>
                      <c:pt idx="135">
                        <c:v>44316</c:v>
                      </c:pt>
                      <c:pt idx="136">
                        <c:v>44347</c:v>
                      </c:pt>
                      <c:pt idx="137">
                        <c:v>44377</c:v>
                      </c:pt>
                      <c:pt idx="138">
                        <c:v>44408</c:v>
                      </c:pt>
                      <c:pt idx="139">
                        <c:v>44439</c:v>
                      </c:pt>
                      <c:pt idx="140">
                        <c:v>44469</c:v>
                      </c:pt>
                      <c:pt idx="141">
                        <c:v>44500</c:v>
                      </c:pt>
                      <c:pt idx="142">
                        <c:v>44530</c:v>
                      </c:pt>
                      <c:pt idx="143">
                        <c:v>44561</c:v>
                      </c:pt>
                      <c:pt idx="144">
                        <c:v>44592</c:v>
                      </c:pt>
                      <c:pt idx="145">
                        <c:v>44620</c:v>
                      </c:pt>
                      <c:pt idx="146">
                        <c:v>44651</c:v>
                      </c:pt>
                      <c:pt idx="147">
                        <c:v>44681</c:v>
                      </c:pt>
                      <c:pt idx="148">
                        <c:v>44712</c:v>
                      </c:pt>
                      <c:pt idx="149">
                        <c:v>44742</c:v>
                      </c:pt>
                      <c:pt idx="150">
                        <c:v>44773</c:v>
                      </c:pt>
                      <c:pt idx="151">
                        <c:v>44804</c:v>
                      </c:pt>
                      <c:pt idx="152">
                        <c:v>44834</c:v>
                      </c:pt>
                      <c:pt idx="153">
                        <c:v>44865</c:v>
                      </c:pt>
                      <c:pt idx="154">
                        <c:v>44895</c:v>
                      </c:pt>
                      <c:pt idx="155">
                        <c:v>44926</c:v>
                      </c:pt>
                      <c:pt idx="156">
                        <c:v>44957</c:v>
                      </c:pt>
                      <c:pt idx="157">
                        <c:v>44985</c:v>
                      </c:pt>
                      <c:pt idx="158">
                        <c:v>45016</c:v>
                      </c:pt>
                      <c:pt idx="159">
                        <c:v>45046</c:v>
                      </c:pt>
                      <c:pt idx="160">
                        <c:v>45077</c:v>
                      </c:pt>
                      <c:pt idx="161">
                        <c:v>45107</c:v>
                      </c:pt>
                      <c:pt idx="162">
                        <c:v>45138</c:v>
                      </c:pt>
                      <c:pt idx="163">
                        <c:v>45169</c:v>
                      </c:pt>
                      <c:pt idx="164">
                        <c:v>45199</c:v>
                      </c:pt>
                      <c:pt idx="165">
                        <c:v>45230</c:v>
                      </c:pt>
                      <c:pt idx="166">
                        <c:v>45260</c:v>
                      </c:pt>
                      <c:pt idx="167">
                        <c:v>45291</c:v>
                      </c:pt>
                      <c:pt idx="168">
                        <c:v>45322</c:v>
                      </c:pt>
                      <c:pt idx="169">
                        <c:v>45351</c:v>
                      </c:pt>
                      <c:pt idx="170">
                        <c:v>45382</c:v>
                      </c:pt>
                      <c:pt idx="171">
                        <c:v>45412</c:v>
                      </c:pt>
                      <c:pt idx="172">
                        <c:v>45443</c:v>
                      </c:pt>
                      <c:pt idx="173">
                        <c:v>45473</c:v>
                      </c:pt>
                      <c:pt idx="174">
                        <c:v>45504</c:v>
                      </c:pt>
                      <c:pt idx="175">
                        <c:v>45535</c:v>
                      </c:pt>
                      <c:pt idx="176">
                        <c:v>45565</c:v>
                      </c:pt>
                      <c:pt idx="177">
                        <c:v>45596</c:v>
                      </c:pt>
                      <c:pt idx="178">
                        <c:v>45626</c:v>
                      </c:pt>
                      <c:pt idx="179">
                        <c:v>45657</c:v>
                      </c:pt>
                      <c:pt idx="180">
                        <c:v>45688</c:v>
                      </c:pt>
                      <c:pt idx="181">
                        <c:v>45716</c:v>
                      </c:pt>
                      <c:pt idx="182">
                        <c:v>45747</c:v>
                      </c:pt>
                      <c:pt idx="183">
                        <c:v>45777</c:v>
                      </c:pt>
                    </c:numCache>
                  </c:numRef>
                </c:cat>
                <c:val>
                  <c:numRef>
                    <c:extLst>
                      <c:ext uri="{02D57815-91ED-43cb-92C2-25804820EDAC}">
                        <c15:formulaRef>
                          <c15:sqref>'Real rates_M'!$AN$3:$AN$186</c15:sqref>
                        </c15:formulaRef>
                      </c:ext>
                    </c:extLst>
                    <c:numCache>
                      <c:formatCode>0.00</c:formatCode>
                      <c:ptCount val="184"/>
                      <c:pt idx="0">
                        <c:v>5.3789999999999996</c:v>
                      </c:pt>
                      <c:pt idx="1">
                        <c:v>5.4349999999999996</c:v>
                      </c:pt>
                      <c:pt idx="2">
                        <c:v>2.8805000000000001</c:v>
                      </c:pt>
                      <c:pt idx="3">
                        <c:v>2.8110000000000004</c:v>
                      </c:pt>
                      <c:pt idx="4">
                        <c:v>2.4724999999999997</c:v>
                      </c:pt>
                      <c:pt idx="5">
                        <c:v>1.9944999999999999</c:v>
                      </c:pt>
                      <c:pt idx="6">
                        <c:v>2.0994999999999995</c:v>
                      </c:pt>
                      <c:pt idx="7">
                        <c:v>1.6628000000000003</c:v>
                      </c:pt>
                      <c:pt idx="8">
                        <c:v>2.0631999999999997</c:v>
                      </c:pt>
                      <c:pt idx="9">
                        <c:v>2.3031999999999999</c:v>
                      </c:pt>
                      <c:pt idx="10">
                        <c:v>2.5086999999999997</c:v>
                      </c:pt>
                      <c:pt idx="11">
                        <c:v>2.7449000000000003</c:v>
                      </c:pt>
                      <c:pt idx="12">
                        <c:v>2.7143000000000006</c:v>
                      </c:pt>
                      <c:pt idx="13">
                        <c:v>2.6943000000000001</c:v>
                      </c:pt>
                      <c:pt idx="14">
                        <c:v>2.1858000000000004</c:v>
                      </c:pt>
                      <c:pt idx="15">
                        <c:v>2.1318000000000001</c:v>
                      </c:pt>
                      <c:pt idx="16">
                        <c:v>1.9098000000000006</c:v>
                      </c:pt>
                      <c:pt idx="17">
                        <c:v>1.7074999999999996</c:v>
                      </c:pt>
                      <c:pt idx="18">
                        <c:v>1.3026999999999997</c:v>
                      </c:pt>
                      <c:pt idx="19">
                        <c:v>0.87249999999999961</c:v>
                      </c:pt>
                      <c:pt idx="20">
                        <c:v>0.81980000000000031</c:v>
                      </c:pt>
                      <c:pt idx="21">
                        <c:v>1.1092999999999997</c:v>
                      </c:pt>
                      <c:pt idx="22">
                        <c:v>0.53150000000000031</c:v>
                      </c:pt>
                      <c:pt idx="23">
                        <c:v>0.26849999999999996</c:v>
                      </c:pt>
                      <c:pt idx="24">
                        <c:v>0.31780000000000008</c:v>
                      </c:pt>
                      <c:pt idx="25">
                        <c:v>0.5714999999999999</c:v>
                      </c:pt>
                      <c:pt idx="26">
                        <c:v>0.58230000000000004</c:v>
                      </c:pt>
                      <c:pt idx="27">
                        <c:v>0.27430000000000021</c:v>
                      </c:pt>
                      <c:pt idx="28">
                        <c:v>-0.4786999999999999</c:v>
                      </c:pt>
                      <c:pt idx="29">
                        <c:v>-0.36220000000000008</c:v>
                      </c:pt>
                      <c:pt idx="30">
                        <c:v>-0.29469999999999974</c:v>
                      </c:pt>
                      <c:pt idx="31">
                        <c:v>-0.3085</c:v>
                      </c:pt>
                      <c:pt idx="32">
                        <c:v>-0.41420000000000012</c:v>
                      </c:pt>
                      <c:pt idx="33">
                        <c:v>-0.27449999999999974</c:v>
                      </c:pt>
                      <c:pt idx="34">
                        <c:v>-0.24269999999999969</c:v>
                      </c:pt>
                      <c:pt idx="35">
                        <c:v>1.0724999999999998</c:v>
                      </c:pt>
                      <c:pt idx="36">
                        <c:v>1.2479999999999998</c:v>
                      </c:pt>
                      <c:pt idx="37">
                        <c:v>1.1477999999999997</c:v>
                      </c:pt>
                      <c:pt idx="38">
                        <c:v>1.2098</c:v>
                      </c:pt>
                      <c:pt idx="39">
                        <c:v>0.89249999999999963</c:v>
                      </c:pt>
                      <c:pt idx="40">
                        <c:v>1.1579999999999999</c:v>
                      </c:pt>
                      <c:pt idx="41">
                        <c:v>1.5594999999999999</c:v>
                      </c:pt>
                      <c:pt idx="42">
                        <c:v>1.5244999999999997</c:v>
                      </c:pt>
                      <c:pt idx="43">
                        <c:v>1.6957999999999998</c:v>
                      </c:pt>
                      <c:pt idx="44">
                        <c:v>1.6122999999999998</c:v>
                      </c:pt>
                      <c:pt idx="45">
                        <c:v>1.8237999999999994</c:v>
                      </c:pt>
                      <c:pt idx="46">
                        <c:v>2.0222999999999995</c:v>
                      </c:pt>
                      <c:pt idx="47">
                        <c:v>1.5352999999999994</c:v>
                      </c:pt>
                      <c:pt idx="48">
                        <c:v>1.2984999999999998</c:v>
                      </c:pt>
                      <c:pt idx="49">
                        <c:v>1.3194999999999997</c:v>
                      </c:pt>
                      <c:pt idx="50">
                        <c:v>1.1830000000000003</c:v>
                      </c:pt>
                      <c:pt idx="51">
                        <c:v>1.0503</c:v>
                      </c:pt>
                      <c:pt idx="52">
                        <c:v>0.75550000000000006</c:v>
                      </c:pt>
                      <c:pt idx="53">
                        <c:v>0.54150000000000009</c:v>
                      </c:pt>
                      <c:pt idx="54">
                        <c:v>0.50629999999999997</c:v>
                      </c:pt>
                      <c:pt idx="55">
                        <c:v>0.29300000000000015</c:v>
                      </c:pt>
                      <c:pt idx="56">
                        <c:v>1.1802000000000001</c:v>
                      </c:pt>
                      <c:pt idx="57">
                        <c:v>0.98950000000000005</c:v>
                      </c:pt>
                      <c:pt idx="58">
                        <c:v>0.7258</c:v>
                      </c:pt>
                      <c:pt idx="59">
                        <c:v>1.0395000000000001</c:v>
                      </c:pt>
                      <c:pt idx="60">
                        <c:v>0.74329999999999985</c:v>
                      </c:pt>
                      <c:pt idx="61">
                        <c:v>0.75949999999999984</c:v>
                      </c:pt>
                      <c:pt idx="62">
                        <c:v>1.0191999999999999</c:v>
                      </c:pt>
                      <c:pt idx="63">
                        <c:v>1.3463000000000001</c:v>
                      </c:pt>
                      <c:pt idx="64">
                        <c:v>1.4298</c:v>
                      </c:pt>
                      <c:pt idx="65">
                        <c:v>1.5103</c:v>
                      </c:pt>
                      <c:pt idx="66">
                        <c:v>1.2583000000000002</c:v>
                      </c:pt>
                      <c:pt idx="67">
                        <c:v>1.1631999999999998</c:v>
                      </c:pt>
                      <c:pt idx="68">
                        <c:v>1.105</c:v>
                      </c:pt>
                      <c:pt idx="69">
                        <c:v>1.1110000000000002</c:v>
                      </c:pt>
                      <c:pt idx="70">
                        <c:v>1.359</c:v>
                      </c:pt>
                      <c:pt idx="71">
                        <c:v>1.18</c:v>
                      </c:pt>
                      <c:pt idx="72">
                        <c:v>0.93499999999999983</c:v>
                      </c:pt>
                      <c:pt idx="73">
                        <c:v>0.69900000000000007</c:v>
                      </c:pt>
                      <c:pt idx="74">
                        <c:v>1.1889999999999998</c:v>
                      </c:pt>
                      <c:pt idx="75">
                        <c:v>1.2169999999999999</c:v>
                      </c:pt>
                      <c:pt idx="76">
                        <c:v>1.0029999999999999</c:v>
                      </c:pt>
                      <c:pt idx="77">
                        <c:v>0.98100000000000009</c:v>
                      </c:pt>
                      <c:pt idx="78">
                        <c:v>0.87400000000000011</c:v>
                      </c:pt>
                      <c:pt idx="79">
                        <c:v>0.82400000000000007</c:v>
                      </c:pt>
                      <c:pt idx="80">
                        <c:v>0.60799999999999987</c:v>
                      </c:pt>
                      <c:pt idx="81">
                        <c:v>1.046</c:v>
                      </c:pt>
                      <c:pt idx="82">
                        <c:v>1.4229999999999998</c:v>
                      </c:pt>
                      <c:pt idx="83">
                        <c:v>1.4650000000000001</c:v>
                      </c:pt>
                      <c:pt idx="84">
                        <c:v>1.413</c:v>
                      </c:pt>
                      <c:pt idx="85">
                        <c:v>1.4219999999999999</c:v>
                      </c:pt>
                      <c:pt idx="86">
                        <c:v>0.60099999999999998</c:v>
                      </c:pt>
                      <c:pt idx="87">
                        <c:v>0.47500000000000009</c:v>
                      </c:pt>
                      <c:pt idx="88">
                        <c:v>0.28699999999999992</c:v>
                      </c:pt>
                      <c:pt idx="89">
                        <c:v>0.69799999999999995</c:v>
                      </c:pt>
                      <c:pt idx="90">
                        <c:v>0.77800000000000002</c:v>
                      </c:pt>
                      <c:pt idx="91">
                        <c:v>0.81400000000000006</c:v>
                      </c:pt>
                      <c:pt idx="92">
                        <c:v>0.93900000000000006</c:v>
                      </c:pt>
                      <c:pt idx="93">
                        <c:v>0.76900000000000013</c:v>
                      </c:pt>
                      <c:pt idx="94">
                        <c:v>0.5990000000000002</c:v>
                      </c:pt>
                      <c:pt idx="95">
                        <c:v>0.73</c:v>
                      </c:pt>
                      <c:pt idx="96">
                        <c:v>0.91300000000000026</c:v>
                      </c:pt>
                      <c:pt idx="97">
                        <c:v>0.90799999999999992</c:v>
                      </c:pt>
                      <c:pt idx="98">
                        <c:v>0.70100000000000007</c:v>
                      </c:pt>
                      <c:pt idx="99">
                        <c:v>0.86900000000000022</c:v>
                      </c:pt>
                      <c:pt idx="100">
                        <c:v>0.77</c:v>
                      </c:pt>
                      <c:pt idx="101">
                        <c:v>0.73099999999999987</c:v>
                      </c:pt>
                      <c:pt idx="102">
                        <c:v>0.74699999999999989</c:v>
                      </c:pt>
                      <c:pt idx="103">
                        <c:v>0.61900000000000022</c:v>
                      </c:pt>
                      <c:pt idx="104">
                        <c:v>0.76800000000000024</c:v>
                      </c:pt>
                      <c:pt idx="105">
                        <c:v>0.72730000000000006</c:v>
                      </c:pt>
                      <c:pt idx="106">
                        <c:v>0.6915</c:v>
                      </c:pt>
                      <c:pt idx="107">
                        <c:v>0.51829999999999976</c:v>
                      </c:pt>
                      <c:pt idx="108">
                        <c:v>0.44250000000000012</c:v>
                      </c:pt>
                      <c:pt idx="109">
                        <c:v>0.30300000000000016</c:v>
                      </c:pt>
                      <c:pt idx="110">
                        <c:v>-2.5200000000000111E-2</c:v>
                      </c:pt>
                      <c:pt idx="111">
                        <c:v>-1.3000000000000123E-2</c:v>
                      </c:pt>
                      <c:pt idx="112">
                        <c:v>-0.34230000000000005</c:v>
                      </c:pt>
                      <c:pt idx="113">
                        <c:v>-0.47799999999999998</c:v>
                      </c:pt>
                      <c:pt idx="114">
                        <c:v>-0.61519999999999997</c:v>
                      </c:pt>
                      <c:pt idx="115">
                        <c:v>-0.91500000000000004</c:v>
                      </c:pt>
                      <c:pt idx="116">
                        <c:v>-0.68219999999999992</c:v>
                      </c:pt>
                      <c:pt idx="117">
                        <c:v>-0.56119999999999992</c:v>
                      </c:pt>
                      <c:pt idx="118">
                        <c:v>-0.66569999999999996</c:v>
                      </c:pt>
                      <c:pt idx="119">
                        <c:v>-0.42949999999999999</c:v>
                      </c:pt>
                      <c:pt idx="120">
                        <c:v>-0.84770000000000001</c:v>
                      </c:pt>
                      <c:pt idx="121">
                        <c:v>-0.98180000000000001</c:v>
                      </c:pt>
                      <c:pt idx="122">
                        <c:v>-1.4375000000000002</c:v>
                      </c:pt>
                      <c:pt idx="123">
                        <c:v>-1.3087000000000002</c:v>
                      </c:pt>
                      <c:pt idx="124">
                        <c:v>-1.3155000000000001</c:v>
                      </c:pt>
                      <c:pt idx="125">
                        <c:v>1.1702999999999999</c:v>
                      </c:pt>
                      <c:pt idx="126">
                        <c:v>1.115</c:v>
                      </c:pt>
                      <c:pt idx="127">
                        <c:v>1.282</c:v>
                      </c:pt>
                      <c:pt idx="128">
                        <c:v>8.7300000000000044E-2</c:v>
                      </c:pt>
                      <c:pt idx="129">
                        <c:v>0.12780000000000002</c:v>
                      </c:pt>
                      <c:pt idx="130">
                        <c:v>0.19630000000000003</c:v>
                      </c:pt>
                      <c:pt idx="131">
                        <c:v>6.9999999999999951E-2</c:v>
                      </c:pt>
                      <c:pt idx="132">
                        <c:v>0.23250000000000004</c:v>
                      </c:pt>
                      <c:pt idx="133">
                        <c:v>1.0173000000000001</c:v>
                      </c:pt>
                      <c:pt idx="134">
                        <c:v>0.68649999999999989</c:v>
                      </c:pt>
                      <c:pt idx="135">
                        <c:v>0.64579999999999993</c:v>
                      </c:pt>
                      <c:pt idx="136">
                        <c:v>0.61080000000000001</c:v>
                      </c:pt>
                      <c:pt idx="137">
                        <c:v>-2.2702</c:v>
                      </c:pt>
                      <c:pt idx="138">
                        <c:v>-2.6189999999999998</c:v>
                      </c:pt>
                      <c:pt idx="139">
                        <c:v>-2.6449999999999996</c:v>
                      </c:pt>
                      <c:pt idx="140">
                        <c:v>-1.51</c:v>
                      </c:pt>
                      <c:pt idx="141">
                        <c:v>-0.91250000000000009</c:v>
                      </c:pt>
                      <c:pt idx="142">
                        <c:v>-1.31</c:v>
                      </c:pt>
                      <c:pt idx="143">
                        <c:v>-1.83</c:v>
                      </c:pt>
                      <c:pt idx="144">
                        <c:v>-1.605</c:v>
                      </c:pt>
                      <c:pt idx="145">
                        <c:v>-1.3624999999999998</c:v>
                      </c:pt>
                      <c:pt idx="146">
                        <c:v>-2.2599999999999998</c:v>
                      </c:pt>
                      <c:pt idx="147">
                        <c:v>-1.9749999999999996</c:v>
                      </c:pt>
                      <c:pt idx="148">
                        <c:v>-1.7486999999999995</c:v>
                      </c:pt>
                      <c:pt idx="149">
                        <c:v>-2.4399999999999995</c:v>
                      </c:pt>
                      <c:pt idx="150">
                        <c:v>-3.0436999999999999</c:v>
                      </c:pt>
                      <c:pt idx="151">
                        <c:v>-2.5049999999999994</c:v>
                      </c:pt>
                      <c:pt idx="152">
                        <c:v>-3.415</c:v>
                      </c:pt>
                      <c:pt idx="153">
                        <c:v>-3.5449999999999999</c:v>
                      </c:pt>
                      <c:pt idx="154">
                        <c:v>-3.7711999999999999</c:v>
                      </c:pt>
                      <c:pt idx="155">
                        <c:v>-3.25</c:v>
                      </c:pt>
                      <c:pt idx="156">
                        <c:v>-3.7486999999999999</c:v>
                      </c:pt>
                      <c:pt idx="157">
                        <c:v>-3.4486999999999997</c:v>
                      </c:pt>
                      <c:pt idx="158">
                        <c:v>-3.7025000000000001</c:v>
                      </c:pt>
                      <c:pt idx="159">
                        <c:v>-3.6637</c:v>
                      </c:pt>
                      <c:pt idx="160">
                        <c:v>-3.395</c:v>
                      </c:pt>
                      <c:pt idx="161">
                        <c:v>-1.9762000000000004</c:v>
                      </c:pt>
                      <c:pt idx="162">
                        <c:v>-1.9409000000000001</c:v>
                      </c:pt>
                      <c:pt idx="163">
                        <c:v>-1.9741</c:v>
                      </c:pt>
                      <c:pt idx="164">
                        <c:v>-1.5137</c:v>
                      </c:pt>
                      <c:pt idx="165">
                        <c:v>-1.0750999999999999</c:v>
                      </c:pt>
                      <c:pt idx="166">
                        <c:v>-1.5883000000000003</c:v>
                      </c:pt>
                      <c:pt idx="167">
                        <c:v>-2.0449999999999999</c:v>
                      </c:pt>
                      <c:pt idx="168">
                        <c:v>-1.9886999999999997</c:v>
                      </c:pt>
                      <c:pt idx="169">
                        <c:v>-1.8644999999999996</c:v>
                      </c:pt>
                      <c:pt idx="170">
                        <c:v>-2.0379999999999998</c:v>
                      </c:pt>
                      <c:pt idx="171">
                        <c:v>-1.5774999999999997</c:v>
                      </c:pt>
                      <c:pt idx="172">
                        <c:v>-1.5917000000000003</c:v>
                      </c:pt>
                      <c:pt idx="173">
                        <c:v>-1.6898</c:v>
                      </c:pt>
                      <c:pt idx="174">
                        <c:v>-1.8848000000000003</c:v>
                      </c:pt>
                      <c:pt idx="175">
                        <c:v>-2.0331999999999999</c:v>
                      </c:pt>
                      <c:pt idx="176">
                        <c:v>1.1722000000000001</c:v>
                      </c:pt>
                      <c:pt idx="177">
                        <c:v>1.7039</c:v>
                      </c:pt>
                      <c:pt idx="178">
                        <c:v>1.5396000000000001</c:v>
                      </c:pt>
                      <c:pt idx="179">
                        <c:v>1.9620000000000002</c:v>
                      </c:pt>
                      <c:pt idx="180">
                        <c:v>2.0292999999999997</c:v>
                      </c:pt>
                      <c:pt idx="181">
                        <c:v>1.8941000000000003</c:v>
                      </c:pt>
                      <c:pt idx="182">
                        <c:v>1.9841000000000002</c:v>
                      </c:pt>
                      <c:pt idx="183">
                        <c:v>1.7647999999999997</c:v>
                      </c:pt>
                    </c:numCache>
                  </c:numRef>
                </c:val>
                <c:smooth val="0"/>
                <c:extLst>
                  <c:ext xmlns:c16="http://schemas.microsoft.com/office/drawing/2014/chart" uri="{C3380CC4-5D6E-409C-BE32-E72D297353CC}">
                    <c16:uniqueId val="{00000006-4B7E-41E2-A858-44432AF9A304}"/>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'Real rates_M'!$AP$2</c15:sqref>
                        </c15:formulaRef>
                      </c:ext>
                    </c:extLst>
                    <c:strCache>
                      <c:ptCount val="1"/>
                      <c:pt idx="0">
                        <c:v>HK</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extLst xmlns:c15="http://schemas.microsoft.com/office/drawing/2012/chart">
                      <c:ext xmlns:c15="http://schemas.microsoft.com/office/drawing/2012/chart" uri="{02D57815-91ED-43cb-92C2-25804820EDAC}">
                        <c15:formulaRef>
                          <c15:sqref>'Real rates_M'!$AL$3:$AL$186</c15:sqref>
                        </c15:formulaRef>
                      </c:ext>
                    </c:extLst>
                    <c:numCache>
                      <c:formatCode>m/d/yyyy</c:formatCode>
                      <c:ptCount val="184"/>
                      <c:pt idx="0">
                        <c:v>40209</c:v>
                      </c:pt>
                      <c:pt idx="1">
                        <c:v>40237</c:v>
                      </c:pt>
                      <c:pt idx="2">
                        <c:v>40268</c:v>
                      </c:pt>
                      <c:pt idx="3">
                        <c:v>40298</c:v>
                      </c:pt>
                      <c:pt idx="4">
                        <c:v>40329</c:v>
                      </c:pt>
                      <c:pt idx="5">
                        <c:v>40359</c:v>
                      </c:pt>
                      <c:pt idx="6">
                        <c:v>40390</c:v>
                      </c:pt>
                      <c:pt idx="7">
                        <c:v>40421</c:v>
                      </c:pt>
                      <c:pt idx="8">
                        <c:v>40451</c:v>
                      </c:pt>
                      <c:pt idx="9">
                        <c:v>40482</c:v>
                      </c:pt>
                      <c:pt idx="10">
                        <c:v>40512</c:v>
                      </c:pt>
                      <c:pt idx="11">
                        <c:v>40543</c:v>
                      </c:pt>
                      <c:pt idx="12">
                        <c:v>40574</c:v>
                      </c:pt>
                      <c:pt idx="13">
                        <c:v>40602</c:v>
                      </c:pt>
                      <c:pt idx="14">
                        <c:v>40633</c:v>
                      </c:pt>
                      <c:pt idx="15">
                        <c:v>40663</c:v>
                      </c:pt>
                      <c:pt idx="16">
                        <c:v>40694</c:v>
                      </c:pt>
                      <c:pt idx="17">
                        <c:v>40724</c:v>
                      </c:pt>
                      <c:pt idx="18">
                        <c:v>40755</c:v>
                      </c:pt>
                      <c:pt idx="19">
                        <c:v>40786</c:v>
                      </c:pt>
                      <c:pt idx="20">
                        <c:v>40816</c:v>
                      </c:pt>
                      <c:pt idx="21">
                        <c:v>40847</c:v>
                      </c:pt>
                      <c:pt idx="22">
                        <c:v>40877</c:v>
                      </c:pt>
                      <c:pt idx="23">
                        <c:v>40908</c:v>
                      </c:pt>
                      <c:pt idx="24">
                        <c:v>40939</c:v>
                      </c:pt>
                      <c:pt idx="25">
                        <c:v>40968</c:v>
                      </c:pt>
                      <c:pt idx="26">
                        <c:v>40999</c:v>
                      </c:pt>
                      <c:pt idx="27">
                        <c:v>41029</c:v>
                      </c:pt>
                      <c:pt idx="28">
                        <c:v>41060</c:v>
                      </c:pt>
                      <c:pt idx="29">
                        <c:v>41090</c:v>
                      </c:pt>
                      <c:pt idx="30">
                        <c:v>41121</c:v>
                      </c:pt>
                      <c:pt idx="31">
                        <c:v>41152</c:v>
                      </c:pt>
                      <c:pt idx="32">
                        <c:v>41182</c:v>
                      </c:pt>
                      <c:pt idx="33">
                        <c:v>41213</c:v>
                      </c:pt>
                      <c:pt idx="34">
                        <c:v>41243</c:v>
                      </c:pt>
                      <c:pt idx="35">
                        <c:v>41274</c:v>
                      </c:pt>
                      <c:pt idx="36">
                        <c:v>41305</c:v>
                      </c:pt>
                      <c:pt idx="37">
                        <c:v>41333</c:v>
                      </c:pt>
                      <c:pt idx="38">
                        <c:v>41364</c:v>
                      </c:pt>
                      <c:pt idx="39">
                        <c:v>41394</c:v>
                      </c:pt>
                      <c:pt idx="40">
                        <c:v>41425</c:v>
                      </c:pt>
                      <c:pt idx="41">
                        <c:v>41455</c:v>
                      </c:pt>
                      <c:pt idx="42">
                        <c:v>41486</c:v>
                      </c:pt>
                      <c:pt idx="43">
                        <c:v>41517</c:v>
                      </c:pt>
                      <c:pt idx="44">
                        <c:v>41547</c:v>
                      </c:pt>
                      <c:pt idx="45">
                        <c:v>41578</c:v>
                      </c:pt>
                      <c:pt idx="46">
                        <c:v>41608</c:v>
                      </c:pt>
                      <c:pt idx="47">
                        <c:v>41639</c:v>
                      </c:pt>
                      <c:pt idx="48">
                        <c:v>41670</c:v>
                      </c:pt>
                      <c:pt idx="49">
                        <c:v>41698</c:v>
                      </c:pt>
                      <c:pt idx="50">
                        <c:v>41729</c:v>
                      </c:pt>
                      <c:pt idx="51">
                        <c:v>41759</c:v>
                      </c:pt>
                      <c:pt idx="52">
                        <c:v>41790</c:v>
                      </c:pt>
                      <c:pt idx="53">
                        <c:v>41820</c:v>
                      </c:pt>
                      <c:pt idx="54">
                        <c:v>41851</c:v>
                      </c:pt>
                      <c:pt idx="55">
                        <c:v>41882</c:v>
                      </c:pt>
                      <c:pt idx="56">
                        <c:v>41912</c:v>
                      </c:pt>
                      <c:pt idx="57">
                        <c:v>41943</c:v>
                      </c:pt>
                      <c:pt idx="58">
                        <c:v>41973</c:v>
                      </c:pt>
                      <c:pt idx="59">
                        <c:v>42004</c:v>
                      </c:pt>
                      <c:pt idx="60">
                        <c:v>42035</c:v>
                      </c:pt>
                      <c:pt idx="61">
                        <c:v>42063</c:v>
                      </c:pt>
                      <c:pt idx="62">
                        <c:v>42094</c:v>
                      </c:pt>
                      <c:pt idx="63">
                        <c:v>42124</c:v>
                      </c:pt>
                      <c:pt idx="64">
                        <c:v>42155</c:v>
                      </c:pt>
                      <c:pt idx="65">
                        <c:v>42185</c:v>
                      </c:pt>
                      <c:pt idx="66">
                        <c:v>42216</c:v>
                      </c:pt>
                      <c:pt idx="67">
                        <c:v>42247</c:v>
                      </c:pt>
                      <c:pt idx="68">
                        <c:v>42277</c:v>
                      </c:pt>
                      <c:pt idx="69">
                        <c:v>42308</c:v>
                      </c:pt>
                      <c:pt idx="70">
                        <c:v>42338</c:v>
                      </c:pt>
                      <c:pt idx="71">
                        <c:v>42369</c:v>
                      </c:pt>
                      <c:pt idx="72">
                        <c:v>42400</c:v>
                      </c:pt>
                      <c:pt idx="73">
                        <c:v>42429</c:v>
                      </c:pt>
                      <c:pt idx="74">
                        <c:v>42460</c:v>
                      </c:pt>
                      <c:pt idx="75">
                        <c:v>42490</c:v>
                      </c:pt>
                      <c:pt idx="76">
                        <c:v>42521</c:v>
                      </c:pt>
                      <c:pt idx="77">
                        <c:v>42551</c:v>
                      </c:pt>
                      <c:pt idx="78">
                        <c:v>42582</c:v>
                      </c:pt>
                      <c:pt idx="79">
                        <c:v>42613</c:v>
                      </c:pt>
                      <c:pt idx="80">
                        <c:v>42643</c:v>
                      </c:pt>
                      <c:pt idx="81">
                        <c:v>42674</c:v>
                      </c:pt>
                      <c:pt idx="82">
                        <c:v>42704</c:v>
                      </c:pt>
                      <c:pt idx="83">
                        <c:v>42735</c:v>
                      </c:pt>
                      <c:pt idx="84">
                        <c:v>42766</c:v>
                      </c:pt>
                      <c:pt idx="85">
                        <c:v>42794</c:v>
                      </c:pt>
                      <c:pt idx="86">
                        <c:v>42825</c:v>
                      </c:pt>
                      <c:pt idx="87">
                        <c:v>42855</c:v>
                      </c:pt>
                      <c:pt idx="88">
                        <c:v>42886</c:v>
                      </c:pt>
                      <c:pt idx="89">
                        <c:v>42916</c:v>
                      </c:pt>
                      <c:pt idx="90">
                        <c:v>42947</c:v>
                      </c:pt>
                      <c:pt idx="91">
                        <c:v>42978</c:v>
                      </c:pt>
                      <c:pt idx="92">
                        <c:v>43008</c:v>
                      </c:pt>
                      <c:pt idx="93">
                        <c:v>43039</c:v>
                      </c:pt>
                      <c:pt idx="94">
                        <c:v>43069</c:v>
                      </c:pt>
                      <c:pt idx="95">
                        <c:v>43100</c:v>
                      </c:pt>
                      <c:pt idx="96">
                        <c:v>43131</c:v>
                      </c:pt>
                      <c:pt idx="97">
                        <c:v>43159</c:v>
                      </c:pt>
                      <c:pt idx="98">
                        <c:v>43190</c:v>
                      </c:pt>
                      <c:pt idx="99">
                        <c:v>43220</c:v>
                      </c:pt>
                      <c:pt idx="100">
                        <c:v>43251</c:v>
                      </c:pt>
                      <c:pt idx="101">
                        <c:v>43281</c:v>
                      </c:pt>
                      <c:pt idx="102">
                        <c:v>43312</c:v>
                      </c:pt>
                      <c:pt idx="103">
                        <c:v>43343</c:v>
                      </c:pt>
                      <c:pt idx="104">
                        <c:v>43373</c:v>
                      </c:pt>
                      <c:pt idx="105">
                        <c:v>43404</c:v>
                      </c:pt>
                      <c:pt idx="106">
                        <c:v>43434</c:v>
                      </c:pt>
                      <c:pt idx="107">
                        <c:v>43465</c:v>
                      </c:pt>
                      <c:pt idx="108">
                        <c:v>43496</c:v>
                      </c:pt>
                      <c:pt idx="109">
                        <c:v>43524</c:v>
                      </c:pt>
                      <c:pt idx="110">
                        <c:v>43555</c:v>
                      </c:pt>
                      <c:pt idx="111">
                        <c:v>43585</c:v>
                      </c:pt>
                      <c:pt idx="112">
                        <c:v>43616</c:v>
                      </c:pt>
                      <c:pt idx="113">
                        <c:v>43646</c:v>
                      </c:pt>
                      <c:pt idx="114">
                        <c:v>43677</c:v>
                      </c:pt>
                      <c:pt idx="115">
                        <c:v>43708</c:v>
                      </c:pt>
                      <c:pt idx="116">
                        <c:v>43738</c:v>
                      </c:pt>
                      <c:pt idx="117">
                        <c:v>43769</c:v>
                      </c:pt>
                      <c:pt idx="118">
                        <c:v>43799</c:v>
                      </c:pt>
                      <c:pt idx="119">
                        <c:v>43830</c:v>
                      </c:pt>
                      <c:pt idx="120">
                        <c:v>43861</c:v>
                      </c:pt>
                      <c:pt idx="121">
                        <c:v>43890</c:v>
                      </c:pt>
                      <c:pt idx="122">
                        <c:v>43921</c:v>
                      </c:pt>
                      <c:pt idx="123">
                        <c:v>43951</c:v>
                      </c:pt>
                      <c:pt idx="124">
                        <c:v>43982</c:v>
                      </c:pt>
                      <c:pt idx="125">
                        <c:v>44012</c:v>
                      </c:pt>
                      <c:pt idx="126">
                        <c:v>44043</c:v>
                      </c:pt>
                      <c:pt idx="127">
                        <c:v>44074</c:v>
                      </c:pt>
                      <c:pt idx="128">
                        <c:v>44104</c:v>
                      </c:pt>
                      <c:pt idx="129">
                        <c:v>44135</c:v>
                      </c:pt>
                      <c:pt idx="130">
                        <c:v>44165</c:v>
                      </c:pt>
                      <c:pt idx="131">
                        <c:v>44196</c:v>
                      </c:pt>
                      <c:pt idx="132">
                        <c:v>44227</c:v>
                      </c:pt>
                      <c:pt idx="133">
                        <c:v>44255</c:v>
                      </c:pt>
                      <c:pt idx="134">
                        <c:v>44286</c:v>
                      </c:pt>
                      <c:pt idx="135">
                        <c:v>44316</c:v>
                      </c:pt>
                      <c:pt idx="136">
                        <c:v>44347</c:v>
                      </c:pt>
                      <c:pt idx="137">
                        <c:v>44377</c:v>
                      </c:pt>
                      <c:pt idx="138">
                        <c:v>44408</c:v>
                      </c:pt>
                      <c:pt idx="139">
                        <c:v>44439</c:v>
                      </c:pt>
                      <c:pt idx="140">
                        <c:v>44469</c:v>
                      </c:pt>
                      <c:pt idx="141">
                        <c:v>44500</c:v>
                      </c:pt>
                      <c:pt idx="142">
                        <c:v>44530</c:v>
                      </c:pt>
                      <c:pt idx="143">
                        <c:v>44561</c:v>
                      </c:pt>
                      <c:pt idx="144">
                        <c:v>44592</c:v>
                      </c:pt>
                      <c:pt idx="145">
                        <c:v>44620</c:v>
                      </c:pt>
                      <c:pt idx="146">
                        <c:v>44651</c:v>
                      </c:pt>
                      <c:pt idx="147">
                        <c:v>44681</c:v>
                      </c:pt>
                      <c:pt idx="148">
                        <c:v>44712</c:v>
                      </c:pt>
                      <c:pt idx="149">
                        <c:v>44742</c:v>
                      </c:pt>
                      <c:pt idx="150">
                        <c:v>44773</c:v>
                      </c:pt>
                      <c:pt idx="151">
                        <c:v>44804</c:v>
                      </c:pt>
                      <c:pt idx="152">
                        <c:v>44834</c:v>
                      </c:pt>
                      <c:pt idx="153">
                        <c:v>44865</c:v>
                      </c:pt>
                      <c:pt idx="154">
                        <c:v>44895</c:v>
                      </c:pt>
                      <c:pt idx="155">
                        <c:v>44926</c:v>
                      </c:pt>
                      <c:pt idx="156">
                        <c:v>44957</c:v>
                      </c:pt>
                      <c:pt idx="157">
                        <c:v>44985</c:v>
                      </c:pt>
                      <c:pt idx="158">
                        <c:v>45016</c:v>
                      </c:pt>
                      <c:pt idx="159">
                        <c:v>45046</c:v>
                      </c:pt>
                      <c:pt idx="160">
                        <c:v>45077</c:v>
                      </c:pt>
                      <c:pt idx="161">
                        <c:v>45107</c:v>
                      </c:pt>
                      <c:pt idx="162">
                        <c:v>45138</c:v>
                      </c:pt>
                      <c:pt idx="163">
                        <c:v>45169</c:v>
                      </c:pt>
                      <c:pt idx="164">
                        <c:v>45199</c:v>
                      </c:pt>
                      <c:pt idx="165">
                        <c:v>45230</c:v>
                      </c:pt>
                      <c:pt idx="166">
                        <c:v>45260</c:v>
                      </c:pt>
                      <c:pt idx="167">
                        <c:v>45291</c:v>
                      </c:pt>
                      <c:pt idx="168">
                        <c:v>45322</c:v>
                      </c:pt>
                      <c:pt idx="169">
                        <c:v>45351</c:v>
                      </c:pt>
                      <c:pt idx="170">
                        <c:v>45382</c:v>
                      </c:pt>
                      <c:pt idx="171">
                        <c:v>45412</c:v>
                      </c:pt>
                      <c:pt idx="172">
                        <c:v>45443</c:v>
                      </c:pt>
                      <c:pt idx="173">
                        <c:v>45473</c:v>
                      </c:pt>
                      <c:pt idx="174">
                        <c:v>45504</c:v>
                      </c:pt>
                      <c:pt idx="175">
                        <c:v>45535</c:v>
                      </c:pt>
                      <c:pt idx="176">
                        <c:v>45565</c:v>
                      </c:pt>
                      <c:pt idx="177">
                        <c:v>45596</c:v>
                      </c:pt>
                      <c:pt idx="178">
                        <c:v>45626</c:v>
                      </c:pt>
                      <c:pt idx="179">
                        <c:v>45657</c:v>
                      </c:pt>
                      <c:pt idx="180">
                        <c:v>45688</c:v>
                      </c:pt>
                      <c:pt idx="181">
                        <c:v>45716</c:v>
                      </c:pt>
                      <c:pt idx="182">
                        <c:v>45747</c:v>
                      </c:pt>
                      <c:pt idx="183">
                        <c:v>45777</c:v>
                      </c:pt>
                    </c:numCache>
                  </c:numRef>
                </c:cat>
                <c:val>
                  <c:numRef>
                    <c:extLst xmlns:c15="http://schemas.microsoft.com/office/drawing/2012/chart">
                      <c:ext xmlns:c15="http://schemas.microsoft.com/office/drawing/2012/chart" uri="{02D57815-91ED-43cb-92C2-25804820EDAC}">
                        <c15:formulaRef>
                          <c15:sqref>'Real rates_M'!$AP$3:$AP$186</c15:sqref>
                        </c15:formulaRef>
                      </c:ext>
                    </c:extLst>
                    <c:numCache>
                      <c:formatCode>0.00</c:formatCode>
                      <c:ptCount val="184"/>
                      <c:pt idx="0">
                        <c:v>1.9319999999999999</c:v>
                      </c:pt>
                      <c:pt idx="1">
                        <c:v>3.2000000000000028E-2</c:v>
                      </c:pt>
                      <c:pt idx="2">
                        <c:v>0.81499999999999995</c:v>
                      </c:pt>
                      <c:pt idx="3">
                        <c:v>0.49900000000000011</c:v>
                      </c:pt>
                      <c:pt idx="4">
                        <c:v>9.3999999999999861E-2</c:v>
                      </c:pt>
                      <c:pt idx="5">
                        <c:v>-0.46399999999999997</c:v>
                      </c:pt>
                      <c:pt idx="6">
                        <c:v>0.95099999999999985</c:v>
                      </c:pt>
                      <c:pt idx="7">
                        <c:v>-1.008</c:v>
                      </c:pt>
                      <c:pt idx="8">
                        <c:v>-0.54300000000000015</c:v>
                      </c:pt>
                      <c:pt idx="9">
                        <c:v>-0.33899999999999997</c:v>
                      </c:pt>
                      <c:pt idx="10">
                        <c:v>-0.38099999999999978</c:v>
                      </c:pt>
                      <c:pt idx="11">
                        <c:v>-0.12199999999999989</c:v>
                      </c:pt>
                      <c:pt idx="12">
                        <c:v>-0.71300000000000008</c:v>
                      </c:pt>
                      <c:pt idx="13">
                        <c:v>-0.92600000000000016</c:v>
                      </c:pt>
                      <c:pt idx="14">
                        <c:v>-1.8480000000000003</c:v>
                      </c:pt>
                      <c:pt idx="15">
                        <c:v>-2.1699999999999995</c:v>
                      </c:pt>
                      <c:pt idx="16">
                        <c:v>-2.927</c:v>
                      </c:pt>
                      <c:pt idx="17">
                        <c:v>-3.5359999999999996</c:v>
                      </c:pt>
                      <c:pt idx="18">
                        <c:v>-5.8660000000000005</c:v>
                      </c:pt>
                      <c:pt idx="19">
                        <c:v>-3.9610000000000003</c:v>
                      </c:pt>
                      <c:pt idx="20">
                        <c:v>-4.4909999999999997</c:v>
                      </c:pt>
                      <c:pt idx="21">
                        <c:v>-4.2939999999999996</c:v>
                      </c:pt>
                      <c:pt idx="22">
                        <c:v>-4.3470000000000004</c:v>
                      </c:pt>
                      <c:pt idx="23">
                        <c:v>-4.1500000000000004</c:v>
                      </c:pt>
                      <c:pt idx="24">
                        <c:v>-4.452</c:v>
                      </c:pt>
                      <c:pt idx="25">
                        <c:v>-3.0970000000000004</c:v>
                      </c:pt>
                      <c:pt idx="26">
                        <c:v>-3.2860000000000005</c:v>
                      </c:pt>
                      <c:pt idx="27">
                        <c:v>-3.2110000000000003</c:v>
                      </c:pt>
                      <c:pt idx="28">
                        <c:v>-2.944</c:v>
                      </c:pt>
                      <c:pt idx="29">
                        <c:v>-2.4590000000000001</c:v>
                      </c:pt>
                      <c:pt idx="30">
                        <c:v>-0.6180000000000001</c:v>
                      </c:pt>
                      <c:pt idx="31">
                        <c:v>-2.6930000000000005</c:v>
                      </c:pt>
                      <c:pt idx="32">
                        <c:v>-2.7789999999999999</c:v>
                      </c:pt>
                      <c:pt idx="33">
                        <c:v>-2.8629999999999995</c:v>
                      </c:pt>
                      <c:pt idx="34">
                        <c:v>-2.8320000000000003</c:v>
                      </c:pt>
                      <c:pt idx="35">
                        <c:v>-2.7750000000000004</c:v>
                      </c:pt>
                      <c:pt idx="36">
                        <c:v>-1.5960000000000001</c:v>
                      </c:pt>
                      <c:pt idx="37">
                        <c:v>-3.048</c:v>
                      </c:pt>
                      <c:pt idx="38">
                        <c:v>-2.2560000000000002</c:v>
                      </c:pt>
                      <c:pt idx="39">
                        <c:v>-2.9370000000000003</c:v>
                      </c:pt>
                      <c:pt idx="40">
                        <c:v>-2.2720000000000002</c:v>
                      </c:pt>
                      <c:pt idx="41">
                        <c:v>-1.9199999999999995</c:v>
                      </c:pt>
                      <c:pt idx="42">
                        <c:v>-4.3010000000000002</c:v>
                      </c:pt>
                      <c:pt idx="43">
                        <c:v>-1.7530000000000001</c:v>
                      </c:pt>
                      <c:pt idx="44">
                        <c:v>-2.0539999999999998</c:v>
                      </c:pt>
                      <c:pt idx="45">
                        <c:v>-1.9929999999999999</c:v>
                      </c:pt>
                      <c:pt idx="46">
                        <c:v>-1.8819999999999997</c:v>
                      </c:pt>
                      <c:pt idx="47">
                        <c:v>-1.6099999999999999</c:v>
                      </c:pt>
                      <c:pt idx="48">
                        <c:v>-1.8889999999999998</c:v>
                      </c:pt>
                      <c:pt idx="49">
                        <c:v>-1.4129999999999998</c:v>
                      </c:pt>
                      <c:pt idx="50">
                        <c:v>-1.391</c:v>
                      </c:pt>
                      <c:pt idx="51">
                        <c:v>-1.2910000000000004</c:v>
                      </c:pt>
                      <c:pt idx="52">
                        <c:v>-1.6590000000000003</c:v>
                      </c:pt>
                      <c:pt idx="53">
                        <c:v>-1.5260000000000002</c:v>
                      </c:pt>
                      <c:pt idx="54">
                        <c:v>-1.8839999999999999</c:v>
                      </c:pt>
                      <c:pt idx="55">
                        <c:v>-1.7439999999999998</c:v>
                      </c:pt>
                      <c:pt idx="56">
                        <c:v>-4.3549999999999995</c:v>
                      </c:pt>
                      <c:pt idx="57">
                        <c:v>-3.1390000000000002</c:v>
                      </c:pt>
                      <c:pt idx="58">
                        <c:v>-3.1799999999999997</c:v>
                      </c:pt>
                      <c:pt idx="59">
                        <c:v>-2.8430000000000004</c:v>
                      </c:pt>
                      <c:pt idx="60">
                        <c:v>-2.5539999999999994</c:v>
                      </c:pt>
                      <c:pt idx="61">
                        <c:v>-2.9129999999999994</c:v>
                      </c:pt>
                      <c:pt idx="62">
                        <c:v>-2.9239999999999999</c:v>
                      </c:pt>
                      <c:pt idx="63">
                        <c:v>-1.1619999999999999</c:v>
                      </c:pt>
                      <c:pt idx="64">
                        <c:v>-1.2889999999999999</c:v>
                      </c:pt>
                      <c:pt idx="65">
                        <c:v>-1.264</c:v>
                      </c:pt>
                      <c:pt idx="66">
                        <c:v>-0.6379999999999999</c:v>
                      </c:pt>
                      <c:pt idx="67">
                        <c:v>-0.59799999999999986</c:v>
                      </c:pt>
                      <c:pt idx="68">
                        <c:v>-0.46700000000000008</c:v>
                      </c:pt>
                      <c:pt idx="69">
                        <c:v>-0.74899999999999989</c:v>
                      </c:pt>
                      <c:pt idx="70">
                        <c:v>-0.71099999999999985</c:v>
                      </c:pt>
                      <c:pt idx="71">
                        <c:v>-0.72499999999999987</c:v>
                      </c:pt>
                      <c:pt idx="72">
                        <c:v>-0.70599999999999996</c:v>
                      </c:pt>
                      <c:pt idx="73">
                        <c:v>-1.6180000000000001</c:v>
                      </c:pt>
                      <c:pt idx="74">
                        <c:v>-1.617</c:v>
                      </c:pt>
                      <c:pt idx="75">
                        <c:v>-1.3660000000000001</c:v>
                      </c:pt>
                      <c:pt idx="76">
                        <c:v>-1.266</c:v>
                      </c:pt>
                      <c:pt idx="77">
                        <c:v>-1.347</c:v>
                      </c:pt>
                      <c:pt idx="78">
                        <c:v>-1.2869999999999999</c:v>
                      </c:pt>
                      <c:pt idx="79">
                        <c:v>-3.2879999999999998</c:v>
                      </c:pt>
                      <c:pt idx="80">
                        <c:v>-1.7510000000000003</c:v>
                      </c:pt>
                      <c:pt idx="81">
                        <c:v>-0.14399999999999991</c:v>
                      </c:pt>
                      <c:pt idx="82">
                        <c:v>0.16900000000000004</c:v>
                      </c:pt>
                      <c:pt idx="83">
                        <c:v>0.72</c:v>
                      </c:pt>
                      <c:pt idx="84">
                        <c:v>0.55400000000000005</c:v>
                      </c:pt>
                      <c:pt idx="85">
                        <c:v>1.8050000000000002</c:v>
                      </c:pt>
                      <c:pt idx="86">
                        <c:v>1.087</c:v>
                      </c:pt>
                      <c:pt idx="87">
                        <c:v>-0.63700000000000001</c:v>
                      </c:pt>
                      <c:pt idx="88">
                        <c:v>-0.79499999999999993</c:v>
                      </c:pt>
                      <c:pt idx="89">
                        <c:v>-0.45599999999999996</c:v>
                      </c:pt>
                      <c:pt idx="90">
                        <c:v>-0.58200000000000007</c:v>
                      </c:pt>
                      <c:pt idx="91">
                        <c:v>-0.53899999999999992</c:v>
                      </c:pt>
                      <c:pt idx="92">
                        <c:v>0.21900000000000008</c:v>
                      </c:pt>
                      <c:pt idx="93">
                        <c:v>0.27899999999999991</c:v>
                      </c:pt>
                      <c:pt idx="94">
                        <c:v>0.20099999999999985</c:v>
                      </c:pt>
                      <c:pt idx="95">
                        <c:v>0.11899999999999999</c:v>
                      </c:pt>
                      <c:pt idx="96">
                        <c:v>0.28600000000000003</c:v>
                      </c:pt>
                      <c:pt idx="97">
                        <c:v>-1.127</c:v>
                      </c:pt>
                      <c:pt idx="98">
                        <c:v>-0.70000000000000018</c:v>
                      </c:pt>
                      <c:pt idx="99">
                        <c:v>0.23899999999999988</c:v>
                      </c:pt>
                      <c:pt idx="100">
                        <c:v>4.1999999999999815E-2</c:v>
                      </c:pt>
                      <c:pt idx="101">
                        <c:v>-0.19899999999999984</c:v>
                      </c:pt>
                      <c:pt idx="102">
                        <c:v>-0.2370000000000001</c:v>
                      </c:pt>
                      <c:pt idx="103">
                        <c:v>-0.11899999999999977</c:v>
                      </c:pt>
                      <c:pt idx="104">
                        <c:v>-0.29000000000000004</c:v>
                      </c:pt>
                      <c:pt idx="105">
                        <c:v>-0.27700000000000014</c:v>
                      </c:pt>
                      <c:pt idx="106">
                        <c:v>-0.28600000000000003</c:v>
                      </c:pt>
                      <c:pt idx="107">
                        <c:v>-0.46600000000000019</c:v>
                      </c:pt>
                      <c:pt idx="108">
                        <c:v>-0.55699999999999994</c:v>
                      </c:pt>
                      <c:pt idx="109">
                        <c:v>-0.26900000000000013</c:v>
                      </c:pt>
                      <c:pt idx="110">
                        <c:v>-0.56600000000000006</c:v>
                      </c:pt>
                      <c:pt idx="111">
                        <c:v>-1.2069999999999999</c:v>
                      </c:pt>
                      <c:pt idx="112">
                        <c:v>-1.2399999999999998</c:v>
                      </c:pt>
                      <c:pt idx="113">
                        <c:v>-1.6459999999999999</c:v>
                      </c:pt>
                      <c:pt idx="114">
                        <c:v>-1.6719999999999999</c:v>
                      </c:pt>
                      <c:pt idx="115">
                        <c:v>-2.4</c:v>
                      </c:pt>
                      <c:pt idx="116">
                        <c:v>-1.9890000000000001</c:v>
                      </c:pt>
                      <c:pt idx="117">
                        <c:v>-1.5890000000000002</c:v>
                      </c:pt>
                      <c:pt idx="118">
                        <c:v>-1.5029999999999999</c:v>
                      </c:pt>
                      <c:pt idx="119">
                        <c:v>-1.1079999999999999</c:v>
                      </c:pt>
                      <c:pt idx="120">
                        <c:v>-2.9999999999999805E-2</c:v>
                      </c:pt>
                      <c:pt idx="121">
                        <c:v>-1.1760000000000002</c:v>
                      </c:pt>
                      <c:pt idx="122">
                        <c:v>-1.5799999999999998</c:v>
                      </c:pt>
                      <c:pt idx="123">
                        <c:v>-1.2969999999999999</c:v>
                      </c:pt>
                      <c:pt idx="124">
                        <c:v>-0.85199999999999998</c:v>
                      </c:pt>
                      <c:pt idx="125">
                        <c:v>-7.8999999999999959E-2</c:v>
                      </c:pt>
                      <c:pt idx="126">
                        <c:v>2.6859999999999999</c:v>
                      </c:pt>
                      <c:pt idx="127">
                        <c:v>0.94800000000000006</c:v>
                      </c:pt>
                      <c:pt idx="128">
                        <c:v>2.6350000000000002</c:v>
                      </c:pt>
                      <c:pt idx="129">
                        <c:v>0.95300000000000007</c:v>
                      </c:pt>
                      <c:pt idx="130">
                        <c:v>0.94300000000000006</c:v>
                      </c:pt>
                      <c:pt idx="131">
                        <c:v>1.74</c:v>
                      </c:pt>
                      <c:pt idx="132">
                        <c:v>-1.8090000000000002</c:v>
                      </c:pt>
                      <c:pt idx="133">
                        <c:v>0.80600000000000005</c:v>
                      </c:pt>
                      <c:pt idx="134">
                        <c:v>0.80500000000000005</c:v>
                      </c:pt>
                      <c:pt idx="135">
                        <c:v>0.42999999999999994</c:v>
                      </c:pt>
                      <c:pt idx="136">
                        <c:v>0.15399999999999991</c:v>
                      </c:pt>
                      <c:pt idx="137">
                        <c:v>0.59699999999999998</c:v>
                      </c:pt>
                      <c:pt idx="138">
                        <c:v>-2.633</c:v>
                      </c:pt>
                      <c:pt idx="139">
                        <c:v>-0.45500000000000007</c:v>
                      </c:pt>
                      <c:pt idx="140">
                        <c:v>-3.9999999999999813E-2</c:v>
                      </c:pt>
                      <c:pt idx="141">
                        <c:v>-0.14900000000000002</c:v>
                      </c:pt>
                      <c:pt idx="142">
                        <c:v>-0.28100000000000014</c:v>
                      </c:pt>
                      <c:pt idx="143">
                        <c:v>-0.89100000000000001</c:v>
                      </c:pt>
                      <c:pt idx="144">
                        <c:v>0.51700000000000013</c:v>
                      </c:pt>
                      <c:pt idx="145">
                        <c:v>0.19499999999999984</c:v>
                      </c:pt>
                      <c:pt idx="146">
                        <c:v>0.3600000000000001</c:v>
                      </c:pt>
                      <c:pt idx="147">
                        <c:v>1.4339999999999999</c:v>
                      </c:pt>
                      <c:pt idx="148">
                        <c:v>1.4930000000000001</c:v>
                      </c:pt>
                      <c:pt idx="149">
                        <c:v>1.171</c:v>
                      </c:pt>
                      <c:pt idx="150">
                        <c:v>0.63700000000000001</c:v>
                      </c:pt>
                      <c:pt idx="151">
                        <c:v>1.1320000000000001</c:v>
                      </c:pt>
                      <c:pt idx="152">
                        <c:v>-0.84300000000000042</c:v>
                      </c:pt>
                      <c:pt idx="153">
                        <c:v>2.13</c:v>
                      </c:pt>
                      <c:pt idx="154">
                        <c:v>1.756</c:v>
                      </c:pt>
                      <c:pt idx="155">
                        <c:v>1.645</c:v>
                      </c:pt>
                      <c:pt idx="156">
                        <c:v>0.7240000000000002</c:v>
                      </c:pt>
                      <c:pt idx="157">
                        <c:v>2.1379999999999999</c:v>
                      </c:pt>
                      <c:pt idx="158">
                        <c:v>1.5200000000000002</c:v>
                      </c:pt>
                      <c:pt idx="159">
                        <c:v>1.0459999999999998</c:v>
                      </c:pt>
                      <c:pt idx="160">
                        <c:v>1.468</c:v>
                      </c:pt>
                      <c:pt idx="161">
                        <c:v>1.7829999999999999</c:v>
                      </c:pt>
                      <c:pt idx="162">
                        <c:v>2.0570000000000004</c:v>
                      </c:pt>
                      <c:pt idx="163">
                        <c:v>1.9959999999999998</c:v>
                      </c:pt>
                      <c:pt idx="164">
                        <c:v>2.157</c:v>
                      </c:pt>
                      <c:pt idx="165">
                        <c:v>1.6189999999999998</c:v>
                      </c:pt>
                      <c:pt idx="166">
                        <c:v>1.1149999999999998</c:v>
                      </c:pt>
                      <c:pt idx="167">
                        <c:v>0.81600000000000028</c:v>
                      </c:pt>
                      <c:pt idx="168">
                        <c:v>1.821</c:v>
                      </c:pt>
                      <c:pt idx="169">
                        <c:v>1.6949999999999998</c:v>
                      </c:pt>
                      <c:pt idx="170">
                        <c:v>1.718</c:v>
                      </c:pt>
                      <c:pt idx="171">
                        <c:v>2.8729999999999998</c:v>
                      </c:pt>
                      <c:pt idx="172">
                        <c:v>2.6340000000000003</c:v>
                      </c:pt>
                      <c:pt idx="173">
                        <c:v>2.0219999999999998</c:v>
                      </c:pt>
                      <c:pt idx="174">
                        <c:v>0.61500000000000021</c:v>
                      </c:pt>
                      <c:pt idx="175">
                        <c:v>0.39599999999999991</c:v>
                      </c:pt>
                      <c:pt idx="176">
                        <c:v>0.56399999999999961</c:v>
                      </c:pt>
                      <c:pt idx="177">
                        <c:v>1.7349999999999999</c:v>
                      </c:pt>
                      <c:pt idx="178">
                        <c:v>1.87</c:v>
                      </c:pt>
                      <c:pt idx="179">
                        <c:v>2.298</c:v>
                      </c:pt>
                      <c:pt idx="180">
                        <c:v>1.7959999999999998</c:v>
                      </c:pt>
                      <c:pt idx="181">
                        <c:v>2.169</c:v>
                      </c:pt>
                      <c:pt idx="182">
                        <c:v>2.0590000000000002</c:v>
                      </c:pt>
                      <c:pt idx="183">
                        <c:v>1.7669999999999999</c:v>
                      </c:pt>
                    </c:numCache>
                  </c:numRef>
                </c:val>
                <c:smooth val="0"/>
                <c:extLst xmlns:c15="http://schemas.microsoft.com/office/drawing/2012/chart">
                  <c:ext xmlns:c16="http://schemas.microsoft.com/office/drawing/2014/chart" uri="{C3380CC4-5D6E-409C-BE32-E72D297353CC}">
                    <c16:uniqueId val="{00000007-4B7E-41E2-A858-44432AF9A304}"/>
                  </c:ext>
                </c:extLst>
              </c15:ser>
            </c15:filteredLineSeries>
            <c15:filteredLineSeries>
              <c15:ser>
                <c:idx val="4"/>
                <c:order val="4"/>
                <c:tx>
                  <c:strRef>
                    <c:extLst xmlns:c15="http://schemas.microsoft.com/office/drawing/2012/chart">
                      <c:ext xmlns:c15="http://schemas.microsoft.com/office/drawing/2012/chart" uri="{02D57815-91ED-43cb-92C2-25804820EDAC}">
                        <c15:formulaRef>
                          <c15:sqref>'Real rates_M'!$AQ$2</c15:sqref>
                        </c15:formulaRef>
                      </c:ext>
                    </c:extLst>
                    <c:strCache>
                      <c:ptCount val="1"/>
                      <c:pt idx="0">
                        <c:v>IN</c:v>
                      </c:pt>
                    </c:strCache>
                  </c:strRef>
                </c:tx>
                <c:spPr>
                  <a:ln w="12700" cap="rnd">
                    <a:solidFill>
                      <a:srgbClr val="581D74">
                        <a:alpha val="51000"/>
                      </a:srgbClr>
                    </a:solidFill>
                    <a:prstDash val="solid"/>
                    <a:round/>
                  </a:ln>
                  <a:effectLst/>
                </c:spPr>
                <c:marker>
                  <c:symbol val="none"/>
                </c:marker>
                <c:cat>
                  <c:numRef>
                    <c:extLst xmlns:c15="http://schemas.microsoft.com/office/drawing/2012/chart">
                      <c:ext xmlns:c15="http://schemas.microsoft.com/office/drawing/2012/chart" uri="{02D57815-91ED-43cb-92C2-25804820EDAC}">
                        <c15:formulaRef>
                          <c15:sqref>'Real rates_M'!$AL$3:$AL$186</c15:sqref>
                        </c15:formulaRef>
                      </c:ext>
                    </c:extLst>
                    <c:numCache>
                      <c:formatCode>m/d/yyyy</c:formatCode>
                      <c:ptCount val="184"/>
                      <c:pt idx="0">
                        <c:v>40209</c:v>
                      </c:pt>
                      <c:pt idx="1">
                        <c:v>40237</c:v>
                      </c:pt>
                      <c:pt idx="2">
                        <c:v>40268</c:v>
                      </c:pt>
                      <c:pt idx="3">
                        <c:v>40298</c:v>
                      </c:pt>
                      <c:pt idx="4">
                        <c:v>40329</c:v>
                      </c:pt>
                      <c:pt idx="5">
                        <c:v>40359</c:v>
                      </c:pt>
                      <c:pt idx="6">
                        <c:v>40390</c:v>
                      </c:pt>
                      <c:pt idx="7">
                        <c:v>40421</c:v>
                      </c:pt>
                      <c:pt idx="8">
                        <c:v>40451</c:v>
                      </c:pt>
                      <c:pt idx="9">
                        <c:v>40482</c:v>
                      </c:pt>
                      <c:pt idx="10">
                        <c:v>40512</c:v>
                      </c:pt>
                      <c:pt idx="11">
                        <c:v>40543</c:v>
                      </c:pt>
                      <c:pt idx="12">
                        <c:v>40574</c:v>
                      </c:pt>
                      <c:pt idx="13">
                        <c:v>40602</c:v>
                      </c:pt>
                      <c:pt idx="14">
                        <c:v>40633</c:v>
                      </c:pt>
                      <c:pt idx="15">
                        <c:v>40663</c:v>
                      </c:pt>
                      <c:pt idx="16">
                        <c:v>40694</c:v>
                      </c:pt>
                      <c:pt idx="17">
                        <c:v>40724</c:v>
                      </c:pt>
                      <c:pt idx="18">
                        <c:v>40755</c:v>
                      </c:pt>
                      <c:pt idx="19">
                        <c:v>40786</c:v>
                      </c:pt>
                      <c:pt idx="20">
                        <c:v>40816</c:v>
                      </c:pt>
                      <c:pt idx="21">
                        <c:v>40847</c:v>
                      </c:pt>
                      <c:pt idx="22">
                        <c:v>40877</c:v>
                      </c:pt>
                      <c:pt idx="23">
                        <c:v>40908</c:v>
                      </c:pt>
                      <c:pt idx="24">
                        <c:v>40939</c:v>
                      </c:pt>
                      <c:pt idx="25">
                        <c:v>40968</c:v>
                      </c:pt>
                      <c:pt idx="26">
                        <c:v>40999</c:v>
                      </c:pt>
                      <c:pt idx="27">
                        <c:v>41029</c:v>
                      </c:pt>
                      <c:pt idx="28">
                        <c:v>41060</c:v>
                      </c:pt>
                      <c:pt idx="29">
                        <c:v>41090</c:v>
                      </c:pt>
                      <c:pt idx="30">
                        <c:v>41121</c:v>
                      </c:pt>
                      <c:pt idx="31">
                        <c:v>41152</c:v>
                      </c:pt>
                      <c:pt idx="32">
                        <c:v>41182</c:v>
                      </c:pt>
                      <c:pt idx="33">
                        <c:v>41213</c:v>
                      </c:pt>
                      <c:pt idx="34">
                        <c:v>41243</c:v>
                      </c:pt>
                      <c:pt idx="35">
                        <c:v>41274</c:v>
                      </c:pt>
                      <c:pt idx="36">
                        <c:v>41305</c:v>
                      </c:pt>
                      <c:pt idx="37">
                        <c:v>41333</c:v>
                      </c:pt>
                      <c:pt idx="38">
                        <c:v>41364</c:v>
                      </c:pt>
                      <c:pt idx="39">
                        <c:v>41394</c:v>
                      </c:pt>
                      <c:pt idx="40">
                        <c:v>41425</c:v>
                      </c:pt>
                      <c:pt idx="41">
                        <c:v>41455</c:v>
                      </c:pt>
                      <c:pt idx="42">
                        <c:v>41486</c:v>
                      </c:pt>
                      <c:pt idx="43">
                        <c:v>41517</c:v>
                      </c:pt>
                      <c:pt idx="44">
                        <c:v>41547</c:v>
                      </c:pt>
                      <c:pt idx="45">
                        <c:v>41578</c:v>
                      </c:pt>
                      <c:pt idx="46">
                        <c:v>41608</c:v>
                      </c:pt>
                      <c:pt idx="47">
                        <c:v>41639</c:v>
                      </c:pt>
                      <c:pt idx="48">
                        <c:v>41670</c:v>
                      </c:pt>
                      <c:pt idx="49">
                        <c:v>41698</c:v>
                      </c:pt>
                      <c:pt idx="50">
                        <c:v>41729</c:v>
                      </c:pt>
                      <c:pt idx="51">
                        <c:v>41759</c:v>
                      </c:pt>
                      <c:pt idx="52">
                        <c:v>41790</c:v>
                      </c:pt>
                      <c:pt idx="53">
                        <c:v>41820</c:v>
                      </c:pt>
                      <c:pt idx="54">
                        <c:v>41851</c:v>
                      </c:pt>
                      <c:pt idx="55">
                        <c:v>41882</c:v>
                      </c:pt>
                      <c:pt idx="56">
                        <c:v>41912</c:v>
                      </c:pt>
                      <c:pt idx="57">
                        <c:v>41943</c:v>
                      </c:pt>
                      <c:pt idx="58">
                        <c:v>41973</c:v>
                      </c:pt>
                      <c:pt idx="59">
                        <c:v>42004</c:v>
                      </c:pt>
                      <c:pt idx="60">
                        <c:v>42035</c:v>
                      </c:pt>
                      <c:pt idx="61">
                        <c:v>42063</c:v>
                      </c:pt>
                      <c:pt idx="62">
                        <c:v>42094</c:v>
                      </c:pt>
                      <c:pt idx="63">
                        <c:v>42124</c:v>
                      </c:pt>
                      <c:pt idx="64">
                        <c:v>42155</c:v>
                      </c:pt>
                      <c:pt idx="65">
                        <c:v>42185</c:v>
                      </c:pt>
                      <c:pt idx="66">
                        <c:v>42216</c:v>
                      </c:pt>
                      <c:pt idx="67">
                        <c:v>42247</c:v>
                      </c:pt>
                      <c:pt idx="68">
                        <c:v>42277</c:v>
                      </c:pt>
                      <c:pt idx="69">
                        <c:v>42308</c:v>
                      </c:pt>
                      <c:pt idx="70">
                        <c:v>42338</c:v>
                      </c:pt>
                      <c:pt idx="71">
                        <c:v>42369</c:v>
                      </c:pt>
                      <c:pt idx="72">
                        <c:v>42400</c:v>
                      </c:pt>
                      <c:pt idx="73">
                        <c:v>42429</c:v>
                      </c:pt>
                      <c:pt idx="74">
                        <c:v>42460</c:v>
                      </c:pt>
                      <c:pt idx="75">
                        <c:v>42490</c:v>
                      </c:pt>
                      <c:pt idx="76">
                        <c:v>42521</c:v>
                      </c:pt>
                      <c:pt idx="77">
                        <c:v>42551</c:v>
                      </c:pt>
                      <c:pt idx="78">
                        <c:v>42582</c:v>
                      </c:pt>
                      <c:pt idx="79">
                        <c:v>42613</c:v>
                      </c:pt>
                      <c:pt idx="80">
                        <c:v>42643</c:v>
                      </c:pt>
                      <c:pt idx="81">
                        <c:v>42674</c:v>
                      </c:pt>
                      <c:pt idx="82">
                        <c:v>42704</c:v>
                      </c:pt>
                      <c:pt idx="83">
                        <c:v>42735</c:v>
                      </c:pt>
                      <c:pt idx="84">
                        <c:v>42766</c:v>
                      </c:pt>
                      <c:pt idx="85">
                        <c:v>42794</c:v>
                      </c:pt>
                      <c:pt idx="86">
                        <c:v>42825</c:v>
                      </c:pt>
                      <c:pt idx="87">
                        <c:v>42855</c:v>
                      </c:pt>
                      <c:pt idx="88">
                        <c:v>42886</c:v>
                      </c:pt>
                      <c:pt idx="89">
                        <c:v>42916</c:v>
                      </c:pt>
                      <c:pt idx="90">
                        <c:v>42947</c:v>
                      </c:pt>
                      <c:pt idx="91">
                        <c:v>42978</c:v>
                      </c:pt>
                      <c:pt idx="92">
                        <c:v>43008</c:v>
                      </c:pt>
                      <c:pt idx="93">
                        <c:v>43039</c:v>
                      </c:pt>
                      <c:pt idx="94">
                        <c:v>43069</c:v>
                      </c:pt>
                      <c:pt idx="95">
                        <c:v>43100</c:v>
                      </c:pt>
                      <c:pt idx="96">
                        <c:v>43131</c:v>
                      </c:pt>
                      <c:pt idx="97">
                        <c:v>43159</c:v>
                      </c:pt>
                      <c:pt idx="98">
                        <c:v>43190</c:v>
                      </c:pt>
                      <c:pt idx="99">
                        <c:v>43220</c:v>
                      </c:pt>
                      <c:pt idx="100">
                        <c:v>43251</c:v>
                      </c:pt>
                      <c:pt idx="101">
                        <c:v>43281</c:v>
                      </c:pt>
                      <c:pt idx="102">
                        <c:v>43312</c:v>
                      </c:pt>
                      <c:pt idx="103">
                        <c:v>43343</c:v>
                      </c:pt>
                      <c:pt idx="104">
                        <c:v>43373</c:v>
                      </c:pt>
                      <c:pt idx="105">
                        <c:v>43404</c:v>
                      </c:pt>
                      <c:pt idx="106">
                        <c:v>43434</c:v>
                      </c:pt>
                      <c:pt idx="107">
                        <c:v>43465</c:v>
                      </c:pt>
                      <c:pt idx="108">
                        <c:v>43496</c:v>
                      </c:pt>
                      <c:pt idx="109">
                        <c:v>43524</c:v>
                      </c:pt>
                      <c:pt idx="110">
                        <c:v>43555</c:v>
                      </c:pt>
                      <c:pt idx="111">
                        <c:v>43585</c:v>
                      </c:pt>
                      <c:pt idx="112">
                        <c:v>43616</c:v>
                      </c:pt>
                      <c:pt idx="113">
                        <c:v>43646</c:v>
                      </c:pt>
                      <c:pt idx="114">
                        <c:v>43677</c:v>
                      </c:pt>
                      <c:pt idx="115">
                        <c:v>43708</c:v>
                      </c:pt>
                      <c:pt idx="116">
                        <c:v>43738</c:v>
                      </c:pt>
                      <c:pt idx="117">
                        <c:v>43769</c:v>
                      </c:pt>
                      <c:pt idx="118">
                        <c:v>43799</c:v>
                      </c:pt>
                      <c:pt idx="119">
                        <c:v>43830</c:v>
                      </c:pt>
                      <c:pt idx="120">
                        <c:v>43861</c:v>
                      </c:pt>
                      <c:pt idx="121">
                        <c:v>43890</c:v>
                      </c:pt>
                      <c:pt idx="122">
                        <c:v>43921</c:v>
                      </c:pt>
                      <c:pt idx="123">
                        <c:v>43951</c:v>
                      </c:pt>
                      <c:pt idx="124">
                        <c:v>43982</c:v>
                      </c:pt>
                      <c:pt idx="125">
                        <c:v>44012</c:v>
                      </c:pt>
                      <c:pt idx="126">
                        <c:v>44043</c:v>
                      </c:pt>
                      <c:pt idx="127">
                        <c:v>44074</c:v>
                      </c:pt>
                      <c:pt idx="128">
                        <c:v>44104</c:v>
                      </c:pt>
                      <c:pt idx="129">
                        <c:v>44135</c:v>
                      </c:pt>
                      <c:pt idx="130">
                        <c:v>44165</c:v>
                      </c:pt>
                      <c:pt idx="131">
                        <c:v>44196</c:v>
                      </c:pt>
                      <c:pt idx="132">
                        <c:v>44227</c:v>
                      </c:pt>
                      <c:pt idx="133">
                        <c:v>44255</c:v>
                      </c:pt>
                      <c:pt idx="134">
                        <c:v>44286</c:v>
                      </c:pt>
                      <c:pt idx="135">
                        <c:v>44316</c:v>
                      </c:pt>
                      <c:pt idx="136">
                        <c:v>44347</c:v>
                      </c:pt>
                      <c:pt idx="137">
                        <c:v>44377</c:v>
                      </c:pt>
                      <c:pt idx="138">
                        <c:v>44408</c:v>
                      </c:pt>
                      <c:pt idx="139">
                        <c:v>44439</c:v>
                      </c:pt>
                      <c:pt idx="140">
                        <c:v>44469</c:v>
                      </c:pt>
                      <c:pt idx="141">
                        <c:v>44500</c:v>
                      </c:pt>
                      <c:pt idx="142">
                        <c:v>44530</c:v>
                      </c:pt>
                      <c:pt idx="143">
                        <c:v>44561</c:v>
                      </c:pt>
                      <c:pt idx="144">
                        <c:v>44592</c:v>
                      </c:pt>
                      <c:pt idx="145">
                        <c:v>44620</c:v>
                      </c:pt>
                      <c:pt idx="146">
                        <c:v>44651</c:v>
                      </c:pt>
                      <c:pt idx="147">
                        <c:v>44681</c:v>
                      </c:pt>
                      <c:pt idx="148">
                        <c:v>44712</c:v>
                      </c:pt>
                      <c:pt idx="149">
                        <c:v>44742</c:v>
                      </c:pt>
                      <c:pt idx="150">
                        <c:v>44773</c:v>
                      </c:pt>
                      <c:pt idx="151">
                        <c:v>44804</c:v>
                      </c:pt>
                      <c:pt idx="152">
                        <c:v>44834</c:v>
                      </c:pt>
                      <c:pt idx="153">
                        <c:v>44865</c:v>
                      </c:pt>
                      <c:pt idx="154">
                        <c:v>44895</c:v>
                      </c:pt>
                      <c:pt idx="155">
                        <c:v>44926</c:v>
                      </c:pt>
                      <c:pt idx="156">
                        <c:v>44957</c:v>
                      </c:pt>
                      <c:pt idx="157">
                        <c:v>44985</c:v>
                      </c:pt>
                      <c:pt idx="158">
                        <c:v>45016</c:v>
                      </c:pt>
                      <c:pt idx="159">
                        <c:v>45046</c:v>
                      </c:pt>
                      <c:pt idx="160">
                        <c:v>45077</c:v>
                      </c:pt>
                      <c:pt idx="161">
                        <c:v>45107</c:v>
                      </c:pt>
                      <c:pt idx="162">
                        <c:v>45138</c:v>
                      </c:pt>
                      <c:pt idx="163">
                        <c:v>45169</c:v>
                      </c:pt>
                      <c:pt idx="164">
                        <c:v>45199</c:v>
                      </c:pt>
                      <c:pt idx="165">
                        <c:v>45230</c:v>
                      </c:pt>
                      <c:pt idx="166">
                        <c:v>45260</c:v>
                      </c:pt>
                      <c:pt idx="167">
                        <c:v>45291</c:v>
                      </c:pt>
                      <c:pt idx="168">
                        <c:v>45322</c:v>
                      </c:pt>
                      <c:pt idx="169">
                        <c:v>45351</c:v>
                      </c:pt>
                      <c:pt idx="170">
                        <c:v>45382</c:v>
                      </c:pt>
                      <c:pt idx="171">
                        <c:v>45412</c:v>
                      </c:pt>
                      <c:pt idx="172">
                        <c:v>45443</c:v>
                      </c:pt>
                      <c:pt idx="173">
                        <c:v>45473</c:v>
                      </c:pt>
                      <c:pt idx="174">
                        <c:v>45504</c:v>
                      </c:pt>
                      <c:pt idx="175">
                        <c:v>45535</c:v>
                      </c:pt>
                      <c:pt idx="176">
                        <c:v>45565</c:v>
                      </c:pt>
                      <c:pt idx="177">
                        <c:v>45596</c:v>
                      </c:pt>
                      <c:pt idx="178">
                        <c:v>45626</c:v>
                      </c:pt>
                      <c:pt idx="179">
                        <c:v>45657</c:v>
                      </c:pt>
                      <c:pt idx="180">
                        <c:v>45688</c:v>
                      </c:pt>
                      <c:pt idx="181">
                        <c:v>45716</c:v>
                      </c:pt>
                      <c:pt idx="182">
                        <c:v>45747</c:v>
                      </c:pt>
                      <c:pt idx="183">
                        <c:v>45777</c:v>
                      </c:pt>
                    </c:numCache>
                  </c:numRef>
                </c:cat>
                <c:val>
                  <c:numRef>
                    <c:extLst xmlns:c15="http://schemas.microsoft.com/office/drawing/2012/chart">
                      <c:ext xmlns:c15="http://schemas.microsoft.com/office/drawing/2012/chart" uri="{02D57815-91ED-43cb-92C2-25804820EDAC}">
                        <c15:formulaRef>
                          <c15:sqref>'Real rates_M'!$AQ$3:$AQ$186</c15:sqref>
                        </c15:formulaRef>
                      </c:ext>
                    </c:extLst>
                    <c:numCache>
                      <c:formatCode>0.00</c:formatCode>
                      <c:ptCount val="18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2.0169999999999995</c:v>
                      </c:pt>
                      <c:pt idx="25">
                        <c:v>0.16900000000000048</c:v>
                      </c:pt>
                      <c:pt idx="26">
                        <c:v>-0.5080000000000009</c:v>
                      </c:pt>
                      <c:pt idx="27">
                        <c:v>-1.0899999999999999</c:v>
                      </c:pt>
                      <c:pt idx="28">
                        <c:v>-1.3020000000000014</c:v>
                      </c:pt>
                      <c:pt idx="29">
                        <c:v>-1.9670000000000005</c:v>
                      </c:pt>
                      <c:pt idx="30">
                        <c:v>-1.8830000000000009</c:v>
                      </c:pt>
                      <c:pt idx="31">
                        <c:v>-2.0090000000000003</c:v>
                      </c:pt>
                      <c:pt idx="32">
                        <c:v>-1.5489999999999995</c:v>
                      </c:pt>
                      <c:pt idx="33">
                        <c:v>-1.0629999999999988</c:v>
                      </c:pt>
                      <c:pt idx="34">
                        <c:v>-1.3840000000000003</c:v>
                      </c:pt>
                      <c:pt idx="35">
                        <c:v>-2.3999999999999986</c:v>
                      </c:pt>
                      <c:pt idx="36">
                        <c:v>-2.0780000000000003</c:v>
                      </c:pt>
                      <c:pt idx="37">
                        <c:v>-2.3869999999999996</c:v>
                      </c:pt>
                      <c:pt idx="38">
                        <c:v>0</c:v>
                      </c:pt>
                      <c:pt idx="39">
                        <c:v>-0.75900000000000034</c:v>
                      </c:pt>
                      <c:pt idx="40">
                        <c:v>-1.1749999999999998</c:v>
                      </c:pt>
                      <c:pt idx="41">
                        <c:v>-2.0569999999999995</c:v>
                      </c:pt>
                      <c:pt idx="42">
                        <c:v>-1.6209999999999987</c:v>
                      </c:pt>
                      <c:pt idx="43">
                        <c:v>-1.3710000000000004</c:v>
                      </c:pt>
                      <c:pt idx="44">
                        <c:v>-1.7379999999999995</c:v>
                      </c:pt>
                      <c:pt idx="45">
                        <c:v>-2.1820000000000004</c:v>
                      </c:pt>
                      <c:pt idx="46">
                        <c:v>-2.7679999999999989</c:v>
                      </c:pt>
                      <c:pt idx="47">
                        <c:v>-0.63500000000000156</c:v>
                      </c:pt>
                      <c:pt idx="48">
                        <c:v>0.18100000000000094</c:v>
                      </c:pt>
                      <c:pt idx="49">
                        <c:v>0.98100000000000076</c:v>
                      </c:pt>
                      <c:pt idx="50">
                        <c:v>0.57499999999999929</c:v>
                      </c:pt>
                      <c:pt idx="51">
                        <c:v>0.34999999999999964</c:v>
                      </c:pt>
                      <c:pt idx="52">
                        <c:v>0.3149999999999995</c:v>
                      </c:pt>
                      <c:pt idx="53">
                        <c:v>1.9779999999999998</c:v>
                      </c:pt>
                      <c:pt idx="54">
                        <c:v>1.1079999999999997</c:v>
                      </c:pt>
                      <c:pt idx="55">
                        <c:v>1.5330000000000004</c:v>
                      </c:pt>
                      <c:pt idx="56">
                        <c:v>2.8839999999999995</c:v>
                      </c:pt>
                      <c:pt idx="57">
                        <c:v>3.6599999999999993</c:v>
                      </c:pt>
                      <c:pt idx="58">
                        <c:v>4.8170000000000002</c:v>
                      </c:pt>
                      <c:pt idx="59">
                        <c:v>3.577</c:v>
                      </c:pt>
                      <c:pt idx="60">
                        <c:v>2.5019999999999998</c:v>
                      </c:pt>
                      <c:pt idx="61">
                        <c:v>2.3579999999999997</c:v>
                      </c:pt>
                      <c:pt idx="62">
                        <c:v>2.4870000000000001</c:v>
                      </c:pt>
                      <c:pt idx="63">
                        <c:v>2.9930000000000003</c:v>
                      </c:pt>
                      <c:pt idx="64">
                        <c:v>2.633</c:v>
                      </c:pt>
                      <c:pt idx="65">
                        <c:v>2.46</c:v>
                      </c:pt>
                      <c:pt idx="66">
                        <c:v>4.1170000000000009</c:v>
                      </c:pt>
                      <c:pt idx="67">
                        <c:v>4.0459999999999994</c:v>
                      </c:pt>
                      <c:pt idx="68">
                        <c:v>3.13</c:v>
                      </c:pt>
                      <c:pt idx="69">
                        <c:v>2.641</c:v>
                      </c:pt>
                      <c:pt idx="70">
                        <c:v>2.3759999999999994</c:v>
                      </c:pt>
                      <c:pt idx="71">
                        <c:v>2.1509999999999998</c:v>
                      </c:pt>
                      <c:pt idx="72">
                        <c:v>2.093</c:v>
                      </c:pt>
                      <c:pt idx="73">
                        <c:v>2.3660000000000005</c:v>
                      </c:pt>
                      <c:pt idx="74">
                        <c:v>2.6349999999999998</c:v>
                      </c:pt>
                      <c:pt idx="75">
                        <c:v>1.9660000000000002</c:v>
                      </c:pt>
                      <c:pt idx="76">
                        <c:v>1.7120000000000006</c:v>
                      </c:pt>
                      <c:pt idx="77">
                        <c:v>1.6800000000000006</c:v>
                      </c:pt>
                      <c:pt idx="78">
                        <c:v>1.0969999999999995</c:v>
                      </c:pt>
                      <c:pt idx="79">
                        <c:v>2.0590000000000002</c:v>
                      </c:pt>
                      <c:pt idx="80">
                        <c:v>2.4270000000000005</c:v>
                      </c:pt>
                      <c:pt idx="81">
                        <c:v>2.593</c:v>
                      </c:pt>
                      <c:pt idx="82">
                        <c:v>2.617</c:v>
                      </c:pt>
                      <c:pt idx="83">
                        <c:v>3.1049999999999995</c:v>
                      </c:pt>
                      <c:pt idx="84">
                        <c:v>3.2370000000000001</c:v>
                      </c:pt>
                      <c:pt idx="85">
                        <c:v>3.2210000000000005</c:v>
                      </c:pt>
                      <c:pt idx="86">
                        <c:v>2.7899999999999996</c:v>
                      </c:pt>
                      <c:pt idx="87">
                        <c:v>3.9729999999999999</c:v>
                      </c:pt>
                      <c:pt idx="88">
                        <c:v>4.4819999999999993</c:v>
                      </c:pt>
                      <c:pt idx="89">
                        <c:v>5.0510000000000002</c:v>
                      </c:pt>
                      <c:pt idx="90">
                        <c:v>4.109</c:v>
                      </c:pt>
                      <c:pt idx="91">
                        <c:v>3.2450000000000006</c:v>
                      </c:pt>
                      <c:pt idx="92">
                        <c:v>3.3830000000000005</c:v>
                      </c:pt>
                      <c:pt idx="93">
                        <c:v>3.282</c:v>
                      </c:pt>
                      <c:pt idx="94">
                        <c:v>2.1790000000000003</c:v>
                      </c:pt>
                      <c:pt idx="95">
                        <c:v>2.1159999999999997</c:v>
                      </c:pt>
                      <c:pt idx="96">
                        <c:v>2.3599999999999994</c:v>
                      </c:pt>
                      <c:pt idx="97">
                        <c:v>3.2859999999999996</c:v>
                      </c:pt>
                      <c:pt idx="98">
                        <c:v>3.1189999999999998</c:v>
                      </c:pt>
                      <c:pt idx="99">
                        <c:v>3.1760000000000002</c:v>
                      </c:pt>
                      <c:pt idx="100">
                        <c:v>2.9559999999999995</c:v>
                      </c:pt>
                      <c:pt idx="101">
                        <c:v>2.9809999999999999</c:v>
                      </c:pt>
                      <c:pt idx="102">
                        <c:v>3.6029999999999998</c:v>
                      </c:pt>
                      <c:pt idx="103">
                        <c:v>4.2620000000000005</c:v>
                      </c:pt>
                      <c:pt idx="104">
                        <c:v>4.323999999999999</c:v>
                      </c:pt>
                      <c:pt idx="105">
                        <c:v>4.4729999999999999</c:v>
                      </c:pt>
                      <c:pt idx="106">
                        <c:v>5.2770000000000001</c:v>
                      </c:pt>
                      <c:pt idx="107">
                        <c:v>5.2590000000000003</c:v>
                      </c:pt>
                      <c:pt idx="108">
                        <c:v>5.3130000000000006</c:v>
                      </c:pt>
                      <c:pt idx="109">
                        <c:v>4.8390000000000004</c:v>
                      </c:pt>
                      <c:pt idx="110">
                        <c:v>4.4909999999999997</c:v>
                      </c:pt>
                      <c:pt idx="111">
                        <c:v>4.4209999999999994</c:v>
                      </c:pt>
                      <c:pt idx="112">
                        <c:v>3.9820000000000002</c:v>
                      </c:pt>
                      <c:pt idx="113">
                        <c:v>3.6989999999999994</c:v>
                      </c:pt>
                      <c:pt idx="114">
                        <c:v>3.2189999999999999</c:v>
                      </c:pt>
                      <c:pt idx="115">
                        <c:v>3.2790000000000004</c:v>
                      </c:pt>
                      <c:pt idx="116">
                        <c:v>2.7119999999999997</c:v>
                      </c:pt>
                      <c:pt idx="117">
                        <c:v>1.8319999999999999</c:v>
                      </c:pt>
                      <c:pt idx="118">
                        <c:v>0.9269999999999996</c:v>
                      </c:pt>
                      <c:pt idx="119">
                        <c:v>-0.79499999999999993</c:v>
                      </c:pt>
                      <c:pt idx="120">
                        <c:v>-0.98899999999999988</c:v>
                      </c:pt>
                      <c:pt idx="121">
                        <c:v>-0.20899999999999963</c:v>
                      </c:pt>
                      <c:pt idx="122">
                        <c:v>0.29800000000000004</c:v>
                      </c:pt>
                      <c:pt idx="123">
                        <c:v>-1.1120000000000001</c:v>
                      </c:pt>
                      <c:pt idx="124">
                        <c:v>-0.50800000000000001</c:v>
                      </c:pt>
                      <c:pt idx="125">
                        <c:v>-0.34400000000000031</c:v>
                      </c:pt>
                      <c:pt idx="126">
                        <c:v>-0.89200000000000035</c:v>
                      </c:pt>
                      <c:pt idx="127">
                        <c:v>-0.5730000000000004</c:v>
                      </c:pt>
                      <c:pt idx="128">
                        <c:v>-1.2589999999999995</c:v>
                      </c:pt>
                      <c:pt idx="129">
                        <c:v>-1.7520000000000007</c:v>
                      </c:pt>
                      <c:pt idx="130">
                        <c:v>-1.0579999999999998</c:v>
                      </c:pt>
                      <c:pt idx="131">
                        <c:v>1.2750000000000004</c:v>
                      </c:pt>
                      <c:pt idx="132">
                        <c:v>1.8460000000000001</c:v>
                      </c:pt>
                      <c:pt idx="133">
                        <c:v>1.2029999999999994</c:v>
                      </c:pt>
                      <c:pt idx="134">
                        <c:v>0.6460000000000008</c:v>
                      </c:pt>
                      <c:pt idx="135">
                        <c:v>1.7999999999999998</c:v>
                      </c:pt>
                      <c:pt idx="136">
                        <c:v>-0.27799999999999958</c:v>
                      </c:pt>
                      <c:pt idx="137">
                        <c:v>-0.20899999999999963</c:v>
                      </c:pt>
                      <c:pt idx="138">
                        <c:v>0.61399999999999988</c:v>
                      </c:pt>
                      <c:pt idx="139">
                        <c:v>0.91600000000000037</c:v>
                      </c:pt>
                      <c:pt idx="140">
                        <c:v>1.8720000000000008</c:v>
                      </c:pt>
                      <c:pt idx="141">
                        <c:v>1.9069999999999991</c:v>
                      </c:pt>
                      <c:pt idx="142">
                        <c:v>1.4159999999999995</c:v>
                      </c:pt>
                      <c:pt idx="143">
                        <c:v>0.79399999999999959</c:v>
                      </c:pt>
                      <c:pt idx="144">
                        <c:v>0.67100000000000026</c:v>
                      </c:pt>
                      <c:pt idx="145">
                        <c:v>0.6949999999999994</c:v>
                      </c:pt>
                      <c:pt idx="146">
                        <c:v>-0.11399999999999988</c:v>
                      </c:pt>
                      <c:pt idx="147">
                        <c:v>-0.65000000000000036</c:v>
                      </c:pt>
                      <c:pt idx="148">
                        <c:v>0.375</c:v>
                      </c:pt>
                      <c:pt idx="149">
                        <c:v>0.43900000000000006</c:v>
                      </c:pt>
                      <c:pt idx="150">
                        <c:v>0.60700000000000021</c:v>
                      </c:pt>
                      <c:pt idx="151">
                        <c:v>0.25100000000000033</c:v>
                      </c:pt>
                      <c:pt idx="152">
                        <c:v>-1.1000000000000121E-2</c:v>
                      </c:pt>
                      <c:pt idx="153">
                        <c:v>0.67500000000000071</c:v>
                      </c:pt>
                      <c:pt idx="154">
                        <c:v>1.4000000000000004</c:v>
                      </c:pt>
                      <c:pt idx="155">
                        <c:v>1.6080000000000005</c:v>
                      </c:pt>
                      <c:pt idx="156">
                        <c:v>0.82400000000000073</c:v>
                      </c:pt>
                      <c:pt idx="157">
                        <c:v>0.99299999999999944</c:v>
                      </c:pt>
                      <c:pt idx="158">
                        <c:v>1.6509999999999998</c:v>
                      </c:pt>
                      <c:pt idx="159">
                        <c:v>2.4189999999999996</c:v>
                      </c:pt>
                      <c:pt idx="160">
                        <c:v>2.6780000000000008</c:v>
                      </c:pt>
                      <c:pt idx="161">
                        <c:v>2.2469999999999999</c:v>
                      </c:pt>
                      <c:pt idx="162">
                        <c:v>-0.26500000000000057</c:v>
                      </c:pt>
                      <c:pt idx="163">
                        <c:v>0.33399999999999963</c:v>
                      </c:pt>
                      <c:pt idx="164">
                        <c:v>2.1950000000000003</c:v>
                      </c:pt>
                      <c:pt idx="165">
                        <c:v>2.4850000000000003</c:v>
                      </c:pt>
                      <c:pt idx="166">
                        <c:v>1.7300000000000004</c:v>
                      </c:pt>
                      <c:pt idx="167">
                        <c:v>1.484</c:v>
                      </c:pt>
                      <c:pt idx="168">
                        <c:v>2.0440000000000005</c:v>
                      </c:pt>
                      <c:pt idx="169">
                        <c:v>1.9880000000000004</c:v>
                      </c:pt>
                      <c:pt idx="170">
                        <c:v>2.2190000000000003</c:v>
                      </c:pt>
                      <c:pt idx="171">
                        <c:v>2.3559999999999999</c:v>
                      </c:pt>
                      <c:pt idx="172">
                        <c:v>2.1790000000000003</c:v>
                      </c:pt>
                      <c:pt idx="173">
                        <c:v>1.9290000000000003</c:v>
                      </c:pt>
                      <c:pt idx="174">
                        <c:v>3.3260000000000001</c:v>
                      </c:pt>
                      <c:pt idx="175">
                        <c:v>3.214</c:v>
                      </c:pt>
                      <c:pt idx="176">
                        <c:v>1.2599999999999998</c:v>
                      </c:pt>
                      <c:pt idx="177">
                        <c:v>0.63700000000000045</c:v>
                      </c:pt>
                      <c:pt idx="178">
                        <c:v>1.2629999999999999</c:v>
                      </c:pt>
                      <c:pt idx="179">
                        <c:v>1.54</c:v>
                      </c:pt>
                      <c:pt idx="180">
                        <c:v>2.4400000000000004</c:v>
                      </c:pt>
                      <c:pt idx="181">
                        <c:v>3.1190000000000002</c:v>
                      </c:pt>
                      <c:pt idx="182">
                        <c:v>3.2620000000000005</c:v>
                      </c:pt>
                      <c:pt idx="183">
                        <c:v>3.1959999999999997</c:v>
                      </c:pt>
                    </c:numCache>
                  </c:numRef>
                </c:val>
                <c:smooth val="0"/>
                <c:extLst xmlns:c15="http://schemas.microsoft.com/office/drawing/2012/chart">
                  <c:ext xmlns:c16="http://schemas.microsoft.com/office/drawing/2014/chart" uri="{C3380CC4-5D6E-409C-BE32-E72D297353CC}">
                    <c16:uniqueId val="{00000008-4B7E-41E2-A858-44432AF9A304}"/>
                  </c:ext>
                </c:extLst>
              </c15:ser>
            </c15:filteredLineSeries>
            <c15:filteredLineSeries>
              <c15:ser>
                <c:idx val="5"/>
                <c:order val="5"/>
                <c:tx>
                  <c:strRef>
                    <c:extLst xmlns:c15="http://schemas.microsoft.com/office/drawing/2012/chart">
                      <c:ext xmlns:c15="http://schemas.microsoft.com/office/drawing/2012/chart" uri="{02D57815-91ED-43cb-92C2-25804820EDAC}">
                        <c15:formulaRef>
                          <c15:sqref>'Real rates_M'!$AR$2</c15:sqref>
                        </c15:formulaRef>
                      </c:ext>
                    </c:extLst>
                    <c:strCache>
                      <c:ptCount val="1"/>
                      <c:pt idx="0">
                        <c:v>ID</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numRef>
                    <c:extLst xmlns:c15="http://schemas.microsoft.com/office/drawing/2012/chart">
                      <c:ext xmlns:c15="http://schemas.microsoft.com/office/drawing/2012/chart" uri="{02D57815-91ED-43cb-92C2-25804820EDAC}">
                        <c15:formulaRef>
                          <c15:sqref>'Real rates_M'!$AL$3:$AL$186</c15:sqref>
                        </c15:formulaRef>
                      </c:ext>
                    </c:extLst>
                    <c:numCache>
                      <c:formatCode>m/d/yyyy</c:formatCode>
                      <c:ptCount val="184"/>
                      <c:pt idx="0">
                        <c:v>40209</c:v>
                      </c:pt>
                      <c:pt idx="1">
                        <c:v>40237</c:v>
                      </c:pt>
                      <c:pt idx="2">
                        <c:v>40268</c:v>
                      </c:pt>
                      <c:pt idx="3">
                        <c:v>40298</c:v>
                      </c:pt>
                      <c:pt idx="4">
                        <c:v>40329</c:v>
                      </c:pt>
                      <c:pt idx="5">
                        <c:v>40359</c:v>
                      </c:pt>
                      <c:pt idx="6">
                        <c:v>40390</c:v>
                      </c:pt>
                      <c:pt idx="7">
                        <c:v>40421</c:v>
                      </c:pt>
                      <c:pt idx="8">
                        <c:v>40451</c:v>
                      </c:pt>
                      <c:pt idx="9">
                        <c:v>40482</c:v>
                      </c:pt>
                      <c:pt idx="10">
                        <c:v>40512</c:v>
                      </c:pt>
                      <c:pt idx="11">
                        <c:v>40543</c:v>
                      </c:pt>
                      <c:pt idx="12">
                        <c:v>40574</c:v>
                      </c:pt>
                      <c:pt idx="13">
                        <c:v>40602</c:v>
                      </c:pt>
                      <c:pt idx="14">
                        <c:v>40633</c:v>
                      </c:pt>
                      <c:pt idx="15">
                        <c:v>40663</c:v>
                      </c:pt>
                      <c:pt idx="16">
                        <c:v>40694</c:v>
                      </c:pt>
                      <c:pt idx="17">
                        <c:v>40724</c:v>
                      </c:pt>
                      <c:pt idx="18">
                        <c:v>40755</c:v>
                      </c:pt>
                      <c:pt idx="19">
                        <c:v>40786</c:v>
                      </c:pt>
                      <c:pt idx="20">
                        <c:v>40816</c:v>
                      </c:pt>
                      <c:pt idx="21">
                        <c:v>40847</c:v>
                      </c:pt>
                      <c:pt idx="22">
                        <c:v>40877</c:v>
                      </c:pt>
                      <c:pt idx="23">
                        <c:v>40908</c:v>
                      </c:pt>
                      <c:pt idx="24">
                        <c:v>40939</c:v>
                      </c:pt>
                      <c:pt idx="25">
                        <c:v>40968</c:v>
                      </c:pt>
                      <c:pt idx="26">
                        <c:v>40999</c:v>
                      </c:pt>
                      <c:pt idx="27">
                        <c:v>41029</c:v>
                      </c:pt>
                      <c:pt idx="28">
                        <c:v>41060</c:v>
                      </c:pt>
                      <c:pt idx="29">
                        <c:v>41090</c:v>
                      </c:pt>
                      <c:pt idx="30">
                        <c:v>41121</c:v>
                      </c:pt>
                      <c:pt idx="31">
                        <c:v>41152</c:v>
                      </c:pt>
                      <c:pt idx="32">
                        <c:v>41182</c:v>
                      </c:pt>
                      <c:pt idx="33">
                        <c:v>41213</c:v>
                      </c:pt>
                      <c:pt idx="34">
                        <c:v>41243</c:v>
                      </c:pt>
                      <c:pt idx="35">
                        <c:v>41274</c:v>
                      </c:pt>
                      <c:pt idx="36">
                        <c:v>41305</c:v>
                      </c:pt>
                      <c:pt idx="37">
                        <c:v>41333</c:v>
                      </c:pt>
                      <c:pt idx="38">
                        <c:v>41364</c:v>
                      </c:pt>
                      <c:pt idx="39">
                        <c:v>41394</c:v>
                      </c:pt>
                      <c:pt idx="40">
                        <c:v>41425</c:v>
                      </c:pt>
                      <c:pt idx="41">
                        <c:v>41455</c:v>
                      </c:pt>
                      <c:pt idx="42">
                        <c:v>41486</c:v>
                      </c:pt>
                      <c:pt idx="43">
                        <c:v>41517</c:v>
                      </c:pt>
                      <c:pt idx="44">
                        <c:v>41547</c:v>
                      </c:pt>
                      <c:pt idx="45">
                        <c:v>41578</c:v>
                      </c:pt>
                      <c:pt idx="46">
                        <c:v>41608</c:v>
                      </c:pt>
                      <c:pt idx="47">
                        <c:v>41639</c:v>
                      </c:pt>
                      <c:pt idx="48">
                        <c:v>41670</c:v>
                      </c:pt>
                      <c:pt idx="49">
                        <c:v>41698</c:v>
                      </c:pt>
                      <c:pt idx="50">
                        <c:v>41729</c:v>
                      </c:pt>
                      <c:pt idx="51">
                        <c:v>41759</c:v>
                      </c:pt>
                      <c:pt idx="52">
                        <c:v>41790</c:v>
                      </c:pt>
                      <c:pt idx="53">
                        <c:v>41820</c:v>
                      </c:pt>
                      <c:pt idx="54">
                        <c:v>41851</c:v>
                      </c:pt>
                      <c:pt idx="55">
                        <c:v>41882</c:v>
                      </c:pt>
                      <c:pt idx="56">
                        <c:v>41912</c:v>
                      </c:pt>
                      <c:pt idx="57">
                        <c:v>41943</c:v>
                      </c:pt>
                      <c:pt idx="58">
                        <c:v>41973</c:v>
                      </c:pt>
                      <c:pt idx="59">
                        <c:v>42004</c:v>
                      </c:pt>
                      <c:pt idx="60">
                        <c:v>42035</c:v>
                      </c:pt>
                      <c:pt idx="61">
                        <c:v>42063</c:v>
                      </c:pt>
                      <c:pt idx="62">
                        <c:v>42094</c:v>
                      </c:pt>
                      <c:pt idx="63">
                        <c:v>42124</c:v>
                      </c:pt>
                      <c:pt idx="64">
                        <c:v>42155</c:v>
                      </c:pt>
                      <c:pt idx="65">
                        <c:v>42185</c:v>
                      </c:pt>
                      <c:pt idx="66">
                        <c:v>42216</c:v>
                      </c:pt>
                      <c:pt idx="67">
                        <c:v>42247</c:v>
                      </c:pt>
                      <c:pt idx="68">
                        <c:v>42277</c:v>
                      </c:pt>
                      <c:pt idx="69">
                        <c:v>42308</c:v>
                      </c:pt>
                      <c:pt idx="70">
                        <c:v>42338</c:v>
                      </c:pt>
                      <c:pt idx="71">
                        <c:v>42369</c:v>
                      </c:pt>
                      <c:pt idx="72">
                        <c:v>42400</c:v>
                      </c:pt>
                      <c:pt idx="73">
                        <c:v>42429</c:v>
                      </c:pt>
                      <c:pt idx="74">
                        <c:v>42460</c:v>
                      </c:pt>
                      <c:pt idx="75">
                        <c:v>42490</c:v>
                      </c:pt>
                      <c:pt idx="76">
                        <c:v>42521</c:v>
                      </c:pt>
                      <c:pt idx="77">
                        <c:v>42551</c:v>
                      </c:pt>
                      <c:pt idx="78">
                        <c:v>42582</c:v>
                      </c:pt>
                      <c:pt idx="79">
                        <c:v>42613</c:v>
                      </c:pt>
                      <c:pt idx="80">
                        <c:v>42643</c:v>
                      </c:pt>
                      <c:pt idx="81">
                        <c:v>42674</c:v>
                      </c:pt>
                      <c:pt idx="82">
                        <c:v>42704</c:v>
                      </c:pt>
                      <c:pt idx="83">
                        <c:v>42735</c:v>
                      </c:pt>
                      <c:pt idx="84">
                        <c:v>42766</c:v>
                      </c:pt>
                      <c:pt idx="85">
                        <c:v>42794</c:v>
                      </c:pt>
                      <c:pt idx="86">
                        <c:v>42825</c:v>
                      </c:pt>
                      <c:pt idx="87">
                        <c:v>42855</c:v>
                      </c:pt>
                      <c:pt idx="88">
                        <c:v>42886</c:v>
                      </c:pt>
                      <c:pt idx="89">
                        <c:v>42916</c:v>
                      </c:pt>
                      <c:pt idx="90">
                        <c:v>42947</c:v>
                      </c:pt>
                      <c:pt idx="91">
                        <c:v>42978</c:v>
                      </c:pt>
                      <c:pt idx="92">
                        <c:v>43008</c:v>
                      </c:pt>
                      <c:pt idx="93">
                        <c:v>43039</c:v>
                      </c:pt>
                      <c:pt idx="94">
                        <c:v>43069</c:v>
                      </c:pt>
                      <c:pt idx="95">
                        <c:v>43100</c:v>
                      </c:pt>
                      <c:pt idx="96">
                        <c:v>43131</c:v>
                      </c:pt>
                      <c:pt idx="97">
                        <c:v>43159</c:v>
                      </c:pt>
                      <c:pt idx="98">
                        <c:v>43190</c:v>
                      </c:pt>
                      <c:pt idx="99">
                        <c:v>43220</c:v>
                      </c:pt>
                      <c:pt idx="100">
                        <c:v>43251</c:v>
                      </c:pt>
                      <c:pt idx="101">
                        <c:v>43281</c:v>
                      </c:pt>
                      <c:pt idx="102">
                        <c:v>43312</c:v>
                      </c:pt>
                      <c:pt idx="103">
                        <c:v>43343</c:v>
                      </c:pt>
                      <c:pt idx="104">
                        <c:v>43373</c:v>
                      </c:pt>
                      <c:pt idx="105">
                        <c:v>43404</c:v>
                      </c:pt>
                      <c:pt idx="106">
                        <c:v>43434</c:v>
                      </c:pt>
                      <c:pt idx="107">
                        <c:v>43465</c:v>
                      </c:pt>
                      <c:pt idx="108">
                        <c:v>43496</c:v>
                      </c:pt>
                      <c:pt idx="109">
                        <c:v>43524</c:v>
                      </c:pt>
                      <c:pt idx="110">
                        <c:v>43555</c:v>
                      </c:pt>
                      <c:pt idx="111">
                        <c:v>43585</c:v>
                      </c:pt>
                      <c:pt idx="112">
                        <c:v>43616</c:v>
                      </c:pt>
                      <c:pt idx="113">
                        <c:v>43646</c:v>
                      </c:pt>
                      <c:pt idx="114">
                        <c:v>43677</c:v>
                      </c:pt>
                      <c:pt idx="115">
                        <c:v>43708</c:v>
                      </c:pt>
                      <c:pt idx="116">
                        <c:v>43738</c:v>
                      </c:pt>
                      <c:pt idx="117">
                        <c:v>43769</c:v>
                      </c:pt>
                      <c:pt idx="118">
                        <c:v>43799</c:v>
                      </c:pt>
                      <c:pt idx="119">
                        <c:v>43830</c:v>
                      </c:pt>
                      <c:pt idx="120">
                        <c:v>43861</c:v>
                      </c:pt>
                      <c:pt idx="121">
                        <c:v>43890</c:v>
                      </c:pt>
                      <c:pt idx="122">
                        <c:v>43921</c:v>
                      </c:pt>
                      <c:pt idx="123">
                        <c:v>43951</c:v>
                      </c:pt>
                      <c:pt idx="124">
                        <c:v>43982</c:v>
                      </c:pt>
                      <c:pt idx="125">
                        <c:v>44012</c:v>
                      </c:pt>
                      <c:pt idx="126">
                        <c:v>44043</c:v>
                      </c:pt>
                      <c:pt idx="127">
                        <c:v>44074</c:v>
                      </c:pt>
                      <c:pt idx="128">
                        <c:v>44104</c:v>
                      </c:pt>
                      <c:pt idx="129">
                        <c:v>44135</c:v>
                      </c:pt>
                      <c:pt idx="130">
                        <c:v>44165</c:v>
                      </c:pt>
                      <c:pt idx="131">
                        <c:v>44196</c:v>
                      </c:pt>
                      <c:pt idx="132">
                        <c:v>44227</c:v>
                      </c:pt>
                      <c:pt idx="133">
                        <c:v>44255</c:v>
                      </c:pt>
                      <c:pt idx="134">
                        <c:v>44286</c:v>
                      </c:pt>
                      <c:pt idx="135">
                        <c:v>44316</c:v>
                      </c:pt>
                      <c:pt idx="136">
                        <c:v>44347</c:v>
                      </c:pt>
                      <c:pt idx="137">
                        <c:v>44377</c:v>
                      </c:pt>
                      <c:pt idx="138">
                        <c:v>44408</c:v>
                      </c:pt>
                      <c:pt idx="139">
                        <c:v>44439</c:v>
                      </c:pt>
                      <c:pt idx="140">
                        <c:v>44469</c:v>
                      </c:pt>
                      <c:pt idx="141">
                        <c:v>44500</c:v>
                      </c:pt>
                      <c:pt idx="142">
                        <c:v>44530</c:v>
                      </c:pt>
                      <c:pt idx="143">
                        <c:v>44561</c:v>
                      </c:pt>
                      <c:pt idx="144">
                        <c:v>44592</c:v>
                      </c:pt>
                      <c:pt idx="145">
                        <c:v>44620</c:v>
                      </c:pt>
                      <c:pt idx="146">
                        <c:v>44651</c:v>
                      </c:pt>
                      <c:pt idx="147">
                        <c:v>44681</c:v>
                      </c:pt>
                      <c:pt idx="148">
                        <c:v>44712</c:v>
                      </c:pt>
                      <c:pt idx="149">
                        <c:v>44742</c:v>
                      </c:pt>
                      <c:pt idx="150">
                        <c:v>44773</c:v>
                      </c:pt>
                      <c:pt idx="151">
                        <c:v>44804</c:v>
                      </c:pt>
                      <c:pt idx="152">
                        <c:v>44834</c:v>
                      </c:pt>
                      <c:pt idx="153">
                        <c:v>44865</c:v>
                      </c:pt>
                      <c:pt idx="154">
                        <c:v>44895</c:v>
                      </c:pt>
                      <c:pt idx="155">
                        <c:v>44926</c:v>
                      </c:pt>
                      <c:pt idx="156">
                        <c:v>44957</c:v>
                      </c:pt>
                      <c:pt idx="157">
                        <c:v>44985</c:v>
                      </c:pt>
                      <c:pt idx="158">
                        <c:v>45016</c:v>
                      </c:pt>
                      <c:pt idx="159">
                        <c:v>45046</c:v>
                      </c:pt>
                      <c:pt idx="160">
                        <c:v>45077</c:v>
                      </c:pt>
                      <c:pt idx="161">
                        <c:v>45107</c:v>
                      </c:pt>
                      <c:pt idx="162">
                        <c:v>45138</c:v>
                      </c:pt>
                      <c:pt idx="163">
                        <c:v>45169</c:v>
                      </c:pt>
                      <c:pt idx="164">
                        <c:v>45199</c:v>
                      </c:pt>
                      <c:pt idx="165">
                        <c:v>45230</c:v>
                      </c:pt>
                      <c:pt idx="166">
                        <c:v>45260</c:v>
                      </c:pt>
                      <c:pt idx="167">
                        <c:v>45291</c:v>
                      </c:pt>
                      <c:pt idx="168">
                        <c:v>45322</c:v>
                      </c:pt>
                      <c:pt idx="169">
                        <c:v>45351</c:v>
                      </c:pt>
                      <c:pt idx="170">
                        <c:v>45382</c:v>
                      </c:pt>
                      <c:pt idx="171">
                        <c:v>45412</c:v>
                      </c:pt>
                      <c:pt idx="172">
                        <c:v>45443</c:v>
                      </c:pt>
                      <c:pt idx="173">
                        <c:v>45473</c:v>
                      </c:pt>
                      <c:pt idx="174">
                        <c:v>45504</c:v>
                      </c:pt>
                      <c:pt idx="175">
                        <c:v>45535</c:v>
                      </c:pt>
                      <c:pt idx="176">
                        <c:v>45565</c:v>
                      </c:pt>
                      <c:pt idx="177">
                        <c:v>45596</c:v>
                      </c:pt>
                      <c:pt idx="178">
                        <c:v>45626</c:v>
                      </c:pt>
                      <c:pt idx="179">
                        <c:v>45657</c:v>
                      </c:pt>
                      <c:pt idx="180">
                        <c:v>45688</c:v>
                      </c:pt>
                      <c:pt idx="181">
                        <c:v>45716</c:v>
                      </c:pt>
                      <c:pt idx="182">
                        <c:v>45747</c:v>
                      </c:pt>
                      <c:pt idx="183">
                        <c:v>45777</c:v>
                      </c:pt>
                    </c:numCache>
                  </c:numRef>
                </c:cat>
                <c:val>
                  <c:numRef>
                    <c:extLst xmlns:c15="http://schemas.microsoft.com/office/drawing/2012/chart">
                      <c:ext xmlns:c15="http://schemas.microsoft.com/office/drawing/2012/chart" uri="{02D57815-91ED-43cb-92C2-25804820EDAC}">
                        <c15:formulaRef>
                          <c15:sqref>'Real rates_M'!$AR$3:$AR$186</c15:sqref>
                        </c15:formulaRef>
                      </c:ext>
                    </c:extLst>
                    <c:numCache>
                      <c:formatCode>0.00</c:formatCode>
                      <c:ptCount val="184"/>
                      <c:pt idx="0">
                        <c:v>6.0810000000000004</c:v>
                      </c:pt>
                      <c:pt idx="1">
                        <c:v>6.0469999999999997</c:v>
                      </c:pt>
                      <c:pt idx="2">
                        <c:v>5.6660000000000004</c:v>
                      </c:pt>
                      <c:pt idx="3">
                        <c:v>4.6910000000000007</c:v>
                      </c:pt>
                      <c:pt idx="4">
                        <c:v>4.7729999999999997</c:v>
                      </c:pt>
                      <c:pt idx="5">
                        <c:v>3.319</c:v>
                      </c:pt>
                      <c:pt idx="6">
                        <c:v>1.8539999999999992</c:v>
                      </c:pt>
                      <c:pt idx="7">
                        <c:v>1.8069999999999995</c:v>
                      </c:pt>
                      <c:pt idx="8">
                        <c:v>1.8150000000000004</c:v>
                      </c:pt>
                      <c:pt idx="9">
                        <c:v>1.8380000000000001</c:v>
                      </c:pt>
                      <c:pt idx="10">
                        <c:v>1.1240000000000006</c:v>
                      </c:pt>
                      <c:pt idx="11">
                        <c:v>0.64599999999999991</c:v>
                      </c:pt>
                      <c:pt idx="12">
                        <c:v>1.8510000000000009</c:v>
                      </c:pt>
                      <c:pt idx="13">
                        <c:v>1.9060000000000006</c:v>
                      </c:pt>
                      <c:pt idx="14">
                        <c:v>1.4020000000000001</c:v>
                      </c:pt>
                      <c:pt idx="15">
                        <c:v>1.5289999999999999</c:v>
                      </c:pt>
                      <c:pt idx="16">
                        <c:v>1.4240000000000004</c:v>
                      </c:pt>
                      <c:pt idx="17">
                        <c:v>2.0190000000000001</c:v>
                      </c:pt>
                      <c:pt idx="18">
                        <c:v>2.4459999999999997</c:v>
                      </c:pt>
                      <c:pt idx="19">
                        <c:v>2.0339999999999998</c:v>
                      </c:pt>
                      <c:pt idx="20">
                        <c:v>2.327</c:v>
                      </c:pt>
                      <c:pt idx="21">
                        <c:v>1.9299999999999997</c:v>
                      </c:pt>
                      <c:pt idx="22">
                        <c:v>2.6000000000000005</c:v>
                      </c:pt>
                      <c:pt idx="23">
                        <c:v>2.2470000000000003</c:v>
                      </c:pt>
                      <c:pt idx="24">
                        <c:v>1.7019999999999995</c:v>
                      </c:pt>
                      <c:pt idx="25">
                        <c:v>2.0779999999999998</c:v>
                      </c:pt>
                      <c:pt idx="26">
                        <c:v>2.0529999999999999</c:v>
                      </c:pt>
                      <c:pt idx="27">
                        <c:v>1.5410000000000004</c:v>
                      </c:pt>
                      <c:pt idx="28">
                        <c:v>2.1630000000000003</c:v>
                      </c:pt>
                      <c:pt idx="29">
                        <c:v>1.8229999999999995</c:v>
                      </c:pt>
                      <c:pt idx="30">
                        <c:v>1.4880000000000004</c:v>
                      </c:pt>
                      <c:pt idx="31">
                        <c:v>2.173</c:v>
                      </c:pt>
                      <c:pt idx="32">
                        <c:v>2.1560000000000001</c:v>
                      </c:pt>
                      <c:pt idx="33">
                        <c:v>1.6019999999999994</c:v>
                      </c:pt>
                      <c:pt idx="34">
                        <c:v>1.577</c:v>
                      </c:pt>
                      <c:pt idx="35">
                        <c:v>1.5379999999999998</c:v>
                      </c:pt>
                      <c:pt idx="36">
                        <c:v>1.4889999999999999</c:v>
                      </c:pt>
                      <c:pt idx="37">
                        <c:v>0.75</c:v>
                      </c:pt>
                      <c:pt idx="38">
                        <c:v>0.55000000000000071</c:v>
                      </c:pt>
                      <c:pt idx="39">
                        <c:v>0.64399999999999924</c:v>
                      </c:pt>
                      <c:pt idx="40">
                        <c:v>1.0819999999999999</c:v>
                      </c:pt>
                      <c:pt idx="41">
                        <c:v>1.7210000000000001</c:v>
                      </c:pt>
                      <c:pt idx="42">
                        <c:v>-0.14700000000000024</c:v>
                      </c:pt>
                      <c:pt idx="43">
                        <c:v>0.23499999999999943</c:v>
                      </c:pt>
                      <c:pt idx="44">
                        <c:v>0.60200000000000031</c:v>
                      </c:pt>
                      <c:pt idx="45">
                        <c:v>-0.45999999999999996</c:v>
                      </c:pt>
                      <c:pt idx="46">
                        <c:v>0.59299999999999997</c:v>
                      </c:pt>
                      <c:pt idx="47">
                        <c:v>0.37199999999999989</c:v>
                      </c:pt>
                      <c:pt idx="48">
                        <c:v>0.81099999999999994</c:v>
                      </c:pt>
                      <c:pt idx="49">
                        <c:v>0.58399999999999963</c:v>
                      </c:pt>
                      <c:pt idx="50">
                        <c:v>0.79400000000000048</c:v>
                      </c:pt>
                      <c:pt idx="51">
                        <c:v>0.73099999999999987</c:v>
                      </c:pt>
                      <c:pt idx="52">
                        <c:v>0.74000000000000021</c:v>
                      </c:pt>
                      <c:pt idx="53">
                        <c:v>1.512999999999999</c:v>
                      </c:pt>
                      <c:pt idx="54">
                        <c:v>3.4869999999999992</c:v>
                      </c:pt>
                      <c:pt idx="55">
                        <c:v>4.17</c:v>
                      </c:pt>
                      <c:pt idx="56">
                        <c:v>3.9910000000000005</c:v>
                      </c:pt>
                      <c:pt idx="57">
                        <c:v>3.2070000000000007</c:v>
                      </c:pt>
                      <c:pt idx="58">
                        <c:v>1.4669999999999996</c:v>
                      </c:pt>
                      <c:pt idx="59">
                        <c:v>-0.56399999999999917</c:v>
                      </c:pt>
                      <c:pt idx="60">
                        <c:v>0.20800000000000018</c:v>
                      </c:pt>
                      <c:pt idx="61">
                        <c:v>0.77200000000000024</c:v>
                      </c:pt>
                      <c:pt idx="62">
                        <c:v>1.1770000000000005</c:v>
                      </c:pt>
                      <c:pt idx="63">
                        <c:v>1.0369999999999999</c:v>
                      </c:pt>
                      <c:pt idx="64">
                        <c:v>1.0960000000000001</c:v>
                      </c:pt>
                      <c:pt idx="65">
                        <c:v>1.1229999999999993</c:v>
                      </c:pt>
                      <c:pt idx="66">
                        <c:v>1.4420000000000002</c:v>
                      </c:pt>
                      <c:pt idx="67">
                        <c:v>1.8320000000000007</c:v>
                      </c:pt>
                      <c:pt idx="68">
                        <c:v>2.8610000000000007</c:v>
                      </c:pt>
                      <c:pt idx="69">
                        <c:v>2.7810000000000006</c:v>
                      </c:pt>
                      <c:pt idx="70">
                        <c:v>3.9110000000000005</c:v>
                      </c:pt>
                      <c:pt idx="71">
                        <c:v>5.6430000000000007</c:v>
                      </c:pt>
                      <c:pt idx="72">
                        <c:v>4.569</c:v>
                      </c:pt>
                      <c:pt idx="73">
                        <c:v>3.843</c:v>
                      </c:pt>
                      <c:pt idx="74">
                        <c:v>3.218</c:v>
                      </c:pt>
                      <c:pt idx="75">
                        <c:v>4.1400000000000006</c:v>
                      </c:pt>
                      <c:pt idx="76">
                        <c:v>4.5439999999999996</c:v>
                      </c:pt>
                      <c:pt idx="77">
                        <c:v>4.0030000000000001</c:v>
                      </c:pt>
                      <c:pt idx="78">
                        <c:v>3.7249999999999996</c:v>
                      </c:pt>
                      <c:pt idx="79">
                        <c:v>4.3239999999999998</c:v>
                      </c:pt>
                      <c:pt idx="80">
                        <c:v>3.9910000000000001</c:v>
                      </c:pt>
                      <c:pt idx="81">
                        <c:v>3.9339999999999997</c:v>
                      </c:pt>
                      <c:pt idx="82">
                        <c:v>4.5570000000000004</c:v>
                      </c:pt>
                      <c:pt idx="83">
                        <c:v>4.9529999999999994</c:v>
                      </c:pt>
                      <c:pt idx="84">
                        <c:v>4.16</c:v>
                      </c:pt>
                      <c:pt idx="85">
                        <c:v>3.71</c:v>
                      </c:pt>
                      <c:pt idx="86">
                        <c:v>3.4330000000000003</c:v>
                      </c:pt>
                      <c:pt idx="87">
                        <c:v>2.8780000000000001</c:v>
                      </c:pt>
                      <c:pt idx="88">
                        <c:v>2.6230000000000002</c:v>
                      </c:pt>
                      <c:pt idx="89">
                        <c:v>0</c:v>
                      </c:pt>
                      <c:pt idx="90">
                        <c:v>3.0709999999999997</c:v>
                      </c:pt>
                      <c:pt idx="91">
                        <c:v>2.8750000000000004</c:v>
                      </c:pt>
                      <c:pt idx="92">
                        <c:v>2.7769999999999997</c:v>
                      </c:pt>
                      <c:pt idx="93">
                        <c:v>3.2169999999999996</c:v>
                      </c:pt>
                      <c:pt idx="94">
                        <c:v>3.2170000000000005</c:v>
                      </c:pt>
                      <c:pt idx="95">
                        <c:v>2.7090000000000001</c:v>
                      </c:pt>
                      <c:pt idx="96">
                        <c:v>3.0170000000000003</c:v>
                      </c:pt>
                      <c:pt idx="97">
                        <c:v>3.4519999999999995</c:v>
                      </c:pt>
                      <c:pt idx="98">
                        <c:v>3.355</c:v>
                      </c:pt>
                      <c:pt idx="99">
                        <c:v>3.5110000000000001</c:v>
                      </c:pt>
                      <c:pt idx="100">
                        <c:v>3.762</c:v>
                      </c:pt>
                      <c:pt idx="101">
                        <c:v>4.6769999999999996</c:v>
                      </c:pt>
                      <c:pt idx="102">
                        <c:v>4.5860000000000003</c:v>
                      </c:pt>
                      <c:pt idx="103">
                        <c:v>5.0019999999999998</c:v>
                      </c:pt>
                      <c:pt idx="104">
                        <c:v>5.2350000000000003</c:v>
                      </c:pt>
                      <c:pt idx="105">
                        <c:v>5.3829999999999991</c:v>
                      </c:pt>
                      <c:pt idx="106">
                        <c:v>4.6370000000000005</c:v>
                      </c:pt>
                      <c:pt idx="107">
                        <c:v>4.8950000000000005</c:v>
                      </c:pt>
                      <c:pt idx="108">
                        <c:v>5.1899999999999995</c:v>
                      </c:pt>
                      <c:pt idx="109">
                        <c:v>5.245000000000001</c:v>
                      </c:pt>
                      <c:pt idx="110">
                        <c:v>5.1530000000000005</c:v>
                      </c:pt>
                      <c:pt idx="111">
                        <c:v>4.9980000000000002</c:v>
                      </c:pt>
                      <c:pt idx="112">
                        <c:v>4.6419999999999995</c:v>
                      </c:pt>
                      <c:pt idx="113">
                        <c:v>4.088000000000001</c:v>
                      </c:pt>
                      <c:pt idx="114">
                        <c:v>4.0560000000000009</c:v>
                      </c:pt>
                      <c:pt idx="115">
                        <c:v>3.8419999999999996</c:v>
                      </c:pt>
                      <c:pt idx="116">
                        <c:v>3.8980000000000001</c:v>
                      </c:pt>
                      <c:pt idx="117">
                        <c:v>3.8780000000000001</c:v>
                      </c:pt>
                      <c:pt idx="118">
                        <c:v>4.1100000000000003</c:v>
                      </c:pt>
                      <c:pt idx="119">
                        <c:v>4.343</c:v>
                      </c:pt>
                      <c:pt idx="120">
                        <c:v>3.9999999999999996</c:v>
                      </c:pt>
                      <c:pt idx="121">
                        <c:v>3.9709999999999996</c:v>
                      </c:pt>
                      <c:pt idx="122">
                        <c:v>4.9539999999999997</c:v>
                      </c:pt>
                      <c:pt idx="123">
                        <c:v>5.2080000000000002</c:v>
                      </c:pt>
                      <c:pt idx="124">
                        <c:v>5.1560000000000006</c:v>
                      </c:pt>
                      <c:pt idx="125">
                        <c:v>5.2489999999999997</c:v>
                      </c:pt>
                      <c:pt idx="126">
                        <c:v>5.2939999999999996</c:v>
                      </c:pt>
                      <c:pt idx="127">
                        <c:v>5.5519999999999996</c:v>
                      </c:pt>
                      <c:pt idx="128">
                        <c:v>5.5419999999999998</c:v>
                      </c:pt>
                      <c:pt idx="129">
                        <c:v>0</c:v>
                      </c:pt>
                      <c:pt idx="130">
                        <c:v>4.5890000000000004</c:v>
                      </c:pt>
                      <c:pt idx="131">
                        <c:v>4.2780000000000005</c:v>
                      </c:pt>
                      <c:pt idx="132">
                        <c:v>4.657</c:v>
                      </c:pt>
                      <c:pt idx="133">
                        <c:v>5.2290000000000001</c:v>
                      </c:pt>
                      <c:pt idx="134">
                        <c:v>5.407</c:v>
                      </c:pt>
                      <c:pt idx="135">
                        <c:v>5.0410000000000004</c:v>
                      </c:pt>
                      <c:pt idx="136">
                        <c:v>4.742</c:v>
                      </c:pt>
                      <c:pt idx="137">
                        <c:v>5.26</c:v>
                      </c:pt>
                      <c:pt idx="138">
                        <c:v>4.7739999999999991</c:v>
                      </c:pt>
                      <c:pt idx="139">
                        <c:v>4.4740000000000002</c:v>
                      </c:pt>
                      <c:pt idx="140">
                        <c:v>4.6609999999999996</c:v>
                      </c:pt>
                      <c:pt idx="141">
                        <c:v>4.3949999999999996</c:v>
                      </c:pt>
                      <c:pt idx="142">
                        <c:v>4.3529999999999998</c:v>
                      </c:pt>
                      <c:pt idx="143">
                        <c:v>4.5119999999999996</c:v>
                      </c:pt>
                      <c:pt idx="144">
                        <c:v>4.2590000000000003</c:v>
                      </c:pt>
                      <c:pt idx="145">
                        <c:v>4.4580000000000002</c:v>
                      </c:pt>
                      <c:pt idx="146">
                        <c:v>4.0980000000000008</c:v>
                      </c:pt>
                      <c:pt idx="147">
                        <c:v>3.496</c:v>
                      </c:pt>
                      <c:pt idx="148">
                        <c:v>3.4910000000000005</c:v>
                      </c:pt>
                      <c:pt idx="149">
                        <c:v>2.87</c:v>
                      </c:pt>
                      <c:pt idx="150">
                        <c:v>2.1819999999999995</c:v>
                      </c:pt>
                      <c:pt idx="151">
                        <c:v>2.4379999999999997</c:v>
                      </c:pt>
                      <c:pt idx="152">
                        <c:v>1.423</c:v>
                      </c:pt>
                      <c:pt idx="153">
                        <c:v>1.827</c:v>
                      </c:pt>
                      <c:pt idx="154">
                        <c:v>1.5190000000000001</c:v>
                      </c:pt>
                      <c:pt idx="155">
                        <c:v>1.4300000000000006</c:v>
                      </c:pt>
                      <c:pt idx="156">
                        <c:v>1.4269999999999996</c:v>
                      </c:pt>
                      <c:pt idx="157">
                        <c:v>1.4290000000000003</c:v>
                      </c:pt>
                      <c:pt idx="158">
                        <c:v>1.7830000000000004</c:v>
                      </c:pt>
                      <c:pt idx="159">
                        <c:v>2.1820000000000004</c:v>
                      </c:pt>
                      <c:pt idx="160">
                        <c:v>2.2800000000000002</c:v>
                      </c:pt>
                      <c:pt idx="161">
                        <c:v>0</c:v>
                      </c:pt>
                      <c:pt idx="162">
                        <c:v>3.14</c:v>
                      </c:pt>
                      <c:pt idx="163">
                        <c:v>2.9289999999999994</c:v>
                      </c:pt>
                      <c:pt idx="164">
                        <c:v>4.6239999999999997</c:v>
                      </c:pt>
                      <c:pt idx="165">
                        <c:v>4.4670000000000005</c:v>
                      </c:pt>
                      <c:pt idx="166">
                        <c:v>3.6489999999999996</c:v>
                      </c:pt>
                      <c:pt idx="167">
                        <c:v>3.6700000000000004</c:v>
                      </c:pt>
                      <c:pt idx="168">
                        <c:v>4.01</c:v>
                      </c:pt>
                      <c:pt idx="169">
                        <c:v>3.8550000000000004</c:v>
                      </c:pt>
                      <c:pt idx="170">
                        <c:v>3.6829999999999998</c:v>
                      </c:pt>
                      <c:pt idx="171">
                        <c:v>4.2469999999999999</c:v>
                      </c:pt>
                      <c:pt idx="172">
                        <c:v>4.0830000000000002</c:v>
                      </c:pt>
                      <c:pt idx="173">
                        <c:v>4.5630000000000006</c:v>
                      </c:pt>
                      <c:pt idx="174">
                        <c:v>4.7729999999999997</c:v>
                      </c:pt>
                      <c:pt idx="175">
                        <c:v>4.5129999999999999</c:v>
                      </c:pt>
                      <c:pt idx="176">
                        <c:v>4.6130000000000004</c:v>
                      </c:pt>
                      <c:pt idx="177">
                        <c:v>5.0819999999999999</c:v>
                      </c:pt>
                      <c:pt idx="178">
                        <c:v>5.3220000000000001</c:v>
                      </c:pt>
                      <c:pt idx="179">
                        <c:v>5.4269999999999996</c:v>
                      </c:pt>
                      <c:pt idx="180">
                        <c:v>6.23</c:v>
                      </c:pt>
                      <c:pt idx="181">
                        <c:v>7</c:v>
                      </c:pt>
                      <c:pt idx="182">
                        <c:v>5.9739999999999993</c:v>
                      </c:pt>
                      <c:pt idx="183">
                        <c:v>4.9249999999999998</c:v>
                      </c:pt>
                    </c:numCache>
                  </c:numRef>
                </c:val>
                <c:smooth val="0"/>
                <c:extLst xmlns:c15="http://schemas.microsoft.com/office/drawing/2012/chart">
                  <c:ext xmlns:c16="http://schemas.microsoft.com/office/drawing/2014/chart" uri="{C3380CC4-5D6E-409C-BE32-E72D297353CC}">
                    <c16:uniqueId val="{00000009-4B7E-41E2-A858-44432AF9A304}"/>
                  </c:ext>
                </c:extLst>
              </c15:ser>
            </c15:filteredLineSeries>
            <c15:filteredLineSeries>
              <c15:ser>
                <c:idx val="7"/>
                <c:order val="7"/>
                <c:tx>
                  <c:strRef>
                    <c:extLst xmlns:c15="http://schemas.microsoft.com/office/drawing/2012/chart">
                      <c:ext xmlns:c15="http://schemas.microsoft.com/office/drawing/2012/chart" uri="{02D57815-91ED-43cb-92C2-25804820EDAC}">
                        <c15:formulaRef>
                          <c15:sqref>'Real rates_M'!$AT$2</c15:sqref>
                        </c15:formulaRef>
                      </c:ext>
                    </c:extLst>
                    <c:strCache>
                      <c:ptCount val="1"/>
                      <c:pt idx="0">
                        <c:v>MY</c:v>
                      </c:pt>
                    </c:strCache>
                  </c:strRef>
                </c:tx>
                <c:spPr>
                  <a:ln w="28575"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cat>
                  <c:numRef>
                    <c:extLst xmlns:c15="http://schemas.microsoft.com/office/drawing/2012/chart">
                      <c:ext xmlns:c15="http://schemas.microsoft.com/office/drawing/2012/chart" uri="{02D57815-91ED-43cb-92C2-25804820EDAC}">
                        <c15:formulaRef>
                          <c15:sqref>'Real rates_M'!$AL$3:$AL$186</c15:sqref>
                        </c15:formulaRef>
                      </c:ext>
                    </c:extLst>
                    <c:numCache>
                      <c:formatCode>m/d/yyyy</c:formatCode>
                      <c:ptCount val="184"/>
                      <c:pt idx="0">
                        <c:v>40209</c:v>
                      </c:pt>
                      <c:pt idx="1">
                        <c:v>40237</c:v>
                      </c:pt>
                      <c:pt idx="2">
                        <c:v>40268</c:v>
                      </c:pt>
                      <c:pt idx="3">
                        <c:v>40298</c:v>
                      </c:pt>
                      <c:pt idx="4">
                        <c:v>40329</c:v>
                      </c:pt>
                      <c:pt idx="5">
                        <c:v>40359</c:v>
                      </c:pt>
                      <c:pt idx="6">
                        <c:v>40390</c:v>
                      </c:pt>
                      <c:pt idx="7">
                        <c:v>40421</c:v>
                      </c:pt>
                      <c:pt idx="8">
                        <c:v>40451</c:v>
                      </c:pt>
                      <c:pt idx="9">
                        <c:v>40482</c:v>
                      </c:pt>
                      <c:pt idx="10">
                        <c:v>40512</c:v>
                      </c:pt>
                      <c:pt idx="11">
                        <c:v>40543</c:v>
                      </c:pt>
                      <c:pt idx="12">
                        <c:v>40574</c:v>
                      </c:pt>
                      <c:pt idx="13">
                        <c:v>40602</c:v>
                      </c:pt>
                      <c:pt idx="14">
                        <c:v>40633</c:v>
                      </c:pt>
                      <c:pt idx="15">
                        <c:v>40663</c:v>
                      </c:pt>
                      <c:pt idx="16">
                        <c:v>40694</c:v>
                      </c:pt>
                      <c:pt idx="17">
                        <c:v>40724</c:v>
                      </c:pt>
                      <c:pt idx="18">
                        <c:v>40755</c:v>
                      </c:pt>
                      <c:pt idx="19">
                        <c:v>40786</c:v>
                      </c:pt>
                      <c:pt idx="20">
                        <c:v>40816</c:v>
                      </c:pt>
                      <c:pt idx="21">
                        <c:v>40847</c:v>
                      </c:pt>
                      <c:pt idx="22">
                        <c:v>40877</c:v>
                      </c:pt>
                      <c:pt idx="23">
                        <c:v>40908</c:v>
                      </c:pt>
                      <c:pt idx="24">
                        <c:v>40939</c:v>
                      </c:pt>
                      <c:pt idx="25">
                        <c:v>40968</c:v>
                      </c:pt>
                      <c:pt idx="26">
                        <c:v>40999</c:v>
                      </c:pt>
                      <c:pt idx="27">
                        <c:v>41029</c:v>
                      </c:pt>
                      <c:pt idx="28">
                        <c:v>41060</c:v>
                      </c:pt>
                      <c:pt idx="29">
                        <c:v>41090</c:v>
                      </c:pt>
                      <c:pt idx="30">
                        <c:v>41121</c:v>
                      </c:pt>
                      <c:pt idx="31">
                        <c:v>41152</c:v>
                      </c:pt>
                      <c:pt idx="32">
                        <c:v>41182</c:v>
                      </c:pt>
                      <c:pt idx="33">
                        <c:v>41213</c:v>
                      </c:pt>
                      <c:pt idx="34">
                        <c:v>41243</c:v>
                      </c:pt>
                      <c:pt idx="35">
                        <c:v>41274</c:v>
                      </c:pt>
                      <c:pt idx="36">
                        <c:v>41305</c:v>
                      </c:pt>
                      <c:pt idx="37">
                        <c:v>41333</c:v>
                      </c:pt>
                      <c:pt idx="38">
                        <c:v>41364</c:v>
                      </c:pt>
                      <c:pt idx="39">
                        <c:v>41394</c:v>
                      </c:pt>
                      <c:pt idx="40">
                        <c:v>41425</c:v>
                      </c:pt>
                      <c:pt idx="41">
                        <c:v>41455</c:v>
                      </c:pt>
                      <c:pt idx="42">
                        <c:v>41486</c:v>
                      </c:pt>
                      <c:pt idx="43">
                        <c:v>41517</c:v>
                      </c:pt>
                      <c:pt idx="44">
                        <c:v>41547</c:v>
                      </c:pt>
                      <c:pt idx="45">
                        <c:v>41578</c:v>
                      </c:pt>
                      <c:pt idx="46">
                        <c:v>41608</c:v>
                      </c:pt>
                      <c:pt idx="47">
                        <c:v>41639</c:v>
                      </c:pt>
                      <c:pt idx="48">
                        <c:v>41670</c:v>
                      </c:pt>
                      <c:pt idx="49">
                        <c:v>41698</c:v>
                      </c:pt>
                      <c:pt idx="50">
                        <c:v>41729</c:v>
                      </c:pt>
                      <c:pt idx="51">
                        <c:v>41759</c:v>
                      </c:pt>
                      <c:pt idx="52">
                        <c:v>41790</c:v>
                      </c:pt>
                      <c:pt idx="53">
                        <c:v>41820</c:v>
                      </c:pt>
                      <c:pt idx="54">
                        <c:v>41851</c:v>
                      </c:pt>
                      <c:pt idx="55">
                        <c:v>41882</c:v>
                      </c:pt>
                      <c:pt idx="56">
                        <c:v>41912</c:v>
                      </c:pt>
                      <c:pt idx="57">
                        <c:v>41943</c:v>
                      </c:pt>
                      <c:pt idx="58">
                        <c:v>41973</c:v>
                      </c:pt>
                      <c:pt idx="59">
                        <c:v>42004</c:v>
                      </c:pt>
                      <c:pt idx="60">
                        <c:v>42035</c:v>
                      </c:pt>
                      <c:pt idx="61">
                        <c:v>42063</c:v>
                      </c:pt>
                      <c:pt idx="62">
                        <c:v>42094</c:v>
                      </c:pt>
                      <c:pt idx="63">
                        <c:v>42124</c:v>
                      </c:pt>
                      <c:pt idx="64">
                        <c:v>42155</c:v>
                      </c:pt>
                      <c:pt idx="65">
                        <c:v>42185</c:v>
                      </c:pt>
                      <c:pt idx="66">
                        <c:v>42216</c:v>
                      </c:pt>
                      <c:pt idx="67">
                        <c:v>42247</c:v>
                      </c:pt>
                      <c:pt idx="68">
                        <c:v>42277</c:v>
                      </c:pt>
                      <c:pt idx="69">
                        <c:v>42308</c:v>
                      </c:pt>
                      <c:pt idx="70">
                        <c:v>42338</c:v>
                      </c:pt>
                      <c:pt idx="71">
                        <c:v>42369</c:v>
                      </c:pt>
                      <c:pt idx="72">
                        <c:v>42400</c:v>
                      </c:pt>
                      <c:pt idx="73">
                        <c:v>42429</c:v>
                      </c:pt>
                      <c:pt idx="74">
                        <c:v>42460</c:v>
                      </c:pt>
                      <c:pt idx="75">
                        <c:v>42490</c:v>
                      </c:pt>
                      <c:pt idx="76">
                        <c:v>42521</c:v>
                      </c:pt>
                      <c:pt idx="77">
                        <c:v>42551</c:v>
                      </c:pt>
                      <c:pt idx="78">
                        <c:v>42582</c:v>
                      </c:pt>
                      <c:pt idx="79">
                        <c:v>42613</c:v>
                      </c:pt>
                      <c:pt idx="80">
                        <c:v>42643</c:v>
                      </c:pt>
                      <c:pt idx="81">
                        <c:v>42674</c:v>
                      </c:pt>
                      <c:pt idx="82">
                        <c:v>42704</c:v>
                      </c:pt>
                      <c:pt idx="83">
                        <c:v>42735</c:v>
                      </c:pt>
                      <c:pt idx="84">
                        <c:v>42766</c:v>
                      </c:pt>
                      <c:pt idx="85">
                        <c:v>42794</c:v>
                      </c:pt>
                      <c:pt idx="86">
                        <c:v>42825</c:v>
                      </c:pt>
                      <c:pt idx="87">
                        <c:v>42855</c:v>
                      </c:pt>
                      <c:pt idx="88">
                        <c:v>42886</c:v>
                      </c:pt>
                      <c:pt idx="89">
                        <c:v>42916</c:v>
                      </c:pt>
                      <c:pt idx="90">
                        <c:v>42947</c:v>
                      </c:pt>
                      <c:pt idx="91">
                        <c:v>42978</c:v>
                      </c:pt>
                      <c:pt idx="92">
                        <c:v>43008</c:v>
                      </c:pt>
                      <c:pt idx="93">
                        <c:v>43039</c:v>
                      </c:pt>
                      <c:pt idx="94">
                        <c:v>43069</c:v>
                      </c:pt>
                      <c:pt idx="95">
                        <c:v>43100</c:v>
                      </c:pt>
                      <c:pt idx="96">
                        <c:v>43131</c:v>
                      </c:pt>
                      <c:pt idx="97">
                        <c:v>43159</c:v>
                      </c:pt>
                      <c:pt idx="98">
                        <c:v>43190</c:v>
                      </c:pt>
                      <c:pt idx="99">
                        <c:v>43220</c:v>
                      </c:pt>
                      <c:pt idx="100">
                        <c:v>43251</c:v>
                      </c:pt>
                      <c:pt idx="101">
                        <c:v>43281</c:v>
                      </c:pt>
                      <c:pt idx="102">
                        <c:v>43312</c:v>
                      </c:pt>
                      <c:pt idx="103">
                        <c:v>43343</c:v>
                      </c:pt>
                      <c:pt idx="104">
                        <c:v>43373</c:v>
                      </c:pt>
                      <c:pt idx="105">
                        <c:v>43404</c:v>
                      </c:pt>
                      <c:pt idx="106">
                        <c:v>43434</c:v>
                      </c:pt>
                      <c:pt idx="107">
                        <c:v>43465</c:v>
                      </c:pt>
                      <c:pt idx="108">
                        <c:v>43496</c:v>
                      </c:pt>
                      <c:pt idx="109">
                        <c:v>43524</c:v>
                      </c:pt>
                      <c:pt idx="110">
                        <c:v>43555</c:v>
                      </c:pt>
                      <c:pt idx="111">
                        <c:v>43585</c:v>
                      </c:pt>
                      <c:pt idx="112">
                        <c:v>43616</c:v>
                      </c:pt>
                      <c:pt idx="113">
                        <c:v>43646</c:v>
                      </c:pt>
                      <c:pt idx="114">
                        <c:v>43677</c:v>
                      </c:pt>
                      <c:pt idx="115">
                        <c:v>43708</c:v>
                      </c:pt>
                      <c:pt idx="116">
                        <c:v>43738</c:v>
                      </c:pt>
                      <c:pt idx="117">
                        <c:v>43769</c:v>
                      </c:pt>
                      <c:pt idx="118">
                        <c:v>43799</c:v>
                      </c:pt>
                      <c:pt idx="119">
                        <c:v>43830</c:v>
                      </c:pt>
                      <c:pt idx="120">
                        <c:v>43861</c:v>
                      </c:pt>
                      <c:pt idx="121">
                        <c:v>43890</c:v>
                      </c:pt>
                      <c:pt idx="122">
                        <c:v>43921</c:v>
                      </c:pt>
                      <c:pt idx="123">
                        <c:v>43951</c:v>
                      </c:pt>
                      <c:pt idx="124">
                        <c:v>43982</c:v>
                      </c:pt>
                      <c:pt idx="125">
                        <c:v>44012</c:v>
                      </c:pt>
                      <c:pt idx="126">
                        <c:v>44043</c:v>
                      </c:pt>
                      <c:pt idx="127">
                        <c:v>44074</c:v>
                      </c:pt>
                      <c:pt idx="128">
                        <c:v>44104</c:v>
                      </c:pt>
                      <c:pt idx="129">
                        <c:v>44135</c:v>
                      </c:pt>
                      <c:pt idx="130">
                        <c:v>44165</c:v>
                      </c:pt>
                      <c:pt idx="131">
                        <c:v>44196</c:v>
                      </c:pt>
                      <c:pt idx="132">
                        <c:v>44227</c:v>
                      </c:pt>
                      <c:pt idx="133">
                        <c:v>44255</c:v>
                      </c:pt>
                      <c:pt idx="134">
                        <c:v>44286</c:v>
                      </c:pt>
                      <c:pt idx="135">
                        <c:v>44316</c:v>
                      </c:pt>
                      <c:pt idx="136">
                        <c:v>44347</c:v>
                      </c:pt>
                      <c:pt idx="137">
                        <c:v>44377</c:v>
                      </c:pt>
                      <c:pt idx="138">
                        <c:v>44408</c:v>
                      </c:pt>
                      <c:pt idx="139">
                        <c:v>44439</c:v>
                      </c:pt>
                      <c:pt idx="140">
                        <c:v>44469</c:v>
                      </c:pt>
                      <c:pt idx="141">
                        <c:v>44500</c:v>
                      </c:pt>
                      <c:pt idx="142">
                        <c:v>44530</c:v>
                      </c:pt>
                      <c:pt idx="143">
                        <c:v>44561</c:v>
                      </c:pt>
                      <c:pt idx="144">
                        <c:v>44592</c:v>
                      </c:pt>
                      <c:pt idx="145">
                        <c:v>44620</c:v>
                      </c:pt>
                      <c:pt idx="146">
                        <c:v>44651</c:v>
                      </c:pt>
                      <c:pt idx="147">
                        <c:v>44681</c:v>
                      </c:pt>
                      <c:pt idx="148">
                        <c:v>44712</c:v>
                      </c:pt>
                      <c:pt idx="149">
                        <c:v>44742</c:v>
                      </c:pt>
                      <c:pt idx="150">
                        <c:v>44773</c:v>
                      </c:pt>
                      <c:pt idx="151">
                        <c:v>44804</c:v>
                      </c:pt>
                      <c:pt idx="152">
                        <c:v>44834</c:v>
                      </c:pt>
                      <c:pt idx="153">
                        <c:v>44865</c:v>
                      </c:pt>
                      <c:pt idx="154">
                        <c:v>44895</c:v>
                      </c:pt>
                      <c:pt idx="155">
                        <c:v>44926</c:v>
                      </c:pt>
                      <c:pt idx="156">
                        <c:v>44957</c:v>
                      </c:pt>
                      <c:pt idx="157">
                        <c:v>44985</c:v>
                      </c:pt>
                      <c:pt idx="158">
                        <c:v>45016</c:v>
                      </c:pt>
                      <c:pt idx="159">
                        <c:v>45046</c:v>
                      </c:pt>
                      <c:pt idx="160">
                        <c:v>45077</c:v>
                      </c:pt>
                      <c:pt idx="161">
                        <c:v>45107</c:v>
                      </c:pt>
                      <c:pt idx="162">
                        <c:v>45138</c:v>
                      </c:pt>
                      <c:pt idx="163">
                        <c:v>45169</c:v>
                      </c:pt>
                      <c:pt idx="164">
                        <c:v>45199</c:v>
                      </c:pt>
                      <c:pt idx="165">
                        <c:v>45230</c:v>
                      </c:pt>
                      <c:pt idx="166">
                        <c:v>45260</c:v>
                      </c:pt>
                      <c:pt idx="167">
                        <c:v>45291</c:v>
                      </c:pt>
                      <c:pt idx="168">
                        <c:v>45322</c:v>
                      </c:pt>
                      <c:pt idx="169">
                        <c:v>45351</c:v>
                      </c:pt>
                      <c:pt idx="170">
                        <c:v>45382</c:v>
                      </c:pt>
                      <c:pt idx="171">
                        <c:v>45412</c:v>
                      </c:pt>
                      <c:pt idx="172">
                        <c:v>45443</c:v>
                      </c:pt>
                      <c:pt idx="173">
                        <c:v>45473</c:v>
                      </c:pt>
                      <c:pt idx="174">
                        <c:v>45504</c:v>
                      </c:pt>
                      <c:pt idx="175">
                        <c:v>45535</c:v>
                      </c:pt>
                      <c:pt idx="176">
                        <c:v>45565</c:v>
                      </c:pt>
                      <c:pt idx="177">
                        <c:v>45596</c:v>
                      </c:pt>
                      <c:pt idx="178">
                        <c:v>45626</c:v>
                      </c:pt>
                      <c:pt idx="179">
                        <c:v>45657</c:v>
                      </c:pt>
                      <c:pt idx="180">
                        <c:v>45688</c:v>
                      </c:pt>
                      <c:pt idx="181">
                        <c:v>45716</c:v>
                      </c:pt>
                      <c:pt idx="182">
                        <c:v>45747</c:v>
                      </c:pt>
                      <c:pt idx="183">
                        <c:v>45777</c:v>
                      </c:pt>
                    </c:numCache>
                  </c:numRef>
                </c:cat>
                <c:val>
                  <c:numRef>
                    <c:extLst xmlns:c15="http://schemas.microsoft.com/office/drawing/2012/chart">
                      <c:ext xmlns:c15="http://schemas.microsoft.com/office/drawing/2012/chart" uri="{02D57815-91ED-43cb-92C2-25804820EDAC}">
                        <c15:formulaRef>
                          <c15:sqref>'Real rates_M'!$AT$3:$AT$186</c15:sqref>
                        </c15:formulaRef>
                      </c:ext>
                    </c:extLst>
                    <c:numCache>
                      <c:formatCode>0.00</c:formatCode>
                      <c:ptCount val="184"/>
                      <c:pt idx="0">
                        <c:v>2.9880000000000004</c:v>
                      </c:pt>
                      <c:pt idx="1">
                        <c:v>3.0599999999999996</c:v>
                      </c:pt>
                      <c:pt idx="2">
                        <c:v>2.8479999999999999</c:v>
                      </c:pt>
                      <c:pt idx="3">
                        <c:v>2.5629999999999997</c:v>
                      </c:pt>
                      <c:pt idx="4">
                        <c:v>2.4519999999999995</c:v>
                      </c:pt>
                      <c:pt idx="5">
                        <c:v>2.2430000000000003</c:v>
                      </c:pt>
                      <c:pt idx="6">
                        <c:v>2.0100000000000002</c:v>
                      </c:pt>
                      <c:pt idx="7">
                        <c:v>1.5699999999999998</c:v>
                      </c:pt>
                      <c:pt idx="8">
                        <c:v>1.8110000000000002</c:v>
                      </c:pt>
                      <c:pt idx="9">
                        <c:v>1.8580000000000001</c:v>
                      </c:pt>
                      <c:pt idx="10">
                        <c:v>1.8109999999999999</c:v>
                      </c:pt>
                      <c:pt idx="11">
                        <c:v>1.8359999999999994</c:v>
                      </c:pt>
                      <c:pt idx="12">
                        <c:v>1.6300000000000003</c:v>
                      </c:pt>
                      <c:pt idx="13">
                        <c:v>1.1700000000000004</c:v>
                      </c:pt>
                      <c:pt idx="14">
                        <c:v>1.1100000000000003</c:v>
                      </c:pt>
                      <c:pt idx="15">
                        <c:v>0.83000000000000007</c:v>
                      </c:pt>
                      <c:pt idx="16">
                        <c:v>0.71</c:v>
                      </c:pt>
                      <c:pt idx="17">
                        <c:v>0.43000000000000016</c:v>
                      </c:pt>
                      <c:pt idx="18">
                        <c:v>0.4700000000000002</c:v>
                      </c:pt>
                      <c:pt idx="19">
                        <c:v>0.3400000000000003</c:v>
                      </c:pt>
                      <c:pt idx="20">
                        <c:v>0.29000000000000004</c:v>
                      </c:pt>
                      <c:pt idx="21">
                        <c:v>0.35000000000000009</c:v>
                      </c:pt>
                      <c:pt idx="22">
                        <c:v>0.44000000000000039</c:v>
                      </c:pt>
                      <c:pt idx="23">
                        <c:v>0.70000000000000018</c:v>
                      </c:pt>
                      <c:pt idx="24">
                        <c:v>0.85499999999999998</c:v>
                      </c:pt>
                      <c:pt idx="25">
                        <c:v>1.2489999999999997</c:v>
                      </c:pt>
                      <c:pt idx="26">
                        <c:v>1.5509999999999997</c:v>
                      </c:pt>
                      <c:pt idx="27">
                        <c:v>1.6470000000000002</c:v>
                      </c:pt>
                      <c:pt idx="28">
                        <c:v>1.8430000000000002</c:v>
                      </c:pt>
                      <c:pt idx="29">
                        <c:v>1.903</c:v>
                      </c:pt>
                      <c:pt idx="30">
                        <c:v>1.996</c:v>
                      </c:pt>
                      <c:pt idx="31">
                        <c:v>2.0790000000000002</c:v>
                      </c:pt>
                      <c:pt idx="32">
                        <c:v>2.242</c:v>
                      </c:pt>
                      <c:pt idx="33">
                        <c:v>2.1520000000000001</c:v>
                      </c:pt>
                      <c:pt idx="34">
                        <c:v>2.1909999999999998</c:v>
                      </c:pt>
                      <c:pt idx="35">
                        <c:v>2.2969999999999997</c:v>
                      </c:pt>
                      <c:pt idx="36">
                        <c:v>2.2080000000000002</c:v>
                      </c:pt>
                      <c:pt idx="37">
                        <c:v>1.964</c:v>
                      </c:pt>
                      <c:pt idx="38">
                        <c:v>1.8649999999999998</c:v>
                      </c:pt>
                      <c:pt idx="39">
                        <c:v>1.667</c:v>
                      </c:pt>
                      <c:pt idx="40">
                        <c:v>1.6300000000000001</c:v>
                      </c:pt>
                      <c:pt idx="41">
                        <c:v>1.8019999999999998</c:v>
                      </c:pt>
                      <c:pt idx="42">
                        <c:v>2.1109999999999998</c:v>
                      </c:pt>
                      <c:pt idx="43">
                        <c:v>2.137</c:v>
                      </c:pt>
                      <c:pt idx="44">
                        <c:v>1.141</c:v>
                      </c:pt>
                      <c:pt idx="45">
                        <c:v>0.80200000000000005</c:v>
                      </c:pt>
                      <c:pt idx="46">
                        <c:v>1.1590000000000003</c:v>
                      </c:pt>
                      <c:pt idx="47">
                        <c:v>0.9269999999999996</c:v>
                      </c:pt>
                      <c:pt idx="48">
                        <c:v>0.83899999999999997</c:v>
                      </c:pt>
                      <c:pt idx="49">
                        <c:v>0.6120000000000001</c:v>
                      </c:pt>
                      <c:pt idx="50">
                        <c:v>0.61599999999999966</c:v>
                      </c:pt>
                      <c:pt idx="51">
                        <c:v>0.67700000000000005</c:v>
                      </c:pt>
                      <c:pt idx="52">
                        <c:v>0.83399999999999963</c:v>
                      </c:pt>
                      <c:pt idx="53">
                        <c:v>0.73099999999999987</c:v>
                      </c:pt>
                      <c:pt idx="54">
                        <c:v>0.67899999999999983</c:v>
                      </c:pt>
                      <c:pt idx="55">
                        <c:v>0.61699999999999999</c:v>
                      </c:pt>
                      <c:pt idx="56">
                        <c:v>1.3079999999999998</c:v>
                      </c:pt>
                      <c:pt idx="57">
                        <c:v>1.0300000000000002</c:v>
                      </c:pt>
                      <c:pt idx="58">
                        <c:v>0.8530000000000002</c:v>
                      </c:pt>
                      <c:pt idx="59">
                        <c:v>1.4189999999999996</c:v>
                      </c:pt>
                      <c:pt idx="60">
                        <c:v>2.8079999999999998</c:v>
                      </c:pt>
                      <c:pt idx="61">
                        <c:v>3.7719999999999998</c:v>
                      </c:pt>
                      <c:pt idx="62">
                        <c:v>2.9929999999999999</c:v>
                      </c:pt>
                      <c:pt idx="63">
                        <c:v>2.0460000000000003</c:v>
                      </c:pt>
                      <c:pt idx="64">
                        <c:v>1.81</c:v>
                      </c:pt>
                      <c:pt idx="65">
                        <c:v>1.5140000000000002</c:v>
                      </c:pt>
                      <c:pt idx="66">
                        <c:v>0.75499999999999989</c:v>
                      </c:pt>
                      <c:pt idx="67">
                        <c:v>1.3199999999999998</c:v>
                      </c:pt>
                      <c:pt idx="68">
                        <c:v>1.5569999999999999</c:v>
                      </c:pt>
                      <c:pt idx="69">
                        <c:v>1.6280000000000001</c:v>
                      </c:pt>
                      <c:pt idx="70">
                        <c:v>1.6019999999999999</c:v>
                      </c:pt>
                      <c:pt idx="71">
                        <c:v>1.4889999999999999</c:v>
                      </c:pt>
                      <c:pt idx="72">
                        <c:v>0.35499999999999998</c:v>
                      </c:pt>
                      <c:pt idx="73">
                        <c:v>-0.27900000000000036</c:v>
                      </c:pt>
                      <c:pt idx="74">
                        <c:v>1.1869999999999998</c:v>
                      </c:pt>
                      <c:pt idx="75">
                        <c:v>1.7989999999999999</c:v>
                      </c:pt>
                      <c:pt idx="76">
                        <c:v>1.9319999999999999</c:v>
                      </c:pt>
                      <c:pt idx="77">
                        <c:v>2.137</c:v>
                      </c:pt>
                      <c:pt idx="78">
                        <c:v>2.4870000000000001</c:v>
                      </c:pt>
                      <c:pt idx="79">
                        <c:v>2.0939999999999999</c:v>
                      </c:pt>
                      <c:pt idx="80">
                        <c:v>2.048</c:v>
                      </c:pt>
                      <c:pt idx="81">
                        <c:v>2.2170000000000001</c:v>
                      </c:pt>
                      <c:pt idx="82">
                        <c:v>2.6459999999999999</c:v>
                      </c:pt>
                      <c:pt idx="83">
                        <c:v>2.492</c:v>
                      </c:pt>
                      <c:pt idx="84">
                        <c:v>1.0390000000000001</c:v>
                      </c:pt>
                      <c:pt idx="85">
                        <c:v>-0.4480000000000004</c:v>
                      </c:pt>
                      <c:pt idx="86">
                        <c:v>-0.76100000000000012</c:v>
                      </c:pt>
                      <c:pt idx="87">
                        <c:v>-0.25800000000000001</c:v>
                      </c:pt>
                      <c:pt idx="88">
                        <c:v>7.9000000000000181E-2</c:v>
                      </c:pt>
                      <c:pt idx="89">
                        <c:v>0.52200000000000024</c:v>
                      </c:pt>
                      <c:pt idx="90">
                        <c:v>0.89000000000000012</c:v>
                      </c:pt>
                      <c:pt idx="91">
                        <c:v>0.29400000000000004</c:v>
                      </c:pt>
                      <c:pt idx="92">
                        <c:v>-0.28700000000000037</c:v>
                      </c:pt>
                      <c:pt idx="93">
                        <c:v>0.22199999999999998</c:v>
                      </c:pt>
                      <c:pt idx="94">
                        <c:v>0.50800000000000001</c:v>
                      </c:pt>
                      <c:pt idx="95">
                        <c:v>0.40600000000000014</c:v>
                      </c:pt>
                      <c:pt idx="96">
                        <c:v>1.2249999999999996</c:v>
                      </c:pt>
                      <c:pt idx="97">
                        <c:v>2.629</c:v>
                      </c:pt>
                      <c:pt idx="98">
                        <c:v>2.6440000000000001</c:v>
                      </c:pt>
                      <c:pt idx="99">
                        <c:v>2.7230000000000003</c:v>
                      </c:pt>
                      <c:pt idx="100">
                        <c:v>2.3860000000000001</c:v>
                      </c:pt>
                      <c:pt idx="101">
                        <c:v>3.4000000000000004</c:v>
                      </c:pt>
                      <c:pt idx="102">
                        <c:v>3.1679999999999997</c:v>
                      </c:pt>
                      <c:pt idx="103">
                        <c:v>3.8309999999999995</c:v>
                      </c:pt>
                      <c:pt idx="104">
                        <c:v>3.7620000000000005</c:v>
                      </c:pt>
                      <c:pt idx="105">
                        <c:v>3.4839999999999995</c:v>
                      </c:pt>
                      <c:pt idx="106">
                        <c:v>3.9319999999999995</c:v>
                      </c:pt>
                      <c:pt idx="107">
                        <c:v>3.8810000000000002</c:v>
                      </c:pt>
                      <c:pt idx="108">
                        <c:v>4.7610000000000001</c:v>
                      </c:pt>
                      <c:pt idx="109">
                        <c:v>4.29</c:v>
                      </c:pt>
                      <c:pt idx="110">
                        <c:v>3.5629999999999997</c:v>
                      </c:pt>
                      <c:pt idx="111">
                        <c:v>3.5919999999999996</c:v>
                      </c:pt>
                      <c:pt idx="112">
                        <c:v>3.5819999999999999</c:v>
                      </c:pt>
                      <c:pt idx="113">
                        <c:v>2.1349999999999998</c:v>
                      </c:pt>
                      <c:pt idx="114">
                        <c:v>2.19</c:v>
                      </c:pt>
                      <c:pt idx="115">
                        <c:v>1.8109999999999999</c:v>
                      </c:pt>
                      <c:pt idx="116">
                        <c:v>2.2279999999999998</c:v>
                      </c:pt>
                      <c:pt idx="117">
                        <c:v>2.3199999999999998</c:v>
                      </c:pt>
                      <c:pt idx="118">
                        <c:v>2.5300000000000002</c:v>
                      </c:pt>
                      <c:pt idx="119">
                        <c:v>2.3109999999999999</c:v>
                      </c:pt>
                      <c:pt idx="120">
                        <c:v>1.532</c:v>
                      </c:pt>
                      <c:pt idx="121">
                        <c:v>1.5170000000000001</c:v>
                      </c:pt>
                      <c:pt idx="122">
                        <c:v>3.5540000000000003</c:v>
                      </c:pt>
                      <c:pt idx="123">
                        <c:v>5.7450000000000001</c:v>
                      </c:pt>
                      <c:pt idx="124">
                        <c:v>5.7029999999999994</c:v>
                      </c:pt>
                      <c:pt idx="125">
                        <c:v>4.75</c:v>
                      </c:pt>
                      <c:pt idx="126">
                        <c:v>3.8600000000000003</c:v>
                      </c:pt>
                      <c:pt idx="127">
                        <c:v>3.964</c:v>
                      </c:pt>
                      <c:pt idx="128">
                        <c:v>4.0749999999999993</c:v>
                      </c:pt>
                      <c:pt idx="129">
                        <c:v>4.117</c:v>
                      </c:pt>
                      <c:pt idx="130">
                        <c:v>4.4610000000000003</c:v>
                      </c:pt>
                      <c:pt idx="131">
                        <c:v>4.05</c:v>
                      </c:pt>
                      <c:pt idx="132">
                        <c:v>2.9040000000000004</c:v>
                      </c:pt>
                      <c:pt idx="133">
                        <c:v>2.9849999999999999</c:v>
                      </c:pt>
                      <c:pt idx="134">
                        <c:v>1.5620000000000001</c:v>
                      </c:pt>
                      <c:pt idx="135">
                        <c:v>-1.577</c:v>
                      </c:pt>
                      <c:pt idx="136">
                        <c:v>-1.1670000000000003</c:v>
                      </c:pt>
                      <c:pt idx="137">
                        <c:v>-0.121</c:v>
                      </c:pt>
                      <c:pt idx="138">
                        <c:v>0.97099999999999964</c:v>
                      </c:pt>
                      <c:pt idx="139">
                        <c:v>1.2149999999999999</c:v>
                      </c:pt>
                      <c:pt idx="140">
                        <c:v>1.1789999999999998</c:v>
                      </c:pt>
                      <c:pt idx="141">
                        <c:v>0.70000000000000018</c:v>
                      </c:pt>
                      <c:pt idx="142">
                        <c:v>0.22300000000000031</c:v>
                      </c:pt>
                      <c:pt idx="143">
                        <c:v>0.38999999999999968</c:v>
                      </c:pt>
                      <c:pt idx="144">
                        <c:v>1.3730000000000002</c:v>
                      </c:pt>
                      <c:pt idx="145">
                        <c:v>1.4659999999999997</c:v>
                      </c:pt>
                      <c:pt idx="146">
                        <c:v>1.6549999999999998</c:v>
                      </c:pt>
                      <c:pt idx="147">
                        <c:v>2.0600000000000005</c:v>
                      </c:pt>
                      <c:pt idx="148">
                        <c:v>1.3870000000000005</c:v>
                      </c:pt>
                      <c:pt idx="149">
                        <c:v>0.86299999999999999</c:v>
                      </c:pt>
                      <c:pt idx="150">
                        <c:v>-0.50100000000000033</c:v>
                      </c:pt>
                      <c:pt idx="151">
                        <c:v>-0.70199999999999996</c:v>
                      </c:pt>
                      <c:pt idx="152">
                        <c:v>-8.0000000000000071E-2</c:v>
                      </c:pt>
                      <c:pt idx="153">
                        <c:v>0.35200000000000031</c:v>
                      </c:pt>
                      <c:pt idx="154">
                        <c:v>0.1120000000000001</c:v>
                      </c:pt>
                      <c:pt idx="155">
                        <c:v>0.24000000000000021</c:v>
                      </c:pt>
                      <c:pt idx="156">
                        <c:v>9.5999999999999641E-2</c:v>
                      </c:pt>
                      <c:pt idx="157">
                        <c:v>0.21799999999999997</c:v>
                      </c:pt>
                      <c:pt idx="158">
                        <c:v>0.49699999999999989</c:v>
                      </c:pt>
                      <c:pt idx="159">
                        <c:v>0.41300000000000026</c:v>
                      </c:pt>
                      <c:pt idx="160">
                        <c:v>0.91100000000000003</c:v>
                      </c:pt>
                      <c:pt idx="161">
                        <c:v>1.4450000000000003</c:v>
                      </c:pt>
                      <c:pt idx="162">
                        <c:v>1.8340000000000001</c:v>
                      </c:pt>
                      <c:pt idx="163">
                        <c:v>1.843</c:v>
                      </c:pt>
                      <c:pt idx="164">
                        <c:v>2.0720000000000001</c:v>
                      </c:pt>
                      <c:pt idx="165">
                        <c:v>2.2720000000000002</c:v>
                      </c:pt>
                      <c:pt idx="166">
                        <c:v>2.3180000000000001</c:v>
                      </c:pt>
                      <c:pt idx="167">
                        <c:v>2.23</c:v>
                      </c:pt>
                      <c:pt idx="168">
                        <c:v>2.2850000000000001</c:v>
                      </c:pt>
                      <c:pt idx="169">
                        <c:v>2.0650000000000004</c:v>
                      </c:pt>
                      <c:pt idx="170">
                        <c:v>2.0540000000000003</c:v>
                      </c:pt>
                      <c:pt idx="171">
                        <c:v>2.1760000000000002</c:v>
                      </c:pt>
                      <c:pt idx="172">
                        <c:v>1.8940000000000001</c:v>
                      </c:pt>
                      <c:pt idx="173">
                        <c:v>1.87</c:v>
                      </c:pt>
                      <c:pt idx="174">
                        <c:v>1.7189999999999999</c:v>
                      </c:pt>
                      <c:pt idx="175">
                        <c:v>1.859</c:v>
                      </c:pt>
                      <c:pt idx="176">
                        <c:v>1.909</c:v>
                      </c:pt>
                      <c:pt idx="177">
                        <c:v>2.008</c:v>
                      </c:pt>
                      <c:pt idx="178">
                        <c:v>2.0069999999999997</c:v>
                      </c:pt>
                      <c:pt idx="179">
                        <c:v>2.1139999999999999</c:v>
                      </c:pt>
                      <c:pt idx="180">
                        <c:v>2.1020000000000003</c:v>
                      </c:pt>
                      <c:pt idx="181">
                        <c:v>2.286</c:v>
                      </c:pt>
                      <c:pt idx="182">
                        <c:v>2.3719999999999999</c:v>
                      </c:pt>
                      <c:pt idx="183">
                        <c:v>2.2509999999999999</c:v>
                      </c:pt>
                    </c:numCache>
                  </c:numRef>
                </c:val>
                <c:smooth val="0"/>
                <c:extLst xmlns:c15="http://schemas.microsoft.com/office/drawing/2012/chart">
                  <c:ext xmlns:c16="http://schemas.microsoft.com/office/drawing/2014/chart" uri="{C3380CC4-5D6E-409C-BE32-E72D297353CC}">
                    <c16:uniqueId val="{0000000A-4B7E-41E2-A858-44432AF9A304}"/>
                  </c:ext>
                </c:extLst>
              </c15:ser>
            </c15:filteredLineSeries>
            <c15:filteredLineSeries>
              <c15:ser>
                <c:idx val="8"/>
                <c:order val="8"/>
                <c:tx>
                  <c:strRef>
                    <c:extLst xmlns:c15="http://schemas.microsoft.com/office/drawing/2012/chart">
                      <c:ext xmlns:c15="http://schemas.microsoft.com/office/drawing/2012/chart" uri="{02D57815-91ED-43cb-92C2-25804820EDAC}">
                        <c15:formulaRef>
                          <c15:sqref>'Real rates_M'!$AU$2</c15:sqref>
                        </c15:formulaRef>
                      </c:ext>
                    </c:extLst>
                    <c:strCache>
                      <c:ptCount val="1"/>
                      <c:pt idx="0">
                        <c:v>PH</c:v>
                      </c:pt>
                    </c:strCache>
                  </c:strRef>
                </c:tx>
                <c:spPr>
                  <a:ln w="28575" cap="rnd">
                    <a:solidFill>
                      <a:schemeClr val="accent3">
                        <a:lumMod val="60000"/>
                      </a:schemeClr>
                    </a:solidFill>
                    <a:round/>
                  </a:ln>
                  <a:effectLst/>
                </c:spPr>
                <c:marker>
                  <c:symbol val="circle"/>
                  <c:size val="5"/>
                  <c:spPr>
                    <a:solidFill>
                      <a:schemeClr val="accent3">
                        <a:lumMod val="60000"/>
                      </a:schemeClr>
                    </a:solidFill>
                    <a:ln w="9525">
                      <a:solidFill>
                        <a:schemeClr val="accent3">
                          <a:lumMod val="60000"/>
                        </a:schemeClr>
                      </a:solidFill>
                    </a:ln>
                    <a:effectLst/>
                  </c:spPr>
                </c:marker>
                <c:cat>
                  <c:numRef>
                    <c:extLst xmlns:c15="http://schemas.microsoft.com/office/drawing/2012/chart">
                      <c:ext xmlns:c15="http://schemas.microsoft.com/office/drawing/2012/chart" uri="{02D57815-91ED-43cb-92C2-25804820EDAC}">
                        <c15:formulaRef>
                          <c15:sqref>'Real rates_M'!$AL$3:$AL$186</c15:sqref>
                        </c15:formulaRef>
                      </c:ext>
                    </c:extLst>
                    <c:numCache>
                      <c:formatCode>m/d/yyyy</c:formatCode>
                      <c:ptCount val="184"/>
                      <c:pt idx="0">
                        <c:v>40209</c:v>
                      </c:pt>
                      <c:pt idx="1">
                        <c:v>40237</c:v>
                      </c:pt>
                      <c:pt idx="2">
                        <c:v>40268</c:v>
                      </c:pt>
                      <c:pt idx="3">
                        <c:v>40298</c:v>
                      </c:pt>
                      <c:pt idx="4">
                        <c:v>40329</c:v>
                      </c:pt>
                      <c:pt idx="5">
                        <c:v>40359</c:v>
                      </c:pt>
                      <c:pt idx="6">
                        <c:v>40390</c:v>
                      </c:pt>
                      <c:pt idx="7">
                        <c:v>40421</c:v>
                      </c:pt>
                      <c:pt idx="8">
                        <c:v>40451</c:v>
                      </c:pt>
                      <c:pt idx="9">
                        <c:v>40482</c:v>
                      </c:pt>
                      <c:pt idx="10">
                        <c:v>40512</c:v>
                      </c:pt>
                      <c:pt idx="11">
                        <c:v>40543</c:v>
                      </c:pt>
                      <c:pt idx="12">
                        <c:v>40574</c:v>
                      </c:pt>
                      <c:pt idx="13">
                        <c:v>40602</c:v>
                      </c:pt>
                      <c:pt idx="14">
                        <c:v>40633</c:v>
                      </c:pt>
                      <c:pt idx="15">
                        <c:v>40663</c:v>
                      </c:pt>
                      <c:pt idx="16">
                        <c:v>40694</c:v>
                      </c:pt>
                      <c:pt idx="17">
                        <c:v>40724</c:v>
                      </c:pt>
                      <c:pt idx="18">
                        <c:v>40755</c:v>
                      </c:pt>
                      <c:pt idx="19">
                        <c:v>40786</c:v>
                      </c:pt>
                      <c:pt idx="20">
                        <c:v>40816</c:v>
                      </c:pt>
                      <c:pt idx="21">
                        <c:v>40847</c:v>
                      </c:pt>
                      <c:pt idx="22">
                        <c:v>40877</c:v>
                      </c:pt>
                      <c:pt idx="23">
                        <c:v>40908</c:v>
                      </c:pt>
                      <c:pt idx="24">
                        <c:v>40939</c:v>
                      </c:pt>
                      <c:pt idx="25">
                        <c:v>40968</c:v>
                      </c:pt>
                      <c:pt idx="26">
                        <c:v>40999</c:v>
                      </c:pt>
                      <c:pt idx="27">
                        <c:v>41029</c:v>
                      </c:pt>
                      <c:pt idx="28">
                        <c:v>41060</c:v>
                      </c:pt>
                      <c:pt idx="29">
                        <c:v>41090</c:v>
                      </c:pt>
                      <c:pt idx="30">
                        <c:v>41121</c:v>
                      </c:pt>
                      <c:pt idx="31">
                        <c:v>41152</c:v>
                      </c:pt>
                      <c:pt idx="32">
                        <c:v>41182</c:v>
                      </c:pt>
                      <c:pt idx="33">
                        <c:v>41213</c:v>
                      </c:pt>
                      <c:pt idx="34">
                        <c:v>41243</c:v>
                      </c:pt>
                      <c:pt idx="35">
                        <c:v>41274</c:v>
                      </c:pt>
                      <c:pt idx="36">
                        <c:v>41305</c:v>
                      </c:pt>
                      <c:pt idx="37">
                        <c:v>41333</c:v>
                      </c:pt>
                      <c:pt idx="38">
                        <c:v>41364</c:v>
                      </c:pt>
                      <c:pt idx="39">
                        <c:v>41394</c:v>
                      </c:pt>
                      <c:pt idx="40">
                        <c:v>41425</c:v>
                      </c:pt>
                      <c:pt idx="41">
                        <c:v>41455</c:v>
                      </c:pt>
                      <c:pt idx="42">
                        <c:v>41486</c:v>
                      </c:pt>
                      <c:pt idx="43">
                        <c:v>41517</c:v>
                      </c:pt>
                      <c:pt idx="44">
                        <c:v>41547</c:v>
                      </c:pt>
                      <c:pt idx="45">
                        <c:v>41578</c:v>
                      </c:pt>
                      <c:pt idx="46">
                        <c:v>41608</c:v>
                      </c:pt>
                      <c:pt idx="47">
                        <c:v>41639</c:v>
                      </c:pt>
                      <c:pt idx="48">
                        <c:v>41670</c:v>
                      </c:pt>
                      <c:pt idx="49">
                        <c:v>41698</c:v>
                      </c:pt>
                      <c:pt idx="50">
                        <c:v>41729</c:v>
                      </c:pt>
                      <c:pt idx="51">
                        <c:v>41759</c:v>
                      </c:pt>
                      <c:pt idx="52">
                        <c:v>41790</c:v>
                      </c:pt>
                      <c:pt idx="53">
                        <c:v>41820</c:v>
                      </c:pt>
                      <c:pt idx="54">
                        <c:v>41851</c:v>
                      </c:pt>
                      <c:pt idx="55">
                        <c:v>41882</c:v>
                      </c:pt>
                      <c:pt idx="56">
                        <c:v>41912</c:v>
                      </c:pt>
                      <c:pt idx="57">
                        <c:v>41943</c:v>
                      </c:pt>
                      <c:pt idx="58">
                        <c:v>41973</c:v>
                      </c:pt>
                      <c:pt idx="59">
                        <c:v>42004</c:v>
                      </c:pt>
                      <c:pt idx="60">
                        <c:v>42035</c:v>
                      </c:pt>
                      <c:pt idx="61">
                        <c:v>42063</c:v>
                      </c:pt>
                      <c:pt idx="62">
                        <c:v>42094</c:v>
                      </c:pt>
                      <c:pt idx="63">
                        <c:v>42124</c:v>
                      </c:pt>
                      <c:pt idx="64">
                        <c:v>42155</c:v>
                      </c:pt>
                      <c:pt idx="65">
                        <c:v>42185</c:v>
                      </c:pt>
                      <c:pt idx="66">
                        <c:v>42216</c:v>
                      </c:pt>
                      <c:pt idx="67">
                        <c:v>42247</c:v>
                      </c:pt>
                      <c:pt idx="68">
                        <c:v>42277</c:v>
                      </c:pt>
                      <c:pt idx="69">
                        <c:v>42308</c:v>
                      </c:pt>
                      <c:pt idx="70">
                        <c:v>42338</c:v>
                      </c:pt>
                      <c:pt idx="71">
                        <c:v>42369</c:v>
                      </c:pt>
                      <c:pt idx="72">
                        <c:v>42400</c:v>
                      </c:pt>
                      <c:pt idx="73">
                        <c:v>42429</c:v>
                      </c:pt>
                      <c:pt idx="74">
                        <c:v>42460</c:v>
                      </c:pt>
                      <c:pt idx="75">
                        <c:v>42490</c:v>
                      </c:pt>
                      <c:pt idx="76">
                        <c:v>42521</c:v>
                      </c:pt>
                      <c:pt idx="77">
                        <c:v>42551</c:v>
                      </c:pt>
                      <c:pt idx="78">
                        <c:v>42582</c:v>
                      </c:pt>
                      <c:pt idx="79">
                        <c:v>42613</c:v>
                      </c:pt>
                      <c:pt idx="80">
                        <c:v>42643</c:v>
                      </c:pt>
                      <c:pt idx="81">
                        <c:v>42674</c:v>
                      </c:pt>
                      <c:pt idx="82">
                        <c:v>42704</c:v>
                      </c:pt>
                      <c:pt idx="83">
                        <c:v>42735</c:v>
                      </c:pt>
                      <c:pt idx="84">
                        <c:v>42766</c:v>
                      </c:pt>
                      <c:pt idx="85">
                        <c:v>42794</c:v>
                      </c:pt>
                      <c:pt idx="86">
                        <c:v>42825</c:v>
                      </c:pt>
                      <c:pt idx="87">
                        <c:v>42855</c:v>
                      </c:pt>
                      <c:pt idx="88">
                        <c:v>42886</c:v>
                      </c:pt>
                      <c:pt idx="89">
                        <c:v>42916</c:v>
                      </c:pt>
                      <c:pt idx="90">
                        <c:v>42947</c:v>
                      </c:pt>
                      <c:pt idx="91">
                        <c:v>42978</c:v>
                      </c:pt>
                      <c:pt idx="92">
                        <c:v>43008</c:v>
                      </c:pt>
                      <c:pt idx="93">
                        <c:v>43039</c:v>
                      </c:pt>
                      <c:pt idx="94">
                        <c:v>43069</c:v>
                      </c:pt>
                      <c:pt idx="95">
                        <c:v>43100</c:v>
                      </c:pt>
                      <c:pt idx="96">
                        <c:v>43131</c:v>
                      </c:pt>
                      <c:pt idx="97">
                        <c:v>43159</c:v>
                      </c:pt>
                      <c:pt idx="98">
                        <c:v>43190</c:v>
                      </c:pt>
                      <c:pt idx="99">
                        <c:v>43220</c:v>
                      </c:pt>
                      <c:pt idx="100">
                        <c:v>43251</c:v>
                      </c:pt>
                      <c:pt idx="101">
                        <c:v>43281</c:v>
                      </c:pt>
                      <c:pt idx="102">
                        <c:v>43312</c:v>
                      </c:pt>
                      <c:pt idx="103">
                        <c:v>43343</c:v>
                      </c:pt>
                      <c:pt idx="104">
                        <c:v>43373</c:v>
                      </c:pt>
                      <c:pt idx="105">
                        <c:v>43404</c:v>
                      </c:pt>
                      <c:pt idx="106">
                        <c:v>43434</c:v>
                      </c:pt>
                      <c:pt idx="107">
                        <c:v>43465</c:v>
                      </c:pt>
                      <c:pt idx="108">
                        <c:v>43496</c:v>
                      </c:pt>
                      <c:pt idx="109">
                        <c:v>43524</c:v>
                      </c:pt>
                      <c:pt idx="110">
                        <c:v>43555</c:v>
                      </c:pt>
                      <c:pt idx="111">
                        <c:v>43585</c:v>
                      </c:pt>
                      <c:pt idx="112">
                        <c:v>43616</c:v>
                      </c:pt>
                      <c:pt idx="113">
                        <c:v>43646</c:v>
                      </c:pt>
                      <c:pt idx="114">
                        <c:v>43677</c:v>
                      </c:pt>
                      <c:pt idx="115">
                        <c:v>43708</c:v>
                      </c:pt>
                      <c:pt idx="116">
                        <c:v>43738</c:v>
                      </c:pt>
                      <c:pt idx="117">
                        <c:v>43769</c:v>
                      </c:pt>
                      <c:pt idx="118">
                        <c:v>43799</c:v>
                      </c:pt>
                      <c:pt idx="119">
                        <c:v>43830</c:v>
                      </c:pt>
                      <c:pt idx="120">
                        <c:v>43861</c:v>
                      </c:pt>
                      <c:pt idx="121">
                        <c:v>43890</c:v>
                      </c:pt>
                      <c:pt idx="122">
                        <c:v>43921</c:v>
                      </c:pt>
                      <c:pt idx="123">
                        <c:v>43951</c:v>
                      </c:pt>
                      <c:pt idx="124">
                        <c:v>43982</c:v>
                      </c:pt>
                      <c:pt idx="125">
                        <c:v>44012</c:v>
                      </c:pt>
                      <c:pt idx="126">
                        <c:v>44043</c:v>
                      </c:pt>
                      <c:pt idx="127">
                        <c:v>44074</c:v>
                      </c:pt>
                      <c:pt idx="128">
                        <c:v>44104</c:v>
                      </c:pt>
                      <c:pt idx="129">
                        <c:v>44135</c:v>
                      </c:pt>
                      <c:pt idx="130">
                        <c:v>44165</c:v>
                      </c:pt>
                      <c:pt idx="131">
                        <c:v>44196</c:v>
                      </c:pt>
                      <c:pt idx="132">
                        <c:v>44227</c:v>
                      </c:pt>
                      <c:pt idx="133">
                        <c:v>44255</c:v>
                      </c:pt>
                      <c:pt idx="134">
                        <c:v>44286</c:v>
                      </c:pt>
                      <c:pt idx="135">
                        <c:v>44316</c:v>
                      </c:pt>
                      <c:pt idx="136">
                        <c:v>44347</c:v>
                      </c:pt>
                      <c:pt idx="137">
                        <c:v>44377</c:v>
                      </c:pt>
                      <c:pt idx="138">
                        <c:v>44408</c:v>
                      </c:pt>
                      <c:pt idx="139">
                        <c:v>44439</c:v>
                      </c:pt>
                      <c:pt idx="140">
                        <c:v>44469</c:v>
                      </c:pt>
                      <c:pt idx="141">
                        <c:v>44500</c:v>
                      </c:pt>
                      <c:pt idx="142">
                        <c:v>44530</c:v>
                      </c:pt>
                      <c:pt idx="143">
                        <c:v>44561</c:v>
                      </c:pt>
                      <c:pt idx="144">
                        <c:v>44592</c:v>
                      </c:pt>
                      <c:pt idx="145">
                        <c:v>44620</c:v>
                      </c:pt>
                      <c:pt idx="146">
                        <c:v>44651</c:v>
                      </c:pt>
                      <c:pt idx="147">
                        <c:v>44681</c:v>
                      </c:pt>
                      <c:pt idx="148">
                        <c:v>44712</c:v>
                      </c:pt>
                      <c:pt idx="149">
                        <c:v>44742</c:v>
                      </c:pt>
                      <c:pt idx="150">
                        <c:v>44773</c:v>
                      </c:pt>
                      <c:pt idx="151">
                        <c:v>44804</c:v>
                      </c:pt>
                      <c:pt idx="152">
                        <c:v>44834</c:v>
                      </c:pt>
                      <c:pt idx="153">
                        <c:v>44865</c:v>
                      </c:pt>
                      <c:pt idx="154">
                        <c:v>44895</c:v>
                      </c:pt>
                      <c:pt idx="155">
                        <c:v>44926</c:v>
                      </c:pt>
                      <c:pt idx="156">
                        <c:v>44957</c:v>
                      </c:pt>
                      <c:pt idx="157">
                        <c:v>44985</c:v>
                      </c:pt>
                      <c:pt idx="158">
                        <c:v>45016</c:v>
                      </c:pt>
                      <c:pt idx="159">
                        <c:v>45046</c:v>
                      </c:pt>
                      <c:pt idx="160">
                        <c:v>45077</c:v>
                      </c:pt>
                      <c:pt idx="161">
                        <c:v>45107</c:v>
                      </c:pt>
                      <c:pt idx="162">
                        <c:v>45138</c:v>
                      </c:pt>
                      <c:pt idx="163">
                        <c:v>45169</c:v>
                      </c:pt>
                      <c:pt idx="164">
                        <c:v>45199</c:v>
                      </c:pt>
                      <c:pt idx="165">
                        <c:v>45230</c:v>
                      </c:pt>
                      <c:pt idx="166">
                        <c:v>45260</c:v>
                      </c:pt>
                      <c:pt idx="167">
                        <c:v>45291</c:v>
                      </c:pt>
                      <c:pt idx="168">
                        <c:v>45322</c:v>
                      </c:pt>
                      <c:pt idx="169">
                        <c:v>45351</c:v>
                      </c:pt>
                      <c:pt idx="170">
                        <c:v>45382</c:v>
                      </c:pt>
                      <c:pt idx="171">
                        <c:v>45412</c:v>
                      </c:pt>
                      <c:pt idx="172">
                        <c:v>45443</c:v>
                      </c:pt>
                      <c:pt idx="173">
                        <c:v>45473</c:v>
                      </c:pt>
                      <c:pt idx="174">
                        <c:v>45504</c:v>
                      </c:pt>
                      <c:pt idx="175">
                        <c:v>45535</c:v>
                      </c:pt>
                      <c:pt idx="176">
                        <c:v>45565</c:v>
                      </c:pt>
                      <c:pt idx="177">
                        <c:v>45596</c:v>
                      </c:pt>
                      <c:pt idx="178">
                        <c:v>45626</c:v>
                      </c:pt>
                      <c:pt idx="179">
                        <c:v>45657</c:v>
                      </c:pt>
                      <c:pt idx="180">
                        <c:v>45688</c:v>
                      </c:pt>
                      <c:pt idx="181">
                        <c:v>45716</c:v>
                      </c:pt>
                      <c:pt idx="182">
                        <c:v>45747</c:v>
                      </c:pt>
                      <c:pt idx="183">
                        <c:v>45777</c:v>
                      </c:pt>
                    </c:numCache>
                  </c:numRef>
                </c:cat>
                <c:val>
                  <c:numRef>
                    <c:extLst xmlns:c15="http://schemas.microsoft.com/office/drawing/2012/chart">
                      <c:ext xmlns:c15="http://schemas.microsoft.com/office/drawing/2012/chart" uri="{02D57815-91ED-43cb-92C2-25804820EDAC}">
                        <c15:formulaRef>
                          <c15:sqref>'Real rates_M'!$AU$3:$AU$186</c15:sqref>
                        </c15:formulaRef>
                      </c:ext>
                    </c:extLst>
                    <c:numCache>
                      <c:formatCode>0.00</c:formatCode>
                      <c:ptCount val="18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0.75499999999999989</c:v>
                      </c:pt>
                      <c:pt idx="39">
                        <c:v>1.3059999999999996</c:v>
                      </c:pt>
                      <c:pt idx="40">
                        <c:v>1.089</c:v>
                      </c:pt>
                      <c:pt idx="41">
                        <c:v>1.7119999999999997</c:v>
                      </c:pt>
                      <c:pt idx="42">
                        <c:v>1.4620000000000002</c:v>
                      </c:pt>
                      <c:pt idx="43">
                        <c:v>3.3410000000000002</c:v>
                      </c:pt>
                      <c:pt idx="44">
                        <c:v>3.1020000000000003</c:v>
                      </c:pt>
                      <c:pt idx="45">
                        <c:v>1.8119999999999998</c:v>
                      </c:pt>
                      <c:pt idx="46">
                        <c:v>1.456</c:v>
                      </c:pt>
                      <c:pt idx="47">
                        <c:v>1.0390000000000006</c:v>
                      </c:pt>
                      <c:pt idx="48">
                        <c:v>1.2119999999999997</c:v>
                      </c:pt>
                      <c:pt idx="49">
                        <c:v>1.48</c:v>
                      </c:pt>
                      <c:pt idx="50">
                        <c:v>1.6660000000000004</c:v>
                      </c:pt>
                      <c:pt idx="51">
                        <c:v>1.4529999999999998</c:v>
                      </c:pt>
                      <c:pt idx="52">
                        <c:v>0.83199999999999985</c:v>
                      </c:pt>
                      <c:pt idx="53">
                        <c:v>1.1160000000000005</c:v>
                      </c:pt>
                      <c:pt idx="54">
                        <c:v>0.81799999999999962</c:v>
                      </c:pt>
                      <c:pt idx="55">
                        <c:v>0.85599999999999987</c:v>
                      </c:pt>
                      <c:pt idx="56">
                        <c:v>1.1780000000000004</c:v>
                      </c:pt>
                      <c:pt idx="57">
                        <c:v>0.77099999999999991</c:v>
                      </c:pt>
                      <c:pt idx="58">
                        <c:v>1.0819999999999999</c:v>
                      </c:pt>
                      <c:pt idx="59">
                        <c:v>2.2289999999999996</c:v>
                      </c:pt>
                      <c:pt idx="60">
                        <c:v>2.0659999999999998</c:v>
                      </c:pt>
                      <c:pt idx="61">
                        <c:v>2.4910000000000001</c:v>
                      </c:pt>
                      <c:pt idx="62">
                        <c:v>2.6159999999999997</c:v>
                      </c:pt>
                      <c:pt idx="63">
                        <c:v>2.7730000000000001</c:v>
                      </c:pt>
                      <c:pt idx="64">
                        <c:v>3.3039999999999998</c:v>
                      </c:pt>
                      <c:pt idx="65">
                        <c:v>3.5749999999999997</c:v>
                      </c:pt>
                      <c:pt idx="66">
                        <c:v>3.9289999999999994</c:v>
                      </c:pt>
                      <c:pt idx="67">
                        <c:v>4.0220000000000002</c:v>
                      </c:pt>
                      <c:pt idx="68">
                        <c:v>4.577</c:v>
                      </c:pt>
                      <c:pt idx="69">
                        <c:v>4.4950000000000001</c:v>
                      </c:pt>
                      <c:pt idx="70">
                        <c:v>4.3239999999999998</c:v>
                      </c:pt>
                      <c:pt idx="71">
                        <c:v>4.1379999999999999</c:v>
                      </c:pt>
                      <c:pt idx="72">
                        <c:v>4.1619999999999999</c:v>
                      </c:pt>
                      <c:pt idx="73">
                        <c:v>3.9820000000000002</c:v>
                      </c:pt>
                      <c:pt idx="74">
                        <c:v>3.7330000000000001</c:v>
                      </c:pt>
                      <c:pt idx="75">
                        <c:v>3.5350000000000001</c:v>
                      </c:pt>
                      <c:pt idx="76">
                        <c:v>3.3820000000000001</c:v>
                      </c:pt>
                      <c:pt idx="77">
                        <c:v>2.899</c:v>
                      </c:pt>
                      <c:pt idx="78">
                        <c:v>2.3460000000000001</c:v>
                      </c:pt>
                      <c:pt idx="79">
                        <c:v>2.4400000000000004</c:v>
                      </c:pt>
                      <c:pt idx="80">
                        <c:v>2.2229999999999999</c:v>
                      </c:pt>
                      <c:pt idx="81">
                        <c:v>2.431</c:v>
                      </c:pt>
                      <c:pt idx="82">
                        <c:v>3.0310000000000001</c:v>
                      </c:pt>
                      <c:pt idx="83">
                        <c:v>2.6230000000000002</c:v>
                      </c:pt>
                      <c:pt idx="84">
                        <c:v>2.1859999999999999</c:v>
                      </c:pt>
                      <c:pt idx="85">
                        <c:v>1.5009999999999999</c:v>
                      </c:pt>
                      <c:pt idx="86">
                        <c:v>1.9739999999999998</c:v>
                      </c:pt>
                      <c:pt idx="87">
                        <c:v>1.8570000000000002</c:v>
                      </c:pt>
                      <c:pt idx="88">
                        <c:v>2.14</c:v>
                      </c:pt>
                      <c:pt idx="89">
                        <c:v>2.4130000000000003</c:v>
                      </c:pt>
                      <c:pt idx="90">
                        <c:v>2.7130000000000005</c:v>
                      </c:pt>
                      <c:pt idx="91">
                        <c:v>2.5379999999999998</c:v>
                      </c:pt>
                      <c:pt idx="92">
                        <c:v>2.0720000000000001</c:v>
                      </c:pt>
                      <c:pt idx="93">
                        <c:v>2.0329999999999999</c:v>
                      </c:pt>
                      <c:pt idx="94">
                        <c:v>2.2759999999999998</c:v>
                      </c:pt>
                      <c:pt idx="95">
                        <c:v>2.5660000000000003</c:v>
                      </c:pt>
                      <c:pt idx="96">
                        <c:v>2.1730000000000005</c:v>
                      </c:pt>
                      <c:pt idx="97">
                        <c:v>2.7379999999999995</c:v>
                      </c:pt>
                      <c:pt idx="98">
                        <c:v>2.1950000000000003</c:v>
                      </c:pt>
                      <c:pt idx="99">
                        <c:v>2.2240000000000002</c:v>
                      </c:pt>
                      <c:pt idx="100">
                        <c:v>1.8250000000000002</c:v>
                      </c:pt>
                      <c:pt idx="101">
                        <c:v>1.6799999999999997</c:v>
                      </c:pt>
                      <c:pt idx="102">
                        <c:v>1.1880000000000006</c:v>
                      </c:pt>
                      <c:pt idx="103">
                        <c:v>0.41199999999999992</c:v>
                      </c:pt>
                      <c:pt idx="104">
                        <c:v>0.59199999999999964</c:v>
                      </c:pt>
                      <c:pt idx="105">
                        <c:v>1.1749999999999989</c:v>
                      </c:pt>
                      <c:pt idx="106">
                        <c:v>1.0070000000000006</c:v>
                      </c:pt>
                      <c:pt idx="107">
                        <c:v>1.944</c:v>
                      </c:pt>
                      <c:pt idx="108">
                        <c:v>2.0329999999999995</c:v>
                      </c:pt>
                      <c:pt idx="109">
                        <c:v>2.5010000000000003</c:v>
                      </c:pt>
                      <c:pt idx="110">
                        <c:v>2.7050000000000005</c:v>
                      </c:pt>
                      <c:pt idx="111">
                        <c:v>2.8759999999999994</c:v>
                      </c:pt>
                      <c:pt idx="112">
                        <c:v>2.5990000000000002</c:v>
                      </c:pt>
                      <c:pt idx="113">
                        <c:v>2.6390000000000002</c:v>
                      </c:pt>
                      <c:pt idx="114">
                        <c:v>2.7139999999999995</c:v>
                      </c:pt>
                      <c:pt idx="115">
                        <c:v>3.22</c:v>
                      </c:pt>
                      <c:pt idx="116">
                        <c:v>4.42</c:v>
                      </c:pt>
                      <c:pt idx="117">
                        <c:v>4.2360000000000007</c:v>
                      </c:pt>
                      <c:pt idx="118">
                        <c:v>3.6509999999999998</c:v>
                      </c:pt>
                      <c:pt idx="119">
                        <c:v>2.3190000000000004</c:v>
                      </c:pt>
                      <c:pt idx="120">
                        <c:v>1.5599999999999996</c:v>
                      </c:pt>
                      <c:pt idx="121">
                        <c:v>1.9480000000000004</c:v>
                      </c:pt>
                      <c:pt idx="122">
                        <c:v>2.7930000000000001</c:v>
                      </c:pt>
                      <c:pt idx="123">
                        <c:v>1.9559999999999997</c:v>
                      </c:pt>
                      <c:pt idx="124">
                        <c:v>2.2799999999999998</c:v>
                      </c:pt>
                      <c:pt idx="125">
                        <c:v>1.2360000000000002</c:v>
                      </c:pt>
                      <c:pt idx="126">
                        <c:v>0.8660000000000001</c:v>
                      </c:pt>
                      <c:pt idx="127">
                        <c:v>0.92999999999999972</c:v>
                      </c:pt>
                      <c:pt idx="128">
                        <c:v>1.2249999999999996</c:v>
                      </c:pt>
                      <c:pt idx="129">
                        <c:v>1.2320000000000002</c:v>
                      </c:pt>
                      <c:pt idx="130">
                        <c:v>0.22699999999999987</c:v>
                      </c:pt>
                      <c:pt idx="131">
                        <c:v>-2.2999999999999687E-2</c:v>
                      </c:pt>
                      <c:pt idx="132">
                        <c:v>-0.48799999999999999</c:v>
                      </c:pt>
                      <c:pt idx="133">
                        <c:v>-1.9000000000000128E-2</c:v>
                      </c:pt>
                      <c:pt idx="134">
                        <c:v>0.43400000000000016</c:v>
                      </c:pt>
                      <c:pt idx="135">
                        <c:v>0.58000000000000007</c:v>
                      </c:pt>
                      <c:pt idx="136">
                        <c:v>0.18599999999999994</c:v>
                      </c:pt>
                      <c:pt idx="137">
                        <c:v>0.46799999999999997</c:v>
                      </c:pt>
                      <c:pt idx="138">
                        <c:v>0.21299999999999963</c:v>
                      </c:pt>
                      <c:pt idx="139">
                        <c:v>-0.21700000000000053</c:v>
                      </c:pt>
                      <c:pt idx="140">
                        <c:v>0.36899999999999977</c:v>
                      </c:pt>
                      <c:pt idx="141">
                        <c:v>0.91600000000000037</c:v>
                      </c:pt>
                      <c:pt idx="142">
                        <c:v>1.3399999999999999</c:v>
                      </c:pt>
                      <c:pt idx="143">
                        <c:v>1.7769999999999997</c:v>
                      </c:pt>
                      <c:pt idx="144">
                        <c:v>1.9169999999999998</c:v>
                      </c:pt>
                      <c:pt idx="145">
                        <c:v>2.3760000000000003</c:v>
                      </c:pt>
                      <c:pt idx="146">
                        <c:v>1.7880000000000003</c:v>
                      </c:pt>
                      <c:pt idx="147">
                        <c:v>1.0459999999999994</c:v>
                      </c:pt>
                      <c:pt idx="148">
                        <c:v>1.2519999999999998</c:v>
                      </c:pt>
                      <c:pt idx="149">
                        <c:v>0.91400000000000059</c:v>
                      </c:pt>
                      <c:pt idx="150">
                        <c:v>-0.13100000000000023</c:v>
                      </c:pt>
                      <c:pt idx="151">
                        <c:v>-0.20699999999999985</c:v>
                      </c:pt>
                      <c:pt idx="152">
                        <c:v>9.4999999999999751E-2</c:v>
                      </c:pt>
                      <c:pt idx="153">
                        <c:v>-0.26600000000000001</c:v>
                      </c:pt>
                      <c:pt idx="154">
                        <c:v>-0.81799999999999962</c:v>
                      </c:pt>
                      <c:pt idx="155">
                        <c:v>-1.1079999999999997</c:v>
                      </c:pt>
                      <c:pt idx="156">
                        <c:v>-2.4719999999999995</c:v>
                      </c:pt>
                      <c:pt idx="157">
                        <c:v>-2.2999999999999998</c:v>
                      </c:pt>
                      <c:pt idx="158">
                        <c:v>-1.42</c:v>
                      </c:pt>
                      <c:pt idx="159">
                        <c:v>-0.51799999999999979</c:v>
                      </c:pt>
                      <c:pt idx="160">
                        <c:v>-0.26199999999999957</c:v>
                      </c:pt>
                      <c:pt idx="161">
                        <c:v>0.875</c:v>
                      </c:pt>
                      <c:pt idx="162">
                        <c:v>1.6479999999999997</c:v>
                      </c:pt>
                      <c:pt idx="163">
                        <c:v>1.0300000000000002</c:v>
                      </c:pt>
                      <c:pt idx="164">
                        <c:v>0.35099999999999998</c:v>
                      </c:pt>
                      <c:pt idx="165">
                        <c:v>2.0939999999999994</c:v>
                      </c:pt>
                      <c:pt idx="166">
                        <c:v>2.1290000000000004</c:v>
                      </c:pt>
                      <c:pt idx="167">
                        <c:v>2.0829999999999997</c:v>
                      </c:pt>
                      <c:pt idx="168">
                        <c:v>3.3200000000000003</c:v>
                      </c:pt>
                      <c:pt idx="169">
                        <c:v>2.8430000000000004</c:v>
                      </c:pt>
                      <c:pt idx="170">
                        <c:v>2.5049999999999999</c:v>
                      </c:pt>
                      <c:pt idx="171">
                        <c:v>3.2800000000000002</c:v>
                      </c:pt>
                      <c:pt idx="172">
                        <c:v>2.7920000000000003</c:v>
                      </c:pt>
                      <c:pt idx="173">
                        <c:v>2.9429999999999996</c:v>
                      </c:pt>
                      <c:pt idx="174">
                        <c:v>1.7349999999999994</c:v>
                      </c:pt>
                      <c:pt idx="175">
                        <c:v>2.74</c:v>
                      </c:pt>
                      <c:pt idx="176">
                        <c:v>3.7479999999999998</c:v>
                      </c:pt>
                      <c:pt idx="177">
                        <c:v>3.508</c:v>
                      </c:pt>
                      <c:pt idx="178">
                        <c:v>3.46</c:v>
                      </c:pt>
                      <c:pt idx="179">
                        <c:v>3.2250000000000001</c:v>
                      </c:pt>
                      <c:pt idx="180">
                        <c:v>3.1970000000000005</c:v>
                      </c:pt>
                      <c:pt idx="181">
                        <c:v>3.9179999999999997</c:v>
                      </c:pt>
                      <c:pt idx="182">
                        <c:v>4.282</c:v>
                      </c:pt>
                      <c:pt idx="183">
                        <c:v>4.7029999999999994</c:v>
                      </c:pt>
                    </c:numCache>
                  </c:numRef>
                </c:val>
                <c:smooth val="0"/>
                <c:extLst xmlns:c15="http://schemas.microsoft.com/office/drawing/2012/chart">
                  <c:ext xmlns:c16="http://schemas.microsoft.com/office/drawing/2014/chart" uri="{C3380CC4-5D6E-409C-BE32-E72D297353CC}">
                    <c16:uniqueId val="{0000000B-4B7E-41E2-A858-44432AF9A304}"/>
                  </c:ext>
                </c:extLst>
              </c15:ser>
            </c15:filteredLineSeries>
            <c15:filteredLineSeries>
              <c15:ser>
                <c:idx val="9"/>
                <c:order val="9"/>
                <c:tx>
                  <c:strRef>
                    <c:extLst xmlns:c15="http://schemas.microsoft.com/office/drawing/2012/chart">
                      <c:ext xmlns:c15="http://schemas.microsoft.com/office/drawing/2012/chart" uri="{02D57815-91ED-43cb-92C2-25804820EDAC}">
                        <c15:formulaRef>
                          <c15:sqref>'Real rates_M'!$AV$2</c15:sqref>
                        </c15:formulaRef>
                      </c:ext>
                    </c:extLst>
                    <c:strCache>
                      <c:ptCount val="1"/>
                      <c:pt idx="0">
                        <c:v>SG</c:v>
                      </c:pt>
                    </c:strCache>
                  </c:strRef>
                </c:tx>
                <c:spPr>
                  <a:ln w="28575" cap="rnd">
                    <a:solidFill>
                      <a:schemeClr val="accent4">
                        <a:lumMod val="60000"/>
                      </a:schemeClr>
                    </a:solidFill>
                    <a:round/>
                  </a:ln>
                  <a:effectLst/>
                </c:spPr>
                <c:marker>
                  <c:symbol val="circle"/>
                  <c:size val="5"/>
                  <c:spPr>
                    <a:solidFill>
                      <a:schemeClr val="accent4">
                        <a:lumMod val="60000"/>
                      </a:schemeClr>
                    </a:solidFill>
                    <a:ln w="9525">
                      <a:solidFill>
                        <a:schemeClr val="accent4">
                          <a:lumMod val="60000"/>
                        </a:schemeClr>
                      </a:solidFill>
                    </a:ln>
                    <a:effectLst/>
                  </c:spPr>
                </c:marker>
                <c:cat>
                  <c:numRef>
                    <c:extLst xmlns:c15="http://schemas.microsoft.com/office/drawing/2012/chart">
                      <c:ext xmlns:c15="http://schemas.microsoft.com/office/drawing/2012/chart" uri="{02D57815-91ED-43cb-92C2-25804820EDAC}">
                        <c15:formulaRef>
                          <c15:sqref>'Real rates_M'!$AL$3:$AL$186</c15:sqref>
                        </c15:formulaRef>
                      </c:ext>
                    </c:extLst>
                    <c:numCache>
                      <c:formatCode>m/d/yyyy</c:formatCode>
                      <c:ptCount val="184"/>
                      <c:pt idx="0">
                        <c:v>40209</c:v>
                      </c:pt>
                      <c:pt idx="1">
                        <c:v>40237</c:v>
                      </c:pt>
                      <c:pt idx="2">
                        <c:v>40268</c:v>
                      </c:pt>
                      <c:pt idx="3">
                        <c:v>40298</c:v>
                      </c:pt>
                      <c:pt idx="4">
                        <c:v>40329</c:v>
                      </c:pt>
                      <c:pt idx="5">
                        <c:v>40359</c:v>
                      </c:pt>
                      <c:pt idx="6">
                        <c:v>40390</c:v>
                      </c:pt>
                      <c:pt idx="7">
                        <c:v>40421</c:v>
                      </c:pt>
                      <c:pt idx="8">
                        <c:v>40451</c:v>
                      </c:pt>
                      <c:pt idx="9">
                        <c:v>40482</c:v>
                      </c:pt>
                      <c:pt idx="10">
                        <c:v>40512</c:v>
                      </c:pt>
                      <c:pt idx="11">
                        <c:v>40543</c:v>
                      </c:pt>
                      <c:pt idx="12">
                        <c:v>40574</c:v>
                      </c:pt>
                      <c:pt idx="13">
                        <c:v>40602</c:v>
                      </c:pt>
                      <c:pt idx="14">
                        <c:v>40633</c:v>
                      </c:pt>
                      <c:pt idx="15">
                        <c:v>40663</c:v>
                      </c:pt>
                      <c:pt idx="16">
                        <c:v>40694</c:v>
                      </c:pt>
                      <c:pt idx="17">
                        <c:v>40724</c:v>
                      </c:pt>
                      <c:pt idx="18">
                        <c:v>40755</c:v>
                      </c:pt>
                      <c:pt idx="19">
                        <c:v>40786</c:v>
                      </c:pt>
                      <c:pt idx="20">
                        <c:v>40816</c:v>
                      </c:pt>
                      <c:pt idx="21">
                        <c:v>40847</c:v>
                      </c:pt>
                      <c:pt idx="22">
                        <c:v>40877</c:v>
                      </c:pt>
                      <c:pt idx="23">
                        <c:v>40908</c:v>
                      </c:pt>
                      <c:pt idx="24">
                        <c:v>40939</c:v>
                      </c:pt>
                      <c:pt idx="25">
                        <c:v>40968</c:v>
                      </c:pt>
                      <c:pt idx="26">
                        <c:v>40999</c:v>
                      </c:pt>
                      <c:pt idx="27">
                        <c:v>41029</c:v>
                      </c:pt>
                      <c:pt idx="28">
                        <c:v>41060</c:v>
                      </c:pt>
                      <c:pt idx="29">
                        <c:v>41090</c:v>
                      </c:pt>
                      <c:pt idx="30">
                        <c:v>41121</c:v>
                      </c:pt>
                      <c:pt idx="31">
                        <c:v>41152</c:v>
                      </c:pt>
                      <c:pt idx="32">
                        <c:v>41182</c:v>
                      </c:pt>
                      <c:pt idx="33">
                        <c:v>41213</c:v>
                      </c:pt>
                      <c:pt idx="34">
                        <c:v>41243</c:v>
                      </c:pt>
                      <c:pt idx="35">
                        <c:v>41274</c:v>
                      </c:pt>
                      <c:pt idx="36">
                        <c:v>41305</c:v>
                      </c:pt>
                      <c:pt idx="37">
                        <c:v>41333</c:v>
                      </c:pt>
                      <c:pt idx="38">
                        <c:v>41364</c:v>
                      </c:pt>
                      <c:pt idx="39">
                        <c:v>41394</c:v>
                      </c:pt>
                      <c:pt idx="40">
                        <c:v>41425</c:v>
                      </c:pt>
                      <c:pt idx="41">
                        <c:v>41455</c:v>
                      </c:pt>
                      <c:pt idx="42">
                        <c:v>41486</c:v>
                      </c:pt>
                      <c:pt idx="43">
                        <c:v>41517</c:v>
                      </c:pt>
                      <c:pt idx="44">
                        <c:v>41547</c:v>
                      </c:pt>
                      <c:pt idx="45">
                        <c:v>41578</c:v>
                      </c:pt>
                      <c:pt idx="46">
                        <c:v>41608</c:v>
                      </c:pt>
                      <c:pt idx="47">
                        <c:v>41639</c:v>
                      </c:pt>
                      <c:pt idx="48">
                        <c:v>41670</c:v>
                      </c:pt>
                      <c:pt idx="49">
                        <c:v>41698</c:v>
                      </c:pt>
                      <c:pt idx="50">
                        <c:v>41729</c:v>
                      </c:pt>
                      <c:pt idx="51">
                        <c:v>41759</c:v>
                      </c:pt>
                      <c:pt idx="52">
                        <c:v>41790</c:v>
                      </c:pt>
                      <c:pt idx="53">
                        <c:v>41820</c:v>
                      </c:pt>
                      <c:pt idx="54">
                        <c:v>41851</c:v>
                      </c:pt>
                      <c:pt idx="55">
                        <c:v>41882</c:v>
                      </c:pt>
                      <c:pt idx="56">
                        <c:v>41912</c:v>
                      </c:pt>
                      <c:pt idx="57">
                        <c:v>41943</c:v>
                      </c:pt>
                      <c:pt idx="58">
                        <c:v>41973</c:v>
                      </c:pt>
                      <c:pt idx="59">
                        <c:v>42004</c:v>
                      </c:pt>
                      <c:pt idx="60">
                        <c:v>42035</c:v>
                      </c:pt>
                      <c:pt idx="61">
                        <c:v>42063</c:v>
                      </c:pt>
                      <c:pt idx="62">
                        <c:v>42094</c:v>
                      </c:pt>
                      <c:pt idx="63">
                        <c:v>42124</c:v>
                      </c:pt>
                      <c:pt idx="64">
                        <c:v>42155</c:v>
                      </c:pt>
                      <c:pt idx="65">
                        <c:v>42185</c:v>
                      </c:pt>
                      <c:pt idx="66">
                        <c:v>42216</c:v>
                      </c:pt>
                      <c:pt idx="67">
                        <c:v>42247</c:v>
                      </c:pt>
                      <c:pt idx="68">
                        <c:v>42277</c:v>
                      </c:pt>
                      <c:pt idx="69">
                        <c:v>42308</c:v>
                      </c:pt>
                      <c:pt idx="70">
                        <c:v>42338</c:v>
                      </c:pt>
                      <c:pt idx="71">
                        <c:v>42369</c:v>
                      </c:pt>
                      <c:pt idx="72">
                        <c:v>42400</c:v>
                      </c:pt>
                      <c:pt idx="73">
                        <c:v>42429</c:v>
                      </c:pt>
                      <c:pt idx="74">
                        <c:v>42460</c:v>
                      </c:pt>
                      <c:pt idx="75">
                        <c:v>42490</c:v>
                      </c:pt>
                      <c:pt idx="76">
                        <c:v>42521</c:v>
                      </c:pt>
                      <c:pt idx="77">
                        <c:v>42551</c:v>
                      </c:pt>
                      <c:pt idx="78">
                        <c:v>42582</c:v>
                      </c:pt>
                      <c:pt idx="79">
                        <c:v>42613</c:v>
                      </c:pt>
                      <c:pt idx="80">
                        <c:v>42643</c:v>
                      </c:pt>
                      <c:pt idx="81">
                        <c:v>42674</c:v>
                      </c:pt>
                      <c:pt idx="82">
                        <c:v>42704</c:v>
                      </c:pt>
                      <c:pt idx="83">
                        <c:v>42735</c:v>
                      </c:pt>
                      <c:pt idx="84">
                        <c:v>42766</c:v>
                      </c:pt>
                      <c:pt idx="85">
                        <c:v>42794</c:v>
                      </c:pt>
                      <c:pt idx="86">
                        <c:v>42825</c:v>
                      </c:pt>
                      <c:pt idx="87">
                        <c:v>42855</c:v>
                      </c:pt>
                      <c:pt idx="88">
                        <c:v>42886</c:v>
                      </c:pt>
                      <c:pt idx="89">
                        <c:v>42916</c:v>
                      </c:pt>
                      <c:pt idx="90">
                        <c:v>42947</c:v>
                      </c:pt>
                      <c:pt idx="91">
                        <c:v>42978</c:v>
                      </c:pt>
                      <c:pt idx="92">
                        <c:v>43008</c:v>
                      </c:pt>
                      <c:pt idx="93">
                        <c:v>43039</c:v>
                      </c:pt>
                      <c:pt idx="94">
                        <c:v>43069</c:v>
                      </c:pt>
                      <c:pt idx="95">
                        <c:v>43100</c:v>
                      </c:pt>
                      <c:pt idx="96">
                        <c:v>43131</c:v>
                      </c:pt>
                      <c:pt idx="97">
                        <c:v>43159</c:v>
                      </c:pt>
                      <c:pt idx="98">
                        <c:v>43190</c:v>
                      </c:pt>
                      <c:pt idx="99">
                        <c:v>43220</c:v>
                      </c:pt>
                      <c:pt idx="100">
                        <c:v>43251</c:v>
                      </c:pt>
                      <c:pt idx="101">
                        <c:v>43281</c:v>
                      </c:pt>
                      <c:pt idx="102">
                        <c:v>43312</c:v>
                      </c:pt>
                      <c:pt idx="103">
                        <c:v>43343</c:v>
                      </c:pt>
                      <c:pt idx="104">
                        <c:v>43373</c:v>
                      </c:pt>
                      <c:pt idx="105">
                        <c:v>43404</c:v>
                      </c:pt>
                      <c:pt idx="106">
                        <c:v>43434</c:v>
                      </c:pt>
                      <c:pt idx="107">
                        <c:v>43465</c:v>
                      </c:pt>
                      <c:pt idx="108">
                        <c:v>43496</c:v>
                      </c:pt>
                      <c:pt idx="109">
                        <c:v>43524</c:v>
                      </c:pt>
                      <c:pt idx="110">
                        <c:v>43555</c:v>
                      </c:pt>
                      <c:pt idx="111">
                        <c:v>43585</c:v>
                      </c:pt>
                      <c:pt idx="112">
                        <c:v>43616</c:v>
                      </c:pt>
                      <c:pt idx="113">
                        <c:v>43646</c:v>
                      </c:pt>
                      <c:pt idx="114">
                        <c:v>43677</c:v>
                      </c:pt>
                      <c:pt idx="115">
                        <c:v>43708</c:v>
                      </c:pt>
                      <c:pt idx="116">
                        <c:v>43738</c:v>
                      </c:pt>
                      <c:pt idx="117">
                        <c:v>43769</c:v>
                      </c:pt>
                      <c:pt idx="118">
                        <c:v>43799</c:v>
                      </c:pt>
                      <c:pt idx="119">
                        <c:v>43830</c:v>
                      </c:pt>
                      <c:pt idx="120">
                        <c:v>43861</c:v>
                      </c:pt>
                      <c:pt idx="121">
                        <c:v>43890</c:v>
                      </c:pt>
                      <c:pt idx="122">
                        <c:v>43921</c:v>
                      </c:pt>
                      <c:pt idx="123">
                        <c:v>43951</c:v>
                      </c:pt>
                      <c:pt idx="124">
                        <c:v>43982</c:v>
                      </c:pt>
                      <c:pt idx="125">
                        <c:v>44012</c:v>
                      </c:pt>
                      <c:pt idx="126">
                        <c:v>44043</c:v>
                      </c:pt>
                      <c:pt idx="127">
                        <c:v>44074</c:v>
                      </c:pt>
                      <c:pt idx="128">
                        <c:v>44104</c:v>
                      </c:pt>
                      <c:pt idx="129">
                        <c:v>44135</c:v>
                      </c:pt>
                      <c:pt idx="130">
                        <c:v>44165</c:v>
                      </c:pt>
                      <c:pt idx="131">
                        <c:v>44196</c:v>
                      </c:pt>
                      <c:pt idx="132">
                        <c:v>44227</c:v>
                      </c:pt>
                      <c:pt idx="133">
                        <c:v>44255</c:v>
                      </c:pt>
                      <c:pt idx="134">
                        <c:v>44286</c:v>
                      </c:pt>
                      <c:pt idx="135">
                        <c:v>44316</c:v>
                      </c:pt>
                      <c:pt idx="136">
                        <c:v>44347</c:v>
                      </c:pt>
                      <c:pt idx="137">
                        <c:v>44377</c:v>
                      </c:pt>
                      <c:pt idx="138">
                        <c:v>44408</c:v>
                      </c:pt>
                      <c:pt idx="139">
                        <c:v>44439</c:v>
                      </c:pt>
                      <c:pt idx="140">
                        <c:v>44469</c:v>
                      </c:pt>
                      <c:pt idx="141">
                        <c:v>44500</c:v>
                      </c:pt>
                      <c:pt idx="142">
                        <c:v>44530</c:v>
                      </c:pt>
                      <c:pt idx="143">
                        <c:v>44561</c:v>
                      </c:pt>
                      <c:pt idx="144">
                        <c:v>44592</c:v>
                      </c:pt>
                      <c:pt idx="145">
                        <c:v>44620</c:v>
                      </c:pt>
                      <c:pt idx="146">
                        <c:v>44651</c:v>
                      </c:pt>
                      <c:pt idx="147">
                        <c:v>44681</c:v>
                      </c:pt>
                      <c:pt idx="148">
                        <c:v>44712</c:v>
                      </c:pt>
                      <c:pt idx="149">
                        <c:v>44742</c:v>
                      </c:pt>
                      <c:pt idx="150">
                        <c:v>44773</c:v>
                      </c:pt>
                      <c:pt idx="151">
                        <c:v>44804</c:v>
                      </c:pt>
                      <c:pt idx="152">
                        <c:v>44834</c:v>
                      </c:pt>
                      <c:pt idx="153">
                        <c:v>44865</c:v>
                      </c:pt>
                      <c:pt idx="154">
                        <c:v>44895</c:v>
                      </c:pt>
                      <c:pt idx="155">
                        <c:v>44926</c:v>
                      </c:pt>
                      <c:pt idx="156">
                        <c:v>44957</c:v>
                      </c:pt>
                      <c:pt idx="157">
                        <c:v>44985</c:v>
                      </c:pt>
                      <c:pt idx="158">
                        <c:v>45016</c:v>
                      </c:pt>
                      <c:pt idx="159">
                        <c:v>45046</c:v>
                      </c:pt>
                      <c:pt idx="160">
                        <c:v>45077</c:v>
                      </c:pt>
                      <c:pt idx="161">
                        <c:v>45107</c:v>
                      </c:pt>
                      <c:pt idx="162">
                        <c:v>45138</c:v>
                      </c:pt>
                      <c:pt idx="163">
                        <c:v>45169</c:v>
                      </c:pt>
                      <c:pt idx="164">
                        <c:v>45199</c:v>
                      </c:pt>
                      <c:pt idx="165">
                        <c:v>45230</c:v>
                      </c:pt>
                      <c:pt idx="166">
                        <c:v>45260</c:v>
                      </c:pt>
                      <c:pt idx="167">
                        <c:v>45291</c:v>
                      </c:pt>
                      <c:pt idx="168">
                        <c:v>45322</c:v>
                      </c:pt>
                      <c:pt idx="169">
                        <c:v>45351</c:v>
                      </c:pt>
                      <c:pt idx="170">
                        <c:v>45382</c:v>
                      </c:pt>
                      <c:pt idx="171">
                        <c:v>45412</c:v>
                      </c:pt>
                      <c:pt idx="172">
                        <c:v>45443</c:v>
                      </c:pt>
                      <c:pt idx="173">
                        <c:v>45473</c:v>
                      </c:pt>
                      <c:pt idx="174">
                        <c:v>45504</c:v>
                      </c:pt>
                      <c:pt idx="175">
                        <c:v>45535</c:v>
                      </c:pt>
                      <c:pt idx="176">
                        <c:v>45565</c:v>
                      </c:pt>
                      <c:pt idx="177">
                        <c:v>45596</c:v>
                      </c:pt>
                      <c:pt idx="178">
                        <c:v>45626</c:v>
                      </c:pt>
                      <c:pt idx="179">
                        <c:v>45657</c:v>
                      </c:pt>
                      <c:pt idx="180">
                        <c:v>45688</c:v>
                      </c:pt>
                      <c:pt idx="181">
                        <c:v>45716</c:v>
                      </c:pt>
                      <c:pt idx="182">
                        <c:v>45747</c:v>
                      </c:pt>
                      <c:pt idx="183">
                        <c:v>45777</c:v>
                      </c:pt>
                    </c:numCache>
                  </c:numRef>
                </c:cat>
                <c:val>
                  <c:numRef>
                    <c:extLst xmlns:c15="http://schemas.microsoft.com/office/drawing/2012/chart">
                      <c:ext xmlns:c15="http://schemas.microsoft.com/office/drawing/2012/chart" uri="{02D57815-91ED-43cb-92C2-25804820EDAC}">
                        <c15:formulaRef>
                          <c15:sqref>'Real rates_M'!$AV$3:$AV$186</c15:sqref>
                        </c15:formulaRef>
                      </c:ext>
                    </c:extLst>
                    <c:numCache>
                      <c:formatCode>0.00</c:formatCode>
                      <c:ptCount val="184"/>
                      <c:pt idx="0">
                        <c:v>2.3289999999999997</c:v>
                      </c:pt>
                      <c:pt idx="1">
                        <c:v>1.677</c:v>
                      </c:pt>
                      <c:pt idx="2">
                        <c:v>1.2269999999999999</c:v>
                      </c:pt>
                      <c:pt idx="3">
                        <c:v>-0.53900000000000015</c:v>
                      </c:pt>
                      <c:pt idx="4">
                        <c:v>-0.51899999999999968</c:v>
                      </c:pt>
                      <c:pt idx="5">
                        <c:v>-0.33000000000000007</c:v>
                      </c:pt>
                      <c:pt idx="6">
                        <c:v>-1.1580000000000001</c:v>
                      </c:pt>
                      <c:pt idx="7">
                        <c:v>-1.3099999999999998</c:v>
                      </c:pt>
                      <c:pt idx="8">
                        <c:v>-1.681</c:v>
                      </c:pt>
                      <c:pt idx="9">
                        <c:v>-1.5229999999999999</c:v>
                      </c:pt>
                      <c:pt idx="10">
                        <c:v>-1.5149999999999997</c:v>
                      </c:pt>
                      <c:pt idx="11">
                        <c:v>-1.8949999999999996</c:v>
                      </c:pt>
                      <c:pt idx="12">
                        <c:v>-2.9279999999999999</c:v>
                      </c:pt>
                      <c:pt idx="13">
                        <c:v>-2.407</c:v>
                      </c:pt>
                      <c:pt idx="14">
                        <c:v>-2.52</c:v>
                      </c:pt>
                      <c:pt idx="15">
                        <c:v>-2.0979999999999999</c:v>
                      </c:pt>
                      <c:pt idx="16">
                        <c:v>-2.1190000000000002</c:v>
                      </c:pt>
                      <c:pt idx="17">
                        <c:v>-2.895</c:v>
                      </c:pt>
                      <c:pt idx="18">
                        <c:v>-3.3840000000000003</c:v>
                      </c:pt>
                      <c:pt idx="19">
                        <c:v>-4.0709999999999997</c:v>
                      </c:pt>
                      <c:pt idx="20">
                        <c:v>-3.8890000000000002</c:v>
                      </c:pt>
                      <c:pt idx="21">
                        <c:v>-3.6590000000000003</c:v>
                      </c:pt>
                      <c:pt idx="22">
                        <c:v>-4.0280000000000005</c:v>
                      </c:pt>
                      <c:pt idx="23">
                        <c:v>-3.8890000000000002</c:v>
                      </c:pt>
                      <c:pt idx="24">
                        <c:v>-3.274</c:v>
                      </c:pt>
                      <c:pt idx="25">
                        <c:v>-3.1339999999999995</c:v>
                      </c:pt>
                      <c:pt idx="26">
                        <c:v>-3.6549999999999998</c:v>
                      </c:pt>
                      <c:pt idx="27">
                        <c:v>-3.96</c:v>
                      </c:pt>
                      <c:pt idx="28">
                        <c:v>-3.5460000000000003</c:v>
                      </c:pt>
                      <c:pt idx="29">
                        <c:v>-3.7050000000000001</c:v>
                      </c:pt>
                      <c:pt idx="30">
                        <c:v>-2.609</c:v>
                      </c:pt>
                      <c:pt idx="31">
                        <c:v>-2.5299999999999998</c:v>
                      </c:pt>
                      <c:pt idx="32">
                        <c:v>-3.2410000000000001</c:v>
                      </c:pt>
                      <c:pt idx="33">
                        <c:v>-2.7769999999999997</c:v>
                      </c:pt>
                      <c:pt idx="34">
                        <c:v>-2.3010000000000002</c:v>
                      </c:pt>
                      <c:pt idx="35">
                        <c:v>-3.0089999999999999</c:v>
                      </c:pt>
                      <c:pt idx="36">
                        <c:v>-2.1870000000000003</c:v>
                      </c:pt>
                      <c:pt idx="37">
                        <c:v>-3.3950000000000005</c:v>
                      </c:pt>
                      <c:pt idx="38">
                        <c:v>-1.976</c:v>
                      </c:pt>
                      <c:pt idx="39">
                        <c:v>-0.13300000000000001</c:v>
                      </c:pt>
                      <c:pt idx="40">
                        <c:v>0.19299999999999984</c:v>
                      </c:pt>
                      <c:pt idx="41">
                        <c:v>0.53300000000000014</c:v>
                      </c:pt>
                      <c:pt idx="42">
                        <c:v>0.56200000000000028</c:v>
                      </c:pt>
                      <c:pt idx="43">
                        <c:v>0.65899999999999981</c:v>
                      </c:pt>
                      <c:pt idx="44">
                        <c:v>0.73399999999999999</c:v>
                      </c:pt>
                      <c:pt idx="45">
                        <c:v>0.1379999999999999</c:v>
                      </c:pt>
                      <c:pt idx="46">
                        <c:v>-0.21900000000000031</c:v>
                      </c:pt>
                      <c:pt idx="47">
                        <c:v>1.052</c:v>
                      </c:pt>
                      <c:pt idx="48">
                        <c:v>1.052</c:v>
                      </c:pt>
                      <c:pt idx="49">
                        <c:v>2.048</c:v>
                      </c:pt>
                      <c:pt idx="50">
                        <c:v>1.2820000000000003</c:v>
                      </c:pt>
                      <c:pt idx="51">
                        <c:v>0.11400000000000032</c:v>
                      </c:pt>
                      <c:pt idx="52">
                        <c:v>-7.5999999999999623E-2</c:v>
                      </c:pt>
                      <c:pt idx="53">
                        <c:v>0.40500000000000025</c:v>
                      </c:pt>
                      <c:pt idx="54">
                        <c:v>1.143</c:v>
                      </c:pt>
                      <c:pt idx="55">
                        <c:v>1.2549999999999999</c:v>
                      </c:pt>
                      <c:pt idx="56">
                        <c:v>1.764</c:v>
                      </c:pt>
                      <c:pt idx="57">
                        <c:v>2.0799999999999996</c:v>
                      </c:pt>
                      <c:pt idx="58">
                        <c:v>2.4789999999999996</c:v>
                      </c:pt>
                      <c:pt idx="59">
                        <c:v>2.37</c:v>
                      </c:pt>
                      <c:pt idx="60">
                        <c:v>2.2680000000000002</c:v>
                      </c:pt>
                      <c:pt idx="61">
                        <c:v>2.5229999999999997</c:v>
                      </c:pt>
                      <c:pt idx="62">
                        <c:v>2.5589999999999997</c:v>
                      </c:pt>
                      <c:pt idx="63">
                        <c:v>2.7360000000000002</c:v>
                      </c:pt>
                      <c:pt idx="64">
                        <c:v>2.8079999999999998</c:v>
                      </c:pt>
                      <c:pt idx="65">
                        <c:v>2.9829999999999997</c:v>
                      </c:pt>
                      <c:pt idx="66">
                        <c:v>3.0249999999999999</c:v>
                      </c:pt>
                      <c:pt idx="67">
                        <c:v>3.6290000000000004</c:v>
                      </c:pt>
                      <c:pt idx="68">
                        <c:v>3.1350000000000002</c:v>
                      </c:pt>
                      <c:pt idx="69">
                        <c:v>3.2430000000000003</c:v>
                      </c:pt>
                      <c:pt idx="70">
                        <c:v>3.298</c:v>
                      </c:pt>
                      <c:pt idx="71">
                        <c:v>3.1850000000000001</c:v>
                      </c:pt>
                      <c:pt idx="72">
                        <c:v>2.8570000000000002</c:v>
                      </c:pt>
                      <c:pt idx="73">
                        <c:v>3.0640000000000001</c:v>
                      </c:pt>
                      <c:pt idx="74">
                        <c:v>2.8280000000000003</c:v>
                      </c:pt>
                      <c:pt idx="75">
                        <c:v>2.4820000000000002</c:v>
                      </c:pt>
                      <c:pt idx="76">
                        <c:v>3.8280000000000003</c:v>
                      </c:pt>
                      <c:pt idx="77">
                        <c:v>2.5990000000000002</c:v>
                      </c:pt>
                      <c:pt idx="78">
                        <c:v>2.4009999999999998</c:v>
                      </c:pt>
                      <c:pt idx="79">
                        <c:v>2.0880000000000001</c:v>
                      </c:pt>
                      <c:pt idx="80">
                        <c:v>1.958</c:v>
                      </c:pt>
                      <c:pt idx="81">
                        <c:v>1.9790000000000001</c:v>
                      </c:pt>
                      <c:pt idx="82">
                        <c:v>2.286</c:v>
                      </c:pt>
                      <c:pt idx="83">
                        <c:v>2.262</c:v>
                      </c:pt>
                      <c:pt idx="84">
                        <c:v>1.6890000000000001</c:v>
                      </c:pt>
                      <c:pt idx="85">
                        <c:v>1.59</c:v>
                      </c:pt>
                      <c:pt idx="86">
                        <c:v>1.534</c:v>
                      </c:pt>
                      <c:pt idx="87">
                        <c:v>1.7130000000000001</c:v>
                      </c:pt>
                      <c:pt idx="88">
                        <c:v>0.66599999999999993</c:v>
                      </c:pt>
                      <c:pt idx="89">
                        <c:v>1.5779999999999998</c:v>
                      </c:pt>
                      <c:pt idx="90">
                        <c:v>1.4830000000000001</c:v>
                      </c:pt>
                      <c:pt idx="91">
                        <c:v>1.6739999999999999</c:v>
                      </c:pt>
                      <c:pt idx="92">
                        <c:v>1.7410000000000001</c:v>
                      </c:pt>
                      <c:pt idx="93">
                        <c:v>1.7429999999999999</c:v>
                      </c:pt>
                      <c:pt idx="94">
                        <c:v>1.5209999999999999</c:v>
                      </c:pt>
                      <c:pt idx="95">
                        <c:v>1.5960000000000001</c:v>
                      </c:pt>
                      <c:pt idx="96">
                        <c:v>2.1819999999999999</c:v>
                      </c:pt>
                      <c:pt idx="97">
                        <c:v>1.8820000000000001</c:v>
                      </c:pt>
                      <c:pt idx="98">
                        <c:v>2.0859999999999999</c:v>
                      </c:pt>
                      <c:pt idx="99">
                        <c:v>2.4129999999999998</c:v>
                      </c:pt>
                      <c:pt idx="100">
                        <c:v>2.165</c:v>
                      </c:pt>
                      <c:pt idx="101">
                        <c:v>1.9209999999999998</c:v>
                      </c:pt>
                      <c:pt idx="102">
                        <c:v>1.851</c:v>
                      </c:pt>
                      <c:pt idx="103">
                        <c:v>1.667</c:v>
                      </c:pt>
                      <c:pt idx="104">
                        <c:v>1.7910000000000001</c:v>
                      </c:pt>
                      <c:pt idx="105">
                        <c:v>1.8030000000000002</c:v>
                      </c:pt>
                      <c:pt idx="106">
                        <c:v>2.0450000000000004</c:v>
                      </c:pt>
                      <c:pt idx="107">
                        <c:v>1.5299999999999998</c:v>
                      </c:pt>
                      <c:pt idx="108">
                        <c:v>1.7309999999999999</c:v>
                      </c:pt>
                      <c:pt idx="109">
                        <c:v>1.7450000000000001</c:v>
                      </c:pt>
                      <c:pt idx="110">
                        <c:v>1.3619999999999999</c:v>
                      </c:pt>
                      <c:pt idx="111">
                        <c:v>1.2610000000000001</c:v>
                      </c:pt>
                      <c:pt idx="112">
                        <c:v>1.177</c:v>
                      </c:pt>
                      <c:pt idx="113">
                        <c:v>1.488</c:v>
                      </c:pt>
                      <c:pt idx="114">
                        <c:v>1.704</c:v>
                      </c:pt>
                      <c:pt idx="115">
                        <c:v>1.3239999999999998</c:v>
                      </c:pt>
                      <c:pt idx="116">
                        <c:v>1.33</c:v>
                      </c:pt>
                      <c:pt idx="117">
                        <c:v>1.2629999999999999</c:v>
                      </c:pt>
                      <c:pt idx="118">
                        <c:v>1.1270000000000002</c:v>
                      </c:pt>
                      <c:pt idx="119">
                        <c:v>0.93100000000000005</c:v>
                      </c:pt>
                      <c:pt idx="120">
                        <c:v>0.79600000000000004</c:v>
                      </c:pt>
                      <c:pt idx="121">
                        <c:v>1.071</c:v>
                      </c:pt>
                      <c:pt idx="122">
                        <c:v>1.2689999999999999</c:v>
                      </c:pt>
                      <c:pt idx="123">
                        <c:v>1.585</c:v>
                      </c:pt>
                      <c:pt idx="124">
                        <c:v>1.6110000000000002</c:v>
                      </c:pt>
                      <c:pt idx="125">
                        <c:v>1.391</c:v>
                      </c:pt>
                      <c:pt idx="126">
                        <c:v>1.1850000000000001</c:v>
                      </c:pt>
                      <c:pt idx="127">
                        <c:v>1.393</c:v>
                      </c:pt>
                      <c:pt idx="128">
                        <c:v>0.85699999999999998</c:v>
                      </c:pt>
                      <c:pt idx="129">
                        <c:v>1.0050000000000001</c:v>
                      </c:pt>
                      <c:pt idx="130">
                        <c:v>0.97099999999999997</c:v>
                      </c:pt>
                      <c:pt idx="131">
                        <c:v>0.83399999999999996</c:v>
                      </c:pt>
                      <c:pt idx="132">
                        <c:v>0.78600000000000003</c:v>
                      </c:pt>
                      <c:pt idx="133">
                        <c:v>0.6180000000000001</c:v>
                      </c:pt>
                      <c:pt idx="134">
                        <c:v>0.41500000000000004</c:v>
                      </c:pt>
                      <c:pt idx="135">
                        <c:v>-0.51500000000000012</c:v>
                      </c:pt>
                      <c:pt idx="136">
                        <c:v>-0.92999999999999994</c:v>
                      </c:pt>
                      <c:pt idx="137">
                        <c:v>-0.83599999999999985</c:v>
                      </c:pt>
                      <c:pt idx="138">
                        <c:v>-1.206</c:v>
                      </c:pt>
                      <c:pt idx="139">
                        <c:v>-1.0009999999999999</c:v>
                      </c:pt>
                      <c:pt idx="140">
                        <c:v>-0.91900000000000004</c:v>
                      </c:pt>
                      <c:pt idx="141">
                        <c:v>-1.4689999999999999</c:v>
                      </c:pt>
                      <c:pt idx="142">
                        <c:v>-2.2119999999999997</c:v>
                      </c:pt>
                      <c:pt idx="143">
                        <c:v>-2.3620000000000001</c:v>
                      </c:pt>
                      <c:pt idx="144">
                        <c:v>-2.2389999999999999</c:v>
                      </c:pt>
                      <c:pt idx="145">
                        <c:v>-2.415</c:v>
                      </c:pt>
                      <c:pt idx="146">
                        <c:v>-3.0720000000000005</c:v>
                      </c:pt>
                      <c:pt idx="147">
                        <c:v>-2.8810000000000002</c:v>
                      </c:pt>
                      <c:pt idx="148">
                        <c:v>-2.8989999999999996</c:v>
                      </c:pt>
                      <c:pt idx="149">
                        <c:v>-3.7330000000000001</c:v>
                      </c:pt>
                      <c:pt idx="150">
                        <c:v>-4.4610000000000003</c:v>
                      </c:pt>
                      <c:pt idx="151">
                        <c:v>-4.5339999999999998</c:v>
                      </c:pt>
                      <c:pt idx="152">
                        <c:v>-4.0270000000000001</c:v>
                      </c:pt>
                      <c:pt idx="153">
                        <c:v>-3.391</c:v>
                      </c:pt>
                      <c:pt idx="154">
                        <c:v>-3.64</c:v>
                      </c:pt>
                      <c:pt idx="155">
                        <c:v>-3.4220000000000002</c:v>
                      </c:pt>
                      <c:pt idx="156">
                        <c:v>-3.6459999999999995</c:v>
                      </c:pt>
                      <c:pt idx="157">
                        <c:v>-2.9669999999999996</c:v>
                      </c:pt>
                      <c:pt idx="158">
                        <c:v>-2.5670000000000002</c:v>
                      </c:pt>
                      <c:pt idx="159">
                        <c:v>-3.0449999999999999</c:v>
                      </c:pt>
                      <c:pt idx="160">
                        <c:v>-2.2639999999999998</c:v>
                      </c:pt>
                      <c:pt idx="161">
                        <c:v>-1.4390000000000001</c:v>
                      </c:pt>
                      <c:pt idx="162">
                        <c:v>-1.0619999999999998</c:v>
                      </c:pt>
                      <c:pt idx="163">
                        <c:v>-0.97499999999999964</c:v>
                      </c:pt>
                      <c:pt idx="164">
                        <c:v>-0.71399999999999952</c:v>
                      </c:pt>
                      <c:pt idx="165">
                        <c:v>-1.4339999999999997</c:v>
                      </c:pt>
                      <c:pt idx="166">
                        <c:v>-0.65399999999999991</c:v>
                      </c:pt>
                      <c:pt idx="167">
                        <c:v>-1.109</c:v>
                      </c:pt>
                      <c:pt idx="168">
                        <c:v>-0.20300000000000029</c:v>
                      </c:pt>
                      <c:pt idx="169">
                        <c:v>-0.5089999999999999</c:v>
                      </c:pt>
                      <c:pt idx="170">
                        <c:v>8.9999999999999858E-2</c:v>
                      </c:pt>
                      <c:pt idx="171">
                        <c:v>0.83400000000000007</c:v>
                      </c:pt>
                      <c:pt idx="172">
                        <c:v>0.24900000000000011</c:v>
                      </c:pt>
                      <c:pt idx="173">
                        <c:v>0.69499999999999984</c:v>
                      </c:pt>
                      <c:pt idx="174">
                        <c:v>0.36699999999999999</c:v>
                      </c:pt>
                      <c:pt idx="175">
                        <c:v>0.48799999999999999</c:v>
                      </c:pt>
                      <c:pt idx="176">
                        <c:v>0.70300000000000029</c:v>
                      </c:pt>
                      <c:pt idx="177">
                        <c:v>1.6119999999999999</c:v>
                      </c:pt>
                      <c:pt idx="178">
                        <c:v>1.1480000000000001</c:v>
                      </c:pt>
                      <c:pt idx="179">
                        <c:v>1.351</c:v>
                      </c:pt>
                      <c:pt idx="180">
                        <c:v>1.7089999999999999</c:v>
                      </c:pt>
                      <c:pt idx="181">
                        <c:v>1.8260000000000001</c:v>
                      </c:pt>
                      <c:pt idx="182">
                        <c:v>1.7760000000000002</c:v>
                      </c:pt>
                      <c:pt idx="183">
                        <c:v>1.5660000000000003</c:v>
                      </c:pt>
                    </c:numCache>
                  </c:numRef>
                </c:val>
                <c:smooth val="0"/>
                <c:extLst xmlns:c15="http://schemas.microsoft.com/office/drawing/2012/chart">
                  <c:ext xmlns:c16="http://schemas.microsoft.com/office/drawing/2014/chart" uri="{C3380CC4-5D6E-409C-BE32-E72D297353CC}">
                    <c16:uniqueId val="{0000000C-4B7E-41E2-A858-44432AF9A304}"/>
                  </c:ext>
                </c:extLst>
              </c15:ser>
            </c15:filteredLineSeries>
            <c15:filteredLineSeries>
              <c15:ser>
                <c:idx val="11"/>
                <c:order val="11"/>
                <c:tx>
                  <c:strRef>
                    <c:extLst xmlns:c15="http://schemas.microsoft.com/office/drawing/2012/chart">
                      <c:ext xmlns:c15="http://schemas.microsoft.com/office/drawing/2012/chart" uri="{02D57815-91ED-43cb-92C2-25804820EDAC}">
                        <c15:formulaRef>
                          <c15:sqref>'Real rates_M'!$AX$2</c15:sqref>
                        </c15:formulaRef>
                      </c:ext>
                    </c:extLst>
                    <c:strCache>
                      <c:ptCount val="1"/>
                      <c:pt idx="0">
                        <c:v>TW</c:v>
                      </c:pt>
                    </c:strCache>
                  </c:strRef>
                </c:tx>
                <c:spPr>
                  <a:ln w="28575" cap="rnd">
                    <a:solidFill>
                      <a:schemeClr val="accent6">
                        <a:lumMod val="60000"/>
                      </a:schemeClr>
                    </a:solidFill>
                    <a:round/>
                  </a:ln>
                  <a:effectLst/>
                </c:spPr>
                <c:marker>
                  <c:symbol val="circle"/>
                  <c:size val="5"/>
                  <c:spPr>
                    <a:solidFill>
                      <a:schemeClr val="accent6">
                        <a:lumMod val="60000"/>
                      </a:schemeClr>
                    </a:solidFill>
                    <a:ln w="9525">
                      <a:solidFill>
                        <a:schemeClr val="accent6">
                          <a:lumMod val="60000"/>
                        </a:schemeClr>
                      </a:solidFill>
                    </a:ln>
                    <a:effectLst/>
                  </c:spPr>
                </c:marker>
                <c:cat>
                  <c:numRef>
                    <c:extLst xmlns:c15="http://schemas.microsoft.com/office/drawing/2012/chart">
                      <c:ext xmlns:c15="http://schemas.microsoft.com/office/drawing/2012/chart" uri="{02D57815-91ED-43cb-92C2-25804820EDAC}">
                        <c15:formulaRef>
                          <c15:sqref>'Real rates_M'!$AL$3:$AL$186</c15:sqref>
                        </c15:formulaRef>
                      </c:ext>
                    </c:extLst>
                    <c:numCache>
                      <c:formatCode>m/d/yyyy</c:formatCode>
                      <c:ptCount val="184"/>
                      <c:pt idx="0">
                        <c:v>40209</c:v>
                      </c:pt>
                      <c:pt idx="1">
                        <c:v>40237</c:v>
                      </c:pt>
                      <c:pt idx="2">
                        <c:v>40268</c:v>
                      </c:pt>
                      <c:pt idx="3">
                        <c:v>40298</c:v>
                      </c:pt>
                      <c:pt idx="4">
                        <c:v>40329</c:v>
                      </c:pt>
                      <c:pt idx="5">
                        <c:v>40359</c:v>
                      </c:pt>
                      <c:pt idx="6">
                        <c:v>40390</c:v>
                      </c:pt>
                      <c:pt idx="7">
                        <c:v>40421</c:v>
                      </c:pt>
                      <c:pt idx="8">
                        <c:v>40451</c:v>
                      </c:pt>
                      <c:pt idx="9">
                        <c:v>40482</c:v>
                      </c:pt>
                      <c:pt idx="10">
                        <c:v>40512</c:v>
                      </c:pt>
                      <c:pt idx="11">
                        <c:v>40543</c:v>
                      </c:pt>
                      <c:pt idx="12">
                        <c:v>40574</c:v>
                      </c:pt>
                      <c:pt idx="13">
                        <c:v>40602</c:v>
                      </c:pt>
                      <c:pt idx="14">
                        <c:v>40633</c:v>
                      </c:pt>
                      <c:pt idx="15">
                        <c:v>40663</c:v>
                      </c:pt>
                      <c:pt idx="16">
                        <c:v>40694</c:v>
                      </c:pt>
                      <c:pt idx="17">
                        <c:v>40724</c:v>
                      </c:pt>
                      <c:pt idx="18">
                        <c:v>40755</c:v>
                      </c:pt>
                      <c:pt idx="19">
                        <c:v>40786</c:v>
                      </c:pt>
                      <c:pt idx="20">
                        <c:v>40816</c:v>
                      </c:pt>
                      <c:pt idx="21">
                        <c:v>40847</c:v>
                      </c:pt>
                      <c:pt idx="22">
                        <c:v>40877</c:v>
                      </c:pt>
                      <c:pt idx="23">
                        <c:v>40908</c:v>
                      </c:pt>
                      <c:pt idx="24">
                        <c:v>40939</c:v>
                      </c:pt>
                      <c:pt idx="25">
                        <c:v>40968</c:v>
                      </c:pt>
                      <c:pt idx="26">
                        <c:v>40999</c:v>
                      </c:pt>
                      <c:pt idx="27">
                        <c:v>41029</c:v>
                      </c:pt>
                      <c:pt idx="28">
                        <c:v>41060</c:v>
                      </c:pt>
                      <c:pt idx="29">
                        <c:v>41090</c:v>
                      </c:pt>
                      <c:pt idx="30">
                        <c:v>41121</c:v>
                      </c:pt>
                      <c:pt idx="31">
                        <c:v>41152</c:v>
                      </c:pt>
                      <c:pt idx="32">
                        <c:v>41182</c:v>
                      </c:pt>
                      <c:pt idx="33">
                        <c:v>41213</c:v>
                      </c:pt>
                      <c:pt idx="34">
                        <c:v>41243</c:v>
                      </c:pt>
                      <c:pt idx="35">
                        <c:v>41274</c:v>
                      </c:pt>
                      <c:pt idx="36">
                        <c:v>41305</c:v>
                      </c:pt>
                      <c:pt idx="37">
                        <c:v>41333</c:v>
                      </c:pt>
                      <c:pt idx="38">
                        <c:v>41364</c:v>
                      </c:pt>
                      <c:pt idx="39">
                        <c:v>41394</c:v>
                      </c:pt>
                      <c:pt idx="40">
                        <c:v>41425</c:v>
                      </c:pt>
                      <c:pt idx="41">
                        <c:v>41455</c:v>
                      </c:pt>
                      <c:pt idx="42">
                        <c:v>41486</c:v>
                      </c:pt>
                      <c:pt idx="43">
                        <c:v>41517</c:v>
                      </c:pt>
                      <c:pt idx="44">
                        <c:v>41547</c:v>
                      </c:pt>
                      <c:pt idx="45">
                        <c:v>41578</c:v>
                      </c:pt>
                      <c:pt idx="46">
                        <c:v>41608</c:v>
                      </c:pt>
                      <c:pt idx="47">
                        <c:v>41639</c:v>
                      </c:pt>
                      <c:pt idx="48">
                        <c:v>41670</c:v>
                      </c:pt>
                      <c:pt idx="49">
                        <c:v>41698</c:v>
                      </c:pt>
                      <c:pt idx="50">
                        <c:v>41729</c:v>
                      </c:pt>
                      <c:pt idx="51">
                        <c:v>41759</c:v>
                      </c:pt>
                      <c:pt idx="52">
                        <c:v>41790</c:v>
                      </c:pt>
                      <c:pt idx="53">
                        <c:v>41820</c:v>
                      </c:pt>
                      <c:pt idx="54">
                        <c:v>41851</c:v>
                      </c:pt>
                      <c:pt idx="55">
                        <c:v>41882</c:v>
                      </c:pt>
                      <c:pt idx="56">
                        <c:v>41912</c:v>
                      </c:pt>
                      <c:pt idx="57">
                        <c:v>41943</c:v>
                      </c:pt>
                      <c:pt idx="58">
                        <c:v>41973</c:v>
                      </c:pt>
                      <c:pt idx="59">
                        <c:v>42004</c:v>
                      </c:pt>
                      <c:pt idx="60">
                        <c:v>42035</c:v>
                      </c:pt>
                      <c:pt idx="61">
                        <c:v>42063</c:v>
                      </c:pt>
                      <c:pt idx="62">
                        <c:v>42094</c:v>
                      </c:pt>
                      <c:pt idx="63">
                        <c:v>42124</c:v>
                      </c:pt>
                      <c:pt idx="64">
                        <c:v>42155</c:v>
                      </c:pt>
                      <c:pt idx="65">
                        <c:v>42185</c:v>
                      </c:pt>
                      <c:pt idx="66">
                        <c:v>42216</c:v>
                      </c:pt>
                      <c:pt idx="67">
                        <c:v>42247</c:v>
                      </c:pt>
                      <c:pt idx="68">
                        <c:v>42277</c:v>
                      </c:pt>
                      <c:pt idx="69">
                        <c:v>42308</c:v>
                      </c:pt>
                      <c:pt idx="70">
                        <c:v>42338</c:v>
                      </c:pt>
                      <c:pt idx="71">
                        <c:v>42369</c:v>
                      </c:pt>
                      <c:pt idx="72">
                        <c:v>42400</c:v>
                      </c:pt>
                      <c:pt idx="73">
                        <c:v>42429</c:v>
                      </c:pt>
                      <c:pt idx="74">
                        <c:v>42460</c:v>
                      </c:pt>
                      <c:pt idx="75">
                        <c:v>42490</c:v>
                      </c:pt>
                      <c:pt idx="76">
                        <c:v>42521</c:v>
                      </c:pt>
                      <c:pt idx="77">
                        <c:v>42551</c:v>
                      </c:pt>
                      <c:pt idx="78">
                        <c:v>42582</c:v>
                      </c:pt>
                      <c:pt idx="79">
                        <c:v>42613</c:v>
                      </c:pt>
                      <c:pt idx="80">
                        <c:v>42643</c:v>
                      </c:pt>
                      <c:pt idx="81">
                        <c:v>42674</c:v>
                      </c:pt>
                      <c:pt idx="82">
                        <c:v>42704</c:v>
                      </c:pt>
                      <c:pt idx="83">
                        <c:v>42735</c:v>
                      </c:pt>
                      <c:pt idx="84">
                        <c:v>42766</c:v>
                      </c:pt>
                      <c:pt idx="85">
                        <c:v>42794</c:v>
                      </c:pt>
                      <c:pt idx="86">
                        <c:v>42825</c:v>
                      </c:pt>
                      <c:pt idx="87">
                        <c:v>42855</c:v>
                      </c:pt>
                      <c:pt idx="88">
                        <c:v>42886</c:v>
                      </c:pt>
                      <c:pt idx="89">
                        <c:v>42916</c:v>
                      </c:pt>
                      <c:pt idx="90">
                        <c:v>42947</c:v>
                      </c:pt>
                      <c:pt idx="91">
                        <c:v>42978</c:v>
                      </c:pt>
                      <c:pt idx="92">
                        <c:v>43008</c:v>
                      </c:pt>
                      <c:pt idx="93">
                        <c:v>43039</c:v>
                      </c:pt>
                      <c:pt idx="94">
                        <c:v>43069</c:v>
                      </c:pt>
                      <c:pt idx="95">
                        <c:v>43100</c:v>
                      </c:pt>
                      <c:pt idx="96">
                        <c:v>43131</c:v>
                      </c:pt>
                      <c:pt idx="97">
                        <c:v>43159</c:v>
                      </c:pt>
                      <c:pt idx="98">
                        <c:v>43190</c:v>
                      </c:pt>
                      <c:pt idx="99">
                        <c:v>43220</c:v>
                      </c:pt>
                      <c:pt idx="100">
                        <c:v>43251</c:v>
                      </c:pt>
                      <c:pt idx="101">
                        <c:v>43281</c:v>
                      </c:pt>
                      <c:pt idx="102">
                        <c:v>43312</c:v>
                      </c:pt>
                      <c:pt idx="103">
                        <c:v>43343</c:v>
                      </c:pt>
                      <c:pt idx="104">
                        <c:v>43373</c:v>
                      </c:pt>
                      <c:pt idx="105">
                        <c:v>43404</c:v>
                      </c:pt>
                      <c:pt idx="106">
                        <c:v>43434</c:v>
                      </c:pt>
                      <c:pt idx="107">
                        <c:v>43465</c:v>
                      </c:pt>
                      <c:pt idx="108">
                        <c:v>43496</c:v>
                      </c:pt>
                      <c:pt idx="109">
                        <c:v>43524</c:v>
                      </c:pt>
                      <c:pt idx="110">
                        <c:v>43555</c:v>
                      </c:pt>
                      <c:pt idx="111">
                        <c:v>43585</c:v>
                      </c:pt>
                      <c:pt idx="112">
                        <c:v>43616</c:v>
                      </c:pt>
                      <c:pt idx="113">
                        <c:v>43646</c:v>
                      </c:pt>
                      <c:pt idx="114">
                        <c:v>43677</c:v>
                      </c:pt>
                      <c:pt idx="115">
                        <c:v>43708</c:v>
                      </c:pt>
                      <c:pt idx="116">
                        <c:v>43738</c:v>
                      </c:pt>
                      <c:pt idx="117">
                        <c:v>43769</c:v>
                      </c:pt>
                      <c:pt idx="118">
                        <c:v>43799</c:v>
                      </c:pt>
                      <c:pt idx="119">
                        <c:v>43830</c:v>
                      </c:pt>
                      <c:pt idx="120">
                        <c:v>43861</c:v>
                      </c:pt>
                      <c:pt idx="121">
                        <c:v>43890</c:v>
                      </c:pt>
                      <c:pt idx="122">
                        <c:v>43921</c:v>
                      </c:pt>
                      <c:pt idx="123">
                        <c:v>43951</c:v>
                      </c:pt>
                      <c:pt idx="124">
                        <c:v>43982</c:v>
                      </c:pt>
                      <c:pt idx="125">
                        <c:v>44012</c:v>
                      </c:pt>
                      <c:pt idx="126">
                        <c:v>44043</c:v>
                      </c:pt>
                      <c:pt idx="127">
                        <c:v>44074</c:v>
                      </c:pt>
                      <c:pt idx="128">
                        <c:v>44104</c:v>
                      </c:pt>
                      <c:pt idx="129">
                        <c:v>44135</c:v>
                      </c:pt>
                      <c:pt idx="130">
                        <c:v>44165</c:v>
                      </c:pt>
                      <c:pt idx="131">
                        <c:v>44196</c:v>
                      </c:pt>
                      <c:pt idx="132">
                        <c:v>44227</c:v>
                      </c:pt>
                      <c:pt idx="133">
                        <c:v>44255</c:v>
                      </c:pt>
                      <c:pt idx="134">
                        <c:v>44286</c:v>
                      </c:pt>
                      <c:pt idx="135">
                        <c:v>44316</c:v>
                      </c:pt>
                      <c:pt idx="136">
                        <c:v>44347</c:v>
                      </c:pt>
                      <c:pt idx="137">
                        <c:v>44377</c:v>
                      </c:pt>
                      <c:pt idx="138">
                        <c:v>44408</c:v>
                      </c:pt>
                      <c:pt idx="139">
                        <c:v>44439</c:v>
                      </c:pt>
                      <c:pt idx="140">
                        <c:v>44469</c:v>
                      </c:pt>
                      <c:pt idx="141">
                        <c:v>44500</c:v>
                      </c:pt>
                      <c:pt idx="142">
                        <c:v>44530</c:v>
                      </c:pt>
                      <c:pt idx="143">
                        <c:v>44561</c:v>
                      </c:pt>
                      <c:pt idx="144">
                        <c:v>44592</c:v>
                      </c:pt>
                      <c:pt idx="145">
                        <c:v>44620</c:v>
                      </c:pt>
                      <c:pt idx="146">
                        <c:v>44651</c:v>
                      </c:pt>
                      <c:pt idx="147">
                        <c:v>44681</c:v>
                      </c:pt>
                      <c:pt idx="148">
                        <c:v>44712</c:v>
                      </c:pt>
                      <c:pt idx="149">
                        <c:v>44742</c:v>
                      </c:pt>
                      <c:pt idx="150">
                        <c:v>44773</c:v>
                      </c:pt>
                      <c:pt idx="151">
                        <c:v>44804</c:v>
                      </c:pt>
                      <c:pt idx="152">
                        <c:v>44834</c:v>
                      </c:pt>
                      <c:pt idx="153">
                        <c:v>44865</c:v>
                      </c:pt>
                      <c:pt idx="154">
                        <c:v>44895</c:v>
                      </c:pt>
                      <c:pt idx="155">
                        <c:v>44926</c:v>
                      </c:pt>
                      <c:pt idx="156">
                        <c:v>44957</c:v>
                      </c:pt>
                      <c:pt idx="157">
                        <c:v>44985</c:v>
                      </c:pt>
                      <c:pt idx="158">
                        <c:v>45016</c:v>
                      </c:pt>
                      <c:pt idx="159">
                        <c:v>45046</c:v>
                      </c:pt>
                      <c:pt idx="160">
                        <c:v>45077</c:v>
                      </c:pt>
                      <c:pt idx="161">
                        <c:v>45107</c:v>
                      </c:pt>
                      <c:pt idx="162">
                        <c:v>45138</c:v>
                      </c:pt>
                      <c:pt idx="163">
                        <c:v>45169</c:v>
                      </c:pt>
                      <c:pt idx="164">
                        <c:v>45199</c:v>
                      </c:pt>
                      <c:pt idx="165">
                        <c:v>45230</c:v>
                      </c:pt>
                      <c:pt idx="166">
                        <c:v>45260</c:v>
                      </c:pt>
                      <c:pt idx="167">
                        <c:v>45291</c:v>
                      </c:pt>
                      <c:pt idx="168">
                        <c:v>45322</c:v>
                      </c:pt>
                      <c:pt idx="169">
                        <c:v>45351</c:v>
                      </c:pt>
                      <c:pt idx="170">
                        <c:v>45382</c:v>
                      </c:pt>
                      <c:pt idx="171">
                        <c:v>45412</c:v>
                      </c:pt>
                      <c:pt idx="172">
                        <c:v>45443</c:v>
                      </c:pt>
                      <c:pt idx="173">
                        <c:v>45473</c:v>
                      </c:pt>
                      <c:pt idx="174">
                        <c:v>45504</c:v>
                      </c:pt>
                      <c:pt idx="175">
                        <c:v>45535</c:v>
                      </c:pt>
                      <c:pt idx="176">
                        <c:v>45565</c:v>
                      </c:pt>
                      <c:pt idx="177">
                        <c:v>45596</c:v>
                      </c:pt>
                      <c:pt idx="178">
                        <c:v>45626</c:v>
                      </c:pt>
                      <c:pt idx="179">
                        <c:v>45657</c:v>
                      </c:pt>
                      <c:pt idx="180">
                        <c:v>45688</c:v>
                      </c:pt>
                      <c:pt idx="181">
                        <c:v>45716</c:v>
                      </c:pt>
                      <c:pt idx="182">
                        <c:v>45747</c:v>
                      </c:pt>
                      <c:pt idx="183">
                        <c:v>45777</c:v>
                      </c:pt>
                    </c:numCache>
                  </c:numRef>
                </c:cat>
                <c:val>
                  <c:numRef>
                    <c:extLst xmlns:c15="http://schemas.microsoft.com/office/drawing/2012/chart">
                      <c:ext xmlns:c15="http://schemas.microsoft.com/office/drawing/2012/chart" uri="{02D57815-91ED-43cb-92C2-25804820EDAC}">
                        <c15:formulaRef>
                          <c15:sqref>'Real rates_M'!$AX$3:$AX$186</c15:sqref>
                        </c15:formulaRef>
                      </c:ext>
                    </c:extLst>
                    <c:numCache>
                      <c:formatCode>0.00</c:formatCode>
                      <c:ptCount val="18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0.15439999999999987</c:v>
                      </c:pt>
                      <c:pt idx="16">
                        <c:v>-8.2299999999999818E-2</c:v>
                      </c:pt>
                      <c:pt idx="17">
                        <c:v>-0.32539999999999991</c:v>
                      </c:pt>
                      <c:pt idx="18">
                        <c:v>0.34359999999999991</c:v>
                      </c:pt>
                      <c:pt idx="19">
                        <c:v>0.19249999999999989</c:v>
                      </c:pt>
                      <c:pt idx="20">
                        <c:v>1.7700000000000049E-2</c:v>
                      </c:pt>
                      <c:pt idx="21">
                        <c:v>0.26370000000000005</c:v>
                      </c:pt>
                      <c:pt idx="22">
                        <c:v>0.45079999999999987</c:v>
                      </c:pt>
                      <c:pt idx="23">
                        <c:v>-0.58109999999999973</c:v>
                      </c:pt>
                      <c:pt idx="24">
                        <c:v>-0.96879999999999988</c:v>
                      </c:pt>
                      <c:pt idx="25">
                        <c:v>1.1492</c:v>
                      </c:pt>
                      <c:pt idx="26">
                        <c:v>0.13159999999999994</c:v>
                      </c:pt>
                      <c:pt idx="27">
                        <c:v>-3.6399999999999988E-2</c:v>
                      </c:pt>
                      <c:pt idx="28">
                        <c:v>-0.35729999999999995</c:v>
                      </c:pt>
                      <c:pt idx="29">
                        <c:v>-0.43700000000000006</c:v>
                      </c:pt>
                      <c:pt idx="30">
                        <c:v>-1.2111000000000003</c:v>
                      </c:pt>
                      <c:pt idx="31">
                        <c:v>-2.1471</c:v>
                      </c:pt>
                      <c:pt idx="32">
                        <c:v>-1.6845000000000001</c:v>
                      </c:pt>
                      <c:pt idx="33">
                        <c:v>-1.0836000000000001</c:v>
                      </c:pt>
                      <c:pt idx="34">
                        <c:v>-0.35160000000000013</c:v>
                      </c:pt>
                      <c:pt idx="35">
                        <c:v>-0.37190000000000012</c:v>
                      </c:pt>
                      <c:pt idx="36">
                        <c:v>0.16279999999999983</c:v>
                      </c:pt>
                      <c:pt idx="37">
                        <c:v>-1.6846999999999999</c:v>
                      </c:pt>
                      <c:pt idx="38">
                        <c:v>5.6300000000000017E-2</c:v>
                      </c:pt>
                      <c:pt idx="39">
                        <c:v>0.28509999999999991</c:v>
                      </c:pt>
                      <c:pt idx="40">
                        <c:v>0.67080000000000006</c:v>
                      </c:pt>
                      <c:pt idx="41">
                        <c:v>0.86760000000000004</c:v>
                      </c:pt>
                      <c:pt idx="42">
                        <c:v>1.5571999999999999</c:v>
                      </c:pt>
                      <c:pt idx="43">
                        <c:v>2.5609000000000002</c:v>
                      </c:pt>
                      <c:pt idx="44">
                        <c:v>0.91610000000000003</c:v>
                      </c:pt>
                      <c:pt idx="45">
                        <c:v>1.1082000000000001</c:v>
                      </c:pt>
                      <c:pt idx="46">
                        <c:v>1.089</c:v>
                      </c:pt>
                      <c:pt idx="47">
                        <c:v>1.4392</c:v>
                      </c:pt>
                      <c:pt idx="48">
                        <c:v>0.91720000000000013</c:v>
                      </c:pt>
                      <c:pt idx="49">
                        <c:v>1.7604</c:v>
                      </c:pt>
                      <c:pt idx="50">
                        <c:v>8.7799999999999878E-2</c:v>
                      </c:pt>
                      <c:pt idx="51">
                        <c:v>-1.9999999999997797E-4</c:v>
                      </c:pt>
                      <c:pt idx="52">
                        <c:v>-1.8900000000000139E-2</c:v>
                      </c:pt>
                      <c:pt idx="53">
                        <c:v>5.9800000000000075E-2</c:v>
                      </c:pt>
                      <c:pt idx="54">
                        <c:v>-2.7099999999999902E-2</c:v>
                      </c:pt>
                      <c:pt idx="55">
                        <c:v>-0.38660000000000005</c:v>
                      </c:pt>
                      <c:pt idx="56">
                        <c:v>1.1051</c:v>
                      </c:pt>
                      <c:pt idx="57">
                        <c:v>0.70709999999999984</c:v>
                      </c:pt>
                      <c:pt idx="58">
                        <c:v>0.90540000000000009</c:v>
                      </c:pt>
                      <c:pt idx="59">
                        <c:v>1.1415999999999999</c:v>
                      </c:pt>
                      <c:pt idx="60">
                        <c:v>2.5371000000000001</c:v>
                      </c:pt>
                      <c:pt idx="61">
                        <c:v>1.8507</c:v>
                      </c:pt>
                      <c:pt idx="62">
                        <c:v>2.2854999999999999</c:v>
                      </c:pt>
                      <c:pt idx="63">
                        <c:v>2.5112999999999999</c:v>
                      </c:pt>
                      <c:pt idx="64">
                        <c:v>2.3342999999999998</c:v>
                      </c:pt>
                      <c:pt idx="65">
                        <c:v>2.1406999999999998</c:v>
                      </c:pt>
                      <c:pt idx="66">
                        <c:v>2.1435</c:v>
                      </c:pt>
                      <c:pt idx="67">
                        <c:v>1.7430999999999999</c:v>
                      </c:pt>
                      <c:pt idx="68">
                        <c:v>0.98</c:v>
                      </c:pt>
                      <c:pt idx="69">
                        <c:v>0.96629999999999994</c:v>
                      </c:pt>
                      <c:pt idx="70">
                        <c:v>0.71689999999999987</c:v>
                      </c:pt>
                      <c:pt idx="71">
                        <c:v>0.98589999999999989</c:v>
                      </c:pt>
                      <c:pt idx="72">
                        <c:v>0.25950000000000006</c:v>
                      </c:pt>
                      <c:pt idx="73">
                        <c:v>-1.4630000000000001</c:v>
                      </c:pt>
                      <c:pt idx="74">
                        <c:v>-1.0731999999999999</c:v>
                      </c:pt>
                      <c:pt idx="75">
                        <c:v>-0.93569999999999987</c:v>
                      </c:pt>
                      <c:pt idx="76">
                        <c:v>-0.31289999999999996</c:v>
                      </c:pt>
                      <c:pt idx="77">
                        <c:v>1.0099999999999998E-2</c:v>
                      </c:pt>
                      <c:pt idx="78">
                        <c:v>-0.4385</c:v>
                      </c:pt>
                      <c:pt idx="79">
                        <c:v>0.2088000000000001</c:v>
                      </c:pt>
                      <c:pt idx="80">
                        <c:v>0.49189999999999995</c:v>
                      </c:pt>
                      <c:pt idx="81">
                        <c:v>-0.68320000000000003</c:v>
                      </c:pt>
                      <c:pt idx="82">
                        <c:v>-0.74249999999999994</c:v>
                      </c:pt>
                      <c:pt idx="83">
                        <c:v>-0.39569999999999994</c:v>
                      </c:pt>
                      <c:pt idx="84">
                        <c:v>0</c:v>
                      </c:pt>
                      <c:pt idx="85">
                        <c:v>1.2683</c:v>
                      </c:pt>
                      <c:pt idx="86">
                        <c:v>1.0136000000000001</c:v>
                      </c:pt>
                      <c:pt idx="87">
                        <c:v>1.1011</c:v>
                      </c:pt>
                      <c:pt idx="88">
                        <c:v>0.54369999999999996</c:v>
                      </c:pt>
                      <c:pt idx="89">
                        <c:v>0.17130000000000001</c:v>
                      </c:pt>
                      <c:pt idx="90">
                        <c:v>0.33860000000000001</c:v>
                      </c:pt>
                      <c:pt idx="91">
                        <c:v>0.1241000000000001</c:v>
                      </c:pt>
                      <c:pt idx="92">
                        <c:v>0.60749999999999993</c:v>
                      </c:pt>
                      <c:pt idx="93">
                        <c:v>1.4188000000000001</c:v>
                      </c:pt>
                      <c:pt idx="94">
                        <c:v>0.70429999999999993</c:v>
                      </c:pt>
                      <c:pt idx="95">
                        <c:v>-0.19579999999999997</c:v>
                      </c:pt>
                      <c:pt idx="96">
                        <c:v>0.18919999999999992</c:v>
                      </c:pt>
                      <c:pt idx="97">
                        <c:v>-1.1058000000000001</c:v>
                      </c:pt>
                      <c:pt idx="98">
                        <c:v>-0.54990000000000006</c:v>
                      </c:pt>
                      <c:pt idx="99">
                        <c:v>-0.92889999999999984</c:v>
                      </c:pt>
                      <c:pt idx="100">
                        <c:v>-0.69300000000000006</c:v>
                      </c:pt>
                      <c:pt idx="101">
                        <c:v>-0.40329999999999988</c:v>
                      </c:pt>
                      <c:pt idx="102">
                        <c:v>-0.79479999999999995</c:v>
                      </c:pt>
                      <c:pt idx="103">
                        <c:v>-0.69340000000000002</c:v>
                      </c:pt>
                      <c:pt idx="104">
                        <c:v>-0.81989999999999996</c:v>
                      </c:pt>
                      <c:pt idx="105">
                        <c:v>-0.25149999999999995</c:v>
                      </c:pt>
                      <c:pt idx="106">
                        <c:v>0.67470000000000008</c:v>
                      </c:pt>
                      <c:pt idx="107">
                        <c:v>0.93910000000000005</c:v>
                      </c:pt>
                      <c:pt idx="108">
                        <c:v>0.70599999999999996</c:v>
                      </c:pt>
                      <c:pt idx="109">
                        <c:v>0.62960000000000005</c:v>
                      </c:pt>
                      <c:pt idx="110">
                        <c:v>0.22349999999999992</c:v>
                      </c:pt>
                      <c:pt idx="111">
                        <c:v>9.870000000000001E-2</c:v>
                      </c:pt>
                      <c:pt idx="112">
                        <c:v>-0.20590000000000008</c:v>
                      </c:pt>
                      <c:pt idx="113">
                        <c:v>-0.13619999999999999</c:v>
                      </c:pt>
                      <c:pt idx="114">
                        <c:v>0.30249999999999999</c:v>
                      </c:pt>
                      <c:pt idx="115">
                        <c:v>0.22010000000000002</c:v>
                      </c:pt>
                      <c:pt idx="116">
                        <c:v>0.31340000000000007</c:v>
                      </c:pt>
                      <c:pt idx="117">
                        <c:v>0.34309999999999996</c:v>
                      </c:pt>
                      <c:pt idx="118">
                        <c:v>0.11940000000000006</c:v>
                      </c:pt>
                      <c:pt idx="119">
                        <c:v>-0.46729999999999994</c:v>
                      </c:pt>
                      <c:pt idx="120">
                        <c:v>-1.2557</c:v>
                      </c:pt>
                      <c:pt idx="121">
                        <c:v>0.75140000000000007</c:v>
                      </c:pt>
                      <c:pt idx="122">
                        <c:v>0.52449999999999997</c:v>
                      </c:pt>
                      <c:pt idx="123">
                        <c:v>1.4676</c:v>
                      </c:pt>
                      <c:pt idx="124">
                        <c:v>1.7022999999999999</c:v>
                      </c:pt>
                      <c:pt idx="125">
                        <c:v>1.216</c:v>
                      </c:pt>
                      <c:pt idx="126">
                        <c:v>0.95379999999999998</c:v>
                      </c:pt>
                      <c:pt idx="127">
                        <c:v>0.76330000000000009</c:v>
                      </c:pt>
                      <c:pt idx="128">
                        <c:v>0.99360000000000004</c:v>
                      </c:pt>
                      <c:pt idx="129">
                        <c:v>0.59200000000000008</c:v>
                      </c:pt>
                      <c:pt idx="130">
                        <c:v>0.18720000000000001</c:v>
                      </c:pt>
                      <c:pt idx="131">
                        <c:v>0.28129999999999999</c:v>
                      </c:pt>
                      <c:pt idx="132">
                        <c:v>0.51279999999999992</c:v>
                      </c:pt>
                      <c:pt idx="133">
                        <c:v>-0.95419999999999994</c:v>
                      </c:pt>
                      <c:pt idx="134">
                        <c:v>-0.7621</c:v>
                      </c:pt>
                      <c:pt idx="135">
                        <c:v>-1.6885999999999999</c:v>
                      </c:pt>
                      <c:pt idx="136">
                        <c:v>-1.9919000000000002</c:v>
                      </c:pt>
                      <c:pt idx="137">
                        <c:v>-1.3759000000000001</c:v>
                      </c:pt>
                      <c:pt idx="138">
                        <c:v>-1.4888999999999999</c:v>
                      </c:pt>
                      <c:pt idx="139">
                        <c:v>-1.9034</c:v>
                      </c:pt>
                      <c:pt idx="140">
                        <c:v>-2.1449000000000003</c:v>
                      </c:pt>
                      <c:pt idx="141">
                        <c:v>-1.9748999999999999</c:v>
                      </c:pt>
                      <c:pt idx="142">
                        <c:v>-2.2664</c:v>
                      </c:pt>
                      <c:pt idx="143">
                        <c:v>-1.9205999999999999</c:v>
                      </c:pt>
                      <c:pt idx="144">
                        <c:v>-2.0972</c:v>
                      </c:pt>
                      <c:pt idx="145">
                        <c:v>-1.5893000000000002</c:v>
                      </c:pt>
                      <c:pt idx="146">
                        <c:v>-2.2591000000000001</c:v>
                      </c:pt>
                      <c:pt idx="147">
                        <c:v>-2.1116999999999999</c:v>
                      </c:pt>
                      <c:pt idx="148">
                        <c:v>-2.2079000000000004</c:v>
                      </c:pt>
                      <c:pt idx="149">
                        <c:v>-2.3191999999999999</c:v>
                      </c:pt>
                      <c:pt idx="150">
                        <c:v>-2.1638999999999999</c:v>
                      </c:pt>
                      <c:pt idx="151">
                        <c:v>-1.4049000000000003</c:v>
                      </c:pt>
                      <c:pt idx="152">
                        <c:v>-1.1097999999999999</c:v>
                      </c:pt>
                      <c:pt idx="153">
                        <c:v>-0.84320000000000017</c:v>
                      </c:pt>
                      <c:pt idx="154">
                        <c:v>-0.78590000000000004</c:v>
                      </c:pt>
                      <c:pt idx="155">
                        <c:v>-1.3738999999999999</c:v>
                      </c:pt>
                      <c:pt idx="156">
                        <c:v>-1.7799999999999998</c:v>
                      </c:pt>
                      <c:pt idx="157">
                        <c:v>-1.1376999999999999</c:v>
                      </c:pt>
                      <c:pt idx="158">
                        <c:v>-1.0377000000000001</c:v>
                      </c:pt>
                      <c:pt idx="159">
                        <c:v>-1.0610000000000002</c:v>
                      </c:pt>
                      <c:pt idx="160">
                        <c:v>-0.7471000000000001</c:v>
                      </c:pt>
                      <c:pt idx="161">
                        <c:v>-0.4870000000000001</c:v>
                      </c:pt>
                      <c:pt idx="162">
                        <c:v>-0.62129999999999996</c:v>
                      </c:pt>
                      <c:pt idx="163">
                        <c:v>-1.2489999999999999</c:v>
                      </c:pt>
                      <c:pt idx="164">
                        <c:v>-1.6071000000000002</c:v>
                      </c:pt>
                      <c:pt idx="165">
                        <c:v>-1.6836</c:v>
                      </c:pt>
                      <c:pt idx="166">
                        <c:v>-1.5469999999999999</c:v>
                      </c:pt>
                      <c:pt idx="167">
                        <c:v>-1.4088000000000003</c:v>
                      </c:pt>
                      <c:pt idx="168">
                        <c:v>-0.52350000000000008</c:v>
                      </c:pt>
                      <c:pt idx="169">
                        <c:v>-1.8186</c:v>
                      </c:pt>
                      <c:pt idx="170">
                        <c:v>-0.7419</c:v>
                      </c:pt>
                      <c:pt idx="171">
                        <c:v>-0.21049999999999991</c:v>
                      </c:pt>
                      <c:pt idx="172">
                        <c:v>-0.55879999999999996</c:v>
                      </c:pt>
                      <c:pt idx="173">
                        <c:v>-0.68169999999999997</c:v>
                      </c:pt>
                      <c:pt idx="174">
                        <c:v>-0.79459999999999975</c:v>
                      </c:pt>
                      <c:pt idx="175">
                        <c:v>-0.73809999999999998</c:v>
                      </c:pt>
                      <c:pt idx="176">
                        <c:v>-0.28090000000000015</c:v>
                      </c:pt>
                      <c:pt idx="177">
                        <c:v>-0.14649999999999985</c:v>
                      </c:pt>
                      <c:pt idx="178">
                        <c:v>-0.48040000000000016</c:v>
                      </c:pt>
                      <c:pt idx="179">
                        <c:v>-0.47770000000000001</c:v>
                      </c:pt>
                      <c:pt idx="180">
                        <c:v>-1.0430999999999999</c:v>
                      </c:pt>
                      <c:pt idx="181">
                        <c:v>6.7999999999999172E-3</c:v>
                      </c:pt>
                      <c:pt idx="182">
                        <c:v>-0.68079999999999985</c:v>
                      </c:pt>
                      <c:pt idx="183">
                        <c:v>-0.4262999999999999</c:v>
                      </c:pt>
                    </c:numCache>
                  </c:numRef>
                </c:val>
                <c:smooth val="0"/>
                <c:extLst xmlns:c15="http://schemas.microsoft.com/office/drawing/2012/chart">
                  <c:ext xmlns:c16="http://schemas.microsoft.com/office/drawing/2014/chart" uri="{C3380CC4-5D6E-409C-BE32-E72D297353CC}">
                    <c16:uniqueId val="{0000000D-4B7E-41E2-A858-44432AF9A304}"/>
                  </c:ext>
                </c:extLst>
              </c15:ser>
            </c15:filteredLineSeries>
            <c15:filteredLineSeries>
              <c15:ser>
                <c:idx val="12"/>
                <c:order val="12"/>
                <c:tx>
                  <c:strRef>
                    <c:extLst xmlns:c15="http://schemas.microsoft.com/office/drawing/2012/chart">
                      <c:ext xmlns:c15="http://schemas.microsoft.com/office/drawing/2012/chart" uri="{02D57815-91ED-43cb-92C2-25804820EDAC}">
                        <c15:formulaRef>
                          <c15:sqref>'Real rates_M'!$AY$2</c15:sqref>
                        </c15:formulaRef>
                      </c:ext>
                    </c:extLst>
                    <c:strCache>
                      <c:ptCount val="1"/>
                      <c:pt idx="0">
                        <c:v>TH </c:v>
                      </c:pt>
                    </c:strCache>
                  </c:strRef>
                </c:tx>
                <c:spPr>
                  <a:ln w="28575" cap="rnd">
                    <a:solidFill>
                      <a:schemeClr val="accent1">
                        <a:lumMod val="80000"/>
                        <a:lumOff val="20000"/>
                      </a:schemeClr>
                    </a:solidFill>
                    <a:round/>
                  </a:ln>
                  <a:effectLst/>
                </c:spPr>
                <c:marker>
                  <c:symbol val="circle"/>
                  <c:size val="5"/>
                  <c:spPr>
                    <a:solidFill>
                      <a:schemeClr val="accent1">
                        <a:lumMod val="80000"/>
                        <a:lumOff val="20000"/>
                      </a:schemeClr>
                    </a:solidFill>
                    <a:ln w="9525">
                      <a:solidFill>
                        <a:schemeClr val="accent1">
                          <a:lumMod val="80000"/>
                          <a:lumOff val="20000"/>
                        </a:schemeClr>
                      </a:solidFill>
                    </a:ln>
                    <a:effectLst/>
                  </c:spPr>
                </c:marker>
                <c:cat>
                  <c:numRef>
                    <c:extLst xmlns:c15="http://schemas.microsoft.com/office/drawing/2012/chart">
                      <c:ext xmlns:c15="http://schemas.microsoft.com/office/drawing/2012/chart" uri="{02D57815-91ED-43cb-92C2-25804820EDAC}">
                        <c15:formulaRef>
                          <c15:sqref>'Real rates_M'!$AL$3:$AL$186</c15:sqref>
                        </c15:formulaRef>
                      </c:ext>
                    </c:extLst>
                    <c:numCache>
                      <c:formatCode>m/d/yyyy</c:formatCode>
                      <c:ptCount val="184"/>
                      <c:pt idx="0">
                        <c:v>40209</c:v>
                      </c:pt>
                      <c:pt idx="1">
                        <c:v>40237</c:v>
                      </c:pt>
                      <c:pt idx="2">
                        <c:v>40268</c:v>
                      </c:pt>
                      <c:pt idx="3">
                        <c:v>40298</c:v>
                      </c:pt>
                      <c:pt idx="4">
                        <c:v>40329</c:v>
                      </c:pt>
                      <c:pt idx="5">
                        <c:v>40359</c:v>
                      </c:pt>
                      <c:pt idx="6">
                        <c:v>40390</c:v>
                      </c:pt>
                      <c:pt idx="7">
                        <c:v>40421</c:v>
                      </c:pt>
                      <c:pt idx="8">
                        <c:v>40451</c:v>
                      </c:pt>
                      <c:pt idx="9">
                        <c:v>40482</c:v>
                      </c:pt>
                      <c:pt idx="10">
                        <c:v>40512</c:v>
                      </c:pt>
                      <c:pt idx="11">
                        <c:v>40543</c:v>
                      </c:pt>
                      <c:pt idx="12">
                        <c:v>40574</c:v>
                      </c:pt>
                      <c:pt idx="13">
                        <c:v>40602</c:v>
                      </c:pt>
                      <c:pt idx="14">
                        <c:v>40633</c:v>
                      </c:pt>
                      <c:pt idx="15">
                        <c:v>40663</c:v>
                      </c:pt>
                      <c:pt idx="16">
                        <c:v>40694</c:v>
                      </c:pt>
                      <c:pt idx="17">
                        <c:v>40724</c:v>
                      </c:pt>
                      <c:pt idx="18">
                        <c:v>40755</c:v>
                      </c:pt>
                      <c:pt idx="19">
                        <c:v>40786</c:v>
                      </c:pt>
                      <c:pt idx="20">
                        <c:v>40816</c:v>
                      </c:pt>
                      <c:pt idx="21">
                        <c:v>40847</c:v>
                      </c:pt>
                      <c:pt idx="22">
                        <c:v>40877</c:v>
                      </c:pt>
                      <c:pt idx="23">
                        <c:v>40908</c:v>
                      </c:pt>
                      <c:pt idx="24">
                        <c:v>40939</c:v>
                      </c:pt>
                      <c:pt idx="25">
                        <c:v>40968</c:v>
                      </c:pt>
                      <c:pt idx="26">
                        <c:v>40999</c:v>
                      </c:pt>
                      <c:pt idx="27">
                        <c:v>41029</c:v>
                      </c:pt>
                      <c:pt idx="28">
                        <c:v>41060</c:v>
                      </c:pt>
                      <c:pt idx="29">
                        <c:v>41090</c:v>
                      </c:pt>
                      <c:pt idx="30">
                        <c:v>41121</c:v>
                      </c:pt>
                      <c:pt idx="31">
                        <c:v>41152</c:v>
                      </c:pt>
                      <c:pt idx="32">
                        <c:v>41182</c:v>
                      </c:pt>
                      <c:pt idx="33">
                        <c:v>41213</c:v>
                      </c:pt>
                      <c:pt idx="34">
                        <c:v>41243</c:v>
                      </c:pt>
                      <c:pt idx="35">
                        <c:v>41274</c:v>
                      </c:pt>
                      <c:pt idx="36">
                        <c:v>41305</c:v>
                      </c:pt>
                      <c:pt idx="37">
                        <c:v>41333</c:v>
                      </c:pt>
                      <c:pt idx="38">
                        <c:v>41364</c:v>
                      </c:pt>
                      <c:pt idx="39">
                        <c:v>41394</c:v>
                      </c:pt>
                      <c:pt idx="40">
                        <c:v>41425</c:v>
                      </c:pt>
                      <c:pt idx="41">
                        <c:v>41455</c:v>
                      </c:pt>
                      <c:pt idx="42">
                        <c:v>41486</c:v>
                      </c:pt>
                      <c:pt idx="43">
                        <c:v>41517</c:v>
                      </c:pt>
                      <c:pt idx="44">
                        <c:v>41547</c:v>
                      </c:pt>
                      <c:pt idx="45">
                        <c:v>41578</c:v>
                      </c:pt>
                      <c:pt idx="46">
                        <c:v>41608</c:v>
                      </c:pt>
                      <c:pt idx="47">
                        <c:v>41639</c:v>
                      </c:pt>
                      <c:pt idx="48">
                        <c:v>41670</c:v>
                      </c:pt>
                      <c:pt idx="49">
                        <c:v>41698</c:v>
                      </c:pt>
                      <c:pt idx="50">
                        <c:v>41729</c:v>
                      </c:pt>
                      <c:pt idx="51">
                        <c:v>41759</c:v>
                      </c:pt>
                      <c:pt idx="52">
                        <c:v>41790</c:v>
                      </c:pt>
                      <c:pt idx="53">
                        <c:v>41820</c:v>
                      </c:pt>
                      <c:pt idx="54">
                        <c:v>41851</c:v>
                      </c:pt>
                      <c:pt idx="55">
                        <c:v>41882</c:v>
                      </c:pt>
                      <c:pt idx="56">
                        <c:v>41912</c:v>
                      </c:pt>
                      <c:pt idx="57">
                        <c:v>41943</c:v>
                      </c:pt>
                      <c:pt idx="58">
                        <c:v>41973</c:v>
                      </c:pt>
                      <c:pt idx="59">
                        <c:v>42004</c:v>
                      </c:pt>
                      <c:pt idx="60">
                        <c:v>42035</c:v>
                      </c:pt>
                      <c:pt idx="61">
                        <c:v>42063</c:v>
                      </c:pt>
                      <c:pt idx="62">
                        <c:v>42094</c:v>
                      </c:pt>
                      <c:pt idx="63">
                        <c:v>42124</c:v>
                      </c:pt>
                      <c:pt idx="64">
                        <c:v>42155</c:v>
                      </c:pt>
                      <c:pt idx="65">
                        <c:v>42185</c:v>
                      </c:pt>
                      <c:pt idx="66">
                        <c:v>42216</c:v>
                      </c:pt>
                      <c:pt idx="67">
                        <c:v>42247</c:v>
                      </c:pt>
                      <c:pt idx="68">
                        <c:v>42277</c:v>
                      </c:pt>
                      <c:pt idx="69">
                        <c:v>42308</c:v>
                      </c:pt>
                      <c:pt idx="70">
                        <c:v>42338</c:v>
                      </c:pt>
                      <c:pt idx="71">
                        <c:v>42369</c:v>
                      </c:pt>
                      <c:pt idx="72">
                        <c:v>42400</c:v>
                      </c:pt>
                      <c:pt idx="73">
                        <c:v>42429</c:v>
                      </c:pt>
                      <c:pt idx="74">
                        <c:v>42460</c:v>
                      </c:pt>
                      <c:pt idx="75">
                        <c:v>42490</c:v>
                      </c:pt>
                      <c:pt idx="76">
                        <c:v>42521</c:v>
                      </c:pt>
                      <c:pt idx="77">
                        <c:v>42551</c:v>
                      </c:pt>
                      <c:pt idx="78">
                        <c:v>42582</c:v>
                      </c:pt>
                      <c:pt idx="79">
                        <c:v>42613</c:v>
                      </c:pt>
                      <c:pt idx="80">
                        <c:v>42643</c:v>
                      </c:pt>
                      <c:pt idx="81">
                        <c:v>42674</c:v>
                      </c:pt>
                      <c:pt idx="82">
                        <c:v>42704</c:v>
                      </c:pt>
                      <c:pt idx="83">
                        <c:v>42735</c:v>
                      </c:pt>
                      <c:pt idx="84">
                        <c:v>42766</c:v>
                      </c:pt>
                      <c:pt idx="85">
                        <c:v>42794</c:v>
                      </c:pt>
                      <c:pt idx="86">
                        <c:v>42825</c:v>
                      </c:pt>
                      <c:pt idx="87">
                        <c:v>42855</c:v>
                      </c:pt>
                      <c:pt idx="88">
                        <c:v>42886</c:v>
                      </c:pt>
                      <c:pt idx="89">
                        <c:v>42916</c:v>
                      </c:pt>
                      <c:pt idx="90">
                        <c:v>42947</c:v>
                      </c:pt>
                      <c:pt idx="91">
                        <c:v>42978</c:v>
                      </c:pt>
                      <c:pt idx="92">
                        <c:v>43008</c:v>
                      </c:pt>
                      <c:pt idx="93">
                        <c:v>43039</c:v>
                      </c:pt>
                      <c:pt idx="94">
                        <c:v>43069</c:v>
                      </c:pt>
                      <c:pt idx="95">
                        <c:v>43100</c:v>
                      </c:pt>
                      <c:pt idx="96">
                        <c:v>43131</c:v>
                      </c:pt>
                      <c:pt idx="97">
                        <c:v>43159</c:v>
                      </c:pt>
                      <c:pt idx="98">
                        <c:v>43190</c:v>
                      </c:pt>
                      <c:pt idx="99">
                        <c:v>43220</c:v>
                      </c:pt>
                      <c:pt idx="100">
                        <c:v>43251</c:v>
                      </c:pt>
                      <c:pt idx="101">
                        <c:v>43281</c:v>
                      </c:pt>
                      <c:pt idx="102">
                        <c:v>43312</c:v>
                      </c:pt>
                      <c:pt idx="103">
                        <c:v>43343</c:v>
                      </c:pt>
                      <c:pt idx="104">
                        <c:v>43373</c:v>
                      </c:pt>
                      <c:pt idx="105">
                        <c:v>43404</c:v>
                      </c:pt>
                      <c:pt idx="106">
                        <c:v>43434</c:v>
                      </c:pt>
                      <c:pt idx="107">
                        <c:v>43465</c:v>
                      </c:pt>
                      <c:pt idx="108">
                        <c:v>43496</c:v>
                      </c:pt>
                      <c:pt idx="109">
                        <c:v>43524</c:v>
                      </c:pt>
                      <c:pt idx="110">
                        <c:v>43555</c:v>
                      </c:pt>
                      <c:pt idx="111">
                        <c:v>43585</c:v>
                      </c:pt>
                      <c:pt idx="112">
                        <c:v>43616</c:v>
                      </c:pt>
                      <c:pt idx="113">
                        <c:v>43646</c:v>
                      </c:pt>
                      <c:pt idx="114">
                        <c:v>43677</c:v>
                      </c:pt>
                      <c:pt idx="115">
                        <c:v>43708</c:v>
                      </c:pt>
                      <c:pt idx="116">
                        <c:v>43738</c:v>
                      </c:pt>
                      <c:pt idx="117">
                        <c:v>43769</c:v>
                      </c:pt>
                      <c:pt idx="118">
                        <c:v>43799</c:v>
                      </c:pt>
                      <c:pt idx="119">
                        <c:v>43830</c:v>
                      </c:pt>
                      <c:pt idx="120">
                        <c:v>43861</c:v>
                      </c:pt>
                      <c:pt idx="121">
                        <c:v>43890</c:v>
                      </c:pt>
                      <c:pt idx="122">
                        <c:v>43921</c:v>
                      </c:pt>
                      <c:pt idx="123">
                        <c:v>43951</c:v>
                      </c:pt>
                      <c:pt idx="124">
                        <c:v>43982</c:v>
                      </c:pt>
                      <c:pt idx="125">
                        <c:v>44012</c:v>
                      </c:pt>
                      <c:pt idx="126">
                        <c:v>44043</c:v>
                      </c:pt>
                      <c:pt idx="127">
                        <c:v>44074</c:v>
                      </c:pt>
                      <c:pt idx="128">
                        <c:v>44104</c:v>
                      </c:pt>
                      <c:pt idx="129">
                        <c:v>44135</c:v>
                      </c:pt>
                      <c:pt idx="130">
                        <c:v>44165</c:v>
                      </c:pt>
                      <c:pt idx="131">
                        <c:v>44196</c:v>
                      </c:pt>
                      <c:pt idx="132">
                        <c:v>44227</c:v>
                      </c:pt>
                      <c:pt idx="133">
                        <c:v>44255</c:v>
                      </c:pt>
                      <c:pt idx="134">
                        <c:v>44286</c:v>
                      </c:pt>
                      <c:pt idx="135">
                        <c:v>44316</c:v>
                      </c:pt>
                      <c:pt idx="136">
                        <c:v>44347</c:v>
                      </c:pt>
                      <c:pt idx="137">
                        <c:v>44377</c:v>
                      </c:pt>
                      <c:pt idx="138">
                        <c:v>44408</c:v>
                      </c:pt>
                      <c:pt idx="139">
                        <c:v>44439</c:v>
                      </c:pt>
                      <c:pt idx="140">
                        <c:v>44469</c:v>
                      </c:pt>
                      <c:pt idx="141">
                        <c:v>44500</c:v>
                      </c:pt>
                      <c:pt idx="142">
                        <c:v>44530</c:v>
                      </c:pt>
                      <c:pt idx="143">
                        <c:v>44561</c:v>
                      </c:pt>
                      <c:pt idx="144">
                        <c:v>44592</c:v>
                      </c:pt>
                      <c:pt idx="145">
                        <c:v>44620</c:v>
                      </c:pt>
                      <c:pt idx="146">
                        <c:v>44651</c:v>
                      </c:pt>
                      <c:pt idx="147">
                        <c:v>44681</c:v>
                      </c:pt>
                      <c:pt idx="148">
                        <c:v>44712</c:v>
                      </c:pt>
                      <c:pt idx="149">
                        <c:v>44742</c:v>
                      </c:pt>
                      <c:pt idx="150">
                        <c:v>44773</c:v>
                      </c:pt>
                      <c:pt idx="151">
                        <c:v>44804</c:v>
                      </c:pt>
                      <c:pt idx="152">
                        <c:v>44834</c:v>
                      </c:pt>
                      <c:pt idx="153">
                        <c:v>44865</c:v>
                      </c:pt>
                      <c:pt idx="154">
                        <c:v>44895</c:v>
                      </c:pt>
                      <c:pt idx="155">
                        <c:v>44926</c:v>
                      </c:pt>
                      <c:pt idx="156">
                        <c:v>44957</c:v>
                      </c:pt>
                      <c:pt idx="157">
                        <c:v>44985</c:v>
                      </c:pt>
                      <c:pt idx="158">
                        <c:v>45016</c:v>
                      </c:pt>
                      <c:pt idx="159">
                        <c:v>45046</c:v>
                      </c:pt>
                      <c:pt idx="160">
                        <c:v>45077</c:v>
                      </c:pt>
                      <c:pt idx="161">
                        <c:v>45107</c:v>
                      </c:pt>
                      <c:pt idx="162">
                        <c:v>45138</c:v>
                      </c:pt>
                      <c:pt idx="163">
                        <c:v>45169</c:v>
                      </c:pt>
                      <c:pt idx="164">
                        <c:v>45199</c:v>
                      </c:pt>
                      <c:pt idx="165">
                        <c:v>45230</c:v>
                      </c:pt>
                      <c:pt idx="166">
                        <c:v>45260</c:v>
                      </c:pt>
                      <c:pt idx="167">
                        <c:v>45291</c:v>
                      </c:pt>
                      <c:pt idx="168">
                        <c:v>45322</c:v>
                      </c:pt>
                      <c:pt idx="169">
                        <c:v>45351</c:v>
                      </c:pt>
                      <c:pt idx="170">
                        <c:v>45382</c:v>
                      </c:pt>
                      <c:pt idx="171">
                        <c:v>45412</c:v>
                      </c:pt>
                      <c:pt idx="172">
                        <c:v>45443</c:v>
                      </c:pt>
                      <c:pt idx="173">
                        <c:v>45473</c:v>
                      </c:pt>
                      <c:pt idx="174">
                        <c:v>45504</c:v>
                      </c:pt>
                      <c:pt idx="175">
                        <c:v>45535</c:v>
                      </c:pt>
                      <c:pt idx="176">
                        <c:v>45565</c:v>
                      </c:pt>
                      <c:pt idx="177">
                        <c:v>45596</c:v>
                      </c:pt>
                      <c:pt idx="178">
                        <c:v>45626</c:v>
                      </c:pt>
                      <c:pt idx="179">
                        <c:v>45657</c:v>
                      </c:pt>
                      <c:pt idx="180">
                        <c:v>45688</c:v>
                      </c:pt>
                      <c:pt idx="181">
                        <c:v>45716</c:v>
                      </c:pt>
                      <c:pt idx="182">
                        <c:v>45747</c:v>
                      </c:pt>
                      <c:pt idx="183">
                        <c:v>45777</c:v>
                      </c:pt>
                    </c:numCache>
                  </c:numRef>
                </c:cat>
                <c:val>
                  <c:numRef>
                    <c:extLst xmlns:c15="http://schemas.microsoft.com/office/drawing/2012/chart">
                      <c:ext xmlns:c15="http://schemas.microsoft.com/office/drawing/2012/chart" uri="{02D57815-91ED-43cb-92C2-25804820EDAC}">
                        <c15:formulaRef>
                          <c15:sqref>'Real rates_M'!$AY$3:$AY$186</c15:sqref>
                        </c15:formulaRef>
                      </c:ext>
                    </c:extLst>
                    <c:numCache>
                      <c:formatCode>0.00</c:formatCode>
                      <c:ptCount val="184"/>
                      <c:pt idx="0">
                        <c:v>-0.19399999999999951</c:v>
                      </c:pt>
                      <c:pt idx="1">
                        <c:v>0.18999999999999995</c:v>
                      </c:pt>
                      <c:pt idx="2">
                        <c:v>0.52400000000000002</c:v>
                      </c:pt>
                      <c:pt idx="3">
                        <c:v>0.55499999999999972</c:v>
                      </c:pt>
                      <c:pt idx="4">
                        <c:v>-9.8000000000000309E-2</c:v>
                      </c:pt>
                      <c:pt idx="5">
                        <c:v>-0.20999999999999996</c:v>
                      </c:pt>
                      <c:pt idx="6">
                        <c:v>0</c:v>
                      </c:pt>
                      <c:pt idx="7">
                        <c:v>-0.38499999999999979</c:v>
                      </c:pt>
                      <c:pt idx="8">
                        <c:v>4.9999999999999822E-2</c:v>
                      </c:pt>
                      <c:pt idx="9">
                        <c:v>0.25199999999999978</c:v>
                      </c:pt>
                      <c:pt idx="10">
                        <c:v>0.78500000000000014</c:v>
                      </c:pt>
                      <c:pt idx="11">
                        <c:v>0</c:v>
                      </c:pt>
                      <c:pt idx="12">
                        <c:v>0.75999999999999979</c:v>
                      </c:pt>
                      <c:pt idx="13">
                        <c:v>1.016</c:v>
                      </c:pt>
                      <c:pt idx="14">
                        <c:v>0.56099999999999994</c:v>
                      </c:pt>
                      <c:pt idx="15">
                        <c:v>-0.39599999999999991</c:v>
                      </c:pt>
                      <c:pt idx="16">
                        <c:v>-0.42500000000000027</c:v>
                      </c:pt>
                      <c:pt idx="17">
                        <c:v>-0.1769999999999996</c:v>
                      </c:pt>
                      <c:pt idx="18">
                        <c:v>-6.9999999999999396E-2</c:v>
                      </c:pt>
                      <c:pt idx="19">
                        <c:v>-0.80100000000000016</c:v>
                      </c:pt>
                      <c:pt idx="20">
                        <c:v>-0.31699999999999973</c:v>
                      </c:pt>
                      <c:pt idx="21">
                        <c:v>-0.80200000000000049</c:v>
                      </c:pt>
                      <c:pt idx="22">
                        <c:v>-0.80800000000000027</c:v>
                      </c:pt>
                      <c:pt idx="23">
                        <c:v>-0.25300000000000011</c:v>
                      </c:pt>
                      <c:pt idx="24">
                        <c:v>-0.19500000000000028</c:v>
                      </c:pt>
                      <c:pt idx="25">
                        <c:v>0.20900000000000007</c:v>
                      </c:pt>
                      <c:pt idx="26">
                        <c:v>0.37000000000000011</c:v>
                      </c:pt>
                      <c:pt idx="27">
                        <c:v>1.3489999999999998</c:v>
                      </c:pt>
                      <c:pt idx="28">
                        <c:v>1.169</c:v>
                      </c:pt>
                      <c:pt idx="29">
                        <c:v>0.92099999999999982</c:v>
                      </c:pt>
                      <c:pt idx="30">
                        <c:v>0.54499999999999993</c:v>
                      </c:pt>
                      <c:pt idx="31">
                        <c:v>0.67500000000000027</c:v>
                      </c:pt>
                      <c:pt idx="32">
                        <c:v>0.121</c:v>
                      </c:pt>
                      <c:pt idx="33">
                        <c:v>-2.1999999999999797E-2</c:v>
                      </c:pt>
                      <c:pt idx="34">
                        <c:v>0.82900000000000018</c:v>
                      </c:pt>
                      <c:pt idx="35">
                        <c:v>-0.11500000000000021</c:v>
                      </c:pt>
                      <c:pt idx="36">
                        <c:v>0.31600000000000028</c:v>
                      </c:pt>
                      <c:pt idx="37">
                        <c:v>0.36699999999999999</c:v>
                      </c:pt>
                      <c:pt idx="38">
                        <c:v>0.82399999999999984</c:v>
                      </c:pt>
                      <c:pt idx="39">
                        <c:v>0.97500000000000009</c:v>
                      </c:pt>
                      <c:pt idx="40">
                        <c:v>1.2229999999999999</c:v>
                      </c:pt>
                      <c:pt idx="41">
                        <c:v>1.4750000000000001</c:v>
                      </c:pt>
                      <c:pt idx="42">
                        <c:v>1.9370000000000003</c:v>
                      </c:pt>
                      <c:pt idx="43">
                        <c:v>2.6779999999999999</c:v>
                      </c:pt>
                      <c:pt idx="44">
                        <c:v>2.4660000000000002</c:v>
                      </c:pt>
                      <c:pt idx="45">
                        <c:v>2.4540000000000002</c:v>
                      </c:pt>
                      <c:pt idx="46">
                        <c:v>2.1879999999999997</c:v>
                      </c:pt>
                      <c:pt idx="47">
                        <c:v>2.2269999999999999</c:v>
                      </c:pt>
                      <c:pt idx="48">
                        <c:v>2.0629999999999997</c:v>
                      </c:pt>
                      <c:pt idx="49">
                        <c:v>1.7050000000000001</c:v>
                      </c:pt>
                      <c:pt idx="50">
                        <c:v>1.6029999999999998</c:v>
                      </c:pt>
                      <c:pt idx="51">
                        <c:v>1.141</c:v>
                      </c:pt>
                      <c:pt idx="52">
                        <c:v>1.1970000000000001</c:v>
                      </c:pt>
                      <c:pt idx="53">
                        <c:v>0</c:v>
                      </c:pt>
                      <c:pt idx="54">
                        <c:v>0</c:v>
                      </c:pt>
                      <c:pt idx="55">
                        <c:v>1.581</c:v>
                      </c:pt>
                      <c:pt idx="56">
                        <c:v>1.7970000000000002</c:v>
                      </c:pt>
                      <c:pt idx="57">
                        <c:v>1.8519999999999999</c:v>
                      </c:pt>
                      <c:pt idx="58">
                        <c:v>0</c:v>
                      </c:pt>
                      <c:pt idx="59">
                        <c:v>2.093</c:v>
                      </c:pt>
                      <c:pt idx="60">
                        <c:v>3.01</c:v>
                      </c:pt>
                      <c:pt idx="61">
                        <c:v>3.1820000000000004</c:v>
                      </c:pt>
                      <c:pt idx="62">
                        <c:v>3.2410000000000001</c:v>
                      </c:pt>
                      <c:pt idx="63">
                        <c:v>3.508</c:v>
                      </c:pt>
                      <c:pt idx="64">
                        <c:v>4.0020000000000007</c:v>
                      </c:pt>
                      <c:pt idx="65">
                        <c:v>3.9990000000000001</c:v>
                      </c:pt>
                      <c:pt idx="66">
                        <c:v>3.8620000000000001</c:v>
                      </c:pt>
                      <c:pt idx="67">
                        <c:v>3.9939999999999998</c:v>
                      </c:pt>
                      <c:pt idx="68">
                        <c:v>3.8390000000000004</c:v>
                      </c:pt>
                      <c:pt idx="69">
                        <c:v>3.4209999999999998</c:v>
                      </c:pt>
                      <c:pt idx="70">
                        <c:v>3.7109999999999999</c:v>
                      </c:pt>
                      <c:pt idx="71">
                        <c:v>3.3529999999999998</c:v>
                      </c:pt>
                      <c:pt idx="72">
                        <c:v>2.8559999999999999</c:v>
                      </c:pt>
                      <c:pt idx="73">
                        <c:v>2.605</c:v>
                      </c:pt>
                      <c:pt idx="74">
                        <c:v>2.1470000000000002</c:v>
                      </c:pt>
                      <c:pt idx="75">
                        <c:v>1.738</c:v>
                      </c:pt>
                      <c:pt idx="76">
                        <c:v>1.8460000000000001</c:v>
                      </c:pt>
                      <c:pt idx="77">
                        <c:v>1.5609999999999999</c:v>
                      </c:pt>
                      <c:pt idx="78">
                        <c:v>1.946</c:v>
                      </c:pt>
                      <c:pt idx="79">
                        <c:v>1.9670000000000001</c:v>
                      </c:pt>
                      <c:pt idx="80">
                        <c:v>1.722</c:v>
                      </c:pt>
                      <c:pt idx="81">
                        <c:v>1.788</c:v>
                      </c:pt>
                      <c:pt idx="82">
                        <c:v>2.08</c:v>
                      </c:pt>
                      <c:pt idx="83">
                        <c:v>1.5289999999999999</c:v>
                      </c:pt>
                      <c:pt idx="84">
                        <c:v>1.1719999999999999</c:v>
                      </c:pt>
                      <c:pt idx="85">
                        <c:v>1.2209999999999999</c:v>
                      </c:pt>
                      <c:pt idx="86">
                        <c:v>1.9269999999999998</c:v>
                      </c:pt>
                      <c:pt idx="87">
                        <c:v>2.335</c:v>
                      </c:pt>
                      <c:pt idx="88">
                        <c:v>2.6659999999999999</c:v>
                      </c:pt>
                      <c:pt idx="89">
                        <c:v>2.5269999999999997</c:v>
                      </c:pt>
                      <c:pt idx="90">
                        <c:v>2.2719999999999998</c:v>
                      </c:pt>
                      <c:pt idx="91">
                        <c:v>1.9959999999999998</c:v>
                      </c:pt>
                      <c:pt idx="92">
                        <c:v>1.431</c:v>
                      </c:pt>
                      <c:pt idx="93">
                        <c:v>1.4590000000000001</c:v>
                      </c:pt>
                      <c:pt idx="94">
                        <c:v>1.379</c:v>
                      </c:pt>
                      <c:pt idx="95">
                        <c:v>1.5439999999999998</c:v>
                      </c:pt>
                      <c:pt idx="96">
                        <c:v>1.6669999999999998</c:v>
                      </c:pt>
                      <c:pt idx="97">
                        <c:v>1.9649999999999999</c:v>
                      </c:pt>
                      <c:pt idx="98">
                        <c:v>1.605</c:v>
                      </c:pt>
                      <c:pt idx="99">
                        <c:v>1.369</c:v>
                      </c:pt>
                      <c:pt idx="100">
                        <c:v>1.1100000000000001</c:v>
                      </c:pt>
                      <c:pt idx="101">
                        <c:v>1.1940000000000002</c:v>
                      </c:pt>
                      <c:pt idx="102">
                        <c:v>1.2380000000000002</c:v>
                      </c:pt>
                      <c:pt idx="103">
                        <c:v>1.117</c:v>
                      </c:pt>
                      <c:pt idx="104">
                        <c:v>1.4779999999999998</c:v>
                      </c:pt>
                      <c:pt idx="105">
                        <c:v>1.5970000000000002</c:v>
                      </c:pt>
                      <c:pt idx="106">
                        <c:v>1.7440000000000002</c:v>
                      </c:pt>
                      <c:pt idx="107">
                        <c:v>2.1229999999999998</c:v>
                      </c:pt>
                      <c:pt idx="108">
                        <c:v>2.12</c:v>
                      </c:pt>
                      <c:pt idx="109">
                        <c:v>1.7400000000000002</c:v>
                      </c:pt>
                      <c:pt idx="110">
                        <c:v>1.196</c:v>
                      </c:pt>
                      <c:pt idx="111">
                        <c:v>1.2130000000000001</c:v>
                      </c:pt>
                      <c:pt idx="112">
                        <c:v>1.2130000000000001</c:v>
                      </c:pt>
                      <c:pt idx="113">
                        <c:v>1.2469999999999999</c:v>
                      </c:pt>
                      <c:pt idx="114">
                        <c:v>0.8600000000000001</c:v>
                      </c:pt>
                      <c:pt idx="115">
                        <c:v>0.92599999999999993</c:v>
                      </c:pt>
                      <c:pt idx="116">
                        <c:v>1.1479999999999999</c:v>
                      </c:pt>
                      <c:pt idx="117">
                        <c:v>1.4219999999999999</c:v>
                      </c:pt>
                      <c:pt idx="118">
                        <c:v>1.399</c:v>
                      </c:pt>
                      <c:pt idx="119">
                        <c:v>0.59100000000000008</c:v>
                      </c:pt>
                      <c:pt idx="120">
                        <c:v>0.22499999999999987</c:v>
                      </c:pt>
                      <c:pt idx="121">
                        <c:v>0.31200000000000006</c:v>
                      </c:pt>
                      <c:pt idx="122">
                        <c:v>1.954</c:v>
                      </c:pt>
                      <c:pt idx="123">
                        <c:v>4.1290000000000004</c:v>
                      </c:pt>
                      <c:pt idx="124">
                        <c:v>4.585</c:v>
                      </c:pt>
                      <c:pt idx="125">
                        <c:v>2.7670000000000003</c:v>
                      </c:pt>
                      <c:pt idx="126">
                        <c:v>2.177</c:v>
                      </c:pt>
                      <c:pt idx="127">
                        <c:v>1.9119999999999999</c:v>
                      </c:pt>
                      <c:pt idx="128">
                        <c:v>2.0190000000000001</c:v>
                      </c:pt>
                      <c:pt idx="129">
                        <c:v>1.8380000000000001</c:v>
                      </c:pt>
                      <c:pt idx="130">
                        <c:v>1.7169999999999999</c:v>
                      </c:pt>
                      <c:pt idx="131">
                        <c:v>1.5940000000000001</c:v>
                      </c:pt>
                      <c:pt idx="132">
                        <c:v>1.6560000000000001</c:v>
                      </c:pt>
                      <c:pt idx="133">
                        <c:v>2.82</c:v>
                      </c:pt>
                      <c:pt idx="134">
                        <c:v>2.0470000000000002</c:v>
                      </c:pt>
                      <c:pt idx="135">
                        <c:v>-1.6280000000000001</c:v>
                      </c:pt>
                      <c:pt idx="136">
                        <c:v>-0.60199999999999987</c:v>
                      </c:pt>
                      <c:pt idx="137">
                        <c:v>0.5</c:v>
                      </c:pt>
                      <c:pt idx="138">
                        <c:v>1.087</c:v>
                      </c:pt>
                      <c:pt idx="139">
                        <c:v>1.5940000000000001</c:v>
                      </c:pt>
                      <c:pt idx="140">
                        <c:v>0.18000000000000016</c:v>
                      </c:pt>
                      <c:pt idx="141">
                        <c:v>-0.4009999999999998</c:v>
                      </c:pt>
                      <c:pt idx="142">
                        <c:v>-0.79699999999999993</c:v>
                      </c:pt>
                      <c:pt idx="143">
                        <c:v>-0.28899999999999992</c:v>
                      </c:pt>
                      <c:pt idx="144">
                        <c:v>-1.1189999999999998</c:v>
                      </c:pt>
                      <c:pt idx="145">
                        <c:v>-3.1330000000000005</c:v>
                      </c:pt>
                      <c:pt idx="146">
                        <c:v>-3.4760000000000004</c:v>
                      </c:pt>
                      <c:pt idx="147">
                        <c:v>-1.9350000000000005</c:v>
                      </c:pt>
                      <c:pt idx="148">
                        <c:v>-4.2489999999999997</c:v>
                      </c:pt>
                      <c:pt idx="149">
                        <c:v>-4.8360000000000003</c:v>
                      </c:pt>
                      <c:pt idx="150">
                        <c:v>-5.1170000000000009</c:v>
                      </c:pt>
                      <c:pt idx="151">
                        <c:v>-5.4340000000000002</c:v>
                      </c:pt>
                      <c:pt idx="152">
                        <c:v>-3.234</c:v>
                      </c:pt>
                      <c:pt idx="153">
                        <c:v>-2.7870000000000004</c:v>
                      </c:pt>
                      <c:pt idx="154">
                        <c:v>-2.8279999999999998</c:v>
                      </c:pt>
                      <c:pt idx="155">
                        <c:v>-3.2529999999999997</c:v>
                      </c:pt>
                      <c:pt idx="156">
                        <c:v>-2.4779999999999998</c:v>
                      </c:pt>
                      <c:pt idx="157">
                        <c:v>-1.2040000000000002</c:v>
                      </c:pt>
                      <c:pt idx="158">
                        <c:v>-0.40399999999999991</c:v>
                      </c:pt>
                      <c:pt idx="159">
                        <c:v>-0.14299999999999979</c:v>
                      </c:pt>
                      <c:pt idx="160">
                        <c:v>1.9589999999999999</c:v>
                      </c:pt>
                      <c:pt idx="161">
                        <c:v>2.33</c:v>
                      </c:pt>
                      <c:pt idx="162">
                        <c:v>2.2160000000000002</c:v>
                      </c:pt>
                      <c:pt idx="163">
                        <c:v>1.8780000000000001</c:v>
                      </c:pt>
                      <c:pt idx="164">
                        <c:v>0</c:v>
                      </c:pt>
                      <c:pt idx="165">
                        <c:v>3.5190000000000001</c:v>
                      </c:pt>
                      <c:pt idx="166">
                        <c:v>3.3929999999999998</c:v>
                      </c:pt>
                      <c:pt idx="167">
                        <c:v>3.5260000000000002</c:v>
                      </c:pt>
                      <c:pt idx="168">
                        <c:v>3.7540000000000004</c:v>
                      </c:pt>
                      <c:pt idx="169">
                        <c:v>3.3239999999999998</c:v>
                      </c:pt>
                      <c:pt idx="170">
                        <c:v>2.9719999999999995</c:v>
                      </c:pt>
                      <c:pt idx="171">
                        <c:v>2.5720000000000001</c:v>
                      </c:pt>
                      <c:pt idx="172">
                        <c:v>1.274</c:v>
                      </c:pt>
                      <c:pt idx="173">
                        <c:v>2.052</c:v>
                      </c:pt>
                      <c:pt idx="174">
                        <c:v>1.7530000000000001</c:v>
                      </c:pt>
                      <c:pt idx="175">
                        <c:v>2.198</c:v>
                      </c:pt>
                      <c:pt idx="176">
                        <c:v>1.8610000000000002</c:v>
                      </c:pt>
                      <c:pt idx="177">
                        <c:v>1.5840000000000001</c:v>
                      </c:pt>
                      <c:pt idx="178">
                        <c:v>1.3440000000000001</c:v>
                      </c:pt>
                      <c:pt idx="179">
                        <c:v>0.99900000000000011</c:v>
                      </c:pt>
                      <c:pt idx="180">
                        <c:v>0.97199999999999975</c:v>
                      </c:pt>
                      <c:pt idx="181">
                        <c:v>1.0649999999999999</c:v>
                      </c:pt>
                      <c:pt idx="182">
                        <c:v>1.2200000000000002</c:v>
                      </c:pt>
                      <c:pt idx="183">
                        <c:v>2.097</c:v>
                      </c:pt>
                    </c:numCache>
                  </c:numRef>
                </c:val>
                <c:smooth val="0"/>
                <c:extLst xmlns:c15="http://schemas.microsoft.com/office/drawing/2012/chart">
                  <c:ext xmlns:c16="http://schemas.microsoft.com/office/drawing/2014/chart" uri="{C3380CC4-5D6E-409C-BE32-E72D297353CC}">
                    <c16:uniqueId val="{0000000E-4B7E-41E2-A858-44432AF9A304}"/>
                  </c:ext>
                </c:extLst>
              </c15:ser>
            </c15:filteredLineSeries>
            <c15:filteredLineSeries>
              <c15:ser>
                <c:idx val="13"/>
                <c:order val="13"/>
                <c:tx>
                  <c:strRef>
                    <c:extLst xmlns:c15="http://schemas.microsoft.com/office/drawing/2012/chart">
                      <c:ext xmlns:c15="http://schemas.microsoft.com/office/drawing/2012/chart" uri="{02D57815-91ED-43cb-92C2-25804820EDAC}">
                        <c15:formulaRef>
                          <c15:sqref>'Real rates_M'!$AZ$2</c15:sqref>
                        </c15:formulaRef>
                      </c:ext>
                    </c:extLst>
                    <c:strCache>
                      <c:ptCount val="1"/>
                      <c:pt idx="0">
                        <c:v>VN</c:v>
                      </c:pt>
                    </c:strCache>
                  </c:strRef>
                </c:tx>
                <c:spPr>
                  <a:ln w="28575" cap="rnd">
                    <a:solidFill>
                      <a:schemeClr val="accent2">
                        <a:lumMod val="80000"/>
                        <a:lumOff val="20000"/>
                      </a:schemeClr>
                    </a:solid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cat>
                  <c:numRef>
                    <c:extLst xmlns:c15="http://schemas.microsoft.com/office/drawing/2012/chart">
                      <c:ext xmlns:c15="http://schemas.microsoft.com/office/drawing/2012/chart" uri="{02D57815-91ED-43cb-92C2-25804820EDAC}">
                        <c15:formulaRef>
                          <c15:sqref>'Real rates_M'!$AL$3:$AL$186</c15:sqref>
                        </c15:formulaRef>
                      </c:ext>
                    </c:extLst>
                    <c:numCache>
                      <c:formatCode>m/d/yyyy</c:formatCode>
                      <c:ptCount val="184"/>
                      <c:pt idx="0">
                        <c:v>40209</c:v>
                      </c:pt>
                      <c:pt idx="1">
                        <c:v>40237</c:v>
                      </c:pt>
                      <c:pt idx="2">
                        <c:v>40268</c:v>
                      </c:pt>
                      <c:pt idx="3">
                        <c:v>40298</c:v>
                      </c:pt>
                      <c:pt idx="4">
                        <c:v>40329</c:v>
                      </c:pt>
                      <c:pt idx="5">
                        <c:v>40359</c:v>
                      </c:pt>
                      <c:pt idx="6">
                        <c:v>40390</c:v>
                      </c:pt>
                      <c:pt idx="7">
                        <c:v>40421</c:v>
                      </c:pt>
                      <c:pt idx="8">
                        <c:v>40451</c:v>
                      </c:pt>
                      <c:pt idx="9">
                        <c:v>40482</c:v>
                      </c:pt>
                      <c:pt idx="10">
                        <c:v>40512</c:v>
                      </c:pt>
                      <c:pt idx="11">
                        <c:v>40543</c:v>
                      </c:pt>
                      <c:pt idx="12">
                        <c:v>40574</c:v>
                      </c:pt>
                      <c:pt idx="13">
                        <c:v>40602</c:v>
                      </c:pt>
                      <c:pt idx="14">
                        <c:v>40633</c:v>
                      </c:pt>
                      <c:pt idx="15">
                        <c:v>40663</c:v>
                      </c:pt>
                      <c:pt idx="16">
                        <c:v>40694</c:v>
                      </c:pt>
                      <c:pt idx="17">
                        <c:v>40724</c:v>
                      </c:pt>
                      <c:pt idx="18">
                        <c:v>40755</c:v>
                      </c:pt>
                      <c:pt idx="19">
                        <c:v>40786</c:v>
                      </c:pt>
                      <c:pt idx="20">
                        <c:v>40816</c:v>
                      </c:pt>
                      <c:pt idx="21">
                        <c:v>40847</c:v>
                      </c:pt>
                      <c:pt idx="22">
                        <c:v>40877</c:v>
                      </c:pt>
                      <c:pt idx="23">
                        <c:v>40908</c:v>
                      </c:pt>
                      <c:pt idx="24">
                        <c:v>40939</c:v>
                      </c:pt>
                      <c:pt idx="25">
                        <c:v>40968</c:v>
                      </c:pt>
                      <c:pt idx="26">
                        <c:v>40999</c:v>
                      </c:pt>
                      <c:pt idx="27">
                        <c:v>41029</c:v>
                      </c:pt>
                      <c:pt idx="28">
                        <c:v>41060</c:v>
                      </c:pt>
                      <c:pt idx="29">
                        <c:v>41090</c:v>
                      </c:pt>
                      <c:pt idx="30">
                        <c:v>41121</c:v>
                      </c:pt>
                      <c:pt idx="31">
                        <c:v>41152</c:v>
                      </c:pt>
                      <c:pt idx="32">
                        <c:v>41182</c:v>
                      </c:pt>
                      <c:pt idx="33">
                        <c:v>41213</c:v>
                      </c:pt>
                      <c:pt idx="34">
                        <c:v>41243</c:v>
                      </c:pt>
                      <c:pt idx="35">
                        <c:v>41274</c:v>
                      </c:pt>
                      <c:pt idx="36">
                        <c:v>41305</c:v>
                      </c:pt>
                      <c:pt idx="37">
                        <c:v>41333</c:v>
                      </c:pt>
                      <c:pt idx="38">
                        <c:v>41364</c:v>
                      </c:pt>
                      <c:pt idx="39">
                        <c:v>41394</c:v>
                      </c:pt>
                      <c:pt idx="40">
                        <c:v>41425</c:v>
                      </c:pt>
                      <c:pt idx="41">
                        <c:v>41455</c:v>
                      </c:pt>
                      <c:pt idx="42">
                        <c:v>41486</c:v>
                      </c:pt>
                      <c:pt idx="43">
                        <c:v>41517</c:v>
                      </c:pt>
                      <c:pt idx="44">
                        <c:v>41547</c:v>
                      </c:pt>
                      <c:pt idx="45">
                        <c:v>41578</c:v>
                      </c:pt>
                      <c:pt idx="46">
                        <c:v>41608</c:v>
                      </c:pt>
                      <c:pt idx="47">
                        <c:v>41639</c:v>
                      </c:pt>
                      <c:pt idx="48">
                        <c:v>41670</c:v>
                      </c:pt>
                      <c:pt idx="49">
                        <c:v>41698</c:v>
                      </c:pt>
                      <c:pt idx="50">
                        <c:v>41729</c:v>
                      </c:pt>
                      <c:pt idx="51">
                        <c:v>41759</c:v>
                      </c:pt>
                      <c:pt idx="52">
                        <c:v>41790</c:v>
                      </c:pt>
                      <c:pt idx="53">
                        <c:v>41820</c:v>
                      </c:pt>
                      <c:pt idx="54">
                        <c:v>41851</c:v>
                      </c:pt>
                      <c:pt idx="55">
                        <c:v>41882</c:v>
                      </c:pt>
                      <c:pt idx="56">
                        <c:v>41912</c:v>
                      </c:pt>
                      <c:pt idx="57">
                        <c:v>41943</c:v>
                      </c:pt>
                      <c:pt idx="58">
                        <c:v>41973</c:v>
                      </c:pt>
                      <c:pt idx="59">
                        <c:v>42004</c:v>
                      </c:pt>
                      <c:pt idx="60">
                        <c:v>42035</c:v>
                      </c:pt>
                      <c:pt idx="61">
                        <c:v>42063</c:v>
                      </c:pt>
                      <c:pt idx="62">
                        <c:v>42094</c:v>
                      </c:pt>
                      <c:pt idx="63">
                        <c:v>42124</c:v>
                      </c:pt>
                      <c:pt idx="64">
                        <c:v>42155</c:v>
                      </c:pt>
                      <c:pt idx="65">
                        <c:v>42185</c:v>
                      </c:pt>
                      <c:pt idx="66">
                        <c:v>42216</c:v>
                      </c:pt>
                      <c:pt idx="67">
                        <c:v>42247</c:v>
                      </c:pt>
                      <c:pt idx="68">
                        <c:v>42277</c:v>
                      </c:pt>
                      <c:pt idx="69">
                        <c:v>42308</c:v>
                      </c:pt>
                      <c:pt idx="70">
                        <c:v>42338</c:v>
                      </c:pt>
                      <c:pt idx="71">
                        <c:v>42369</c:v>
                      </c:pt>
                      <c:pt idx="72">
                        <c:v>42400</c:v>
                      </c:pt>
                      <c:pt idx="73">
                        <c:v>42429</c:v>
                      </c:pt>
                      <c:pt idx="74">
                        <c:v>42460</c:v>
                      </c:pt>
                      <c:pt idx="75">
                        <c:v>42490</c:v>
                      </c:pt>
                      <c:pt idx="76">
                        <c:v>42521</c:v>
                      </c:pt>
                      <c:pt idx="77">
                        <c:v>42551</c:v>
                      </c:pt>
                      <c:pt idx="78">
                        <c:v>42582</c:v>
                      </c:pt>
                      <c:pt idx="79">
                        <c:v>42613</c:v>
                      </c:pt>
                      <c:pt idx="80">
                        <c:v>42643</c:v>
                      </c:pt>
                      <c:pt idx="81">
                        <c:v>42674</c:v>
                      </c:pt>
                      <c:pt idx="82">
                        <c:v>42704</c:v>
                      </c:pt>
                      <c:pt idx="83">
                        <c:v>42735</c:v>
                      </c:pt>
                      <c:pt idx="84">
                        <c:v>42766</c:v>
                      </c:pt>
                      <c:pt idx="85">
                        <c:v>42794</c:v>
                      </c:pt>
                      <c:pt idx="86">
                        <c:v>42825</c:v>
                      </c:pt>
                      <c:pt idx="87">
                        <c:v>42855</c:v>
                      </c:pt>
                      <c:pt idx="88">
                        <c:v>42886</c:v>
                      </c:pt>
                      <c:pt idx="89">
                        <c:v>42916</c:v>
                      </c:pt>
                      <c:pt idx="90">
                        <c:v>42947</c:v>
                      </c:pt>
                      <c:pt idx="91">
                        <c:v>42978</c:v>
                      </c:pt>
                      <c:pt idx="92">
                        <c:v>43008</c:v>
                      </c:pt>
                      <c:pt idx="93">
                        <c:v>43039</c:v>
                      </c:pt>
                      <c:pt idx="94">
                        <c:v>43069</c:v>
                      </c:pt>
                      <c:pt idx="95">
                        <c:v>43100</c:v>
                      </c:pt>
                      <c:pt idx="96">
                        <c:v>43131</c:v>
                      </c:pt>
                      <c:pt idx="97">
                        <c:v>43159</c:v>
                      </c:pt>
                      <c:pt idx="98">
                        <c:v>43190</c:v>
                      </c:pt>
                      <c:pt idx="99">
                        <c:v>43220</c:v>
                      </c:pt>
                      <c:pt idx="100">
                        <c:v>43251</c:v>
                      </c:pt>
                      <c:pt idx="101">
                        <c:v>43281</c:v>
                      </c:pt>
                      <c:pt idx="102">
                        <c:v>43312</c:v>
                      </c:pt>
                      <c:pt idx="103">
                        <c:v>43343</c:v>
                      </c:pt>
                      <c:pt idx="104">
                        <c:v>43373</c:v>
                      </c:pt>
                      <c:pt idx="105">
                        <c:v>43404</c:v>
                      </c:pt>
                      <c:pt idx="106">
                        <c:v>43434</c:v>
                      </c:pt>
                      <c:pt idx="107">
                        <c:v>43465</c:v>
                      </c:pt>
                      <c:pt idx="108">
                        <c:v>43496</c:v>
                      </c:pt>
                      <c:pt idx="109">
                        <c:v>43524</c:v>
                      </c:pt>
                      <c:pt idx="110">
                        <c:v>43555</c:v>
                      </c:pt>
                      <c:pt idx="111">
                        <c:v>43585</c:v>
                      </c:pt>
                      <c:pt idx="112">
                        <c:v>43616</c:v>
                      </c:pt>
                      <c:pt idx="113">
                        <c:v>43646</c:v>
                      </c:pt>
                      <c:pt idx="114">
                        <c:v>43677</c:v>
                      </c:pt>
                      <c:pt idx="115">
                        <c:v>43708</c:v>
                      </c:pt>
                      <c:pt idx="116">
                        <c:v>43738</c:v>
                      </c:pt>
                      <c:pt idx="117">
                        <c:v>43769</c:v>
                      </c:pt>
                      <c:pt idx="118">
                        <c:v>43799</c:v>
                      </c:pt>
                      <c:pt idx="119">
                        <c:v>43830</c:v>
                      </c:pt>
                      <c:pt idx="120">
                        <c:v>43861</c:v>
                      </c:pt>
                      <c:pt idx="121">
                        <c:v>43890</c:v>
                      </c:pt>
                      <c:pt idx="122">
                        <c:v>43921</c:v>
                      </c:pt>
                      <c:pt idx="123">
                        <c:v>43951</c:v>
                      </c:pt>
                      <c:pt idx="124">
                        <c:v>43982</c:v>
                      </c:pt>
                      <c:pt idx="125">
                        <c:v>44012</c:v>
                      </c:pt>
                      <c:pt idx="126">
                        <c:v>44043</c:v>
                      </c:pt>
                      <c:pt idx="127">
                        <c:v>44074</c:v>
                      </c:pt>
                      <c:pt idx="128">
                        <c:v>44104</c:v>
                      </c:pt>
                      <c:pt idx="129">
                        <c:v>44135</c:v>
                      </c:pt>
                      <c:pt idx="130">
                        <c:v>44165</c:v>
                      </c:pt>
                      <c:pt idx="131">
                        <c:v>44196</c:v>
                      </c:pt>
                      <c:pt idx="132">
                        <c:v>44227</c:v>
                      </c:pt>
                      <c:pt idx="133">
                        <c:v>44255</c:v>
                      </c:pt>
                      <c:pt idx="134">
                        <c:v>44286</c:v>
                      </c:pt>
                      <c:pt idx="135">
                        <c:v>44316</c:v>
                      </c:pt>
                      <c:pt idx="136">
                        <c:v>44347</c:v>
                      </c:pt>
                      <c:pt idx="137">
                        <c:v>44377</c:v>
                      </c:pt>
                      <c:pt idx="138">
                        <c:v>44408</c:v>
                      </c:pt>
                      <c:pt idx="139">
                        <c:v>44439</c:v>
                      </c:pt>
                      <c:pt idx="140">
                        <c:v>44469</c:v>
                      </c:pt>
                      <c:pt idx="141">
                        <c:v>44500</c:v>
                      </c:pt>
                      <c:pt idx="142">
                        <c:v>44530</c:v>
                      </c:pt>
                      <c:pt idx="143">
                        <c:v>44561</c:v>
                      </c:pt>
                      <c:pt idx="144">
                        <c:v>44592</c:v>
                      </c:pt>
                      <c:pt idx="145">
                        <c:v>44620</c:v>
                      </c:pt>
                      <c:pt idx="146">
                        <c:v>44651</c:v>
                      </c:pt>
                      <c:pt idx="147">
                        <c:v>44681</c:v>
                      </c:pt>
                      <c:pt idx="148">
                        <c:v>44712</c:v>
                      </c:pt>
                      <c:pt idx="149">
                        <c:v>44742</c:v>
                      </c:pt>
                      <c:pt idx="150">
                        <c:v>44773</c:v>
                      </c:pt>
                      <c:pt idx="151">
                        <c:v>44804</c:v>
                      </c:pt>
                      <c:pt idx="152">
                        <c:v>44834</c:v>
                      </c:pt>
                      <c:pt idx="153">
                        <c:v>44865</c:v>
                      </c:pt>
                      <c:pt idx="154">
                        <c:v>44895</c:v>
                      </c:pt>
                      <c:pt idx="155">
                        <c:v>44926</c:v>
                      </c:pt>
                      <c:pt idx="156">
                        <c:v>44957</c:v>
                      </c:pt>
                      <c:pt idx="157">
                        <c:v>44985</c:v>
                      </c:pt>
                      <c:pt idx="158">
                        <c:v>45016</c:v>
                      </c:pt>
                      <c:pt idx="159">
                        <c:v>45046</c:v>
                      </c:pt>
                      <c:pt idx="160">
                        <c:v>45077</c:v>
                      </c:pt>
                      <c:pt idx="161">
                        <c:v>45107</c:v>
                      </c:pt>
                      <c:pt idx="162">
                        <c:v>45138</c:v>
                      </c:pt>
                      <c:pt idx="163">
                        <c:v>45169</c:v>
                      </c:pt>
                      <c:pt idx="164">
                        <c:v>45199</c:v>
                      </c:pt>
                      <c:pt idx="165">
                        <c:v>45230</c:v>
                      </c:pt>
                      <c:pt idx="166">
                        <c:v>45260</c:v>
                      </c:pt>
                      <c:pt idx="167">
                        <c:v>45291</c:v>
                      </c:pt>
                      <c:pt idx="168">
                        <c:v>45322</c:v>
                      </c:pt>
                      <c:pt idx="169">
                        <c:v>45351</c:v>
                      </c:pt>
                      <c:pt idx="170">
                        <c:v>45382</c:v>
                      </c:pt>
                      <c:pt idx="171">
                        <c:v>45412</c:v>
                      </c:pt>
                      <c:pt idx="172">
                        <c:v>45443</c:v>
                      </c:pt>
                      <c:pt idx="173">
                        <c:v>45473</c:v>
                      </c:pt>
                      <c:pt idx="174">
                        <c:v>45504</c:v>
                      </c:pt>
                      <c:pt idx="175">
                        <c:v>45535</c:v>
                      </c:pt>
                      <c:pt idx="176">
                        <c:v>45565</c:v>
                      </c:pt>
                      <c:pt idx="177">
                        <c:v>45596</c:v>
                      </c:pt>
                      <c:pt idx="178">
                        <c:v>45626</c:v>
                      </c:pt>
                      <c:pt idx="179">
                        <c:v>45657</c:v>
                      </c:pt>
                      <c:pt idx="180">
                        <c:v>45688</c:v>
                      </c:pt>
                      <c:pt idx="181">
                        <c:v>45716</c:v>
                      </c:pt>
                      <c:pt idx="182">
                        <c:v>45747</c:v>
                      </c:pt>
                      <c:pt idx="183">
                        <c:v>45777</c:v>
                      </c:pt>
                    </c:numCache>
                  </c:numRef>
                </c:cat>
                <c:val>
                  <c:numRef>
                    <c:extLst xmlns:c15="http://schemas.microsoft.com/office/drawing/2012/chart">
                      <c:ext xmlns:c15="http://schemas.microsoft.com/office/drawing/2012/chart" uri="{02D57815-91ED-43cb-92C2-25804820EDAC}">
                        <c15:formulaRef>
                          <c15:sqref>'Real rates_M'!$AZ$3:$AZ$186</c15:sqref>
                        </c15:formulaRef>
                      </c:ext>
                    </c:extLst>
                    <c:numCache>
                      <c:formatCode>0.00</c:formatCode>
                      <c:ptCount val="18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3.1300000000000003</c:v>
                      </c:pt>
                      <c:pt idx="58">
                        <c:v>4.32</c:v>
                      </c:pt>
                      <c:pt idx="59">
                        <c:v>5.34</c:v>
                      </c:pt>
                      <c:pt idx="60">
                        <c:v>5.74</c:v>
                      </c:pt>
                      <c:pt idx="61">
                        <c:v>6.1400000000000006</c:v>
                      </c:pt>
                      <c:pt idx="62">
                        <c:v>5.5600000000000005</c:v>
                      </c:pt>
                      <c:pt idx="63">
                        <c:v>0</c:v>
                      </c:pt>
                      <c:pt idx="64">
                        <c:v>5.6099999999999994</c:v>
                      </c:pt>
                      <c:pt idx="65">
                        <c:v>5.81</c:v>
                      </c:pt>
                      <c:pt idx="66">
                        <c:v>5.8999999999999995</c:v>
                      </c:pt>
                      <c:pt idx="67">
                        <c:v>6.42</c:v>
                      </c:pt>
                      <c:pt idx="68">
                        <c:v>7.08</c:v>
                      </c:pt>
                      <c:pt idx="69">
                        <c:v>7.1</c:v>
                      </c:pt>
                      <c:pt idx="70">
                        <c:v>6.7700000000000005</c:v>
                      </c:pt>
                      <c:pt idx="71">
                        <c:v>6.5200000000000005</c:v>
                      </c:pt>
                      <c:pt idx="72">
                        <c:v>6.29</c:v>
                      </c:pt>
                      <c:pt idx="73">
                        <c:v>5.66</c:v>
                      </c:pt>
                      <c:pt idx="74">
                        <c:v>5.26</c:v>
                      </c:pt>
                      <c:pt idx="75">
                        <c:v>5.0500000000000007</c:v>
                      </c:pt>
                      <c:pt idx="76">
                        <c:v>4.6539999999999999</c:v>
                      </c:pt>
                      <c:pt idx="77">
                        <c:v>4.5340000000000007</c:v>
                      </c:pt>
                      <c:pt idx="78">
                        <c:v>4.5739999999999998</c:v>
                      </c:pt>
                      <c:pt idx="79">
                        <c:v>4.3610000000000007</c:v>
                      </c:pt>
                      <c:pt idx="80">
                        <c:v>3.0030000000000001</c:v>
                      </c:pt>
                      <c:pt idx="81">
                        <c:v>1.9980000000000002</c:v>
                      </c:pt>
                      <c:pt idx="82">
                        <c:v>1.6450000000000005</c:v>
                      </c:pt>
                      <c:pt idx="83">
                        <c:v>1.4849999999999994</c:v>
                      </c:pt>
                      <c:pt idx="84">
                        <c:v>0</c:v>
                      </c:pt>
                      <c:pt idx="85">
                        <c:v>1.0833000000000004</c:v>
                      </c:pt>
                      <c:pt idx="86">
                        <c:v>1.3827999999999996</c:v>
                      </c:pt>
                      <c:pt idx="87">
                        <c:v>1.6817000000000002</c:v>
                      </c:pt>
                      <c:pt idx="88">
                        <c:v>2.7071999999999998</c:v>
                      </c:pt>
                      <c:pt idx="89">
                        <c:v>3.1555999999999997</c:v>
                      </c:pt>
                      <c:pt idx="90">
                        <c:v>2.8256000000000001</c:v>
                      </c:pt>
                      <c:pt idx="91">
                        <c:v>2.2383000000000002</c:v>
                      </c:pt>
                      <c:pt idx="92">
                        <c:v>2.0839000000000003</c:v>
                      </c:pt>
                      <c:pt idx="93">
                        <c:v>2.4750000000000001</c:v>
                      </c:pt>
                      <c:pt idx="94">
                        <c:v>2.8521999999999998</c:v>
                      </c:pt>
                      <c:pt idx="95">
                        <c:v>2.5439000000000003</c:v>
                      </c:pt>
                      <c:pt idx="96">
                        <c:v>1.5778000000000003</c:v>
                      </c:pt>
                      <c:pt idx="97">
                        <c:v>1.1033000000000004</c:v>
                      </c:pt>
                      <c:pt idx="98">
                        <c:v>1.5206</c:v>
                      </c:pt>
                      <c:pt idx="99">
                        <c:v>1.6349999999999998</c:v>
                      </c:pt>
                      <c:pt idx="100">
                        <c:v>0.77330000000000032</c:v>
                      </c:pt>
                      <c:pt idx="101">
                        <c:v>8.8300000000000267E-2</c:v>
                      </c:pt>
                      <c:pt idx="102">
                        <c:v>0.40669999999999984</c:v>
                      </c:pt>
                      <c:pt idx="103">
                        <c:v>1.1199999999999997</c:v>
                      </c:pt>
                      <c:pt idx="104">
                        <c:v>0.97830000000000039</c:v>
                      </c:pt>
                      <c:pt idx="105">
                        <c:v>1.2388999999999997</c:v>
                      </c:pt>
                      <c:pt idx="106">
                        <c:v>1.6706000000000003</c:v>
                      </c:pt>
                      <c:pt idx="107">
                        <c:v>2.0950000000000002</c:v>
                      </c:pt>
                      <c:pt idx="108">
                        <c:v>2.2489000000000003</c:v>
                      </c:pt>
                      <c:pt idx="109">
                        <c:v>2.0550000000000002</c:v>
                      </c:pt>
                      <c:pt idx="110">
                        <c:v>2.08</c:v>
                      </c:pt>
                      <c:pt idx="111">
                        <c:v>1.8000000000000003</c:v>
                      </c:pt>
                      <c:pt idx="112">
                        <c:v>1.8155000000000001</c:v>
                      </c:pt>
                      <c:pt idx="113">
                        <c:v>2.5034999999999998</c:v>
                      </c:pt>
                      <c:pt idx="114">
                        <c:v>1.9834999999999998</c:v>
                      </c:pt>
                      <c:pt idx="115">
                        <c:v>1.8715000000000002</c:v>
                      </c:pt>
                      <c:pt idx="116">
                        <c:v>2.0614000000000003</c:v>
                      </c:pt>
                      <c:pt idx="117">
                        <c:v>1.4156999999999997</c:v>
                      </c:pt>
                      <c:pt idx="118">
                        <c:v>2.9399999999999871E-2</c:v>
                      </c:pt>
                      <c:pt idx="119">
                        <c:v>-1.8375000000000004</c:v>
                      </c:pt>
                      <c:pt idx="120">
                        <c:v>-3.2862999999999998</c:v>
                      </c:pt>
                      <c:pt idx="121">
                        <c:v>-2.5331000000000006</c:v>
                      </c:pt>
                      <c:pt idx="122">
                        <c:v>-1.4557000000000002</c:v>
                      </c:pt>
                      <c:pt idx="123">
                        <c:v>9.5599999999999685E-2</c:v>
                      </c:pt>
                      <c:pt idx="124">
                        <c:v>0.69560000000000022</c:v>
                      </c:pt>
                      <c:pt idx="125">
                        <c:v>-0.18699999999999983</c:v>
                      </c:pt>
                      <c:pt idx="126">
                        <c:v>-0.45100000000000007</c:v>
                      </c:pt>
                      <c:pt idx="127">
                        <c:v>-0.29450000000000021</c:v>
                      </c:pt>
                      <c:pt idx="128">
                        <c:v>-0.21550000000000002</c:v>
                      </c:pt>
                      <c:pt idx="129">
                        <c:v>0.12199999999999989</c:v>
                      </c:pt>
                      <c:pt idx="130">
                        <c:v>0.95719999999999983</c:v>
                      </c:pt>
                      <c:pt idx="131">
                        <c:v>2.2335000000000003</c:v>
                      </c:pt>
                      <c:pt idx="132">
                        <c:v>3.2629999999999999</c:v>
                      </c:pt>
                      <c:pt idx="133">
                        <c:v>1.6584999999999999</c:v>
                      </c:pt>
                      <c:pt idx="134">
                        <c:v>1.2384999999999999</c:v>
                      </c:pt>
                      <c:pt idx="135">
                        <c:v>-0.33000000000000007</c:v>
                      </c:pt>
                      <c:pt idx="136">
                        <c:v>-0.62749999999999995</c:v>
                      </c:pt>
                      <c:pt idx="137">
                        <c:v>-0.20450000000000035</c:v>
                      </c:pt>
                      <c:pt idx="138">
                        <c:v>-0.45350000000000001</c:v>
                      </c:pt>
                      <c:pt idx="139">
                        <c:v>-0.75699999999999967</c:v>
                      </c:pt>
                      <c:pt idx="140">
                        <c:v>8.2500000000000018E-2</c:v>
                      </c:pt>
                      <c:pt idx="141">
                        <c:v>0.38149999999999995</c:v>
                      </c:pt>
                      <c:pt idx="142">
                        <c:v>-9.5000000000000639E-3</c:v>
                      </c:pt>
                      <c:pt idx="143">
                        <c:v>0.28849999999999998</c:v>
                      </c:pt>
                      <c:pt idx="144">
                        <c:v>0.14950000000000019</c:v>
                      </c:pt>
                      <c:pt idx="145">
                        <c:v>0.81850000000000023</c:v>
                      </c:pt>
                      <c:pt idx="146">
                        <c:v>-1.1200000000000099E-2</c:v>
                      </c:pt>
                      <c:pt idx="147">
                        <c:v>0.34709999999999974</c:v>
                      </c:pt>
                      <c:pt idx="148">
                        <c:v>0.26500000000000012</c:v>
                      </c:pt>
                      <c:pt idx="149">
                        <c:v>-0.1283000000000003</c:v>
                      </c:pt>
                      <c:pt idx="150">
                        <c:v>0.36059999999999981</c:v>
                      </c:pt>
                      <c:pt idx="151">
                        <c:v>0.65549999999999997</c:v>
                      </c:pt>
                      <c:pt idx="152">
                        <c:v>0.82199999999999962</c:v>
                      </c:pt>
                      <c:pt idx="153">
                        <c:v>0.64500000000000046</c:v>
                      </c:pt>
                      <c:pt idx="154">
                        <c:v>0.54499999999999993</c:v>
                      </c:pt>
                      <c:pt idx="155">
                        <c:v>0.24500000000000011</c:v>
                      </c:pt>
                      <c:pt idx="156">
                        <c:v>-0.47399999999999931</c:v>
                      </c:pt>
                      <c:pt idx="157">
                        <c:v>7.5000000000000178E-2</c:v>
                      </c:pt>
                      <c:pt idx="158">
                        <c:v>-0.10700000000000021</c:v>
                      </c:pt>
                      <c:pt idx="159">
                        <c:v>0.40200000000000014</c:v>
                      </c:pt>
                      <c:pt idx="160">
                        <c:v>0.70899999999999963</c:v>
                      </c:pt>
                      <c:pt idx="161">
                        <c:v>0.6379999999999999</c:v>
                      </c:pt>
                      <c:pt idx="162">
                        <c:v>0.35599999999999987</c:v>
                      </c:pt>
                      <c:pt idx="163">
                        <c:v>-0.38300000000000001</c:v>
                      </c:pt>
                      <c:pt idx="164">
                        <c:v>-0.98100000000000032</c:v>
                      </c:pt>
                      <c:pt idx="165">
                        <c:v>-0.71799999999999997</c:v>
                      </c:pt>
                      <c:pt idx="166">
                        <c:v>-1.1220000000000003</c:v>
                      </c:pt>
                      <c:pt idx="167">
                        <c:v>-1.343</c:v>
                      </c:pt>
                      <c:pt idx="168">
                        <c:v>-1.0870000000000002</c:v>
                      </c:pt>
                      <c:pt idx="169">
                        <c:v>-1.6259999999999999</c:v>
                      </c:pt>
                      <c:pt idx="170">
                        <c:v>-1.3430000000000004</c:v>
                      </c:pt>
                      <c:pt idx="171">
                        <c:v>-1.6070000000000002</c:v>
                      </c:pt>
                      <c:pt idx="172">
                        <c:v>-1.5910000000000002</c:v>
                      </c:pt>
                      <c:pt idx="173">
                        <c:v>-1.5549999999999997</c:v>
                      </c:pt>
                      <c:pt idx="174">
                        <c:v>-1.5650000000000004</c:v>
                      </c:pt>
                      <c:pt idx="175">
                        <c:v>-0.73399999999999999</c:v>
                      </c:pt>
                      <c:pt idx="176">
                        <c:v>3.2999999999999918E-2</c:v>
                      </c:pt>
                      <c:pt idx="177">
                        <c:v>-0.19100000000000028</c:v>
                      </c:pt>
                      <c:pt idx="178">
                        <c:v>-1.2999999999999901E-2</c:v>
                      </c:pt>
                      <c:pt idx="179">
                        <c:v>2.8999999999999915E-2</c:v>
                      </c:pt>
                      <c:pt idx="180">
                        <c:v>-0.63499999999999979</c:v>
                      </c:pt>
                      <c:pt idx="181">
                        <c:v>0.17799999999999994</c:v>
                      </c:pt>
                      <c:pt idx="182">
                        <c:v>-0.16699999999999982</c:v>
                      </c:pt>
                      <c:pt idx="183">
                        <c:v>-4.6000000000000263E-2</c:v>
                      </c:pt>
                    </c:numCache>
                  </c:numRef>
                </c:val>
                <c:smooth val="0"/>
                <c:extLst xmlns:c15="http://schemas.microsoft.com/office/drawing/2012/chart">
                  <c:ext xmlns:c16="http://schemas.microsoft.com/office/drawing/2014/chart" uri="{C3380CC4-5D6E-409C-BE32-E72D297353CC}">
                    <c16:uniqueId val="{0000000F-4B7E-41E2-A858-44432AF9A304}"/>
                  </c:ext>
                </c:extLst>
              </c15:ser>
            </c15:filteredLineSeries>
            <c15:filteredLineSeries>
              <c15:ser>
                <c:idx val="14"/>
                <c:order val="14"/>
                <c:tx>
                  <c:strRef>
                    <c:extLst xmlns:c15="http://schemas.microsoft.com/office/drawing/2012/chart">
                      <c:ext xmlns:c15="http://schemas.microsoft.com/office/drawing/2012/chart" uri="{02D57815-91ED-43cb-92C2-25804820EDAC}">
                        <c15:formulaRef>
                          <c15:sqref>'Real rates_M'!$BA$2</c15:sqref>
                        </c15:formulaRef>
                      </c:ext>
                    </c:extLst>
                    <c:strCache>
                      <c:ptCount val="1"/>
                    </c:strCache>
                  </c:strRef>
                </c:tx>
                <c:spPr>
                  <a:ln w="28575" cap="rnd">
                    <a:solidFill>
                      <a:schemeClr val="accent3">
                        <a:lumMod val="80000"/>
                        <a:lumOff val="20000"/>
                      </a:schemeClr>
                    </a:solidFill>
                    <a:round/>
                  </a:ln>
                  <a:effectLst/>
                </c:spPr>
                <c:marker>
                  <c:symbol val="circle"/>
                  <c:size val="5"/>
                  <c:spPr>
                    <a:solidFill>
                      <a:schemeClr val="accent3">
                        <a:lumMod val="80000"/>
                        <a:lumOff val="20000"/>
                      </a:schemeClr>
                    </a:solidFill>
                    <a:ln w="9525">
                      <a:solidFill>
                        <a:schemeClr val="accent3">
                          <a:lumMod val="80000"/>
                          <a:lumOff val="20000"/>
                        </a:schemeClr>
                      </a:solidFill>
                    </a:ln>
                    <a:effectLst/>
                  </c:spPr>
                </c:marker>
                <c:cat>
                  <c:numRef>
                    <c:extLst xmlns:c15="http://schemas.microsoft.com/office/drawing/2012/chart">
                      <c:ext xmlns:c15="http://schemas.microsoft.com/office/drawing/2012/chart" uri="{02D57815-91ED-43cb-92C2-25804820EDAC}">
                        <c15:formulaRef>
                          <c15:sqref>'Real rates_M'!$AL$3:$AL$186</c15:sqref>
                        </c15:formulaRef>
                      </c:ext>
                    </c:extLst>
                    <c:numCache>
                      <c:formatCode>m/d/yyyy</c:formatCode>
                      <c:ptCount val="184"/>
                      <c:pt idx="0">
                        <c:v>40209</c:v>
                      </c:pt>
                      <c:pt idx="1">
                        <c:v>40237</c:v>
                      </c:pt>
                      <c:pt idx="2">
                        <c:v>40268</c:v>
                      </c:pt>
                      <c:pt idx="3">
                        <c:v>40298</c:v>
                      </c:pt>
                      <c:pt idx="4">
                        <c:v>40329</c:v>
                      </c:pt>
                      <c:pt idx="5">
                        <c:v>40359</c:v>
                      </c:pt>
                      <c:pt idx="6">
                        <c:v>40390</c:v>
                      </c:pt>
                      <c:pt idx="7">
                        <c:v>40421</c:v>
                      </c:pt>
                      <c:pt idx="8">
                        <c:v>40451</c:v>
                      </c:pt>
                      <c:pt idx="9">
                        <c:v>40482</c:v>
                      </c:pt>
                      <c:pt idx="10">
                        <c:v>40512</c:v>
                      </c:pt>
                      <c:pt idx="11">
                        <c:v>40543</c:v>
                      </c:pt>
                      <c:pt idx="12">
                        <c:v>40574</c:v>
                      </c:pt>
                      <c:pt idx="13">
                        <c:v>40602</c:v>
                      </c:pt>
                      <c:pt idx="14">
                        <c:v>40633</c:v>
                      </c:pt>
                      <c:pt idx="15">
                        <c:v>40663</c:v>
                      </c:pt>
                      <c:pt idx="16">
                        <c:v>40694</c:v>
                      </c:pt>
                      <c:pt idx="17">
                        <c:v>40724</c:v>
                      </c:pt>
                      <c:pt idx="18">
                        <c:v>40755</c:v>
                      </c:pt>
                      <c:pt idx="19">
                        <c:v>40786</c:v>
                      </c:pt>
                      <c:pt idx="20">
                        <c:v>40816</c:v>
                      </c:pt>
                      <c:pt idx="21">
                        <c:v>40847</c:v>
                      </c:pt>
                      <c:pt idx="22">
                        <c:v>40877</c:v>
                      </c:pt>
                      <c:pt idx="23">
                        <c:v>40908</c:v>
                      </c:pt>
                      <c:pt idx="24">
                        <c:v>40939</c:v>
                      </c:pt>
                      <c:pt idx="25">
                        <c:v>40968</c:v>
                      </c:pt>
                      <c:pt idx="26">
                        <c:v>40999</c:v>
                      </c:pt>
                      <c:pt idx="27">
                        <c:v>41029</c:v>
                      </c:pt>
                      <c:pt idx="28">
                        <c:v>41060</c:v>
                      </c:pt>
                      <c:pt idx="29">
                        <c:v>41090</c:v>
                      </c:pt>
                      <c:pt idx="30">
                        <c:v>41121</c:v>
                      </c:pt>
                      <c:pt idx="31">
                        <c:v>41152</c:v>
                      </c:pt>
                      <c:pt idx="32">
                        <c:v>41182</c:v>
                      </c:pt>
                      <c:pt idx="33">
                        <c:v>41213</c:v>
                      </c:pt>
                      <c:pt idx="34">
                        <c:v>41243</c:v>
                      </c:pt>
                      <c:pt idx="35">
                        <c:v>41274</c:v>
                      </c:pt>
                      <c:pt idx="36">
                        <c:v>41305</c:v>
                      </c:pt>
                      <c:pt idx="37">
                        <c:v>41333</c:v>
                      </c:pt>
                      <c:pt idx="38">
                        <c:v>41364</c:v>
                      </c:pt>
                      <c:pt idx="39">
                        <c:v>41394</c:v>
                      </c:pt>
                      <c:pt idx="40">
                        <c:v>41425</c:v>
                      </c:pt>
                      <c:pt idx="41">
                        <c:v>41455</c:v>
                      </c:pt>
                      <c:pt idx="42">
                        <c:v>41486</c:v>
                      </c:pt>
                      <c:pt idx="43">
                        <c:v>41517</c:v>
                      </c:pt>
                      <c:pt idx="44">
                        <c:v>41547</c:v>
                      </c:pt>
                      <c:pt idx="45">
                        <c:v>41578</c:v>
                      </c:pt>
                      <c:pt idx="46">
                        <c:v>41608</c:v>
                      </c:pt>
                      <c:pt idx="47">
                        <c:v>41639</c:v>
                      </c:pt>
                      <c:pt idx="48">
                        <c:v>41670</c:v>
                      </c:pt>
                      <c:pt idx="49">
                        <c:v>41698</c:v>
                      </c:pt>
                      <c:pt idx="50">
                        <c:v>41729</c:v>
                      </c:pt>
                      <c:pt idx="51">
                        <c:v>41759</c:v>
                      </c:pt>
                      <c:pt idx="52">
                        <c:v>41790</c:v>
                      </c:pt>
                      <c:pt idx="53">
                        <c:v>41820</c:v>
                      </c:pt>
                      <c:pt idx="54">
                        <c:v>41851</c:v>
                      </c:pt>
                      <c:pt idx="55">
                        <c:v>41882</c:v>
                      </c:pt>
                      <c:pt idx="56">
                        <c:v>41912</c:v>
                      </c:pt>
                      <c:pt idx="57">
                        <c:v>41943</c:v>
                      </c:pt>
                      <c:pt idx="58">
                        <c:v>41973</c:v>
                      </c:pt>
                      <c:pt idx="59">
                        <c:v>42004</c:v>
                      </c:pt>
                      <c:pt idx="60">
                        <c:v>42035</c:v>
                      </c:pt>
                      <c:pt idx="61">
                        <c:v>42063</c:v>
                      </c:pt>
                      <c:pt idx="62">
                        <c:v>42094</c:v>
                      </c:pt>
                      <c:pt idx="63">
                        <c:v>42124</c:v>
                      </c:pt>
                      <c:pt idx="64">
                        <c:v>42155</c:v>
                      </c:pt>
                      <c:pt idx="65">
                        <c:v>42185</c:v>
                      </c:pt>
                      <c:pt idx="66">
                        <c:v>42216</c:v>
                      </c:pt>
                      <c:pt idx="67">
                        <c:v>42247</c:v>
                      </c:pt>
                      <c:pt idx="68">
                        <c:v>42277</c:v>
                      </c:pt>
                      <c:pt idx="69">
                        <c:v>42308</c:v>
                      </c:pt>
                      <c:pt idx="70">
                        <c:v>42338</c:v>
                      </c:pt>
                      <c:pt idx="71">
                        <c:v>42369</c:v>
                      </c:pt>
                      <c:pt idx="72">
                        <c:v>42400</c:v>
                      </c:pt>
                      <c:pt idx="73">
                        <c:v>42429</c:v>
                      </c:pt>
                      <c:pt idx="74">
                        <c:v>42460</c:v>
                      </c:pt>
                      <c:pt idx="75">
                        <c:v>42490</c:v>
                      </c:pt>
                      <c:pt idx="76">
                        <c:v>42521</c:v>
                      </c:pt>
                      <c:pt idx="77">
                        <c:v>42551</c:v>
                      </c:pt>
                      <c:pt idx="78">
                        <c:v>42582</c:v>
                      </c:pt>
                      <c:pt idx="79">
                        <c:v>42613</c:v>
                      </c:pt>
                      <c:pt idx="80">
                        <c:v>42643</c:v>
                      </c:pt>
                      <c:pt idx="81">
                        <c:v>42674</c:v>
                      </c:pt>
                      <c:pt idx="82">
                        <c:v>42704</c:v>
                      </c:pt>
                      <c:pt idx="83">
                        <c:v>42735</c:v>
                      </c:pt>
                      <c:pt idx="84">
                        <c:v>42766</c:v>
                      </c:pt>
                      <c:pt idx="85">
                        <c:v>42794</c:v>
                      </c:pt>
                      <c:pt idx="86">
                        <c:v>42825</c:v>
                      </c:pt>
                      <c:pt idx="87">
                        <c:v>42855</c:v>
                      </c:pt>
                      <c:pt idx="88">
                        <c:v>42886</c:v>
                      </c:pt>
                      <c:pt idx="89">
                        <c:v>42916</c:v>
                      </c:pt>
                      <c:pt idx="90">
                        <c:v>42947</c:v>
                      </c:pt>
                      <c:pt idx="91">
                        <c:v>42978</c:v>
                      </c:pt>
                      <c:pt idx="92">
                        <c:v>43008</c:v>
                      </c:pt>
                      <c:pt idx="93">
                        <c:v>43039</c:v>
                      </c:pt>
                      <c:pt idx="94">
                        <c:v>43069</c:v>
                      </c:pt>
                      <c:pt idx="95">
                        <c:v>43100</c:v>
                      </c:pt>
                      <c:pt idx="96">
                        <c:v>43131</c:v>
                      </c:pt>
                      <c:pt idx="97">
                        <c:v>43159</c:v>
                      </c:pt>
                      <c:pt idx="98">
                        <c:v>43190</c:v>
                      </c:pt>
                      <c:pt idx="99">
                        <c:v>43220</c:v>
                      </c:pt>
                      <c:pt idx="100">
                        <c:v>43251</c:v>
                      </c:pt>
                      <c:pt idx="101">
                        <c:v>43281</c:v>
                      </c:pt>
                      <c:pt idx="102">
                        <c:v>43312</c:v>
                      </c:pt>
                      <c:pt idx="103">
                        <c:v>43343</c:v>
                      </c:pt>
                      <c:pt idx="104">
                        <c:v>43373</c:v>
                      </c:pt>
                      <c:pt idx="105">
                        <c:v>43404</c:v>
                      </c:pt>
                      <c:pt idx="106">
                        <c:v>43434</c:v>
                      </c:pt>
                      <c:pt idx="107">
                        <c:v>43465</c:v>
                      </c:pt>
                      <c:pt idx="108">
                        <c:v>43496</c:v>
                      </c:pt>
                      <c:pt idx="109">
                        <c:v>43524</c:v>
                      </c:pt>
                      <c:pt idx="110">
                        <c:v>43555</c:v>
                      </c:pt>
                      <c:pt idx="111">
                        <c:v>43585</c:v>
                      </c:pt>
                      <c:pt idx="112">
                        <c:v>43616</c:v>
                      </c:pt>
                      <c:pt idx="113">
                        <c:v>43646</c:v>
                      </c:pt>
                      <c:pt idx="114">
                        <c:v>43677</c:v>
                      </c:pt>
                      <c:pt idx="115">
                        <c:v>43708</c:v>
                      </c:pt>
                      <c:pt idx="116">
                        <c:v>43738</c:v>
                      </c:pt>
                      <c:pt idx="117">
                        <c:v>43769</c:v>
                      </c:pt>
                      <c:pt idx="118">
                        <c:v>43799</c:v>
                      </c:pt>
                      <c:pt idx="119">
                        <c:v>43830</c:v>
                      </c:pt>
                      <c:pt idx="120">
                        <c:v>43861</c:v>
                      </c:pt>
                      <c:pt idx="121">
                        <c:v>43890</c:v>
                      </c:pt>
                      <c:pt idx="122">
                        <c:v>43921</c:v>
                      </c:pt>
                      <c:pt idx="123">
                        <c:v>43951</c:v>
                      </c:pt>
                      <c:pt idx="124">
                        <c:v>43982</c:v>
                      </c:pt>
                      <c:pt idx="125">
                        <c:v>44012</c:v>
                      </c:pt>
                      <c:pt idx="126">
                        <c:v>44043</c:v>
                      </c:pt>
                      <c:pt idx="127">
                        <c:v>44074</c:v>
                      </c:pt>
                      <c:pt idx="128">
                        <c:v>44104</c:v>
                      </c:pt>
                      <c:pt idx="129">
                        <c:v>44135</c:v>
                      </c:pt>
                      <c:pt idx="130">
                        <c:v>44165</c:v>
                      </c:pt>
                      <c:pt idx="131">
                        <c:v>44196</c:v>
                      </c:pt>
                      <c:pt idx="132">
                        <c:v>44227</c:v>
                      </c:pt>
                      <c:pt idx="133">
                        <c:v>44255</c:v>
                      </c:pt>
                      <c:pt idx="134">
                        <c:v>44286</c:v>
                      </c:pt>
                      <c:pt idx="135">
                        <c:v>44316</c:v>
                      </c:pt>
                      <c:pt idx="136">
                        <c:v>44347</c:v>
                      </c:pt>
                      <c:pt idx="137">
                        <c:v>44377</c:v>
                      </c:pt>
                      <c:pt idx="138">
                        <c:v>44408</c:v>
                      </c:pt>
                      <c:pt idx="139">
                        <c:v>44439</c:v>
                      </c:pt>
                      <c:pt idx="140">
                        <c:v>44469</c:v>
                      </c:pt>
                      <c:pt idx="141">
                        <c:v>44500</c:v>
                      </c:pt>
                      <c:pt idx="142">
                        <c:v>44530</c:v>
                      </c:pt>
                      <c:pt idx="143">
                        <c:v>44561</c:v>
                      </c:pt>
                      <c:pt idx="144">
                        <c:v>44592</c:v>
                      </c:pt>
                      <c:pt idx="145">
                        <c:v>44620</c:v>
                      </c:pt>
                      <c:pt idx="146">
                        <c:v>44651</c:v>
                      </c:pt>
                      <c:pt idx="147">
                        <c:v>44681</c:v>
                      </c:pt>
                      <c:pt idx="148">
                        <c:v>44712</c:v>
                      </c:pt>
                      <c:pt idx="149">
                        <c:v>44742</c:v>
                      </c:pt>
                      <c:pt idx="150">
                        <c:v>44773</c:v>
                      </c:pt>
                      <c:pt idx="151">
                        <c:v>44804</c:v>
                      </c:pt>
                      <c:pt idx="152">
                        <c:v>44834</c:v>
                      </c:pt>
                      <c:pt idx="153">
                        <c:v>44865</c:v>
                      </c:pt>
                      <c:pt idx="154">
                        <c:v>44895</c:v>
                      </c:pt>
                      <c:pt idx="155">
                        <c:v>44926</c:v>
                      </c:pt>
                      <c:pt idx="156">
                        <c:v>44957</c:v>
                      </c:pt>
                      <c:pt idx="157">
                        <c:v>44985</c:v>
                      </c:pt>
                      <c:pt idx="158">
                        <c:v>45016</c:v>
                      </c:pt>
                      <c:pt idx="159">
                        <c:v>45046</c:v>
                      </c:pt>
                      <c:pt idx="160">
                        <c:v>45077</c:v>
                      </c:pt>
                      <c:pt idx="161">
                        <c:v>45107</c:v>
                      </c:pt>
                      <c:pt idx="162">
                        <c:v>45138</c:v>
                      </c:pt>
                      <c:pt idx="163">
                        <c:v>45169</c:v>
                      </c:pt>
                      <c:pt idx="164">
                        <c:v>45199</c:v>
                      </c:pt>
                      <c:pt idx="165">
                        <c:v>45230</c:v>
                      </c:pt>
                      <c:pt idx="166">
                        <c:v>45260</c:v>
                      </c:pt>
                      <c:pt idx="167">
                        <c:v>45291</c:v>
                      </c:pt>
                      <c:pt idx="168">
                        <c:v>45322</c:v>
                      </c:pt>
                      <c:pt idx="169">
                        <c:v>45351</c:v>
                      </c:pt>
                      <c:pt idx="170">
                        <c:v>45382</c:v>
                      </c:pt>
                      <c:pt idx="171">
                        <c:v>45412</c:v>
                      </c:pt>
                      <c:pt idx="172">
                        <c:v>45443</c:v>
                      </c:pt>
                      <c:pt idx="173">
                        <c:v>45473</c:v>
                      </c:pt>
                      <c:pt idx="174">
                        <c:v>45504</c:v>
                      </c:pt>
                      <c:pt idx="175">
                        <c:v>45535</c:v>
                      </c:pt>
                      <c:pt idx="176">
                        <c:v>45565</c:v>
                      </c:pt>
                      <c:pt idx="177">
                        <c:v>45596</c:v>
                      </c:pt>
                      <c:pt idx="178">
                        <c:v>45626</c:v>
                      </c:pt>
                      <c:pt idx="179">
                        <c:v>45657</c:v>
                      </c:pt>
                      <c:pt idx="180">
                        <c:v>45688</c:v>
                      </c:pt>
                      <c:pt idx="181">
                        <c:v>45716</c:v>
                      </c:pt>
                      <c:pt idx="182">
                        <c:v>45747</c:v>
                      </c:pt>
                      <c:pt idx="183">
                        <c:v>45777</c:v>
                      </c:pt>
                    </c:numCache>
                  </c:numRef>
                </c:cat>
                <c:val>
                  <c:numRef>
                    <c:extLst xmlns:c15="http://schemas.microsoft.com/office/drawing/2012/chart">
                      <c:ext xmlns:c15="http://schemas.microsoft.com/office/drawing/2012/chart" uri="{02D57815-91ED-43cb-92C2-25804820EDAC}">
                        <c15:formulaRef>
                          <c15:sqref>'Real rates_M'!$BA$3:$BA$186</c15:sqref>
                        </c15:formulaRef>
                      </c:ext>
                    </c:extLst>
                    <c:numCache>
                      <c:formatCode>General</c:formatCode>
                      <c:ptCount val="184"/>
                    </c:numCache>
                  </c:numRef>
                </c:val>
                <c:smooth val="0"/>
                <c:extLst xmlns:c15="http://schemas.microsoft.com/office/drawing/2012/chart">
                  <c:ext xmlns:c16="http://schemas.microsoft.com/office/drawing/2014/chart" uri="{C3380CC4-5D6E-409C-BE32-E72D297353CC}">
                    <c16:uniqueId val="{00000010-4B7E-41E2-A858-44432AF9A304}"/>
                  </c:ext>
                </c:extLst>
              </c15:ser>
            </c15:filteredLineSeries>
            <c15:filteredLineSeries>
              <c15:ser>
                <c:idx val="16"/>
                <c:order val="16"/>
                <c:tx>
                  <c:strRef>
                    <c:extLst xmlns:c15="http://schemas.microsoft.com/office/drawing/2012/chart">
                      <c:ext xmlns:c15="http://schemas.microsoft.com/office/drawing/2012/chart" uri="{02D57815-91ED-43cb-92C2-25804820EDAC}">
                        <c15:formulaRef>
                          <c15:sqref>'Real rates_M'!$BC$2</c15:sqref>
                        </c15:formulaRef>
                      </c:ext>
                    </c:extLst>
                    <c:strCache>
                      <c:ptCount val="1"/>
                      <c:pt idx="0">
                        <c:v>EM Asia</c:v>
                      </c:pt>
                    </c:strCache>
                  </c:strRef>
                </c:tx>
                <c:spPr>
                  <a:ln w="28575" cap="rnd">
                    <a:solidFill>
                      <a:schemeClr val="accent5">
                        <a:lumMod val="80000"/>
                        <a:lumOff val="20000"/>
                      </a:schemeClr>
                    </a:solidFill>
                    <a:round/>
                  </a:ln>
                  <a:effectLst/>
                </c:spPr>
                <c:marker>
                  <c:symbol val="none"/>
                </c:marker>
                <c:cat>
                  <c:numRef>
                    <c:extLst xmlns:c15="http://schemas.microsoft.com/office/drawing/2012/chart">
                      <c:ext xmlns:c15="http://schemas.microsoft.com/office/drawing/2012/chart" uri="{02D57815-91ED-43cb-92C2-25804820EDAC}">
                        <c15:formulaRef>
                          <c15:sqref>'Real rates_M'!$AL$3:$AL$186</c15:sqref>
                        </c15:formulaRef>
                      </c:ext>
                    </c:extLst>
                    <c:numCache>
                      <c:formatCode>m/d/yyyy</c:formatCode>
                      <c:ptCount val="184"/>
                      <c:pt idx="0">
                        <c:v>40209</c:v>
                      </c:pt>
                      <c:pt idx="1">
                        <c:v>40237</c:v>
                      </c:pt>
                      <c:pt idx="2">
                        <c:v>40268</c:v>
                      </c:pt>
                      <c:pt idx="3">
                        <c:v>40298</c:v>
                      </c:pt>
                      <c:pt idx="4">
                        <c:v>40329</c:v>
                      </c:pt>
                      <c:pt idx="5">
                        <c:v>40359</c:v>
                      </c:pt>
                      <c:pt idx="6">
                        <c:v>40390</c:v>
                      </c:pt>
                      <c:pt idx="7">
                        <c:v>40421</c:v>
                      </c:pt>
                      <c:pt idx="8">
                        <c:v>40451</c:v>
                      </c:pt>
                      <c:pt idx="9">
                        <c:v>40482</c:v>
                      </c:pt>
                      <c:pt idx="10">
                        <c:v>40512</c:v>
                      </c:pt>
                      <c:pt idx="11">
                        <c:v>40543</c:v>
                      </c:pt>
                      <c:pt idx="12">
                        <c:v>40574</c:v>
                      </c:pt>
                      <c:pt idx="13">
                        <c:v>40602</c:v>
                      </c:pt>
                      <c:pt idx="14">
                        <c:v>40633</c:v>
                      </c:pt>
                      <c:pt idx="15">
                        <c:v>40663</c:v>
                      </c:pt>
                      <c:pt idx="16">
                        <c:v>40694</c:v>
                      </c:pt>
                      <c:pt idx="17">
                        <c:v>40724</c:v>
                      </c:pt>
                      <c:pt idx="18">
                        <c:v>40755</c:v>
                      </c:pt>
                      <c:pt idx="19">
                        <c:v>40786</c:v>
                      </c:pt>
                      <c:pt idx="20">
                        <c:v>40816</c:v>
                      </c:pt>
                      <c:pt idx="21">
                        <c:v>40847</c:v>
                      </c:pt>
                      <c:pt idx="22">
                        <c:v>40877</c:v>
                      </c:pt>
                      <c:pt idx="23">
                        <c:v>40908</c:v>
                      </c:pt>
                      <c:pt idx="24">
                        <c:v>40939</c:v>
                      </c:pt>
                      <c:pt idx="25">
                        <c:v>40968</c:v>
                      </c:pt>
                      <c:pt idx="26">
                        <c:v>40999</c:v>
                      </c:pt>
                      <c:pt idx="27">
                        <c:v>41029</c:v>
                      </c:pt>
                      <c:pt idx="28">
                        <c:v>41060</c:v>
                      </c:pt>
                      <c:pt idx="29">
                        <c:v>41090</c:v>
                      </c:pt>
                      <c:pt idx="30">
                        <c:v>41121</c:v>
                      </c:pt>
                      <c:pt idx="31">
                        <c:v>41152</c:v>
                      </c:pt>
                      <c:pt idx="32">
                        <c:v>41182</c:v>
                      </c:pt>
                      <c:pt idx="33">
                        <c:v>41213</c:v>
                      </c:pt>
                      <c:pt idx="34">
                        <c:v>41243</c:v>
                      </c:pt>
                      <c:pt idx="35">
                        <c:v>41274</c:v>
                      </c:pt>
                      <c:pt idx="36">
                        <c:v>41305</c:v>
                      </c:pt>
                      <c:pt idx="37">
                        <c:v>41333</c:v>
                      </c:pt>
                      <c:pt idx="38">
                        <c:v>41364</c:v>
                      </c:pt>
                      <c:pt idx="39">
                        <c:v>41394</c:v>
                      </c:pt>
                      <c:pt idx="40">
                        <c:v>41425</c:v>
                      </c:pt>
                      <c:pt idx="41">
                        <c:v>41455</c:v>
                      </c:pt>
                      <c:pt idx="42">
                        <c:v>41486</c:v>
                      </c:pt>
                      <c:pt idx="43">
                        <c:v>41517</c:v>
                      </c:pt>
                      <c:pt idx="44">
                        <c:v>41547</c:v>
                      </c:pt>
                      <c:pt idx="45">
                        <c:v>41578</c:v>
                      </c:pt>
                      <c:pt idx="46">
                        <c:v>41608</c:v>
                      </c:pt>
                      <c:pt idx="47">
                        <c:v>41639</c:v>
                      </c:pt>
                      <c:pt idx="48">
                        <c:v>41670</c:v>
                      </c:pt>
                      <c:pt idx="49">
                        <c:v>41698</c:v>
                      </c:pt>
                      <c:pt idx="50">
                        <c:v>41729</c:v>
                      </c:pt>
                      <c:pt idx="51">
                        <c:v>41759</c:v>
                      </c:pt>
                      <c:pt idx="52">
                        <c:v>41790</c:v>
                      </c:pt>
                      <c:pt idx="53">
                        <c:v>41820</c:v>
                      </c:pt>
                      <c:pt idx="54">
                        <c:v>41851</c:v>
                      </c:pt>
                      <c:pt idx="55">
                        <c:v>41882</c:v>
                      </c:pt>
                      <c:pt idx="56">
                        <c:v>41912</c:v>
                      </c:pt>
                      <c:pt idx="57">
                        <c:v>41943</c:v>
                      </c:pt>
                      <c:pt idx="58">
                        <c:v>41973</c:v>
                      </c:pt>
                      <c:pt idx="59">
                        <c:v>42004</c:v>
                      </c:pt>
                      <c:pt idx="60">
                        <c:v>42035</c:v>
                      </c:pt>
                      <c:pt idx="61">
                        <c:v>42063</c:v>
                      </c:pt>
                      <c:pt idx="62">
                        <c:v>42094</c:v>
                      </c:pt>
                      <c:pt idx="63">
                        <c:v>42124</c:v>
                      </c:pt>
                      <c:pt idx="64">
                        <c:v>42155</c:v>
                      </c:pt>
                      <c:pt idx="65">
                        <c:v>42185</c:v>
                      </c:pt>
                      <c:pt idx="66">
                        <c:v>42216</c:v>
                      </c:pt>
                      <c:pt idx="67">
                        <c:v>42247</c:v>
                      </c:pt>
                      <c:pt idx="68">
                        <c:v>42277</c:v>
                      </c:pt>
                      <c:pt idx="69">
                        <c:v>42308</c:v>
                      </c:pt>
                      <c:pt idx="70">
                        <c:v>42338</c:v>
                      </c:pt>
                      <c:pt idx="71">
                        <c:v>42369</c:v>
                      </c:pt>
                      <c:pt idx="72">
                        <c:v>42400</c:v>
                      </c:pt>
                      <c:pt idx="73">
                        <c:v>42429</c:v>
                      </c:pt>
                      <c:pt idx="74">
                        <c:v>42460</c:v>
                      </c:pt>
                      <c:pt idx="75">
                        <c:v>42490</c:v>
                      </c:pt>
                      <c:pt idx="76">
                        <c:v>42521</c:v>
                      </c:pt>
                      <c:pt idx="77">
                        <c:v>42551</c:v>
                      </c:pt>
                      <c:pt idx="78">
                        <c:v>42582</c:v>
                      </c:pt>
                      <c:pt idx="79">
                        <c:v>42613</c:v>
                      </c:pt>
                      <c:pt idx="80">
                        <c:v>42643</c:v>
                      </c:pt>
                      <c:pt idx="81">
                        <c:v>42674</c:v>
                      </c:pt>
                      <c:pt idx="82">
                        <c:v>42704</c:v>
                      </c:pt>
                      <c:pt idx="83">
                        <c:v>42735</c:v>
                      </c:pt>
                      <c:pt idx="84">
                        <c:v>42766</c:v>
                      </c:pt>
                      <c:pt idx="85">
                        <c:v>42794</c:v>
                      </c:pt>
                      <c:pt idx="86">
                        <c:v>42825</c:v>
                      </c:pt>
                      <c:pt idx="87">
                        <c:v>42855</c:v>
                      </c:pt>
                      <c:pt idx="88">
                        <c:v>42886</c:v>
                      </c:pt>
                      <c:pt idx="89">
                        <c:v>42916</c:v>
                      </c:pt>
                      <c:pt idx="90">
                        <c:v>42947</c:v>
                      </c:pt>
                      <c:pt idx="91">
                        <c:v>42978</c:v>
                      </c:pt>
                      <c:pt idx="92">
                        <c:v>43008</c:v>
                      </c:pt>
                      <c:pt idx="93">
                        <c:v>43039</c:v>
                      </c:pt>
                      <c:pt idx="94">
                        <c:v>43069</c:v>
                      </c:pt>
                      <c:pt idx="95">
                        <c:v>43100</c:v>
                      </c:pt>
                      <c:pt idx="96">
                        <c:v>43131</c:v>
                      </c:pt>
                      <c:pt idx="97">
                        <c:v>43159</c:v>
                      </c:pt>
                      <c:pt idx="98">
                        <c:v>43190</c:v>
                      </c:pt>
                      <c:pt idx="99">
                        <c:v>43220</c:v>
                      </c:pt>
                      <c:pt idx="100">
                        <c:v>43251</c:v>
                      </c:pt>
                      <c:pt idx="101">
                        <c:v>43281</c:v>
                      </c:pt>
                      <c:pt idx="102">
                        <c:v>43312</c:v>
                      </c:pt>
                      <c:pt idx="103">
                        <c:v>43343</c:v>
                      </c:pt>
                      <c:pt idx="104">
                        <c:v>43373</c:v>
                      </c:pt>
                      <c:pt idx="105">
                        <c:v>43404</c:v>
                      </c:pt>
                      <c:pt idx="106">
                        <c:v>43434</c:v>
                      </c:pt>
                      <c:pt idx="107">
                        <c:v>43465</c:v>
                      </c:pt>
                      <c:pt idx="108">
                        <c:v>43496</c:v>
                      </c:pt>
                      <c:pt idx="109">
                        <c:v>43524</c:v>
                      </c:pt>
                      <c:pt idx="110">
                        <c:v>43555</c:v>
                      </c:pt>
                      <c:pt idx="111">
                        <c:v>43585</c:v>
                      </c:pt>
                      <c:pt idx="112">
                        <c:v>43616</c:v>
                      </c:pt>
                      <c:pt idx="113">
                        <c:v>43646</c:v>
                      </c:pt>
                      <c:pt idx="114">
                        <c:v>43677</c:v>
                      </c:pt>
                      <c:pt idx="115">
                        <c:v>43708</c:v>
                      </c:pt>
                      <c:pt idx="116">
                        <c:v>43738</c:v>
                      </c:pt>
                      <c:pt idx="117">
                        <c:v>43769</c:v>
                      </c:pt>
                      <c:pt idx="118">
                        <c:v>43799</c:v>
                      </c:pt>
                      <c:pt idx="119">
                        <c:v>43830</c:v>
                      </c:pt>
                      <c:pt idx="120">
                        <c:v>43861</c:v>
                      </c:pt>
                      <c:pt idx="121">
                        <c:v>43890</c:v>
                      </c:pt>
                      <c:pt idx="122">
                        <c:v>43921</c:v>
                      </c:pt>
                      <c:pt idx="123">
                        <c:v>43951</c:v>
                      </c:pt>
                      <c:pt idx="124">
                        <c:v>43982</c:v>
                      </c:pt>
                      <c:pt idx="125">
                        <c:v>44012</c:v>
                      </c:pt>
                      <c:pt idx="126">
                        <c:v>44043</c:v>
                      </c:pt>
                      <c:pt idx="127">
                        <c:v>44074</c:v>
                      </c:pt>
                      <c:pt idx="128">
                        <c:v>44104</c:v>
                      </c:pt>
                      <c:pt idx="129">
                        <c:v>44135</c:v>
                      </c:pt>
                      <c:pt idx="130">
                        <c:v>44165</c:v>
                      </c:pt>
                      <c:pt idx="131">
                        <c:v>44196</c:v>
                      </c:pt>
                      <c:pt idx="132">
                        <c:v>44227</c:v>
                      </c:pt>
                      <c:pt idx="133">
                        <c:v>44255</c:v>
                      </c:pt>
                      <c:pt idx="134">
                        <c:v>44286</c:v>
                      </c:pt>
                      <c:pt idx="135">
                        <c:v>44316</c:v>
                      </c:pt>
                      <c:pt idx="136">
                        <c:v>44347</c:v>
                      </c:pt>
                      <c:pt idx="137">
                        <c:v>44377</c:v>
                      </c:pt>
                      <c:pt idx="138">
                        <c:v>44408</c:v>
                      </c:pt>
                      <c:pt idx="139">
                        <c:v>44439</c:v>
                      </c:pt>
                      <c:pt idx="140">
                        <c:v>44469</c:v>
                      </c:pt>
                      <c:pt idx="141">
                        <c:v>44500</c:v>
                      </c:pt>
                      <c:pt idx="142">
                        <c:v>44530</c:v>
                      </c:pt>
                      <c:pt idx="143">
                        <c:v>44561</c:v>
                      </c:pt>
                      <c:pt idx="144">
                        <c:v>44592</c:v>
                      </c:pt>
                      <c:pt idx="145">
                        <c:v>44620</c:v>
                      </c:pt>
                      <c:pt idx="146">
                        <c:v>44651</c:v>
                      </c:pt>
                      <c:pt idx="147">
                        <c:v>44681</c:v>
                      </c:pt>
                      <c:pt idx="148">
                        <c:v>44712</c:v>
                      </c:pt>
                      <c:pt idx="149">
                        <c:v>44742</c:v>
                      </c:pt>
                      <c:pt idx="150">
                        <c:v>44773</c:v>
                      </c:pt>
                      <c:pt idx="151">
                        <c:v>44804</c:v>
                      </c:pt>
                      <c:pt idx="152">
                        <c:v>44834</c:v>
                      </c:pt>
                      <c:pt idx="153">
                        <c:v>44865</c:v>
                      </c:pt>
                      <c:pt idx="154">
                        <c:v>44895</c:v>
                      </c:pt>
                      <c:pt idx="155">
                        <c:v>44926</c:v>
                      </c:pt>
                      <c:pt idx="156">
                        <c:v>44957</c:v>
                      </c:pt>
                      <c:pt idx="157">
                        <c:v>44985</c:v>
                      </c:pt>
                      <c:pt idx="158">
                        <c:v>45016</c:v>
                      </c:pt>
                      <c:pt idx="159">
                        <c:v>45046</c:v>
                      </c:pt>
                      <c:pt idx="160">
                        <c:v>45077</c:v>
                      </c:pt>
                      <c:pt idx="161">
                        <c:v>45107</c:v>
                      </c:pt>
                      <c:pt idx="162">
                        <c:v>45138</c:v>
                      </c:pt>
                      <c:pt idx="163">
                        <c:v>45169</c:v>
                      </c:pt>
                      <c:pt idx="164">
                        <c:v>45199</c:v>
                      </c:pt>
                      <c:pt idx="165">
                        <c:v>45230</c:v>
                      </c:pt>
                      <c:pt idx="166">
                        <c:v>45260</c:v>
                      </c:pt>
                      <c:pt idx="167">
                        <c:v>45291</c:v>
                      </c:pt>
                      <c:pt idx="168">
                        <c:v>45322</c:v>
                      </c:pt>
                      <c:pt idx="169">
                        <c:v>45351</c:v>
                      </c:pt>
                      <c:pt idx="170">
                        <c:v>45382</c:v>
                      </c:pt>
                      <c:pt idx="171">
                        <c:v>45412</c:v>
                      </c:pt>
                      <c:pt idx="172">
                        <c:v>45443</c:v>
                      </c:pt>
                      <c:pt idx="173">
                        <c:v>45473</c:v>
                      </c:pt>
                      <c:pt idx="174">
                        <c:v>45504</c:v>
                      </c:pt>
                      <c:pt idx="175">
                        <c:v>45535</c:v>
                      </c:pt>
                      <c:pt idx="176">
                        <c:v>45565</c:v>
                      </c:pt>
                      <c:pt idx="177">
                        <c:v>45596</c:v>
                      </c:pt>
                      <c:pt idx="178">
                        <c:v>45626</c:v>
                      </c:pt>
                      <c:pt idx="179">
                        <c:v>45657</c:v>
                      </c:pt>
                      <c:pt idx="180">
                        <c:v>45688</c:v>
                      </c:pt>
                      <c:pt idx="181">
                        <c:v>45716</c:v>
                      </c:pt>
                      <c:pt idx="182">
                        <c:v>45747</c:v>
                      </c:pt>
                      <c:pt idx="183">
                        <c:v>45777</c:v>
                      </c:pt>
                    </c:numCache>
                  </c:numRef>
                </c:cat>
                <c:val>
                  <c:numRef>
                    <c:extLst xmlns:c15="http://schemas.microsoft.com/office/drawing/2012/chart">
                      <c:ext xmlns:c15="http://schemas.microsoft.com/office/drawing/2012/chart" uri="{02D57815-91ED-43cb-92C2-25804820EDAC}">
                        <c15:formulaRef>
                          <c15:sqref>'Real rates_M'!$BC$3:$BC$186</c15:sqref>
                        </c15:formulaRef>
                      </c:ext>
                    </c:extLst>
                    <c:numCache>
                      <c:formatCode>0.00</c:formatCode>
                      <c:ptCount val="184"/>
                      <c:pt idx="0">
                        <c:v>2.6088</c:v>
                      </c:pt>
                      <c:pt idx="1">
                        <c:v>2.6227999999999998</c:v>
                      </c:pt>
                      <c:pt idx="2">
                        <c:v>2.5430000000000001</c:v>
                      </c:pt>
                      <c:pt idx="3">
                        <c:v>1.8980000000000001</c:v>
                      </c:pt>
                      <c:pt idx="4">
                        <c:v>1.7675999999999998</c:v>
                      </c:pt>
                      <c:pt idx="5">
                        <c:v>1.4544000000000001</c:v>
                      </c:pt>
                      <c:pt idx="6">
                        <c:v>1.2614999999999998</c:v>
                      </c:pt>
                      <c:pt idx="7">
                        <c:v>0.67239999999999989</c:v>
                      </c:pt>
                      <c:pt idx="8">
                        <c:v>0.54100000000000015</c:v>
                      </c:pt>
                      <c:pt idx="9">
                        <c:v>0.61699999999999999</c:v>
                      </c:pt>
                      <c:pt idx="10">
                        <c:v>0.71700000000000019</c:v>
                      </c:pt>
                      <c:pt idx="11">
                        <c:v>0.52674999999999983</c:v>
                      </c:pt>
                      <c:pt idx="12">
                        <c:v>0.52660000000000018</c:v>
                      </c:pt>
                      <c:pt idx="13">
                        <c:v>0.49100000000000021</c:v>
                      </c:pt>
                      <c:pt idx="14">
                        <c:v>0.18660000000000024</c:v>
                      </c:pt>
                      <c:pt idx="15">
                        <c:v>0.10900000000000017</c:v>
                      </c:pt>
                      <c:pt idx="16">
                        <c:v>-1.5999999999999924E-2</c:v>
                      </c:pt>
                      <c:pt idx="17">
                        <c:v>-0.10659999999999989</c:v>
                      </c:pt>
                      <c:pt idx="18">
                        <c:v>-0.16759999999999992</c:v>
                      </c:pt>
                      <c:pt idx="19">
                        <c:v>-0.66759999999999997</c:v>
                      </c:pt>
                      <c:pt idx="20">
                        <c:v>-0.28779999999999994</c:v>
                      </c:pt>
                      <c:pt idx="21">
                        <c:v>-0.38220000000000021</c:v>
                      </c:pt>
                      <c:pt idx="22">
                        <c:v>-0.44519999999999998</c:v>
                      </c:pt>
                      <c:pt idx="23">
                        <c:v>-0.32100000000000001</c:v>
                      </c:pt>
                      <c:pt idx="24">
                        <c:v>0.26249999999999979</c:v>
                      </c:pt>
                      <c:pt idx="25">
                        <c:v>0.23183333333333342</c:v>
                      </c:pt>
                      <c:pt idx="26">
                        <c:v>0.1784999999999998</c:v>
                      </c:pt>
                      <c:pt idx="27">
                        <c:v>0.11616666666666675</c:v>
                      </c:pt>
                      <c:pt idx="28">
                        <c:v>0.25283333333333308</c:v>
                      </c:pt>
                      <c:pt idx="29">
                        <c:v>6.5833333333333119E-2</c:v>
                      </c:pt>
                      <c:pt idx="30">
                        <c:v>0.1961666666666666</c:v>
                      </c:pt>
                      <c:pt idx="31">
                        <c:v>0.35133333333333344</c:v>
                      </c:pt>
                      <c:pt idx="32">
                        <c:v>0.10816666666666674</c:v>
                      </c:pt>
                      <c:pt idx="33">
                        <c:v>0.12533333333333352</c:v>
                      </c:pt>
                      <c:pt idx="34">
                        <c:v>0.3903333333333332</c:v>
                      </c:pt>
                      <c:pt idx="35">
                        <c:v>1.183333333333351E-2</c:v>
                      </c:pt>
                      <c:pt idx="36">
                        <c:v>0.20799999999999996</c:v>
                      </c:pt>
                      <c:pt idx="37">
                        <c:v>-0.22683333333333336</c:v>
                      </c:pt>
                      <c:pt idx="38">
                        <c:v>0.55300000000000005</c:v>
                      </c:pt>
                      <c:pt idx="39">
                        <c:v>0.73857142857142832</c:v>
                      </c:pt>
                      <c:pt idx="40">
                        <c:v>0.86599999999999999</c:v>
                      </c:pt>
                      <c:pt idx="41">
                        <c:v>1.0551428571428574</c:v>
                      </c:pt>
                      <c:pt idx="42">
                        <c:v>0.88485714285714312</c:v>
                      </c:pt>
                      <c:pt idx="43">
                        <c:v>1.387</c:v>
                      </c:pt>
                      <c:pt idx="44">
                        <c:v>1.2467142857142857</c:v>
                      </c:pt>
                      <c:pt idx="45">
                        <c:v>0.72200000000000009</c:v>
                      </c:pt>
                      <c:pt idx="46">
                        <c:v>0.69700000000000006</c:v>
                      </c:pt>
                      <c:pt idx="47">
                        <c:v>1.0667142857142855</c:v>
                      </c:pt>
                      <c:pt idx="48">
                        <c:v>1.2390000000000003</c:v>
                      </c:pt>
                      <c:pt idx="49">
                        <c:v>1.4152857142857143</c:v>
                      </c:pt>
                      <c:pt idx="50">
                        <c:v>1.2508571428571429</c:v>
                      </c:pt>
                      <c:pt idx="51">
                        <c:v>0.92728571428571427</c:v>
                      </c:pt>
                      <c:pt idx="52">
                        <c:v>0.78314285714285703</c:v>
                      </c:pt>
                      <c:pt idx="53">
                        <c:v>1.2024999999999999</c:v>
                      </c:pt>
                      <c:pt idx="54">
                        <c:v>1.4481666666666664</c:v>
                      </c:pt>
                      <c:pt idx="55">
                        <c:v>1.6635714285714285</c:v>
                      </c:pt>
                      <c:pt idx="56">
                        <c:v>2.0962857142857141</c:v>
                      </c:pt>
                      <c:pt idx="57">
                        <c:v>2.1481249999999998</c:v>
                      </c:pt>
                      <c:pt idx="58">
                        <c:v>2.3725714285714288</c:v>
                      </c:pt>
                      <c:pt idx="59">
                        <c:v>2.2836249999999998</c:v>
                      </c:pt>
                      <c:pt idx="60">
                        <c:v>2.4802499999999998</c:v>
                      </c:pt>
                      <c:pt idx="61">
                        <c:v>2.8741250000000003</c:v>
                      </c:pt>
                      <c:pt idx="62">
                        <c:v>2.7862499999999999</c:v>
                      </c:pt>
                      <c:pt idx="63">
                        <c:v>2.4452857142857143</c:v>
                      </c:pt>
                      <c:pt idx="64">
                        <c:v>2.871</c:v>
                      </c:pt>
                      <c:pt idx="65">
                        <c:v>2.9019999999999997</c:v>
                      </c:pt>
                      <c:pt idx="66">
                        <c:v>3.0943749999999999</c:v>
                      </c:pt>
                      <c:pt idx="67">
                        <c:v>3.3572499999999996</c:v>
                      </c:pt>
                      <c:pt idx="68">
                        <c:v>3.468</c:v>
                      </c:pt>
                      <c:pt idx="69">
                        <c:v>3.3276250000000003</c:v>
                      </c:pt>
                      <c:pt idx="70">
                        <c:v>3.4298749999999996</c:v>
                      </c:pt>
                      <c:pt idx="71">
                        <c:v>3.4330000000000003</c:v>
                      </c:pt>
                      <c:pt idx="72">
                        <c:v>3.0702499999999997</c:v>
                      </c:pt>
                      <c:pt idx="73">
                        <c:v>2.7409999999999997</c:v>
                      </c:pt>
                      <c:pt idx="74">
                        <c:v>2.750375</c:v>
                      </c:pt>
                      <c:pt idx="75">
                        <c:v>2.6881250000000003</c:v>
                      </c:pt>
                      <c:pt idx="76">
                        <c:v>2.8635000000000002</c:v>
                      </c:pt>
                      <c:pt idx="77">
                        <c:v>2.5222500000000005</c:v>
                      </c:pt>
                      <c:pt idx="78">
                        <c:v>2.44475</c:v>
                      </c:pt>
                      <c:pt idx="79">
                        <c:v>2.5395000000000003</c:v>
                      </c:pt>
                      <c:pt idx="80">
                        <c:v>2.1870000000000003</c:v>
                      </c:pt>
                      <c:pt idx="81">
                        <c:v>2.14</c:v>
                      </c:pt>
                      <c:pt idx="82">
                        <c:v>2.4390000000000001</c:v>
                      </c:pt>
                      <c:pt idx="83">
                        <c:v>2.4051250000000004</c:v>
                      </c:pt>
                      <c:pt idx="84">
                        <c:v>1.9197142857142857</c:v>
                      </c:pt>
                      <c:pt idx="85">
                        <c:v>1.4919125000000002</c:v>
                      </c:pt>
                      <c:pt idx="86">
                        <c:v>1.52085</c:v>
                      </c:pt>
                      <c:pt idx="87">
                        <c:v>1.7964625000000001</c:v>
                      </c:pt>
                      <c:pt idx="88">
                        <c:v>1.9500250000000001</c:v>
                      </c:pt>
                      <c:pt idx="89">
                        <c:v>2.2369428571428571</c:v>
                      </c:pt>
                      <c:pt idx="90">
                        <c:v>2.1738250000000003</c:v>
                      </c:pt>
                      <c:pt idx="91">
                        <c:v>1.8284125000000002</c:v>
                      </c:pt>
                      <c:pt idx="92">
                        <c:v>1.6963625000000002</c:v>
                      </c:pt>
                      <c:pt idx="93">
                        <c:v>1.9007499999999999</c:v>
                      </c:pt>
                      <c:pt idx="94">
                        <c:v>1.9011499999999999</c:v>
                      </c:pt>
                      <c:pt idx="95">
                        <c:v>1.8184875000000003</c:v>
                      </c:pt>
                      <c:pt idx="96">
                        <c:v>2.0214750000000001</c:v>
                      </c:pt>
                      <c:pt idx="97">
                        <c:v>2.3112875000000002</c:v>
                      </c:pt>
                      <c:pt idx="98">
                        <c:v>2.2433250000000005</c:v>
                      </c:pt>
                      <c:pt idx="99">
                        <c:v>2.2835000000000001</c:v>
                      </c:pt>
                      <c:pt idx="100">
                        <c:v>2.0215374999999995</c:v>
                      </c:pt>
                      <c:pt idx="101">
                        <c:v>2.1245374999999997</c:v>
                      </c:pt>
                      <c:pt idx="102">
                        <c:v>2.1888375</c:v>
                      </c:pt>
                      <c:pt idx="103">
                        <c:v>2.2901249999999997</c:v>
                      </c:pt>
                      <c:pt idx="104">
                        <c:v>2.3019124999999998</c:v>
                      </c:pt>
                      <c:pt idx="105">
                        <c:v>2.4248625000000001</c:v>
                      </c:pt>
                      <c:pt idx="106">
                        <c:v>2.5528250000000003</c:v>
                      </c:pt>
                      <c:pt idx="107">
                        <c:v>2.7955000000000001</c:v>
                      </c:pt>
                      <c:pt idx="108">
                        <c:v>3.0742374999999997</c:v>
                      </c:pt>
                      <c:pt idx="109">
                        <c:v>2.9875000000000007</c:v>
                      </c:pt>
                      <c:pt idx="110">
                        <c:v>2.7475000000000005</c:v>
                      </c:pt>
                      <c:pt idx="111">
                        <c:v>2.6757500000000003</c:v>
                      </c:pt>
                      <c:pt idx="112">
                        <c:v>2.4974375000000002</c:v>
                      </c:pt>
                      <c:pt idx="113">
                        <c:v>2.3368124999999997</c:v>
                      </c:pt>
                      <c:pt idx="114">
                        <c:v>2.1889374999999998</c:v>
                      </c:pt>
                      <c:pt idx="115">
                        <c:v>2.1960625</c:v>
                      </c:pt>
                      <c:pt idx="116">
                        <c:v>2.4571749999999999</c:v>
                      </c:pt>
                      <c:pt idx="117">
                        <c:v>2.2620875000000003</c:v>
                      </c:pt>
                      <c:pt idx="118">
                        <c:v>1.9010500000000001</c:v>
                      </c:pt>
                      <c:pt idx="119">
                        <c:v>1.1055625</c:v>
                      </c:pt>
                      <c:pt idx="120">
                        <c:v>0.52496249999999989</c:v>
                      </c:pt>
                      <c:pt idx="121">
                        <c:v>0.81298749999999975</c:v>
                      </c:pt>
                      <c:pt idx="122">
                        <c:v>1.7647875000000002</c:v>
                      </c:pt>
                      <c:pt idx="123">
                        <c:v>2.3948250000000004</c:v>
                      </c:pt>
                      <c:pt idx="124">
                        <c:v>2.6359499999999998</c:v>
                      </c:pt>
                      <c:pt idx="125">
                        <c:v>2.0058750000000001</c:v>
                      </c:pt>
                      <c:pt idx="126">
                        <c:v>1.6167499999999999</c:v>
                      </c:pt>
                      <c:pt idx="127">
                        <c:v>1.7013125000000002</c:v>
                      </c:pt>
                      <c:pt idx="128">
                        <c:v>1.5963124999999998</c:v>
                      </c:pt>
                      <c:pt idx="129">
                        <c:v>1.1448571428571428</c:v>
                      </c:pt>
                      <c:pt idx="130">
                        <c:v>1.6157750000000002</c:v>
                      </c:pt>
                      <c:pt idx="131">
                        <c:v>1.9173125</c:v>
                      </c:pt>
                      <c:pt idx="132">
                        <c:v>1.9361250000000001</c:v>
                      </c:pt>
                      <c:pt idx="133">
                        <c:v>1.8830625000000001</c:v>
                      </c:pt>
                      <c:pt idx="134">
                        <c:v>1.4883125000000004</c:v>
                      </c:pt>
                      <c:pt idx="135">
                        <c:v>0.37512500000000004</c:v>
                      </c:pt>
                      <c:pt idx="136">
                        <c:v>0.11293750000000002</c:v>
                      </c:pt>
                      <c:pt idx="137">
                        <c:v>0.58156249999999987</c:v>
                      </c:pt>
                      <c:pt idx="138">
                        <c:v>0.65831249999999963</c:v>
                      </c:pt>
                      <c:pt idx="139">
                        <c:v>0.69200000000000006</c:v>
                      </c:pt>
                      <c:pt idx="140">
                        <c:v>0.90768749999999976</c:v>
                      </c:pt>
                      <c:pt idx="141">
                        <c:v>0.72406249999999994</c:v>
                      </c:pt>
                      <c:pt idx="142">
                        <c:v>0.33968749999999992</c:v>
                      </c:pt>
                      <c:pt idx="143">
                        <c:v>0.44818749999999985</c:v>
                      </c:pt>
                      <c:pt idx="144">
                        <c:v>0.4776875000000001</c:v>
                      </c:pt>
                      <c:pt idx="145">
                        <c:v>0.39381250000000018</c:v>
                      </c:pt>
                      <c:pt idx="146">
                        <c:v>-4.5900000000000052E-2</c:v>
                      </c:pt>
                      <c:pt idx="147">
                        <c:v>-1.0237500000000122E-2</c:v>
                      </c:pt>
                      <c:pt idx="148">
                        <c:v>-0.29349999999999976</c:v>
                      </c:pt>
                      <c:pt idx="149">
                        <c:v>-0.74878749999999994</c:v>
                      </c:pt>
                      <c:pt idx="150">
                        <c:v>-1.2794250000000003</c:v>
                      </c:pt>
                      <c:pt idx="151">
                        <c:v>-1.1900624999999998</c:v>
                      </c:pt>
                      <c:pt idx="152">
                        <c:v>-0.80375000000000019</c:v>
                      </c:pt>
                      <c:pt idx="153">
                        <c:v>-0.53974999999999984</c:v>
                      </c:pt>
                      <c:pt idx="154">
                        <c:v>-0.62874999999999992</c:v>
                      </c:pt>
                      <c:pt idx="155">
                        <c:v>-0.69062499999999971</c:v>
                      </c:pt>
                      <c:pt idx="156">
                        <c:v>-1.0553749999999997</c:v>
                      </c:pt>
                      <c:pt idx="157">
                        <c:v>-0.58700000000000008</c:v>
                      </c:pt>
                      <c:pt idx="158">
                        <c:v>-0.17587500000000006</c:v>
                      </c:pt>
                      <c:pt idx="159">
                        <c:v>0.17212500000000008</c:v>
                      </c:pt>
                      <c:pt idx="160">
                        <c:v>0.76637500000000025</c:v>
                      </c:pt>
                      <c:pt idx="161">
                        <c:v>1.0081428571428572</c:v>
                      </c:pt>
                      <c:pt idx="162">
                        <c:v>1.1540000000000001</c:v>
                      </c:pt>
                      <c:pt idx="163">
                        <c:v>0.88512500000000005</c:v>
                      </c:pt>
                      <c:pt idx="164">
                        <c:v>1.122714285714286</c:v>
                      </c:pt>
                      <c:pt idx="165">
                        <c:v>1.6525000000000001</c:v>
                      </c:pt>
                      <c:pt idx="166">
                        <c:v>1.48</c:v>
                      </c:pt>
                      <c:pt idx="167">
                        <c:v>1.3145</c:v>
                      </c:pt>
                      <c:pt idx="168">
                        <c:v>1.8334999999999999</c:v>
                      </c:pt>
                      <c:pt idx="169">
                        <c:v>1.54</c:v>
                      </c:pt>
                      <c:pt idx="170">
                        <c:v>1.5602499999999999</c:v>
                      </c:pt>
                      <c:pt idx="171">
                        <c:v>1.8260000000000001</c:v>
                      </c:pt>
                      <c:pt idx="172">
                        <c:v>1.4700000000000002</c:v>
                      </c:pt>
                      <c:pt idx="173">
                        <c:v>1.6696250000000001</c:v>
                      </c:pt>
                      <c:pt idx="174">
                        <c:v>1.5706249999999997</c:v>
                      </c:pt>
                      <c:pt idx="175">
                        <c:v>1.9207500000000002</c:v>
                      </c:pt>
                      <c:pt idx="176">
                        <c:v>1.939875</c:v>
                      </c:pt>
                      <c:pt idx="177">
                        <c:v>2.004375</c:v>
                      </c:pt>
                      <c:pt idx="178">
                        <c:v>1.9738749999999998</c:v>
                      </c:pt>
                      <c:pt idx="179">
                        <c:v>1.9570000000000001</c:v>
                      </c:pt>
                      <c:pt idx="180">
                        <c:v>2.0840000000000005</c:v>
                      </c:pt>
                      <c:pt idx="181">
                        <c:v>2.5115000000000003</c:v>
                      </c:pt>
                      <c:pt idx="182">
                        <c:v>2.4232499999999995</c:v>
                      </c:pt>
                      <c:pt idx="183">
                        <c:v>2.3952499999999999</c:v>
                      </c:pt>
                    </c:numCache>
                  </c:numRef>
                </c:val>
                <c:smooth val="0"/>
                <c:extLst xmlns:c15="http://schemas.microsoft.com/office/drawing/2012/chart">
                  <c:ext xmlns:c16="http://schemas.microsoft.com/office/drawing/2014/chart" uri="{C3380CC4-5D6E-409C-BE32-E72D297353CC}">
                    <c16:uniqueId val="{00000011-4B7E-41E2-A858-44432AF9A304}"/>
                  </c:ext>
                </c:extLst>
              </c15:ser>
            </c15:filteredLineSeries>
          </c:ext>
        </c:extLst>
      </c:lineChart>
      <c:lineChart>
        <c:grouping val="standard"/>
        <c:varyColors val="0"/>
        <c:ser>
          <c:idx val="15"/>
          <c:order val="15"/>
          <c:tx>
            <c:strRef>
              <c:f>'Real rates_M'!$BB$2</c:f>
              <c:strCache>
                <c:ptCount val="1"/>
                <c:pt idx="0">
                  <c:v>ASEAN-6</c:v>
                </c:pt>
              </c:strCache>
            </c:strRef>
          </c:tx>
          <c:spPr>
            <a:ln w="19050" cap="rnd">
              <a:solidFill>
                <a:srgbClr val="31879C"/>
              </a:solidFill>
              <a:round/>
            </a:ln>
            <a:effectLst/>
          </c:spPr>
          <c:marker>
            <c:symbol val="none"/>
          </c:marker>
          <c:cat>
            <c:numRef>
              <c:f>'Real rates_M'!$AL$3:$AL$186</c:f>
              <c:numCache>
                <c:formatCode>m/d/yyyy</c:formatCode>
                <c:ptCount val="184"/>
                <c:pt idx="0">
                  <c:v>40209</c:v>
                </c:pt>
                <c:pt idx="1">
                  <c:v>40237</c:v>
                </c:pt>
                <c:pt idx="2">
                  <c:v>40268</c:v>
                </c:pt>
                <c:pt idx="3">
                  <c:v>40298</c:v>
                </c:pt>
                <c:pt idx="4">
                  <c:v>40329</c:v>
                </c:pt>
                <c:pt idx="5">
                  <c:v>40359</c:v>
                </c:pt>
                <c:pt idx="6">
                  <c:v>40390</c:v>
                </c:pt>
                <c:pt idx="7">
                  <c:v>40421</c:v>
                </c:pt>
                <c:pt idx="8">
                  <c:v>40451</c:v>
                </c:pt>
                <c:pt idx="9">
                  <c:v>40482</c:v>
                </c:pt>
                <c:pt idx="10">
                  <c:v>40512</c:v>
                </c:pt>
                <c:pt idx="11">
                  <c:v>40543</c:v>
                </c:pt>
                <c:pt idx="12">
                  <c:v>40574</c:v>
                </c:pt>
                <c:pt idx="13">
                  <c:v>40602</c:v>
                </c:pt>
                <c:pt idx="14">
                  <c:v>40633</c:v>
                </c:pt>
                <c:pt idx="15">
                  <c:v>40663</c:v>
                </c:pt>
                <c:pt idx="16">
                  <c:v>40694</c:v>
                </c:pt>
                <c:pt idx="17">
                  <c:v>40724</c:v>
                </c:pt>
                <c:pt idx="18">
                  <c:v>40755</c:v>
                </c:pt>
                <c:pt idx="19">
                  <c:v>40786</c:v>
                </c:pt>
                <c:pt idx="20">
                  <c:v>40816</c:v>
                </c:pt>
                <c:pt idx="21">
                  <c:v>40847</c:v>
                </c:pt>
                <c:pt idx="22">
                  <c:v>40877</c:v>
                </c:pt>
                <c:pt idx="23">
                  <c:v>40908</c:v>
                </c:pt>
                <c:pt idx="24">
                  <c:v>40939</c:v>
                </c:pt>
                <c:pt idx="25">
                  <c:v>40968</c:v>
                </c:pt>
                <c:pt idx="26">
                  <c:v>40999</c:v>
                </c:pt>
                <c:pt idx="27">
                  <c:v>41029</c:v>
                </c:pt>
                <c:pt idx="28">
                  <c:v>41060</c:v>
                </c:pt>
                <c:pt idx="29">
                  <c:v>41090</c:v>
                </c:pt>
                <c:pt idx="30">
                  <c:v>41121</c:v>
                </c:pt>
                <c:pt idx="31">
                  <c:v>41152</c:v>
                </c:pt>
                <c:pt idx="32">
                  <c:v>41182</c:v>
                </c:pt>
                <c:pt idx="33">
                  <c:v>41213</c:v>
                </c:pt>
                <c:pt idx="34">
                  <c:v>41243</c:v>
                </c:pt>
                <c:pt idx="35">
                  <c:v>41274</c:v>
                </c:pt>
                <c:pt idx="36">
                  <c:v>41305</c:v>
                </c:pt>
                <c:pt idx="37">
                  <c:v>41333</c:v>
                </c:pt>
                <c:pt idx="38">
                  <c:v>41364</c:v>
                </c:pt>
                <c:pt idx="39">
                  <c:v>41394</c:v>
                </c:pt>
                <c:pt idx="40">
                  <c:v>41425</c:v>
                </c:pt>
                <c:pt idx="41">
                  <c:v>41455</c:v>
                </c:pt>
                <c:pt idx="42">
                  <c:v>41486</c:v>
                </c:pt>
                <c:pt idx="43">
                  <c:v>41517</c:v>
                </c:pt>
                <c:pt idx="44">
                  <c:v>41547</c:v>
                </c:pt>
                <c:pt idx="45">
                  <c:v>41578</c:v>
                </c:pt>
                <c:pt idx="46">
                  <c:v>41608</c:v>
                </c:pt>
                <c:pt idx="47">
                  <c:v>41639</c:v>
                </c:pt>
                <c:pt idx="48">
                  <c:v>41670</c:v>
                </c:pt>
                <c:pt idx="49">
                  <c:v>41698</c:v>
                </c:pt>
                <c:pt idx="50">
                  <c:v>41729</c:v>
                </c:pt>
                <c:pt idx="51">
                  <c:v>41759</c:v>
                </c:pt>
                <c:pt idx="52">
                  <c:v>41790</c:v>
                </c:pt>
                <c:pt idx="53">
                  <c:v>41820</c:v>
                </c:pt>
                <c:pt idx="54">
                  <c:v>41851</c:v>
                </c:pt>
                <c:pt idx="55">
                  <c:v>41882</c:v>
                </c:pt>
                <c:pt idx="56">
                  <c:v>41912</c:v>
                </c:pt>
                <c:pt idx="57">
                  <c:v>41943</c:v>
                </c:pt>
                <c:pt idx="58">
                  <c:v>41973</c:v>
                </c:pt>
                <c:pt idx="59">
                  <c:v>42004</c:v>
                </c:pt>
                <c:pt idx="60">
                  <c:v>42035</c:v>
                </c:pt>
                <c:pt idx="61">
                  <c:v>42063</c:v>
                </c:pt>
                <c:pt idx="62">
                  <c:v>42094</c:v>
                </c:pt>
                <c:pt idx="63">
                  <c:v>42124</c:v>
                </c:pt>
                <c:pt idx="64">
                  <c:v>42155</c:v>
                </c:pt>
                <c:pt idx="65">
                  <c:v>42185</c:v>
                </c:pt>
                <c:pt idx="66">
                  <c:v>42216</c:v>
                </c:pt>
                <c:pt idx="67">
                  <c:v>42247</c:v>
                </c:pt>
                <c:pt idx="68">
                  <c:v>42277</c:v>
                </c:pt>
                <c:pt idx="69">
                  <c:v>42308</c:v>
                </c:pt>
                <c:pt idx="70">
                  <c:v>42338</c:v>
                </c:pt>
                <c:pt idx="71">
                  <c:v>42369</c:v>
                </c:pt>
                <c:pt idx="72">
                  <c:v>42400</c:v>
                </c:pt>
                <c:pt idx="73">
                  <c:v>42429</c:v>
                </c:pt>
                <c:pt idx="74">
                  <c:v>42460</c:v>
                </c:pt>
                <c:pt idx="75">
                  <c:v>42490</c:v>
                </c:pt>
                <c:pt idx="76">
                  <c:v>42521</c:v>
                </c:pt>
                <c:pt idx="77">
                  <c:v>42551</c:v>
                </c:pt>
                <c:pt idx="78">
                  <c:v>42582</c:v>
                </c:pt>
                <c:pt idx="79">
                  <c:v>42613</c:v>
                </c:pt>
                <c:pt idx="80">
                  <c:v>42643</c:v>
                </c:pt>
                <c:pt idx="81">
                  <c:v>42674</c:v>
                </c:pt>
                <c:pt idx="82">
                  <c:v>42704</c:v>
                </c:pt>
                <c:pt idx="83">
                  <c:v>42735</c:v>
                </c:pt>
                <c:pt idx="84">
                  <c:v>42766</c:v>
                </c:pt>
                <c:pt idx="85">
                  <c:v>42794</c:v>
                </c:pt>
                <c:pt idx="86">
                  <c:v>42825</c:v>
                </c:pt>
                <c:pt idx="87">
                  <c:v>42855</c:v>
                </c:pt>
                <c:pt idx="88">
                  <c:v>42886</c:v>
                </c:pt>
                <c:pt idx="89">
                  <c:v>42916</c:v>
                </c:pt>
                <c:pt idx="90">
                  <c:v>42947</c:v>
                </c:pt>
                <c:pt idx="91">
                  <c:v>42978</c:v>
                </c:pt>
                <c:pt idx="92">
                  <c:v>43008</c:v>
                </c:pt>
                <c:pt idx="93">
                  <c:v>43039</c:v>
                </c:pt>
                <c:pt idx="94">
                  <c:v>43069</c:v>
                </c:pt>
                <c:pt idx="95">
                  <c:v>43100</c:v>
                </c:pt>
                <c:pt idx="96">
                  <c:v>43131</c:v>
                </c:pt>
                <c:pt idx="97">
                  <c:v>43159</c:v>
                </c:pt>
                <c:pt idx="98">
                  <c:v>43190</c:v>
                </c:pt>
                <c:pt idx="99">
                  <c:v>43220</c:v>
                </c:pt>
                <c:pt idx="100">
                  <c:v>43251</c:v>
                </c:pt>
                <c:pt idx="101">
                  <c:v>43281</c:v>
                </c:pt>
                <c:pt idx="102">
                  <c:v>43312</c:v>
                </c:pt>
                <c:pt idx="103">
                  <c:v>43343</c:v>
                </c:pt>
                <c:pt idx="104">
                  <c:v>43373</c:v>
                </c:pt>
                <c:pt idx="105">
                  <c:v>43404</c:v>
                </c:pt>
                <c:pt idx="106">
                  <c:v>43434</c:v>
                </c:pt>
                <c:pt idx="107">
                  <c:v>43465</c:v>
                </c:pt>
                <c:pt idx="108">
                  <c:v>43496</c:v>
                </c:pt>
                <c:pt idx="109">
                  <c:v>43524</c:v>
                </c:pt>
                <c:pt idx="110">
                  <c:v>43555</c:v>
                </c:pt>
                <c:pt idx="111">
                  <c:v>43585</c:v>
                </c:pt>
                <c:pt idx="112">
                  <c:v>43616</c:v>
                </c:pt>
                <c:pt idx="113">
                  <c:v>43646</c:v>
                </c:pt>
                <c:pt idx="114">
                  <c:v>43677</c:v>
                </c:pt>
                <c:pt idx="115">
                  <c:v>43708</c:v>
                </c:pt>
                <c:pt idx="116">
                  <c:v>43738</c:v>
                </c:pt>
                <c:pt idx="117">
                  <c:v>43769</c:v>
                </c:pt>
                <c:pt idx="118">
                  <c:v>43799</c:v>
                </c:pt>
                <c:pt idx="119">
                  <c:v>43830</c:v>
                </c:pt>
                <c:pt idx="120">
                  <c:v>43861</c:v>
                </c:pt>
                <c:pt idx="121">
                  <c:v>43890</c:v>
                </c:pt>
                <c:pt idx="122">
                  <c:v>43921</c:v>
                </c:pt>
                <c:pt idx="123">
                  <c:v>43951</c:v>
                </c:pt>
                <c:pt idx="124">
                  <c:v>43982</c:v>
                </c:pt>
                <c:pt idx="125">
                  <c:v>44012</c:v>
                </c:pt>
                <c:pt idx="126">
                  <c:v>44043</c:v>
                </c:pt>
                <c:pt idx="127">
                  <c:v>44074</c:v>
                </c:pt>
                <c:pt idx="128">
                  <c:v>44104</c:v>
                </c:pt>
                <c:pt idx="129">
                  <c:v>44135</c:v>
                </c:pt>
                <c:pt idx="130">
                  <c:v>44165</c:v>
                </c:pt>
                <c:pt idx="131">
                  <c:v>44196</c:v>
                </c:pt>
                <c:pt idx="132">
                  <c:v>44227</c:v>
                </c:pt>
                <c:pt idx="133">
                  <c:v>44255</c:v>
                </c:pt>
                <c:pt idx="134">
                  <c:v>44286</c:v>
                </c:pt>
                <c:pt idx="135">
                  <c:v>44316</c:v>
                </c:pt>
                <c:pt idx="136">
                  <c:v>44347</c:v>
                </c:pt>
                <c:pt idx="137">
                  <c:v>44377</c:v>
                </c:pt>
                <c:pt idx="138">
                  <c:v>44408</c:v>
                </c:pt>
                <c:pt idx="139">
                  <c:v>44439</c:v>
                </c:pt>
                <c:pt idx="140">
                  <c:v>44469</c:v>
                </c:pt>
                <c:pt idx="141">
                  <c:v>44500</c:v>
                </c:pt>
                <c:pt idx="142">
                  <c:v>44530</c:v>
                </c:pt>
                <c:pt idx="143">
                  <c:v>44561</c:v>
                </c:pt>
                <c:pt idx="144">
                  <c:v>44592</c:v>
                </c:pt>
                <c:pt idx="145">
                  <c:v>44620</c:v>
                </c:pt>
                <c:pt idx="146">
                  <c:v>44651</c:v>
                </c:pt>
                <c:pt idx="147">
                  <c:v>44681</c:v>
                </c:pt>
                <c:pt idx="148">
                  <c:v>44712</c:v>
                </c:pt>
                <c:pt idx="149">
                  <c:v>44742</c:v>
                </c:pt>
                <c:pt idx="150">
                  <c:v>44773</c:v>
                </c:pt>
                <c:pt idx="151">
                  <c:v>44804</c:v>
                </c:pt>
                <c:pt idx="152">
                  <c:v>44834</c:v>
                </c:pt>
                <c:pt idx="153">
                  <c:v>44865</c:v>
                </c:pt>
                <c:pt idx="154">
                  <c:v>44895</c:v>
                </c:pt>
                <c:pt idx="155">
                  <c:v>44926</c:v>
                </c:pt>
                <c:pt idx="156">
                  <c:v>44957</c:v>
                </c:pt>
                <c:pt idx="157">
                  <c:v>44985</c:v>
                </c:pt>
                <c:pt idx="158">
                  <c:v>45016</c:v>
                </c:pt>
                <c:pt idx="159">
                  <c:v>45046</c:v>
                </c:pt>
                <c:pt idx="160">
                  <c:v>45077</c:v>
                </c:pt>
                <c:pt idx="161">
                  <c:v>45107</c:v>
                </c:pt>
                <c:pt idx="162">
                  <c:v>45138</c:v>
                </c:pt>
                <c:pt idx="163">
                  <c:v>45169</c:v>
                </c:pt>
                <c:pt idx="164">
                  <c:v>45199</c:v>
                </c:pt>
                <c:pt idx="165">
                  <c:v>45230</c:v>
                </c:pt>
                <c:pt idx="166">
                  <c:v>45260</c:v>
                </c:pt>
                <c:pt idx="167">
                  <c:v>45291</c:v>
                </c:pt>
                <c:pt idx="168">
                  <c:v>45322</c:v>
                </c:pt>
                <c:pt idx="169">
                  <c:v>45351</c:v>
                </c:pt>
                <c:pt idx="170">
                  <c:v>45382</c:v>
                </c:pt>
                <c:pt idx="171">
                  <c:v>45412</c:v>
                </c:pt>
                <c:pt idx="172">
                  <c:v>45443</c:v>
                </c:pt>
                <c:pt idx="173">
                  <c:v>45473</c:v>
                </c:pt>
                <c:pt idx="174">
                  <c:v>45504</c:v>
                </c:pt>
                <c:pt idx="175">
                  <c:v>45535</c:v>
                </c:pt>
                <c:pt idx="176">
                  <c:v>45565</c:v>
                </c:pt>
                <c:pt idx="177">
                  <c:v>45596</c:v>
                </c:pt>
                <c:pt idx="178">
                  <c:v>45626</c:v>
                </c:pt>
                <c:pt idx="179">
                  <c:v>45657</c:v>
                </c:pt>
                <c:pt idx="180">
                  <c:v>45688</c:v>
                </c:pt>
                <c:pt idx="181">
                  <c:v>45716</c:v>
                </c:pt>
                <c:pt idx="182">
                  <c:v>45747</c:v>
                </c:pt>
                <c:pt idx="183">
                  <c:v>45777</c:v>
                </c:pt>
              </c:numCache>
            </c:numRef>
          </c:cat>
          <c:val>
            <c:numRef>
              <c:f>'Real rates_M'!$BB$3:$BB$186</c:f>
              <c:numCache>
                <c:formatCode>0.00</c:formatCode>
                <c:ptCount val="184"/>
                <c:pt idx="0">
                  <c:v>2.8010000000000002</c:v>
                </c:pt>
                <c:pt idx="1">
                  <c:v>2.7434999999999996</c:v>
                </c:pt>
                <c:pt idx="2">
                  <c:v>2.5662500000000001</c:v>
                </c:pt>
                <c:pt idx="3">
                  <c:v>1.8174999999999999</c:v>
                </c:pt>
                <c:pt idx="4">
                  <c:v>1.6519999999999997</c:v>
                </c:pt>
                <c:pt idx="5">
                  <c:v>1.2555000000000001</c:v>
                </c:pt>
                <c:pt idx="6">
                  <c:v>0.9019999999999998</c:v>
                </c:pt>
                <c:pt idx="7">
                  <c:v>0.42049999999999987</c:v>
                </c:pt>
                <c:pt idx="8">
                  <c:v>0.49875000000000003</c:v>
                </c:pt>
                <c:pt idx="9">
                  <c:v>0.60624999999999996</c:v>
                </c:pt>
                <c:pt idx="10">
                  <c:v>0.55125000000000024</c:v>
                </c:pt>
                <c:pt idx="11">
                  <c:v>0.19566666666666657</c:v>
                </c:pt>
                <c:pt idx="12">
                  <c:v>0.32825000000000026</c:v>
                </c:pt>
                <c:pt idx="13">
                  <c:v>0.42125000000000024</c:v>
                </c:pt>
                <c:pt idx="14">
                  <c:v>0.1382500000000001</c:v>
                </c:pt>
                <c:pt idx="15">
                  <c:v>-3.3749999999999947E-2</c:v>
                </c:pt>
                <c:pt idx="16">
                  <c:v>-0.10250000000000004</c:v>
                </c:pt>
                <c:pt idx="17">
                  <c:v>-0.15574999999999983</c:v>
                </c:pt>
                <c:pt idx="18">
                  <c:v>-0.13449999999999995</c:v>
                </c:pt>
                <c:pt idx="19">
                  <c:v>-0.62449999999999994</c:v>
                </c:pt>
                <c:pt idx="20">
                  <c:v>-0.39724999999999999</c:v>
                </c:pt>
                <c:pt idx="21">
                  <c:v>-0.54525000000000023</c:v>
                </c:pt>
                <c:pt idx="22">
                  <c:v>-0.44899999999999995</c:v>
                </c:pt>
                <c:pt idx="23">
                  <c:v>-0.29874999999999996</c:v>
                </c:pt>
                <c:pt idx="24">
                  <c:v>-0.2280000000000002</c:v>
                </c:pt>
                <c:pt idx="25">
                  <c:v>0.10050000000000003</c:v>
                </c:pt>
                <c:pt idx="26">
                  <c:v>7.9749999999999988E-2</c:v>
                </c:pt>
                <c:pt idx="27">
                  <c:v>0.1442500000000001</c:v>
                </c:pt>
                <c:pt idx="28">
                  <c:v>0.40725</c:v>
                </c:pt>
                <c:pt idx="29">
                  <c:v>0.23549999999999982</c:v>
                </c:pt>
                <c:pt idx="30">
                  <c:v>0.35500000000000009</c:v>
                </c:pt>
                <c:pt idx="31">
                  <c:v>0.59925000000000028</c:v>
                </c:pt>
                <c:pt idx="32">
                  <c:v>0.3194999999999999</c:v>
                </c:pt>
                <c:pt idx="33">
                  <c:v>0.23875000000000002</c:v>
                </c:pt>
                <c:pt idx="34">
                  <c:v>0.57399999999999995</c:v>
                </c:pt>
                <c:pt idx="35">
                  <c:v>0.17774999999999985</c:v>
                </c:pt>
                <c:pt idx="36">
                  <c:v>0.45650000000000002</c:v>
                </c:pt>
                <c:pt idx="37">
                  <c:v>-7.8500000000000125E-2</c:v>
                </c:pt>
                <c:pt idx="38">
                  <c:v>0.40360000000000007</c:v>
                </c:pt>
                <c:pt idx="39">
                  <c:v>0.8917999999999997</c:v>
                </c:pt>
                <c:pt idx="40">
                  <c:v>1.0433999999999999</c:v>
                </c:pt>
                <c:pt idx="41">
                  <c:v>1.4486000000000001</c:v>
                </c:pt>
                <c:pt idx="42">
                  <c:v>1.1850000000000001</c:v>
                </c:pt>
                <c:pt idx="43">
                  <c:v>1.8099999999999998</c:v>
                </c:pt>
                <c:pt idx="44">
                  <c:v>1.6090000000000004</c:v>
                </c:pt>
                <c:pt idx="45">
                  <c:v>0.94920000000000004</c:v>
                </c:pt>
                <c:pt idx="46">
                  <c:v>1.0353999999999999</c:v>
                </c:pt>
                <c:pt idx="47">
                  <c:v>1.1234</c:v>
                </c:pt>
                <c:pt idx="48">
                  <c:v>1.1953999999999998</c:v>
                </c:pt>
                <c:pt idx="49">
                  <c:v>1.2858000000000001</c:v>
                </c:pt>
                <c:pt idx="50">
                  <c:v>1.1922000000000001</c:v>
                </c:pt>
                <c:pt idx="51">
                  <c:v>0.82319999999999993</c:v>
                </c:pt>
                <c:pt idx="52">
                  <c:v>0.70540000000000003</c:v>
                </c:pt>
                <c:pt idx="53">
                  <c:v>0.94124999999999992</c:v>
                </c:pt>
                <c:pt idx="54">
                  <c:v>1.5317499999999995</c:v>
                </c:pt>
                <c:pt idx="55">
                  <c:v>1.6957999999999998</c:v>
                </c:pt>
                <c:pt idx="56">
                  <c:v>2.0076000000000001</c:v>
                </c:pt>
                <c:pt idx="57">
                  <c:v>2.0116666666666672</c:v>
                </c:pt>
                <c:pt idx="58">
                  <c:v>2.0402</c:v>
                </c:pt>
                <c:pt idx="59">
                  <c:v>2.1478333333333333</c:v>
                </c:pt>
                <c:pt idx="60">
                  <c:v>2.6833333333333336</c:v>
                </c:pt>
                <c:pt idx="61">
                  <c:v>3.1466666666666669</c:v>
                </c:pt>
                <c:pt idx="62">
                  <c:v>3.0243333333333333</c:v>
                </c:pt>
                <c:pt idx="63">
                  <c:v>2.4200000000000004</c:v>
                </c:pt>
                <c:pt idx="64">
                  <c:v>3.1050000000000004</c:v>
                </c:pt>
                <c:pt idx="65">
                  <c:v>3.1673333333333336</c:v>
                </c:pt>
                <c:pt idx="66">
                  <c:v>3.1521666666666666</c:v>
                </c:pt>
                <c:pt idx="67">
                  <c:v>3.5361666666666665</c:v>
                </c:pt>
                <c:pt idx="68">
                  <c:v>3.8414999999999999</c:v>
                </c:pt>
                <c:pt idx="69">
                  <c:v>3.778</c:v>
                </c:pt>
                <c:pt idx="70">
                  <c:v>3.9359999999999999</c:v>
                </c:pt>
                <c:pt idx="71">
                  <c:v>4.0546666666666669</c:v>
                </c:pt>
                <c:pt idx="72">
                  <c:v>3.5148333333333333</c:v>
                </c:pt>
                <c:pt idx="73">
                  <c:v>3.1458333333333335</c:v>
                </c:pt>
                <c:pt idx="74">
                  <c:v>3.0621666666666667</c:v>
                </c:pt>
                <c:pt idx="75">
                  <c:v>3.1240000000000001</c:v>
                </c:pt>
                <c:pt idx="76">
                  <c:v>3.3643333333333332</c:v>
                </c:pt>
                <c:pt idx="77">
                  <c:v>2.9555000000000007</c:v>
                </c:pt>
                <c:pt idx="78">
                  <c:v>2.9131666666666667</c:v>
                </c:pt>
                <c:pt idx="79">
                  <c:v>2.879</c:v>
                </c:pt>
                <c:pt idx="80">
                  <c:v>2.4908333333333332</c:v>
                </c:pt>
                <c:pt idx="81">
                  <c:v>2.3911666666666669</c:v>
                </c:pt>
                <c:pt idx="82">
                  <c:v>2.7075</c:v>
                </c:pt>
                <c:pt idx="83">
                  <c:v>2.5573333333333332</c:v>
                </c:pt>
                <c:pt idx="84">
                  <c:v>2.0491999999999999</c:v>
                </c:pt>
                <c:pt idx="85">
                  <c:v>1.4428833333333333</c:v>
                </c:pt>
                <c:pt idx="86">
                  <c:v>1.5816333333333332</c:v>
                </c:pt>
                <c:pt idx="87">
                  <c:v>1.7011166666666668</c:v>
                </c:pt>
                <c:pt idx="88">
                  <c:v>1.8135333333333337</c:v>
                </c:pt>
                <c:pt idx="89">
                  <c:v>2.0391199999999996</c:v>
                </c:pt>
                <c:pt idx="90">
                  <c:v>2.2090999999999998</c:v>
                </c:pt>
                <c:pt idx="91">
                  <c:v>1.9358833333333336</c:v>
                </c:pt>
                <c:pt idx="92">
                  <c:v>1.6363166666666666</c:v>
                </c:pt>
                <c:pt idx="93">
                  <c:v>1.8581666666666665</c:v>
                </c:pt>
                <c:pt idx="94">
                  <c:v>1.9588666666666665</c:v>
                </c:pt>
                <c:pt idx="95">
                  <c:v>1.8941500000000004</c:v>
                </c:pt>
                <c:pt idx="96">
                  <c:v>1.9736333333333336</c:v>
                </c:pt>
                <c:pt idx="97">
                  <c:v>2.2948833333333334</c:v>
                </c:pt>
                <c:pt idx="98">
                  <c:v>2.2342666666666671</c:v>
                </c:pt>
                <c:pt idx="99">
                  <c:v>2.3125</c:v>
                </c:pt>
                <c:pt idx="100">
                  <c:v>2.0035500000000002</c:v>
                </c:pt>
                <c:pt idx="101">
                  <c:v>2.16005</c:v>
                </c:pt>
                <c:pt idx="102">
                  <c:v>2.0729500000000001</c:v>
                </c:pt>
                <c:pt idx="103">
                  <c:v>2.1914999999999991</c:v>
                </c:pt>
                <c:pt idx="104">
                  <c:v>2.3060499999999999</c:v>
                </c:pt>
                <c:pt idx="105">
                  <c:v>2.4468166666666664</c:v>
                </c:pt>
                <c:pt idx="106">
                  <c:v>2.5059333333333336</c:v>
                </c:pt>
                <c:pt idx="107">
                  <c:v>2.7446666666666659</c:v>
                </c:pt>
                <c:pt idx="108">
                  <c:v>3.0139833333333335</c:v>
                </c:pt>
                <c:pt idx="109">
                  <c:v>2.929333333333334</c:v>
                </c:pt>
                <c:pt idx="110">
                  <c:v>2.6765000000000003</c:v>
                </c:pt>
                <c:pt idx="111">
                  <c:v>2.6233333333333335</c:v>
                </c:pt>
                <c:pt idx="112">
                  <c:v>2.50475</c:v>
                </c:pt>
                <c:pt idx="113">
                  <c:v>2.3500833333333335</c:v>
                </c:pt>
                <c:pt idx="114">
                  <c:v>2.2512500000000002</c:v>
                </c:pt>
                <c:pt idx="115">
                  <c:v>2.1657499999999996</c:v>
                </c:pt>
                <c:pt idx="116">
                  <c:v>2.5142333333333333</c:v>
                </c:pt>
                <c:pt idx="117">
                  <c:v>2.42245</c:v>
                </c:pt>
                <c:pt idx="118">
                  <c:v>2.1410666666666667</c:v>
                </c:pt>
                <c:pt idx="119">
                  <c:v>1.4429166666666664</c:v>
                </c:pt>
                <c:pt idx="120">
                  <c:v>0.80445</c:v>
                </c:pt>
                <c:pt idx="121">
                  <c:v>1.0476499999999997</c:v>
                </c:pt>
                <c:pt idx="122">
                  <c:v>2.1780499999999998</c:v>
                </c:pt>
                <c:pt idx="123">
                  <c:v>3.119766666666667</c:v>
                </c:pt>
                <c:pt idx="124">
                  <c:v>3.3384333333333331</c:v>
                </c:pt>
                <c:pt idx="125">
                  <c:v>2.5343333333333335</c:v>
                </c:pt>
                <c:pt idx="126">
                  <c:v>2.1551666666666667</c:v>
                </c:pt>
                <c:pt idx="127">
                  <c:v>2.2427500000000005</c:v>
                </c:pt>
                <c:pt idx="128">
                  <c:v>2.2504166666666663</c:v>
                </c:pt>
                <c:pt idx="129">
                  <c:v>1.6628000000000001</c:v>
                </c:pt>
                <c:pt idx="130">
                  <c:v>2.1537000000000002</c:v>
                </c:pt>
                <c:pt idx="131">
                  <c:v>2.1610833333333335</c:v>
                </c:pt>
                <c:pt idx="132">
                  <c:v>2.1296666666666666</c:v>
                </c:pt>
                <c:pt idx="133">
                  <c:v>2.2152500000000002</c:v>
                </c:pt>
                <c:pt idx="134">
                  <c:v>1.8505833333333335</c:v>
                </c:pt>
                <c:pt idx="135">
                  <c:v>0.26183333333333336</c:v>
                </c:pt>
                <c:pt idx="136">
                  <c:v>0.26691666666666664</c:v>
                </c:pt>
                <c:pt idx="137">
                  <c:v>0.84441666666666648</c:v>
                </c:pt>
                <c:pt idx="138">
                  <c:v>0.89758333333333307</c:v>
                </c:pt>
                <c:pt idx="139">
                  <c:v>0.88466666666666682</c:v>
                </c:pt>
                <c:pt idx="140">
                  <c:v>0.92541666666666644</c:v>
                </c:pt>
                <c:pt idx="141">
                  <c:v>0.75375000000000003</c:v>
                </c:pt>
                <c:pt idx="142">
                  <c:v>0.48291666666666683</c:v>
                </c:pt>
                <c:pt idx="143">
                  <c:v>0.71941666666666648</c:v>
                </c:pt>
                <c:pt idx="144">
                  <c:v>0.72341666666666671</c:v>
                </c:pt>
                <c:pt idx="145">
                  <c:v>0.59508333333333341</c:v>
                </c:pt>
                <c:pt idx="146">
                  <c:v>0.16363333333333316</c:v>
                </c:pt>
                <c:pt idx="147">
                  <c:v>0.35551666666666654</c:v>
                </c:pt>
                <c:pt idx="148">
                  <c:v>-0.12549999999999972</c:v>
                </c:pt>
                <c:pt idx="149">
                  <c:v>-0.67505000000000004</c:v>
                </c:pt>
                <c:pt idx="150">
                  <c:v>-1.2779000000000005</c:v>
                </c:pt>
                <c:pt idx="151">
                  <c:v>-1.29725</c:v>
                </c:pt>
                <c:pt idx="152">
                  <c:v>-0.83350000000000024</c:v>
                </c:pt>
                <c:pt idx="153">
                  <c:v>-0.60333333333333339</c:v>
                </c:pt>
                <c:pt idx="154">
                  <c:v>-0.85166666666666657</c:v>
                </c:pt>
                <c:pt idx="155">
                  <c:v>-0.97799999999999976</c:v>
                </c:pt>
                <c:pt idx="156">
                  <c:v>-1.2578333333333331</c:v>
                </c:pt>
                <c:pt idx="157">
                  <c:v>-0.79149999999999998</c:v>
                </c:pt>
                <c:pt idx="158">
                  <c:v>-0.36966666666666664</c:v>
                </c:pt>
                <c:pt idx="159">
                  <c:v>-0.11816666666666646</c:v>
                </c:pt>
                <c:pt idx="160">
                  <c:v>0.55549999999999999</c:v>
                </c:pt>
                <c:pt idx="161">
                  <c:v>0.76980000000000004</c:v>
                </c:pt>
                <c:pt idx="162">
                  <c:v>1.3553333333333335</c:v>
                </c:pt>
                <c:pt idx="163">
                  <c:v>1.0536666666666668</c:v>
                </c:pt>
                <c:pt idx="164">
                  <c:v>1.0704</c:v>
                </c:pt>
                <c:pt idx="165">
                  <c:v>1.7000000000000002</c:v>
                </c:pt>
                <c:pt idx="166">
                  <c:v>1.6188333333333336</c:v>
                </c:pt>
                <c:pt idx="167">
                  <c:v>1.5095000000000001</c:v>
                </c:pt>
                <c:pt idx="168">
                  <c:v>2.0131666666666668</c:v>
                </c:pt>
                <c:pt idx="169">
                  <c:v>1.658666666666667</c:v>
                </c:pt>
                <c:pt idx="170">
                  <c:v>1.6601666666666668</c:v>
                </c:pt>
                <c:pt idx="171">
                  <c:v>1.9169999999999998</c:v>
                </c:pt>
                <c:pt idx="172">
                  <c:v>1.4501666666666668</c:v>
                </c:pt>
                <c:pt idx="173">
                  <c:v>1.7613333333333336</c:v>
                </c:pt>
                <c:pt idx="174">
                  <c:v>1.463666666666666</c:v>
                </c:pt>
                <c:pt idx="175">
                  <c:v>1.8440000000000001</c:v>
                </c:pt>
                <c:pt idx="176">
                  <c:v>2.1444999999999999</c:v>
                </c:pt>
                <c:pt idx="177">
                  <c:v>2.2671666666666663</c:v>
                </c:pt>
                <c:pt idx="178">
                  <c:v>2.2113333333333332</c:v>
                </c:pt>
                <c:pt idx="179">
                  <c:v>2.1908333333333334</c:v>
                </c:pt>
                <c:pt idx="180">
                  <c:v>2.2625000000000002</c:v>
                </c:pt>
                <c:pt idx="181">
                  <c:v>2.7121666666666666</c:v>
                </c:pt>
                <c:pt idx="182">
                  <c:v>2.5761666666666669</c:v>
                </c:pt>
                <c:pt idx="183">
                  <c:v>2.5826666666666664</c:v>
                </c:pt>
              </c:numCache>
            </c:numRef>
          </c:val>
          <c:smooth val="0"/>
          <c:extLst>
            <c:ext xmlns:c16="http://schemas.microsoft.com/office/drawing/2014/chart" uri="{C3380CC4-5D6E-409C-BE32-E72D297353CC}">
              <c16:uniqueId val="{00000005-4B7E-41E2-A858-44432AF9A304}"/>
            </c:ext>
          </c:extLst>
        </c:ser>
        <c:dLbls>
          <c:showLegendKey val="0"/>
          <c:showVal val="0"/>
          <c:showCatName val="0"/>
          <c:showSerName val="0"/>
          <c:showPercent val="0"/>
          <c:showBubbleSize val="0"/>
        </c:dLbls>
        <c:marker val="1"/>
        <c:smooth val="0"/>
        <c:axId val="714818695"/>
        <c:axId val="714817055"/>
      </c:lineChart>
      <c:dateAx>
        <c:axId val="710131063"/>
        <c:scaling>
          <c:orientation val="minMax"/>
          <c:min val="44256"/>
        </c:scaling>
        <c:delete val="0"/>
        <c:axPos val="b"/>
        <c:numFmt formatCode="yy" sourceLinked="0"/>
        <c:majorTickMark val="out"/>
        <c:minorTickMark val="none"/>
        <c:tickLblPos val="low"/>
        <c:spPr>
          <a:noFill/>
          <a:ln w="9525" cap="flat" cmpd="sng" algn="ctr">
            <a:solidFill>
              <a:srgbClr val="969696"/>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10127783"/>
        <c:crosses val="autoZero"/>
        <c:auto val="1"/>
        <c:lblOffset val="100"/>
        <c:baseTimeUnit val="months"/>
        <c:majorUnit val="12"/>
        <c:majorTimeUnit val="months"/>
      </c:dateAx>
      <c:valAx>
        <c:axId val="710127783"/>
        <c:scaling>
          <c:orientation val="minMax"/>
          <c:max val="4"/>
        </c:scaling>
        <c:delete val="0"/>
        <c:axPos val="l"/>
        <c:numFmt formatCode="0" sourceLinked="0"/>
        <c:majorTickMark val="out"/>
        <c:minorTickMark val="none"/>
        <c:tickLblPos val="nextTo"/>
        <c:spPr>
          <a:noFill/>
          <a:ln>
            <a:solidFill>
              <a:srgbClr val="969696"/>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10131063"/>
        <c:crosses val="autoZero"/>
        <c:crossBetween val="between"/>
      </c:valAx>
      <c:valAx>
        <c:axId val="714817055"/>
        <c:scaling>
          <c:orientation val="minMax"/>
          <c:max val="4"/>
          <c:min val="-8"/>
        </c:scaling>
        <c:delete val="0"/>
        <c:axPos val="r"/>
        <c:numFmt formatCode="0" sourceLinked="0"/>
        <c:majorTickMark val="out"/>
        <c:minorTickMark val="none"/>
        <c:tickLblPos val="nextTo"/>
        <c:spPr>
          <a:noFill/>
          <a:ln>
            <a:solidFill>
              <a:srgbClr val="969696"/>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14818695"/>
        <c:crosses val="max"/>
        <c:crossBetween val="between"/>
      </c:valAx>
      <c:dateAx>
        <c:axId val="714818695"/>
        <c:scaling>
          <c:orientation val="minMax"/>
        </c:scaling>
        <c:delete val="1"/>
        <c:axPos val="b"/>
        <c:numFmt formatCode="m/d/yyyy" sourceLinked="1"/>
        <c:majorTickMark val="out"/>
        <c:minorTickMark val="none"/>
        <c:tickLblPos val="nextTo"/>
        <c:crossAx val="714817055"/>
        <c:crosses val="autoZero"/>
        <c:auto val="1"/>
        <c:lblOffset val="100"/>
        <c:baseTimeUnit val="months"/>
      </c:dateAx>
      <c:spPr>
        <a:noFill/>
        <a:ln>
          <a:noFill/>
        </a:ln>
        <a:effectLst/>
      </c:spPr>
    </c:plotArea>
    <c:legend>
      <c:legendPos val="t"/>
      <c:layout>
        <c:manualLayout>
          <c:xMode val="edge"/>
          <c:yMode val="edge"/>
          <c:x val="9.1257898318265779E-2"/>
          <c:y val="0.10494459025955089"/>
          <c:w val="0.83664132500678789"/>
          <c:h val="1.7728929717118699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solidFill>
      <a:srgbClr val="FFFFFF"/>
    </a:solidFill>
    <a:ln w="9525" cap="flat" cmpd="sng" algn="ctr">
      <a:noFill/>
      <a:round/>
    </a:ln>
    <a:effectLst/>
  </c:spPr>
  <c:txPr>
    <a:bodyPr/>
    <a:lstStyle/>
    <a:p>
      <a:pPr>
        <a:defRPr sz="1000">
          <a:solidFill>
            <a:schemeClr val="tx1"/>
          </a:solidFill>
          <a:latin typeface="Arial" panose="020B0604020202020204" pitchFamily="34" charset="0"/>
          <a:cs typeface="Arial" panose="020B0604020202020204" pitchFamily="34" charset="0"/>
        </a:defRPr>
      </a:pPr>
      <a:endParaRPr lang="en-US"/>
    </a:p>
  </c:txPr>
  <c:externalData r:id="rId4">
    <c:autoUpdate val="0"/>
  </c:externalData>
  <c:userShapes r:id="rId5"/>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ysClr val="windowText" lastClr="000000"/>
                </a:solidFill>
                <a:latin typeface="Arial" panose="020B0604020202020204" pitchFamily="34" charset="0"/>
                <a:ea typeface="+mn-ea"/>
                <a:cs typeface="Arial" panose="020B0604020202020204" pitchFamily="34" charset="0"/>
              </a:defRPr>
            </a:pPr>
            <a:r>
              <a:rPr lang="en-US" b="1" dirty="0">
                <a:solidFill>
                  <a:srgbClr val="581D74"/>
                </a:solidFill>
              </a:rPr>
              <a:t>Asia: Trade Balance with China</a:t>
            </a:r>
          </a:p>
          <a:p>
            <a:pPr>
              <a:defRPr/>
            </a:pPr>
            <a:r>
              <a:rPr lang="en-US" b="1" dirty="0">
                <a:solidFill>
                  <a:srgbClr val="581D74"/>
                </a:solidFill>
              </a:rPr>
              <a:t>(USD bn, 2023)</a:t>
            </a:r>
          </a:p>
        </c:rich>
      </c:tx>
      <c:layout>
        <c:manualLayout>
          <c:xMode val="edge"/>
          <c:yMode val="edge"/>
          <c:x val="0.33102777777777775"/>
          <c:y val="2.3149059492563431E-3"/>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4.9787292213473319E-2"/>
          <c:y val="0.19333360673665792"/>
          <c:w val="0.95021270778652667"/>
          <c:h val="0.61498386920384951"/>
        </c:manualLayout>
      </c:layout>
      <c:barChart>
        <c:barDir val="col"/>
        <c:grouping val="clustered"/>
        <c:varyColors val="0"/>
        <c:ser>
          <c:idx val="0"/>
          <c:order val="0"/>
          <c:tx>
            <c:strRef>
              <c:f>China!$C$8</c:f>
              <c:strCache>
                <c:ptCount val="1"/>
                <c:pt idx="0">
                  <c:v>2023</c:v>
                </c:pt>
              </c:strCache>
            </c:strRef>
          </c:tx>
          <c:spPr>
            <a:solidFill>
              <a:schemeClr val="accent1"/>
            </a:solidFill>
            <a:ln>
              <a:noFill/>
            </a:ln>
            <a:effectLst/>
          </c:spPr>
          <c:invertIfNegative val="0"/>
          <c:dPt>
            <c:idx val="0"/>
            <c:invertIfNegative val="0"/>
            <c:bubble3D val="0"/>
            <c:spPr>
              <a:solidFill>
                <a:srgbClr val="969696"/>
              </a:solidFill>
              <a:ln>
                <a:noFill/>
              </a:ln>
              <a:effectLst/>
            </c:spPr>
            <c:extLst>
              <c:ext xmlns:c16="http://schemas.microsoft.com/office/drawing/2014/chart" uri="{C3380CC4-5D6E-409C-BE32-E72D297353CC}">
                <c16:uniqueId val="{00000002-CD31-448E-BDC9-C45D7EF8FBA9}"/>
              </c:ext>
            </c:extLst>
          </c:dPt>
          <c:dPt>
            <c:idx val="1"/>
            <c:invertIfNegative val="0"/>
            <c:bubble3D val="0"/>
            <c:spPr>
              <a:solidFill>
                <a:srgbClr val="581D74"/>
              </a:solidFill>
              <a:ln>
                <a:noFill/>
              </a:ln>
              <a:effectLst/>
            </c:spPr>
            <c:extLst>
              <c:ext xmlns:c16="http://schemas.microsoft.com/office/drawing/2014/chart" uri="{C3380CC4-5D6E-409C-BE32-E72D297353CC}">
                <c16:uniqueId val="{00000001-CD31-448E-BDC9-C45D7EF8FBA9}"/>
              </c:ext>
            </c:extLst>
          </c:dPt>
          <c:dPt>
            <c:idx val="2"/>
            <c:invertIfNegative val="0"/>
            <c:bubble3D val="0"/>
            <c:spPr>
              <a:solidFill>
                <a:srgbClr val="EF972D">
                  <a:lumMod val="50000"/>
                </a:srgbClr>
              </a:solidFill>
              <a:ln>
                <a:noFill/>
              </a:ln>
              <a:effectLst/>
            </c:spPr>
            <c:extLst>
              <c:ext xmlns:c16="http://schemas.microsoft.com/office/drawing/2014/chart" uri="{C3380CC4-5D6E-409C-BE32-E72D297353CC}">
                <c16:uniqueId val="{00000003-CD31-448E-BDC9-C45D7EF8FBA9}"/>
              </c:ext>
            </c:extLst>
          </c:dPt>
          <c:dPt>
            <c:idx val="3"/>
            <c:invertIfNegative val="0"/>
            <c:bubble3D val="0"/>
            <c:spPr>
              <a:solidFill>
                <a:srgbClr val="31879C"/>
              </a:solidFill>
              <a:ln>
                <a:noFill/>
              </a:ln>
              <a:effectLst/>
            </c:spPr>
            <c:extLst>
              <c:ext xmlns:c16="http://schemas.microsoft.com/office/drawing/2014/chart" uri="{C3380CC4-5D6E-409C-BE32-E72D297353CC}">
                <c16:uniqueId val="{00000004-CD31-448E-BDC9-C45D7EF8FBA9}"/>
              </c:ext>
            </c:extLst>
          </c:dPt>
          <c:dPt>
            <c:idx val="4"/>
            <c:invertIfNegative val="0"/>
            <c:bubble3D val="0"/>
            <c:spPr>
              <a:solidFill>
                <a:srgbClr val="00B0F0"/>
              </a:solidFill>
              <a:ln>
                <a:noFill/>
              </a:ln>
              <a:effectLst/>
            </c:spPr>
            <c:extLst>
              <c:ext xmlns:c16="http://schemas.microsoft.com/office/drawing/2014/chart" uri="{C3380CC4-5D6E-409C-BE32-E72D297353CC}">
                <c16:uniqueId val="{00000005-CD31-448E-BDC9-C45D7EF8FBA9}"/>
              </c:ext>
            </c:extLst>
          </c:dPt>
          <c:dPt>
            <c:idx val="5"/>
            <c:invertIfNegative val="0"/>
            <c:bubble3D val="0"/>
            <c:spPr>
              <a:solidFill>
                <a:srgbClr val="AF880E"/>
              </a:solidFill>
              <a:ln>
                <a:noFill/>
              </a:ln>
              <a:effectLst/>
            </c:spPr>
            <c:extLst>
              <c:ext xmlns:c16="http://schemas.microsoft.com/office/drawing/2014/chart" uri="{C3380CC4-5D6E-409C-BE32-E72D297353CC}">
                <c16:uniqueId val="{00000006-CD31-448E-BDC9-C45D7EF8FBA9}"/>
              </c:ext>
            </c:extLst>
          </c:dPt>
          <c:dPt>
            <c:idx val="6"/>
            <c:invertIfNegative val="0"/>
            <c:bubble3D val="0"/>
            <c:spPr>
              <a:solidFill>
                <a:srgbClr val="002060"/>
              </a:solidFill>
              <a:ln>
                <a:noFill/>
              </a:ln>
              <a:effectLst/>
            </c:spPr>
            <c:extLst>
              <c:ext xmlns:c16="http://schemas.microsoft.com/office/drawing/2014/chart" uri="{C3380CC4-5D6E-409C-BE32-E72D297353CC}">
                <c16:uniqueId val="{00000007-CD31-448E-BDC9-C45D7EF8FBA9}"/>
              </c:ext>
            </c:extLst>
          </c:dPt>
          <c:dPt>
            <c:idx val="7"/>
            <c:invertIfNegative val="0"/>
            <c:bubble3D val="0"/>
            <c:spPr>
              <a:solidFill>
                <a:srgbClr val="8779C6">
                  <a:lumMod val="60000"/>
                  <a:lumOff val="40000"/>
                </a:srgbClr>
              </a:solidFill>
              <a:ln>
                <a:noFill/>
              </a:ln>
              <a:effectLst/>
            </c:spPr>
            <c:extLst>
              <c:ext xmlns:c16="http://schemas.microsoft.com/office/drawing/2014/chart" uri="{C3380CC4-5D6E-409C-BE32-E72D297353CC}">
                <c16:uniqueId val="{00000008-CD31-448E-BDC9-C45D7EF8FBA9}"/>
              </c:ext>
            </c:extLst>
          </c:dPt>
          <c:cat>
            <c:strRef>
              <c:f>China!$B$9:$B$16</c:f>
              <c:strCache>
                <c:ptCount val="8"/>
                <c:pt idx="0">
                  <c:v>IN</c:v>
                </c:pt>
                <c:pt idx="1">
                  <c:v>VN</c:v>
                </c:pt>
                <c:pt idx="2">
                  <c:v>TH</c:v>
                </c:pt>
                <c:pt idx="3">
                  <c:v>PH</c:v>
                </c:pt>
                <c:pt idx="4">
                  <c:v>SK</c:v>
                </c:pt>
                <c:pt idx="5">
                  <c:v>MY</c:v>
                </c:pt>
                <c:pt idx="6">
                  <c:v>SG</c:v>
                </c:pt>
                <c:pt idx="7">
                  <c:v>ID</c:v>
                </c:pt>
              </c:strCache>
            </c:strRef>
          </c:cat>
          <c:val>
            <c:numRef>
              <c:f>China!$C$9:$C$16</c:f>
              <c:numCache>
                <c:formatCode>General</c:formatCode>
                <c:ptCount val="8"/>
                <c:pt idx="0">
                  <c:v>-103704721</c:v>
                </c:pt>
                <c:pt idx="1">
                  <c:v>-45422876</c:v>
                </c:pt>
                <c:pt idx="2">
                  <c:v>-39341880</c:v>
                </c:pt>
                <c:pt idx="3">
                  <c:v>-20285995</c:v>
                </c:pt>
                <c:pt idx="4">
                  <c:v>-18576545</c:v>
                </c:pt>
                <c:pt idx="5">
                  <c:v>-14563741</c:v>
                </c:pt>
                <c:pt idx="6">
                  <c:v>-7318474</c:v>
                </c:pt>
                <c:pt idx="7">
                  <c:v>-3975926</c:v>
                </c:pt>
              </c:numCache>
            </c:numRef>
          </c:val>
          <c:extLst>
            <c:ext xmlns:c16="http://schemas.microsoft.com/office/drawing/2014/chart" uri="{C3380CC4-5D6E-409C-BE32-E72D297353CC}">
              <c16:uniqueId val="{00000000-CD31-448E-BDC9-C45D7EF8FBA9}"/>
            </c:ext>
          </c:extLst>
        </c:ser>
        <c:dLbls>
          <c:showLegendKey val="0"/>
          <c:showVal val="0"/>
          <c:showCatName val="0"/>
          <c:showSerName val="0"/>
          <c:showPercent val="0"/>
          <c:showBubbleSize val="0"/>
        </c:dLbls>
        <c:gapWidth val="219"/>
        <c:overlap val="-27"/>
        <c:axId val="78275287"/>
        <c:axId val="78276367"/>
      </c:barChart>
      <c:catAx>
        <c:axId val="78275287"/>
        <c:scaling>
          <c:orientation val="minMax"/>
        </c:scaling>
        <c:delete val="0"/>
        <c:axPos val="b"/>
        <c:numFmt formatCode="General" sourceLinked="1"/>
        <c:majorTickMark val="out"/>
        <c:minorTickMark val="none"/>
        <c:tickLblPos val="low"/>
        <c:spPr>
          <a:noFill/>
          <a:ln w="9525" cap="flat" cmpd="sng" algn="ctr">
            <a:solidFill>
              <a:srgbClr val="969696"/>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78276367"/>
        <c:crosses val="autoZero"/>
        <c:auto val="1"/>
        <c:lblAlgn val="ctr"/>
        <c:lblOffset val="100"/>
        <c:noMultiLvlLbl val="0"/>
      </c:catAx>
      <c:valAx>
        <c:axId val="78276367"/>
        <c:scaling>
          <c:orientation val="minMax"/>
        </c:scaling>
        <c:delete val="0"/>
        <c:axPos val="l"/>
        <c:numFmt formatCode="General" sourceLinked="1"/>
        <c:majorTickMark val="out"/>
        <c:minorTickMark val="none"/>
        <c:tickLblPos val="nextTo"/>
        <c:spPr>
          <a:noFill/>
          <a:ln>
            <a:solidFill>
              <a:srgbClr val="969696"/>
            </a:solid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78275287"/>
        <c:crosses val="autoZero"/>
        <c:crossBetween val="between"/>
        <c:dispUnits>
          <c:builtInUnit val="millions"/>
          <c:dispUnitsLbl>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ispUnitsLbl>
        </c:dispUnits>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userShapes r:id="rId5"/>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8279564012831728E-2"/>
          <c:y val="0.21783819991251091"/>
          <c:w val="0.88344087197433652"/>
          <c:h val="0.62965113735783029"/>
        </c:manualLayout>
      </c:layout>
      <c:barChart>
        <c:barDir val="col"/>
        <c:grouping val="stacked"/>
        <c:varyColors val="0"/>
        <c:ser>
          <c:idx val="4"/>
          <c:order val="0"/>
          <c:tx>
            <c:strRef>
              <c:f>'Sheet1 (2)'!$Y$20</c:f>
              <c:strCache>
                <c:ptCount val="1"/>
                <c:pt idx="0">
                  <c:v>ASEAN - 6</c:v>
                </c:pt>
              </c:strCache>
            </c:strRef>
          </c:tx>
          <c:spPr>
            <a:solidFill>
              <a:srgbClr val="581D74">
                <a:alpha val="80000"/>
              </a:srgbClr>
            </a:solidFill>
            <a:ln>
              <a:noFill/>
            </a:ln>
            <a:effectLst/>
          </c:spPr>
          <c:invertIfNegative val="0"/>
          <c:cat>
            <c:numRef>
              <c:f>'Sheet1 (2)'!$C$21:$C$33</c:f>
              <c:numCache>
                <c:formatCode>m/d/yyyy</c:formatCode>
                <c:ptCount val="13"/>
                <c:pt idx="0">
                  <c:v>40878</c:v>
                </c:pt>
                <c:pt idx="1">
                  <c:v>41244</c:v>
                </c:pt>
                <c:pt idx="2">
                  <c:v>41609</c:v>
                </c:pt>
                <c:pt idx="3">
                  <c:v>41974</c:v>
                </c:pt>
                <c:pt idx="4">
                  <c:v>42339</c:v>
                </c:pt>
                <c:pt idx="5">
                  <c:v>42705</c:v>
                </c:pt>
                <c:pt idx="6">
                  <c:v>43070</c:v>
                </c:pt>
                <c:pt idx="7">
                  <c:v>43435</c:v>
                </c:pt>
                <c:pt idx="8">
                  <c:v>43800</c:v>
                </c:pt>
                <c:pt idx="9">
                  <c:v>44166</c:v>
                </c:pt>
                <c:pt idx="10">
                  <c:v>44531</c:v>
                </c:pt>
                <c:pt idx="11">
                  <c:v>44896</c:v>
                </c:pt>
                <c:pt idx="12">
                  <c:v>45261</c:v>
                </c:pt>
              </c:numCache>
            </c:numRef>
          </c:cat>
          <c:val>
            <c:numRef>
              <c:f>'Sheet1 (2)'!$Y$21:$Y$33</c:f>
              <c:numCache>
                <c:formatCode>0.0000000</c:formatCode>
                <c:ptCount val="13"/>
                <c:pt idx="0">
                  <c:v>5.0961743800167021</c:v>
                </c:pt>
                <c:pt idx="1">
                  <c:v>7.4331224179798694</c:v>
                </c:pt>
                <c:pt idx="2">
                  <c:v>7.8818172102936375</c:v>
                </c:pt>
                <c:pt idx="3">
                  <c:v>8.9050378896881952</c:v>
                </c:pt>
                <c:pt idx="4">
                  <c:v>5.3241163205713402</c:v>
                </c:pt>
                <c:pt idx="5">
                  <c:v>5.2976518029605755</c:v>
                </c:pt>
                <c:pt idx="6">
                  <c:v>8.9711547663739974</c:v>
                </c:pt>
                <c:pt idx="7">
                  <c:v>10.065892532134178</c:v>
                </c:pt>
                <c:pt idx="8">
                  <c:v>9.2389165408129124</c:v>
                </c:pt>
                <c:pt idx="9">
                  <c:v>11.740953319163387</c:v>
                </c:pt>
                <c:pt idx="10">
                  <c:v>13.668421295344633</c:v>
                </c:pt>
                <c:pt idx="11">
                  <c:v>16.86588032063575</c:v>
                </c:pt>
                <c:pt idx="12">
                  <c:v>16.47073408971373</c:v>
                </c:pt>
              </c:numCache>
            </c:numRef>
          </c:val>
          <c:extLst>
            <c:ext xmlns:c16="http://schemas.microsoft.com/office/drawing/2014/chart" uri="{C3380CC4-5D6E-409C-BE32-E72D297353CC}">
              <c16:uniqueId val="{00000000-D966-461E-9060-9F58888F958D}"/>
            </c:ext>
          </c:extLst>
        </c:ser>
        <c:ser>
          <c:idx val="3"/>
          <c:order val="2"/>
          <c:tx>
            <c:strRef>
              <c:f>'Sheet1 (2)'!$X$20</c:f>
              <c:strCache>
                <c:ptCount val="1"/>
                <c:pt idx="0">
                  <c:v>India</c:v>
                </c:pt>
              </c:strCache>
            </c:strRef>
          </c:tx>
          <c:spPr>
            <a:solidFill>
              <a:srgbClr val="969696">
                <a:alpha val="80000"/>
              </a:srgbClr>
            </a:solidFill>
            <a:ln>
              <a:noFill/>
            </a:ln>
            <a:effectLst/>
          </c:spPr>
          <c:invertIfNegative val="0"/>
          <c:cat>
            <c:numRef>
              <c:f>'Sheet1 (2)'!$C$21:$C$33</c:f>
              <c:numCache>
                <c:formatCode>m/d/yyyy</c:formatCode>
                <c:ptCount val="13"/>
                <c:pt idx="0">
                  <c:v>40878</c:v>
                </c:pt>
                <c:pt idx="1">
                  <c:v>41244</c:v>
                </c:pt>
                <c:pt idx="2">
                  <c:v>41609</c:v>
                </c:pt>
                <c:pt idx="3">
                  <c:v>41974</c:v>
                </c:pt>
                <c:pt idx="4">
                  <c:v>42339</c:v>
                </c:pt>
                <c:pt idx="5">
                  <c:v>42705</c:v>
                </c:pt>
                <c:pt idx="6">
                  <c:v>43070</c:v>
                </c:pt>
                <c:pt idx="7">
                  <c:v>43435</c:v>
                </c:pt>
                <c:pt idx="8">
                  <c:v>43800</c:v>
                </c:pt>
                <c:pt idx="9">
                  <c:v>44166</c:v>
                </c:pt>
                <c:pt idx="10">
                  <c:v>44531</c:v>
                </c:pt>
                <c:pt idx="11">
                  <c:v>44896</c:v>
                </c:pt>
                <c:pt idx="12">
                  <c:v>45261</c:v>
                </c:pt>
              </c:numCache>
            </c:numRef>
          </c:cat>
          <c:val>
            <c:numRef>
              <c:f>'Sheet1 (2)'!$X$21:$X$33</c:f>
              <c:numCache>
                <c:formatCode>0.0000000</c:formatCode>
                <c:ptCount val="13"/>
                <c:pt idx="0">
                  <c:v>2.2430294788688894</c:v>
                </c:pt>
                <c:pt idx="1">
                  <c:v>1.6470113317181387</c:v>
                </c:pt>
                <c:pt idx="2">
                  <c:v>1.9204599879029016</c:v>
                </c:pt>
                <c:pt idx="3">
                  <c:v>2.4494520601077445</c:v>
                </c:pt>
                <c:pt idx="4">
                  <c:v>2.1427615764690238</c:v>
                </c:pt>
                <c:pt idx="5">
                  <c:v>2.2201960766070719</c:v>
                </c:pt>
                <c:pt idx="6">
                  <c:v>2.4259518958989643</c:v>
                </c:pt>
                <c:pt idx="7">
                  <c:v>3.0649315909220283</c:v>
                </c:pt>
                <c:pt idx="8">
                  <c:v>2.9603822552548182</c:v>
                </c:pt>
                <c:pt idx="9">
                  <c:v>6.6604280740893902</c:v>
                </c:pt>
                <c:pt idx="10">
                  <c:v>3.0283186426173452</c:v>
                </c:pt>
                <c:pt idx="11">
                  <c:v>3.8138983566027838</c:v>
                </c:pt>
                <c:pt idx="12">
                  <c:v>2.1160868585167929</c:v>
                </c:pt>
              </c:numCache>
            </c:numRef>
          </c:val>
          <c:extLst>
            <c:ext xmlns:c16="http://schemas.microsoft.com/office/drawing/2014/chart" uri="{C3380CC4-5D6E-409C-BE32-E72D297353CC}">
              <c16:uniqueId val="{00000001-D966-461E-9060-9F58888F958D}"/>
            </c:ext>
          </c:extLst>
        </c:ser>
        <c:ser>
          <c:idx val="8"/>
          <c:order val="6"/>
          <c:tx>
            <c:strRef>
              <c:f>'Sheet1 (2)'!$AC$20</c:f>
              <c:strCache>
                <c:ptCount val="1"/>
                <c:pt idx="0">
                  <c:v>South Korea</c:v>
                </c:pt>
              </c:strCache>
            </c:strRef>
          </c:tx>
          <c:spPr>
            <a:solidFill>
              <a:srgbClr val="0070C0">
                <a:alpha val="80000"/>
              </a:srgbClr>
            </a:solidFill>
            <a:ln>
              <a:noFill/>
            </a:ln>
            <a:effectLst/>
          </c:spPr>
          <c:invertIfNegative val="0"/>
          <c:cat>
            <c:numRef>
              <c:f>'Sheet1 (2)'!$C$21:$C$33</c:f>
              <c:numCache>
                <c:formatCode>m/d/yyyy</c:formatCode>
                <c:ptCount val="13"/>
                <c:pt idx="0">
                  <c:v>40878</c:v>
                </c:pt>
                <c:pt idx="1">
                  <c:v>41244</c:v>
                </c:pt>
                <c:pt idx="2">
                  <c:v>41609</c:v>
                </c:pt>
                <c:pt idx="3">
                  <c:v>41974</c:v>
                </c:pt>
                <c:pt idx="4">
                  <c:v>42339</c:v>
                </c:pt>
                <c:pt idx="5">
                  <c:v>42705</c:v>
                </c:pt>
                <c:pt idx="6">
                  <c:v>43070</c:v>
                </c:pt>
                <c:pt idx="7">
                  <c:v>43435</c:v>
                </c:pt>
                <c:pt idx="8">
                  <c:v>43800</c:v>
                </c:pt>
                <c:pt idx="9">
                  <c:v>44166</c:v>
                </c:pt>
                <c:pt idx="10">
                  <c:v>44531</c:v>
                </c:pt>
                <c:pt idx="11">
                  <c:v>44896</c:v>
                </c:pt>
                <c:pt idx="12">
                  <c:v>45261</c:v>
                </c:pt>
              </c:numCache>
            </c:numRef>
          </c:cat>
          <c:val>
            <c:numRef>
              <c:f>'Sheet1 (2)'!$AC$21:$AC$33</c:f>
              <c:numCache>
                <c:formatCode>0.0000000</c:formatCode>
                <c:ptCount val="13"/>
                <c:pt idx="0">
                  <c:v>0.60571495549897503</c:v>
                </c:pt>
                <c:pt idx="1">
                  <c:v>0.64639398598084985</c:v>
                </c:pt>
                <c:pt idx="2">
                  <c:v>0.86946930309000692</c:v>
                </c:pt>
                <c:pt idx="3">
                  <c:v>0.65687793411733897</c:v>
                </c:pt>
                <c:pt idx="4">
                  <c:v>0.199570478231233</c:v>
                </c:pt>
                <c:pt idx="5">
                  <c:v>0.60415671801306636</c:v>
                </c:pt>
                <c:pt idx="6">
                  <c:v>1.0890210032938754</c:v>
                </c:pt>
                <c:pt idx="7">
                  <c:v>0.88575492032495984</c:v>
                </c:pt>
                <c:pt idx="8">
                  <c:v>0.56410762717743512</c:v>
                </c:pt>
                <c:pt idx="9">
                  <c:v>0.91113856039582697</c:v>
                </c:pt>
                <c:pt idx="10">
                  <c:v>1.4924191180634465</c:v>
                </c:pt>
                <c:pt idx="11">
                  <c:v>1.9343678481392612</c:v>
                </c:pt>
                <c:pt idx="12">
                  <c:v>1.1404312870989557</c:v>
                </c:pt>
              </c:numCache>
            </c:numRef>
          </c:val>
          <c:extLst>
            <c:ext xmlns:c16="http://schemas.microsoft.com/office/drawing/2014/chart" uri="{C3380CC4-5D6E-409C-BE32-E72D297353CC}">
              <c16:uniqueId val="{00000002-D966-461E-9060-9F58888F958D}"/>
            </c:ext>
          </c:extLst>
        </c:ser>
        <c:dLbls>
          <c:showLegendKey val="0"/>
          <c:showVal val="0"/>
          <c:showCatName val="0"/>
          <c:showSerName val="0"/>
          <c:showPercent val="0"/>
          <c:showBubbleSize val="0"/>
        </c:dLbls>
        <c:gapWidth val="150"/>
        <c:overlap val="100"/>
        <c:axId val="968355968"/>
        <c:axId val="968356328"/>
        <c:extLst>
          <c:ext xmlns:c15="http://schemas.microsoft.com/office/drawing/2012/chart" uri="{02D57815-91ED-43cb-92C2-25804820EDAC}">
            <c15:filteredBarSeries>
              <c15:ser>
                <c:idx val="2"/>
                <c:order val="1"/>
                <c:tx>
                  <c:strRef>
                    <c:extLst>
                      <c:ext uri="{02D57815-91ED-43cb-92C2-25804820EDAC}">
                        <c15:formulaRef>
                          <c15:sqref>'Sheet1 (2)'!$W$20</c15:sqref>
                        </c15:formulaRef>
                      </c:ext>
                    </c:extLst>
                    <c:strCache>
                      <c:ptCount val="1"/>
                      <c:pt idx="0">
                        <c:v>Hong Kong</c:v>
                      </c:pt>
                    </c:strCache>
                  </c:strRef>
                </c:tx>
                <c:spPr>
                  <a:solidFill>
                    <a:schemeClr val="accent3"/>
                  </a:solidFill>
                  <a:ln>
                    <a:noFill/>
                  </a:ln>
                  <a:effectLst/>
                </c:spPr>
                <c:invertIfNegative val="0"/>
                <c:cat>
                  <c:numRef>
                    <c:extLst>
                      <c:ext uri="{02D57815-91ED-43cb-92C2-25804820EDAC}">
                        <c15:formulaRef>
                          <c15:sqref>'Sheet1 (2)'!$C$21:$C$33</c15:sqref>
                        </c15:formulaRef>
                      </c:ext>
                    </c:extLst>
                    <c:numCache>
                      <c:formatCode>m/d/yyyy</c:formatCode>
                      <c:ptCount val="13"/>
                      <c:pt idx="0">
                        <c:v>40878</c:v>
                      </c:pt>
                      <c:pt idx="1">
                        <c:v>41244</c:v>
                      </c:pt>
                      <c:pt idx="2">
                        <c:v>41609</c:v>
                      </c:pt>
                      <c:pt idx="3">
                        <c:v>41974</c:v>
                      </c:pt>
                      <c:pt idx="4">
                        <c:v>42339</c:v>
                      </c:pt>
                      <c:pt idx="5">
                        <c:v>42705</c:v>
                      </c:pt>
                      <c:pt idx="6">
                        <c:v>43070</c:v>
                      </c:pt>
                      <c:pt idx="7">
                        <c:v>43435</c:v>
                      </c:pt>
                      <c:pt idx="8">
                        <c:v>43800</c:v>
                      </c:pt>
                      <c:pt idx="9">
                        <c:v>44166</c:v>
                      </c:pt>
                      <c:pt idx="10">
                        <c:v>44531</c:v>
                      </c:pt>
                      <c:pt idx="11">
                        <c:v>44896</c:v>
                      </c:pt>
                      <c:pt idx="12">
                        <c:v>45261</c:v>
                      </c:pt>
                    </c:numCache>
                  </c:numRef>
                </c:cat>
                <c:val>
                  <c:numRef>
                    <c:extLst>
                      <c:ext uri="{02D57815-91ED-43cb-92C2-25804820EDAC}">
                        <c15:formulaRef>
                          <c15:sqref>'Sheet1 (2)'!$W$21:$W$33</c15:sqref>
                        </c15:formulaRef>
                      </c:ext>
                    </c:extLst>
                    <c:numCache>
                      <c:formatCode>0.0000000</c:formatCode>
                      <c:ptCount val="13"/>
                      <c:pt idx="0">
                        <c:v>5.9859239715599522</c:v>
                      </c:pt>
                      <c:pt idx="1">
                        <c:v>4.7771483421797445</c:v>
                      </c:pt>
                      <c:pt idx="2">
                        <c:v>5.0596480220591831</c:v>
                      </c:pt>
                      <c:pt idx="3">
                        <c:v>8.0064736404107109</c:v>
                      </c:pt>
                      <c:pt idx="4">
                        <c:v>8.4784823669596356</c:v>
                      </c:pt>
                      <c:pt idx="5">
                        <c:v>5.8592320437375927</c:v>
                      </c:pt>
                      <c:pt idx="6">
                        <c:v>6.7290652173885412</c:v>
                      </c:pt>
                      <c:pt idx="7">
                        <c:v>7.5790972418714322</c:v>
                      </c:pt>
                      <c:pt idx="8">
                        <c:v>4.3162372461861587</c:v>
                      </c:pt>
                      <c:pt idx="9">
                        <c:v>14.003352465152973</c:v>
                      </c:pt>
                      <c:pt idx="10">
                        <c:v>9.4839649358496061</c:v>
                      </c:pt>
                      <c:pt idx="11">
                        <c:v>8.4715966230047854</c:v>
                      </c:pt>
                      <c:pt idx="12">
                        <c:v>8.4661507250732591</c:v>
                      </c:pt>
                    </c:numCache>
                  </c:numRef>
                </c:val>
                <c:extLst>
                  <c:ext xmlns:c16="http://schemas.microsoft.com/office/drawing/2014/chart" uri="{C3380CC4-5D6E-409C-BE32-E72D297353CC}">
                    <c16:uniqueId val="{00000005-D966-461E-9060-9F58888F958D}"/>
                  </c:ext>
                </c:extLst>
              </c15:ser>
            </c15:filteredBarSeries>
            <c15:filteredBarSeries>
              <c15:ser>
                <c:idx val="5"/>
                <c:order val="3"/>
                <c:tx>
                  <c:strRef>
                    <c:extLst xmlns:c15="http://schemas.microsoft.com/office/drawing/2012/chart">
                      <c:ext xmlns:c15="http://schemas.microsoft.com/office/drawing/2012/chart" uri="{02D57815-91ED-43cb-92C2-25804820EDAC}">
                        <c15:formulaRef>
                          <c15:sqref>'Sheet1 (2)'!$Z$20</c15:sqref>
                        </c15:formulaRef>
                      </c:ext>
                    </c:extLst>
                    <c:strCache>
                      <c:ptCount val="1"/>
                      <c:pt idx="0">
                        <c:v>Australia</c:v>
                      </c:pt>
                    </c:strCache>
                  </c:strRef>
                </c:tx>
                <c:spPr>
                  <a:solidFill>
                    <a:schemeClr val="accent6"/>
                  </a:solidFill>
                  <a:ln>
                    <a:noFill/>
                  </a:ln>
                  <a:effectLst/>
                </c:spPr>
                <c:invertIfNegative val="0"/>
                <c:cat>
                  <c:numRef>
                    <c:extLst xmlns:c15="http://schemas.microsoft.com/office/drawing/2012/chart">
                      <c:ext xmlns:c15="http://schemas.microsoft.com/office/drawing/2012/chart" uri="{02D57815-91ED-43cb-92C2-25804820EDAC}">
                        <c15:formulaRef>
                          <c15:sqref>'Sheet1 (2)'!$C$21:$C$33</c15:sqref>
                        </c15:formulaRef>
                      </c:ext>
                    </c:extLst>
                    <c:numCache>
                      <c:formatCode>m/d/yyyy</c:formatCode>
                      <c:ptCount val="13"/>
                      <c:pt idx="0">
                        <c:v>40878</c:v>
                      </c:pt>
                      <c:pt idx="1">
                        <c:v>41244</c:v>
                      </c:pt>
                      <c:pt idx="2">
                        <c:v>41609</c:v>
                      </c:pt>
                      <c:pt idx="3">
                        <c:v>41974</c:v>
                      </c:pt>
                      <c:pt idx="4">
                        <c:v>42339</c:v>
                      </c:pt>
                      <c:pt idx="5">
                        <c:v>42705</c:v>
                      </c:pt>
                      <c:pt idx="6">
                        <c:v>43070</c:v>
                      </c:pt>
                      <c:pt idx="7">
                        <c:v>43435</c:v>
                      </c:pt>
                      <c:pt idx="8">
                        <c:v>43800</c:v>
                      </c:pt>
                      <c:pt idx="9">
                        <c:v>44166</c:v>
                      </c:pt>
                      <c:pt idx="10">
                        <c:v>44531</c:v>
                      </c:pt>
                      <c:pt idx="11">
                        <c:v>44896</c:v>
                      </c:pt>
                      <c:pt idx="12">
                        <c:v>45261</c:v>
                      </c:pt>
                    </c:numCache>
                  </c:numRef>
                </c:cat>
                <c:val>
                  <c:numRef>
                    <c:extLst xmlns:c15="http://schemas.microsoft.com/office/drawing/2012/chart">
                      <c:ext xmlns:c15="http://schemas.microsoft.com/office/drawing/2012/chart" uri="{02D57815-91ED-43cb-92C2-25804820EDAC}">
                        <c15:formulaRef>
                          <c15:sqref>'Sheet1 (2)'!$Z$21:$Z$33</c15:sqref>
                        </c15:formulaRef>
                      </c:ext>
                    </c:extLst>
                    <c:numCache>
                      <c:formatCode>0.0000000</c:formatCode>
                      <c:ptCount val="13"/>
                      <c:pt idx="0">
                        <c:v>3.6524865928050132</c:v>
                      </c:pt>
                      <c:pt idx="1">
                        <c:v>4.0552373502967081</c:v>
                      </c:pt>
                      <c:pt idx="2">
                        <c:v>3.8658932971376041</c:v>
                      </c:pt>
                      <c:pt idx="3">
                        <c:v>4.1440328044018671</c:v>
                      </c:pt>
                      <c:pt idx="4">
                        <c:v>1.4384392342162138</c:v>
                      </c:pt>
                      <c:pt idx="5">
                        <c:v>2.4158981304723754</c:v>
                      </c:pt>
                      <c:pt idx="6">
                        <c:v>2.8035132222461021</c:v>
                      </c:pt>
                      <c:pt idx="7">
                        <c:v>4.912482724452838</c:v>
                      </c:pt>
                      <c:pt idx="8">
                        <c:v>2.2564305087097405</c:v>
                      </c:pt>
                      <c:pt idx="9">
                        <c:v>1.4721670613035598</c:v>
                      </c:pt>
                      <c:pt idx="10">
                        <c:v>1.6138557598097694</c:v>
                      </c:pt>
                      <c:pt idx="11">
                        <c:v>4.8941167125251521</c:v>
                      </c:pt>
                      <c:pt idx="12">
                        <c:v>2.2378841385528587</c:v>
                      </c:pt>
                    </c:numCache>
                  </c:numRef>
                </c:val>
                <c:extLst xmlns:c15="http://schemas.microsoft.com/office/drawing/2012/chart">
                  <c:ext xmlns:c16="http://schemas.microsoft.com/office/drawing/2014/chart" uri="{C3380CC4-5D6E-409C-BE32-E72D297353CC}">
                    <c16:uniqueId val="{00000006-D966-461E-9060-9F58888F958D}"/>
                  </c:ext>
                </c:extLst>
              </c15:ser>
            </c15:filteredBarSeries>
            <c15:filteredBarSeries>
              <c15:ser>
                <c:idx val="6"/>
                <c:order val="4"/>
                <c:tx>
                  <c:strRef>
                    <c:extLst xmlns:c15="http://schemas.microsoft.com/office/drawing/2012/chart">
                      <c:ext xmlns:c15="http://schemas.microsoft.com/office/drawing/2012/chart" uri="{02D57815-91ED-43cb-92C2-25804820EDAC}">
                        <c15:formulaRef>
                          <c15:sqref>'Sheet1 (2)'!$AA$20</c15:sqref>
                        </c15:formulaRef>
                      </c:ext>
                    </c:extLst>
                    <c:strCache>
                      <c:ptCount val="1"/>
                      <c:pt idx="0">
                        <c:v>New Zealand</c:v>
                      </c:pt>
                    </c:strCache>
                  </c:strRef>
                </c:tx>
                <c:spPr>
                  <a:solidFill>
                    <a:schemeClr val="accent1">
                      <a:lumMod val="60000"/>
                    </a:schemeClr>
                  </a:solidFill>
                  <a:ln>
                    <a:noFill/>
                  </a:ln>
                  <a:effectLst/>
                </c:spPr>
                <c:invertIfNegative val="0"/>
                <c:cat>
                  <c:numRef>
                    <c:extLst xmlns:c15="http://schemas.microsoft.com/office/drawing/2012/chart">
                      <c:ext xmlns:c15="http://schemas.microsoft.com/office/drawing/2012/chart" uri="{02D57815-91ED-43cb-92C2-25804820EDAC}">
                        <c15:formulaRef>
                          <c15:sqref>'Sheet1 (2)'!$C$21:$C$33</c15:sqref>
                        </c15:formulaRef>
                      </c:ext>
                    </c:extLst>
                    <c:numCache>
                      <c:formatCode>m/d/yyyy</c:formatCode>
                      <c:ptCount val="13"/>
                      <c:pt idx="0">
                        <c:v>40878</c:v>
                      </c:pt>
                      <c:pt idx="1">
                        <c:v>41244</c:v>
                      </c:pt>
                      <c:pt idx="2">
                        <c:v>41609</c:v>
                      </c:pt>
                      <c:pt idx="3">
                        <c:v>41974</c:v>
                      </c:pt>
                      <c:pt idx="4">
                        <c:v>42339</c:v>
                      </c:pt>
                      <c:pt idx="5">
                        <c:v>42705</c:v>
                      </c:pt>
                      <c:pt idx="6">
                        <c:v>43070</c:v>
                      </c:pt>
                      <c:pt idx="7">
                        <c:v>43435</c:v>
                      </c:pt>
                      <c:pt idx="8">
                        <c:v>43800</c:v>
                      </c:pt>
                      <c:pt idx="9">
                        <c:v>44166</c:v>
                      </c:pt>
                      <c:pt idx="10">
                        <c:v>44531</c:v>
                      </c:pt>
                      <c:pt idx="11">
                        <c:v>44896</c:v>
                      </c:pt>
                      <c:pt idx="12">
                        <c:v>45261</c:v>
                      </c:pt>
                    </c:numCache>
                  </c:numRef>
                </c:cat>
                <c:val>
                  <c:numRef>
                    <c:extLst xmlns:c15="http://schemas.microsoft.com/office/drawing/2012/chart">
                      <c:ext xmlns:c15="http://schemas.microsoft.com/office/drawing/2012/chart" uri="{02D57815-91ED-43cb-92C2-25804820EDAC}">
                        <c15:formulaRef>
                          <c15:sqref>'Sheet1 (2)'!$AA$21:$AA$33</c15:sqref>
                        </c15:formulaRef>
                      </c:ext>
                    </c:extLst>
                    <c:numCache>
                      <c:formatCode>0.0000000</c:formatCode>
                      <c:ptCount val="13"/>
                      <c:pt idx="0">
                        <c:v>0.26266448187912173</c:v>
                      </c:pt>
                      <c:pt idx="1">
                        <c:v>0.23851774714373397</c:v>
                      </c:pt>
                      <c:pt idx="2">
                        <c:v>0.12680753836873132</c:v>
                      </c:pt>
                      <c:pt idx="3">
                        <c:v>0.17261284509855024</c:v>
                      </c:pt>
                      <c:pt idx="4">
                        <c:v>-1.5026139808345761E-2</c:v>
                      </c:pt>
                      <c:pt idx="5">
                        <c:v>0.14869323058170231</c:v>
                      </c:pt>
                      <c:pt idx="6">
                        <c:v>0.16554481058277357</c:v>
                      </c:pt>
                      <c:pt idx="7">
                        <c:v>0.16256652727953791</c:v>
                      </c:pt>
                      <c:pt idx="8">
                        <c:v>0.25154726659271964</c:v>
                      </c:pt>
                      <c:pt idx="9">
                        <c:v>0.41549581584736123</c:v>
                      </c:pt>
                      <c:pt idx="10">
                        <c:v>0.27852626967666405</c:v>
                      </c:pt>
                      <c:pt idx="11">
                        <c:v>0.61039365557375058</c:v>
                      </c:pt>
                      <c:pt idx="12">
                        <c:v>0.26808926290480128</c:v>
                      </c:pt>
                    </c:numCache>
                  </c:numRef>
                </c:val>
                <c:extLst xmlns:c15="http://schemas.microsoft.com/office/drawing/2012/chart">
                  <c:ext xmlns:c16="http://schemas.microsoft.com/office/drawing/2014/chart" uri="{C3380CC4-5D6E-409C-BE32-E72D297353CC}">
                    <c16:uniqueId val="{00000007-D966-461E-9060-9F58888F958D}"/>
                  </c:ext>
                </c:extLst>
              </c15:ser>
            </c15:filteredBarSeries>
            <c15:filteredBarSeries>
              <c15:ser>
                <c:idx val="7"/>
                <c:order val="5"/>
                <c:tx>
                  <c:strRef>
                    <c:extLst xmlns:c15="http://schemas.microsoft.com/office/drawing/2012/chart">
                      <c:ext xmlns:c15="http://schemas.microsoft.com/office/drawing/2012/chart" uri="{02D57815-91ED-43cb-92C2-25804820EDAC}">
                        <c15:formulaRef>
                          <c15:sqref>'Sheet1 (2)'!$AB$20</c15:sqref>
                        </c15:formulaRef>
                      </c:ext>
                    </c:extLst>
                    <c:strCache>
                      <c:ptCount val="1"/>
                      <c:pt idx="0">
                        <c:v>Japan</c:v>
                      </c:pt>
                    </c:strCache>
                  </c:strRef>
                </c:tx>
                <c:spPr>
                  <a:solidFill>
                    <a:schemeClr val="accent2">
                      <a:lumMod val="60000"/>
                    </a:schemeClr>
                  </a:solidFill>
                  <a:ln>
                    <a:noFill/>
                  </a:ln>
                  <a:effectLst/>
                </c:spPr>
                <c:invertIfNegative val="0"/>
                <c:cat>
                  <c:numRef>
                    <c:extLst xmlns:c15="http://schemas.microsoft.com/office/drawing/2012/chart">
                      <c:ext xmlns:c15="http://schemas.microsoft.com/office/drawing/2012/chart" uri="{02D57815-91ED-43cb-92C2-25804820EDAC}">
                        <c15:formulaRef>
                          <c15:sqref>'Sheet1 (2)'!$C$21:$C$33</c15:sqref>
                        </c15:formulaRef>
                      </c:ext>
                    </c:extLst>
                    <c:numCache>
                      <c:formatCode>m/d/yyyy</c:formatCode>
                      <c:ptCount val="13"/>
                      <c:pt idx="0">
                        <c:v>40878</c:v>
                      </c:pt>
                      <c:pt idx="1">
                        <c:v>41244</c:v>
                      </c:pt>
                      <c:pt idx="2">
                        <c:v>41609</c:v>
                      </c:pt>
                      <c:pt idx="3">
                        <c:v>41974</c:v>
                      </c:pt>
                      <c:pt idx="4">
                        <c:v>42339</c:v>
                      </c:pt>
                      <c:pt idx="5">
                        <c:v>42705</c:v>
                      </c:pt>
                      <c:pt idx="6">
                        <c:v>43070</c:v>
                      </c:pt>
                      <c:pt idx="7">
                        <c:v>43435</c:v>
                      </c:pt>
                      <c:pt idx="8">
                        <c:v>43800</c:v>
                      </c:pt>
                      <c:pt idx="9">
                        <c:v>44166</c:v>
                      </c:pt>
                      <c:pt idx="10">
                        <c:v>44531</c:v>
                      </c:pt>
                      <c:pt idx="11">
                        <c:v>44896</c:v>
                      </c:pt>
                      <c:pt idx="12">
                        <c:v>45261</c:v>
                      </c:pt>
                    </c:numCache>
                  </c:numRef>
                </c:cat>
                <c:val>
                  <c:numRef>
                    <c:extLst xmlns:c15="http://schemas.microsoft.com/office/drawing/2012/chart">
                      <c:ext xmlns:c15="http://schemas.microsoft.com/office/drawing/2012/chart" uri="{02D57815-91ED-43cb-92C2-25804820EDAC}">
                        <c15:formulaRef>
                          <c15:sqref>'Sheet1 (2)'!$AB$21:$AB$33</c15:sqref>
                        </c15:formulaRef>
                      </c:ext>
                    </c:extLst>
                    <c:numCache>
                      <c:formatCode>0.0000000</c:formatCode>
                      <c:ptCount val="13"/>
                      <c:pt idx="0">
                        <c:v>-0.10895803660771494</c:v>
                      </c:pt>
                      <c:pt idx="1">
                        <c:v>0.11789747090552147</c:v>
                      </c:pt>
                      <c:pt idx="2">
                        <c:v>0.15690900558622825</c:v>
                      </c:pt>
                      <c:pt idx="3">
                        <c:v>0.85208556690010639</c:v>
                      </c:pt>
                      <c:pt idx="4">
                        <c:v>0.14471777368814559</c:v>
                      </c:pt>
                      <c:pt idx="5">
                        <c:v>0.96628138665027685</c:v>
                      </c:pt>
                      <c:pt idx="6">
                        <c:v>0.56879810790026786</c:v>
                      </c:pt>
                      <c:pt idx="7">
                        <c:v>0.7243516597880304</c:v>
                      </c:pt>
                      <c:pt idx="8">
                        <c:v>0.80540797299414779</c:v>
                      </c:pt>
                      <c:pt idx="9">
                        <c:v>1.2139504972393005</c:v>
                      </c:pt>
                      <c:pt idx="10">
                        <c:v>2.3200825582442355</c:v>
                      </c:pt>
                      <c:pt idx="11">
                        <c:v>2.640997173059449</c:v>
                      </c:pt>
                      <c:pt idx="12">
                        <c:v>1.6104140055601475</c:v>
                      </c:pt>
                    </c:numCache>
                  </c:numRef>
                </c:val>
                <c:extLst xmlns:c15="http://schemas.microsoft.com/office/drawing/2012/chart">
                  <c:ext xmlns:c16="http://schemas.microsoft.com/office/drawing/2014/chart" uri="{C3380CC4-5D6E-409C-BE32-E72D297353CC}">
                    <c16:uniqueId val="{00000008-D966-461E-9060-9F58888F958D}"/>
                  </c:ext>
                </c:extLst>
              </c15:ser>
            </c15:filteredBarSeries>
            <c15:filteredBarSeries>
              <c15:ser>
                <c:idx val="9"/>
                <c:order val="7"/>
                <c:tx>
                  <c:strRef>
                    <c:extLst xmlns:c15="http://schemas.microsoft.com/office/drawing/2012/chart">
                      <c:ext xmlns:c15="http://schemas.microsoft.com/office/drawing/2012/chart" uri="{02D57815-91ED-43cb-92C2-25804820EDAC}">
                        <c15:formulaRef>
                          <c15:sqref>'Sheet1 (2)'!$AD$20</c15:sqref>
                        </c15:formulaRef>
                      </c:ext>
                    </c:extLst>
                    <c:strCache>
                      <c:ptCount val="1"/>
                      <c:pt idx="0">
                        <c:v>Vietnam</c:v>
                      </c:pt>
                    </c:strCache>
                  </c:strRef>
                </c:tx>
                <c:spPr>
                  <a:solidFill>
                    <a:schemeClr val="accent4">
                      <a:lumMod val="60000"/>
                    </a:schemeClr>
                  </a:solidFill>
                  <a:ln>
                    <a:noFill/>
                  </a:ln>
                  <a:effectLst/>
                </c:spPr>
                <c:invertIfNegative val="0"/>
                <c:cat>
                  <c:numRef>
                    <c:extLst xmlns:c15="http://schemas.microsoft.com/office/drawing/2012/chart">
                      <c:ext xmlns:c15="http://schemas.microsoft.com/office/drawing/2012/chart" uri="{02D57815-91ED-43cb-92C2-25804820EDAC}">
                        <c15:formulaRef>
                          <c15:sqref>'Sheet1 (2)'!$C$21:$C$33</c15:sqref>
                        </c15:formulaRef>
                      </c:ext>
                    </c:extLst>
                    <c:numCache>
                      <c:formatCode>m/d/yyyy</c:formatCode>
                      <c:ptCount val="13"/>
                      <c:pt idx="0">
                        <c:v>40878</c:v>
                      </c:pt>
                      <c:pt idx="1">
                        <c:v>41244</c:v>
                      </c:pt>
                      <c:pt idx="2">
                        <c:v>41609</c:v>
                      </c:pt>
                      <c:pt idx="3">
                        <c:v>41974</c:v>
                      </c:pt>
                      <c:pt idx="4">
                        <c:v>42339</c:v>
                      </c:pt>
                      <c:pt idx="5">
                        <c:v>42705</c:v>
                      </c:pt>
                      <c:pt idx="6">
                        <c:v>43070</c:v>
                      </c:pt>
                      <c:pt idx="7">
                        <c:v>43435</c:v>
                      </c:pt>
                      <c:pt idx="8">
                        <c:v>43800</c:v>
                      </c:pt>
                      <c:pt idx="9">
                        <c:v>44166</c:v>
                      </c:pt>
                      <c:pt idx="10">
                        <c:v>44531</c:v>
                      </c:pt>
                      <c:pt idx="11">
                        <c:v>44896</c:v>
                      </c:pt>
                      <c:pt idx="12">
                        <c:v>45261</c:v>
                      </c:pt>
                    </c:numCache>
                  </c:numRef>
                </c:cat>
                <c:val>
                  <c:numRef>
                    <c:extLst xmlns:c15="http://schemas.microsoft.com/office/drawing/2012/chart">
                      <c:ext xmlns:c15="http://schemas.microsoft.com/office/drawing/2012/chart" uri="{02D57815-91ED-43cb-92C2-25804820EDAC}">
                        <c15:formulaRef>
                          <c15:sqref>'Sheet1 (2)'!$AD$21:$AD$33</c15:sqref>
                        </c15:formulaRef>
                      </c:ext>
                    </c:extLst>
                    <c:numCache>
                      <c:formatCode>0.0000000</c:formatCode>
                      <c:ptCount val="13"/>
                      <c:pt idx="0">
                        <c:v>0.46601562983697875</c:v>
                      </c:pt>
                      <c:pt idx="1">
                        <c:v>0.56961087559896284</c:v>
                      </c:pt>
                      <c:pt idx="2">
                        <c:v>0.60611551637041294</c:v>
                      </c:pt>
                      <c:pt idx="3">
                        <c:v>0.65163651001504397</c:v>
                      </c:pt>
                      <c:pt idx="4">
                        <c:v>0.57381375319896433</c:v>
                      </c:pt>
                      <c:pt idx="5">
                        <c:v>0.6289139662065959</c:v>
                      </c:pt>
                      <c:pt idx="6">
                        <c:v>0.85720963247047643</c:v>
                      </c:pt>
                      <c:pt idx="7">
                        <c:v>1.1269146569019846</c:v>
                      </c:pt>
                      <c:pt idx="8">
                        <c:v>0.94388778805275619</c:v>
                      </c:pt>
                      <c:pt idx="9">
                        <c:v>1.6424403028241947</c:v>
                      </c:pt>
                      <c:pt idx="10">
                        <c:v>1.0594416767395092</c:v>
                      </c:pt>
                      <c:pt idx="11">
                        <c:v>1.3825188453460879</c:v>
                      </c:pt>
                      <c:pt idx="12">
                        <c:v>1.3900368171913744</c:v>
                      </c:pt>
                    </c:numCache>
                  </c:numRef>
                </c:val>
                <c:extLst xmlns:c15="http://schemas.microsoft.com/office/drawing/2012/chart">
                  <c:ext xmlns:c16="http://schemas.microsoft.com/office/drawing/2014/chart" uri="{C3380CC4-5D6E-409C-BE32-E72D297353CC}">
                    <c16:uniqueId val="{00000009-D966-461E-9060-9F58888F958D}"/>
                  </c:ext>
                </c:extLst>
              </c15:ser>
            </c15:filteredBarSeries>
            <c15:filteredBarSeries>
              <c15:ser>
                <c:idx val="10"/>
                <c:order val="8"/>
                <c:tx>
                  <c:strRef>
                    <c:extLst xmlns:c15="http://schemas.microsoft.com/office/drawing/2012/chart">
                      <c:ext xmlns:c15="http://schemas.microsoft.com/office/drawing/2012/chart" uri="{02D57815-91ED-43cb-92C2-25804820EDAC}">
                        <c15:formulaRef>
                          <c15:sqref>'Sheet1 (2)'!$AE$20</c15:sqref>
                        </c15:formulaRef>
                      </c:ext>
                    </c:extLst>
                    <c:strCache>
                      <c:ptCount val="1"/>
                      <c:pt idx="0">
                        <c:v>Singapore</c:v>
                      </c:pt>
                    </c:strCache>
                  </c:strRef>
                </c:tx>
                <c:spPr>
                  <a:solidFill>
                    <a:schemeClr val="accent5">
                      <a:lumMod val="60000"/>
                    </a:schemeClr>
                  </a:solidFill>
                  <a:ln>
                    <a:noFill/>
                  </a:ln>
                  <a:effectLst/>
                </c:spPr>
                <c:invertIfNegative val="0"/>
                <c:cat>
                  <c:numRef>
                    <c:extLst xmlns:c15="http://schemas.microsoft.com/office/drawing/2012/chart">
                      <c:ext xmlns:c15="http://schemas.microsoft.com/office/drawing/2012/chart" uri="{02D57815-91ED-43cb-92C2-25804820EDAC}">
                        <c15:formulaRef>
                          <c15:sqref>'Sheet1 (2)'!$C$21:$C$33</c15:sqref>
                        </c15:formulaRef>
                      </c:ext>
                    </c:extLst>
                    <c:numCache>
                      <c:formatCode>m/d/yyyy</c:formatCode>
                      <c:ptCount val="13"/>
                      <c:pt idx="0">
                        <c:v>40878</c:v>
                      </c:pt>
                      <c:pt idx="1">
                        <c:v>41244</c:v>
                      </c:pt>
                      <c:pt idx="2">
                        <c:v>41609</c:v>
                      </c:pt>
                      <c:pt idx="3">
                        <c:v>41974</c:v>
                      </c:pt>
                      <c:pt idx="4">
                        <c:v>42339</c:v>
                      </c:pt>
                      <c:pt idx="5">
                        <c:v>42705</c:v>
                      </c:pt>
                      <c:pt idx="6">
                        <c:v>43070</c:v>
                      </c:pt>
                      <c:pt idx="7">
                        <c:v>43435</c:v>
                      </c:pt>
                      <c:pt idx="8">
                        <c:v>43800</c:v>
                      </c:pt>
                      <c:pt idx="9">
                        <c:v>44166</c:v>
                      </c:pt>
                      <c:pt idx="10">
                        <c:v>44531</c:v>
                      </c:pt>
                      <c:pt idx="11">
                        <c:v>44896</c:v>
                      </c:pt>
                      <c:pt idx="12">
                        <c:v>45261</c:v>
                      </c:pt>
                    </c:numCache>
                  </c:numRef>
                </c:cat>
                <c:val>
                  <c:numRef>
                    <c:extLst xmlns:c15="http://schemas.microsoft.com/office/drawing/2012/chart">
                      <c:ext xmlns:c15="http://schemas.microsoft.com/office/drawing/2012/chart" uri="{02D57815-91ED-43cb-92C2-25804820EDAC}">
                        <c15:formulaRef>
                          <c15:sqref>'Sheet1 (2)'!$AE$21:$AE$33</c15:sqref>
                        </c15:formulaRef>
                      </c:ext>
                    </c:extLst>
                    <c:numCache>
                      <c:formatCode>0.0000000</c:formatCode>
                      <c:ptCount val="13"/>
                      <c:pt idx="0">
                        <c:v>2.4723185894662962</c:v>
                      </c:pt>
                      <c:pt idx="1">
                        <c:v>4.0912192227682196</c:v>
                      </c:pt>
                      <c:pt idx="2">
                        <c:v>3.8595256790723642</c:v>
                      </c:pt>
                      <c:pt idx="3">
                        <c:v>5.190922272768753</c:v>
                      </c:pt>
                      <c:pt idx="4">
                        <c:v>2.9031085649134045</c:v>
                      </c:pt>
                      <c:pt idx="5">
                        <c:v>3.369581272275783</c:v>
                      </c:pt>
                      <c:pt idx="6">
                        <c:v>5.189158026916135</c:v>
                      </c:pt>
                      <c:pt idx="7">
                        <c:v>5.3157654928637808</c:v>
                      </c:pt>
                      <c:pt idx="8">
                        <c:v>5.7109309945502158</c:v>
                      </c:pt>
                      <c:pt idx="9">
                        <c:v>7.7815287182601747</c:v>
                      </c:pt>
                      <c:pt idx="10">
                        <c:v>8.5698413128544448</c:v>
                      </c:pt>
                      <c:pt idx="11">
                        <c:v>10.899346056846328</c:v>
                      </c:pt>
                      <c:pt idx="12">
                        <c:v>11.997144789240362</c:v>
                      </c:pt>
                    </c:numCache>
                  </c:numRef>
                </c:val>
                <c:extLst xmlns:c15="http://schemas.microsoft.com/office/drawing/2012/chart">
                  <c:ext xmlns:c16="http://schemas.microsoft.com/office/drawing/2014/chart" uri="{C3380CC4-5D6E-409C-BE32-E72D297353CC}">
                    <c16:uniqueId val="{0000000A-D966-461E-9060-9F58888F958D}"/>
                  </c:ext>
                </c:extLst>
              </c15:ser>
            </c15:filteredBarSeries>
            <c15:filteredBarSeries>
              <c15:ser>
                <c:idx val="11"/>
                <c:order val="9"/>
                <c:tx>
                  <c:strRef>
                    <c:extLst xmlns:c15="http://schemas.microsoft.com/office/drawing/2012/chart">
                      <c:ext xmlns:c15="http://schemas.microsoft.com/office/drawing/2012/chart" uri="{02D57815-91ED-43cb-92C2-25804820EDAC}">
                        <c15:formulaRef>
                          <c15:sqref>'Sheet1 (2)'!$AF$20</c15:sqref>
                        </c15:formulaRef>
                      </c:ext>
                    </c:extLst>
                    <c:strCache>
                      <c:ptCount val="1"/>
                      <c:pt idx="0">
                        <c:v>Malaysia</c:v>
                      </c:pt>
                    </c:strCache>
                  </c:strRef>
                </c:tx>
                <c:spPr>
                  <a:solidFill>
                    <a:schemeClr val="accent6">
                      <a:lumMod val="60000"/>
                    </a:schemeClr>
                  </a:solidFill>
                  <a:ln>
                    <a:noFill/>
                  </a:ln>
                  <a:effectLst/>
                </c:spPr>
                <c:invertIfNegative val="0"/>
                <c:cat>
                  <c:numRef>
                    <c:extLst xmlns:c15="http://schemas.microsoft.com/office/drawing/2012/chart">
                      <c:ext xmlns:c15="http://schemas.microsoft.com/office/drawing/2012/chart" uri="{02D57815-91ED-43cb-92C2-25804820EDAC}">
                        <c15:formulaRef>
                          <c15:sqref>'Sheet1 (2)'!$C$21:$C$33</c15:sqref>
                        </c15:formulaRef>
                      </c:ext>
                    </c:extLst>
                    <c:numCache>
                      <c:formatCode>m/d/yyyy</c:formatCode>
                      <c:ptCount val="13"/>
                      <c:pt idx="0">
                        <c:v>40878</c:v>
                      </c:pt>
                      <c:pt idx="1">
                        <c:v>41244</c:v>
                      </c:pt>
                      <c:pt idx="2">
                        <c:v>41609</c:v>
                      </c:pt>
                      <c:pt idx="3">
                        <c:v>41974</c:v>
                      </c:pt>
                      <c:pt idx="4">
                        <c:v>42339</c:v>
                      </c:pt>
                      <c:pt idx="5">
                        <c:v>42705</c:v>
                      </c:pt>
                      <c:pt idx="6">
                        <c:v>43070</c:v>
                      </c:pt>
                      <c:pt idx="7">
                        <c:v>43435</c:v>
                      </c:pt>
                      <c:pt idx="8">
                        <c:v>43800</c:v>
                      </c:pt>
                      <c:pt idx="9">
                        <c:v>44166</c:v>
                      </c:pt>
                      <c:pt idx="10">
                        <c:v>44531</c:v>
                      </c:pt>
                      <c:pt idx="11">
                        <c:v>44896</c:v>
                      </c:pt>
                      <c:pt idx="12">
                        <c:v>45261</c:v>
                      </c:pt>
                    </c:numCache>
                  </c:numRef>
                </c:cat>
                <c:val>
                  <c:numRef>
                    <c:extLst xmlns:c15="http://schemas.microsoft.com/office/drawing/2012/chart">
                      <c:ext xmlns:c15="http://schemas.microsoft.com/office/drawing/2012/chart" uri="{02D57815-91ED-43cb-92C2-25804820EDAC}">
                        <c15:formulaRef>
                          <c15:sqref>'Sheet1 (2)'!$AF$21:$AF$33</c15:sqref>
                        </c15:formulaRef>
                      </c:ext>
                    </c:extLst>
                    <c:numCache>
                      <c:formatCode>0.0000000</c:formatCode>
                      <c:ptCount val="13"/>
                      <c:pt idx="0">
                        <c:v>0.75601258847605624</c:v>
                      </c:pt>
                      <c:pt idx="1">
                        <c:v>0.62889996171830997</c:v>
                      </c:pt>
                      <c:pt idx="2">
                        <c:v>0.82506623380084865</c:v>
                      </c:pt>
                      <c:pt idx="3">
                        <c:v>0.77041851298191677</c:v>
                      </c:pt>
                      <c:pt idx="4">
                        <c:v>0.49027036099592869</c:v>
                      </c:pt>
                      <c:pt idx="5">
                        <c:v>0.56582291435856913</c:v>
                      </c:pt>
                      <c:pt idx="6">
                        <c:v>0.5714122933042558</c:v>
                      </c:pt>
                      <c:pt idx="7">
                        <c:v>0.55386037782447217</c:v>
                      </c:pt>
                      <c:pt idx="8">
                        <c:v>0.45748109727395692</c:v>
                      </c:pt>
                      <c:pt idx="9">
                        <c:v>0.32848806056483892</c:v>
                      </c:pt>
                      <c:pt idx="10">
                        <c:v>0.82353662394317007</c:v>
                      </c:pt>
                      <c:pt idx="11">
                        <c:v>1.3083725832493147</c:v>
                      </c:pt>
                      <c:pt idx="12">
                        <c:v>0.65016154481929522</c:v>
                      </c:pt>
                    </c:numCache>
                  </c:numRef>
                </c:val>
                <c:extLst xmlns:c15="http://schemas.microsoft.com/office/drawing/2012/chart">
                  <c:ext xmlns:c16="http://schemas.microsoft.com/office/drawing/2014/chart" uri="{C3380CC4-5D6E-409C-BE32-E72D297353CC}">
                    <c16:uniqueId val="{0000000B-D966-461E-9060-9F58888F958D}"/>
                  </c:ext>
                </c:extLst>
              </c15:ser>
            </c15:filteredBarSeries>
            <c15:filteredBarSeries>
              <c15:ser>
                <c:idx val="12"/>
                <c:order val="10"/>
                <c:tx>
                  <c:strRef>
                    <c:extLst xmlns:c15="http://schemas.microsoft.com/office/drawing/2012/chart">
                      <c:ext xmlns:c15="http://schemas.microsoft.com/office/drawing/2012/chart" uri="{02D57815-91ED-43cb-92C2-25804820EDAC}">
                        <c15:formulaRef>
                          <c15:sqref>'Sheet1 (2)'!$AG$20</c15:sqref>
                        </c15:formulaRef>
                      </c:ext>
                    </c:extLst>
                    <c:strCache>
                      <c:ptCount val="1"/>
                      <c:pt idx="0">
                        <c:v>Thailand</c:v>
                      </c:pt>
                    </c:strCache>
                  </c:strRef>
                </c:tx>
                <c:spPr>
                  <a:solidFill>
                    <a:schemeClr val="accent1">
                      <a:lumMod val="80000"/>
                      <a:lumOff val="20000"/>
                    </a:schemeClr>
                  </a:solidFill>
                  <a:ln>
                    <a:noFill/>
                  </a:ln>
                  <a:effectLst/>
                </c:spPr>
                <c:invertIfNegative val="0"/>
                <c:cat>
                  <c:numRef>
                    <c:extLst xmlns:c15="http://schemas.microsoft.com/office/drawing/2012/chart">
                      <c:ext xmlns:c15="http://schemas.microsoft.com/office/drawing/2012/chart" uri="{02D57815-91ED-43cb-92C2-25804820EDAC}">
                        <c15:formulaRef>
                          <c15:sqref>'Sheet1 (2)'!$C$21:$C$33</c15:sqref>
                        </c15:formulaRef>
                      </c:ext>
                    </c:extLst>
                    <c:numCache>
                      <c:formatCode>m/d/yyyy</c:formatCode>
                      <c:ptCount val="13"/>
                      <c:pt idx="0">
                        <c:v>40878</c:v>
                      </c:pt>
                      <c:pt idx="1">
                        <c:v>41244</c:v>
                      </c:pt>
                      <c:pt idx="2">
                        <c:v>41609</c:v>
                      </c:pt>
                      <c:pt idx="3">
                        <c:v>41974</c:v>
                      </c:pt>
                      <c:pt idx="4">
                        <c:v>42339</c:v>
                      </c:pt>
                      <c:pt idx="5">
                        <c:v>42705</c:v>
                      </c:pt>
                      <c:pt idx="6">
                        <c:v>43070</c:v>
                      </c:pt>
                      <c:pt idx="7">
                        <c:v>43435</c:v>
                      </c:pt>
                      <c:pt idx="8">
                        <c:v>43800</c:v>
                      </c:pt>
                      <c:pt idx="9">
                        <c:v>44166</c:v>
                      </c:pt>
                      <c:pt idx="10">
                        <c:v>44531</c:v>
                      </c:pt>
                      <c:pt idx="11">
                        <c:v>44896</c:v>
                      </c:pt>
                      <c:pt idx="12">
                        <c:v>45261</c:v>
                      </c:pt>
                    </c:numCache>
                  </c:numRef>
                </c:cat>
                <c:val>
                  <c:numRef>
                    <c:extLst xmlns:c15="http://schemas.microsoft.com/office/drawing/2012/chart">
                      <c:ext xmlns:c15="http://schemas.microsoft.com/office/drawing/2012/chart" uri="{02D57815-91ED-43cb-92C2-25804820EDAC}">
                        <c15:formulaRef>
                          <c15:sqref>'Sheet1 (2)'!$AG$21:$AG$33</c15:sqref>
                        </c15:formulaRef>
                      </c:ext>
                    </c:extLst>
                    <c:numCache>
                      <c:formatCode>0.0000000</c:formatCode>
                      <c:ptCount val="13"/>
                      <c:pt idx="0">
                        <c:v>8.4910415331381953E-2</c:v>
                      </c:pt>
                      <c:pt idx="1">
                        <c:v>0.62182066785331325</c:v>
                      </c:pt>
                      <c:pt idx="2">
                        <c:v>1.0551177185535738</c:v>
                      </c:pt>
                      <c:pt idx="3">
                        <c:v>0.34062173659373335</c:v>
                      </c:pt>
                      <c:pt idx="4">
                        <c:v>0.27348547016872676</c:v>
                      </c:pt>
                      <c:pt idx="5">
                        <c:v>0.12433529284290716</c:v>
                      </c:pt>
                      <c:pt idx="6">
                        <c:v>0.4787606989861703</c:v>
                      </c:pt>
                      <c:pt idx="7">
                        <c:v>0.85100232638953088</c:v>
                      </c:pt>
                      <c:pt idx="8">
                        <c:v>0.22045518126666422</c:v>
                      </c:pt>
                      <c:pt idx="9">
                        <c:v>-0.65323385208526841</c:v>
                      </c:pt>
                      <c:pt idx="10">
                        <c:v>0.97534933930737577</c:v>
                      </c:pt>
                      <c:pt idx="11">
                        <c:v>0.85592591307962829</c:v>
                      </c:pt>
                      <c:pt idx="12">
                        <c:v>0.34172364565331731</c:v>
                      </c:pt>
                    </c:numCache>
                  </c:numRef>
                </c:val>
                <c:extLst xmlns:c15="http://schemas.microsoft.com/office/drawing/2012/chart">
                  <c:ext xmlns:c16="http://schemas.microsoft.com/office/drawing/2014/chart" uri="{C3380CC4-5D6E-409C-BE32-E72D297353CC}">
                    <c16:uniqueId val="{0000000C-D966-461E-9060-9F58888F958D}"/>
                  </c:ext>
                </c:extLst>
              </c15:ser>
            </c15:filteredBarSeries>
            <c15:filteredBarSeries>
              <c15:ser>
                <c:idx val="13"/>
                <c:order val="11"/>
                <c:tx>
                  <c:strRef>
                    <c:extLst xmlns:c15="http://schemas.microsoft.com/office/drawing/2012/chart">
                      <c:ext xmlns:c15="http://schemas.microsoft.com/office/drawing/2012/chart" uri="{02D57815-91ED-43cb-92C2-25804820EDAC}">
                        <c15:formulaRef>
                          <c15:sqref>'Sheet1 (2)'!$AH$20</c15:sqref>
                        </c15:formulaRef>
                      </c:ext>
                    </c:extLst>
                    <c:strCache>
                      <c:ptCount val="1"/>
                      <c:pt idx="0">
                        <c:v>Indonesia</c:v>
                      </c:pt>
                    </c:strCache>
                  </c:strRef>
                </c:tx>
                <c:spPr>
                  <a:solidFill>
                    <a:schemeClr val="accent2">
                      <a:lumMod val="80000"/>
                      <a:lumOff val="20000"/>
                    </a:schemeClr>
                  </a:solidFill>
                  <a:ln>
                    <a:noFill/>
                  </a:ln>
                  <a:effectLst/>
                </c:spPr>
                <c:invertIfNegative val="0"/>
                <c:cat>
                  <c:numRef>
                    <c:extLst xmlns:c15="http://schemas.microsoft.com/office/drawing/2012/chart">
                      <c:ext xmlns:c15="http://schemas.microsoft.com/office/drawing/2012/chart" uri="{02D57815-91ED-43cb-92C2-25804820EDAC}">
                        <c15:formulaRef>
                          <c15:sqref>'Sheet1 (2)'!$C$21:$C$33</c15:sqref>
                        </c15:formulaRef>
                      </c:ext>
                    </c:extLst>
                    <c:numCache>
                      <c:formatCode>m/d/yyyy</c:formatCode>
                      <c:ptCount val="13"/>
                      <c:pt idx="0">
                        <c:v>40878</c:v>
                      </c:pt>
                      <c:pt idx="1">
                        <c:v>41244</c:v>
                      </c:pt>
                      <c:pt idx="2">
                        <c:v>41609</c:v>
                      </c:pt>
                      <c:pt idx="3">
                        <c:v>41974</c:v>
                      </c:pt>
                      <c:pt idx="4">
                        <c:v>42339</c:v>
                      </c:pt>
                      <c:pt idx="5">
                        <c:v>42705</c:v>
                      </c:pt>
                      <c:pt idx="6">
                        <c:v>43070</c:v>
                      </c:pt>
                      <c:pt idx="7">
                        <c:v>43435</c:v>
                      </c:pt>
                      <c:pt idx="8">
                        <c:v>43800</c:v>
                      </c:pt>
                      <c:pt idx="9">
                        <c:v>44166</c:v>
                      </c:pt>
                      <c:pt idx="10">
                        <c:v>44531</c:v>
                      </c:pt>
                      <c:pt idx="11">
                        <c:v>44896</c:v>
                      </c:pt>
                      <c:pt idx="12">
                        <c:v>45261</c:v>
                      </c:pt>
                    </c:numCache>
                  </c:numRef>
                </c:cat>
                <c:val>
                  <c:numRef>
                    <c:extLst xmlns:c15="http://schemas.microsoft.com/office/drawing/2012/chart">
                      <c:ext xmlns:c15="http://schemas.microsoft.com/office/drawing/2012/chart" uri="{02D57815-91ED-43cb-92C2-25804820EDAC}">
                        <c15:formulaRef>
                          <c15:sqref>'Sheet1 (2)'!$AH$21:$AH$33</c15:sqref>
                        </c15:formulaRef>
                      </c:ext>
                    </c:extLst>
                    <c:numCache>
                      <c:formatCode>0.0000000</c:formatCode>
                      <c:ptCount val="13"/>
                      <c:pt idx="0">
                        <c:v>1.1925264973657812</c:v>
                      </c:pt>
                      <c:pt idx="1">
                        <c:v>1.3027262114260219</c:v>
                      </c:pt>
                      <c:pt idx="2">
                        <c:v>1.281491648487872</c:v>
                      </c:pt>
                      <c:pt idx="3">
                        <c:v>1.500251404198766</c:v>
                      </c:pt>
                      <c:pt idx="4">
                        <c:v>0.80922327686304785</c:v>
                      </c:pt>
                      <c:pt idx="5">
                        <c:v>0.19571203662667158</c:v>
                      </c:pt>
                      <c:pt idx="6">
                        <c:v>1.25110049834113</c:v>
                      </c:pt>
                      <c:pt idx="7">
                        <c:v>1.4950158767661619</c:v>
                      </c:pt>
                      <c:pt idx="8">
                        <c:v>1.3984411936764256</c:v>
                      </c:pt>
                      <c:pt idx="9">
                        <c:v>1.9325701056838358</c:v>
                      </c:pt>
                      <c:pt idx="10">
                        <c:v>1.4295697363462687</c:v>
                      </c:pt>
                      <c:pt idx="11">
                        <c:v>1.9610141610802891</c:v>
                      </c:pt>
                      <c:pt idx="12">
                        <c:v>1.6250657449845969</c:v>
                      </c:pt>
                    </c:numCache>
                  </c:numRef>
                </c:val>
                <c:extLst xmlns:c15="http://schemas.microsoft.com/office/drawing/2012/chart">
                  <c:ext xmlns:c16="http://schemas.microsoft.com/office/drawing/2014/chart" uri="{C3380CC4-5D6E-409C-BE32-E72D297353CC}">
                    <c16:uniqueId val="{0000000D-D966-461E-9060-9F58888F958D}"/>
                  </c:ext>
                </c:extLst>
              </c15:ser>
            </c15:filteredBarSeries>
            <c15:filteredBarSeries>
              <c15:ser>
                <c:idx val="14"/>
                <c:order val="12"/>
                <c:tx>
                  <c:strRef>
                    <c:extLst xmlns:c15="http://schemas.microsoft.com/office/drawing/2012/chart">
                      <c:ext xmlns:c15="http://schemas.microsoft.com/office/drawing/2012/chart" uri="{02D57815-91ED-43cb-92C2-25804820EDAC}">
                        <c15:formulaRef>
                          <c15:sqref>'Sheet1 (2)'!$AI$20</c15:sqref>
                        </c15:formulaRef>
                      </c:ext>
                    </c:extLst>
                    <c:strCache>
                      <c:ptCount val="1"/>
                      <c:pt idx="0">
                        <c:v>Philippines</c:v>
                      </c:pt>
                    </c:strCache>
                  </c:strRef>
                </c:tx>
                <c:spPr>
                  <a:solidFill>
                    <a:schemeClr val="accent3">
                      <a:lumMod val="80000"/>
                      <a:lumOff val="20000"/>
                    </a:schemeClr>
                  </a:solidFill>
                  <a:ln>
                    <a:noFill/>
                  </a:ln>
                  <a:effectLst/>
                </c:spPr>
                <c:invertIfNegative val="0"/>
                <c:cat>
                  <c:numRef>
                    <c:extLst xmlns:c15="http://schemas.microsoft.com/office/drawing/2012/chart">
                      <c:ext xmlns:c15="http://schemas.microsoft.com/office/drawing/2012/chart" uri="{02D57815-91ED-43cb-92C2-25804820EDAC}">
                        <c15:formulaRef>
                          <c15:sqref>'Sheet1 (2)'!$C$21:$C$33</c15:sqref>
                        </c15:formulaRef>
                      </c:ext>
                    </c:extLst>
                    <c:numCache>
                      <c:formatCode>m/d/yyyy</c:formatCode>
                      <c:ptCount val="13"/>
                      <c:pt idx="0">
                        <c:v>40878</c:v>
                      </c:pt>
                      <c:pt idx="1">
                        <c:v>41244</c:v>
                      </c:pt>
                      <c:pt idx="2">
                        <c:v>41609</c:v>
                      </c:pt>
                      <c:pt idx="3">
                        <c:v>41974</c:v>
                      </c:pt>
                      <c:pt idx="4">
                        <c:v>42339</c:v>
                      </c:pt>
                      <c:pt idx="5">
                        <c:v>42705</c:v>
                      </c:pt>
                      <c:pt idx="6">
                        <c:v>43070</c:v>
                      </c:pt>
                      <c:pt idx="7">
                        <c:v>43435</c:v>
                      </c:pt>
                      <c:pt idx="8">
                        <c:v>43800</c:v>
                      </c:pt>
                      <c:pt idx="9">
                        <c:v>44166</c:v>
                      </c:pt>
                      <c:pt idx="10">
                        <c:v>44531</c:v>
                      </c:pt>
                      <c:pt idx="11">
                        <c:v>44896</c:v>
                      </c:pt>
                      <c:pt idx="12">
                        <c:v>45261</c:v>
                      </c:pt>
                    </c:numCache>
                  </c:numRef>
                </c:cat>
                <c:val>
                  <c:numRef>
                    <c:extLst xmlns:c15="http://schemas.microsoft.com/office/drawing/2012/chart">
                      <c:ext xmlns:c15="http://schemas.microsoft.com/office/drawing/2012/chart" uri="{02D57815-91ED-43cb-92C2-25804820EDAC}">
                        <c15:formulaRef>
                          <c15:sqref>'Sheet1 (2)'!$AI$21:$AI$33</c15:sqref>
                        </c15:formulaRef>
                      </c:ext>
                    </c:extLst>
                    <c:numCache>
                      <c:formatCode>0.0000000</c:formatCode>
                      <c:ptCount val="13"/>
                      <c:pt idx="0">
                        <c:v>0.124390659540207</c:v>
                      </c:pt>
                      <c:pt idx="1">
                        <c:v>0.21884547861504133</c:v>
                      </c:pt>
                      <c:pt idx="2">
                        <c:v>0.25450041400856555</c:v>
                      </c:pt>
                      <c:pt idx="3">
                        <c:v>0.40656451820503831</c:v>
                      </c:pt>
                      <c:pt idx="4">
                        <c:v>0.27421489443126779</c:v>
                      </c:pt>
                      <c:pt idx="5">
                        <c:v>0.41328632065004867</c:v>
                      </c:pt>
                      <c:pt idx="6">
                        <c:v>0.62351361635583025</c:v>
                      </c:pt>
                      <c:pt idx="7">
                        <c:v>0.72333380138824799</c:v>
                      </c:pt>
                      <c:pt idx="8">
                        <c:v>0.50772028599289387</c:v>
                      </c:pt>
                      <c:pt idx="9">
                        <c:v>0.70915998391561119</c:v>
                      </c:pt>
                      <c:pt idx="10">
                        <c:v>0.81068260615386567</c:v>
                      </c:pt>
                      <c:pt idx="11">
                        <c:v>0.45870276103410151</c:v>
                      </c:pt>
                      <c:pt idx="12">
                        <c:v>0.46660154782478025</c:v>
                      </c:pt>
                    </c:numCache>
                  </c:numRef>
                </c:val>
                <c:extLst xmlns:c15="http://schemas.microsoft.com/office/drawing/2012/chart">
                  <c:ext xmlns:c16="http://schemas.microsoft.com/office/drawing/2014/chart" uri="{C3380CC4-5D6E-409C-BE32-E72D297353CC}">
                    <c16:uniqueId val="{0000000E-D966-461E-9060-9F58888F958D}"/>
                  </c:ext>
                </c:extLst>
              </c15:ser>
            </c15:filteredBarSeries>
          </c:ext>
        </c:extLst>
      </c:barChart>
      <c:lineChart>
        <c:grouping val="standard"/>
        <c:varyColors val="0"/>
        <c:ser>
          <c:idx val="1"/>
          <c:order val="13"/>
          <c:tx>
            <c:strRef>
              <c:f>'Sheet1 (2)'!$V$20</c:f>
              <c:strCache>
                <c:ptCount val="1"/>
                <c:pt idx="0">
                  <c:v>China</c:v>
                </c:pt>
              </c:strCache>
            </c:strRef>
          </c:tx>
          <c:spPr>
            <a:ln w="12700" cap="rnd">
              <a:solidFill>
                <a:srgbClr val="C00000"/>
              </a:solidFill>
              <a:round/>
            </a:ln>
            <a:effectLst/>
          </c:spPr>
          <c:marker>
            <c:symbol val="none"/>
          </c:marker>
          <c:cat>
            <c:numRef>
              <c:f>'Sheet1 (2)'!$C$21:$C$33</c:f>
              <c:numCache>
                <c:formatCode>m/d/yyyy</c:formatCode>
                <c:ptCount val="13"/>
                <c:pt idx="0">
                  <c:v>40878</c:v>
                </c:pt>
                <c:pt idx="1">
                  <c:v>41244</c:v>
                </c:pt>
                <c:pt idx="2">
                  <c:v>41609</c:v>
                </c:pt>
                <c:pt idx="3">
                  <c:v>41974</c:v>
                </c:pt>
                <c:pt idx="4">
                  <c:v>42339</c:v>
                </c:pt>
                <c:pt idx="5">
                  <c:v>42705</c:v>
                </c:pt>
                <c:pt idx="6">
                  <c:v>43070</c:v>
                </c:pt>
                <c:pt idx="7">
                  <c:v>43435</c:v>
                </c:pt>
                <c:pt idx="8">
                  <c:v>43800</c:v>
                </c:pt>
                <c:pt idx="9">
                  <c:v>44166</c:v>
                </c:pt>
                <c:pt idx="10">
                  <c:v>44531</c:v>
                </c:pt>
                <c:pt idx="11">
                  <c:v>44896</c:v>
                </c:pt>
                <c:pt idx="12">
                  <c:v>45261</c:v>
                </c:pt>
              </c:numCache>
            </c:numRef>
          </c:cat>
          <c:val>
            <c:numRef>
              <c:f>'Sheet1 (2)'!$V$21:$V$33</c:f>
              <c:numCache>
                <c:formatCode>0.0000000</c:formatCode>
                <c:ptCount val="13"/>
                <c:pt idx="0">
                  <c:v>7.6843925874900672</c:v>
                </c:pt>
                <c:pt idx="1">
                  <c:v>8.2414620581358502</c:v>
                </c:pt>
                <c:pt idx="2">
                  <c:v>8.4387079743907307</c:v>
                </c:pt>
                <c:pt idx="3">
                  <c:v>9.1017754516683897</c:v>
                </c:pt>
                <c:pt idx="4">
                  <c:v>6.592857431521586</c:v>
                </c:pt>
                <c:pt idx="5">
                  <c:v>6.6740449921457623</c:v>
                </c:pt>
                <c:pt idx="6">
                  <c:v>8.2872777851898025</c:v>
                </c:pt>
                <c:pt idx="7">
                  <c:v>10.055415861033561</c:v>
                </c:pt>
                <c:pt idx="8">
                  <c:v>8.2692416447044224</c:v>
                </c:pt>
                <c:pt idx="9">
                  <c:v>15.52441850863682</c:v>
                </c:pt>
                <c:pt idx="10">
                  <c:v>12.24224772580375</c:v>
                </c:pt>
                <c:pt idx="11">
                  <c:v>14.60777135561645</c:v>
                </c:pt>
                <c:pt idx="12">
                  <c:v>12.266361109023968</c:v>
                </c:pt>
              </c:numCache>
            </c:numRef>
          </c:val>
          <c:smooth val="0"/>
          <c:extLst>
            <c:ext xmlns:c16="http://schemas.microsoft.com/office/drawing/2014/chart" uri="{C3380CC4-5D6E-409C-BE32-E72D297353CC}">
              <c16:uniqueId val="{00000003-D966-461E-9060-9F58888F958D}"/>
            </c:ext>
          </c:extLst>
        </c:ser>
        <c:ser>
          <c:idx val="0"/>
          <c:order val="14"/>
          <c:tx>
            <c:strRef>
              <c:f>'Sheet1 (2)'!$U$20</c:f>
              <c:strCache>
                <c:ptCount val="1"/>
                <c:pt idx="0">
                  <c:v>US</c:v>
                </c:pt>
              </c:strCache>
            </c:strRef>
          </c:tx>
          <c:spPr>
            <a:ln w="12700" cap="rnd">
              <a:solidFill>
                <a:srgbClr val="002060"/>
              </a:solidFill>
              <a:round/>
            </a:ln>
            <a:effectLst/>
          </c:spPr>
          <c:marker>
            <c:symbol val="none"/>
          </c:marker>
          <c:cat>
            <c:numRef>
              <c:f>'Sheet1 (2)'!$C$21:$C$33</c:f>
              <c:numCache>
                <c:formatCode>m/d/yyyy</c:formatCode>
                <c:ptCount val="13"/>
                <c:pt idx="0">
                  <c:v>40878</c:v>
                </c:pt>
                <c:pt idx="1">
                  <c:v>41244</c:v>
                </c:pt>
                <c:pt idx="2">
                  <c:v>41609</c:v>
                </c:pt>
                <c:pt idx="3">
                  <c:v>41974</c:v>
                </c:pt>
                <c:pt idx="4">
                  <c:v>42339</c:v>
                </c:pt>
                <c:pt idx="5">
                  <c:v>42705</c:v>
                </c:pt>
                <c:pt idx="6">
                  <c:v>43070</c:v>
                </c:pt>
                <c:pt idx="7">
                  <c:v>43435</c:v>
                </c:pt>
                <c:pt idx="8">
                  <c:v>43800</c:v>
                </c:pt>
                <c:pt idx="9">
                  <c:v>44166</c:v>
                </c:pt>
                <c:pt idx="10">
                  <c:v>44531</c:v>
                </c:pt>
                <c:pt idx="11">
                  <c:v>44896</c:v>
                </c:pt>
                <c:pt idx="12">
                  <c:v>45261</c:v>
                </c:pt>
              </c:numCache>
            </c:numRef>
          </c:cat>
          <c:val>
            <c:numRef>
              <c:f>'Sheet1 (2)'!$U$21:$U$33</c:f>
              <c:numCache>
                <c:formatCode>0.0000000</c:formatCode>
                <c:ptCount val="13"/>
                <c:pt idx="0">
                  <c:v>14.24648021087746</c:v>
                </c:pt>
                <c:pt idx="1">
                  <c:v>13.548270914670649</c:v>
                </c:pt>
                <c:pt idx="2">
                  <c:v>13.715440695324332</c:v>
                </c:pt>
                <c:pt idx="3">
                  <c:v>14.288759573354879</c:v>
                </c:pt>
                <c:pt idx="4">
                  <c:v>22.739801384717431</c:v>
                </c:pt>
                <c:pt idx="5">
                  <c:v>22.931351225449845</c:v>
                </c:pt>
                <c:pt idx="6">
                  <c:v>18.78304371767241</c:v>
                </c:pt>
                <c:pt idx="7">
                  <c:v>14.775959572955996</c:v>
                </c:pt>
                <c:pt idx="8">
                  <c:v>13.463282823013042</c:v>
                </c:pt>
                <c:pt idx="9">
                  <c:v>9.6982981324231687</c:v>
                </c:pt>
                <c:pt idx="10">
                  <c:v>26.346406693660757</c:v>
                </c:pt>
                <c:pt idx="11">
                  <c:v>25.669435937902961</c:v>
                </c:pt>
                <c:pt idx="12">
                  <c:v>23.363663686227365</c:v>
                </c:pt>
              </c:numCache>
            </c:numRef>
          </c:val>
          <c:smooth val="0"/>
          <c:extLst>
            <c:ext xmlns:c16="http://schemas.microsoft.com/office/drawing/2014/chart" uri="{C3380CC4-5D6E-409C-BE32-E72D297353CC}">
              <c16:uniqueId val="{00000004-D966-461E-9060-9F58888F958D}"/>
            </c:ext>
          </c:extLst>
        </c:ser>
        <c:dLbls>
          <c:showLegendKey val="0"/>
          <c:showVal val="0"/>
          <c:showCatName val="0"/>
          <c:showSerName val="0"/>
          <c:showPercent val="0"/>
          <c:showBubbleSize val="0"/>
        </c:dLbls>
        <c:marker val="1"/>
        <c:smooth val="0"/>
        <c:axId val="7308559"/>
        <c:axId val="7306759"/>
      </c:lineChart>
      <c:dateAx>
        <c:axId val="968355968"/>
        <c:scaling>
          <c:orientation val="minMax"/>
        </c:scaling>
        <c:delete val="0"/>
        <c:axPos val="b"/>
        <c:numFmt formatCode="yy" sourceLinked="0"/>
        <c:majorTickMark val="out"/>
        <c:minorTickMark val="none"/>
        <c:tickLblPos val="nextTo"/>
        <c:spPr>
          <a:noFill/>
          <a:ln w="9525" cap="flat" cmpd="sng" algn="ctr">
            <a:solidFill>
              <a:srgbClr val="969696"/>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968356328"/>
        <c:crosses val="autoZero"/>
        <c:auto val="1"/>
        <c:lblOffset val="100"/>
        <c:baseTimeUnit val="years"/>
      </c:dateAx>
      <c:valAx>
        <c:axId val="968356328"/>
        <c:scaling>
          <c:orientation val="minMax"/>
          <c:max val="30"/>
        </c:scaling>
        <c:delete val="0"/>
        <c:axPos val="l"/>
        <c:numFmt formatCode="0" sourceLinked="0"/>
        <c:majorTickMark val="out"/>
        <c:minorTickMark val="none"/>
        <c:tickLblPos val="nextTo"/>
        <c:spPr>
          <a:noFill/>
          <a:ln>
            <a:solidFill>
              <a:srgbClr val="969696"/>
            </a:solid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968355968"/>
        <c:crosses val="autoZero"/>
        <c:crossBetween val="between"/>
      </c:valAx>
      <c:valAx>
        <c:axId val="7306759"/>
        <c:scaling>
          <c:orientation val="minMax"/>
          <c:max val="30"/>
        </c:scaling>
        <c:delete val="0"/>
        <c:axPos val="r"/>
        <c:numFmt formatCode="0" sourceLinked="0"/>
        <c:majorTickMark val="out"/>
        <c:minorTickMark val="none"/>
        <c:tickLblPos val="nextTo"/>
        <c:spPr>
          <a:noFill/>
          <a:ln>
            <a:solidFill>
              <a:srgbClr val="969696"/>
            </a:solid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7308559"/>
        <c:crosses val="max"/>
        <c:crossBetween val="between"/>
      </c:valAx>
      <c:dateAx>
        <c:axId val="7308559"/>
        <c:scaling>
          <c:orientation val="minMax"/>
        </c:scaling>
        <c:delete val="1"/>
        <c:axPos val="b"/>
        <c:numFmt formatCode="m/d/yyyy" sourceLinked="1"/>
        <c:majorTickMark val="out"/>
        <c:minorTickMark val="none"/>
        <c:tickLblPos val="nextTo"/>
        <c:crossAx val="7306759"/>
        <c:crosses val="autoZero"/>
        <c:auto val="1"/>
        <c:lblOffset val="100"/>
        <c:baseTimeUnit val="years"/>
      </c:dateAx>
      <c:spPr>
        <a:noFill/>
        <a:ln>
          <a:noFill/>
        </a:ln>
        <a:effectLst/>
      </c:spPr>
    </c:plotArea>
    <c:legend>
      <c:legendPos val="t"/>
      <c:layout>
        <c:manualLayout>
          <c:xMode val="edge"/>
          <c:yMode val="edge"/>
          <c:x val="0"/>
          <c:y val="0.12074912510936135"/>
          <c:w val="1"/>
          <c:h val="5.9052930883639554E-2"/>
        </c:manualLayout>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0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userShapes r:id="rId5"/>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8279564012831728E-2"/>
          <c:y val="0.22329970472440944"/>
          <c:w val="0.88344087197433652"/>
          <c:h val="0.64092656386701663"/>
        </c:manualLayout>
      </c:layout>
      <c:barChart>
        <c:barDir val="col"/>
        <c:grouping val="stacked"/>
        <c:varyColors val="0"/>
        <c:ser>
          <c:idx val="12"/>
          <c:order val="0"/>
          <c:tx>
            <c:strRef>
              <c:f>Raw!$AU$6</c:f>
              <c:strCache>
                <c:ptCount val="1"/>
                <c:pt idx="0">
                  <c:v>ASEAN - 6</c:v>
                </c:pt>
              </c:strCache>
            </c:strRef>
          </c:tx>
          <c:spPr>
            <a:solidFill>
              <a:srgbClr val="581D74">
                <a:alpha val="80000"/>
              </a:srgbClr>
            </a:solidFill>
            <a:ln>
              <a:noFill/>
            </a:ln>
            <a:effectLst/>
          </c:spPr>
          <c:invertIfNegative val="0"/>
          <c:cat>
            <c:numRef>
              <c:f>Raw!$AG$14:$AG$27</c:f>
              <c:numCache>
                <c:formatCode>m/d/yyyy</c:formatCode>
                <c:ptCount val="14"/>
                <c:pt idx="0">
                  <c:v>40513</c:v>
                </c:pt>
                <c:pt idx="1">
                  <c:v>40878</c:v>
                </c:pt>
                <c:pt idx="2">
                  <c:v>41244</c:v>
                </c:pt>
                <c:pt idx="3">
                  <c:v>41609</c:v>
                </c:pt>
                <c:pt idx="4">
                  <c:v>41974</c:v>
                </c:pt>
                <c:pt idx="5">
                  <c:v>42339</c:v>
                </c:pt>
                <c:pt idx="6">
                  <c:v>42705</c:v>
                </c:pt>
                <c:pt idx="7">
                  <c:v>43070</c:v>
                </c:pt>
                <c:pt idx="8">
                  <c:v>43435</c:v>
                </c:pt>
                <c:pt idx="9">
                  <c:v>43800</c:v>
                </c:pt>
                <c:pt idx="10">
                  <c:v>44166</c:v>
                </c:pt>
                <c:pt idx="11">
                  <c:v>44531</c:v>
                </c:pt>
                <c:pt idx="12">
                  <c:v>44896</c:v>
                </c:pt>
                <c:pt idx="13">
                  <c:v>45261</c:v>
                </c:pt>
              </c:numCache>
            </c:numRef>
          </c:cat>
          <c:val>
            <c:numRef>
              <c:f>Raw!$AU$14:$AU$27</c:f>
              <c:numCache>
                <c:formatCode>General</c:formatCode>
                <c:ptCount val="14"/>
                <c:pt idx="0">
                  <c:v>3.9709169902447718</c:v>
                </c:pt>
                <c:pt idx="1">
                  <c:v>6.2190472210211274</c:v>
                </c:pt>
                <c:pt idx="2">
                  <c:v>4.535136571388418</c:v>
                </c:pt>
                <c:pt idx="3">
                  <c:v>5.102309629370132</c:v>
                </c:pt>
                <c:pt idx="4">
                  <c:v>4.8767518091719735</c:v>
                </c:pt>
                <c:pt idx="5">
                  <c:v>9.1522213484646322</c:v>
                </c:pt>
                <c:pt idx="6">
                  <c:v>4.535134259630528</c:v>
                </c:pt>
                <c:pt idx="7">
                  <c:v>7.3632202759142666</c:v>
                </c:pt>
                <c:pt idx="8">
                  <c:v>8.3095242598598649</c:v>
                </c:pt>
                <c:pt idx="9">
                  <c:v>8.1620251920346831</c:v>
                </c:pt>
                <c:pt idx="10">
                  <c:v>8.7080494754418307</c:v>
                </c:pt>
                <c:pt idx="11">
                  <c:v>10.04381964991255</c:v>
                </c:pt>
                <c:pt idx="12">
                  <c:v>12.079911262798635</c:v>
                </c:pt>
                <c:pt idx="13">
                  <c:v>15.062563408860331</c:v>
                </c:pt>
              </c:numCache>
            </c:numRef>
          </c:val>
          <c:extLst>
            <c:ext xmlns:c16="http://schemas.microsoft.com/office/drawing/2014/chart" uri="{C3380CC4-5D6E-409C-BE32-E72D297353CC}">
              <c16:uniqueId val="{00000000-29D2-4FEF-B24F-81441839E95F}"/>
            </c:ext>
          </c:extLst>
        </c:ser>
        <c:ser>
          <c:idx val="2"/>
          <c:order val="1"/>
          <c:tx>
            <c:strRef>
              <c:f>Raw!$AK$6</c:f>
              <c:strCache>
                <c:ptCount val="1"/>
                <c:pt idx="0">
                  <c:v>South Korea</c:v>
                </c:pt>
              </c:strCache>
            </c:strRef>
          </c:tx>
          <c:spPr>
            <a:solidFill>
              <a:srgbClr val="0070C0">
                <a:alpha val="80000"/>
              </a:srgbClr>
            </a:solidFill>
            <a:ln>
              <a:noFill/>
            </a:ln>
            <a:effectLst/>
          </c:spPr>
          <c:invertIfNegative val="0"/>
          <c:cat>
            <c:numRef>
              <c:f>Raw!$AG$14:$AG$27</c:f>
              <c:numCache>
                <c:formatCode>m/d/yyyy</c:formatCode>
                <c:ptCount val="14"/>
                <c:pt idx="0">
                  <c:v>40513</c:v>
                </c:pt>
                <c:pt idx="1">
                  <c:v>40878</c:v>
                </c:pt>
                <c:pt idx="2">
                  <c:v>41244</c:v>
                </c:pt>
                <c:pt idx="3">
                  <c:v>41609</c:v>
                </c:pt>
                <c:pt idx="4">
                  <c:v>41974</c:v>
                </c:pt>
                <c:pt idx="5">
                  <c:v>42339</c:v>
                </c:pt>
                <c:pt idx="6">
                  <c:v>42705</c:v>
                </c:pt>
                <c:pt idx="7">
                  <c:v>43070</c:v>
                </c:pt>
                <c:pt idx="8">
                  <c:v>43435</c:v>
                </c:pt>
                <c:pt idx="9">
                  <c:v>43800</c:v>
                </c:pt>
                <c:pt idx="10">
                  <c:v>44166</c:v>
                </c:pt>
                <c:pt idx="11">
                  <c:v>44531</c:v>
                </c:pt>
                <c:pt idx="12">
                  <c:v>44896</c:v>
                </c:pt>
                <c:pt idx="13">
                  <c:v>45261</c:v>
                </c:pt>
              </c:numCache>
            </c:numRef>
          </c:cat>
          <c:val>
            <c:numRef>
              <c:f>Raw!$AK$14:$AK$27</c:f>
              <c:numCache>
                <c:formatCode>General</c:formatCode>
                <c:ptCount val="14"/>
                <c:pt idx="0">
                  <c:v>-1.0487810797382</c:v>
                </c:pt>
                <c:pt idx="1">
                  <c:v>0.45773812107154555</c:v>
                </c:pt>
                <c:pt idx="2">
                  <c:v>1.0733053671076778</c:v>
                </c:pt>
                <c:pt idx="3">
                  <c:v>0.24920322195888844</c:v>
                </c:pt>
                <c:pt idx="4">
                  <c:v>0.44580135162596835</c:v>
                </c:pt>
                <c:pt idx="5">
                  <c:v>0.90929904237159842</c:v>
                </c:pt>
                <c:pt idx="6">
                  <c:v>0.58545671022342505</c:v>
                </c:pt>
                <c:pt idx="7">
                  <c:v>0.41746540963545631</c:v>
                </c:pt>
                <c:pt idx="8">
                  <c:v>0.72265152012462963</c:v>
                </c:pt>
                <c:pt idx="9">
                  <c:v>0.41034688676797693</c:v>
                </c:pt>
                <c:pt idx="10">
                  <c:v>9.0523260856374368E-2</c:v>
                </c:pt>
                <c:pt idx="11">
                  <c:v>0.26733129283793272</c:v>
                </c:pt>
                <c:pt idx="12">
                  <c:v>0.36664846416382252</c:v>
                </c:pt>
                <c:pt idx="13">
                  <c:v>0.44639837673317551</c:v>
                </c:pt>
              </c:numCache>
            </c:numRef>
          </c:val>
          <c:extLst>
            <c:ext xmlns:c16="http://schemas.microsoft.com/office/drawing/2014/chart" uri="{C3380CC4-5D6E-409C-BE32-E72D297353CC}">
              <c16:uniqueId val="{00000001-29D2-4FEF-B24F-81441839E95F}"/>
            </c:ext>
          </c:extLst>
        </c:ser>
        <c:ser>
          <c:idx val="0"/>
          <c:order val="2"/>
          <c:tx>
            <c:strRef>
              <c:f>Raw!$AI$6</c:f>
              <c:strCache>
                <c:ptCount val="1"/>
                <c:pt idx="0">
                  <c:v>India</c:v>
                </c:pt>
              </c:strCache>
            </c:strRef>
          </c:tx>
          <c:spPr>
            <a:solidFill>
              <a:srgbClr val="969696">
                <a:alpha val="80000"/>
              </a:srgbClr>
            </a:solidFill>
            <a:ln>
              <a:noFill/>
            </a:ln>
            <a:effectLst/>
          </c:spPr>
          <c:invertIfNegative val="0"/>
          <c:cat>
            <c:numRef>
              <c:f>Raw!$AG$14:$AG$27</c:f>
              <c:numCache>
                <c:formatCode>m/d/yyyy</c:formatCode>
                <c:ptCount val="14"/>
                <c:pt idx="0">
                  <c:v>40513</c:v>
                </c:pt>
                <c:pt idx="1">
                  <c:v>40878</c:v>
                </c:pt>
                <c:pt idx="2">
                  <c:v>41244</c:v>
                </c:pt>
                <c:pt idx="3">
                  <c:v>41609</c:v>
                </c:pt>
                <c:pt idx="4">
                  <c:v>41974</c:v>
                </c:pt>
                <c:pt idx="5">
                  <c:v>42339</c:v>
                </c:pt>
                <c:pt idx="6">
                  <c:v>42705</c:v>
                </c:pt>
                <c:pt idx="7">
                  <c:v>43070</c:v>
                </c:pt>
                <c:pt idx="8">
                  <c:v>43435</c:v>
                </c:pt>
                <c:pt idx="9">
                  <c:v>43800</c:v>
                </c:pt>
                <c:pt idx="10">
                  <c:v>44166</c:v>
                </c:pt>
                <c:pt idx="11">
                  <c:v>44531</c:v>
                </c:pt>
                <c:pt idx="12">
                  <c:v>44896</c:v>
                </c:pt>
                <c:pt idx="13">
                  <c:v>45261</c:v>
                </c:pt>
              </c:numCache>
            </c:numRef>
          </c:cat>
          <c:val>
            <c:numRef>
              <c:f>Raw!$AI$14:$AI$27</c:f>
              <c:numCache>
                <c:formatCode>General</c:formatCode>
                <c:ptCount val="14"/>
                <c:pt idx="0">
                  <c:v>6.9189207413723128E-2</c:v>
                </c:pt>
                <c:pt idx="1">
                  <c:v>0.24121936334590871</c:v>
                </c:pt>
                <c:pt idx="2">
                  <c:v>0.31526067346039505</c:v>
                </c:pt>
                <c:pt idx="3">
                  <c:v>0.13776417743788671</c:v>
                </c:pt>
                <c:pt idx="4">
                  <c:v>0.25761887643471981</c:v>
                </c:pt>
                <c:pt idx="5">
                  <c:v>0.48415171162475551</c:v>
                </c:pt>
                <c:pt idx="6">
                  <c:v>4.7377145067411107E-2</c:v>
                </c:pt>
                <c:pt idx="7">
                  <c:v>0.18319882139109461</c:v>
                </c:pt>
                <c:pt idx="8">
                  <c:v>0.14415666285878601</c:v>
                </c:pt>
                <c:pt idx="9">
                  <c:v>0.39048292826926428</c:v>
                </c:pt>
                <c:pt idx="10">
                  <c:v>0.13349464562605046</c:v>
                </c:pt>
                <c:pt idx="11">
                  <c:v>0.15628065244851619</c:v>
                </c:pt>
                <c:pt idx="12">
                  <c:v>-0.22607508532423207</c:v>
                </c:pt>
                <c:pt idx="13">
                  <c:v>0</c:v>
                </c:pt>
              </c:numCache>
            </c:numRef>
          </c:val>
          <c:extLst>
            <c:ext xmlns:c16="http://schemas.microsoft.com/office/drawing/2014/chart" uri="{C3380CC4-5D6E-409C-BE32-E72D297353CC}">
              <c16:uniqueId val="{00000002-29D2-4FEF-B24F-81441839E95F}"/>
            </c:ext>
          </c:extLst>
        </c:ser>
        <c:dLbls>
          <c:showLegendKey val="0"/>
          <c:showVal val="0"/>
          <c:showCatName val="0"/>
          <c:showSerName val="0"/>
          <c:showPercent val="0"/>
          <c:showBubbleSize val="0"/>
        </c:dLbls>
        <c:gapWidth val="150"/>
        <c:overlap val="100"/>
        <c:axId val="868118976"/>
        <c:axId val="868120416"/>
        <c:extLst>
          <c:ext xmlns:c15="http://schemas.microsoft.com/office/drawing/2012/chart" uri="{02D57815-91ED-43cb-92C2-25804820EDAC}">
            <c15:filteredBarSeries>
              <c15:ser>
                <c:idx val="1"/>
                <c:order val="3"/>
                <c:tx>
                  <c:strRef>
                    <c:extLst>
                      <c:ext uri="{02D57815-91ED-43cb-92C2-25804820EDAC}">
                        <c15:formulaRef>
                          <c15:sqref>Raw!$AJ$6</c15:sqref>
                        </c15:formulaRef>
                      </c:ext>
                    </c:extLst>
                    <c:strCache>
                      <c:ptCount val="1"/>
                      <c:pt idx="0">
                        <c:v>Japan</c:v>
                      </c:pt>
                    </c:strCache>
                  </c:strRef>
                </c:tx>
                <c:spPr>
                  <a:solidFill>
                    <a:schemeClr val="accent2"/>
                  </a:solidFill>
                  <a:ln>
                    <a:noFill/>
                  </a:ln>
                  <a:effectLst/>
                </c:spPr>
                <c:invertIfNegative val="0"/>
                <c:cat>
                  <c:numRef>
                    <c:extLst>
                      <c:ext uri="{02D57815-91ED-43cb-92C2-25804820EDAC}">
                        <c15:formulaRef>
                          <c15:sqref>Raw!$AG$14:$AG$27</c15:sqref>
                        </c15:formulaRef>
                      </c:ext>
                    </c:extLst>
                    <c:numCache>
                      <c:formatCode>m/d/yyyy</c:formatCode>
                      <c:ptCount val="14"/>
                      <c:pt idx="0">
                        <c:v>40513</c:v>
                      </c:pt>
                      <c:pt idx="1">
                        <c:v>40878</c:v>
                      </c:pt>
                      <c:pt idx="2">
                        <c:v>41244</c:v>
                      </c:pt>
                      <c:pt idx="3">
                        <c:v>41609</c:v>
                      </c:pt>
                      <c:pt idx="4">
                        <c:v>41974</c:v>
                      </c:pt>
                      <c:pt idx="5">
                        <c:v>42339</c:v>
                      </c:pt>
                      <c:pt idx="6">
                        <c:v>42705</c:v>
                      </c:pt>
                      <c:pt idx="7">
                        <c:v>43070</c:v>
                      </c:pt>
                      <c:pt idx="8">
                        <c:v>43435</c:v>
                      </c:pt>
                      <c:pt idx="9">
                        <c:v>43800</c:v>
                      </c:pt>
                      <c:pt idx="10">
                        <c:v>44166</c:v>
                      </c:pt>
                      <c:pt idx="11">
                        <c:v>44531</c:v>
                      </c:pt>
                      <c:pt idx="12">
                        <c:v>44896</c:v>
                      </c:pt>
                      <c:pt idx="13">
                        <c:v>45261</c:v>
                      </c:pt>
                    </c:numCache>
                  </c:numRef>
                </c:cat>
                <c:val>
                  <c:numRef>
                    <c:extLst>
                      <c:ext uri="{02D57815-91ED-43cb-92C2-25804820EDAC}">
                        <c15:formulaRef>
                          <c15:sqref>Raw!$AJ$14:$AJ$27</c15:sqref>
                        </c15:formulaRef>
                      </c:ext>
                    </c:extLst>
                    <c:numCache>
                      <c:formatCode>General</c:formatCode>
                      <c:ptCount val="14"/>
                      <c:pt idx="0">
                        <c:v>0.49118378940903762</c:v>
                      </c:pt>
                      <c:pt idx="1">
                        <c:v>0.20014991820938291</c:v>
                      </c:pt>
                      <c:pt idx="2">
                        <c:v>0.23991062773899866</c:v>
                      </c:pt>
                      <c:pt idx="3">
                        <c:v>0.40248058973490436</c:v>
                      </c:pt>
                      <c:pt idx="4">
                        <c:v>0.32037885683105877</c:v>
                      </c:pt>
                      <c:pt idx="5">
                        <c:v>0.16504750727943809</c:v>
                      </c:pt>
                      <c:pt idx="6">
                        <c:v>0.17538159555192182</c:v>
                      </c:pt>
                      <c:pt idx="7">
                        <c:v>0.28053191549849232</c:v>
                      </c:pt>
                      <c:pt idx="8">
                        <c:v>0.32747201957445116</c:v>
                      </c:pt>
                      <c:pt idx="9">
                        <c:v>0.49214521994986976</c:v>
                      </c:pt>
                      <c:pt idx="10">
                        <c:v>0.31671840923616512</c:v>
                      </c:pt>
                      <c:pt idx="11">
                        <c:v>0.42620674320873153</c:v>
                      </c:pt>
                      <c:pt idx="12">
                        <c:v>0.27063481228668945</c:v>
                      </c:pt>
                      <c:pt idx="13">
                        <c:v>0</c:v>
                      </c:pt>
                    </c:numCache>
                  </c:numRef>
                </c:val>
                <c:extLst>
                  <c:ext xmlns:c16="http://schemas.microsoft.com/office/drawing/2014/chart" uri="{C3380CC4-5D6E-409C-BE32-E72D297353CC}">
                    <c16:uniqueId val="{00000004-29D2-4FEF-B24F-81441839E95F}"/>
                  </c:ext>
                </c:extLst>
              </c15:ser>
            </c15:filteredBarSeries>
            <c15:filteredBarSeries>
              <c15:ser>
                <c:idx val="3"/>
                <c:order val="4"/>
                <c:tx>
                  <c:strRef>
                    <c:extLst xmlns:c15="http://schemas.microsoft.com/office/drawing/2012/chart">
                      <c:ext xmlns:c15="http://schemas.microsoft.com/office/drawing/2012/chart" uri="{02D57815-91ED-43cb-92C2-25804820EDAC}">
                        <c15:formulaRef>
                          <c15:sqref>Raw!$AL$6</c15:sqref>
                        </c15:formulaRef>
                      </c:ext>
                    </c:extLst>
                    <c:strCache>
                      <c:ptCount val="1"/>
                      <c:pt idx="0">
                        <c:v>Indonesia</c:v>
                      </c:pt>
                    </c:strCache>
                  </c:strRef>
                </c:tx>
                <c:spPr>
                  <a:solidFill>
                    <a:schemeClr val="accent4"/>
                  </a:solidFill>
                  <a:ln>
                    <a:noFill/>
                  </a:ln>
                  <a:effectLst/>
                </c:spPr>
                <c:invertIfNegative val="0"/>
                <c:cat>
                  <c:numRef>
                    <c:extLst xmlns:c15="http://schemas.microsoft.com/office/drawing/2012/chart">
                      <c:ext xmlns:c15="http://schemas.microsoft.com/office/drawing/2012/chart" uri="{02D57815-91ED-43cb-92C2-25804820EDAC}">
                        <c15:formulaRef>
                          <c15:sqref>Raw!$AG$14:$AG$27</c15:sqref>
                        </c15:formulaRef>
                      </c:ext>
                    </c:extLst>
                    <c:numCache>
                      <c:formatCode>m/d/yyyy</c:formatCode>
                      <c:ptCount val="14"/>
                      <c:pt idx="0">
                        <c:v>40513</c:v>
                      </c:pt>
                      <c:pt idx="1">
                        <c:v>40878</c:v>
                      </c:pt>
                      <c:pt idx="2">
                        <c:v>41244</c:v>
                      </c:pt>
                      <c:pt idx="3">
                        <c:v>41609</c:v>
                      </c:pt>
                      <c:pt idx="4">
                        <c:v>41974</c:v>
                      </c:pt>
                      <c:pt idx="5">
                        <c:v>42339</c:v>
                      </c:pt>
                      <c:pt idx="6">
                        <c:v>42705</c:v>
                      </c:pt>
                      <c:pt idx="7">
                        <c:v>43070</c:v>
                      </c:pt>
                      <c:pt idx="8">
                        <c:v>43435</c:v>
                      </c:pt>
                      <c:pt idx="9">
                        <c:v>43800</c:v>
                      </c:pt>
                      <c:pt idx="10">
                        <c:v>44166</c:v>
                      </c:pt>
                      <c:pt idx="11">
                        <c:v>44531</c:v>
                      </c:pt>
                      <c:pt idx="12">
                        <c:v>44896</c:v>
                      </c:pt>
                      <c:pt idx="13">
                        <c:v>45261</c:v>
                      </c:pt>
                    </c:numCache>
                  </c:numRef>
                </c:cat>
                <c:val>
                  <c:numRef>
                    <c:extLst xmlns:c15="http://schemas.microsoft.com/office/drawing/2012/chart">
                      <c:ext xmlns:c15="http://schemas.microsoft.com/office/drawing/2012/chart" uri="{02D57815-91ED-43cb-92C2-25804820EDAC}">
                        <c15:formulaRef>
                          <c15:sqref>Raw!$AL$14:$AL$27</c15:sqref>
                        </c15:formulaRef>
                      </c:ext>
                    </c:extLst>
                    <c:numCache>
                      <c:formatCode>General</c:formatCode>
                      <c:ptCount val="14"/>
                      <c:pt idx="0">
                        <c:v>0.29255365142735984</c:v>
                      </c:pt>
                      <c:pt idx="1">
                        <c:v>0.79324575066533587</c:v>
                      </c:pt>
                      <c:pt idx="2">
                        <c:v>1.5503818582236955</c:v>
                      </c:pt>
                      <c:pt idx="3">
                        <c:v>1.4496719372877658</c:v>
                      </c:pt>
                      <c:pt idx="4">
                        <c:v>1.0331233320115862</c:v>
                      </c:pt>
                      <c:pt idx="5">
                        <c:v>0.99581134112941738</c:v>
                      </c:pt>
                      <c:pt idx="6">
                        <c:v>0.74477912069385066</c:v>
                      </c:pt>
                      <c:pt idx="7">
                        <c:v>1.0627729908022263</c:v>
                      </c:pt>
                      <c:pt idx="8">
                        <c:v>1.3037318607438195</c:v>
                      </c:pt>
                      <c:pt idx="9">
                        <c:v>1.6237850834972152</c:v>
                      </c:pt>
                      <c:pt idx="10">
                        <c:v>1.4301927886429793</c:v>
                      </c:pt>
                      <c:pt idx="11">
                        <c:v>2.4452111774052154</c:v>
                      </c:pt>
                      <c:pt idx="12">
                        <c:v>3.1055290102389081</c:v>
                      </c:pt>
                      <c:pt idx="13">
                        <c:v>2.1170104835982415</c:v>
                      </c:pt>
                    </c:numCache>
                  </c:numRef>
                </c:val>
                <c:extLst xmlns:c15="http://schemas.microsoft.com/office/drawing/2012/chart">
                  <c:ext xmlns:c16="http://schemas.microsoft.com/office/drawing/2014/chart" uri="{C3380CC4-5D6E-409C-BE32-E72D297353CC}">
                    <c16:uniqueId val="{00000005-29D2-4FEF-B24F-81441839E95F}"/>
                  </c:ext>
                </c:extLst>
              </c15:ser>
            </c15:filteredBarSeries>
            <c15:filteredBarSeries>
              <c15:ser>
                <c:idx val="4"/>
                <c:order val="5"/>
                <c:tx>
                  <c:strRef>
                    <c:extLst xmlns:c15="http://schemas.microsoft.com/office/drawing/2012/chart">
                      <c:ext xmlns:c15="http://schemas.microsoft.com/office/drawing/2012/chart" uri="{02D57815-91ED-43cb-92C2-25804820EDAC}">
                        <c15:formulaRef>
                          <c15:sqref>Raw!$AM$6</c15:sqref>
                        </c15:formulaRef>
                      </c:ext>
                    </c:extLst>
                    <c:strCache>
                      <c:ptCount val="1"/>
                      <c:pt idx="0">
                        <c:v>Malaysia</c:v>
                      </c:pt>
                    </c:strCache>
                  </c:strRef>
                </c:tx>
                <c:spPr>
                  <a:solidFill>
                    <a:schemeClr val="accent5"/>
                  </a:solidFill>
                  <a:ln>
                    <a:noFill/>
                  </a:ln>
                  <a:effectLst/>
                </c:spPr>
                <c:invertIfNegative val="0"/>
                <c:cat>
                  <c:numRef>
                    <c:extLst xmlns:c15="http://schemas.microsoft.com/office/drawing/2012/chart">
                      <c:ext xmlns:c15="http://schemas.microsoft.com/office/drawing/2012/chart" uri="{02D57815-91ED-43cb-92C2-25804820EDAC}">
                        <c15:formulaRef>
                          <c15:sqref>Raw!$AG$14:$AG$27</c15:sqref>
                        </c15:formulaRef>
                      </c:ext>
                    </c:extLst>
                    <c:numCache>
                      <c:formatCode>m/d/yyyy</c:formatCode>
                      <c:ptCount val="14"/>
                      <c:pt idx="0">
                        <c:v>40513</c:v>
                      </c:pt>
                      <c:pt idx="1">
                        <c:v>40878</c:v>
                      </c:pt>
                      <c:pt idx="2">
                        <c:v>41244</c:v>
                      </c:pt>
                      <c:pt idx="3">
                        <c:v>41609</c:v>
                      </c:pt>
                      <c:pt idx="4">
                        <c:v>41974</c:v>
                      </c:pt>
                      <c:pt idx="5">
                        <c:v>42339</c:v>
                      </c:pt>
                      <c:pt idx="6">
                        <c:v>42705</c:v>
                      </c:pt>
                      <c:pt idx="7">
                        <c:v>43070</c:v>
                      </c:pt>
                      <c:pt idx="8">
                        <c:v>43435</c:v>
                      </c:pt>
                      <c:pt idx="9">
                        <c:v>43800</c:v>
                      </c:pt>
                      <c:pt idx="10">
                        <c:v>44166</c:v>
                      </c:pt>
                      <c:pt idx="11">
                        <c:v>44531</c:v>
                      </c:pt>
                      <c:pt idx="12">
                        <c:v>44896</c:v>
                      </c:pt>
                      <c:pt idx="13">
                        <c:v>45261</c:v>
                      </c:pt>
                    </c:numCache>
                  </c:numRef>
                </c:cat>
                <c:val>
                  <c:numRef>
                    <c:extLst xmlns:c15="http://schemas.microsoft.com/office/drawing/2012/chart">
                      <c:ext xmlns:c15="http://schemas.microsoft.com/office/drawing/2012/chart" uri="{02D57815-91ED-43cb-92C2-25804820EDAC}">
                        <c15:formulaRef>
                          <c15:sqref>Raw!$AM$14:$AM$27</c15:sqref>
                        </c15:formulaRef>
                      </c:ext>
                    </c:extLst>
                    <c:numCache>
                      <c:formatCode>General</c:formatCode>
                      <c:ptCount val="14"/>
                      <c:pt idx="0">
                        <c:v>0.23766441882882333</c:v>
                      </c:pt>
                      <c:pt idx="1">
                        <c:v>0.12742779895100118</c:v>
                      </c:pt>
                      <c:pt idx="2">
                        <c:v>0.22668792473377777</c:v>
                      </c:pt>
                      <c:pt idx="3">
                        <c:v>0.57154932818984061</c:v>
                      </c:pt>
                      <c:pt idx="4">
                        <c:v>0.42344102730461197</c:v>
                      </c:pt>
                      <c:pt idx="5">
                        <c:v>0.33563504194322469</c:v>
                      </c:pt>
                      <c:pt idx="6">
                        <c:v>0.93294178830904584</c:v>
                      </c:pt>
                      <c:pt idx="7">
                        <c:v>1.087976811931141</c:v>
                      </c:pt>
                      <c:pt idx="8">
                        <c:v>1.1624240011826679</c:v>
                      </c:pt>
                      <c:pt idx="9">
                        <c:v>0.81043004491497761</c:v>
                      </c:pt>
                      <c:pt idx="10">
                        <c:v>0.89415631755593339</c:v>
                      </c:pt>
                      <c:pt idx="11">
                        <c:v>0.7472626559590988</c:v>
                      </c:pt>
                      <c:pt idx="12">
                        <c:v>1.0965119453924916</c:v>
                      </c:pt>
                      <c:pt idx="13">
                        <c:v>0.96719648292188032</c:v>
                      </c:pt>
                    </c:numCache>
                  </c:numRef>
                </c:val>
                <c:extLst xmlns:c15="http://schemas.microsoft.com/office/drawing/2012/chart">
                  <c:ext xmlns:c16="http://schemas.microsoft.com/office/drawing/2014/chart" uri="{C3380CC4-5D6E-409C-BE32-E72D297353CC}">
                    <c16:uniqueId val="{00000006-29D2-4FEF-B24F-81441839E95F}"/>
                  </c:ext>
                </c:extLst>
              </c15:ser>
            </c15:filteredBarSeries>
            <c15:filteredBarSeries>
              <c15:ser>
                <c:idx val="5"/>
                <c:order val="6"/>
                <c:tx>
                  <c:strRef>
                    <c:extLst xmlns:c15="http://schemas.microsoft.com/office/drawing/2012/chart">
                      <c:ext xmlns:c15="http://schemas.microsoft.com/office/drawing/2012/chart" uri="{02D57815-91ED-43cb-92C2-25804820EDAC}">
                        <c15:formulaRef>
                          <c15:sqref>Raw!$AN$6</c15:sqref>
                        </c15:formulaRef>
                      </c:ext>
                    </c:extLst>
                    <c:strCache>
                      <c:ptCount val="1"/>
                      <c:pt idx="0">
                        <c:v>Philippines</c:v>
                      </c:pt>
                    </c:strCache>
                  </c:strRef>
                </c:tx>
                <c:spPr>
                  <a:solidFill>
                    <a:schemeClr val="accent6"/>
                  </a:solidFill>
                  <a:ln>
                    <a:noFill/>
                  </a:ln>
                  <a:effectLst/>
                </c:spPr>
                <c:invertIfNegative val="0"/>
                <c:cat>
                  <c:numRef>
                    <c:extLst xmlns:c15="http://schemas.microsoft.com/office/drawing/2012/chart">
                      <c:ext xmlns:c15="http://schemas.microsoft.com/office/drawing/2012/chart" uri="{02D57815-91ED-43cb-92C2-25804820EDAC}">
                        <c15:formulaRef>
                          <c15:sqref>Raw!$AG$14:$AG$27</c15:sqref>
                        </c15:formulaRef>
                      </c:ext>
                    </c:extLst>
                    <c:numCache>
                      <c:formatCode>m/d/yyyy</c:formatCode>
                      <c:ptCount val="14"/>
                      <c:pt idx="0">
                        <c:v>40513</c:v>
                      </c:pt>
                      <c:pt idx="1">
                        <c:v>40878</c:v>
                      </c:pt>
                      <c:pt idx="2">
                        <c:v>41244</c:v>
                      </c:pt>
                      <c:pt idx="3">
                        <c:v>41609</c:v>
                      </c:pt>
                      <c:pt idx="4">
                        <c:v>41974</c:v>
                      </c:pt>
                      <c:pt idx="5">
                        <c:v>42339</c:v>
                      </c:pt>
                      <c:pt idx="6">
                        <c:v>42705</c:v>
                      </c:pt>
                      <c:pt idx="7">
                        <c:v>43070</c:v>
                      </c:pt>
                      <c:pt idx="8">
                        <c:v>43435</c:v>
                      </c:pt>
                      <c:pt idx="9">
                        <c:v>43800</c:v>
                      </c:pt>
                      <c:pt idx="10">
                        <c:v>44166</c:v>
                      </c:pt>
                      <c:pt idx="11">
                        <c:v>44531</c:v>
                      </c:pt>
                      <c:pt idx="12">
                        <c:v>44896</c:v>
                      </c:pt>
                      <c:pt idx="13">
                        <c:v>45261</c:v>
                      </c:pt>
                    </c:numCache>
                  </c:numRef>
                </c:cat>
                <c:val>
                  <c:numRef>
                    <c:extLst xmlns:c15="http://schemas.microsoft.com/office/drawing/2012/chart">
                      <c:ext xmlns:c15="http://schemas.microsoft.com/office/drawing/2012/chart" uri="{02D57815-91ED-43cb-92C2-25804820EDAC}">
                        <c15:formulaRef>
                          <c15:sqref>Raw!$AN$14:$AN$27</c15:sqref>
                        </c15:formulaRef>
                      </c:ext>
                    </c:extLst>
                    <c:numCache>
                      <c:formatCode>General</c:formatCode>
                      <c:ptCount val="14"/>
                      <c:pt idx="0">
                        <c:v>0.35472366388606758</c:v>
                      </c:pt>
                      <c:pt idx="1">
                        <c:v>0.3579042741692211</c:v>
                      </c:pt>
                      <c:pt idx="2">
                        <c:v>8.5304087432475667E-2</c:v>
                      </c:pt>
                      <c:pt idx="3">
                        <c:v>5.0443368463492212E-2</c:v>
                      </c:pt>
                      <c:pt idx="4">
                        <c:v>0.18270813498325941</c:v>
                      </c:pt>
                      <c:pt idx="5">
                        <c:v>-1.8940440586638786E-2</c:v>
                      </c:pt>
                      <c:pt idx="6">
                        <c:v>1.6421154015079219E-2</c:v>
                      </c:pt>
                      <c:pt idx="7">
                        <c:v>6.8760609596539984E-2</c:v>
                      </c:pt>
                      <c:pt idx="8">
                        <c:v>4.112213853946263E-2</c:v>
                      </c:pt>
                      <c:pt idx="9">
                        <c:v>-3.1335011740768735E-3</c:v>
                      </c:pt>
                      <c:pt idx="10">
                        <c:v>8.4854452818897114E-2</c:v>
                      </c:pt>
                      <c:pt idx="11">
                        <c:v>8.5482933275889877E-2</c:v>
                      </c:pt>
                      <c:pt idx="12">
                        <c:v>0.18490784982935152</c:v>
                      </c:pt>
                      <c:pt idx="13">
                        <c:v>0</c:v>
                      </c:pt>
                    </c:numCache>
                  </c:numRef>
                </c:val>
                <c:extLst xmlns:c15="http://schemas.microsoft.com/office/drawing/2012/chart">
                  <c:ext xmlns:c16="http://schemas.microsoft.com/office/drawing/2014/chart" uri="{C3380CC4-5D6E-409C-BE32-E72D297353CC}">
                    <c16:uniqueId val="{00000007-29D2-4FEF-B24F-81441839E95F}"/>
                  </c:ext>
                </c:extLst>
              </c15:ser>
            </c15:filteredBarSeries>
            <c15:filteredBarSeries>
              <c15:ser>
                <c:idx val="6"/>
                <c:order val="7"/>
                <c:tx>
                  <c:strRef>
                    <c:extLst xmlns:c15="http://schemas.microsoft.com/office/drawing/2012/chart">
                      <c:ext xmlns:c15="http://schemas.microsoft.com/office/drawing/2012/chart" uri="{02D57815-91ED-43cb-92C2-25804820EDAC}">
                        <c15:formulaRef>
                          <c15:sqref>Raw!$AO$6</c15:sqref>
                        </c15:formulaRef>
                      </c:ext>
                    </c:extLst>
                    <c:strCache>
                      <c:ptCount val="1"/>
                      <c:pt idx="0">
                        <c:v>Singapore</c:v>
                      </c:pt>
                    </c:strCache>
                  </c:strRef>
                </c:tx>
                <c:spPr>
                  <a:solidFill>
                    <a:schemeClr val="accent1">
                      <a:lumMod val="60000"/>
                    </a:schemeClr>
                  </a:solidFill>
                  <a:ln>
                    <a:noFill/>
                  </a:ln>
                  <a:effectLst/>
                </c:spPr>
                <c:invertIfNegative val="0"/>
                <c:cat>
                  <c:numRef>
                    <c:extLst xmlns:c15="http://schemas.microsoft.com/office/drawing/2012/chart">
                      <c:ext xmlns:c15="http://schemas.microsoft.com/office/drawing/2012/chart" uri="{02D57815-91ED-43cb-92C2-25804820EDAC}">
                        <c15:formulaRef>
                          <c15:sqref>Raw!$AG$14:$AG$27</c15:sqref>
                        </c15:formulaRef>
                      </c:ext>
                    </c:extLst>
                    <c:numCache>
                      <c:formatCode>m/d/yyyy</c:formatCode>
                      <c:ptCount val="14"/>
                      <c:pt idx="0">
                        <c:v>40513</c:v>
                      </c:pt>
                      <c:pt idx="1">
                        <c:v>40878</c:v>
                      </c:pt>
                      <c:pt idx="2">
                        <c:v>41244</c:v>
                      </c:pt>
                      <c:pt idx="3">
                        <c:v>41609</c:v>
                      </c:pt>
                      <c:pt idx="4">
                        <c:v>41974</c:v>
                      </c:pt>
                      <c:pt idx="5">
                        <c:v>42339</c:v>
                      </c:pt>
                      <c:pt idx="6">
                        <c:v>42705</c:v>
                      </c:pt>
                      <c:pt idx="7">
                        <c:v>43070</c:v>
                      </c:pt>
                      <c:pt idx="8">
                        <c:v>43435</c:v>
                      </c:pt>
                      <c:pt idx="9">
                        <c:v>43800</c:v>
                      </c:pt>
                      <c:pt idx="10">
                        <c:v>44166</c:v>
                      </c:pt>
                      <c:pt idx="11">
                        <c:v>44531</c:v>
                      </c:pt>
                      <c:pt idx="12">
                        <c:v>44896</c:v>
                      </c:pt>
                      <c:pt idx="13">
                        <c:v>45261</c:v>
                      </c:pt>
                    </c:numCache>
                  </c:numRef>
                </c:cat>
                <c:val>
                  <c:numRef>
                    <c:extLst xmlns:c15="http://schemas.microsoft.com/office/drawing/2012/chart">
                      <c:ext xmlns:c15="http://schemas.microsoft.com/office/drawing/2012/chart" uri="{02D57815-91ED-43cb-92C2-25804820EDAC}">
                        <c15:formulaRef>
                          <c15:sqref>Raw!$AO$14:$AO$27</c15:sqref>
                        </c15:formulaRef>
                      </c:ext>
                    </c:extLst>
                    <c:numCache>
                      <c:formatCode>General</c:formatCode>
                      <c:ptCount val="14"/>
                      <c:pt idx="0">
                        <c:v>1.6254595356490087</c:v>
                      </c:pt>
                      <c:pt idx="1">
                        <c:v>4.3788119169438122</c:v>
                      </c:pt>
                      <c:pt idx="2">
                        <c:v>1.7297140559155197</c:v>
                      </c:pt>
                      <c:pt idx="3">
                        <c:v>1.8848294443876237</c:v>
                      </c:pt>
                      <c:pt idx="4">
                        <c:v>2.2852771275081047</c:v>
                      </c:pt>
                      <c:pt idx="5">
                        <c:v>7.1755917514690166</c:v>
                      </c:pt>
                      <c:pt idx="6">
                        <c:v>1.6170630727807878</c:v>
                      </c:pt>
                      <c:pt idx="7">
                        <c:v>3.9926528366278498</c:v>
                      </c:pt>
                      <c:pt idx="8">
                        <c:v>4.4822271446605892</c:v>
                      </c:pt>
                      <c:pt idx="9">
                        <c:v>3.5247676693967813</c:v>
                      </c:pt>
                      <c:pt idx="10">
                        <c:v>3.8535815113305896</c:v>
                      </c:pt>
                      <c:pt idx="11">
                        <c:v>4.7002974846342109</c:v>
                      </c:pt>
                      <c:pt idx="12">
                        <c:v>5.6623754266211597</c:v>
                      </c:pt>
                      <c:pt idx="13">
                        <c:v>8.8603314169766669</c:v>
                      </c:pt>
                    </c:numCache>
                  </c:numRef>
                </c:val>
                <c:extLst xmlns:c15="http://schemas.microsoft.com/office/drawing/2012/chart">
                  <c:ext xmlns:c16="http://schemas.microsoft.com/office/drawing/2014/chart" uri="{C3380CC4-5D6E-409C-BE32-E72D297353CC}">
                    <c16:uniqueId val="{00000008-29D2-4FEF-B24F-81441839E95F}"/>
                  </c:ext>
                </c:extLst>
              </c15:ser>
            </c15:filteredBarSeries>
            <c15:filteredBarSeries>
              <c15:ser>
                <c:idx val="7"/>
                <c:order val="8"/>
                <c:tx>
                  <c:strRef>
                    <c:extLst xmlns:c15="http://schemas.microsoft.com/office/drawing/2012/chart">
                      <c:ext xmlns:c15="http://schemas.microsoft.com/office/drawing/2012/chart" uri="{02D57815-91ED-43cb-92C2-25804820EDAC}">
                        <c15:formulaRef>
                          <c15:sqref>Raw!$AP$6</c15:sqref>
                        </c15:formulaRef>
                      </c:ext>
                    </c:extLst>
                    <c:strCache>
                      <c:ptCount val="1"/>
                      <c:pt idx="0">
                        <c:v>Thailand</c:v>
                      </c:pt>
                    </c:strCache>
                  </c:strRef>
                </c:tx>
                <c:spPr>
                  <a:solidFill>
                    <a:schemeClr val="accent2">
                      <a:lumMod val="60000"/>
                    </a:schemeClr>
                  </a:solidFill>
                  <a:ln>
                    <a:noFill/>
                  </a:ln>
                  <a:effectLst/>
                </c:spPr>
                <c:invertIfNegative val="0"/>
                <c:cat>
                  <c:numRef>
                    <c:extLst xmlns:c15="http://schemas.microsoft.com/office/drawing/2012/chart">
                      <c:ext xmlns:c15="http://schemas.microsoft.com/office/drawing/2012/chart" uri="{02D57815-91ED-43cb-92C2-25804820EDAC}">
                        <c15:formulaRef>
                          <c15:sqref>Raw!$AG$14:$AG$27</c15:sqref>
                        </c15:formulaRef>
                      </c:ext>
                    </c:extLst>
                    <c:numCache>
                      <c:formatCode>m/d/yyyy</c:formatCode>
                      <c:ptCount val="14"/>
                      <c:pt idx="0">
                        <c:v>40513</c:v>
                      </c:pt>
                      <c:pt idx="1">
                        <c:v>40878</c:v>
                      </c:pt>
                      <c:pt idx="2">
                        <c:v>41244</c:v>
                      </c:pt>
                      <c:pt idx="3">
                        <c:v>41609</c:v>
                      </c:pt>
                      <c:pt idx="4">
                        <c:v>41974</c:v>
                      </c:pt>
                      <c:pt idx="5">
                        <c:v>42339</c:v>
                      </c:pt>
                      <c:pt idx="6">
                        <c:v>42705</c:v>
                      </c:pt>
                      <c:pt idx="7">
                        <c:v>43070</c:v>
                      </c:pt>
                      <c:pt idx="8">
                        <c:v>43435</c:v>
                      </c:pt>
                      <c:pt idx="9">
                        <c:v>43800</c:v>
                      </c:pt>
                      <c:pt idx="10">
                        <c:v>44166</c:v>
                      </c:pt>
                      <c:pt idx="11">
                        <c:v>44531</c:v>
                      </c:pt>
                      <c:pt idx="12">
                        <c:v>44896</c:v>
                      </c:pt>
                      <c:pt idx="13">
                        <c:v>45261</c:v>
                      </c:pt>
                    </c:numCache>
                  </c:numRef>
                </c:cat>
                <c:val>
                  <c:numRef>
                    <c:extLst xmlns:c15="http://schemas.microsoft.com/office/drawing/2012/chart">
                      <c:ext xmlns:c15="http://schemas.microsoft.com/office/drawing/2012/chart" uri="{02D57815-91ED-43cb-92C2-25804820EDAC}">
                        <c15:formulaRef>
                          <c15:sqref>Raw!$AP$14:$AP$27</c15:sqref>
                        </c15:formulaRef>
                      </c:ext>
                    </c:extLst>
                    <c:numCache>
                      <c:formatCode>General</c:formatCode>
                      <c:ptCount val="14"/>
                      <c:pt idx="0">
                        <c:v>1.0170857087301493</c:v>
                      </c:pt>
                      <c:pt idx="1">
                        <c:v>0.30823516048160288</c:v>
                      </c:pt>
                      <c:pt idx="2">
                        <c:v>0.54508059072340265</c:v>
                      </c:pt>
                      <c:pt idx="3">
                        <c:v>0.70026337187398313</c:v>
                      </c:pt>
                      <c:pt idx="4">
                        <c:v>0.68182338738851711</c:v>
                      </c:pt>
                      <c:pt idx="5">
                        <c:v>0.27956886641909312</c:v>
                      </c:pt>
                      <c:pt idx="6">
                        <c:v>0.57185483536709747</c:v>
                      </c:pt>
                      <c:pt idx="7">
                        <c:v>0.66814066485015011</c:v>
                      </c:pt>
                      <c:pt idx="8">
                        <c:v>0.51545177638868056</c:v>
                      </c:pt>
                      <c:pt idx="9">
                        <c:v>1.002067742153903</c:v>
                      </c:pt>
                      <c:pt idx="10">
                        <c:v>1.2249513793709259</c:v>
                      </c:pt>
                      <c:pt idx="11">
                        <c:v>0.83101199579553253</c:v>
                      </c:pt>
                      <c:pt idx="12">
                        <c:v>0.86812286689419793</c:v>
                      </c:pt>
                      <c:pt idx="13">
                        <c:v>1.3662495772742644</c:v>
                      </c:pt>
                    </c:numCache>
                  </c:numRef>
                </c:val>
                <c:extLst xmlns:c15="http://schemas.microsoft.com/office/drawing/2012/chart">
                  <c:ext xmlns:c16="http://schemas.microsoft.com/office/drawing/2014/chart" uri="{C3380CC4-5D6E-409C-BE32-E72D297353CC}">
                    <c16:uniqueId val="{00000009-29D2-4FEF-B24F-81441839E95F}"/>
                  </c:ext>
                </c:extLst>
              </c15:ser>
            </c15:filteredBarSeries>
            <c15:filteredBarSeries>
              <c15:ser>
                <c:idx val="8"/>
                <c:order val="9"/>
                <c:tx>
                  <c:strRef>
                    <c:extLst xmlns:c15="http://schemas.microsoft.com/office/drawing/2012/chart">
                      <c:ext xmlns:c15="http://schemas.microsoft.com/office/drawing/2012/chart" uri="{02D57815-91ED-43cb-92C2-25804820EDAC}">
                        <c15:formulaRef>
                          <c15:sqref>Raw!$AQ$6</c15:sqref>
                        </c15:formulaRef>
                      </c:ext>
                    </c:extLst>
                    <c:strCache>
                      <c:ptCount val="1"/>
                      <c:pt idx="0">
                        <c:v>Vietnam</c:v>
                      </c:pt>
                    </c:strCache>
                  </c:strRef>
                </c:tx>
                <c:spPr>
                  <a:solidFill>
                    <a:schemeClr val="accent3">
                      <a:lumMod val="60000"/>
                    </a:schemeClr>
                  </a:solidFill>
                  <a:ln>
                    <a:noFill/>
                  </a:ln>
                  <a:effectLst/>
                </c:spPr>
                <c:invertIfNegative val="0"/>
                <c:cat>
                  <c:numRef>
                    <c:extLst xmlns:c15="http://schemas.microsoft.com/office/drawing/2012/chart">
                      <c:ext xmlns:c15="http://schemas.microsoft.com/office/drawing/2012/chart" uri="{02D57815-91ED-43cb-92C2-25804820EDAC}">
                        <c15:formulaRef>
                          <c15:sqref>Raw!$AG$14:$AG$27</c15:sqref>
                        </c15:formulaRef>
                      </c:ext>
                    </c:extLst>
                    <c:numCache>
                      <c:formatCode>m/d/yyyy</c:formatCode>
                      <c:ptCount val="14"/>
                      <c:pt idx="0">
                        <c:v>40513</c:v>
                      </c:pt>
                      <c:pt idx="1">
                        <c:v>40878</c:v>
                      </c:pt>
                      <c:pt idx="2">
                        <c:v>41244</c:v>
                      </c:pt>
                      <c:pt idx="3">
                        <c:v>41609</c:v>
                      </c:pt>
                      <c:pt idx="4">
                        <c:v>41974</c:v>
                      </c:pt>
                      <c:pt idx="5">
                        <c:v>42339</c:v>
                      </c:pt>
                      <c:pt idx="6">
                        <c:v>42705</c:v>
                      </c:pt>
                      <c:pt idx="7">
                        <c:v>43070</c:v>
                      </c:pt>
                      <c:pt idx="8">
                        <c:v>43435</c:v>
                      </c:pt>
                      <c:pt idx="9">
                        <c:v>43800</c:v>
                      </c:pt>
                      <c:pt idx="10">
                        <c:v>44166</c:v>
                      </c:pt>
                      <c:pt idx="11">
                        <c:v>44531</c:v>
                      </c:pt>
                      <c:pt idx="12">
                        <c:v>44896</c:v>
                      </c:pt>
                      <c:pt idx="13">
                        <c:v>45261</c:v>
                      </c:pt>
                    </c:numCache>
                  </c:numRef>
                </c:cat>
                <c:val>
                  <c:numRef>
                    <c:extLst xmlns:c15="http://schemas.microsoft.com/office/drawing/2012/chart">
                      <c:ext xmlns:c15="http://schemas.microsoft.com/office/drawing/2012/chart" uri="{02D57815-91ED-43cb-92C2-25804820EDAC}">
                        <c15:formulaRef>
                          <c15:sqref>Raw!$AQ$14:$AQ$27</c15:sqref>
                        </c15:formulaRef>
                      </c:ext>
                    </c:extLst>
                    <c:numCache>
                      <c:formatCode>General</c:formatCode>
                      <c:ptCount val="14"/>
                      <c:pt idx="0">
                        <c:v>0.44343001172336349</c:v>
                      </c:pt>
                      <c:pt idx="1">
                        <c:v>0.25342231981015362</c:v>
                      </c:pt>
                      <c:pt idx="2">
                        <c:v>0.39796805435954569</c:v>
                      </c:pt>
                      <c:pt idx="3">
                        <c:v>0.44555217916742668</c:v>
                      </c:pt>
                      <c:pt idx="4">
                        <c:v>0.27037879997589342</c:v>
                      </c:pt>
                      <c:pt idx="5">
                        <c:v>0.38455478809052007</c:v>
                      </c:pt>
                      <c:pt idx="6">
                        <c:v>0.65207428846466697</c:v>
                      </c:pt>
                      <c:pt idx="7">
                        <c:v>0.48291636210635913</c:v>
                      </c:pt>
                      <c:pt idx="8">
                        <c:v>0.80456733834464544</c:v>
                      </c:pt>
                      <c:pt idx="9">
                        <c:v>1.2041081532458837</c:v>
                      </c:pt>
                      <c:pt idx="10">
                        <c:v>1.2203130257225057</c:v>
                      </c:pt>
                      <c:pt idx="11">
                        <c:v>1.2345534028426011</c:v>
                      </c:pt>
                      <c:pt idx="12">
                        <c:v>1.1624641638225255</c:v>
                      </c:pt>
                      <c:pt idx="13">
                        <c:v>1.7517754480892798</c:v>
                      </c:pt>
                    </c:numCache>
                  </c:numRef>
                </c:val>
                <c:extLst xmlns:c15="http://schemas.microsoft.com/office/drawing/2012/chart">
                  <c:ext xmlns:c16="http://schemas.microsoft.com/office/drawing/2014/chart" uri="{C3380CC4-5D6E-409C-BE32-E72D297353CC}">
                    <c16:uniqueId val="{0000000A-29D2-4FEF-B24F-81441839E95F}"/>
                  </c:ext>
                </c:extLst>
              </c15:ser>
            </c15:filteredBarSeries>
            <c15:filteredBarSeries>
              <c15:ser>
                <c:idx val="11"/>
                <c:order val="11"/>
                <c:tx>
                  <c:strRef>
                    <c:extLst xmlns:c15="http://schemas.microsoft.com/office/drawing/2012/chart">
                      <c:ext xmlns:c15="http://schemas.microsoft.com/office/drawing/2012/chart" uri="{02D57815-91ED-43cb-92C2-25804820EDAC}">
                        <c15:formulaRef>
                          <c15:sqref>Raw!$AT$6</c15:sqref>
                        </c15:formulaRef>
                      </c:ext>
                    </c:extLst>
                    <c:strCache>
                      <c:ptCount val="1"/>
                      <c:pt idx="0">
                        <c:v>ASEAN</c:v>
                      </c:pt>
                    </c:strCache>
                  </c:strRef>
                </c:tx>
                <c:spPr>
                  <a:solidFill>
                    <a:schemeClr val="accent6">
                      <a:lumMod val="60000"/>
                    </a:schemeClr>
                  </a:solidFill>
                  <a:ln>
                    <a:noFill/>
                  </a:ln>
                  <a:effectLst/>
                </c:spPr>
                <c:invertIfNegative val="0"/>
                <c:cat>
                  <c:numRef>
                    <c:extLst xmlns:c15="http://schemas.microsoft.com/office/drawing/2012/chart">
                      <c:ext xmlns:c15="http://schemas.microsoft.com/office/drawing/2012/chart" uri="{02D57815-91ED-43cb-92C2-25804820EDAC}">
                        <c15:formulaRef>
                          <c15:sqref>Raw!$AG$14:$AG$27</c15:sqref>
                        </c15:formulaRef>
                      </c:ext>
                    </c:extLst>
                    <c:numCache>
                      <c:formatCode>m/d/yyyy</c:formatCode>
                      <c:ptCount val="14"/>
                      <c:pt idx="0">
                        <c:v>40513</c:v>
                      </c:pt>
                      <c:pt idx="1">
                        <c:v>40878</c:v>
                      </c:pt>
                      <c:pt idx="2">
                        <c:v>41244</c:v>
                      </c:pt>
                      <c:pt idx="3">
                        <c:v>41609</c:v>
                      </c:pt>
                      <c:pt idx="4">
                        <c:v>41974</c:v>
                      </c:pt>
                      <c:pt idx="5">
                        <c:v>42339</c:v>
                      </c:pt>
                      <c:pt idx="6">
                        <c:v>42705</c:v>
                      </c:pt>
                      <c:pt idx="7">
                        <c:v>43070</c:v>
                      </c:pt>
                      <c:pt idx="8">
                        <c:v>43435</c:v>
                      </c:pt>
                      <c:pt idx="9">
                        <c:v>43800</c:v>
                      </c:pt>
                      <c:pt idx="10">
                        <c:v>44166</c:v>
                      </c:pt>
                      <c:pt idx="11">
                        <c:v>44531</c:v>
                      </c:pt>
                      <c:pt idx="12">
                        <c:v>44896</c:v>
                      </c:pt>
                      <c:pt idx="13">
                        <c:v>45261</c:v>
                      </c:pt>
                    </c:numCache>
                  </c:numRef>
                </c:cat>
                <c:val>
                  <c:numRef>
                    <c:extLst xmlns:c15="http://schemas.microsoft.com/office/drawing/2012/chart">
                      <c:ext xmlns:c15="http://schemas.microsoft.com/office/drawing/2012/chart" uri="{02D57815-91ED-43cb-92C2-25804820EDAC}">
                        <c15:formulaRef>
                          <c15:sqref>Raw!$AT$14:$AT$27</c15:sqref>
                        </c15:formulaRef>
                      </c:ext>
                    </c:extLst>
                    <c:numCache>
                      <c:formatCode>General</c:formatCode>
                      <c:ptCount val="14"/>
                      <c:pt idx="0">
                        <c:v>6.4010407591426466</c:v>
                      </c:pt>
                      <c:pt idx="1">
                        <c:v>7.9101412328120482</c:v>
                      </c:pt>
                      <c:pt idx="2">
                        <c:v>6.9478300018233892</c:v>
                      </c:pt>
                      <c:pt idx="3">
                        <c:v>6.7386220299728183</c:v>
                      </c:pt>
                      <c:pt idx="4">
                        <c:v>6.3428191032705863</c:v>
                      </c:pt>
                      <c:pt idx="5">
                        <c:v>10.025808838849391</c:v>
                      </c:pt>
                      <c:pt idx="6">
                        <c:v>5.2402293496341033</c:v>
                      </c:pt>
                      <c:pt idx="7">
                        <c:v>8.9197053730439979</c:v>
                      </c:pt>
                      <c:pt idx="8">
                        <c:v>9.5733974456696327</c:v>
                      </c:pt>
                      <c:pt idx="9">
                        <c:v>9.512820183195144</c:v>
                      </c:pt>
                      <c:pt idx="10">
                        <c:v>10.450356408281879</c:v>
                      </c:pt>
                      <c:pt idx="11">
                        <c:v>11.034366980033255</c:v>
                      </c:pt>
                      <c:pt idx="12">
                        <c:v>12.73037542662116</c:v>
                      </c:pt>
                      <c:pt idx="13">
                        <c:v>16.992566790666213</c:v>
                      </c:pt>
                    </c:numCache>
                  </c:numRef>
                </c:val>
                <c:extLst xmlns:c15="http://schemas.microsoft.com/office/drawing/2012/chart">
                  <c:ext xmlns:c16="http://schemas.microsoft.com/office/drawing/2014/chart" uri="{C3380CC4-5D6E-409C-BE32-E72D297353CC}">
                    <c16:uniqueId val="{0000000B-29D2-4FEF-B24F-81441839E95F}"/>
                  </c:ext>
                </c:extLst>
              </c15:ser>
            </c15:filteredBarSeries>
          </c:ext>
        </c:extLst>
      </c:barChart>
      <c:lineChart>
        <c:grouping val="standard"/>
        <c:varyColors val="0"/>
        <c:ser>
          <c:idx val="9"/>
          <c:order val="10"/>
          <c:tx>
            <c:strRef>
              <c:f>Raw!$AR$6</c:f>
              <c:strCache>
                <c:ptCount val="1"/>
                <c:pt idx="0">
                  <c:v>US</c:v>
                </c:pt>
              </c:strCache>
            </c:strRef>
          </c:tx>
          <c:spPr>
            <a:ln w="12700" cap="rnd">
              <a:solidFill>
                <a:srgbClr val="002060"/>
              </a:solidFill>
              <a:round/>
            </a:ln>
            <a:effectLst/>
          </c:spPr>
          <c:marker>
            <c:symbol val="none"/>
          </c:marker>
          <c:cat>
            <c:numRef>
              <c:f>Raw!$AG$14:$AG$27</c:f>
              <c:numCache>
                <c:formatCode>m/d/yyyy</c:formatCode>
                <c:ptCount val="14"/>
                <c:pt idx="0">
                  <c:v>40513</c:v>
                </c:pt>
                <c:pt idx="1">
                  <c:v>40878</c:v>
                </c:pt>
                <c:pt idx="2">
                  <c:v>41244</c:v>
                </c:pt>
                <c:pt idx="3">
                  <c:v>41609</c:v>
                </c:pt>
                <c:pt idx="4">
                  <c:v>41974</c:v>
                </c:pt>
                <c:pt idx="5">
                  <c:v>42339</c:v>
                </c:pt>
                <c:pt idx="6">
                  <c:v>42705</c:v>
                </c:pt>
                <c:pt idx="7">
                  <c:v>43070</c:v>
                </c:pt>
                <c:pt idx="8">
                  <c:v>43435</c:v>
                </c:pt>
                <c:pt idx="9">
                  <c:v>43800</c:v>
                </c:pt>
                <c:pt idx="10">
                  <c:v>44166</c:v>
                </c:pt>
                <c:pt idx="11">
                  <c:v>44531</c:v>
                </c:pt>
                <c:pt idx="12">
                  <c:v>44896</c:v>
                </c:pt>
                <c:pt idx="13">
                  <c:v>45261</c:v>
                </c:pt>
              </c:numCache>
            </c:numRef>
          </c:cat>
          <c:val>
            <c:numRef>
              <c:f>Raw!$AR$14:$AR$27</c:f>
              <c:numCache>
                <c:formatCode>General</c:formatCode>
                <c:ptCount val="14"/>
                <c:pt idx="0">
                  <c:v>1.9012717531463941</c:v>
                </c:pt>
                <c:pt idx="1">
                  <c:v>2.4264192533987448</c:v>
                </c:pt>
                <c:pt idx="2">
                  <c:v>4.610122167070049</c:v>
                </c:pt>
                <c:pt idx="3">
                  <c:v>3.5917069247710409</c:v>
                </c:pt>
                <c:pt idx="4">
                  <c:v>6.1697032469010278</c:v>
                </c:pt>
                <c:pt idx="5">
                  <c:v>5.5116561882895354</c:v>
                </c:pt>
                <c:pt idx="6">
                  <c:v>8.6570784324991426</c:v>
                </c:pt>
                <c:pt idx="7">
                  <c:v>4.0593605465470288</c:v>
                </c:pt>
                <c:pt idx="8">
                  <c:v>5.227423452287411</c:v>
                </c:pt>
                <c:pt idx="9">
                  <c:v>2.7804781732067974</c:v>
                </c:pt>
                <c:pt idx="10">
                  <c:v>3.9155956113237709</c:v>
                </c:pt>
                <c:pt idx="11">
                  <c:v>3.1229008140731103</c:v>
                </c:pt>
                <c:pt idx="12">
                  <c:v>4.977529010238908</c:v>
                </c:pt>
                <c:pt idx="13">
                  <c:v>4.6736557321609737</c:v>
                </c:pt>
              </c:numCache>
            </c:numRef>
          </c:val>
          <c:smooth val="0"/>
          <c:extLst>
            <c:ext xmlns:c16="http://schemas.microsoft.com/office/drawing/2014/chart" uri="{C3380CC4-5D6E-409C-BE32-E72D297353CC}">
              <c16:uniqueId val="{00000003-29D2-4FEF-B24F-81441839E95F}"/>
            </c:ext>
          </c:extLst>
        </c:ser>
        <c:dLbls>
          <c:showLegendKey val="0"/>
          <c:showVal val="0"/>
          <c:showCatName val="0"/>
          <c:showSerName val="0"/>
          <c:showPercent val="0"/>
          <c:showBubbleSize val="0"/>
        </c:dLbls>
        <c:marker val="1"/>
        <c:smooth val="0"/>
        <c:axId val="1370240824"/>
        <c:axId val="1370240464"/>
      </c:lineChart>
      <c:dateAx>
        <c:axId val="868118976"/>
        <c:scaling>
          <c:orientation val="minMax"/>
          <c:min val="40544"/>
        </c:scaling>
        <c:delete val="0"/>
        <c:axPos val="b"/>
        <c:numFmt formatCode="yy" sourceLinked="0"/>
        <c:majorTickMark val="out"/>
        <c:minorTickMark val="none"/>
        <c:tickLblPos val="low"/>
        <c:spPr>
          <a:noFill/>
          <a:ln w="9525" cap="flat" cmpd="sng" algn="ctr">
            <a:solidFill>
              <a:srgbClr val="969696"/>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868120416"/>
        <c:crosses val="autoZero"/>
        <c:auto val="1"/>
        <c:lblOffset val="100"/>
        <c:baseTimeUnit val="years"/>
      </c:dateAx>
      <c:valAx>
        <c:axId val="868120416"/>
        <c:scaling>
          <c:orientation val="minMax"/>
          <c:max val="20"/>
          <c:min val="0"/>
        </c:scaling>
        <c:delete val="0"/>
        <c:axPos val="l"/>
        <c:numFmt formatCode="General" sourceLinked="1"/>
        <c:majorTickMark val="out"/>
        <c:minorTickMark val="none"/>
        <c:tickLblPos val="nextTo"/>
        <c:spPr>
          <a:noFill/>
          <a:ln>
            <a:solidFill>
              <a:srgbClr val="969696"/>
            </a:solid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868118976"/>
        <c:crosses val="autoZero"/>
        <c:crossBetween val="between"/>
        <c:majorUnit val="5"/>
      </c:valAx>
      <c:valAx>
        <c:axId val="1370240464"/>
        <c:scaling>
          <c:orientation val="minMax"/>
          <c:max val="20"/>
        </c:scaling>
        <c:delete val="0"/>
        <c:axPos val="r"/>
        <c:numFmt formatCode="General" sourceLinked="1"/>
        <c:majorTickMark val="out"/>
        <c:minorTickMark val="none"/>
        <c:tickLblPos val="nextTo"/>
        <c:spPr>
          <a:noFill/>
          <a:ln>
            <a:solidFill>
              <a:srgbClr val="969696"/>
            </a:solid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370240824"/>
        <c:crosses val="max"/>
        <c:crossBetween val="between"/>
        <c:majorUnit val="5"/>
      </c:valAx>
      <c:dateAx>
        <c:axId val="1370240824"/>
        <c:scaling>
          <c:orientation val="minMax"/>
        </c:scaling>
        <c:delete val="1"/>
        <c:axPos val="b"/>
        <c:numFmt formatCode="m/d/yyyy" sourceLinked="1"/>
        <c:majorTickMark val="out"/>
        <c:minorTickMark val="none"/>
        <c:tickLblPos val="nextTo"/>
        <c:crossAx val="1370240464"/>
        <c:crosses val="autoZero"/>
        <c:auto val="1"/>
        <c:lblOffset val="100"/>
        <c:baseTimeUnit val="years"/>
      </c:dateAx>
      <c:spPr>
        <a:noFill/>
        <a:ln>
          <a:noFill/>
        </a:ln>
        <a:effectLst/>
      </c:spPr>
    </c:plotArea>
    <c:legend>
      <c:legendPos val="t"/>
      <c:layout>
        <c:manualLayout>
          <c:xMode val="edge"/>
          <c:yMode val="edge"/>
          <c:x val="0"/>
          <c:y val="0.10529527559055119"/>
          <c:w val="1"/>
          <c:h val="9.5120297462817152E-2"/>
        </c:manualLayout>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0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userShapes r:id="rId5"/>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chemeClr val="tx1"/>
                </a:solidFill>
                <a:latin typeface="Arial" panose="020B0604020202020204" pitchFamily="34" charset="0"/>
                <a:ea typeface="+mn-ea"/>
                <a:cs typeface="Arial" panose="020B0604020202020204" pitchFamily="34" charset="0"/>
              </a:defRPr>
            </a:pPr>
            <a:r>
              <a:rPr lang="en-US" b="1" dirty="0">
                <a:solidFill>
                  <a:srgbClr val="581D74"/>
                </a:solidFill>
              </a:rPr>
              <a:t>Fiscal Deficit (% GDP)</a:t>
            </a:r>
          </a:p>
        </c:rich>
      </c:tx>
      <c:layout>
        <c:manualLayout>
          <c:xMode val="edge"/>
          <c:yMode val="edge"/>
          <c:x val="0.32142509964032273"/>
          <c:y val="9.2592592592592596E-4"/>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5.8629094974239328E-2"/>
          <c:y val="0.17020888013998253"/>
          <c:w val="0.8827418100515213"/>
          <c:h val="0.67608778069407993"/>
        </c:manualLayout>
      </c:layout>
      <c:barChart>
        <c:barDir val="col"/>
        <c:grouping val="clustered"/>
        <c:varyColors val="0"/>
        <c:ser>
          <c:idx val="2"/>
          <c:order val="0"/>
          <c:tx>
            <c:strRef>
              <c:f>Fiscal!$D$2</c:f>
              <c:strCache>
                <c:ptCount val="1"/>
                <c:pt idx="0">
                  <c:v>2024</c:v>
                </c:pt>
              </c:strCache>
            </c:strRef>
          </c:tx>
          <c:spPr>
            <a:solidFill>
              <a:srgbClr val="581D74"/>
            </a:solidFill>
            <a:ln>
              <a:noFill/>
            </a:ln>
            <a:effectLst/>
          </c:spPr>
          <c:invertIfNegative val="0"/>
          <c:cat>
            <c:strRef>
              <c:f>Fiscal!$A$3:$A$15</c:f>
              <c:strCache>
                <c:ptCount val="13"/>
                <c:pt idx="0">
                  <c:v>CN</c:v>
                </c:pt>
                <c:pt idx="1">
                  <c:v>PH</c:v>
                </c:pt>
                <c:pt idx="2">
                  <c:v>IN</c:v>
                </c:pt>
                <c:pt idx="3">
                  <c:v>JP</c:v>
                </c:pt>
                <c:pt idx="4">
                  <c:v>TH</c:v>
                </c:pt>
                <c:pt idx="5">
                  <c:v>MY</c:v>
                </c:pt>
                <c:pt idx="6">
                  <c:v>VN</c:v>
                </c:pt>
                <c:pt idx="7">
                  <c:v>HK</c:v>
                </c:pt>
                <c:pt idx="8">
                  <c:v>ID</c:v>
                </c:pt>
                <c:pt idx="9">
                  <c:v>SK</c:v>
                </c:pt>
                <c:pt idx="10">
                  <c:v>TW</c:v>
                </c:pt>
                <c:pt idx="11">
                  <c:v>SG</c:v>
                </c:pt>
                <c:pt idx="12">
                  <c:v>AU</c:v>
                </c:pt>
              </c:strCache>
            </c:strRef>
          </c:cat>
          <c:val>
            <c:numRef>
              <c:f>Fiscal!$D$3:$D$15</c:f>
              <c:numCache>
                <c:formatCode>0.0</c:formatCode>
                <c:ptCount val="13"/>
                <c:pt idx="0">
                  <c:v>-5.6</c:v>
                </c:pt>
                <c:pt idx="1">
                  <c:v>-5.5</c:v>
                </c:pt>
                <c:pt idx="2">
                  <c:v>-5.0999999999999996</c:v>
                </c:pt>
                <c:pt idx="3">
                  <c:v>-2.4</c:v>
                </c:pt>
                <c:pt idx="4">
                  <c:v>-3.7</c:v>
                </c:pt>
                <c:pt idx="5">
                  <c:v>-4.4000000000000004</c:v>
                </c:pt>
                <c:pt idx="6">
                  <c:v>-3.6</c:v>
                </c:pt>
                <c:pt idx="7">
                  <c:v>-5.5</c:v>
                </c:pt>
                <c:pt idx="8">
                  <c:v>-2.2999999999999998</c:v>
                </c:pt>
                <c:pt idx="9">
                  <c:v>-3.1</c:v>
                </c:pt>
                <c:pt idx="10">
                  <c:v>-0.9</c:v>
                </c:pt>
                <c:pt idx="11">
                  <c:v>0.2</c:v>
                </c:pt>
                <c:pt idx="12">
                  <c:v>-2.2000000000000002</c:v>
                </c:pt>
              </c:numCache>
            </c:numRef>
          </c:val>
          <c:extLst>
            <c:ext xmlns:c16="http://schemas.microsoft.com/office/drawing/2014/chart" uri="{C3380CC4-5D6E-409C-BE32-E72D297353CC}">
              <c16:uniqueId val="{00000000-4F2E-4B02-80A7-4F7F831B70A7}"/>
            </c:ext>
          </c:extLst>
        </c:ser>
        <c:ser>
          <c:idx val="3"/>
          <c:order val="1"/>
          <c:tx>
            <c:strRef>
              <c:f>Fiscal!$E$2</c:f>
              <c:strCache>
                <c:ptCount val="1"/>
                <c:pt idx="0">
                  <c:v>2025f</c:v>
                </c:pt>
              </c:strCache>
            </c:strRef>
          </c:tx>
          <c:spPr>
            <a:solidFill>
              <a:srgbClr val="581D74">
                <a:alpha val="50000"/>
              </a:srgbClr>
            </a:solidFill>
            <a:ln>
              <a:noFill/>
            </a:ln>
            <a:effectLst/>
          </c:spPr>
          <c:invertIfNegative val="0"/>
          <c:cat>
            <c:strRef>
              <c:f>Fiscal!$A$3:$A$15</c:f>
              <c:strCache>
                <c:ptCount val="13"/>
                <c:pt idx="0">
                  <c:v>CN</c:v>
                </c:pt>
                <c:pt idx="1">
                  <c:v>PH</c:v>
                </c:pt>
                <c:pt idx="2">
                  <c:v>IN</c:v>
                </c:pt>
                <c:pt idx="3">
                  <c:v>JP</c:v>
                </c:pt>
                <c:pt idx="4">
                  <c:v>TH</c:v>
                </c:pt>
                <c:pt idx="5">
                  <c:v>MY</c:v>
                </c:pt>
                <c:pt idx="6">
                  <c:v>VN</c:v>
                </c:pt>
                <c:pt idx="7">
                  <c:v>HK</c:v>
                </c:pt>
                <c:pt idx="8">
                  <c:v>ID</c:v>
                </c:pt>
                <c:pt idx="9">
                  <c:v>SK</c:v>
                </c:pt>
                <c:pt idx="10">
                  <c:v>TW</c:v>
                </c:pt>
                <c:pt idx="11">
                  <c:v>SG</c:v>
                </c:pt>
                <c:pt idx="12">
                  <c:v>AU</c:v>
                </c:pt>
              </c:strCache>
            </c:strRef>
          </c:cat>
          <c:val>
            <c:numRef>
              <c:f>Fiscal!$E$3:$E$15</c:f>
              <c:numCache>
                <c:formatCode>General</c:formatCode>
                <c:ptCount val="13"/>
                <c:pt idx="0">
                  <c:v>-6</c:v>
                </c:pt>
                <c:pt idx="1">
                  <c:v>-5.4</c:v>
                </c:pt>
                <c:pt idx="2">
                  <c:v>-4.9000000000000004</c:v>
                </c:pt>
                <c:pt idx="3">
                  <c:v>-3.8</c:v>
                </c:pt>
                <c:pt idx="4">
                  <c:v>-4.2</c:v>
                </c:pt>
                <c:pt idx="5">
                  <c:v>-3.8</c:v>
                </c:pt>
                <c:pt idx="6">
                  <c:v>-3.5</c:v>
                </c:pt>
                <c:pt idx="7">
                  <c:v>-4.8</c:v>
                </c:pt>
                <c:pt idx="8">
                  <c:v>-2.9</c:v>
                </c:pt>
                <c:pt idx="9">
                  <c:v>-1.2</c:v>
                </c:pt>
                <c:pt idx="10">
                  <c:v>-0.4</c:v>
                </c:pt>
                <c:pt idx="11">
                  <c:v>0.1</c:v>
                </c:pt>
                <c:pt idx="12">
                  <c:v>-1.1000000000000001</c:v>
                </c:pt>
              </c:numCache>
            </c:numRef>
          </c:val>
          <c:extLst>
            <c:ext xmlns:c16="http://schemas.microsoft.com/office/drawing/2014/chart" uri="{C3380CC4-5D6E-409C-BE32-E72D297353CC}">
              <c16:uniqueId val="{00000001-4F2E-4B02-80A7-4F7F831B70A7}"/>
            </c:ext>
          </c:extLst>
        </c:ser>
        <c:dLbls>
          <c:showLegendKey val="0"/>
          <c:showVal val="0"/>
          <c:showCatName val="0"/>
          <c:showSerName val="0"/>
          <c:showPercent val="0"/>
          <c:showBubbleSize val="0"/>
        </c:dLbls>
        <c:gapWidth val="150"/>
        <c:axId val="414293272"/>
        <c:axId val="414296152"/>
      </c:barChart>
      <c:lineChart>
        <c:grouping val="standard"/>
        <c:varyColors val="0"/>
        <c:ser>
          <c:idx val="0"/>
          <c:order val="2"/>
          <c:tx>
            <c:strRef>
              <c:f>Fiscal!$F$2</c:f>
              <c:strCache>
                <c:ptCount val="1"/>
              </c:strCache>
            </c:strRef>
          </c:tx>
          <c:spPr>
            <a:ln w="28575" cap="rnd">
              <a:solidFill>
                <a:schemeClr val="accent1"/>
              </a:solidFill>
              <a:round/>
            </a:ln>
            <a:effectLst/>
          </c:spPr>
          <c:marker>
            <c:symbol val="none"/>
          </c:marker>
          <c:val>
            <c:numRef>
              <c:f>Fiscal!$F$3</c:f>
              <c:numCache>
                <c:formatCode>#,##0</c:formatCode>
                <c:ptCount val="1"/>
              </c:numCache>
            </c:numRef>
          </c:val>
          <c:smooth val="0"/>
          <c:extLst>
            <c:ext xmlns:c16="http://schemas.microsoft.com/office/drawing/2014/chart" uri="{C3380CC4-5D6E-409C-BE32-E72D297353CC}">
              <c16:uniqueId val="{00000002-4F2E-4B02-80A7-4F7F831B70A7}"/>
            </c:ext>
          </c:extLst>
        </c:ser>
        <c:dLbls>
          <c:showLegendKey val="0"/>
          <c:showVal val="0"/>
          <c:showCatName val="0"/>
          <c:showSerName val="0"/>
          <c:showPercent val="0"/>
          <c:showBubbleSize val="0"/>
        </c:dLbls>
        <c:marker val="1"/>
        <c:smooth val="0"/>
        <c:axId val="1496204608"/>
        <c:axId val="1496204248"/>
      </c:lineChart>
      <c:catAx>
        <c:axId val="414293272"/>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14296152"/>
        <c:crosses val="autoZero"/>
        <c:auto val="1"/>
        <c:lblAlgn val="ctr"/>
        <c:lblOffset val="100"/>
        <c:noMultiLvlLbl val="0"/>
      </c:catAx>
      <c:valAx>
        <c:axId val="414296152"/>
        <c:scaling>
          <c:orientation val="minMax"/>
          <c:max val="2"/>
          <c:min val="-6"/>
        </c:scaling>
        <c:delete val="0"/>
        <c:axPos val="l"/>
        <c:numFmt formatCode="0" sourceLinked="0"/>
        <c:majorTickMark val="out"/>
        <c:minorTickMark val="none"/>
        <c:tickLblPos val="nextTo"/>
        <c:spPr>
          <a:noFill/>
          <a:ln>
            <a:solidFill>
              <a:srgbClr val="969696"/>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14293272"/>
        <c:crosses val="autoZero"/>
        <c:crossBetween val="between"/>
        <c:majorUnit val="2"/>
      </c:valAx>
      <c:valAx>
        <c:axId val="1496204248"/>
        <c:scaling>
          <c:orientation val="minMax"/>
          <c:max val="2"/>
          <c:min val="-6"/>
        </c:scaling>
        <c:delete val="0"/>
        <c:axPos val="r"/>
        <c:numFmt formatCode="#,##0" sourceLinked="1"/>
        <c:majorTickMark val="out"/>
        <c:minorTickMark val="none"/>
        <c:tickLblPos val="nextTo"/>
        <c:spPr>
          <a:noFill/>
          <a:ln>
            <a:solidFill>
              <a:srgbClr val="969696"/>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496204608"/>
        <c:crosses val="max"/>
        <c:crossBetween val="between"/>
        <c:majorUnit val="2"/>
      </c:valAx>
      <c:catAx>
        <c:axId val="1496204608"/>
        <c:scaling>
          <c:orientation val="minMax"/>
        </c:scaling>
        <c:delete val="1"/>
        <c:axPos val="b"/>
        <c:majorTickMark val="out"/>
        <c:minorTickMark val="none"/>
        <c:tickLblPos val="nextTo"/>
        <c:crossAx val="1496204248"/>
        <c:crosses val="autoZero"/>
        <c:auto val="1"/>
        <c:lblAlgn val="ctr"/>
        <c:lblOffset val="100"/>
        <c:noMultiLvlLbl val="0"/>
      </c:catAx>
      <c:spPr>
        <a:noFill/>
        <a:ln>
          <a:noFill/>
        </a:ln>
        <a:effectLst/>
      </c:spPr>
    </c:plotArea>
    <c:legend>
      <c:legendPos val="t"/>
      <c:legendEntry>
        <c:idx val="2"/>
        <c:delete val="1"/>
      </c:legendEntry>
      <c:layout>
        <c:manualLayout>
          <c:xMode val="edge"/>
          <c:yMode val="edge"/>
          <c:x val="0.33958637114805101"/>
          <c:y val="9.6796442111402745E-2"/>
          <c:w val="0.32260385555253868"/>
          <c:h val="4.5438538932633415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000">
          <a:solidFill>
            <a:schemeClr val="tx1"/>
          </a:solidFill>
          <a:latin typeface="Arial" panose="020B0604020202020204" pitchFamily="34" charset="0"/>
          <a:cs typeface="Arial" panose="020B0604020202020204" pitchFamily="34" charset="0"/>
        </a:defRPr>
      </a:pPr>
      <a:endParaRPr lang="en-US"/>
    </a:p>
  </c:txPr>
  <c:externalData r:id="rId4">
    <c:autoUpdate val="0"/>
  </c:externalData>
  <c:userShapes r:id="rId5"/>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Arial" panose="020B0604020202020204" pitchFamily="34" charset="0"/>
                <a:ea typeface="+mn-ea"/>
                <a:cs typeface="Arial" panose="020B0604020202020204" pitchFamily="34" charset="0"/>
              </a:defRPr>
            </a:pPr>
            <a:r>
              <a:rPr lang="en-US" b="1" dirty="0">
                <a:solidFill>
                  <a:srgbClr val="581D74"/>
                </a:solidFill>
              </a:rPr>
              <a:t>Fiscal Spending, Budget  (% GDP)</a:t>
            </a:r>
          </a:p>
        </c:rich>
      </c:tx>
      <c:layout>
        <c:manualLayout>
          <c:xMode val="edge"/>
          <c:yMode val="edge"/>
          <c:x val="0.18790487994556235"/>
          <c:y val="9.2592592592592596E-4"/>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6.5511811023622052E-2"/>
          <c:y val="0.20287182852143482"/>
          <c:w val="0.87585909400213857"/>
          <c:h val="0.6040908428113152"/>
        </c:manualLayout>
      </c:layout>
      <c:barChart>
        <c:barDir val="col"/>
        <c:grouping val="clustered"/>
        <c:varyColors val="0"/>
        <c:ser>
          <c:idx val="0"/>
          <c:order val="0"/>
          <c:tx>
            <c:strRef>
              <c:f>Fiscal!$O$45</c:f>
              <c:strCache>
                <c:ptCount val="1"/>
                <c:pt idx="0">
                  <c:v>2024</c:v>
                </c:pt>
              </c:strCache>
            </c:strRef>
          </c:tx>
          <c:spPr>
            <a:solidFill>
              <a:srgbClr val="969696"/>
            </a:solidFill>
            <a:ln>
              <a:noFill/>
            </a:ln>
            <a:effectLst/>
          </c:spPr>
          <c:invertIfNegative val="0"/>
          <c:cat>
            <c:strRef>
              <c:f>Fiscal!$G$47:$G$52</c:f>
              <c:strCache>
                <c:ptCount val="6"/>
                <c:pt idx="0">
                  <c:v>TH</c:v>
                </c:pt>
                <c:pt idx="1">
                  <c:v>VN</c:v>
                </c:pt>
                <c:pt idx="2">
                  <c:v>PH</c:v>
                </c:pt>
                <c:pt idx="3">
                  <c:v>ID</c:v>
                </c:pt>
                <c:pt idx="4">
                  <c:v>SK</c:v>
                </c:pt>
                <c:pt idx="5">
                  <c:v>MY</c:v>
                </c:pt>
              </c:strCache>
            </c:strRef>
          </c:cat>
          <c:val>
            <c:numRef>
              <c:f>Fiscal!$O$47:$O$52</c:f>
              <c:numCache>
                <c:formatCode>0.0</c:formatCode>
                <c:ptCount val="6"/>
                <c:pt idx="0">
                  <c:v>17.666126418152349</c:v>
                </c:pt>
                <c:pt idx="1">
                  <c:v>19.103525287931895</c:v>
                </c:pt>
                <c:pt idx="2">
                  <c:v>21.700526711813396</c:v>
                </c:pt>
                <c:pt idx="3">
                  <c:v>14.946319925360385</c:v>
                </c:pt>
                <c:pt idx="4">
                  <c:v>25.8056909290992</c:v>
                </c:pt>
                <c:pt idx="5">
                  <c:v>20.872290146922843</c:v>
                </c:pt>
              </c:numCache>
            </c:numRef>
          </c:val>
          <c:extLst>
            <c:ext xmlns:c16="http://schemas.microsoft.com/office/drawing/2014/chart" uri="{C3380CC4-5D6E-409C-BE32-E72D297353CC}">
              <c16:uniqueId val="{00000000-FDCA-4165-AF8C-AB75A6B55F11}"/>
            </c:ext>
          </c:extLst>
        </c:ser>
        <c:ser>
          <c:idx val="1"/>
          <c:order val="1"/>
          <c:tx>
            <c:strRef>
              <c:f>Fiscal!$P$45</c:f>
              <c:strCache>
                <c:ptCount val="1"/>
                <c:pt idx="0">
                  <c:v>2025f</c:v>
                </c:pt>
              </c:strCache>
            </c:strRef>
          </c:tx>
          <c:spPr>
            <a:solidFill>
              <a:srgbClr val="31879C"/>
            </a:solidFill>
            <a:ln>
              <a:noFill/>
            </a:ln>
            <a:effectLst/>
          </c:spPr>
          <c:invertIfNegative val="0"/>
          <c:cat>
            <c:strRef>
              <c:f>Fiscal!$G$47:$G$52</c:f>
              <c:strCache>
                <c:ptCount val="6"/>
                <c:pt idx="0">
                  <c:v>TH</c:v>
                </c:pt>
                <c:pt idx="1">
                  <c:v>VN</c:v>
                </c:pt>
                <c:pt idx="2">
                  <c:v>PH</c:v>
                </c:pt>
                <c:pt idx="3">
                  <c:v>ID</c:v>
                </c:pt>
                <c:pt idx="4">
                  <c:v>SK</c:v>
                </c:pt>
                <c:pt idx="5">
                  <c:v>MY</c:v>
                </c:pt>
              </c:strCache>
            </c:strRef>
          </c:cat>
          <c:val>
            <c:numRef>
              <c:f>Fiscal!$P$47:$P$52</c:f>
              <c:numCache>
                <c:formatCode>0.0</c:formatCode>
                <c:ptCount val="6"/>
                <c:pt idx="0">
                  <c:v>19.430051813471501</c:v>
                </c:pt>
                <c:pt idx="1">
                  <c:v>20.470829068577277</c:v>
                </c:pt>
                <c:pt idx="2">
                  <c:v>22.101600556715383</c:v>
                </c:pt>
                <c:pt idx="3">
                  <c:v>14.834720414523089</c:v>
                </c:pt>
                <c:pt idx="4">
                  <c:v>25.282723099316982</c:v>
                </c:pt>
                <c:pt idx="5">
                  <c:v>20.154629273914711</c:v>
                </c:pt>
              </c:numCache>
            </c:numRef>
          </c:val>
          <c:extLst>
            <c:ext xmlns:c16="http://schemas.microsoft.com/office/drawing/2014/chart" uri="{C3380CC4-5D6E-409C-BE32-E72D297353CC}">
              <c16:uniqueId val="{00000001-FDCA-4165-AF8C-AB75A6B55F11}"/>
            </c:ext>
          </c:extLst>
        </c:ser>
        <c:dLbls>
          <c:showLegendKey val="0"/>
          <c:showVal val="0"/>
          <c:showCatName val="0"/>
          <c:showSerName val="0"/>
          <c:showPercent val="0"/>
          <c:showBubbleSize val="0"/>
        </c:dLbls>
        <c:gapWidth val="219"/>
        <c:axId val="1216978560"/>
        <c:axId val="1216972800"/>
      </c:barChart>
      <c:lineChart>
        <c:grouping val="standard"/>
        <c:varyColors val="0"/>
        <c:ser>
          <c:idx val="2"/>
          <c:order val="2"/>
          <c:tx>
            <c:strRef>
              <c:f>Fiscal!$Q$45</c:f>
              <c:strCache>
                <c:ptCount val="1"/>
                <c:pt idx="0">
                  <c:v>Change (rhs)</c:v>
                </c:pt>
              </c:strCache>
            </c:strRef>
          </c:tx>
          <c:spPr>
            <a:ln w="25400" cap="rnd">
              <a:noFill/>
              <a:round/>
            </a:ln>
            <a:effectLst/>
          </c:spPr>
          <c:marker>
            <c:symbol val="circle"/>
            <c:size val="5"/>
            <c:spPr>
              <a:solidFill>
                <a:srgbClr val="D7840B"/>
              </a:solidFill>
              <a:ln w="9525">
                <a:noFill/>
              </a:ln>
              <a:effectLst/>
            </c:spPr>
          </c:marker>
          <c:cat>
            <c:strRef>
              <c:f>Fiscal!$G$47:$G$52</c:f>
              <c:strCache>
                <c:ptCount val="6"/>
                <c:pt idx="0">
                  <c:v>TH</c:v>
                </c:pt>
                <c:pt idx="1">
                  <c:v>VN</c:v>
                </c:pt>
                <c:pt idx="2">
                  <c:v>PH</c:v>
                </c:pt>
                <c:pt idx="3">
                  <c:v>ID</c:v>
                </c:pt>
                <c:pt idx="4">
                  <c:v>SK</c:v>
                </c:pt>
                <c:pt idx="5">
                  <c:v>MY</c:v>
                </c:pt>
              </c:strCache>
            </c:strRef>
          </c:cat>
          <c:val>
            <c:numRef>
              <c:f>Fiscal!$Q$47:$Q$52</c:f>
              <c:numCache>
                <c:formatCode>0.0</c:formatCode>
                <c:ptCount val="6"/>
                <c:pt idx="0">
                  <c:v>1.763925395319152</c:v>
                </c:pt>
                <c:pt idx="1">
                  <c:v>1.3673037806453827</c:v>
                </c:pt>
                <c:pt idx="2">
                  <c:v>0.40107384490198683</c:v>
                </c:pt>
                <c:pt idx="3">
                  <c:v>-0.11159951083729602</c:v>
                </c:pt>
                <c:pt idx="4">
                  <c:v>-0.52296782978221756</c:v>
                </c:pt>
                <c:pt idx="5">
                  <c:v>-0.71766087300813197</c:v>
                </c:pt>
              </c:numCache>
            </c:numRef>
          </c:val>
          <c:smooth val="0"/>
          <c:extLst>
            <c:ext xmlns:c16="http://schemas.microsoft.com/office/drawing/2014/chart" uri="{C3380CC4-5D6E-409C-BE32-E72D297353CC}">
              <c16:uniqueId val="{00000002-FDCA-4165-AF8C-AB75A6B55F11}"/>
            </c:ext>
          </c:extLst>
        </c:ser>
        <c:ser>
          <c:idx val="3"/>
          <c:order val="3"/>
          <c:tx>
            <c:strRef>
              <c:f>Fiscal!$R$45</c:f>
              <c:strCache>
                <c:ptCount val="1"/>
              </c:strCache>
            </c:strRef>
          </c:tx>
          <c:spPr>
            <a:ln w="25400" cap="rnd">
              <a:solidFill>
                <a:schemeClr val="tx1"/>
              </a:solidFill>
              <a:prstDash val="dash"/>
              <a:round/>
            </a:ln>
            <a:effectLst/>
          </c:spPr>
          <c:marker>
            <c:symbol val="none"/>
          </c:marker>
          <c:cat>
            <c:strRef>
              <c:f>Fiscal!$G$47:$G$52</c:f>
              <c:strCache>
                <c:ptCount val="6"/>
                <c:pt idx="0">
                  <c:v>TH</c:v>
                </c:pt>
                <c:pt idx="1">
                  <c:v>VN</c:v>
                </c:pt>
                <c:pt idx="2">
                  <c:v>PH</c:v>
                </c:pt>
                <c:pt idx="3">
                  <c:v>ID</c:v>
                </c:pt>
                <c:pt idx="4">
                  <c:v>SK</c:v>
                </c:pt>
                <c:pt idx="5">
                  <c:v>MY</c:v>
                </c:pt>
              </c:strCache>
            </c:strRef>
          </c:cat>
          <c:val>
            <c:numRef>
              <c:f>Fiscal!$R$47:$R$52</c:f>
              <c:numCache>
                <c:formatCode>General</c:formatCode>
                <c:ptCount val="6"/>
                <c:pt idx="0">
                  <c:v>0</c:v>
                </c:pt>
                <c:pt idx="1">
                  <c:v>0</c:v>
                </c:pt>
                <c:pt idx="2">
                  <c:v>0</c:v>
                </c:pt>
                <c:pt idx="3">
                  <c:v>0</c:v>
                </c:pt>
                <c:pt idx="4">
                  <c:v>0</c:v>
                </c:pt>
                <c:pt idx="5">
                  <c:v>0</c:v>
                </c:pt>
              </c:numCache>
            </c:numRef>
          </c:val>
          <c:smooth val="0"/>
          <c:extLst>
            <c:ext xmlns:c16="http://schemas.microsoft.com/office/drawing/2014/chart" uri="{C3380CC4-5D6E-409C-BE32-E72D297353CC}">
              <c16:uniqueId val="{00000003-FDCA-4165-AF8C-AB75A6B55F11}"/>
            </c:ext>
          </c:extLst>
        </c:ser>
        <c:dLbls>
          <c:showLegendKey val="0"/>
          <c:showVal val="0"/>
          <c:showCatName val="0"/>
          <c:showSerName val="0"/>
          <c:showPercent val="0"/>
          <c:showBubbleSize val="0"/>
        </c:dLbls>
        <c:marker val="1"/>
        <c:smooth val="0"/>
        <c:axId val="2133138072"/>
        <c:axId val="2133135192"/>
      </c:lineChart>
      <c:catAx>
        <c:axId val="1216978560"/>
        <c:scaling>
          <c:orientation val="minMax"/>
        </c:scaling>
        <c:delete val="0"/>
        <c:axPos val="b"/>
        <c:numFmt formatCode="General" sourceLinked="1"/>
        <c:majorTickMark val="out"/>
        <c:minorTickMark val="none"/>
        <c:tickLblPos val="nextTo"/>
        <c:spPr>
          <a:noFill/>
          <a:ln w="9525" cap="flat" cmpd="sng" algn="ctr">
            <a:solidFill>
              <a:srgbClr val="969696"/>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216972800"/>
        <c:crosses val="autoZero"/>
        <c:auto val="1"/>
        <c:lblAlgn val="ctr"/>
        <c:lblOffset val="100"/>
        <c:noMultiLvlLbl val="0"/>
      </c:catAx>
      <c:valAx>
        <c:axId val="1216972800"/>
        <c:scaling>
          <c:orientation val="minMax"/>
        </c:scaling>
        <c:delete val="0"/>
        <c:axPos val="l"/>
        <c:numFmt formatCode="0" sourceLinked="0"/>
        <c:majorTickMark val="out"/>
        <c:minorTickMark val="none"/>
        <c:tickLblPos val="nextTo"/>
        <c:spPr>
          <a:noFill/>
          <a:ln>
            <a:solidFill>
              <a:srgbClr val="969696"/>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216978560"/>
        <c:crosses val="autoZero"/>
        <c:crossBetween val="between"/>
      </c:valAx>
      <c:valAx>
        <c:axId val="2133135192"/>
        <c:scaling>
          <c:orientation val="minMax"/>
          <c:max val="4"/>
          <c:min val="-2"/>
        </c:scaling>
        <c:delete val="0"/>
        <c:axPos val="r"/>
        <c:numFmt formatCode="0" sourceLinked="0"/>
        <c:majorTickMark val="out"/>
        <c:minorTickMark val="none"/>
        <c:tickLblPos val="nextTo"/>
        <c:spPr>
          <a:noFill/>
          <a:ln>
            <a:solidFill>
              <a:srgbClr val="969696"/>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133138072"/>
        <c:crosses val="max"/>
        <c:crossBetween val="between"/>
        <c:majorUnit val="1"/>
      </c:valAx>
      <c:catAx>
        <c:axId val="2133138072"/>
        <c:scaling>
          <c:orientation val="minMax"/>
        </c:scaling>
        <c:delete val="1"/>
        <c:axPos val="b"/>
        <c:numFmt formatCode="General" sourceLinked="1"/>
        <c:majorTickMark val="out"/>
        <c:minorTickMark val="none"/>
        <c:tickLblPos val="nextTo"/>
        <c:crossAx val="2133135192"/>
        <c:crosses val="autoZero"/>
        <c:auto val="1"/>
        <c:lblAlgn val="ctr"/>
        <c:lblOffset val="100"/>
        <c:noMultiLvlLbl val="0"/>
      </c:catAx>
      <c:spPr>
        <a:noFill/>
        <a:ln>
          <a:noFill/>
        </a:ln>
        <a:effectLst/>
      </c:spPr>
    </c:plotArea>
    <c:legend>
      <c:legendPos val="t"/>
      <c:legendEntry>
        <c:idx val="3"/>
        <c:delete val="1"/>
      </c:legendEntry>
      <c:layout>
        <c:manualLayout>
          <c:xMode val="edge"/>
          <c:yMode val="edge"/>
          <c:x val="0.19387892485661515"/>
          <c:y val="9.5755686789151362E-2"/>
          <c:w val="0.61160738528373604"/>
          <c:h val="7.3216316710411192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000">
          <a:solidFill>
            <a:schemeClr val="tx1"/>
          </a:solidFill>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rgbClr val="581D74"/>
                </a:solidFill>
                <a:latin typeface="Arial" panose="020B0604020202020204" pitchFamily="34" charset="0"/>
                <a:ea typeface="+mn-ea"/>
                <a:cs typeface="Arial" panose="020B0604020202020204" pitchFamily="34" charset="0"/>
              </a:defRPr>
            </a:pPr>
            <a:r>
              <a:rPr lang="en-US" b="1">
                <a:solidFill>
                  <a:srgbClr val="581D74"/>
                </a:solidFill>
              </a:rPr>
              <a:t>Monetary</a:t>
            </a:r>
            <a:r>
              <a:rPr lang="en-US" b="1" baseline="0">
                <a:solidFill>
                  <a:srgbClr val="581D74"/>
                </a:solidFill>
              </a:rPr>
              <a:t> Condition Index</a:t>
            </a:r>
            <a:endParaRPr lang="en-US" b="1">
              <a:solidFill>
                <a:srgbClr val="581D74"/>
              </a:solidFill>
            </a:endParaRPr>
          </a:p>
        </c:rich>
      </c:tx>
      <c:layout>
        <c:manualLayout>
          <c:xMode val="edge"/>
          <c:yMode val="edge"/>
          <c:x val="0.26336419753086421"/>
          <c:y val="0"/>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rgbClr val="581D74"/>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5.5524254446713772E-2"/>
          <c:y val="0.2317315543890347"/>
          <c:w val="0.85700106931078057"/>
          <c:h val="0.56727471566054244"/>
        </c:manualLayout>
      </c:layout>
      <c:barChart>
        <c:barDir val="col"/>
        <c:grouping val="clustered"/>
        <c:varyColors val="0"/>
        <c:ser>
          <c:idx val="0"/>
          <c:order val="0"/>
          <c:tx>
            <c:strRef>
              <c:f>Charts!$E$7</c:f>
              <c:strCache>
                <c:ptCount val="1"/>
                <c:pt idx="0">
                  <c:v>Apr-24</c:v>
                </c:pt>
              </c:strCache>
            </c:strRef>
          </c:tx>
          <c:spPr>
            <a:solidFill>
              <a:schemeClr val="bg1">
                <a:lumMod val="65000"/>
              </a:schemeClr>
            </a:solidFill>
            <a:ln>
              <a:noFill/>
            </a:ln>
            <a:effectLst/>
          </c:spPr>
          <c:invertIfNegative val="0"/>
          <c:cat>
            <c:strRef>
              <c:f>Charts!$D$8:$D$19</c:f>
              <c:strCache>
                <c:ptCount val="12"/>
                <c:pt idx="0">
                  <c:v>MY</c:v>
                </c:pt>
                <c:pt idx="1">
                  <c:v>IN</c:v>
                </c:pt>
                <c:pt idx="2">
                  <c:v>SG</c:v>
                </c:pt>
                <c:pt idx="3">
                  <c:v>AU</c:v>
                </c:pt>
                <c:pt idx="4">
                  <c:v>ID</c:v>
                </c:pt>
                <c:pt idx="5">
                  <c:v>SK</c:v>
                </c:pt>
                <c:pt idx="6">
                  <c:v>HK</c:v>
                </c:pt>
                <c:pt idx="7">
                  <c:v>CN</c:v>
                </c:pt>
                <c:pt idx="8">
                  <c:v>TW</c:v>
                </c:pt>
                <c:pt idx="9">
                  <c:v>JP</c:v>
                </c:pt>
                <c:pt idx="10">
                  <c:v>TH</c:v>
                </c:pt>
                <c:pt idx="11">
                  <c:v>PH</c:v>
                </c:pt>
              </c:strCache>
            </c:strRef>
          </c:cat>
          <c:val>
            <c:numRef>
              <c:f>Charts!$E$8:$E$19</c:f>
              <c:numCache>
                <c:formatCode>0.0</c:formatCode>
                <c:ptCount val="12"/>
                <c:pt idx="0">
                  <c:v>-0.52471609787779339</c:v>
                </c:pt>
                <c:pt idx="1">
                  <c:v>0.66472929357664223</c:v>
                </c:pt>
                <c:pt idx="2">
                  <c:v>0.91686089892321454</c:v>
                </c:pt>
                <c:pt idx="3">
                  <c:v>0.86397074873122448</c:v>
                </c:pt>
                <c:pt idx="4">
                  <c:v>0.53505673962617617</c:v>
                </c:pt>
                <c:pt idx="5">
                  <c:v>0.53815631941536046</c:v>
                </c:pt>
                <c:pt idx="6">
                  <c:v>0.61053959693183379</c:v>
                </c:pt>
                <c:pt idx="7">
                  <c:v>0.61985652919429568</c:v>
                </c:pt>
                <c:pt idx="8">
                  <c:v>-0.18652204969257258</c:v>
                </c:pt>
                <c:pt idx="9">
                  <c:v>-1.6451175564752627</c:v>
                </c:pt>
                <c:pt idx="10">
                  <c:v>1.0371912710575222</c:v>
                </c:pt>
                <c:pt idx="11">
                  <c:v>0.95264809527006089</c:v>
                </c:pt>
              </c:numCache>
            </c:numRef>
          </c:val>
          <c:extLst>
            <c:ext xmlns:c16="http://schemas.microsoft.com/office/drawing/2014/chart" uri="{C3380CC4-5D6E-409C-BE32-E72D297353CC}">
              <c16:uniqueId val="{00000000-799C-4471-B82C-748576D6F4AA}"/>
            </c:ext>
          </c:extLst>
        </c:ser>
        <c:ser>
          <c:idx val="1"/>
          <c:order val="1"/>
          <c:tx>
            <c:strRef>
              <c:f>Charts!$F$7</c:f>
              <c:strCache>
                <c:ptCount val="1"/>
                <c:pt idx="0">
                  <c:v>Apr-25</c:v>
                </c:pt>
              </c:strCache>
            </c:strRef>
          </c:tx>
          <c:spPr>
            <a:solidFill>
              <a:srgbClr val="31879C"/>
            </a:solidFill>
            <a:ln>
              <a:noFill/>
            </a:ln>
            <a:effectLst/>
          </c:spPr>
          <c:invertIfNegative val="0"/>
          <c:cat>
            <c:strRef>
              <c:f>Charts!$D$8:$D$19</c:f>
              <c:strCache>
                <c:ptCount val="12"/>
                <c:pt idx="0">
                  <c:v>MY</c:v>
                </c:pt>
                <c:pt idx="1">
                  <c:v>IN</c:v>
                </c:pt>
                <c:pt idx="2">
                  <c:v>SG</c:v>
                </c:pt>
                <c:pt idx="3">
                  <c:v>AU</c:v>
                </c:pt>
                <c:pt idx="4">
                  <c:v>ID</c:v>
                </c:pt>
                <c:pt idx="5">
                  <c:v>SK</c:v>
                </c:pt>
                <c:pt idx="6">
                  <c:v>HK</c:v>
                </c:pt>
                <c:pt idx="7">
                  <c:v>CN</c:v>
                </c:pt>
                <c:pt idx="8">
                  <c:v>TW</c:v>
                </c:pt>
                <c:pt idx="9">
                  <c:v>JP</c:v>
                </c:pt>
                <c:pt idx="10">
                  <c:v>TH</c:v>
                </c:pt>
                <c:pt idx="11">
                  <c:v>PH</c:v>
                </c:pt>
              </c:strCache>
            </c:strRef>
          </c:cat>
          <c:val>
            <c:numRef>
              <c:f>Charts!$F$8:$F$19</c:f>
              <c:numCache>
                <c:formatCode>0.0</c:formatCode>
                <c:ptCount val="12"/>
                <c:pt idx="0">
                  <c:v>-3.281710489259669E-3</c:v>
                </c:pt>
                <c:pt idx="1">
                  <c:v>1.1231445752400859</c:v>
                </c:pt>
                <c:pt idx="2">
                  <c:v>1.2511989742017464</c:v>
                </c:pt>
                <c:pt idx="3">
                  <c:v>1.1951392452609819</c:v>
                </c:pt>
                <c:pt idx="4">
                  <c:v>0.85370924468639398</c:v>
                </c:pt>
                <c:pt idx="5">
                  <c:v>0.66424317088612439</c:v>
                </c:pt>
                <c:pt idx="6">
                  <c:v>0.60247009709358734</c:v>
                </c:pt>
                <c:pt idx="7">
                  <c:v>0.58177128307913517</c:v>
                </c:pt>
                <c:pt idx="8">
                  <c:v>-0.35236123704631045</c:v>
                </c:pt>
                <c:pt idx="9">
                  <c:v>-1.8639100523719025</c:v>
                </c:pt>
                <c:pt idx="10">
                  <c:v>0.68608979572667927</c:v>
                </c:pt>
                <c:pt idx="11">
                  <c:v>-0.18489001043214728</c:v>
                </c:pt>
              </c:numCache>
            </c:numRef>
          </c:val>
          <c:extLst>
            <c:ext xmlns:c16="http://schemas.microsoft.com/office/drawing/2014/chart" uri="{C3380CC4-5D6E-409C-BE32-E72D297353CC}">
              <c16:uniqueId val="{00000001-799C-4471-B82C-748576D6F4AA}"/>
            </c:ext>
          </c:extLst>
        </c:ser>
        <c:dLbls>
          <c:showLegendKey val="0"/>
          <c:showVal val="0"/>
          <c:showCatName val="0"/>
          <c:showSerName val="0"/>
          <c:showPercent val="0"/>
          <c:showBubbleSize val="0"/>
        </c:dLbls>
        <c:gapWidth val="219"/>
        <c:axId val="1727436456"/>
        <c:axId val="1727444016"/>
      </c:barChart>
      <c:lineChart>
        <c:grouping val="standard"/>
        <c:varyColors val="0"/>
        <c:ser>
          <c:idx val="2"/>
          <c:order val="2"/>
          <c:tx>
            <c:strRef>
              <c:f>Charts!$G$7</c:f>
              <c:strCache>
                <c:ptCount val="1"/>
                <c:pt idx="0">
                  <c:v>Change (rhs)</c:v>
                </c:pt>
              </c:strCache>
            </c:strRef>
          </c:tx>
          <c:spPr>
            <a:ln w="28575" cap="rnd">
              <a:noFill/>
              <a:round/>
            </a:ln>
            <a:effectLst/>
          </c:spPr>
          <c:marker>
            <c:symbol val="circle"/>
            <c:size val="7"/>
            <c:spPr>
              <a:solidFill>
                <a:srgbClr val="581D74"/>
              </a:solidFill>
              <a:ln w="9525">
                <a:noFill/>
              </a:ln>
              <a:effectLst/>
            </c:spPr>
          </c:marker>
          <c:cat>
            <c:strRef>
              <c:f>Charts!$D$8:$D$19</c:f>
              <c:strCache>
                <c:ptCount val="12"/>
                <c:pt idx="0">
                  <c:v>MY</c:v>
                </c:pt>
                <c:pt idx="1">
                  <c:v>IN</c:v>
                </c:pt>
                <c:pt idx="2">
                  <c:v>SG</c:v>
                </c:pt>
                <c:pt idx="3">
                  <c:v>AU</c:v>
                </c:pt>
                <c:pt idx="4">
                  <c:v>ID</c:v>
                </c:pt>
                <c:pt idx="5">
                  <c:v>SK</c:v>
                </c:pt>
                <c:pt idx="6">
                  <c:v>HK</c:v>
                </c:pt>
                <c:pt idx="7">
                  <c:v>CN</c:v>
                </c:pt>
                <c:pt idx="8">
                  <c:v>TW</c:v>
                </c:pt>
                <c:pt idx="9">
                  <c:v>JP</c:v>
                </c:pt>
                <c:pt idx="10">
                  <c:v>TH</c:v>
                </c:pt>
                <c:pt idx="11">
                  <c:v>PH</c:v>
                </c:pt>
              </c:strCache>
            </c:strRef>
          </c:cat>
          <c:val>
            <c:numRef>
              <c:f>Charts!$G$8:$G$19</c:f>
              <c:numCache>
                <c:formatCode>0.00</c:formatCode>
                <c:ptCount val="12"/>
                <c:pt idx="0">
                  <c:v>0.52143438738853376</c:v>
                </c:pt>
                <c:pt idx="1">
                  <c:v>0.4584152816634437</c:v>
                </c:pt>
                <c:pt idx="2">
                  <c:v>0.33433807527853188</c:v>
                </c:pt>
                <c:pt idx="3">
                  <c:v>0.33116849652975744</c:v>
                </c:pt>
                <c:pt idx="4">
                  <c:v>0.31865250506021781</c:v>
                </c:pt>
                <c:pt idx="5">
                  <c:v>0.12608685147076393</c:v>
                </c:pt>
                <c:pt idx="6">
                  <c:v>-8.0694998382464522E-3</c:v>
                </c:pt>
                <c:pt idx="7">
                  <c:v>-3.8085246115160509E-2</c:v>
                </c:pt>
                <c:pt idx="8">
                  <c:v>-0.16583918735373787</c:v>
                </c:pt>
                <c:pt idx="9">
                  <c:v>-0.21879249589663985</c:v>
                </c:pt>
                <c:pt idx="10">
                  <c:v>-0.3511014753308429</c:v>
                </c:pt>
                <c:pt idx="11">
                  <c:v>-1.1375381057022083</c:v>
                </c:pt>
              </c:numCache>
            </c:numRef>
          </c:val>
          <c:smooth val="0"/>
          <c:extLst>
            <c:ext xmlns:c16="http://schemas.microsoft.com/office/drawing/2014/chart" uri="{C3380CC4-5D6E-409C-BE32-E72D297353CC}">
              <c16:uniqueId val="{00000002-799C-4471-B82C-748576D6F4AA}"/>
            </c:ext>
          </c:extLst>
        </c:ser>
        <c:dLbls>
          <c:showLegendKey val="0"/>
          <c:showVal val="0"/>
          <c:showCatName val="0"/>
          <c:showSerName val="0"/>
          <c:showPercent val="0"/>
          <c:showBubbleSize val="0"/>
        </c:dLbls>
        <c:marker val="1"/>
        <c:smooth val="0"/>
        <c:axId val="1445621024"/>
        <c:axId val="1445620304"/>
      </c:lineChart>
      <c:catAx>
        <c:axId val="1727436456"/>
        <c:scaling>
          <c:orientation val="minMax"/>
        </c:scaling>
        <c:delete val="0"/>
        <c:axPos val="b"/>
        <c:numFmt formatCode="General" sourceLinked="1"/>
        <c:majorTickMark val="out"/>
        <c:minorTickMark val="none"/>
        <c:tickLblPos val="low"/>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727444016"/>
        <c:crosses val="autoZero"/>
        <c:auto val="1"/>
        <c:lblAlgn val="ctr"/>
        <c:lblOffset val="100"/>
        <c:noMultiLvlLbl val="0"/>
      </c:catAx>
      <c:valAx>
        <c:axId val="1727444016"/>
        <c:scaling>
          <c:orientation val="minMax"/>
          <c:max val="3"/>
          <c:min val="-3"/>
        </c:scaling>
        <c:delete val="0"/>
        <c:axPos val="l"/>
        <c:numFmt formatCode="0" sourceLinked="0"/>
        <c:majorTickMark val="out"/>
        <c:minorTickMark val="none"/>
        <c:tickLblPos val="nextTo"/>
        <c:spPr>
          <a:noFill/>
          <a:ln>
            <a:solidFill>
              <a:schemeClr val="tx1">
                <a:lumMod val="50000"/>
                <a:lumOff val="50000"/>
              </a:schemeClr>
            </a:solid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727436456"/>
        <c:crosses val="autoZero"/>
        <c:crossBetween val="between"/>
      </c:valAx>
      <c:valAx>
        <c:axId val="1445620304"/>
        <c:scaling>
          <c:orientation val="minMax"/>
          <c:max val="1.2"/>
          <c:min val="-1.2"/>
        </c:scaling>
        <c:delete val="0"/>
        <c:axPos val="r"/>
        <c:numFmt formatCode="0.0" sourceLinked="0"/>
        <c:majorTickMark val="out"/>
        <c:minorTickMark val="none"/>
        <c:tickLblPos val="nextTo"/>
        <c:spPr>
          <a:noFill/>
          <a:ln>
            <a:solidFill>
              <a:schemeClr val="tx1">
                <a:lumMod val="50000"/>
                <a:lumOff val="50000"/>
              </a:schemeClr>
            </a:solid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445621024"/>
        <c:crosses val="max"/>
        <c:crossBetween val="between"/>
        <c:majorUnit val="0.4"/>
      </c:valAx>
      <c:catAx>
        <c:axId val="1445621024"/>
        <c:scaling>
          <c:orientation val="minMax"/>
        </c:scaling>
        <c:delete val="1"/>
        <c:axPos val="b"/>
        <c:numFmt formatCode="General" sourceLinked="1"/>
        <c:majorTickMark val="out"/>
        <c:minorTickMark val="none"/>
        <c:tickLblPos val="nextTo"/>
        <c:crossAx val="1445620304"/>
        <c:crosses val="autoZero"/>
        <c:auto val="1"/>
        <c:lblAlgn val="ctr"/>
        <c:lblOffset val="100"/>
        <c:noMultiLvlLbl val="0"/>
      </c:catAx>
      <c:spPr>
        <a:noFill/>
        <a:ln>
          <a:noFill/>
        </a:ln>
        <a:effectLst/>
      </c:spPr>
    </c:plotArea>
    <c:legend>
      <c:legendPos val="t"/>
      <c:layout>
        <c:manualLayout>
          <c:xMode val="edge"/>
          <c:yMode val="edge"/>
          <c:x val="0.21568678915135608"/>
          <c:y val="0.10557888597258676"/>
          <c:w val="0.56245333916593754"/>
          <c:h val="7.8996427529892096E-2"/>
        </c:manualLayout>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000">
          <a:latin typeface="Arial" panose="020B0604020202020204" pitchFamily="34" charset="0"/>
          <a:cs typeface="Arial" panose="020B0604020202020204" pitchFamily="34" charset="0"/>
        </a:defRPr>
      </a:pPr>
      <a:endParaRPr lang="en-US"/>
    </a:p>
  </c:txPr>
  <c:externalData r:id="rId4">
    <c:autoUpdate val="0"/>
  </c:externalData>
  <c:userShapes r:id="rId5"/>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rgbClr val="581D74"/>
                </a:solidFill>
                <a:latin typeface="Arial" panose="020B0604020202020204" pitchFamily="34" charset="0"/>
                <a:ea typeface="+mn-ea"/>
                <a:cs typeface="Arial" panose="020B0604020202020204" pitchFamily="34" charset="0"/>
              </a:defRPr>
            </a:pPr>
            <a:r>
              <a:rPr lang="en-US" b="1">
                <a:solidFill>
                  <a:srgbClr val="581D74"/>
                </a:solidFill>
              </a:rPr>
              <a:t>Monetary</a:t>
            </a:r>
            <a:r>
              <a:rPr lang="en-US" b="1" baseline="0">
                <a:solidFill>
                  <a:srgbClr val="581D74"/>
                </a:solidFill>
              </a:rPr>
              <a:t> Condition Index Composition</a:t>
            </a:r>
            <a:endParaRPr lang="en-US" b="1">
              <a:solidFill>
                <a:srgbClr val="581D74"/>
              </a:solidFill>
            </a:endParaRPr>
          </a:p>
        </c:rich>
      </c:tx>
      <c:layout>
        <c:manualLayout>
          <c:xMode val="edge"/>
          <c:yMode val="edge"/>
          <c:x val="0.1388888888888889"/>
          <c:y val="0"/>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rgbClr val="581D74"/>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8.4369835714980065E-2"/>
          <c:y val="0.1847594050743657"/>
          <c:w val="0.83126032857003984"/>
          <c:h val="0.61849044911052786"/>
        </c:manualLayout>
      </c:layout>
      <c:barChart>
        <c:barDir val="col"/>
        <c:grouping val="stacked"/>
        <c:varyColors val="0"/>
        <c:ser>
          <c:idx val="0"/>
          <c:order val="0"/>
          <c:tx>
            <c:strRef>
              <c:f>Charts!$E$22</c:f>
              <c:strCache>
                <c:ptCount val="1"/>
                <c:pt idx="0">
                  <c:v>RIR</c:v>
                </c:pt>
              </c:strCache>
            </c:strRef>
          </c:tx>
          <c:spPr>
            <a:solidFill>
              <a:srgbClr val="31879C"/>
            </a:solidFill>
            <a:ln>
              <a:noFill/>
            </a:ln>
            <a:effectLst/>
          </c:spPr>
          <c:invertIfNegative val="0"/>
          <c:cat>
            <c:strRef>
              <c:f>Charts!$D$23:$D$34</c:f>
              <c:strCache>
                <c:ptCount val="12"/>
                <c:pt idx="0">
                  <c:v>SG</c:v>
                </c:pt>
                <c:pt idx="1">
                  <c:v>AU</c:v>
                </c:pt>
                <c:pt idx="2">
                  <c:v>IN</c:v>
                </c:pt>
                <c:pt idx="3">
                  <c:v>ID</c:v>
                </c:pt>
                <c:pt idx="4">
                  <c:v>TH</c:v>
                </c:pt>
                <c:pt idx="5">
                  <c:v>SK</c:v>
                </c:pt>
                <c:pt idx="6">
                  <c:v>HK</c:v>
                </c:pt>
                <c:pt idx="7">
                  <c:v>CN</c:v>
                </c:pt>
                <c:pt idx="8">
                  <c:v>MY</c:v>
                </c:pt>
                <c:pt idx="9">
                  <c:v>PH</c:v>
                </c:pt>
                <c:pt idx="10">
                  <c:v>TW</c:v>
                </c:pt>
                <c:pt idx="11">
                  <c:v>JP</c:v>
                </c:pt>
              </c:strCache>
            </c:strRef>
          </c:cat>
          <c:val>
            <c:numRef>
              <c:f>Charts!$E$23:$E$34</c:f>
              <c:numCache>
                <c:formatCode>0.00</c:formatCode>
                <c:ptCount val="12"/>
                <c:pt idx="0">
                  <c:v>0.91264881851976642</c:v>
                </c:pt>
                <c:pt idx="1">
                  <c:v>1.2067495619295419</c:v>
                </c:pt>
                <c:pt idx="2">
                  <c:v>1.0284860406322496</c:v>
                </c:pt>
                <c:pt idx="3">
                  <c:v>0.89366532392612352</c:v>
                </c:pt>
                <c:pt idx="4">
                  <c:v>0.35866371866828572</c:v>
                </c:pt>
                <c:pt idx="5">
                  <c:v>0.13865234421490222</c:v>
                </c:pt>
                <c:pt idx="6">
                  <c:v>0.3481225800248523</c:v>
                </c:pt>
                <c:pt idx="7">
                  <c:v>0.55233937808048483</c:v>
                </c:pt>
                <c:pt idx="8">
                  <c:v>0.46104264069034895</c:v>
                </c:pt>
                <c:pt idx="9">
                  <c:v>-0.57416185281614673</c:v>
                </c:pt>
                <c:pt idx="10">
                  <c:v>-0.18448530083393658</c:v>
                </c:pt>
                <c:pt idx="11">
                  <c:v>-1.7268357609003087</c:v>
                </c:pt>
              </c:numCache>
            </c:numRef>
          </c:val>
          <c:extLst>
            <c:ext xmlns:c16="http://schemas.microsoft.com/office/drawing/2014/chart" uri="{C3380CC4-5D6E-409C-BE32-E72D297353CC}">
              <c16:uniqueId val="{00000000-286E-40A8-A81F-3B40BFBCC01C}"/>
            </c:ext>
          </c:extLst>
        </c:ser>
        <c:ser>
          <c:idx val="1"/>
          <c:order val="1"/>
          <c:tx>
            <c:strRef>
              <c:f>Charts!$F$22</c:f>
              <c:strCache>
                <c:ptCount val="1"/>
                <c:pt idx="0">
                  <c:v>REER</c:v>
                </c:pt>
              </c:strCache>
            </c:strRef>
          </c:tx>
          <c:spPr>
            <a:solidFill>
              <a:schemeClr val="bg1">
                <a:lumMod val="65000"/>
              </a:schemeClr>
            </a:solidFill>
            <a:ln>
              <a:noFill/>
            </a:ln>
            <a:effectLst/>
          </c:spPr>
          <c:invertIfNegative val="0"/>
          <c:cat>
            <c:strRef>
              <c:f>Charts!$D$23:$D$34</c:f>
              <c:strCache>
                <c:ptCount val="12"/>
                <c:pt idx="0">
                  <c:v>SG</c:v>
                </c:pt>
                <c:pt idx="1">
                  <c:v>AU</c:v>
                </c:pt>
                <c:pt idx="2">
                  <c:v>IN</c:v>
                </c:pt>
                <c:pt idx="3">
                  <c:v>ID</c:v>
                </c:pt>
                <c:pt idx="4">
                  <c:v>TH</c:v>
                </c:pt>
                <c:pt idx="5">
                  <c:v>SK</c:v>
                </c:pt>
                <c:pt idx="6">
                  <c:v>HK</c:v>
                </c:pt>
                <c:pt idx="7">
                  <c:v>CN</c:v>
                </c:pt>
                <c:pt idx="8">
                  <c:v>MY</c:v>
                </c:pt>
                <c:pt idx="9">
                  <c:v>PH</c:v>
                </c:pt>
                <c:pt idx="10">
                  <c:v>TW</c:v>
                </c:pt>
                <c:pt idx="11">
                  <c:v>JP</c:v>
                </c:pt>
              </c:strCache>
            </c:strRef>
          </c:cat>
          <c:val>
            <c:numRef>
              <c:f>Charts!$F$23:$F$34</c:f>
              <c:numCache>
                <c:formatCode>0.00</c:formatCode>
                <c:ptCount val="12"/>
                <c:pt idx="0">
                  <c:v>0.33855015568197994</c:v>
                </c:pt>
                <c:pt idx="1">
                  <c:v>-1.1610316668559753E-2</c:v>
                </c:pt>
                <c:pt idx="2">
                  <c:v>9.465853460783645E-2</c:v>
                </c:pt>
                <c:pt idx="3">
                  <c:v>-3.9956079239729554E-2</c:v>
                </c:pt>
                <c:pt idx="4">
                  <c:v>0.32742607705839355</c:v>
                </c:pt>
                <c:pt idx="5">
                  <c:v>0.52559082667122214</c:v>
                </c:pt>
                <c:pt idx="6">
                  <c:v>0.25434751706873504</c:v>
                </c:pt>
                <c:pt idx="7">
                  <c:v>2.943190499865031E-2</c:v>
                </c:pt>
                <c:pt idx="8">
                  <c:v>-0.46432435117960863</c:v>
                </c:pt>
                <c:pt idx="9">
                  <c:v>0.38927184238399948</c:v>
                </c:pt>
                <c:pt idx="10">
                  <c:v>-0.16787593621237384</c:v>
                </c:pt>
                <c:pt idx="11">
                  <c:v>-0.13707429147159364</c:v>
                </c:pt>
              </c:numCache>
            </c:numRef>
          </c:val>
          <c:extLst>
            <c:ext xmlns:c16="http://schemas.microsoft.com/office/drawing/2014/chart" uri="{C3380CC4-5D6E-409C-BE32-E72D297353CC}">
              <c16:uniqueId val="{00000001-286E-40A8-A81F-3B40BFBCC01C}"/>
            </c:ext>
          </c:extLst>
        </c:ser>
        <c:dLbls>
          <c:showLegendKey val="0"/>
          <c:showVal val="0"/>
          <c:showCatName val="0"/>
          <c:showSerName val="0"/>
          <c:showPercent val="0"/>
          <c:showBubbleSize val="0"/>
        </c:dLbls>
        <c:gapWidth val="219"/>
        <c:overlap val="100"/>
        <c:axId val="1727436456"/>
        <c:axId val="1727444016"/>
      </c:barChart>
      <c:lineChart>
        <c:grouping val="standard"/>
        <c:varyColors val="0"/>
        <c:ser>
          <c:idx val="2"/>
          <c:order val="2"/>
          <c:tx>
            <c:strRef>
              <c:f>Charts!$G$22</c:f>
              <c:strCache>
                <c:ptCount val="1"/>
                <c:pt idx="0">
                  <c:v>MCI</c:v>
                </c:pt>
              </c:strCache>
            </c:strRef>
          </c:tx>
          <c:spPr>
            <a:ln w="28575" cap="rnd">
              <a:noFill/>
              <a:round/>
            </a:ln>
            <a:effectLst/>
          </c:spPr>
          <c:marker>
            <c:symbol val="circle"/>
            <c:size val="7"/>
            <c:spPr>
              <a:solidFill>
                <a:srgbClr val="581D74"/>
              </a:solidFill>
              <a:ln w="9525">
                <a:noFill/>
              </a:ln>
              <a:effectLst/>
            </c:spPr>
          </c:marker>
          <c:cat>
            <c:strRef>
              <c:f>Charts!$D$23:$D$34</c:f>
              <c:strCache>
                <c:ptCount val="12"/>
                <c:pt idx="0">
                  <c:v>SG</c:v>
                </c:pt>
                <c:pt idx="1">
                  <c:v>AU</c:v>
                </c:pt>
                <c:pt idx="2">
                  <c:v>IN</c:v>
                </c:pt>
                <c:pt idx="3">
                  <c:v>ID</c:v>
                </c:pt>
                <c:pt idx="4">
                  <c:v>TH</c:v>
                </c:pt>
                <c:pt idx="5">
                  <c:v>SK</c:v>
                </c:pt>
                <c:pt idx="6">
                  <c:v>HK</c:v>
                </c:pt>
                <c:pt idx="7">
                  <c:v>CN</c:v>
                </c:pt>
                <c:pt idx="8">
                  <c:v>MY</c:v>
                </c:pt>
                <c:pt idx="9">
                  <c:v>PH</c:v>
                </c:pt>
                <c:pt idx="10">
                  <c:v>TW</c:v>
                </c:pt>
                <c:pt idx="11">
                  <c:v>JP</c:v>
                </c:pt>
              </c:strCache>
            </c:strRef>
          </c:cat>
          <c:val>
            <c:numRef>
              <c:f>Charts!$G$23:$G$34</c:f>
              <c:numCache>
                <c:formatCode>0.00</c:formatCode>
                <c:ptCount val="12"/>
                <c:pt idx="0">
                  <c:v>1.2511989742017464</c:v>
                </c:pt>
                <c:pt idx="1">
                  <c:v>1.1951392452609819</c:v>
                </c:pt>
                <c:pt idx="2">
                  <c:v>1.1231445752400859</c:v>
                </c:pt>
                <c:pt idx="3">
                  <c:v>0.85370924468639398</c:v>
                </c:pt>
                <c:pt idx="4">
                  <c:v>0.68608979572667927</c:v>
                </c:pt>
                <c:pt idx="5">
                  <c:v>0.66424317088612439</c:v>
                </c:pt>
                <c:pt idx="6">
                  <c:v>0.60247009709358734</c:v>
                </c:pt>
                <c:pt idx="7">
                  <c:v>0.58177128307913517</c:v>
                </c:pt>
                <c:pt idx="8">
                  <c:v>-3.281710489259669E-3</c:v>
                </c:pt>
                <c:pt idx="9">
                  <c:v>-0.18489001043214728</c:v>
                </c:pt>
                <c:pt idx="10">
                  <c:v>-0.35236123704631045</c:v>
                </c:pt>
                <c:pt idx="11">
                  <c:v>-1.8639100523719025</c:v>
                </c:pt>
              </c:numCache>
            </c:numRef>
          </c:val>
          <c:smooth val="0"/>
          <c:extLst>
            <c:ext xmlns:c16="http://schemas.microsoft.com/office/drawing/2014/chart" uri="{C3380CC4-5D6E-409C-BE32-E72D297353CC}">
              <c16:uniqueId val="{00000002-286E-40A8-A81F-3B40BFBCC01C}"/>
            </c:ext>
          </c:extLst>
        </c:ser>
        <c:dLbls>
          <c:showLegendKey val="0"/>
          <c:showVal val="0"/>
          <c:showCatName val="0"/>
          <c:showSerName val="0"/>
          <c:showPercent val="0"/>
          <c:showBubbleSize val="0"/>
        </c:dLbls>
        <c:marker val="1"/>
        <c:smooth val="0"/>
        <c:axId val="1445621024"/>
        <c:axId val="1445620304"/>
      </c:lineChart>
      <c:catAx>
        <c:axId val="1727436456"/>
        <c:scaling>
          <c:orientation val="minMax"/>
        </c:scaling>
        <c:delete val="0"/>
        <c:axPos val="b"/>
        <c:numFmt formatCode="General" sourceLinked="1"/>
        <c:majorTickMark val="out"/>
        <c:minorTickMark val="none"/>
        <c:tickLblPos val="low"/>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727444016"/>
        <c:crosses val="autoZero"/>
        <c:auto val="1"/>
        <c:lblAlgn val="ctr"/>
        <c:lblOffset val="100"/>
        <c:noMultiLvlLbl val="0"/>
      </c:catAx>
      <c:valAx>
        <c:axId val="1727444016"/>
        <c:scaling>
          <c:orientation val="minMax"/>
        </c:scaling>
        <c:delete val="0"/>
        <c:axPos val="l"/>
        <c:numFmt formatCode="0.0" sourceLinked="0"/>
        <c:majorTickMark val="out"/>
        <c:minorTickMark val="none"/>
        <c:tickLblPos val="nextTo"/>
        <c:spPr>
          <a:noFill/>
          <a:ln>
            <a:solidFill>
              <a:schemeClr val="tx1">
                <a:lumMod val="50000"/>
                <a:lumOff val="50000"/>
              </a:schemeClr>
            </a:solid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727436456"/>
        <c:crosses val="autoZero"/>
        <c:crossBetween val="between"/>
      </c:valAx>
      <c:valAx>
        <c:axId val="1445620304"/>
        <c:scaling>
          <c:orientation val="minMax"/>
          <c:min val="-2.5"/>
        </c:scaling>
        <c:delete val="0"/>
        <c:axPos val="r"/>
        <c:numFmt formatCode="0.0" sourceLinked="0"/>
        <c:majorTickMark val="out"/>
        <c:minorTickMark val="none"/>
        <c:tickLblPos val="nextTo"/>
        <c:spPr>
          <a:noFill/>
          <a:ln>
            <a:solidFill>
              <a:schemeClr val="tx1">
                <a:lumMod val="50000"/>
                <a:lumOff val="50000"/>
              </a:schemeClr>
            </a:solid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445621024"/>
        <c:crosses val="max"/>
        <c:crossBetween val="between"/>
      </c:valAx>
      <c:catAx>
        <c:axId val="1445621024"/>
        <c:scaling>
          <c:orientation val="minMax"/>
        </c:scaling>
        <c:delete val="1"/>
        <c:axPos val="b"/>
        <c:numFmt formatCode="General" sourceLinked="1"/>
        <c:majorTickMark val="out"/>
        <c:minorTickMark val="none"/>
        <c:tickLblPos val="nextTo"/>
        <c:crossAx val="1445620304"/>
        <c:crosses val="autoZero"/>
        <c:auto val="1"/>
        <c:lblAlgn val="ctr"/>
        <c:lblOffset val="100"/>
        <c:noMultiLvlLbl val="0"/>
      </c:catAx>
      <c:spPr>
        <a:noFill/>
        <a:ln>
          <a:noFill/>
        </a:ln>
        <a:effectLst/>
      </c:spPr>
    </c:plotArea>
    <c:legend>
      <c:legendPos val="t"/>
      <c:layout>
        <c:manualLayout>
          <c:xMode val="edge"/>
          <c:yMode val="edge"/>
          <c:x val="0.32067439486730825"/>
          <c:y val="8.7060367454068255E-2"/>
          <c:w val="0.34630528822786039"/>
          <c:h val="7.8996427529892096E-2"/>
        </c:manualLayout>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000">
          <a:latin typeface="Arial" panose="020B0604020202020204" pitchFamily="34" charset="0"/>
          <a:cs typeface="Arial" panose="020B0604020202020204" pitchFamily="34" charset="0"/>
        </a:defRPr>
      </a:pPr>
      <a:endParaRPr lang="en-US"/>
    </a:p>
  </c:txPr>
  <c:externalData r:id="rId4">
    <c:autoUpdate val="0"/>
  </c:externalData>
  <c:userShapes r:id="rId5"/>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ysClr val="windowText" lastClr="000000"/>
                </a:solidFill>
                <a:latin typeface="Arial" panose="020B0604020202020204" pitchFamily="34" charset="0"/>
                <a:ea typeface="+mn-ea"/>
                <a:cs typeface="Arial" panose="020B0604020202020204" pitchFamily="34" charset="0"/>
              </a:defRPr>
            </a:pPr>
            <a:r>
              <a:rPr lang="en-US" b="1">
                <a:solidFill>
                  <a:srgbClr val="581D74"/>
                </a:solidFill>
              </a:rPr>
              <a:t>Nominal Policy Rate (%) </a:t>
            </a:r>
          </a:p>
        </c:rich>
      </c:tx>
      <c:layout>
        <c:manualLayout>
          <c:xMode val="edge"/>
          <c:yMode val="edge"/>
          <c:x val="0.30293872120151649"/>
          <c:y val="1.2882764654418197E-3"/>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5.2065554244694202E-2"/>
          <c:y val="0.17521544181977255"/>
          <c:w val="0.94793444575530583"/>
          <c:h val="0.67582020997375325"/>
        </c:manualLayout>
      </c:layout>
      <c:barChart>
        <c:barDir val="col"/>
        <c:grouping val="clustered"/>
        <c:varyColors val="0"/>
        <c:ser>
          <c:idx val="0"/>
          <c:order val="0"/>
          <c:tx>
            <c:strRef>
              <c:f>charts!$C$2</c:f>
              <c:strCache>
                <c:ptCount val="1"/>
                <c:pt idx="0">
                  <c:v>Current</c:v>
                </c:pt>
              </c:strCache>
            </c:strRef>
          </c:tx>
          <c:spPr>
            <a:solidFill>
              <a:srgbClr val="969696"/>
            </a:solidFill>
            <a:ln>
              <a:noFill/>
            </a:ln>
            <a:effectLst/>
          </c:spPr>
          <c:invertIfNegative val="0"/>
          <c:cat>
            <c:strRef>
              <c:f>charts!$A$3:$A$16</c:f>
              <c:strCache>
                <c:ptCount val="14"/>
                <c:pt idx="0">
                  <c:v>IN</c:v>
                </c:pt>
                <c:pt idx="1">
                  <c:v>PH</c:v>
                </c:pt>
                <c:pt idx="2">
                  <c:v>ID</c:v>
                </c:pt>
                <c:pt idx="3">
                  <c:v>HK</c:v>
                </c:pt>
                <c:pt idx="4">
                  <c:v>VN</c:v>
                </c:pt>
                <c:pt idx="5">
                  <c:v>US</c:v>
                </c:pt>
                <c:pt idx="6">
                  <c:v>AU</c:v>
                </c:pt>
                <c:pt idx="7">
                  <c:v>MY</c:v>
                </c:pt>
                <c:pt idx="8">
                  <c:v>SK</c:v>
                </c:pt>
                <c:pt idx="9">
                  <c:v>SG</c:v>
                </c:pt>
                <c:pt idx="10">
                  <c:v>TW</c:v>
                </c:pt>
                <c:pt idx="11">
                  <c:v>CN</c:v>
                </c:pt>
                <c:pt idx="12">
                  <c:v>TH</c:v>
                </c:pt>
                <c:pt idx="13">
                  <c:v>JP</c:v>
                </c:pt>
              </c:strCache>
            </c:strRef>
          </c:cat>
          <c:val>
            <c:numRef>
              <c:f>charts!$C$3:$C$16</c:f>
              <c:numCache>
                <c:formatCode>0.000</c:formatCode>
                <c:ptCount val="14"/>
                <c:pt idx="0">
                  <c:v>6</c:v>
                </c:pt>
                <c:pt idx="1">
                  <c:v>5.5</c:v>
                </c:pt>
                <c:pt idx="2">
                  <c:v>5.5</c:v>
                </c:pt>
                <c:pt idx="3">
                  <c:v>4.75</c:v>
                </c:pt>
                <c:pt idx="4">
                  <c:v>4.5</c:v>
                </c:pt>
                <c:pt idx="5">
                  <c:v>4.375</c:v>
                </c:pt>
                <c:pt idx="6">
                  <c:v>3.85</c:v>
                </c:pt>
                <c:pt idx="7">
                  <c:v>3</c:v>
                </c:pt>
                <c:pt idx="8">
                  <c:v>2.5</c:v>
                </c:pt>
                <c:pt idx="9">
                  <c:v>2.2692000000000001</c:v>
                </c:pt>
                <c:pt idx="10">
                  <c:v>2</c:v>
                </c:pt>
                <c:pt idx="11">
                  <c:v>1.8</c:v>
                </c:pt>
                <c:pt idx="12">
                  <c:v>1.75</c:v>
                </c:pt>
                <c:pt idx="13">
                  <c:v>0.5</c:v>
                </c:pt>
              </c:numCache>
            </c:numRef>
          </c:val>
          <c:extLst xmlns:c15="http://schemas.microsoft.com/office/drawing/2012/chart">
            <c:ext xmlns:c16="http://schemas.microsoft.com/office/drawing/2014/chart" uri="{C3380CC4-5D6E-409C-BE32-E72D297353CC}">
              <c16:uniqueId val="{00000000-2DA3-443F-87FF-796C6F31F529}"/>
            </c:ext>
          </c:extLst>
        </c:ser>
        <c:ser>
          <c:idx val="2"/>
          <c:order val="2"/>
          <c:tx>
            <c:strRef>
              <c:f>charts!$E$2</c:f>
              <c:strCache>
                <c:ptCount val="1"/>
                <c:pt idx="0">
                  <c:v>2025f</c:v>
                </c:pt>
              </c:strCache>
            </c:strRef>
          </c:tx>
          <c:spPr>
            <a:solidFill>
              <a:srgbClr val="581D74">
                <a:alpha val="80000"/>
              </a:srgbClr>
            </a:solidFill>
            <a:ln>
              <a:noFill/>
            </a:ln>
            <a:effectLst/>
          </c:spPr>
          <c:invertIfNegative val="0"/>
          <c:cat>
            <c:strRef>
              <c:f>charts!$A$3:$A$16</c:f>
              <c:strCache>
                <c:ptCount val="14"/>
                <c:pt idx="0">
                  <c:v>IN</c:v>
                </c:pt>
                <c:pt idx="1">
                  <c:v>PH</c:v>
                </c:pt>
                <c:pt idx="2">
                  <c:v>ID</c:v>
                </c:pt>
                <c:pt idx="3">
                  <c:v>HK</c:v>
                </c:pt>
                <c:pt idx="4">
                  <c:v>VN</c:v>
                </c:pt>
                <c:pt idx="5">
                  <c:v>US</c:v>
                </c:pt>
                <c:pt idx="6">
                  <c:v>AU</c:v>
                </c:pt>
                <c:pt idx="7">
                  <c:v>MY</c:v>
                </c:pt>
                <c:pt idx="8">
                  <c:v>SK</c:v>
                </c:pt>
                <c:pt idx="9">
                  <c:v>SG</c:v>
                </c:pt>
                <c:pt idx="10">
                  <c:v>TW</c:v>
                </c:pt>
                <c:pt idx="11">
                  <c:v>CN</c:v>
                </c:pt>
                <c:pt idx="12">
                  <c:v>TH</c:v>
                </c:pt>
                <c:pt idx="13">
                  <c:v>JP</c:v>
                </c:pt>
              </c:strCache>
            </c:strRef>
          </c:cat>
          <c:val>
            <c:numRef>
              <c:f>charts!$E$3:$E$16</c:f>
              <c:numCache>
                <c:formatCode>0.000</c:formatCode>
                <c:ptCount val="14"/>
                <c:pt idx="0">
                  <c:v>5.5</c:v>
                </c:pt>
                <c:pt idx="1">
                  <c:v>4.5</c:v>
                </c:pt>
                <c:pt idx="2">
                  <c:v>4.5</c:v>
                </c:pt>
                <c:pt idx="3">
                  <c:v>4</c:v>
                </c:pt>
                <c:pt idx="4">
                  <c:v>3</c:v>
                </c:pt>
                <c:pt idx="5">
                  <c:v>3.75</c:v>
                </c:pt>
                <c:pt idx="6">
                  <c:v>3.35</c:v>
                </c:pt>
                <c:pt idx="7">
                  <c:v>2.5</c:v>
                </c:pt>
                <c:pt idx="8">
                  <c:v>2</c:v>
                </c:pt>
                <c:pt idx="9">
                  <c:v>2.1</c:v>
                </c:pt>
                <c:pt idx="10">
                  <c:v>1.875</c:v>
                </c:pt>
                <c:pt idx="11">
                  <c:v>1.2</c:v>
                </c:pt>
                <c:pt idx="12">
                  <c:v>1.5</c:v>
                </c:pt>
                <c:pt idx="13">
                  <c:v>0.75</c:v>
                </c:pt>
              </c:numCache>
            </c:numRef>
          </c:val>
          <c:extLst>
            <c:ext xmlns:c16="http://schemas.microsoft.com/office/drawing/2014/chart" uri="{C3380CC4-5D6E-409C-BE32-E72D297353CC}">
              <c16:uniqueId val="{00000001-2DA3-443F-87FF-796C6F31F529}"/>
            </c:ext>
          </c:extLst>
        </c:ser>
        <c:ser>
          <c:idx val="3"/>
          <c:order val="3"/>
          <c:tx>
            <c:strRef>
              <c:f>charts!$F$2</c:f>
              <c:strCache>
                <c:ptCount val="1"/>
                <c:pt idx="0">
                  <c:v>2026f</c:v>
                </c:pt>
              </c:strCache>
            </c:strRef>
          </c:tx>
          <c:spPr>
            <a:pattFill prst="wdUpDiag">
              <a:fgClr>
                <a:srgbClr val="581D74"/>
              </a:fgClr>
              <a:bgClr>
                <a:schemeClr val="bg1"/>
              </a:bgClr>
            </a:pattFill>
            <a:ln>
              <a:solidFill>
                <a:srgbClr val="581D74"/>
              </a:solidFill>
            </a:ln>
            <a:effectLst/>
          </c:spPr>
          <c:invertIfNegative val="0"/>
          <c:cat>
            <c:strRef>
              <c:f>charts!$A$3:$A$16</c:f>
              <c:strCache>
                <c:ptCount val="14"/>
                <c:pt idx="0">
                  <c:v>IN</c:v>
                </c:pt>
                <c:pt idx="1">
                  <c:v>PH</c:v>
                </c:pt>
                <c:pt idx="2">
                  <c:v>ID</c:v>
                </c:pt>
                <c:pt idx="3">
                  <c:v>HK</c:v>
                </c:pt>
                <c:pt idx="4">
                  <c:v>VN</c:v>
                </c:pt>
                <c:pt idx="5">
                  <c:v>US</c:v>
                </c:pt>
                <c:pt idx="6">
                  <c:v>AU</c:v>
                </c:pt>
                <c:pt idx="7">
                  <c:v>MY</c:v>
                </c:pt>
                <c:pt idx="8">
                  <c:v>SK</c:v>
                </c:pt>
                <c:pt idx="9">
                  <c:v>SG</c:v>
                </c:pt>
                <c:pt idx="10">
                  <c:v>TW</c:v>
                </c:pt>
                <c:pt idx="11">
                  <c:v>CN</c:v>
                </c:pt>
                <c:pt idx="12">
                  <c:v>TH</c:v>
                </c:pt>
                <c:pt idx="13">
                  <c:v>JP</c:v>
                </c:pt>
              </c:strCache>
            </c:strRef>
          </c:cat>
          <c:val>
            <c:numRef>
              <c:f>charts!$F$3:$F$16</c:f>
              <c:numCache>
                <c:formatCode>0.000</c:formatCode>
                <c:ptCount val="14"/>
                <c:pt idx="0">
                  <c:v>5</c:v>
                </c:pt>
                <c:pt idx="1">
                  <c:v>4</c:v>
                </c:pt>
                <c:pt idx="2">
                  <c:v>4.5</c:v>
                </c:pt>
                <c:pt idx="3">
                  <c:v>3.25</c:v>
                </c:pt>
                <c:pt idx="4">
                  <c:v>2.5</c:v>
                </c:pt>
                <c:pt idx="5">
                  <c:v>3</c:v>
                </c:pt>
                <c:pt idx="6">
                  <c:v>3.35</c:v>
                </c:pt>
                <c:pt idx="7">
                  <c:v>2</c:v>
                </c:pt>
                <c:pt idx="8">
                  <c:v>2</c:v>
                </c:pt>
                <c:pt idx="9">
                  <c:v>1.6</c:v>
                </c:pt>
                <c:pt idx="10">
                  <c:v>1.75</c:v>
                </c:pt>
                <c:pt idx="11">
                  <c:v>1</c:v>
                </c:pt>
                <c:pt idx="12">
                  <c:v>1</c:v>
                </c:pt>
                <c:pt idx="13">
                  <c:v>0.75</c:v>
                </c:pt>
              </c:numCache>
            </c:numRef>
          </c:val>
          <c:extLst xmlns:c15="http://schemas.microsoft.com/office/drawing/2012/chart">
            <c:ext xmlns:c16="http://schemas.microsoft.com/office/drawing/2014/chart" uri="{C3380CC4-5D6E-409C-BE32-E72D297353CC}">
              <c16:uniqueId val="{00000002-2DA3-443F-87FF-796C6F31F529}"/>
            </c:ext>
          </c:extLst>
        </c:ser>
        <c:dLbls>
          <c:showLegendKey val="0"/>
          <c:showVal val="0"/>
          <c:showCatName val="0"/>
          <c:showSerName val="0"/>
          <c:showPercent val="0"/>
          <c:showBubbleSize val="0"/>
        </c:dLbls>
        <c:gapWidth val="150"/>
        <c:axId val="155216863"/>
        <c:axId val="155219815"/>
        <c:extLst>
          <c:ext xmlns:c15="http://schemas.microsoft.com/office/drawing/2012/chart" uri="{02D57815-91ED-43cb-92C2-25804820EDAC}">
            <c15:filteredBarSeries>
              <c15:ser>
                <c:idx val="1"/>
                <c:order val="1"/>
                <c:tx>
                  <c:strRef>
                    <c:extLst>
                      <c:ext uri="{02D57815-91ED-43cb-92C2-25804820EDAC}">
                        <c15:formulaRef>
                          <c15:sqref>charts!$D$2</c15:sqref>
                        </c15:formulaRef>
                      </c:ext>
                    </c:extLst>
                    <c:strCache>
                      <c:ptCount val="1"/>
                      <c:pt idx="0">
                        <c:v>2024</c:v>
                      </c:pt>
                    </c:strCache>
                  </c:strRef>
                </c:tx>
                <c:spPr>
                  <a:solidFill>
                    <a:srgbClr val="581D74"/>
                  </a:solidFill>
                  <a:ln>
                    <a:noFill/>
                  </a:ln>
                  <a:effectLst/>
                </c:spPr>
                <c:invertIfNegative val="0"/>
                <c:cat>
                  <c:strRef>
                    <c:extLst>
                      <c:ext uri="{02D57815-91ED-43cb-92C2-25804820EDAC}">
                        <c15:formulaRef>
                          <c15:sqref>charts!$A$3:$A$16</c15:sqref>
                        </c15:formulaRef>
                      </c:ext>
                    </c:extLst>
                    <c:strCache>
                      <c:ptCount val="14"/>
                      <c:pt idx="0">
                        <c:v>IN</c:v>
                      </c:pt>
                      <c:pt idx="1">
                        <c:v>PH</c:v>
                      </c:pt>
                      <c:pt idx="2">
                        <c:v>ID</c:v>
                      </c:pt>
                      <c:pt idx="3">
                        <c:v>HK</c:v>
                      </c:pt>
                      <c:pt idx="4">
                        <c:v>VN</c:v>
                      </c:pt>
                      <c:pt idx="5">
                        <c:v>US</c:v>
                      </c:pt>
                      <c:pt idx="6">
                        <c:v>AU</c:v>
                      </c:pt>
                      <c:pt idx="7">
                        <c:v>MY</c:v>
                      </c:pt>
                      <c:pt idx="8">
                        <c:v>SK</c:v>
                      </c:pt>
                      <c:pt idx="9">
                        <c:v>SG</c:v>
                      </c:pt>
                      <c:pt idx="10">
                        <c:v>TW</c:v>
                      </c:pt>
                      <c:pt idx="11">
                        <c:v>CN</c:v>
                      </c:pt>
                      <c:pt idx="12">
                        <c:v>TH</c:v>
                      </c:pt>
                      <c:pt idx="13">
                        <c:v>JP</c:v>
                      </c:pt>
                    </c:strCache>
                  </c:strRef>
                </c:cat>
                <c:val>
                  <c:numRef>
                    <c:extLst>
                      <c:ext uri="{02D57815-91ED-43cb-92C2-25804820EDAC}">
                        <c15:formulaRef>
                          <c15:sqref>charts!$D$3:$D$16</c15:sqref>
                        </c15:formulaRef>
                      </c:ext>
                    </c:extLst>
                    <c:numCache>
                      <c:formatCode>0.000</c:formatCode>
                      <c:ptCount val="14"/>
                      <c:pt idx="0">
                        <c:v>6.5</c:v>
                      </c:pt>
                      <c:pt idx="1">
                        <c:v>5.75</c:v>
                      </c:pt>
                      <c:pt idx="2">
                        <c:v>6</c:v>
                      </c:pt>
                      <c:pt idx="3">
                        <c:v>4.75</c:v>
                      </c:pt>
                      <c:pt idx="4">
                        <c:v>4.5</c:v>
                      </c:pt>
                      <c:pt idx="5">
                        <c:v>4.5</c:v>
                      </c:pt>
                      <c:pt idx="6">
                        <c:v>4.3499999999999996</c:v>
                      </c:pt>
                      <c:pt idx="7">
                        <c:v>3</c:v>
                      </c:pt>
                      <c:pt idx="8">
                        <c:v>3</c:v>
                      </c:pt>
                      <c:pt idx="9">
                        <c:v>3.3</c:v>
                      </c:pt>
                      <c:pt idx="10">
                        <c:v>2</c:v>
                      </c:pt>
                      <c:pt idx="11">
                        <c:v>1.7</c:v>
                      </c:pt>
                      <c:pt idx="12">
                        <c:v>2.25</c:v>
                      </c:pt>
                      <c:pt idx="13">
                        <c:v>0.25</c:v>
                      </c:pt>
                    </c:numCache>
                  </c:numRef>
                </c:val>
                <c:extLst>
                  <c:ext xmlns:c16="http://schemas.microsoft.com/office/drawing/2014/chart" uri="{C3380CC4-5D6E-409C-BE32-E72D297353CC}">
                    <c16:uniqueId val="{00000003-2DA3-443F-87FF-796C6F31F529}"/>
                  </c:ext>
                </c:extLst>
              </c15:ser>
            </c15:filteredBarSeries>
          </c:ext>
        </c:extLst>
      </c:barChart>
      <c:catAx>
        <c:axId val="155216863"/>
        <c:scaling>
          <c:orientation val="minMax"/>
        </c:scaling>
        <c:delete val="0"/>
        <c:axPos val="b"/>
        <c:numFmt formatCode="General" sourceLinked="1"/>
        <c:majorTickMark val="out"/>
        <c:minorTickMark val="none"/>
        <c:tickLblPos val="low"/>
        <c:spPr>
          <a:solidFill>
            <a:schemeClr val="bg1"/>
          </a:solidFill>
          <a:ln w="9525" cap="flat" cmpd="sng" algn="ctr">
            <a:solidFill>
              <a:srgbClr val="868686"/>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55219815"/>
        <c:crosses val="autoZero"/>
        <c:auto val="1"/>
        <c:lblAlgn val="ctr"/>
        <c:lblOffset val="100"/>
        <c:noMultiLvlLbl val="0"/>
      </c:catAx>
      <c:valAx>
        <c:axId val="155219815"/>
        <c:scaling>
          <c:orientation val="minMax"/>
          <c:max val="8"/>
        </c:scaling>
        <c:delete val="0"/>
        <c:axPos val="l"/>
        <c:numFmt formatCode="0" sourceLinked="0"/>
        <c:majorTickMark val="out"/>
        <c:minorTickMark val="none"/>
        <c:tickLblPos val="nextTo"/>
        <c:spPr>
          <a:noFill/>
          <a:ln>
            <a:solidFill>
              <a:srgbClr val="969696"/>
            </a:solid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55216863"/>
        <c:crosses val="autoZero"/>
        <c:crossBetween val="between"/>
        <c:majorUnit val="2"/>
      </c:valAx>
      <c:spPr>
        <a:noFill/>
        <a:ln>
          <a:noFill/>
        </a:ln>
        <a:effectLst/>
      </c:spPr>
    </c:plotArea>
    <c:legend>
      <c:legendPos val="t"/>
      <c:layout>
        <c:manualLayout>
          <c:xMode val="edge"/>
          <c:yMode val="edge"/>
          <c:x val="0.23940434654411874"/>
          <c:y val="8.2137316167731955E-2"/>
          <c:w val="0.50589749623156244"/>
          <c:h val="8.5911982356372124E-2"/>
        </c:manualLayout>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solidFill>
      <a:srgbClr val="FFFFFF"/>
    </a:solidFill>
    <a:ln w="9525" cap="flat" cmpd="sng" algn="ctr">
      <a:noFill/>
      <a:round/>
    </a:ln>
    <a:effectLst/>
  </c:spPr>
  <c:txPr>
    <a:bodyPr/>
    <a:lstStyle/>
    <a:p>
      <a:pPr>
        <a:defRPr sz="10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userShapes r:id="rId5"/>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chemeClr val="tx1"/>
                </a:solidFill>
                <a:latin typeface="Arial" panose="020B0604020202020204" pitchFamily="34" charset="0"/>
                <a:ea typeface="+mn-ea"/>
                <a:cs typeface="Arial" panose="020B0604020202020204" pitchFamily="34" charset="0"/>
              </a:defRPr>
            </a:pPr>
            <a:r>
              <a:rPr lang="en-US" b="1">
                <a:solidFill>
                  <a:srgbClr val="581D74"/>
                </a:solidFill>
              </a:rPr>
              <a:t>Asia Real GDP Growth (%)</a:t>
            </a:r>
          </a:p>
        </c:rich>
      </c:tx>
      <c:layout>
        <c:manualLayout>
          <c:xMode val="edge"/>
          <c:yMode val="edge"/>
          <c:x val="0.28688094471326397"/>
          <c:y val="0"/>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4.4121383188050277E-2"/>
          <c:y val="0.17704396325459318"/>
          <c:w val="0.95587861681194974"/>
          <c:h val="0.68165381671041125"/>
        </c:manualLayout>
      </c:layout>
      <c:barChart>
        <c:barDir val="col"/>
        <c:grouping val="clustered"/>
        <c:varyColors val="0"/>
        <c:ser>
          <c:idx val="1"/>
          <c:order val="1"/>
          <c:tx>
            <c:strRef>
              <c:f>growth!$X$4</c:f>
              <c:strCache>
                <c:ptCount val="1"/>
                <c:pt idx="0">
                  <c:v>2024</c:v>
                </c:pt>
              </c:strCache>
            </c:strRef>
          </c:tx>
          <c:spPr>
            <a:solidFill>
              <a:srgbClr val="969696"/>
            </a:solidFill>
            <a:ln>
              <a:noFill/>
            </a:ln>
            <a:effectLst/>
          </c:spPr>
          <c:invertIfNegative val="0"/>
          <c:cat>
            <c:strRef>
              <c:f>growth!$V$5:$V$18</c:f>
              <c:strCache>
                <c:ptCount val="14"/>
                <c:pt idx="0">
                  <c:v>VN</c:v>
                </c:pt>
                <c:pt idx="1">
                  <c:v>IN</c:v>
                </c:pt>
                <c:pt idx="2">
                  <c:v>PH</c:v>
                </c:pt>
                <c:pt idx="3">
                  <c:v>MY</c:v>
                </c:pt>
                <c:pt idx="4">
                  <c:v>ID</c:v>
                </c:pt>
                <c:pt idx="5">
                  <c:v>CN</c:v>
                </c:pt>
                <c:pt idx="6">
                  <c:v>SG</c:v>
                </c:pt>
                <c:pt idx="7">
                  <c:v>TW</c:v>
                </c:pt>
                <c:pt idx="8">
                  <c:v>US</c:v>
                </c:pt>
                <c:pt idx="9">
                  <c:v>TH</c:v>
                </c:pt>
                <c:pt idx="10">
                  <c:v>HK</c:v>
                </c:pt>
                <c:pt idx="11">
                  <c:v>SK</c:v>
                </c:pt>
                <c:pt idx="12">
                  <c:v>AU</c:v>
                </c:pt>
                <c:pt idx="13">
                  <c:v>JP</c:v>
                </c:pt>
              </c:strCache>
            </c:strRef>
          </c:cat>
          <c:val>
            <c:numRef>
              <c:f>growth!$X$5:$X$18</c:f>
              <c:numCache>
                <c:formatCode>General</c:formatCode>
                <c:ptCount val="14"/>
                <c:pt idx="0">
                  <c:v>7.1</c:v>
                </c:pt>
                <c:pt idx="1">
                  <c:v>6.5</c:v>
                </c:pt>
                <c:pt idx="2">
                  <c:v>5.7</c:v>
                </c:pt>
                <c:pt idx="3">
                  <c:v>5.0999999999999996</c:v>
                </c:pt>
                <c:pt idx="4">
                  <c:v>5</c:v>
                </c:pt>
                <c:pt idx="5">
                  <c:v>4.8</c:v>
                </c:pt>
                <c:pt idx="6">
                  <c:v>4.3</c:v>
                </c:pt>
                <c:pt idx="7">
                  <c:v>4.3</c:v>
                </c:pt>
                <c:pt idx="8">
                  <c:v>2.8</c:v>
                </c:pt>
                <c:pt idx="9">
                  <c:v>2.7</c:v>
                </c:pt>
                <c:pt idx="10">
                  <c:v>2.4</c:v>
                </c:pt>
                <c:pt idx="11">
                  <c:v>2.1</c:v>
                </c:pt>
                <c:pt idx="12">
                  <c:v>1</c:v>
                </c:pt>
                <c:pt idx="13">
                  <c:v>0.1</c:v>
                </c:pt>
              </c:numCache>
            </c:numRef>
          </c:val>
          <c:extLst>
            <c:ext xmlns:c16="http://schemas.microsoft.com/office/drawing/2014/chart" uri="{C3380CC4-5D6E-409C-BE32-E72D297353CC}">
              <c16:uniqueId val="{00000000-6500-4E31-9B54-DC2E24D78A9D}"/>
            </c:ext>
          </c:extLst>
        </c:ser>
        <c:ser>
          <c:idx val="2"/>
          <c:order val="2"/>
          <c:tx>
            <c:strRef>
              <c:f>growth!$Y$4</c:f>
              <c:strCache>
                <c:ptCount val="1"/>
                <c:pt idx="0">
                  <c:v>2025f</c:v>
                </c:pt>
              </c:strCache>
            </c:strRef>
          </c:tx>
          <c:spPr>
            <a:solidFill>
              <a:srgbClr val="581D74">
                <a:alpha val="80000"/>
              </a:srgbClr>
            </a:solidFill>
            <a:ln>
              <a:noFill/>
            </a:ln>
            <a:effectLst/>
          </c:spPr>
          <c:invertIfNegative val="0"/>
          <c:cat>
            <c:strRef>
              <c:f>growth!$V$5:$V$18</c:f>
              <c:strCache>
                <c:ptCount val="14"/>
                <c:pt idx="0">
                  <c:v>VN</c:v>
                </c:pt>
                <c:pt idx="1">
                  <c:v>IN</c:v>
                </c:pt>
                <c:pt idx="2">
                  <c:v>PH</c:v>
                </c:pt>
                <c:pt idx="3">
                  <c:v>MY</c:v>
                </c:pt>
                <c:pt idx="4">
                  <c:v>ID</c:v>
                </c:pt>
                <c:pt idx="5">
                  <c:v>CN</c:v>
                </c:pt>
                <c:pt idx="6">
                  <c:v>SG</c:v>
                </c:pt>
                <c:pt idx="7">
                  <c:v>TW</c:v>
                </c:pt>
                <c:pt idx="8">
                  <c:v>US</c:v>
                </c:pt>
                <c:pt idx="9">
                  <c:v>TH</c:v>
                </c:pt>
                <c:pt idx="10">
                  <c:v>HK</c:v>
                </c:pt>
                <c:pt idx="11">
                  <c:v>SK</c:v>
                </c:pt>
                <c:pt idx="12">
                  <c:v>AU</c:v>
                </c:pt>
                <c:pt idx="13">
                  <c:v>JP</c:v>
                </c:pt>
              </c:strCache>
            </c:strRef>
          </c:cat>
          <c:val>
            <c:numRef>
              <c:f>growth!$Y$5:$Y$18</c:f>
              <c:numCache>
                <c:formatCode>0.0</c:formatCode>
                <c:ptCount val="14"/>
                <c:pt idx="0">
                  <c:v>6.5</c:v>
                </c:pt>
                <c:pt idx="1">
                  <c:v>6.1</c:v>
                </c:pt>
                <c:pt idx="2">
                  <c:v>5.8</c:v>
                </c:pt>
                <c:pt idx="3">
                  <c:v>4.5999999999999996</c:v>
                </c:pt>
                <c:pt idx="4">
                  <c:v>4.8</c:v>
                </c:pt>
                <c:pt idx="5">
                  <c:v>4.2</c:v>
                </c:pt>
                <c:pt idx="6">
                  <c:v>2.5</c:v>
                </c:pt>
                <c:pt idx="7">
                  <c:v>2.5</c:v>
                </c:pt>
                <c:pt idx="8">
                  <c:v>1.1000000000000001</c:v>
                </c:pt>
                <c:pt idx="9">
                  <c:v>2.2000000000000002</c:v>
                </c:pt>
                <c:pt idx="10">
                  <c:v>2</c:v>
                </c:pt>
                <c:pt idx="11">
                  <c:v>1.3</c:v>
                </c:pt>
                <c:pt idx="12">
                  <c:v>1.6</c:v>
                </c:pt>
                <c:pt idx="13">
                  <c:v>0.8</c:v>
                </c:pt>
              </c:numCache>
            </c:numRef>
          </c:val>
          <c:extLst>
            <c:ext xmlns:c16="http://schemas.microsoft.com/office/drawing/2014/chart" uri="{C3380CC4-5D6E-409C-BE32-E72D297353CC}">
              <c16:uniqueId val="{00000001-6500-4E31-9B54-DC2E24D78A9D}"/>
            </c:ext>
          </c:extLst>
        </c:ser>
        <c:ser>
          <c:idx val="3"/>
          <c:order val="3"/>
          <c:tx>
            <c:strRef>
              <c:f>growth!$Z$4</c:f>
              <c:strCache>
                <c:ptCount val="1"/>
                <c:pt idx="0">
                  <c:v>2026f</c:v>
                </c:pt>
              </c:strCache>
            </c:strRef>
          </c:tx>
          <c:spPr>
            <a:pattFill prst="wdUpDiag">
              <a:fgClr>
                <a:srgbClr val="581D74"/>
              </a:fgClr>
              <a:bgClr>
                <a:srgbClr val="FFFFFF"/>
              </a:bgClr>
            </a:pattFill>
            <a:ln>
              <a:solidFill>
                <a:srgbClr val="581D74"/>
              </a:solidFill>
            </a:ln>
            <a:effectLst/>
          </c:spPr>
          <c:invertIfNegative val="0"/>
          <c:cat>
            <c:strRef>
              <c:f>growth!$V$5:$V$18</c:f>
              <c:strCache>
                <c:ptCount val="14"/>
                <c:pt idx="0">
                  <c:v>VN</c:v>
                </c:pt>
                <c:pt idx="1">
                  <c:v>IN</c:v>
                </c:pt>
                <c:pt idx="2">
                  <c:v>PH</c:v>
                </c:pt>
                <c:pt idx="3">
                  <c:v>MY</c:v>
                </c:pt>
                <c:pt idx="4">
                  <c:v>ID</c:v>
                </c:pt>
                <c:pt idx="5">
                  <c:v>CN</c:v>
                </c:pt>
                <c:pt idx="6">
                  <c:v>SG</c:v>
                </c:pt>
                <c:pt idx="7">
                  <c:v>TW</c:v>
                </c:pt>
                <c:pt idx="8">
                  <c:v>US</c:v>
                </c:pt>
                <c:pt idx="9">
                  <c:v>TH</c:v>
                </c:pt>
                <c:pt idx="10">
                  <c:v>HK</c:v>
                </c:pt>
                <c:pt idx="11">
                  <c:v>SK</c:v>
                </c:pt>
                <c:pt idx="12">
                  <c:v>AU</c:v>
                </c:pt>
                <c:pt idx="13">
                  <c:v>JP</c:v>
                </c:pt>
              </c:strCache>
            </c:strRef>
          </c:cat>
          <c:val>
            <c:numRef>
              <c:f>growth!$Z$5:$Z$18</c:f>
              <c:numCache>
                <c:formatCode>0.0</c:formatCode>
                <c:ptCount val="14"/>
                <c:pt idx="0">
                  <c:v>6.2</c:v>
                </c:pt>
                <c:pt idx="1">
                  <c:v>6</c:v>
                </c:pt>
                <c:pt idx="2">
                  <c:v>5.7</c:v>
                </c:pt>
                <c:pt idx="3">
                  <c:v>4.5</c:v>
                </c:pt>
                <c:pt idx="4">
                  <c:v>4.7</c:v>
                </c:pt>
                <c:pt idx="5">
                  <c:v>4</c:v>
                </c:pt>
                <c:pt idx="6">
                  <c:v>2.5</c:v>
                </c:pt>
                <c:pt idx="7">
                  <c:v>2.4</c:v>
                </c:pt>
                <c:pt idx="8">
                  <c:v>1.2</c:v>
                </c:pt>
                <c:pt idx="9">
                  <c:v>2</c:v>
                </c:pt>
                <c:pt idx="10">
                  <c:v>2.2000000000000002</c:v>
                </c:pt>
                <c:pt idx="11">
                  <c:v>1.5</c:v>
                </c:pt>
                <c:pt idx="12">
                  <c:v>2</c:v>
                </c:pt>
                <c:pt idx="13">
                  <c:v>0.6</c:v>
                </c:pt>
              </c:numCache>
            </c:numRef>
          </c:val>
          <c:extLst>
            <c:ext xmlns:c16="http://schemas.microsoft.com/office/drawing/2014/chart" uri="{C3380CC4-5D6E-409C-BE32-E72D297353CC}">
              <c16:uniqueId val="{00000002-6500-4E31-9B54-DC2E24D78A9D}"/>
            </c:ext>
          </c:extLst>
        </c:ser>
        <c:dLbls>
          <c:showLegendKey val="0"/>
          <c:showVal val="0"/>
          <c:showCatName val="0"/>
          <c:showSerName val="0"/>
          <c:showPercent val="0"/>
          <c:showBubbleSize val="0"/>
        </c:dLbls>
        <c:gapWidth val="219"/>
        <c:axId val="1790859464"/>
        <c:axId val="1790856224"/>
        <c:extLst>
          <c:ext xmlns:c15="http://schemas.microsoft.com/office/drawing/2012/chart" uri="{02D57815-91ED-43cb-92C2-25804820EDAC}">
            <c15:filteredBarSeries>
              <c15:ser>
                <c:idx val="0"/>
                <c:order val="0"/>
                <c:tx>
                  <c:strRef>
                    <c:extLst>
                      <c:ext uri="{02D57815-91ED-43cb-92C2-25804820EDAC}">
                        <c15:formulaRef>
                          <c15:sqref>growth!$W$4</c15:sqref>
                        </c15:formulaRef>
                      </c:ext>
                    </c:extLst>
                    <c:strCache>
                      <c:ptCount val="1"/>
                      <c:pt idx="0">
                        <c:v>2024ytd</c:v>
                      </c:pt>
                    </c:strCache>
                  </c:strRef>
                </c:tx>
                <c:spPr>
                  <a:solidFill>
                    <a:srgbClr val="969696"/>
                  </a:solidFill>
                  <a:ln>
                    <a:noFill/>
                  </a:ln>
                  <a:effectLst/>
                </c:spPr>
                <c:invertIfNegative val="0"/>
                <c:cat>
                  <c:strRef>
                    <c:extLst>
                      <c:ext uri="{02D57815-91ED-43cb-92C2-25804820EDAC}">
                        <c15:formulaRef>
                          <c15:sqref>growth!$V$5:$V$18</c15:sqref>
                        </c15:formulaRef>
                      </c:ext>
                    </c:extLst>
                    <c:strCache>
                      <c:ptCount val="14"/>
                      <c:pt idx="0">
                        <c:v>VN</c:v>
                      </c:pt>
                      <c:pt idx="1">
                        <c:v>IN</c:v>
                      </c:pt>
                      <c:pt idx="2">
                        <c:v>PH</c:v>
                      </c:pt>
                      <c:pt idx="3">
                        <c:v>MY</c:v>
                      </c:pt>
                      <c:pt idx="4">
                        <c:v>ID</c:v>
                      </c:pt>
                      <c:pt idx="5">
                        <c:v>CN</c:v>
                      </c:pt>
                      <c:pt idx="6">
                        <c:v>SG</c:v>
                      </c:pt>
                      <c:pt idx="7">
                        <c:v>TW</c:v>
                      </c:pt>
                      <c:pt idx="8">
                        <c:v>US</c:v>
                      </c:pt>
                      <c:pt idx="9">
                        <c:v>TH</c:v>
                      </c:pt>
                      <c:pt idx="10">
                        <c:v>HK</c:v>
                      </c:pt>
                      <c:pt idx="11">
                        <c:v>SK</c:v>
                      </c:pt>
                      <c:pt idx="12">
                        <c:v>AU</c:v>
                      </c:pt>
                      <c:pt idx="13">
                        <c:v>JP</c:v>
                      </c:pt>
                    </c:strCache>
                  </c:strRef>
                </c:cat>
                <c:val>
                  <c:numRef>
                    <c:extLst>
                      <c:ext uri="{02D57815-91ED-43cb-92C2-25804820EDAC}">
                        <c15:formulaRef>
                          <c15:sqref>growth!$W$5:$W$18</c15:sqref>
                        </c15:formulaRef>
                      </c:ext>
                    </c:extLst>
                    <c:numCache>
                      <c:formatCode>General</c:formatCode>
                      <c:ptCount val="14"/>
                    </c:numCache>
                  </c:numRef>
                </c:val>
                <c:extLst>
                  <c:ext xmlns:c16="http://schemas.microsoft.com/office/drawing/2014/chart" uri="{C3380CC4-5D6E-409C-BE32-E72D297353CC}">
                    <c16:uniqueId val="{00000003-6500-4E31-9B54-DC2E24D78A9D}"/>
                  </c:ext>
                </c:extLst>
              </c15:ser>
            </c15:filteredBarSeries>
          </c:ext>
        </c:extLst>
      </c:barChart>
      <c:catAx>
        <c:axId val="1790859464"/>
        <c:scaling>
          <c:orientation val="minMax"/>
        </c:scaling>
        <c:delete val="0"/>
        <c:axPos val="b"/>
        <c:numFmt formatCode="General" sourceLinked="1"/>
        <c:majorTickMark val="out"/>
        <c:minorTickMark val="none"/>
        <c:tickLblPos val="low"/>
        <c:spPr>
          <a:noFill/>
          <a:ln w="9525" cap="flat" cmpd="sng" algn="ctr">
            <a:solidFill>
              <a:srgbClr val="969696"/>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790856224"/>
        <c:crosses val="autoZero"/>
        <c:auto val="1"/>
        <c:lblAlgn val="ctr"/>
        <c:lblOffset val="100"/>
        <c:noMultiLvlLbl val="0"/>
      </c:catAx>
      <c:valAx>
        <c:axId val="1790856224"/>
        <c:scaling>
          <c:orientation val="minMax"/>
          <c:max val="8"/>
        </c:scaling>
        <c:delete val="0"/>
        <c:axPos val="l"/>
        <c:numFmt formatCode="0" sourceLinked="0"/>
        <c:majorTickMark val="out"/>
        <c:minorTickMark val="none"/>
        <c:tickLblPos val="nextTo"/>
        <c:spPr>
          <a:noFill/>
          <a:ln>
            <a:solidFill>
              <a:srgbClr val="969696">
                <a:alpha val="94000"/>
              </a:srgb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790859464"/>
        <c:crosses val="autoZero"/>
        <c:crossBetween val="between"/>
        <c:majorUnit val="2"/>
      </c:valAx>
      <c:spPr>
        <a:noFill/>
        <a:ln>
          <a:noFill/>
        </a:ln>
        <a:effectLst/>
      </c:spPr>
    </c:plotArea>
    <c:legend>
      <c:legendPos val="t"/>
      <c:layout>
        <c:manualLayout>
          <c:xMode val="edge"/>
          <c:yMode val="edge"/>
          <c:x val="0"/>
          <c:y val="7.8660597112860886E-2"/>
          <c:w val="1"/>
          <c:h val="6.7188798536801195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FFFFFF"/>
    </a:solidFill>
    <a:ln w="9525" cap="flat" cmpd="sng" algn="ctr">
      <a:noFill/>
      <a:round/>
    </a:ln>
    <a:effectLst/>
  </c:spPr>
  <c:txPr>
    <a:bodyPr/>
    <a:lstStyle/>
    <a:p>
      <a:pPr>
        <a:defRPr sz="1000">
          <a:solidFill>
            <a:schemeClr val="tx1"/>
          </a:solidFill>
          <a:latin typeface="Arial" panose="020B0604020202020204" pitchFamily="34" charset="0"/>
          <a:cs typeface="Arial" panose="020B0604020202020204" pitchFamily="34" charset="0"/>
        </a:defRPr>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5198849567337961E-2"/>
          <c:y val="0.13210485691050514"/>
          <c:w val="0.89717521214320484"/>
          <c:h val="0.79866700645849076"/>
        </c:manualLayout>
      </c:layout>
      <c:lineChart>
        <c:grouping val="standard"/>
        <c:varyColors val="0"/>
        <c:ser>
          <c:idx val="0"/>
          <c:order val="0"/>
          <c:tx>
            <c:strRef>
              <c:f>'17 - PCE'!$J$12</c:f>
              <c:strCache>
                <c:ptCount val="1"/>
                <c:pt idx="0">
                  <c:v> Jan-12</c:v>
                </c:pt>
              </c:strCache>
            </c:strRef>
          </c:tx>
          <c:spPr>
            <a:ln w="19050" cap="rnd">
              <a:solidFill>
                <a:sysClr val="window" lastClr="FFFFFF">
                  <a:lumMod val="85000"/>
                </a:sysClr>
              </a:solidFill>
              <a:prstDash val="sysDash"/>
              <a:round/>
            </a:ln>
            <a:effectLst/>
          </c:spPr>
          <c:marker>
            <c:symbol val="none"/>
          </c:marker>
          <c:cat>
            <c:numRef>
              <c:f>'17 - PCE'!$G$13:$G$348</c:f>
              <c:numCache>
                <c:formatCode>[$-409]mmm\-yy;@</c:formatCode>
                <c:ptCount val="336"/>
                <c:pt idx="0">
                  <c:v>36556</c:v>
                </c:pt>
                <c:pt idx="1">
                  <c:v>36585</c:v>
                </c:pt>
                <c:pt idx="2">
                  <c:v>36616</c:v>
                </c:pt>
                <c:pt idx="3">
                  <c:v>36646</c:v>
                </c:pt>
                <c:pt idx="4">
                  <c:v>36677</c:v>
                </c:pt>
                <c:pt idx="5">
                  <c:v>36707</c:v>
                </c:pt>
                <c:pt idx="6">
                  <c:v>36738</c:v>
                </c:pt>
                <c:pt idx="7">
                  <c:v>36769</c:v>
                </c:pt>
                <c:pt idx="8">
                  <c:v>36799</c:v>
                </c:pt>
                <c:pt idx="9">
                  <c:v>36830</c:v>
                </c:pt>
                <c:pt idx="10">
                  <c:v>36860</c:v>
                </c:pt>
                <c:pt idx="11">
                  <c:v>36891</c:v>
                </c:pt>
                <c:pt idx="12">
                  <c:v>36922</c:v>
                </c:pt>
                <c:pt idx="13">
                  <c:v>36950</c:v>
                </c:pt>
                <c:pt idx="14">
                  <c:v>36981</c:v>
                </c:pt>
                <c:pt idx="15">
                  <c:v>37011</c:v>
                </c:pt>
                <c:pt idx="16">
                  <c:v>37042</c:v>
                </c:pt>
                <c:pt idx="17">
                  <c:v>37072</c:v>
                </c:pt>
                <c:pt idx="18">
                  <c:v>37103</c:v>
                </c:pt>
                <c:pt idx="19">
                  <c:v>37134</c:v>
                </c:pt>
                <c:pt idx="20">
                  <c:v>37164</c:v>
                </c:pt>
                <c:pt idx="21">
                  <c:v>37195</c:v>
                </c:pt>
                <c:pt idx="22">
                  <c:v>37225</c:v>
                </c:pt>
                <c:pt idx="23">
                  <c:v>37256</c:v>
                </c:pt>
                <c:pt idx="24">
                  <c:v>37287</c:v>
                </c:pt>
                <c:pt idx="25">
                  <c:v>37315</c:v>
                </c:pt>
                <c:pt idx="26">
                  <c:v>37346</c:v>
                </c:pt>
                <c:pt idx="27">
                  <c:v>37376</c:v>
                </c:pt>
                <c:pt idx="28">
                  <c:v>37407</c:v>
                </c:pt>
                <c:pt idx="29">
                  <c:v>37437</c:v>
                </c:pt>
                <c:pt idx="30">
                  <c:v>37468</c:v>
                </c:pt>
                <c:pt idx="31">
                  <c:v>37499</c:v>
                </c:pt>
                <c:pt idx="32">
                  <c:v>37529</c:v>
                </c:pt>
                <c:pt idx="33">
                  <c:v>37560</c:v>
                </c:pt>
                <c:pt idx="34">
                  <c:v>37590</c:v>
                </c:pt>
                <c:pt idx="35">
                  <c:v>37621</c:v>
                </c:pt>
                <c:pt idx="36">
                  <c:v>37652</c:v>
                </c:pt>
                <c:pt idx="37">
                  <c:v>37680</c:v>
                </c:pt>
                <c:pt idx="38">
                  <c:v>37711</c:v>
                </c:pt>
                <c:pt idx="39">
                  <c:v>37741</c:v>
                </c:pt>
                <c:pt idx="40">
                  <c:v>37772</c:v>
                </c:pt>
                <c:pt idx="41">
                  <c:v>37802</c:v>
                </c:pt>
                <c:pt idx="42">
                  <c:v>37833</c:v>
                </c:pt>
                <c:pt idx="43">
                  <c:v>37864</c:v>
                </c:pt>
                <c:pt idx="44">
                  <c:v>37894</c:v>
                </c:pt>
                <c:pt idx="45">
                  <c:v>37925</c:v>
                </c:pt>
                <c:pt idx="46">
                  <c:v>37955</c:v>
                </c:pt>
                <c:pt idx="47">
                  <c:v>37986</c:v>
                </c:pt>
                <c:pt idx="48">
                  <c:v>38017</c:v>
                </c:pt>
                <c:pt idx="49">
                  <c:v>38046</c:v>
                </c:pt>
                <c:pt idx="50">
                  <c:v>38077</c:v>
                </c:pt>
                <c:pt idx="51">
                  <c:v>38107</c:v>
                </c:pt>
                <c:pt idx="52">
                  <c:v>38138</c:v>
                </c:pt>
                <c:pt idx="53">
                  <c:v>38168</c:v>
                </c:pt>
                <c:pt idx="54">
                  <c:v>38199</c:v>
                </c:pt>
                <c:pt idx="55">
                  <c:v>38230</c:v>
                </c:pt>
                <c:pt idx="56">
                  <c:v>38260</c:v>
                </c:pt>
                <c:pt idx="57">
                  <c:v>38291</c:v>
                </c:pt>
                <c:pt idx="58">
                  <c:v>38321</c:v>
                </c:pt>
                <c:pt idx="59">
                  <c:v>38352</c:v>
                </c:pt>
                <c:pt idx="60">
                  <c:v>38383</c:v>
                </c:pt>
                <c:pt idx="61">
                  <c:v>38411</c:v>
                </c:pt>
                <c:pt idx="62">
                  <c:v>38442</c:v>
                </c:pt>
                <c:pt idx="63">
                  <c:v>38472</c:v>
                </c:pt>
                <c:pt idx="64">
                  <c:v>38503</c:v>
                </c:pt>
                <c:pt idx="65">
                  <c:v>38533</c:v>
                </c:pt>
                <c:pt idx="66">
                  <c:v>38564</c:v>
                </c:pt>
                <c:pt idx="67">
                  <c:v>38595</c:v>
                </c:pt>
                <c:pt idx="68">
                  <c:v>38625</c:v>
                </c:pt>
                <c:pt idx="69">
                  <c:v>38656</c:v>
                </c:pt>
                <c:pt idx="70">
                  <c:v>38686</c:v>
                </c:pt>
                <c:pt idx="71">
                  <c:v>38717</c:v>
                </c:pt>
                <c:pt idx="72">
                  <c:v>38748</c:v>
                </c:pt>
                <c:pt idx="73">
                  <c:v>38776</c:v>
                </c:pt>
                <c:pt idx="74">
                  <c:v>38807</c:v>
                </c:pt>
                <c:pt idx="75">
                  <c:v>38837</c:v>
                </c:pt>
                <c:pt idx="76">
                  <c:v>38868</c:v>
                </c:pt>
                <c:pt idx="77">
                  <c:v>38898</c:v>
                </c:pt>
                <c:pt idx="78">
                  <c:v>38929</c:v>
                </c:pt>
                <c:pt idx="79">
                  <c:v>38960</c:v>
                </c:pt>
                <c:pt idx="80">
                  <c:v>38990</c:v>
                </c:pt>
                <c:pt idx="81">
                  <c:v>39021</c:v>
                </c:pt>
                <c:pt idx="82">
                  <c:v>39051</c:v>
                </c:pt>
                <c:pt idx="83">
                  <c:v>39082</c:v>
                </c:pt>
                <c:pt idx="84">
                  <c:v>39113</c:v>
                </c:pt>
                <c:pt idx="85">
                  <c:v>39141</c:v>
                </c:pt>
                <c:pt idx="86">
                  <c:v>39172</c:v>
                </c:pt>
                <c:pt idx="87">
                  <c:v>39202</c:v>
                </c:pt>
                <c:pt idx="88">
                  <c:v>39233</c:v>
                </c:pt>
                <c:pt idx="89">
                  <c:v>39263</c:v>
                </c:pt>
                <c:pt idx="90">
                  <c:v>39294</c:v>
                </c:pt>
                <c:pt idx="91">
                  <c:v>39325</c:v>
                </c:pt>
                <c:pt idx="92">
                  <c:v>39355</c:v>
                </c:pt>
                <c:pt idx="93">
                  <c:v>39386</c:v>
                </c:pt>
                <c:pt idx="94">
                  <c:v>39416</c:v>
                </c:pt>
                <c:pt idx="95">
                  <c:v>39447</c:v>
                </c:pt>
                <c:pt idx="96">
                  <c:v>39478</c:v>
                </c:pt>
                <c:pt idx="97">
                  <c:v>39507</c:v>
                </c:pt>
                <c:pt idx="98">
                  <c:v>39538</c:v>
                </c:pt>
                <c:pt idx="99">
                  <c:v>39568</c:v>
                </c:pt>
                <c:pt idx="100">
                  <c:v>39599</c:v>
                </c:pt>
                <c:pt idx="101">
                  <c:v>39629</c:v>
                </c:pt>
                <c:pt idx="102">
                  <c:v>39660</c:v>
                </c:pt>
                <c:pt idx="103">
                  <c:v>39691</c:v>
                </c:pt>
                <c:pt idx="104">
                  <c:v>39721</c:v>
                </c:pt>
                <c:pt idx="105">
                  <c:v>39752</c:v>
                </c:pt>
                <c:pt idx="106">
                  <c:v>39782</c:v>
                </c:pt>
                <c:pt idx="107">
                  <c:v>39813</c:v>
                </c:pt>
                <c:pt idx="108">
                  <c:v>39844</c:v>
                </c:pt>
                <c:pt idx="109">
                  <c:v>39872</c:v>
                </c:pt>
                <c:pt idx="110">
                  <c:v>39903</c:v>
                </c:pt>
                <c:pt idx="111">
                  <c:v>39933</c:v>
                </c:pt>
                <c:pt idx="112">
                  <c:v>39964</c:v>
                </c:pt>
                <c:pt idx="113">
                  <c:v>39994</c:v>
                </c:pt>
                <c:pt idx="114">
                  <c:v>40025</c:v>
                </c:pt>
                <c:pt idx="115">
                  <c:v>40056</c:v>
                </c:pt>
                <c:pt idx="116">
                  <c:v>40086</c:v>
                </c:pt>
                <c:pt idx="117">
                  <c:v>40117</c:v>
                </c:pt>
                <c:pt idx="118">
                  <c:v>40147</c:v>
                </c:pt>
                <c:pt idx="119">
                  <c:v>40178</c:v>
                </c:pt>
                <c:pt idx="120">
                  <c:v>40209</c:v>
                </c:pt>
                <c:pt idx="121">
                  <c:v>40237</c:v>
                </c:pt>
                <c:pt idx="122">
                  <c:v>40268</c:v>
                </c:pt>
                <c:pt idx="123">
                  <c:v>40298</c:v>
                </c:pt>
                <c:pt idx="124">
                  <c:v>40329</c:v>
                </c:pt>
                <c:pt idx="125">
                  <c:v>40359</c:v>
                </c:pt>
                <c:pt idx="126">
                  <c:v>40390</c:v>
                </c:pt>
                <c:pt idx="127">
                  <c:v>40421</c:v>
                </c:pt>
                <c:pt idx="128">
                  <c:v>40451</c:v>
                </c:pt>
                <c:pt idx="129">
                  <c:v>40482</c:v>
                </c:pt>
                <c:pt idx="130">
                  <c:v>40512</c:v>
                </c:pt>
                <c:pt idx="131">
                  <c:v>40543</c:v>
                </c:pt>
                <c:pt idx="132">
                  <c:v>40574</c:v>
                </c:pt>
                <c:pt idx="133">
                  <c:v>40602</c:v>
                </c:pt>
                <c:pt idx="134">
                  <c:v>40633</c:v>
                </c:pt>
                <c:pt idx="135">
                  <c:v>40663</c:v>
                </c:pt>
                <c:pt idx="136">
                  <c:v>40694</c:v>
                </c:pt>
                <c:pt idx="137">
                  <c:v>40724</c:v>
                </c:pt>
                <c:pt idx="138">
                  <c:v>40755</c:v>
                </c:pt>
                <c:pt idx="139">
                  <c:v>40786</c:v>
                </c:pt>
                <c:pt idx="140">
                  <c:v>40816</c:v>
                </c:pt>
                <c:pt idx="141">
                  <c:v>40847</c:v>
                </c:pt>
                <c:pt idx="142">
                  <c:v>40877</c:v>
                </c:pt>
                <c:pt idx="143">
                  <c:v>40908</c:v>
                </c:pt>
                <c:pt idx="144">
                  <c:v>40939</c:v>
                </c:pt>
                <c:pt idx="145">
                  <c:v>40968</c:v>
                </c:pt>
                <c:pt idx="146">
                  <c:v>40999</c:v>
                </c:pt>
                <c:pt idx="147">
                  <c:v>41029</c:v>
                </c:pt>
                <c:pt idx="148">
                  <c:v>41060</c:v>
                </c:pt>
                <c:pt idx="149">
                  <c:v>41090</c:v>
                </c:pt>
                <c:pt idx="150">
                  <c:v>41121</c:v>
                </c:pt>
                <c:pt idx="151">
                  <c:v>41152</c:v>
                </c:pt>
                <c:pt idx="152">
                  <c:v>41182</c:v>
                </c:pt>
                <c:pt idx="153">
                  <c:v>41213</c:v>
                </c:pt>
                <c:pt idx="154">
                  <c:v>41243</c:v>
                </c:pt>
                <c:pt idx="155">
                  <c:v>41274</c:v>
                </c:pt>
                <c:pt idx="156">
                  <c:v>41305</c:v>
                </c:pt>
                <c:pt idx="157">
                  <c:v>41333</c:v>
                </c:pt>
                <c:pt idx="158">
                  <c:v>41364</c:v>
                </c:pt>
                <c:pt idx="159">
                  <c:v>41394</c:v>
                </c:pt>
                <c:pt idx="160">
                  <c:v>41425</c:v>
                </c:pt>
                <c:pt idx="161">
                  <c:v>41455</c:v>
                </c:pt>
                <c:pt idx="162">
                  <c:v>41486</c:v>
                </c:pt>
                <c:pt idx="163">
                  <c:v>41517</c:v>
                </c:pt>
                <c:pt idx="164">
                  <c:v>41547</c:v>
                </c:pt>
                <c:pt idx="165">
                  <c:v>41578</c:v>
                </c:pt>
                <c:pt idx="166">
                  <c:v>41608</c:v>
                </c:pt>
                <c:pt idx="167">
                  <c:v>41639</c:v>
                </c:pt>
                <c:pt idx="168">
                  <c:v>41670</c:v>
                </c:pt>
                <c:pt idx="169">
                  <c:v>41698</c:v>
                </c:pt>
                <c:pt idx="170">
                  <c:v>41729</c:v>
                </c:pt>
                <c:pt idx="171">
                  <c:v>41759</c:v>
                </c:pt>
                <c:pt idx="172">
                  <c:v>41790</c:v>
                </c:pt>
                <c:pt idx="173">
                  <c:v>41820</c:v>
                </c:pt>
                <c:pt idx="174">
                  <c:v>41851</c:v>
                </c:pt>
                <c:pt idx="175">
                  <c:v>41882</c:v>
                </c:pt>
                <c:pt idx="176">
                  <c:v>41912</c:v>
                </c:pt>
                <c:pt idx="177">
                  <c:v>41943</c:v>
                </c:pt>
                <c:pt idx="178">
                  <c:v>41973</c:v>
                </c:pt>
                <c:pt idx="179">
                  <c:v>42004</c:v>
                </c:pt>
                <c:pt idx="180">
                  <c:v>42035</c:v>
                </c:pt>
                <c:pt idx="181">
                  <c:v>42063</c:v>
                </c:pt>
                <c:pt idx="182">
                  <c:v>42094</c:v>
                </c:pt>
                <c:pt idx="183">
                  <c:v>42124</c:v>
                </c:pt>
                <c:pt idx="184">
                  <c:v>42155</c:v>
                </c:pt>
                <c:pt idx="185">
                  <c:v>42185</c:v>
                </c:pt>
                <c:pt idx="186">
                  <c:v>42216</c:v>
                </c:pt>
                <c:pt idx="187">
                  <c:v>42247</c:v>
                </c:pt>
                <c:pt idx="188">
                  <c:v>42277</c:v>
                </c:pt>
                <c:pt idx="189">
                  <c:v>42308</c:v>
                </c:pt>
                <c:pt idx="190">
                  <c:v>42338</c:v>
                </c:pt>
                <c:pt idx="191">
                  <c:v>42369</c:v>
                </c:pt>
                <c:pt idx="192">
                  <c:v>42400</c:v>
                </c:pt>
                <c:pt idx="193">
                  <c:v>42429</c:v>
                </c:pt>
                <c:pt idx="194">
                  <c:v>42460</c:v>
                </c:pt>
                <c:pt idx="195">
                  <c:v>42490</c:v>
                </c:pt>
                <c:pt idx="196">
                  <c:v>42521</c:v>
                </c:pt>
                <c:pt idx="197">
                  <c:v>42551</c:v>
                </c:pt>
                <c:pt idx="198">
                  <c:v>42582</c:v>
                </c:pt>
                <c:pt idx="199">
                  <c:v>42613</c:v>
                </c:pt>
                <c:pt idx="200">
                  <c:v>42643</c:v>
                </c:pt>
                <c:pt idx="201">
                  <c:v>42674</c:v>
                </c:pt>
                <c:pt idx="202">
                  <c:v>42704</c:v>
                </c:pt>
                <c:pt idx="203">
                  <c:v>42735</c:v>
                </c:pt>
                <c:pt idx="204">
                  <c:v>42766</c:v>
                </c:pt>
                <c:pt idx="205">
                  <c:v>42794</c:v>
                </c:pt>
                <c:pt idx="206">
                  <c:v>42825</c:v>
                </c:pt>
                <c:pt idx="207">
                  <c:v>42855</c:v>
                </c:pt>
                <c:pt idx="208">
                  <c:v>42886</c:v>
                </c:pt>
                <c:pt idx="209">
                  <c:v>42916</c:v>
                </c:pt>
                <c:pt idx="210">
                  <c:v>42947</c:v>
                </c:pt>
                <c:pt idx="211">
                  <c:v>42978</c:v>
                </c:pt>
                <c:pt idx="212">
                  <c:v>43008</c:v>
                </c:pt>
                <c:pt idx="213">
                  <c:v>43039</c:v>
                </c:pt>
                <c:pt idx="214">
                  <c:v>43069</c:v>
                </c:pt>
                <c:pt idx="215">
                  <c:v>43100</c:v>
                </c:pt>
                <c:pt idx="216">
                  <c:v>43131</c:v>
                </c:pt>
                <c:pt idx="217">
                  <c:v>43159</c:v>
                </c:pt>
                <c:pt idx="218">
                  <c:v>43190</c:v>
                </c:pt>
                <c:pt idx="219">
                  <c:v>43220</c:v>
                </c:pt>
                <c:pt idx="220">
                  <c:v>43251</c:v>
                </c:pt>
                <c:pt idx="221">
                  <c:v>43281</c:v>
                </c:pt>
                <c:pt idx="222">
                  <c:v>43312</c:v>
                </c:pt>
                <c:pt idx="223">
                  <c:v>43343</c:v>
                </c:pt>
                <c:pt idx="224">
                  <c:v>43373</c:v>
                </c:pt>
                <c:pt idx="225">
                  <c:v>43404</c:v>
                </c:pt>
                <c:pt idx="226">
                  <c:v>43434</c:v>
                </c:pt>
                <c:pt idx="227">
                  <c:v>43465</c:v>
                </c:pt>
                <c:pt idx="228">
                  <c:v>43496</c:v>
                </c:pt>
                <c:pt idx="229">
                  <c:v>43524</c:v>
                </c:pt>
                <c:pt idx="230">
                  <c:v>43555</c:v>
                </c:pt>
                <c:pt idx="231">
                  <c:v>43585</c:v>
                </c:pt>
                <c:pt idx="232">
                  <c:v>43616</c:v>
                </c:pt>
                <c:pt idx="233">
                  <c:v>43646</c:v>
                </c:pt>
                <c:pt idx="234">
                  <c:v>43677</c:v>
                </c:pt>
                <c:pt idx="235">
                  <c:v>43708</c:v>
                </c:pt>
                <c:pt idx="236">
                  <c:v>43738</c:v>
                </c:pt>
                <c:pt idx="237">
                  <c:v>43769</c:v>
                </c:pt>
                <c:pt idx="238">
                  <c:v>43799</c:v>
                </c:pt>
                <c:pt idx="239">
                  <c:v>43830</c:v>
                </c:pt>
                <c:pt idx="240">
                  <c:v>43861</c:v>
                </c:pt>
                <c:pt idx="241">
                  <c:v>43890</c:v>
                </c:pt>
                <c:pt idx="242">
                  <c:v>43921</c:v>
                </c:pt>
                <c:pt idx="243">
                  <c:v>43951</c:v>
                </c:pt>
                <c:pt idx="244">
                  <c:v>43982</c:v>
                </c:pt>
                <c:pt idx="245">
                  <c:v>44012</c:v>
                </c:pt>
                <c:pt idx="246">
                  <c:v>44043</c:v>
                </c:pt>
                <c:pt idx="247">
                  <c:v>44074</c:v>
                </c:pt>
                <c:pt idx="248">
                  <c:v>44104</c:v>
                </c:pt>
                <c:pt idx="249">
                  <c:v>44135</c:v>
                </c:pt>
                <c:pt idx="250">
                  <c:v>44165</c:v>
                </c:pt>
                <c:pt idx="251">
                  <c:v>44196</c:v>
                </c:pt>
                <c:pt idx="252">
                  <c:v>44227</c:v>
                </c:pt>
                <c:pt idx="253">
                  <c:v>44255</c:v>
                </c:pt>
                <c:pt idx="254">
                  <c:v>44286</c:v>
                </c:pt>
                <c:pt idx="255">
                  <c:v>44316</c:v>
                </c:pt>
                <c:pt idx="256">
                  <c:v>44347</c:v>
                </c:pt>
                <c:pt idx="257">
                  <c:v>44377</c:v>
                </c:pt>
                <c:pt idx="258">
                  <c:v>44408</c:v>
                </c:pt>
                <c:pt idx="259">
                  <c:v>44439</c:v>
                </c:pt>
                <c:pt idx="260">
                  <c:v>44469</c:v>
                </c:pt>
                <c:pt idx="261">
                  <c:v>44500</c:v>
                </c:pt>
                <c:pt idx="262">
                  <c:v>44530</c:v>
                </c:pt>
                <c:pt idx="263">
                  <c:v>44561</c:v>
                </c:pt>
                <c:pt idx="264">
                  <c:v>44592</c:v>
                </c:pt>
                <c:pt idx="265">
                  <c:v>44620</c:v>
                </c:pt>
                <c:pt idx="266">
                  <c:v>44651</c:v>
                </c:pt>
                <c:pt idx="267">
                  <c:v>44681</c:v>
                </c:pt>
                <c:pt idx="268">
                  <c:v>44712</c:v>
                </c:pt>
                <c:pt idx="269">
                  <c:v>44742</c:v>
                </c:pt>
                <c:pt idx="270">
                  <c:v>44773</c:v>
                </c:pt>
                <c:pt idx="271">
                  <c:v>44804</c:v>
                </c:pt>
                <c:pt idx="272">
                  <c:v>44834</c:v>
                </c:pt>
                <c:pt idx="273">
                  <c:v>44865</c:v>
                </c:pt>
                <c:pt idx="274">
                  <c:v>44895</c:v>
                </c:pt>
                <c:pt idx="275">
                  <c:v>44926</c:v>
                </c:pt>
                <c:pt idx="276">
                  <c:v>44957</c:v>
                </c:pt>
                <c:pt idx="277">
                  <c:v>44985</c:v>
                </c:pt>
                <c:pt idx="278">
                  <c:v>45016</c:v>
                </c:pt>
                <c:pt idx="279">
                  <c:v>45046</c:v>
                </c:pt>
                <c:pt idx="280">
                  <c:v>45077</c:v>
                </c:pt>
                <c:pt idx="281">
                  <c:v>45107</c:v>
                </c:pt>
                <c:pt idx="282">
                  <c:v>45138</c:v>
                </c:pt>
                <c:pt idx="283">
                  <c:v>45169</c:v>
                </c:pt>
                <c:pt idx="284">
                  <c:v>45199</c:v>
                </c:pt>
                <c:pt idx="285">
                  <c:v>45230</c:v>
                </c:pt>
                <c:pt idx="286">
                  <c:v>45260</c:v>
                </c:pt>
                <c:pt idx="287">
                  <c:v>45291</c:v>
                </c:pt>
                <c:pt idx="288">
                  <c:v>45322</c:v>
                </c:pt>
                <c:pt idx="289">
                  <c:v>45351</c:v>
                </c:pt>
                <c:pt idx="290">
                  <c:v>45382</c:v>
                </c:pt>
                <c:pt idx="291">
                  <c:v>45412</c:v>
                </c:pt>
                <c:pt idx="292">
                  <c:v>45443</c:v>
                </c:pt>
                <c:pt idx="293">
                  <c:v>45473</c:v>
                </c:pt>
                <c:pt idx="294">
                  <c:v>45504</c:v>
                </c:pt>
                <c:pt idx="295">
                  <c:v>45535</c:v>
                </c:pt>
                <c:pt idx="296">
                  <c:v>45565</c:v>
                </c:pt>
                <c:pt idx="297">
                  <c:v>45596</c:v>
                </c:pt>
                <c:pt idx="298">
                  <c:v>45626</c:v>
                </c:pt>
                <c:pt idx="299">
                  <c:v>45657</c:v>
                </c:pt>
                <c:pt idx="300">
                  <c:v>45688</c:v>
                </c:pt>
                <c:pt idx="301">
                  <c:v>45716</c:v>
                </c:pt>
                <c:pt idx="302">
                  <c:v>45747</c:v>
                </c:pt>
                <c:pt idx="303">
                  <c:v>45777</c:v>
                </c:pt>
                <c:pt idx="304">
                  <c:v>45808</c:v>
                </c:pt>
                <c:pt idx="305">
                  <c:v>45838</c:v>
                </c:pt>
                <c:pt idx="306">
                  <c:v>45869</c:v>
                </c:pt>
                <c:pt idx="307">
                  <c:v>45900</c:v>
                </c:pt>
                <c:pt idx="308">
                  <c:v>45930</c:v>
                </c:pt>
                <c:pt idx="309">
                  <c:v>45961</c:v>
                </c:pt>
                <c:pt idx="310">
                  <c:v>45991</c:v>
                </c:pt>
                <c:pt idx="311">
                  <c:v>46022</c:v>
                </c:pt>
                <c:pt idx="312">
                  <c:v>46053</c:v>
                </c:pt>
                <c:pt idx="313">
                  <c:v>46081</c:v>
                </c:pt>
                <c:pt idx="314">
                  <c:v>46112</c:v>
                </c:pt>
                <c:pt idx="315">
                  <c:v>46142</c:v>
                </c:pt>
                <c:pt idx="316">
                  <c:v>46173</c:v>
                </c:pt>
                <c:pt idx="317">
                  <c:v>46203</c:v>
                </c:pt>
                <c:pt idx="318">
                  <c:v>46234</c:v>
                </c:pt>
                <c:pt idx="319">
                  <c:v>46265</c:v>
                </c:pt>
                <c:pt idx="320">
                  <c:v>46295</c:v>
                </c:pt>
                <c:pt idx="321">
                  <c:v>46326</c:v>
                </c:pt>
                <c:pt idx="322">
                  <c:v>46356</c:v>
                </c:pt>
                <c:pt idx="323">
                  <c:v>46387</c:v>
                </c:pt>
                <c:pt idx="324">
                  <c:v>46418</c:v>
                </c:pt>
                <c:pt idx="325">
                  <c:v>46446</c:v>
                </c:pt>
                <c:pt idx="326">
                  <c:v>46477</c:v>
                </c:pt>
                <c:pt idx="327">
                  <c:v>46507</c:v>
                </c:pt>
                <c:pt idx="328">
                  <c:v>46538</c:v>
                </c:pt>
                <c:pt idx="329">
                  <c:v>46568</c:v>
                </c:pt>
                <c:pt idx="330">
                  <c:v>46599</c:v>
                </c:pt>
                <c:pt idx="331">
                  <c:v>46630</c:v>
                </c:pt>
                <c:pt idx="332">
                  <c:v>46660</c:v>
                </c:pt>
                <c:pt idx="333">
                  <c:v>46691</c:v>
                </c:pt>
                <c:pt idx="334">
                  <c:v>46721</c:v>
                </c:pt>
                <c:pt idx="335">
                  <c:v>46752</c:v>
                </c:pt>
              </c:numCache>
            </c:numRef>
          </c:cat>
          <c:val>
            <c:numRef>
              <c:f>'17 - PCE'!$J$13:$J$336</c:f>
              <c:numCache>
                <c:formatCode>General</c:formatCode>
                <c:ptCount val="324"/>
                <c:pt idx="144" formatCode="0.0000">
                  <c:v>2.0614792192271914</c:v>
                </c:pt>
                <c:pt idx="155" formatCode="0.0">
                  <c:v>1.5</c:v>
                </c:pt>
                <c:pt idx="167" formatCode="0.0">
                  <c:v>1.6</c:v>
                </c:pt>
                <c:pt idx="179" formatCode="0.0">
                  <c:v>1.8</c:v>
                </c:pt>
                <c:pt idx="191">
                  <c:v>#N/A</c:v>
                </c:pt>
                <c:pt idx="203">
                  <c:v>#N/A</c:v>
                </c:pt>
                <c:pt idx="215">
                  <c:v>#N/A</c:v>
                </c:pt>
                <c:pt idx="227">
                  <c:v>#N/A</c:v>
                </c:pt>
                <c:pt idx="239">
                  <c:v>#N/A</c:v>
                </c:pt>
                <c:pt idx="251">
                  <c:v>#N/A</c:v>
                </c:pt>
                <c:pt idx="263">
                  <c:v>#N/A</c:v>
                </c:pt>
                <c:pt idx="275">
                  <c:v>#N/A</c:v>
                </c:pt>
                <c:pt idx="287">
                  <c:v>#N/A</c:v>
                </c:pt>
                <c:pt idx="299">
                  <c:v>#N/A</c:v>
                </c:pt>
                <c:pt idx="311">
                  <c:v>#N/A</c:v>
                </c:pt>
                <c:pt idx="323">
                  <c:v>#N/A</c:v>
                </c:pt>
              </c:numCache>
            </c:numRef>
          </c:val>
          <c:smooth val="0"/>
          <c:extLst>
            <c:ext xmlns:c16="http://schemas.microsoft.com/office/drawing/2014/chart" uri="{C3380CC4-5D6E-409C-BE32-E72D297353CC}">
              <c16:uniqueId val="{00000000-696A-4B75-85EB-3FAF3BFFAE1A}"/>
            </c:ext>
          </c:extLst>
        </c:ser>
        <c:ser>
          <c:idx val="1"/>
          <c:order val="1"/>
          <c:tx>
            <c:strRef>
              <c:f>'17 - PCE'!$K$12</c:f>
              <c:strCache>
                <c:ptCount val="1"/>
                <c:pt idx="0">
                  <c:v> Apr-12</c:v>
                </c:pt>
              </c:strCache>
            </c:strRef>
          </c:tx>
          <c:spPr>
            <a:ln w="19050" cap="rnd">
              <a:solidFill>
                <a:sysClr val="window" lastClr="FFFFFF">
                  <a:lumMod val="85000"/>
                </a:sysClr>
              </a:solidFill>
              <a:prstDash val="sysDash"/>
              <a:round/>
            </a:ln>
            <a:effectLst/>
          </c:spPr>
          <c:marker>
            <c:symbol val="none"/>
          </c:marker>
          <c:cat>
            <c:numRef>
              <c:f>'17 - PCE'!$G$13:$G$348</c:f>
              <c:numCache>
                <c:formatCode>[$-409]mmm\-yy;@</c:formatCode>
                <c:ptCount val="336"/>
                <c:pt idx="0">
                  <c:v>36556</c:v>
                </c:pt>
                <c:pt idx="1">
                  <c:v>36585</c:v>
                </c:pt>
                <c:pt idx="2">
                  <c:v>36616</c:v>
                </c:pt>
                <c:pt idx="3">
                  <c:v>36646</c:v>
                </c:pt>
                <c:pt idx="4">
                  <c:v>36677</c:v>
                </c:pt>
                <c:pt idx="5">
                  <c:v>36707</c:v>
                </c:pt>
                <c:pt idx="6">
                  <c:v>36738</c:v>
                </c:pt>
                <c:pt idx="7">
                  <c:v>36769</c:v>
                </c:pt>
                <c:pt idx="8">
                  <c:v>36799</c:v>
                </c:pt>
                <c:pt idx="9">
                  <c:v>36830</c:v>
                </c:pt>
                <c:pt idx="10">
                  <c:v>36860</c:v>
                </c:pt>
                <c:pt idx="11">
                  <c:v>36891</c:v>
                </c:pt>
                <c:pt idx="12">
                  <c:v>36922</c:v>
                </c:pt>
                <c:pt idx="13">
                  <c:v>36950</c:v>
                </c:pt>
                <c:pt idx="14">
                  <c:v>36981</c:v>
                </c:pt>
                <c:pt idx="15">
                  <c:v>37011</c:v>
                </c:pt>
                <c:pt idx="16">
                  <c:v>37042</c:v>
                </c:pt>
                <c:pt idx="17">
                  <c:v>37072</c:v>
                </c:pt>
                <c:pt idx="18">
                  <c:v>37103</c:v>
                </c:pt>
                <c:pt idx="19">
                  <c:v>37134</c:v>
                </c:pt>
                <c:pt idx="20">
                  <c:v>37164</c:v>
                </c:pt>
                <c:pt idx="21">
                  <c:v>37195</c:v>
                </c:pt>
                <c:pt idx="22">
                  <c:v>37225</c:v>
                </c:pt>
                <c:pt idx="23">
                  <c:v>37256</c:v>
                </c:pt>
                <c:pt idx="24">
                  <c:v>37287</c:v>
                </c:pt>
                <c:pt idx="25">
                  <c:v>37315</c:v>
                </c:pt>
                <c:pt idx="26">
                  <c:v>37346</c:v>
                </c:pt>
                <c:pt idx="27">
                  <c:v>37376</c:v>
                </c:pt>
                <c:pt idx="28">
                  <c:v>37407</c:v>
                </c:pt>
                <c:pt idx="29">
                  <c:v>37437</c:v>
                </c:pt>
                <c:pt idx="30">
                  <c:v>37468</c:v>
                </c:pt>
                <c:pt idx="31">
                  <c:v>37499</c:v>
                </c:pt>
                <c:pt idx="32">
                  <c:v>37529</c:v>
                </c:pt>
                <c:pt idx="33">
                  <c:v>37560</c:v>
                </c:pt>
                <c:pt idx="34">
                  <c:v>37590</c:v>
                </c:pt>
                <c:pt idx="35">
                  <c:v>37621</c:v>
                </c:pt>
                <c:pt idx="36">
                  <c:v>37652</c:v>
                </c:pt>
                <c:pt idx="37">
                  <c:v>37680</c:v>
                </c:pt>
                <c:pt idx="38">
                  <c:v>37711</c:v>
                </c:pt>
                <c:pt idx="39">
                  <c:v>37741</c:v>
                </c:pt>
                <c:pt idx="40">
                  <c:v>37772</c:v>
                </c:pt>
                <c:pt idx="41">
                  <c:v>37802</c:v>
                </c:pt>
                <c:pt idx="42">
                  <c:v>37833</c:v>
                </c:pt>
                <c:pt idx="43">
                  <c:v>37864</c:v>
                </c:pt>
                <c:pt idx="44">
                  <c:v>37894</c:v>
                </c:pt>
                <c:pt idx="45">
                  <c:v>37925</c:v>
                </c:pt>
                <c:pt idx="46">
                  <c:v>37955</c:v>
                </c:pt>
                <c:pt idx="47">
                  <c:v>37986</c:v>
                </c:pt>
                <c:pt idx="48">
                  <c:v>38017</c:v>
                </c:pt>
                <c:pt idx="49">
                  <c:v>38046</c:v>
                </c:pt>
                <c:pt idx="50">
                  <c:v>38077</c:v>
                </c:pt>
                <c:pt idx="51">
                  <c:v>38107</c:v>
                </c:pt>
                <c:pt idx="52">
                  <c:v>38138</c:v>
                </c:pt>
                <c:pt idx="53">
                  <c:v>38168</c:v>
                </c:pt>
                <c:pt idx="54">
                  <c:v>38199</c:v>
                </c:pt>
                <c:pt idx="55">
                  <c:v>38230</c:v>
                </c:pt>
                <c:pt idx="56">
                  <c:v>38260</c:v>
                </c:pt>
                <c:pt idx="57">
                  <c:v>38291</c:v>
                </c:pt>
                <c:pt idx="58">
                  <c:v>38321</c:v>
                </c:pt>
                <c:pt idx="59">
                  <c:v>38352</c:v>
                </c:pt>
                <c:pt idx="60">
                  <c:v>38383</c:v>
                </c:pt>
                <c:pt idx="61">
                  <c:v>38411</c:v>
                </c:pt>
                <c:pt idx="62">
                  <c:v>38442</c:v>
                </c:pt>
                <c:pt idx="63">
                  <c:v>38472</c:v>
                </c:pt>
                <c:pt idx="64">
                  <c:v>38503</c:v>
                </c:pt>
                <c:pt idx="65">
                  <c:v>38533</c:v>
                </c:pt>
                <c:pt idx="66">
                  <c:v>38564</c:v>
                </c:pt>
                <c:pt idx="67">
                  <c:v>38595</c:v>
                </c:pt>
                <c:pt idx="68">
                  <c:v>38625</c:v>
                </c:pt>
                <c:pt idx="69">
                  <c:v>38656</c:v>
                </c:pt>
                <c:pt idx="70">
                  <c:v>38686</c:v>
                </c:pt>
                <c:pt idx="71">
                  <c:v>38717</c:v>
                </c:pt>
                <c:pt idx="72">
                  <c:v>38748</c:v>
                </c:pt>
                <c:pt idx="73">
                  <c:v>38776</c:v>
                </c:pt>
                <c:pt idx="74">
                  <c:v>38807</c:v>
                </c:pt>
                <c:pt idx="75">
                  <c:v>38837</c:v>
                </c:pt>
                <c:pt idx="76">
                  <c:v>38868</c:v>
                </c:pt>
                <c:pt idx="77">
                  <c:v>38898</c:v>
                </c:pt>
                <c:pt idx="78">
                  <c:v>38929</c:v>
                </c:pt>
                <c:pt idx="79">
                  <c:v>38960</c:v>
                </c:pt>
                <c:pt idx="80">
                  <c:v>38990</c:v>
                </c:pt>
                <c:pt idx="81">
                  <c:v>39021</c:v>
                </c:pt>
                <c:pt idx="82">
                  <c:v>39051</c:v>
                </c:pt>
                <c:pt idx="83">
                  <c:v>39082</c:v>
                </c:pt>
                <c:pt idx="84">
                  <c:v>39113</c:v>
                </c:pt>
                <c:pt idx="85">
                  <c:v>39141</c:v>
                </c:pt>
                <c:pt idx="86">
                  <c:v>39172</c:v>
                </c:pt>
                <c:pt idx="87">
                  <c:v>39202</c:v>
                </c:pt>
                <c:pt idx="88">
                  <c:v>39233</c:v>
                </c:pt>
                <c:pt idx="89">
                  <c:v>39263</c:v>
                </c:pt>
                <c:pt idx="90">
                  <c:v>39294</c:v>
                </c:pt>
                <c:pt idx="91">
                  <c:v>39325</c:v>
                </c:pt>
                <c:pt idx="92">
                  <c:v>39355</c:v>
                </c:pt>
                <c:pt idx="93">
                  <c:v>39386</c:v>
                </c:pt>
                <c:pt idx="94">
                  <c:v>39416</c:v>
                </c:pt>
                <c:pt idx="95">
                  <c:v>39447</c:v>
                </c:pt>
                <c:pt idx="96">
                  <c:v>39478</c:v>
                </c:pt>
                <c:pt idx="97">
                  <c:v>39507</c:v>
                </c:pt>
                <c:pt idx="98">
                  <c:v>39538</c:v>
                </c:pt>
                <c:pt idx="99">
                  <c:v>39568</c:v>
                </c:pt>
                <c:pt idx="100">
                  <c:v>39599</c:v>
                </c:pt>
                <c:pt idx="101">
                  <c:v>39629</c:v>
                </c:pt>
                <c:pt idx="102">
                  <c:v>39660</c:v>
                </c:pt>
                <c:pt idx="103">
                  <c:v>39691</c:v>
                </c:pt>
                <c:pt idx="104">
                  <c:v>39721</c:v>
                </c:pt>
                <c:pt idx="105">
                  <c:v>39752</c:v>
                </c:pt>
                <c:pt idx="106">
                  <c:v>39782</c:v>
                </c:pt>
                <c:pt idx="107">
                  <c:v>39813</c:v>
                </c:pt>
                <c:pt idx="108">
                  <c:v>39844</c:v>
                </c:pt>
                <c:pt idx="109">
                  <c:v>39872</c:v>
                </c:pt>
                <c:pt idx="110">
                  <c:v>39903</c:v>
                </c:pt>
                <c:pt idx="111">
                  <c:v>39933</c:v>
                </c:pt>
                <c:pt idx="112">
                  <c:v>39964</c:v>
                </c:pt>
                <c:pt idx="113">
                  <c:v>39994</c:v>
                </c:pt>
                <c:pt idx="114">
                  <c:v>40025</c:v>
                </c:pt>
                <c:pt idx="115">
                  <c:v>40056</c:v>
                </c:pt>
                <c:pt idx="116">
                  <c:v>40086</c:v>
                </c:pt>
                <c:pt idx="117">
                  <c:v>40117</c:v>
                </c:pt>
                <c:pt idx="118">
                  <c:v>40147</c:v>
                </c:pt>
                <c:pt idx="119">
                  <c:v>40178</c:v>
                </c:pt>
                <c:pt idx="120">
                  <c:v>40209</c:v>
                </c:pt>
                <c:pt idx="121">
                  <c:v>40237</c:v>
                </c:pt>
                <c:pt idx="122">
                  <c:v>40268</c:v>
                </c:pt>
                <c:pt idx="123">
                  <c:v>40298</c:v>
                </c:pt>
                <c:pt idx="124">
                  <c:v>40329</c:v>
                </c:pt>
                <c:pt idx="125">
                  <c:v>40359</c:v>
                </c:pt>
                <c:pt idx="126">
                  <c:v>40390</c:v>
                </c:pt>
                <c:pt idx="127">
                  <c:v>40421</c:v>
                </c:pt>
                <c:pt idx="128">
                  <c:v>40451</c:v>
                </c:pt>
                <c:pt idx="129">
                  <c:v>40482</c:v>
                </c:pt>
                <c:pt idx="130">
                  <c:v>40512</c:v>
                </c:pt>
                <c:pt idx="131">
                  <c:v>40543</c:v>
                </c:pt>
                <c:pt idx="132">
                  <c:v>40574</c:v>
                </c:pt>
                <c:pt idx="133">
                  <c:v>40602</c:v>
                </c:pt>
                <c:pt idx="134">
                  <c:v>40633</c:v>
                </c:pt>
                <c:pt idx="135">
                  <c:v>40663</c:v>
                </c:pt>
                <c:pt idx="136">
                  <c:v>40694</c:v>
                </c:pt>
                <c:pt idx="137">
                  <c:v>40724</c:v>
                </c:pt>
                <c:pt idx="138">
                  <c:v>40755</c:v>
                </c:pt>
                <c:pt idx="139">
                  <c:v>40786</c:v>
                </c:pt>
                <c:pt idx="140">
                  <c:v>40816</c:v>
                </c:pt>
                <c:pt idx="141">
                  <c:v>40847</c:v>
                </c:pt>
                <c:pt idx="142">
                  <c:v>40877</c:v>
                </c:pt>
                <c:pt idx="143">
                  <c:v>40908</c:v>
                </c:pt>
                <c:pt idx="144">
                  <c:v>40939</c:v>
                </c:pt>
                <c:pt idx="145">
                  <c:v>40968</c:v>
                </c:pt>
                <c:pt idx="146">
                  <c:v>40999</c:v>
                </c:pt>
                <c:pt idx="147">
                  <c:v>41029</c:v>
                </c:pt>
                <c:pt idx="148">
                  <c:v>41060</c:v>
                </c:pt>
                <c:pt idx="149">
                  <c:v>41090</c:v>
                </c:pt>
                <c:pt idx="150">
                  <c:v>41121</c:v>
                </c:pt>
                <c:pt idx="151">
                  <c:v>41152</c:v>
                </c:pt>
                <c:pt idx="152">
                  <c:v>41182</c:v>
                </c:pt>
                <c:pt idx="153">
                  <c:v>41213</c:v>
                </c:pt>
                <c:pt idx="154">
                  <c:v>41243</c:v>
                </c:pt>
                <c:pt idx="155">
                  <c:v>41274</c:v>
                </c:pt>
                <c:pt idx="156">
                  <c:v>41305</c:v>
                </c:pt>
                <c:pt idx="157">
                  <c:v>41333</c:v>
                </c:pt>
                <c:pt idx="158">
                  <c:v>41364</c:v>
                </c:pt>
                <c:pt idx="159">
                  <c:v>41394</c:v>
                </c:pt>
                <c:pt idx="160">
                  <c:v>41425</c:v>
                </c:pt>
                <c:pt idx="161">
                  <c:v>41455</c:v>
                </c:pt>
                <c:pt idx="162">
                  <c:v>41486</c:v>
                </c:pt>
                <c:pt idx="163">
                  <c:v>41517</c:v>
                </c:pt>
                <c:pt idx="164">
                  <c:v>41547</c:v>
                </c:pt>
                <c:pt idx="165">
                  <c:v>41578</c:v>
                </c:pt>
                <c:pt idx="166">
                  <c:v>41608</c:v>
                </c:pt>
                <c:pt idx="167">
                  <c:v>41639</c:v>
                </c:pt>
                <c:pt idx="168">
                  <c:v>41670</c:v>
                </c:pt>
                <c:pt idx="169">
                  <c:v>41698</c:v>
                </c:pt>
                <c:pt idx="170">
                  <c:v>41729</c:v>
                </c:pt>
                <c:pt idx="171">
                  <c:v>41759</c:v>
                </c:pt>
                <c:pt idx="172">
                  <c:v>41790</c:v>
                </c:pt>
                <c:pt idx="173">
                  <c:v>41820</c:v>
                </c:pt>
                <c:pt idx="174">
                  <c:v>41851</c:v>
                </c:pt>
                <c:pt idx="175">
                  <c:v>41882</c:v>
                </c:pt>
                <c:pt idx="176">
                  <c:v>41912</c:v>
                </c:pt>
                <c:pt idx="177">
                  <c:v>41943</c:v>
                </c:pt>
                <c:pt idx="178">
                  <c:v>41973</c:v>
                </c:pt>
                <c:pt idx="179">
                  <c:v>42004</c:v>
                </c:pt>
                <c:pt idx="180">
                  <c:v>42035</c:v>
                </c:pt>
                <c:pt idx="181">
                  <c:v>42063</c:v>
                </c:pt>
                <c:pt idx="182">
                  <c:v>42094</c:v>
                </c:pt>
                <c:pt idx="183">
                  <c:v>42124</c:v>
                </c:pt>
                <c:pt idx="184">
                  <c:v>42155</c:v>
                </c:pt>
                <c:pt idx="185">
                  <c:v>42185</c:v>
                </c:pt>
                <c:pt idx="186">
                  <c:v>42216</c:v>
                </c:pt>
                <c:pt idx="187">
                  <c:v>42247</c:v>
                </c:pt>
                <c:pt idx="188">
                  <c:v>42277</c:v>
                </c:pt>
                <c:pt idx="189">
                  <c:v>42308</c:v>
                </c:pt>
                <c:pt idx="190">
                  <c:v>42338</c:v>
                </c:pt>
                <c:pt idx="191">
                  <c:v>42369</c:v>
                </c:pt>
                <c:pt idx="192">
                  <c:v>42400</c:v>
                </c:pt>
                <c:pt idx="193">
                  <c:v>42429</c:v>
                </c:pt>
                <c:pt idx="194">
                  <c:v>42460</c:v>
                </c:pt>
                <c:pt idx="195">
                  <c:v>42490</c:v>
                </c:pt>
                <c:pt idx="196">
                  <c:v>42521</c:v>
                </c:pt>
                <c:pt idx="197">
                  <c:v>42551</c:v>
                </c:pt>
                <c:pt idx="198">
                  <c:v>42582</c:v>
                </c:pt>
                <c:pt idx="199">
                  <c:v>42613</c:v>
                </c:pt>
                <c:pt idx="200">
                  <c:v>42643</c:v>
                </c:pt>
                <c:pt idx="201">
                  <c:v>42674</c:v>
                </c:pt>
                <c:pt idx="202">
                  <c:v>42704</c:v>
                </c:pt>
                <c:pt idx="203">
                  <c:v>42735</c:v>
                </c:pt>
                <c:pt idx="204">
                  <c:v>42766</c:v>
                </c:pt>
                <c:pt idx="205">
                  <c:v>42794</c:v>
                </c:pt>
                <c:pt idx="206">
                  <c:v>42825</c:v>
                </c:pt>
                <c:pt idx="207">
                  <c:v>42855</c:v>
                </c:pt>
                <c:pt idx="208">
                  <c:v>42886</c:v>
                </c:pt>
                <c:pt idx="209">
                  <c:v>42916</c:v>
                </c:pt>
                <c:pt idx="210">
                  <c:v>42947</c:v>
                </c:pt>
                <c:pt idx="211">
                  <c:v>42978</c:v>
                </c:pt>
                <c:pt idx="212">
                  <c:v>43008</c:v>
                </c:pt>
                <c:pt idx="213">
                  <c:v>43039</c:v>
                </c:pt>
                <c:pt idx="214">
                  <c:v>43069</c:v>
                </c:pt>
                <c:pt idx="215">
                  <c:v>43100</c:v>
                </c:pt>
                <c:pt idx="216">
                  <c:v>43131</c:v>
                </c:pt>
                <c:pt idx="217">
                  <c:v>43159</c:v>
                </c:pt>
                <c:pt idx="218">
                  <c:v>43190</c:v>
                </c:pt>
                <c:pt idx="219">
                  <c:v>43220</c:v>
                </c:pt>
                <c:pt idx="220">
                  <c:v>43251</c:v>
                </c:pt>
                <c:pt idx="221">
                  <c:v>43281</c:v>
                </c:pt>
                <c:pt idx="222">
                  <c:v>43312</c:v>
                </c:pt>
                <c:pt idx="223">
                  <c:v>43343</c:v>
                </c:pt>
                <c:pt idx="224">
                  <c:v>43373</c:v>
                </c:pt>
                <c:pt idx="225">
                  <c:v>43404</c:v>
                </c:pt>
                <c:pt idx="226">
                  <c:v>43434</c:v>
                </c:pt>
                <c:pt idx="227">
                  <c:v>43465</c:v>
                </c:pt>
                <c:pt idx="228">
                  <c:v>43496</c:v>
                </c:pt>
                <c:pt idx="229">
                  <c:v>43524</c:v>
                </c:pt>
                <c:pt idx="230">
                  <c:v>43555</c:v>
                </c:pt>
                <c:pt idx="231">
                  <c:v>43585</c:v>
                </c:pt>
                <c:pt idx="232">
                  <c:v>43616</c:v>
                </c:pt>
                <c:pt idx="233">
                  <c:v>43646</c:v>
                </c:pt>
                <c:pt idx="234">
                  <c:v>43677</c:v>
                </c:pt>
                <c:pt idx="235">
                  <c:v>43708</c:v>
                </c:pt>
                <c:pt idx="236">
                  <c:v>43738</c:v>
                </c:pt>
                <c:pt idx="237">
                  <c:v>43769</c:v>
                </c:pt>
                <c:pt idx="238">
                  <c:v>43799</c:v>
                </c:pt>
                <c:pt idx="239">
                  <c:v>43830</c:v>
                </c:pt>
                <c:pt idx="240">
                  <c:v>43861</c:v>
                </c:pt>
                <c:pt idx="241">
                  <c:v>43890</c:v>
                </c:pt>
                <c:pt idx="242">
                  <c:v>43921</c:v>
                </c:pt>
                <c:pt idx="243">
                  <c:v>43951</c:v>
                </c:pt>
                <c:pt idx="244">
                  <c:v>43982</c:v>
                </c:pt>
                <c:pt idx="245">
                  <c:v>44012</c:v>
                </c:pt>
                <c:pt idx="246">
                  <c:v>44043</c:v>
                </c:pt>
                <c:pt idx="247">
                  <c:v>44074</c:v>
                </c:pt>
                <c:pt idx="248">
                  <c:v>44104</c:v>
                </c:pt>
                <c:pt idx="249">
                  <c:v>44135</c:v>
                </c:pt>
                <c:pt idx="250">
                  <c:v>44165</c:v>
                </c:pt>
                <c:pt idx="251">
                  <c:v>44196</c:v>
                </c:pt>
                <c:pt idx="252">
                  <c:v>44227</c:v>
                </c:pt>
                <c:pt idx="253">
                  <c:v>44255</c:v>
                </c:pt>
                <c:pt idx="254">
                  <c:v>44286</c:v>
                </c:pt>
                <c:pt idx="255">
                  <c:v>44316</c:v>
                </c:pt>
                <c:pt idx="256">
                  <c:v>44347</c:v>
                </c:pt>
                <c:pt idx="257">
                  <c:v>44377</c:v>
                </c:pt>
                <c:pt idx="258">
                  <c:v>44408</c:v>
                </c:pt>
                <c:pt idx="259">
                  <c:v>44439</c:v>
                </c:pt>
                <c:pt idx="260">
                  <c:v>44469</c:v>
                </c:pt>
                <c:pt idx="261">
                  <c:v>44500</c:v>
                </c:pt>
                <c:pt idx="262">
                  <c:v>44530</c:v>
                </c:pt>
                <c:pt idx="263">
                  <c:v>44561</c:v>
                </c:pt>
                <c:pt idx="264">
                  <c:v>44592</c:v>
                </c:pt>
                <c:pt idx="265">
                  <c:v>44620</c:v>
                </c:pt>
                <c:pt idx="266">
                  <c:v>44651</c:v>
                </c:pt>
                <c:pt idx="267">
                  <c:v>44681</c:v>
                </c:pt>
                <c:pt idx="268">
                  <c:v>44712</c:v>
                </c:pt>
                <c:pt idx="269">
                  <c:v>44742</c:v>
                </c:pt>
                <c:pt idx="270">
                  <c:v>44773</c:v>
                </c:pt>
                <c:pt idx="271">
                  <c:v>44804</c:v>
                </c:pt>
                <c:pt idx="272">
                  <c:v>44834</c:v>
                </c:pt>
                <c:pt idx="273">
                  <c:v>44865</c:v>
                </c:pt>
                <c:pt idx="274">
                  <c:v>44895</c:v>
                </c:pt>
                <c:pt idx="275">
                  <c:v>44926</c:v>
                </c:pt>
                <c:pt idx="276">
                  <c:v>44957</c:v>
                </c:pt>
                <c:pt idx="277">
                  <c:v>44985</c:v>
                </c:pt>
                <c:pt idx="278">
                  <c:v>45016</c:v>
                </c:pt>
                <c:pt idx="279">
                  <c:v>45046</c:v>
                </c:pt>
                <c:pt idx="280">
                  <c:v>45077</c:v>
                </c:pt>
                <c:pt idx="281">
                  <c:v>45107</c:v>
                </c:pt>
                <c:pt idx="282">
                  <c:v>45138</c:v>
                </c:pt>
                <c:pt idx="283">
                  <c:v>45169</c:v>
                </c:pt>
                <c:pt idx="284">
                  <c:v>45199</c:v>
                </c:pt>
                <c:pt idx="285">
                  <c:v>45230</c:v>
                </c:pt>
                <c:pt idx="286">
                  <c:v>45260</c:v>
                </c:pt>
                <c:pt idx="287">
                  <c:v>45291</c:v>
                </c:pt>
                <c:pt idx="288">
                  <c:v>45322</c:v>
                </c:pt>
                <c:pt idx="289">
                  <c:v>45351</c:v>
                </c:pt>
                <c:pt idx="290">
                  <c:v>45382</c:v>
                </c:pt>
                <c:pt idx="291">
                  <c:v>45412</c:v>
                </c:pt>
                <c:pt idx="292">
                  <c:v>45443</c:v>
                </c:pt>
                <c:pt idx="293">
                  <c:v>45473</c:v>
                </c:pt>
                <c:pt idx="294">
                  <c:v>45504</c:v>
                </c:pt>
                <c:pt idx="295">
                  <c:v>45535</c:v>
                </c:pt>
                <c:pt idx="296">
                  <c:v>45565</c:v>
                </c:pt>
                <c:pt idx="297">
                  <c:v>45596</c:v>
                </c:pt>
                <c:pt idx="298">
                  <c:v>45626</c:v>
                </c:pt>
                <c:pt idx="299">
                  <c:v>45657</c:v>
                </c:pt>
                <c:pt idx="300">
                  <c:v>45688</c:v>
                </c:pt>
                <c:pt idx="301">
                  <c:v>45716</c:v>
                </c:pt>
                <c:pt idx="302">
                  <c:v>45747</c:v>
                </c:pt>
                <c:pt idx="303">
                  <c:v>45777</c:v>
                </c:pt>
                <c:pt idx="304">
                  <c:v>45808</c:v>
                </c:pt>
                <c:pt idx="305">
                  <c:v>45838</c:v>
                </c:pt>
                <c:pt idx="306">
                  <c:v>45869</c:v>
                </c:pt>
                <c:pt idx="307">
                  <c:v>45900</c:v>
                </c:pt>
                <c:pt idx="308">
                  <c:v>45930</c:v>
                </c:pt>
                <c:pt idx="309">
                  <c:v>45961</c:v>
                </c:pt>
                <c:pt idx="310">
                  <c:v>45991</c:v>
                </c:pt>
                <c:pt idx="311">
                  <c:v>46022</c:v>
                </c:pt>
                <c:pt idx="312">
                  <c:v>46053</c:v>
                </c:pt>
                <c:pt idx="313">
                  <c:v>46081</c:v>
                </c:pt>
                <c:pt idx="314">
                  <c:v>46112</c:v>
                </c:pt>
                <c:pt idx="315">
                  <c:v>46142</c:v>
                </c:pt>
                <c:pt idx="316">
                  <c:v>46173</c:v>
                </c:pt>
                <c:pt idx="317">
                  <c:v>46203</c:v>
                </c:pt>
                <c:pt idx="318">
                  <c:v>46234</c:v>
                </c:pt>
                <c:pt idx="319">
                  <c:v>46265</c:v>
                </c:pt>
                <c:pt idx="320">
                  <c:v>46295</c:v>
                </c:pt>
                <c:pt idx="321">
                  <c:v>46326</c:v>
                </c:pt>
                <c:pt idx="322">
                  <c:v>46356</c:v>
                </c:pt>
                <c:pt idx="323">
                  <c:v>46387</c:v>
                </c:pt>
                <c:pt idx="324">
                  <c:v>46418</c:v>
                </c:pt>
                <c:pt idx="325">
                  <c:v>46446</c:v>
                </c:pt>
                <c:pt idx="326">
                  <c:v>46477</c:v>
                </c:pt>
                <c:pt idx="327">
                  <c:v>46507</c:v>
                </c:pt>
                <c:pt idx="328">
                  <c:v>46538</c:v>
                </c:pt>
                <c:pt idx="329">
                  <c:v>46568</c:v>
                </c:pt>
                <c:pt idx="330">
                  <c:v>46599</c:v>
                </c:pt>
                <c:pt idx="331">
                  <c:v>46630</c:v>
                </c:pt>
                <c:pt idx="332">
                  <c:v>46660</c:v>
                </c:pt>
                <c:pt idx="333">
                  <c:v>46691</c:v>
                </c:pt>
                <c:pt idx="334">
                  <c:v>46721</c:v>
                </c:pt>
                <c:pt idx="335">
                  <c:v>46752</c:v>
                </c:pt>
              </c:numCache>
            </c:numRef>
          </c:cat>
          <c:val>
            <c:numRef>
              <c:f>'17 - PCE'!$K$13:$K$336</c:f>
              <c:numCache>
                <c:formatCode>General</c:formatCode>
                <c:ptCount val="324"/>
                <c:pt idx="146" formatCode="0.0000">
                  <c:v>2.0448454233624069</c:v>
                </c:pt>
                <c:pt idx="155" formatCode="0.0">
                  <c:v>1.9</c:v>
                </c:pt>
                <c:pt idx="167" formatCode="0.0">
                  <c:v>1.9</c:v>
                </c:pt>
                <c:pt idx="179" formatCode="0.0">
                  <c:v>2</c:v>
                </c:pt>
                <c:pt idx="191">
                  <c:v>#N/A</c:v>
                </c:pt>
                <c:pt idx="203">
                  <c:v>#N/A</c:v>
                </c:pt>
                <c:pt idx="215">
                  <c:v>#N/A</c:v>
                </c:pt>
                <c:pt idx="227">
                  <c:v>#N/A</c:v>
                </c:pt>
                <c:pt idx="239">
                  <c:v>#N/A</c:v>
                </c:pt>
                <c:pt idx="251">
                  <c:v>#N/A</c:v>
                </c:pt>
                <c:pt idx="263">
                  <c:v>#N/A</c:v>
                </c:pt>
                <c:pt idx="275">
                  <c:v>#N/A</c:v>
                </c:pt>
                <c:pt idx="287">
                  <c:v>#N/A</c:v>
                </c:pt>
                <c:pt idx="299">
                  <c:v>#N/A</c:v>
                </c:pt>
                <c:pt idx="311">
                  <c:v>#N/A</c:v>
                </c:pt>
                <c:pt idx="323">
                  <c:v>#N/A</c:v>
                </c:pt>
              </c:numCache>
            </c:numRef>
          </c:val>
          <c:smooth val="0"/>
          <c:extLst>
            <c:ext xmlns:c16="http://schemas.microsoft.com/office/drawing/2014/chart" uri="{C3380CC4-5D6E-409C-BE32-E72D297353CC}">
              <c16:uniqueId val="{00000001-696A-4B75-85EB-3FAF3BFFAE1A}"/>
            </c:ext>
          </c:extLst>
        </c:ser>
        <c:ser>
          <c:idx val="2"/>
          <c:order val="2"/>
          <c:tx>
            <c:strRef>
              <c:f>'17 - PCE'!$L$12</c:f>
              <c:strCache>
                <c:ptCount val="1"/>
                <c:pt idx="0">
                  <c:v> Jun-12</c:v>
                </c:pt>
              </c:strCache>
            </c:strRef>
          </c:tx>
          <c:spPr>
            <a:ln w="19050" cap="rnd">
              <a:solidFill>
                <a:sysClr val="window" lastClr="FFFFFF">
                  <a:lumMod val="85000"/>
                </a:sysClr>
              </a:solidFill>
              <a:prstDash val="sysDash"/>
              <a:round/>
            </a:ln>
            <a:effectLst/>
          </c:spPr>
          <c:marker>
            <c:symbol val="none"/>
          </c:marker>
          <c:cat>
            <c:numRef>
              <c:f>'17 - PCE'!$G$13:$G$348</c:f>
              <c:numCache>
                <c:formatCode>[$-409]mmm\-yy;@</c:formatCode>
                <c:ptCount val="336"/>
                <c:pt idx="0">
                  <c:v>36556</c:v>
                </c:pt>
                <c:pt idx="1">
                  <c:v>36585</c:v>
                </c:pt>
                <c:pt idx="2">
                  <c:v>36616</c:v>
                </c:pt>
                <c:pt idx="3">
                  <c:v>36646</c:v>
                </c:pt>
                <c:pt idx="4">
                  <c:v>36677</c:v>
                </c:pt>
                <c:pt idx="5">
                  <c:v>36707</c:v>
                </c:pt>
                <c:pt idx="6">
                  <c:v>36738</c:v>
                </c:pt>
                <c:pt idx="7">
                  <c:v>36769</c:v>
                </c:pt>
                <c:pt idx="8">
                  <c:v>36799</c:v>
                </c:pt>
                <c:pt idx="9">
                  <c:v>36830</c:v>
                </c:pt>
                <c:pt idx="10">
                  <c:v>36860</c:v>
                </c:pt>
                <c:pt idx="11">
                  <c:v>36891</c:v>
                </c:pt>
                <c:pt idx="12">
                  <c:v>36922</c:v>
                </c:pt>
                <c:pt idx="13">
                  <c:v>36950</c:v>
                </c:pt>
                <c:pt idx="14">
                  <c:v>36981</c:v>
                </c:pt>
                <c:pt idx="15">
                  <c:v>37011</c:v>
                </c:pt>
                <c:pt idx="16">
                  <c:v>37042</c:v>
                </c:pt>
                <c:pt idx="17">
                  <c:v>37072</c:v>
                </c:pt>
                <c:pt idx="18">
                  <c:v>37103</c:v>
                </c:pt>
                <c:pt idx="19">
                  <c:v>37134</c:v>
                </c:pt>
                <c:pt idx="20">
                  <c:v>37164</c:v>
                </c:pt>
                <c:pt idx="21">
                  <c:v>37195</c:v>
                </c:pt>
                <c:pt idx="22">
                  <c:v>37225</c:v>
                </c:pt>
                <c:pt idx="23">
                  <c:v>37256</c:v>
                </c:pt>
                <c:pt idx="24">
                  <c:v>37287</c:v>
                </c:pt>
                <c:pt idx="25">
                  <c:v>37315</c:v>
                </c:pt>
                <c:pt idx="26">
                  <c:v>37346</c:v>
                </c:pt>
                <c:pt idx="27">
                  <c:v>37376</c:v>
                </c:pt>
                <c:pt idx="28">
                  <c:v>37407</c:v>
                </c:pt>
                <c:pt idx="29">
                  <c:v>37437</c:v>
                </c:pt>
                <c:pt idx="30">
                  <c:v>37468</c:v>
                </c:pt>
                <c:pt idx="31">
                  <c:v>37499</c:v>
                </c:pt>
                <c:pt idx="32">
                  <c:v>37529</c:v>
                </c:pt>
                <c:pt idx="33">
                  <c:v>37560</c:v>
                </c:pt>
                <c:pt idx="34">
                  <c:v>37590</c:v>
                </c:pt>
                <c:pt idx="35">
                  <c:v>37621</c:v>
                </c:pt>
                <c:pt idx="36">
                  <c:v>37652</c:v>
                </c:pt>
                <c:pt idx="37">
                  <c:v>37680</c:v>
                </c:pt>
                <c:pt idx="38">
                  <c:v>37711</c:v>
                </c:pt>
                <c:pt idx="39">
                  <c:v>37741</c:v>
                </c:pt>
                <c:pt idx="40">
                  <c:v>37772</c:v>
                </c:pt>
                <c:pt idx="41">
                  <c:v>37802</c:v>
                </c:pt>
                <c:pt idx="42">
                  <c:v>37833</c:v>
                </c:pt>
                <c:pt idx="43">
                  <c:v>37864</c:v>
                </c:pt>
                <c:pt idx="44">
                  <c:v>37894</c:v>
                </c:pt>
                <c:pt idx="45">
                  <c:v>37925</c:v>
                </c:pt>
                <c:pt idx="46">
                  <c:v>37955</c:v>
                </c:pt>
                <c:pt idx="47">
                  <c:v>37986</c:v>
                </c:pt>
                <c:pt idx="48">
                  <c:v>38017</c:v>
                </c:pt>
                <c:pt idx="49">
                  <c:v>38046</c:v>
                </c:pt>
                <c:pt idx="50">
                  <c:v>38077</c:v>
                </c:pt>
                <c:pt idx="51">
                  <c:v>38107</c:v>
                </c:pt>
                <c:pt idx="52">
                  <c:v>38138</c:v>
                </c:pt>
                <c:pt idx="53">
                  <c:v>38168</c:v>
                </c:pt>
                <c:pt idx="54">
                  <c:v>38199</c:v>
                </c:pt>
                <c:pt idx="55">
                  <c:v>38230</c:v>
                </c:pt>
                <c:pt idx="56">
                  <c:v>38260</c:v>
                </c:pt>
                <c:pt idx="57">
                  <c:v>38291</c:v>
                </c:pt>
                <c:pt idx="58">
                  <c:v>38321</c:v>
                </c:pt>
                <c:pt idx="59">
                  <c:v>38352</c:v>
                </c:pt>
                <c:pt idx="60">
                  <c:v>38383</c:v>
                </c:pt>
                <c:pt idx="61">
                  <c:v>38411</c:v>
                </c:pt>
                <c:pt idx="62">
                  <c:v>38442</c:v>
                </c:pt>
                <c:pt idx="63">
                  <c:v>38472</c:v>
                </c:pt>
                <c:pt idx="64">
                  <c:v>38503</c:v>
                </c:pt>
                <c:pt idx="65">
                  <c:v>38533</c:v>
                </c:pt>
                <c:pt idx="66">
                  <c:v>38564</c:v>
                </c:pt>
                <c:pt idx="67">
                  <c:v>38595</c:v>
                </c:pt>
                <c:pt idx="68">
                  <c:v>38625</c:v>
                </c:pt>
                <c:pt idx="69">
                  <c:v>38656</c:v>
                </c:pt>
                <c:pt idx="70">
                  <c:v>38686</c:v>
                </c:pt>
                <c:pt idx="71">
                  <c:v>38717</c:v>
                </c:pt>
                <c:pt idx="72">
                  <c:v>38748</c:v>
                </c:pt>
                <c:pt idx="73">
                  <c:v>38776</c:v>
                </c:pt>
                <c:pt idx="74">
                  <c:v>38807</c:v>
                </c:pt>
                <c:pt idx="75">
                  <c:v>38837</c:v>
                </c:pt>
                <c:pt idx="76">
                  <c:v>38868</c:v>
                </c:pt>
                <c:pt idx="77">
                  <c:v>38898</c:v>
                </c:pt>
                <c:pt idx="78">
                  <c:v>38929</c:v>
                </c:pt>
                <c:pt idx="79">
                  <c:v>38960</c:v>
                </c:pt>
                <c:pt idx="80">
                  <c:v>38990</c:v>
                </c:pt>
                <c:pt idx="81">
                  <c:v>39021</c:v>
                </c:pt>
                <c:pt idx="82">
                  <c:v>39051</c:v>
                </c:pt>
                <c:pt idx="83">
                  <c:v>39082</c:v>
                </c:pt>
                <c:pt idx="84">
                  <c:v>39113</c:v>
                </c:pt>
                <c:pt idx="85">
                  <c:v>39141</c:v>
                </c:pt>
                <c:pt idx="86">
                  <c:v>39172</c:v>
                </c:pt>
                <c:pt idx="87">
                  <c:v>39202</c:v>
                </c:pt>
                <c:pt idx="88">
                  <c:v>39233</c:v>
                </c:pt>
                <c:pt idx="89">
                  <c:v>39263</c:v>
                </c:pt>
                <c:pt idx="90">
                  <c:v>39294</c:v>
                </c:pt>
                <c:pt idx="91">
                  <c:v>39325</c:v>
                </c:pt>
                <c:pt idx="92">
                  <c:v>39355</c:v>
                </c:pt>
                <c:pt idx="93">
                  <c:v>39386</c:v>
                </c:pt>
                <c:pt idx="94">
                  <c:v>39416</c:v>
                </c:pt>
                <c:pt idx="95">
                  <c:v>39447</c:v>
                </c:pt>
                <c:pt idx="96">
                  <c:v>39478</c:v>
                </c:pt>
                <c:pt idx="97">
                  <c:v>39507</c:v>
                </c:pt>
                <c:pt idx="98">
                  <c:v>39538</c:v>
                </c:pt>
                <c:pt idx="99">
                  <c:v>39568</c:v>
                </c:pt>
                <c:pt idx="100">
                  <c:v>39599</c:v>
                </c:pt>
                <c:pt idx="101">
                  <c:v>39629</c:v>
                </c:pt>
                <c:pt idx="102">
                  <c:v>39660</c:v>
                </c:pt>
                <c:pt idx="103">
                  <c:v>39691</c:v>
                </c:pt>
                <c:pt idx="104">
                  <c:v>39721</c:v>
                </c:pt>
                <c:pt idx="105">
                  <c:v>39752</c:v>
                </c:pt>
                <c:pt idx="106">
                  <c:v>39782</c:v>
                </c:pt>
                <c:pt idx="107">
                  <c:v>39813</c:v>
                </c:pt>
                <c:pt idx="108">
                  <c:v>39844</c:v>
                </c:pt>
                <c:pt idx="109">
                  <c:v>39872</c:v>
                </c:pt>
                <c:pt idx="110">
                  <c:v>39903</c:v>
                </c:pt>
                <c:pt idx="111">
                  <c:v>39933</c:v>
                </c:pt>
                <c:pt idx="112">
                  <c:v>39964</c:v>
                </c:pt>
                <c:pt idx="113">
                  <c:v>39994</c:v>
                </c:pt>
                <c:pt idx="114">
                  <c:v>40025</c:v>
                </c:pt>
                <c:pt idx="115">
                  <c:v>40056</c:v>
                </c:pt>
                <c:pt idx="116">
                  <c:v>40086</c:v>
                </c:pt>
                <c:pt idx="117">
                  <c:v>40117</c:v>
                </c:pt>
                <c:pt idx="118">
                  <c:v>40147</c:v>
                </c:pt>
                <c:pt idx="119">
                  <c:v>40178</c:v>
                </c:pt>
                <c:pt idx="120">
                  <c:v>40209</c:v>
                </c:pt>
                <c:pt idx="121">
                  <c:v>40237</c:v>
                </c:pt>
                <c:pt idx="122">
                  <c:v>40268</c:v>
                </c:pt>
                <c:pt idx="123">
                  <c:v>40298</c:v>
                </c:pt>
                <c:pt idx="124">
                  <c:v>40329</c:v>
                </c:pt>
                <c:pt idx="125">
                  <c:v>40359</c:v>
                </c:pt>
                <c:pt idx="126">
                  <c:v>40390</c:v>
                </c:pt>
                <c:pt idx="127">
                  <c:v>40421</c:v>
                </c:pt>
                <c:pt idx="128">
                  <c:v>40451</c:v>
                </c:pt>
                <c:pt idx="129">
                  <c:v>40482</c:v>
                </c:pt>
                <c:pt idx="130">
                  <c:v>40512</c:v>
                </c:pt>
                <c:pt idx="131">
                  <c:v>40543</c:v>
                </c:pt>
                <c:pt idx="132">
                  <c:v>40574</c:v>
                </c:pt>
                <c:pt idx="133">
                  <c:v>40602</c:v>
                </c:pt>
                <c:pt idx="134">
                  <c:v>40633</c:v>
                </c:pt>
                <c:pt idx="135">
                  <c:v>40663</c:v>
                </c:pt>
                <c:pt idx="136">
                  <c:v>40694</c:v>
                </c:pt>
                <c:pt idx="137">
                  <c:v>40724</c:v>
                </c:pt>
                <c:pt idx="138">
                  <c:v>40755</c:v>
                </c:pt>
                <c:pt idx="139">
                  <c:v>40786</c:v>
                </c:pt>
                <c:pt idx="140">
                  <c:v>40816</c:v>
                </c:pt>
                <c:pt idx="141">
                  <c:v>40847</c:v>
                </c:pt>
                <c:pt idx="142">
                  <c:v>40877</c:v>
                </c:pt>
                <c:pt idx="143">
                  <c:v>40908</c:v>
                </c:pt>
                <c:pt idx="144">
                  <c:v>40939</c:v>
                </c:pt>
                <c:pt idx="145">
                  <c:v>40968</c:v>
                </c:pt>
                <c:pt idx="146">
                  <c:v>40999</c:v>
                </c:pt>
                <c:pt idx="147">
                  <c:v>41029</c:v>
                </c:pt>
                <c:pt idx="148">
                  <c:v>41060</c:v>
                </c:pt>
                <c:pt idx="149">
                  <c:v>41090</c:v>
                </c:pt>
                <c:pt idx="150">
                  <c:v>41121</c:v>
                </c:pt>
                <c:pt idx="151">
                  <c:v>41152</c:v>
                </c:pt>
                <c:pt idx="152">
                  <c:v>41182</c:v>
                </c:pt>
                <c:pt idx="153">
                  <c:v>41213</c:v>
                </c:pt>
                <c:pt idx="154">
                  <c:v>41243</c:v>
                </c:pt>
                <c:pt idx="155">
                  <c:v>41274</c:v>
                </c:pt>
                <c:pt idx="156">
                  <c:v>41305</c:v>
                </c:pt>
                <c:pt idx="157">
                  <c:v>41333</c:v>
                </c:pt>
                <c:pt idx="158">
                  <c:v>41364</c:v>
                </c:pt>
                <c:pt idx="159">
                  <c:v>41394</c:v>
                </c:pt>
                <c:pt idx="160">
                  <c:v>41425</c:v>
                </c:pt>
                <c:pt idx="161">
                  <c:v>41455</c:v>
                </c:pt>
                <c:pt idx="162">
                  <c:v>41486</c:v>
                </c:pt>
                <c:pt idx="163">
                  <c:v>41517</c:v>
                </c:pt>
                <c:pt idx="164">
                  <c:v>41547</c:v>
                </c:pt>
                <c:pt idx="165">
                  <c:v>41578</c:v>
                </c:pt>
                <c:pt idx="166">
                  <c:v>41608</c:v>
                </c:pt>
                <c:pt idx="167">
                  <c:v>41639</c:v>
                </c:pt>
                <c:pt idx="168">
                  <c:v>41670</c:v>
                </c:pt>
                <c:pt idx="169">
                  <c:v>41698</c:v>
                </c:pt>
                <c:pt idx="170">
                  <c:v>41729</c:v>
                </c:pt>
                <c:pt idx="171">
                  <c:v>41759</c:v>
                </c:pt>
                <c:pt idx="172">
                  <c:v>41790</c:v>
                </c:pt>
                <c:pt idx="173">
                  <c:v>41820</c:v>
                </c:pt>
                <c:pt idx="174">
                  <c:v>41851</c:v>
                </c:pt>
                <c:pt idx="175">
                  <c:v>41882</c:v>
                </c:pt>
                <c:pt idx="176">
                  <c:v>41912</c:v>
                </c:pt>
                <c:pt idx="177">
                  <c:v>41943</c:v>
                </c:pt>
                <c:pt idx="178">
                  <c:v>41973</c:v>
                </c:pt>
                <c:pt idx="179">
                  <c:v>42004</c:v>
                </c:pt>
                <c:pt idx="180">
                  <c:v>42035</c:v>
                </c:pt>
                <c:pt idx="181">
                  <c:v>42063</c:v>
                </c:pt>
                <c:pt idx="182">
                  <c:v>42094</c:v>
                </c:pt>
                <c:pt idx="183">
                  <c:v>42124</c:v>
                </c:pt>
                <c:pt idx="184">
                  <c:v>42155</c:v>
                </c:pt>
                <c:pt idx="185">
                  <c:v>42185</c:v>
                </c:pt>
                <c:pt idx="186">
                  <c:v>42216</c:v>
                </c:pt>
                <c:pt idx="187">
                  <c:v>42247</c:v>
                </c:pt>
                <c:pt idx="188">
                  <c:v>42277</c:v>
                </c:pt>
                <c:pt idx="189">
                  <c:v>42308</c:v>
                </c:pt>
                <c:pt idx="190">
                  <c:v>42338</c:v>
                </c:pt>
                <c:pt idx="191">
                  <c:v>42369</c:v>
                </c:pt>
                <c:pt idx="192">
                  <c:v>42400</c:v>
                </c:pt>
                <c:pt idx="193">
                  <c:v>42429</c:v>
                </c:pt>
                <c:pt idx="194">
                  <c:v>42460</c:v>
                </c:pt>
                <c:pt idx="195">
                  <c:v>42490</c:v>
                </c:pt>
                <c:pt idx="196">
                  <c:v>42521</c:v>
                </c:pt>
                <c:pt idx="197">
                  <c:v>42551</c:v>
                </c:pt>
                <c:pt idx="198">
                  <c:v>42582</c:v>
                </c:pt>
                <c:pt idx="199">
                  <c:v>42613</c:v>
                </c:pt>
                <c:pt idx="200">
                  <c:v>42643</c:v>
                </c:pt>
                <c:pt idx="201">
                  <c:v>42674</c:v>
                </c:pt>
                <c:pt idx="202">
                  <c:v>42704</c:v>
                </c:pt>
                <c:pt idx="203">
                  <c:v>42735</c:v>
                </c:pt>
                <c:pt idx="204">
                  <c:v>42766</c:v>
                </c:pt>
                <c:pt idx="205">
                  <c:v>42794</c:v>
                </c:pt>
                <c:pt idx="206">
                  <c:v>42825</c:v>
                </c:pt>
                <c:pt idx="207">
                  <c:v>42855</c:v>
                </c:pt>
                <c:pt idx="208">
                  <c:v>42886</c:v>
                </c:pt>
                <c:pt idx="209">
                  <c:v>42916</c:v>
                </c:pt>
                <c:pt idx="210">
                  <c:v>42947</c:v>
                </c:pt>
                <c:pt idx="211">
                  <c:v>42978</c:v>
                </c:pt>
                <c:pt idx="212">
                  <c:v>43008</c:v>
                </c:pt>
                <c:pt idx="213">
                  <c:v>43039</c:v>
                </c:pt>
                <c:pt idx="214">
                  <c:v>43069</c:v>
                </c:pt>
                <c:pt idx="215">
                  <c:v>43100</c:v>
                </c:pt>
                <c:pt idx="216">
                  <c:v>43131</c:v>
                </c:pt>
                <c:pt idx="217">
                  <c:v>43159</c:v>
                </c:pt>
                <c:pt idx="218">
                  <c:v>43190</c:v>
                </c:pt>
                <c:pt idx="219">
                  <c:v>43220</c:v>
                </c:pt>
                <c:pt idx="220">
                  <c:v>43251</c:v>
                </c:pt>
                <c:pt idx="221">
                  <c:v>43281</c:v>
                </c:pt>
                <c:pt idx="222">
                  <c:v>43312</c:v>
                </c:pt>
                <c:pt idx="223">
                  <c:v>43343</c:v>
                </c:pt>
                <c:pt idx="224">
                  <c:v>43373</c:v>
                </c:pt>
                <c:pt idx="225">
                  <c:v>43404</c:v>
                </c:pt>
                <c:pt idx="226">
                  <c:v>43434</c:v>
                </c:pt>
                <c:pt idx="227">
                  <c:v>43465</c:v>
                </c:pt>
                <c:pt idx="228">
                  <c:v>43496</c:v>
                </c:pt>
                <c:pt idx="229">
                  <c:v>43524</c:v>
                </c:pt>
                <c:pt idx="230">
                  <c:v>43555</c:v>
                </c:pt>
                <c:pt idx="231">
                  <c:v>43585</c:v>
                </c:pt>
                <c:pt idx="232">
                  <c:v>43616</c:v>
                </c:pt>
                <c:pt idx="233">
                  <c:v>43646</c:v>
                </c:pt>
                <c:pt idx="234">
                  <c:v>43677</c:v>
                </c:pt>
                <c:pt idx="235">
                  <c:v>43708</c:v>
                </c:pt>
                <c:pt idx="236">
                  <c:v>43738</c:v>
                </c:pt>
                <c:pt idx="237">
                  <c:v>43769</c:v>
                </c:pt>
                <c:pt idx="238">
                  <c:v>43799</c:v>
                </c:pt>
                <c:pt idx="239">
                  <c:v>43830</c:v>
                </c:pt>
                <c:pt idx="240">
                  <c:v>43861</c:v>
                </c:pt>
                <c:pt idx="241">
                  <c:v>43890</c:v>
                </c:pt>
                <c:pt idx="242">
                  <c:v>43921</c:v>
                </c:pt>
                <c:pt idx="243">
                  <c:v>43951</c:v>
                </c:pt>
                <c:pt idx="244">
                  <c:v>43982</c:v>
                </c:pt>
                <c:pt idx="245">
                  <c:v>44012</c:v>
                </c:pt>
                <c:pt idx="246">
                  <c:v>44043</c:v>
                </c:pt>
                <c:pt idx="247">
                  <c:v>44074</c:v>
                </c:pt>
                <c:pt idx="248">
                  <c:v>44104</c:v>
                </c:pt>
                <c:pt idx="249">
                  <c:v>44135</c:v>
                </c:pt>
                <c:pt idx="250">
                  <c:v>44165</c:v>
                </c:pt>
                <c:pt idx="251">
                  <c:v>44196</c:v>
                </c:pt>
                <c:pt idx="252">
                  <c:v>44227</c:v>
                </c:pt>
                <c:pt idx="253">
                  <c:v>44255</c:v>
                </c:pt>
                <c:pt idx="254">
                  <c:v>44286</c:v>
                </c:pt>
                <c:pt idx="255">
                  <c:v>44316</c:v>
                </c:pt>
                <c:pt idx="256">
                  <c:v>44347</c:v>
                </c:pt>
                <c:pt idx="257">
                  <c:v>44377</c:v>
                </c:pt>
                <c:pt idx="258">
                  <c:v>44408</c:v>
                </c:pt>
                <c:pt idx="259">
                  <c:v>44439</c:v>
                </c:pt>
                <c:pt idx="260">
                  <c:v>44469</c:v>
                </c:pt>
                <c:pt idx="261">
                  <c:v>44500</c:v>
                </c:pt>
                <c:pt idx="262">
                  <c:v>44530</c:v>
                </c:pt>
                <c:pt idx="263">
                  <c:v>44561</c:v>
                </c:pt>
                <c:pt idx="264">
                  <c:v>44592</c:v>
                </c:pt>
                <c:pt idx="265">
                  <c:v>44620</c:v>
                </c:pt>
                <c:pt idx="266">
                  <c:v>44651</c:v>
                </c:pt>
                <c:pt idx="267">
                  <c:v>44681</c:v>
                </c:pt>
                <c:pt idx="268">
                  <c:v>44712</c:v>
                </c:pt>
                <c:pt idx="269">
                  <c:v>44742</c:v>
                </c:pt>
                <c:pt idx="270">
                  <c:v>44773</c:v>
                </c:pt>
                <c:pt idx="271">
                  <c:v>44804</c:v>
                </c:pt>
                <c:pt idx="272">
                  <c:v>44834</c:v>
                </c:pt>
                <c:pt idx="273">
                  <c:v>44865</c:v>
                </c:pt>
                <c:pt idx="274">
                  <c:v>44895</c:v>
                </c:pt>
                <c:pt idx="275">
                  <c:v>44926</c:v>
                </c:pt>
                <c:pt idx="276">
                  <c:v>44957</c:v>
                </c:pt>
                <c:pt idx="277">
                  <c:v>44985</c:v>
                </c:pt>
                <c:pt idx="278">
                  <c:v>45016</c:v>
                </c:pt>
                <c:pt idx="279">
                  <c:v>45046</c:v>
                </c:pt>
                <c:pt idx="280">
                  <c:v>45077</c:v>
                </c:pt>
                <c:pt idx="281">
                  <c:v>45107</c:v>
                </c:pt>
                <c:pt idx="282">
                  <c:v>45138</c:v>
                </c:pt>
                <c:pt idx="283">
                  <c:v>45169</c:v>
                </c:pt>
                <c:pt idx="284">
                  <c:v>45199</c:v>
                </c:pt>
                <c:pt idx="285">
                  <c:v>45230</c:v>
                </c:pt>
                <c:pt idx="286">
                  <c:v>45260</c:v>
                </c:pt>
                <c:pt idx="287">
                  <c:v>45291</c:v>
                </c:pt>
                <c:pt idx="288">
                  <c:v>45322</c:v>
                </c:pt>
                <c:pt idx="289">
                  <c:v>45351</c:v>
                </c:pt>
                <c:pt idx="290">
                  <c:v>45382</c:v>
                </c:pt>
                <c:pt idx="291">
                  <c:v>45412</c:v>
                </c:pt>
                <c:pt idx="292">
                  <c:v>45443</c:v>
                </c:pt>
                <c:pt idx="293">
                  <c:v>45473</c:v>
                </c:pt>
                <c:pt idx="294">
                  <c:v>45504</c:v>
                </c:pt>
                <c:pt idx="295">
                  <c:v>45535</c:v>
                </c:pt>
                <c:pt idx="296">
                  <c:v>45565</c:v>
                </c:pt>
                <c:pt idx="297">
                  <c:v>45596</c:v>
                </c:pt>
                <c:pt idx="298">
                  <c:v>45626</c:v>
                </c:pt>
                <c:pt idx="299">
                  <c:v>45657</c:v>
                </c:pt>
                <c:pt idx="300">
                  <c:v>45688</c:v>
                </c:pt>
                <c:pt idx="301">
                  <c:v>45716</c:v>
                </c:pt>
                <c:pt idx="302">
                  <c:v>45747</c:v>
                </c:pt>
                <c:pt idx="303">
                  <c:v>45777</c:v>
                </c:pt>
                <c:pt idx="304">
                  <c:v>45808</c:v>
                </c:pt>
                <c:pt idx="305">
                  <c:v>45838</c:v>
                </c:pt>
                <c:pt idx="306">
                  <c:v>45869</c:v>
                </c:pt>
                <c:pt idx="307">
                  <c:v>45900</c:v>
                </c:pt>
                <c:pt idx="308">
                  <c:v>45930</c:v>
                </c:pt>
                <c:pt idx="309">
                  <c:v>45961</c:v>
                </c:pt>
                <c:pt idx="310">
                  <c:v>45991</c:v>
                </c:pt>
                <c:pt idx="311">
                  <c:v>46022</c:v>
                </c:pt>
                <c:pt idx="312">
                  <c:v>46053</c:v>
                </c:pt>
                <c:pt idx="313">
                  <c:v>46081</c:v>
                </c:pt>
                <c:pt idx="314">
                  <c:v>46112</c:v>
                </c:pt>
                <c:pt idx="315">
                  <c:v>46142</c:v>
                </c:pt>
                <c:pt idx="316">
                  <c:v>46173</c:v>
                </c:pt>
                <c:pt idx="317">
                  <c:v>46203</c:v>
                </c:pt>
                <c:pt idx="318">
                  <c:v>46234</c:v>
                </c:pt>
                <c:pt idx="319">
                  <c:v>46265</c:v>
                </c:pt>
                <c:pt idx="320">
                  <c:v>46295</c:v>
                </c:pt>
                <c:pt idx="321">
                  <c:v>46326</c:v>
                </c:pt>
                <c:pt idx="322">
                  <c:v>46356</c:v>
                </c:pt>
                <c:pt idx="323">
                  <c:v>46387</c:v>
                </c:pt>
                <c:pt idx="324">
                  <c:v>46418</c:v>
                </c:pt>
                <c:pt idx="325">
                  <c:v>46446</c:v>
                </c:pt>
                <c:pt idx="326">
                  <c:v>46477</c:v>
                </c:pt>
                <c:pt idx="327">
                  <c:v>46507</c:v>
                </c:pt>
                <c:pt idx="328">
                  <c:v>46538</c:v>
                </c:pt>
                <c:pt idx="329">
                  <c:v>46568</c:v>
                </c:pt>
                <c:pt idx="330">
                  <c:v>46599</c:v>
                </c:pt>
                <c:pt idx="331">
                  <c:v>46630</c:v>
                </c:pt>
                <c:pt idx="332">
                  <c:v>46660</c:v>
                </c:pt>
                <c:pt idx="333">
                  <c:v>46691</c:v>
                </c:pt>
                <c:pt idx="334">
                  <c:v>46721</c:v>
                </c:pt>
                <c:pt idx="335">
                  <c:v>46752</c:v>
                </c:pt>
              </c:numCache>
            </c:numRef>
          </c:cat>
          <c:val>
            <c:numRef>
              <c:f>'17 - PCE'!$L$13:$L$336</c:f>
              <c:numCache>
                <c:formatCode>General</c:formatCode>
                <c:ptCount val="324"/>
                <c:pt idx="149" formatCode="0.0000">
                  <c:v>1.8192584794552102</c:v>
                </c:pt>
                <c:pt idx="155" formatCode="0.0">
                  <c:v>1.8</c:v>
                </c:pt>
                <c:pt idx="167" formatCode="0.0">
                  <c:v>1.8</c:v>
                </c:pt>
                <c:pt idx="179" formatCode="0.0">
                  <c:v>1.9</c:v>
                </c:pt>
                <c:pt idx="191">
                  <c:v>#N/A</c:v>
                </c:pt>
                <c:pt idx="203">
                  <c:v>#N/A</c:v>
                </c:pt>
                <c:pt idx="215">
                  <c:v>#N/A</c:v>
                </c:pt>
                <c:pt idx="227">
                  <c:v>#N/A</c:v>
                </c:pt>
                <c:pt idx="239">
                  <c:v>#N/A</c:v>
                </c:pt>
                <c:pt idx="251">
                  <c:v>#N/A</c:v>
                </c:pt>
                <c:pt idx="263">
                  <c:v>#N/A</c:v>
                </c:pt>
                <c:pt idx="275">
                  <c:v>#N/A</c:v>
                </c:pt>
                <c:pt idx="287">
                  <c:v>#N/A</c:v>
                </c:pt>
                <c:pt idx="299">
                  <c:v>#N/A</c:v>
                </c:pt>
                <c:pt idx="311">
                  <c:v>#N/A</c:v>
                </c:pt>
                <c:pt idx="323">
                  <c:v>#N/A</c:v>
                </c:pt>
              </c:numCache>
            </c:numRef>
          </c:val>
          <c:smooth val="0"/>
          <c:extLst>
            <c:ext xmlns:c16="http://schemas.microsoft.com/office/drawing/2014/chart" uri="{C3380CC4-5D6E-409C-BE32-E72D297353CC}">
              <c16:uniqueId val="{00000002-696A-4B75-85EB-3FAF3BFFAE1A}"/>
            </c:ext>
          </c:extLst>
        </c:ser>
        <c:ser>
          <c:idx val="4"/>
          <c:order val="3"/>
          <c:tx>
            <c:strRef>
              <c:f>'17 - PCE'!$M$12</c:f>
              <c:strCache>
                <c:ptCount val="1"/>
                <c:pt idx="0">
                  <c:v> Sep-12</c:v>
                </c:pt>
              </c:strCache>
            </c:strRef>
          </c:tx>
          <c:spPr>
            <a:ln w="19050" cap="rnd">
              <a:solidFill>
                <a:sysClr val="window" lastClr="FFFFFF">
                  <a:lumMod val="85000"/>
                </a:sysClr>
              </a:solidFill>
              <a:prstDash val="sysDash"/>
              <a:round/>
            </a:ln>
            <a:effectLst/>
          </c:spPr>
          <c:marker>
            <c:symbol val="none"/>
          </c:marker>
          <c:cat>
            <c:numRef>
              <c:f>'17 - PCE'!$G$13:$G$348</c:f>
              <c:numCache>
                <c:formatCode>[$-409]mmm\-yy;@</c:formatCode>
                <c:ptCount val="336"/>
                <c:pt idx="0">
                  <c:v>36556</c:v>
                </c:pt>
                <c:pt idx="1">
                  <c:v>36585</c:v>
                </c:pt>
                <c:pt idx="2">
                  <c:v>36616</c:v>
                </c:pt>
                <c:pt idx="3">
                  <c:v>36646</c:v>
                </c:pt>
                <c:pt idx="4">
                  <c:v>36677</c:v>
                </c:pt>
                <c:pt idx="5">
                  <c:v>36707</c:v>
                </c:pt>
                <c:pt idx="6">
                  <c:v>36738</c:v>
                </c:pt>
                <c:pt idx="7">
                  <c:v>36769</c:v>
                </c:pt>
                <c:pt idx="8">
                  <c:v>36799</c:v>
                </c:pt>
                <c:pt idx="9">
                  <c:v>36830</c:v>
                </c:pt>
                <c:pt idx="10">
                  <c:v>36860</c:v>
                </c:pt>
                <c:pt idx="11">
                  <c:v>36891</c:v>
                </c:pt>
                <c:pt idx="12">
                  <c:v>36922</c:v>
                </c:pt>
                <c:pt idx="13">
                  <c:v>36950</c:v>
                </c:pt>
                <c:pt idx="14">
                  <c:v>36981</c:v>
                </c:pt>
                <c:pt idx="15">
                  <c:v>37011</c:v>
                </c:pt>
                <c:pt idx="16">
                  <c:v>37042</c:v>
                </c:pt>
                <c:pt idx="17">
                  <c:v>37072</c:v>
                </c:pt>
                <c:pt idx="18">
                  <c:v>37103</c:v>
                </c:pt>
                <c:pt idx="19">
                  <c:v>37134</c:v>
                </c:pt>
                <c:pt idx="20">
                  <c:v>37164</c:v>
                </c:pt>
                <c:pt idx="21">
                  <c:v>37195</c:v>
                </c:pt>
                <c:pt idx="22">
                  <c:v>37225</c:v>
                </c:pt>
                <c:pt idx="23">
                  <c:v>37256</c:v>
                </c:pt>
                <c:pt idx="24">
                  <c:v>37287</c:v>
                </c:pt>
                <c:pt idx="25">
                  <c:v>37315</c:v>
                </c:pt>
                <c:pt idx="26">
                  <c:v>37346</c:v>
                </c:pt>
                <c:pt idx="27">
                  <c:v>37376</c:v>
                </c:pt>
                <c:pt idx="28">
                  <c:v>37407</c:v>
                </c:pt>
                <c:pt idx="29">
                  <c:v>37437</c:v>
                </c:pt>
                <c:pt idx="30">
                  <c:v>37468</c:v>
                </c:pt>
                <c:pt idx="31">
                  <c:v>37499</c:v>
                </c:pt>
                <c:pt idx="32">
                  <c:v>37529</c:v>
                </c:pt>
                <c:pt idx="33">
                  <c:v>37560</c:v>
                </c:pt>
                <c:pt idx="34">
                  <c:v>37590</c:v>
                </c:pt>
                <c:pt idx="35">
                  <c:v>37621</c:v>
                </c:pt>
                <c:pt idx="36">
                  <c:v>37652</c:v>
                </c:pt>
                <c:pt idx="37">
                  <c:v>37680</c:v>
                </c:pt>
                <c:pt idx="38">
                  <c:v>37711</c:v>
                </c:pt>
                <c:pt idx="39">
                  <c:v>37741</c:v>
                </c:pt>
                <c:pt idx="40">
                  <c:v>37772</c:v>
                </c:pt>
                <c:pt idx="41">
                  <c:v>37802</c:v>
                </c:pt>
                <c:pt idx="42">
                  <c:v>37833</c:v>
                </c:pt>
                <c:pt idx="43">
                  <c:v>37864</c:v>
                </c:pt>
                <c:pt idx="44">
                  <c:v>37894</c:v>
                </c:pt>
                <c:pt idx="45">
                  <c:v>37925</c:v>
                </c:pt>
                <c:pt idx="46">
                  <c:v>37955</c:v>
                </c:pt>
                <c:pt idx="47">
                  <c:v>37986</c:v>
                </c:pt>
                <c:pt idx="48">
                  <c:v>38017</c:v>
                </c:pt>
                <c:pt idx="49">
                  <c:v>38046</c:v>
                </c:pt>
                <c:pt idx="50">
                  <c:v>38077</c:v>
                </c:pt>
                <c:pt idx="51">
                  <c:v>38107</c:v>
                </c:pt>
                <c:pt idx="52">
                  <c:v>38138</c:v>
                </c:pt>
                <c:pt idx="53">
                  <c:v>38168</c:v>
                </c:pt>
                <c:pt idx="54">
                  <c:v>38199</c:v>
                </c:pt>
                <c:pt idx="55">
                  <c:v>38230</c:v>
                </c:pt>
                <c:pt idx="56">
                  <c:v>38260</c:v>
                </c:pt>
                <c:pt idx="57">
                  <c:v>38291</c:v>
                </c:pt>
                <c:pt idx="58">
                  <c:v>38321</c:v>
                </c:pt>
                <c:pt idx="59">
                  <c:v>38352</c:v>
                </c:pt>
                <c:pt idx="60">
                  <c:v>38383</c:v>
                </c:pt>
                <c:pt idx="61">
                  <c:v>38411</c:v>
                </c:pt>
                <c:pt idx="62">
                  <c:v>38442</c:v>
                </c:pt>
                <c:pt idx="63">
                  <c:v>38472</c:v>
                </c:pt>
                <c:pt idx="64">
                  <c:v>38503</c:v>
                </c:pt>
                <c:pt idx="65">
                  <c:v>38533</c:v>
                </c:pt>
                <c:pt idx="66">
                  <c:v>38564</c:v>
                </c:pt>
                <c:pt idx="67">
                  <c:v>38595</c:v>
                </c:pt>
                <c:pt idx="68">
                  <c:v>38625</c:v>
                </c:pt>
                <c:pt idx="69">
                  <c:v>38656</c:v>
                </c:pt>
                <c:pt idx="70">
                  <c:v>38686</c:v>
                </c:pt>
                <c:pt idx="71">
                  <c:v>38717</c:v>
                </c:pt>
                <c:pt idx="72">
                  <c:v>38748</c:v>
                </c:pt>
                <c:pt idx="73">
                  <c:v>38776</c:v>
                </c:pt>
                <c:pt idx="74">
                  <c:v>38807</c:v>
                </c:pt>
                <c:pt idx="75">
                  <c:v>38837</c:v>
                </c:pt>
                <c:pt idx="76">
                  <c:v>38868</c:v>
                </c:pt>
                <c:pt idx="77">
                  <c:v>38898</c:v>
                </c:pt>
                <c:pt idx="78">
                  <c:v>38929</c:v>
                </c:pt>
                <c:pt idx="79">
                  <c:v>38960</c:v>
                </c:pt>
                <c:pt idx="80">
                  <c:v>38990</c:v>
                </c:pt>
                <c:pt idx="81">
                  <c:v>39021</c:v>
                </c:pt>
                <c:pt idx="82">
                  <c:v>39051</c:v>
                </c:pt>
                <c:pt idx="83">
                  <c:v>39082</c:v>
                </c:pt>
                <c:pt idx="84">
                  <c:v>39113</c:v>
                </c:pt>
                <c:pt idx="85">
                  <c:v>39141</c:v>
                </c:pt>
                <c:pt idx="86">
                  <c:v>39172</c:v>
                </c:pt>
                <c:pt idx="87">
                  <c:v>39202</c:v>
                </c:pt>
                <c:pt idx="88">
                  <c:v>39233</c:v>
                </c:pt>
                <c:pt idx="89">
                  <c:v>39263</c:v>
                </c:pt>
                <c:pt idx="90">
                  <c:v>39294</c:v>
                </c:pt>
                <c:pt idx="91">
                  <c:v>39325</c:v>
                </c:pt>
                <c:pt idx="92">
                  <c:v>39355</c:v>
                </c:pt>
                <c:pt idx="93">
                  <c:v>39386</c:v>
                </c:pt>
                <c:pt idx="94">
                  <c:v>39416</c:v>
                </c:pt>
                <c:pt idx="95">
                  <c:v>39447</c:v>
                </c:pt>
                <c:pt idx="96">
                  <c:v>39478</c:v>
                </c:pt>
                <c:pt idx="97">
                  <c:v>39507</c:v>
                </c:pt>
                <c:pt idx="98">
                  <c:v>39538</c:v>
                </c:pt>
                <c:pt idx="99">
                  <c:v>39568</c:v>
                </c:pt>
                <c:pt idx="100">
                  <c:v>39599</c:v>
                </c:pt>
                <c:pt idx="101">
                  <c:v>39629</c:v>
                </c:pt>
                <c:pt idx="102">
                  <c:v>39660</c:v>
                </c:pt>
                <c:pt idx="103">
                  <c:v>39691</c:v>
                </c:pt>
                <c:pt idx="104">
                  <c:v>39721</c:v>
                </c:pt>
                <c:pt idx="105">
                  <c:v>39752</c:v>
                </c:pt>
                <c:pt idx="106">
                  <c:v>39782</c:v>
                </c:pt>
                <c:pt idx="107">
                  <c:v>39813</c:v>
                </c:pt>
                <c:pt idx="108">
                  <c:v>39844</c:v>
                </c:pt>
                <c:pt idx="109">
                  <c:v>39872</c:v>
                </c:pt>
                <c:pt idx="110">
                  <c:v>39903</c:v>
                </c:pt>
                <c:pt idx="111">
                  <c:v>39933</c:v>
                </c:pt>
                <c:pt idx="112">
                  <c:v>39964</c:v>
                </c:pt>
                <c:pt idx="113">
                  <c:v>39994</c:v>
                </c:pt>
                <c:pt idx="114">
                  <c:v>40025</c:v>
                </c:pt>
                <c:pt idx="115">
                  <c:v>40056</c:v>
                </c:pt>
                <c:pt idx="116">
                  <c:v>40086</c:v>
                </c:pt>
                <c:pt idx="117">
                  <c:v>40117</c:v>
                </c:pt>
                <c:pt idx="118">
                  <c:v>40147</c:v>
                </c:pt>
                <c:pt idx="119">
                  <c:v>40178</c:v>
                </c:pt>
                <c:pt idx="120">
                  <c:v>40209</c:v>
                </c:pt>
                <c:pt idx="121">
                  <c:v>40237</c:v>
                </c:pt>
                <c:pt idx="122">
                  <c:v>40268</c:v>
                </c:pt>
                <c:pt idx="123">
                  <c:v>40298</c:v>
                </c:pt>
                <c:pt idx="124">
                  <c:v>40329</c:v>
                </c:pt>
                <c:pt idx="125">
                  <c:v>40359</c:v>
                </c:pt>
                <c:pt idx="126">
                  <c:v>40390</c:v>
                </c:pt>
                <c:pt idx="127">
                  <c:v>40421</c:v>
                </c:pt>
                <c:pt idx="128">
                  <c:v>40451</c:v>
                </c:pt>
                <c:pt idx="129">
                  <c:v>40482</c:v>
                </c:pt>
                <c:pt idx="130">
                  <c:v>40512</c:v>
                </c:pt>
                <c:pt idx="131">
                  <c:v>40543</c:v>
                </c:pt>
                <c:pt idx="132">
                  <c:v>40574</c:v>
                </c:pt>
                <c:pt idx="133">
                  <c:v>40602</c:v>
                </c:pt>
                <c:pt idx="134">
                  <c:v>40633</c:v>
                </c:pt>
                <c:pt idx="135">
                  <c:v>40663</c:v>
                </c:pt>
                <c:pt idx="136">
                  <c:v>40694</c:v>
                </c:pt>
                <c:pt idx="137">
                  <c:v>40724</c:v>
                </c:pt>
                <c:pt idx="138">
                  <c:v>40755</c:v>
                </c:pt>
                <c:pt idx="139">
                  <c:v>40786</c:v>
                </c:pt>
                <c:pt idx="140">
                  <c:v>40816</c:v>
                </c:pt>
                <c:pt idx="141">
                  <c:v>40847</c:v>
                </c:pt>
                <c:pt idx="142">
                  <c:v>40877</c:v>
                </c:pt>
                <c:pt idx="143">
                  <c:v>40908</c:v>
                </c:pt>
                <c:pt idx="144">
                  <c:v>40939</c:v>
                </c:pt>
                <c:pt idx="145">
                  <c:v>40968</c:v>
                </c:pt>
                <c:pt idx="146">
                  <c:v>40999</c:v>
                </c:pt>
                <c:pt idx="147">
                  <c:v>41029</c:v>
                </c:pt>
                <c:pt idx="148">
                  <c:v>41060</c:v>
                </c:pt>
                <c:pt idx="149">
                  <c:v>41090</c:v>
                </c:pt>
                <c:pt idx="150">
                  <c:v>41121</c:v>
                </c:pt>
                <c:pt idx="151">
                  <c:v>41152</c:v>
                </c:pt>
                <c:pt idx="152">
                  <c:v>41182</c:v>
                </c:pt>
                <c:pt idx="153">
                  <c:v>41213</c:v>
                </c:pt>
                <c:pt idx="154">
                  <c:v>41243</c:v>
                </c:pt>
                <c:pt idx="155">
                  <c:v>41274</c:v>
                </c:pt>
                <c:pt idx="156">
                  <c:v>41305</c:v>
                </c:pt>
                <c:pt idx="157">
                  <c:v>41333</c:v>
                </c:pt>
                <c:pt idx="158">
                  <c:v>41364</c:v>
                </c:pt>
                <c:pt idx="159">
                  <c:v>41394</c:v>
                </c:pt>
                <c:pt idx="160">
                  <c:v>41425</c:v>
                </c:pt>
                <c:pt idx="161">
                  <c:v>41455</c:v>
                </c:pt>
                <c:pt idx="162">
                  <c:v>41486</c:v>
                </c:pt>
                <c:pt idx="163">
                  <c:v>41517</c:v>
                </c:pt>
                <c:pt idx="164">
                  <c:v>41547</c:v>
                </c:pt>
                <c:pt idx="165">
                  <c:v>41578</c:v>
                </c:pt>
                <c:pt idx="166">
                  <c:v>41608</c:v>
                </c:pt>
                <c:pt idx="167">
                  <c:v>41639</c:v>
                </c:pt>
                <c:pt idx="168">
                  <c:v>41670</c:v>
                </c:pt>
                <c:pt idx="169">
                  <c:v>41698</c:v>
                </c:pt>
                <c:pt idx="170">
                  <c:v>41729</c:v>
                </c:pt>
                <c:pt idx="171">
                  <c:v>41759</c:v>
                </c:pt>
                <c:pt idx="172">
                  <c:v>41790</c:v>
                </c:pt>
                <c:pt idx="173">
                  <c:v>41820</c:v>
                </c:pt>
                <c:pt idx="174">
                  <c:v>41851</c:v>
                </c:pt>
                <c:pt idx="175">
                  <c:v>41882</c:v>
                </c:pt>
                <c:pt idx="176">
                  <c:v>41912</c:v>
                </c:pt>
                <c:pt idx="177">
                  <c:v>41943</c:v>
                </c:pt>
                <c:pt idx="178">
                  <c:v>41973</c:v>
                </c:pt>
                <c:pt idx="179">
                  <c:v>42004</c:v>
                </c:pt>
                <c:pt idx="180">
                  <c:v>42035</c:v>
                </c:pt>
                <c:pt idx="181">
                  <c:v>42063</c:v>
                </c:pt>
                <c:pt idx="182">
                  <c:v>42094</c:v>
                </c:pt>
                <c:pt idx="183">
                  <c:v>42124</c:v>
                </c:pt>
                <c:pt idx="184">
                  <c:v>42155</c:v>
                </c:pt>
                <c:pt idx="185">
                  <c:v>42185</c:v>
                </c:pt>
                <c:pt idx="186">
                  <c:v>42216</c:v>
                </c:pt>
                <c:pt idx="187">
                  <c:v>42247</c:v>
                </c:pt>
                <c:pt idx="188">
                  <c:v>42277</c:v>
                </c:pt>
                <c:pt idx="189">
                  <c:v>42308</c:v>
                </c:pt>
                <c:pt idx="190">
                  <c:v>42338</c:v>
                </c:pt>
                <c:pt idx="191">
                  <c:v>42369</c:v>
                </c:pt>
                <c:pt idx="192">
                  <c:v>42400</c:v>
                </c:pt>
                <c:pt idx="193">
                  <c:v>42429</c:v>
                </c:pt>
                <c:pt idx="194">
                  <c:v>42460</c:v>
                </c:pt>
                <c:pt idx="195">
                  <c:v>42490</c:v>
                </c:pt>
                <c:pt idx="196">
                  <c:v>42521</c:v>
                </c:pt>
                <c:pt idx="197">
                  <c:v>42551</c:v>
                </c:pt>
                <c:pt idx="198">
                  <c:v>42582</c:v>
                </c:pt>
                <c:pt idx="199">
                  <c:v>42613</c:v>
                </c:pt>
                <c:pt idx="200">
                  <c:v>42643</c:v>
                </c:pt>
                <c:pt idx="201">
                  <c:v>42674</c:v>
                </c:pt>
                <c:pt idx="202">
                  <c:v>42704</c:v>
                </c:pt>
                <c:pt idx="203">
                  <c:v>42735</c:v>
                </c:pt>
                <c:pt idx="204">
                  <c:v>42766</c:v>
                </c:pt>
                <c:pt idx="205">
                  <c:v>42794</c:v>
                </c:pt>
                <c:pt idx="206">
                  <c:v>42825</c:v>
                </c:pt>
                <c:pt idx="207">
                  <c:v>42855</c:v>
                </c:pt>
                <c:pt idx="208">
                  <c:v>42886</c:v>
                </c:pt>
                <c:pt idx="209">
                  <c:v>42916</c:v>
                </c:pt>
                <c:pt idx="210">
                  <c:v>42947</c:v>
                </c:pt>
                <c:pt idx="211">
                  <c:v>42978</c:v>
                </c:pt>
                <c:pt idx="212">
                  <c:v>43008</c:v>
                </c:pt>
                <c:pt idx="213">
                  <c:v>43039</c:v>
                </c:pt>
                <c:pt idx="214">
                  <c:v>43069</c:v>
                </c:pt>
                <c:pt idx="215">
                  <c:v>43100</c:v>
                </c:pt>
                <c:pt idx="216">
                  <c:v>43131</c:v>
                </c:pt>
                <c:pt idx="217">
                  <c:v>43159</c:v>
                </c:pt>
                <c:pt idx="218">
                  <c:v>43190</c:v>
                </c:pt>
                <c:pt idx="219">
                  <c:v>43220</c:v>
                </c:pt>
                <c:pt idx="220">
                  <c:v>43251</c:v>
                </c:pt>
                <c:pt idx="221">
                  <c:v>43281</c:v>
                </c:pt>
                <c:pt idx="222">
                  <c:v>43312</c:v>
                </c:pt>
                <c:pt idx="223">
                  <c:v>43343</c:v>
                </c:pt>
                <c:pt idx="224">
                  <c:v>43373</c:v>
                </c:pt>
                <c:pt idx="225">
                  <c:v>43404</c:v>
                </c:pt>
                <c:pt idx="226">
                  <c:v>43434</c:v>
                </c:pt>
                <c:pt idx="227">
                  <c:v>43465</c:v>
                </c:pt>
                <c:pt idx="228">
                  <c:v>43496</c:v>
                </c:pt>
                <c:pt idx="229">
                  <c:v>43524</c:v>
                </c:pt>
                <c:pt idx="230">
                  <c:v>43555</c:v>
                </c:pt>
                <c:pt idx="231">
                  <c:v>43585</c:v>
                </c:pt>
                <c:pt idx="232">
                  <c:v>43616</c:v>
                </c:pt>
                <c:pt idx="233">
                  <c:v>43646</c:v>
                </c:pt>
                <c:pt idx="234">
                  <c:v>43677</c:v>
                </c:pt>
                <c:pt idx="235">
                  <c:v>43708</c:v>
                </c:pt>
                <c:pt idx="236">
                  <c:v>43738</c:v>
                </c:pt>
                <c:pt idx="237">
                  <c:v>43769</c:v>
                </c:pt>
                <c:pt idx="238">
                  <c:v>43799</c:v>
                </c:pt>
                <c:pt idx="239">
                  <c:v>43830</c:v>
                </c:pt>
                <c:pt idx="240">
                  <c:v>43861</c:v>
                </c:pt>
                <c:pt idx="241">
                  <c:v>43890</c:v>
                </c:pt>
                <c:pt idx="242">
                  <c:v>43921</c:v>
                </c:pt>
                <c:pt idx="243">
                  <c:v>43951</c:v>
                </c:pt>
                <c:pt idx="244">
                  <c:v>43982</c:v>
                </c:pt>
                <c:pt idx="245">
                  <c:v>44012</c:v>
                </c:pt>
                <c:pt idx="246">
                  <c:v>44043</c:v>
                </c:pt>
                <c:pt idx="247">
                  <c:v>44074</c:v>
                </c:pt>
                <c:pt idx="248">
                  <c:v>44104</c:v>
                </c:pt>
                <c:pt idx="249">
                  <c:v>44135</c:v>
                </c:pt>
                <c:pt idx="250">
                  <c:v>44165</c:v>
                </c:pt>
                <c:pt idx="251">
                  <c:v>44196</c:v>
                </c:pt>
                <c:pt idx="252">
                  <c:v>44227</c:v>
                </c:pt>
                <c:pt idx="253">
                  <c:v>44255</c:v>
                </c:pt>
                <c:pt idx="254">
                  <c:v>44286</c:v>
                </c:pt>
                <c:pt idx="255">
                  <c:v>44316</c:v>
                </c:pt>
                <c:pt idx="256">
                  <c:v>44347</c:v>
                </c:pt>
                <c:pt idx="257">
                  <c:v>44377</c:v>
                </c:pt>
                <c:pt idx="258">
                  <c:v>44408</c:v>
                </c:pt>
                <c:pt idx="259">
                  <c:v>44439</c:v>
                </c:pt>
                <c:pt idx="260">
                  <c:v>44469</c:v>
                </c:pt>
                <c:pt idx="261">
                  <c:v>44500</c:v>
                </c:pt>
                <c:pt idx="262">
                  <c:v>44530</c:v>
                </c:pt>
                <c:pt idx="263">
                  <c:v>44561</c:v>
                </c:pt>
                <c:pt idx="264">
                  <c:v>44592</c:v>
                </c:pt>
                <c:pt idx="265">
                  <c:v>44620</c:v>
                </c:pt>
                <c:pt idx="266">
                  <c:v>44651</c:v>
                </c:pt>
                <c:pt idx="267">
                  <c:v>44681</c:v>
                </c:pt>
                <c:pt idx="268">
                  <c:v>44712</c:v>
                </c:pt>
                <c:pt idx="269">
                  <c:v>44742</c:v>
                </c:pt>
                <c:pt idx="270">
                  <c:v>44773</c:v>
                </c:pt>
                <c:pt idx="271">
                  <c:v>44804</c:v>
                </c:pt>
                <c:pt idx="272">
                  <c:v>44834</c:v>
                </c:pt>
                <c:pt idx="273">
                  <c:v>44865</c:v>
                </c:pt>
                <c:pt idx="274">
                  <c:v>44895</c:v>
                </c:pt>
                <c:pt idx="275">
                  <c:v>44926</c:v>
                </c:pt>
                <c:pt idx="276">
                  <c:v>44957</c:v>
                </c:pt>
                <c:pt idx="277">
                  <c:v>44985</c:v>
                </c:pt>
                <c:pt idx="278">
                  <c:v>45016</c:v>
                </c:pt>
                <c:pt idx="279">
                  <c:v>45046</c:v>
                </c:pt>
                <c:pt idx="280">
                  <c:v>45077</c:v>
                </c:pt>
                <c:pt idx="281">
                  <c:v>45107</c:v>
                </c:pt>
                <c:pt idx="282">
                  <c:v>45138</c:v>
                </c:pt>
                <c:pt idx="283">
                  <c:v>45169</c:v>
                </c:pt>
                <c:pt idx="284">
                  <c:v>45199</c:v>
                </c:pt>
                <c:pt idx="285">
                  <c:v>45230</c:v>
                </c:pt>
                <c:pt idx="286">
                  <c:v>45260</c:v>
                </c:pt>
                <c:pt idx="287">
                  <c:v>45291</c:v>
                </c:pt>
                <c:pt idx="288">
                  <c:v>45322</c:v>
                </c:pt>
                <c:pt idx="289">
                  <c:v>45351</c:v>
                </c:pt>
                <c:pt idx="290">
                  <c:v>45382</c:v>
                </c:pt>
                <c:pt idx="291">
                  <c:v>45412</c:v>
                </c:pt>
                <c:pt idx="292">
                  <c:v>45443</c:v>
                </c:pt>
                <c:pt idx="293">
                  <c:v>45473</c:v>
                </c:pt>
                <c:pt idx="294">
                  <c:v>45504</c:v>
                </c:pt>
                <c:pt idx="295">
                  <c:v>45535</c:v>
                </c:pt>
                <c:pt idx="296">
                  <c:v>45565</c:v>
                </c:pt>
                <c:pt idx="297">
                  <c:v>45596</c:v>
                </c:pt>
                <c:pt idx="298">
                  <c:v>45626</c:v>
                </c:pt>
                <c:pt idx="299">
                  <c:v>45657</c:v>
                </c:pt>
                <c:pt idx="300">
                  <c:v>45688</c:v>
                </c:pt>
                <c:pt idx="301">
                  <c:v>45716</c:v>
                </c:pt>
                <c:pt idx="302">
                  <c:v>45747</c:v>
                </c:pt>
                <c:pt idx="303">
                  <c:v>45777</c:v>
                </c:pt>
                <c:pt idx="304">
                  <c:v>45808</c:v>
                </c:pt>
                <c:pt idx="305">
                  <c:v>45838</c:v>
                </c:pt>
                <c:pt idx="306">
                  <c:v>45869</c:v>
                </c:pt>
                <c:pt idx="307">
                  <c:v>45900</c:v>
                </c:pt>
                <c:pt idx="308">
                  <c:v>45930</c:v>
                </c:pt>
                <c:pt idx="309">
                  <c:v>45961</c:v>
                </c:pt>
                <c:pt idx="310">
                  <c:v>45991</c:v>
                </c:pt>
                <c:pt idx="311">
                  <c:v>46022</c:v>
                </c:pt>
                <c:pt idx="312">
                  <c:v>46053</c:v>
                </c:pt>
                <c:pt idx="313">
                  <c:v>46081</c:v>
                </c:pt>
                <c:pt idx="314">
                  <c:v>46112</c:v>
                </c:pt>
                <c:pt idx="315">
                  <c:v>46142</c:v>
                </c:pt>
                <c:pt idx="316">
                  <c:v>46173</c:v>
                </c:pt>
                <c:pt idx="317">
                  <c:v>46203</c:v>
                </c:pt>
                <c:pt idx="318">
                  <c:v>46234</c:v>
                </c:pt>
                <c:pt idx="319">
                  <c:v>46265</c:v>
                </c:pt>
                <c:pt idx="320">
                  <c:v>46295</c:v>
                </c:pt>
                <c:pt idx="321">
                  <c:v>46326</c:v>
                </c:pt>
                <c:pt idx="322">
                  <c:v>46356</c:v>
                </c:pt>
                <c:pt idx="323">
                  <c:v>46387</c:v>
                </c:pt>
                <c:pt idx="324">
                  <c:v>46418</c:v>
                </c:pt>
                <c:pt idx="325">
                  <c:v>46446</c:v>
                </c:pt>
                <c:pt idx="326">
                  <c:v>46477</c:v>
                </c:pt>
                <c:pt idx="327">
                  <c:v>46507</c:v>
                </c:pt>
                <c:pt idx="328">
                  <c:v>46538</c:v>
                </c:pt>
                <c:pt idx="329">
                  <c:v>46568</c:v>
                </c:pt>
                <c:pt idx="330">
                  <c:v>46599</c:v>
                </c:pt>
                <c:pt idx="331">
                  <c:v>46630</c:v>
                </c:pt>
                <c:pt idx="332">
                  <c:v>46660</c:v>
                </c:pt>
                <c:pt idx="333">
                  <c:v>46691</c:v>
                </c:pt>
                <c:pt idx="334">
                  <c:v>46721</c:v>
                </c:pt>
                <c:pt idx="335">
                  <c:v>46752</c:v>
                </c:pt>
              </c:numCache>
            </c:numRef>
          </c:cat>
          <c:val>
            <c:numRef>
              <c:f>'17 - PCE'!$M$13:$M$336</c:f>
              <c:numCache>
                <c:formatCode>General</c:formatCode>
                <c:ptCount val="324"/>
                <c:pt idx="152">
                  <c:v>1.6916020530741482</c:v>
                </c:pt>
                <c:pt idx="155" formatCode="0.0">
                  <c:v>1.8</c:v>
                </c:pt>
                <c:pt idx="167" formatCode="0.0">
                  <c:v>1.8</c:v>
                </c:pt>
                <c:pt idx="179" formatCode="0.0">
                  <c:v>2</c:v>
                </c:pt>
                <c:pt idx="191" formatCode="0.0">
                  <c:v>2</c:v>
                </c:pt>
                <c:pt idx="203">
                  <c:v>#N/A</c:v>
                </c:pt>
                <c:pt idx="215">
                  <c:v>#N/A</c:v>
                </c:pt>
                <c:pt idx="227">
                  <c:v>#N/A</c:v>
                </c:pt>
                <c:pt idx="239">
                  <c:v>#N/A</c:v>
                </c:pt>
                <c:pt idx="251">
                  <c:v>#N/A</c:v>
                </c:pt>
                <c:pt idx="263">
                  <c:v>#N/A</c:v>
                </c:pt>
                <c:pt idx="275">
                  <c:v>#N/A</c:v>
                </c:pt>
                <c:pt idx="287">
                  <c:v>#N/A</c:v>
                </c:pt>
                <c:pt idx="299">
                  <c:v>#N/A</c:v>
                </c:pt>
                <c:pt idx="311">
                  <c:v>#N/A</c:v>
                </c:pt>
                <c:pt idx="323">
                  <c:v>#N/A</c:v>
                </c:pt>
              </c:numCache>
            </c:numRef>
          </c:val>
          <c:smooth val="0"/>
          <c:extLst>
            <c:ext xmlns:c16="http://schemas.microsoft.com/office/drawing/2014/chart" uri="{C3380CC4-5D6E-409C-BE32-E72D297353CC}">
              <c16:uniqueId val="{00000003-696A-4B75-85EB-3FAF3BFFAE1A}"/>
            </c:ext>
          </c:extLst>
        </c:ser>
        <c:ser>
          <c:idx val="5"/>
          <c:order val="4"/>
          <c:tx>
            <c:strRef>
              <c:f>'17 - PCE'!$N$12</c:f>
              <c:strCache>
                <c:ptCount val="1"/>
                <c:pt idx="0">
                  <c:v> Dec-12</c:v>
                </c:pt>
              </c:strCache>
            </c:strRef>
          </c:tx>
          <c:spPr>
            <a:ln w="19050" cap="rnd">
              <a:solidFill>
                <a:sysClr val="window" lastClr="FFFFFF">
                  <a:lumMod val="85000"/>
                </a:sysClr>
              </a:solidFill>
              <a:prstDash val="sysDash"/>
              <a:round/>
            </a:ln>
            <a:effectLst/>
          </c:spPr>
          <c:marker>
            <c:symbol val="none"/>
          </c:marker>
          <c:cat>
            <c:numRef>
              <c:f>'17 - PCE'!$G$13:$G$348</c:f>
              <c:numCache>
                <c:formatCode>[$-409]mmm\-yy;@</c:formatCode>
                <c:ptCount val="336"/>
                <c:pt idx="0">
                  <c:v>36556</c:v>
                </c:pt>
                <c:pt idx="1">
                  <c:v>36585</c:v>
                </c:pt>
                <c:pt idx="2">
                  <c:v>36616</c:v>
                </c:pt>
                <c:pt idx="3">
                  <c:v>36646</c:v>
                </c:pt>
                <c:pt idx="4">
                  <c:v>36677</c:v>
                </c:pt>
                <c:pt idx="5">
                  <c:v>36707</c:v>
                </c:pt>
                <c:pt idx="6">
                  <c:v>36738</c:v>
                </c:pt>
                <c:pt idx="7">
                  <c:v>36769</c:v>
                </c:pt>
                <c:pt idx="8">
                  <c:v>36799</c:v>
                </c:pt>
                <c:pt idx="9">
                  <c:v>36830</c:v>
                </c:pt>
                <c:pt idx="10">
                  <c:v>36860</c:v>
                </c:pt>
                <c:pt idx="11">
                  <c:v>36891</c:v>
                </c:pt>
                <c:pt idx="12">
                  <c:v>36922</c:v>
                </c:pt>
                <c:pt idx="13">
                  <c:v>36950</c:v>
                </c:pt>
                <c:pt idx="14">
                  <c:v>36981</c:v>
                </c:pt>
                <c:pt idx="15">
                  <c:v>37011</c:v>
                </c:pt>
                <c:pt idx="16">
                  <c:v>37042</c:v>
                </c:pt>
                <c:pt idx="17">
                  <c:v>37072</c:v>
                </c:pt>
                <c:pt idx="18">
                  <c:v>37103</c:v>
                </c:pt>
                <c:pt idx="19">
                  <c:v>37134</c:v>
                </c:pt>
                <c:pt idx="20">
                  <c:v>37164</c:v>
                </c:pt>
                <c:pt idx="21">
                  <c:v>37195</c:v>
                </c:pt>
                <c:pt idx="22">
                  <c:v>37225</c:v>
                </c:pt>
                <c:pt idx="23">
                  <c:v>37256</c:v>
                </c:pt>
                <c:pt idx="24">
                  <c:v>37287</c:v>
                </c:pt>
                <c:pt idx="25">
                  <c:v>37315</c:v>
                </c:pt>
                <c:pt idx="26">
                  <c:v>37346</c:v>
                </c:pt>
                <c:pt idx="27">
                  <c:v>37376</c:v>
                </c:pt>
                <c:pt idx="28">
                  <c:v>37407</c:v>
                </c:pt>
                <c:pt idx="29">
                  <c:v>37437</c:v>
                </c:pt>
                <c:pt idx="30">
                  <c:v>37468</c:v>
                </c:pt>
                <c:pt idx="31">
                  <c:v>37499</c:v>
                </c:pt>
                <c:pt idx="32">
                  <c:v>37529</c:v>
                </c:pt>
                <c:pt idx="33">
                  <c:v>37560</c:v>
                </c:pt>
                <c:pt idx="34">
                  <c:v>37590</c:v>
                </c:pt>
                <c:pt idx="35">
                  <c:v>37621</c:v>
                </c:pt>
                <c:pt idx="36">
                  <c:v>37652</c:v>
                </c:pt>
                <c:pt idx="37">
                  <c:v>37680</c:v>
                </c:pt>
                <c:pt idx="38">
                  <c:v>37711</c:v>
                </c:pt>
                <c:pt idx="39">
                  <c:v>37741</c:v>
                </c:pt>
                <c:pt idx="40">
                  <c:v>37772</c:v>
                </c:pt>
                <c:pt idx="41">
                  <c:v>37802</c:v>
                </c:pt>
                <c:pt idx="42">
                  <c:v>37833</c:v>
                </c:pt>
                <c:pt idx="43">
                  <c:v>37864</c:v>
                </c:pt>
                <c:pt idx="44">
                  <c:v>37894</c:v>
                </c:pt>
                <c:pt idx="45">
                  <c:v>37925</c:v>
                </c:pt>
                <c:pt idx="46">
                  <c:v>37955</c:v>
                </c:pt>
                <c:pt idx="47">
                  <c:v>37986</c:v>
                </c:pt>
                <c:pt idx="48">
                  <c:v>38017</c:v>
                </c:pt>
                <c:pt idx="49">
                  <c:v>38046</c:v>
                </c:pt>
                <c:pt idx="50">
                  <c:v>38077</c:v>
                </c:pt>
                <c:pt idx="51">
                  <c:v>38107</c:v>
                </c:pt>
                <c:pt idx="52">
                  <c:v>38138</c:v>
                </c:pt>
                <c:pt idx="53">
                  <c:v>38168</c:v>
                </c:pt>
                <c:pt idx="54">
                  <c:v>38199</c:v>
                </c:pt>
                <c:pt idx="55">
                  <c:v>38230</c:v>
                </c:pt>
                <c:pt idx="56">
                  <c:v>38260</c:v>
                </c:pt>
                <c:pt idx="57">
                  <c:v>38291</c:v>
                </c:pt>
                <c:pt idx="58">
                  <c:v>38321</c:v>
                </c:pt>
                <c:pt idx="59">
                  <c:v>38352</c:v>
                </c:pt>
                <c:pt idx="60">
                  <c:v>38383</c:v>
                </c:pt>
                <c:pt idx="61">
                  <c:v>38411</c:v>
                </c:pt>
                <c:pt idx="62">
                  <c:v>38442</c:v>
                </c:pt>
                <c:pt idx="63">
                  <c:v>38472</c:v>
                </c:pt>
                <c:pt idx="64">
                  <c:v>38503</c:v>
                </c:pt>
                <c:pt idx="65">
                  <c:v>38533</c:v>
                </c:pt>
                <c:pt idx="66">
                  <c:v>38564</c:v>
                </c:pt>
                <c:pt idx="67">
                  <c:v>38595</c:v>
                </c:pt>
                <c:pt idx="68">
                  <c:v>38625</c:v>
                </c:pt>
                <c:pt idx="69">
                  <c:v>38656</c:v>
                </c:pt>
                <c:pt idx="70">
                  <c:v>38686</c:v>
                </c:pt>
                <c:pt idx="71">
                  <c:v>38717</c:v>
                </c:pt>
                <c:pt idx="72">
                  <c:v>38748</c:v>
                </c:pt>
                <c:pt idx="73">
                  <c:v>38776</c:v>
                </c:pt>
                <c:pt idx="74">
                  <c:v>38807</c:v>
                </c:pt>
                <c:pt idx="75">
                  <c:v>38837</c:v>
                </c:pt>
                <c:pt idx="76">
                  <c:v>38868</c:v>
                </c:pt>
                <c:pt idx="77">
                  <c:v>38898</c:v>
                </c:pt>
                <c:pt idx="78">
                  <c:v>38929</c:v>
                </c:pt>
                <c:pt idx="79">
                  <c:v>38960</c:v>
                </c:pt>
                <c:pt idx="80">
                  <c:v>38990</c:v>
                </c:pt>
                <c:pt idx="81">
                  <c:v>39021</c:v>
                </c:pt>
                <c:pt idx="82">
                  <c:v>39051</c:v>
                </c:pt>
                <c:pt idx="83">
                  <c:v>39082</c:v>
                </c:pt>
                <c:pt idx="84">
                  <c:v>39113</c:v>
                </c:pt>
                <c:pt idx="85">
                  <c:v>39141</c:v>
                </c:pt>
                <c:pt idx="86">
                  <c:v>39172</c:v>
                </c:pt>
                <c:pt idx="87">
                  <c:v>39202</c:v>
                </c:pt>
                <c:pt idx="88">
                  <c:v>39233</c:v>
                </c:pt>
                <c:pt idx="89">
                  <c:v>39263</c:v>
                </c:pt>
                <c:pt idx="90">
                  <c:v>39294</c:v>
                </c:pt>
                <c:pt idx="91">
                  <c:v>39325</c:v>
                </c:pt>
                <c:pt idx="92">
                  <c:v>39355</c:v>
                </c:pt>
                <c:pt idx="93">
                  <c:v>39386</c:v>
                </c:pt>
                <c:pt idx="94">
                  <c:v>39416</c:v>
                </c:pt>
                <c:pt idx="95">
                  <c:v>39447</c:v>
                </c:pt>
                <c:pt idx="96">
                  <c:v>39478</c:v>
                </c:pt>
                <c:pt idx="97">
                  <c:v>39507</c:v>
                </c:pt>
                <c:pt idx="98">
                  <c:v>39538</c:v>
                </c:pt>
                <c:pt idx="99">
                  <c:v>39568</c:v>
                </c:pt>
                <c:pt idx="100">
                  <c:v>39599</c:v>
                </c:pt>
                <c:pt idx="101">
                  <c:v>39629</c:v>
                </c:pt>
                <c:pt idx="102">
                  <c:v>39660</c:v>
                </c:pt>
                <c:pt idx="103">
                  <c:v>39691</c:v>
                </c:pt>
                <c:pt idx="104">
                  <c:v>39721</c:v>
                </c:pt>
                <c:pt idx="105">
                  <c:v>39752</c:v>
                </c:pt>
                <c:pt idx="106">
                  <c:v>39782</c:v>
                </c:pt>
                <c:pt idx="107">
                  <c:v>39813</c:v>
                </c:pt>
                <c:pt idx="108">
                  <c:v>39844</c:v>
                </c:pt>
                <c:pt idx="109">
                  <c:v>39872</c:v>
                </c:pt>
                <c:pt idx="110">
                  <c:v>39903</c:v>
                </c:pt>
                <c:pt idx="111">
                  <c:v>39933</c:v>
                </c:pt>
                <c:pt idx="112">
                  <c:v>39964</c:v>
                </c:pt>
                <c:pt idx="113">
                  <c:v>39994</c:v>
                </c:pt>
                <c:pt idx="114">
                  <c:v>40025</c:v>
                </c:pt>
                <c:pt idx="115">
                  <c:v>40056</c:v>
                </c:pt>
                <c:pt idx="116">
                  <c:v>40086</c:v>
                </c:pt>
                <c:pt idx="117">
                  <c:v>40117</c:v>
                </c:pt>
                <c:pt idx="118">
                  <c:v>40147</c:v>
                </c:pt>
                <c:pt idx="119">
                  <c:v>40178</c:v>
                </c:pt>
                <c:pt idx="120">
                  <c:v>40209</c:v>
                </c:pt>
                <c:pt idx="121">
                  <c:v>40237</c:v>
                </c:pt>
                <c:pt idx="122">
                  <c:v>40268</c:v>
                </c:pt>
                <c:pt idx="123">
                  <c:v>40298</c:v>
                </c:pt>
                <c:pt idx="124">
                  <c:v>40329</c:v>
                </c:pt>
                <c:pt idx="125">
                  <c:v>40359</c:v>
                </c:pt>
                <c:pt idx="126">
                  <c:v>40390</c:v>
                </c:pt>
                <c:pt idx="127">
                  <c:v>40421</c:v>
                </c:pt>
                <c:pt idx="128">
                  <c:v>40451</c:v>
                </c:pt>
                <c:pt idx="129">
                  <c:v>40482</c:v>
                </c:pt>
                <c:pt idx="130">
                  <c:v>40512</c:v>
                </c:pt>
                <c:pt idx="131">
                  <c:v>40543</c:v>
                </c:pt>
                <c:pt idx="132">
                  <c:v>40574</c:v>
                </c:pt>
                <c:pt idx="133">
                  <c:v>40602</c:v>
                </c:pt>
                <c:pt idx="134">
                  <c:v>40633</c:v>
                </c:pt>
                <c:pt idx="135">
                  <c:v>40663</c:v>
                </c:pt>
                <c:pt idx="136">
                  <c:v>40694</c:v>
                </c:pt>
                <c:pt idx="137">
                  <c:v>40724</c:v>
                </c:pt>
                <c:pt idx="138">
                  <c:v>40755</c:v>
                </c:pt>
                <c:pt idx="139">
                  <c:v>40786</c:v>
                </c:pt>
                <c:pt idx="140">
                  <c:v>40816</c:v>
                </c:pt>
                <c:pt idx="141">
                  <c:v>40847</c:v>
                </c:pt>
                <c:pt idx="142">
                  <c:v>40877</c:v>
                </c:pt>
                <c:pt idx="143">
                  <c:v>40908</c:v>
                </c:pt>
                <c:pt idx="144">
                  <c:v>40939</c:v>
                </c:pt>
                <c:pt idx="145">
                  <c:v>40968</c:v>
                </c:pt>
                <c:pt idx="146">
                  <c:v>40999</c:v>
                </c:pt>
                <c:pt idx="147">
                  <c:v>41029</c:v>
                </c:pt>
                <c:pt idx="148">
                  <c:v>41060</c:v>
                </c:pt>
                <c:pt idx="149">
                  <c:v>41090</c:v>
                </c:pt>
                <c:pt idx="150">
                  <c:v>41121</c:v>
                </c:pt>
                <c:pt idx="151">
                  <c:v>41152</c:v>
                </c:pt>
                <c:pt idx="152">
                  <c:v>41182</c:v>
                </c:pt>
                <c:pt idx="153">
                  <c:v>41213</c:v>
                </c:pt>
                <c:pt idx="154">
                  <c:v>41243</c:v>
                </c:pt>
                <c:pt idx="155">
                  <c:v>41274</c:v>
                </c:pt>
                <c:pt idx="156">
                  <c:v>41305</c:v>
                </c:pt>
                <c:pt idx="157">
                  <c:v>41333</c:v>
                </c:pt>
                <c:pt idx="158">
                  <c:v>41364</c:v>
                </c:pt>
                <c:pt idx="159">
                  <c:v>41394</c:v>
                </c:pt>
                <c:pt idx="160">
                  <c:v>41425</c:v>
                </c:pt>
                <c:pt idx="161">
                  <c:v>41455</c:v>
                </c:pt>
                <c:pt idx="162">
                  <c:v>41486</c:v>
                </c:pt>
                <c:pt idx="163">
                  <c:v>41517</c:v>
                </c:pt>
                <c:pt idx="164">
                  <c:v>41547</c:v>
                </c:pt>
                <c:pt idx="165">
                  <c:v>41578</c:v>
                </c:pt>
                <c:pt idx="166">
                  <c:v>41608</c:v>
                </c:pt>
                <c:pt idx="167">
                  <c:v>41639</c:v>
                </c:pt>
                <c:pt idx="168">
                  <c:v>41670</c:v>
                </c:pt>
                <c:pt idx="169">
                  <c:v>41698</c:v>
                </c:pt>
                <c:pt idx="170">
                  <c:v>41729</c:v>
                </c:pt>
                <c:pt idx="171">
                  <c:v>41759</c:v>
                </c:pt>
                <c:pt idx="172">
                  <c:v>41790</c:v>
                </c:pt>
                <c:pt idx="173">
                  <c:v>41820</c:v>
                </c:pt>
                <c:pt idx="174">
                  <c:v>41851</c:v>
                </c:pt>
                <c:pt idx="175">
                  <c:v>41882</c:v>
                </c:pt>
                <c:pt idx="176">
                  <c:v>41912</c:v>
                </c:pt>
                <c:pt idx="177">
                  <c:v>41943</c:v>
                </c:pt>
                <c:pt idx="178">
                  <c:v>41973</c:v>
                </c:pt>
                <c:pt idx="179">
                  <c:v>42004</c:v>
                </c:pt>
                <c:pt idx="180">
                  <c:v>42035</c:v>
                </c:pt>
                <c:pt idx="181">
                  <c:v>42063</c:v>
                </c:pt>
                <c:pt idx="182">
                  <c:v>42094</c:v>
                </c:pt>
                <c:pt idx="183">
                  <c:v>42124</c:v>
                </c:pt>
                <c:pt idx="184">
                  <c:v>42155</c:v>
                </c:pt>
                <c:pt idx="185">
                  <c:v>42185</c:v>
                </c:pt>
                <c:pt idx="186">
                  <c:v>42216</c:v>
                </c:pt>
                <c:pt idx="187">
                  <c:v>42247</c:v>
                </c:pt>
                <c:pt idx="188">
                  <c:v>42277</c:v>
                </c:pt>
                <c:pt idx="189">
                  <c:v>42308</c:v>
                </c:pt>
                <c:pt idx="190">
                  <c:v>42338</c:v>
                </c:pt>
                <c:pt idx="191">
                  <c:v>42369</c:v>
                </c:pt>
                <c:pt idx="192">
                  <c:v>42400</c:v>
                </c:pt>
                <c:pt idx="193">
                  <c:v>42429</c:v>
                </c:pt>
                <c:pt idx="194">
                  <c:v>42460</c:v>
                </c:pt>
                <c:pt idx="195">
                  <c:v>42490</c:v>
                </c:pt>
                <c:pt idx="196">
                  <c:v>42521</c:v>
                </c:pt>
                <c:pt idx="197">
                  <c:v>42551</c:v>
                </c:pt>
                <c:pt idx="198">
                  <c:v>42582</c:v>
                </c:pt>
                <c:pt idx="199">
                  <c:v>42613</c:v>
                </c:pt>
                <c:pt idx="200">
                  <c:v>42643</c:v>
                </c:pt>
                <c:pt idx="201">
                  <c:v>42674</c:v>
                </c:pt>
                <c:pt idx="202">
                  <c:v>42704</c:v>
                </c:pt>
                <c:pt idx="203">
                  <c:v>42735</c:v>
                </c:pt>
                <c:pt idx="204">
                  <c:v>42766</c:v>
                </c:pt>
                <c:pt idx="205">
                  <c:v>42794</c:v>
                </c:pt>
                <c:pt idx="206">
                  <c:v>42825</c:v>
                </c:pt>
                <c:pt idx="207">
                  <c:v>42855</c:v>
                </c:pt>
                <c:pt idx="208">
                  <c:v>42886</c:v>
                </c:pt>
                <c:pt idx="209">
                  <c:v>42916</c:v>
                </c:pt>
                <c:pt idx="210">
                  <c:v>42947</c:v>
                </c:pt>
                <c:pt idx="211">
                  <c:v>42978</c:v>
                </c:pt>
                <c:pt idx="212">
                  <c:v>43008</c:v>
                </c:pt>
                <c:pt idx="213">
                  <c:v>43039</c:v>
                </c:pt>
                <c:pt idx="214">
                  <c:v>43069</c:v>
                </c:pt>
                <c:pt idx="215">
                  <c:v>43100</c:v>
                </c:pt>
                <c:pt idx="216">
                  <c:v>43131</c:v>
                </c:pt>
                <c:pt idx="217">
                  <c:v>43159</c:v>
                </c:pt>
                <c:pt idx="218">
                  <c:v>43190</c:v>
                </c:pt>
                <c:pt idx="219">
                  <c:v>43220</c:v>
                </c:pt>
                <c:pt idx="220">
                  <c:v>43251</c:v>
                </c:pt>
                <c:pt idx="221">
                  <c:v>43281</c:v>
                </c:pt>
                <c:pt idx="222">
                  <c:v>43312</c:v>
                </c:pt>
                <c:pt idx="223">
                  <c:v>43343</c:v>
                </c:pt>
                <c:pt idx="224">
                  <c:v>43373</c:v>
                </c:pt>
                <c:pt idx="225">
                  <c:v>43404</c:v>
                </c:pt>
                <c:pt idx="226">
                  <c:v>43434</c:v>
                </c:pt>
                <c:pt idx="227">
                  <c:v>43465</c:v>
                </c:pt>
                <c:pt idx="228">
                  <c:v>43496</c:v>
                </c:pt>
                <c:pt idx="229">
                  <c:v>43524</c:v>
                </c:pt>
                <c:pt idx="230">
                  <c:v>43555</c:v>
                </c:pt>
                <c:pt idx="231">
                  <c:v>43585</c:v>
                </c:pt>
                <c:pt idx="232">
                  <c:v>43616</c:v>
                </c:pt>
                <c:pt idx="233">
                  <c:v>43646</c:v>
                </c:pt>
                <c:pt idx="234">
                  <c:v>43677</c:v>
                </c:pt>
                <c:pt idx="235">
                  <c:v>43708</c:v>
                </c:pt>
                <c:pt idx="236">
                  <c:v>43738</c:v>
                </c:pt>
                <c:pt idx="237">
                  <c:v>43769</c:v>
                </c:pt>
                <c:pt idx="238">
                  <c:v>43799</c:v>
                </c:pt>
                <c:pt idx="239">
                  <c:v>43830</c:v>
                </c:pt>
                <c:pt idx="240">
                  <c:v>43861</c:v>
                </c:pt>
                <c:pt idx="241">
                  <c:v>43890</c:v>
                </c:pt>
                <c:pt idx="242">
                  <c:v>43921</c:v>
                </c:pt>
                <c:pt idx="243">
                  <c:v>43951</c:v>
                </c:pt>
                <c:pt idx="244">
                  <c:v>43982</c:v>
                </c:pt>
                <c:pt idx="245">
                  <c:v>44012</c:v>
                </c:pt>
                <c:pt idx="246">
                  <c:v>44043</c:v>
                </c:pt>
                <c:pt idx="247">
                  <c:v>44074</c:v>
                </c:pt>
                <c:pt idx="248">
                  <c:v>44104</c:v>
                </c:pt>
                <c:pt idx="249">
                  <c:v>44135</c:v>
                </c:pt>
                <c:pt idx="250">
                  <c:v>44165</c:v>
                </c:pt>
                <c:pt idx="251">
                  <c:v>44196</c:v>
                </c:pt>
                <c:pt idx="252">
                  <c:v>44227</c:v>
                </c:pt>
                <c:pt idx="253">
                  <c:v>44255</c:v>
                </c:pt>
                <c:pt idx="254">
                  <c:v>44286</c:v>
                </c:pt>
                <c:pt idx="255">
                  <c:v>44316</c:v>
                </c:pt>
                <c:pt idx="256">
                  <c:v>44347</c:v>
                </c:pt>
                <c:pt idx="257">
                  <c:v>44377</c:v>
                </c:pt>
                <c:pt idx="258">
                  <c:v>44408</c:v>
                </c:pt>
                <c:pt idx="259">
                  <c:v>44439</c:v>
                </c:pt>
                <c:pt idx="260">
                  <c:v>44469</c:v>
                </c:pt>
                <c:pt idx="261">
                  <c:v>44500</c:v>
                </c:pt>
                <c:pt idx="262">
                  <c:v>44530</c:v>
                </c:pt>
                <c:pt idx="263">
                  <c:v>44561</c:v>
                </c:pt>
                <c:pt idx="264">
                  <c:v>44592</c:v>
                </c:pt>
                <c:pt idx="265">
                  <c:v>44620</c:v>
                </c:pt>
                <c:pt idx="266">
                  <c:v>44651</c:v>
                </c:pt>
                <c:pt idx="267">
                  <c:v>44681</c:v>
                </c:pt>
                <c:pt idx="268">
                  <c:v>44712</c:v>
                </c:pt>
                <c:pt idx="269">
                  <c:v>44742</c:v>
                </c:pt>
                <c:pt idx="270">
                  <c:v>44773</c:v>
                </c:pt>
                <c:pt idx="271">
                  <c:v>44804</c:v>
                </c:pt>
                <c:pt idx="272">
                  <c:v>44834</c:v>
                </c:pt>
                <c:pt idx="273">
                  <c:v>44865</c:v>
                </c:pt>
                <c:pt idx="274">
                  <c:v>44895</c:v>
                </c:pt>
                <c:pt idx="275">
                  <c:v>44926</c:v>
                </c:pt>
                <c:pt idx="276">
                  <c:v>44957</c:v>
                </c:pt>
                <c:pt idx="277">
                  <c:v>44985</c:v>
                </c:pt>
                <c:pt idx="278">
                  <c:v>45016</c:v>
                </c:pt>
                <c:pt idx="279">
                  <c:v>45046</c:v>
                </c:pt>
                <c:pt idx="280">
                  <c:v>45077</c:v>
                </c:pt>
                <c:pt idx="281">
                  <c:v>45107</c:v>
                </c:pt>
                <c:pt idx="282">
                  <c:v>45138</c:v>
                </c:pt>
                <c:pt idx="283">
                  <c:v>45169</c:v>
                </c:pt>
                <c:pt idx="284">
                  <c:v>45199</c:v>
                </c:pt>
                <c:pt idx="285">
                  <c:v>45230</c:v>
                </c:pt>
                <c:pt idx="286">
                  <c:v>45260</c:v>
                </c:pt>
                <c:pt idx="287">
                  <c:v>45291</c:v>
                </c:pt>
                <c:pt idx="288">
                  <c:v>45322</c:v>
                </c:pt>
                <c:pt idx="289">
                  <c:v>45351</c:v>
                </c:pt>
                <c:pt idx="290">
                  <c:v>45382</c:v>
                </c:pt>
                <c:pt idx="291">
                  <c:v>45412</c:v>
                </c:pt>
                <c:pt idx="292">
                  <c:v>45443</c:v>
                </c:pt>
                <c:pt idx="293">
                  <c:v>45473</c:v>
                </c:pt>
                <c:pt idx="294">
                  <c:v>45504</c:v>
                </c:pt>
                <c:pt idx="295">
                  <c:v>45535</c:v>
                </c:pt>
                <c:pt idx="296">
                  <c:v>45565</c:v>
                </c:pt>
                <c:pt idx="297">
                  <c:v>45596</c:v>
                </c:pt>
                <c:pt idx="298">
                  <c:v>45626</c:v>
                </c:pt>
                <c:pt idx="299">
                  <c:v>45657</c:v>
                </c:pt>
                <c:pt idx="300">
                  <c:v>45688</c:v>
                </c:pt>
                <c:pt idx="301">
                  <c:v>45716</c:v>
                </c:pt>
                <c:pt idx="302">
                  <c:v>45747</c:v>
                </c:pt>
                <c:pt idx="303">
                  <c:v>45777</c:v>
                </c:pt>
                <c:pt idx="304">
                  <c:v>45808</c:v>
                </c:pt>
                <c:pt idx="305">
                  <c:v>45838</c:v>
                </c:pt>
                <c:pt idx="306">
                  <c:v>45869</c:v>
                </c:pt>
                <c:pt idx="307">
                  <c:v>45900</c:v>
                </c:pt>
                <c:pt idx="308">
                  <c:v>45930</c:v>
                </c:pt>
                <c:pt idx="309">
                  <c:v>45961</c:v>
                </c:pt>
                <c:pt idx="310">
                  <c:v>45991</c:v>
                </c:pt>
                <c:pt idx="311">
                  <c:v>46022</c:v>
                </c:pt>
                <c:pt idx="312">
                  <c:v>46053</c:v>
                </c:pt>
                <c:pt idx="313">
                  <c:v>46081</c:v>
                </c:pt>
                <c:pt idx="314">
                  <c:v>46112</c:v>
                </c:pt>
                <c:pt idx="315">
                  <c:v>46142</c:v>
                </c:pt>
                <c:pt idx="316">
                  <c:v>46173</c:v>
                </c:pt>
                <c:pt idx="317">
                  <c:v>46203</c:v>
                </c:pt>
                <c:pt idx="318">
                  <c:v>46234</c:v>
                </c:pt>
                <c:pt idx="319">
                  <c:v>46265</c:v>
                </c:pt>
                <c:pt idx="320">
                  <c:v>46295</c:v>
                </c:pt>
                <c:pt idx="321">
                  <c:v>46326</c:v>
                </c:pt>
                <c:pt idx="322">
                  <c:v>46356</c:v>
                </c:pt>
                <c:pt idx="323">
                  <c:v>46387</c:v>
                </c:pt>
                <c:pt idx="324">
                  <c:v>46418</c:v>
                </c:pt>
                <c:pt idx="325">
                  <c:v>46446</c:v>
                </c:pt>
                <c:pt idx="326">
                  <c:v>46477</c:v>
                </c:pt>
                <c:pt idx="327">
                  <c:v>46507</c:v>
                </c:pt>
                <c:pt idx="328">
                  <c:v>46538</c:v>
                </c:pt>
                <c:pt idx="329">
                  <c:v>46568</c:v>
                </c:pt>
                <c:pt idx="330">
                  <c:v>46599</c:v>
                </c:pt>
                <c:pt idx="331">
                  <c:v>46630</c:v>
                </c:pt>
                <c:pt idx="332">
                  <c:v>46660</c:v>
                </c:pt>
                <c:pt idx="333">
                  <c:v>46691</c:v>
                </c:pt>
                <c:pt idx="334">
                  <c:v>46721</c:v>
                </c:pt>
                <c:pt idx="335">
                  <c:v>46752</c:v>
                </c:pt>
              </c:numCache>
            </c:numRef>
          </c:cat>
          <c:val>
            <c:numRef>
              <c:f>'17 - PCE'!$N$13:$N$336</c:f>
              <c:numCache>
                <c:formatCode>General</c:formatCode>
                <c:ptCount val="324"/>
                <c:pt idx="155" formatCode="0.0">
                  <c:v>1.6</c:v>
                </c:pt>
                <c:pt idx="167" formatCode="0.0">
                  <c:v>1.7</c:v>
                </c:pt>
                <c:pt idx="179" formatCode="0.0">
                  <c:v>1.9</c:v>
                </c:pt>
                <c:pt idx="191" formatCode="0.0">
                  <c:v>2</c:v>
                </c:pt>
                <c:pt idx="203">
                  <c:v>#N/A</c:v>
                </c:pt>
                <c:pt idx="215">
                  <c:v>#N/A</c:v>
                </c:pt>
                <c:pt idx="227">
                  <c:v>#N/A</c:v>
                </c:pt>
                <c:pt idx="239">
                  <c:v>#N/A</c:v>
                </c:pt>
                <c:pt idx="251">
                  <c:v>#N/A</c:v>
                </c:pt>
                <c:pt idx="263">
                  <c:v>#N/A</c:v>
                </c:pt>
                <c:pt idx="275">
                  <c:v>#N/A</c:v>
                </c:pt>
                <c:pt idx="287">
                  <c:v>#N/A</c:v>
                </c:pt>
                <c:pt idx="299">
                  <c:v>#N/A</c:v>
                </c:pt>
                <c:pt idx="311">
                  <c:v>#N/A</c:v>
                </c:pt>
                <c:pt idx="323">
                  <c:v>#N/A</c:v>
                </c:pt>
              </c:numCache>
            </c:numRef>
          </c:val>
          <c:smooth val="0"/>
          <c:extLst>
            <c:ext xmlns:c16="http://schemas.microsoft.com/office/drawing/2014/chart" uri="{C3380CC4-5D6E-409C-BE32-E72D297353CC}">
              <c16:uniqueId val="{00000004-696A-4B75-85EB-3FAF3BFFAE1A}"/>
            </c:ext>
          </c:extLst>
        </c:ser>
        <c:ser>
          <c:idx val="6"/>
          <c:order val="5"/>
          <c:tx>
            <c:strRef>
              <c:f>'17 - PCE'!$O$12</c:f>
              <c:strCache>
                <c:ptCount val="1"/>
                <c:pt idx="0">
                  <c:v> Mar-13</c:v>
                </c:pt>
              </c:strCache>
            </c:strRef>
          </c:tx>
          <c:spPr>
            <a:ln w="19050" cap="rnd">
              <a:solidFill>
                <a:sysClr val="window" lastClr="FFFFFF">
                  <a:lumMod val="85000"/>
                </a:sysClr>
              </a:solidFill>
              <a:prstDash val="sysDash"/>
              <a:round/>
            </a:ln>
            <a:effectLst/>
          </c:spPr>
          <c:marker>
            <c:symbol val="none"/>
          </c:marker>
          <c:cat>
            <c:numRef>
              <c:f>'17 - PCE'!$G$13:$G$348</c:f>
              <c:numCache>
                <c:formatCode>[$-409]mmm\-yy;@</c:formatCode>
                <c:ptCount val="336"/>
                <c:pt idx="0">
                  <c:v>36556</c:v>
                </c:pt>
                <c:pt idx="1">
                  <c:v>36585</c:v>
                </c:pt>
                <c:pt idx="2">
                  <c:v>36616</c:v>
                </c:pt>
                <c:pt idx="3">
                  <c:v>36646</c:v>
                </c:pt>
                <c:pt idx="4">
                  <c:v>36677</c:v>
                </c:pt>
                <c:pt idx="5">
                  <c:v>36707</c:v>
                </c:pt>
                <c:pt idx="6">
                  <c:v>36738</c:v>
                </c:pt>
                <c:pt idx="7">
                  <c:v>36769</c:v>
                </c:pt>
                <c:pt idx="8">
                  <c:v>36799</c:v>
                </c:pt>
                <c:pt idx="9">
                  <c:v>36830</c:v>
                </c:pt>
                <c:pt idx="10">
                  <c:v>36860</c:v>
                </c:pt>
                <c:pt idx="11">
                  <c:v>36891</c:v>
                </c:pt>
                <c:pt idx="12">
                  <c:v>36922</c:v>
                </c:pt>
                <c:pt idx="13">
                  <c:v>36950</c:v>
                </c:pt>
                <c:pt idx="14">
                  <c:v>36981</c:v>
                </c:pt>
                <c:pt idx="15">
                  <c:v>37011</c:v>
                </c:pt>
                <c:pt idx="16">
                  <c:v>37042</c:v>
                </c:pt>
                <c:pt idx="17">
                  <c:v>37072</c:v>
                </c:pt>
                <c:pt idx="18">
                  <c:v>37103</c:v>
                </c:pt>
                <c:pt idx="19">
                  <c:v>37134</c:v>
                </c:pt>
                <c:pt idx="20">
                  <c:v>37164</c:v>
                </c:pt>
                <c:pt idx="21">
                  <c:v>37195</c:v>
                </c:pt>
                <c:pt idx="22">
                  <c:v>37225</c:v>
                </c:pt>
                <c:pt idx="23">
                  <c:v>37256</c:v>
                </c:pt>
                <c:pt idx="24">
                  <c:v>37287</c:v>
                </c:pt>
                <c:pt idx="25">
                  <c:v>37315</c:v>
                </c:pt>
                <c:pt idx="26">
                  <c:v>37346</c:v>
                </c:pt>
                <c:pt idx="27">
                  <c:v>37376</c:v>
                </c:pt>
                <c:pt idx="28">
                  <c:v>37407</c:v>
                </c:pt>
                <c:pt idx="29">
                  <c:v>37437</c:v>
                </c:pt>
                <c:pt idx="30">
                  <c:v>37468</c:v>
                </c:pt>
                <c:pt idx="31">
                  <c:v>37499</c:v>
                </c:pt>
                <c:pt idx="32">
                  <c:v>37529</c:v>
                </c:pt>
                <c:pt idx="33">
                  <c:v>37560</c:v>
                </c:pt>
                <c:pt idx="34">
                  <c:v>37590</c:v>
                </c:pt>
                <c:pt idx="35">
                  <c:v>37621</c:v>
                </c:pt>
                <c:pt idx="36">
                  <c:v>37652</c:v>
                </c:pt>
                <c:pt idx="37">
                  <c:v>37680</c:v>
                </c:pt>
                <c:pt idx="38">
                  <c:v>37711</c:v>
                </c:pt>
                <c:pt idx="39">
                  <c:v>37741</c:v>
                </c:pt>
                <c:pt idx="40">
                  <c:v>37772</c:v>
                </c:pt>
                <c:pt idx="41">
                  <c:v>37802</c:v>
                </c:pt>
                <c:pt idx="42">
                  <c:v>37833</c:v>
                </c:pt>
                <c:pt idx="43">
                  <c:v>37864</c:v>
                </c:pt>
                <c:pt idx="44">
                  <c:v>37894</c:v>
                </c:pt>
                <c:pt idx="45">
                  <c:v>37925</c:v>
                </c:pt>
                <c:pt idx="46">
                  <c:v>37955</c:v>
                </c:pt>
                <c:pt idx="47">
                  <c:v>37986</c:v>
                </c:pt>
                <c:pt idx="48">
                  <c:v>38017</c:v>
                </c:pt>
                <c:pt idx="49">
                  <c:v>38046</c:v>
                </c:pt>
                <c:pt idx="50">
                  <c:v>38077</c:v>
                </c:pt>
                <c:pt idx="51">
                  <c:v>38107</c:v>
                </c:pt>
                <c:pt idx="52">
                  <c:v>38138</c:v>
                </c:pt>
                <c:pt idx="53">
                  <c:v>38168</c:v>
                </c:pt>
                <c:pt idx="54">
                  <c:v>38199</c:v>
                </c:pt>
                <c:pt idx="55">
                  <c:v>38230</c:v>
                </c:pt>
                <c:pt idx="56">
                  <c:v>38260</c:v>
                </c:pt>
                <c:pt idx="57">
                  <c:v>38291</c:v>
                </c:pt>
                <c:pt idx="58">
                  <c:v>38321</c:v>
                </c:pt>
                <c:pt idx="59">
                  <c:v>38352</c:v>
                </c:pt>
                <c:pt idx="60">
                  <c:v>38383</c:v>
                </c:pt>
                <c:pt idx="61">
                  <c:v>38411</c:v>
                </c:pt>
                <c:pt idx="62">
                  <c:v>38442</c:v>
                </c:pt>
                <c:pt idx="63">
                  <c:v>38472</c:v>
                </c:pt>
                <c:pt idx="64">
                  <c:v>38503</c:v>
                </c:pt>
                <c:pt idx="65">
                  <c:v>38533</c:v>
                </c:pt>
                <c:pt idx="66">
                  <c:v>38564</c:v>
                </c:pt>
                <c:pt idx="67">
                  <c:v>38595</c:v>
                </c:pt>
                <c:pt idx="68">
                  <c:v>38625</c:v>
                </c:pt>
                <c:pt idx="69">
                  <c:v>38656</c:v>
                </c:pt>
                <c:pt idx="70">
                  <c:v>38686</c:v>
                </c:pt>
                <c:pt idx="71">
                  <c:v>38717</c:v>
                </c:pt>
                <c:pt idx="72">
                  <c:v>38748</c:v>
                </c:pt>
                <c:pt idx="73">
                  <c:v>38776</c:v>
                </c:pt>
                <c:pt idx="74">
                  <c:v>38807</c:v>
                </c:pt>
                <c:pt idx="75">
                  <c:v>38837</c:v>
                </c:pt>
                <c:pt idx="76">
                  <c:v>38868</c:v>
                </c:pt>
                <c:pt idx="77">
                  <c:v>38898</c:v>
                </c:pt>
                <c:pt idx="78">
                  <c:v>38929</c:v>
                </c:pt>
                <c:pt idx="79">
                  <c:v>38960</c:v>
                </c:pt>
                <c:pt idx="80">
                  <c:v>38990</c:v>
                </c:pt>
                <c:pt idx="81">
                  <c:v>39021</c:v>
                </c:pt>
                <c:pt idx="82">
                  <c:v>39051</c:v>
                </c:pt>
                <c:pt idx="83">
                  <c:v>39082</c:v>
                </c:pt>
                <c:pt idx="84">
                  <c:v>39113</c:v>
                </c:pt>
                <c:pt idx="85">
                  <c:v>39141</c:v>
                </c:pt>
                <c:pt idx="86">
                  <c:v>39172</c:v>
                </c:pt>
                <c:pt idx="87">
                  <c:v>39202</c:v>
                </c:pt>
                <c:pt idx="88">
                  <c:v>39233</c:v>
                </c:pt>
                <c:pt idx="89">
                  <c:v>39263</c:v>
                </c:pt>
                <c:pt idx="90">
                  <c:v>39294</c:v>
                </c:pt>
                <c:pt idx="91">
                  <c:v>39325</c:v>
                </c:pt>
                <c:pt idx="92">
                  <c:v>39355</c:v>
                </c:pt>
                <c:pt idx="93">
                  <c:v>39386</c:v>
                </c:pt>
                <c:pt idx="94">
                  <c:v>39416</c:v>
                </c:pt>
                <c:pt idx="95">
                  <c:v>39447</c:v>
                </c:pt>
                <c:pt idx="96">
                  <c:v>39478</c:v>
                </c:pt>
                <c:pt idx="97">
                  <c:v>39507</c:v>
                </c:pt>
                <c:pt idx="98">
                  <c:v>39538</c:v>
                </c:pt>
                <c:pt idx="99">
                  <c:v>39568</c:v>
                </c:pt>
                <c:pt idx="100">
                  <c:v>39599</c:v>
                </c:pt>
                <c:pt idx="101">
                  <c:v>39629</c:v>
                </c:pt>
                <c:pt idx="102">
                  <c:v>39660</c:v>
                </c:pt>
                <c:pt idx="103">
                  <c:v>39691</c:v>
                </c:pt>
                <c:pt idx="104">
                  <c:v>39721</c:v>
                </c:pt>
                <c:pt idx="105">
                  <c:v>39752</c:v>
                </c:pt>
                <c:pt idx="106">
                  <c:v>39782</c:v>
                </c:pt>
                <c:pt idx="107">
                  <c:v>39813</c:v>
                </c:pt>
                <c:pt idx="108">
                  <c:v>39844</c:v>
                </c:pt>
                <c:pt idx="109">
                  <c:v>39872</c:v>
                </c:pt>
                <c:pt idx="110">
                  <c:v>39903</c:v>
                </c:pt>
                <c:pt idx="111">
                  <c:v>39933</c:v>
                </c:pt>
                <c:pt idx="112">
                  <c:v>39964</c:v>
                </c:pt>
                <c:pt idx="113">
                  <c:v>39994</c:v>
                </c:pt>
                <c:pt idx="114">
                  <c:v>40025</c:v>
                </c:pt>
                <c:pt idx="115">
                  <c:v>40056</c:v>
                </c:pt>
                <c:pt idx="116">
                  <c:v>40086</c:v>
                </c:pt>
                <c:pt idx="117">
                  <c:v>40117</c:v>
                </c:pt>
                <c:pt idx="118">
                  <c:v>40147</c:v>
                </c:pt>
                <c:pt idx="119">
                  <c:v>40178</c:v>
                </c:pt>
                <c:pt idx="120">
                  <c:v>40209</c:v>
                </c:pt>
                <c:pt idx="121">
                  <c:v>40237</c:v>
                </c:pt>
                <c:pt idx="122">
                  <c:v>40268</c:v>
                </c:pt>
                <c:pt idx="123">
                  <c:v>40298</c:v>
                </c:pt>
                <c:pt idx="124">
                  <c:v>40329</c:v>
                </c:pt>
                <c:pt idx="125">
                  <c:v>40359</c:v>
                </c:pt>
                <c:pt idx="126">
                  <c:v>40390</c:v>
                </c:pt>
                <c:pt idx="127">
                  <c:v>40421</c:v>
                </c:pt>
                <c:pt idx="128">
                  <c:v>40451</c:v>
                </c:pt>
                <c:pt idx="129">
                  <c:v>40482</c:v>
                </c:pt>
                <c:pt idx="130">
                  <c:v>40512</c:v>
                </c:pt>
                <c:pt idx="131">
                  <c:v>40543</c:v>
                </c:pt>
                <c:pt idx="132">
                  <c:v>40574</c:v>
                </c:pt>
                <c:pt idx="133">
                  <c:v>40602</c:v>
                </c:pt>
                <c:pt idx="134">
                  <c:v>40633</c:v>
                </c:pt>
                <c:pt idx="135">
                  <c:v>40663</c:v>
                </c:pt>
                <c:pt idx="136">
                  <c:v>40694</c:v>
                </c:pt>
                <c:pt idx="137">
                  <c:v>40724</c:v>
                </c:pt>
                <c:pt idx="138">
                  <c:v>40755</c:v>
                </c:pt>
                <c:pt idx="139">
                  <c:v>40786</c:v>
                </c:pt>
                <c:pt idx="140">
                  <c:v>40816</c:v>
                </c:pt>
                <c:pt idx="141">
                  <c:v>40847</c:v>
                </c:pt>
                <c:pt idx="142">
                  <c:v>40877</c:v>
                </c:pt>
                <c:pt idx="143">
                  <c:v>40908</c:v>
                </c:pt>
                <c:pt idx="144">
                  <c:v>40939</c:v>
                </c:pt>
                <c:pt idx="145">
                  <c:v>40968</c:v>
                </c:pt>
                <c:pt idx="146">
                  <c:v>40999</c:v>
                </c:pt>
                <c:pt idx="147">
                  <c:v>41029</c:v>
                </c:pt>
                <c:pt idx="148">
                  <c:v>41060</c:v>
                </c:pt>
                <c:pt idx="149">
                  <c:v>41090</c:v>
                </c:pt>
                <c:pt idx="150">
                  <c:v>41121</c:v>
                </c:pt>
                <c:pt idx="151">
                  <c:v>41152</c:v>
                </c:pt>
                <c:pt idx="152">
                  <c:v>41182</c:v>
                </c:pt>
                <c:pt idx="153">
                  <c:v>41213</c:v>
                </c:pt>
                <c:pt idx="154">
                  <c:v>41243</c:v>
                </c:pt>
                <c:pt idx="155">
                  <c:v>41274</c:v>
                </c:pt>
                <c:pt idx="156">
                  <c:v>41305</c:v>
                </c:pt>
                <c:pt idx="157">
                  <c:v>41333</c:v>
                </c:pt>
                <c:pt idx="158">
                  <c:v>41364</c:v>
                </c:pt>
                <c:pt idx="159">
                  <c:v>41394</c:v>
                </c:pt>
                <c:pt idx="160">
                  <c:v>41425</c:v>
                </c:pt>
                <c:pt idx="161">
                  <c:v>41455</c:v>
                </c:pt>
                <c:pt idx="162">
                  <c:v>41486</c:v>
                </c:pt>
                <c:pt idx="163">
                  <c:v>41517</c:v>
                </c:pt>
                <c:pt idx="164">
                  <c:v>41547</c:v>
                </c:pt>
                <c:pt idx="165">
                  <c:v>41578</c:v>
                </c:pt>
                <c:pt idx="166">
                  <c:v>41608</c:v>
                </c:pt>
                <c:pt idx="167">
                  <c:v>41639</c:v>
                </c:pt>
                <c:pt idx="168">
                  <c:v>41670</c:v>
                </c:pt>
                <c:pt idx="169">
                  <c:v>41698</c:v>
                </c:pt>
                <c:pt idx="170">
                  <c:v>41729</c:v>
                </c:pt>
                <c:pt idx="171">
                  <c:v>41759</c:v>
                </c:pt>
                <c:pt idx="172">
                  <c:v>41790</c:v>
                </c:pt>
                <c:pt idx="173">
                  <c:v>41820</c:v>
                </c:pt>
                <c:pt idx="174">
                  <c:v>41851</c:v>
                </c:pt>
                <c:pt idx="175">
                  <c:v>41882</c:v>
                </c:pt>
                <c:pt idx="176">
                  <c:v>41912</c:v>
                </c:pt>
                <c:pt idx="177">
                  <c:v>41943</c:v>
                </c:pt>
                <c:pt idx="178">
                  <c:v>41973</c:v>
                </c:pt>
                <c:pt idx="179">
                  <c:v>42004</c:v>
                </c:pt>
                <c:pt idx="180">
                  <c:v>42035</c:v>
                </c:pt>
                <c:pt idx="181">
                  <c:v>42063</c:v>
                </c:pt>
                <c:pt idx="182">
                  <c:v>42094</c:v>
                </c:pt>
                <c:pt idx="183">
                  <c:v>42124</c:v>
                </c:pt>
                <c:pt idx="184">
                  <c:v>42155</c:v>
                </c:pt>
                <c:pt idx="185">
                  <c:v>42185</c:v>
                </c:pt>
                <c:pt idx="186">
                  <c:v>42216</c:v>
                </c:pt>
                <c:pt idx="187">
                  <c:v>42247</c:v>
                </c:pt>
                <c:pt idx="188">
                  <c:v>42277</c:v>
                </c:pt>
                <c:pt idx="189">
                  <c:v>42308</c:v>
                </c:pt>
                <c:pt idx="190">
                  <c:v>42338</c:v>
                </c:pt>
                <c:pt idx="191">
                  <c:v>42369</c:v>
                </c:pt>
                <c:pt idx="192">
                  <c:v>42400</c:v>
                </c:pt>
                <c:pt idx="193">
                  <c:v>42429</c:v>
                </c:pt>
                <c:pt idx="194">
                  <c:v>42460</c:v>
                </c:pt>
                <c:pt idx="195">
                  <c:v>42490</c:v>
                </c:pt>
                <c:pt idx="196">
                  <c:v>42521</c:v>
                </c:pt>
                <c:pt idx="197">
                  <c:v>42551</c:v>
                </c:pt>
                <c:pt idx="198">
                  <c:v>42582</c:v>
                </c:pt>
                <c:pt idx="199">
                  <c:v>42613</c:v>
                </c:pt>
                <c:pt idx="200">
                  <c:v>42643</c:v>
                </c:pt>
                <c:pt idx="201">
                  <c:v>42674</c:v>
                </c:pt>
                <c:pt idx="202">
                  <c:v>42704</c:v>
                </c:pt>
                <c:pt idx="203">
                  <c:v>42735</c:v>
                </c:pt>
                <c:pt idx="204">
                  <c:v>42766</c:v>
                </c:pt>
                <c:pt idx="205">
                  <c:v>42794</c:v>
                </c:pt>
                <c:pt idx="206">
                  <c:v>42825</c:v>
                </c:pt>
                <c:pt idx="207">
                  <c:v>42855</c:v>
                </c:pt>
                <c:pt idx="208">
                  <c:v>42886</c:v>
                </c:pt>
                <c:pt idx="209">
                  <c:v>42916</c:v>
                </c:pt>
                <c:pt idx="210">
                  <c:v>42947</c:v>
                </c:pt>
                <c:pt idx="211">
                  <c:v>42978</c:v>
                </c:pt>
                <c:pt idx="212">
                  <c:v>43008</c:v>
                </c:pt>
                <c:pt idx="213">
                  <c:v>43039</c:v>
                </c:pt>
                <c:pt idx="214">
                  <c:v>43069</c:v>
                </c:pt>
                <c:pt idx="215">
                  <c:v>43100</c:v>
                </c:pt>
                <c:pt idx="216">
                  <c:v>43131</c:v>
                </c:pt>
                <c:pt idx="217">
                  <c:v>43159</c:v>
                </c:pt>
                <c:pt idx="218">
                  <c:v>43190</c:v>
                </c:pt>
                <c:pt idx="219">
                  <c:v>43220</c:v>
                </c:pt>
                <c:pt idx="220">
                  <c:v>43251</c:v>
                </c:pt>
                <c:pt idx="221">
                  <c:v>43281</c:v>
                </c:pt>
                <c:pt idx="222">
                  <c:v>43312</c:v>
                </c:pt>
                <c:pt idx="223">
                  <c:v>43343</c:v>
                </c:pt>
                <c:pt idx="224">
                  <c:v>43373</c:v>
                </c:pt>
                <c:pt idx="225">
                  <c:v>43404</c:v>
                </c:pt>
                <c:pt idx="226">
                  <c:v>43434</c:v>
                </c:pt>
                <c:pt idx="227">
                  <c:v>43465</c:v>
                </c:pt>
                <c:pt idx="228">
                  <c:v>43496</c:v>
                </c:pt>
                <c:pt idx="229">
                  <c:v>43524</c:v>
                </c:pt>
                <c:pt idx="230">
                  <c:v>43555</c:v>
                </c:pt>
                <c:pt idx="231">
                  <c:v>43585</c:v>
                </c:pt>
                <c:pt idx="232">
                  <c:v>43616</c:v>
                </c:pt>
                <c:pt idx="233">
                  <c:v>43646</c:v>
                </c:pt>
                <c:pt idx="234">
                  <c:v>43677</c:v>
                </c:pt>
                <c:pt idx="235">
                  <c:v>43708</c:v>
                </c:pt>
                <c:pt idx="236">
                  <c:v>43738</c:v>
                </c:pt>
                <c:pt idx="237">
                  <c:v>43769</c:v>
                </c:pt>
                <c:pt idx="238">
                  <c:v>43799</c:v>
                </c:pt>
                <c:pt idx="239">
                  <c:v>43830</c:v>
                </c:pt>
                <c:pt idx="240">
                  <c:v>43861</c:v>
                </c:pt>
                <c:pt idx="241">
                  <c:v>43890</c:v>
                </c:pt>
                <c:pt idx="242">
                  <c:v>43921</c:v>
                </c:pt>
                <c:pt idx="243">
                  <c:v>43951</c:v>
                </c:pt>
                <c:pt idx="244">
                  <c:v>43982</c:v>
                </c:pt>
                <c:pt idx="245">
                  <c:v>44012</c:v>
                </c:pt>
                <c:pt idx="246">
                  <c:v>44043</c:v>
                </c:pt>
                <c:pt idx="247">
                  <c:v>44074</c:v>
                </c:pt>
                <c:pt idx="248">
                  <c:v>44104</c:v>
                </c:pt>
                <c:pt idx="249">
                  <c:v>44135</c:v>
                </c:pt>
                <c:pt idx="250">
                  <c:v>44165</c:v>
                </c:pt>
                <c:pt idx="251">
                  <c:v>44196</c:v>
                </c:pt>
                <c:pt idx="252">
                  <c:v>44227</c:v>
                </c:pt>
                <c:pt idx="253">
                  <c:v>44255</c:v>
                </c:pt>
                <c:pt idx="254">
                  <c:v>44286</c:v>
                </c:pt>
                <c:pt idx="255">
                  <c:v>44316</c:v>
                </c:pt>
                <c:pt idx="256">
                  <c:v>44347</c:v>
                </c:pt>
                <c:pt idx="257">
                  <c:v>44377</c:v>
                </c:pt>
                <c:pt idx="258">
                  <c:v>44408</c:v>
                </c:pt>
                <c:pt idx="259">
                  <c:v>44439</c:v>
                </c:pt>
                <c:pt idx="260">
                  <c:v>44469</c:v>
                </c:pt>
                <c:pt idx="261">
                  <c:v>44500</c:v>
                </c:pt>
                <c:pt idx="262">
                  <c:v>44530</c:v>
                </c:pt>
                <c:pt idx="263">
                  <c:v>44561</c:v>
                </c:pt>
                <c:pt idx="264">
                  <c:v>44592</c:v>
                </c:pt>
                <c:pt idx="265">
                  <c:v>44620</c:v>
                </c:pt>
                <c:pt idx="266">
                  <c:v>44651</c:v>
                </c:pt>
                <c:pt idx="267">
                  <c:v>44681</c:v>
                </c:pt>
                <c:pt idx="268">
                  <c:v>44712</c:v>
                </c:pt>
                <c:pt idx="269">
                  <c:v>44742</c:v>
                </c:pt>
                <c:pt idx="270">
                  <c:v>44773</c:v>
                </c:pt>
                <c:pt idx="271">
                  <c:v>44804</c:v>
                </c:pt>
                <c:pt idx="272">
                  <c:v>44834</c:v>
                </c:pt>
                <c:pt idx="273">
                  <c:v>44865</c:v>
                </c:pt>
                <c:pt idx="274">
                  <c:v>44895</c:v>
                </c:pt>
                <c:pt idx="275">
                  <c:v>44926</c:v>
                </c:pt>
                <c:pt idx="276">
                  <c:v>44957</c:v>
                </c:pt>
                <c:pt idx="277">
                  <c:v>44985</c:v>
                </c:pt>
                <c:pt idx="278">
                  <c:v>45016</c:v>
                </c:pt>
                <c:pt idx="279">
                  <c:v>45046</c:v>
                </c:pt>
                <c:pt idx="280">
                  <c:v>45077</c:v>
                </c:pt>
                <c:pt idx="281">
                  <c:v>45107</c:v>
                </c:pt>
                <c:pt idx="282">
                  <c:v>45138</c:v>
                </c:pt>
                <c:pt idx="283">
                  <c:v>45169</c:v>
                </c:pt>
                <c:pt idx="284">
                  <c:v>45199</c:v>
                </c:pt>
                <c:pt idx="285">
                  <c:v>45230</c:v>
                </c:pt>
                <c:pt idx="286">
                  <c:v>45260</c:v>
                </c:pt>
                <c:pt idx="287">
                  <c:v>45291</c:v>
                </c:pt>
                <c:pt idx="288">
                  <c:v>45322</c:v>
                </c:pt>
                <c:pt idx="289">
                  <c:v>45351</c:v>
                </c:pt>
                <c:pt idx="290">
                  <c:v>45382</c:v>
                </c:pt>
                <c:pt idx="291">
                  <c:v>45412</c:v>
                </c:pt>
                <c:pt idx="292">
                  <c:v>45443</c:v>
                </c:pt>
                <c:pt idx="293">
                  <c:v>45473</c:v>
                </c:pt>
                <c:pt idx="294">
                  <c:v>45504</c:v>
                </c:pt>
                <c:pt idx="295">
                  <c:v>45535</c:v>
                </c:pt>
                <c:pt idx="296">
                  <c:v>45565</c:v>
                </c:pt>
                <c:pt idx="297">
                  <c:v>45596</c:v>
                </c:pt>
                <c:pt idx="298">
                  <c:v>45626</c:v>
                </c:pt>
                <c:pt idx="299">
                  <c:v>45657</c:v>
                </c:pt>
                <c:pt idx="300">
                  <c:v>45688</c:v>
                </c:pt>
                <c:pt idx="301">
                  <c:v>45716</c:v>
                </c:pt>
                <c:pt idx="302">
                  <c:v>45747</c:v>
                </c:pt>
                <c:pt idx="303">
                  <c:v>45777</c:v>
                </c:pt>
                <c:pt idx="304">
                  <c:v>45808</c:v>
                </c:pt>
                <c:pt idx="305">
                  <c:v>45838</c:v>
                </c:pt>
                <c:pt idx="306">
                  <c:v>45869</c:v>
                </c:pt>
                <c:pt idx="307">
                  <c:v>45900</c:v>
                </c:pt>
                <c:pt idx="308">
                  <c:v>45930</c:v>
                </c:pt>
                <c:pt idx="309">
                  <c:v>45961</c:v>
                </c:pt>
                <c:pt idx="310">
                  <c:v>45991</c:v>
                </c:pt>
                <c:pt idx="311">
                  <c:v>46022</c:v>
                </c:pt>
                <c:pt idx="312">
                  <c:v>46053</c:v>
                </c:pt>
                <c:pt idx="313">
                  <c:v>46081</c:v>
                </c:pt>
                <c:pt idx="314">
                  <c:v>46112</c:v>
                </c:pt>
                <c:pt idx="315">
                  <c:v>46142</c:v>
                </c:pt>
                <c:pt idx="316">
                  <c:v>46173</c:v>
                </c:pt>
                <c:pt idx="317">
                  <c:v>46203</c:v>
                </c:pt>
                <c:pt idx="318">
                  <c:v>46234</c:v>
                </c:pt>
                <c:pt idx="319">
                  <c:v>46265</c:v>
                </c:pt>
                <c:pt idx="320">
                  <c:v>46295</c:v>
                </c:pt>
                <c:pt idx="321">
                  <c:v>46326</c:v>
                </c:pt>
                <c:pt idx="322">
                  <c:v>46356</c:v>
                </c:pt>
                <c:pt idx="323">
                  <c:v>46387</c:v>
                </c:pt>
                <c:pt idx="324">
                  <c:v>46418</c:v>
                </c:pt>
                <c:pt idx="325">
                  <c:v>46446</c:v>
                </c:pt>
                <c:pt idx="326">
                  <c:v>46477</c:v>
                </c:pt>
                <c:pt idx="327">
                  <c:v>46507</c:v>
                </c:pt>
                <c:pt idx="328">
                  <c:v>46538</c:v>
                </c:pt>
                <c:pt idx="329">
                  <c:v>46568</c:v>
                </c:pt>
                <c:pt idx="330">
                  <c:v>46599</c:v>
                </c:pt>
                <c:pt idx="331">
                  <c:v>46630</c:v>
                </c:pt>
                <c:pt idx="332">
                  <c:v>46660</c:v>
                </c:pt>
                <c:pt idx="333">
                  <c:v>46691</c:v>
                </c:pt>
                <c:pt idx="334">
                  <c:v>46721</c:v>
                </c:pt>
                <c:pt idx="335">
                  <c:v>46752</c:v>
                </c:pt>
              </c:numCache>
            </c:numRef>
          </c:cat>
          <c:val>
            <c:numRef>
              <c:f>'17 - PCE'!$O$13:$O$336</c:f>
              <c:numCache>
                <c:formatCode>General</c:formatCode>
                <c:ptCount val="324"/>
                <c:pt idx="155" formatCode="0.0">
                  <c:v>#N/A</c:v>
                </c:pt>
                <c:pt idx="158" formatCode="0.0000">
                  <c:v>1.4807449119659477</c:v>
                </c:pt>
                <c:pt idx="167" formatCode="0.0">
                  <c:v>1.6</c:v>
                </c:pt>
                <c:pt idx="179" formatCode="0.0">
                  <c:v>1.8</c:v>
                </c:pt>
                <c:pt idx="191" formatCode="0.0">
                  <c:v>2</c:v>
                </c:pt>
                <c:pt idx="203">
                  <c:v>#N/A</c:v>
                </c:pt>
                <c:pt idx="215">
                  <c:v>#N/A</c:v>
                </c:pt>
                <c:pt idx="227">
                  <c:v>#N/A</c:v>
                </c:pt>
                <c:pt idx="239">
                  <c:v>#N/A</c:v>
                </c:pt>
                <c:pt idx="251">
                  <c:v>#N/A</c:v>
                </c:pt>
                <c:pt idx="263">
                  <c:v>#N/A</c:v>
                </c:pt>
                <c:pt idx="275">
                  <c:v>#N/A</c:v>
                </c:pt>
                <c:pt idx="287">
                  <c:v>#N/A</c:v>
                </c:pt>
                <c:pt idx="299">
                  <c:v>#N/A</c:v>
                </c:pt>
                <c:pt idx="311">
                  <c:v>#N/A</c:v>
                </c:pt>
                <c:pt idx="323">
                  <c:v>#N/A</c:v>
                </c:pt>
              </c:numCache>
            </c:numRef>
          </c:val>
          <c:smooth val="0"/>
          <c:extLst>
            <c:ext xmlns:c16="http://schemas.microsoft.com/office/drawing/2014/chart" uri="{C3380CC4-5D6E-409C-BE32-E72D297353CC}">
              <c16:uniqueId val="{00000005-696A-4B75-85EB-3FAF3BFFAE1A}"/>
            </c:ext>
          </c:extLst>
        </c:ser>
        <c:ser>
          <c:idx val="7"/>
          <c:order val="6"/>
          <c:tx>
            <c:strRef>
              <c:f>'17 - PCE'!$P$12</c:f>
              <c:strCache>
                <c:ptCount val="1"/>
                <c:pt idx="0">
                  <c:v> Jun-13</c:v>
                </c:pt>
              </c:strCache>
            </c:strRef>
          </c:tx>
          <c:spPr>
            <a:ln w="19050" cap="rnd">
              <a:solidFill>
                <a:sysClr val="window" lastClr="FFFFFF">
                  <a:lumMod val="85000"/>
                </a:sysClr>
              </a:solidFill>
              <a:prstDash val="sysDash"/>
              <a:round/>
            </a:ln>
            <a:effectLst/>
          </c:spPr>
          <c:marker>
            <c:symbol val="none"/>
          </c:marker>
          <c:cat>
            <c:numRef>
              <c:f>'17 - PCE'!$G$13:$G$348</c:f>
              <c:numCache>
                <c:formatCode>[$-409]mmm\-yy;@</c:formatCode>
                <c:ptCount val="336"/>
                <c:pt idx="0">
                  <c:v>36556</c:v>
                </c:pt>
                <c:pt idx="1">
                  <c:v>36585</c:v>
                </c:pt>
                <c:pt idx="2">
                  <c:v>36616</c:v>
                </c:pt>
                <c:pt idx="3">
                  <c:v>36646</c:v>
                </c:pt>
                <c:pt idx="4">
                  <c:v>36677</c:v>
                </c:pt>
                <c:pt idx="5">
                  <c:v>36707</c:v>
                </c:pt>
                <c:pt idx="6">
                  <c:v>36738</c:v>
                </c:pt>
                <c:pt idx="7">
                  <c:v>36769</c:v>
                </c:pt>
                <c:pt idx="8">
                  <c:v>36799</c:v>
                </c:pt>
                <c:pt idx="9">
                  <c:v>36830</c:v>
                </c:pt>
                <c:pt idx="10">
                  <c:v>36860</c:v>
                </c:pt>
                <c:pt idx="11">
                  <c:v>36891</c:v>
                </c:pt>
                <c:pt idx="12">
                  <c:v>36922</c:v>
                </c:pt>
                <c:pt idx="13">
                  <c:v>36950</c:v>
                </c:pt>
                <c:pt idx="14">
                  <c:v>36981</c:v>
                </c:pt>
                <c:pt idx="15">
                  <c:v>37011</c:v>
                </c:pt>
                <c:pt idx="16">
                  <c:v>37042</c:v>
                </c:pt>
                <c:pt idx="17">
                  <c:v>37072</c:v>
                </c:pt>
                <c:pt idx="18">
                  <c:v>37103</c:v>
                </c:pt>
                <c:pt idx="19">
                  <c:v>37134</c:v>
                </c:pt>
                <c:pt idx="20">
                  <c:v>37164</c:v>
                </c:pt>
                <c:pt idx="21">
                  <c:v>37195</c:v>
                </c:pt>
                <c:pt idx="22">
                  <c:v>37225</c:v>
                </c:pt>
                <c:pt idx="23">
                  <c:v>37256</c:v>
                </c:pt>
                <c:pt idx="24">
                  <c:v>37287</c:v>
                </c:pt>
                <c:pt idx="25">
                  <c:v>37315</c:v>
                </c:pt>
                <c:pt idx="26">
                  <c:v>37346</c:v>
                </c:pt>
                <c:pt idx="27">
                  <c:v>37376</c:v>
                </c:pt>
                <c:pt idx="28">
                  <c:v>37407</c:v>
                </c:pt>
                <c:pt idx="29">
                  <c:v>37437</c:v>
                </c:pt>
                <c:pt idx="30">
                  <c:v>37468</c:v>
                </c:pt>
                <c:pt idx="31">
                  <c:v>37499</c:v>
                </c:pt>
                <c:pt idx="32">
                  <c:v>37529</c:v>
                </c:pt>
                <c:pt idx="33">
                  <c:v>37560</c:v>
                </c:pt>
                <c:pt idx="34">
                  <c:v>37590</c:v>
                </c:pt>
                <c:pt idx="35">
                  <c:v>37621</c:v>
                </c:pt>
                <c:pt idx="36">
                  <c:v>37652</c:v>
                </c:pt>
                <c:pt idx="37">
                  <c:v>37680</c:v>
                </c:pt>
                <c:pt idx="38">
                  <c:v>37711</c:v>
                </c:pt>
                <c:pt idx="39">
                  <c:v>37741</c:v>
                </c:pt>
                <c:pt idx="40">
                  <c:v>37772</c:v>
                </c:pt>
                <c:pt idx="41">
                  <c:v>37802</c:v>
                </c:pt>
                <c:pt idx="42">
                  <c:v>37833</c:v>
                </c:pt>
                <c:pt idx="43">
                  <c:v>37864</c:v>
                </c:pt>
                <c:pt idx="44">
                  <c:v>37894</c:v>
                </c:pt>
                <c:pt idx="45">
                  <c:v>37925</c:v>
                </c:pt>
                <c:pt idx="46">
                  <c:v>37955</c:v>
                </c:pt>
                <c:pt idx="47">
                  <c:v>37986</c:v>
                </c:pt>
                <c:pt idx="48">
                  <c:v>38017</c:v>
                </c:pt>
                <c:pt idx="49">
                  <c:v>38046</c:v>
                </c:pt>
                <c:pt idx="50">
                  <c:v>38077</c:v>
                </c:pt>
                <c:pt idx="51">
                  <c:v>38107</c:v>
                </c:pt>
                <c:pt idx="52">
                  <c:v>38138</c:v>
                </c:pt>
                <c:pt idx="53">
                  <c:v>38168</c:v>
                </c:pt>
                <c:pt idx="54">
                  <c:v>38199</c:v>
                </c:pt>
                <c:pt idx="55">
                  <c:v>38230</c:v>
                </c:pt>
                <c:pt idx="56">
                  <c:v>38260</c:v>
                </c:pt>
                <c:pt idx="57">
                  <c:v>38291</c:v>
                </c:pt>
                <c:pt idx="58">
                  <c:v>38321</c:v>
                </c:pt>
                <c:pt idx="59">
                  <c:v>38352</c:v>
                </c:pt>
                <c:pt idx="60">
                  <c:v>38383</c:v>
                </c:pt>
                <c:pt idx="61">
                  <c:v>38411</c:v>
                </c:pt>
                <c:pt idx="62">
                  <c:v>38442</c:v>
                </c:pt>
                <c:pt idx="63">
                  <c:v>38472</c:v>
                </c:pt>
                <c:pt idx="64">
                  <c:v>38503</c:v>
                </c:pt>
                <c:pt idx="65">
                  <c:v>38533</c:v>
                </c:pt>
                <c:pt idx="66">
                  <c:v>38564</c:v>
                </c:pt>
                <c:pt idx="67">
                  <c:v>38595</c:v>
                </c:pt>
                <c:pt idx="68">
                  <c:v>38625</c:v>
                </c:pt>
                <c:pt idx="69">
                  <c:v>38656</c:v>
                </c:pt>
                <c:pt idx="70">
                  <c:v>38686</c:v>
                </c:pt>
                <c:pt idx="71">
                  <c:v>38717</c:v>
                </c:pt>
                <c:pt idx="72">
                  <c:v>38748</c:v>
                </c:pt>
                <c:pt idx="73">
                  <c:v>38776</c:v>
                </c:pt>
                <c:pt idx="74">
                  <c:v>38807</c:v>
                </c:pt>
                <c:pt idx="75">
                  <c:v>38837</c:v>
                </c:pt>
                <c:pt idx="76">
                  <c:v>38868</c:v>
                </c:pt>
                <c:pt idx="77">
                  <c:v>38898</c:v>
                </c:pt>
                <c:pt idx="78">
                  <c:v>38929</c:v>
                </c:pt>
                <c:pt idx="79">
                  <c:v>38960</c:v>
                </c:pt>
                <c:pt idx="80">
                  <c:v>38990</c:v>
                </c:pt>
                <c:pt idx="81">
                  <c:v>39021</c:v>
                </c:pt>
                <c:pt idx="82">
                  <c:v>39051</c:v>
                </c:pt>
                <c:pt idx="83">
                  <c:v>39082</c:v>
                </c:pt>
                <c:pt idx="84">
                  <c:v>39113</c:v>
                </c:pt>
                <c:pt idx="85">
                  <c:v>39141</c:v>
                </c:pt>
                <c:pt idx="86">
                  <c:v>39172</c:v>
                </c:pt>
                <c:pt idx="87">
                  <c:v>39202</c:v>
                </c:pt>
                <c:pt idx="88">
                  <c:v>39233</c:v>
                </c:pt>
                <c:pt idx="89">
                  <c:v>39263</c:v>
                </c:pt>
                <c:pt idx="90">
                  <c:v>39294</c:v>
                </c:pt>
                <c:pt idx="91">
                  <c:v>39325</c:v>
                </c:pt>
                <c:pt idx="92">
                  <c:v>39355</c:v>
                </c:pt>
                <c:pt idx="93">
                  <c:v>39386</c:v>
                </c:pt>
                <c:pt idx="94">
                  <c:v>39416</c:v>
                </c:pt>
                <c:pt idx="95">
                  <c:v>39447</c:v>
                </c:pt>
                <c:pt idx="96">
                  <c:v>39478</c:v>
                </c:pt>
                <c:pt idx="97">
                  <c:v>39507</c:v>
                </c:pt>
                <c:pt idx="98">
                  <c:v>39538</c:v>
                </c:pt>
                <c:pt idx="99">
                  <c:v>39568</c:v>
                </c:pt>
                <c:pt idx="100">
                  <c:v>39599</c:v>
                </c:pt>
                <c:pt idx="101">
                  <c:v>39629</c:v>
                </c:pt>
                <c:pt idx="102">
                  <c:v>39660</c:v>
                </c:pt>
                <c:pt idx="103">
                  <c:v>39691</c:v>
                </c:pt>
                <c:pt idx="104">
                  <c:v>39721</c:v>
                </c:pt>
                <c:pt idx="105">
                  <c:v>39752</c:v>
                </c:pt>
                <c:pt idx="106">
                  <c:v>39782</c:v>
                </c:pt>
                <c:pt idx="107">
                  <c:v>39813</c:v>
                </c:pt>
                <c:pt idx="108">
                  <c:v>39844</c:v>
                </c:pt>
                <c:pt idx="109">
                  <c:v>39872</c:v>
                </c:pt>
                <c:pt idx="110">
                  <c:v>39903</c:v>
                </c:pt>
                <c:pt idx="111">
                  <c:v>39933</c:v>
                </c:pt>
                <c:pt idx="112">
                  <c:v>39964</c:v>
                </c:pt>
                <c:pt idx="113">
                  <c:v>39994</c:v>
                </c:pt>
                <c:pt idx="114">
                  <c:v>40025</c:v>
                </c:pt>
                <c:pt idx="115">
                  <c:v>40056</c:v>
                </c:pt>
                <c:pt idx="116">
                  <c:v>40086</c:v>
                </c:pt>
                <c:pt idx="117">
                  <c:v>40117</c:v>
                </c:pt>
                <c:pt idx="118">
                  <c:v>40147</c:v>
                </c:pt>
                <c:pt idx="119">
                  <c:v>40178</c:v>
                </c:pt>
                <c:pt idx="120">
                  <c:v>40209</c:v>
                </c:pt>
                <c:pt idx="121">
                  <c:v>40237</c:v>
                </c:pt>
                <c:pt idx="122">
                  <c:v>40268</c:v>
                </c:pt>
                <c:pt idx="123">
                  <c:v>40298</c:v>
                </c:pt>
                <c:pt idx="124">
                  <c:v>40329</c:v>
                </c:pt>
                <c:pt idx="125">
                  <c:v>40359</c:v>
                </c:pt>
                <c:pt idx="126">
                  <c:v>40390</c:v>
                </c:pt>
                <c:pt idx="127">
                  <c:v>40421</c:v>
                </c:pt>
                <c:pt idx="128">
                  <c:v>40451</c:v>
                </c:pt>
                <c:pt idx="129">
                  <c:v>40482</c:v>
                </c:pt>
                <c:pt idx="130">
                  <c:v>40512</c:v>
                </c:pt>
                <c:pt idx="131">
                  <c:v>40543</c:v>
                </c:pt>
                <c:pt idx="132">
                  <c:v>40574</c:v>
                </c:pt>
                <c:pt idx="133">
                  <c:v>40602</c:v>
                </c:pt>
                <c:pt idx="134">
                  <c:v>40633</c:v>
                </c:pt>
                <c:pt idx="135">
                  <c:v>40663</c:v>
                </c:pt>
                <c:pt idx="136">
                  <c:v>40694</c:v>
                </c:pt>
                <c:pt idx="137">
                  <c:v>40724</c:v>
                </c:pt>
                <c:pt idx="138">
                  <c:v>40755</c:v>
                </c:pt>
                <c:pt idx="139">
                  <c:v>40786</c:v>
                </c:pt>
                <c:pt idx="140">
                  <c:v>40816</c:v>
                </c:pt>
                <c:pt idx="141">
                  <c:v>40847</c:v>
                </c:pt>
                <c:pt idx="142">
                  <c:v>40877</c:v>
                </c:pt>
                <c:pt idx="143">
                  <c:v>40908</c:v>
                </c:pt>
                <c:pt idx="144">
                  <c:v>40939</c:v>
                </c:pt>
                <c:pt idx="145">
                  <c:v>40968</c:v>
                </c:pt>
                <c:pt idx="146">
                  <c:v>40999</c:v>
                </c:pt>
                <c:pt idx="147">
                  <c:v>41029</c:v>
                </c:pt>
                <c:pt idx="148">
                  <c:v>41060</c:v>
                </c:pt>
                <c:pt idx="149">
                  <c:v>41090</c:v>
                </c:pt>
                <c:pt idx="150">
                  <c:v>41121</c:v>
                </c:pt>
                <c:pt idx="151">
                  <c:v>41152</c:v>
                </c:pt>
                <c:pt idx="152">
                  <c:v>41182</c:v>
                </c:pt>
                <c:pt idx="153">
                  <c:v>41213</c:v>
                </c:pt>
                <c:pt idx="154">
                  <c:v>41243</c:v>
                </c:pt>
                <c:pt idx="155">
                  <c:v>41274</c:v>
                </c:pt>
                <c:pt idx="156">
                  <c:v>41305</c:v>
                </c:pt>
                <c:pt idx="157">
                  <c:v>41333</c:v>
                </c:pt>
                <c:pt idx="158">
                  <c:v>41364</c:v>
                </c:pt>
                <c:pt idx="159">
                  <c:v>41394</c:v>
                </c:pt>
                <c:pt idx="160">
                  <c:v>41425</c:v>
                </c:pt>
                <c:pt idx="161">
                  <c:v>41455</c:v>
                </c:pt>
                <c:pt idx="162">
                  <c:v>41486</c:v>
                </c:pt>
                <c:pt idx="163">
                  <c:v>41517</c:v>
                </c:pt>
                <c:pt idx="164">
                  <c:v>41547</c:v>
                </c:pt>
                <c:pt idx="165">
                  <c:v>41578</c:v>
                </c:pt>
                <c:pt idx="166">
                  <c:v>41608</c:v>
                </c:pt>
                <c:pt idx="167">
                  <c:v>41639</c:v>
                </c:pt>
                <c:pt idx="168">
                  <c:v>41670</c:v>
                </c:pt>
                <c:pt idx="169">
                  <c:v>41698</c:v>
                </c:pt>
                <c:pt idx="170">
                  <c:v>41729</c:v>
                </c:pt>
                <c:pt idx="171">
                  <c:v>41759</c:v>
                </c:pt>
                <c:pt idx="172">
                  <c:v>41790</c:v>
                </c:pt>
                <c:pt idx="173">
                  <c:v>41820</c:v>
                </c:pt>
                <c:pt idx="174">
                  <c:v>41851</c:v>
                </c:pt>
                <c:pt idx="175">
                  <c:v>41882</c:v>
                </c:pt>
                <c:pt idx="176">
                  <c:v>41912</c:v>
                </c:pt>
                <c:pt idx="177">
                  <c:v>41943</c:v>
                </c:pt>
                <c:pt idx="178">
                  <c:v>41973</c:v>
                </c:pt>
                <c:pt idx="179">
                  <c:v>42004</c:v>
                </c:pt>
                <c:pt idx="180">
                  <c:v>42035</c:v>
                </c:pt>
                <c:pt idx="181">
                  <c:v>42063</c:v>
                </c:pt>
                <c:pt idx="182">
                  <c:v>42094</c:v>
                </c:pt>
                <c:pt idx="183">
                  <c:v>42124</c:v>
                </c:pt>
                <c:pt idx="184">
                  <c:v>42155</c:v>
                </c:pt>
                <c:pt idx="185">
                  <c:v>42185</c:v>
                </c:pt>
                <c:pt idx="186">
                  <c:v>42216</c:v>
                </c:pt>
                <c:pt idx="187">
                  <c:v>42247</c:v>
                </c:pt>
                <c:pt idx="188">
                  <c:v>42277</c:v>
                </c:pt>
                <c:pt idx="189">
                  <c:v>42308</c:v>
                </c:pt>
                <c:pt idx="190">
                  <c:v>42338</c:v>
                </c:pt>
                <c:pt idx="191">
                  <c:v>42369</c:v>
                </c:pt>
                <c:pt idx="192">
                  <c:v>42400</c:v>
                </c:pt>
                <c:pt idx="193">
                  <c:v>42429</c:v>
                </c:pt>
                <c:pt idx="194">
                  <c:v>42460</c:v>
                </c:pt>
                <c:pt idx="195">
                  <c:v>42490</c:v>
                </c:pt>
                <c:pt idx="196">
                  <c:v>42521</c:v>
                </c:pt>
                <c:pt idx="197">
                  <c:v>42551</c:v>
                </c:pt>
                <c:pt idx="198">
                  <c:v>42582</c:v>
                </c:pt>
                <c:pt idx="199">
                  <c:v>42613</c:v>
                </c:pt>
                <c:pt idx="200">
                  <c:v>42643</c:v>
                </c:pt>
                <c:pt idx="201">
                  <c:v>42674</c:v>
                </c:pt>
                <c:pt idx="202">
                  <c:v>42704</c:v>
                </c:pt>
                <c:pt idx="203">
                  <c:v>42735</c:v>
                </c:pt>
                <c:pt idx="204">
                  <c:v>42766</c:v>
                </c:pt>
                <c:pt idx="205">
                  <c:v>42794</c:v>
                </c:pt>
                <c:pt idx="206">
                  <c:v>42825</c:v>
                </c:pt>
                <c:pt idx="207">
                  <c:v>42855</c:v>
                </c:pt>
                <c:pt idx="208">
                  <c:v>42886</c:v>
                </c:pt>
                <c:pt idx="209">
                  <c:v>42916</c:v>
                </c:pt>
                <c:pt idx="210">
                  <c:v>42947</c:v>
                </c:pt>
                <c:pt idx="211">
                  <c:v>42978</c:v>
                </c:pt>
                <c:pt idx="212">
                  <c:v>43008</c:v>
                </c:pt>
                <c:pt idx="213">
                  <c:v>43039</c:v>
                </c:pt>
                <c:pt idx="214">
                  <c:v>43069</c:v>
                </c:pt>
                <c:pt idx="215">
                  <c:v>43100</c:v>
                </c:pt>
                <c:pt idx="216">
                  <c:v>43131</c:v>
                </c:pt>
                <c:pt idx="217">
                  <c:v>43159</c:v>
                </c:pt>
                <c:pt idx="218">
                  <c:v>43190</c:v>
                </c:pt>
                <c:pt idx="219">
                  <c:v>43220</c:v>
                </c:pt>
                <c:pt idx="220">
                  <c:v>43251</c:v>
                </c:pt>
                <c:pt idx="221">
                  <c:v>43281</c:v>
                </c:pt>
                <c:pt idx="222">
                  <c:v>43312</c:v>
                </c:pt>
                <c:pt idx="223">
                  <c:v>43343</c:v>
                </c:pt>
                <c:pt idx="224">
                  <c:v>43373</c:v>
                </c:pt>
                <c:pt idx="225">
                  <c:v>43404</c:v>
                </c:pt>
                <c:pt idx="226">
                  <c:v>43434</c:v>
                </c:pt>
                <c:pt idx="227">
                  <c:v>43465</c:v>
                </c:pt>
                <c:pt idx="228">
                  <c:v>43496</c:v>
                </c:pt>
                <c:pt idx="229">
                  <c:v>43524</c:v>
                </c:pt>
                <c:pt idx="230">
                  <c:v>43555</c:v>
                </c:pt>
                <c:pt idx="231">
                  <c:v>43585</c:v>
                </c:pt>
                <c:pt idx="232">
                  <c:v>43616</c:v>
                </c:pt>
                <c:pt idx="233">
                  <c:v>43646</c:v>
                </c:pt>
                <c:pt idx="234">
                  <c:v>43677</c:v>
                </c:pt>
                <c:pt idx="235">
                  <c:v>43708</c:v>
                </c:pt>
                <c:pt idx="236">
                  <c:v>43738</c:v>
                </c:pt>
                <c:pt idx="237">
                  <c:v>43769</c:v>
                </c:pt>
                <c:pt idx="238">
                  <c:v>43799</c:v>
                </c:pt>
                <c:pt idx="239">
                  <c:v>43830</c:v>
                </c:pt>
                <c:pt idx="240">
                  <c:v>43861</c:v>
                </c:pt>
                <c:pt idx="241">
                  <c:v>43890</c:v>
                </c:pt>
                <c:pt idx="242">
                  <c:v>43921</c:v>
                </c:pt>
                <c:pt idx="243">
                  <c:v>43951</c:v>
                </c:pt>
                <c:pt idx="244">
                  <c:v>43982</c:v>
                </c:pt>
                <c:pt idx="245">
                  <c:v>44012</c:v>
                </c:pt>
                <c:pt idx="246">
                  <c:v>44043</c:v>
                </c:pt>
                <c:pt idx="247">
                  <c:v>44074</c:v>
                </c:pt>
                <c:pt idx="248">
                  <c:v>44104</c:v>
                </c:pt>
                <c:pt idx="249">
                  <c:v>44135</c:v>
                </c:pt>
                <c:pt idx="250">
                  <c:v>44165</c:v>
                </c:pt>
                <c:pt idx="251">
                  <c:v>44196</c:v>
                </c:pt>
                <c:pt idx="252">
                  <c:v>44227</c:v>
                </c:pt>
                <c:pt idx="253">
                  <c:v>44255</c:v>
                </c:pt>
                <c:pt idx="254">
                  <c:v>44286</c:v>
                </c:pt>
                <c:pt idx="255">
                  <c:v>44316</c:v>
                </c:pt>
                <c:pt idx="256">
                  <c:v>44347</c:v>
                </c:pt>
                <c:pt idx="257">
                  <c:v>44377</c:v>
                </c:pt>
                <c:pt idx="258">
                  <c:v>44408</c:v>
                </c:pt>
                <c:pt idx="259">
                  <c:v>44439</c:v>
                </c:pt>
                <c:pt idx="260">
                  <c:v>44469</c:v>
                </c:pt>
                <c:pt idx="261">
                  <c:v>44500</c:v>
                </c:pt>
                <c:pt idx="262">
                  <c:v>44530</c:v>
                </c:pt>
                <c:pt idx="263">
                  <c:v>44561</c:v>
                </c:pt>
                <c:pt idx="264">
                  <c:v>44592</c:v>
                </c:pt>
                <c:pt idx="265">
                  <c:v>44620</c:v>
                </c:pt>
                <c:pt idx="266">
                  <c:v>44651</c:v>
                </c:pt>
                <c:pt idx="267">
                  <c:v>44681</c:v>
                </c:pt>
                <c:pt idx="268">
                  <c:v>44712</c:v>
                </c:pt>
                <c:pt idx="269">
                  <c:v>44742</c:v>
                </c:pt>
                <c:pt idx="270">
                  <c:v>44773</c:v>
                </c:pt>
                <c:pt idx="271">
                  <c:v>44804</c:v>
                </c:pt>
                <c:pt idx="272">
                  <c:v>44834</c:v>
                </c:pt>
                <c:pt idx="273">
                  <c:v>44865</c:v>
                </c:pt>
                <c:pt idx="274">
                  <c:v>44895</c:v>
                </c:pt>
                <c:pt idx="275">
                  <c:v>44926</c:v>
                </c:pt>
                <c:pt idx="276">
                  <c:v>44957</c:v>
                </c:pt>
                <c:pt idx="277">
                  <c:v>44985</c:v>
                </c:pt>
                <c:pt idx="278">
                  <c:v>45016</c:v>
                </c:pt>
                <c:pt idx="279">
                  <c:v>45046</c:v>
                </c:pt>
                <c:pt idx="280">
                  <c:v>45077</c:v>
                </c:pt>
                <c:pt idx="281">
                  <c:v>45107</c:v>
                </c:pt>
                <c:pt idx="282">
                  <c:v>45138</c:v>
                </c:pt>
                <c:pt idx="283">
                  <c:v>45169</c:v>
                </c:pt>
                <c:pt idx="284">
                  <c:v>45199</c:v>
                </c:pt>
                <c:pt idx="285">
                  <c:v>45230</c:v>
                </c:pt>
                <c:pt idx="286">
                  <c:v>45260</c:v>
                </c:pt>
                <c:pt idx="287">
                  <c:v>45291</c:v>
                </c:pt>
                <c:pt idx="288">
                  <c:v>45322</c:v>
                </c:pt>
                <c:pt idx="289">
                  <c:v>45351</c:v>
                </c:pt>
                <c:pt idx="290">
                  <c:v>45382</c:v>
                </c:pt>
                <c:pt idx="291">
                  <c:v>45412</c:v>
                </c:pt>
                <c:pt idx="292">
                  <c:v>45443</c:v>
                </c:pt>
                <c:pt idx="293">
                  <c:v>45473</c:v>
                </c:pt>
                <c:pt idx="294">
                  <c:v>45504</c:v>
                </c:pt>
                <c:pt idx="295">
                  <c:v>45535</c:v>
                </c:pt>
                <c:pt idx="296">
                  <c:v>45565</c:v>
                </c:pt>
                <c:pt idx="297">
                  <c:v>45596</c:v>
                </c:pt>
                <c:pt idx="298">
                  <c:v>45626</c:v>
                </c:pt>
                <c:pt idx="299">
                  <c:v>45657</c:v>
                </c:pt>
                <c:pt idx="300">
                  <c:v>45688</c:v>
                </c:pt>
                <c:pt idx="301">
                  <c:v>45716</c:v>
                </c:pt>
                <c:pt idx="302">
                  <c:v>45747</c:v>
                </c:pt>
                <c:pt idx="303">
                  <c:v>45777</c:v>
                </c:pt>
                <c:pt idx="304">
                  <c:v>45808</c:v>
                </c:pt>
                <c:pt idx="305">
                  <c:v>45838</c:v>
                </c:pt>
                <c:pt idx="306">
                  <c:v>45869</c:v>
                </c:pt>
                <c:pt idx="307">
                  <c:v>45900</c:v>
                </c:pt>
                <c:pt idx="308">
                  <c:v>45930</c:v>
                </c:pt>
                <c:pt idx="309">
                  <c:v>45961</c:v>
                </c:pt>
                <c:pt idx="310">
                  <c:v>45991</c:v>
                </c:pt>
                <c:pt idx="311">
                  <c:v>46022</c:v>
                </c:pt>
                <c:pt idx="312">
                  <c:v>46053</c:v>
                </c:pt>
                <c:pt idx="313">
                  <c:v>46081</c:v>
                </c:pt>
                <c:pt idx="314">
                  <c:v>46112</c:v>
                </c:pt>
                <c:pt idx="315">
                  <c:v>46142</c:v>
                </c:pt>
                <c:pt idx="316">
                  <c:v>46173</c:v>
                </c:pt>
                <c:pt idx="317">
                  <c:v>46203</c:v>
                </c:pt>
                <c:pt idx="318">
                  <c:v>46234</c:v>
                </c:pt>
                <c:pt idx="319">
                  <c:v>46265</c:v>
                </c:pt>
                <c:pt idx="320">
                  <c:v>46295</c:v>
                </c:pt>
                <c:pt idx="321">
                  <c:v>46326</c:v>
                </c:pt>
                <c:pt idx="322">
                  <c:v>46356</c:v>
                </c:pt>
                <c:pt idx="323">
                  <c:v>46387</c:v>
                </c:pt>
                <c:pt idx="324">
                  <c:v>46418</c:v>
                </c:pt>
                <c:pt idx="325">
                  <c:v>46446</c:v>
                </c:pt>
                <c:pt idx="326">
                  <c:v>46477</c:v>
                </c:pt>
                <c:pt idx="327">
                  <c:v>46507</c:v>
                </c:pt>
                <c:pt idx="328">
                  <c:v>46538</c:v>
                </c:pt>
                <c:pt idx="329">
                  <c:v>46568</c:v>
                </c:pt>
                <c:pt idx="330">
                  <c:v>46599</c:v>
                </c:pt>
                <c:pt idx="331">
                  <c:v>46630</c:v>
                </c:pt>
                <c:pt idx="332">
                  <c:v>46660</c:v>
                </c:pt>
                <c:pt idx="333">
                  <c:v>46691</c:v>
                </c:pt>
                <c:pt idx="334">
                  <c:v>46721</c:v>
                </c:pt>
                <c:pt idx="335">
                  <c:v>46752</c:v>
                </c:pt>
              </c:numCache>
            </c:numRef>
          </c:cat>
          <c:val>
            <c:numRef>
              <c:f>'17 - PCE'!$P$13:$P$336</c:f>
              <c:numCache>
                <c:formatCode>General</c:formatCode>
                <c:ptCount val="324"/>
                <c:pt idx="155" formatCode="0.0">
                  <c:v>#N/A</c:v>
                </c:pt>
                <c:pt idx="161" formatCode="0.0000">
                  <c:v>1.4636510500807942</c:v>
                </c:pt>
                <c:pt idx="167" formatCode="0.0">
                  <c:v>1.2</c:v>
                </c:pt>
                <c:pt idx="179" formatCode="0.0">
                  <c:v>1.7</c:v>
                </c:pt>
                <c:pt idx="191" formatCode="0.0">
                  <c:v>1.9</c:v>
                </c:pt>
                <c:pt idx="203">
                  <c:v>#N/A</c:v>
                </c:pt>
                <c:pt idx="215">
                  <c:v>#N/A</c:v>
                </c:pt>
                <c:pt idx="227">
                  <c:v>#N/A</c:v>
                </c:pt>
                <c:pt idx="239">
                  <c:v>#N/A</c:v>
                </c:pt>
                <c:pt idx="251">
                  <c:v>#N/A</c:v>
                </c:pt>
                <c:pt idx="263">
                  <c:v>#N/A</c:v>
                </c:pt>
                <c:pt idx="275">
                  <c:v>#N/A</c:v>
                </c:pt>
                <c:pt idx="287">
                  <c:v>#N/A</c:v>
                </c:pt>
                <c:pt idx="299">
                  <c:v>#N/A</c:v>
                </c:pt>
                <c:pt idx="311">
                  <c:v>#N/A</c:v>
                </c:pt>
                <c:pt idx="323">
                  <c:v>#N/A</c:v>
                </c:pt>
              </c:numCache>
            </c:numRef>
          </c:val>
          <c:smooth val="0"/>
          <c:extLst>
            <c:ext xmlns:c16="http://schemas.microsoft.com/office/drawing/2014/chart" uri="{C3380CC4-5D6E-409C-BE32-E72D297353CC}">
              <c16:uniqueId val="{00000006-696A-4B75-85EB-3FAF3BFFAE1A}"/>
            </c:ext>
          </c:extLst>
        </c:ser>
        <c:ser>
          <c:idx val="8"/>
          <c:order val="7"/>
          <c:tx>
            <c:strRef>
              <c:f>'17 - PCE'!$Q$12</c:f>
              <c:strCache>
                <c:ptCount val="1"/>
                <c:pt idx="0">
                  <c:v> Sep-13</c:v>
                </c:pt>
              </c:strCache>
            </c:strRef>
          </c:tx>
          <c:spPr>
            <a:ln w="19050" cap="rnd">
              <a:solidFill>
                <a:sysClr val="window" lastClr="FFFFFF">
                  <a:lumMod val="85000"/>
                </a:sysClr>
              </a:solidFill>
              <a:prstDash val="sysDash"/>
              <a:round/>
            </a:ln>
            <a:effectLst/>
          </c:spPr>
          <c:marker>
            <c:symbol val="none"/>
          </c:marker>
          <c:cat>
            <c:numRef>
              <c:f>'17 - PCE'!$G$13:$G$348</c:f>
              <c:numCache>
                <c:formatCode>[$-409]mmm\-yy;@</c:formatCode>
                <c:ptCount val="336"/>
                <c:pt idx="0">
                  <c:v>36556</c:v>
                </c:pt>
                <c:pt idx="1">
                  <c:v>36585</c:v>
                </c:pt>
                <c:pt idx="2">
                  <c:v>36616</c:v>
                </c:pt>
                <c:pt idx="3">
                  <c:v>36646</c:v>
                </c:pt>
                <c:pt idx="4">
                  <c:v>36677</c:v>
                </c:pt>
                <c:pt idx="5">
                  <c:v>36707</c:v>
                </c:pt>
                <c:pt idx="6">
                  <c:v>36738</c:v>
                </c:pt>
                <c:pt idx="7">
                  <c:v>36769</c:v>
                </c:pt>
                <c:pt idx="8">
                  <c:v>36799</c:v>
                </c:pt>
                <c:pt idx="9">
                  <c:v>36830</c:v>
                </c:pt>
                <c:pt idx="10">
                  <c:v>36860</c:v>
                </c:pt>
                <c:pt idx="11">
                  <c:v>36891</c:v>
                </c:pt>
                <c:pt idx="12">
                  <c:v>36922</c:v>
                </c:pt>
                <c:pt idx="13">
                  <c:v>36950</c:v>
                </c:pt>
                <c:pt idx="14">
                  <c:v>36981</c:v>
                </c:pt>
                <c:pt idx="15">
                  <c:v>37011</c:v>
                </c:pt>
                <c:pt idx="16">
                  <c:v>37042</c:v>
                </c:pt>
                <c:pt idx="17">
                  <c:v>37072</c:v>
                </c:pt>
                <c:pt idx="18">
                  <c:v>37103</c:v>
                </c:pt>
                <c:pt idx="19">
                  <c:v>37134</c:v>
                </c:pt>
                <c:pt idx="20">
                  <c:v>37164</c:v>
                </c:pt>
                <c:pt idx="21">
                  <c:v>37195</c:v>
                </c:pt>
                <c:pt idx="22">
                  <c:v>37225</c:v>
                </c:pt>
                <c:pt idx="23">
                  <c:v>37256</c:v>
                </c:pt>
                <c:pt idx="24">
                  <c:v>37287</c:v>
                </c:pt>
                <c:pt idx="25">
                  <c:v>37315</c:v>
                </c:pt>
                <c:pt idx="26">
                  <c:v>37346</c:v>
                </c:pt>
                <c:pt idx="27">
                  <c:v>37376</c:v>
                </c:pt>
                <c:pt idx="28">
                  <c:v>37407</c:v>
                </c:pt>
                <c:pt idx="29">
                  <c:v>37437</c:v>
                </c:pt>
                <c:pt idx="30">
                  <c:v>37468</c:v>
                </c:pt>
                <c:pt idx="31">
                  <c:v>37499</c:v>
                </c:pt>
                <c:pt idx="32">
                  <c:v>37529</c:v>
                </c:pt>
                <c:pt idx="33">
                  <c:v>37560</c:v>
                </c:pt>
                <c:pt idx="34">
                  <c:v>37590</c:v>
                </c:pt>
                <c:pt idx="35">
                  <c:v>37621</c:v>
                </c:pt>
                <c:pt idx="36">
                  <c:v>37652</c:v>
                </c:pt>
                <c:pt idx="37">
                  <c:v>37680</c:v>
                </c:pt>
                <c:pt idx="38">
                  <c:v>37711</c:v>
                </c:pt>
                <c:pt idx="39">
                  <c:v>37741</c:v>
                </c:pt>
                <c:pt idx="40">
                  <c:v>37772</c:v>
                </c:pt>
                <c:pt idx="41">
                  <c:v>37802</c:v>
                </c:pt>
                <c:pt idx="42">
                  <c:v>37833</c:v>
                </c:pt>
                <c:pt idx="43">
                  <c:v>37864</c:v>
                </c:pt>
                <c:pt idx="44">
                  <c:v>37894</c:v>
                </c:pt>
                <c:pt idx="45">
                  <c:v>37925</c:v>
                </c:pt>
                <c:pt idx="46">
                  <c:v>37955</c:v>
                </c:pt>
                <c:pt idx="47">
                  <c:v>37986</c:v>
                </c:pt>
                <c:pt idx="48">
                  <c:v>38017</c:v>
                </c:pt>
                <c:pt idx="49">
                  <c:v>38046</c:v>
                </c:pt>
                <c:pt idx="50">
                  <c:v>38077</c:v>
                </c:pt>
                <c:pt idx="51">
                  <c:v>38107</c:v>
                </c:pt>
                <c:pt idx="52">
                  <c:v>38138</c:v>
                </c:pt>
                <c:pt idx="53">
                  <c:v>38168</c:v>
                </c:pt>
                <c:pt idx="54">
                  <c:v>38199</c:v>
                </c:pt>
                <c:pt idx="55">
                  <c:v>38230</c:v>
                </c:pt>
                <c:pt idx="56">
                  <c:v>38260</c:v>
                </c:pt>
                <c:pt idx="57">
                  <c:v>38291</c:v>
                </c:pt>
                <c:pt idx="58">
                  <c:v>38321</c:v>
                </c:pt>
                <c:pt idx="59">
                  <c:v>38352</c:v>
                </c:pt>
                <c:pt idx="60">
                  <c:v>38383</c:v>
                </c:pt>
                <c:pt idx="61">
                  <c:v>38411</c:v>
                </c:pt>
                <c:pt idx="62">
                  <c:v>38442</c:v>
                </c:pt>
                <c:pt idx="63">
                  <c:v>38472</c:v>
                </c:pt>
                <c:pt idx="64">
                  <c:v>38503</c:v>
                </c:pt>
                <c:pt idx="65">
                  <c:v>38533</c:v>
                </c:pt>
                <c:pt idx="66">
                  <c:v>38564</c:v>
                </c:pt>
                <c:pt idx="67">
                  <c:v>38595</c:v>
                </c:pt>
                <c:pt idx="68">
                  <c:v>38625</c:v>
                </c:pt>
                <c:pt idx="69">
                  <c:v>38656</c:v>
                </c:pt>
                <c:pt idx="70">
                  <c:v>38686</c:v>
                </c:pt>
                <c:pt idx="71">
                  <c:v>38717</c:v>
                </c:pt>
                <c:pt idx="72">
                  <c:v>38748</c:v>
                </c:pt>
                <c:pt idx="73">
                  <c:v>38776</c:v>
                </c:pt>
                <c:pt idx="74">
                  <c:v>38807</c:v>
                </c:pt>
                <c:pt idx="75">
                  <c:v>38837</c:v>
                </c:pt>
                <c:pt idx="76">
                  <c:v>38868</c:v>
                </c:pt>
                <c:pt idx="77">
                  <c:v>38898</c:v>
                </c:pt>
                <c:pt idx="78">
                  <c:v>38929</c:v>
                </c:pt>
                <c:pt idx="79">
                  <c:v>38960</c:v>
                </c:pt>
                <c:pt idx="80">
                  <c:v>38990</c:v>
                </c:pt>
                <c:pt idx="81">
                  <c:v>39021</c:v>
                </c:pt>
                <c:pt idx="82">
                  <c:v>39051</c:v>
                </c:pt>
                <c:pt idx="83">
                  <c:v>39082</c:v>
                </c:pt>
                <c:pt idx="84">
                  <c:v>39113</c:v>
                </c:pt>
                <c:pt idx="85">
                  <c:v>39141</c:v>
                </c:pt>
                <c:pt idx="86">
                  <c:v>39172</c:v>
                </c:pt>
                <c:pt idx="87">
                  <c:v>39202</c:v>
                </c:pt>
                <c:pt idx="88">
                  <c:v>39233</c:v>
                </c:pt>
                <c:pt idx="89">
                  <c:v>39263</c:v>
                </c:pt>
                <c:pt idx="90">
                  <c:v>39294</c:v>
                </c:pt>
                <c:pt idx="91">
                  <c:v>39325</c:v>
                </c:pt>
                <c:pt idx="92">
                  <c:v>39355</c:v>
                </c:pt>
                <c:pt idx="93">
                  <c:v>39386</c:v>
                </c:pt>
                <c:pt idx="94">
                  <c:v>39416</c:v>
                </c:pt>
                <c:pt idx="95">
                  <c:v>39447</c:v>
                </c:pt>
                <c:pt idx="96">
                  <c:v>39478</c:v>
                </c:pt>
                <c:pt idx="97">
                  <c:v>39507</c:v>
                </c:pt>
                <c:pt idx="98">
                  <c:v>39538</c:v>
                </c:pt>
                <c:pt idx="99">
                  <c:v>39568</c:v>
                </c:pt>
                <c:pt idx="100">
                  <c:v>39599</c:v>
                </c:pt>
                <c:pt idx="101">
                  <c:v>39629</c:v>
                </c:pt>
                <c:pt idx="102">
                  <c:v>39660</c:v>
                </c:pt>
                <c:pt idx="103">
                  <c:v>39691</c:v>
                </c:pt>
                <c:pt idx="104">
                  <c:v>39721</c:v>
                </c:pt>
                <c:pt idx="105">
                  <c:v>39752</c:v>
                </c:pt>
                <c:pt idx="106">
                  <c:v>39782</c:v>
                </c:pt>
                <c:pt idx="107">
                  <c:v>39813</c:v>
                </c:pt>
                <c:pt idx="108">
                  <c:v>39844</c:v>
                </c:pt>
                <c:pt idx="109">
                  <c:v>39872</c:v>
                </c:pt>
                <c:pt idx="110">
                  <c:v>39903</c:v>
                </c:pt>
                <c:pt idx="111">
                  <c:v>39933</c:v>
                </c:pt>
                <c:pt idx="112">
                  <c:v>39964</c:v>
                </c:pt>
                <c:pt idx="113">
                  <c:v>39994</c:v>
                </c:pt>
                <c:pt idx="114">
                  <c:v>40025</c:v>
                </c:pt>
                <c:pt idx="115">
                  <c:v>40056</c:v>
                </c:pt>
                <c:pt idx="116">
                  <c:v>40086</c:v>
                </c:pt>
                <c:pt idx="117">
                  <c:v>40117</c:v>
                </c:pt>
                <c:pt idx="118">
                  <c:v>40147</c:v>
                </c:pt>
                <c:pt idx="119">
                  <c:v>40178</c:v>
                </c:pt>
                <c:pt idx="120">
                  <c:v>40209</c:v>
                </c:pt>
                <c:pt idx="121">
                  <c:v>40237</c:v>
                </c:pt>
                <c:pt idx="122">
                  <c:v>40268</c:v>
                </c:pt>
                <c:pt idx="123">
                  <c:v>40298</c:v>
                </c:pt>
                <c:pt idx="124">
                  <c:v>40329</c:v>
                </c:pt>
                <c:pt idx="125">
                  <c:v>40359</c:v>
                </c:pt>
                <c:pt idx="126">
                  <c:v>40390</c:v>
                </c:pt>
                <c:pt idx="127">
                  <c:v>40421</c:v>
                </c:pt>
                <c:pt idx="128">
                  <c:v>40451</c:v>
                </c:pt>
                <c:pt idx="129">
                  <c:v>40482</c:v>
                </c:pt>
                <c:pt idx="130">
                  <c:v>40512</c:v>
                </c:pt>
                <c:pt idx="131">
                  <c:v>40543</c:v>
                </c:pt>
                <c:pt idx="132">
                  <c:v>40574</c:v>
                </c:pt>
                <c:pt idx="133">
                  <c:v>40602</c:v>
                </c:pt>
                <c:pt idx="134">
                  <c:v>40633</c:v>
                </c:pt>
                <c:pt idx="135">
                  <c:v>40663</c:v>
                </c:pt>
                <c:pt idx="136">
                  <c:v>40694</c:v>
                </c:pt>
                <c:pt idx="137">
                  <c:v>40724</c:v>
                </c:pt>
                <c:pt idx="138">
                  <c:v>40755</c:v>
                </c:pt>
                <c:pt idx="139">
                  <c:v>40786</c:v>
                </c:pt>
                <c:pt idx="140">
                  <c:v>40816</c:v>
                </c:pt>
                <c:pt idx="141">
                  <c:v>40847</c:v>
                </c:pt>
                <c:pt idx="142">
                  <c:v>40877</c:v>
                </c:pt>
                <c:pt idx="143">
                  <c:v>40908</c:v>
                </c:pt>
                <c:pt idx="144">
                  <c:v>40939</c:v>
                </c:pt>
                <c:pt idx="145">
                  <c:v>40968</c:v>
                </c:pt>
                <c:pt idx="146">
                  <c:v>40999</c:v>
                </c:pt>
                <c:pt idx="147">
                  <c:v>41029</c:v>
                </c:pt>
                <c:pt idx="148">
                  <c:v>41060</c:v>
                </c:pt>
                <c:pt idx="149">
                  <c:v>41090</c:v>
                </c:pt>
                <c:pt idx="150">
                  <c:v>41121</c:v>
                </c:pt>
                <c:pt idx="151">
                  <c:v>41152</c:v>
                </c:pt>
                <c:pt idx="152">
                  <c:v>41182</c:v>
                </c:pt>
                <c:pt idx="153">
                  <c:v>41213</c:v>
                </c:pt>
                <c:pt idx="154">
                  <c:v>41243</c:v>
                </c:pt>
                <c:pt idx="155">
                  <c:v>41274</c:v>
                </c:pt>
                <c:pt idx="156">
                  <c:v>41305</c:v>
                </c:pt>
                <c:pt idx="157">
                  <c:v>41333</c:v>
                </c:pt>
                <c:pt idx="158">
                  <c:v>41364</c:v>
                </c:pt>
                <c:pt idx="159">
                  <c:v>41394</c:v>
                </c:pt>
                <c:pt idx="160">
                  <c:v>41425</c:v>
                </c:pt>
                <c:pt idx="161">
                  <c:v>41455</c:v>
                </c:pt>
                <c:pt idx="162">
                  <c:v>41486</c:v>
                </c:pt>
                <c:pt idx="163">
                  <c:v>41517</c:v>
                </c:pt>
                <c:pt idx="164">
                  <c:v>41547</c:v>
                </c:pt>
                <c:pt idx="165">
                  <c:v>41578</c:v>
                </c:pt>
                <c:pt idx="166">
                  <c:v>41608</c:v>
                </c:pt>
                <c:pt idx="167">
                  <c:v>41639</c:v>
                </c:pt>
                <c:pt idx="168">
                  <c:v>41670</c:v>
                </c:pt>
                <c:pt idx="169">
                  <c:v>41698</c:v>
                </c:pt>
                <c:pt idx="170">
                  <c:v>41729</c:v>
                </c:pt>
                <c:pt idx="171">
                  <c:v>41759</c:v>
                </c:pt>
                <c:pt idx="172">
                  <c:v>41790</c:v>
                </c:pt>
                <c:pt idx="173">
                  <c:v>41820</c:v>
                </c:pt>
                <c:pt idx="174">
                  <c:v>41851</c:v>
                </c:pt>
                <c:pt idx="175">
                  <c:v>41882</c:v>
                </c:pt>
                <c:pt idx="176">
                  <c:v>41912</c:v>
                </c:pt>
                <c:pt idx="177">
                  <c:v>41943</c:v>
                </c:pt>
                <c:pt idx="178">
                  <c:v>41973</c:v>
                </c:pt>
                <c:pt idx="179">
                  <c:v>42004</c:v>
                </c:pt>
                <c:pt idx="180">
                  <c:v>42035</c:v>
                </c:pt>
                <c:pt idx="181">
                  <c:v>42063</c:v>
                </c:pt>
                <c:pt idx="182">
                  <c:v>42094</c:v>
                </c:pt>
                <c:pt idx="183">
                  <c:v>42124</c:v>
                </c:pt>
                <c:pt idx="184">
                  <c:v>42155</c:v>
                </c:pt>
                <c:pt idx="185">
                  <c:v>42185</c:v>
                </c:pt>
                <c:pt idx="186">
                  <c:v>42216</c:v>
                </c:pt>
                <c:pt idx="187">
                  <c:v>42247</c:v>
                </c:pt>
                <c:pt idx="188">
                  <c:v>42277</c:v>
                </c:pt>
                <c:pt idx="189">
                  <c:v>42308</c:v>
                </c:pt>
                <c:pt idx="190">
                  <c:v>42338</c:v>
                </c:pt>
                <c:pt idx="191">
                  <c:v>42369</c:v>
                </c:pt>
                <c:pt idx="192">
                  <c:v>42400</c:v>
                </c:pt>
                <c:pt idx="193">
                  <c:v>42429</c:v>
                </c:pt>
                <c:pt idx="194">
                  <c:v>42460</c:v>
                </c:pt>
                <c:pt idx="195">
                  <c:v>42490</c:v>
                </c:pt>
                <c:pt idx="196">
                  <c:v>42521</c:v>
                </c:pt>
                <c:pt idx="197">
                  <c:v>42551</c:v>
                </c:pt>
                <c:pt idx="198">
                  <c:v>42582</c:v>
                </c:pt>
                <c:pt idx="199">
                  <c:v>42613</c:v>
                </c:pt>
                <c:pt idx="200">
                  <c:v>42643</c:v>
                </c:pt>
                <c:pt idx="201">
                  <c:v>42674</c:v>
                </c:pt>
                <c:pt idx="202">
                  <c:v>42704</c:v>
                </c:pt>
                <c:pt idx="203">
                  <c:v>42735</c:v>
                </c:pt>
                <c:pt idx="204">
                  <c:v>42766</c:v>
                </c:pt>
                <c:pt idx="205">
                  <c:v>42794</c:v>
                </c:pt>
                <c:pt idx="206">
                  <c:v>42825</c:v>
                </c:pt>
                <c:pt idx="207">
                  <c:v>42855</c:v>
                </c:pt>
                <c:pt idx="208">
                  <c:v>42886</c:v>
                </c:pt>
                <c:pt idx="209">
                  <c:v>42916</c:v>
                </c:pt>
                <c:pt idx="210">
                  <c:v>42947</c:v>
                </c:pt>
                <c:pt idx="211">
                  <c:v>42978</c:v>
                </c:pt>
                <c:pt idx="212">
                  <c:v>43008</c:v>
                </c:pt>
                <c:pt idx="213">
                  <c:v>43039</c:v>
                </c:pt>
                <c:pt idx="214">
                  <c:v>43069</c:v>
                </c:pt>
                <c:pt idx="215">
                  <c:v>43100</c:v>
                </c:pt>
                <c:pt idx="216">
                  <c:v>43131</c:v>
                </c:pt>
                <c:pt idx="217">
                  <c:v>43159</c:v>
                </c:pt>
                <c:pt idx="218">
                  <c:v>43190</c:v>
                </c:pt>
                <c:pt idx="219">
                  <c:v>43220</c:v>
                </c:pt>
                <c:pt idx="220">
                  <c:v>43251</c:v>
                </c:pt>
                <c:pt idx="221">
                  <c:v>43281</c:v>
                </c:pt>
                <c:pt idx="222">
                  <c:v>43312</c:v>
                </c:pt>
                <c:pt idx="223">
                  <c:v>43343</c:v>
                </c:pt>
                <c:pt idx="224">
                  <c:v>43373</c:v>
                </c:pt>
                <c:pt idx="225">
                  <c:v>43404</c:v>
                </c:pt>
                <c:pt idx="226">
                  <c:v>43434</c:v>
                </c:pt>
                <c:pt idx="227">
                  <c:v>43465</c:v>
                </c:pt>
                <c:pt idx="228">
                  <c:v>43496</c:v>
                </c:pt>
                <c:pt idx="229">
                  <c:v>43524</c:v>
                </c:pt>
                <c:pt idx="230">
                  <c:v>43555</c:v>
                </c:pt>
                <c:pt idx="231">
                  <c:v>43585</c:v>
                </c:pt>
                <c:pt idx="232">
                  <c:v>43616</c:v>
                </c:pt>
                <c:pt idx="233">
                  <c:v>43646</c:v>
                </c:pt>
                <c:pt idx="234">
                  <c:v>43677</c:v>
                </c:pt>
                <c:pt idx="235">
                  <c:v>43708</c:v>
                </c:pt>
                <c:pt idx="236">
                  <c:v>43738</c:v>
                </c:pt>
                <c:pt idx="237">
                  <c:v>43769</c:v>
                </c:pt>
                <c:pt idx="238">
                  <c:v>43799</c:v>
                </c:pt>
                <c:pt idx="239">
                  <c:v>43830</c:v>
                </c:pt>
                <c:pt idx="240">
                  <c:v>43861</c:v>
                </c:pt>
                <c:pt idx="241">
                  <c:v>43890</c:v>
                </c:pt>
                <c:pt idx="242">
                  <c:v>43921</c:v>
                </c:pt>
                <c:pt idx="243">
                  <c:v>43951</c:v>
                </c:pt>
                <c:pt idx="244">
                  <c:v>43982</c:v>
                </c:pt>
                <c:pt idx="245">
                  <c:v>44012</c:v>
                </c:pt>
                <c:pt idx="246">
                  <c:v>44043</c:v>
                </c:pt>
                <c:pt idx="247">
                  <c:v>44074</c:v>
                </c:pt>
                <c:pt idx="248">
                  <c:v>44104</c:v>
                </c:pt>
                <c:pt idx="249">
                  <c:v>44135</c:v>
                </c:pt>
                <c:pt idx="250">
                  <c:v>44165</c:v>
                </c:pt>
                <c:pt idx="251">
                  <c:v>44196</c:v>
                </c:pt>
                <c:pt idx="252">
                  <c:v>44227</c:v>
                </c:pt>
                <c:pt idx="253">
                  <c:v>44255</c:v>
                </c:pt>
                <c:pt idx="254">
                  <c:v>44286</c:v>
                </c:pt>
                <c:pt idx="255">
                  <c:v>44316</c:v>
                </c:pt>
                <c:pt idx="256">
                  <c:v>44347</c:v>
                </c:pt>
                <c:pt idx="257">
                  <c:v>44377</c:v>
                </c:pt>
                <c:pt idx="258">
                  <c:v>44408</c:v>
                </c:pt>
                <c:pt idx="259">
                  <c:v>44439</c:v>
                </c:pt>
                <c:pt idx="260">
                  <c:v>44469</c:v>
                </c:pt>
                <c:pt idx="261">
                  <c:v>44500</c:v>
                </c:pt>
                <c:pt idx="262">
                  <c:v>44530</c:v>
                </c:pt>
                <c:pt idx="263">
                  <c:v>44561</c:v>
                </c:pt>
                <c:pt idx="264">
                  <c:v>44592</c:v>
                </c:pt>
                <c:pt idx="265">
                  <c:v>44620</c:v>
                </c:pt>
                <c:pt idx="266">
                  <c:v>44651</c:v>
                </c:pt>
                <c:pt idx="267">
                  <c:v>44681</c:v>
                </c:pt>
                <c:pt idx="268">
                  <c:v>44712</c:v>
                </c:pt>
                <c:pt idx="269">
                  <c:v>44742</c:v>
                </c:pt>
                <c:pt idx="270">
                  <c:v>44773</c:v>
                </c:pt>
                <c:pt idx="271">
                  <c:v>44804</c:v>
                </c:pt>
                <c:pt idx="272">
                  <c:v>44834</c:v>
                </c:pt>
                <c:pt idx="273">
                  <c:v>44865</c:v>
                </c:pt>
                <c:pt idx="274">
                  <c:v>44895</c:v>
                </c:pt>
                <c:pt idx="275">
                  <c:v>44926</c:v>
                </c:pt>
                <c:pt idx="276">
                  <c:v>44957</c:v>
                </c:pt>
                <c:pt idx="277">
                  <c:v>44985</c:v>
                </c:pt>
                <c:pt idx="278">
                  <c:v>45016</c:v>
                </c:pt>
                <c:pt idx="279">
                  <c:v>45046</c:v>
                </c:pt>
                <c:pt idx="280">
                  <c:v>45077</c:v>
                </c:pt>
                <c:pt idx="281">
                  <c:v>45107</c:v>
                </c:pt>
                <c:pt idx="282">
                  <c:v>45138</c:v>
                </c:pt>
                <c:pt idx="283">
                  <c:v>45169</c:v>
                </c:pt>
                <c:pt idx="284">
                  <c:v>45199</c:v>
                </c:pt>
                <c:pt idx="285">
                  <c:v>45230</c:v>
                </c:pt>
                <c:pt idx="286">
                  <c:v>45260</c:v>
                </c:pt>
                <c:pt idx="287">
                  <c:v>45291</c:v>
                </c:pt>
                <c:pt idx="288">
                  <c:v>45322</c:v>
                </c:pt>
                <c:pt idx="289">
                  <c:v>45351</c:v>
                </c:pt>
                <c:pt idx="290">
                  <c:v>45382</c:v>
                </c:pt>
                <c:pt idx="291">
                  <c:v>45412</c:v>
                </c:pt>
                <c:pt idx="292">
                  <c:v>45443</c:v>
                </c:pt>
                <c:pt idx="293">
                  <c:v>45473</c:v>
                </c:pt>
                <c:pt idx="294">
                  <c:v>45504</c:v>
                </c:pt>
                <c:pt idx="295">
                  <c:v>45535</c:v>
                </c:pt>
                <c:pt idx="296">
                  <c:v>45565</c:v>
                </c:pt>
                <c:pt idx="297">
                  <c:v>45596</c:v>
                </c:pt>
                <c:pt idx="298">
                  <c:v>45626</c:v>
                </c:pt>
                <c:pt idx="299">
                  <c:v>45657</c:v>
                </c:pt>
                <c:pt idx="300">
                  <c:v>45688</c:v>
                </c:pt>
                <c:pt idx="301">
                  <c:v>45716</c:v>
                </c:pt>
                <c:pt idx="302">
                  <c:v>45747</c:v>
                </c:pt>
                <c:pt idx="303">
                  <c:v>45777</c:v>
                </c:pt>
                <c:pt idx="304">
                  <c:v>45808</c:v>
                </c:pt>
                <c:pt idx="305">
                  <c:v>45838</c:v>
                </c:pt>
                <c:pt idx="306">
                  <c:v>45869</c:v>
                </c:pt>
                <c:pt idx="307">
                  <c:v>45900</c:v>
                </c:pt>
                <c:pt idx="308">
                  <c:v>45930</c:v>
                </c:pt>
                <c:pt idx="309">
                  <c:v>45961</c:v>
                </c:pt>
                <c:pt idx="310">
                  <c:v>45991</c:v>
                </c:pt>
                <c:pt idx="311">
                  <c:v>46022</c:v>
                </c:pt>
                <c:pt idx="312">
                  <c:v>46053</c:v>
                </c:pt>
                <c:pt idx="313">
                  <c:v>46081</c:v>
                </c:pt>
                <c:pt idx="314">
                  <c:v>46112</c:v>
                </c:pt>
                <c:pt idx="315">
                  <c:v>46142</c:v>
                </c:pt>
                <c:pt idx="316">
                  <c:v>46173</c:v>
                </c:pt>
                <c:pt idx="317">
                  <c:v>46203</c:v>
                </c:pt>
                <c:pt idx="318">
                  <c:v>46234</c:v>
                </c:pt>
                <c:pt idx="319">
                  <c:v>46265</c:v>
                </c:pt>
                <c:pt idx="320">
                  <c:v>46295</c:v>
                </c:pt>
                <c:pt idx="321">
                  <c:v>46326</c:v>
                </c:pt>
                <c:pt idx="322">
                  <c:v>46356</c:v>
                </c:pt>
                <c:pt idx="323">
                  <c:v>46387</c:v>
                </c:pt>
                <c:pt idx="324">
                  <c:v>46418</c:v>
                </c:pt>
                <c:pt idx="325">
                  <c:v>46446</c:v>
                </c:pt>
                <c:pt idx="326">
                  <c:v>46477</c:v>
                </c:pt>
                <c:pt idx="327">
                  <c:v>46507</c:v>
                </c:pt>
                <c:pt idx="328">
                  <c:v>46538</c:v>
                </c:pt>
                <c:pt idx="329">
                  <c:v>46568</c:v>
                </c:pt>
                <c:pt idx="330">
                  <c:v>46599</c:v>
                </c:pt>
                <c:pt idx="331">
                  <c:v>46630</c:v>
                </c:pt>
                <c:pt idx="332">
                  <c:v>46660</c:v>
                </c:pt>
                <c:pt idx="333">
                  <c:v>46691</c:v>
                </c:pt>
                <c:pt idx="334">
                  <c:v>46721</c:v>
                </c:pt>
                <c:pt idx="335">
                  <c:v>46752</c:v>
                </c:pt>
              </c:numCache>
            </c:numRef>
          </c:cat>
          <c:val>
            <c:numRef>
              <c:f>'17 - PCE'!$Q$13:$Q$336</c:f>
              <c:numCache>
                <c:formatCode>General</c:formatCode>
                <c:ptCount val="324"/>
                <c:pt idx="155" formatCode="0.0">
                  <c:v>#N/A</c:v>
                </c:pt>
                <c:pt idx="164" formatCode="0.0000">
                  <c:v>1.5292260440941341</c:v>
                </c:pt>
                <c:pt idx="167" formatCode="0.0">
                  <c:v>1.3</c:v>
                </c:pt>
                <c:pt idx="179" formatCode="0.0">
                  <c:v>1.6</c:v>
                </c:pt>
                <c:pt idx="191" formatCode="0.0">
                  <c:v>1.8</c:v>
                </c:pt>
                <c:pt idx="203" formatCode="0.0">
                  <c:v>2</c:v>
                </c:pt>
                <c:pt idx="215">
                  <c:v>#N/A</c:v>
                </c:pt>
                <c:pt idx="227">
                  <c:v>#N/A</c:v>
                </c:pt>
                <c:pt idx="239">
                  <c:v>#N/A</c:v>
                </c:pt>
                <c:pt idx="251">
                  <c:v>#N/A</c:v>
                </c:pt>
                <c:pt idx="263">
                  <c:v>#N/A</c:v>
                </c:pt>
                <c:pt idx="275">
                  <c:v>#N/A</c:v>
                </c:pt>
                <c:pt idx="287">
                  <c:v>#N/A</c:v>
                </c:pt>
                <c:pt idx="299">
                  <c:v>#N/A</c:v>
                </c:pt>
                <c:pt idx="311">
                  <c:v>#N/A</c:v>
                </c:pt>
                <c:pt idx="323">
                  <c:v>#N/A</c:v>
                </c:pt>
              </c:numCache>
            </c:numRef>
          </c:val>
          <c:smooth val="0"/>
          <c:extLst>
            <c:ext xmlns:c16="http://schemas.microsoft.com/office/drawing/2014/chart" uri="{C3380CC4-5D6E-409C-BE32-E72D297353CC}">
              <c16:uniqueId val="{00000007-696A-4B75-85EB-3FAF3BFFAE1A}"/>
            </c:ext>
          </c:extLst>
        </c:ser>
        <c:ser>
          <c:idx val="9"/>
          <c:order val="8"/>
          <c:tx>
            <c:strRef>
              <c:f>'17 - PCE'!$R$12</c:f>
              <c:strCache>
                <c:ptCount val="1"/>
                <c:pt idx="0">
                  <c:v> Dec-13</c:v>
                </c:pt>
              </c:strCache>
            </c:strRef>
          </c:tx>
          <c:spPr>
            <a:ln w="19050" cap="rnd">
              <a:solidFill>
                <a:sysClr val="window" lastClr="FFFFFF">
                  <a:lumMod val="85000"/>
                </a:sysClr>
              </a:solidFill>
              <a:prstDash val="sysDash"/>
              <a:round/>
            </a:ln>
            <a:effectLst/>
          </c:spPr>
          <c:marker>
            <c:symbol val="none"/>
          </c:marker>
          <c:cat>
            <c:numRef>
              <c:f>'17 - PCE'!$G$13:$G$348</c:f>
              <c:numCache>
                <c:formatCode>[$-409]mmm\-yy;@</c:formatCode>
                <c:ptCount val="336"/>
                <c:pt idx="0">
                  <c:v>36556</c:v>
                </c:pt>
                <c:pt idx="1">
                  <c:v>36585</c:v>
                </c:pt>
                <c:pt idx="2">
                  <c:v>36616</c:v>
                </c:pt>
                <c:pt idx="3">
                  <c:v>36646</c:v>
                </c:pt>
                <c:pt idx="4">
                  <c:v>36677</c:v>
                </c:pt>
                <c:pt idx="5">
                  <c:v>36707</c:v>
                </c:pt>
                <c:pt idx="6">
                  <c:v>36738</c:v>
                </c:pt>
                <c:pt idx="7">
                  <c:v>36769</c:v>
                </c:pt>
                <c:pt idx="8">
                  <c:v>36799</c:v>
                </c:pt>
                <c:pt idx="9">
                  <c:v>36830</c:v>
                </c:pt>
                <c:pt idx="10">
                  <c:v>36860</c:v>
                </c:pt>
                <c:pt idx="11">
                  <c:v>36891</c:v>
                </c:pt>
                <c:pt idx="12">
                  <c:v>36922</c:v>
                </c:pt>
                <c:pt idx="13">
                  <c:v>36950</c:v>
                </c:pt>
                <c:pt idx="14">
                  <c:v>36981</c:v>
                </c:pt>
                <c:pt idx="15">
                  <c:v>37011</c:v>
                </c:pt>
                <c:pt idx="16">
                  <c:v>37042</c:v>
                </c:pt>
                <c:pt idx="17">
                  <c:v>37072</c:v>
                </c:pt>
                <c:pt idx="18">
                  <c:v>37103</c:v>
                </c:pt>
                <c:pt idx="19">
                  <c:v>37134</c:v>
                </c:pt>
                <c:pt idx="20">
                  <c:v>37164</c:v>
                </c:pt>
                <c:pt idx="21">
                  <c:v>37195</c:v>
                </c:pt>
                <c:pt idx="22">
                  <c:v>37225</c:v>
                </c:pt>
                <c:pt idx="23">
                  <c:v>37256</c:v>
                </c:pt>
                <c:pt idx="24">
                  <c:v>37287</c:v>
                </c:pt>
                <c:pt idx="25">
                  <c:v>37315</c:v>
                </c:pt>
                <c:pt idx="26">
                  <c:v>37346</c:v>
                </c:pt>
                <c:pt idx="27">
                  <c:v>37376</c:v>
                </c:pt>
                <c:pt idx="28">
                  <c:v>37407</c:v>
                </c:pt>
                <c:pt idx="29">
                  <c:v>37437</c:v>
                </c:pt>
                <c:pt idx="30">
                  <c:v>37468</c:v>
                </c:pt>
                <c:pt idx="31">
                  <c:v>37499</c:v>
                </c:pt>
                <c:pt idx="32">
                  <c:v>37529</c:v>
                </c:pt>
                <c:pt idx="33">
                  <c:v>37560</c:v>
                </c:pt>
                <c:pt idx="34">
                  <c:v>37590</c:v>
                </c:pt>
                <c:pt idx="35">
                  <c:v>37621</c:v>
                </c:pt>
                <c:pt idx="36">
                  <c:v>37652</c:v>
                </c:pt>
                <c:pt idx="37">
                  <c:v>37680</c:v>
                </c:pt>
                <c:pt idx="38">
                  <c:v>37711</c:v>
                </c:pt>
                <c:pt idx="39">
                  <c:v>37741</c:v>
                </c:pt>
                <c:pt idx="40">
                  <c:v>37772</c:v>
                </c:pt>
                <c:pt idx="41">
                  <c:v>37802</c:v>
                </c:pt>
                <c:pt idx="42">
                  <c:v>37833</c:v>
                </c:pt>
                <c:pt idx="43">
                  <c:v>37864</c:v>
                </c:pt>
                <c:pt idx="44">
                  <c:v>37894</c:v>
                </c:pt>
                <c:pt idx="45">
                  <c:v>37925</c:v>
                </c:pt>
                <c:pt idx="46">
                  <c:v>37955</c:v>
                </c:pt>
                <c:pt idx="47">
                  <c:v>37986</c:v>
                </c:pt>
                <c:pt idx="48">
                  <c:v>38017</c:v>
                </c:pt>
                <c:pt idx="49">
                  <c:v>38046</c:v>
                </c:pt>
                <c:pt idx="50">
                  <c:v>38077</c:v>
                </c:pt>
                <c:pt idx="51">
                  <c:v>38107</c:v>
                </c:pt>
                <c:pt idx="52">
                  <c:v>38138</c:v>
                </c:pt>
                <c:pt idx="53">
                  <c:v>38168</c:v>
                </c:pt>
                <c:pt idx="54">
                  <c:v>38199</c:v>
                </c:pt>
                <c:pt idx="55">
                  <c:v>38230</c:v>
                </c:pt>
                <c:pt idx="56">
                  <c:v>38260</c:v>
                </c:pt>
                <c:pt idx="57">
                  <c:v>38291</c:v>
                </c:pt>
                <c:pt idx="58">
                  <c:v>38321</c:v>
                </c:pt>
                <c:pt idx="59">
                  <c:v>38352</c:v>
                </c:pt>
                <c:pt idx="60">
                  <c:v>38383</c:v>
                </c:pt>
                <c:pt idx="61">
                  <c:v>38411</c:v>
                </c:pt>
                <c:pt idx="62">
                  <c:v>38442</c:v>
                </c:pt>
                <c:pt idx="63">
                  <c:v>38472</c:v>
                </c:pt>
                <c:pt idx="64">
                  <c:v>38503</c:v>
                </c:pt>
                <c:pt idx="65">
                  <c:v>38533</c:v>
                </c:pt>
                <c:pt idx="66">
                  <c:v>38564</c:v>
                </c:pt>
                <c:pt idx="67">
                  <c:v>38595</c:v>
                </c:pt>
                <c:pt idx="68">
                  <c:v>38625</c:v>
                </c:pt>
                <c:pt idx="69">
                  <c:v>38656</c:v>
                </c:pt>
                <c:pt idx="70">
                  <c:v>38686</c:v>
                </c:pt>
                <c:pt idx="71">
                  <c:v>38717</c:v>
                </c:pt>
                <c:pt idx="72">
                  <c:v>38748</c:v>
                </c:pt>
                <c:pt idx="73">
                  <c:v>38776</c:v>
                </c:pt>
                <c:pt idx="74">
                  <c:v>38807</c:v>
                </c:pt>
                <c:pt idx="75">
                  <c:v>38837</c:v>
                </c:pt>
                <c:pt idx="76">
                  <c:v>38868</c:v>
                </c:pt>
                <c:pt idx="77">
                  <c:v>38898</c:v>
                </c:pt>
                <c:pt idx="78">
                  <c:v>38929</c:v>
                </c:pt>
                <c:pt idx="79">
                  <c:v>38960</c:v>
                </c:pt>
                <c:pt idx="80">
                  <c:v>38990</c:v>
                </c:pt>
                <c:pt idx="81">
                  <c:v>39021</c:v>
                </c:pt>
                <c:pt idx="82">
                  <c:v>39051</c:v>
                </c:pt>
                <c:pt idx="83">
                  <c:v>39082</c:v>
                </c:pt>
                <c:pt idx="84">
                  <c:v>39113</c:v>
                </c:pt>
                <c:pt idx="85">
                  <c:v>39141</c:v>
                </c:pt>
                <c:pt idx="86">
                  <c:v>39172</c:v>
                </c:pt>
                <c:pt idx="87">
                  <c:v>39202</c:v>
                </c:pt>
                <c:pt idx="88">
                  <c:v>39233</c:v>
                </c:pt>
                <c:pt idx="89">
                  <c:v>39263</c:v>
                </c:pt>
                <c:pt idx="90">
                  <c:v>39294</c:v>
                </c:pt>
                <c:pt idx="91">
                  <c:v>39325</c:v>
                </c:pt>
                <c:pt idx="92">
                  <c:v>39355</c:v>
                </c:pt>
                <c:pt idx="93">
                  <c:v>39386</c:v>
                </c:pt>
                <c:pt idx="94">
                  <c:v>39416</c:v>
                </c:pt>
                <c:pt idx="95">
                  <c:v>39447</c:v>
                </c:pt>
                <c:pt idx="96">
                  <c:v>39478</c:v>
                </c:pt>
                <c:pt idx="97">
                  <c:v>39507</c:v>
                </c:pt>
                <c:pt idx="98">
                  <c:v>39538</c:v>
                </c:pt>
                <c:pt idx="99">
                  <c:v>39568</c:v>
                </c:pt>
                <c:pt idx="100">
                  <c:v>39599</c:v>
                </c:pt>
                <c:pt idx="101">
                  <c:v>39629</c:v>
                </c:pt>
                <c:pt idx="102">
                  <c:v>39660</c:v>
                </c:pt>
                <c:pt idx="103">
                  <c:v>39691</c:v>
                </c:pt>
                <c:pt idx="104">
                  <c:v>39721</c:v>
                </c:pt>
                <c:pt idx="105">
                  <c:v>39752</c:v>
                </c:pt>
                <c:pt idx="106">
                  <c:v>39782</c:v>
                </c:pt>
                <c:pt idx="107">
                  <c:v>39813</c:v>
                </c:pt>
                <c:pt idx="108">
                  <c:v>39844</c:v>
                </c:pt>
                <c:pt idx="109">
                  <c:v>39872</c:v>
                </c:pt>
                <c:pt idx="110">
                  <c:v>39903</c:v>
                </c:pt>
                <c:pt idx="111">
                  <c:v>39933</c:v>
                </c:pt>
                <c:pt idx="112">
                  <c:v>39964</c:v>
                </c:pt>
                <c:pt idx="113">
                  <c:v>39994</c:v>
                </c:pt>
                <c:pt idx="114">
                  <c:v>40025</c:v>
                </c:pt>
                <c:pt idx="115">
                  <c:v>40056</c:v>
                </c:pt>
                <c:pt idx="116">
                  <c:v>40086</c:v>
                </c:pt>
                <c:pt idx="117">
                  <c:v>40117</c:v>
                </c:pt>
                <c:pt idx="118">
                  <c:v>40147</c:v>
                </c:pt>
                <c:pt idx="119">
                  <c:v>40178</c:v>
                </c:pt>
                <c:pt idx="120">
                  <c:v>40209</c:v>
                </c:pt>
                <c:pt idx="121">
                  <c:v>40237</c:v>
                </c:pt>
                <c:pt idx="122">
                  <c:v>40268</c:v>
                </c:pt>
                <c:pt idx="123">
                  <c:v>40298</c:v>
                </c:pt>
                <c:pt idx="124">
                  <c:v>40329</c:v>
                </c:pt>
                <c:pt idx="125">
                  <c:v>40359</c:v>
                </c:pt>
                <c:pt idx="126">
                  <c:v>40390</c:v>
                </c:pt>
                <c:pt idx="127">
                  <c:v>40421</c:v>
                </c:pt>
                <c:pt idx="128">
                  <c:v>40451</c:v>
                </c:pt>
                <c:pt idx="129">
                  <c:v>40482</c:v>
                </c:pt>
                <c:pt idx="130">
                  <c:v>40512</c:v>
                </c:pt>
                <c:pt idx="131">
                  <c:v>40543</c:v>
                </c:pt>
                <c:pt idx="132">
                  <c:v>40574</c:v>
                </c:pt>
                <c:pt idx="133">
                  <c:v>40602</c:v>
                </c:pt>
                <c:pt idx="134">
                  <c:v>40633</c:v>
                </c:pt>
                <c:pt idx="135">
                  <c:v>40663</c:v>
                </c:pt>
                <c:pt idx="136">
                  <c:v>40694</c:v>
                </c:pt>
                <c:pt idx="137">
                  <c:v>40724</c:v>
                </c:pt>
                <c:pt idx="138">
                  <c:v>40755</c:v>
                </c:pt>
                <c:pt idx="139">
                  <c:v>40786</c:v>
                </c:pt>
                <c:pt idx="140">
                  <c:v>40816</c:v>
                </c:pt>
                <c:pt idx="141">
                  <c:v>40847</c:v>
                </c:pt>
                <c:pt idx="142">
                  <c:v>40877</c:v>
                </c:pt>
                <c:pt idx="143">
                  <c:v>40908</c:v>
                </c:pt>
                <c:pt idx="144">
                  <c:v>40939</c:v>
                </c:pt>
                <c:pt idx="145">
                  <c:v>40968</c:v>
                </c:pt>
                <c:pt idx="146">
                  <c:v>40999</c:v>
                </c:pt>
                <c:pt idx="147">
                  <c:v>41029</c:v>
                </c:pt>
                <c:pt idx="148">
                  <c:v>41060</c:v>
                </c:pt>
                <c:pt idx="149">
                  <c:v>41090</c:v>
                </c:pt>
                <c:pt idx="150">
                  <c:v>41121</c:v>
                </c:pt>
                <c:pt idx="151">
                  <c:v>41152</c:v>
                </c:pt>
                <c:pt idx="152">
                  <c:v>41182</c:v>
                </c:pt>
                <c:pt idx="153">
                  <c:v>41213</c:v>
                </c:pt>
                <c:pt idx="154">
                  <c:v>41243</c:v>
                </c:pt>
                <c:pt idx="155">
                  <c:v>41274</c:v>
                </c:pt>
                <c:pt idx="156">
                  <c:v>41305</c:v>
                </c:pt>
                <c:pt idx="157">
                  <c:v>41333</c:v>
                </c:pt>
                <c:pt idx="158">
                  <c:v>41364</c:v>
                </c:pt>
                <c:pt idx="159">
                  <c:v>41394</c:v>
                </c:pt>
                <c:pt idx="160">
                  <c:v>41425</c:v>
                </c:pt>
                <c:pt idx="161">
                  <c:v>41455</c:v>
                </c:pt>
                <c:pt idx="162">
                  <c:v>41486</c:v>
                </c:pt>
                <c:pt idx="163">
                  <c:v>41517</c:v>
                </c:pt>
                <c:pt idx="164">
                  <c:v>41547</c:v>
                </c:pt>
                <c:pt idx="165">
                  <c:v>41578</c:v>
                </c:pt>
                <c:pt idx="166">
                  <c:v>41608</c:v>
                </c:pt>
                <c:pt idx="167">
                  <c:v>41639</c:v>
                </c:pt>
                <c:pt idx="168">
                  <c:v>41670</c:v>
                </c:pt>
                <c:pt idx="169">
                  <c:v>41698</c:v>
                </c:pt>
                <c:pt idx="170">
                  <c:v>41729</c:v>
                </c:pt>
                <c:pt idx="171">
                  <c:v>41759</c:v>
                </c:pt>
                <c:pt idx="172">
                  <c:v>41790</c:v>
                </c:pt>
                <c:pt idx="173">
                  <c:v>41820</c:v>
                </c:pt>
                <c:pt idx="174">
                  <c:v>41851</c:v>
                </c:pt>
                <c:pt idx="175">
                  <c:v>41882</c:v>
                </c:pt>
                <c:pt idx="176">
                  <c:v>41912</c:v>
                </c:pt>
                <c:pt idx="177">
                  <c:v>41943</c:v>
                </c:pt>
                <c:pt idx="178">
                  <c:v>41973</c:v>
                </c:pt>
                <c:pt idx="179">
                  <c:v>42004</c:v>
                </c:pt>
                <c:pt idx="180">
                  <c:v>42035</c:v>
                </c:pt>
                <c:pt idx="181">
                  <c:v>42063</c:v>
                </c:pt>
                <c:pt idx="182">
                  <c:v>42094</c:v>
                </c:pt>
                <c:pt idx="183">
                  <c:v>42124</c:v>
                </c:pt>
                <c:pt idx="184">
                  <c:v>42155</c:v>
                </c:pt>
                <c:pt idx="185">
                  <c:v>42185</c:v>
                </c:pt>
                <c:pt idx="186">
                  <c:v>42216</c:v>
                </c:pt>
                <c:pt idx="187">
                  <c:v>42247</c:v>
                </c:pt>
                <c:pt idx="188">
                  <c:v>42277</c:v>
                </c:pt>
                <c:pt idx="189">
                  <c:v>42308</c:v>
                </c:pt>
                <c:pt idx="190">
                  <c:v>42338</c:v>
                </c:pt>
                <c:pt idx="191">
                  <c:v>42369</c:v>
                </c:pt>
                <c:pt idx="192">
                  <c:v>42400</c:v>
                </c:pt>
                <c:pt idx="193">
                  <c:v>42429</c:v>
                </c:pt>
                <c:pt idx="194">
                  <c:v>42460</c:v>
                </c:pt>
                <c:pt idx="195">
                  <c:v>42490</c:v>
                </c:pt>
                <c:pt idx="196">
                  <c:v>42521</c:v>
                </c:pt>
                <c:pt idx="197">
                  <c:v>42551</c:v>
                </c:pt>
                <c:pt idx="198">
                  <c:v>42582</c:v>
                </c:pt>
                <c:pt idx="199">
                  <c:v>42613</c:v>
                </c:pt>
                <c:pt idx="200">
                  <c:v>42643</c:v>
                </c:pt>
                <c:pt idx="201">
                  <c:v>42674</c:v>
                </c:pt>
                <c:pt idx="202">
                  <c:v>42704</c:v>
                </c:pt>
                <c:pt idx="203">
                  <c:v>42735</c:v>
                </c:pt>
                <c:pt idx="204">
                  <c:v>42766</c:v>
                </c:pt>
                <c:pt idx="205">
                  <c:v>42794</c:v>
                </c:pt>
                <c:pt idx="206">
                  <c:v>42825</c:v>
                </c:pt>
                <c:pt idx="207">
                  <c:v>42855</c:v>
                </c:pt>
                <c:pt idx="208">
                  <c:v>42886</c:v>
                </c:pt>
                <c:pt idx="209">
                  <c:v>42916</c:v>
                </c:pt>
                <c:pt idx="210">
                  <c:v>42947</c:v>
                </c:pt>
                <c:pt idx="211">
                  <c:v>42978</c:v>
                </c:pt>
                <c:pt idx="212">
                  <c:v>43008</c:v>
                </c:pt>
                <c:pt idx="213">
                  <c:v>43039</c:v>
                </c:pt>
                <c:pt idx="214">
                  <c:v>43069</c:v>
                </c:pt>
                <c:pt idx="215">
                  <c:v>43100</c:v>
                </c:pt>
                <c:pt idx="216">
                  <c:v>43131</c:v>
                </c:pt>
                <c:pt idx="217">
                  <c:v>43159</c:v>
                </c:pt>
                <c:pt idx="218">
                  <c:v>43190</c:v>
                </c:pt>
                <c:pt idx="219">
                  <c:v>43220</c:v>
                </c:pt>
                <c:pt idx="220">
                  <c:v>43251</c:v>
                </c:pt>
                <c:pt idx="221">
                  <c:v>43281</c:v>
                </c:pt>
                <c:pt idx="222">
                  <c:v>43312</c:v>
                </c:pt>
                <c:pt idx="223">
                  <c:v>43343</c:v>
                </c:pt>
                <c:pt idx="224">
                  <c:v>43373</c:v>
                </c:pt>
                <c:pt idx="225">
                  <c:v>43404</c:v>
                </c:pt>
                <c:pt idx="226">
                  <c:v>43434</c:v>
                </c:pt>
                <c:pt idx="227">
                  <c:v>43465</c:v>
                </c:pt>
                <c:pt idx="228">
                  <c:v>43496</c:v>
                </c:pt>
                <c:pt idx="229">
                  <c:v>43524</c:v>
                </c:pt>
                <c:pt idx="230">
                  <c:v>43555</c:v>
                </c:pt>
                <c:pt idx="231">
                  <c:v>43585</c:v>
                </c:pt>
                <c:pt idx="232">
                  <c:v>43616</c:v>
                </c:pt>
                <c:pt idx="233">
                  <c:v>43646</c:v>
                </c:pt>
                <c:pt idx="234">
                  <c:v>43677</c:v>
                </c:pt>
                <c:pt idx="235">
                  <c:v>43708</c:v>
                </c:pt>
                <c:pt idx="236">
                  <c:v>43738</c:v>
                </c:pt>
                <c:pt idx="237">
                  <c:v>43769</c:v>
                </c:pt>
                <c:pt idx="238">
                  <c:v>43799</c:v>
                </c:pt>
                <c:pt idx="239">
                  <c:v>43830</c:v>
                </c:pt>
                <c:pt idx="240">
                  <c:v>43861</c:v>
                </c:pt>
                <c:pt idx="241">
                  <c:v>43890</c:v>
                </c:pt>
                <c:pt idx="242">
                  <c:v>43921</c:v>
                </c:pt>
                <c:pt idx="243">
                  <c:v>43951</c:v>
                </c:pt>
                <c:pt idx="244">
                  <c:v>43982</c:v>
                </c:pt>
                <c:pt idx="245">
                  <c:v>44012</c:v>
                </c:pt>
                <c:pt idx="246">
                  <c:v>44043</c:v>
                </c:pt>
                <c:pt idx="247">
                  <c:v>44074</c:v>
                </c:pt>
                <c:pt idx="248">
                  <c:v>44104</c:v>
                </c:pt>
                <c:pt idx="249">
                  <c:v>44135</c:v>
                </c:pt>
                <c:pt idx="250">
                  <c:v>44165</c:v>
                </c:pt>
                <c:pt idx="251">
                  <c:v>44196</c:v>
                </c:pt>
                <c:pt idx="252">
                  <c:v>44227</c:v>
                </c:pt>
                <c:pt idx="253">
                  <c:v>44255</c:v>
                </c:pt>
                <c:pt idx="254">
                  <c:v>44286</c:v>
                </c:pt>
                <c:pt idx="255">
                  <c:v>44316</c:v>
                </c:pt>
                <c:pt idx="256">
                  <c:v>44347</c:v>
                </c:pt>
                <c:pt idx="257">
                  <c:v>44377</c:v>
                </c:pt>
                <c:pt idx="258">
                  <c:v>44408</c:v>
                </c:pt>
                <c:pt idx="259">
                  <c:v>44439</c:v>
                </c:pt>
                <c:pt idx="260">
                  <c:v>44469</c:v>
                </c:pt>
                <c:pt idx="261">
                  <c:v>44500</c:v>
                </c:pt>
                <c:pt idx="262">
                  <c:v>44530</c:v>
                </c:pt>
                <c:pt idx="263">
                  <c:v>44561</c:v>
                </c:pt>
                <c:pt idx="264">
                  <c:v>44592</c:v>
                </c:pt>
                <c:pt idx="265">
                  <c:v>44620</c:v>
                </c:pt>
                <c:pt idx="266">
                  <c:v>44651</c:v>
                </c:pt>
                <c:pt idx="267">
                  <c:v>44681</c:v>
                </c:pt>
                <c:pt idx="268">
                  <c:v>44712</c:v>
                </c:pt>
                <c:pt idx="269">
                  <c:v>44742</c:v>
                </c:pt>
                <c:pt idx="270">
                  <c:v>44773</c:v>
                </c:pt>
                <c:pt idx="271">
                  <c:v>44804</c:v>
                </c:pt>
                <c:pt idx="272">
                  <c:v>44834</c:v>
                </c:pt>
                <c:pt idx="273">
                  <c:v>44865</c:v>
                </c:pt>
                <c:pt idx="274">
                  <c:v>44895</c:v>
                </c:pt>
                <c:pt idx="275">
                  <c:v>44926</c:v>
                </c:pt>
                <c:pt idx="276">
                  <c:v>44957</c:v>
                </c:pt>
                <c:pt idx="277">
                  <c:v>44985</c:v>
                </c:pt>
                <c:pt idx="278">
                  <c:v>45016</c:v>
                </c:pt>
                <c:pt idx="279">
                  <c:v>45046</c:v>
                </c:pt>
                <c:pt idx="280">
                  <c:v>45077</c:v>
                </c:pt>
                <c:pt idx="281">
                  <c:v>45107</c:v>
                </c:pt>
                <c:pt idx="282">
                  <c:v>45138</c:v>
                </c:pt>
                <c:pt idx="283">
                  <c:v>45169</c:v>
                </c:pt>
                <c:pt idx="284">
                  <c:v>45199</c:v>
                </c:pt>
                <c:pt idx="285">
                  <c:v>45230</c:v>
                </c:pt>
                <c:pt idx="286">
                  <c:v>45260</c:v>
                </c:pt>
                <c:pt idx="287">
                  <c:v>45291</c:v>
                </c:pt>
                <c:pt idx="288">
                  <c:v>45322</c:v>
                </c:pt>
                <c:pt idx="289">
                  <c:v>45351</c:v>
                </c:pt>
                <c:pt idx="290">
                  <c:v>45382</c:v>
                </c:pt>
                <c:pt idx="291">
                  <c:v>45412</c:v>
                </c:pt>
                <c:pt idx="292">
                  <c:v>45443</c:v>
                </c:pt>
                <c:pt idx="293">
                  <c:v>45473</c:v>
                </c:pt>
                <c:pt idx="294">
                  <c:v>45504</c:v>
                </c:pt>
                <c:pt idx="295">
                  <c:v>45535</c:v>
                </c:pt>
                <c:pt idx="296">
                  <c:v>45565</c:v>
                </c:pt>
                <c:pt idx="297">
                  <c:v>45596</c:v>
                </c:pt>
                <c:pt idx="298">
                  <c:v>45626</c:v>
                </c:pt>
                <c:pt idx="299">
                  <c:v>45657</c:v>
                </c:pt>
                <c:pt idx="300">
                  <c:v>45688</c:v>
                </c:pt>
                <c:pt idx="301">
                  <c:v>45716</c:v>
                </c:pt>
                <c:pt idx="302">
                  <c:v>45747</c:v>
                </c:pt>
                <c:pt idx="303">
                  <c:v>45777</c:v>
                </c:pt>
                <c:pt idx="304">
                  <c:v>45808</c:v>
                </c:pt>
                <c:pt idx="305">
                  <c:v>45838</c:v>
                </c:pt>
                <c:pt idx="306">
                  <c:v>45869</c:v>
                </c:pt>
                <c:pt idx="307">
                  <c:v>45900</c:v>
                </c:pt>
                <c:pt idx="308">
                  <c:v>45930</c:v>
                </c:pt>
                <c:pt idx="309">
                  <c:v>45961</c:v>
                </c:pt>
                <c:pt idx="310">
                  <c:v>45991</c:v>
                </c:pt>
                <c:pt idx="311">
                  <c:v>46022</c:v>
                </c:pt>
                <c:pt idx="312">
                  <c:v>46053</c:v>
                </c:pt>
                <c:pt idx="313">
                  <c:v>46081</c:v>
                </c:pt>
                <c:pt idx="314">
                  <c:v>46112</c:v>
                </c:pt>
                <c:pt idx="315">
                  <c:v>46142</c:v>
                </c:pt>
                <c:pt idx="316">
                  <c:v>46173</c:v>
                </c:pt>
                <c:pt idx="317">
                  <c:v>46203</c:v>
                </c:pt>
                <c:pt idx="318">
                  <c:v>46234</c:v>
                </c:pt>
                <c:pt idx="319">
                  <c:v>46265</c:v>
                </c:pt>
                <c:pt idx="320">
                  <c:v>46295</c:v>
                </c:pt>
                <c:pt idx="321">
                  <c:v>46326</c:v>
                </c:pt>
                <c:pt idx="322">
                  <c:v>46356</c:v>
                </c:pt>
                <c:pt idx="323">
                  <c:v>46387</c:v>
                </c:pt>
                <c:pt idx="324">
                  <c:v>46418</c:v>
                </c:pt>
                <c:pt idx="325">
                  <c:v>46446</c:v>
                </c:pt>
                <c:pt idx="326">
                  <c:v>46477</c:v>
                </c:pt>
                <c:pt idx="327">
                  <c:v>46507</c:v>
                </c:pt>
                <c:pt idx="328">
                  <c:v>46538</c:v>
                </c:pt>
                <c:pt idx="329">
                  <c:v>46568</c:v>
                </c:pt>
                <c:pt idx="330">
                  <c:v>46599</c:v>
                </c:pt>
                <c:pt idx="331">
                  <c:v>46630</c:v>
                </c:pt>
                <c:pt idx="332">
                  <c:v>46660</c:v>
                </c:pt>
                <c:pt idx="333">
                  <c:v>46691</c:v>
                </c:pt>
                <c:pt idx="334">
                  <c:v>46721</c:v>
                </c:pt>
                <c:pt idx="335">
                  <c:v>46752</c:v>
                </c:pt>
              </c:numCache>
            </c:numRef>
          </c:cat>
          <c:val>
            <c:numRef>
              <c:f>'17 - PCE'!$R$13:$R$336</c:f>
              <c:numCache>
                <c:formatCode>General</c:formatCode>
                <c:ptCount val="324"/>
                <c:pt idx="155" formatCode="0.0">
                  <c:v>#N/A</c:v>
                </c:pt>
                <c:pt idx="167" formatCode="0.0">
                  <c:v>1.1000000000000001</c:v>
                </c:pt>
                <c:pt idx="179" formatCode="0.0">
                  <c:v>1.5</c:v>
                </c:pt>
                <c:pt idx="191" formatCode="0.0">
                  <c:v>1.8</c:v>
                </c:pt>
                <c:pt idx="203" formatCode="0.0">
                  <c:v>2</c:v>
                </c:pt>
                <c:pt idx="215">
                  <c:v>#N/A</c:v>
                </c:pt>
                <c:pt idx="227">
                  <c:v>#N/A</c:v>
                </c:pt>
                <c:pt idx="239">
                  <c:v>#N/A</c:v>
                </c:pt>
                <c:pt idx="251">
                  <c:v>#N/A</c:v>
                </c:pt>
                <c:pt idx="263">
                  <c:v>#N/A</c:v>
                </c:pt>
                <c:pt idx="275">
                  <c:v>#N/A</c:v>
                </c:pt>
                <c:pt idx="287">
                  <c:v>#N/A</c:v>
                </c:pt>
                <c:pt idx="299">
                  <c:v>#N/A</c:v>
                </c:pt>
                <c:pt idx="311">
                  <c:v>#N/A</c:v>
                </c:pt>
                <c:pt idx="323">
                  <c:v>#N/A</c:v>
                </c:pt>
              </c:numCache>
            </c:numRef>
          </c:val>
          <c:smooth val="0"/>
          <c:extLst>
            <c:ext xmlns:c16="http://schemas.microsoft.com/office/drawing/2014/chart" uri="{C3380CC4-5D6E-409C-BE32-E72D297353CC}">
              <c16:uniqueId val="{00000008-696A-4B75-85EB-3FAF3BFFAE1A}"/>
            </c:ext>
          </c:extLst>
        </c:ser>
        <c:ser>
          <c:idx val="10"/>
          <c:order val="9"/>
          <c:tx>
            <c:strRef>
              <c:f>'17 - PCE'!$S$12</c:f>
              <c:strCache>
                <c:ptCount val="1"/>
                <c:pt idx="0">
                  <c:v> Mar-14</c:v>
                </c:pt>
              </c:strCache>
            </c:strRef>
          </c:tx>
          <c:spPr>
            <a:ln w="19050" cap="rnd">
              <a:solidFill>
                <a:sysClr val="window" lastClr="FFFFFF">
                  <a:lumMod val="85000"/>
                </a:sysClr>
              </a:solidFill>
              <a:prstDash val="sysDash"/>
              <a:round/>
            </a:ln>
            <a:effectLst/>
          </c:spPr>
          <c:marker>
            <c:symbol val="none"/>
          </c:marker>
          <c:cat>
            <c:numRef>
              <c:f>'17 - PCE'!$G$13:$G$348</c:f>
              <c:numCache>
                <c:formatCode>[$-409]mmm\-yy;@</c:formatCode>
                <c:ptCount val="336"/>
                <c:pt idx="0">
                  <c:v>36556</c:v>
                </c:pt>
                <c:pt idx="1">
                  <c:v>36585</c:v>
                </c:pt>
                <c:pt idx="2">
                  <c:v>36616</c:v>
                </c:pt>
                <c:pt idx="3">
                  <c:v>36646</c:v>
                </c:pt>
                <c:pt idx="4">
                  <c:v>36677</c:v>
                </c:pt>
                <c:pt idx="5">
                  <c:v>36707</c:v>
                </c:pt>
                <c:pt idx="6">
                  <c:v>36738</c:v>
                </c:pt>
                <c:pt idx="7">
                  <c:v>36769</c:v>
                </c:pt>
                <c:pt idx="8">
                  <c:v>36799</c:v>
                </c:pt>
                <c:pt idx="9">
                  <c:v>36830</c:v>
                </c:pt>
                <c:pt idx="10">
                  <c:v>36860</c:v>
                </c:pt>
                <c:pt idx="11">
                  <c:v>36891</c:v>
                </c:pt>
                <c:pt idx="12">
                  <c:v>36922</c:v>
                </c:pt>
                <c:pt idx="13">
                  <c:v>36950</c:v>
                </c:pt>
                <c:pt idx="14">
                  <c:v>36981</c:v>
                </c:pt>
                <c:pt idx="15">
                  <c:v>37011</c:v>
                </c:pt>
                <c:pt idx="16">
                  <c:v>37042</c:v>
                </c:pt>
                <c:pt idx="17">
                  <c:v>37072</c:v>
                </c:pt>
                <c:pt idx="18">
                  <c:v>37103</c:v>
                </c:pt>
                <c:pt idx="19">
                  <c:v>37134</c:v>
                </c:pt>
                <c:pt idx="20">
                  <c:v>37164</c:v>
                </c:pt>
                <c:pt idx="21">
                  <c:v>37195</c:v>
                </c:pt>
                <c:pt idx="22">
                  <c:v>37225</c:v>
                </c:pt>
                <c:pt idx="23">
                  <c:v>37256</c:v>
                </c:pt>
                <c:pt idx="24">
                  <c:v>37287</c:v>
                </c:pt>
                <c:pt idx="25">
                  <c:v>37315</c:v>
                </c:pt>
                <c:pt idx="26">
                  <c:v>37346</c:v>
                </c:pt>
                <c:pt idx="27">
                  <c:v>37376</c:v>
                </c:pt>
                <c:pt idx="28">
                  <c:v>37407</c:v>
                </c:pt>
                <c:pt idx="29">
                  <c:v>37437</c:v>
                </c:pt>
                <c:pt idx="30">
                  <c:v>37468</c:v>
                </c:pt>
                <c:pt idx="31">
                  <c:v>37499</c:v>
                </c:pt>
                <c:pt idx="32">
                  <c:v>37529</c:v>
                </c:pt>
                <c:pt idx="33">
                  <c:v>37560</c:v>
                </c:pt>
                <c:pt idx="34">
                  <c:v>37590</c:v>
                </c:pt>
                <c:pt idx="35">
                  <c:v>37621</c:v>
                </c:pt>
                <c:pt idx="36">
                  <c:v>37652</c:v>
                </c:pt>
                <c:pt idx="37">
                  <c:v>37680</c:v>
                </c:pt>
                <c:pt idx="38">
                  <c:v>37711</c:v>
                </c:pt>
                <c:pt idx="39">
                  <c:v>37741</c:v>
                </c:pt>
                <c:pt idx="40">
                  <c:v>37772</c:v>
                </c:pt>
                <c:pt idx="41">
                  <c:v>37802</c:v>
                </c:pt>
                <c:pt idx="42">
                  <c:v>37833</c:v>
                </c:pt>
                <c:pt idx="43">
                  <c:v>37864</c:v>
                </c:pt>
                <c:pt idx="44">
                  <c:v>37894</c:v>
                </c:pt>
                <c:pt idx="45">
                  <c:v>37925</c:v>
                </c:pt>
                <c:pt idx="46">
                  <c:v>37955</c:v>
                </c:pt>
                <c:pt idx="47">
                  <c:v>37986</c:v>
                </c:pt>
                <c:pt idx="48">
                  <c:v>38017</c:v>
                </c:pt>
                <c:pt idx="49">
                  <c:v>38046</c:v>
                </c:pt>
                <c:pt idx="50">
                  <c:v>38077</c:v>
                </c:pt>
                <c:pt idx="51">
                  <c:v>38107</c:v>
                </c:pt>
                <c:pt idx="52">
                  <c:v>38138</c:v>
                </c:pt>
                <c:pt idx="53">
                  <c:v>38168</c:v>
                </c:pt>
                <c:pt idx="54">
                  <c:v>38199</c:v>
                </c:pt>
                <c:pt idx="55">
                  <c:v>38230</c:v>
                </c:pt>
                <c:pt idx="56">
                  <c:v>38260</c:v>
                </c:pt>
                <c:pt idx="57">
                  <c:v>38291</c:v>
                </c:pt>
                <c:pt idx="58">
                  <c:v>38321</c:v>
                </c:pt>
                <c:pt idx="59">
                  <c:v>38352</c:v>
                </c:pt>
                <c:pt idx="60">
                  <c:v>38383</c:v>
                </c:pt>
                <c:pt idx="61">
                  <c:v>38411</c:v>
                </c:pt>
                <c:pt idx="62">
                  <c:v>38442</c:v>
                </c:pt>
                <c:pt idx="63">
                  <c:v>38472</c:v>
                </c:pt>
                <c:pt idx="64">
                  <c:v>38503</c:v>
                </c:pt>
                <c:pt idx="65">
                  <c:v>38533</c:v>
                </c:pt>
                <c:pt idx="66">
                  <c:v>38564</c:v>
                </c:pt>
                <c:pt idx="67">
                  <c:v>38595</c:v>
                </c:pt>
                <c:pt idx="68">
                  <c:v>38625</c:v>
                </c:pt>
                <c:pt idx="69">
                  <c:v>38656</c:v>
                </c:pt>
                <c:pt idx="70">
                  <c:v>38686</c:v>
                </c:pt>
                <c:pt idx="71">
                  <c:v>38717</c:v>
                </c:pt>
                <c:pt idx="72">
                  <c:v>38748</c:v>
                </c:pt>
                <c:pt idx="73">
                  <c:v>38776</c:v>
                </c:pt>
                <c:pt idx="74">
                  <c:v>38807</c:v>
                </c:pt>
                <c:pt idx="75">
                  <c:v>38837</c:v>
                </c:pt>
                <c:pt idx="76">
                  <c:v>38868</c:v>
                </c:pt>
                <c:pt idx="77">
                  <c:v>38898</c:v>
                </c:pt>
                <c:pt idx="78">
                  <c:v>38929</c:v>
                </c:pt>
                <c:pt idx="79">
                  <c:v>38960</c:v>
                </c:pt>
                <c:pt idx="80">
                  <c:v>38990</c:v>
                </c:pt>
                <c:pt idx="81">
                  <c:v>39021</c:v>
                </c:pt>
                <c:pt idx="82">
                  <c:v>39051</c:v>
                </c:pt>
                <c:pt idx="83">
                  <c:v>39082</c:v>
                </c:pt>
                <c:pt idx="84">
                  <c:v>39113</c:v>
                </c:pt>
                <c:pt idx="85">
                  <c:v>39141</c:v>
                </c:pt>
                <c:pt idx="86">
                  <c:v>39172</c:v>
                </c:pt>
                <c:pt idx="87">
                  <c:v>39202</c:v>
                </c:pt>
                <c:pt idx="88">
                  <c:v>39233</c:v>
                </c:pt>
                <c:pt idx="89">
                  <c:v>39263</c:v>
                </c:pt>
                <c:pt idx="90">
                  <c:v>39294</c:v>
                </c:pt>
                <c:pt idx="91">
                  <c:v>39325</c:v>
                </c:pt>
                <c:pt idx="92">
                  <c:v>39355</c:v>
                </c:pt>
                <c:pt idx="93">
                  <c:v>39386</c:v>
                </c:pt>
                <c:pt idx="94">
                  <c:v>39416</c:v>
                </c:pt>
                <c:pt idx="95">
                  <c:v>39447</c:v>
                </c:pt>
                <c:pt idx="96">
                  <c:v>39478</c:v>
                </c:pt>
                <c:pt idx="97">
                  <c:v>39507</c:v>
                </c:pt>
                <c:pt idx="98">
                  <c:v>39538</c:v>
                </c:pt>
                <c:pt idx="99">
                  <c:v>39568</c:v>
                </c:pt>
                <c:pt idx="100">
                  <c:v>39599</c:v>
                </c:pt>
                <c:pt idx="101">
                  <c:v>39629</c:v>
                </c:pt>
                <c:pt idx="102">
                  <c:v>39660</c:v>
                </c:pt>
                <c:pt idx="103">
                  <c:v>39691</c:v>
                </c:pt>
                <c:pt idx="104">
                  <c:v>39721</c:v>
                </c:pt>
                <c:pt idx="105">
                  <c:v>39752</c:v>
                </c:pt>
                <c:pt idx="106">
                  <c:v>39782</c:v>
                </c:pt>
                <c:pt idx="107">
                  <c:v>39813</c:v>
                </c:pt>
                <c:pt idx="108">
                  <c:v>39844</c:v>
                </c:pt>
                <c:pt idx="109">
                  <c:v>39872</c:v>
                </c:pt>
                <c:pt idx="110">
                  <c:v>39903</c:v>
                </c:pt>
                <c:pt idx="111">
                  <c:v>39933</c:v>
                </c:pt>
                <c:pt idx="112">
                  <c:v>39964</c:v>
                </c:pt>
                <c:pt idx="113">
                  <c:v>39994</c:v>
                </c:pt>
                <c:pt idx="114">
                  <c:v>40025</c:v>
                </c:pt>
                <c:pt idx="115">
                  <c:v>40056</c:v>
                </c:pt>
                <c:pt idx="116">
                  <c:v>40086</c:v>
                </c:pt>
                <c:pt idx="117">
                  <c:v>40117</c:v>
                </c:pt>
                <c:pt idx="118">
                  <c:v>40147</c:v>
                </c:pt>
                <c:pt idx="119">
                  <c:v>40178</c:v>
                </c:pt>
                <c:pt idx="120">
                  <c:v>40209</c:v>
                </c:pt>
                <c:pt idx="121">
                  <c:v>40237</c:v>
                </c:pt>
                <c:pt idx="122">
                  <c:v>40268</c:v>
                </c:pt>
                <c:pt idx="123">
                  <c:v>40298</c:v>
                </c:pt>
                <c:pt idx="124">
                  <c:v>40329</c:v>
                </c:pt>
                <c:pt idx="125">
                  <c:v>40359</c:v>
                </c:pt>
                <c:pt idx="126">
                  <c:v>40390</c:v>
                </c:pt>
                <c:pt idx="127">
                  <c:v>40421</c:v>
                </c:pt>
                <c:pt idx="128">
                  <c:v>40451</c:v>
                </c:pt>
                <c:pt idx="129">
                  <c:v>40482</c:v>
                </c:pt>
                <c:pt idx="130">
                  <c:v>40512</c:v>
                </c:pt>
                <c:pt idx="131">
                  <c:v>40543</c:v>
                </c:pt>
                <c:pt idx="132">
                  <c:v>40574</c:v>
                </c:pt>
                <c:pt idx="133">
                  <c:v>40602</c:v>
                </c:pt>
                <c:pt idx="134">
                  <c:v>40633</c:v>
                </c:pt>
                <c:pt idx="135">
                  <c:v>40663</c:v>
                </c:pt>
                <c:pt idx="136">
                  <c:v>40694</c:v>
                </c:pt>
                <c:pt idx="137">
                  <c:v>40724</c:v>
                </c:pt>
                <c:pt idx="138">
                  <c:v>40755</c:v>
                </c:pt>
                <c:pt idx="139">
                  <c:v>40786</c:v>
                </c:pt>
                <c:pt idx="140">
                  <c:v>40816</c:v>
                </c:pt>
                <c:pt idx="141">
                  <c:v>40847</c:v>
                </c:pt>
                <c:pt idx="142">
                  <c:v>40877</c:v>
                </c:pt>
                <c:pt idx="143">
                  <c:v>40908</c:v>
                </c:pt>
                <c:pt idx="144">
                  <c:v>40939</c:v>
                </c:pt>
                <c:pt idx="145">
                  <c:v>40968</c:v>
                </c:pt>
                <c:pt idx="146">
                  <c:v>40999</c:v>
                </c:pt>
                <c:pt idx="147">
                  <c:v>41029</c:v>
                </c:pt>
                <c:pt idx="148">
                  <c:v>41060</c:v>
                </c:pt>
                <c:pt idx="149">
                  <c:v>41090</c:v>
                </c:pt>
                <c:pt idx="150">
                  <c:v>41121</c:v>
                </c:pt>
                <c:pt idx="151">
                  <c:v>41152</c:v>
                </c:pt>
                <c:pt idx="152">
                  <c:v>41182</c:v>
                </c:pt>
                <c:pt idx="153">
                  <c:v>41213</c:v>
                </c:pt>
                <c:pt idx="154">
                  <c:v>41243</c:v>
                </c:pt>
                <c:pt idx="155">
                  <c:v>41274</c:v>
                </c:pt>
                <c:pt idx="156">
                  <c:v>41305</c:v>
                </c:pt>
                <c:pt idx="157">
                  <c:v>41333</c:v>
                </c:pt>
                <c:pt idx="158">
                  <c:v>41364</c:v>
                </c:pt>
                <c:pt idx="159">
                  <c:v>41394</c:v>
                </c:pt>
                <c:pt idx="160">
                  <c:v>41425</c:v>
                </c:pt>
                <c:pt idx="161">
                  <c:v>41455</c:v>
                </c:pt>
                <c:pt idx="162">
                  <c:v>41486</c:v>
                </c:pt>
                <c:pt idx="163">
                  <c:v>41517</c:v>
                </c:pt>
                <c:pt idx="164">
                  <c:v>41547</c:v>
                </c:pt>
                <c:pt idx="165">
                  <c:v>41578</c:v>
                </c:pt>
                <c:pt idx="166">
                  <c:v>41608</c:v>
                </c:pt>
                <c:pt idx="167">
                  <c:v>41639</c:v>
                </c:pt>
                <c:pt idx="168">
                  <c:v>41670</c:v>
                </c:pt>
                <c:pt idx="169">
                  <c:v>41698</c:v>
                </c:pt>
                <c:pt idx="170">
                  <c:v>41729</c:v>
                </c:pt>
                <c:pt idx="171">
                  <c:v>41759</c:v>
                </c:pt>
                <c:pt idx="172">
                  <c:v>41790</c:v>
                </c:pt>
                <c:pt idx="173">
                  <c:v>41820</c:v>
                </c:pt>
                <c:pt idx="174">
                  <c:v>41851</c:v>
                </c:pt>
                <c:pt idx="175">
                  <c:v>41882</c:v>
                </c:pt>
                <c:pt idx="176">
                  <c:v>41912</c:v>
                </c:pt>
                <c:pt idx="177">
                  <c:v>41943</c:v>
                </c:pt>
                <c:pt idx="178">
                  <c:v>41973</c:v>
                </c:pt>
                <c:pt idx="179">
                  <c:v>42004</c:v>
                </c:pt>
                <c:pt idx="180">
                  <c:v>42035</c:v>
                </c:pt>
                <c:pt idx="181">
                  <c:v>42063</c:v>
                </c:pt>
                <c:pt idx="182">
                  <c:v>42094</c:v>
                </c:pt>
                <c:pt idx="183">
                  <c:v>42124</c:v>
                </c:pt>
                <c:pt idx="184">
                  <c:v>42155</c:v>
                </c:pt>
                <c:pt idx="185">
                  <c:v>42185</c:v>
                </c:pt>
                <c:pt idx="186">
                  <c:v>42216</c:v>
                </c:pt>
                <c:pt idx="187">
                  <c:v>42247</c:v>
                </c:pt>
                <c:pt idx="188">
                  <c:v>42277</c:v>
                </c:pt>
                <c:pt idx="189">
                  <c:v>42308</c:v>
                </c:pt>
                <c:pt idx="190">
                  <c:v>42338</c:v>
                </c:pt>
                <c:pt idx="191">
                  <c:v>42369</c:v>
                </c:pt>
                <c:pt idx="192">
                  <c:v>42400</c:v>
                </c:pt>
                <c:pt idx="193">
                  <c:v>42429</c:v>
                </c:pt>
                <c:pt idx="194">
                  <c:v>42460</c:v>
                </c:pt>
                <c:pt idx="195">
                  <c:v>42490</c:v>
                </c:pt>
                <c:pt idx="196">
                  <c:v>42521</c:v>
                </c:pt>
                <c:pt idx="197">
                  <c:v>42551</c:v>
                </c:pt>
                <c:pt idx="198">
                  <c:v>42582</c:v>
                </c:pt>
                <c:pt idx="199">
                  <c:v>42613</c:v>
                </c:pt>
                <c:pt idx="200">
                  <c:v>42643</c:v>
                </c:pt>
                <c:pt idx="201">
                  <c:v>42674</c:v>
                </c:pt>
                <c:pt idx="202">
                  <c:v>42704</c:v>
                </c:pt>
                <c:pt idx="203">
                  <c:v>42735</c:v>
                </c:pt>
                <c:pt idx="204">
                  <c:v>42766</c:v>
                </c:pt>
                <c:pt idx="205">
                  <c:v>42794</c:v>
                </c:pt>
                <c:pt idx="206">
                  <c:v>42825</c:v>
                </c:pt>
                <c:pt idx="207">
                  <c:v>42855</c:v>
                </c:pt>
                <c:pt idx="208">
                  <c:v>42886</c:v>
                </c:pt>
                <c:pt idx="209">
                  <c:v>42916</c:v>
                </c:pt>
                <c:pt idx="210">
                  <c:v>42947</c:v>
                </c:pt>
                <c:pt idx="211">
                  <c:v>42978</c:v>
                </c:pt>
                <c:pt idx="212">
                  <c:v>43008</c:v>
                </c:pt>
                <c:pt idx="213">
                  <c:v>43039</c:v>
                </c:pt>
                <c:pt idx="214">
                  <c:v>43069</c:v>
                </c:pt>
                <c:pt idx="215">
                  <c:v>43100</c:v>
                </c:pt>
                <c:pt idx="216">
                  <c:v>43131</c:v>
                </c:pt>
                <c:pt idx="217">
                  <c:v>43159</c:v>
                </c:pt>
                <c:pt idx="218">
                  <c:v>43190</c:v>
                </c:pt>
                <c:pt idx="219">
                  <c:v>43220</c:v>
                </c:pt>
                <c:pt idx="220">
                  <c:v>43251</c:v>
                </c:pt>
                <c:pt idx="221">
                  <c:v>43281</c:v>
                </c:pt>
                <c:pt idx="222">
                  <c:v>43312</c:v>
                </c:pt>
                <c:pt idx="223">
                  <c:v>43343</c:v>
                </c:pt>
                <c:pt idx="224">
                  <c:v>43373</c:v>
                </c:pt>
                <c:pt idx="225">
                  <c:v>43404</c:v>
                </c:pt>
                <c:pt idx="226">
                  <c:v>43434</c:v>
                </c:pt>
                <c:pt idx="227">
                  <c:v>43465</c:v>
                </c:pt>
                <c:pt idx="228">
                  <c:v>43496</c:v>
                </c:pt>
                <c:pt idx="229">
                  <c:v>43524</c:v>
                </c:pt>
                <c:pt idx="230">
                  <c:v>43555</c:v>
                </c:pt>
                <c:pt idx="231">
                  <c:v>43585</c:v>
                </c:pt>
                <c:pt idx="232">
                  <c:v>43616</c:v>
                </c:pt>
                <c:pt idx="233">
                  <c:v>43646</c:v>
                </c:pt>
                <c:pt idx="234">
                  <c:v>43677</c:v>
                </c:pt>
                <c:pt idx="235">
                  <c:v>43708</c:v>
                </c:pt>
                <c:pt idx="236">
                  <c:v>43738</c:v>
                </c:pt>
                <c:pt idx="237">
                  <c:v>43769</c:v>
                </c:pt>
                <c:pt idx="238">
                  <c:v>43799</c:v>
                </c:pt>
                <c:pt idx="239">
                  <c:v>43830</c:v>
                </c:pt>
                <c:pt idx="240">
                  <c:v>43861</c:v>
                </c:pt>
                <c:pt idx="241">
                  <c:v>43890</c:v>
                </c:pt>
                <c:pt idx="242">
                  <c:v>43921</c:v>
                </c:pt>
                <c:pt idx="243">
                  <c:v>43951</c:v>
                </c:pt>
                <c:pt idx="244">
                  <c:v>43982</c:v>
                </c:pt>
                <c:pt idx="245">
                  <c:v>44012</c:v>
                </c:pt>
                <c:pt idx="246">
                  <c:v>44043</c:v>
                </c:pt>
                <c:pt idx="247">
                  <c:v>44074</c:v>
                </c:pt>
                <c:pt idx="248">
                  <c:v>44104</c:v>
                </c:pt>
                <c:pt idx="249">
                  <c:v>44135</c:v>
                </c:pt>
                <c:pt idx="250">
                  <c:v>44165</c:v>
                </c:pt>
                <c:pt idx="251">
                  <c:v>44196</c:v>
                </c:pt>
                <c:pt idx="252">
                  <c:v>44227</c:v>
                </c:pt>
                <c:pt idx="253">
                  <c:v>44255</c:v>
                </c:pt>
                <c:pt idx="254">
                  <c:v>44286</c:v>
                </c:pt>
                <c:pt idx="255">
                  <c:v>44316</c:v>
                </c:pt>
                <c:pt idx="256">
                  <c:v>44347</c:v>
                </c:pt>
                <c:pt idx="257">
                  <c:v>44377</c:v>
                </c:pt>
                <c:pt idx="258">
                  <c:v>44408</c:v>
                </c:pt>
                <c:pt idx="259">
                  <c:v>44439</c:v>
                </c:pt>
                <c:pt idx="260">
                  <c:v>44469</c:v>
                </c:pt>
                <c:pt idx="261">
                  <c:v>44500</c:v>
                </c:pt>
                <c:pt idx="262">
                  <c:v>44530</c:v>
                </c:pt>
                <c:pt idx="263">
                  <c:v>44561</c:v>
                </c:pt>
                <c:pt idx="264">
                  <c:v>44592</c:v>
                </c:pt>
                <c:pt idx="265">
                  <c:v>44620</c:v>
                </c:pt>
                <c:pt idx="266">
                  <c:v>44651</c:v>
                </c:pt>
                <c:pt idx="267">
                  <c:v>44681</c:v>
                </c:pt>
                <c:pt idx="268">
                  <c:v>44712</c:v>
                </c:pt>
                <c:pt idx="269">
                  <c:v>44742</c:v>
                </c:pt>
                <c:pt idx="270">
                  <c:v>44773</c:v>
                </c:pt>
                <c:pt idx="271">
                  <c:v>44804</c:v>
                </c:pt>
                <c:pt idx="272">
                  <c:v>44834</c:v>
                </c:pt>
                <c:pt idx="273">
                  <c:v>44865</c:v>
                </c:pt>
                <c:pt idx="274">
                  <c:v>44895</c:v>
                </c:pt>
                <c:pt idx="275">
                  <c:v>44926</c:v>
                </c:pt>
                <c:pt idx="276">
                  <c:v>44957</c:v>
                </c:pt>
                <c:pt idx="277">
                  <c:v>44985</c:v>
                </c:pt>
                <c:pt idx="278">
                  <c:v>45016</c:v>
                </c:pt>
                <c:pt idx="279">
                  <c:v>45046</c:v>
                </c:pt>
                <c:pt idx="280">
                  <c:v>45077</c:v>
                </c:pt>
                <c:pt idx="281">
                  <c:v>45107</c:v>
                </c:pt>
                <c:pt idx="282">
                  <c:v>45138</c:v>
                </c:pt>
                <c:pt idx="283">
                  <c:v>45169</c:v>
                </c:pt>
                <c:pt idx="284">
                  <c:v>45199</c:v>
                </c:pt>
                <c:pt idx="285">
                  <c:v>45230</c:v>
                </c:pt>
                <c:pt idx="286">
                  <c:v>45260</c:v>
                </c:pt>
                <c:pt idx="287">
                  <c:v>45291</c:v>
                </c:pt>
                <c:pt idx="288">
                  <c:v>45322</c:v>
                </c:pt>
                <c:pt idx="289">
                  <c:v>45351</c:v>
                </c:pt>
                <c:pt idx="290">
                  <c:v>45382</c:v>
                </c:pt>
                <c:pt idx="291">
                  <c:v>45412</c:v>
                </c:pt>
                <c:pt idx="292">
                  <c:v>45443</c:v>
                </c:pt>
                <c:pt idx="293">
                  <c:v>45473</c:v>
                </c:pt>
                <c:pt idx="294">
                  <c:v>45504</c:v>
                </c:pt>
                <c:pt idx="295">
                  <c:v>45535</c:v>
                </c:pt>
                <c:pt idx="296">
                  <c:v>45565</c:v>
                </c:pt>
                <c:pt idx="297">
                  <c:v>45596</c:v>
                </c:pt>
                <c:pt idx="298">
                  <c:v>45626</c:v>
                </c:pt>
                <c:pt idx="299">
                  <c:v>45657</c:v>
                </c:pt>
                <c:pt idx="300">
                  <c:v>45688</c:v>
                </c:pt>
                <c:pt idx="301">
                  <c:v>45716</c:v>
                </c:pt>
                <c:pt idx="302">
                  <c:v>45747</c:v>
                </c:pt>
                <c:pt idx="303">
                  <c:v>45777</c:v>
                </c:pt>
                <c:pt idx="304">
                  <c:v>45808</c:v>
                </c:pt>
                <c:pt idx="305">
                  <c:v>45838</c:v>
                </c:pt>
                <c:pt idx="306">
                  <c:v>45869</c:v>
                </c:pt>
                <c:pt idx="307">
                  <c:v>45900</c:v>
                </c:pt>
                <c:pt idx="308">
                  <c:v>45930</c:v>
                </c:pt>
                <c:pt idx="309">
                  <c:v>45961</c:v>
                </c:pt>
                <c:pt idx="310">
                  <c:v>45991</c:v>
                </c:pt>
                <c:pt idx="311">
                  <c:v>46022</c:v>
                </c:pt>
                <c:pt idx="312">
                  <c:v>46053</c:v>
                </c:pt>
                <c:pt idx="313">
                  <c:v>46081</c:v>
                </c:pt>
                <c:pt idx="314">
                  <c:v>46112</c:v>
                </c:pt>
                <c:pt idx="315">
                  <c:v>46142</c:v>
                </c:pt>
                <c:pt idx="316">
                  <c:v>46173</c:v>
                </c:pt>
                <c:pt idx="317">
                  <c:v>46203</c:v>
                </c:pt>
                <c:pt idx="318">
                  <c:v>46234</c:v>
                </c:pt>
                <c:pt idx="319">
                  <c:v>46265</c:v>
                </c:pt>
                <c:pt idx="320">
                  <c:v>46295</c:v>
                </c:pt>
                <c:pt idx="321">
                  <c:v>46326</c:v>
                </c:pt>
                <c:pt idx="322">
                  <c:v>46356</c:v>
                </c:pt>
                <c:pt idx="323">
                  <c:v>46387</c:v>
                </c:pt>
                <c:pt idx="324">
                  <c:v>46418</c:v>
                </c:pt>
                <c:pt idx="325">
                  <c:v>46446</c:v>
                </c:pt>
                <c:pt idx="326">
                  <c:v>46477</c:v>
                </c:pt>
                <c:pt idx="327">
                  <c:v>46507</c:v>
                </c:pt>
                <c:pt idx="328">
                  <c:v>46538</c:v>
                </c:pt>
                <c:pt idx="329">
                  <c:v>46568</c:v>
                </c:pt>
                <c:pt idx="330">
                  <c:v>46599</c:v>
                </c:pt>
                <c:pt idx="331">
                  <c:v>46630</c:v>
                </c:pt>
                <c:pt idx="332">
                  <c:v>46660</c:v>
                </c:pt>
                <c:pt idx="333">
                  <c:v>46691</c:v>
                </c:pt>
                <c:pt idx="334">
                  <c:v>46721</c:v>
                </c:pt>
                <c:pt idx="335">
                  <c:v>46752</c:v>
                </c:pt>
              </c:numCache>
            </c:numRef>
          </c:cat>
          <c:val>
            <c:numRef>
              <c:f>'17 - PCE'!$S$13:$S$336</c:f>
              <c:numCache>
                <c:formatCode>General</c:formatCode>
                <c:ptCount val="324"/>
                <c:pt idx="155" formatCode="0.0">
                  <c:v>#N/A</c:v>
                </c:pt>
                <c:pt idx="167" formatCode="0.0">
                  <c:v>#N/A</c:v>
                </c:pt>
                <c:pt idx="170" formatCode="0.0000">
                  <c:v>1.4474230756941431</c:v>
                </c:pt>
                <c:pt idx="179" formatCode="0.0">
                  <c:v>1.5</c:v>
                </c:pt>
                <c:pt idx="191" formatCode="0.0">
                  <c:v>1.8</c:v>
                </c:pt>
                <c:pt idx="203" formatCode="0.0">
                  <c:v>2</c:v>
                </c:pt>
                <c:pt idx="215">
                  <c:v>#N/A</c:v>
                </c:pt>
                <c:pt idx="227">
                  <c:v>#N/A</c:v>
                </c:pt>
                <c:pt idx="239">
                  <c:v>#N/A</c:v>
                </c:pt>
                <c:pt idx="251">
                  <c:v>#N/A</c:v>
                </c:pt>
                <c:pt idx="263">
                  <c:v>#N/A</c:v>
                </c:pt>
                <c:pt idx="275">
                  <c:v>#N/A</c:v>
                </c:pt>
                <c:pt idx="287">
                  <c:v>#N/A</c:v>
                </c:pt>
                <c:pt idx="299">
                  <c:v>#N/A</c:v>
                </c:pt>
                <c:pt idx="311">
                  <c:v>#N/A</c:v>
                </c:pt>
                <c:pt idx="323">
                  <c:v>#N/A</c:v>
                </c:pt>
              </c:numCache>
            </c:numRef>
          </c:val>
          <c:smooth val="0"/>
          <c:extLst>
            <c:ext xmlns:c16="http://schemas.microsoft.com/office/drawing/2014/chart" uri="{C3380CC4-5D6E-409C-BE32-E72D297353CC}">
              <c16:uniqueId val="{00000009-696A-4B75-85EB-3FAF3BFFAE1A}"/>
            </c:ext>
          </c:extLst>
        </c:ser>
        <c:ser>
          <c:idx val="11"/>
          <c:order val="10"/>
          <c:tx>
            <c:strRef>
              <c:f>'17 - PCE'!$T$12</c:f>
              <c:strCache>
                <c:ptCount val="1"/>
                <c:pt idx="0">
                  <c:v> Jun-14</c:v>
                </c:pt>
              </c:strCache>
            </c:strRef>
          </c:tx>
          <c:spPr>
            <a:ln w="19050" cap="rnd">
              <a:solidFill>
                <a:sysClr val="window" lastClr="FFFFFF">
                  <a:lumMod val="85000"/>
                </a:sysClr>
              </a:solidFill>
              <a:prstDash val="sysDash"/>
              <a:round/>
            </a:ln>
            <a:effectLst/>
          </c:spPr>
          <c:marker>
            <c:symbol val="none"/>
          </c:marker>
          <c:cat>
            <c:numRef>
              <c:f>'17 - PCE'!$G$13:$G$348</c:f>
              <c:numCache>
                <c:formatCode>[$-409]mmm\-yy;@</c:formatCode>
                <c:ptCount val="336"/>
                <c:pt idx="0">
                  <c:v>36556</c:v>
                </c:pt>
                <c:pt idx="1">
                  <c:v>36585</c:v>
                </c:pt>
                <c:pt idx="2">
                  <c:v>36616</c:v>
                </c:pt>
                <c:pt idx="3">
                  <c:v>36646</c:v>
                </c:pt>
                <c:pt idx="4">
                  <c:v>36677</c:v>
                </c:pt>
                <c:pt idx="5">
                  <c:v>36707</c:v>
                </c:pt>
                <c:pt idx="6">
                  <c:v>36738</c:v>
                </c:pt>
                <c:pt idx="7">
                  <c:v>36769</c:v>
                </c:pt>
                <c:pt idx="8">
                  <c:v>36799</c:v>
                </c:pt>
                <c:pt idx="9">
                  <c:v>36830</c:v>
                </c:pt>
                <c:pt idx="10">
                  <c:v>36860</c:v>
                </c:pt>
                <c:pt idx="11">
                  <c:v>36891</c:v>
                </c:pt>
                <c:pt idx="12">
                  <c:v>36922</c:v>
                </c:pt>
                <c:pt idx="13">
                  <c:v>36950</c:v>
                </c:pt>
                <c:pt idx="14">
                  <c:v>36981</c:v>
                </c:pt>
                <c:pt idx="15">
                  <c:v>37011</c:v>
                </c:pt>
                <c:pt idx="16">
                  <c:v>37042</c:v>
                </c:pt>
                <c:pt idx="17">
                  <c:v>37072</c:v>
                </c:pt>
                <c:pt idx="18">
                  <c:v>37103</c:v>
                </c:pt>
                <c:pt idx="19">
                  <c:v>37134</c:v>
                </c:pt>
                <c:pt idx="20">
                  <c:v>37164</c:v>
                </c:pt>
                <c:pt idx="21">
                  <c:v>37195</c:v>
                </c:pt>
                <c:pt idx="22">
                  <c:v>37225</c:v>
                </c:pt>
                <c:pt idx="23">
                  <c:v>37256</c:v>
                </c:pt>
                <c:pt idx="24">
                  <c:v>37287</c:v>
                </c:pt>
                <c:pt idx="25">
                  <c:v>37315</c:v>
                </c:pt>
                <c:pt idx="26">
                  <c:v>37346</c:v>
                </c:pt>
                <c:pt idx="27">
                  <c:v>37376</c:v>
                </c:pt>
                <c:pt idx="28">
                  <c:v>37407</c:v>
                </c:pt>
                <c:pt idx="29">
                  <c:v>37437</c:v>
                </c:pt>
                <c:pt idx="30">
                  <c:v>37468</c:v>
                </c:pt>
                <c:pt idx="31">
                  <c:v>37499</c:v>
                </c:pt>
                <c:pt idx="32">
                  <c:v>37529</c:v>
                </c:pt>
                <c:pt idx="33">
                  <c:v>37560</c:v>
                </c:pt>
                <c:pt idx="34">
                  <c:v>37590</c:v>
                </c:pt>
                <c:pt idx="35">
                  <c:v>37621</c:v>
                </c:pt>
                <c:pt idx="36">
                  <c:v>37652</c:v>
                </c:pt>
                <c:pt idx="37">
                  <c:v>37680</c:v>
                </c:pt>
                <c:pt idx="38">
                  <c:v>37711</c:v>
                </c:pt>
                <c:pt idx="39">
                  <c:v>37741</c:v>
                </c:pt>
                <c:pt idx="40">
                  <c:v>37772</c:v>
                </c:pt>
                <c:pt idx="41">
                  <c:v>37802</c:v>
                </c:pt>
                <c:pt idx="42">
                  <c:v>37833</c:v>
                </c:pt>
                <c:pt idx="43">
                  <c:v>37864</c:v>
                </c:pt>
                <c:pt idx="44">
                  <c:v>37894</c:v>
                </c:pt>
                <c:pt idx="45">
                  <c:v>37925</c:v>
                </c:pt>
                <c:pt idx="46">
                  <c:v>37955</c:v>
                </c:pt>
                <c:pt idx="47">
                  <c:v>37986</c:v>
                </c:pt>
                <c:pt idx="48">
                  <c:v>38017</c:v>
                </c:pt>
                <c:pt idx="49">
                  <c:v>38046</c:v>
                </c:pt>
                <c:pt idx="50">
                  <c:v>38077</c:v>
                </c:pt>
                <c:pt idx="51">
                  <c:v>38107</c:v>
                </c:pt>
                <c:pt idx="52">
                  <c:v>38138</c:v>
                </c:pt>
                <c:pt idx="53">
                  <c:v>38168</c:v>
                </c:pt>
                <c:pt idx="54">
                  <c:v>38199</c:v>
                </c:pt>
                <c:pt idx="55">
                  <c:v>38230</c:v>
                </c:pt>
                <c:pt idx="56">
                  <c:v>38260</c:v>
                </c:pt>
                <c:pt idx="57">
                  <c:v>38291</c:v>
                </c:pt>
                <c:pt idx="58">
                  <c:v>38321</c:v>
                </c:pt>
                <c:pt idx="59">
                  <c:v>38352</c:v>
                </c:pt>
                <c:pt idx="60">
                  <c:v>38383</c:v>
                </c:pt>
                <c:pt idx="61">
                  <c:v>38411</c:v>
                </c:pt>
                <c:pt idx="62">
                  <c:v>38442</c:v>
                </c:pt>
                <c:pt idx="63">
                  <c:v>38472</c:v>
                </c:pt>
                <c:pt idx="64">
                  <c:v>38503</c:v>
                </c:pt>
                <c:pt idx="65">
                  <c:v>38533</c:v>
                </c:pt>
                <c:pt idx="66">
                  <c:v>38564</c:v>
                </c:pt>
                <c:pt idx="67">
                  <c:v>38595</c:v>
                </c:pt>
                <c:pt idx="68">
                  <c:v>38625</c:v>
                </c:pt>
                <c:pt idx="69">
                  <c:v>38656</c:v>
                </c:pt>
                <c:pt idx="70">
                  <c:v>38686</c:v>
                </c:pt>
                <c:pt idx="71">
                  <c:v>38717</c:v>
                </c:pt>
                <c:pt idx="72">
                  <c:v>38748</c:v>
                </c:pt>
                <c:pt idx="73">
                  <c:v>38776</c:v>
                </c:pt>
                <c:pt idx="74">
                  <c:v>38807</c:v>
                </c:pt>
                <c:pt idx="75">
                  <c:v>38837</c:v>
                </c:pt>
                <c:pt idx="76">
                  <c:v>38868</c:v>
                </c:pt>
                <c:pt idx="77">
                  <c:v>38898</c:v>
                </c:pt>
                <c:pt idx="78">
                  <c:v>38929</c:v>
                </c:pt>
                <c:pt idx="79">
                  <c:v>38960</c:v>
                </c:pt>
                <c:pt idx="80">
                  <c:v>38990</c:v>
                </c:pt>
                <c:pt idx="81">
                  <c:v>39021</c:v>
                </c:pt>
                <c:pt idx="82">
                  <c:v>39051</c:v>
                </c:pt>
                <c:pt idx="83">
                  <c:v>39082</c:v>
                </c:pt>
                <c:pt idx="84">
                  <c:v>39113</c:v>
                </c:pt>
                <c:pt idx="85">
                  <c:v>39141</c:v>
                </c:pt>
                <c:pt idx="86">
                  <c:v>39172</c:v>
                </c:pt>
                <c:pt idx="87">
                  <c:v>39202</c:v>
                </c:pt>
                <c:pt idx="88">
                  <c:v>39233</c:v>
                </c:pt>
                <c:pt idx="89">
                  <c:v>39263</c:v>
                </c:pt>
                <c:pt idx="90">
                  <c:v>39294</c:v>
                </c:pt>
                <c:pt idx="91">
                  <c:v>39325</c:v>
                </c:pt>
                <c:pt idx="92">
                  <c:v>39355</c:v>
                </c:pt>
                <c:pt idx="93">
                  <c:v>39386</c:v>
                </c:pt>
                <c:pt idx="94">
                  <c:v>39416</c:v>
                </c:pt>
                <c:pt idx="95">
                  <c:v>39447</c:v>
                </c:pt>
                <c:pt idx="96">
                  <c:v>39478</c:v>
                </c:pt>
                <c:pt idx="97">
                  <c:v>39507</c:v>
                </c:pt>
                <c:pt idx="98">
                  <c:v>39538</c:v>
                </c:pt>
                <c:pt idx="99">
                  <c:v>39568</c:v>
                </c:pt>
                <c:pt idx="100">
                  <c:v>39599</c:v>
                </c:pt>
                <c:pt idx="101">
                  <c:v>39629</c:v>
                </c:pt>
                <c:pt idx="102">
                  <c:v>39660</c:v>
                </c:pt>
                <c:pt idx="103">
                  <c:v>39691</c:v>
                </c:pt>
                <c:pt idx="104">
                  <c:v>39721</c:v>
                </c:pt>
                <c:pt idx="105">
                  <c:v>39752</c:v>
                </c:pt>
                <c:pt idx="106">
                  <c:v>39782</c:v>
                </c:pt>
                <c:pt idx="107">
                  <c:v>39813</c:v>
                </c:pt>
                <c:pt idx="108">
                  <c:v>39844</c:v>
                </c:pt>
                <c:pt idx="109">
                  <c:v>39872</c:v>
                </c:pt>
                <c:pt idx="110">
                  <c:v>39903</c:v>
                </c:pt>
                <c:pt idx="111">
                  <c:v>39933</c:v>
                </c:pt>
                <c:pt idx="112">
                  <c:v>39964</c:v>
                </c:pt>
                <c:pt idx="113">
                  <c:v>39994</c:v>
                </c:pt>
                <c:pt idx="114">
                  <c:v>40025</c:v>
                </c:pt>
                <c:pt idx="115">
                  <c:v>40056</c:v>
                </c:pt>
                <c:pt idx="116">
                  <c:v>40086</c:v>
                </c:pt>
                <c:pt idx="117">
                  <c:v>40117</c:v>
                </c:pt>
                <c:pt idx="118">
                  <c:v>40147</c:v>
                </c:pt>
                <c:pt idx="119">
                  <c:v>40178</c:v>
                </c:pt>
                <c:pt idx="120">
                  <c:v>40209</c:v>
                </c:pt>
                <c:pt idx="121">
                  <c:v>40237</c:v>
                </c:pt>
                <c:pt idx="122">
                  <c:v>40268</c:v>
                </c:pt>
                <c:pt idx="123">
                  <c:v>40298</c:v>
                </c:pt>
                <c:pt idx="124">
                  <c:v>40329</c:v>
                </c:pt>
                <c:pt idx="125">
                  <c:v>40359</c:v>
                </c:pt>
                <c:pt idx="126">
                  <c:v>40390</c:v>
                </c:pt>
                <c:pt idx="127">
                  <c:v>40421</c:v>
                </c:pt>
                <c:pt idx="128">
                  <c:v>40451</c:v>
                </c:pt>
                <c:pt idx="129">
                  <c:v>40482</c:v>
                </c:pt>
                <c:pt idx="130">
                  <c:v>40512</c:v>
                </c:pt>
                <c:pt idx="131">
                  <c:v>40543</c:v>
                </c:pt>
                <c:pt idx="132">
                  <c:v>40574</c:v>
                </c:pt>
                <c:pt idx="133">
                  <c:v>40602</c:v>
                </c:pt>
                <c:pt idx="134">
                  <c:v>40633</c:v>
                </c:pt>
                <c:pt idx="135">
                  <c:v>40663</c:v>
                </c:pt>
                <c:pt idx="136">
                  <c:v>40694</c:v>
                </c:pt>
                <c:pt idx="137">
                  <c:v>40724</c:v>
                </c:pt>
                <c:pt idx="138">
                  <c:v>40755</c:v>
                </c:pt>
                <c:pt idx="139">
                  <c:v>40786</c:v>
                </c:pt>
                <c:pt idx="140">
                  <c:v>40816</c:v>
                </c:pt>
                <c:pt idx="141">
                  <c:v>40847</c:v>
                </c:pt>
                <c:pt idx="142">
                  <c:v>40877</c:v>
                </c:pt>
                <c:pt idx="143">
                  <c:v>40908</c:v>
                </c:pt>
                <c:pt idx="144">
                  <c:v>40939</c:v>
                </c:pt>
                <c:pt idx="145">
                  <c:v>40968</c:v>
                </c:pt>
                <c:pt idx="146">
                  <c:v>40999</c:v>
                </c:pt>
                <c:pt idx="147">
                  <c:v>41029</c:v>
                </c:pt>
                <c:pt idx="148">
                  <c:v>41060</c:v>
                </c:pt>
                <c:pt idx="149">
                  <c:v>41090</c:v>
                </c:pt>
                <c:pt idx="150">
                  <c:v>41121</c:v>
                </c:pt>
                <c:pt idx="151">
                  <c:v>41152</c:v>
                </c:pt>
                <c:pt idx="152">
                  <c:v>41182</c:v>
                </c:pt>
                <c:pt idx="153">
                  <c:v>41213</c:v>
                </c:pt>
                <c:pt idx="154">
                  <c:v>41243</c:v>
                </c:pt>
                <c:pt idx="155">
                  <c:v>41274</c:v>
                </c:pt>
                <c:pt idx="156">
                  <c:v>41305</c:v>
                </c:pt>
                <c:pt idx="157">
                  <c:v>41333</c:v>
                </c:pt>
                <c:pt idx="158">
                  <c:v>41364</c:v>
                </c:pt>
                <c:pt idx="159">
                  <c:v>41394</c:v>
                </c:pt>
                <c:pt idx="160">
                  <c:v>41425</c:v>
                </c:pt>
                <c:pt idx="161">
                  <c:v>41455</c:v>
                </c:pt>
                <c:pt idx="162">
                  <c:v>41486</c:v>
                </c:pt>
                <c:pt idx="163">
                  <c:v>41517</c:v>
                </c:pt>
                <c:pt idx="164">
                  <c:v>41547</c:v>
                </c:pt>
                <c:pt idx="165">
                  <c:v>41578</c:v>
                </c:pt>
                <c:pt idx="166">
                  <c:v>41608</c:v>
                </c:pt>
                <c:pt idx="167">
                  <c:v>41639</c:v>
                </c:pt>
                <c:pt idx="168">
                  <c:v>41670</c:v>
                </c:pt>
                <c:pt idx="169">
                  <c:v>41698</c:v>
                </c:pt>
                <c:pt idx="170">
                  <c:v>41729</c:v>
                </c:pt>
                <c:pt idx="171">
                  <c:v>41759</c:v>
                </c:pt>
                <c:pt idx="172">
                  <c:v>41790</c:v>
                </c:pt>
                <c:pt idx="173">
                  <c:v>41820</c:v>
                </c:pt>
                <c:pt idx="174">
                  <c:v>41851</c:v>
                </c:pt>
                <c:pt idx="175">
                  <c:v>41882</c:v>
                </c:pt>
                <c:pt idx="176">
                  <c:v>41912</c:v>
                </c:pt>
                <c:pt idx="177">
                  <c:v>41943</c:v>
                </c:pt>
                <c:pt idx="178">
                  <c:v>41973</c:v>
                </c:pt>
                <c:pt idx="179">
                  <c:v>42004</c:v>
                </c:pt>
                <c:pt idx="180">
                  <c:v>42035</c:v>
                </c:pt>
                <c:pt idx="181">
                  <c:v>42063</c:v>
                </c:pt>
                <c:pt idx="182">
                  <c:v>42094</c:v>
                </c:pt>
                <c:pt idx="183">
                  <c:v>42124</c:v>
                </c:pt>
                <c:pt idx="184">
                  <c:v>42155</c:v>
                </c:pt>
                <c:pt idx="185">
                  <c:v>42185</c:v>
                </c:pt>
                <c:pt idx="186">
                  <c:v>42216</c:v>
                </c:pt>
                <c:pt idx="187">
                  <c:v>42247</c:v>
                </c:pt>
                <c:pt idx="188">
                  <c:v>42277</c:v>
                </c:pt>
                <c:pt idx="189">
                  <c:v>42308</c:v>
                </c:pt>
                <c:pt idx="190">
                  <c:v>42338</c:v>
                </c:pt>
                <c:pt idx="191">
                  <c:v>42369</c:v>
                </c:pt>
                <c:pt idx="192">
                  <c:v>42400</c:v>
                </c:pt>
                <c:pt idx="193">
                  <c:v>42429</c:v>
                </c:pt>
                <c:pt idx="194">
                  <c:v>42460</c:v>
                </c:pt>
                <c:pt idx="195">
                  <c:v>42490</c:v>
                </c:pt>
                <c:pt idx="196">
                  <c:v>42521</c:v>
                </c:pt>
                <c:pt idx="197">
                  <c:v>42551</c:v>
                </c:pt>
                <c:pt idx="198">
                  <c:v>42582</c:v>
                </c:pt>
                <c:pt idx="199">
                  <c:v>42613</c:v>
                </c:pt>
                <c:pt idx="200">
                  <c:v>42643</c:v>
                </c:pt>
                <c:pt idx="201">
                  <c:v>42674</c:v>
                </c:pt>
                <c:pt idx="202">
                  <c:v>42704</c:v>
                </c:pt>
                <c:pt idx="203">
                  <c:v>42735</c:v>
                </c:pt>
                <c:pt idx="204">
                  <c:v>42766</c:v>
                </c:pt>
                <c:pt idx="205">
                  <c:v>42794</c:v>
                </c:pt>
                <c:pt idx="206">
                  <c:v>42825</c:v>
                </c:pt>
                <c:pt idx="207">
                  <c:v>42855</c:v>
                </c:pt>
                <c:pt idx="208">
                  <c:v>42886</c:v>
                </c:pt>
                <c:pt idx="209">
                  <c:v>42916</c:v>
                </c:pt>
                <c:pt idx="210">
                  <c:v>42947</c:v>
                </c:pt>
                <c:pt idx="211">
                  <c:v>42978</c:v>
                </c:pt>
                <c:pt idx="212">
                  <c:v>43008</c:v>
                </c:pt>
                <c:pt idx="213">
                  <c:v>43039</c:v>
                </c:pt>
                <c:pt idx="214">
                  <c:v>43069</c:v>
                </c:pt>
                <c:pt idx="215">
                  <c:v>43100</c:v>
                </c:pt>
                <c:pt idx="216">
                  <c:v>43131</c:v>
                </c:pt>
                <c:pt idx="217">
                  <c:v>43159</c:v>
                </c:pt>
                <c:pt idx="218">
                  <c:v>43190</c:v>
                </c:pt>
                <c:pt idx="219">
                  <c:v>43220</c:v>
                </c:pt>
                <c:pt idx="220">
                  <c:v>43251</c:v>
                </c:pt>
                <c:pt idx="221">
                  <c:v>43281</c:v>
                </c:pt>
                <c:pt idx="222">
                  <c:v>43312</c:v>
                </c:pt>
                <c:pt idx="223">
                  <c:v>43343</c:v>
                </c:pt>
                <c:pt idx="224">
                  <c:v>43373</c:v>
                </c:pt>
                <c:pt idx="225">
                  <c:v>43404</c:v>
                </c:pt>
                <c:pt idx="226">
                  <c:v>43434</c:v>
                </c:pt>
                <c:pt idx="227">
                  <c:v>43465</c:v>
                </c:pt>
                <c:pt idx="228">
                  <c:v>43496</c:v>
                </c:pt>
                <c:pt idx="229">
                  <c:v>43524</c:v>
                </c:pt>
                <c:pt idx="230">
                  <c:v>43555</c:v>
                </c:pt>
                <c:pt idx="231">
                  <c:v>43585</c:v>
                </c:pt>
                <c:pt idx="232">
                  <c:v>43616</c:v>
                </c:pt>
                <c:pt idx="233">
                  <c:v>43646</c:v>
                </c:pt>
                <c:pt idx="234">
                  <c:v>43677</c:v>
                </c:pt>
                <c:pt idx="235">
                  <c:v>43708</c:v>
                </c:pt>
                <c:pt idx="236">
                  <c:v>43738</c:v>
                </c:pt>
                <c:pt idx="237">
                  <c:v>43769</c:v>
                </c:pt>
                <c:pt idx="238">
                  <c:v>43799</c:v>
                </c:pt>
                <c:pt idx="239">
                  <c:v>43830</c:v>
                </c:pt>
                <c:pt idx="240">
                  <c:v>43861</c:v>
                </c:pt>
                <c:pt idx="241">
                  <c:v>43890</c:v>
                </c:pt>
                <c:pt idx="242">
                  <c:v>43921</c:v>
                </c:pt>
                <c:pt idx="243">
                  <c:v>43951</c:v>
                </c:pt>
                <c:pt idx="244">
                  <c:v>43982</c:v>
                </c:pt>
                <c:pt idx="245">
                  <c:v>44012</c:v>
                </c:pt>
                <c:pt idx="246">
                  <c:v>44043</c:v>
                </c:pt>
                <c:pt idx="247">
                  <c:v>44074</c:v>
                </c:pt>
                <c:pt idx="248">
                  <c:v>44104</c:v>
                </c:pt>
                <c:pt idx="249">
                  <c:v>44135</c:v>
                </c:pt>
                <c:pt idx="250">
                  <c:v>44165</c:v>
                </c:pt>
                <c:pt idx="251">
                  <c:v>44196</c:v>
                </c:pt>
                <c:pt idx="252">
                  <c:v>44227</c:v>
                </c:pt>
                <c:pt idx="253">
                  <c:v>44255</c:v>
                </c:pt>
                <c:pt idx="254">
                  <c:v>44286</c:v>
                </c:pt>
                <c:pt idx="255">
                  <c:v>44316</c:v>
                </c:pt>
                <c:pt idx="256">
                  <c:v>44347</c:v>
                </c:pt>
                <c:pt idx="257">
                  <c:v>44377</c:v>
                </c:pt>
                <c:pt idx="258">
                  <c:v>44408</c:v>
                </c:pt>
                <c:pt idx="259">
                  <c:v>44439</c:v>
                </c:pt>
                <c:pt idx="260">
                  <c:v>44469</c:v>
                </c:pt>
                <c:pt idx="261">
                  <c:v>44500</c:v>
                </c:pt>
                <c:pt idx="262">
                  <c:v>44530</c:v>
                </c:pt>
                <c:pt idx="263">
                  <c:v>44561</c:v>
                </c:pt>
                <c:pt idx="264">
                  <c:v>44592</c:v>
                </c:pt>
                <c:pt idx="265">
                  <c:v>44620</c:v>
                </c:pt>
                <c:pt idx="266">
                  <c:v>44651</c:v>
                </c:pt>
                <c:pt idx="267">
                  <c:v>44681</c:v>
                </c:pt>
                <c:pt idx="268">
                  <c:v>44712</c:v>
                </c:pt>
                <c:pt idx="269">
                  <c:v>44742</c:v>
                </c:pt>
                <c:pt idx="270">
                  <c:v>44773</c:v>
                </c:pt>
                <c:pt idx="271">
                  <c:v>44804</c:v>
                </c:pt>
                <c:pt idx="272">
                  <c:v>44834</c:v>
                </c:pt>
                <c:pt idx="273">
                  <c:v>44865</c:v>
                </c:pt>
                <c:pt idx="274">
                  <c:v>44895</c:v>
                </c:pt>
                <c:pt idx="275">
                  <c:v>44926</c:v>
                </c:pt>
                <c:pt idx="276">
                  <c:v>44957</c:v>
                </c:pt>
                <c:pt idx="277">
                  <c:v>44985</c:v>
                </c:pt>
                <c:pt idx="278">
                  <c:v>45016</c:v>
                </c:pt>
                <c:pt idx="279">
                  <c:v>45046</c:v>
                </c:pt>
                <c:pt idx="280">
                  <c:v>45077</c:v>
                </c:pt>
                <c:pt idx="281">
                  <c:v>45107</c:v>
                </c:pt>
                <c:pt idx="282">
                  <c:v>45138</c:v>
                </c:pt>
                <c:pt idx="283">
                  <c:v>45169</c:v>
                </c:pt>
                <c:pt idx="284">
                  <c:v>45199</c:v>
                </c:pt>
                <c:pt idx="285">
                  <c:v>45230</c:v>
                </c:pt>
                <c:pt idx="286">
                  <c:v>45260</c:v>
                </c:pt>
                <c:pt idx="287">
                  <c:v>45291</c:v>
                </c:pt>
                <c:pt idx="288">
                  <c:v>45322</c:v>
                </c:pt>
                <c:pt idx="289">
                  <c:v>45351</c:v>
                </c:pt>
                <c:pt idx="290">
                  <c:v>45382</c:v>
                </c:pt>
                <c:pt idx="291">
                  <c:v>45412</c:v>
                </c:pt>
                <c:pt idx="292">
                  <c:v>45443</c:v>
                </c:pt>
                <c:pt idx="293">
                  <c:v>45473</c:v>
                </c:pt>
                <c:pt idx="294">
                  <c:v>45504</c:v>
                </c:pt>
                <c:pt idx="295">
                  <c:v>45535</c:v>
                </c:pt>
                <c:pt idx="296">
                  <c:v>45565</c:v>
                </c:pt>
                <c:pt idx="297">
                  <c:v>45596</c:v>
                </c:pt>
                <c:pt idx="298">
                  <c:v>45626</c:v>
                </c:pt>
                <c:pt idx="299">
                  <c:v>45657</c:v>
                </c:pt>
                <c:pt idx="300">
                  <c:v>45688</c:v>
                </c:pt>
                <c:pt idx="301">
                  <c:v>45716</c:v>
                </c:pt>
                <c:pt idx="302">
                  <c:v>45747</c:v>
                </c:pt>
                <c:pt idx="303">
                  <c:v>45777</c:v>
                </c:pt>
                <c:pt idx="304">
                  <c:v>45808</c:v>
                </c:pt>
                <c:pt idx="305">
                  <c:v>45838</c:v>
                </c:pt>
                <c:pt idx="306">
                  <c:v>45869</c:v>
                </c:pt>
                <c:pt idx="307">
                  <c:v>45900</c:v>
                </c:pt>
                <c:pt idx="308">
                  <c:v>45930</c:v>
                </c:pt>
                <c:pt idx="309">
                  <c:v>45961</c:v>
                </c:pt>
                <c:pt idx="310">
                  <c:v>45991</c:v>
                </c:pt>
                <c:pt idx="311">
                  <c:v>46022</c:v>
                </c:pt>
                <c:pt idx="312">
                  <c:v>46053</c:v>
                </c:pt>
                <c:pt idx="313">
                  <c:v>46081</c:v>
                </c:pt>
                <c:pt idx="314">
                  <c:v>46112</c:v>
                </c:pt>
                <c:pt idx="315">
                  <c:v>46142</c:v>
                </c:pt>
                <c:pt idx="316">
                  <c:v>46173</c:v>
                </c:pt>
                <c:pt idx="317">
                  <c:v>46203</c:v>
                </c:pt>
                <c:pt idx="318">
                  <c:v>46234</c:v>
                </c:pt>
                <c:pt idx="319">
                  <c:v>46265</c:v>
                </c:pt>
                <c:pt idx="320">
                  <c:v>46295</c:v>
                </c:pt>
                <c:pt idx="321">
                  <c:v>46326</c:v>
                </c:pt>
                <c:pt idx="322">
                  <c:v>46356</c:v>
                </c:pt>
                <c:pt idx="323">
                  <c:v>46387</c:v>
                </c:pt>
                <c:pt idx="324">
                  <c:v>46418</c:v>
                </c:pt>
                <c:pt idx="325">
                  <c:v>46446</c:v>
                </c:pt>
                <c:pt idx="326">
                  <c:v>46477</c:v>
                </c:pt>
                <c:pt idx="327">
                  <c:v>46507</c:v>
                </c:pt>
                <c:pt idx="328">
                  <c:v>46538</c:v>
                </c:pt>
                <c:pt idx="329">
                  <c:v>46568</c:v>
                </c:pt>
                <c:pt idx="330">
                  <c:v>46599</c:v>
                </c:pt>
                <c:pt idx="331">
                  <c:v>46630</c:v>
                </c:pt>
                <c:pt idx="332">
                  <c:v>46660</c:v>
                </c:pt>
                <c:pt idx="333">
                  <c:v>46691</c:v>
                </c:pt>
                <c:pt idx="334">
                  <c:v>46721</c:v>
                </c:pt>
                <c:pt idx="335">
                  <c:v>46752</c:v>
                </c:pt>
              </c:numCache>
            </c:numRef>
          </c:cat>
          <c:val>
            <c:numRef>
              <c:f>'17 - PCE'!$T$13:$T$336</c:f>
              <c:numCache>
                <c:formatCode>General</c:formatCode>
                <c:ptCount val="324"/>
                <c:pt idx="155" formatCode="0.0">
                  <c:v>#N/A</c:v>
                </c:pt>
                <c:pt idx="167" formatCode="0.0">
                  <c:v>#N/A</c:v>
                </c:pt>
                <c:pt idx="173" formatCode="0.0000">
                  <c:v>1.5635448842467259</c:v>
                </c:pt>
                <c:pt idx="179" formatCode="0.0">
                  <c:v>1.5</c:v>
                </c:pt>
                <c:pt idx="191" formatCode="0.0">
                  <c:v>1.7</c:v>
                </c:pt>
                <c:pt idx="203" formatCode="0.0">
                  <c:v>2</c:v>
                </c:pt>
                <c:pt idx="215">
                  <c:v>#N/A</c:v>
                </c:pt>
                <c:pt idx="227">
                  <c:v>#N/A</c:v>
                </c:pt>
                <c:pt idx="239">
                  <c:v>#N/A</c:v>
                </c:pt>
                <c:pt idx="251">
                  <c:v>#N/A</c:v>
                </c:pt>
                <c:pt idx="263">
                  <c:v>#N/A</c:v>
                </c:pt>
                <c:pt idx="275">
                  <c:v>#N/A</c:v>
                </c:pt>
                <c:pt idx="287">
                  <c:v>#N/A</c:v>
                </c:pt>
                <c:pt idx="299">
                  <c:v>#N/A</c:v>
                </c:pt>
                <c:pt idx="311">
                  <c:v>#N/A</c:v>
                </c:pt>
                <c:pt idx="323">
                  <c:v>#N/A</c:v>
                </c:pt>
              </c:numCache>
            </c:numRef>
          </c:val>
          <c:smooth val="0"/>
          <c:extLst>
            <c:ext xmlns:c16="http://schemas.microsoft.com/office/drawing/2014/chart" uri="{C3380CC4-5D6E-409C-BE32-E72D297353CC}">
              <c16:uniqueId val="{0000000A-696A-4B75-85EB-3FAF3BFFAE1A}"/>
            </c:ext>
          </c:extLst>
        </c:ser>
        <c:ser>
          <c:idx val="12"/>
          <c:order val="11"/>
          <c:tx>
            <c:strRef>
              <c:f>'17 - PCE'!$U$12</c:f>
              <c:strCache>
                <c:ptCount val="1"/>
                <c:pt idx="0">
                  <c:v> Sep-14</c:v>
                </c:pt>
              </c:strCache>
            </c:strRef>
          </c:tx>
          <c:spPr>
            <a:ln w="19050" cap="rnd">
              <a:solidFill>
                <a:sysClr val="window" lastClr="FFFFFF">
                  <a:lumMod val="85000"/>
                </a:sysClr>
              </a:solidFill>
              <a:prstDash val="sysDash"/>
              <a:round/>
            </a:ln>
            <a:effectLst/>
          </c:spPr>
          <c:marker>
            <c:symbol val="none"/>
          </c:marker>
          <c:cat>
            <c:numRef>
              <c:f>'17 - PCE'!$G$13:$G$348</c:f>
              <c:numCache>
                <c:formatCode>[$-409]mmm\-yy;@</c:formatCode>
                <c:ptCount val="336"/>
                <c:pt idx="0">
                  <c:v>36556</c:v>
                </c:pt>
                <c:pt idx="1">
                  <c:v>36585</c:v>
                </c:pt>
                <c:pt idx="2">
                  <c:v>36616</c:v>
                </c:pt>
                <c:pt idx="3">
                  <c:v>36646</c:v>
                </c:pt>
                <c:pt idx="4">
                  <c:v>36677</c:v>
                </c:pt>
                <c:pt idx="5">
                  <c:v>36707</c:v>
                </c:pt>
                <c:pt idx="6">
                  <c:v>36738</c:v>
                </c:pt>
                <c:pt idx="7">
                  <c:v>36769</c:v>
                </c:pt>
                <c:pt idx="8">
                  <c:v>36799</c:v>
                </c:pt>
                <c:pt idx="9">
                  <c:v>36830</c:v>
                </c:pt>
                <c:pt idx="10">
                  <c:v>36860</c:v>
                </c:pt>
                <c:pt idx="11">
                  <c:v>36891</c:v>
                </c:pt>
                <c:pt idx="12">
                  <c:v>36922</c:v>
                </c:pt>
                <c:pt idx="13">
                  <c:v>36950</c:v>
                </c:pt>
                <c:pt idx="14">
                  <c:v>36981</c:v>
                </c:pt>
                <c:pt idx="15">
                  <c:v>37011</c:v>
                </c:pt>
                <c:pt idx="16">
                  <c:v>37042</c:v>
                </c:pt>
                <c:pt idx="17">
                  <c:v>37072</c:v>
                </c:pt>
                <c:pt idx="18">
                  <c:v>37103</c:v>
                </c:pt>
                <c:pt idx="19">
                  <c:v>37134</c:v>
                </c:pt>
                <c:pt idx="20">
                  <c:v>37164</c:v>
                </c:pt>
                <c:pt idx="21">
                  <c:v>37195</c:v>
                </c:pt>
                <c:pt idx="22">
                  <c:v>37225</c:v>
                </c:pt>
                <c:pt idx="23">
                  <c:v>37256</c:v>
                </c:pt>
                <c:pt idx="24">
                  <c:v>37287</c:v>
                </c:pt>
                <c:pt idx="25">
                  <c:v>37315</c:v>
                </c:pt>
                <c:pt idx="26">
                  <c:v>37346</c:v>
                </c:pt>
                <c:pt idx="27">
                  <c:v>37376</c:v>
                </c:pt>
                <c:pt idx="28">
                  <c:v>37407</c:v>
                </c:pt>
                <c:pt idx="29">
                  <c:v>37437</c:v>
                </c:pt>
                <c:pt idx="30">
                  <c:v>37468</c:v>
                </c:pt>
                <c:pt idx="31">
                  <c:v>37499</c:v>
                </c:pt>
                <c:pt idx="32">
                  <c:v>37529</c:v>
                </c:pt>
                <c:pt idx="33">
                  <c:v>37560</c:v>
                </c:pt>
                <c:pt idx="34">
                  <c:v>37590</c:v>
                </c:pt>
                <c:pt idx="35">
                  <c:v>37621</c:v>
                </c:pt>
                <c:pt idx="36">
                  <c:v>37652</c:v>
                </c:pt>
                <c:pt idx="37">
                  <c:v>37680</c:v>
                </c:pt>
                <c:pt idx="38">
                  <c:v>37711</c:v>
                </c:pt>
                <c:pt idx="39">
                  <c:v>37741</c:v>
                </c:pt>
                <c:pt idx="40">
                  <c:v>37772</c:v>
                </c:pt>
                <c:pt idx="41">
                  <c:v>37802</c:v>
                </c:pt>
                <c:pt idx="42">
                  <c:v>37833</c:v>
                </c:pt>
                <c:pt idx="43">
                  <c:v>37864</c:v>
                </c:pt>
                <c:pt idx="44">
                  <c:v>37894</c:v>
                </c:pt>
                <c:pt idx="45">
                  <c:v>37925</c:v>
                </c:pt>
                <c:pt idx="46">
                  <c:v>37955</c:v>
                </c:pt>
                <c:pt idx="47">
                  <c:v>37986</c:v>
                </c:pt>
                <c:pt idx="48">
                  <c:v>38017</c:v>
                </c:pt>
                <c:pt idx="49">
                  <c:v>38046</c:v>
                </c:pt>
                <c:pt idx="50">
                  <c:v>38077</c:v>
                </c:pt>
                <c:pt idx="51">
                  <c:v>38107</c:v>
                </c:pt>
                <c:pt idx="52">
                  <c:v>38138</c:v>
                </c:pt>
                <c:pt idx="53">
                  <c:v>38168</c:v>
                </c:pt>
                <c:pt idx="54">
                  <c:v>38199</c:v>
                </c:pt>
                <c:pt idx="55">
                  <c:v>38230</c:v>
                </c:pt>
                <c:pt idx="56">
                  <c:v>38260</c:v>
                </c:pt>
                <c:pt idx="57">
                  <c:v>38291</c:v>
                </c:pt>
                <c:pt idx="58">
                  <c:v>38321</c:v>
                </c:pt>
                <c:pt idx="59">
                  <c:v>38352</c:v>
                </c:pt>
                <c:pt idx="60">
                  <c:v>38383</c:v>
                </c:pt>
                <c:pt idx="61">
                  <c:v>38411</c:v>
                </c:pt>
                <c:pt idx="62">
                  <c:v>38442</c:v>
                </c:pt>
                <c:pt idx="63">
                  <c:v>38472</c:v>
                </c:pt>
                <c:pt idx="64">
                  <c:v>38503</c:v>
                </c:pt>
                <c:pt idx="65">
                  <c:v>38533</c:v>
                </c:pt>
                <c:pt idx="66">
                  <c:v>38564</c:v>
                </c:pt>
                <c:pt idx="67">
                  <c:v>38595</c:v>
                </c:pt>
                <c:pt idx="68">
                  <c:v>38625</c:v>
                </c:pt>
                <c:pt idx="69">
                  <c:v>38656</c:v>
                </c:pt>
                <c:pt idx="70">
                  <c:v>38686</c:v>
                </c:pt>
                <c:pt idx="71">
                  <c:v>38717</c:v>
                </c:pt>
                <c:pt idx="72">
                  <c:v>38748</c:v>
                </c:pt>
                <c:pt idx="73">
                  <c:v>38776</c:v>
                </c:pt>
                <c:pt idx="74">
                  <c:v>38807</c:v>
                </c:pt>
                <c:pt idx="75">
                  <c:v>38837</c:v>
                </c:pt>
                <c:pt idx="76">
                  <c:v>38868</c:v>
                </c:pt>
                <c:pt idx="77">
                  <c:v>38898</c:v>
                </c:pt>
                <c:pt idx="78">
                  <c:v>38929</c:v>
                </c:pt>
                <c:pt idx="79">
                  <c:v>38960</c:v>
                </c:pt>
                <c:pt idx="80">
                  <c:v>38990</c:v>
                </c:pt>
                <c:pt idx="81">
                  <c:v>39021</c:v>
                </c:pt>
                <c:pt idx="82">
                  <c:v>39051</c:v>
                </c:pt>
                <c:pt idx="83">
                  <c:v>39082</c:v>
                </c:pt>
                <c:pt idx="84">
                  <c:v>39113</c:v>
                </c:pt>
                <c:pt idx="85">
                  <c:v>39141</c:v>
                </c:pt>
                <c:pt idx="86">
                  <c:v>39172</c:v>
                </c:pt>
                <c:pt idx="87">
                  <c:v>39202</c:v>
                </c:pt>
                <c:pt idx="88">
                  <c:v>39233</c:v>
                </c:pt>
                <c:pt idx="89">
                  <c:v>39263</c:v>
                </c:pt>
                <c:pt idx="90">
                  <c:v>39294</c:v>
                </c:pt>
                <c:pt idx="91">
                  <c:v>39325</c:v>
                </c:pt>
                <c:pt idx="92">
                  <c:v>39355</c:v>
                </c:pt>
                <c:pt idx="93">
                  <c:v>39386</c:v>
                </c:pt>
                <c:pt idx="94">
                  <c:v>39416</c:v>
                </c:pt>
                <c:pt idx="95">
                  <c:v>39447</c:v>
                </c:pt>
                <c:pt idx="96">
                  <c:v>39478</c:v>
                </c:pt>
                <c:pt idx="97">
                  <c:v>39507</c:v>
                </c:pt>
                <c:pt idx="98">
                  <c:v>39538</c:v>
                </c:pt>
                <c:pt idx="99">
                  <c:v>39568</c:v>
                </c:pt>
                <c:pt idx="100">
                  <c:v>39599</c:v>
                </c:pt>
                <c:pt idx="101">
                  <c:v>39629</c:v>
                </c:pt>
                <c:pt idx="102">
                  <c:v>39660</c:v>
                </c:pt>
                <c:pt idx="103">
                  <c:v>39691</c:v>
                </c:pt>
                <c:pt idx="104">
                  <c:v>39721</c:v>
                </c:pt>
                <c:pt idx="105">
                  <c:v>39752</c:v>
                </c:pt>
                <c:pt idx="106">
                  <c:v>39782</c:v>
                </c:pt>
                <c:pt idx="107">
                  <c:v>39813</c:v>
                </c:pt>
                <c:pt idx="108">
                  <c:v>39844</c:v>
                </c:pt>
                <c:pt idx="109">
                  <c:v>39872</c:v>
                </c:pt>
                <c:pt idx="110">
                  <c:v>39903</c:v>
                </c:pt>
                <c:pt idx="111">
                  <c:v>39933</c:v>
                </c:pt>
                <c:pt idx="112">
                  <c:v>39964</c:v>
                </c:pt>
                <c:pt idx="113">
                  <c:v>39994</c:v>
                </c:pt>
                <c:pt idx="114">
                  <c:v>40025</c:v>
                </c:pt>
                <c:pt idx="115">
                  <c:v>40056</c:v>
                </c:pt>
                <c:pt idx="116">
                  <c:v>40086</c:v>
                </c:pt>
                <c:pt idx="117">
                  <c:v>40117</c:v>
                </c:pt>
                <c:pt idx="118">
                  <c:v>40147</c:v>
                </c:pt>
                <c:pt idx="119">
                  <c:v>40178</c:v>
                </c:pt>
                <c:pt idx="120">
                  <c:v>40209</c:v>
                </c:pt>
                <c:pt idx="121">
                  <c:v>40237</c:v>
                </c:pt>
                <c:pt idx="122">
                  <c:v>40268</c:v>
                </c:pt>
                <c:pt idx="123">
                  <c:v>40298</c:v>
                </c:pt>
                <c:pt idx="124">
                  <c:v>40329</c:v>
                </c:pt>
                <c:pt idx="125">
                  <c:v>40359</c:v>
                </c:pt>
                <c:pt idx="126">
                  <c:v>40390</c:v>
                </c:pt>
                <c:pt idx="127">
                  <c:v>40421</c:v>
                </c:pt>
                <c:pt idx="128">
                  <c:v>40451</c:v>
                </c:pt>
                <c:pt idx="129">
                  <c:v>40482</c:v>
                </c:pt>
                <c:pt idx="130">
                  <c:v>40512</c:v>
                </c:pt>
                <c:pt idx="131">
                  <c:v>40543</c:v>
                </c:pt>
                <c:pt idx="132">
                  <c:v>40574</c:v>
                </c:pt>
                <c:pt idx="133">
                  <c:v>40602</c:v>
                </c:pt>
                <c:pt idx="134">
                  <c:v>40633</c:v>
                </c:pt>
                <c:pt idx="135">
                  <c:v>40663</c:v>
                </c:pt>
                <c:pt idx="136">
                  <c:v>40694</c:v>
                </c:pt>
                <c:pt idx="137">
                  <c:v>40724</c:v>
                </c:pt>
                <c:pt idx="138">
                  <c:v>40755</c:v>
                </c:pt>
                <c:pt idx="139">
                  <c:v>40786</c:v>
                </c:pt>
                <c:pt idx="140">
                  <c:v>40816</c:v>
                </c:pt>
                <c:pt idx="141">
                  <c:v>40847</c:v>
                </c:pt>
                <c:pt idx="142">
                  <c:v>40877</c:v>
                </c:pt>
                <c:pt idx="143">
                  <c:v>40908</c:v>
                </c:pt>
                <c:pt idx="144">
                  <c:v>40939</c:v>
                </c:pt>
                <c:pt idx="145">
                  <c:v>40968</c:v>
                </c:pt>
                <c:pt idx="146">
                  <c:v>40999</c:v>
                </c:pt>
                <c:pt idx="147">
                  <c:v>41029</c:v>
                </c:pt>
                <c:pt idx="148">
                  <c:v>41060</c:v>
                </c:pt>
                <c:pt idx="149">
                  <c:v>41090</c:v>
                </c:pt>
                <c:pt idx="150">
                  <c:v>41121</c:v>
                </c:pt>
                <c:pt idx="151">
                  <c:v>41152</c:v>
                </c:pt>
                <c:pt idx="152">
                  <c:v>41182</c:v>
                </c:pt>
                <c:pt idx="153">
                  <c:v>41213</c:v>
                </c:pt>
                <c:pt idx="154">
                  <c:v>41243</c:v>
                </c:pt>
                <c:pt idx="155">
                  <c:v>41274</c:v>
                </c:pt>
                <c:pt idx="156">
                  <c:v>41305</c:v>
                </c:pt>
                <c:pt idx="157">
                  <c:v>41333</c:v>
                </c:pt>
                <c:pt idx="158">
                  <c:v>41364</c:v>
                </c:pt>
                <c:pt idx="159">
                  <c:v>41394</c:v>
                </c:pt>
                <c:pt idx="160">
                  <c:v>41425</c:v>
                </c:pt>
                <c:pt idx="161">
                  <c:v>41455</c:v>
                </c:pt>
                <c:pt idx="162">
                  <c:v>41486</c:v>
                </c:pt>
                <c:pt idx="163">
                  <c:v>41517</c:v>
                </c:pt>
                <c:pt idx="164">
                  <c:v>41547</c:v>
                </c:pt>
                <c:pt idx="165">
                  <c:v>41578</c:v>
                </c:pt>
                <c:pt idx="166">
                  <c:v>41608</c:v>
                </c:pt>
                <c:pt idx="167">
                  <c:v>41639</c:v>
                </c:pt>
                <c:pt idx="168">
                  <c:v>41670</c:v>
                </c:pt>
                <c:pt idx="169">
                  <c:v>41698</c:v>
                </c:pt>
                <c:pt idx="170">
                  <c:v>41729</c:v>
                </c:pt>
                <c:pt idx="171">
                  <c:v>41759</c:v>
                </c:pt>
                <c:pt idx="172">
                  <c:v>41790</c:v>
                </c:pt>
                <c:pt idx="173">
                  <c:v>41820</c:v>
                </c:pt>
                <c:pt idx="174">
                  <c:v>41851</c:v>
                </c:pt>
                <c:pt idx="175">
                  <c:v>41882</c:v>
                </c:pt>
                <c:pt idx="176">
                  <c:v>41912</c:v>
                </c:pt>
                <c:pt idx="177">
                  <c:v>41943</c:v>
                </c:pt>
                <c:pt idx="178">
                  <c:v>41973</c:v>
                </c:pt>
                <c:pt idx="179">
                  <c:v>42004</c:v>
                </c:pt>
                <c:pt idx="180">
                  <c:v>42035</c:v>
                </c:pt>
                <c:pt idx="181">
                  <c:v>42063</c:v>
                </c:pt>
                <c:pt idx="182">
                  <c:v>42094</c:v>
                </c:pt>
                <c:pt idx="183">
                  <c:v>42124</c:v>
                </c:pt>
                <c:pt idx="184">
                  <c:v>42155</c:v>
                </c:pt>
                <c:pt idx="185">
                  <c:v>42185</c:v>
                </c:pt>
                <c:pt idx="186">
                  <c:v>42216</c:v>
                </c:pt>
                <c:pt idx="187">
                  <c:v>42247</c:v>
                </c:pt>
                <c:pt idx="188">
                  <c:v>42277</c:v>
                </c:pt>
                <c:pt idx="189">
                  <c:v>42308</c:v>
                </c:pt>
                <c:pt idx="190">
                  <c:v>42338</c:v>
                </c:pt>
                <c:pt idx="191">
                  <c:v>42369</c:v>
                </c:pt>
                <c:pt idx="192">
                  <c:v>42400</c:v>
                </c:pt>
                <c:pt idx="193">
                  <c:v>42429</c:v>
                </c:pt>
                <c:pt idx="194">
                  <c:v>42460</c:v>
                </c:pt>
                <c:pt idx="195">
                  <c:v>42490</c:v>
                </c:pt>
                <c:pt idx="196">
                  <c:v>42521</c:v>
                </c:pt>
                <c:pt idx="197">
                  <c:v>42551</c:v>
                </c:pt>
                <c:pt idx="198">
                  <c:v>42582</c:v>
                </c:pt>
                <c:pt idx="199">
                  <c:v>42613</c:v>
                </c:pt>
                <c:pt idx="200">
                  <c:v>42643</c:v>
                </c:pt>
                <c:pt idx="201">
                  <c:v>42674</c:v>
                </c:pt>
                <c:pt idx="202">
                  <c:v>42704</c:v>
                </c:pt>
                <c:pt idx="203">
                  <c:v>42735</c:v>
                </c:pt>
                <c:pt idx="204">
                  <c:v>42766</c:v>
                </c:pt>
                <c:pt idx="205">
                  <c:v>42794</c:v>
                </c:pt>
                <c:pt idx="206">
                  <c:v>42825</c:v>
                </c:pt>
                <c:pt idx="207">
                  <c:v>42855</c:v>
                </c:pt>
                <c:pt idx="208">
                  <c:v>42886</c:v>
                </c:pt>
                <c:pt idx="209">
                  <c:v>42916</c:v>
                </c:pt>
                <c:pt idx="210">
                  <c:v>42947</c:v>
                </c:pt>
                <c:pt idx="211">
                  <c:v>42978</c:v>
                </c:pt>
                <c:pt idx="212">
                  <c:v>43008</c:v>
                </c:pt>
                <c:pt idx="213">
                  <c:v>43039</c:v>
                </c:pt>
                <c:pt idx="214">
                  <c:v>43069</c:v>
                </c:pt>
                <c:pt idx="215">
                  <c:v>43100</c:v>
                </c:pt>
                <c:pt idx="216">
                  <c:v>43131</c:v>
                </c:pt>
                <c:pt idx="217">
                  <c:v>43159</c:v>
                </c:pt>
                <c:pt idx="218">
                  <c:v>43190</c:v>
                </c:pt>
                <c:pt idx="219">
                  <c:v>43220</c:v>
                </c:pt>
                <c:pt idx="220">
                  <c:v>43251</c:v>
                </c:pt>
                <c:pt idx="221">
                  <c:v>43281</c:v>
                </c:pt>
                <c:pt idx="222">
                  <c:v>43312</c:v>
                </c:pt>
                <c:pt idx="223">
                  <c:v>43343</c:v>
                </c:pt>
                <c:pt idx="224">
                  <c:v>43373</c:v>
                </c:pt>
                <c:pt idx="225">
                  <c:v>43404</c:v>
                </c:pt>
                <c:pt idx="226">
                  <c:v>43434</c:v>
                </c:pt>
                <c:pt idx="227">
                  <c:v>43465</c:v>
                </c:pt>
                <c:pt idx="228">
                  <c:v>43496</c:v>
                </c:pt>
                <c:pt idx="229">
                  <c:v>43524</c:v>
                </c:pt>
                <c:pt idx="230">
                  <c:v>43555</c:v>
                </c:pt>
                <c:pt idx="231">
                  <c:v>43585</c:v>
                </c:pt>
                <c:pt idx="232">
                  <c:v>43616</c:v>
                </c:pt>
                <c:pt idx="233">
                  <c:v>43646</c:v>
                </c:pt>
                <c:pt idx="234">
                  <c:v>43677</c:v>
                </c:pt>
                <c:pt idx="235">
                  <c:v>43708</c:v>
                </c:pt>
                <c:pt idx="236">
                  <c:v>43738</c:v>
                </c:pt>
                <c:pt idx="237">
                  <c:v>43769</c:v>
                </c:pt>
                <c:pt idx="238">
                  <c:v>43799</c:v>
                </c:pt>
                <c:pt idx="239">
                  <c:v>43830</c:v>
                </c:pt>
                <c:pt idx="240">
                  <c:v>43861</c:v>
                </c:pt>
                <c:pt idx="241">
                  <c:v>43890</c:v>
                </c:pt>
                <c:pt idx="242">
                  <c:v>43921</c:v>
                </c:pt>
                <c:pt idx="243">
                  <c:v>43951</c:v>
                </c:pt>
                <c:pt idx="244">
                  <c:v>43982</c:v>
                </c:pt>
                <c:pt idx="245">
                  <c:v>44012</c:v>
                </c:pt>
                <c:pt idx="246">
                  <c:v>44043</c:v>
                </c:pt>
                <c:pt idx="247">
                  <c:v>44074</c:v>
                </c:pt>
                <c:pt idx="248">
                  <c:v>44104</c:v>
                </c:pt>
                <c:pt idx="249">
                  <c:v>44135</c:v>
                </c:pt>
                <c:pt idx="250">
                  <c:v>44165</c:v>
                </c:pt>
                <c:pt idx="251">
                  <c:v>44196</c:v>
                </c:pt>
                <c:pt idx="252">
                  <c:v>44227</c:v>
                </c:pt>
                <c:pt idx="253">
                  <c:v>44255</c:v>
                </c:pt>
                <c:pt idx="254">
                  <c:v>44286</c:v>
                </c:pt>
                <c:pt idx="255">
                  <c:v>44316</c:v>
                </c:pt>
                <c:pt idx="256">
                  <c:v>44347</c:v>
                </c:pt>
                <c:pt idx="257">
                  <c:v>44377</c:v>
                </c:pt>
                <c:pt idx="258">
                  <c:v>44408</c:v>
                </c:pt>
                <c:pt idx="259">
                  <c:v>44439</c:v>
                </c:pt>
                <c:pt idx="260">
                  <c:v>44469</c:v>
                </c:pt>
                <c:pt idx="261">
                  <c:v>44500</c:v>
                </c:pt>
                <c:pt idx="262">
                  <c:v>44530</c:v>
                </c:pt>
                <c:pt idx="263">
                  <c:v>44561</c:v>
                </c:pt>
                <c:pt idx="264">
                  <c:v>44592</c:v>
                </c:pt>
                <c:pt idx="265">
                  <c:v>44620</c:v>
                </c:pt>
                <c:pt idx="266">
                  <c:v>44651</c:v>
                </c:pt>
                <c:pt idx="267">
                  <c:v>44681</c:v>
                </c:pt>
                <c:pt idx="268">
                  <c:v>44712</c:v>
                </c:pt>
                <c:pt idx="269">
                  <c:v>44742</c:v>
                </c:pt>
                <c:pt idx="270">
                  <c:v>44773</c:v>
                </c:pt>
                <c:pt idx="271">
                  <c:v>44804</c:v>
                </c:pt>
                <c:pt idx="272">
                  <c:v>44834</c:v>
                </c:pt>
                <c:pt idx="273">
                  <c:v>44865</c:v>
                </c:pt>
                <c:pt idx="274">
                  <c:v>44895</c:v>
                </c:pt>
                <c:pt idx="275">
                  <c:v>44926</c:v>
                </c:pt>
                <c:pt idx="276">
                  <c:v>44957</c:v>
                </c:pt>
                <c:pt idx="277">
                  <c:v>44985</c:v>
                </c:pt>
                <c:pt idx="278">
                  <c:v>45016</c:v>
                </c:pt>
                <c:pt idx="279">
                  <c:v>45046</c:v>
                </c:pt>
                <c:pt idx="280">
                  <c:v>45077</c:v>
                </c:pt>
                <c:pt idx="281">
                  <c:v>45107</c:v>
                </c:pt>
                <c:pt idx="282">
                  <c:v>45138</c:v>
                </c:pt>
                <c:pt idx="283">
                  <c:v>45169</c:v>
                </c:pt>
                <c:pt idx="284">
                  <c:v>45199</c:v>
                </c:pt>
                <c:pt idx="285">
                  <c:v>45230</c:v>
                </c:pt>
                <c:pt idx="286">
                  <c:v>45260</c:v>
                </c:pt>
                <c:pt idx="287">
                  <c:v>45291</c:v>
                </c:pt>
                <c:pt idx="288">
                  <c:v>45322</c:v>
                </c:pt>
                <c:pt idx="289">
                  <c:v>45351</c:v>
                </c:pt>
                <c:pt idx="290">
                  <c:v>45382</c:v>
                </c:pt>
                <c:pt idx="291">
                  <c:v>45412</c:v>
                </c:pt>
                <c:pt idx="292">
                  <c:v>45443</c:v>
                </c:pt>
                <c:pt idx="293">
                  <c:v>45473</c:v>
                </c:pt>
                <c:pt idx="294">
                  <c:v>45504</c:v>
                </c:pt>
                <c:pt idx="295">
                  <c:v>45535</c:v>
                </c:pt>
                <c:pt idx="296">
                  <c:v>45565</c:v>
                </c:pt>
                <c:pt idx="297">
                  <c:v>45596</c:v>
                </c:pt>
                <c:pt idx="298">
                  <c:v>45626</c:v>
                </c:pt>
                <c:pt idx="299">
                  <c:v>45657</c:v>
                </c:pt>
                <c:pt idx="300">
                  <c:v>45688</c:v>
                </c:pt>
                <c:pt idx="301">
                  <c:v>45716</c:v>
                </c:pt>
                <c:pt idx="302">
                  <c:v>45747</c:v>
                </c:pt>
                <c:pt idx="303">
                  <c:v>45777</c:v>
                </c:pt>
                <c:pt idx="304">
                  <c:v>45808</c:v>
                </c:pt>
                <c:pt idx="305">
                  <c:v>45838</c:v>
                </c:pt>
                <c:pt idx="306">
                  <c:v>45869</c:v>
                </c:pt>
                <c:pt idx="307">
                  <c:v>45900</c:v>
                </c:pt>
                <c:pt idx="308">
                  <c:v>45930</c:v>
                </c:pt>
                <c:pt idx="309">
                  <c:v>45961</c:v>
                </c:pt>
                <c:pt idx="310">
                  <c:v>45991</c:v>
                </c:pt>
                <c:pt idx="311">
                  <c:v>46022</c:v>
                </c:pt>
                <c:pt idx="312">
                  <c:v>46053</c:v>
                </c:pt>
                <c:pt idx="313">
                  <c:v>46081</c:v>
                </c:pt>
                <c:pt idx="314">
                  <c:v>46112</c:v>
                </c:pt>
                <c:pt idx="315">
                  <c:v>46142</c:v>
                </c:pt>
                <c:pt idx="316">
                  <c:v>46173</c:v>
                </c:pt>
                <c:pt idx="317">
                  <c:v>46203</c:v>
                </c:pt>
                <c:pt idx="318">
                  <c:v>46234</c:v>
                </c:pt>
                <c:pt idx="319">
                  <c:v>46265</c:v>
                </c:pt>
                <c:pt idx="320">
                  <c:v>46295</c:v>
                </c:pt>
                <c:pt idx="321">
                  <c:v>46326</c:v>
                </c:pt>
                <c:pt idx="322">
                  <c:v>46356</c:v>
                </c:pt>
                <c:pt idx="323">
                  <c:v>46387</c:v>
                </c:pt>
                <c:pt idx="324">
                  <c:v>46418</c:v>
                </c:pt>
                <c:pt idx="325">
                  <c:v>46446</c:v>
                </c:pt>
                <c:pt idx="326">
                  <c:v>46477</c:v>
                </c:pt>
                <c:pt idx="327">
                  <c:v>46507</c:v>
                </c:pt>
                <c:pt idx="328">
                  <c:v>46538</c:v>
                </c:pt>
                <c:pt idx="329">
                  <c:v>46568</c:v>
                </c:pt>
                <c:pt idx="330">
                  <c:v>46599</c:v>
                </c:pt>
                <c:pt idx="331">
                  <c:v>46630</c:v>
                </c:pt>
                <c:pt idx="332">
                  <c:v>46660</c:v>
                </c:pt>
                <c:pt idx="333">
                  <c:v>46691</c:v>
                </c:pt>
                <c:pt idx="334">
                  <c:v>46721</c:v>
                </c:pt>
                <c:pt idx="335">
                  <c:v>46752</c:v>
                </c:pt>
              </c:numCache>
            </c:numRef>
          </c:cat>
          <c:val>
            <c:numRef>
              <c:f>'17 - PCE'!$U$13:$U$336</c:f>
              <c:numCache>
                <c:formatCode>General</c:formatCode>
                <c:ptCount val="324"/>
                <c:pt idx="155" formatCode="0.0">
                  <c:v>#N/A</c:v>
                </c:pt>
                <c:pt idx="167" formatCode="0.0">
                  <c:v>#N/A</c:v>
                </c:pt>
                <c:pt idx="176" formatCode="0.0000">
                  <c:v>1.5548480585553692</c:v>
                </c:pt>
                <c:pt idx="179" formatCode="0.0">
                  <c:v>1.6</c:v>
                </c:pt>
                <c:pt idx="191" formatCode="0.0">
                  <c:v>1.7</c:v>
                </c:pt>
                <c:pt idx="203" formatCode="0.0">
                  <c:v>2</c:v>
                </c:pt>
                <c:pt idx="215" formatCode="0.0">
                  <c:v>2</c:v>
                </c:pt>
                <c:pt idx="227">
                  <c:v>#N/A</c:v>
                </c:pt>
                <c:pt idx="239">
                  <c:v>#N/A</c:v>
                </c:pt>
                <c:pt idx="251">
                  <c:v>#N/A</c:v>
                </c:pt>
                <c:pt idx="263">
                  <c:v>#N/A</c:v>
                </c:pt>
                <c:pt idx="275">
                  <c:v>#N/A</c:v>
                </c:pt>
                <c:pt idx="287">
                  <c:v>#N/A</c:v>
                </c:pt>
                <c:pt idx="299">
                  <c:v>#N/A</c:v>
                </c:pt>
                <c:pt idx="311">
                  <c:v>#N/A</c:v>
                </c:pt>
                <c:pt idx="323">
                  <c:v>#N/A</c:v>
                </c:pt>
              </c:numCache>
            </c:numRef>
          </c:val>
          <c:smooth val="0"/>
          <c:extLst>
            <c:ext xmlns:c16="http://schemas.microsoft.com/office/drawing/2014/chart" uri="{C3380CC4-5D6E-409C-BE32-E72D297353CC}">
              <c16:uniqueId val="{0000000B-696A-4B75-85EB-3FAF3BFFAE1A}"/>
            </c:ext>
          </c:extLst>
        </c:ser>
        <c:ser>
          <c:idx val="13"/>
          <c:order val="12"/>
          <c:tx>
            <c:strRef>
              <c:f>'17 - PCE'!$V$12</c:f>
              <c:strCache>
                <c:ptCount val="1"/>
                <c:pt idx="0">
                  <c:v> Dec-14</c:v>
                </c:pt>
              </c:strCache>
            </c:strRef>
          </c:tx>
          <c:spPr>
            <a:ln w="19050" cap="rnd">
              <a:solidFill>
                <a:sysClr val="window" lastClr="FFFFFF">
                  <a:lumMod val="85000"/>
                </a:sysClr>
              </a:solidFill>
              <a:prstDash val="sysDash"/>
              <a:round/>
            </a:ln>
            <a:effectLst/>
          </c:spPr>
          <c:marker>
            <c:symbol val="none"/>
          </c:marker>
          <c:cat>
            <c:numRef>
              <c:f>'17 - PCE'!$G$13:$G$348</c:f>
              <c:numCache>
                <c:formatCode>[$-409]mmm\-yy;@</c:formatCode>
                <c:ptCount val="336"/>
                <c:pt idx="0">
                  <c:v>36556</c:v>
                </c:pt>
                <c:pt idx="1">
                  <c:v>36585</c:v>
                </c:pt>
                <c:pt idx="2">
                  <c:v>36616</c:v>
                </c:pt>
                <c:pt idx="3">
                  <c:v>36646</c:v>
                </c:pt>
                <c:pt idx="4">
                  <c:v>36677</c:v>
                </c:pt>
                <c:pt idx="5">
                  <c:v>36707</c:v>
                </c:pt>
                <c:pt idx="6">
                  <c:v>36738</c:v>
                </c:pt>
                <c:pt idx="7">
                  <c:v>36769</c:v>
                </c:pt>
                <c:pt idx="8">
                  <c:v>36799</c:v>
                </c:pt>
                <c:pt idx="9">
                  <c:v>36830</c:v>
                </c:pt>
                <c:pt idx="10">
                  <c:v>36860</c:v>
                </c:pt>
                <c:pt idx="11">
                  <c:v>36891</c:v>
                </c:pt>
                <c:pt idx="12">
                  <c:v>36922</c:v>
                </c:pt>
                <c:pt idx="13">
                  <c:v>36950</c:v>
                </c:pt>
                <c:pt idx="14">
                  <c:v>36981</c:v>
                </c:pt>
                <c:pt idx="15">
                  <c:v>37011</c:v>
                </c:pt>
                <c:pt idx="16">
                  <c:v>37042</c:v>
                </c:pt>
                <c:pt idx="17">
                  <c:v>37072</c:v>
                </c:pt>
                <c:pt idx="18">
                  <c:v>37103</c:v>
                </c:pt>
                <c:pt idx="19">
                  <c:v>37134</c:v>
                </c:pt>
                <c:pt idx="20">
                  <c:v>37164</c:v>
                </c:pt>
                <c:pt idx="21">
                  <c:v>37195</c:v>
                </c:pt>
                <c:pt idx="22">
                  <c:v>37225</c:v>
                </c:pt>
                <c:pt idx="23">
                  <c:v>37256</c:v>
                </c:pt>
                <c:pt idx="24">
                  <c:v>37287</c:v>
                </c:pt>
                <c:pt idx="25">
                  <c:v>37315</c:v>
                </c:pt>
                <c:pt idx="26">
                  <c:v>37346</c:v>
                </c:pt>
                <c:pt idx="27">
                  <c:v>37376</c:v>
                </c:pt>
                <c:pt idx="28">
                  <c:v>37407</c:v>
                </c:pt>
                <c:pt idx="29">
                  <c:v>37437</c:v>
                </c:pt>
                <c:pt idx="30">
                  <c:v>37468</c:v>
                </c:pt>
                <c:pt idx="31">
                  <c:v>37499</c:v>
                </c:pt>
                <c:pt idx="32">
                  <c:v>37529</c:v>
                </c:pt>
                <c:pt idx="33">
                  <c:v>37560</c:v>
                </c:pt>
                <c:pt idx="34">
                  <c:v>37590</c:v>
                </c:pt>
                <c:pt idx="35">
                  <c:v>37621</c:v>
                </c:pt>
                <c:pt idx="36">
                  <c:v>37652</c:v>
                </c:pt>
                <c:pt idx="37">
                  <c:v>37680</c:v>
                </c:pt>
                <c:pt idx="38">
                  <c:v>37711</c:v>
                </c:pt>
                <c:pt idx="39">
                  <c:v>37741</c:v>
                </c:pt>
                <c:pt idx="40">
                  <c:v>37772</c:v>
                </c:pt>
                <c:pt idx="41">
                  <c:v>37802</c:v>
                </c:pt>
                <c:pt idx="42">
                  <c:v>37833</c:v>
                </c:pt>
                <c:pt idx="43">
                  <c:v>37864</c:v>
                </c:pt>
                <c:pt idx="44">
                  <c:v>37894</c:v>
                </c:pt>
                <c:pt idx="45">
                  <c:v>37925</c:v>
                </c:pt>
                <c:pt idx="46">
                  <c:v>37955</c:v>
                </c:pt>
                <c:pt idx="47">
                  <c:v>37986</c:v>
                </c:pt>
                <c:pt idx="48">
                  <c:v>38017</c:v>
                </c:pt>
                <c:pt idx="49">
                  <c:v>38046</c:v>
                </c:pt>
                <c:pt idx="50">
                  <c:v>38077</c:v>
                </c:pt>
                <c:pt idx="51">
                  <c:v>38107</c:v>
                </c:pt>
                <c:pt idx="52">
                  <c:v>38138</c:v>
                </c:pt>
                <c:pt idx="53">
                  <c:v>38168</c:v>
                </c:pt>
                <c:pt idx="54">
                  <c:v>38199</c:v>
                </c:pt>
                <c:pt idx="55">
                  <c:v>38230</c:v>
                </c:pt>
                <c:pt idx="56">
                  <c:v>38260</c:v>
                </c:pt>
                <c:pt idx="57">
                  <c:v>38291</c:v>
                </c:pt>
                <c:pt idx="58">
                  <c:v>38321</c:v>
                </c:pt>
                <c:pt idx="59">
                  <c:v>38352</c:v>
                </c:pt>
                <c:pt idx="60">
                  <c:v>38383</c:v>
                </c:pt>
                <c:pt idx="61">
                  <c:v>38411</c:v>
                </c:pt>
                <c:pt idx="62">
                  <c:v>38442</c:v>
                </c:pt>
                <c:pt idx="63">
                  <c:v>38472</c:v>
                </c:pt>
                <c:pt idx="64">
                  <c:v>38503</c:v>
                </c:pt>
                <c:pt idx="65">
                  <c:v>38533</c:v>
                </c:pt>
                <c:pt idx="66">
                  <c:v>38564</c:v>
                </c:pt>
                <c:pt idx="67">
                  <c:v>38595</c:v>
                </c:pt>
                <c:pt idx="68">
                  <c:v>38625</c:v>
                </c:pt>
                <c:pt idx="69">
                  <c:v>38656</c:v>
                </c:pt>
                <c:pt idx="70">
                  <c:v>38686</c:v>
                </c:pt>
                <c:pt idx="71">
                  <c:v>38717</c:v>
                </c:pt>
                <c:pt idx="72">
                  <c:v>38748</c:v>
                </c:pt>
                <c:pt idx="73">
                  <c:v>38776</c:v>
                </c:pt>
                <c:pt idx="74">
                  <c:v>38807</c:v>
                </c:pt>
                <c:pt idx="75">
                  <c:v>38837</c:v>
                </c:pt>
                <c:pt idx="76">
                  <c:v>38868</c:v>
                </c:pt>
                <c:pt idx="77">
                  <c:v>38898</c:v>
                </c:pt>
                <c:pt idx="78">
                  <c:v>38929</c:v>
                </c:pt>
                <c:pt idx="79">
                  <c:v>38960</c:v>
                </c:pt>
                <c:pt idx="80">
                  <c:v>38990</c:v>
                </c:pt>
                <c:pt idx="81">
                  <c:v>39021</c:v>
                </c:pt>
                <c:pt idx="82">
                  <c:v>39051</c:v>
                </c:pt>
                <c:pt idx="83">
                  <c:v>39082</c:v>
                </c:pt>
                <c:pt idx="84">
                  <c:v>39113</c:v>
                </c:pt>
                <c:pt idx="85">
                  <c:v>39141</c:v>
                </c:pt>
                <c:pt idx="86">
                  <c:v>39172</c:v>
                </c:pt>
                <c:pt idx="87">
                  <c:v>39202</c:v>
                </c:pt>
                <c:pt idx="88">
                  <c:v>39233</c:v>
                </c:pt>
                <c:pt idx="89">
                  <c:v>39263</c:v>
                </c:pt>
                <c:pt idx="90">
                  <c:v>39294</c:v>
                </c:pt>
                <c:pt idx="91">
                  <c:v>39325</c:v>
                </c:pt>
                <c:pt idx="92">
                  <c:v>39355</c:v>
                </c:pt>
                <c:pt idx="93">
                  <c:v>39386</c:v>
                </c:pt>
                <c:pt idx="94">
                  <c:v>39416</c:v>
                </c:pt>
                <c:pt idx="95">
                  <c:v>39447</c:v>
                </c:pt>
                <c:pt idx="96">
                  <c:v>39478</c:v>
                </c:pt>
                <c:pt idx="97">
                  <c:v>39507</c:v>
                </c:pt>
                <c:pt idx="98">
                  <c:v>39538</c:v>
                </c:pt>
                <c:pt idx="99">
                  <c:v>39568</c:v>
                </c:pt>
                <c:pt idx="100">
                  <c:v>39599</c:v>
                </c:pt>
                <c:pt idx="101">
                  <c:v>39629</c:v>
                </c:pt>
                <c:pt idx="102">
                  <c:v>39660</c:v>
                </c:pt>
                <c:pt idx="103">
                  <c:v>39691</c:v>
                </c:pt>
                <c:pt idx="104">
                  <c:v>39721</c:v>
                </c:pt>
                <c:pt idx="105">
                  <c:v>39752</c:v>
                </c:pt>
                <c:pt idx="106">
                  <c:v>39782</c:v>
                </c:pt>
                <c:pt idx="107">
                  <c:v>39813</c:v>
                </c:pt>
                <c:pt idx="108">
                  <c:v>39844</c:v>
                </c:pt>
                <c:pt idx="109">
                  <c:v>39872</c:v>
                </c:pt>
                <c:pt idx="110">
                  <c:v>39903</c:v>
                </c:pt>
                <c:pt idx="111">
                  <c:v>39933</c:v>
                </c:pt>
                <c:pt idx="112">
                  <c:v>39964</c:v>
                </c:pt>
                <c:pt idx="113">
                  <c:v>39994</c:v>
                </c:pt>
                <c:pt idx="114">
                  <c:v>40025</c:v>
                </c:pt>
                <c:pt idx="115">
                  <c:v>40056</c:v>
                </c:pt>
                <c:pt idx="116">
                  <c:v>40086</c:v>
                </c:pt>
                <c:pt idx="117">
                  <c:v>40117</c:v>
                </c:pt>
                <c:pt idx="118">
                  <c:v>40147</c:v>
                </c:pt>
                <c:pt idx="119">
                  <c:v>40178</c:v>
                </c:pt>
                <c:pt idx="120">
                  <c:v>40209</c:v>
                </c:pt>
                <c:pt idx="121">
                  <c:v>40237</c:v>
                </c:pt>
                <c:pt idx="122">
                  <c:v>40268</c:v>
                </c:pt>
                <c:pt idx="123">
                  <c:v>40298</c:v>
                </c:pt>
                <c:pt idx="124">
                  <c:v>40329</c:v>
                </c:pt>
                <c:pt idx="125">
                  <c:v>40359</c:v>
                </c:pt>
                <c:pt idx="126">
                  <c:v>40390</c:v>
                </c:pt>
                <c:pt idx="127">
                  <c:v>40421</c:v>
                </c:pt>
                <c:pt idx="128">
                  <c:v>40451</c:v>
                </c:pt>
                <c:pt idx="129">
                  <c:v>40482</c:v>
                </c:pt>
                <c:pt idx="130">
                  <c:v>40512</c:v>
                </c:pt>
                <c:pt idx="131">
                  <c:v>40543</c:v>
                </c:pt>
                <c:pt idx="132">
                  <c:v>40574</c:v>
                </c:pt>
                <c:pt idx="133">
                  <c:v>40602</c:v>
                </c:pt>
                <c:pt idx="134">
                  <c:v>40633</c:v>
                </c:pt>
                <c:pt idx="135">
                  <c:v>40663</c:v>
                </c:pt>
                <c:pt idx="136">
                  <c:v>40694</c:v>
                </c:pt>
                <c:pt idx="137">
                  <c:v>40724</c:v>
                </c:pt>
                <c:pt idx="138">
                  <c:v>40755</c:v>
                </c:pt>
                <c:pt idx="139">
                  <c:v>40786</c:v>
                </c:pt>
                <c:pt idx="140">
                  <c:v>40816</c:v>
                </c:pt>
                <c:pt idx="141">
                  <c:v>40847</c:v>
                </c:pt>
                <c:pt idx="142">
                  <c:v>40877</c:v>
                </c:pt>
                <c:pt idx="143">
                  <c:v>40908</c:v>
                </c:pt>
                <c:pt idx="144">
                  <c:v>40939</c:v>
                </c:pt>
                <c:pt idx="145">
                  <c:v>40968</c:v>
                </c:pt>
                <c:pt idx="146">
                  <c:v>40999</c:v>
                </c:pt>
                <c:pt idx="147">
                  <c:v>41029</c:v>
                </c:pt>
                <c:pt idx="148">
                  <c:v>41060</c:v>
                </c:pt>
                <c:pt idx="149">
                  <c:v>41090</c:v>
                </c:pt>
                <c:pt idx="150">
                  <c:v>41121</c:v>
                </c:pt>
                <c:pt idx="151">
                  <c:v>41152</c:v>
                </c:pt>
                <c:pt idx="152">
                  <c:v>41182</c:v>
                </c:pt>
                <c:pt idx="153">
                  <c:v>41213</c:v>
                </c:pt>
                <c:pt idx="154">
                  <c:v>41243</c:v>
                </c:pt>
                <c:pt idx="155">
                  <c:v>41274</c:v>
                </c:pt>
                <c:pt idx="156">
                  <c:v>41305</c:v>
                </c:pt>
                <c:pt idx="157">
                  <c:v>41333</c:v>
                </c:pt>
                <c:pt idx="158">
                  <c:v>41364</c:v>
                </c:pt>
                <c:pt idx="159">
                  <c:v>41394</c:v>
                </c:pt>
                <c:pt idx="160">
                  <c:v>41425</c:v>
                </c:pt>
                <c:pt idx="161">
                  <c:v>41455</c:v>
                </c:pt>
                <c:pt idx="162">
                  <c:v>41486</c:v>
                </c:pt>
                <c:pt idx="163">
                  <c:v>41517</c:v>
                </c:pt>
                <c:pt idx="164">
                  <c:v>41547</c:v>
                </c:pt>
                <c:pt idx="165">
                  <c:v>41578</c:v>
                </c:pt>
                <c:pt idx="166">
                  <c:v>41608</c:v>
                </c:pt>
                <c:pt idx="167">
                  <c:v>41639</c:v>
                </c:pt>
                <c:pt idx="168">
                  <c:v>41670</c:v>
                </c:pt>
                <c:pt idx="169">
                  <c:v>41698</c:v>
                </c:pt>
                <c:pt idx="170">
                  <c:v>41729</c:v>
                </c:pt>
                <c:pt idx="171">
                  <c:v>41759</c:v>
                </c:pt>
                <c:pt idx="172">
                  <c:v>41790</c:v>
                </c:pt>
                <c:pt idx="173">
                  <c:v>41820</c:v>
                </c:pt>
                <c:pt idx="174">
                  <c:v>41851</c:v>
                </c:pt>
                <c:pt idx="175">
                  <c:v>41882</c:v>
                </c:pt>
                <c:pt idx="176">
                  <c:v>41912</c:v>
                </c:pt>
                <c:pt idx="177">
                  <c:v>41943</c:v>
                </c:pt>
                <c:pt idx="178">
                  <c:v>41973</c:v>
                </c:pt>
                <c:pt idx="179">
                  <c:v>42004</c:v>
                </c:pt>
                <c:pt idx="180">
                  <c:v>42035</c:v>
                </c:pt>
                <c:pt idx="181">
                  <c:v>42063</c:v>
                </c:pt>
                <c:pt idx="182">
                  <c:v>42094</c:v>
                </c:pt>
                <c:pt idx="183">
                  <c:v>42124</c:v>
                </c:pt>
                <c:pt idx="184">
                  <c:v>42155</c:v>
                </c:pt>
                <c:pt idx="185">
                  <c:v>42185</c:v>
                </c:pt>
                <c:pt idx="186">
                  <c:v>42216</c:v>
                </c:pt>
                <c:pt idx="187">
                  <c:v>42247</c:v>
                </c:pt>
                <c:pt idx="188">
                  <c:v>42277</c:v>
                </c:pt>
                <c:pt idx="189">
                  <c:v>42308</c:v>
                </c:pt>
                <c:pt idx="190">
                  <c:v>42338</c:v>
                </c:pt>
                <c:pt idx="191">
                  <c:v>42369</c:v>
                </c:pt>
                <c:pt idx="192">
                  <c:v>42400</c:v>
                </c:pt>
                <c:pt idx="193">
                  <c:v>42429</c:v>
                </c:pt>
                <c:pt idx="194">
                  <c:v>42460</c:v>
                </c:pt>
                <c:pt idx="195">
                  <c:v>42490</c:v>
                </c:pt>
                <c:pt idx="196">
                  <c:v>42521</c:v>
                </c:pt>
                <c:pt idx="197">
                  <c:v>42551</c:v>
                </c:pt>
                <c:pt idx="198">
                  <c:v>42582</c:v>
                </c:pt>
                <c:pt idx="199">
                  <c:v>42613</c:v>
                </c:pt>
                <c:pt idx="200">
                  <c:v>42643</c:v>
                </c:pt>
                <c:pt idx="201">
                  <c:v>42674</c:v>
                </c:pt>
                <c:pt idx="202">
                  <c:v>42704</c:v>
                </c:pt>
                <c:pt idx="203">
                  <c:v>42735</c:v>
                </c:pt>
                <c:pt idx="204">
                  <c:v>42766</c:v>
                </c:pt>
                <c:pt idx="205">
                  <c:v>42794</c:v>
                </c:pt>
                <c:pt idx="206">
                  <c:v>42825</c:v>
                </c:pt>
                <c:pt idx="207">
                  <c:v>42855</c:v>
                </c:pt>
                <c:pt idx="208">
                  <c:v>42886</c:v>
                </c:pt>
                <c:pt idx="209">
                  <c:v>42916</c:v>
                </c:pt>
                <c:pt idx="210">
                  <c:v>42947</c:v>
                </c:pt>
                <c:pt idx="211">
                  <c:v>42978</c:v>
                </c:pt>
                <c:pt idx="212">
                  <c:v>43008</c:v>
                </c:pt>
                <c:pt idx="213">
                  <c:v>43039</c:v>
                </c:pt>
                <c:pt idx="214">
                  <c:v>43069</c:v>
                </c:pt>
                <c:pt idx="215">
                  <c:v>43100</c:v>
                </c:pt>
                <c:pt idx="216">
                  <c:v>43131</c:v>
                </c:pt>
                <c:pt idx="217">
                  <c:v>43159</c:v>
                </c:pt>
                <c:pt idx="218">
                  <c:v>43190</c:v>
                </c:pt>
                <c:pt idx="219">
                  <c:v>43220</c:v>
                </c:pt>
                <c:pt idx="220">
                  <c:v>43251</c:v>
                </c:pt>
                <c:pt idx="221">
                  <c:v>43281</c:v>
                </c:pt>
                <c:pt idx="222">
                  <c:v>43312</c:v>
                </c:pt>
                <c:pt idx="223">
                  <c:v>43343</c:v>
                </c:pt>
                <c:pt idx="224">
                  <c:v>43373</c:v>
                </c:pt>
                <c:pt idx="225">
                  <c:v>43404</c:v>
                </c:pt>
                <c:pt idx="226">
                  <c:v>43434</c:v>
                </c:pt>
                <c:pt idx="227">
                  <c:v>43465</c:v>
                </c:pt>
                <c:pt idx="228">
                  <c:v>43496</c:v>
                </c:pt>
                <c:pt idx="229">
                  <c:v>43524</c:v>
                </c:pt>
                <c:pt idx="230">
                  <c:v>43555</c:v>
                </c:pt>
                <c:pt idx="231">
                  <c:v>43585</c:v>
                </c:pt>
                <c:pt idx="232">
                  <c:v>43616</c:v>
                </c:pt>
                <c:pt idx="233">
                  <c:v>43646</c:v>
                </c:pt>
                <c:pt idx="234">
                  <c:v>43677</c:v>
                </c:pt>
                <c:pt idx="235">
                  <c:v>43708</c:v>
                </c:pt>
                <c:pt idx="236">
                  <c:v>43738</c:v>
                </c:pt>
                <c:pt idx="237">
                  <c:v>43769</c:v>
                </c:pt>
                <c:pt idx="238">
                  <c:v>43799</c:v>
                </c:pt>
                <c:pt idx="239">
                  <c:v>43830</c:v>
                </c:pt>
                <c:pt idx="240">
                  <c:v>43861</c:v>
                </c:pt>
                <c:pt idx="241">
                  <c:v>43890</c:v>
                </c:pt>
                <c:pt idx="242">
                  <c:v>43921</c:v>
                </c:pt>
                <c:pt idx="243">
                  <c:v>43951</c:v>
                </c:pt>
                <c:pt idx="244">
                  <c:v>43982</c:v>
                </c:pt>
                <c:pt idx="245">
                  <c:v>44012</c:v>
                </c:pt>
                <c:pt idx="246">
                  <c:v>44043</c:v>
                </c:pt>
                <c:pt idx="247">
                  <c:v>44074</c:v>
                </c:pt>
                <c:pt idx="248">
                  <c:v>44104</c:v>
                </c:pt>
                <c:pt idx="249">
                  <c:v>44135</c:v>
                </c:pt>
                <c:pt idx="250">
                  <c:v>44165</c:v>
                </c:pt>
                <c:pt idx="251">
                  <c:v>44196</c:v>
                </c:pt>
                <c:pt idx="252">
                  <c:v>44227</c:v>
                </c:pt>
                <c:pt idx="253">
                  <c:v>44255</c:v>
                </c:pt>
                <c:pt idx="254">
                  <c:v>44286</c:v>
                </c:pt>
                <c:pt idx="255">
                  <c:v>44316</c:v>
                </c:pt>
                <c:pt idx="256">
                  <c:v>44347</c:v>
                </c:pt>
                <c:pt idx="257">
                  <c:v>44377</c:v>
                </c:pt>
                <c:pt idx="258">
                  <c:v>44408</c:v>
                </c:pt>
                <c:pt idx="259">
                  <c:v>44439</c:v>
                </c:pt>
                <c:pt idx="260">
                  <c:v>44469</c:v>
                </c:pt>
                <c:pt idx="261">
                  <c:v>44500</c:v>
                </c:pt>
                <c:pt idx="262">
                  <c:v>44530</c:v>
                </c:pt>
                <c:pt idx="263">
                  <c:v>44561</c:v>
                </c:pt>
                <c:pt idx="264">
                  <c:v>44592</c:v>
                </c:pt>
                <c:pt idx="265">
                  <c:v>44620</c:v>
                </c:pt>
                <c:pt idx="266">
                  <c:v>44651</c:v>
                </c:pt>
                <c:pt idx="267">
                  <c:v>44681</c:v>
                </c:pt>
                <c:pt idx="268">
                  <c:v>44712</c:v>
                </c:pt>
                <c:pt idx="269">
                  <c:v>44742</c:v>
                </c:pt>
                <c:pt idx="270">
                  <c:v>44773</c:v>
                </c:pt>
                <c:pt idx="271">
                  <c:v>44804</c:v>
                </c:pt>
                <c:pt idx="272">
                  <c:v>44834</c:v>
                </c:pt>
                <c:pt idx="273">
                  <c:v>44865</c:v>
                </c:pt>
                <c:pt idx="274">
                  <c:v>44895</c:v>
                </c:pt>
                <c:pt idx="275">
                  <c:v>44926</c:v>
                </c:pt>
                <c:pt idx="276">
                  <c:v>44957</c:v>
                </c:pt>
                <c:pt idx="277">
                  <c:v>44985</c:v>
                </c:pt>
                <c:pt idx="278">
                  <c:v>45016</c:v>
                </c:pt>
                <c:pt idx="279">
                  <c:v>45046</c:v>
                </c:pt>
                <c:pt idx="280">
                  <c:v>45077</c:v>
                </c:pt>
                <c:pt idx="281">
                  <c:v>45107</c:v>
                </c:pt>
                <c:pt idx="282">
                  <c:v>45138</c:v>
                </c:pt>
                <c:pt idx="283">
                  <c:v>45169</c:v>
                </c:pt>
                <c:pt idx="284">
                  <c:v>45199</c:v>
                </c:pt>
                <c:pt idx="285">
                  <c:v>45230</c:v>
                </c:pt>
                <c:pt idx="286">
                  <c:v>45260</c:v>
                </c:pt>
                <c:pt idx="287">
                  <c:v>45291</c:v>
                </c:pt>
                <c:pt idx="288">
                  <c:v>45322</c:v>
                </c:pt>
                <c:pt idx="289">
                  <c:v>45351</c:v>
                </c:pt>
                <c:pt idx="290">
                  <c:v>45382</c:v>
                </c:pt>
                <c:pt idx="291">
                  <c:v>45412</c:v>
                </c:pt>
                <c:pt idx="292">
                  <c:v>45443</c:v>
                </c:pt>
                <c:pt idx="293">
                  <c:v>45473</c:v>
                </c:pt>
                <c:pt idx="294">
                  <c:v>45504</c:v>
                </c:pt>
                <c:pt idx="295">
                  <c:v>45535</c:v>
                </c:pt>
                <c:pt idx="296">
                  <c:v>45565</c:v>
                </c:pt>
                <c:pt idx="297">
                  <c:v>45596</c:v>
                </c:pt>
                <c:pt idx="298">
                  <c:v>45626</c:v>
                </c:pt>
                <c:pt idx="299">
                  <c:v>45657</c:v>
                </c:pt>
                <c:pt idx="300">
                  <c:v>45688</c:v>
                </c:pt>
                <c:pt idx="301">
                  <c:v>45716</c:v>
                </c:pt>
                <c:pt idx="302">
                  <c:v>45747</c:v>
                </c:pt>
                <c:pt idx="303">
                  <c:v>45777</c:v>
                </c:pt>
                <c:pt idx="304">
                  <c:v>45808</c:v>
                </c:pt>
                <c:pt idx="305">
                  <c:v>45838</c:v>
                </c:pt>
                <c:pt idx="306">
                  <c:v>45869</c:v>
                </c:pt>
                <c:pt idx="307">
                  <c:v>45900</c:v>
                </c:pt>
                <c:pt idx="308">
                  <c:v>45930</c:v>
                </c:pt>
                <c:pt idx="309">
                  <c:v>45961</c:v>
                </c:pt>
                <c:pt idx="310">
                  <c:v>45991</c:v>
                </c:pt>
                <c:pt idx="311">
                  <c:v>46022</c:v>
                </c:pt>
                <c:pt idx="312">
                  <c:v>46053</c:v>
                </c:pt>
                <c:pt idx="313">
                  <c:v>46081</c:v>
                </c:pt>
                <c:pt idx="314">
                  <c:v>46112</c:v>
                </c:pt>
                <c:pt idx="315">
                  <c:v>46142</c:v>
                </c:pt>
                <c:pt idx="316">
                  <c:v>46173</c:v>
                </c:pt>
                <c:pt idx="317">
                  <c:v>46203</c:v>
                </c:pt>
                <c:pt idx="318">
                  <c:v>46234</c:v>
                </c:pt>
                <c:pt idx="319">
                  <c:v>46265</c:v>
                </c:pt>
                <c:pt idx="320">
                  <c:v>46295</c:v>
                </c:pt>
                <c:pt idx="321">
                  <c:v>46326</c:v>
                </c:pt>
                <c:pt idx="322">
                  <c:v>46356</c:v>
                </c:pt>
                <c:pt idx="323">
                  <c:v>46387</c:v>
                </c:pt>
                <c:pt idx="324">
                  <c:v>46418</c:v>
                </c:pt>
                <c:pt idx="325">
                  <c:v>46446</c:v>
                </c:pt>
                <c:pt idx="326">
                  <c:v>46477</c:v>
                </c:pt>
                <c:pt idx="327">
                  <c:v>46507</c:v>
                </c:pt>
                <c:pt idx="328">
                  <c:v>46538</c:v>
                </c:pt>
                <c:pt idx="329">
                  <c:v>46568</c:v>
                </c:pt>
                <c:pt idx="330">
                  <c:v>46599</c:v>
                </c:pt>
                <c:pt idx="331">
                  <c:v>46630</c:v>
                </c:pt>
                <c:pt idx="332">
                  <c:v>46660</c:v>
                </c:pt>
                <c:pt idx="333">
                  <c:v>46691</c:v>
                </c:pt>
                <c:pt idx="334">
                  <c:v>46721</c:v>
                </c:pt>
                <c:pt idx="335">
                  <c:v>46752</c:v>
                </c:pt>
              </c:numCache>
            </c:numRef>
          </c:cat>
          <c:val>
            <c:numRef>
              <c:f>'17 - PCE'!$V$13:$V$336</c:f>
              <c:numCache>
                <c:formatCode>General</c:formatCode>
                <c:ptCount val="324"/>
                <c:pt idx="155" formatCode="0.0">
                  <c:v>#N/A</c:v>
                </c:pt>
                <c:pt idx="167" formatCode="0.0">
                  <c:v>#N/A</c:v>
                </c:pt>
                <c:pt idx="179" formatCode="0.0">
                  <c:v>1.6</c:v>
                </c:pt>
                <c:pt idx="191" formatCode="0.0">
                  <c:v>1.6</c:v>
                </c:pt>
                <c:pt idx="203" formatCode="0.0">
                  <c:v>1.8</c:v>
                </c:pt>
                <c:pt idx="215" formatCode="0.0">
                  <c:v>2</c:v>
                </c:pt>
                <c:pt idx="227">
                  <c:v>#N/A</c:v>
                </c:pt>
                <c:pt idx="239">
                  <c:v>#N/A</c:v>
                </c:pt>
                <c:pt idx="251">
                  <c:v>#N/A</c:v>
                </c:pt>
                <c:pt idx="263">
                  <c:v>#N/A</c:v>
                </c:pt>
                <c:pt idx="275">
                  <c:v>#N/A</c:v>
                </c:pt>
                <c:pt idx="287">
                  <c:v>#N/A</c:v>
                </c:pt>
                <c:pt idx="299">
                  <c:v>#N/A</c:v>
                </c:pt>
                <c:pt idx="311">
                  <c:v>#N/A</c:v>
                </c:pt>
                <c:pt idx="323">
                  <c:v>#N/A</c:v>
                </c:pt>
              </c:numCache>
            </c:numRef>
          </c:val>
          <c:smooth val="0"/>
          <c:extLst>
            <c:ext xmlns:c16="http://schemas.microsoft.com/office/drawing/2014/chart" uri="{C3380CC4-5D6E-409C-BE32-E72D297353CC}">
              <c16:uniqueId val="{0000000C-696A-4B75-85EB-3FAF3BFFAE1A}"/>
            </c:ext>
          </c:extLst>
        </c:ser>
        <c:ser>
          <c:idx val="14"/>
          <c:order val="13"/>
          <c:tx>
            <c:strRef>
              <c:f>'17 - PCE'!$W$12</c:f>
              <c:strCache>
                <c:ptCount val="1"/>
                <c:pt idx="0">
                  <c:v> Mar-15</c:v>
                </c:pt>
              </c:strCache>
            </c:strRef>
          </c:tx>
          <c:spPr>
            <a:ln w="19050" cap="rnd">
              <a:solidFill>
                <a:sysClr val="window" lastClr="FFFFFF">
                  <a:lumMod val="85000"/>
                </a:sysClr>
              </a:solidFill>
              <a:prstDash val="sysDash"/>
              <a:round/>
            </a:ln>
            <a:effectLst/>
          </c:spPr>
          <c:marker>
            <c:symbol val="none"/>
          </c:marker>
          <c:cat>
            <c:numRef>
              <c:f>'17 - PCE'!$G$13:$G$348</c:f>
              <c:numCache>
                <c:formatCode>[$-409]mmm\-yy;@</c:formatCode>
                <c:ptCount val="336"/>
                <c:pt idx="0">
                  <c:v>36556</c:v>
                </c:pt>
                <c:pt idx="1">
                  <c:v>36585</c:v>
                </c:pt>
                <c:pt idx="2">
                  <c:v>36616</c:v>
                </c:pt>
                <c:pt idx="3">
                  <c:v>36646</c:v>
                </c:pt>
                <c:pt idx="4">
                  <c:v>36677</c:v>
                </c:pt>
                <c:pt idx="5">
                  <c:v>36707</c:v>
                </c:pt>
                <c:pt idx="6">
                  <c:v>36738</c:v>
                </c:pt>
                <c:pt idx="7">
                  <c:v>36769</c:v>
                </c:pt>
                <c:pt idx="8">
                  <c:v>36799</c:v>
                </c:pt>
                <c:pt idx="9">
                  <c:v>36830</c:v>
                </c:pt>
                <c:pt idx="10">
                  <c:v>36860</c:v>
                </c:pt>
                <c:pt idx="11">
                  <c:v>36891</c:v>
                </c:pt>
                <c:pt idx="12">
                  <c:v>36922</c:v>
                </c:pt>
                <c:pt idx="13">
                  <c:v>36950</c:v>
                </c:pt>
                <c:pt idx="14">
                  <c:v>36981</c:v>
                </c:pt>
                <c:pt idx="15">
                  <c:v>37011</c:v>
                </c:pt>
                <c:pt idx="16">
                  <c:v>37042</c:v>
                </c:pt>
                <c:pt idx="17">
                  <c:v>37072</c:v>
                </c:pt>
                <c:pt idx="18">
                  <c:v>37103</c:v>
                </c:pt>
                <c:pt idx="19">
                  <c:v>37134</c:v>
                </c:pt>
                <c:pt idx="20">
                  <c:v>37164</c:v>
                </c:pt>
                <c:pt idx="21">
                  <c:v>37195</c:v>
                </c:pt>
                <c:pt idx="22">
                  <c:v>37225</c:v>
                </c:pt>
                <c:pt idx="23">
                  <c:v>37256</c:v>
                </c:pt>
                <c:pt idx="24">
                  <c:v>37287</c:v>
                </c:pt>
                <c:pt idx="25">
                  <c:v>37315</c:v>
                </c:pt>
                <c:pt idx="26">
                  <c:v>37346</c:v>
                </c:pt>
                <c:pt idx="27">
                  <c:v>37376</c:v>
                </c:pt>
                <c:pt idx="28">
                  <c:v>37407</c:v>
                </c:pt>
                <c:pt idx="29">
                  <c:v>37437</c:v>
                </c:pt>
                <c:pt idx="30">
                  <c:v>37468</c:v>
                </c:pt>
                <c:pt idx="31">
                  <c:v>37499</c:v>
                </c:pt>
                <c:pt idx="32">
                  <c:v>37529</c:v>
                </c:pt>
                <c:pt idx="33">
                  <c:v>37560</c:v>
                </c:pt>
                <c:pt idx="34">
                  <c:v>37590</c:v>
                </c:pt>
                <c:pt idx="35">
                  <c:v>37621</c:v>
                </c:pt>
                <c:pt idx="36">
                  <c:v>37652</c:v>
                </c:pt>
                <c:pt idx="37">
                  <c:v>37680</c:v>
                </c:pt>
                <c:pt idx="38">
                  <c:v>37711</c:v>
                </c:pt>
                <c:pt idx="39">
                  <c:v>37741</c:v>
                </c:pt>
                <c:pt idx="40">
                  <c:v>37772</c:v>
                </c:pt>
                <c:pt idx="41">
                  <c:v>37802</c:v>
                </c:pt>
                <c:pt idx="42">
                  <c:v>37833</c:v>
                </c:pt>
                <c:pt idx="43">
                  <c:v>37864</c:v>
                </c:pt>
                <c:pt idx="44">
                  <c:v>37894</c:v>
                </c:pt>
                <c:pt idx="45">
                  <c:v>37925</c:v>
                </c:pt>
                <c:pt idx="46">
                  <c:v>37955</c:v>
                </c:pt>
                <c:pt idx="47">
                  <c:v>37986</c:v>
                </c:pt>
                <c:pt idx="48">
                  <c:v>38017</c:v>
                </c:pt>
                <c:pt idx="49">
                  <c:v>38046</c:v>
                </c:pt>
                <c:pt idx="50">
                  <c:v>38077</c:v>
                </c:pt>
                <c:pt idx="51">
                  <c:v>38107</c:v>
                </c:pt>
                <c:pt idx="52">
                  <c:v>38138</c:v>
                </c:pt>
                <c:pt idx="53">
                  <c:v>38168</c:v>
                </c:pt>
                <c:pt idx="54">
                  <c:v>38199</c:v>
                </c:pt>
                <c:pt idx="55">
                  <c:v>38230</c:v>
                </c:pt>
                <c:pt idx="56">
                  <c:v>38260</c:v>
                </c:pt>
                <c:pt idx="57">
                  <c:v>38291</c:v>
                </c:pt>
                <c:pt idx="58">
                  <c:v>38321</c:v>
                </c:pt>
                <c:pt idx="59">
                  <c:v>38352</c:v>
                </c:pt>
                <c:pt idx="60">
                  <c:v>38383</c:v>
                </c:pt>
                <c:pt idx="61">
                  <c:v>38411</c:v>
                </c:pt>
                <c:pt idx="62">
                  <c:v>38442</c:v>
                </c:pt>
                <c:pt idx="63">
                  <c:v>38472</c:v>
                </c:pt>
                <c:pt idx="64">
                  <c:v>38503</c:v>
                </c:pt>
                <c:pt idx="65">
                  <c:v>38533</c:v>
                </c:pt>
                <c:pt idx="66">
                  <c:v>38564</c:v>
                </c:pt>
                <c:pt idx="67">
                  <c:v>38595</c:v>
                </c:pt>
                <c:pt idx="68">
                  <c:v>38625</c:v>
                </c:pt>
                <c:pt idx="69">
                  <c:v>38656</c:v>
                </c:pt>
                <c:pt idx="70">
                  <c:v>38686</c:v>
                </c:pt>
                <c:pt idx="71">
                  <c:v>38717</c:v>
                </c:pt>
                <c:pt idx="72">
                  <c:v>38748</c:v>
                </c:pt>
                <c:pt idx="73">
                  <c:v>38776</c:v>
                </c:pt>
                <c:pt idx="74">
                  <c:v>38807</c:v>
                </c:pt>
                <c:pt idx="75">
                  <c:v>38837</c:v>
                </c:pt>
                <c:pt idx="76">
                  <c:v>38868</c:v>
                </c:pt>
                <c:pt idx="77">
                  <c:v>38898</c:v>
                </c:pt>
                <c:pt idx="78">
                  <c:v>38929</c:v>
                </c:pt>
                <c:pt idx="79">
                  <c:v>38960</c:v>
                </c:pt>
                <c:pt idx="80">
                  <c:v>38990</c:v>
                </c:pt>
                <c:pt idx="81">
                  <c:v>39021</c:v>
                </c:pt>
                <c:pt idx="82">
                  <c:v>39051</c:v>
                </c:pt>
                <c:pt idx="83">
                  <c:v>39082</c:v>
                </c:pt>
                <c:pt idx="84">
                  <c:v>39113</c:v>
                </c:pt>
                <c:pt idx="85">
                  <c:v>39141</c:v>
                </c:pt>
                <c:pt idx="86">
                  <c:v>39172</c:v>
                </c:pt>
                <c:pt idx="87">
                  <c:v>39202</c:v>
                </c:pt>
                <c:pt idx="88">
                  <c:v>39233</c:v>
                </c:pt>
                <c:pt idx="89">
                  <c:v>39263</c:v>
                </c:pt>
                <c:pt idx="90">
                  <c:v>39294</c:v>
                </c:pt>
                <c:pt idx="91">
                  <c:v>39325</c:v>
                </c:pt>
                <c:pt idx="92">
                  <c:v>39355</c:v>
                </c:pt>
                <c:pt idx="93">
                  <c:v>39386</c:v>
                </c:pt>
                <c:pt idx="94">
                  <c:v>39416</c:v>
                </c:pt>
                <c:pt idx="95">
                  <c:v>39447</c:v>
                </c:pt>
                <c:pt idx="96">
                  <c:v>39478</c:v>
                </c:pt>
                <c:pt idx="97">
                  <c:v>39507</c:v>
                </c:pt>
                <c:pt idx="98">
                  <c:v>39538</c:v>
                </c:pt>
                <c:pt idx="99">
                  <c:v>39568</c:v>
                </c:pt>
                <c:pt idx="100">
                  <c:v>39599</c:v>
                </c:pt>
                <c:pt idx="101">
                  <c:v>39629</c:v>
                </c:pt>
                <c:pt idx="102">
                  <c:v>39660</c:v>
                </c:pt>
                <c:pt idx="103">
                  <c:v>39691</c:v>
                </c:pt>
                <c:pt idx="104">
                  <c:v>39721</c:v>
                </c:pt>
                <c:pt idx="105">
                  <c:v>39752</c:v>
                </c:pt>
                <c:pt idx="106">
                  <c:v>39782</c:v>
                </c:pt>
                <c:pt idx="107">
                  <c:v>39813</c:v>
                </c:pt>
                <c:pt idx="108">
                  <c:v>39844</c:v>
                </c:pt>
                <c:pt idx="109">
                  <c:v>39872</c:v>
                </c:pt>
                <c:pt idx="110">
                  <c:v>39903</c:v>
                </c:pt>
                <c:pt idx="111">
                  <c:v>39933</c:v>
                </c:pt>
                <c:pt idx="112">
                  <c:v>39964</c:v>
                </c:pt>
                <c:pt idx="113">
                  <c:v>39994</c:v>
                </c:pt>
                <c:pt idx="114">
                  <c:v>40025</c:v>
                </c:pt>
                <c:pt idx="115">
                  <c:v>40056</c:v>
                </c:pt>
                <c:pt idx="116">
                  <c:v>40086</c:v>
                </c:pt>
                <c:pt idx="117">
                  <c:v>40117</c:v>
                </c:pt>
                <c:pt idx="118">
                  <c:v>40147</c:v>
                </c:pt>
                <c:pt idx="119">
                  <c:v>40178</c:v>
                </c:pt>
                <c:pt idx="120">
                  <c:v>40209</c:v>
                </c:pt>
                <c:pt idx="121">
                  <c:v>40237</c:v>
                </c:pt>
                <c:pt idx="122">
                  <c:v>40268</c:v>
                </c:pt>
                <c:pt idx="123">
                  <c:v>40298</c:v>
                </c:pt>
                <c:pt idx="124">
                  <c:v>40329</c:v>
                </c:pt>
                <c:pt idx="125">
                  <c:v>40359</c:v>
                </c:pt>
                <c:pt idx="126">
                  <c:v>40390</c:v>
                </c:pt>
                <c:pt idx="127">
                  <c:v>40421</c:v>
                </c:pt>
                <c:pt idx="128">
                  <c:v>40451</c:v>
                </c:pt>
                <c:pt idx="129">
                  <c:v>40482</c:v>
                </c:pt>
                <c:pt idx="130">
                  <c:v>40512</c:v>
                </c:pt>
                <c:pt idx="131">
                  <c:v>40543</c:v>
                </c:pt>
                <c:pt idx="132">
                  <c:v>40574</c:v>
                </c:pt>
                <c:pt idx="133">
                  <c:v>40602</c:v>
                </c:pt>
                <c:pt idx="134">
                  <c:v>40633</c:v>
                </c:pt>
                <c:pt idx="135">
                  <c:v>40663</c:v>
                </c:pt>
                <c:pt idx="136">
                  <c:v>40694</c:v>
                </c:pt>
                <c:pt idx="137">
                  <c:v>40724</c:v>
                </c:pt>
                <c:pt idx="138">
                  <c:v>40755</c:v>
                </c:pt>
                <c:pt idx="139">
                  <c:v>40786</c:v>
                </c:pt>
                <c:pt idx="140">
                  <c:v>40816</c:v>
                </c:pt>
                <c:pt idx="141">
                  <c:v>40847</c:v>
                </c:pt>
                <c:pt idx="142">
                  <c:v>40877</c:v>
                </c:pt>
                <c:pt idx="143">
                  <c:v>40908</c:v>
                </c:pt>
                <c:pt idx="144">
                  <c:v>40939</c:v>
                </c:pt>
                <c:pt idx="145">
                  <c:v>40968</c:v>
                </c:pt>
                <c:pt idx="146">
                  <c:v>40999</c:v>
                </c:pt>
                <c:pt idx="147">
                  <c:v>41029</c:v>
                </c:pt>
                <c:pt idx="148">
                  <c:v>41060</c:v>
                </c:pt>
                <c:pt idx="149">
                  <c:v>41090</c:v>
                </c:pt>
                <c:pt idx="150">
                  <c:v>41121</c:v>
                </c:pt>
                <c:pt idx="151">
                  <c:v>41152</c:v>
                </c:pt>
                <c:pt idx="152">
                  <c:v>41182</c:v>
                </c:pt>
                <c:pt idx="153">
                  <c:v>41213</c:v>
                </c:pt>
                <c:pt idx="154">
                  <c:v>41243</c:v>
                </c:pt>
                <c:pt idx="155">
                  <c:v>41274</c:v>
                </c:pt>
                <c:pt idx="156">
                  <c:v>41305</c:v>
                </c:pt>
                <c:pt idx="157">
                  <c:v>41333</c:v>
                </c:pt>
                <c:pt idx="158">
                  <c:v>41364</c:v>
                </c:pt>
                <c:pt idx="159">
                  <c:v>41394</c:v>
                </c:pt>
                <c:pt idx="160">
                  <c:v>41425</c:v>
                </c:pt>
                <c:pt idx="161">
                  <c:v>41455</c:v>
                </c:pt>
                <c:pt idx="162">
                  <c:v>41486</c:v>
                </c:pt>
                <c:pt idx="163">
                  <c:v>41517</c:v>
                </c:pt>
                <c:pt idx="164">
                  <c:v>41547</c:v>
                </c:pt>
                <c:pt idx="165">
                  <c:v>41578</c:v>
                </c:pt>
                <c:pt idx="166">
                  <c:v>41608</c:v>
                </c:pt>
                <c:pt idx="167">
                  <c:v>41639</c:v>
                </c:pt>
                <c:pt idx="168">
                  <c:v>41670</c:v>
                </c:pt>
                <c:pt idx="169">
                  <c:v>41698</c:v>
                </c:pt>
                <c:pt idx="170">
                  <c:v>41729</c:v>
                </c:pt>
                <c:pt idx="171">
                  <c:v>41759</c:v>
                </c:pt>
                <c:pt idx="172">
                  <c:v>41790</c:v>
                </c:pt>
                <c:pt idx="173">
                  <c:v>41820</c:v>
                </c:pt>
                <c:pt idx="174">
                  <c:v>41851</c:v>
                </c:pt>
                <c:pt idx="175">
                  <c:v>41882</c:v>
                </c:pt>
                <c:pt idx="176">
                  <c:v>41912</c:v>
                </c:pt>
                <c:pt idx="177">
                  <c:v>41943</c:v>
                </c:pt>
                <c:pt idx="178">
                  <c:v>41973</c:v>
                </c:pt>
                <c:pt idx="179">
                  <c:v>42004</c:v>
                </c:pt>
                <c:pt idx="180">
                  <c:v>42035</c:v>
                </c:pt>
                <c:pt idx="181">
                  <c:v>42063</c:v>
                </c:pt>
                <c:pt idx="182">
                  <c:v>42094</c:v>
                </c:pt>
                <c:pt idx="183">
                  <c:v>42124</c:v>
                </c:pt>
                <c:pt idx="184">
                  <c:v>42155</c:v>
                </c:pt>
                <c:pt idx="185">
                  <c:v>42185</c:v>
                </c:pt>
                <c:pt idx="186">
                  <c:v>42216</c:v>
                </c:pt>
                <c:pt idx="187">
                  <c:v>42247</c:v>
                </c:pt>
                <c:pt idx="188">
                  <c:v>42277</c:v>
                </c:pt>
                <c:pt idx="189">
                  <c:v>42308</c:v>
                </c:pt>
                <c:pt idx="190">
                  <c:v>42338</c:v>
                </c:pt>
                <c:pt idx="191">
                  <c:v>42369</c:v>
                </c:pt>
                <c:pt idx="192">
                  <c:v>42400</c:v>
                </c:pt>
                <c:pt idx="193">
                  <c:v>42429</c:v>
                </c:pt>
                <c:pt idx="194">
                  <c:v>42460</c:v>
                </c:pt>
                <c:pt idx="195">
                  <c:v>42490</c:v>
                </c:pt>
                <c:pt idx="196">
                  <c:v>42521</c:v>
                </c:pt>
                <c:pt idx="197">
                  <c:v>42551</c:v>
                </c:pt>
                <c:pt idx="198">
                  <c:v>42582</c:v>
                </c:pt>
                <c:pt idx="199">
                  <c:v>42613</c:v>
                </c:pt>
                <c:pt idx="200">
                  <c:v>42643</c:v>
                </c:pt>
                <c:pt idx="201">
                  <c:v>42674</c:v>
                </c:pt>
                <c:pt idx="202">
                  <c:v>42704</c:v>
                </c:pt>
                <c:pt idx="203">
                  <c:v>42735</c:v>
                </c:pt>
                <c:pt idx="204">
                  <c:v>42766</c:v>
                </c:pt>
                <c:pt idx="205">
                  <c:v>42794</c:v>
                </c:pt>
                <c:pt idx="206">
                  <c:v>42825</c:v>
                </c:pt>
                <c:pt idx="207">
                  <c:v>42855</c:v>
                </c:pt>
                <c:pt idx="208">
                  <c:v>42886</c:v>
                </c:pt>
                <c:pt idx="209">
                  <c:v>42916</c:v>
                </c:pt>
                <c:pt idx="210">
                  <c:v>42947</c:v>
                </c:pt>
                <c:pt idx="211">
                  <c:v>42978</c:v>
                </c:pt>
                <c:pt idx="212">
                  <c:v>43008</c:v>
                </c:pt>
                <c:pt idx="213">
                  <c:v>43039</c:v>
                </c:pt>
                <c:pt idx="214">
                  <c:v>43069</c:v>
                </c:pt>
                <c:pt idx="215">
                  <c:v>43100</c:v>
                </c:pt>
                <c:pt idx="216">
                  <c:v>43131</c:v>
                </c:pt>
                <c:pt idx="217">
                  <c:v>43159</c:v>
                </c:pt>
                <c:pt idx="218">
                  <c:v>43190</c:v>
                </c:pt>
                <c:pt idx="219">
                  <c:v>43220</c:v>
                </c:pt>
                <c:pt idx="220">
                  <c:v>43251</c:v>
                </c:pt>
                <c:pt idx="221">
                  <c:v>43281</c:v>
                </c:pt>
                <c:pt idx="222">
                  <c:v>43312</c:v>
                </c:pt>
                <c:pt idx="223">
                  <c:v>43343</c:v>
                </c:pt>
                <c:pt idx="224">
                  <c:v>43373</c:v>
                </c:pt>
                <c:pt idx="225">
                  <c:v>43404</c:v>
                </c:pt>
                <c:pt idx="226">
                  <c:v>43434</c:v>
                </c:pt>
                <c:pt idx="227">
                  <c:v>43465</c:v>
                </c:pt>
                <c:pt idx="228">
                  <c:v>43496</c:v>
                </c:pt>
                <c:pt idx="229">
                  <c:v>43524</c:v>
                </c:pt>
                <c:pt idx="230">
                  <c:v>43555</c:v>
                </c:pt>
                <c:pt idx="231">
                  <c:v>43585</c:v>
                </c:pt>
                <c:pt idx="232">
                  <c:v>43616</c:v>
                </c:pt>
                <c:pt idx="233">
                  <c:v>43646</c:v>
                </c:pt>
                <c:pt idx="234">
                  <c:v>43677</c:v>
                </c:pt>
                <c:pt idx="235">
                  <c:v>43708</c:v>
                </c:pt>
                <c:pt idx="236">
                  <c:v>43738</c:v>
                </c:pt>
                <c:pt idx="237">
                  <c:v>43769</c:v>
                </c:pt>
                <c:pt idx="238">
                  <c:v>43799</c:v>
                </c:pt>
                <c:pt idx="239">
                  <c:v>43830</c:v>
                </c:pt>
                <c:pt idx="240">
                  <c:v>43861</c:v>
                </c:pt>
                <c:pt idx="241">
                  <c:v>43890</c:v>
                </c:pt>
                <c:pt idx="242">
                  <c:v>43921</c:v>
                </c:pt>
                <c:pt idx="243">
                  <c:v>43951</c:v>
                </c:pt>
                <c:pt idx="244">
                  <c:v>43982</c:v>
                </c:pt>
                <c:pt idx="245">
                  <c:v>44012</c:v>
                </c:pt>
                <c:pt idx="246">
                  <c:v>44043</c:v>
                </c:pt>
                <c:pt idx="247">
                  <c:v>44074</c:v>
                </c:pt>
                <c:pt idx="248">
                  <c:v>44104</c:v>
                </c:pt>
                <c:pt idx="249">
                  <c:v>44135</c:v>
                </c:pt>
                <c:pt idx="250">
                  <c:v>44165</c:v>
                </c:pt>
                <c:pt idx="251">
                  <c:v>44196</c:v>
                </c:pt>
                <c:pt idx="252">
                  <c:v>44227</c:v>
                </c:pt>
                <c:pt idx="253">
                  <c:v>44255</c:v>
                </c:pt>
                <c:pt idx="254">
                  <c:v>44286</c:v>
                </c:pt>
                <c:pt idx="255">
                  <c:v>44316</c:v>
                </c:pt>
                <c:pt idx="256">
                  <c:v>44347</c:v>
                </c:pt>
                <c:pt idx="257">
                  <c:v>44377</c:v>
                </c:pt>
                <c:pt idx="258">
                  <c:v>44408</c:v>
                </c:pt>
                <c:pt idx="259">
                  <c:v>44439</c:v>
                </c:pt>
                <c:pt idx="260">
                  <c:v>44469</c:v>
                </c:pt>
                <c:pt idx="261">
                  <c:v>44500</c:v>
                </c:pt>
                <c:pt idx="262">
                  <c:v>44530</c:v>
                </c:pt>
                <c:pt idx="263">
                  <c:v>44561</c:v>
                </c:pt>
                <c:pt idx="264">
                  <c:v>44592</c:v>
                </c:pt>
                <c:pt idx="265">
                  <c:v>44620</c:v>
                </c:pt>
                <c:pt idx="266">
                  <c:v>44651</c:v>
                </c:pt>
                <c:pt idx="267">
                  <c:v>44681</c:v>
                </c:pt>
                <c:pt idx="268">
                  <c:v>44712</c:v>
                </c:pt>
                <c:pt idx="269">
                  <c:v>44742</c:v>
                </c:pt>
                <c:pt idx="270">
                  <c:v>44773</c:v>
                </c:pt>
                <c:pt idx="271">
                  <c:v>44804</c:v>
                </c:pt>
                <c:pt idx="272">
                  <c:v>44834</c:v>
                </c:pt>
                <c:pt idx="273">
                  <c:v>44865</c:v>
                </c:pt>
                <c:pt idx="274">
                  <c:v>44895</c:v>
                </c:pt>
                <c:pt idx="275">
                  <c:v>44926</c:v>
                </c:pt>
                <c:pt idx="276">
                  <c:v>44957</c:v>
                </c:pt>
                <c:pt idx="277">
                  <c:v>44985</c:v>
                </c:pt>
                <c:pt idx="278">
                  <c:v>45016</c:v>
                </c:pt>
                <c:pt idx="279">
                  <c:v>45046</c:v>
                </c:pt>
                <c:pt idx="280">
                  <c:v>45077</c:v>
                </c:pt>
                <c:pt idx="281">
                  <c:v>45107</c:v>
                </c:pt>
                <c:pt idx="282">
                  <c:v>45138</c:v>
                </c:pt>
                <c:pt idx="283">
                  <c:v>45169</c:v>
                </c:pt>
                <c:pt idx="284">
                  <c:v>45199</c:v>
                </c:pt>
                <c:pt idx="285">
                  <c:v>45230</c:v>
                </c:pt>
                <c:pt idx="286">
                  <c:v>45260</c:v>
                </c:pt>
                <c:pt idx="287">
                  <c:v>45291</c:v>
                </c:pt>
                <c:pt idx="288">
                  <c:v>45322</c:v>
                </c:pt>
                <c:pt idx="289">
                  <c:v>45351</c:v>
                </c:pt>
                <c:pt idx="290">
                  <c:v>45382</c:v>
                </c:pt>
                <c:pt idx="291">
                  <c:v>45412</c:v>
                </c:pt>
                <c:pt idx="292">
                  <c:v>45443</c:v>
                </c:pt>
                <c:pt idx="293">
                  <c:v>45473</c:v>
                </c:pt>
                <c:pt idx="294">
                  <c:v>45504</c:v>
                </c:pt>
                <c:pt idx="295">
                  <c:v>45535</c:v>
                </c:pt>
                <c:pt idx="296">
                  <c:v>45565</c:v>
                </c:pt>
                <c:pt idx="297">
                  <c:v>45596</c:v>
                </c:pt>
                <c:pt idx="298">
                  <c:v>45626</c:v>
                </c:pt>
                <c:pt idx="299">
                  <c:v>45657</c:v>
                </c:pt>
                <c:pt idx="300">
                  <c:v>45688</c:v>
                </c:pt>
                <c:pt idx="301">
                  <c:v>45716</c:v>
                </c:pt>
                <c:pt idx="302">
                  <c:v>45747</c:v>
                </c:pt>
                <c:pt idx="303">
                  <c:v>45777</c:v>
                </c:pt>
                <c:pt idx="304">
                  <c:v>45808</c:v>
                </c:pt>
                <c:pt idx="305">
                  <c:v>45838</c:v>
                </c:pt>
                <c:pt idx="306">
                  <c:v>45869</c:v>
                </c:pt>
                <c:pt idx="307">
                  <c:v>45900</c:v>
                </c:pt>
                <c:pt idx="308">
                  <c:v>45930</c:v>
                </c:pt>
                <c:pt idx="309">
                  <c:v>45961</c:v>
                </c:pt>
                <c:pt idx="310">
                  <c:v>45991</c:v>
                </c:pt>
                <c:pt idx="311">
                  <c:v>46022</c:v>
                </c:pt>
                <c:pt idx="312">
                  <c:v>46053</c:v>
                </c:pt>
                <c:pt idx="313">
                  <c:v>46081</c:v>
                </c:pt>
                <c:pt idx="314">
                  <c:v>46112</c:v>
                </c:pt>
                <c:pt idx="315">
                  <c:v>46142</c:v>
                </c:pt>
                <c:pt idx="316">
                  <c:v>46173</c:v>
                </c:pt>
                <c:pt idx="317">
                  <c:v>46203</c:v>
                </c:pt>
                <c:pt idx="318">
                  <c:v>46234</c:v>
                </c:pt>
                <c:pt idx="319">
                  <c:v>46265</c:v>
                </c:pt>
                <c:pt idx="320">
                  <c:v>46295</c:v>
                </c:pt>
                <c:pt idx="321">
                  <c:v>46326</c:v>
                </c:pt>
                <c:pt idx="322">
                  <c:v>46356</c:v>
                </c:pt>
                <c:pt idx="323">
                  <c:v>46387</c:v>
                </c:pt>
                <c:pt idx="324">
                  <c:v>46418</c:v>
                </c:pt>
                <c:pt idx="325">
                  <c:v>46446</c:v>
                </c:pt>
                <c:pt idx="326">
                  <c:v>46477</c:v>
                </c:pt>
                <c:pt idx="327">
                  <c:v>46507</c:v>
                </c:pt>
                <c:pt idx="328">
                  <c:v>46538</c:v>
                </c:pt>
                <c:pt idx="329">
                  <c:v>46568</c:v>
                </c:pt>
                <c:pt idx="330">
                  <c:v>46599</c:v>
                </c:pt>
                <c:pt idx="331">
                  <c:v>46630</c:v>
                </c:pt>
                <c:pt idx="332">
                  <c:v>46660</c:v>
                </c:pt>
                <c:pt idx="333">
                  <c:v>46691</c:v>
                </c:pt>
                <c:pt idx="334">
                  <c:v>46721</c:v>
                </c:pt>
                <c:pt idx="335">
                  <c:v>46752</c:v>
                </c:pt>
              </c:numCache>
            </c:numRef>
          </c:cat>
          <c:val>
            <c:numRef>
              <c:f>'17 - PCE'!$W$13:$W$336</c:f>
              <c:numCache>
                <c:formatCode>General</c:formatCode>
                <c:ptCount val="324"/>
                <c:pt idx="155" formatCode="0.0">
                  <c:v>#N/A</c:v>
                </c:pt>
                <c:pt idx="167" formatCode="0.0">
                  <c:v>#N/A</c:v>
                </c:pt>
                <c:pt idx="179" formatCode="0.0">
                  <c:v>#N/A</c:v>
                </c:pt>
                <c:pt idx="182" formatCode="0.0000">
                  <c:v>1.2808398950131306</c:v>
                </c:pt>
                <c:pt idx="191" formatCode="0.0">
                  <c:v>1.3</c:v>
                </c:pt>
                <c:pt idx="203" formatCode="0.0">
                  <c:v>1.7</c:v>
                </c:pt>
                <c:pt idx="215" formatCode="0.0">
                  <c:v>2</c:v>
                </c:pt>
                <c:pt idx="227">
                  <c:v>#N/A</c:v>
                </c:pt>
                <c:pt idx="239">
                  <c:v>#N/A</c:v>
                </c:pt>
                <c:pt idx="251">
                  <c:v>#N/A</c:v>
                </c:pt>
                <c:pt idx="263">
                  <c:v>#N/A</c:v>
                </c:pt>
                <c:pt idx="275">
                  <c:v>#N/A</c:v>
                </c:pt>
                <c:pt idx="287">
                  <c:v>#N/A</c:v>
                </c:pt>
                <c:pt idx="299">
                  <c:v>#N/A</c:v>
                </c:pt>
                <c:pt idx="311">
                  <c:v>#N/A</c:v>
                </c:pt>
                <c:pt idx="323">
                  <c:v>#N/A</c:v>
                </c:pt>
              </c:numCache>
            </c:numRef>
          </c:val>
          <c:smooth val="0"/>
          <c:extLst>
            <c:ext xmlns:c16="http://schemas.microsoft.com/office/drawing/2014/chart" uri="{C3380CC4-5D6E-409C-BE32-E72D297353CC}">
              <c16:uniqueId val="{0000000D-696A-4B75-85EB-3FAF3BFFAE1A}"/>
            </c:ext>
          </c:extLst>
        </c:ser>
        <c:ser>
          <c:idx val="15"/>
          <c:order val="14"/>
          <c:tx>
            <c:strRef>
              <c:f>'17 - PCE'!$X$12</c:f>
              <c:strCache>
                <c:ptCount val="1"/>
                <c:pt idx="0">
                  <c:v> Jun-15</c:v>
                </c:pt>
              </c:strCache>
            </c:strRef>
          </c:tx>
          <c:spPr>
            <a:ln w="19050" cap="rnd">
              <a:solidFill>
                <a:sysClr val="window" lastClr="FFFFFF">
                  <a:lumMod val="85000"/>
                </a:sysClr>
              </a:solidFill>
              <a:prstDash val="sysDash"/>
              <a:round/>
            </a:ln>
            <a:effectLst/>
          </c:spPr>
          <c:marker>
            <c:symbol val="none"/>
          </c:marker>
          <c:cat>
            <c:numRef>
              <c:f>'17 - PCE'!$G$13:$G$348</c:f>
              <c:numCache>
                <c:formatCode>[$-409]mmm\-yy;@</c:formatCode>
                <c:ptCount val="336"/>
                <c:pt idx="0">
                  <c:v>36556</c:v>
                </c:pt>
                <c:pt idx="1">
                  <c:v>36585</c:v>
                </c:pt>
                <c:pt idx="2">
                  <c:v>36616</c:v>
                </c:pt>
                <c:pt idx="3">
                  <c:v>36646</c:v>
                </c:pt>
                <c:pt idx="4">
                  <c:v>36677</c:v>
                </c:pt>
                <c:pt idx="5">
                  <c:v>36707</c:v>
                </c:pt>
                <c:pt idx="6">
                  <c:v>36738</c:v>
                </c:pt>
                <c:pt idx="7">
                  <c:v>36769</c:v>
                </c:pt>
                <c:pt idx="8">
                  <c:v>36799</c:v>
                </c:pt>
                <c:pt idx="9">
                  <c:v>36830</c:v>
                </c:pt>
                <c:pt idx="10">
                  <c:v>36860</c:v>
                </c:pt>
                <c:pt idx="11">
                  <c:v>36891</c:v>
                </c:pt>
                <c:pt idx="12">
                  <c:v>36922</c:v>
                </c:pt>
                <c:pt idx="13">
                  <c:v>36950</c:v>
                </c:pt>
                <c:pt idx="14">
                  <c:v>36981</c:v>
                </c:pt>
                <c:pt idx="15">
                  <c:v>37011</c:v>
                </c:pt>
                <c:pt idx="16">
                  <c:v>37042</c:v>
                </c:pt>
                <c:pt idx="17">
                  <c:v>37072</c:v>
                </c:pt>
                <c:pt idx="18">
                  <c:v>37103</c:v>
                </c:pt>
                <c:pt idx="19">
                  <c:v>37134</c:v>
                </c:pt>
                <c:pt idx="20">
                  <c:v>37164</c:v>
                </c:pt>
                <c:pt idx="21">
                  <c:v>37195</c:v>
                </c:pt>
                <c:pt idx="22">
                  <c:v>37225</c:v>
                </c:pt>
                <c:pt idx="23">
                  <c:v>37256</c:v>
                </c:pt>
                <c:pt idx="24">
                  <c:v>37287</c:v>
                </c:pt>
                <c:pt idx="25">
                  <c:v>37315</c:v>
                </c:pt>
                <c:pt idx="26">
                  <c:v>37346</c:v>
                </c:pt>
                <c:pt idx="27">
                  <c:v>37376</c:v>
                </c:pt>
                <c:pt idx="28">
                  <c:v>37407</c:v>
                </c:pt>
                <c:pt idx="29">
                  <c:v>37437</c:v>
                </c:pt>
                <c:pt idx="30">
                  <c:v>37468</c:v>
                </c:pt>
                <c:pt idx="31">
                  <c:v>37499</c:v>
                </c:pt>
                <c:pt idx="32">
                  <c:v>37529</c:v>
                </c:pt>
                <c:pt idx="33">
                  <c:v>37560</c:v>
                </c:pt>
                <c:pt idx="34">
                  <c:v>37590</c:v>
                </c:pt>
                <c:pt idx="35">
                  <c:v>37621</c:v>
                </c:pt>
                <c:pt idx="36">
                  <c:v>37652</c:v>
                </c:pt>
                <c:pt idx="37">
                  <c:v>37680</c:v>
                </c:pt>
                <c:pt idx="38">
                  <c:v>37711</c:v>
                </c:pt>
                <c:pt idx="39">
                  <c:v>37741</c:v>
                </c:pt>
                <c:pt idx="40">
                  <c:v>37772</c:v>
                </c:pt>
                <c:pt idx="41">
                  <c:v>37802</c:v>
                </c:pt>
                <c:pt idx="42">
                  <c:v>37833</c:v>
                </c:pt>
                <c:pt idx="43">
                  <c:v>37864</c:v>
                </c:pt>
                <c:pt idx="44">
                  <c:v>37894</c:v>
                </c:pt>
                <c:pt idx="45">
                  <c:v>37925</c:v>
                </c:pt>
                <c:pt idx="46">
                  <c:v>37955</c:v>
                </c:pt>
                <c:pt idx="47">
                  <c:v>37986</c:v>
                </c:pt>
                <c:pt idx="48">
                  <c:v>38017</c:v>
                </c:pt>
                <c:pt idx="49">
                  <c:v>38046</c:v>
                </c:pt>
                <c:pt idx="50">
                  <c:v>38077</c:v>
                </c:pt>
                <c:pt idx="51">
                  <c:v>38107</c:v>
                </c:pt>
                <c:pt idx="52">
                  <c:v>38138</c:v>
                </c:pt>
                <c:pt idx="53">
                  <c:v>38168</c:v>
                </c:pt>
                <c:pt idx="54">
                  <c:v>38199</c:v>
                </c:pt>
                <c:pt idx="55">
                  <c:v>38230</c:v>
                </c:pt>
                <c:pt idx="56">
                  <c:v>38260</c:v>
                </c:pt>
                <c:pt idx="57">
                  <c:v>38291</c:v>
                </c:pt>
                <c:pt idx="58">
                  <c:v>38321</c:v>
                </c:pt>
                <c:pt idx="59">
                  <c:v>38352</c:v>
                </c:pt>
                <c:pt idx="60">
                  <c:v>38383</c:v>
                </c:pt>
                <c:pt idx="61">
                  <c:v>38411</c:v>
                </c:pt>
                <c:pt idx="62">
                  <c:v>38442</c:v>
                </c:pt>
                <c:pt idx="63">
                  <c:v>38472</c:v>
                </c:pt>
                <c:pt idx="64">
                  <c:v>38503</c:v>
                </c:pt>
                <c:pt idx="65">
                  <c:v>38533</c:v>
                </c:pt>
                <c:pt idx="66">
                  <c:v>38564</c:v>
                </c:pt>
                <c:pt idx="67">
                  <c:v>38595</c:v>
                </c:pt>
                <c:pt idx="68">
                  <c:v>38625</c:v>
                </c:pt>
                <c:pt idx="69">
                  <c:v>38656</c:v>
                </c:pt>
                <c:pt idx="70">
                  <c:v>38686</c:v>
                </c:pt>
                <c:pt idx="71">
                  <c:v>38717</c:v>
                </c:pt>
                <c:pt idx="72">
                  <c:v>38748</c:v>
                </c:pt>
                <c:pt idx="73">
                  <c:v>38776</c:v>
                </c:pt>
                <c:pt idx="74">
                  <c:v>38807</c:v>
                </c:pt>
                <c:pt idx="75">
                  <c:v>38837</c:v>
                </c:pt>
                <c:pt idx="76">
                  <c:v>38868</c:v>
                </c:pt>
                <c:pt idx="77">
                  <c:v>38898</c:v>
                </c:pt>
                <c:pt idx="78">
                  <c:v>38929</c:v>
                </c:pt>
                <c:pt idx="79">
                  <c:v>38960</c:v>
                </c:pt>
                <c:pt idx="80">
                  <c:v>38990</c:v>
                </c:pt>
                <c:pt idx="81">
                  <c:v>39021</c:v>
                </c:pt>
                <c:pt idx="82">
                  <c:v>39051</c:v>
                </c:pt>
                <c:pt idx="83">
                  <c:v>39082</c:v>
                </c:pt>
                <c:pt idx="84">
                  <c:v>39113</c:v>
                </c:pt>
                <c:pt idx="85">
                  <c:v>39141</c:v>
                </c:pt>
                <c:pt idx="86">
                  <c:v>39172</c:v>
                </c:pt>
                <c:pt idx="87">
                  <c:v>39202</c:v>
                </c:pt>
                <c:pt idx="88">
                  <c:v>39233</c:v>
                </c:pt>
                <c:pt idx="89">
                  <c:v>39263</c:v>
                </c:pt>
                <c:pt idx="90">
                  <c:v>39294</c:v>
                </c:pt>
                <c:pt idx="91">
                  <c:v>39325</c:v>
                </c:pt>
                <c:pt idx="92">
                  <c:v>39355</c:v>
                </c:pt>
                <c:pt idx="93">
                  <c:v>39386</c:v>
                </c:pt>
                <c:pt idx="94">
                  <c:v>39416</c:v>
                </c:pt>
                <c:pt idx="95">
                  <c:v>39447</c:v>
                </c:pt>
                <c:pt idx="96">
                  <c:v>39478</c:v>
                </c:pt>
                <c:pt idx="97">
                  <c:v>39507</c:v>
                </c:pt>
                <c:pt idx="98">
                  <c:v>39538</c:v>
                </c:pt>
                <c:pt idx="99">
                  <c:v>39568</c:v>
                </c:pt>
                <c:pt idx="100">
                  <c:v>39599</c:v>
                </c:pt>
                <c:pt idx="101">
                  <c:v>39629</c:v>
                </c:pt>
                <c:pt idx="102">
                  <c:v>39660</c:v>
                </c:pt>
                <c:pt idx="103">
                  <c:v>39691</c:v>
                </c:pt>
                <c:pt idx="104">
                  <c:v>39721</c:v>
                </c:pt>
                <c:pt idx="105">
                  <c:v>39752</c:v>
                </c:pt>
                <c:pt idx="106">
                  <c:v>39782</c:v>
                </c:pt>
                <c:pt idx="107">
                  <c:v>39813</c:v>
                </c:pt>
                <c:pt idx="108">
                  <c:v>39844</c:v>
                </c:pt>
                <c:pt idx="109">
                  <c:v>39872</c:v>
                </c:pt>
                <c:pt idx="110">
                  <c:v>39903</c:v>
                </c:pt>
                <c:pt idx="111">
                  <c:v>39933</c:v>
                </c:pt>
                <c:pt idx="112">
                  <c:v>39964</c:v>
                </c:pt>
                <c:pt idx="113">
                  <c:v>39994</c:v>
                </c:pt>
                <c:pt idx="114">
                  <c:v>40025</c:v>
                </c:pt>
                <c:pt idx="115">
                  <c:v>40056</c:v>
                </c:pt>
                <c:pt idx="116">
                  <c:v>40086</c:v>
                </c:pt>
                <c:pt idx="117">
                  <c:v>40117</c:v>
                </c:pt>
                <c:pt idx="118">
                  <c:v>40147</c:v>
                </c:pt>
                <c:pt idx="119">
                  <c:v>40178</c:v>
                </c:pt>
                <c:pt idx="120">
                  <c:v>40209</c:v>
                </c:pt>
                <c:pt idx="121">
                  <c:v>40237</c:v>
                </c:pt>
                <c:pt idx="122">
                  <c:v>40268</c:v>
                </c:pt>
                <c:pt idx="123">
                  <c:v>40298</c:v>
                </c:pt>
                <c:pt idx="124">
                  <c:v>40329</c:v>
                </c:pt>
                <c:pt idx="125">
                  <c:v>40359</c:v>
                </c:pt>
                <c:pt idx="126">
                  <c:v>40390</c:v>
                </c:pt>
                <c:pt idx="127">
                  <c:v>40421</c:v>
                </c:pt>
                <c:pt idx="128">
                  <c:v>40451</c:v>
                </c:pt>
                <c:pt idx="129">
                  <c:v>40482</c:v>
                </c:pt>
                <c:pt idx="130">
                  <c:v>40512</c:v>
                </c:pt>
                <c:pt idx="131">
                  <c:v>40543</c:v>
                </c:pt>
                <c:pt idx="132">
                  <c:v>40574</c:v>
                </c:pt>
                <c:pt idx="133">
                  <c:v>40602</c:v>
                </c:pt>
                <c:pt idx="134">
                  <c:v>40633</c:v>
                </c:pt>
                <c:pt idx="135">
                  <c:v>40663</c:v>
                </c:pt>
                <c:pt idx="136">
                  <c:v>40694</c:v>
                </c:pt>
                <c:pt idx="137">
                  <c:v>40724</c:v>
                </c:pt>
                <c:pt idx="138">
                  <c:v>40755</c:v>
                </c:pt>
                <c:pt idx="139">
                  <c:v>40786</c:v>
                </c:pt>
                <c:pt idx="140">
                  <c:v>40816</c:v>
                </c:pt>
                <c:pt idx="141">
                  <c:v>40847</c:v>
                </c:pt>
                <c:pt idx="142">
                  <c:v>40877</c:v>
                </c:pt>
                <c:pt idx="143">
                  <c:v>40908</c:v>
                </c:pt>
                <c:pt idx="144">
                  <c:v>40939</c:v>
                </c:pt>
                <c:pt idx="145">
                  <c:v>40968</c:v>
                </c:pt>
                <c:pt idx="146">
                  <c:v>40999</c:v>
                </c:pt>
                <c:pt idx="147">
                  <c:v>41029</c:v>
                </c:pt>
                <c:pt idx="148">
                  <c:v>41060</c:v>
                </c:pt>
                <c:pt idx="149">
                  <c:v>41090</c:v>
                </c:pt>
                <c:pt idx="150">
                  <c:v>41121</c:v>
                </c:pt>
                <c:pt idx="151">
                  <c:v>41152</c:v>
                </c:pt>
                <c:pt idx="152">
                  <c:v>41182</c:v>
                </c:pt>
                <c:pt idx="153">
                  <c:v>41213</c:v>
                </c:pt>
                <c:pt idx="154">
                  <c:v>41243</c:v>
                </c:pt>
                <c:pt idx="155">
                  <c:v>41274</c:v>
                </c:pt>
                <c:pt idx="156">
                  <c:v>41305</c:v>
                </c:pt>
                <c:pt idx="157">
                  <c:v>41333</c:v>
                </c:pt>
                <c:pt idx="158">
                  <c:v>41364</c:v>
                </c:pt>
                <c:pt idx="159">
                  <c:v>41394</c:v>
                </c:pt>
                <c:pt idx="160">
                  <c:v>41425</c:v>
                </c:pt>
                <c:pt idx="161">
                  <c:v>41455</c:v>
                </c:pt>
                <c:pt idx="162">
                  <c:v>41486</c:v>
                </c:pt>
                <c:pt idx="163">
                  <c:v>41517</c:v>
                </c:pt>
                <c:pt idx="164">
                  <c:v>41547</c:v>
                </c:pt>
                <c:pt idx="165">
                  <c:v>41578</c:v>
                </c:pt>
                <c:pt idx="166">
                  <c:v>41608</c:v>
                </c:pt>
                <c:pt idx="167">
                  <c:v>41639</c:v>
                </c:pt>
                <c:pt idx="168">
                  <c:v>41670</c:v>
                </c:pt>
                <c:pt idx="169">
                  <c:v>41698</c:v>
                </c:pt>
                <c:pt idx="170">
                  <c:v>41729</c:v>
                </c:pt>
                <c:pt idx="171">
                  <c:v>41759</c:v>
                </c:pt>
                <c:pt idx="172">
                  <c:v>41790</c:v>
                </c:pt>
                <c:pt idx="173">
                  <c:v>41820</c:v>
                </c:pt>
                <c:pt idx="174">
                  <c:v>41851</c:v>
                </c:pt>
                <c:pt idx="175">
                  <c:v>41882</c:v>
                </c:pt>
                <c:pt idx="176">
                  <c:v>41912</c:v>
                </c:pt>
                <c:pt idx="177">
                  <c:v>41943</c:v>
                </c:pt>
                <c:pt idx="178">
                  <c:v>41973</c:v>
                </c:pt>
                <c:pt idx="179">
                  <c:v>42004</c:v>
                </c:pt>
                <c:pt idx="180">
                  <c:v>42035</c:v>
                </c:pt>
                <c:pt idx="181">
                  <c:v>42063</c:v>
                </c:pt>
                <c:pt idx="182">
                  <c:v>42094</c:v>
                </c:pt>
                <c:pt idx="183">
                  <c:v>42124</c:v>
                </c:pt>
                <c:pt idx="184">
                  <c:v>42155</c:v>
                </c:pt>
                <c:pt idx="185">
                  <c:v>42185</c:v>
                </c:pt>
                <c:pt idx="186">
                  <c:v>42216</c:v>
                </c:pt>
                <c:pt idx="187">
                  <c:v>42247</c:v>
                </c:pt>
                <c:pt idx="188">
                  <c:v>42277</c:v>
                </c:pt>
                <c:pt idx="189">
                  <c:v>42308</c:v>
                </c:pt>
                <c:pt idx="190">
                  <c:v>42338</c:v>
                </c:pt>
                <c:pt idx="191">
                  <c:v>42369</c:v>
                </c:pt>
                <c:pt idx="192">
                  <c:v>42400</c:v>
                </c:pt>
                <c:pt idx="193">
                  <c:v>42429</c:v>
                </c:pt>
                <c:pt idx="194">
                  <c:v>42460</c:v>
                </c:pt>
                <c:pt idx="195">
                  <c:v>42490</c:v>
                </c:pt>
                <c:pt idx="196">
                  <c:v>42521</c:v>
                </c:pt>
                <c:pt idx="197">
                  <c:v>42551</c:v>
                </c:pt>
                <c:pt idx="198">
                  <c:v>42582</c:v>
                </c:pt>
                <c:pt idx="199">
                  <c:v>42613</c:v>
                </c:pt>
                <c:pt idx="200">
                  <c:v>42643</c:v>
                </c:pt>
                <c:pt idx="201">
                  <c:v>42674</c:v>
                </c:pt>
                <c:pt idx="202">
                  <c:v>42704</c:v>
                </c:pt>
                <c:pt idx="203">
                  <c:v>42735</c:v>
                </c:pt>
                <c:pt idx="204">
                  <c:v>42766</c:v>
                </c:pt>
                <c:pt idx="205">
                  <c:v>42794</c:v>
                </c:pt>
                <c:pt idx="206">
                  <c:v>42825</c:v>
                </c:pt>
                <c:pt idx="207">
                  <c:v>42855</c:v>
                </c:pt>
                <c:pt idx="208">
                  <c:v>42886</c:v>
                </c:pt>
                <c:pt idx="209">
                  <c:v>42916</c:v>
                </c:pt>
                <c:pt idx="210">
                  <c:v>42947</c:v>
                </c:pt>
                <c:pt idx="211">
                  <c:v>42978</c:v>
                </c:pt>
                <c:pt idx="212">
                  <c:v>43008</c:v>
                </c:pt>
                <c:pt idx="213">
                  <c:v>43039</c:v>
                </c:pt>
                <c:pt idx="214">
                  <c:v>43069</c:v>
                </c:pt>
                <c:pt idx="215">
                  <c:v>43100</c:v>
                </c:pt>
                <c:pt idx="216">
                  <c:v>43131</c:v>
                </c:pt>
                <c:pt idx="217">
                  <c:v>43159</c:v>
                </c:pt>
                <c:pt idx="218">
                  <c:v>43190</c:v>
                </c:pt>
                <c:pt idx="219">
                  <c:v>43220</c:v>
                </c:pt>
                <c:pt idx="220">
                  <c:v>43251</c:v>
                </c:pt>
                <c:pt idx="221">
                  <c:v>43281</c:v>
                </c:pt>
                <c:pt idx="222">
                  <c:v>43312</c:v>
                </c:pt>
                <c:pt idx="223">
                  <c:v>43343</c:v>
                </c:pt>
                <c:pt idx="224">
                  <c:v>43373</c:v>
                </c:pt>
                <c:pt idx="225">
                  <c:v>43404</c:v>
                </c:pt>
                <c:pt idx="226">
                  <c:v>43434</c:v>
                </c:pt>
                <c:pt idx="227">
                  <c:v>43465</c:v>
                </c:pt>
                <c:pt idx="228">
                  <c:v>43496</c:v>
                </c:pt>
                <c:pt idx="229">
                  <c:v>43524</c:v>
                </c:pt>
                <c:pt idx="230">
                  <c:v>43555</c:v>
                </c:pt>
                <c:pt idx="231">
                  <c:v>43585</c:v>
                </c:pt>
                <c:pt idx="232">
                  <c:v>43616</c:v>
                </c:pt>
                <c:pt idx="233">
                  <c:v>43646</c:v>
                </c:pt>
                <c:pt idx="234">
                  <c:v>43677</c:v>
                </c:pt>
                <c:pt idx="235">
                  <c:v>43708</c:v>
                </c:pt>
                <c:pt idx="236">
                  <c:v>43738</c:v>
                </c:pt>
                <c:pt idx="237">
                  <c:v>43769</c:v>
                </c:pt>
                <c:pt idx="238">
                  <c:v>43799</c:v>
                </c:pt>
                <c:pt idx="239">
                  <c:v>43830</c:v>
                </c:pt>
                <c:pt idx="240">
                  <c:v>43861</c:v>
                </c:pt>
                <c:pt idx="241">
                  <c:v>43890</c:v>
                </c:pt>
                <c:pt idx="242">
                  <c:v>43921</c:v>
                </c:pt>
                <c:pt idx="243">
                  <c:v>43951</c:v>
                </c:pt>
                <c:pt idx="244">
                  <c:v>43982</c:v>
                </c:pt>
                <c:pt idx="245">
                  <c:v>44012</c:v>
                </c:pt>
                <c:pt idx="246">
                  <c:v>44043</c:v>
                </c:pt>
                <c:pt idx="247">
                  <c:v>44074</c:v>
                </c:pt>
                <c:pt idx="248">
                  <c:v>44104</c:v>
                </c:pt>
                <c:pt idx="249">
                  <c:v>44135</c:v>
                </c:pt>
                <c:pt idx="250">
                  <c:v>44165</c:v>
                </c:pt>
                <c:pt idx="251">
                  <c:v>44196</c:v>
                </c:pt>
                <c:pt idx="252">
                  <c:v>44227</c:v>
                </c:pt>
                <c:pt idx="253">
                  <c:v>44255</c:v>
                </c:pt>
                <c:pt idx="254">
                  <c:v>44286</c:v>
                </c:pt>
                <c:pt idx="255">
                  <c:v>44316</c:v>
                </c:pt>
                <c:pt idx="256">
                  <c:v>44347</c:v>
                </c:pt>
                <c:pt idx="257">
                  <c:v>44377</c:v>
                </c:pt>
                <c:pt idx="258">
                  <c:v>44408</c:v>
                </c:pt>
                <c:pt idx="259">
                  <c:v>44439</c:v>
                </c:pt>
                <c:pt idx="260">
                  <c:v>44469</c:v>
                </c:pt>
                <c:pt idx="261">
                  <c:v>44500</c:v>
                </c:pt>
                <c:pt idx="262">
                  <c:v>44530</c:v>
                </c:pt>
                <c:pt idx="263">
                  <c:v>44561</c:v>
                </c:pt>
                <c:pt idx="264">
                  <c:v>44592</c:v>
                </c:pt>
                <c:pt idx="265">
                  <c:v>44620</c:v>
                </c:pt>
                <c:pt idx="266">
                  <c:v>44651</c:v>
                </c:pt>
                <c:pt idx="267">
                  <c:v>44681</c:v>
                </c:pt>
                <c:pt idx="268">
                  <c:v>44712</c:v>
                </c:pt>
                <c:pt idx="269">
                  <c:v>44742</c:v>
                </c:pt>
                <c:pt idx="270">
                  <c:v>44773</c:v>
                </c:pt>
                <c:pt idx="271">
                  <c:v>44804</c:v>
                </c:pt>
                <c:pt idx="272">
                  <c:v>44834</c:v>
                </c:pt>
                <c:pt idx="273">
                  <c:v>44865</c:v>
                </c:pt>
                <c:pt idx="274">
                  <c:v>44895</c:v>
                </c:pt>
                <c:pt idx="275">
                  <c:v>44926</c:v>
                </c:pt>
                <c:pt idx="276">
                  <c:v>44957</c:v>
                </c:pt>
                <c:pt idx="277">
                  <c:v>44985</c:v>
                </c:pt>
                <c:pt idx="278">
                  <c:v>45016</c:v>
                </c:pt>
                <c:pt idx="279">
                  <c:v>45046</c:v>
                </c:pt>
                <c:pt idx="280">
                  <c:v>45077</c:v>
                </c:pt>
                <c:pt idx="281">
                  <c:v>45107</c:v>
                </c:pt>
                <c:pt idx="282">
                  <c:v>45138</c:v>
                </c:pt>
                <c:pt idx="283">
                  <c:v>45169</c:v>
                </c:pt>
                <c:pt idx="284">
                  <c:v>45199</c:v>
                </c:pt>
                <c:pt idx="285">
                  <c:v>45230</c:v>
                </c:pt>
                <c:pt idx="286">
                  <c:v>45260</c:v>
                </c:pt>
                <c:pt idx="287">
                  <c:v>45291</c:v>
                </c:pt>
                <c:pt idx="288">
                  <c:v>45322</c:v>
                </c:pt>
                <c:pt idx="289">
                  <c:v>45351</c:v>
                </c:pt>
                <c:pt idx="290">
                  <c:v>45382</c:v>
                </c:pt>
                <c:pt idx="291">
                  <c:v>45412</c:v>
                </c:pt>
                <c:pt idx="292">
                  <c:v>45443</c:v>
                </c:pt>
                <c:pt idx="293">
                  <c:v>45473</c:v>
                </c:pt>
                <c:pt idx="294">
                  <c:v>45504</c:v>
                </c:pt>
                <c:pt idx="295">
                  <c:v>45535</c:v>
                </c:pt>
                <c:pt idx="296">
                  <c:v>45565</c:v>
                </c:pt>
                <c:pt idx="297">
                  <c:v>45596</c:v>
                </c:pt>
                <c:pt idx="298">
                  <c:v>45626</c:v>
                </c:pt>
                <c:pt idx="299">
                  <c:v>45657</c:v>
                </c:pt>
                <c:pt idx="300">
                  <c:v>45688</c:v>
                </c:pt>
                <c:pt idx="301">
                  <c:v>45716</c:v>
                </c:pt>
                <c:pt idx="302">
                  <c:v>45747</c:v>
                </c:pt>
                <c:pt idx="303">
                  <c:v>45777</c:v>
                </c:pt>
                <c:pt idx="304">
                  <c:v>45808</c:v>
                </c:pt>
                <c:pt idx="305">
                  <c:v>45838</c:v>
                </c:pt>
                <c:pt idx="306">
                  <c:v>45869</c:v>
                </c:pt>
                <c:pt idx="307">
                  <c:v>45900</c:v>
                </c:pt>
                <c:pt idx="308">
                  <c:v>45930</c:v>
                </c:pt>
                <c:pt idx="309">
                  <c:v>45961</c:v>
                </c:pt>
                <c:pt idx="310">
                  <c:v>45991</c:v>
                </c:pt>
                <c:pt idx="311">
                  <c:v>46022</c:v>
                </c:pt>
                <c:pt idx="312">
                  <c:v>46053</c:v>
                </c:pt>
                <c:pt idx="313">
                  <c:v>46081</c:v>
                </c:pt>
                <c:pt idx="314">
                  <c:v>46112</c:v>
                </c:pt>
                <c:pt idx="315">
                  <c:v>46142</c:v>
                </c:pt>
                <c:pt idx="316">
                  <c:v>46173</c:v>
                </c:pt>
                <c:pt idx="317">
                  <c:v>46203</c:v>
                </c:pt>
                <c:pt idx="318">
                  <c:v>46234</c:v>
                </c:pt>
                <c:pt idx="319">
                  <c:v>46265</c:v>
                </c:pt>
                <c:pt idx="320">
                  <c:v>46295</c:v>
                </c:pt>
                <c:pt idx="321">
                  <c:v>46326</c:v>
                </c:pt>
                <c:pt idx="322">
                  <c:v>46356</c:v>
                </c:pt>
                <c:pt idx="323">
                  <c:v>46387</c:v>
                </c:pt>
                <c:pt idx="324">
                  <c:v>46418</c:v>
                </c:pt>
                <c:pt idx="325">
                  <c:v>46446</c:v>
                </c:pt>
                <c:pt idx="326">
                  <c:v>46477</c:v>
                </c:pt>
                <c:pt idx="327">
                  <c:v>46507</c:v>
                </c:pt>
                <c:pt idx="328">
                  <c:v>46538</c:v>
                </c:pt>
                <c:pt idx="329">
                  <c:v>46568</c:v>
                </c:pt>
                <c:pt idx="330">
                  <c:v>46599</c:v>
                </c:pt>
                <c:pt idx="331">
                  <c:v>46630</c:v>
                </c:pt>
                <c:pt idx="332">
                  <c:v>46660</c:v>
                </c:pt>
                <c:pt idx="333">
                  <c:v>46691</c:v>
                </c:pt>
                <c:pt idx="334">
                  <c:v>46721</c:v>
                </c:pt>
                <c:pt idx="335">
                  <c:v>46752</c:v>
                </c:pt>
              </c:numCache>
            </c:numRef>
          </c:cat>
          <c:val>
            <c:numRef>
              <c:f>'17 - PCE'!$X$13:$X$336</c:f>
              <c:numCache>
                <c:formatCode>General</c:formatCode>
                <c:ptCount val="324"/>
                <c:pt idx="155" formatCode="0.0">
                  <c:v>#N/A</c:v>
                </c:pt>
                <c:pt idx="167" formatCode="0.0">
                  <c:v>#N/A</c:v>
                </c:pt>
                <c:pt idx="179" formatCode="0.0">
                  <c:v>#N/A</c:v>
                </c:pt>
                <c:pt idx="185" formatCode="0.0000">
                  <c:v>1.2541543864049709</c:v>
                </c:pt>
                <c:pt idx="191" formatCode="0.0">
                  <c:v>1.3</c:v>
                </c:pt>
                <c:pt idx="203" formatCode="0.0">
                  <c:v>1.8</c:v>
                </c:pt>
                <c:pt idx="215" formatCode="0.0">
                  <c:v>2</c:v>
                </c:pt>
                <c:pt idx="227">
                  <c:v>#N/A</c:v>
                </c:pt>
                <c:pt idx="239">
                  <c:v>#N/A</c:v>
                </c:pt>
                <c:pt idx="251">
                  <c:v>#N/A</c:v>
                </c:pt>
                <c:pt idx="263">
                  <c:v>#N/A</c:v>
                </c:pt>
                <c:pt idx="275">
                  <c:v>#N/A</c:v>
                </c:pt>
                <c:pt idx="287">
                  <c:v>#N/A</c:v>
                </c:pt>
                <c:pt idx="299">
                  <c:v>#N/A</c:v>
                </c:pt>
                <c:pt idx="311">
                  <c:v>#N/A</c:v>
                </c:pt>
                <c:pt idx="323">
                  <c:v>#N/A</c:v>
                </c:pt>
              </c:numCache>
            </c:numRef>
          </c:val>
          <c:smooth val="0"/>
          <c:extLst>
            <c:ext xmlns:c16="http://schemas.microsoft.com/office/drawing/2014/chart" uri="{C3380CC4-5D6E-409C-BE32-E72D297353CC}">
              <c16:uniqueId val="{0000000E-696A-4B75-85EB-3FAF3BFFAE1A}"/>
            </c:ext>
          </c:extLst>
        </c:ser>
        <c:ser>
          <c:idx val="16"/>
          <c:order val="15"/>
          <c:tx>
            <c:strRef>
              <c:f>'17 - PCE'!$Y$12</c:f>
              <c:strCache>
                <c:ptCount val="1"/>
                <c:pt idx="0">
                  <c:v> Sep-15</c:v>
                </c:pt>
              </c:strCache>
            </c:strRef>
          </c:tx>
          <c:spPr>
            <a:ln w="19050" cap="rnd">
              <a:solidFill>
                <a:sysClr val="window" lastClr="FFFFFF">
                  <a:lumMod val="85000"/>
                </a:sysClr>
              </a:solidFill>
              <a:prstDash val="sysDash"/>
              <a:round/>
            </a:ln>
            <a:effectLst/>
          </c:spPr>
          <c:marker>
            <c:symbol val="none"/>
          </c:marker>
          <c:cat>
            <c:numRef>
              <c:f>'17 - PCE'!$G$13:$G$348</c:f>
              <c:numCache>
                <c:formatCode>[$-409]mmm\-yy;@</c:formatCode>
                <c:ptCount val="336"/>
                <c:pt idx="0">
                  <c:v>36556</c:v>
                </c:pt>
                <c:pt idx="1">
                  <c:v>36585</c:v>
                </c:pt>
                <c:pt idx="2">
                  <c:v>36616</c:v>
                </c:pt>
                <c:pt idx="3">
                  <c:v>36646</c:v>
                </c:pt>
                <c:pt idx="4">
                  <c:v>36677</c:v>
                </c:pt>
                <c:pt idx="5">
                  <c:v>36707</c:v>
                </c:pt>
                <c:pt idx="6">
                  <c:v>36738</c:v>
                </c:pt>
                <c:pt idx="7">
                  <c:v>36769</c:v>
                </c:pt>
                <c:pt idx="8">
                  <c:v>36799</c:v>
                </c:pt>
                <c:pt idx="9">
                  <c:v>36830</c:v>
                </c:pt>
                <c:pt idx="10">
                  <c:v>36860</c:v>
                </c:pt>
                <c:pt idx="11">
                  <c:v>36891</c:v>
                </c:pt>
                <c:pt idx="12">
                  <c:v>36922</c:v>
                </c:pt>
                <c:pt idx="13">
                  <c:v>36950</c:v>
                </c:pt>
                <c:pt idx="14">
                  <c:v>36981</c:v>
                </c:pt>
                <c:pt idx="15">
                  <c:v>37011</c:v>
                </c:pt>
                <c:pt idx="16">
                  <c:v>37042</c:v>
                </c:pt>
                <c:pt idx="17">
                  <c:v>37072</c:v>
                </c:pt>
                <c:pt idx="18">
                  <c:v>37103</c:v>
                </c:pt>
                <c:pt idx="19">
                  <c:v>37134</c:v>
                </c:pt>
                <c:pt idx="20">
                  <c:v>37164</c:v>
                </c:pt>
                <c:pt idx="21">
                  <c:v>37195</c:v>
                </c:pt>
                <c:pt idx="22">
                  <c:v>37225</c:v>
                </c:pt>
                <c:pt idx="23">
                  <c:v>37256</c:v>
                </c:pt>
                <c:pt idx="24">
                  <c:v>37287</c:v>
                </c:pt>
                <c:pt idx="25">
                  <c:v>37315</c:v>
                </c:pt>
                <c:pt idx="26">
                  <c:v>37346</c:v>
                </c:pt>
                <c:pt idx="27">
                  <c:v>37376</c:v>
                </c:pt>
                <c:pt idx="28">
                  <c:v>37407</c:v>
                </c:pt>
                <c:pt idx="29">
                  <c:v>37437</c:v>
                </c:pt>
                <c:pt idx="30">
                  <c:v>37468</c:v>
                </c:pt>
                <c:pt idx="31">
                  <c:v>37499</c:v>
                </c:pt>
                <c:pt idx="32">
                  <c:v>37529</c:v>
                </c:pt>
                <c:pt idx="33">
                  <c:v>37560</c:v>
                </c:pt>
                <c:pt idx="34">
                  <c:v>37590</c:v>
                </c:pt>
                <c:pt idx="35">
                  <c:v>37621</c:v>
                </c:pt>
                <c:pt idx="36">
                  <c:v>37652</c:v>
                </c:pt>
                <c:pt idx="37">
                  <c:v>37680</c:v>
                </c:pt>
                <c:pt idx="38">
                  <c:v>37711</c:v>
                </c:pt>
                <c:pt idx="39">
                  <c:v>37741</c:v>
                </c:pt>
                <c:pt idx="40">
                  <c:v>37772</c:v>
                </c:pt>
                <c:pt idx="41">
                  <c:v>37802</c:v>
                </c:pt>
                <c:pt idx="42">
                  <c:v>37833</c:v>
                </c:pt>
                <c:pt idx="43">
                  <c:v>37864</c:v>
                </c:pt>
                <c:pt idx="44">
                  <c:v>37894</c:v>
                </c:pt>
                <c:pt idx="45">
                  <c:v>37925</c:v>
                </c:pt>
                <c:pt idx="46">
                  <c:v>37955</c:v>
                </c:pt>
                <c:pt idx="47">
                  <c:v>37986</c:v>
                </c:pt>
                <c:pt idx="48">
                  <c:v>38017</c:v>
                </c:pt>
                <c:pt idx="49">
                  <c:v>38046</c:v>
                </c:pt>
                <c:pt idx="50">
                  <c:v>38077</c:v>
                </c:pt>
                <c:pt idx="51">
                  <c:v>38107</c:v>
                </c:pt>
                <c:pt idx="52">
                  <c:v>38138</c:v>
                </c:pt>
                <c:pt idx="53">
                  <c:v>38168</c:v>
                </c:pt>
                <c:pt idx="54">
                  <c:v>38199</c:v>
                </c:pt>
                <c:pt idx="55">
                  <c:v>38230</c:v>
                </c:pt>
                <c:pt idx="56">
                  <c:v>38260</c:v>
                </c:pt>
                <c:pt idx="57">
                  <c:v>38291</c:v>
                </c:pt>
                <c:pt idx="58">
                  <c:v>38321</c:v>
                </c:pt>
                <c:pt idx="59">
                  <c:v>38352</c:v>
                </c:pt>
                <c:pt idx="60">
                  <c:v>38383</c:v>
                </c:pt>
                <c:pt idx="61">
                  <c:v>38411</c:v>
                </c:pt>
                <c:pt idx="62">
                  <c:v>38442</c:v>
                </c:pt>
                <c:pt idx="63">
                  <c:v>38472</c:v>
                </c:pt>
                <c:pt idx="64">
                  <c:v>38503</c:v>
                </c:pt>
                <c:pt idx="65">
                  <c:v>38533</c:v>
                </c:pt>
                <c:pt idx="66">
                  <c:v>38564</c:v>
                </c:pt>
                <c:pt idx="67">
                  <c:v>38595</c:v>
                </c:pt>
                <c:pt idx="68">
                  <c:v>38625</c:v>
                </c:pt>
                <c:pt idx="69">
                  <c:v>38656</c:v>
                </c:pt>
                <c:pt idx="70">
                  <c:v>38686</c:v>
                </c:pt>
                <c:pt idx="71">
                  <c:v>38717</c:v>
                </c:pt>
                <c:pt idx="72">
                  <c:v>38748</c:v>
                </c:pt>
                <c:pt idx="73">
                  <c:v>38776</c:v>
                </c:pt>
                <c:pt idx="74">
                  <c:v>38807</c:v>
                </c:pt>
                <c:pt idx="75">
                  <c:v>38837</c:v>
                </c:pt>
                <c:pt idx="76">
                  <c:v>38868</c:v>
                </c:pt>
                <c:pt idx="77">
                  <c:v>38898</c:v>
                </c:pt>
                <c:pt idx="78">
                  <c:v>38929</c:v>
                </c:pt>
                <c:pt idx="79">
                  <c:v>38960</c:v>
                </c:pt>
                <c:pt idx="80">
                  <c:v>38990</c:v>
                </c:pt>
                <c:pt idx="81">
                  <c:v>39021</c:v>
                </c:pt>
                <c:pt idx="82">
                  <c:v>39051</c:v>
                </c:pt>
                <c:pt idx="83">
                  <c:v>39082</c:v>
                </c:pt>
                <c:pt idx="84">
                  <c:v>39113</c:v>
                </c:pt>
                <c:pt idx="85">
                  <c:v>39141</c:v>
                </c:pt>
                <c:pt idx="86">
                  <c:v>39172</c:v>
                </c:pt>
                <c:pt idx="87">
                  <c:v>39202</c:v>
                </c:pt>
                <c:pt idx="88">
                  <c:v>39233</c:v>
                </c:pt>
                <c:pt idx="89">
                  <c:v>39263</c:v>
                </c:pt>
                <c:pt idx="90">
                  <c:v>39294</c:v>
                </c:pt>
                <c:pt idx="91">
                  <c:v>39325</c:v>
                </c:pt>
                <c:pt idx="92">
                  <c:v>39355</c:v>
                </c:pt>
                <c:pt idx="93">
                  <c:v>39386</c:v>
                </c:pt>
                <c:pt idx="94">
                  <c:v>39416</c:v>
                </c:pt>
                <c:pt idx="95">
                  <c:v>39447</c:v>
                </c:pt>
                <c:pt idx="96">
                  <c:v>39478</c:v>
                </c:pt>
                <c:pt idx="97">
                  <c:v>39507</c:v>
                </c:pt>
                <c:pt idx="98">
                  <c:v>39538</c:v>
                </c:pt>
                <c:pt idx="99">
                  <c:v>39568</c:v>
                </c:pt>
                <c:pt idx="100">
                  <c:v>39599</c:v>
                </c:pt>
                <c:pt idx="101">
                  <c:v>39629</c:v>
                </c:pt>
                <c:pt idx="102">
                  <c:v>39660</c:v>
                </c:pt>
                <c:pt idx="103">
                  <c:v>39691</c:v>
                </c:pt>
                <c:pt idx="104">
                  <c:v>39721</c:v>
                </c:pt>
                <c:pt idx="105">
                  <c:v>39752</c:v>
                </c:pt>
                <c:pt idx="106">
                  <c:v>39782</c:v>
                </c:pt>
                <c:pt idx="107">
                  <c:v>39813</c:v>
                </c:pt>
                <c:pt idx="108">
                  <c:v>39844</c:v>
                </c:pt>
                <c:pt idx="109">
                  <c:v>39872</c:v>
                </c:pt>
                <c:pt idx="110">
                  <c:v>39903</c:v>
                </c:pt>
                <c:pt idx="111">
                  <c:v>39933</c:v>
                </c:pt>
                <c:pt idx="112">
                  <c:v>39964</c:v>
                </c:pt>
                <c:pt idx="113">
                  <c:v>39994</c:v>
                </c:pt>
                <c:pt idx="114">
                  <c:v>40025</c:v>
                </c:pt>
                <c:pt idx="115">
                  <c:v>40056</c:v>
                </c:pt>
                <c:pt idx="116">
                  <c:v>40086</c:v>
                </c:pt>
                <c:pt idx="117">
                  <c:v>40117</c:v>
                </c:pt>
                <c:pt idx="118">
                  <c:v>40147</c:v>
                </c:pt>
                <c:pt idx="119">
                  <c:v>40178</c:v>
                </c:pt>
                <c:pt idx="120">
                  <c:v>40209</c:v>
                </c:pt>
                <c:pt idx="121">
                  <c:v>40237</c:v>
                </c:pt>
                <c:pt idx="122">
                  <c:v>40268</c:v>
                </c:pt>
                <c:pt idx="123">
                  <c:v>40298</c:v>
                </c:pt>
                <c:pt idx="124">
                  <c:v>40329</c:v>
                </c:pt>
                <c:pt idx="125">
                  <c:v>40359</c:v>
                </c:pt>
                <c:pt idx="126">
                  <c:v>40390</c:v>
                </c:pt>
                <c:pt idx="127">
                  <c:v>40421</c:v>
                </c:pt>
                <c:pt idx="128">
                  <c:v>40451</c:v>
                </c:pt>
                <c:pt idx="129">
                  <c:v>40482</c:v>
                </c:pt>
                <c:pt idx="130">
                  <c:v>40512</c:v>
                </c:pt>
                <c:pt idx="131">
                  <c:v>40543</c:v>
                </c:pt>
                <c:pt idx="132">
                  <c:v>40574</c:v>
                </c:pt>
                <c:pt idx="133">
                  <c:v>40602</c:v>
                </c:pt>
                <c:pt idx="134">
                  <c:v>40633</c:v>
                </c:pt>
                <c:pt idx="135">
                  <c:v>40663</c:v>
                </c:pt>
                <c:pt idx="136">
                  <c:v>40694</c:v>
                </c:pt>
                <c:pt idx="137">
                  <c:v>40724</c:v>
                </c:pt>
                <c:pt idx="138">
                  <c:v>40755</c:v>
                </c:pt>
                <c:pt idx="139">
                  <c:v>40786</c:v>
                </c:pt>
                <c:pt idx="140">
                  <c:v>40816</c:v>
                </c:pt>
                <c:pt idx="141">
                  <c:v>40847</c:v>
                </c:pt>
                <c:pt idx="142">
                  <c:v>40877</c:v>
                </c:pt>
                <c:pt idx="143">
                  <c:v>40908</c:v>
                </c:pt>
                <c:pt idx="144">
                  <c:v>40939</c:v>
                </c:pt>
                <c:pt idx="145">
                  <c:v>40968</c:v>
                </c:pt>
                <c:pt idx="146">
                  <c:v>40999</c:v>
                </c:pt>
                <c:pt idx="147">
                  <c:v>41029</c:v>
                </c:pt>
                <c:pt idx="148">
                  <c:v>41060</c:v>
                </c:pt>
                <c:pt idx="149">
                  <c:v>41090</c:v>
                </c:pt>
                <c:pt idx="150">
                  <c:v>41121</c:v>
                </c:pt>
                <c:pt idx="151">
                  <c:v>41152</c:v>
                </c:pt>
                <c:pt idx="152">
                  <c:v>41182</c:v>
                </c:pt>
                <c:pt idx="153">
                  <c:v>41213</c:v>
                </c:pt>
                <c:pt idx="154">
                  <c:v>41243</c:v>
                </c:pt>
                <c:pt idx="155">
                  <c:v>41274</c:v>
                </c:pt>
                <c:pt idx="156">
                  <c:v>41305</c:v>
                </c:pt>
                <c:pt idx="157">
                  <c:v>41333</c:v>
                </c:pt>
                <c:pt idx="158">
                  <c:v>41364</c:v>
                </c:pt>
                <c:pt idx="159">
                  <c:v>41394</c:v>
                </c:pt>
                <c:pt idx="160">
                  <c:v>41425</c:v>
                </c:pt>
                <c:pt idx="161">
                  <c:v>41455</c:v>
                </c:pt>
                <c:pt idx="162">
                  <c:v>41486</c:v>
                </c:pt>
                <c:pt idx="163">
                  <c:v>41517</c:v>
                </c:pt>
                <c:pt idx="164">
                  <c:v>41547</c:v>
                </c:pt>
                <c:pt idx="165">
                  <c:v>41578</c:v>
                </c:pt>
                <c:pt idx="166">
                  <c:v>41608</c:v>
                </c:pt>
                <c:pt idx="167">
                  <c:v>41639</c:v>
                </c:pt>
                <c:pt idx="168">
                  <c:v>41670</c:v>
                </c:pt>
                <c:pt idx="169">
                  <c:v>41698</c:v>
                </c:pt>
                <c:pt idx="170">
                  <c:v>41729</c:v>
                </c:pt>
                <c:pt idx="171">
                  <c:v>41759</c:v>
                </c:pt>
                <c:pt idx="172">
                  <c:v>41790</c:v>
                </c:pt>
                <c:pt idx="173">
                  <c:v>41820</c:v>
                </c:pt>
                <c:pt idx="174">
                  <c:v>41851</c:v>
                </c:pt>
                <c:pt idx="175">
                  <c:v>41882</c:v>
                </c:pt>
                <c:pt idx="176">
                  <c:v>41912</c:v>
                </c:pt>
                <c:pt idx="177">
                  <c:v>41943</c:v>
                </c:pt>
                <c:pt idx="178">
                  <c:v>41973</c:v>
                </c:pt>
                <c:pt idx="179">
                  <c:v>42004</c:v>
                </c:pt>
                <c:pt idx="180">
                  <c:v>42035</c:v>
                </c:pt>
                <c:pt idx="181">
                  <c:v>42063</c:v>
                </c:pt>
                <c:pt idx="182">
                  <c:v>42094</c:v>
                </c:pt>
                <c:pt idx="183">
                  <c:v>42124</c:v>
                </c:pt>
                <c:pt idx="184">
                  <c:v>42155</c:v>
                </c:pt>
                <c:pt idx="185">
                  <c:v>42185</c:v>
                </c:pt>
                <c:pt idx="186">
                  <c:v>42216</c:v>
                </c:pt>
                <c:pt idx="187">
                  <c:v>42247</c:v>
                </c:pt>
                <c:pt idx="188">
                  <c:v>42277</c:v>
                </c:pt>
                <c:pt idx="189">
                  <c:v>42308</c:v>
                </c:pt>
                <c:pt idx="190">
                  <c:v>42338</c:v>
                </c:pt>
                <c:pt idx="191">
                  <c:v>42369</c:v>
                </c:pt>
                <c:pt idx="192">
                  <c:v>42400</c:v>
                </c:pt>
                <c:pt idx="193">
                  <c:v>42429</c:v>
                </c:pt>
                <c:pt idx="194">
                  <c:v>42460</c:v>
                </c:pt>
                <c:pt idx="195">
                  <c:v>42490</c:v>
                </c:pt>
                <c:pt idx="196">
                  <c:v>42521</c:v>
                </c:pt>
                <c:pt idx="197">
                  <c:v>42551</c:v>
                </c:pt>
                <c:pt idx="198">
                  <c:v>42582</c:v>
                </c:pt>
                <c:pt idx="199">
                  <c:v>42613</c:v>
                </c:pt>
                <c:pt idx="200">
                  <c:v>42643</c:v>
                </c:pt>
                <c:pt idx="201">
                  <c:v>42674</c:v>
                </c:pt>
                <c:pt idx="202">
                  <c:v>42704</c:v>
                </c:pt>
                <c:pt idx="203">
                  <c:v>42735</c:v>
                </c:pt>
                <c:pt idx="204">
                  <c:v>42766</c:v>
                </c:pt>
                <c:pt idx="205">
                  <c:v>42794</c:v>
                </c:pt>
                <c:pt idx="206">
                  <c:v>42825</c:v>
                </c:pt>
                <c:pt idx="207">
                  <c:v>42855</c:v>
                </c:pt>
                <c:pt idx="208">
                  <c:v>42886</c:v>
                </c:pt>
                <c:pt idx="209">
                  <c:v>42916</c:v>
                </c:pt>
                <c:pt idx="210">
                  <c:v>42947</c:v>
                </c:pt>
                <c:pt idx="211">
                  <c:v>42978</c:v>
                </c:pt>
                <c:pt idx="212">
                  <c:v>43008</c:v>
                </c:pt>
                <c:pt idx="213">
                  <c:v>43039</c:v>
                </c:pt>
                <c:pt idx="214">
                  <c:v>43069</c:v>
                </c:pt>
                <c:pt idx="215">
                  <c:v>43100</c:v>
                </c:pt>
                <c:pt idx="216">
                  <c:v>43131</c:v>
                </c:pt>
                <c:pt idx="217">
                  <c:v>43159</c:v>
                </c:pt>
                <c:pt idx="218">
                  <c:v>43190</c:v>
                </c:pt>
                <c:pt idx="219">
                  <c:v>43220</c:v>
                </c:pt>
                <c:pt idx="220">
                  <c:v>43251</c:v>
                </c:pt>
                <c:pt idx="221">
                  <c:v>43281</c:v>
                </c:pt>
                <c:pt idx="222">
                  <c:v>43312</c:v>
                </c:pt>
                <c:pt idx="223">
                  <c:v>43343</c:v>
                </c:pt>
                <c:pt idx="224">
                  <c:v>43373</c:v>
                </c:pt>
                <c:pt idx="225">
                  <c:v>43404</c:v>
                </c:pt>
                <c:pt idx="226">
                  <c:v>43434</c:v>
                </c:pt>
                <c:pt idx="227">
                  <c:v>43465</c:v>
                </c:pt>
                <c:pt idx="228">
                  <c:v>43496</c:v>
                </c:pt>
                <c:pt idx="229">
                  <c:v>43524</c:v>
                </c:pt>
                <c:pt idx="230">
                  <c:v>43555</c:v>
                </c:pt>
                <c:pt idx="231">
                  <c:v>43585</c:v>
                </c:pt>
                <c:pt idx="232">
                  <c:v>43616</c:v>
                </c:pt>
                <c:pt idx="233">
                  <c:v>43646</c:v>
                </c:pt>
                <c:pt idx="234">
                  <c:v>43677</c:v>
                </c:pt>
                <c:pt idx="235">
                  <c:v>43708</c:v>
                </c:pt>
                <c:pt idx="236">
                  <c:v>43738</c:v>
                </c:pt>
                <c:pt idx="237">
                  <c:v>43769</c:v>
                </c:pt>
                <c:pt idx="238">
                  <c:v>43799</c:v>
                </c:pt>
                <c:pt idx="239">
                  <c:v>43830</c:v>
                </c:pt>
                <c:pt idx="240">
                  <c:v>43861</c:v>
                </c:pt>
                <c:pt idx="241">
                  <c:v>43890</c:v>
                </c:pt>
                <c:pt idx="242">
                  <c:v>43921</c:v>
                </c:pt>
                <c:pt idx="243">
                  <c:v>43951</c:v>
                </c:pt>
                <c:pt idx="244">
                  <c:v>43982</c:v>
                </c:pt>
                <c:pt idx="245">
                  <c:v>44012</c:v>
                </c:pt>
                <c:pt idx="246">
                  <c:v>44043</c:v>
                </c:pt>
                <c:pt idx="247">
                  <c:v>44074</c:v>
                </c:pt>
                <c:pt idx="248">
                  <c:v>44104</c:v>
                </c:pt>
                <c:pt idx="249">
                  <c:v>44135</c:v>
                </c:pt>
                <c:pt idx="250">
                  <c:v>44165</c:v>
                </c:pt>
                <c:pt idx="251">
                  <c:v>44196</c:v>
                </c:pt>
                <c:pt idx="252">
                  <c:v>44227</c:v>
                </c:pt>
                <c:pt idx="253">
                  <c:v>44255</c:v>
                </c:pt>
                <c:pt idx="254">
                  <c:v>44286</c:v>
                </c:pt>
                <c:pt idx="255">
                  <c:v>44316</c:v>
                </c:pt>
                <c:pt idx="256">
                  <c:v>44347</c:v>
                </c:pt>
                <c:pt idx="257">
                  <c:v>44377</c:v>
                </c:pt>
                <c:pt idx="258">
                  <c:v>44408</c:v>
                </c:pt>
                <c:pt idx="259">
                  <c:v>44439</c:v>
                </c:pt>
                <c:pt idx="260">
                  <c:v>44469</c:v>
                </c:pt>
                <c:pt idx="261">
                  <c:v>44500</c:v>
                </c:pt>
                <c:pt idx="262">
                  <c:v>44530</c:v>
                </c:pt>
                <c:pt idx="263">
                  <c:v>44561</c:v>
                </c:pt>
                <c:pt idx="264">
                  <c:v>44592</c:v>
                </c:pt>
                <c:pt idx="265">
                  <c:v>44620</c:v>
                </c:pt>
                <c:pt idx="266">
                  <c:v>44651</c:v>
                </c:pt>
                <c:pt idx="267">
                  <c:v>44681</c:v>
                </c:pt>
                <c:pt idx="268">
                  <c:v>44712</c:v>
                </c:pt>
                <c:pt idx="269">
                  <c:v>44742</c:v>
                </c:pt>
                <c:pt idx="270">
                  <c:v>44773</c:v>
                </c:pt>
                <c:pt idx="271">
                  <c:v>44804</c:v>
                </c:pt>
                <c:pt idx="272">
                  <c:v>44834</c:v>
                </c:pt>
                <c:pt idx="273">
                  <c:v>44865</c:v>
                </c:pt>
                <c:pt idx="274">
                  <c:v>44895</c:v>
                </c:pt>
                <c:pt idx="275">
                  <c:v>44926</c:v>
                </c:pt>
                <c:pt idx="276">
                  <c:v>44957</c:v>
                </c:pt>
                <c:pt idx="277">
                  <c:v>44985</c:v>
                </c:pt>
                <c:pt idx="278">
                  <c:v>45016</c:v>
                </c:pt>
                <c:pt idx="279">
                  <c:v>45046</c:v>
                </c:pt>
                <c:pt idx="280">
                  <c:v>45077</c:v>
                </c:pt>
                <c:pt idx="281">
                  <c:v>45107</c:v>
                </c:pt>
                <c:pt idx="282">
                  <c:v>45138</c:v>
                </c:pt>
                <c:pt idx="283">
                  <c:v>45169</c:v>
                </c:pt>
                <c:pt idx="284">
                  <c:v>45199</c:v>
                </c:pt>
                <c:pt idx="285">
                  <c:v>45230</c:v>
                </c:pt>
                <c:pt idx="286">
                  <c:v>45260</c:v>
                </c:pt>
                <c:pt idx="287">
                  <c:v>45291</c:v>
                </c:pt>
                <c:pt idx="288">
                  <c:v>45322</c:v>
                </c:pt>
                <c:pt idx="289">
                  <c:v>45351</c:v>
                </c:pt>
                <c:pt idx="290">
                  <c:v>45382</c:v>
                </c:pt>
                <c:pt idx="291">
                  <c:v>45412</c:v>
                </c:pt>
                <c:pt idx="292">
                  <c:v>45443</c:v>
                </c:pt>
                <c:pt idx="293">
                  <c:v>45473</c:v>
                </c:pt>
                <c:pt idx="294">
                  <c:v>45504</c:v>
                </c:pt>
                <c:pt idx="295">
                  <c:v>45535</c:v>
                </c:pt>
                <c:pt idx="296">
                  <c:v>45565</c:v>
                </c:pt>
                <c:pt idx="297">
                  <c:v>45596</c:v>
                </c:pt>
                <c:pt idx="298">
                  <c:v>45626</c:v>
                </c:pt>
                <c:pt idx="299">
                  <c:v>45657</c:v>
                </c:pt>
                <c:pt idx="300">
                  <c:v>45688</c:v>
                </c:pt>
                <c:pt idx="301">
                  <c:v>45716</c:v>
                </c:pt>
                <c:pt idx="302">
                  <c:v>45747</c:v>
                </c:pt>
                <c:pt idx="303">
                  <c:v>45777</c:v>
                </c:pt>
                <c:pt idx="304">
                  <c:v>45808</c:v>
                </c:pt>
                <c:pt idx="305">
                  <c:v>45838</c:v>
                </c:pt>
                <c:pt idx="306">
                  <c:v>45869</c:v>
                </c:pt>
                <c:pt idx="307">
                  <c:v>45900</c:v>
                </c:pt>
                <c:pt idx="308">
                  <c:v>45930</c:v>
                </c:pt>
                <c:pt idx="309">
                  <c:v>45961</c:v>
                </c:pt>
                <c:pt idx="310">
                  <c:v>45991</c:v>
                </c:pt>
                <c:pt idx="311">
                  <c:v>46022</c:v>
                </c:pt>
                <c:pt idx="312">
                  <c:v>46053</c:v>
                </c:pt>
                <c:pt idx="313">
                  <c:v>46081</c:v>
                </c:pt>
                <c:pt idx="314">
                  <c:v>46112</c:v>
                </c:pt>
                <c:pt idx="315">
                  <c:v>46142</c:v>
                </c:pt>
                <c:pt idx="316">
                  <c:v>46173</c:v>
                </c:pt>
                <c:pt idx="317">
                  <c:v>46203</c:v>
                </c:pt>
                <c:pt idx="318">
                  <c:v>46234</c:v>
                </c:pt>
                <c:pt idx="319">
                  <c:v>46265</c:v>
                </c:pt>
                <c:pt idx="320">
                  <c:v>46295</c:v>
                </c:pt>
                <c:pt idx="321">
                  <c:v>46326</c:v>
                </c:pt>
                <c:pt idx="322">
                  <c:v>46356</c:v>
                </c:pt>
                <c:pt idx="323">
                  <c:v>46387</c:v>
                </c:pt>
                <c:pt idx="324">
                  <c:v>46418</c:v>
                </c:pt>
                <c:pt idx="325">
                  <c:v>46446</c:v>
                </c:pt>
                <c:pt idx="326">
                  <c:v>46477</c:v>
                </c:pt>
                <c:pt idx="327">
                  <c:v>46507</c:v>
                </c:pt>
                <c:pt idx="328">
                  <c:v>46538</c:v>
                </c:pt>
                <c:pt idx="329">
                  <c:v>46568</c:v>
                </c:pt>
                <c:pt idx="330">
                  <c:v>46599</c:v>
                </c:pt>
                <c:pt idx="331">
                  <c:v>46630</c:v>
                </c:pt>
                <c:pt idx="332">
                  <c:v>46660</c:v>
                </c:pt>
                <c:pt idx="333">
                  <c:v>46691</c:v>
                </c:pt>
                <c:pt idx="334">
                  <c:v>46721</c:v>
                </c:pt>
                <c:pt idx="335">
                  <c:v>46752</c:v>
                </c:pt>
              </c:numCache>
            </c:numRef>
          </c:cat>
          <c:val>
            <c:numRef>
              <c:f>'17 - PCE'!$Y$13:$Y$336</c:f>
              <c:numCache>
                <c:formatCode>General</c:formatCode>
                <c:ptCount val="324"/>
                <c:pt idx="155" formatCode="0.0">
                  <c:v>#N/A</c:v>
                </c:pt>
                <c:pt idx="167" formatCode="0.0">
                  <c:v>#N/A</c:v>
                </c:pt>
                <c:pt idx="179" formatCode="0.0">
                  <c:v>#N/A</c:v>
                </c:pt>
                <c:pt idx="188" formatCode="0.0000">
                  <c:v>1.2321248164310905</c:v>
                </c:pt>
                <c:pt idx="191" formatCode="0.0">
                  <c:v>1.4</c:v>
                </c:pt>
                <c:pt idx="203" formatCode="0.0">
                  <c:v>1.7</c:v>
                </c:pt>
                <c:pt idx="215" formatCode="0.0">
                  <c:v>1.9</c:v>
                </c:pt>
                <c:pt idx="227" formatCode="0.0">
                  <c:v>2</c:v>
                </c:pt>
                <c:pt idx="239">
                  <c:v>#N/A</c:v>
                </c:pt>
                <c:pt idx="251">
                  <c:v>#N/A</c:v>
                </c:pt>
                <c:pt idx="263">
                  <c:v>#N/A</c:v>
                </c:pt>
                <c:pt idx="275">
                  <c:v>#N/A</c:v>
                </c:pt>
                <c:pt idx="287">
                  <c:v>#N/A</c:v>
                </c:pt>
                <c:pt idx="299">
                  <c:v>#N/A</c:v>
                </c:pt>
                <c:pt idx="311">
                  <c:v>#N/A</c:v>
                </c:pt>
                <c:pt idx="323">
                  <c:v>#N/A</c:v>
                </c:pt>
              </c:numCache>
            </c:numRef>
          </c:val>
          <c:smooth val="0"/>
          <c:extLst>
            <c:ext xmlns:c16="http://schemas.microsoft.com/office/drawing/2014/chart" uri="{C3380CC4-5D6E-409C-BE32-E72D297353CC}">
              <c16:uniqueId val="{0000000F-696A-4B75-85EB-3FAF3BFFAE1A}"/>
            </c:ext>
          </c:extLst>
        </c:ser>
        <c:ser>
          <c:idx val="17"/>
          <c:order val="16"/>
          <c:tx>
            <c:strRef>
              <c:f>'17 - PCE'!$Z$12</c:f>
              <c:strCache>
                <c:ptCount val="1"/>
                <c:pt idx="0">
                  <c:v> Dec-15</c:v>
                </c:pt>
              </c:strCache>
            </c:strRef>
          </c:tx>
          <c:spPr>
            <a:ln w="19050" cap="rnd">
              <a:solidFill>
                <a:sysClr val="window" lastClr="FFFFFF">
                  <a:lumMod val="85000"/>
                </a:sysClr>
              </a:solidFill>
              <a:prstDash val="sysDash"/>
              <a:round/>
            </a:ln>
            <a:effectLst/>
          </c:spPr>
          <c:marker>
            <c:symbol val="none"/>
          </c:marker>
          <c:cat>
            <c:numRef>
              <c:f>'17 - PCE'!$G$13:$G$348</c:f>
              <c:numCache>
                <c:formatCode>[$-409]mmm\-yy;@</c:formatCode>
                <c:ptCount val="336"/>
                <c:pt idx="0">
                  <c:v>36556</c:v>
                </c:pt>
                <c:pt idx="1">
                  <c:v>36585</c:v>
                </c:pt>
                <c:pt idx="2">
                  <c:v>36616</c:v>
                </c:pt>
                <c:pt idx="3">
                  <c:v>36646</c:v>
                </c:pt>
                <c:pt idx="4">
                  <c:v>36677</c:v>
                </c:pt>
                <c:pt idx="5">
                  <c:v>36707</c:v>
                </c:pt>
                <c:pt idx="6">
                  <c:v>36738</c:v>
                </c:pt>
                <c:pt idx="7">
                  <c:v>36769</c:v>
                </c:pt>
                <c:pt idx="8">
                  <c:v>36799</c:v>
                </c:pt>
                <c:pt idx="9">
                  <c:v>36830</c:v>
                </c:pt>
                <c:pt idx="10">
                  <c:v>36860</c:v>
                </c:pt>
                <c:pt idx="11">
                  <c:v>36891</c:v>
                </c:pt>
                <c:pt idx="12">
                  <c:v>36922</c:v>
                </c:pt>
                <c:pt idx="13">
                  <c:v>36950</c:v>
                </c:pt>
                <c:pt idx="14">
                  <c:v>36981</c:v>
                </c:pt>
                <c:pt idx="15">
                  <c:v>37011</c:v>
                </c:pt>
                <c:pt idx="16">
                  <c:v>37042</c:v>
                </c:pt>
                <c:pt idx="17">
                  <c:v>37072</c:v>
                </c:pt>
                <c:pt idx="18">
                  <c:v>37103</c:v>
                </c:pt>
                <c:pt idx="19">
                  <c:v>37134</c:v>
                </c:pt>
                <c:pt idx="20">
                  <c:v>37164</c:v>
                </c:pt>
                <c:pt idx="21">
                  <c:v>37195</c:v>
                </c:pt>
                <c:pt idx="22">
                  <c:v>37225</c:v>
                </c:pt>
                <c:pt idx="23">
                  <c:v>37256</c:v>
                </c:pt>
                <c:pt idx="24">
                  <c:v>37287</c:v>
                </c:pt>
                <c:pt idx="25">
                  <c:v>37315</c:v>
                </c:pt>
                <c:pt idx="26">
                  <c:v>37346</c:v>
                </c:pt>
                <c:pt idx="27">
                  <c:v>37376</c:v>
                </c:pt>
                <c:pt idx="28">
                  <c:v>37407</c:v>
                </c:pt>
                <c:pt idx="29">
                  <c:v>37437</c:v>
                </c:pt>
                <c:pt idx="30">
                  <c:v>37468</c:v>
                </c:pt>
                <c:pt idx="31">
                  <c:v>37499</c:v>
                </c:pt>
                <c:pt idx="32">
                  <c:v>37529</c:v>
                </c:pt>
                <c:pt idx="33">
                  <c:v>37560</c:v>
                </c:pt>
                <c:pt idx="34">
                  <c:v>37590</c:v>
                </c:pt>
                <c:pt idx="35">
                  <c:v>37621</c:v>
                </c:pt>
                <c:pt idx="36">
                  <c:v>37652</c:v>
                </c:pt>
                <c:pt idx="37">
                  <c:v>37680</c:v>
                </c:pt>
                <c:pt idx="38">
                  <c:v>37711</c:v>
                </c:pt>
                <c:pt idx="39">
                  <c:v>37741</c:v>
                </c:pt>
                <c:pt idx="40">
                  <c:v>37772</c:v>
                </c:pt>
                <c:pt idx="41">
                  <c:v>37802</c:v>
                </c:pt>
                <c:pt idx="42">
                  <c:v>37833</c:v>
                </c:pt>
                <c:pt idx="43">
                  <c:v>37864</c:v>
                </c:pt>
                <c:pt idx="44">
                  <c:v>37894</c:v>
                </c:pt>
                <c:pt idx="45">
                  <c:v>37925</c:v>
                </c:pt>
                <c:pt idx="46">
                  <c:v>37955</c:v>
                </c:pt>
                <c:pt idx="47">
                  <c:v>37986</c:v>
                </c:pt>
                <c:pt idx="48">
                  <c:v>38017</c:v>
                </c:pt>
                <c:pt idx="49">
                  <c:v>38046</c:v>
                </c:pt>
                <c:pt idx="50">
                  <c:v>38077</c:v>
                </c:pt>
                <c:pt idx="51">
                  <c:v>38107</c:v>
                </c:pt>
                <c:pt idx="52">
                  <c:v>38138</c:v>
                </c:pt>
                <c:pt idx="53">
                  <c:v>38168</c:v>
                </c:pt>
                <c:pt idx="54">
                  <c:v>38199</c:v>
                </c:pt>
                <c:pt idx="55">
                  <c:v>38230</c:v>
                </c:pt>
                <c:pt idx="56">
                  <c:v>38260</c:v>
                </c:pt>
                <c:pt idx="57">
                  <c:v>38291</c:v>
                </c:pt>
                <c:pt idx="58">
                  <c:v>38321</c:v>
                </c:pt>
                <c:pt idx="59">
                  <c:v>38352</c:v>
                </c:pt>
                <c:pt idx="60">
                  <c:v>38383</c:v>
                </c:pt>
                <c:pt idx="61">
                  <c:v>38411</c:v>
                </c:pt>
                <c:pt idx="62">
                  <c:v>38442</c:v>
                </c:pt>
                <c:pt idx="63">
                  <c:v>38472</c:v>
                </c:pt>
                <c:pt idx="64">
                  <c:v>38503</c:v>
                </c:pt>
                <c:pt idx="65">
                  <c:v>38533</c:v>
                </c:pt>
                <c:pt idx="66">
                  <c:v>38564</c:v>
                </c:pt>
                <c:pt idx="67">
                  <c:v>38595</c:v>
                </c:pt>
                <c:pt idx="68">
                  <c:v>38625</c:v>
                </c:pt>
                <c:pt idx="69">
                  <c:v>38656</c:v>
                </c:pt>
                <c:pt idx="70">
                  <c:v>38686</c:v>
                </c:pt>
                <c:pt idx="71">
                  <c:v>38717</c:v>
                </c:pt>
                <c:pt idx="72">
                  <c:v>38748</c:v>
                </c:pt>
                <c:pt idx="73">
                  <c:v>38776</c:v>
                </c:pt>
                <c:pt idx="74">
                  <c:v>38807</c:v>
                </c:pt>
                <c:pt idx="75">
                  <c:v>38837</c:v>
                </c:pt>
                <c:pt idx="76">
                  <c:v>38868</c:v>
                </c:pt>
                <c:pt idx="77">
                  <c:v>38898</c:v>
                </c:pt>
                <c:pt idx="78">
                  <c:v>38929</c:v>
                </c:pt>
                <c:pt idx="79">
                  <c:v>38960</c:v>
                </c:pt>
                <c:pt idx="80">
                  <c:v>38990</c:v>
                </c:pt>
                <c:pt idx="81">
                  <c:v>39021</c:v>
                </c:pt>
                <c:pt idx="82">
                  <c:v>39051</c:v>
                </c:pt>
                <c:pt idx="83">
                  <c:v>39082</c:v>
                </c:pt>
                <c:pt idx="84">
                  <c:v>39113</c:v>
                </c:pt>
                <c:pt idx="85">
                  <c:v>39141</c:v>
                </c:pt>
                <c:pt idx="86">
                  <c:v>39172</c:v>
                </c:pt>
                <c:pt idx="87">
                  <c:v>39202</c:v>
                </c:pt>
                <c:pt idx="88">
                  <c:v>39233</c:v>
                </c:pt>
                <c:pt idx="89">
                  <c:v>39263</c:v>
                </c:pt>
                <c:pt idx="90">
                  <c:v>39294</c:v>
                </c:pt>
                <c:pt idx="91">
                  <c:v>39325</c:v>
                </c:pt>
                <c:pt idx="92">
                  <c:v>39355</c:v>
                </c:pt>
                <c:pt idx="93">
                  <c:v>39386</c:v>
                </c:pt>
                <c:pt idx="94">
                  <c:v>39416</c:v>
                </c:pt>
                <c:pt idx="95">
                  <c:v>39447</c:v>
                </c:pt>
                <c:pt idx="96">
                  <c:v>39478</c:v>
                </c:pt>
                <c:pt idx="97">
                  <c:v>39507</c:v>
                </c:pt>
                <c:pt idx="98">
                  <c:v>39538</c:v>
                </c:pt>
                <c:pt idx="99">
                  <c:v>39568</c:v>
                </c:pt>
                <c:pt idx="100">
                  <c:v>39599</c:v>
                </c:pt>
                <c:pt idx="101">
                  <c:v>39629</c:v>
                </c:pt>
                <c:pt idx="102">
                  <c:v>39660</c:v>
                </c:pt>
                <c:pt idx="103">
                  <c:v>39691</c:v>
                </c:pt>
                <c:pt idx="104">
                  <c:v>39721</c:v>
                </c:pt>
                <c:pt idx="105">
                  <c:v>39752</c:v>
                </c:pt>
                <c:pt idx="106">
                  <c:v>39782</c:v>
                </c:pt>
                <c:pt idx="107">
                  <c:v>39813</c:v>
                </c:pt>
                <c:pt idx="108">
                  <c:v>39844</c:v>
                </c:pt>
                <c:pt idx="109">
                  <c:v>39872</c:v>
                </c:pt>
                <c:pt idx="110">
                  <c:v>39903</c:v>
                </c:pt>
                <c:pt idx="111">
                  <c:v>39933</c:v>
                </c:pt>
                <c:pt idx="112">
                  <c:v>39964</c:v>
                </c:pt>
                <c:pt idx="113">
                  <c:v>39994</c:v>
                </c:pt>
                <c:pt idx="114">
                  <c:v>40025</c:v>
                </c:pt>
                <c:pt idx="115">
                  <c:v>40056</c:v>
                </c:pt>
                <c:pt idx="116">
                  <c:v>40086</c:v>
                </c:pt>
                <c:pt idx="117">
                  <c:v>40117</c:v>
                </c:pt>
                <c:pt idx="118">
                  <c:v>40147</c:v>
                </c:pt>
                <c:pt idx="119">
                  <c:v>40178</c:v>
                </c:pt>
                <c:pt idx="120">
                  <c:v>40209</c:v>
                </c:pt>
                <c:pt idx="121">
                  <c:v>40237</c:v>
                </c:pt>
                <c:pt idx="122">
                  <c:v>40268</c:v>
                </c:pt>
                <c:pt idx="123">
                  <c:v>40298</c:v>
                </c:pt>
                <c:pt idx="124">
                  <c:v>40329</c:v>
                </c:pt>
                <c:pt idx="125">
                  <c:v>40359</c:v>
                </c:pt>
                <c:pt idx="126">
                  <c:v>40390</c:v>
                </c:pt>
                <c:pt idx="127">
                  <c:v>40421</c:v>
                </c:pt>
                <c:pt idx="128">
                  <c:v>40451</c:v>
                </c:pt>
                <c:pt idx="129">
                  <c:v>40482</c:v>
                </c:pt>
                <c:pt idx="130">
                  <c:v>40512</c:v>
                </c:pt>
                <c:pt idx="131">
                  <c:v>40543</c:v>
                </c:pt>
                <c:pt idx="132">
                  <c:v>40574</c:v>
                </c:pt>
                <c:pt idx="133">
                  <c:v>40602</c:v>
                </c:pt>
                <c:pt idx="134">
                  <c:v>40633</c:v>
                </c:pt>
                <c:pt idx="135">
                  <c:v>40663</c:v>
                </c:pt>
                <c:pt idx="136">
                  <c:v>40694</c:v>
                </c:pt>
                <c:pt idx="137">
                  <c:v>40724</c:v>
                </c:pt>
                <c:pt idx="138">
                  <c:v>40755</c:v>
                </c:pt>
                <c:pt idx="139">
                  <c:v>40786</c:v>
                </c:pt>
                <c:pt idx="140">
                  <c:v>40816</c:v>
                </c:pt>
                <c:pt idx="141">
                  <c:v>40847</c:v>
                </c:pt>
                <c:pt idx="142">
                  <c:v>40877</c:v>
                </c:pt>
                <c:pt idx="143">
                  <c:v>40908</c:v>
                </c:pt>
                <c:pt idx="144">
                  <c:v>40939</c:v>
                </c:pt>
                <c:pt idx="145">
                  <c:v>40968</c:v>
                </c:pt>
                <c:pt idx="146">
                  <c:v>40999</c:v>
                </c:pt>
                <c:pt idx="147">
                  <c:v>41029</c:v>
                </c:pt>
                <c:pt idx="148">
                  <c:v>41060</c:v>
                </c:pt>
                <c:pt idx="149">
                  <c:v>41090</c:v>
                </c:pt>
                <c:pt idx="150">
                  <c:v>41121</c:v>
                </c:pt>
                <c:pt idx="151">
                  <c:v>41152</c:v>
                </c:pt>
                <c:pt idx="152">
                  <c:v>41182</c:v>
                </c:pt>
                <c:pt idx="153">
                  <c:v>41213</c:v>
                </c:pt>
                <c:pt idx="154">
                  <c:v>41243</c:v>
                </c:pt>
                <c:pt idx="155">
                  <c:v>41274</c:v>
                </c:pt>
                <c:pt idx="156">
                  <c:v>41305</c:v>
                </c:pt>
                <c:pt idx="157">
                  <c:v>41333</c:v>
                </c:pt>
                <c:pt idx="158">
                  <c:v>41364</c:v>
                </c:pt>
                <c:pt idx="159">
                  <c:v>41394</c:v>
                </c:pt>
                <c:pt idx="160">
                  <c:v>41425</c:v>
                </c:pt>
                <c:pt idx="161">
                  <c:v>41455</c:v>
                </c:pt>
                <c:pt idx="162">
                  <c:v>41486</c:v>
                </c:pt>
                <c:pt idx="163">
                  <c:v>41517</c:v>
                </c:pt>
                <c:pt idx="164">
                  <c:v>41547</c:v>
                </c:pt>
                <c:pt idx="165">
                  <c:v>41578</c:v>
                </c:pt>
                <c:pt idx="166">
                  <c:v>41608</c:v>
                </c:pt>
                <c:pt idx="167">
                  <c:v>41639</c:v>
                </c:pt>
                <c:pt idx="168">
                  <c:v>41670</c:v>
                </c:pt>
                <c:pt idx="169">
                  <c:v>41698</c:v>
                </c:pt>
                <c:pt idx="170">
                  <c:v>41729</c:v>
                </c:pt>
                <c:pt idx="171">
                  <c:v>41759</c:v>
                </c:pt>
                <c:pt idx="172">
                  <c:v>41790</c:v>
                </c:pt>
                <c:pt idx="173">
                  <c:v>41820</c:v>
                </c:pt>
                <c:pt idx="174">
                  <c:v>41851</c:v>
                </c:pt>
                <c:pt idx="175">
                  <c:v>41882</c:v>
                </c:pt>
                <c:pt idx="176">
                  <c:v>41912</c:v>
                </c:pt>
                <c:pt idx="177">
                  <c:v>41943</c:v>
                </c:pt>
                <c:pt idx="178">
                  <c:v>41973</c:v>
                </c:pt>
                <c:pt idx="179">
                  <c:v>42004</c:v>
                </c:pt>
                <c:pt idx="180">
                  <c:v>42035</c:v>
                </c:pt>
                <c:pt idx="181">
                  <c:v>42063</c:v>
                </c:pt>
                <c:pt idx="182">
                  <c:v>42094</c:v>
                </c:pt>
                <c:pt idx="183">
                  <c:v>42124</c:v>
                </c:pt>
                <c:pt idx="184">
                  <c:v>42155</c:v>
                </c:pt>
                <c:pt idx="185">
                  <c:v>42185</c:v>
                </c:pt>
                <c:pt idx="186">
                  <c:v>42216</c:v>
                </c:pt>
                <c:pt idx="187">
                  <c:v>42247</c:v>
                </c:pt>
                <c:pt idx="188">
                  <c:v>42277</c:v>
                </c:pt>
                <c:pt idx="189">
                  <c:v>42308</c:v>
                </c:pt>
                <c:pt idx="190">
                  <c:v>42338</c:v>
                </c:pt>
                <c:pt idx="191">
                  <c:v>42369</c:v>
                </c:pt>
                <c:pt idx="192">
                  <c:v>42400</c:v>
                </c:pt>
                <c:pt idx="193">
                  <c:v>42429</c:v>
                </c:pt>
                <c:pt idx="194">
                  <c:v>42460</c:v>
                </c:pt>
                <c:pt idx="195">
                  <c:v>42490</c:v>
                </c:pt>
                <c:pt idx="196">
                  <c:v>42521</c:v>
                </c:pt>
                <c:pt idx="197">
                  <c:v>42551</c:v>
                </c:pt>
                <c:pt idx="198">
                  <c:v>42582</c:v>
                </c:pt>
                <c:pt idx="199">
                  <c:v>42613</c:v>
                </c:pt>
                <c:pt idx="200">
                  <c:v>42643</c:v>
                </c:pt>
                <c:pt idx="201">
                  <c:v>42674</c:v>
                </c:pt>
                <c:pt idx="202">
                  <c:v>42704</c:v>
                </c:pt>
                <c:pt idx="203">
                  <c:v>42735</c:v>
                </c:pt>
                <c:pt idx="204">
                  <c:v>42766</c:v>
                </c:pt>
                <c:pt idx="205">
                  <c:v>42794</c:v>
                </c:pt>
                <c:pt idx="206">
                  <c:v>42825</c:v>
                </c:pt>
                <c:pt idx="207">
                  <c:v>42855</c:v>
                </c:pt>
                <c:pt idx="208">
                  <c:v>42886</c:v>
                </c:pt>
                <c:pt idx="209">
                  <c:v>42916</c:v>
                </c:pt>
                <c:pt idx="210">
                  <c:v>42947</c:v>
                </c:pt>
                <c:pt idx="211">
                  <c:v>42978</c:v>
                </c:pt>
                <c:pt idx="212">
                  <c:v>43008</c:v>
                </c:pt>
                <c:pt idx="213">
                  <c:v>43039</c:v>
                </c:pt>
                <c:pt idx="214">
                  <c:v>43069</c:v>
                </c:pt>
                <c:pt idx="215">
                  <c:v>43100</c:v>
                </c:pt>
                <c:pt idx="216">
                  <c:v>43131</c:v>
                </c:pt>
                <c:pt idx="217">
                  <c:v>43159</c:v>
                </c:pt>
                <c:pt idx="218">
                  <c:v>43190</c:v>
                </c:pt>
                <c:pt idx="219">
                  <c:v>43220</c:v>
                </c:pt>
                <c:pt idx="220">
                  <c:v>43251</c:v>
                </c:pt>
                <c:pt idx="221">
                  <c:v>43281</c:v>
                </c:pt>
                <c:pt idx="222">
                  <c:v>43312</c:v>
                </c:pt>
                <c:pt idx="223">
                  <c:v>43343</c:v>
                </c:pt>
                <c:pt idx="224">
                  <c:v>43373</c:v>
                </c:pt>
                <c:pt idx="225">
                  <c:v>43404</c:v>
                </c:pt>
                <c:pt idx="226">
                  <c:v>43434</c:v>
                </c:pt>
                <c:pt idx="227">
                  <c:v>43465</c:v>
                </c:pt>
                <c:pt idx="228">
                  <c:v>43496</c:v>
                </c:pt>
                <c:pt idx="229">
                  <c:v>43524</c:v>
                </c:pt>
                <c:pt idx="230">
                  <c:v>43555</c:v>
                </c:pt>
                <c:pt idx="231">
                  <c:v>43585</c:v>
                </c:pt>
                <c:pt idx="232">
                  <c:v>43616</c:v>
                </c:pt>
                <c:pt idx="233">
                  <c:v>43646</c:v>
                </c:pt>
                <c:pt idx="234">
                  <c:v>43677</c:v>
                </c:pt>
                <c:pt idx="235">
                  <c:v>43708</c:v>
                </c:pt>
                <c:pt idx="236">
                  <c:v>43738</c:v>
                </c:pt>
                <c:pt idx="237">
                  <c:v>43769</c:v>
                </c:pt>
                <c:pt idx="238">
                  <c:v>43799</c:v>
                </c:pt>
                <c:pt idx="239">
                  <c:v>43830</c:v>
                </c:pt>
                <c:pt idx="240">
                  <c:v>43861</c:v>
                </c:pt>
                <c:pt idx="241">
                  <c:v>43890</c:v>
                </c:pt>
                <c:pt idx="242">
                  <c:v>43921</c:v>
                </c:pt>
                <c:pt idx="243">
                  <c:v>43951</c:v>
                </c:pt>
                <c:pt idx="244">
                  <c:v>43982</c:v>
                </c:pt>
                <c:pt idx="245">
                  <c:v>44012</c:v>
                </c:pt>
                <c:pt idx="246">
                  <c:v>44043</c:v>
                </c:pt>
                <c:pt idx="247">
                  <c:v>44074</c:v>
                </c:pt>
                <c:pt idx="248">
                  <c:v>44104</c:v>
                </c:pt>
                <c:pt idx="249">
                  <c:v>44135</c:v>
                </c:pt>
                <c:pt idx="250">
                  <c:v>44165</c:v>
                </c:pt>
                <c:pt idx="251">
                  <c:v>44196</c:v>
                </c:pt>
                <c:pt idx="252">
                  <c:v>44227</c:v>
                </c:pt>
                <c:pt idx="253">
                  <c:v>44255</c:v>
                </c:pt>
                <c:pt idx="254">
                  <c:v>44286</c:v>
                </c:pt>
                <c:pt idx="255">
                  <c:v>44316</c:v>
                </c:pt>
                <c:pt idx="256">
                  <c:v>44347</c:v>
                </c:pt>
                <c:pt idx="257">
                  <c:v>44377</c:v>
                </c:pt>
                <c:pt idx="258">
                  <c:v>44408</c:v>
                </c:pt>
                <c:pt idx="259">
                  <c:v>44439</c:v>
                </c:pt>
                <c:pt idx="260">
                  <c:v>44469</c:v>
                </c:pt>
                <c:pt idx="261">
                  <c:v>44500</c:v>
                </c:pt>
                <c:pt idx="262">
                  <c:v>44530</c:v>
                </c:pt>
                <c:pt idx="263">
                  <c:v>44561</c:v>
                </c:pt>
                <c:pt idx="264">
                  <c:v>44592</c:v>
                </c:pt>
                <c:pt idx="265">
                  <c:v>44620</c:v>
                </c:pt>
                <c:pt idx="266">
                  <c:v>44651</c:v>
                </c:pt>
                <c:pt idx="267">
                  <c:v>44681</c:v>
                </c:pt>
                <c:pt idx="268">
                  <c:v>44712</c:v>
                </c:pt>
                <c:pt idx="269">
                  <c:v>44742</c:v>
                </c:pt>
                <c:pt idx="270">
                  <c:v>44773</c:v>
                </c:pt>
                <c:pt idx="271">
                  <c:v>44804</c:v>
                </c:pt>
                <c:pt idx="272">
                  <c:v>44834</c:v>
                </c:pt>
                <c:pt idx="273">
                  <c:v>44865</c:v>
                </c:pt>
                <c:pt idx="274">
                  <c:v>44895</c:v>
                </c:pt>
                <c:pt idx="275">
                  <c:v>44926</c:v>
                </c:pt>
                <c:pt idx="276">
                  <c:v>44957</c:v>
                </c:pt>
                <c:pt idx="277">
                  <c:v>44985</c:v>
                </c:pt>
                <c:pt idx="278">
                  <c:v>45016</c:v>
                </c:pt>
                <c:pt idx="279">
                  <c:v>45046</c:v>
                </c:pt>
                <c:pt idx="280">
                  <c:v>45077</c:v>
                </c:pt>
                <c:pt idx="281">
                  <c:v>45107</c:v>
                </c:pt>
                <c:pt idx="282">
                  <c:v>45138</c:v>
                </c:pt>
                <c:pt idx="283">
                  <c:v>45169</c:v>
                </c:pt>
                <c:pt idx="284">
                  <c:v>45199</c:v>
                </c:pt>
                <c:pt idx="285">
                  <c:v>45230</c:v>
                </c:pt>
                <c:pt idx="286">
                  <c:v>45260</c:v>
                </c:pt>
                <c:pt idx="287">
                  <c:v>45291</c:v>
                </c:pt>
                <c:pt idx="288">
                  <c:v>45322</c:v>
                </c:pt>
                <c:pt idx="289">
                  <c:v>45351</c:v>
                </c:pt>
                <c:pt idx="290">
                  <c:v>45382</c:v>
                </c:pt>
                <c:pt idx="291">
                  <c:v>45412</c:v>
                </c:pt>
                <c:pt idx="292">
                  <c:v>45443</c:v>
                </c:pt>
                <c:pt idx="293">
                  <c:v>45473</c:v>
                </c:pt>
                <c:pt idx="294">
                  <c:v>45504</c:v>
                </c:pt>
                <c:pt idx="295">
                  <c:v>45535</c:v>
                </c:pt>
                <c:pt idx="296">
                  <c:v>45565</c:v>
                </c:pt>
                <c:pt idx="297">
                  <c:v>45596</c:v>
                </c:pt>
                <c:pt idx="298">
                  <c:v>45626</c:v>
                </c:pt>
                <c:pt idx="299">
                  <c:v>45657</c:v>
                </c:pt>
                <c:pt idx="300">
                  <c:v>45688</c:v>
                </c:pt>
                <c:pt idx="301">
                  <c:v>45716</c:v>
                </c:pt>
                <c:pt idx="302">
                  <c:v>45747</c:v>
                </c:pt>
                <c:pt idx="303">
                  <c:v>45777</c:v>
                </c:pt>
                <c:pt idx="304">
                  <c:v>45808</c:v>
                </c:pt>
                <c:pt idx="305">
                  <c:v>45838</c:v>
                </c:pt>
                <c:pt idx="306">
                  <c:v>45869</c:v>
                </c:pt>
                <c:pt idx="307">
                  <c:v>45900</c:v>
                </c:pt>
                <c:pt idx="308">
                  <c:v>45930</c:v>
                </c:pt>
                <c:pt idx="309">
                  <c:v>45961</c:v>
                </c:pt>
                <c:pt idx="310">
                  <c:v>45991</c:v>
                </c:pt>
                <c:pt idx="311">
                  <c:v>46022</c:v>
                </c:pt>
                <c:pt idx="312">
                  <c:v>46053</c:v>
                </c:pt>
                <c:pt idx="313">
                  <c:v>46081</c:v>
                </c:pt>
                <c:pt idx="314">
                  <c:v>46112</c:v>
                </c:pt>
                <c:pt idx="315">
                  <c:v>46142</c:v>
                </c:pt>
                <c:pt idx="316">
                  <c:v>46173</c:v>
                </c:pt>
                <c:pt idx="317">
                  <c:v>46203</c:v>
                </c:pt>
                <c:pt idx="318">
                  <c:v>46234</c:v>
                </c:pt>
                <c:pt idx="319">
                  <c:v>46265</c:v>
                </c:pt>
                <c:pt idx="320">
                  <c:v>46295</c:v>
                </c:pt>
                <c:pt idx="321">
                  <c:v>46326</c:v>
                </c:pt>
                <c:pt idx="322">
                  <c:v>46356</c:v>
                </c:pt>
                <c:pt idx="323">
                  <c:v>46387</c:v>
                </c:pt>
                <c:pt idx="324">
                  <c:v>46418</c:v>
                </c:pt>
                <c:pt idx="325">
                  <c:v>46446</c:v>
                </c:pt>
                <c:pt idx="326">
                  <c:v>46477</c:v>
                </c:pt>
                <c:pt idx="327">
                  <c:v>46507</c:v>
                </c:pt>
                <c:pt idx="328">
                  <c:v>46538</c:v>
                </c:pt>
                <c:pt idx="329">
                  <c:v>46568</c:v>
                </c:pt>
                <c:pt idx="330">
                  <c:v>46599</c:v>
                </c:pt>
                <c:pt idx="331">
                  <c:v>46630</c:v>
                </c:pt>
                <c:pt idx="332">
                  <c:v>46660</c:v>
                </c:pt>
                <c:pt idx="333">
                  <c:v>46691</c:v>
                </c:pt>
                <c:pt idx="334">
                  <c:v>46721</c:v>
                </c:pt>
                <c:pt idx="335">
                  <c:v>46752</c:v>
                </c:pt>
              </c:numCache>
            </c:numRef>
          </c:cat>
          <c:val>
            <c:numRef>
              <c:f>'17 - PCE'!$Z$13:$Z$336</c:f>
              <c:numCache>
                <c:formatCode>General</c:formatCode>
                <c:ptCount val="324"/>
                <c:pt idx="155" formatCode="0.0">
                  <c:v>#N/A</c:v>
                </c:pt>
                <c:pt idx="167" formatCode="0.0">
                  <c:v>#N/A</c:v>
                </c:pt>
                <c:pt idx="179" formatCode="0.0">
                  <c:v>#N/A</c:v>
                </c:pt>
                <c:pt idx="191" formatCode="0.0">
                  <c:v>1.3</c:v>
                </c:pt>
                <c:pt idx="203" formatCode="0.0">
                  <c:v>1.6</c:v>
                </c:pt>
                <c:pt idx="215" formatCode="0.0">
                  <c:v>1.9</c:v>
                </c:pt>
                <c:pt idx="227" formatCode="0.0">
                  <c:v>2</c:v>
                </c:pt>
                <c:pt idx="239">
                  <c:v>#N/A</c:v>
                </c:pt>
                <c:pt idx="251">
                  <c:v>#N/A</c:v>
                </c:pt>
                <c:pt idx="263">
                  <c:v>#N/A</c:v>
                </c:pt>
                <c:pt idx="275">
                  <c:v>#N/A</c:v>
                </c:pt>
                <c:pt idx="287">
                  <c:v>#N/A</c:v>
                </c:pt>
                <c:pt idx="299">
                  <c:v>#N/A</c:v>
                </c:pt>
                <c:pt idx="311">
                  <c:v>#N/A</c:v>
                </c:pt>
                <c:pt idx="323">
                  <c:v>#N/A</c:v>
                </c:pt>
              </c:numCache>
            </c:numRef>
          </c:val>
          <c:smooth val="0"/>
          <c:extLst>
            <c:ext xmlns:c16="http://schemas.microsoft.com/office/drawing/2014/chart" uri="{C3380CC4-5D6E-409C-BE32-E72D297353CC}">
              <c16:uniqueId val="{00000010-696A-4B75-85EB-3FAF3BFFAE1A}"/>
            </c:ext>
          </c:extLst>
        </c:ser>
        <c:ser>
          <c:idx val="18"/>
          <c:order val="17"/>
          <c:tx>
            <c:strRef>
              <c:f>'17 - PCE'!$AA$12</c:f>
              <c:strCache>
                <c:ptCount val="1"/>
                <c:pt idx="0">
                  <c:v> Mar-16</c:v>
                </c:pt>
              </c:strCache>
            </c:strRef>
          </c:tx>
          <c:spPr>
            <a:ln w="19050" cap="rnd">
              <a:solidFill>
                <a:sysClr val="window" lastClr="FFFFFF">
                  <a:lumMod val="85000"/>
                </a:sysClr>
              </a:solidFill>
              <a:prstDash val="sysDash"/>
              <a:round/>
            </a:ln>
            <a:effectLst/>
          </c:spPr>
          <c:marker>
            <c:symbol val="none"/>
          </c:marker>
          <c:cat>
            <c:numRef>
              <c:f>'17 - PCE'!$G$13:$G$348</c:f>
              <c:numCache>
                <c:formatCode>[$-409]mmm\-yy;@</c:formatCode>
                <c:ptCount val="336"/>
                <c:pt idx="0">
                  <c:v>36556</c:v>
                </c:pt>
                <c:pt idx="1">
                  <c:v>36585</c:v>
                </c:pt>
                <c:pt idx="2">
                  <c:v>36616</c:v>
                </c:pt>
                <c:pt idx="3">
                  <c:v>36646</c:v>
                </c:pt>
                <c:pt idx="4">
                  <c:v>36677</c:v>
                </c:pt>
                <c:pt idx="5">
                  <c:v>36707</c:v>
                </c:pt>
                <c:pt idx="6">
                  <c:v>36738</c:v>
                </c:pt>
                <c:pt idx="7">
                  <c:v>36769</c:v>
                </c:pt>
                <c:pt idx="8">
                  <c:v>36799</c:v>
                </c:pt>
                <c:pt idx="9">
                  <c:v>36830</c:v>
                </c:pt>
                <c:pt idx="10">
                  <c:v>36860</c:v>
                </c:pt>
                <c:pt idx="11">
                  <c:v>36891</c:v>
                </c:pt>
                <c:pt idx="12">
                  <c:v>36922</c:v>
                </c:pt>
                <c:pt idx="13">
                  <c:v>36950</c:v>
                </c:pt>
                <c:pt idx="14">
                  <c:v>36981</c:v>
                </c:pt>
                <c:pt idx="15">
                  <c:v>37011</c:v>
                </c:pt>
                <c:pt idx="16">
                  <c:v>37042</c:v>
                </c:pt>
                <c:pt idx="17">
                  <c:v>37072</c:v>
                </c:pt>
                <c:pt idx="18">
                  <c:v>37103</c:v>
                </c:pt>
                <c:pt idx="19">
                  <c:v>37134</c:v>
                </c:pt>
                <c:pt idx="20">
                  <c:v>37164</c:v>
                </c:pt>
                <c:pt idx="21">
                  <c:v>37195</c:v>
                </c:pt>
                <c:pt idx="22">
                  <c:v>37225</c:v>
                </c:pt>
                <c:pt idx="23">
                  <c:v>37256</c:v>
                </c:pt>
                <c:pt idx="24">
                  <c:v>37287</c:v>
                </c:pt>
                <c:pt idx="25">
                  <c:v>37315</c:v>
                </c:pt>
                <c:pt idx="26">
                  <c:v>37346</c:v>
                </c:pt>
                <c:pt idx="27">
                  <c:v>37376</c:v>
                </c:pt>
                <c:pt idx="28">
                  <c:v>37407</c:v>
                </c:pt>
                <c:pt idx="29">
                  <c:v>37437</c:v>
                </c:pt>
                <c:pt idx="30">
                  <c:v>37468</c:v>
                </c:pt>
                <c:pt idx="31">
                  <c:v>37499</c:v>
                </c:pt>
                <c:pt idx="32">
                  <c:v>37529</c:v>
                </c:pt>
                <c:pt idx="33">
                  <c:v>37560</c:v>
                </c:pt>
                <c:pt idx="34">
                  <c:v>37590</c:v>
                </c:pt>
                <c:pt idx="35">
                  <c:v>37621</c:v>
                </c:pt>
                <c:pt idx="36">
                  <c:v>37652</c:v>
                </c:pt>
                <c:pt idx="37">
                  <c:v>37680</c:v>
                </c:pt>
                <c:pt idx="38">
                  <c:v>37711</c:v>
                </c:pt>
                <c:pt idx="39">
                  <c:v>37741</c:v>
                </c:pt>
                <c:pt idx="40">
                  <c:v>37772</c:v>
                </c:pt>
                <c:pt idx="41">
                  <c:v>37802</c:v>
                </c:pt>
                <c:pt idx="42">
                  <c:v>37833</c:v>
                </c:pt>
                <c:pt idx="43">
                  <c:v>37864</c:v>
                </c:pt>
                <c:pt idx="44">
                  <c:v>37894</c:v>
                </c:pt>
                <c:pt idx="45">
                  <c:v>37925</c:v>
                </c:pt>
                <c:pt idx="46">
                  <c:v>37955</c:v>
                </c:pt>
                <c:pt idx="47">
                  <c:v>37986</c:v>
                </c:pt>
                <c:pt idx="48">
                  <c:v>38017</c:v>
                </c:pt>
                <c:pt idx="49">
                  <c:v>38046</c:v>
                </c:pt>
                <c:pt idx="50">
                  <c:v>38077</c:v>
                </c:pt>
                <c:pt idx="51">
                  <c:v>38107</c:v>
                </c:pt>
                <c:pt idx="52">
                  <c:v>38138</c:v>
                </c:pt>
                <c:pt idx="53">
                  <c:v>38168</c:v>
                </c:pt>
                <c:pt idx="54">
                  <c:v>38199</c:v>
                </c:pt>
                <c:pt idx="55">
                  <c:v>38230</c:v>
                </c:pt>
                <c:pt idx="56">
                  <c:v>38260</c:v>
                </c:pt>
                <c:pt idx="57">
                  <c:v>38291</c:v>
                </c:pt>
                <c:pt idx="58">
                  <c:v>38321</c:v>
                </c:pt>
                <c:pt idx="59">
                  <c:v>38352</c:v>
                </c:pt>
                <c:pt idx="60">
                  <c:v>38383</c:v>
                </c:pt>
                <c:pt idx="61">
                  <c:v>38411</c:v>
                </c:pt>
                <c:pt idx="62">
                  <c:v>38442</c:v>
                </c:pt>
                <c:pt idx="63">
                  <c:v>38472</c:v>
                </c:pt>
                <c:pt idx="64">
                  <c:v>38503</c:v>
                </c:pt>
                <c:pt idx="65">
                  <c:v>38533</c:v>
                </c:pt>
                <c:pt idx="66">
                  <c:v>38564</c:v>
                </c:pt>
                <c:pt idx="67">
                  <c:v>38595</c:v>
                </c:pt>
                <c:pt idx="68">
                  <c:v>38625</c:v>
                </c:pt>
                <c:pt idx="69">
                  <c:v>38656</c:v>
                </c:pt>
                <c:pt idx="70">
                  <c:v>38686</c:v>
                </c:pt>
                <c:pt idx="71">
                  <c:v>38717</c:v>
                </c:pt>
                <c:pt idx="72">
                  <c:v>38748</c:v>
                </c:pt>
                <c:pt idx="73">
                  <c:v>38776</c:v>
                </c:pt>
                <c:pt idx="74">
                  <c:v>38807</c:v>
                </c:pt>
                <c:pt idx="75">
                  <c:v>38837</c:v>
                </c:pt>
                <c:pt idx="76">
                  <c:v>38868</c:v>
                </c:pt>
                <c:pt idx="77">
                  <c:v>38898</c:v>
                </c:pt>
                <c:pt idx="78">
                  <c:v>38929</c:v>
                </c:pt>
                <c:pt idx="79">
                  <c:v>38960</c:v>
                </c:pt>
                <c:pt idx="80">
                  <c:v>38990</c:v>
                </c:pt>
                <c:pt idx="81">
                  <c:v>39021</c:v>
                </c:pt>
                <c:pt idx="82">
                  <c:v>39051</c:v>
                </c:pt>
                <c:pt idx="83">
                  <c:v>39082</c:v>
                </c:pt>
                <c:pt idx="84">
                  <c:v>39113</c:v>
                </c:pt>
                <c:pt idx="85">
                  <c:v>39141</c:v>
                </c:pt>
                <c:pt idx="86">
                  <c:v>39172</c:v>
                </c:pt>
                <c:pt idx="87">
                  <c:v>39202</c:v>
                </c:pt>
                <c:pt idx="88">
                  <c:v>39233</c:v>
                </c:pt>
                <c:pt idx="89">
                  <c:v>39263</c:v>
                </c:pt>
                <c:pt idx="90">
                  <c:v>39294</c:v>
                </c:pt>
                <c:pt idx="91">
                  <c:v>39325</c:v>
                </c:pt>
                <c:pt idx="92">
                  <c:v>39355</c:v>
                </c:pt>
                <c:pt idx="93">
                  <c:v>39386</c:v>
                </c:pt>
                <c:pt idx="94">
                  <c:v>39416</c:v>
                </c:pt>
                <c:pt idx="95">
                  <c:v>39447</c:v>
                </c:pt>
                <c:pt idx="96">
                  <c:v>39478</c:v>
                </c:pt>
                <c:pt idx="97">
                  <c:v>39507</c:v>
                </c:pt>
                <c:pt idx="98">
                  <c:v>39538</c:v>
                </c:pt>
                <c:pt idx="99">
                  <c:v>39568</c:v>
                </c:pt>
                <c:pt idx="100">
                  <c:v>39599</c:v>
                </c:pt>
                <c:pt idx="101">
                  <c:v>39629</c:v>
                </c:pt>
                <c:pt idx="102">
                  <c:v>39660</c:v>
                </c:pt>
                <c:pt idx="103">
                  <c:v>39691</c:v>
                </c:pt>
                <c:pt idx="104">
                  <c:v>39721</c:v>
                </c:pt>
                <c:pt idx="105">
                  <c:v>39752</c:v>
                </c:pt>
                <c:pt idx="106">
                  <c:v>39782</c:v>
                </c:pt>
                <c:pt idx="107">
                  <c:v>39813</c:v>
                </c:pt>
                <c:pt idx="108">
                  <c:v>39844</c:v>
                </c:pt>
                <c:pt idx="109">
                  <c:v>39872</c:v>
                </c:pt>
                <c:pt idx="110">
                  <c:v>39903</c:v>
                </c:pt>
                <c:pt idx="111">
                  <c:v>39933</c:v>
                </c:pt>
                <c:pt idx="112">
                  <c:v>39964</c:v>
                </c:pt>
                <c:pt idx="113">
                  <c:v>39994</c:v>
                </c:pt>
                <c:pt idx="114">
                  <c:v>40025</c:v>
                </c:pt>
                <c:pt idx="115">
                  <c:v>40056</c:v>
                </c:pt>
                <c:pt idx="116">
                  <c:v>40086</c:v>
                </c:pt>
                <c:pt idx="117">
                  <c:v>40117</c:v>
                </c:pt>
                <c:pt idx="118">
                  <c:v>40147</c:v>
                </c:pt>
                <c:pt idx="119">
                  <c:v>40178</c:v>
                </c:pt>
                <c:pt idx="120">
                  <c:v>40209</c:v>
                </c:pt>
                <c:pt idx="121">
                  <c:v>40237</c:v>
                </c:pt>
                <c:pt idx="122">
                  <c:v>40268</c:v>
                </c:pt>
                <c:pt idx="123">
                  <c:v>40298</c:v>
                </c:pt>
                <c:pt idx="124">
                  <c:v>40329</c:v>
                </c:pt>
                <c:pt idx="125">
                  <c:v>40359</c:v>
                </c:pt>
                <c:pt idx="126">
                  <c:v>40390</c:v>
                </c:pt>
                <c:pt idx="127">
                  <c:v>40421</c:v>
                </c:pt>
                <c:pt idx="128">
                  <c:v>40451</c:v>
                </c:pt>
                <c:pt idx="129">
                  <c:v>40482</c:v>
                </c:pt>
                <c:pt idx="130">
                  <c:v>40512</c:v>
                </c:pt>
                <c:pt idx="131">
                  <c:v>40543</c:v>
                </c:pt>
                <c:pt idx="132">
                  <c:v>40574</c:v>
                </c:pt>
                <c:pt idx="133">
                  <c:v>40602</c:v>
                </c:pt>
                <c:pt idx="134">
                  <c:v>40633</c:v>
                </c:pt>
                <c:pt idx="135">
                  <c:v>40663</c:v>
                </c:pt>
                <c:pt idx="136">
                  <c:v>40694</c:v>
                </c:pt>
                <c:pt idx="137">
                  <c:v>40724</c:v>
                </c:pt>
                <c:pt idx="138">
                  <c:v>40755</c:v>
                </c:pt>
                <c:pt idx="139">
                  <c:v>40786</c:v>
                </c:pt>
                <c:pt idx="140">
                  <c:v>40816</c:v>
                </c:pt>
                <c:pt idx="141">
                  <c:v>40847</c:v>
                </c:pt>
                <c:pt idx="142">
                  <c:v>40877</c:v>
                </c:pt>
                <c:pt idx="143">
                  <c:v>40908</c:v>
                </c:pt>
                <c:pt idx="144">
                  <c:v>40939</c:v>
                </c:pt>
                <c:pt idx="145">
                  <c:v>40968</c:v>
                </c:pt>
                <c:pt idx="146">
                  <c:v>40999</c:v>
                </c:pt>
                <c:pt idx="147">
                  <c:v>41029</c:v>
                </c:pt>
                <c:pt idx="148">
                  <c:v>41060</c:v>
                </c:pt>
                <c:pt idx="149">
                  <c:v>41090</c:v>
                </c:pt>
                <c:pt idx="150">
                  <c:v>41121</c:v>
                </c:pt>
                <c:pt idx="151">
                  <c:v>41152</c:v>
                </c:pt>
                <c:pt idx="152">
                  <c:v>41182</c:v>
                </c:pt>
                <c:pt idx="153">
                  <c:v>41213</c:v>
                </c:pt>
                <c:pt idx="154">
                  <c:v>41243</c:v>
                </c:pt>
                <c:pt idx="155">
                  <c:v>41274</c:v>
                </c:pt>
                <c:pt idx="156">
                  <c:v>41305</c:v>
                </c:pt>
                <c:pt idx="157">
                  <c:v>41333</c:v>
                </c:pt>
                <c:pt idx="158">
                  <c:v>41364</c:v>
                </c:pt>
                <c:pt idx="159">
                  <c:v>41394</c:v>
                </c:pt>
                <c:pt idx="160">
                  <c:v>41425</c:v>
                </c:pt>
                <c:pt idx="161">
                  <c:v>41455</c:v>
                </c:pt>
                <c:pt idx="162">
                  <c:v>41486</c:v>
                </c:pt>
                <c:pt idx="163">
                  <c:v>41517</c:v>
                </c:pt>
                <c:pt idx="164">
                  <c:v>41547</c:v>
                </c:pt>
                <c:pt idx="165">
                  <c:v>41578</c:v>
                </c:pt>
                <c:pt idx="166">
                  <c:v>41608</c:v>
                </c:pt>
                <c:pt idx="167">
                  <c:v>41639</c:v>
                </c:pt>
                <c:pt idx="168">
                  <c:v>41670</c:v>
                </c:pt>
                <c:pt idx="169">
                  <c:v>41698</c:v>
                </c:pt>
                <c:pt idx="170">
                  <c:v>41729</c:v>
                </c:pt>
                <c:pt idx="171">
                  <c:v>41759</c:v>
                </c:pt>
                <c:pt idx="172">
                  <c:v>41790</c:v>
                </c:pt>
                <c:pt idx="173">
                  <c:v>41820</c:v>
                </c:pt>
                <c:pt idx="174">
                  <c:v>41851</c:v>
                </c:pt>
                <c:pt idx="175">
                  <c:v>41882</c:v>
                </c:pt>
                <c:pt idx="176">
                  <c:v>41912</c:v>
                </c:pt>
                <c:pt idx="177">
                  <c:v>41943</c:v>
                </c:pt>
                <c:pt idx="178">
                  <c:v>41973</c:v>
                </c:pt>
                <c:pt idx="179">
                  <c:v>42004</c:v>
                </c:pt>
                <c:pt idx="180">
                  <c:v>42035</c:v>
                </c:pt>
                <c:pt idx="181">
                  <c:v>42063</c:v>
                </c:pt>
                <c:pt idx="182">
                  <c:v>42094</c:v>
                </c:pt>
                <c:pt idx="183">
                  <c:v>42124</c:v>
                </c:pt>
                <c:pt idx="184">
                  <c:v>42155</c:v>
                </c:pt>
                <c:pt idx="185">
                  <c:v>42185</c:v>
                </c:pt>
                <c:pt idx="186">
                  <c:v>42216</c:v>
                </c:pt>
                <c:pt idx="187">
                  <c:v>42247</c:v>
                </c:pt>
                <c:pt idx="188">
                  <c:v>42277</c:v>
                </c:pt>
                <c:pt idx="189">
                  <c:v>42308</c:v>
                </c:pt>
                <c:pt idx="190">
                  <c:v>42338</c:v>
                </c:pt>
                <c:pt idx="191">
                  <c:v>42369</c:v>
                </c:pt>
                <c:pt idx="192">
                  <c:v>42400</c:v>
                </c:pt>
                <c:pt idx="193">
                  <c:v>42429</c:v>
                </c:pt>
                <c:pt idx="194">
                  <c:v>42460</c:v>
                </c:pt>
                <c:pt idx="195">
                  <c:v>42490</c:v>
                </c:pt>
                <c:pt idx="196">
                  <c:v>42521</c:v>
                </c:pt>
                <c:pt idx="197">
                  <c:v>42551</c:v>
                </c:pt>
                <c:pt idx="198">
                  <c:v>42582</c:v>
                </c:pt>
                <c:pt idx="199">
                  <c:v>42613</c:v>
                </c:pt>
                <c:pt idx="200">
                  <c:v>42643</c:v>
                </c:pt>
                <c:pt idx="201">
                  <c:v>42674</c:v>
                </c:pt>
                <c:pt idx="202">
                  <c:v>42704</c:v>
                </c:pt>
                <c:pt idx="203">
                  <c:v>42735</c:v>
                </c:pt>
                <c:pt idx="204">
                  <c:v>42766</c:v>
                </c:pt>
                <c:pt idx="205">
                  <c:v>42794</c:v>
                </c:pt>
                <c:pt idx="206">
                  <c:v>42825</c:v>
                </c:pt>
                <c:pt idx="207">
                  <c:v>42855</c:v>
                </c:pt>
                <c:pt idx="208">
                  <c:v>42886</c:v>
                </c:pt>
                <c:pt idx="209">
                  <c:v>42916</c:v>
                </c:pt>
                <c:pt idx="210">
                  <c:v>42947</c:v>
                </c:pt>
                <c:pt idx="211">
                  <c:v>42978</c:v>
                </c:pt>
                <c:pt idx="212">
                  <c:v>43008</c:v>
                </c:pt>
                <c:pt idx="213">
                  <c:v>43039</c:v>
                </c:pt>
                <c:pt idx="214">
                  <c:v>43069</c:v>
                </c:pt>
                <c:pt idx="215">
                  <c:v>43100</c:v>
                </c:pt>
                <c:pt idx="216">
                  <c:v>43131</c:v>
                </c:pt>
                <c:pt idx="217">
                  <c:v>43159</c:v>
                </c:pt>
                <c:pt idx="218">
                  <c:v>43190</c:v>
                </c:pt>
                <c:pt idx="219">
                  <c:v>43220</c:v>
                </c:pt>
                <c:pt idx="220">
                  <c:v>43251</c:v>
                </c:pt>
                <c:pt idx="221">
                  <c:v>43281</c:v>
                </c:pt>
                <c:pt idx="222">
                  <c:v>43312</c:v>
                </c:pt>
                <c:pt idx="223">
                  <c:v>43343</c:v>
                </c:pt>
                <c:pt idx="224">
                  <c:v>43373</c:v>
                </c:pt>
                <c:pt idx="225">
                  <c:v>43404</c:v>
                </c:pt>
                <c:pt idx="226">
                  <c:v>43434</c:v>
                </c:pt>
                <c:pt idx="227">
                  <c:v>43465</c:v>
                </c:pt>
                <c:pt idx="228">
                  <c:v>43496</c:v>
                </c:pt>
                <c:pt idx="229">
                  <c:v>43524</c:v>
                </c:pt>
                <c:pt idx="230">
                  <c:v>43555</c:v>
                </c:pt>
                <c:pt idx="231">
                  <c:v>43585</c:v>
                </c:pt>
                <c:pt idx="232">
                  <c:v>43616</c:v>
                </c:pt>
                <c:pt idx="233">
                  <c:v>43646</c:v>
                </c:pt>
                <c:pt idx="234">
                  <c:v>43677</c:v>
                </c:pt>
                <c:pt idx="235">
                  <c:v>43708</c:v>
                </c:pt>
                <c:pt idx="236">
                  <c:v>43738</c:v>
                </c:pt>
                <c:pt idx="237">
                  <c:v>43769</c:v>
                </c:pt>
                <c:pt idx="238">
                  <c:v>43799</c:v>
                </c:pt>
                <c:pt idx="239">
                  <c:v>43830</c:v>
                </c:pt>
                <c:pt idx="240">
                  <c:v>43861</c:v>
                </c:pt>
                <c:pt idx="241">
                  <c:v>43890</c:v>
                </c:pt>
                <c:pt idx="242">
                  <c:v>43921</c:v>
                </c:pt>
                <c:pt idx="243">
                  <c:v>43951</c:v>
                </c:pt>
                <c:pt idx="244">
                  <c:v>43982</c:v>
                </c:pt>
                <c:pt idx="245">
                  <c:v>44012</c:v>
                </c:pt>
                <c:pt idx="246">
                  <c:v>44043</c:v>
                </c:pt>
                <c:pt idx="247">
                  <c:v>44074</c:v>
                </c:pt>
                <c:pt idx="248">
                  <c:v>44104</c:v>
                </c:pt>
                <c:pt idx="249">
                  <c:v>44135</c:v>
                </c:pt>
                <c:pt idx="250">
                  <c:v>44165</c:v>
                </c:pt>
                <c:pt idx="251">
                  <c:v>44196</c:v>
                </c:pt>
                <c:pt idx="252">
                  <c:v>44227</c:v>
                </c:pt>
                <c:pt idx="253">
                  <c:v>44255</c:v>
                </c:pt>
                <c:pt idx="254">
                  <c:v>44286</c:v>
                </c:pt>
                <c:pt idx="255">
                  <c:v>44316</c:v>
                </c:pt>
                <c:pt idx="256">
                  <c:v>44347</c:v>
                </c:pt>
                <c:pt idx="257">
                  <c:v>44377</c:v>
                </c:pt>
                <c:pt idx="258">
                  <c:v>44408</c:v>
                </c:pt>
                <c:pt idx="259">
                  <c:v>44439</c:v>
                </c:pt>
                <c:pt idx="260">
                  <c:v>44469</c:v>
                </c:pt>
                <c:pt idx="261">
                  <c:v>44500</c:v>
                </c:pt>
                <c:pt idx="262">
                  <c:v>44530</c:v>
                </c:pt>
                <c:pt idx="263">
                  <c:v>44561</c:v>
                </c:pt>
                <c:pt idx="264">
                  <c:v>44592</c:v>
                </c:pt>
                <c:pt idx="265">
                  <c:v>44620</c:v>
                </c:pt>
                <c:pt idx="266">
                  <c:v>44651</c:v>
                </c:pt>
                <c:pt idx="267">
                  <c:v>44681</c:v>
                </c:pt>
                <c:pt idx="268">
                  <c:v>44712</c:v>
                </c:pt>
                <c:pt idx="269">
                  <c:v>44742</c:v>
                </c:pt>
                <c:pt idx="270">
                  <c:v>44773</c:v>
                </c:pt>
                <c:pt idx="271">
                  <c:v>44804</c:v>
                </c:pt>
                <c:pt idx="272">
                  <c:v>44834</c:v>
                </c:pt>
                <c:pt idx="273">
                  <c:v>44865</c:v>
                </c:pt>
                <c:pt idx="274">
                  <c:v>44895</c:v>
                </c:pt>
                <c:pt idx="275">
                  <c:v>44926</c:v>
                </c:pt>
                <c:pt idx="276">
                  <c:v>44957</c:v>
                </c:pt>
                <c:pt idx="277">
                  <c:v>44985</c:v>
                </c:pt>
                <c:pt idx="278">
                  <c:v>45016</c:v>
                </c:pt>
                <c:pt idx="279">
                  <c:v>45046</c:v>
                </c:pt>
                <c:pt idx="280">
                  <c:v>45077</c:v>
                </c:pt>
                <c:pt idx="281">
                  <c:v>45107</c:v>
                </c:pt>
                <c:pt idx="282">
                  <c:v>45138</c:v>
                </c:pt>
                <c:pt idx="283">
                  <c:v>45169</c:v>
                </c:pt>
                <c:pt idx="284">
                  <c:v>45199</c:v>
                </c:pt>
                <c:pt idx="285">
                  <c:v>45230</c:v>
                </c:pt>
                <c:pt idx="286">
                  <c:v>45260</c:v>
                </c:pt>
                <c:pt idx="287">
                  <c:v>45291</c:v>
                </c:pt>
                <c:pt idx="288">
                  <c:v>45322</c:v>
                </c:pt>
                <c:pt idx="289">
                  <c:v>45351</c:v>
                </c:pt>
                <c:pt idx="290">
                  <c:v>45382</c:v>
                </c:pt>
                <c:pt idx="291">
                  <c:v>45412</c:v>
                </c:pt>
                <c:pt idx="292">
                  <c:v>45443</c:v>
                </c:pt>
                <c:pt idx="293">
                  <c:v>45473</c:v>
                </c:pt>
                <c:pt idx="294">
                  <c:v>45504</c:v>
                </c:pt>
                <c:pt idx="295">
                  <c:v>45535</c:v>
                </c:pt>
                <c:pt idx="296">
                  <c:v>45565</c:v>
                </c:pt>
                <c:pt idx="297">
                  <c:v>45596</c:v>
                </c:pt>
                <c:pt idx="298">
                  <c:v>45626</c:v>
                </c:pt>
                <c:pt idx="299">
                  <c:v>45657</c:v>
                </c:pt>
                <c:pt idx="300">
                  <c:v>45688</c:v>
                </c:pt>
                <c:pt idx="301">
                  <c:v>45716</c:v>
                </c:pt>
                <c:pt idx="302">
                  <c:v>45747</c:v>
                </c:pt>
                <c:pt idx="303">
                  <c:v>45777</c:v>
                </c:pt>
                <c:pt idx="304">
                  <c:v>45808</c:v>
                </c:pt>
                <c:pt idx="305">
                  <c:v>45838</c:v>
                </c:pt>
                <c:pt idx="306">
                  <c:v>45869</c:v>
                </c:pt>
                <c:pt idx="307">
                  <c:v>45900</c:v>
                </c:pt>
                <c:pt idx="308">
                  <c:v>45930</c:v>
                </c:pt>
                <c:pt idx="309">
                  <c:v>45961</c:v>
                </c:pt>
                <c:pt idx="310">
                  <c:v>45991</c:v>
                </c:pt>
                <c:pt idx="311">
                  <c:v>46022</c:v>
                </c:pt>
                <c:pt idx="312">
                  <c:v>46053</c:v>
                </c:pt>
                <c:pt idx="313">
                  <c:v>46081</c:v>
                </c:pt>
                <c:pt idx="314">
                  <c:v>46112</c:v>
                </c:pt>
                <c:pt idx="315">
                  <c:v>46142</c:v>
                </c:pt>
                <c:pt idx="316">
                  <c:v>46173</c:v>
                </c:pt>
                <c:pt idx="317">
                  <c:v>46203</c:v>
                </c:pt>
                <c:pt idx="318">
                  <c:v>46234</c:v>
                </c:pt>
                <c:pt idx="319">
                  <c:v>46265</c:v>
                </c:pt>
                <c:pt idx="320">
                  <c:v>46295</c:v>
                </c:pt>
                <c:pt idx="321">
                  <c:v>46326</c:v>
                </c:pt>
                <c:pt idx="322">
                  <c:v>46356</c:v>
                </c:pt>
                <c:pt idx="323">
                  <c:v>46387</c:v>
                </c:pt>
                <c:pt idx="324">
                  <c:v>46418</c:v>
                </c:pt>
                <c:pt idx="325">
                  <c:v>46446</c:v>
                </c:pt>
                <c:pt idx="326">
                  <c:v>46477</c:v>
                </c:pt>
                <c:pt idx="327">
                  <c:v>46507</c:v>
                </c:pt>
                <c:pt idx="328">
                  <c:v>46538</c:v>
                </c:pt>
                <c:pt idx="329">
                  <c:v>46568</c:v>
                </c:pt>
                <c:pt idx="330">
                  <c:v>46599</c:v>
                </c:pt>
                <c:pt idx="331">
                  <c:v>46630</c:v>
                </c:pt>
                <c:pt idx="332">
                  <c:v>46660</c:v>
                </c:pt>
                <c:pt idx="333">
                  <c:v>46691</c:v>
                </c:pt>
                <c:pt idx="334">
                  <c:v>46721</c:v>
                </c:pt>
                <c:pt idx="335">
                  <c:v>46752</c:v>
                </c:pt>
              </c:numCache>
            </c:numRef>
          </c:cat>
          <c:val>
            <c:numRef>
              <c:f>'17 - PCE'!$AA$13:$AA$336</c:f>
              <c:numCache>
                <c:formatCode>General</c:formatCode>
                <c:ptCount val="324"/>
                <c:pt idx="155" formatCode="0.0">
                  <c:v>#N/A</c:v>
                </c:pt>
                <c:pt idx="167" formatCode="0.0">
                  <c:v>#N/A</c:v>
                </c:pt>
                <c:pt idx="179" formatCode="0.0">
                  <c:v>#N/A</c:v>
                </c:pt>
                <c:pt idx="191" formatCode="0.0">
                  <c:v>#N/A</c:v>
                </c:pt>
                <c:pt idx="194" formatCode="0.0000">
                  <c:v>1.4574479112677619</c:v>
                </c:pt>
                <c:pt idx="203" formatCode="0.0">
                  <c:v>1.6</c:v>
                </c:pt>
                <c:pt idx="215" formatCode="0.0">
                  <c:v>1.8</c:v>
                </c:pt>
                <c:pt idx="227" formatCode="0.0">
                  <c:v>2</c:v>
                </c:pt>
                <c:pt idx="239">
                  <c:v>#N/A</c:v>
                </c:pt>
                <c:pt idx="251">
                  <c:v>#N/A</c:v>
                </c:pt>
                <c:pt idx="263">
                  <c:v>#N/A</c:v>
                </c:pt>
                <c:pt idx="275">
                  <c:v>#N/A</c:v>
                </c:pt>
                <c:pt idx="287">
                  <c:v>#N/A</c:v>
                </c:pt>
                <c:pt idx="299">
                  <c:v>#N/A</c:v>
                </c:pt>
                <c:pt idx="311">
                  <c:v>#N/A</c:v>
                </c:pt>
                <c:pt idx="323">
                  <c:v>#N/A</c:v>
                </c:pt>
              </c:numCache>
            </c:numRef>
          </c:val>
          <c:smooth val="0"/>
          <c:extLst>
            <c:ext xmlns:c16="http://schemas.microsoft.com/office/drawing/2014/chart" uri="{C3380CC4-5D6E-409C-BE32-E72D297353CC}">
              <c16:uniqueId val="{00000011-696A-4B75-85EB-3FAF3BFFAE1A}"/>
            </c:ext>
          </c:extLst>
        </c:ser>
        <c:ser>
          <c:idx val="19"/>
          <c:order val="18"/>
          <c:tx>
            <c:strRef>
              <c:f>'17 - PCE'!$AB$12</c:f>
              <c:strCache>
                <c:ptCount val="1"/>
                <c:pt idx="0">
                  <c:v> Jun-16</c:v>
                </c:pt>
              </c:strCache>
            </c:strRef>
          </c:tx>
          <c:spPr>
            <a:ln w="19050" cap="rnd">
              <a:solidFill>
                <a:sysClr val="window" lastClr="FFFFFF">
                  <a:lumMod val="85000"/>
                </a:sysClr>
              </a:solidFill>
              <a:prstDash val="sysDash"/>
              <a:round/>
            </a:ln>
            <a:effectLst/>
          </c:spPr>
          <c:marker>
            <c:symbol val="none"/>
          </c:marker>
          <c:cat>
            <c:numRef>
              <c:f>'17 - PCE'!$G$13:$G$348</c:f>
              <c:numCache>
                <c:formatCode>[$-409]mmm\-yy;@</c:formatCode>
                <c:ptCount val="336"/>
                <c:pt idx="0">
                  <c:v>36556</c:v>
                </c:pt>
                <c:pt idx="1">
                  <c:v>36585</c:v>
                </c:pt>
                <c:pt idx="2">
                  <c:v>36616</c:v>
                </c:pt>
                <c:pt idx="3">
                  <c:v>36646</c:v>
                </c:pt>
                <c:pt idx="4">
                  <c:v>36677</c:v>
                </c:pt>
                <c:pt idx="5">
                  <c:v>36707</c:v>
                </c:pt>
                <c:pt idx="6">
                  <c:v>36738</c:v>
                </c:pt>
                <c:pt idx="7">
                  <c:v>36769</c:v>
                </c:pt>
                <c:pt idx="8">
                  <c:v>36799</c:v>
                </c:pt>
                <c:pt idx="9">
                  <c:v>36830</c:v>
                </c:pt>
                <c:pt idx="10">
                  <c:v>36860</c:v>
                </c:pt>
                <c:pt idx="11">
                  <c:v>36891</c:v>
                </c:pt>
                <c:pt idx="12">
                  <c:v>36922</c:v>
                </c:pt>
                <c:pt idx="13">
                  <c:v>36950</c:v>
                </c:pt>
                <c:pt idx="14">
                  <c:v>36981</c:v>
                </c:pt>
                <c:pt idx="15">
                  <c:v>37011</c:v>
                </c:pt>
                <c:pt idx="16">
                  <c:v>37042</c:v>
                </c:pt>
                <c:pt idx="17">
                  <c:v>37072</c:v>
                </c:pt>
                <c:pt idx="18">
                  <c:v>37103</c:v>
                </c:pt>
                <c:pt idx="19">
                  <c:v>37134</c:v>
                </c:pt>
                <c:pt idx="20">
                  <c:v>37164</c:v>
                </c:pt>
                <c:pt idx="21">
                  <c:v>37195</c:v>
                </c:pt>
                <c:pt idx="22">
                  <c:v>37225</c:v>
                </c:pt>
                <c:pt idx="23">
                  <c:v>37256</c:v>
                </c:pt>
                <c:pt idx="24">
                  <c:v>37287</c:v>
                </c:pt>
                <c:pt idx="25">
                  <c:v>37315</c:v>
                </c:pt>
                <c:pt idx="26">
                  <c:v>37346</c:v>
                </c:pt>
                <c:pt idx="27">
                  <c:v>37376</c:v>
                </c:pt>
                <c:pt idx="28">
                  <c:v>37407</c:v>
                </c:pt>
                <c:pt idx="29">
                  <c:v>37437</c:v>
                </c:pt>
                <c:pt idx="30">
                  <c:v>37468</c:v>
                </c:pt>
                <c:pt idx="31">
                  <c:v>37499</c:v>
                </c:pt>
                <c:pt idx="32">
                  <c:v>37529</c:v>
                </c:pt>
                <c:pt idx="33">
                  <c:v>37560</c:v>
                </c:pt>
                <c:pt idx="34">
                  <c:v>37590</c:v>
                </c:pt>
                <c:pt idx="35">
                  <c:v>37621</c:v>
                </c:pt>
                <c:pt idx="36">
                  <c:v>37652</c:v>
                </c:pt>
                <c:pt idx="37">
                  <c:v>37680</c:v>
                </c:pt>
                <c:pt idx="38">
                  <c:v>37711</c:v>
                </c:pt>
                <c:pt idx="39">
                  <c:v>37741</c:v>
                </c:pt>
                <c:pt idx="40">
                  <c:v>37772</c:v>
                </c:pt>
                <c:pt idx="41">
                  <c:v>37802</c:v>
                </c:pt>
                <c:pt idx="42">
                  <c:v>37833</c:v>
                </c:pt>
                <c:pt idx="43">
                  <c:v>37864</c:v>
                </c:pt>
                <c:pt idx="44">
                  <c:v>37894</c:v>
                </c:pt>
                <c:pt idx="45">
                  <c:v>37925</c:v>
                </c:pt>
                <c:pt idx="46">
                  <c:v>37955</c:v>
                </c:pt>
                <c:pt idx="47">
                  <c:v>37986</c:v>
                </c:pt>
                <c:pt idx="48">
                  <c:v>38017</c:v>
                </c:pt>
                <c:pt idx="49">
                  <c:v>38046</c:v>
                </c:pt>
                <c:pt idx="50">
                  <c:v>38077</c:v>
                </c:pt>
                <c:pt idx="51">
                  <c:v>38107</c:v>
                </c:pt>
                <c:pt idx="52">
                  <c:v>38138</c:v>
                </c:pt>
                <c:pt idx="53">
                  <c:v>38168</c:v>
                </c:pt>
                <c:pt idx="54">
                  <c:v>38199</c:v>
                </c:pt>
                <c:pt idx="55">
                  <c:v>38230</c:v>
                </c:pt>
                <c:pt idx="56">
                  <c:v>38260</c:v>
                </c:pt>
                <c:pt idx="57">
                  <c:v>38291</c:v>
                </c:pt>
                <c:pt idx="58">
                  <c:v>38321</c:v>
                </c:pt>
                <c:pt idx="59">
                  <c:v>38352</c:v>
                </c:pt>
                <c:pt idx="60">
                  <c:v>38383</c:v>
                </c:pt>
                <c:pt idx="61">
                  <c:v>38411</c:v>
                </c:pt>
                <c:pt idx="62">
                  <c:v>38442</c:v>
                </c:pt>
                <c:pt idx="63">
                  <c:v>38472</c:v>
                </c:pt>
                <c:pt idx="64">
                  <c:v>38503</c:v>
                </c:pt>
                <c:pt idx="65">
                  <c:v>38533</c:v>
                </c:pt>
                <c:pt idx="66">
                  <c:v>38564</c:v>
                </c:pt>
                <c:pt idx="67">
                  <c:v>38595</c:v>
                </c:pt>
                <c:pt idx="68">
                  <c:v>38625</c:v>
                </c:pt>
                <c:pt idx="69">
                  <c:v>38656</c:v>
                </c:pt>
                <c:pt idx="70">
                  <c:v>38686</c:v>
                </c:pt>
                <c:pt idx="71">
                  <c:v>38717</c:v>
                </c:pt>
                <c:pt idx="72">
                  <c:v>38748</c:v>
                </c:pt>
                <c:pt idx="73">
                  <c:v>38776</c:v>
                </c:pt>
                <c:pt idx="74">
                  <c:v>38807</c:v>
                </c:pt>
                <c:pt idx="75">
                  <c:v>38837</c:v>
                </c:pt>
                <c:pt idx="76">
                  <c:v>38868</c:v>
                </c:pt>
                <c:pt idx="77">
                  <c:v>38898</c:v>
                </c:pt>
                <c:pt idx="78">
                  <c:v>38929</c:v>
                </c:pt>
                <c:pt idx="79">
                  <c:v>38960</c:v>
                </c:pt>
                <c:pt idx="80">
                  <c:v>38990</c:v>
                </c:pt>
                <c:pt idx="81">
                  <c:v>39021</c:v>
                </c:pt>
                <c:pt idx="82">
                  <c:v>39051</c:v>
                </c:pt>
                <c:pt idx="83">
                  <c:v>39082</c:v>
                </c:pt>
                <c:pt idx="84">
                  <c:v>39113</c:v>
                </c:pt>
                <c:pt idx="85">
                  <c:v>39141</c:v>
                </c:pt>
                <c:pt idx="86">
                  <c:v>39172</c:v>
                </c:pt>
                <c:pt idx="87">
                  <c:v>39202</c:v>
                </c:pt>
                <c:pt idx="88">
                  <c:v>39233</c:v>
                </c:pt>
                <c:pt idx="89">
                  <c:v>39263</c:v>
                </c:pt>
                <c:pt idx="90">
                  <c:v>39294</c:v>
                </c:pt>
                <c:pt idx="91">
                  <c:v>39325</c:v>
                </c:pt>
                <c:pt idx="92">
                  <c:v>39355</c:v>
                </c:pt>
                <c:pt idx="93">
                  <c:v>39386</c:v>
                </c:pt>
                <c:pt idx="94">
                  <c:v>39416</c:v>
                </c:pt>
                <c:pt idx="95">
                  <c:v>39447</c:v>
                </c:pt>
                <c:pt idx="96">
                  <c:v>39478</c:v>
                </c:pt>
                <c:pt idx="97">
                  <c:v>39507</c:v>
                </c:pt>
                <c:pt idx="98">
                  <c:v>39538</c:v>
                </c:pt>
                <c:pt idx="99">
                  <c:v>39568</c:v>
                </c:pt>
                <c:pt idx="100">
                  <c:v>39599</c:v>
                </c:pt>
                <c:pt idx="101">
                  <c:v>39629</c:v>
                </c:pt>
                <c:pt idx="102">
                  <c:v>39660</c:v>
                </c:pt>
                <c:pt idx="103">
                  <c:v>39691</c:v>
                </c:pt>
                <c:pt idx="104">
                  <c:v>39721</c:v>
                </c:pt>
                <c:pt idx="105">
                  <c:v>39752</c:v>
                </c:pt>
                <c:pt idx="106">
                  <c:v>39782</c:v>
                </c:pt>
                <c:pt idx="107">
                  <c:v>39813</c:v>
                </c:pt>
                <c:pt idx="108">
                  <c:v>39844</c:v>
                </c:pt>
                <c:pt idx="109">
                  <c:v>39872</c:v>
                </c:pt>
                <c:pt idx="110">
                  <c:v>39903</c:v>
                </c:pt>
                <c:pt idx="111">
                  <c:v>39933</c:v>
                </c:pt>
                <c:pt idx="112">
                  <c:v>39964</c:v>
                </c:pt>
                <c:pt idx="113">
                  <c:v>39994</c:v>
                </c:pt>
                <c:pt idx="114">
                  <c:v>40025</c:v>
                </c:pt>
                <c:pt idx="115">
                  <c:v>40056</c:v>
                </c:pt>
                <c:pt idx="116">
                  <c:v>40086</c:v>
                </c:pt>
                <c:pt idx="117">
                  <c:v>40117</c:v>
                </c:pt>
                <c:pt idx="118">
                  <c:v>40147</c:v>
                </c:pt>
                <c:pt idx="119">
                  <c:v>40178</c:v>
                </c:pt>
                <c:pt idx="120">
                  <c:v>40209</c:v>
                </c:pt>
                <c:pt idx="121">
                  <c:v>40237</c:v>
                </c:pt>
                <c:pt idx="122">
                  <c:v>40268</c:v>
                </c:pt>
                <c:pt idx="123">
                  <c:v>40298</c:v>
                </c:pt>
                <c:pt idx="124">
                  <c:v>40329</c:v>
                </c:pt>
                <c:pt idx="125">
                  <c:v>40359</c:v>
                </c:pt>
                <c:pt idx="126">
                  <c:v>40390</c:v>
                </c:pt>
                <c:pt idx="127">
                  <c:v>40421</c:v>
                </c:pt>
                <c:pt idx="128">
                  <c:v>40451</c:v>
                </c:pt>
                <c:pt idx="129">
                  <c:v>40482</c:v>
                </c:pt>
                <c:pt idx="130">
                  <c:v>40512</c:v>
                </c:pt>
                <c:pt idx="131">
                  <c:v>40543</c:v>
                </c:pt>
                <c:pt idx="132">
                  <c:v>40574</c:v>
                </c:pt>
                <c:pt idx="133">
                  <c:v>40602</c:v>
                </c:pt>
                <c:pt idx="134">
                  <c:v>40633</c:v>
                </c:pt>
                <c:pt idx="135">
                  <c:v>40663</c:v>
                </c:pt>
                <c:pt idx="136">
                  <c:v>40694</c:v>
                </c:pt>
                <c:pt idx="137">
                  <c:v>40724</c:v>
                </c:pt>
                <c:pt idx="138">
                  <c:v>40755</c:v>
                </c:pt>
                <c:pt idx="139">
                  <c:v>40786</c:v>
                </c:pt>
                <c:pt idx="140">
                  <c:v>40816</c:v>
                </c:pt>
                <c:pt idx="141">
                  <c:v>40847</c:v>
                </c:pt>
                <c:pt idx="142">
                  <c:v>40877</c:v>
                </c:pt>
                <c:pt idx="143">
                  <c:v>40908</c:v>
                </c:pt>
                <c:pt idx="144">
                  <c:v>40939</c:v>
                </c:pt>
                <c:pt idx="145">
                  <c:v>40968</c:v>
                </c:pt>
                <c:pt idx="146">
                  <c:v>40999</c:v>
                </c:pt>
                <c:pt idx="147">
                  <c:v>41029</c:v>
                </c:pt>
                <c:pt idx="148">
                  <c:v>41060</c:v>
                </c:pt>
                <c:pt idx="149">
                  <c:v>41090</c:v>
                </c:pt>
                <c:pt idx="150">
                  <c:v>41121</c:v>
                </c:pt>
                <c:pt idx="151">
                  <c:v>41152</c:v>
                </c:pt>
                <c:pt idx="152">
                  <c:v>41182</c:v>
                </c:pt>
                <c:pt idx="153">
                  <c:v>41213</c:v>
                </c:pt>
                <c:pt idx="154">
                  <c:v>41243</c:v>
                </c:pt>
                <c:pt idx="155">
                  <c:v>41274</c:v>
                </c:pt>
                <c:pt idx="156">
                  <c:v>41305</c:v>
                </c:pt>
                <c:pt idx="157">
                  <c:v>41333</c:v>
                </c:pt>
                <c:pt idx="158">
                  <c:v>41364</c:v>
                </c:pt>
                <c:pt idx="159">
                  <c:v>41394</c:v>
                </c:pt>
                <c:pt idx="160">
                  <c:v>41425</c:v>
                </c:pt>
                <c:pt idx="161">
                  <c:v>41455</c:v>
                </c:pt>
                <c:pt idx="162">
                  <c:v>41486</c:v>
                </c:pt>
                <c:pt idx="163">
                  <c:v>41517</c:v>
                </c:pt>
                <c:pt idx="164">
                  <c:v>41547</c:v>
                </c:pt>
                <c:pt idx="165">
                  <c:v>41578</c:v>
                </c:pt>
                <c:pt idx="166">
                  <c:v>41608</c:v>
                </c:pt>
                <c:pt idx="167">
                  <c:v>41639</c:v>
                </c:pt>
                <c:pt idx="168">
                  <c:v>41670</c:v>
                </c:pt>
                <c:pt idx="169">
                  <c:v>41698</c:v>
                </c:pt>
                <c:pt idx="170">
                  <c:v>41729</c:v>
                </c:pt>
                <c:pt idx="171">
                  <c:v>41759</c:v>
                </c:pt>
                <c:pt idx="172">
                  <c:v>41790</c:v>
                </c:pt>
                <c:pt idx="173">
                  <c:v>41820</c:v>
                </c:pt>
                <c:pt idx="174">
                  <c:v>41851</c:v>
                </c:pt>
                <c:pt idx="175">
                  <c:v>41882</c:v>
                </c:pt>
                <c:pt idx="176">
                  <c:v>41912</c:v>
                </c:pt>
                <c:pt idx="177">
                  <c:v>41943</c:v>
                </c:pt>
                <c:pt idx="178">
                  <c:v>41973</c:v>
                </c:pt>
                <c:pt idx="179">
                  <c:v>42004</c:v>
                </c:pt>
                <c:pt idx="180">
                  <c:v>42035</c:v>
                </c:pt>
                <c:pt idx="181">
                  <c:v>42063</c:v>
                </c:pt>
                <c:pt idx="182">
                  <c:v>42094</c:v>
                </c:pt>
                <c:pt idx="183">
                  <c:v>42124</c:v>
                </c:pt>
                <c:pt idx="184">
                  <c:v>42155</c:v>
                </c:pt>
                <c:pt idx="185">
                  <c:v>42185</c:v>
                </c:pt>
                <c:pt idx="186">
                  <c:v>42216</c:v>
                </c:pt>
                <c:pt idx="187">
                  <c:v>42247</c:v>
                </c:pt>
                <c:pt idx="188">
                  <c:v>42277</c:v>
                </c:pt>
                <c:pt idx="189">
                  <c:v>42308</c:v>
                </c:pt>
                <c:pt idx="190">
                  <c:v>42338</c:v>
                </c:pt>
                <c:pt idx="191">
                  <c:v>42369</c:v>
                </c:pt>
                <c:pt idx="192">
                  <c:v>42400</c:v>
                </c:pt>
                <c:pt idx="193">
                  <c:v>42429</c:v>
                </c:pt>
                <c:pt idx="194">
                  <c:v>42460</c:v>
                </c:pt>
                <c:pt idx="195">
                  <c:v>42490</c:v>
                </c:pt>
                <c:pt idx="196">
                  <c:v>42521</c:v>
                </c:pt>
                <c:pt idx="197">
                  <c:v>42551</c:v>
                </c:pt>
                <c:pt idx="198">
                  <c:v>42582</c:v>
                </c:pt>
                <c:pt idx="199">
                  <c:v>42613</c:v>
                </c:pt>
                <c:pt idx="200">
                  <c:v>42643</c:v>
                </c:pt>
                <c:pt idx="201">
                  <c:v>42674</c:v>
                </c:pt>
                <c:pt idx="202">
                  <c:v>42704</c:v>
                </c:pt>
                <c:pt idx="203">
                  <c:v>42735</c:v>
                </c:pt>
                <c:pt idx="204">
                  <c:v>42766</c:v>
                </c:pt>
                <c:pt idx="205">
                  <c:v>42794</c:v>
                </c:pt>
                <c:pt idx="206">
                  <c:v>42825</c:v>
                </c:pt>
                <c:pt idx="207">
                  <c:v>42855</c:v>
                </c:pt>
                <c:pt idx="208">
                  <c:v>42886</c:v>
                </c:pt>
                <c:pt idx="209">
                  <c:v>42916</c:v>
                </c:pt>
                <c:pt idx="210">
                  <c:v>42947</c:v>
                </c:pt>
                <c:pt idx="211">
                  <c:v>42978</c:v>
                </c:pt>
                <c:pt idx="212">
                  <c:v>43008</c:v>
                </c:pt>
                <c:pt idx="213">
                  <c:v>43039</c:v>
                </c:pt>
                <c:pt idx="214">
                  <c:v>43069</c:v>
                </c:pt>
                <c:pt idx="215">
                  <c:v>43100</c:v>
                </c:pt>
                <c:pt idx="216">
                  <c:v>43131</c:v>
                </c:pt>
                <c:pt idx="217">
                  <c:v>43159</c:v>
                </c:pt>
                <c:pt idx="218">
                  <c:v>43190</c:v>
                </c:pt>
                <c:pt idx="219">
                  <c:v>43220</c:v>
                </c:pt>
                <c:pt idx="220">
                  <c:v>43251</c:v>
                </c:pt>
                <c:pt idx="221">
                  <c:v>43281</c:v>
                </c:pt>
                <c:pt idx="222">
                  <c:v>43312</c:v>
                </c:pt>
                <c:pt idx="223">
                  <c:v>43343</c:v>
                </c:pt>
                <c:pt idx="224">
                  <c:v>43373</c:v>
                </c:pt>
                <c:pt idx="225">
                  <c:v>43404</c:v>
                </c:pt>
                <c:pt idx="226">
                  <c:v>43434</c:v>
                </c:pt>
                <c:pt idx="227">
                  <c:v>43465</c:v>
                </c:pt>
                <c:pt idx="228">
                  <c:v>43496</c:v>
                </c:pt>
                <c:pt idx="229">
                  <c:v>43524</c:v>
                </c:pt>
                <c:pt idx="230">
                  <c:v>43555</c:v>
                </c:pt>
                <c:pt idx="231">
                  <c:v>43585</c:v>
                </c:pt>
                <c:pt idx="232">
                  <c:v>43616</c:v>
                </c:pt>
                <c:pt idx="233">
                  <c:v>43646</c:v>
                </c:pt>
                <c:pt idx="234">
                  <c:v>43677</c:v>
                </c:pt>
                <c:pt idx="235">
                  <c:v>43708</c:v>
                </c:pt>
                <c:pt idx="236">
                  <c:v>43738</c:v>
                </c:pt>
                <c:pt idx="237">
                  <c:v>43769</c:v>
                </c:pt>
                <c:pt idx="238">
                  <c:v>43799</c:v>
                </c:pt>
                <c:pt idx="239">
                  <c:v>43830</c:v>
                </c:pt>
                <c:pt idx="240">
                  <c:v>43861</c:v>
                </c:pt>
                <c:pt idx="241">
                  <c:v>43890</c:v>
                </c:pt>
                <c:pt idx="242">
                  <c:v>43921</c:v>
                </c:pt>
                <c:pt idx="243">
                  <c:v>43951</c:v>
                </c:pt>
                <c:pt idx="244">
                  <c:v>43982</c:v>
                </c:pt>
                <c:pt idx="245">
                  <c:v>44012</c:v>
                </c:pt>
                <c:pt idx="246">
                  <c:v>44043</c:v>
                </c:pt>
                <c:pt idx="247">
                  <c:v>44074</c:v>
                </c:pt>
                <c:pt idx="248">
                  <c:v>44104</c:v>
                </c:pt>
                <c:pt idx="249">
                  <c:v>44135</c:v>
                </c:pt>
                <c:pt idx="250">
                  <c:v>44165</c:v>
                </c:pt>
                <c:pt idx="251">
                  <c:v>44196</c:v>
                </c:pt>
                <c:pt idx="252">
                  <c:v>44227</c:v>
                </c:pt>
                <c:pt idx="253">
                  <c:v>44255</c:v>
                </c:pt>
                <c:pt idx="254">
                  <c:v>44286</c:v>
                </c:pt>
                <c:pt idx="255">
                  <c:v>44316</c:v>
                </c:pt>
                <c:pt idx="256">
                  <c:v>44347</c:v>
                </c:pt>
                <c:pt idx="257">
                  <c:v>44377</c:v>
                </c:pt>
                <c:pt idx="258">
                  <c:v>44408</c:v>
                </c:pt>
                <c:pt idx="259">
                  <c:v>44439</c:v>
                </c:pt>
                <c:pt idx="260">
                  <c:v>44469</c:v>
                </c:pt>
                <c:pt idx="261">
                  <c:v>44500</c:v>
                </c:pt>
                <c:pt idx="262">
                  <c:v>44530</c:v>
                </c:pt>
                <c:pt idx="263">
                  <c:v>44561</c:v>
                </c:pt>
                <c:pt idx="264">
                  <c:v>44592</c:v>
                </c:pt>
                <c:pt idx="265">
                  <c:v>44620</c:v>
                </c:pt>
                <c:pt idx="266">
                  <c:v>44651</c:v>
                </c:pt>
                <c:pt idx="267">
                  <c:v>44681</c:v>
                </c:pt>
                <c:pt idx="268">
                  <c:v>44712</c:v>
                </c:pt>
                <c:pt idx="269">
                  <c:v>44742</c:v>
                </c:pt>
                <c:pt idx="270">
                  <c:v>44773</c:v>
                </c:pt>
                <c:pt idx="271">
                  <c:v>44804</c:v>
                </c:pt>
                <c:pt idx="272">
                  <c:v>44834</c:v>
                </c:pt>
                <c:pt idx="273">
                  <c:v>44865</c:v>
                </c:pt>
                <c:pt idx="274">
                  <c:v>44895</c:v>
                </c:pt>
                <c:pt idx="275">
                  <c:v>44926</c:v>
                </c:pt>
                <c:pt idx="276">
                  <c:v>44957</c:v>
                </c:pt>
                <c:pt idx="277">
                  <c:v>44985</c:v>
                </c:pt>
                <c:pt idx="278">
                  <c:v>45016</c:v>
                </c:pt>
                <c:pt idx="279">
                  <c:v>45046</c:v>
                </c:pt>
                <c:pt idx="280">
                  <c:v>45077</c:v>
                </c:pt>
                <c:pt idx="281">
                  <c:v>45107</c:v>
                </c:pt>
                <c:pt idx="282">
                  <c:v>45138</c:v>
                </c:pt>
                <c:pt idx="283">
                  <c:v>45169</c:v>
                </c:pt>
                <c:pt idx="284">
                  <c:v>45199</c:v>
                </c:pt>
                <c:pt idx="285">
                  <c:v>45230</c:v>
                </c:pt>
                <c:pt idx="286">
                  <c:v>45260</c:v>
                </c:pt>
                <c:pt idx="287">
                  <c:v>45291</c:v>
                </c:pt>
                <c:pt idx="288">
                  <c:v>45322</c:v>
                </c:pt>
                <c:pt idx="289">
                  <c:v>45351</c:v>
                </c:pt>
                <c:pt idx="290">
                  <c:v>45382</c:v>
                </c:pt>
                <c:pt idx="291">
                  <c:v>45412</c:v>
                </c:pt>
                <c:pt idx="292">
                  <c:v>45443</c:v>
                </c:pt>
                <c:pt idx="293">
                  <c:v>45473</c:v>
                </c:pt>
                <c:pt idx="294">
                  <c:v>45504</c:v>
                </c:pt>
                <c:pt idx="295">
                  <c:v>45535</c:v>
                </c:pt>
                <c:pt idx="296">
                  <c:v>45565</c:v>
                </c:pt>
                <c:pt idx="297">
                  <c:v>45596</c:v>
                </c:pt>
                <c:pt idx="298">
                  <c:v>45626</c:v>
                </c:pt>
                <c:pt idx="299">
                  <c:v>45657</c:v>
                </c:pt>
                <c:pt idx="300">
                  <c:v>45688</c:v>
                </c:pt>
                <c:pt idx="301">
                  <c:v>45716</c:v>
                </c:pt>
                <c:pt idx="302">
                  <c:v>45747</c:v>
                </c:pt>
                <c:pt idx="303">
                  <c:v>45777</c:v>
                </c:pt>
                <c:pt idx="304">
                  <c:v>45808</c:v>
                </c:pt>
                <c:pt idx="305">
                  <c:v>45838</c:v>
                </c:pt>
                <c:pt idx="306">
                  <c:v>45869</c:v>
                </c:pt>
                <c:pt idx="307">
                  <c:v>45900</c:v>
                </c:pt>
                <c:pt idx="308">
                  <c:v>45930</c:v>
                </c:pt>
                <c:pt idx="309">
                  <c:v>45961</c:v>
                </c:pt>
                <c:pt idx="310">
                  <c:v>45991</c:v>
                </c:pt>
                <c:pt idx="311">
                  <c:v>46022</c:v>
                </c:pt>
                <c:pt idx="312">
                  <c:v>46053</c:v>
                </c:pt>
                <c:pt idx="313">
                  <c:v>46081</c:v>
                </c:pt>
                <c:pt idx="314">
                  <c:v>46112</c:v>
                </c:pt>
                <c:pt idx="315">
                  <c:v>46142</c:v>
                </c:pt>
                <c:pt idx="316">
                  <c:v>46173</c:v>
                </c:pt>
                <c:pt idx="317">
                  <c:v>46203</c:v>
                </c:pt>
                <c:pt idx="318">
                  <c:v>46234</c:v>
                </c:pt>
                <c:pt idx="319">
                  <c:v>46265</c:v>
                </c:pt>
                <c:pt idx="320">
                  <c:v>46295</c:v>
                </c:pt>
                <c:pt idx="321">
                  <c:v>46326</c:v>
                </c:pt>
                <c:pt idx="322">
                  <c:v>46356</c:v>
                </c:pt>
                <c:pt idx="323">
                  <c:v>46387</c:v>
                </c:pt>
                <c:pt idx="324">
                  <c:v>46418</c:v>
                </c:pt>
                <c:pt idx="325">
                  <c:v>46446</c:v>
                </c:pt>
                <c:pt idx="326">
                  <c:v>46477</c:v>
                </c:pt>
                <c:pt idx="327">
                  <c:v>46507</c:v>
                </c:pt>
                <c:pt idx="328">
                  <c:v>46538</c:v>
                </c:pt>
                <c:pt idx="329">
                  <c:v>46568</c:v>
                </c:pt>
                <c:pt idx="330">
                  <c:v>46599</c:v>
                </c:pt>
                <c:pt idx="331">
                  <c:v>46630</c:v>
                </c:pt>
                <c:pt idx="332">
                  <c:v>46660</c:v>
                </c:pt>
                <c:pt idx="333">
                  <c:v>46691</c:v>
                </c:pt>
                <c:pt idx="334">
                  <c:v>46721</c:v>
                </c:pt>
                <c:pt idx="335">
                  <c:v>46752</c:v>
                </c:pt>
              </c:numCache>
            </c:numRef>
          </c:cat>
          <c:val>
            <c:numRef>
              <c:f>'17 - PCE'!$AB$13:$AB$336</c:f>
              <c:numCache>
                <c:formatCode>General</c:formatCode>
                <c:ptCount val="324"/>
                <c:pt idx="155" formatCode="0.0">
                  <c:v>#N/A</c:v>
                </c:pt>
                <c:pt idx="167" formatCode="0.0">
                  <c:v>#N/A</c:v>
                </c:pt>
                <c:pt idx="179" formatCode="0.0">
                  <c:v>#N/A</c:v>
                </c:pt>
                <c:pt idx="191" formatCode="0.0">
                  <c:v>#N/A</c:v>
                </c:pt>
                <c:pt idx="197" formatCode="0.0000">
                  <c:v>1.5524039553270974</c:v>
                </c:pt>
                <c:pt idx="203" formatCode="0.0">
                  <c:v>1.7</c:v>
                </c:pt>
                <c:pt idx="215" formatCode="0.0">
                  <c:v>1.9</c:v>
                </c:pt>
                <c:pt idx="227" formatCode="0.0">
                  <c:v>2</c:v>
                </c:pt>
                <c:pt idx="239">
                  <c:v>#N/A</c:v>
                </c:pt>
                <c:pt idx="251">
                  <c:v>#N/A</c:v>
                </c:pt>
                <c:pt idx="263">
                  <c:v>#N/A</c:v>
                </c:pt>
                <c:pt idx="275">
                  <c:v>#N/A</c:v>
                </c:pt>
                <c:pt idx="287">
                  <c:v>#N/A</c:v>
                </c:pt>
                <c:pt idx="299">
                  <c:v>#N/A</c:v>
                </c:pt>
                <c:pt idx="311">
                  <c:v>#N/A</c:v>
                </c:pt>
                <c:pt idx="323">
                  <c:v>#N/A</c:v>
                </c:pt>
              </c:numCache>
            </c:numRef>
          </c:val>
          <c:smooth val="0"/>
          <c:extLst>
            <c:ext xmlns:c16="http://schemas.microsoft.com/office/drawing/2014/chart" uri="{C3380CC4-5D6E-409C-BE32-E72D297353CC}">
              <c16:uniqueId val="{00000012-696A-4B75-85EB-3FAF3BFFAE1A}"/>
            </c:ext>
          </c:extLst>
        </c:ser>
        <c:ser>
          <c:idx val="20"/>
          <c:order val="19"/>
          <c:tx>
            <c:strRef>
              <c:f>'17 - PCE'!$AC$12</c:f>
              <c:strCache>
                <c:ptCount val="1"/>
                <c:pt idx="0">
                  <c:v> Sep-16</c:v>
                </c:pt>
              </c:strCache>
            </c:strRef>
          </c:tx>
          <c:spPr>
            <a:ln w="19050" cap="rnd">
              <a:solidFill>
                <a:sysClr val="window" lastClr="FFFFFF">
                  <a:lumMod val="85000"/>
                </a:sysClr>
              </a:solidFill>
              <a:prstDash val="sysDash"/>
              <a:round/>
            </a:ln>
            <a:effectLst/>
          </c:spPr>
          <c:marker>
            <c:symbol val="none"/>
          </c:marker>
          <c:cat>
            <c:numRef>
              <c:f>'17 - PCE'!$G$13:$G$348</c:f>
              <c:numCache>
                <c:formatCode>[$-409]mmm\-yy;@</c:formatCode>
                <c:ptCount val="336"/>
                <c:pt idx="0">
                  <c:v>36556</c:v>
                </c:pt>
                <c:pt idx="1">
                  <c:v>36585</c:v>
                </c:pt>
                <c:pt idx="2">
                  <c:v>36616</c:v>
                </c:pt>
                <c:pt idx="3">
                  <c:v>36646</c:v>
                </c:pt>
                <c:pt idx="4">
                  <c:v>36677</c:v>
                </c:pt>
                <c:pt idx="5">
                  <c:v>36707</c:v>
                </c:pt>
                <c:pt idx="6">
                  <c:v>36738</c:v>
                </c:pt>
                <c:pt idx="7">
                  <c:v>36769</c:v>
                </c:pt>
                <c:pt idx="8">
                  <c:v>36799</c:v>
                </c:pt>
                <c:pt idx="9">
                  <c:v>36830</c:v>
                </c:pt>
                <c:pt idx="10">
                  <c:v>36860</c:v>
                </c:pt>
                <c:pt idx="11">
                  <c:v>36891</c:v>
                </c:pt>
                <c:pt idx="12">
                  <c:v>36922</c:v>
                </c:pt>
                <c:pt idx="13">
                  <c:v>36950</c:v>
                </c:pt>
                <c:pt idx="14">
                  <c:v>36981</c:v>
                </c:pt>
                <c:pt idx="15">
                  <c:v>37011</c:v>
                </c:pt>
                <c:pt idx="16">
                  <c:v>37042</c:v>
                </c:pt>
                <c:pt idx="17">
                  <c:v>37072</c:v>
                </c:pt>
                <c:pt idx="18">
                  <c:v>37103</c:v>
                </c:pt>
                <c:pt idx="19">
                  <c:v>37134</c:v>
                </c:pt>
                <c:pt idx="20">
                  <c:v>37164</c:v>
                </c:pt>
                <c:pt idx="21">
                  <c:v>37195</c:v>
                </c:pt>
                <c:pt idx="22">
                  <c:v>37225</c:v>
                </c:pt>
                <c:pt idx="23">
                  <c:v>37256</c:v>
                </c:pt>
                <c:pt idx="24">
                  <c:v>37287</c:v>
                </c:pt>
                <c:pt idx="25">
                  <c:v>37315</c:v>
                </c:pt>
                <c:pt idx="26">
                  <c:v>37346</c:v>
                </c:pt>
                <c:pt idx="27">
                  <c:v>37376</c:v>
                </c:pt>
                <c:pt idx="28">
                  <c:v>37407</c:v>
                </c:pt>
                <c:pt idx="29">
                  <c:v>37437</c:v>
                </c:pt>
                <c:pt idx="30">
                  <c:v>37468</c:v>
                </c:pt>
                <c:pt idx="31">
                  <c:v>37499</c:v>
                </c:pt>
                <c:pt idx="32">
                  <c:v>37529</c:v>
                </c:pt>
                <c:pt idx="33">
                  <c:v>37560</c:v>
                </c:pt>
                <c:pt idx="34">
                  <c:v>37590</c:v>
                </c:pt>
                <c:pt idx="35">
                  <c:v>37621</c:v>
                </c:pt>
                <c:pt idx="36">
                  <c:v>37652</c:v>
                </c:pt>
                <c:pt idx="37">
                  <c:v>37680</c:v>
                </c:pt>
                <c:pt idx="38">
                  <c:v>37711</c:v>
                </c:pt>
                <c:pt idx="39">
                  <c:v>37741</c:v>
                </c:pt>
                <c:pt idx="40">
                  <c:v>37772</c:v>
                </c:pt>
                <c:pt idx="41">
                  <c:v>37802</c:v>
                </c:pt>
                <c:pt idx="42">
                  <c:v>37833</c:v>
                </c:pt>
                <c:pt idx="43">
                  <c:v>37864</c:v>
                </c:pt>
                <c:pt idx="44">
                  <c:v>37894</c:v>
                </c:pt>
                <c:pt idx="45">
                  <c:v>37925</c:v>
                </c:pt>
                <c:pt idx="46">
                  <c:v>37955</c:v>
                </c:pt>
                <c:pt idx="47">
                  <c:v>37986</c:v>
                </c:pt>
                <c:pt idx="48">
                  <c:v>38017</c:v>
                </c:pt>
                <c:pt idx="49">
                  <c:v>38046</c:v>
                </c:pt>
                <c:pt idx="50">
                  <c:v>38077</c:v>
                </c:pt>
                <c:pt idx="51">
                  <c:v>38107</c:v>
                </c:pt>
                <c:pt idx="52">
                  <c:v>38138</c:v>
                </c:pt>
                <c:pt idx="53">
                  <c:v>38168</c:v>
                </c:pt>
                <c:pt idx="54">
                  <c:v>38199</c:v>
                </c:pt>
                <c:pt idx="55">
                  <c:v>38230</c:v>
                </c:pt>
                <c:pt idx="56">
                  <c:v>38260</c:v>
                </c:pt>
                <c:pt idx="57">
                  <c:v>38291</c:v>
                </c:pt>
                <c:pt idx="58">
                  <c:v>38321</c:v>
                </c:pt>
                <c:pt idx="59">
                  <c:v>38352</c:v>
                </c:pt>
                <c:pt idx="60">
                  <c:v>38383</c:v>
                </c:pt>
                <c:pt idx="61">
                  <c:v>38411</c:v>
                </c:pt>
                <c:pt idx="62">
                  <c:v>38442</c:v>
                </c:pt>
                <c:pt idx="63">
                  <c:v>38472</c:v>
                </c:pt>
                <c:pt idx="64">
                  <c:v>38503</c:v>
                </c:pt>
                <c:pt idx="65">
                  <c:v>38533</c:v>
                </c:pt>
                <c:pt idx="66">
                  <c:v>38564</c:v>
                </c:pt>
                <c:pt idx="67">
                  <c:v>38595</c:v>
                </c:pt>
                <c:pt idx="68">
                  <c:v>38625</c:v>
                </c:pt>
                <c:pt idx="69">
                  <c:v>38656</c:v>
                </c:pt>
                <c:pt idx="70">
                  <c:v>38686</c:v>
                </c:pt>
                <c:pt idx="71">
                  <c:v>38717</c:v>
                </c:pt>
                <c:pt idx="72">
                  <c:v>38748</c:v>
                </c:pt>
                <c:pt idx="73">
                  <c:v>38776</c:v>
                </c:pt>
                <c:pt idx="74">
                  <c:v>38807</c:v>
                </c:pt>
                <c:pt idx="75">
                  <c:v>38837</c:v>
                </c:pt>
                <c:pt idx="76">
                  <c:v>38868</c:v>
                </c:pt>
                <c:pt idx="77">
                  <c:v>38898</c:v>
                </c:pt>
                <c:pt idx="78">
                  <c:v>38929</c:v>
                </c:pt>
                <c:pt idx="79">
                  <c:v>38960</c:v>
                </c:pt>
                <c:pt idx="80">
                  <c:v>38990</c:v>
                </c:pt>
                <c:pt idx="81">
                  <c:v>39021</c:v>
                </c:pt>
                <c:pt idx="82">
                  <c:v>39051</c:v>
                </c:pt>
                <c:pt idx="83">
                  <c:v>39082</c:v>
                </c:pt>
                <c:pt idx="84">
                  <c:v>39113</c:v>
                </c:pt>
                <c:pt idx="85">
                  <c:v>39141</c:v>
                </c:pt>
                <c:pt idx="86">
                  <c:v>39172</c:v>
                </c:pt>
                <c:pt idx="87">
                  <c:v>39202</c:v>
                </c:pt>
                <c:pt idx="88">
                  <c:v>39233</c:v>
                </c:pt>
                <c:pt idx="89">
                  <c:v>39263</c:v>
                </c:pt>
                <c:pt idx="90">
                  <c:v>39294</c:v>
                </c:pt>
                <c:pt idx="91">
                  <c:v>39325</c:v>
                </c:pt>
                <c:pt idx="92">
                  <c:v>39355</c:v>
                </c:pt>
                <c:pt idx="93">
                  <c:v>39386</c:v>
                </c:pt>
                <c:pt idx="94">
                  <c:v>39416</c:v>
                </c:pt>
                <c:pt idx="95">
                  <c:v>39447</c:v>
                </c:pt>
                <c:pt idx="96">
                  <c:v>39478</c:v>
                </c:pt>
                <c:pt idx="97">
                  <c:v>39507</c:v>
                </c:pt>
                <c:pt idx="98">
                  <c:v>39538</c:v>
                </c:pt>
                <c:pt idx="99">
                  <c:v>39568</c:v>
                </c:pt>
                <c:pt idx="100">
                  <c:v>39599</c:v>
                </c:pt>
                <c:pt idx="101">
                  <c:v>39629</c:v>
                </c:pt>
                <c:pt idx="102">
                  <c:v>39660</c:v>
                </c:pt>
                <c:pt idx="103">
                  <c:v>39691</c:v>
                </c:pt>
                <c:pt idx="104">
                  <c:v>39721</c:v>
                </c:pt>
                <c:pt idx="105">
                  <c:v>39752</c:v>
                </c:pt>
                <c:pt idx="106">
                  <c:v>39782</c:v>
                </c:pt>
                <c:pt idx="107">
                  <c:v>39813</c:v>
                </c:pt>
                <c:pt idx="108">
                  <c:v>39844</c:v>
                </c:pt>
                <c:pt idx="109">
                  <c:v>39872</c:v>
                </c:pt>
                <c:pt idx="110">
                  <c:v>39903</c:v>
                </c:pt>
                <c:pt idx="111">
                  <c:v>39933</c:v>
                </c:pt>
                <c:pt idx="112">
                  <c:v>39964</c:v>
                </c:pt>
                <c:pt idx="113">
                  <c:v>39994</c:v>
                </c:pt>
                <c:pt idx="114">
                  <c:v>40025</c:v>
                </c:pt>
                <c:pt idx="115">
                  <c:v>40056</c:v>
                </c:pt>
                <c:pt idx="116">
                  <c:v>40086</c:v>
                </c:pt>
                <c:pt idx="117">
                  <c:v>40117</c:v>
                </c:pt>
                <c:pt idx="118">
                  <c:v>40147</c:v>
                </c:pt>
                <c:pt idx="119">
                  <c:v>40178</c:v>
                </c:pt>
                <c:pt idx="120">
                  <c:v>40209</c:v>
                </c:pt>
                <c:pt idx="121">
                  <c:v>40237</c:v>
                </c:pt>
                <c:pt idx="122">
                  <c:v>40268</c:v>
                </c:pt>
                <c:pt idx="123">
                  <c:v>40298</c:v>
                </c:pt>
                <c:pt idx="124">
                  <c:v>40329</c:v>
                </c:pt>
                <c:pt idx="125">
                  <c:v>40359</c:v>
                </c:pt>
                <c:pt idx="126">
                  <c:v>40390</c:v>
                </c:pt>
                <c:pt idx="127">
                  <c:v>40421</c:v>
                </c:pt>
                <c:pt idx="128">
                  <c:v>40451</c:v>
                </c:pt>
                <c:pt idx="129">
                  <c:v>40482</c:v>
                </c:pt>
                <c:pt idx="130">
                  <c:v>40512</c:v>
                </c:pt>
                <c:pt idx="131">
                  <c:v>40543</c:v>
                </c:pt>
                <c:pt idx="132">
                  <c:v>40574</c:v>
                </c:pt>
                <c:pt idx="133">
                  <c:v>40602</c:v>
                </c:pt>
                <c:pt idx="134">
                  <c:v>40633</c:v>
                </c:pt>
                <c:pt idx="135">
                  <c:v>40663</c:v>
                </c:pt>
                <c:pt idx="136">
                  <c:v>40694</c:v>
                </c:pt>
                <c:pt idx="137">
                  <c:v>40724</c:v>
                </c:pt>
                <c:pt idx="138">
                  <c:v>40755</c:v>
                </c:pt>
                <c:pt idx="139">
                  <c:v>40786</c:v>
                </c:pt>
                <c:pt idx="140">
                  <c:v>40816</c:v>
                </c:pt>
                <c:pt idx="141">
                  <c:v>40847</c:v>
                </c:pt>
                <c:pt idx="142">
                  <c:v>40877</c:v>
                </c:pt>
                <c:pt idx="143">
                  <c:v>40908</c:v>
                </c:pt>
                <c:pt idx="144">
                  <c:v>40939</c:v>
                </c:pt>
                <c:pt idx="145">
                  <c:v>40968</c:v>
                </c:pt>
                <c:pt idx="146">
                  <c:v>40999</c:v>
                </c:pt>
                <c:pt idx="147">
                  <c:v>41029</c:v>
                </c:pt>
                <c:pt idx="148">
                  <c:v>41060</c:v>
                </c:pt>
                <c:pt idx="149">
                  <c:v>41090</c:v>
                </c:pt>
                <c:pt idx="150">
                  <c:v>41121</c:v>
                </c:pt>
                <c:pt idx="151">
                  <c:v>41152</c:v>
                </c:pt>
                <c:pt idx="152">
                  <c:v>41182</c:v>
                </c:pt>
                <c:pt idx="153">
                  <c:v>41213</c:v>
                </c:pt>
                <c:pt idx="154">
                  <c:v>41243</c:v>
                </c:pt>
                <c:pt idx="155">
                  <c:v>41274</c:v>
                </c:pt>
                <c:pt idx="156">
                  <c:v>41305</c:v>
                </c:pt>
                <c:pt idx="157">
                  <c:v>41333</c:v>
                </c:pt>
                <c:pt idx="158">
                  <c:v>41364</c:v>
                </c:pt>
                <c:pt idx="159">
                  <c:v>41394</c:v>
                </c:pt>
                <c:pt idx="160">
                  <c:v>41425</c:v>
                </c:pt>
                <c:pt idx="161">
                  <c:v>41455</c:v>
                </c:pt>
                <c:pt idx="162">
                  <c:v>41486</c:v>
                </c:pt>
                <c:pt idx="163">
                  <c:v>41517</c:v>
                </c:pt>
                <c:pt idx="164">
                  <c:v>41547</c:v>
                </c:pt>
                <c:pt idx="165">
                  <c:v>41578</c:v>
                </c:pt>
                <c:pt idx="166">
                  <c:v>41608</c:v>
                </c:pt>
                <c:pt idx="167">
                  <c:v>41639</c:v>
                </c:pt>
                <c:pt idx="168">
                  <c:v>41670</c:v>
                </c:pt>
                <c:pt idx="169">
                  <c:v>41698</c:v>
                </c:pt>
                <c:pt idx="170">
                  <c:v>41729</c:v>
                </c:pt>
                <c:pt idx="171">
                  <c:v>41759</c:v>
                </c:pt>
                <c:pt idx="172">
                  <c:v>41790</c:v>
                </c:pt>
                <c:pt idx="173">
                  <c:v>41820</c:v>
                </c:pt>
                <c:pt idx="174">
                  <c:v>41851</c:v>
                </c:pt>
                <c:pt idx="175">
                  <c:v>41882</c:v>
                </c:pt>
                <c:pt idx="176">
                  <c:v>41912</c:v>
                </c:pt>
                <c:pt idx="177">
                  <c:v>41943</c:v>
                </c:pt>
                <c:pt idx="178">
                  <c:v>41973</c:v>
                </c:pt>
                <c:pt idx="179">
                  <c:v>42004</c:v>
                </c:pt>
                <c:pt idx="180">
                  <c:v>42035</c:v>
                </c:pt>
                <c:pt idx="181">
                  <c:v>42063</c:v>
                </c:pt>
                <c:pt idx="182">
                  <c:v>42094</c:v>
                </c:pt>
                <c:pt idx="183">
                  <c:v>42124</c:v>
                </c:pt>
                <c:pt idx="184">
                  <c:v>42155</c:v>
                </c:pt>
                <c:pt idx="185">
                  <c:v>42185</c:v>
                </c:pt>
                <c:pt idx="186">
                  <c:v>42216</c:v>
                </c:pt>
                <c:pt idx="187">
                  <c:v>42247</c:v>
                </c:pt>
                <c:pt idx="188">
                  <c:v>42277</c:v>
                </c:pt>
                <c:pt idx="189">
                  <c:v>42308</c:v>
                </c:pt>
                <c:pt idx="190">
                  <c:v>42338</c:v>
                </c:pt>
                <c:pt idx="191">
                  <c:v>42369</c:v>
                </c:pt>
                <c:pt idx="192">
                  <c:v>42400</c:v>
                </c:pt>
                <c:pt idx="193">
                  <c:v>42429</c:v>
                </c:pt>
                <c:pt idx="194">
                  <c:v>42460</c:v>
                </c:pt>
                <c:pt idx="195">
                  <c:v>42490</c:v>
                </c:pt>
                <c:pt idx="196">
                  <c:v>42521</c:v>
                </c:pt>
                <c:pt idx="197">
                  <c:v>42551</c:v>
                </c:pt>
                <c:pt idx="198">
                  <c:v>42582</c:v>
                </c:pt>
                <c:pt idx="199">
                  <c:v>42613</c:v>
                </c:pt>
                <c:pt idx="200">
                  <c:v>42643</c:v>
                </c:pt>
                <c:pt idx="201">
                  <c:v>42674</c:v>
                </c:pt>
                <c:pt idx="202">
                  <c:v>42704</c:v>
                </c:pt>
                <c:pt idx="203">
                  <c:v>42735</c:v>
                </c:pt>
                <c:pt idx="204">
                  <c:v>42766</c:v>
                </c:pt>
                <c:pt idx="205">
                  <c:v>42794</c:v>
                </c:pt>
                <c:pt idx="206">
                  <c:v>42825</c:v>
                </c:pt>
                <c:pt idx="207">
                  <c:v>42855</c:v>
                </c:pt>
                <c:pt idx="208">
                  <c:v>42886</c:v>
                </c:pt>
                <c:pt idx="209">
                  <c:v>42916</c:v>
                </c:pt>
                <c:pt idx="210">
                  <c:v>42947</c:v>
                </c:pt>
                <c:pt idx="211">
                  <c:v>42978</c:v>
                </c:pt>
                <c:pt idx="212">
                  <c:v>43008</c:v>
                </c:pt>
                <c:pt idx="213">
                  <c:v>43039</c:v>
                </c:pt>
                <c:pt idx="214">
                  <c:v>43069</c:v>
                </c:pt>
                <c:pt idx="215">
                  <c:v>43100</c:v>
                </c:pt>
                <c:pt idx="216">
                  <c:v>43131</c:v>
                </c:pt>
                <c:pt idx="217">
                  <c:v>43159</c:v>
                </c:pt>
                <c:pt idx="218">
                  <c:v>43190</c:v>
                </c:pt>
                <c:pt idx="219">
                  <c:v>43220</c:v>
                </c:pt>
                <c:pt idx="220">
                  <c:v>43251</c:v>
                </c:pt>
                <c:pt idx="221">
                  <c:v>43281</c:v>
                </c:pt>
                <c:pt idx="222">
                  <c:v>43312</c:v>
                </c:pt>
                <c:pt idx="223">
                  <c:v>43343</c:v>
                </c:pt>
                <c:pt idx="224">
                  <c:v>43373</c:v>
                </c:pt>
                <c:pt idx="225">
                  <c:v>43404</c:v>
                </c:pt>
                <c:pt idx="226">
                  <c:v>43434</c:v>
                </c:pt>
                <c:pt idx="227">
                  <c:v>43465</c:v>
                </c:pt>
                <c:pt idx="228">
                  <c:v>43496</c:v>
                </c:pt>
                <c:pt idx="229">
                  <c:v>43524</c:v>
                </c:pt>
                <c:pt idx="230">
                  <c:v>43555</c:v>
                </c:pt>
                <c:pt idx="231">
                  <c:v>43585</c:v>
                </c:pt>
                <c:pt idx="232">
                  <c:v>43616</c:v>
                </c:pt>
                <c:pt idx="233">
                  <c:v>43646</c:v>
                </c:pt>
                <c:pt idx="234">
                  <c:v>43677</c:v>
                </c:pt>
                <c:pt idx="235">
                  <c:v>43708</c:v>
                </c:pt>
                <c:pt idx="236">
                  <c:v>43738</c:v>
                </c:pt>
                <c:pt idx="237">
                  <c:v>43769</c:v>
                </c:pt>
                <c:pt idx="238">
                  <c:v>43799</c:v>
                </c:pt>
                <c:pt idx="239">
                  <c:v>43830</c:v>
                </c:pt>
                <c:pt idx="240">
                  <c:v>43861</c:v>
                </c:pt>
                <c:pt idx="241">
                  <c:v>43890</c:v>
                </c:pt>
                <c:pt idx="242">
                  <c:v>43921</c:v>
                </c:pt>
                <c:pt idx="243">
                  <c:v>43951</c:v>
                </c:pt>
                <c:pt idx="244">
                  <c:v>43982</c:v>
                </c:pt>
                <c:pt idx="245">
                  <c:v>44012</c:v>
                </c:pt>
                <c:pt idx="246">
                  <c:v>44043</c:v>
                </c:pt>
                <c:pt idx="247">
                  <c:v>44074</c:v>
                </c:pt>
                <c:pt idx="248">
                  <c:v>44104</c:v>
                </c:pt>
                <c:pt idx="249">
                  <c:v>44135</c:v>
                </c:pt>
                <c:pt idx="250">
                  <c:v>44165</c:v>
                </c:pt>
                <c:pt idx="251">
                  <c:v>44196</c:v>
                </c:pt>
                <c:pt idx="252">
                  <c:v>44227</c:v>
                </c:pt>
                <c:pt idx="253">
                  <c:v>44255</c:v>
                </c:pt>
                <c:pt idx="254">
                  <c:v>44286</c:v>
                </c:pt>
                <c:pt idx="255">
                  <c:v>44316</c:v>
                </c:pt>
                <c:pt idx="256">
                  <c:v>44347</c:v>
                </c:pt>
                <c:pt idx="257">
                  <c:v>44377</c:v>
                </c:pt>
                <c:pt idx="258">
                  <c:v>44408</c:v>
                </c:pt>
                <c:pt idx="259">
                  <c:v>44439</c:v>
                </c:pt>
                <c:pt idx="260">
                  <c:v>44469</c:v>
                </c:pt>
                <c:pt idx="261">
                  <c:v>44500</c:v>
                </c:pt>
                <c:pt idx="262">
                  <c:v>44530</c:v>
                </c:pt>
                <c:pt idx="263">
                  <c:v>44561</c:v>
                </c:pt>
                <c:pt idx="264">
                  <c:v>44592</c:v>
                </c:pt>
                <c:pt idx="265">
                  <c:v>44620</c:v>
                </c:pt>
                <c:pt idx="266">
                  <c:v>44651</c:v>
                </c:pt>
                <c:pt idx="267">
                  <c:v>44681</c:v>
                </c:pt>
                <c:pt idx="268">
                  <c:v>44712</c:v>
                </c:pt>
                <c:pt idx="269">
                  <c:v>44742</c:v>
                </c:pt>
                <c:pt idx="270">
                  <c:v>44773</c:v>
                </c:pt>
                <c:pt idx="271">
                  <c:v>44804</c:v>
                </c:pt>
                <c:pt idx="272">
                  <c:v>44834</c:v>
                </c:pt>
                <c:pt idx="273">
                  <c:v>44865</c:v>
                </c:pt>
                <c:pt idx="274">
                  <c:v>44895</c:v>
                </c:pt>
                <c:pt idx="275">
                  <c:v>44926</c:v>
                </c:pt>
                <c:pt idx="276">
                  <c:v>44957</c:v>
                </c:pt>
                <c:pt idx="277">
                  <c:v>44985</c:v>
                </c:pt>
                <c:pt idx="278">
                  <c:v>45016</c:v>
                </c:pt>
                <c:pt idx="279">
                  <c:v>45046</c:v>
                </c:pt>
                <c:pt idx="280">
                  <c:v>45077</c:v>
                </c:pt>
                <c:pt idx="281">
                  <c:v>45107</c:v>
                </c:pt>
                <c:pt idx="282">
                  <c:v>45138</c:v>
                </c:pt>
                <c:pt idx="283">
                  <c:v>45169</c:v>
                </c:pt>
                <c:pt idx="284">
                  <c:v>45199</c:v>
                </c:pt>
                <c:pt idx="285">
                  <c:v>45230</c:v>
                </c:pt>
                <c:pt idx="286">
                  <c:v>45260</c:v>
                </c:pt>
                <c:pt idx="287">
                  <c:v>45291</c:v>
                </c:pt>
                <c:pt idx="288">
                  <c:v>45322</c:v>
                </c:pt>
                <c:pt idx="289">
                  <c:v>45351</c:v>
                </c:pt>
                <c:pt idx="290">
                  <c:v>45382</c:v>
                </c:pt>
                <c:pt idx="291">
                  <c:v>45412</c:v>
                </c:pt>
                <c:pt idx="292">
                  <c:v>45443</c:v>
                </c:pt>
                <c:pt idx="293">
                  <c:v>45473</c:v>
                </c:pt>
                <c:pt idx="294">
                  <c:v>45504</c:v>
                </c:pt>
                <c:pt idx="295">
                  <c:v>45535</c:v>
                </c:pt>
                <c:pt idx="296">
                  <c:v>45565</c:v>
                </c:pt>
                <c:pt idx="297">
                  <c:v>45596</c:v>
                </c:pt>
                <c:pt idx="298">
                  <c:v>45626</c:v>
                </c:pt>
                <c:pt idx="299">
                  <c:v>45657</c:v>
                </c:pt>
                <c:pt idx="300">
                  <c:v>45688</c:v>
                </c:pt>
                <c:pt idx="301">
                  <c:v>45716</c:v>
                </c:pt>
                <c:pt idx="302">
                  <c:v>45747</c:v>
                </c:pt>
                <c:pt idx="303">
                  <c:v>45777</c:v>
                </c:pt>
                <c:pt idx="304">
                  <c:v>45808</c:v>
                </c:pt>
                <c:pt idx="305">
                  <c:v>45838</c:v>
                </c:pt>
                <c:pt idx="306">
                  <c:v>45869</c:v>
                </c:pt>
                <c:pt idx="307">
                  <c:v>45900</c:v>
                </c:pt>
                <c:pt idx="308">
                  <c:v>45930</c:v>
                </c:pt>
                <c:pt idx="309">
                  <c:v>45961</c:v>
                </c:pt>
                <c:pt idx="310">
                  <c:v>45991</c:v>
                </c:pt>
                <c:pt idx="311">
                  <c:v>46022</c:v>
                </c:pt>
                <c:pt idx="312">
                  <c:v>46053</c:v>
                </c:pt>
                <c:pt idx="313">
                  <c:v>46081</c:v>
                </c:pt>
                <c:pt idx="314">
                  <c:v>46112</c:v>
                </c:pt>
                <c:pt idx="315">
                  <c:v>46142</c:v>
                </c:pt>
                <c:pt idx="316">
                  <c:v>46173</c:v>
                </c:pt>
                <c:pt idx="317">
                  <c:v>46203</c:v>
                </c:pt>
                <c:pt idx="318">
                  <c:v>46234</c:v>
                </c:pt>
                <c:pt idx="319">
                  <c:v>46265</c:v>
                </c:pt>
                <c:pt idx="320">
                  <c:v>46295</c:v>
                </c:pt>
                <c:pt idx="321">
                  <c:v>46326</c:v>
                </c:pt>
                <c:pt idx="322">
                  <c:v>46356</c:v>
                </c:pt>
                <c:pt idx="323">
                  <c:v>46387</c:v>
                </c:pt>
                <c:pt idx="324">
                  <c:v>46418</c:v>
                </c:pt>
                <c:pt idx="325">
                  <c:v>46446</c:v>
                </c:pt>
                <c:pt idx="326">
                  <c:v>46477</c:v>
                </c:pt>
                <c:pt idx="327">
                  <c:v>46507</c:v>
                </c:pt>
                <c:pt idx="328">
                  <c:v>46538</c:v>
                </c:pt>
                <c:pt idx="329">
                  <c:v>46568</c:v>
                </c:pt>
                <c:pt idx="330">
                  <c:v>46599</c:v>
                </c:pt>
                <c:pt idx="331">
                  <c:v>46630</c:v>
                </c:pt>
                <c:pt idx="332">
                  <c:v>46660</c:v>
                </c:pt>
                <c:pt idx="333">
                  <c:v>46691</c:v>
                </c:pt>
                <c:pt idx="334">
                  <c:v>46721</c:v>
                </c:pt>
                <c:pt idx="335">
                  <c:v>46752</c:v>
                </c:pt>
              </c:numCache>
            </c:numRef>
          </c:cat>
          <c:val>
            <c:numRef>
              <c:f>'17 - PCE'!$AC$13:$AC$336</c:f>
              <c:numCache>
                <c:formatCode>General</c:formatCode>
                <c:ptCount val="324"/>
                <c:pt idx="155" formatCode="0.0">
                  <c:v>#N/A</c:v>
                </c:pt>
                <c:pt idx="167" formatCode="0.0">
                  <c:v>#N/A</c:v>
                </c:pt>
                <c:pt idx="179" formatCode="0.0">
                  <c:v>#N/A</c:v>
                </c:pt>
                <c:pt idx="191" formatCode="0.0">
                  <c:v>#N/A</c:v>
                </c:pt>
                <c:pt idx="200" formatCode="0.0000">
                  <c:v>1.6852545372237682</c:v>
                </c:pt>
                <c:pt idx="203" formatCode="0.0">
                  <c:v>1.7</c:v>
                </c:pt>
                <c:pt idx="215" formatCode="0.0">
                  <c:v>1.8</c:v>
                </c:pt>
                <c:pt idx="227" formatCode="0.0">
                  <c:v>2</c:v>
                </c:pt>
                <c:pt idx="239" formatCode="0.0">
                  <c:v>2</c:v>
                </c:pt>
                <c:pt idx="251">
                  <c:v>#N/A</c:v>
                </c:pt>
                <c:pt idx="263">
                  <c:v>#N/A</c:v>
                </c:pt>
                <c:pt idx="275">
                  <c:v>#N/A</c:v>
                </c:pt>
                <c:pt idx="287">
                  <c:v>#N/A</c:v>
                </c:pt>
                <c:pt idx="299">
                  <c:v>#N/A</c:v>
                </c:pt>
                <c:pt idx="311">
                  <c:v>#N/A</c:v>
                </c:pt>
                <c:pt idx="323">
                  <c:v>#N/A</c:v>
                </c:pt>
              </c:numCache>
            </c:numRef>
          </c:val>
          <c:smooth val="0"/>
          <c:extLst>
            <c:ext xmlns:c16="http://schemas.microsoft.com/office/drawing/2014/chart" uri="{C3380CC4-5D6E-409C-BE32-E72D297353CC}">
              <c16:uniqueId val="{00000013-696A-4B75-85EB-3FAF3BFFAE1A}"/>
            </c:ext>
          </c:extLst>
        </c:ser>
        <c:ser>
          <c:idx val="21"/>
          <c:order val="20"/>
          <c:tx>
            <c:strRef>
              <c:f>'17 - PCE'!$AD$12</c:f>
              <c:strCache>
                <c:ptCount val="1"/>
                <c:pt idx="0">
                  <c:v> Dec-16</c:v>
                </c:pt>
              </c:strCache>
            </c:strRef>
          </c:tx>
          <c:spPr>
            <a:ln w="19050" cap="rnd">
              <a:solidFill>
                <a:sysClr val="window" lastClr="FFFFFF">
                  <a:lumMod val="85000"/>
                </a:sysClr>
              </a:solidFill>
              <a:prstDash val="sysDash"/>
              <a:round/>
            </a:ln>
            <a:effectLst/>
          </c:spPr>
          <c:marker>
            <c:symbol val="none"/>
          </c:marker>
          <c:cat>
            <c:numRef>
              <c:f>'17 - PCE'!$G$13:$G$348</c:f>
              <c:numCache>
                <c:formatCode>[$-409]mmm\-yy;@</c:formatCode>
                <c:ptCount val="336"/>
                <c:pt idx="0">
                  <c:v>36556</c:v>
                </c:pt>
                <c:pt idx="1">
                  <c:v>36585</c:v>
                </c:pt>
                <c:pt idx="2">
                  <c:v>36616</c:v>
                </c:pt>
                <c:pt idx="3">
                  <c:v>36646</c:v>
                </c:pt>
                <c:pt idx="4">
                  <c:v>36677</c:v>
                </c:pt>
                <c:pt idx="5">
                  <c:v>36707</c:v>
                </c:pt>
                <c:pt idx="6">
                  <c:v>36738</c:v>
                </c:pt>
                <c:pt idx="7">
                  <c:v>36769</c:v>
                </c:pt>
                <c:pt idx="8">
                  <c:v>36799</c:v>
                </c:pt>
                <c:pt idx="9">
                  <c:v>36830</c:v>
                </c:pt>
                <c:pt idx="10">
                  <c:v>36860</c:v>
                </c:pt>
                <c:pt idx="11">
                  <c:v>36891</c:v>
                </c:pt>
                <c:pt idx="12">
                  <c:v>36922</c:v>
                </c:pt>
                <c:pt idx="13">
                  <c:v>36950</c:v>
                </c:pt>
                <c:pt idx="14">
                  <c:v>36981</c:v>
                </c:pt>
                <c:pt idx="15">
                  <c:v>37011</c:v>
                </c:pt>
                <c:pt idx="16">
                  <c:v>37042</c:v>
                </c:pt>
                <c:pt idx="17">
                  <c:v>37072</c:v>
                </c:pt>
                <c:pt idx="18">
                  <c:v>37103</c:v>
                </c:pt>
                <c:pt idx="19">
                  <c:v>37134</c:v>
                </c:pt>
                <c:pt idx="20">
                  <c:v>37164</c:v>
                </c:pt>
                <c:pt idx="21">
                  <c:v>37195</c:v>
                </c:pt>
                <c:pt idx="22">
                  <c:v>37225</c:v>
                </c:pt>
                <c:pt idx="23">
                  <c:v>37256</c:v>
                </c:pt>
                <c:pt idx="24">
                  <c:v>37287</c:v>
                </c:pt>
                <c:pt idx="25">
                  <c:v>37315</c:v>
                </c:pt>
                <c:pt idx="26">
                  <c:v>37346</c:v>
                </c:pt>
                <c:pt idx="27">
                  <c:v>37376</c:v>
                </c:pt>
                <c:pt idx="28">
                  <c:v>37407</c:v>
                </c:pt>
                <c:pt idx="29">
                  <c:v>37437</c:v>
                </c:pt>
                <c:pt idx="30">
                  <c:v>37468</c:v>
                </c:pt>
                <c:pt idx="31">
                  <c:v>37499</c:v>
                </c:pt>
                <c:pt idx="32">
                  <c:v>37529</c:v>
                </c:pt>
                <c:pt idx="33">
                  <c:v>37560</c:v>
                </c:pt>
                <c:pt idx="34">
                  <c:v>37590</c:v>
                </c:pt>
                <c:pt idx="35">
                  <c:v>37621</c:v>
                </c:pt>
                <c:pt idx="36">
                  <c:v>37652</c:v>
                </c:pt>
                <c:pt idx="37">
                  <c:v>37680</c:v>
                </c:pt>
                <c:pt idx="38">
                  <c:v>37711</c:v>
                </c:pt>
                <c:pt idx="39">
                  <c:v>37741</c:v>
                </c:pt>
                <c:pt idx="40">
                  <c:v>37772</c:v>
                </c:pt>
                <c:pt idx="41">
                  <c:v>37802</c:v>
                </c:pt>
                <c:pt idx="42">
                  <c:v>37833</c:v>
                </c:pt>
                <c:pt idx="43">
                  <c:v>37864</c:v>
                </c:pt>
                <c:pt idx="44">
                  <c:v>37894</c:v>
                </c:pt>
                <c:pt idx="45">
                  <c:v>37925</c:v>
                </c:pt>
                <c:pt idx="46">
                  <c:v>37955</c:v>
                </c:pt>
                <c:pt idx="47">
                  <c:v>37986</c:v>
                </c:pt>
                <c:pt idx="48">
                  <c:v>38017</c:v>
                </c:pt>
                <c:pt idx="49">
                  <c:v>38046</c:v>
                </c:pt>
                <c:pt idx="50">
                  <c:v>38077</c:v>
                </c:pt>
                <c:pt idx="51">
                  <c:v>38107</c:v>
                </c:pt>
                <c:pt idx="52">
                  <c:v>38138</c:v>
                </c:pt>
                <c:pt idx="53">
                  <c:v>38168</c:v>
                </c:pt>
                <c:pt idx="54">
                  <c:v>38199</c:v>
                </c:pt>
                <c:pt idx="55">
                  <c:v>38230</c:v>
                </c:pt>
                <c:pt idx="56">
                  <c:v>38260</c:v>
                </c:pt>
                <c:pt idx="57">
                  <c:v>38291</c:v>
                </c:pt>
                <c:pt idx="58">
                  <c:v>38321</c:v>
                </c:pt>
                <c:pt idx="59">
                  <c:v>38352</c:v>
                </c:pt>
                <c:pt idx="60">
                  <c:v>38383</c:v>
                </c:pt>
                <c:pt idx="61">
                  <c:v>38411</c:v>
                </c:pt>
                <c:pt idx="62">
                  <c:v>38442</c:v>
                </c:pt>
                <c:pt idx="63">
                  <c:v>38472</c:v>
                </c:pt>
                <c:pt idx="64">
                  <c:v>38503</c:v>
                </c:pt>
                <c:pt idx="65">
                  <c:v>38533</c:v>
                </c:pt>
                <c:pt idx="66">
                  <c:v>38564</c:v>
                </c:pt>
                <c:pt idx="67">
                  <c:v>38595</c:v>
                </c:pt>
                <c:pt idx="68">
                  <c:v>38625</c:v>
                </c:pt>
                <c:pt idx="69">
                  <c:v>38656</c:v>
                </c:pt>
                <c:pt idx="70">
                  <c:v>38686</c:v>
                </c:pt>
                <c:pt idx="71">
                  <c:v>38717</c:v>
                </c:pt>
                <c:pt idx="72">
                  <c:v>38748</c:v>
                </c:pt>
                <c:pt idx="73">
                  <c:v>38776</c:v>
                </c:pt>
                <c:pt idx="74">
                  <c:v>38807</c:v>
                </c:pt>
                <c:pt idx="75">
                  <c:v>38837</c:v>
                </c:pt>
                <c:pt idx="76">
                  <c:v>38868</c:v>
                </c:pt>
                <c:pt idx="77">
                  <c:v>38898</c:v>
                </c:pt>
                <c:pt idx="78">
                  <c:v>38929</c:v>
                </c:pt>
                <c:pt idx="79">
                  <c:v>38960</c:v>
                </c:pt>
                <c:pt idx="80">
                  <c:v>38990</c:v>
                </c:pt>
                <c:pt idx="81">
                  <c:v>39021</c:v>
                </c:pt>
                <c:pt idx="82">
                  <c:v>39051</c:v>
                </c:pt>
                <c:pt idx="83">
                  <c:v>39082</c:v>
                </c:pt>
                <c:pt idx="84">
                  <c:v>39113</c:v>
                </c:pt>
                <c:pt idx="85">
                  <c:v>39141</c:v>
                </c:pt>
                <c:pt idx="86">
                  <c:v>39172</c:v>
                </c:pt>
                <c:pt idx="87">
                  <c:v>39202</c:v>
                </c:pt>
                <c:pt idx="88">
                  <c:v>39233</c:v>
                </c:pt>
                <c:pt idx="89">
                  <c:v>39263</c:v>
                </c:pt>
                <c:pt idx="90">
                  <c:v>39294</c:v>
                </c:pt>
                <c:pt idx="91">
                  <c:v>39325</c:v>
                </c:pt>
                <c:pt idx="92">
                  <c:v>39355</c:v>
                </c:pt>
                <c:pt idx="93">
                  <c:v>39386</c:v>
                </c:pt>
                <c:pt idx="94">
                  <c:v>39416</c:v>
                </c:pt>
                <c:pt idx="95">
                  <c:v>39447</c:v>
                </c:pt>
                <c:pt idx="96">
                  <c:v>39478</c:v>
                </c:pt>
                <c:pt idx="97">
                  <c:v>39507</c:v>
                </c:pt>
                <c:pt idx="98">
                  <c:v>39538</c:v>
                </c:pt>
                <c:pt idx="99">
                  <c:v>39568</c:v>
                </c:pt>
                <c:pt idx="100">
                  <c:v>39599</c:v>
                </c:pt>
                <c:pt idx="101">
                  <c:v>39629</c:v>
                </c:pt>
                <c:pt idx="102">
                  <c:v>39660</c:v>
                </c:pt>
                <c:pt idx="103">
                  <c:v>39691</c:v>
                </c:pt>
                <c:pt idx="104">
                  <c:v>39721</c:v>
                </c:pt>
                <c:pt idx="105">
                  <c:v>39752</c:v>
                </c:pt>
                <c:pt idx="106">
                  <c:v>39782</c:v>
                </c:pt>
                <c:pt idx="107">
                  <c:v>39813</c:v>
                </c:pt>
                <c:pt idx="108">
                  <c:v>39844</c:v>
                </c:pt>
                <c:pt idx="109">
                  <c:v>39872</c:v>
                </c:pt>
                <c:pt idx="110">
                  <c:v>39903</c:v>
                </c:pt>
                <c:pt idx="111">
                  <c:v>39933</c:v>
                </c:pt>
                <c:pt idx="112">
                  <c:v>39964</c:v>
                </c:pt>
                <c:pt idx="113">
                  <c:v>39994</c:v>
                </c:pt>
                <c:pt idx="114">
                  <c:v>40025</c:v>
                </c:pt>
                <c:pt idx="115">
                  <c:v>40056</c:v>
                </c:pt>
                <c:pt idx="116">
                  <c:v>40086</c:v>
                </c:pt>
                <c:pt idx="117">
                  <c:v>40117</c:v>
                </c:pt>
                <c:pt idx="118">
                  <c:v>40147</c:v>
                </c:pt>
                <c:pt idx="119">
                  <c:v>40178</c:v>
                </c:pt>
                <c:pt idx="120">
                  <c:v>40209</c:v>
                </c:pt>
                <c:pt idx="121">
                  <c:v>40237</c:v>
                </c:pt>
                <c:pt idx="122">
                  <c:v>40268</c:v>
                </c:pt>
                <c:pt idx="123">
                  <c:v>40298</c:v>
                </c:pt>
                <c:pt idx="124">
                  <c:v>40329</c:v>
                </c:pt>
                <c:pt idx="125">
                  <c:v>40359</c:v>
                </c:pt>
                <c:pt idx="126">
                  <c:v>40390</c:v>
                </c:pt>
                <c:pt idx="127">
                  <c:v>40421</c:v>
                </c:pt>
                <c:pt idx="128">
                  <c:v>40451</c:v>
                </c:pt>
                <c:pt idx="129">
                  <c:v>40482</c:v>
                </c:pt>
                <c:pt idx="130">
                  <c:v>40512</c:v>
                </c:pt>
                <c:pt idx="131">
                  <c:v>40543</c:v>
                </c:pt>
                <c:pt idx="132">
                  <c:v>40574</c:v>
                </c:pt>
                <c:pt idx="133">
                  <c:v>40602</c:v>
                </c:pt>
                <c:pt idx="134">
                  <c:v>40633</c:v>
                </c:pt>
                <c:pt idx="135">
                  <c:v>40663</c:v>
                </c:pt>
                <c:pt idx="136">
                  <c:v>40694</c:v>
                </c:pt>
                <c:pt idx="137">
                  <c:v>40724</c:v>
                </c:pt>
                <c:pt idx="138">
                  <c:v>40755</c:v>
                </c:pt>
                <c:pt idx="139">
                  <c:v>40786</c:v>
                </c:pt>
                <c:pt idx="140">
                  <c:v>40816</c:v>
                </c:pt>
                <c:pt idx="141">
                  <c:v>40847</c:v>
                </c:pt>
                <c:pt idx="142">
                  <c:v>40877</c:v>
                </c:pt>
                <c:pt idx="143">
                  <c:v>40908</c:v>
                </c:pt>
                <c:pt idx="144">
                  <c:v>40939</c:v>
                </c:pt>
                <c:pt idx="145">
                  <c:v>40968</c:v>
                </c:pt>
                <c:pt idx="146">
                  <c:v>40999</c:v>
                </c:pt>
                <c:pt idx="147">
                  <c:v>41029</c:v>
                </c:pt>
                <c:pt idx="148">
                  <c:v>41060</c:v>
                </c:pt>
                <c:pt idx="149">
                  <c:v>41090</c:v>
                </c:pt>
                <c:pt idx="150">
                  <c:v>41121</c:v>
                </c:pt>
                <c:pt idx="151">
                  <c:v>41152</c:v>
                </c:pt>
                <c:pt idx="152">
                  <c:v>41182</c:v>
                </c:pt>
                <c:pt idx="153">
                  <c:v>41213</c:v>
                </c:pt>
                <c:pt idx="154">
                  <c:v>41243</c:v>
                </c:pt>
                <c:pt idx="155">
                  <c:v>41274</c:v>
                </c:pt>
                <c:pt idx="156">
                  <c:v>41305</c:v>
                </c:pt>
                <c:pt idx="157">
                  <c:v>41333</c:v>
                </c:pt>
                <c:pt idx="158">
                  <c:v>41364</c:v>
                </c:pt>
                <c:pt idx="159">
                  <c:v>41394</c:v>
                </c:pt>
                <c:pt idx="160">
                  <c:v>41425</c:v>
                </c:pt>
                <c:pt idx="161">
                  <c:v>41455</c:v>
                </c:pt>
                <c:pt idx="162">
                  <c:v>41486</c:v>
                </c:pt>
                <c:pt idx="163">
                  <c:v>41517</c:v>
                </c:pt>
                <c:pt idx="164">
                  <c:v>41547</c:v>
                </c:pt>
                <c:pt idx="165">
                  <c:v>41578</c:v>
                </c:pt>
                <c:pt idx="166">
                  <c:v>41608</c:v>
                </c:pt>
                <c:pt idx="167">
                  <c:v>41639</c:v>
                </c:pt>
                <c:pt idx="168">
                  <c:v>41670</c:v>
                </c:pt>
                <c:pt idx="169">
                  <c:v>41698</c:v>
                </c:pt>
                <c:pt idx="170">
                  <c:v>41729</c:v>
                </c:pt>
                <c:pt idx="171">
                  <c:v>41759</c:v>
                </c:pt>
                <c:pt idx="172">
                  <c:v>41790</c:v>
                </c:pt>
                <c:pt idx="173">
                  <c:v>41820</c:v>
                </c:pt>
                <c:pt idx="174">
                  <c:v>41851</c:v>
                </c:pt>
                <c:pt idx="175">
                  <c:v>41882</c:v>
                </c:pt>
                <c:pt idx="176">
                  <c:v>41912</c:v>
                </c:pt>
                <c:pt idx="177">
                  <c:v>41943</c:v>
                </c:pt>
                <c:pt idx="178">
                  <c:v>41973</c:v>
                </c:pt>
                <c:pt idx="179">
                  <c:v>42004</c:v>
                </c:pt>
                <c:pt idx="180">
                  <c:v>42035</c:v>
                </c:pt>
                <c:pt idx="181">
                  <c:v>42063</c:v>
                </c:pt>
                <c:pt idx="182">
                  <c:v>42094</c:v>
                </c:pt>
                <c:pt idx="183">
                  <c:v>42124</c:v>
                </c:pt>
                <c:pt idx="184">
                  <c:v>42155</c:v>
                </c:pt>
                <c:pt idx="185">
                  <c:v>42185</c:v>
                </c:pt>
                <c:pt idx="186">
                  <c:v>42216</c:v>
                </c:pt>
                <c:pt idx="187">
                  <c:v>42247</c:v>
                </c:pt>
                <c:pt idx="188">
                  <c:v>42277</c:v>
                </c:pt>
                <c:pt idx="189">
                  <c:v>42308</c:v>
                </c:pt>
                <c:pt idx="190">
                  <c:v>42338</c:v>
                </c:pt>
                <c:pt idx="191">
                  <c:v>42369</c:v>
                </c:pt>
                <c:pt idx="192">
                  <c:v>42400</c:v>
                </c:pt>
                <c:pt idx="193">
                  <c:v>42429</c:v>
                </c:pt>
                <c:pt idx="194">
                  <c:v>42460</c:v>
                </c:pt>
                <c:pt idx="195">
                  <c:v>42490</c:v>
                </c:pt>
                <c:pt idx="196">
                  <c:v>42521</c:v>
                </c:pt>
                <c:pt idx="197">
                  <c:v>42551</c:v>
                </c:pt>
                <c:pt idx="198">
                  <c:v>42582</c:v>
                </c:pt>
                <c:pt idx="199">
                  <c:v>42613</c:v>
                </c:pt>
                <c:pt idx="200">
                  <c:v>42643</c:v>
                </c:pt>
                <c:pt idx="201">
                  <c:v>42674</c:v>
                </c:pt>
                <c:pt idx="202">
                  <c:v>42704</c:v>
                </c:pt>
                <c:pt idx="203">
                  <c:v>42735</c:v>
                </c:pt>
                <c:pt idx="204">
                  <c:v>42766</c:v>
                </c:pt>
                <c:pt idx="205">
                  <c:v>42794</c:v>
                </c:pt>
                <c:pt idx="206">
                  <c:v>42825</c:v>
                </c:pt>
                <c:pt idx="207">
                  <c:v>42855</c:v>
                </c:pt>
                <c:pt idx="208">
                  <c:v>42886</c:v>
                </c:pt>
                <c:pt idx="209">
                  <c:v>42916</c:v>
                </c:pt>
                <c:pt idx="210">
                  <c:v>42947</c:v>
                </c:pt>
                <c:pt idx="211">
                  <c:v>42978</c:v>
                </c:pt>
                <c:pt idx="212">
                  <c:v>43008</c:v>
                </c:pt>
                <c:pt idx="213">
                  <c:v>43039</c:v>
                </c:pt>
                <c:pt idx="214">
                  <c:v>43069</c:v>
                </c:pt>
                <c:pt idx="215">
                  <c:v>43100</c:v>
                </c:pt>
                <c:pt idx="216">
                  <c:v>43131</c:v>
                </c:pt>
                <c:pt idx="217">
                  <c:v>43159</c:v>
                </c:pt>
                <c:pt idx="218">
                  <c:v>43190</c:v>
                </c:pt>
                <c:pt idx="219">
                  <c:v>43220</c:v>
                </c:pt>
                <c:pt idx="220">
                  <c:v>43251</c:v>
                </c:pt>
                <c:pt idx="221">
                  <c:v>43281</c:v>
                </c:pt>
                <c:pt idx="222">
                  <c:v>43312</c:v>
                </c:pt>
                <c:pt idx="223">
                  <c:v>43343</c:v>
                </c:pt>
                <c:pt idx="224">
                  <c:v>43373</c:v>
                </c:pt>
                <c:pt idx="225">
                  <c:v>43404</c:v>
                </c:pt>
                <c:pt idx="226">
                  <c:v>43434</c:v>
                </c:pt>
                <c:pt idx="227">
                  <c:v>43465</c:v>
                </c:pt>
                <c:pt idx="228">
                  <c:v>43496</c:v>
                </c:pt>
                <c:pt idx="229">
                  <c:v>43524</c:v>
                </c:pt>
                <c:pt idx="230">
                  <c:v>43555</c:v>
                </c:pt>
                <c:pt idx="231">
                  <c:v>43585</c:v>
                </c:pt>
                <c:pt idx="232">
                  <c:v>43616</c:v>
                </c:pt>
                <c:pt idx="233">
                  <c:v>43646</c:v>
                </c:pt>
                <c:pt idx="234">
                  <c:v>43677</c:v>
                </c:pt>
                <c:pt idx="235">
                  <c:v>43708</c:v>
                </c:pt>
                <c:pt idx="236">
                  <c:v>43738</c:v>
                </c:pt>
                <c:pt idx="237">
                  <c:v>43769</c:v>
                </c:pt>
                <c:pt idx="238">
                  <c:v>43799</c:v>
                </c:pt>
                <c:pt idx="239">
                  <c:v>43830</c:v>
                </c:pt>
                <c:pt idx="240">
                  <c:v>43861</c:v>
                </c:pt>
                <c:pt idx="241">
                  <c:v>43890</c:v>
                </c:pt>
                <c:pt idx="242">
                  <c:v>43921</c:v>
                </c:pt>
                <c:pt idx="243">
                  <c:v>43951</c:v>
                </c:pt>
                <c:pt idx="244">
                  <c:v>43982</c:v>
                </c:pt>
                <c:pt idx="245">
                  <c:v>44012</c:v>
                </c:pt>
                <c:pt idx="246">
                  <c:v>44043</c:v>
                </c:pt>
                <c:pt idx="247">
                  <c:v>44074</c:v>
                </c:pt>
                <c:pt idx="248">
                  <c:v>44104</c:v>
                </c:pt>
                <c:pt idx="249">
                  <c:v>44135</c:v>
                </c:pt>
                <c:pt idx="250">
                  <c:v>44165</c:v>
                </c:pt>
                <c:pt idx="251">
                  <c:v>44196</c:v>
                </c:pt>
                <c:pt idx="252">
                  <c:v>44227</c:v>
                </c:pt>
                <c:pt idx="253">
                  <c:v>44255</c:v>
                </c:pt>
                <c:pt idx="254">
                  <c:v>44286</c:v>
                </c:pt>
                <c:pt idx="255">
                  <c:v>44316</c:v>
                </c:pt>
                <c:pt idx="256">
                  <c:v>44347</c:v>
                </c:pt>
                <c:pt idx="257">
                  <c:v>44377</c:v>
                </c:pt>
                <c:pt idx="258">
                  <c:v>44408</c:v>
                </c:pt>
                <c:pt idx="259">
                  <c:v>44439</c:v>
                </c:pt>
                <c:pt idx="260">
                  <c:v>44469</c:v>
                </c:pt>
                <c:pt idx="261">
                  <c:v>44500</c:v>
                </c:pt>
                <c:pt idx="262">
                  <c:v>44530</c:v>
                </c:pt>
                <c:pt idx="263">
                  <c:v>44561</c:v>
                </c:pt>
                <c:pt idx="264">
                  <c:v>44592</c:v>
                </c:pt>
                <c:pt idx="265">
                  <c:v>44620</c:v>
                </c:pt>
                <c:pt idx="266">
                  <c:v>44651</c:v>
                </c:pt>
                <c:pt idx="267">
                  <c:v>44681</c:v>
                </c:pt>
                <c:pt idx="268">
                  <c:v>44712</c:v>
                </c:pt>
                <c:pt idx="269">
                  <c:v>44742</c:v>
                </c:pt>
                <c:pt idx="270">
                  <c:v>44773</c:v>
                </c:pt>
                <c:pt idx="271">
                  <c:v>44804</c:v>
                </c:pt>
                <c:pt idx="272">
                  <c:v>44834</c:v>
                </c:pt>
                <c:pt idx="273">
                  <c:v>44865</c:v>
                </c:pt>
                <c:pt idx="274">
                  <c:v>44895</c:v>
                </c:pt>
                <c:pt idx="275">
                  <c:v>44926</c:v>
                </c:pt>
                <c:pt idx="276">
                  <c:v>44957</c:v>
                </c:pt>
                <c:pt idx="277">
                  <c:v>44985</c:v>
                </c:pt>
                <c:pt idx="278">
                  <c:v>45016</c:v>
                </c:pt>
                <c:pt idx="279">
                  <c:v>45046</c:v>
                </c:pt>
                <c:pt idx="280">
                  <c:v>45077</c:v>
                </c:pt>
                <c:pt idx="281">
                  <c:v>45107</c:v>
                </c:pt>
                <c:pt idx="282">
                  <c:v>45138</c:v>
                </c:pt>
                <c:pt idx="283">
                  <c:v>45169</c:v>
                </c:pt>
                <c:pt idx="284">
                  <c:v>45199</c:v>
                </c:pt>
                <c:pt idx="285">
                  <c:v>45230</c:v>
                </c:pt>
                <c:pt idx="286">
                  <c:v>45260</c:v>
                </c:pt>
                <c:pt idx="287">
                  <c:v>45291</c:v>
                </c:pt>
                <c:pt idx="288">
                  <c:v>45322</c:v>
                </c:pt>
                <c:pt idx="289">
                  <c:v>45351</c:v>
                </c:pt>
                <c:pt idx="290">
                  <c:v>45382</c:v>
                </c:pt>
                <c:pt idx="291">
                  <c:v>45412</c:v>
                </c:pt>
                <c:pt idx="292">
                  <c:v>45443</c:v>
                </c:pt>
                <c:pt idx="293">
                  <c:v>45473</c:v>
                </c:pt>
                <c:pt idx="294">
                  <c:v>45504</c:v>
                </c:pt>
                <c:pt idx="295">
                  <c:v>45535</c:v>
                </c:pt>
                <c:pt idx="296">
                  <c:v>45565</c:v>
                </c:pt>
                <c:pt idx="297">
                  <c:v>45596</c:v>
                </c:pt>
                <c:pt idx="298">
                  <c:v>45626</c:v>
                </c:pt>
                <c:pt idx="299">
                  <c:v>45657</c:v>
                </c:pt>
                <c:pt idx="300">
                  <c:v>45688</c:v>
                </c:pt>
                <c:pt idx="301">
                  <c:v>45716</c:v>
                </c:pt>
                <c:pt idx="302">
                  <c:v>45747</c:v>
                </c:pt>
                <c:pt idx="303">
                  <c:v>45777</c:v>
                </c:pt>
                <c:pt idx="304">
                  <c:v>45808</c:v>
                </c:pt>
                <c:pt idx="305">
                  <c:v>45838</c:v>
                </c:pt>
                <c:pt idx="306">
                  <c:v>45869</c:v>
                </c:pt>
                <c:pt idx="307">
                  <c:v>45900</c:v>
                </c:pt>
                <c:pt idx="308">
                  <c:v>45930</c:v>
                </c:pt>
                <c:pt idx="309">
                  <c:v>45961</c:v>
                </c:pt>
                <c:pt idx="310">
                  <c:v>45991</c:v>
                </c:pt>
                <c:pt idx="311">
                  <c:v>46022</c:v>
                </c:pt>
                <c:pt idx="312">
                  <c:v>46053</c:v>
                </c:pt>
                <c:pt idx="313">
                  <c:v>46081</c:v>
                </c:pt>
                <c:pt idx="314">
                  <c:v>46112</c:v>
                </c:pt>
                <c:pt idx="315">
                  <c:v>46142</c:v>
                </c:pt>
                <c:pt idx="316">
                  <c:v>46173</c:v>
                </c:pt>
                <c:pt idx="317">
                  <c:v>46203</c:v>
                </c:pt>
                <c:pt idx="318">
                  <c:v>46234</c:v>
                </c:pt>
                <c:pt idx="319">
                  <c:v>46265</c:v>
                </c:pt>
                <c:pt idx="320">
                  <c:v>46295</c:v>
                </c:pt>
                <c:pt idx="321">
                  <c:v>46326</c:v>
                </c:pt>
                <c:pt idx="322">
                  <c:v>46356</c:v>
                </c:pt>
                <c:pt idx="323">
                  <c:v>46387</c:v>
                </c:pt>
                <c:pt idx="324">
                  <c:v>46418</c:v>
                </c:pt>
                <c:pt idx="325">
                  <c:v>46446</c:v>
                </c:pt>
                <c:pt idx="326">
                  <c:v>46477</c:v>
                </c:pt>
                <c:pt idx="327">
                  <c:v>46507</c:v>
                </c:pt>
                <c:pt idx="328">
                  <c:v>46538</c:v>
                </c:pt>
                <c:pt idx="329">
                  <c:v>46568</c:v>
                </c:pt>
                <c:pt idx="330">
                  <c:v>46599</c:v>
                </c:pt>
                <c:pt idx="331">
                  <c:v>46630</c:v>
                </c:pt>
                <c:pt idx="332">
                  <c:v>46660</c:v>
                </c:pt>
                <c:pt idx="333">
                  <c:v>46691</c:v>
                </c:pt>
                <c:pt idx="334">
                  <c:v>46721</c:v>
                </c:pt>
                <c:pt idx="335">
                  <c:v>46752</c:v>
                </c:pt>
              </c:numCache>
            </c:numRef>
          </c:cat>
          <c:val>
            <c:numRef>
              <c:f>'17 - PCE'!$AD$13:$AD$336</c:f>
              <c:numCache>
                <c:formatCode>General</c:formatCode>
                <c:ptCount val="324"/>
                <c:pt idx="155" formatCode="0.0">
                  <c:v>#N/A</c:v>
                </c:pt>
                <c:pt idx="167" formatCode="0.0">
                  <c:v>#N/A</c:v>
                </c:pt>
                <c:pt idx="179" formatCode="0.0">
                  <c:v>#N/A</c:v>
                </c:pt>
                <c:pt idx="191" formatCode="0.0">
                  <c:v>#N/A</c:v>
                </c:pt>
                <c:pt idx="203" formatCode="0.0">
                  <c:v>1.7</c:v>
                </c:pt>
                <c:pt idx="215" formatCode="0.0">
                  <c:v>1.8</c:v>
                </c:pt>
                <c:pt idx="227" formatCode="0.0">
                  <c:v>2</c:v>
                </c:pt>
                <c:pt idx="239" formatCode="0.0">
                  <c:v>2</c:v>
                </c:pt>
                <c:pt idx="251">
                  <c:v>#N/A</c:v>
                </c:pt>
                <c:pt idx="263">
                  <c:v>#N/A</c:v>
                </c:pt>
                <c:pt idx="275">
                  <c:v>#N/A</c:v>
                </c:pt>
                <c:pt idx="287">
                  <c:v>#N/A</c:v>
                </c:pt>
                <c:pt idx="299">
                  <c:v>#N/A</c:v>
                </c:pt>
                <c:pt idx="311">
                  <c:v>#N/A</c:v>
                </c:pt>
                <c:pt idx="323">
                  <c:v>#N/A</c:v>
                </c:pt>
              </c:numCache>
            </c:numRef>
          </c:val>
          <c:smooth val="0"/>
          <c:extLst>
            <c:ext xmlns:c16="http://schemas.microsoft.com/office/drawing/2014/chart" uri="{C3380CC4-5D6E-409C-BE32-E72D297353CC}">
              <c16:uniqueId val="{00000014-696A-4B75-85EB-3FAF3BFFAE1A}"/>
            </c:ext>
          </c:extLst>
        </c:ser>
        <c:ser>
          <c:idx val="22"/>
          <c:order val="21"/>
          <c:tx>
            <c:strRef>
              <c:f>'17 - PCE'!$AE$12</c:f>
              <c:strCache>
                <c:ptCount val="1"/>
                <c:pt idx="0">
                  <c:v> Mar-17</c:v>
                </c:pt>
              </c:strCache>
            </c:strRef>
          </c:tx>
          <c:spPr>
            <a:ln w="19050" cap="rnd">
              <a:solidFill>
                <a:sysClr val="window" lastClr="FFFFFF">
                  <a:lumMod val="85000"/>
                </a:sysClr>
              </a:solidFill>
              <a:prstDash val="sysDash"/>
              <a:round/>
            </a:ln>
            <a:effectLst/>
          </c:spPr>
          <c:marker>
            <c:symbol val="none"/>
          </c:marker>
          <c:cat>
            <c:numRef>
              <c:f>'17 - PCE'!$G$13:$G$348</c:f>
              <c:numCache>
                <c:formatCode>[$-409]mmm\-yy;@</c:formatCode>
                <c:ptCount val="336"/>
                <c:pt idx="0">
                  <c:v>36556</c:v>
                </c:pt>
                <c:pt idx="1">
                  <c:v>36585</c:v>
                </c:pt>
                <c:pt idx="2">
                  <c:v>36616</c:v>
                </c:pt>
                <c:pt idx="3">
                  <c:v>36646</c:v>
                </c:pt>
                <c:pt idx="4">
                  <c:v>36677</c:v>
                </c:pt>
                <c:pt idx="5">
                  <c:v>36707</c:v>
                </c:pt>
                <c:pt idx="6">
                  <c:v>36738</c:v>
                </c:pt>
                <c:pt idx="7">
                  <c:v>36769</c:v>
                </c:pt>
                <c:pt idx="8">
                  <c:v>36799</c:v>
                </c:pt>
                <c:pt idx="9">
                  <c:v>36830</c:v>
                </c:pt>
                <c:pt idx="10">
                  <c:v>36860</c:v>
                </c:pt>
                <c:pt idx="11">
                  <c:v>36891</c:v>
                </c:pt>
                <c:pt idx="12">
                  <c:v>36922</c:v>
                </c:pt>
                <c:pt idx="13">
                  <c:v>36950</c:v>
                </c:pt>
                <c:pt idx="14">
                  <c:v>36981</c:v>
                </c:pt>
                <c:pt idx="15">
                  <c:v>37011</c:v>
                </c:pt>
                <c:pt idx="16">
                  <c:v>37042</c:v>
                </c:pt>
                <c:pt idx="17">
                  <c:v>37072</c:v>
                </c:pt>
                <c:pt idx="18">
                  <c:v>37103</c:v>
                </c:pt>
                <c:pt idx="19">
                  <c:v>37134</c:v>
                </c:pt>
                <c:pt idx="20">
                  <c:v>37164</c:v>
                </c:pt>
                <c:pt idx="21">
                  <c:v>37195</c:v>
                </c:pt>
                <c:pt idx="22">
                  <c:v>37225</c:v>
                </c:pt>
                <c:pt idx="23">
                  <c:v>37256</c:v>
                </c:pt>
                <c:pt idx="24">
                  <c:v>37287</c:v>
                </c:pt>
                <c:pt idx="25">
                  <c:v>37315</c:v>
                </c:pt>
                <c:pt idx="26">
                  <c:v>37346</c:v>
                </c:pt>
                <c:pt idx="27">
                  <c:v>37376</c:v>
                </c:pt>
                <c:pt idx="28">
                  <c:v>37407</c:v>
                </c:pt>
                <c:pt idx="29">
                  <c:v>37437</c:v>
                </c:pt>
                <c:pt idx="30">
                  <c:v>37468</c:v>
                </c:pt>
                <c:pt idx="31">
                  <c:v>37499</c:v>
                </c:pt>
                <c:pt idx="32">
                  <c:v>37529</c:v>
                </c:pt>
                <c:pt idx="33">
                  <c:v>37560</c:v>
                </c:pt>
                <c:pt idx="34">
                  <c:v>37590</c:v>
                </c:pt>
                <c:pt idx="35">
                  <c:v>37621</c:v>
                </c:pt>
                <c:pt idx="36">
                  <c:v>37652</c:v>
                </c:pt>
                <c:pt idx="37">
                  <c:v>37680</c:v>
                </c:pt>
                <c:pt idx="38">
                  <c:v>37711</c:v>
                </c:pt>
                <c:pt idx="39">
                  <c:v>37741</c:v>
                </c:pt>
                <c:pt idx="40">
                  <c:v>37772</c:v>
                </c:pt>
                <c:pt idx="41">
                  <c:v>37802</c:v>
                </c:pt>
                <c:pt idx="42">
                  <c:v>37833</c:v>
                </c:pt>
                <c:pt idx="43">
                  <c:v>37864</c:v>
                </c:pt>
                <c:pt idx="44">
                  <c:v>37894</c:v>
                </c:pt>
                <c:pt idx="45">
                  <c:v>37925</c:v>
                </c:pt>
                <c:pt idx="46">
                  <c:v>37955</c:v>
                </c:pt>
                <c:pt idx="47">
                  <c:v>37986</c:v>
                </c:pt>
                <c:pt idx="48">
                  <c:v>38017</c:v>
                </c:pt>
                <c:pt idx="49">
                  <c:v>38046</c:v>
                </c:pt>
                <c:pt idx="50">
                  <c:v>38077</c:v>
                </c:pt>
                <c:pt idx="51">
                  <c:v>38107</c:v>
                </c:pt>
                <c:pt idx="52">
                  <c:v>38138</c:v>
                </c:pt>
                <c:pt idx="53">
                  <c:v>38168</c:v>
                </c:pt>
                <c:pt idx="54">
                  <c:v>38199</c:v>
                </c:pt>
                <c:pt idx="55">
                  <c:v>38230</c:v>
                </c:pt>
                <c:pt idx="56">
                  <c:v>38260</c:v>
                </c:pt>
                <c:pt idx="57">
                  <c:v>38291</c:v>
                </c:pt>
                <c:pt idx="58">
                  <c:v>38321</c:v>
                </c:pt>
                <c:pt idx="59">
                  <c:v>38352</c:v>
                </c:pt>
                <c:pt idx="60">
                  <c:v>38383</c:v>
                </c:pt>
                <c:pt idx="61">
                  <c:v>38411</c:v>
                </c:pt>
                <c:pt idx="62">
                  <c:v>38442</c:v>
                </c:pt>
                <c:pt idx="63">
                  <c:v>38472</c:v>
                </c:pt>
                <c:pt idx="64">
                  <c:v>38503</c:v>
                </c:pt>
                <c:pt idx="65">
                  <c:v>38533</c:v>
                </c:pt>
                <c:pt idx="66">
                  <c:v>38564</c:v>
                </c:pt>
                <c:pt idx="67">
                  <c:v>38595</c:v>
                </c:pt>
                <c:pt idx="68">
                  <c:v>38625</c:v>
                </c:pt>
                <c:pt idx="69">
                  <c:v>38656</c:v>
                </c:pt>
                <c:pt idx="70">
                  <c:v>38686</c:v>
                </c:pt>
                <c:pt idx="71">
                  <c:v>38717</c:v>
                </c:pt>
                <c:pt idx="72">
                  <c:v>38748</c:v>
                </c:pt>
                <c:pt idx="73">
                  <c:v>38776</c:v>
                </c:pt>
                <c:pt idx="74">
                  <c:v>38807</c:v>
                </c:pt>
                <c:pt idx="75">
                  <c:v>38837</c:v>
                </c:pt>
                <c:pt idx="76">
                  <c:v>38868</c:v>
                </c:pt>
                <c:pt idx="77">
                  <c:v>38898</c:v>
                </c:pt>
                <c:pt idx="78">
                  <c:v>38929</c:v>
                </c:pt>
                <c:pt idx="79">
                  <c:v>38960</c:v>
                </c:pt>
                <c:pt idx="80">
                  <c:v>38990</c:v>
                </c:pt>
                <c:pt idx="81">
                  <c:v>39021</c:v>
                </c:pt>
                <c:pt idx="82">
                  <c:v>39051</c:v>
                </c:pt>
                <c:pt idx="83">
                  <c:v>39082</c:v>
                </c:pt>
                <c:pt idx="84">
                  <c:v>39113</c:v>
                </c:pt>
                <c:pt idx="85">
                  <c:v>39141</c:v>
                </c:pt>
                <c:pt idx="86">
                  <c:v>39172</c:v>
                </c:pt>
                <c:pt idx="87">
                  <c:v>39202</c:v>
                </c:pt>
                <c:pt idx="88">
                  <c:v>39233</c:v>
                </c:pt>
                <c:pt idx="89">
                  <c:v>39263</c:v>
                </c:pt>
                <c:pt idx="90">
                  <c:v>39294</c:v>
                </c:pt>
                <c:pt idx="91">
                  <c:v>39325</c:v>
                </c:pt>
                <c:pt idx="92">
                  <c:v>39355</c:v>
                </c:pt>
                <c:pt idx="93">
                  <c:v>39386</c:v>
                </c:pt>
                <c:pt idx="94">
                  <c:v>39416</c:v>
                </c:pt>
                <c:pt idx="95">
                  <c:v>39447</c:v>
                </c:pt>
                <c:pt idx="96">
                  <c:v>39478</c:v>
                </c:pt>
                <c:pt idx="97">
                  <c:v>39507</c:v>
                </c:pt>
                <c:pt idx="98">
                  <c:v>39538</c:v>
                </c:pt>
                <c:pt idx="99">
                  <c:v>39568</c:v>
                </c:pt>
                <c:pt idx="100">
                  <c:v>39599</c:v>
                </c:pt>
                <c:pt idx="101">
                  <c:v>39629</c:v>
                </c:pt>
                <c:pt idx="102">
                  <c:v>39660</c:v>
                </c:pt>
                <c:pt idx="103">
                  <c:v>39691</c:v>
                </c:pt>
                <c:pt idx="104">
                  <c:v>39721</c:v>
                </c:pt>
                <c:pt idx="105">
                  <c:v>39752</c:v>
                </c:pt>
                <c:pt idx="106">
                  <c:v>39782</c:v>
                </c:pt>
                <c:pt idx="107">
                  <c:v>39813</c:v>
                </c:pt>
                <c:pt idx="108">
                  <c:v>39844</c:v>
                </c:pt>
                <c:pt idx="109">
                  <c:v>39872</c:v>
                </c:pt>
                <c:pt idx="110">
                  <c:v>39903</c:v>
                </c:pt>
                <c:pt idx="111">
                  <c:v>39933</c:v>
                </c:pt>
                <c:pt idx="112">
                  <c:v>39964</c:v>
                </c:pt>
                <c:pt idx="113">
                  <c:v>39994</c:v>
                </c:pt>
                <c:pt idx="114">
                  <c:v>40025</c:v>
                </c:pt>
                <c:pt idx="115">
                  <c:v>40056</c:v>
                </c:pt>
                <c:pt idx="116">
                  <c:v>40086</c:v>
                </c:pt>
                <c:pt idx="117">
                  <c:v>40117</c:v>
                </c:pt>
                <c:pt idx="118">
                  <c:v>40147</c:v>
                </c:pt>
                <c:pt idx="119">
                  <c:v>40178</c:v>
                </c:pt>
                <c:pt idx="120">
                  <c:v>40209</c:v>
                </c:pt>
                <c:pt idx="121">
                  <c:v>40237</c:v>
                </c:pt>
                <c:pt idx="122">
                  <c:v>40268</c:v>
                </c:pt>
                <c:pt idx="123">
                  <c:v>40298</c:v>
                </c:pt>
                <c:pt idx="124">
                  <c:v>40329</c:v>
                </c:pt>
                <c:pt idx="125">
                  <c:v>40359</c:v>
                </c:pt>
                <c:pt idx="126">
                  <c:v>40390</c:v>
                </c:pt>
                <c:pt idx="127">
                  <c:v>40421</c:v>
                </c:pt>
                <c:pt idx="128">
                  <c:v>40451</c:v>
                </c:pt>
                <c:pt idx="129">
                  <c:v>40482</c:v>
                </c:pt>
                <c:pt idx="130">
                  <c:v>40512</c:v>
                </c:pt>
                <c:pt idx="131">
                  <c:v>40543</c:v>
                </c:pt>
                <c:pt idx="132">
                  <c:v>40574</c:v>
                </c:pt>
                <c:pt idx="133">
                  <c:v>40602</c:v>
                </c:pt>
                <c:pt idx="134">
                  <c:v>40633</c:v>
                </c:pt>
                <c:pt idx="135">
                  <c:v>40663</c:v>
                </c:pt>
                <c:pt idx="136">
                  <c:v>40694</c:v>
                </c:pt>
                <c:pt idx="137">
                  <c:v>40724</c:v>
                </c:pt>
                <c:pt idx="138">
                  <c:v>40755</c:v>
                </c:pt>
                <c:pt idx="139">
                  <c:v>40786</c:v>
                </c:pt>
                <c:pt idx="140">
                  <c:v>40816</c:v>
                </c:pt>
                <c:pt idx="141">
                  <c:v>40847</c:v>
                </c:pt>
                <c:pt idx="142">
                  <c:v>40877</c:v>
                </c:pt>
                <c:pt idx="143">
                  <c:v>40908</c:v>
                </c:pt>
                <c:pt idx="144">
                  <c:v>40939</c:v>
                </c:pt>
                <c:pt idx="145">
                  <c:v>40968</c:v>
                </c:pt>
                <c:pt idx="146">
                  <c:v>40999</c:v>
                </c:pt>
                <c:pt idx="147">
                  <c:v>41029</c:v>
                </c:pt>
                <c:pt idx="148">
                  <c:v>41060</c:v>
                </c:pt>
                <c:pt idx="149">
                  <c:v>41090</c:v>
                </c:pt>
                <c:pt idx="150">
                  <c:v>41121</c:v>
                </c:pt>
                <c:pt idx="151">
                  <c:v>41152</c:v>
                </c:pt>
                <c:pt idx="152">
                  <c:v>41182</c:v>
                </c:pt>
                <c:pt idx="153">
                  <c:v>41213</c:v>
                </c:pt>
                <c:pt idx="154">
                  <c:v>41243</c:v>
                </c:pt>
                <c:pt idx="155">
                  <c:v>41274</c:v>
                </c:pt>
                <c:pt idx="156">
                  <c:v>41305</c:v>
                </c:pt>
                <c:pt idx="157">
                  <c:v>41333</c:v>
                </c:pt>
                <c:pt idx="158">
                  <c:v>41364</c:v>
                </c:pt>
                <c:pt idx="159">
                  <c:v>41394</c:v>
                </c:pt>
                <c:pt idx="160">
                  <c:v>41425</c:v>
                </c:pt>
                <c:pt idx="161">
                  <c:v>41455</c:v>
                </c:pt>
                <c:pt idx="162">
                  <c:v>41486</c:v>
                </c:pt>
                <c:pt idx="163">
                  <c:v>41517</c:v>
                </c:pt>
                <c:pt idx="164">
                  <c:v>41547</c:v>
                </c:pt>
                <c:pt idx="165">
                  <c:v>41578</c:v>
                </c:pt>
                <c:pt idx="166">
                  <c:v>41608</c:v>
                </c:pt>
                <c:pt idx="167">
                  <c:v>41639</c:v>
                </c:pt>
                <c:pt idx="168">
                  <c:v>41670</c:v>
                </c:pt>
                <c:pt idx="169">
                  <c:v>41698</c:v>
                </c:pt>
                <c:pt idx="170">
                  <c:v>41729</c:v>
                </c:pt>
                <c:pt idx="171">
                  <c:v>41759</c:v>
                </c:pt>
                <c:pt idx="172">
                  <c:v>41790</c:v>
                </c:pt>
                <c:pt idx="173">
                  <c:v>41820</c:v>
                </c:pt>
                <c:pt idx="174">
                  <c:v>41851</c:v>
                </c:pt>
                <c:pt idx="175">
                  <c:v>41882</c:v>
                </c:pt>
                <c:pt idx="176">
                  <c:v>41912</c:v>
                </c:pt>
                <c:pt idx="177">
                  <c:v>41943</c:v>
                </c:pt>
                <c:pt idx="178">
                  <c:v>41973</c:v>
                </c:pt>
                <c:pt idx="179">
                  <c:v>42004</c:v>
                </c:pt>
                <c:pt idx="180">
                  <c:v>42035</c:v>
                </c:pt>
                <c:pt idx="181">
                  <c:v>42063</c:v>
                </c:pt>
                <c:pt idx="182">
                  <c:v>42094</c:v>
                </c:pt>
                <c:pt idx="183">
                  <c:v>42124</c:v>
                </c:pt>
                <c:pt idx="184">
                  <c:v>42155</c:v>
                </c:pt>
                <c:pt idx="185">
                  <c:v>42185</c:v>
                </c:pt>
                <c:pt idx="186">
                  <c:v>42216</c:v>
                </c:pt>
                <c:pt idx="187">
                  <c:v>42247</c:v>
                </c:pt>
                <c:pt idx="188">
                  <c:v>42277</c:v>
                </c:pt>
                <c:pt idx="189">
                  <c:v>42308</c:v>
                </c:pt>
                <c:pt idx="190">
                  <c:v>42338</c:v>
                </c:pt>
                <c:pt idx="191">
                  <c:v>42369</c:v>
                </c:pt>
                <c:pt idx="192">
                  <c:v>42400</c:v>
                </c:pt>
                <c:pt idx="193">
                  <c:v>42429</c:v>
                </c:pt>
                <c:pt idx="194">
                  <c:v>42460</c:v>
                </c:pt>
                <c:pt idx="195">
                  <c:v>42490</c:v>
                </c:pt>
                <c:pt idx="196">
                  <c:v>42521</c:v>
                </c:pt>
                <c:pt idx="197">
                  <c:v>42551</c:v>
                </c:pt>
                <c:pt idx="198">
                  <c:v>42582</c:v>
                </c:pt>
                <c:pt idx="199">
                  <c:v>42613</c:v>
                </c:pt>
                <c:pt idx="200">
                  <c:v>42643</c:v>
                </c:pt>
                <c:pt idx="201">
                  <c:v>42674</c:v>
                </c:pt>
                <c:pt idx="202">
                  <c:v>42704</c:v>
                </c:pt>
                <c:pt idx="203">
                  <c:v>42735</c:v>
                </c:pt>
                <c:pt idx="204">
                  <c:v>42766</c:v>
                </c:pt>
                <c:pt idx="205">
                  <c:v>42794</c:v>
                </c:pt>
                <c:pt idx="206">
                  <c:v>42825</c:v>
                </c:pt>
                <c:pt idx="207">
                  <c:v>42855</c:v>
                </c:pt>
                <c:pt idx="208">
                  <c:v>42886</c:v>
                </c:pt>
                <c:pt idx="209">
                  <c:v>42916</c:v>
                </c:pt>
                <c:pt idx="210">
                  <c:v>42947</c:v>
                </c:pt>
                <c:pt idx="211">
                  <c:v>42978</c:v>
                </c:pt>
                <c:pt idx="212">
                  <c:v>43008</c:v>
                </c:pt>
                <c:pt idx="213">
                  <c:v>43039</c:v>
                </c:pt>
                <c:pt idx="214">
                  <c:v>43069</c:v>
                </c:pt>
                <c:pt idx="215">
                  <c:v>43100</c:v>
                </c:pt>
                <c:pt idx="216">
                  <c:v>43131</c:v>
                </c:pt>
                <c:pt idx="217">
                  <c:v>43159</c:v>
                </c:pt>
                <c:pt idx="218">
                  <c:v>43190</c:v>
                </c:pt>
                <c:pt idx="219">
                  <c:v>43220</c:v>
                </c:pt>
                <c:pt idx="220">
                  <c:v>43251</c:v>
                </c:pt>
                <c:pt idx="221">
                  <c:v>43281</c:v>
                </c:pt>
                <c:pt idx="222">
                  <c:v>43312</c:v>
                </c:pt>
                <c:pt idx="223">
                  <c:v>43343</c:v>
                </c:pt>
                <c:pt idx="224">
                  <c:v>43373</c:v>
                </c:pt>
                <c:pt idx="225">
                  <c:v>43404</c:v>
                </c:pt>
                <c:pt idx="226">
                  <c:v>43434</c:v>
                </c:pt>
                <c:pt idx="227">
                  <c:v>43465</c:v>
                </c:pt>
                <c:pt idx="228">
                  <c:v>43496</c:v>
                </c:pt>
                <c:pt idx="229">
                  <c:v>43524</c:v>
                </c:pt>
                <c:pt idx="230">
                  <c:v>43555</c:v>
                </c:pt>
                <c:pt idx="231">
                  <c:v>43585</c:v>
                </c:pt>
                <c:pt idx="232">
                  <c:v>43616</c:v>
                </c:pt>
                <c:pt idx="233">
                  <c:v>43646</c:v>
                </c:pt>
                <c:pt idx="234">
                  <c:v>43677</c:v>
                </c:pt>
                <c:pt idx="235">
                  <c:v>43708</c:v>
                </c:pt>
                <c:pt idx="236">
                  <c:v>43738</c:v>
                </c:pt>
                <c:pt idx="237">
                  <c:v>43769</c:v>
                </c:pt>
                <c:pt idx="238">
                  <c:v>43799</c:v>
                </c:pt>
                <c:pt idx="239">
                  <c:v>43830</c:v>
                </c:pt>
                <c:pt idx="240">
                  <c:v>43861</c:v>
                </c:pt>
                <c:pt idx="241">
                  <c:v>43890</c:v>
                </c:pt>
                <c:pt idx="242">
                  <c:v>43921</c:v>
                </c:pt>
                <c:pt idx="243">
                  <c:v>43951</c:v>
                </c:pt>
                <c:pt idx="244">
                  <c:v>43982</c:v>
                </c:pt>
                <c:pt idx="245">
                  <c:v>44012</c:v>
                </c:pt>
                <c:pt idx="246">
                  <c:v>44043</c:v>
                </c:pt>
                <c:pt idx="247">
                  <c:v>44074</c:v>
                </c:pt>
                <c:pt idx="248">
                  <c:v>44104</c:v>
                </c:pt>
                <c:pt idx="249">
                  <c:v>44135</c:v>
                </c:pt>
                <c:pt idx="250">
                  <c:v>44165</c:v>
                </c:pt>
                <c:pt idx="251">
                  <c:v>44196</c:v>
                </c:pt>
                <c:pt idx="252">
                  <c:v>44227</c:v>
                </c:pt>
                <c:pt idx="253">
                  <c:v>44255</c:v>
                </c:pt>
                <c:pt idx="254">
                  <c:v>44286</c:v>
                </c:pt>
                <c:pt idx="255">
                  <c:v>44316</c:v>
                </c:pt>
                <c:pt idx="256">
                  <c:v>44347</c:v>
                </c:pt>
                <c:pt idx="257">
                  <c:v>44377</c:v>
                </c:pt>
                <c:pt idx="258">
                  <c:v>44408</c:v>
                </c:pt>
                <c:pt idx="259">
                  <c:v>44439</c:v>
                </c:pt>
                <c:pt idx="260">
                  <c:v>44469</c:v>
                </c:pt>
                <c:pt idx="261">
                  <c:v>44500</c:v>
                </c:pt>
                <c:pt idx="262">
                  <c:v>44530</c:v>
                </c:pt>
                <c:pt idx="263">
                  <c:v>44561</c:v>
                </c:pt>
                <c:pt idx="264">
                  <c:v>44592</c:v>
                </c:pt>
                <c:pt idx="265">
                  <c:v>44620</c:v>
                </c:pt>
                <c:pt idx="266">
                  <c:v>44651</c:v>
                </c:pt>
                <c:pt idx="267">
                  <c:v>44681</c:v>
                </c:pt>
                <c:pt idx="268">
                  <c:v>44712</c:v>
                </c:pt>
                <c:pt idx="269">
                  <c:v>44742</c:v>
                </c:pt>
                <c:pt idx="270">
                  <c:v>44773</c:v>
                </c:pt>
                <c:pt idx="271">
                  <c:v>44804</c:v>
                </c:pt>
                <c:pt idx="272">
                  <c:v>44834</c:v>
                </c:pt>
                <c:pt idx="273">
                  <c:v>44865</c:v>
                </c:pt>
                <c:pt idx="274">
                  <c:v>44895</c:v>
                </c:pt>
                <c:pt idx="275">
                  <c:v>44926</c:v>
                </c:pt>
                <c:pt idx="276">
                  <c:v>44957</c:v>
                </c:pt>
                <c:pt idx="277">
                  <c:v>44985</c:v>
                </c:pt>
                <c:pt idx="278">
                  <c:v>45016</c:v>
                </c:pt>
                <c:pt idx="279">
                  <c:v>45046</c:v>
                </c:pt>
                <c:pt idx="280">
                  <c:v>45077</c:v>
                </c:pt>
                <c:pt idx="281">
                  <c:v>45107</c:v>
                </c:pt>
                <c:pt idx="282">
                  <c:v>45138</c:v>
                </c:pt>
                <c:pt idx="283">
                  <c:v>45169</c:v>
                </c:pt>
                <c:pt idx="284">
                  <c:v>45199</c:v>
                </c:pt>
                <c:pt idx="285">
                  <c:v>45230</c:v>
                </c:pt>
                <c:pt idx="286">
                  <c:v>45260</c:v>
                </c:pt>
                <c:pt idx="287">
                  <c:v>45291</c:v>
                </c:pt>
                <c:pt idx="288">
                  <c:v>45322</c:v>
                </c:pt>
                <c:pt idx="289">
                  <c:v>45351</c:v>
                </c:pt>
                <c:pt idx="290">
                  <c:v>45382</c:v>
                </c:pt>
                <c:pt idx="291">
                  <c:v>45412</c:v>
                </c:pt>
                <c:pt idx="292">
                  <c:v>45443</c:v>
                </c:pt>
                <c:pt idx="293">
                  <c:v>45473</c:v>
                </c:pt>
                <c:pt idx="294">
                  <c:v>45504</c:v>
                </c:pt>
                <c:pt idx="295">
                  <c:v>45535</c:v>
                </c:pt>
                <c:pt idx="296">
                  <c:v>45565</c:v>
                </c:pt>
                <c:pt idx="297">
                  <c:v>45596</c:v>
                </c:pt>
                <c:pt idx="298">
                  <c:v>45626</c:v>
                </c:pt>
                <c:pt idx="299">
                  <c:v>45657</c:v>
                </c:pt>
                <c:pt idx="300">
                  <c:v>45688</c:v>
                </c:pt>
                <c:pt idx="301">
                  <c:v>45716</c:v>
                </c:pt>
                <c:pt idx="302">
                  <c:v>45747</c:v>
                </c:pt>
                <c:pt idx="303">
                  <c:v>45777</c:v>
                </c:pt>
                <c:pt idx="304">
                  <c:v>45808</c:v>
                </c:pt>
                <c:pt idx="305">
                  <c:v>45838</c:v>
                </c:pt>
                <c:pt idx="306">
                  <c:v>45869</c:v>
                </c:pt>
                <c:pt idx="307">
                  <c:v>45900</c:v>
                </c:pt>
                <c:pt idx="308">
                  <c:v>45930</c:v>
                </c:pt>
                <c:pt idx="309">
                  <c:v>45961</c:v>
                </c:pt>
                <c:pt idx="310">
                  <c:v>45991</c:v>
                </c:pt>
                <c:pt idx="311">
                  <c:v>46022</c:v>
                </c:pt>
                <c:pt idx="312">
                  <c:v>46053</c:v>
                </c:pt>
                <c:pt idx="313">
                  <c:v>46081</c:v>
                </c:pt>
                <c:pt idx="314">
                  <c:v>46112</c:v>
                </c:pt>
                <c:pt idx="315">
                  <c:v>46142</c:v>
                </c:pt>
                <c:pt idx="316">
                  <c:v>46173</c:v>
                </c:pt>
                <c:pt idx="317">
                  <c:v>46203</c:v>
                </c:pt>
                <c:pt idx="318">
                  <c:v>46234</c:v>
                </c:pt>
                <c:pt idx="319">
                  <c:v>46265</c:v>
                </c:pt>
                <c:pt idx="320">
                  <c:v>46295</c:v>
                </c:pt>
                <c:pt idx="321">
                  <c:v>46326</c:v>
                </c:pt>
                <c:pt idx="322">
                  <c:v>46356</c:v>
                </c:pt>
                <c:pt idx="323">
                  <c:v>46387</c:v>
                </c:pt>
                <c:pt idx="324">
                  <c:v>46418</c:v>
                </c:pt>
                <c:pt idx="325">
                  <c:v>46446</c:v>
                </c:pt>
                <c:pt idx="326">
                  <c:v>46477</c:v>
                </c:pt>
                <c:pt idx="327">
                  <c:v>46507</c:v>
                </c:pt>
                <c:pt idx="328">
                  <c:v>46538</c:v>
                </c:pt>
                <c:pt idx="329">
                  <c:v>46568</c:v>
                </c:pt>
                <c:pt idx="330">
                  <c:v>46599</c:v>
                </c:pt>
                <c:pt idx="331">
                  <c:v>46630</c:v>
                </c:pt>
                <c:pt idx="332">
                  <c:v>46660</c:v>
                </c:pt>
                <c:pt idx="333">
                  <c:v>46691</c:v>
                </c:pt>
                <c:pt idx="334">
                  <c:v>46721</c:v>
                </c:pt>
                <c:pt idx="335">
                  <c:v>46752</c:v>
                </c:pt>
              </c:numCache>
            </c:numRef>
          </c:cat>
          <c:val>
            <c:numRef>
              <c:f>'17 - PCE'!$AE$13:$AE$336</c:f>
              <c:numCache>
                <c:formatCode>General</c:formatCode>
                <c:ptCount val="324"/>
                <c:pt idx="155" formatCode="0.0">
                  <c:v>#N/A</c:v>
                </c:pt>
                <c:pt idx="167" formatCode="0.0">
                  <c:v>#N/A</c:v>
                </c:pt>
                <c:pt idx="179" formatCode="0.0">
                  <c:v>#N/A</c:v>
                </c:pt>
                <c:pt idx="191" formatCode="0.0">
                  <c:v>#N/A</c:v>
                </c:pt>
                <c:pt idx="203" formatCode="0.0">
                  <c:v>#N/A</c:v>
                </c:pt>
                <c:pt idx="206" formatCode="0.0000">
                  <c:v>1.6786546242183897</c:v>
                </c:pt>
                <c:pt idx="215" formatCode="0.0">
                  <c:v>1.9</c:v>
                </c:pt>
                <c:pt idx="227" formatCode="0.0">
                  <c:v>2</c:v>
                </c:pt>
                <c:pt idx="239" formatCode="0.0">
                  <c:v>2</c:v>
                </c:pt>
                <c:pt idx="251">
                  <c:v>#N/A</c:v>
                </c:pt>
                <c:pt idx="263">
                  <c:v>#N/A</c:v>
                </c:pt>
                <c:pt idx="275">
                  <c:v>#N/A</c:v>
                </c:pt>
                <c:pt idx="287">
                  <c:v>#N/A</c:v>
                </c:pt>
                <c:pt idx="299">
                  <c:v>#N/A</c:v>
                </c:pt>
                <c:pt idx="311">
                  <c:v>#N/A</c:v>
                </c:pt>
                <c:pt idx="323">
                  <c:v>#N/A</c:v>
                </c:pt>
              </c:numCache>
            </c:numRef>
          </c:val>
          <c:smooth val="0"/>
          <c:extLst>
            <c:ext xmlns:c16="http://schemas.microsoft.com/office/drawing/2014/chart" uri="{C3380CC4-5D6E-409C-BE32-E72D297353CC}">
              <c16:uniqueId val="{00000015-696A-4B75-85EB-3FAF3BFFAE1A}"/>
            </c:ext>
          </c:extLst>
        </c:ser>
        <c:ser>
          <c:idx val="23"/>
          <c:order val="22"/>
          <c:tx>
            <c:strRef>
              <c:f>'17 - PCE'!$AF$12</c:f>
              <c:strCache>
                <c:ptCount val="1"/>
                <c:pt idx="0">
                  <c:v> Jun-17</c:v>
                </c:pt>
              </c:strCache>
            </c:strRef>
          </c:tx>
          <c:spPr>
            <a:ln w="19050" cap="rnd">
              <a:solidFill>
                <a:sysClr val="window" lastClr="FFFFFF">
                  <a:lumMod val="85000"/>
                </a:sysClr>
              </a:solidFill>
              <a:prstDash val="sysDash"/>
              <a:round/>
            </a:ln>
            <a:effectLst/>
          </c:spPr>
          <c:marker>
            <c:symbol val="none"/>
          </c:marker>
          <c:cat>
            <c:numRef>
              <c:f>'17 - PCE'!$G$13:$G$348</c:f>
              <c:numCache>
                <c:formatCode>[$-409]mmm\-yy;@</c:formatCode>
                <c:ptCount val="336"/>
                <c:pt idx="0">
                  <c:v>36556</c:v>
                </c:pt>
                <c:pt idx="1">
                  <c:v>36585</c:v>
                </c:pt>
                <c:pt idx="2">
                  <c:v>36616</c:v>
                </c:pt>
                <c:pt idx="3">
                  <c:v>36646</c:v>
                </c:pt>
                <c:pt idx="4">
                  <c:v>36677</c:v>
                </c:pt>
                <c:pt idx="5">
                  <c:v>36707</c:v>
                </c:pt>
                <c:pt idx="6">
                  <c:v>36738</c:v>
                </c:pt>
                <c:pt idx="7">
                  <c:v>36769</c:v>
                </c:pt>
                <c:pt idx="8">
                  <c:v>36799</c:v>
                </c:pt>
                <c:pt idx="9">
                  <c:v>36830</c:v>
                </c:pt>
                <c:pt idx="10">
                  <c:v>36860</c:v>
                </c:pt>
                <c:pt idx="11">
                  <c:v>36891</c:v>
                </c:pt>
                <c:pt idx="12">
                  <c:v>36922</c:v>
                </c:pt>
                <c:pt idx="13">
                  <c:v>36950</c:v>
                </c:pt>
                <c:pt idx="14">
                  <c:v>36981</c:v>
                </c:pt>
                <c:pt idx="15">
                  <c:v>37011</c:v>
                </c:pt>
                <c:pt idx="16">
                  <c:v>37042</c:v>
                </c:pt>
                <c:pt idx="17">
                  <c:v>37072</c:v>
                </c:pt>
                <c:pt idx="18">
                  <c:v>37103</c:v>
                </c:pt>
                <c:pt idx="19">
                  <c:v>37134</c:v>
                </c:pt>
                <c:pt idx="20">
                  <c:v>37164</c:v>
                </c:pt>
                <c:pt idx="21">
                  <c:v>37195</c:v>
                </c:pt>
                <c:pt idx="22">
                  <c:v>37225</c:v>
                </c:pt>
                <c:pt idx="23">
                  <c:v>37256</c:v>
                </c:pt>
                <c:pt idx="24">
                  <c:v>37287</c:v>
                </c:pt>
                <c:pt idx="25">
                  <c:v>37315</c:v>
                </c:pt>
                <c:pt idx="26">
                  <c:v>37346</c:v>
                </c:pt>
                <c:pt idx="27">
                  <c:v>37376</c:v>
                </c:pt>
                <c:pt idx="28">
                  <c:v>37407</c:v>
                </c:pt>
                <c:pt idx="29">
                  <c:v>37437</c:v>
                </c:pt>
                <c:pt idx="30">
                  <c:v>37468</c:v>
                </c:pt>
                <c:pt idx="31">
                  <c:v>37499</c:v>
                </c:pt>
                <c:pt idx="32">
                  <c:v>37529</c:v>
                </c:pt>
                <c:pt idx="33">
                  <c:v>37560</c:v>
                </c:pt>
                <c:pt idx="34">
                  <c:v>37590</c:v>
                </c:pt>
                <c:pt idx="35">
                  <c:v>37621</c:v>
                </c:pt>
                <c:pt idx="36">
                  <c:v>37652</c:v>
                </c:pt>
                <c:pt idx="37">
                  <c:v>37680</c:v>
                </c:pt>
                <c:pt idx="38">
                  <c:v>37711</c:v>
                </c:pt>
                <c:pt idx="39">
                  <c:v>37741</c:v>
                </c:pt>
                <c:pt idx="40">
                  <c:v>37772</c:v>
                </c:pt>
                <c:pt idx="41">
                  <c:v>37802</c:v>
                </c:pt>
                <c:pt idx="42">
                  <c:v>37833</c:v>
                </c:pt>
                <c:pt idx="43">
                  <c:v>37864</c:v>
                </c:pt>
                <c:pt idx="44">
                  <c:v>37894</c:v>
                </c:pt>
                <c:pt idx="45">
                  <c:v>37925</c:v>
                </c:pt>
                <c:pt idx="46">
                  <c:v>37955</c:v>
                </c:pt>
                <c:pt idx="47">
                  <c:v>37986</c:v>
                </c:pt>
                <c:pt idx="48">
                  <c:v>38017</c:v>
                </c:pt>
                <c:pt idx="49">
                  <c:v>38046</c:v>
                </c:pt>
                <c:pt idx="50">
                  <c:v>38077</c:v>
                </c:pt>
                <c:pt idx="51">
                  <c:v>38107</c:v>
                </c:pt>
                <c:pt idx="52">
                  <c:v>38138</c:v>
                </c:pt>
                <c:pt idx="53">
                  <c:v>38168</c:v>
                </c:pt>
                <c:pt idx="54">
                  <c:v>38199</c:v>
                </c:pt>
                <c:pt idx="55">
                  <c:v>38230</c:v>
                </c:pt>
                <c:pt idx="56">
                  <c:v>38260</c:v>
                </c:pt>
                <c:pt idx="57">
                  <c:v>38291</c:v>
                </c:pt>
                <c:pt idx="58">
                  <c:v>38321</c:v>
                </c:pt>
                <c:pt idx="59">
                  <c:v>38352</c:v>
                </c:pt>
                <c:pt idx="60">
                  <c:v>38383</c:v>
                </c:pt>
                <c:pt idx="61">
                  <c:v>38411</c:v>
                </c:pt>
                <c:pt idx="62">
                  <c:v>38442</c:v>
                </c:pt>
                <c:pt idx="63">
                  <c:v>38472</c:v>
                </c:pt>
                <c:pt idx="64">
                  <c:v>38503</c:v>
                </c:pt>
                <c:pt idx="65">
                  <c:v>38533</c:v>
                </c:pt>
                <c:pt idx="66">
                  <c:v>38564</c:v>
                </c:pt>
                <c:pt idx="67">
                  <c:v>38595</c:v>
                </c:pt>
                <c:pt idx="68">
                  <c:v>38625</c:v>
                </c:pt>
                <c:pt idx="69">
                  <c:v>38656</c:v>
                </c:pt>
                <c:pt idx="70">
                  <c:v>38686</c:v>
                </c:pt>
                <c:pt idx="71">
                  <c:v>38717</c:v>
                </c:pt>
                <c:pt idx="72">
                  <c:v>38748</c:v>
                </c:pt>
                <c:pt idx="73">
                  <c:v>38776</c:v>
                </c:pt>
                <c:pt idx="74">
                  <c:v>38807</c:v>
                </c:pt>
                <c:pt idx="75">
                  <c:v>38837</c:v>
                </c:pt>
                <c:pt idx="76">
                  <c:v>38868</c:v>
                </c:pt>
                <c:pt idx="77">
                  <c:v>38898</c:v>
                </c:pt>
                <c:pt idx="78">
                  <c:v>38929</c:v>
                </c:pt>
                <c:pt idx="79">
                  <c:v>38960</c:v>
                </c:pt>
                <c:pt idx="80">
                  <c:v>38990</c:v>
                </c:pt>
                <c:pt idx="81">
                  <c:v>39021</c:v>
                </c:pt>
                <c:pt idx="82">
                  <c:v>39051</c:v>
                </c:pt>
                <c:pt idx="83">
                  <c:v>39082</c:v>
                </c:pt>
                <c:pt idx="84">
                  <c:v>39113</c:v>
                </c:pt>
                <c:pt idx="85">
                  <c:v>39141</c:v>
                </c:pt>
                <c:pt idx="86">
                  <c:v>39172</c:v>
                </c:pt>
                <c:pt idx="87">
                  <c:v>39202</c:v>
                </c:pt>
                <c:pt idx="88">
                  <c:v>39233</c:v>
                </c:pt>
                <c:pt idx="89">
                  <c:v>39263</c:v>
                </c:pt>
                <c:pt idx="90">
                  <c:v>39294</c:v>
                </c:pt>
                <c:pt idx="91">
                  <c:v>39325</c:v>
                </c:pt>
                <c:pt idx="92">
                  <c:v>39355</c:v>
                </c:pt>
                <c:pt idx="93">
                  <c:v>39386</c:v>
                </c:pt>
                <c:pt idx="94">
                  <c:v>39416</c:v>
                </c:pt>
                <c:pt idx="95">
                  <c:v>39447</c:v>
                </c:pt>
                <c:pt idx="96">
                  <c:v>39478</c:v>
                </c:pt>
                <c:pt idx="97">
                  <c:v>39507</c:v>
                </c:pt>
                <c:pt idx="98">
                  <c:v>39538</c:v>
                </c:pt>
                <c:pt idx="99">
                  <c:v>39568</c:v>
                </c:pt>
                <c:pt idx="100">
                  <c:v>39599</c:v>
                </c:pt>
                <c:pt idx="101">
                  <c:v>39629</c:v>
                </c:pt>
                <c:pt idx="102">
                  <c:v>39660</c:v>
                </c:pt>
                <c:pt idx="103">
                  <c:v>39691</c:v>
                </c:pt>
                <c:pt idx="104">
                  <c:v>39721</c:v>
                </c:pt>
                <c:pt idx="105">
                  <c:v>39752</c:v>
                </c:pt>
                <c:pt idx="106">
                  <c:v>39782</c:v>
                </c:pt>
                <c:pt idx="107">
                  <c:v>39813</c:v>
                </c:pt>
                <c:pt idx="108">
                  <c:v>39844</c:v>
                </c:pt>
                <c:pt idx="109">
                  <c:v>39872</c:v>
                </c:pt>
                <c:pt idx="110">
                  <c:v>39903</c:v>
                </c:pt>
                <c:pt idx="111">
                  <c:v>39933</c:v>
                </c:pt>
                <c:pt idx="112">
                  <c:v>39964</c:v>
                </c:pt>
                <c:pt idx="113">
                  <c:v>39994</c:v>
                </c:pt>
                <c:pt idx="114">
                  <c:v>40025</c:v>
                </c:pt>
                <c:pt idx="115">
                  <c:v>40056</c:v>
                </c:pt>
                <c:pt idx="116">
                  <c:v>40086</c:v>
                </c:pt>
                <c:pt idx="117">
                  <c:v>40117</c:v>
                </c:pt>
                <c:pt idx="118">
                  <c:v>40147</c:v>
                </c:pt>
                <c:pt idx="119">
                  <c:v>40178</c:v>
                </c:pt>
                <c:pt idx="120">
                  <c:v>40209</c:v>
                </c:pt>
                <c:pt idx="121">
                  <c:v>40237</c:v>
                </c:pt>
                <c:pt idx="122">
                  <c:v>40268</c:v>
                </c:pt>
                <c:pt idx="123">
                  <c:v>40298</c:v>
                </c:pt>
                <c:pt idx="124">
                  <c:v>40329</c:v>
                </c:pt>
                <c:pt idx="125">
                  <c:v>40359</c:v>
                </c:pt>
                <c:pt idx="126">
                  <c:v>40390</c:v>
                </c:pt>
                <c:pt idx="127">
                  <c:v>40421</c:v>
                </c:pt>
                <c:pt idx="128">
                  <c:v>40451</c:v>
                </c:pt>
                <c:pt idx="129">
                  <c:v>40482</c:v>
                </c:pt>
                <c:pt idx="130">
                  <c:v>40512</c:v>
                </c:pt>
                <c:pt idx="131">
                  <c:v>40543</c:v>
                </c:pt>
                <c:pt idx="132">
                  <c:v>40574</c:v>
                </c:pt>
                <c:pt idx="133">
                  <c:v>40602</c:v>
                </c:pt>
                <c:pt idx="134">
                  <c:v>40633</c:v>
                </c:pt>
                <c:pt idx="135">
                  <c:v>40663</c:v>
                </c:pt>
                <c:pt idx="136">
                  <c:v>40694</c:v>
                </c:pt>
                <c:pt idx="137">
                  <c:v>40724</c:v>
                </c:pt>
                <c:pt idx="138">
                  <c:v>40755</c:v>
                </c:pt>
                <c:pt idx="139">
                  <c:v>40786</c:v>
                </c:pt>
                <c:pt idx="140">
                  <c:v>40816</c:v>
                </c:pt>
                <c:pt idx="141">
                  <c:v>40847</c:v>
                </c:pt>
                <c:pt idx="142">
                  <c:v>40877</c:v>
                </c:pt>
                <c:pt idx="143">
                  <c:v>40908</c:v>
                </c:pt>
                <c:pt idx="144">
                  <c:v>40939</c:v>
                </c:pt>
                <c:pt idx="145">
                  <c:v>40968</c:v>
                </c:pt>
                <c:pt idx="146">
                  <c:v>40999</c:v>
                </c:pt>
                <c:pt idx="147">
                  <c:v>41029</c:v>
                </c:pt>
                <c:pt idx="148">
                  <c:v>41060</c:v>
                </c:pt>
                <c:pt idx="149">
                  <c:v>41090</c:v>
                </c:pt>
                <c:pt idx="150">
                  <c:v>41121</c:v>
                </c:pt>
                <c:pt idx="151">
                  <c:v>41152</c:v>
                </c:pt>
                <c:pt idx="152">
                  <c:v>41182</c:v>
                </c:pt>
                <c:pt idx="153">
                  <c:v>41213</c:v>
                </c:pt>
                <c:pt idx="154">
                  <c:v>41243</c:v>
                </c:pt>
                <c:pt idx="155">
                  <c:v>41274</c:v>
                </c:pt>
                <c:pt idx="156">
                  <c:v>41305</c:v>
                </c:pt>
                <c:pt idx="157">
                  <c:v>41333</c:v>
                </c:pt>
                <c:pt idx="158">
                  <c:v>41364</c:v>
                </c:pt>
                <c:pt idx="159">
                  <c:v>41394</c:v>
                </c:pt>
                <c:pt idx="160">
                  <c:v>41425</c:v>
                </c:pt>
                <c:pt idx="161">
                  <c:v>41455</c:v>
                </c:pt>
                <c:pt idx="162">
                  <c:v>41486</c:v>
                </c:pt>
                <c:pt idx="163">
                  <c:v>41517</c:v>
                </c:pt>
                <c:pt idx="164">
                  <c:v>41547</c:v>
                </c:pt>
                <c:pt idx="165">
                  <c:v>41578</c:v>
                </c:pt>
                <c:pt idx="166">
                  <c:v>41608</c:v>
                </c:pt>
                <c:pt idx="167">
                  <c:v>41639</c:v>
                </c:pt>
                <c:pt idx="168">
                  <c:v>41670</c:v>
                </c:pt>
                <c:pt idx="169">
                  <c:v>41698</c:v>
                </c:pt>
                <c:pt idx="170">
                  <c:v>41729</c:v>
                </c:pt>
                <c:pt idx="171">
                  <c:v>41759</c:v>
                </c:pt>
                <c:pt idx="172">
                  <c:v>41790</c:v>
                </c:pt>
                <c:pt idx="173">
                  <c:v>41820</c:v>
                </c:pt>
                <c:pt idx="174">
                  <c:v>41851</c:v>
                </c:pt>
                <c:pt idx="175">
                  <c:v>41882</c:v>
                </c:pt>
                <c:pt idx="176">
                  <c:v>41912</c:v>
                </c:pt>
                <c:pt idx="177">
                  <c:v>41943</c:v>
                </c:pt>
                <c:pt idx="178">
                  <c:v>41973</c:v>
                </c:pt>
                <c:pt idx="179">
                  <c:v>42004</c:v>
                </c:pt>
                <c:pt idx="180">
                  <c:v>42035</c:v>
                </c:pt>
                <c:pt idx="181">
                  <c:v>42063</c:v>
                </c:pt>
                <c:pt idx="182">
                  <c:v>42094</c:v>
                </c:pt>
                <c:pt idx="183">
                  <c:v>42124</c:v>
                </c:pt>
                <c:pt idx="184">
                  <c:v>42155</c:v>
                </c:pt>
                <c:pt idx="185">
                  <c:v>42185</c:v>
                </c:pt>
                <c:pt idx="186">
                  <c:v>42216</c:v>
                </c:pt>
                <c:pt idx="187">
                  <c:v>42247</c:v>
                </c:pt>
                <c:pt idx="188">
                  <c:v>42277</c:v>
                </c:pt>
                <c:pt idx="189">
                  <c:v>42308</c:v>
                </c:pt>
                <c:pt idx="190">
                  <c:v>42338</c:v>
                </c:pt>
                <c:pt idx="191">
                  <c:v>42369</c:v>
                </c:pt>
                <c:pt idx="192">
                  <c:v>42400</c:v>
                </c:pt>
                <c:pt idx="193">
                  <c:v>42429</c:v>
                </c:pt>
                <c:pt idx="194">
                  <c:v>42460</c:v>
                </c:pt>
                <c:pt idx="195">
                  <c:v>42490</c:v>
                </c:pt>
                <c:pt idx="196">
                  <c:v>42521</c:v>
                </c:pt>
                <c:pt idx="197">
                  <c:v>42551</c:v>
                </c:pt>
                <c:pt idx="198">
                  <c:v>42582</c:v>
                </c:pt>
                <c:pt idx="199">
                  <c:v>42613</c:v>
                </c:pt>
                <c:pt idx="200">
                  <c:v>42643</c:v>
                </c:pt>
                <c:pt idx="201">
                  <c:v>42674</c:v>
                </c:pt>
                <c:pt idx="202">
                  <c:v>42704</c:v>
                </c:pt>
                <c:pt idx="203">
                  <c:v>42735</c:v>
                </c:pt>
                <c:pt idx="204">
                  <c:v>42766</c:v>
                </c:pt>
                <c:pt idx="205">
                  <c:v>42794</c:v>
                </c:pt>
                <c:pt idx="206">
                  <c:v>42825</c:v>
                </c:pt>
                <c:pt idx="207">
                  <c:v>42855</c:v>
                </c:pt>
                <c:pt idx="208">
                  <c:v>42886</c:v>
                </c:pt>
                <c:pt idx="209">
                  <c:v>42916</c:v>
                </c:pt>
                <c:pt idx="210">
                  <c:v>42947</c:v>
                </c:pt>
                <c:pt idx="211">
                  <c:v>42978</c:v>
                </c:pt>
                <c:pt idx="212">
                  <c:v>43008</c:v>
                </c:pt>
                <c:pt idx="213">
                  <c:v>43039</c:v>
                </c:pt>
                <c:pt idx="214">
                  <c:v>43069</c:v>
                </c:pt>
                <c:pt idx="215">
                  <c:v>43100</c:v>
                </c:pt>
                <c:pt idx="216">
                  <c:v>43131</c:v>
                </c:pt>
                <c:pt idx="217">
                  <c:v>43159</c:v>
                </c:pt>
                <c:pt idx="218">
                  <c:v>43190</c:v>
                </c:pt>
                <c:pt idx="219">
                  <c:v>43220</c:v>
                </c:pt>
                <c:pt idx="220">
                  <c:v>43251</c:v>
                </c:pt>
                <c:pt idx="221">
                  <c:v>43281</c:v>
                </c:pt>
                <c:pt idx="222">
                  <c:v>43312</c:v>
                </c:pt>
                <c:pt idx="223">
                  <c:v>43343</c:v>
                </c:pt>
                <c:pt idx="224">
                  <c:v>43373</c:v>
                </c:pt>
                <c:pt idx="225">
                  <c:v>43404</c:v>
                </c:pt>
                <c:pt idx="226">
                  <c:v>43434</c:v>
                </c:pt>
                <c:pt idx="227">
                  <c:v>43465</c:v>
                </c:pt>
                <c:pt idx="228">
                  <c:v>43496</c:v>
                </c:pt>
                <c:pt idx="229">
                  <c:v>43524</c:v>
                </c:pt>
                <c:pt idx="230">
                  <c:v>43555</c:v>
                </c:pt>
                <c:pt idx="231">
                  <c:v>43585</c:v>
                </c:pt>
                <c:pt idx="232">
                  <c:v>43616</c:v>
                </c:pt>
                <c:pt idx="233">
                  <c:v>43646</c:v>
                </c:pt>
                <c:pt idx="234">
                  <c:v>43677</c:v>
                </c:pt>
                <c:pt idx="235">
                  <c:v>43708</c:v>
                </c:pt>
                <c:pt idx="236">
                  <c:v>43738</c:v>
                </c:pt>
                <c:pt idx="237">
                  <c:v>43769</c:v>
                </c:pt>
                <c:pt idx="238">
                  <c:v>43799</c:v>
                </c:pt>
                <c:pt idx="239">
                  <c:v>43830</c:v>
                </c:pt>
                <c:pt idx="240">
                  <c:v>43861</c:v>
                </c:pt>
                <c:pt idx="241">
                  <c:v>43890</c:v>
                </c:pt>
                <c:pt idx="242">
                  <c:v>43921</c:v>
                </c:pt>
                <c:pt idx="243">
                  <c:v>43951</c:v>
                </c:pt>
                <c:pt idx="244">
                  <c:v>43982</c:v>
                </c:pt>
                <c:pt idx="245">
                  <c:v>44012</c:v>
                </c:pt>
                <c:pt idx="246">
                  <c:v>44043</c:v>
                </c:pt>
                <c:pt idx="247">
                  <c:v>44074</c:v>
                </c:pt>
                <c:pt idx="248">
                  <c:v>44104</c:v>
                </c:pt>
                <c:pt idx="249">
                  <c:v>44135</c:v>
                </c:pt>
                <c:pt idx="250">
                  <c:v>44165</c:v>
                </c:pt>
                <c:pt idx="251">
                  <c:v>44196</c:v>
                </c:pt>
                <c:pt idx="252">
                  <c:v>44227</c:v>
                </c:pt>
                <c:pt idx="253">
                  <c:v>44255</c:v>
                </c:pt>
                <c:pt idx="254">
                  <c:v>44286</c:v>
                </c:pt>
                <c:pt idx="255">
                  <c:v>44316</c:v>
                </c:pt>
                <c:pt idx="256">
                  <c:v>44347</c:v>
                </c:pt>
                <c:pt idx="257">
                  <c:v>44377</c:v>
                </c:pt>
                <c:pt idx="258">
                  <c:v>44408</c:v>
                </c:pt>
                <c:pt idx="259">
                  <c:v>44439</c:v>
                </c:pt>
                <c:pt idx="260">
                  <c:v>44469</c:v>
                </c:pt>
                <c:pt idx="261">
                  <c:v>44500</c:v>
                </c:pt>
                <c:pt idx="262">
                  <c:v>44530</c:v>
                </c:pt>
                <c:pt idx="263">
                  <c:v>44561</c:v>
                </c:pt>
                <c:pt idx="264">
                  <c:v>44592</c:v>
                </c:pt>
                <c:pt idx="265">
                  <c:v>44620</c:v>
                </c:pt>
                <c:pt idx="266">
                  <c:v>44651</c:v>
                </c:pt>
                <c:pt idx="267">
                  <c:v>44681</c:v>
                </c:pt>
                <c:pt idx="268">
                  <c:v>44712</c:v>
                </c:pt>
                <c:pt idx="269">
                  <c:v>44742</c:v>
                </c:pt>
                <c:pt idx="270">
                  <c:v>44773</c:v>
                </c:pt>
                <c:pt idx="271">
                  <c:v>44804</c:v>
                </c:pt>
                <c:pt idx="272">
                  <c:v>44834</c:v>
                </c:pt>
                <c:pt idx="273">
                  <c:v>44865</c:v>
                </c:pt>
                <c:pt idx="274">
                  <c:v>44895</c:v>
                </c:pt>
                <c:pt idx="275">
                  <c:v>44926</c:v>
                </c:pt>
                <c:pt idx="276">
                  <c:v>44957</c:v>
                </c:pt>
                <c:pt idx="277">
                  <c:v>44985</c:v>
                </c:pt>
                <c:pt idx="278">
                  <c:v>45016</c:v>
                </c:pt>
                <c:pt idx="279">
                  <c:v>45046</c:v>
                </c:pt>
                <c:pt idx="280">
                  <c:v>45077</c:v>
                </c:pt>
                <c:pt idx="281">
                  <c:v>45107</c:v>
                </c:pt>
                <c:pt idx="282">
                  <c:v>45138</c:v>
                </c:pt>
                <c:pt idx="283">
                  <c:v>45169</c:v>
                </c:pt>
                <c:pt idx="284">
                  <c:v>45199</c:v>
                </c:pt>
                <c:pt idx="285">
                  <c:v>45230</c:v>
                </c:pt>
                <c:pt idx="286">
                  <c:v>45260</c:v>
                </c:pt>
                <c:pt idx="287">
                  <c:v>45291</c:v>
                </c:pt>
                <c:pt idx="288">
                  <c:v>45322</c:v>
                </c:pt>
                <c:pt idx="289">
                  <c:v>45351</c:v>
                </c:pt>
                <c:pt idx="290">
                  <c:v>45382</c:v>
                </c:pt>
                <c:pt idx="291">
                  <c:v>45412</c:v>
                </c:pt>
                <c:pt idx="292">
                  <c:v>45443</c:v>
                </c:pt>
                <c:pt idx="293">
                  <c:v>45473</c:v>
                </c:pt>
                <c:pt idx="294">
                  <c:v>45504</c:v>
                </c:pt>
                <c:pt idx="295">
                  <c:v>45535</c:v>
                </c:pt>
                <c:pt idx="296">
                  <c:v>45565</c:v>
                </c:pt>
                <c:pt idx="297">
                  <c:v>45596</c:v>
                </c:pt>
                <c:pt idx="298">
                  <c:v>45626</c:v>
                </c:pt>
                <c:pt idx="299">
                  <c:v>45657</c:v>
                </c:pt>
                <c:pt idx="300">
                  <c:v>45688</c:v>
                </c:pt>
                <c:pt idx="301">
                  <c:v>45716</c:v>
                </c:pt>
                <c:pt idx="302">
                  <c:v>45747</c:v>
                </c:pt>
                <c:pt idx="303">
                  <c:v>45777</c:v>
                </c:pt>
                <c:pt idx="304">
                  <c:v>45808</c:v>
                </c:pt>
                <c:pt idx="305">
                  <c:v>45838</c:v>
                </c:pt>
                <c:pt idx="306">
                  <c:v>45869</c:v>
                </c:pt>
                <c:pt idx="307">
                  <c:v>45900</c:v>
                </c:pt>
                <c:pt idx="308">
                  <c:v>45930</c:v>
                </c:pt>
                <c:pt idx="309">
                  <c:v>45961</c:v>
                </c:pt>
                <c:pt idx="310">
                  <c:v>45991</c:v>
                </c:pt>
                <c:pt idx="311">
                  <c:v>46022</c:v>
                </c:pt>
                <c:pt idx="312">
                  <c:v>46053</c:v>
                </c:pt>
                <c:pt idx="313">
                  <c:v>46081</c:v>
                </c:pt>
                <c:pt idx="314">
                  <c:v>46112</c:v>
                </c:pt>
                <c:pt idx="315">
                  <c:v>46142</c:v>
                </c:pt>
                <c:pt idx="316">
                  <c:v>46173</c:v>
                </c:pt>
                <c:pt idx="317">
                  <c:v>46203</c:v>
                </c:pt>
                <c:pt idx="318">
                  <c:v>46234</c:v>
                </c:pt>
                <c:pt idx="319">
                  <c:v>46265</c:v>
                </c:pt>
                <c:pt idx="320">
                  <c:v>46295</c:v>
                </c:pt>
                <c:pt idx="321">
                  <c:v>46326</c:v>
                </c:pt>
                <c:pt idx="322">
                  <c:v>46356</c:v>
                </c:pt>
                <c:pt idx="323">
                  <c:v>46387</c:v>
                </c:pt>
                <c:pt idx="324">
                  <c:v>46418</c:v>
                </c:pt>
                <c:pt idx="325">
                  <c:v>46446</c:v>
                </c:pt>
                <c:pt idx="326">
                  <c:v>46477</c:v>
                </c:pt>
                <c:pt idx="327">
                  <c:v>46507</c:v>
                </c:pt>
                <c:pt idx="328">
                  <c:v>46538</c:v>
                </c:pt>
                <c:pt idx="329">
                  <c:v>46568</c:v>
                </c:pt>
                <c:pt idx="330">
                  <c:v>46599</c:v>
                </c:pt>
                <c:pt idx="331">
                  <c:v>46630</c:v>
                </c:pt>
                <c:pt idx="332">
                  <c:v>46660</c:v>
                </c:pt>
                <c:pt idx="333">
                  <c:v>46691</c:v>
                </c:pt>
                <c:pt idx="334">
                  <c:v>46721</c:v>
                </c:pt>
                <c:pt idx="335">
                  <c:v>46752</c:v>
                </c:pt>
              </c:numCache>
            </c:numRef>
          </c:cat>
          <c:val>
            <c:numRef>
              <c:f>'17 - PCE'!$AF$13:$AF$336</c:f>
              <c:numCache>
                <c:formatCode>General</c:formatCode>
                <c:ptCount val="324"/>
                <c:pt idx="155" formatCode="0.0">
                  <c:v>#N/A</c:v>
                </c:pt>
                <c:pt idx="167" formatCode="0.0">
                  <c:v>#N/A</c:v>
                </c:pt>
                <c:pt idx="179" formatCode="0.0">
                  <c:v>#N/A</c:v>
                </c:pt>
                <c:pt idx="191" formatCode="0.0">
                  <c:v>#N/A</c:v>
                </c:pt>
                <c:pt idx="203" formatCode="0.0">
                  <c:v>#N/A</c:v>
                </c:pt>
                <c:pt idx="209" formatCode="0.0000">
                  <c:v>1.5764438029800987</c:v>
                </c:pt>
                <c:pt idx="215" formatCode="0.0">
                  <c:v>1.7</c:v>
                </c:pt>
                <c:pt idx="227" formatCode="0.0">
                  <c:v>2</c:v>
                </c:pt>
                <c:pt idx="239" formatCode="0.0">
                  <c:v>2</c:v>
                </c:pt>
                <c:pt idx="251">
                  <c:v>#N/A</c:v>
                </c:pt>
                <c:pt idx="263">
                  <c:v>#N/A</c:v>
                </c:pt>
                <c:pt idx="275">
                  <c:v>#N/A</c:v>
                </c:pt>
                <c:pt idx="287">
                  <c:v>#N/A</c:v>
                </c:pt>
                <c:pt idx="299">
                  <c:v>#N/A</c:v>
                </c:pt>
                <c:pt idx="311">
                  <c:v>#N/A</c:v>
                </c:pt>
                <c:pt idx="323">
                  <c:v>#N/A</c:v>
                </c:pt>
              </c:numCache>
            </c:numRef>
          </c:val>
          <c:smooth val="0"/>
          <c:extLst>
            <c:ext xmlns:c16="http://schemas.microsoft.com/office/drawing/2014/chart" uri="{C3380CC4-5D6E-409C-BE32-E72D297353CC}">
              <c16:uniqueId val="{00000016-696A-4B75-85EB-3FAF3BFFAE1A}"/>
            </c:ext>
          </c:extLst>
        </c:ser>
        <c:ser>
          <c:idx val="24"/>
          <c:order val="23"/>
          <c:tx>
            <c:strRef>
              <c:f>'17 - PCE'!$AG$12</c:f>
              <c:strCache>
                <c:ptCount val="1"/>
                <c:pt idx="0">
                  <c:v> Sep-17</c:v>
                </c:pt>
              </c:strCache>
            </c:strRef>
          </c:tx>
          <c:spPr>
            <a:ln w="19050" cap="rnd">
              <a:solidFill>
                <a:sysClr val="window" lastClr="FFFFFF">
                  <a:lumMod val="85000"/>
                </a:sysClr>
              </a:solidFill>
              <a:prstDash val="sysDash"/>
              <a:round/>
            </a:ln>
            <a:effectLst/>
          </c:spPr>
          <c:marker>
            <c:symbol val="none"/>
          </c:marker>
          <c:cat>
            <c:numRef>
              <c:f>'17 - PCE'!$G$13:$G$348</c:f>
              <c:numCache>
                <c:formatCode>[$-409]mmm\-yy;@</c:formatCode>
                <c:ptCount val="336"/>
                <c:pt idx="0">
                  <c:v>36556</c:v>
                </c:pt>
                <c:pt idx="1">
                  <c:v>36585</c:v>
                </c:pt>
                <c:pt idx="2">
                  <c:v>36616</c:v>
                </c:pt>
                <c:pt idx="3">
                  <c:v>36646</c:v>
                </c:pt>
                <c:pt idx="4">
                  <c:v>36677</c:v>
                </c:pt>
                <c:pt idx="5">
                  <c:v>36707</c:v>
                </c:pt>
                <c:pt idx="6">
                  <c:v>36738</c:v>
                </c:pt>
                <c:pt idx="7">
                  <c:v>36769</c:v>
                </c:pt>
                <c:pt idx="8">
                  <c:v>36799</c:v>
                </c:pt>
                <c:pt idx="9">
                  <c:v>36830</c:v>
                </c:pt>
                <c:pt idx="10">
                  <c:v>36860</c:v>
                </c:pt>
                <c:pt idx="11">
                  <c:v>36891</c:v>
                </c:pt>
                <c:pt idx="12">
                  <c:v>36922</c:v>
                </c:pt>
                <c:pt idx="13">
                  <c:v>36950</c:v>
                </c:pt>
                <c:pt idx="14">
                  <c:v>36981</c:v>
                </c:pt>
                <c:pt idx="15">
                  <c:v>37011</c:v>
                </c:pt>
                <c:pt idx="16">
                  <c:v>37042</c:v>
                </c:pt>
                <c:pt idx="17">
                  <c:v>37072</c:v>
                </c:pt>
                <c:pt idx="18">
                  <c:v>37103</c:v>
                </c:pt>
                <c:pt idx="19">
                  <c:v>37134</c:v>
                </c:pt>
                <c:pt idx="20">
                  <c:v>37164</c:v>
                </c:pt>
                <c:pt idx="21">
                  <c:v>37195</c:v>
                </c:pt>
                <c:pt idx="22">
                  <c:v>37225</c:v>
                </c:pt>
                <c:pt idx="23">
                  <c:v>37256</c:v>
                </c:pt>
                <c:pt idx="24">
                  <c:v>37287</c:v>
                </c:pt>
                <c:pt idx="25">
                  <c:v>37315</c:v>
                </c:pt>
                <c:pt idx="26">
                  <c:v>37346</c:v>
                </c:pt>
                <c:pt idx="27">
                  <c:v>37376</c:v>
                </c:pt>
                <c:pt idx="28">
                  <c:v>37407</c:v>
                </c:pt>
                <c:pt idx="29">
                  <c:v>37437</c:v>
                </c:pt>
                <c:pt idx="30">
                  <c:v>37468</c:v>
                </c:pt>
                <c:pt idx="31">
                  <c:v>37499</c:v>
                </c:pt>
                <c:pt idx="32">
                  <c:v>37529</c:v>
                </c:pt>
                <c:pt idx="33">
                  <c:v>37560</c:v>
                </c:pt>
                <c:pt idx="34">
                  <c:v>37590</c:v>
                </c:pt>
                <c:pt idx="35">
                  <c:v>37621</c:v>
                </c:pt>
                <c:pt idx="36">
                  <c:v>37652</c:v>
                </c:pt>
                <c:pt idx="37">
                  <c:v>37680</c:v>
                </c:pt>
                <c:pt idx="38">
                  <c:v>37711</c:v>
                </c:pt>
                <c:pt idx="39">
                  <c:v>37741</c:v>
                </c:pt>
                <c:pt idx="40">
                  <c:v>37772</c:v>
                </c:pt>
                <c:pt idx="41">
                  <c:v>37802</c:v>
                </c:pt>
                <c:pt idx="42">
                  <c:v>37833</c:v>
                </c:pt>
                <c:pt idx="43">
                  <c:v>37864</c:v>
                </c:pt>
                <c:pt idx="44">
                  <c:v>37894</c:v>
                </c:pt>
                <c:pt idx="45">
                  <c:v>37925</c:v>
                </c:pt>
                <c:pt idx="46">
                  <c:v>37955</c:v>
                </c:pt>
                <c:pt idx="47">
                  <c:v>37986</c:v>
                </c:pt>
                <c:pt idx="48">
                  <c:v>38017</c:v>
                </c:pt>
                <c:pt idx="49">
                  <c:v>38046</c:v>
                </c:pt>
                <c:pt idx="50">
                  <c:v>38077</c:v>
                </c:pt>
                <c:pt idx="51">
                  <c:v>38107</c:v>
                </c:pt>
                <c:pt idx="52">
                  <c:v>38138</c:v>
                </c:pt>
                <c:pt idx="53">
                  <c:v>38168</c:v>
                </c:pt>
                <c:pt idx="54">
                  <c:v>38199</c:v>
                </c:pt>
                <c:pt idx="55">
                  <c:v>38230</c:v>
                </c:pt>
                <c:pt idx="56">
                  <c:v>38260</c:v>
                </c:pt>
                <c:pt idx="57">
                  <c:v>38291</c:v>
                </c:pt>
                <c:pt idx="58">
                  <c:v>38321</c:v>
                </c:pt>
                <c:pt idx="59">
                  <c:v>38352</c:v>
                </c:pt>
                <c:pt idx="60">
                  <c:v>38383</c:v>
                </c:pt>
                <c:pt idx="61">
                  <c:v>38411</c:v>
                </c:pt>
                <c:pt idx="62">
                  <c:v>38442</c:v>
                </c:pt>
                <c:pt idx="63">
                  <c:v>38472</c:v>
                </c:pt>
                <c:pt idx="64">
                  <c:v>38503</c:v>
                </c:pt>
                <c:pt idx="65">
                  <c:v>38533</c:v>
                </c:pt>
                <c:pt idx="66">
                  <c:v>38564</c:v>
                </c:pt>
                <c:pt idx="67">
                  <c:v>38595</c:v>
                </c:pt>
                <c:pt idx="68">
                  <c:v>38625</c:v>
                </c:pt>
                <c:pt idx="69">
                  <c:v>38656</c:v>
                </c:pt>
                <c:pt idx="70">
                  <c:v>38686</c:v>
                </c:pt>
                <c:pt idx="71">
                  <c:v>38717</c:v>
                </c:pt>
                <c:pt idx="72">
                  <c:v>38748</c:v>
                </c:pt>
                <c:pt idx="73">
                  <c:v>38776</c:v>
                </c:pt>
                <c:pt idx="74">
                  <c:v>38807</c:v>
                </c:pt>
                <c:pt idx="75">
                  <c:v>38837</c:v>
                </c:pt>
                <c:pt idx="76">
                  <c:v>38868</c:v>
                </c:pt>
                <c:pt idx="77">
                  <c:v>38898</c:v>
                </c:pt>
                <c:pt idx="78">
                  <c:v>38929</c:v>
                </c:pt>
                <c:pt idx="79">
                  <c:v>38960</c:v>
                </c:pt>
                <c:pt idx="80">
                  <c:v>38990</c:v>
                </c:pt>
                <c:pt idx="81">
                  <c:v>39021</c:v>
                </c:pt>
                <c:pt idx="82">
                  <c:v>39051</c:v>
                </c:pt>
                <c:pt idx="83">
                  <c:v>39082</c:v>
                </c:pt>
                <c:pt idx="84">
                  <c:v>39113</c:v>
                </c:pt>
                <c:pt idx="85">
                  <c:v>39141</c:v>
                </c:pt>
                <c:pt idx="86">
                  <c:v>39172</c:v>
                </c:pt>
                <c:pt idx="87">
                  <c:v>39202</c:v>
                </c:pt>
                <c:pt idx="88">
                  <c:v>39233</c:v>
                </c:pt>
                <c:pt idx="89">
                  <c:v>39263</c:v>
                </c:pt>
                <c:pt idx="90">
                  <c:v>39294</c:v>
                </c:pt>
                <c:pt idx="91">
                  <c:v>39325</c:v>
                </c:pt>
                <c:pt idx="92">
                  <c:v>39355</c:v>
                </c:pt>
                <c:pt idx="93">
                  <c:v>39386</c:v>
                </c:pt>
                <c:pt idx="94">
                  <c:v>39416</c:v>
                </c:pt>
                <c:pt idx="95">
                  <c:v>39447</c:v>
                </c:pt>
                <c:pt idx="96">
                  <c:v>39478</c:v>
                </c:pt>
                <c:pt idx="97">
                  <c:v>39507</c:v>
                </c:pt>
                <c:pt idx="98">
                  <c:v>39538</c:v>
                </c:pt>
                <c:pt idx="99">
                  <c:v>39568</c:v>
                </c:pt>
                <c:pt idx="100">
                  <c:v>39599</c:v>
                </c:pt>
                <c:pt idx="101">
                  <c:v>39629</c:v>
                </c:pt>
                <c:pt idx="102">
                  <c:v>39660</c:v>
                </c:pt>
                <c:pt idx="103">
                  <c:v>39691</c:v>
                </c:pt>
                <c:pt idx="104">
                  <c:v>39721</c:v>
                </c:pt>
                <c:pt idx="105">
                  <c:v>39752</c:v>
                </c:pt>
                <c:pt idx="106">
                  <c:v>39782</c:v>
                </c:pt>
                <c:pt idx="107">
                  <c:v>39813</c:v>
                </c:pt>
                <c:pt idx="108">
                  <c:v>39844</c:v>
                </c:pt>
                <c:pt idx="109">
                  <c:v>39872</c:v>
                </c:pt>
                <c:pt idx="110">
                  <c:v>39903</c:v>
                </c:pt>
                <c:pt idx="111">
                  <c:v>39933</c:v>
                </c:pt>
                <c:pt idx="112">
                  <c:v>39964</c:v>
                </c:pt>
                <c:pt idx="113">
                  <c:v>39994</c:v>
                </c:pt>
                <c:pt idx="114">
                  <c:v>40025</c:v>
                </c:pt>
                <c:pt idx="115">
                  <c:v>40056</c:v>
                </c:pt>
                <c:pt idx="116">
                  <c:v>40086</c:v>
                </c:pt>
                <c:pt idx="117">
                  <c:v>40117</c:v>
                </c:pt>
                <c:pt idx="118">
                  <c:v>40147</c:v>
                </c:pt>
                <c:pt idx="119">
                  <c:v>40178</c:v>
                </c:pt>
                <c:pt idx="120">
                  <c:v>40209</c:v>
                </c:pt>
                <c:pt idx="121">
                  <c:v>40237</c:v>
                </c:pt>
                <c:pt idx="122">
                  <c:v>40268</c:v>
                </c:pt>
                <c:pt idx="123">
                  <c:v>40298</c:v>
                </c:pt>
                <c:pt idx="124">
                  <c:v>40329</c:v>
                </c:pt>
                <c:pt idx="125">
                  <c:v>40359</c:v>
                </c:pt>
                <c:pt idx="126">
                  <c:v>40390</c:v>
                </c:pt>
                <c:pt idx="127">
                  <c:v>40421</c:v>
                </c:pt>
                <c:pt idx="128">
                  <c:v>40451</c:v>
                </c:pt>
                <c:pt idx="129">
                  <c:v>40482</c:v>
                </c:pt>
                <c:pt idx="130">
                  <c:v>40512</c:v>
                </c:pt>
                <c:pt idx="131">
                  <c:v>40543</c:v>
                </c:pt>
                <c:pt idx="132">
                  <c:v>40574</c:v>
                </c:pt>
                <c:pt idx="133">
                  <c:v>40602</c:v>
                </c:pt>
                <c:pt idx="134">
                  <c:v>40633</c:v>
                </c:pt>
                <c:pt idx="135">
                  <c:v>40663</c:v>
                </c:pt>
                <c:pt idx="136">
                  <c:v>40694</c:v>
                </c:pt>
                <c:pt idx="137">
                  <c:v>40724</c:v>
                </c:pt>
                <c:pt idx="138">
                  <c:v>40755</c:v>
                </c:pt>
                <c:pt idx="139">
                  <c:v>40786</c:v>
                </c:pt>
                <c:pt idx="140">
                  <c:v>40816</c:v>
                </c:pt>
                <c:pt idx="141">
                  <c:v>40847</c:v>
                </c:pt>
                <c:pt idx="142">
                  <c:v>40877</c:v>
                </c:pt>
                <c:pt idx="143">
                  <c:v>40908</c:v>
                </c:pt>
                <c:pt idx="144">
                  <c:v>40939</c:v>
                </c:pt>
                <c:pt idx="145">
                  <c:v>40968</c:v>
                </c:pt>
                <c:pt idx="146">
                  <c:v>40999</c:v>
                </c:pt>
                <c:pt idx="147">
                  <c:v>41029</c:v>
                </c:pt>
                <c:pt idx="148">
                  <c:v>41060</c:v>
                </c:pt>
                <c:pt idx="149">
                  <c:v>41090</c:v>
                </c:pt>
                <c:pt idx="150">
                  <c:v>41121</c:v>
                </c:pt>
                <c:pt idx="151">
                  <c:v>41152</c:v>
                </c:pt>
                <c:pt idx="152">
                  <c:v>41182</c:v>
                </c:pt>
                <c:pt idx="153">
                  <c:v>41213</c:v>
                </c:pt>
                <c:pt idx="154">
                  <c:v>41243</c:v>
                </c:pt>
                <c:pt idx="155">
                  <c:v>41274</c:v>
                </c:pt>
                <c:pt idx="156">
                  <c:v>41305</c:v>
                </c:pt>
                <c:pt idx="157">
                  <c:v>41333</c:v>
                </c:pt>
                <c:pt idx="158">
                  <c:v>41364</c:v>
                </c:pt>
                <c:pt idx="159">
                  <c:v>41394</c:v>
                </c:pt>
                <c:pt idx="160">
                  <c:v>41425</c:v>
                </c:pt>
                <c:pt idx="161">
                  <c:v>41455</c:v>
                </c:pt>
                <c:pt idx="162">
                  <c:v>41486</c:v>
                </c:pt>
                <c:pt idx="163">
                  <c:v>41517</c:v>
                </c:pt>
                <c:pt idx="164">
                  <c:v>41547</c:v>
                </c:pt>
                <c:pt idx="165">
                  <c:v>41578</c:v>
                </c:pt>
                <c:pt idx="166">
                  <c:v>41608</c:v>
                </c:pt>
                <c:pt idx="167">
                  <c:v>41639</c:v>
                </c:pt>
                <c:pt idx="168">
                  <c:v>41670</c:v>
                </c:pt>
                <c:pt idx="169">
                  <c:v>41698</c:v>
                </c:pt>
                <c:pt idx="170">
                  <c:v>41729</c:v>
                </c:pt>
                <c:pt idx="171">
                  <c:v>41759</c:v>
                </c:pt>
                <c:pt idx="172">
                  <c:v>41790</c:v>
                </c:pt>
                <c:pt idx="173">
                  <c:v>41820</c:v>
                </c:pt>
                <c:pt idx="174">
                  <c:v>41851</c:v>
                </c:pt>
                <c:pt idx="175">
                  <c:v>41882</c:v>
                </c:pt>
                <c:pt idx="176">
                  <c:v>41912</c:v>
                </c:pt>
                <c:pt idx="177">
                  <c:v>41943</c:v>
                </c:pt>
                <c:pt idx="178">
                  <c:v>41973</c:v>
                </c:pt>
                <c:pt idx="179">
                  <c:v>42004</c:v>
                </c:pt>
                <c:pt idx="180">
                  <c:v>42035</c:v>
                </c:pt>
                <c:pt idx="181">
                  <c:v>42063</c:v>
                </c:pt>
                <c:pt idx="182">
                  <c:v>42094</c:v>
                </c:pt>
                <c:pt idx="183">
                  <c:v>42124</c:v>
                </c:pt>
                <c:pt idx="184">
                  <c:v>42155</c:v>
                </c:pt>
                <c:pt idx="185">
                  <c:v>42185</c:v>
                </c:pt>
                <c:pt idx="186">
                  <c:v>42216</c:v>
                </c:pt>
                <c:pt idx="187">
                  <c:v>42247</c:v>
                </c:pt>
                <c:pt idx="188">
                  <c:v>42277</c:v>
                </c:pt>
                <c:pt idx="189">
                  <c:v>42308</c:v>
                </c:pt>
                <c:pt idx="190">
                  <c:v>42338</c:v>
                </c:pt>
                <c:pt idx="191">
                  <c:v>42369</c:v>
                </c:pt>
                <c:pt idx="192">
                  <c:v>42400</c:v>
                </c:pt>
                <c:pt idx="193">
                  <c:v>42429</c:v>
                </c:pt>
                <c:pt idx="194">
                  <c:v>42460</c:v>
                </c:pt>
                <c:pt idx="195">
                  <c:v>42490</c:v>
                </c:pt>
                <c:pt idx="196">
                  <c:v>42521</c:v>
                </c:pt>
                <c:pt idx="197">
                  <c:v>42551</c:v>
                </c:pt>
                <c:pt idx="198">
                  <c:v>42582</c:v>
                </c:pt>
                <c:pt idx="199">
                  <c:v>42613</c:v>
                </c:pt>
                <c:pt idx="200">
                  <c:v>42643</c:v>
                </c:pt>
                <c:pt idx="201">
                  <c:v>42674</c:v>
                </c:pt>
                <c:pt idx="202">
                  <c:v>42704</c:v>
                </c:pt>
                <c:pt idx="203">
                  <c:v>42735</c:v>
                </c:pt>
                <c:pt idx="204">
                  <c:v>42766</c:v>
                </c:pt>
                <c:pt idx="205">
                  <c:v>42794</c:v>
                </c:pt>
                <c:pt idx="206">
                  <c:v>42825</c:v>
                </c:pt>
                <c:pt idx="207">
                  <c:v>42855</c:v>
                </c:pt>
                <c:pt idx="208">
                  <c:v>42886</c:v>
                </c:pt>
                <c:pt idx="209">
                  <c:v>42916</c:v>
                </c:pt>
                <c:pt idx="210">
                  <c:v>42947</c:v>
                </c:pt>
                <c:pt idx="211">
                  <c:v>42978</c:v>
                </c:pt>
                <c:pt idx="212">
                  <c:v>43008</c:v>
                </c:pt>
                <c:pt idx="213">
                  <c:v>43039</c:v>
                </c:pt>
                <c:pt idx="214">
                  <c:v>43069</c:v>
                </c:pt>
                <c:pt idx="215">
                  <c:v>43100</c:v>
                </c:pt>
                <c:pt idx="216">
                  <c:v>43131</c:v>
                </c:pt>
                <c:pt idx="217">
                  <c:v>43159</c:v>
                </c:pt>
                <c:pt idx="218">
                  <c:v>43190</c:v>
                </c:pt>
                <c:pt idx="219">
                  <c:v>43220</c:v>
                </c:pt>
                <c:pt idx="220">
                  <c:v>43251</c:v>
                </c:pt>
                <c:pt idx="221">
                  <c:v>43281</c:v>
                </c:pt>
                <c:pt idx="222">
                  <c:v>43312</c:v>
                </c:pt>
                <c:pt idx="223">
                  <c:v>43343</c:v>
                </c:pt>
                <c:pt idx="224">
                  <c:v>43373</c:v>
                </c:pt>
                <c:pt idx="225">
                  <c:v>43404</c:v>
                </c:pt>
                <c:pt idx="226">
                  <c:v>43434</c:v>
                </c:pt>
                <c:pt idx="227">
                  <c:v>43465</c:v>
                </c:pt>
                <c:pt idx="228">
                  <c:v>43496</c:v>
                </c:pt>
                <c:pt idx="229">
                  <c:v>43524</c:v>
                </c:pt>
                <c:pt idx="230">
                  <c:v>43555</c:v>
                </c:pt>
                <c:pt idx="231">
                  <c:v>43585</c:v>
                </c:pt>
                <c:pt idx="232">
                  <c:v>43616</c:v>
                </c:pt>
                <c:pt idx="233">
                  <c:v>43646</c:v>
                </c:pt>
                <c:pt idx="234">
                  <c:v>43677</c:v>
                </c:pt>
                <c:pt idx="235">
                  <c:v>43708</c:v>
                </c:pt>
                <c:pt idx="236">
                  <c:v>43738</c:v>
                </c:pt>
                <c:pt idx="237">
                  <c:v>43769</c:v>
                </c:pt>
                <c:pt idx="238">
                  <c:v>43799</c:v>
                </c:pt>
                <c:pt idx="239">
                  <c:v>43830</c:v>
                </c:pt>
                <c:pt idx="240">
                  <c:v>43861</c:v>
                </c:pt>
                <c:pt idx="241">
                  <c:v>43890</c:v>
                </c:pt>
                <c:pt idx="242">
                  <c:v>43921</c:v>
                </c:pt>
                <c:pt idx="243">
                  <c:v>43951</c:v>
                </c:pt>
                <c:pt idx="244">
                  <c:v>43982</c:v>
                </c:pt>
                <c:pt idx="245">
                  <c:v>44012</c:v>
                </c:pt>
                <c:pt idx="246">
                  <c:v>44043</c:v>
                </c:pt>
                <c:pt idx="247">
                  <c:v>44074</c:v>
                </c:pt>
                <c:pt idx="248">
                  <c:v>44104</c:v>
                </c:pt>
                <c:pt idx="249">
                  <c:v>44135</c:v>
                </c:pt>
                <c:pt idx="250">
                  <c:v>44165</c:v>
                </c:pt>
                <c:pt idx="251">
                  <c:v>44196</c:v>
                </c:pt>
                <c:pt idx="252">
                  <c:v>44227</c:v>
                </c:pt>
                <c:pt idx="253">
                  <c:v>44255</c:v>
                </c:pt>
                <c:pt idx="254">
                  <c:v>44286</c:v>
                </c:pt>
                <c:pt idx="255">
                  <c:v>44316</c:v>
                </c:pt>
                <c:pt idx="256">
                  <c:v>44347</c:v>
                </c:pt>
                <c:pt idx="257">
                  <c:v>44377</c:v>
                </c:pt>
                <c:pt idx="258">
                  <c:v>44408</c:v>
                </c:pt>
                <c:pt idx="259">
                  <c:v>44439</c:v>
                </c:pt>
                <c:pt idx="260">
                  <c:v>44469</c:v>
                </c:pt>
                <c:pt idx="261">
                  <c:v>44500</c:v>
                </c:pt>
                <c:pt idx="262">
                  <c:v>44530</c:v>
                </c:pt>
                <c:pt idx="263">
                  <c:v>44561</c:v>
                </c:pt>
                <c:pt idx="264">
                  <c:v>44592</c:v>
                </c:pt>
                <c:pt idx="265">
                  <c:v>44620</c:v>
                </c:pt>
                <c:pt idx="266">
                  <c:v>44651</c:v>
                </c:pt>
                <c:pt idx="267">
                  <c:v>44681</c:v>
                </c:pt>
                <c:pt idx="268">
                  <c:v>44712</c:v>
                </c:pt>
                <c:pt idx="269">
                  <c:v>44742</c:v>
                </c:pt>
                <c:pt idx="270">
                  <c:v>44773</c:v>
                </c:pt>
                <c:pt idx="271">
                  <c:v>44804</c:v>
                </c:pt>
                <c:pt idx="272">
                  <c:v>44834</c:v>
                </c:pt>
                <c:pt idx="273">
                  <c:v>44865</c:v>
                </c:pt>
                <c:pt idx="274">
                  <c:v>44895</c:v>
                </c:pt>
                <c:pt idx="275">
                  <c:v>44926</c:v>
                </c:pt>
                <c:pt idx="276">
                  <c:v>44957</c:v>
                </c:pt>
                <c:pt idx="277">
                  <c:v>44985</c:v>
                </c:pt>
                <c:pt idx="278">
                  <c:v>45016</c:v>
                </c:pt>
                <c:pt idx="279">
                  <c:v>45046</c:v>
                </c:pt>
                <c:pt idx="280">
                  <c:v>45077</c:v>
                </c:pt>
                <c:pt idx="281">
                  <c:v>45107</c:v>
                </c:pt>
                <c:pt idx="282">
                  <c:v>45138</c:v>
                </c:pt>
                <c:pt idx="283">
                  <c:v>45169</c:v>
                </c:pt>
                <c:pt idx="284">
                  <c:v>45199</c:v>
                </c:pt>
                <c:pt idx="285">
                  <c:v>45230</c:v>
                </c:pt>
                <c:pt idx="286">
                  <c:v>45260</c:v>
                </c:pt>
                <c:pt idx="287">
                  <c:v>45291</c:v>
                </c:pt>
                <c:pt idx="288">
                  <c:v>45322</c:v>
                </c:pt>
                <c:pt idx="289">
                  <c:v>45351</c:v>
                </c:pt>
                <c:pt idx="290">
                  <c:v>45382</c:v>
                </c:pt>
                <c:pt idx="291">
                  <c:v>45412</c:v>
                </c:pt>
                <c:pt idx="292">
                  <c:v>45443</c:v>
                </c:pt>
                <c:pt idx="293">
                  <c:v>45473</c:v>
                </c:pt>
                <c:pt idx="294">
                  <c:v>45504</c:v>
                </c:pt>
                <c:pt idx="295">
                  <c:v>45535</c:v>
                </c:pt>
                <c:pt idx="296">
                  <c:v>45565</c:v>
                </c:pt>
                <c:pt idx="297">
                  <c:v>45596</c:v>
                </c:pt>
                <c:pt idx="298">
                  <c:v>45626</c:v>
                </c:pt>
                <c:pt idx="299">
                  <c:v>45657</c:v>
                </c:pt>
                <c:pt idx="300">
                  <c:v>45688</c:v>
                </c:pt>
                <c:pt idx="301">
                  <c:v>45716</c:v>
                </c:pt>
                <c:pt idx="302">
                  <c:v>45747</c:v>
                </c:pt>
                <c:pt idx="303">
                  <c:v>45777</c:v>
                </c:pt>
                <c:pt idx="304">
                  <c:v>45808</c:v>
                </c:pt>
                <c:pt idx="305">
                  <c:v>45838</c:v>
                </c:pt>
                <c:pt idx="306">
                  <c:v>45869</c:v>
                </c:pt>
                <c:pt idx="307">
                  <c:v>45900</c:v>
                </c:pt>
                <c:pt idx="308">
                  <c:v>45930</c:v>
                </c:pt>
                <c:pt idx="309">
                  <c:v>45961</c:v>
                </c:pt>
                <c:pt idx="310">
                  <c:v>45991</c:v>
                </c:pt>
                <c:pt idx="311">
                  <c:v>46022</c:v>
                </c:pt>
                <c:pt idx="312">
                  <c:v>46053</c:v>
                </c:pt>
                <c:pt idx="313">
                  <c:v>46081</c:v>
                </c:pt>
                <c:pt idx="314">
                  <c:v>46112</c:v>
                </c:pt>
                <c:pt idx="315">
                  <c:v>46142</c:v>
                </c:pt>
                <c:pt idx="316">
                  <c:v>46173</c:v>
                </c:pt>
                <c:pt idx="317">
                  <c:v>46203</c:v>
                </c:pt>
                <c:pt idx="318">
                  <c:v>46234</c:v>
                </c:pt>
                <c:pt idx="319">
                  <c:v>46265</c:v>
                </c:pt>
                <c:pt idx="320">
                  <c:v>46295</c:v>
                </c:pt>
                <c:pt idx="321">
                  <c:v>46326</c:v>
                </c:pt>
                <c:pt idx="322">
                  <c:v>46356</c:v>
                </c:pt>
                <c:pt idx="323">
                  <c:v>46387</c:v>
                </c:pt>
                <c:pt idx="324">
                  <c:v>46418</c:v>
                </c:pt>
                <c:pt idx="325">
                  <c:v>46446</c:v>
                </c:pt>
                <c:pt idx="326">
                  <c:v>46477</c:v>
                </c:pt>
                <c:pt idx="327">
                  <c:v>46507</c:v>
                </c:pt>
                <c:pt idx="328">
                  <c:v>46538</c:v>
                </c:pt>
                <c:pt idx="329">
                  <c:v>46568</c:v>
                </c:pt>
                <c:pt idx="330">
                  <c:v>46599</c:v>
                </c:pt>
                <c:pt idx="331">
                  <c:v>46630</c:v>
                </c:pt>
                <c:pt idx="332">
                  <c:v>46660</c:v>
                </c:pt>
                <c:pt idx="333">
                  <c:v>46691</c:v>
                </c:pt>
                <c:pt idx="334">
                  <c:v>46721</c:v>
                </c:pt>
                <c:pt idx="335">
                  <c:v>46752</c:v>
                </c:pt>
              </c:numCache>
            </c:numRef>
          </c:cat>
          <c:val>
            <c:numRef>
              <c:f>'17 - PCE'!$AG$13:$AG$336</c:f>
              <c:numCache>
                <c:formatCode>General</c:formatCode>
                <c:ptCount val="324"/>
                <c:pt idx="155" formatCode="0.0">
                  <c:v>#N/A</c:v>
                </c:pt>
                <c:pt idx="167" formatCode="0.0">
                  <c:v>#N/A</c:v>
                </c:pt>
                <c:pt idx="179" formatCode="0.0">
                  <c:v>#N/A</c:v>
                </c:pt>
                <c:pt idx="191" formatCode="0.0">
                  <c:v>#N/A</c:v>
                </c:pt>
                <c:pt idx="203" formatCode="0.0">
                  <c:v>#N/A</c:v>
                </c:pt>
                <c:pt idx="212" formatCode="0.0000">
                  <c:v>1.4225873687192525</c:v>
                </c:pt>
                <c:pt idx="215" formatCode="0.0">
                  <c:v>1.5</c:v>
                </c:pt>
                <c:pt idx="227" formatCode="0.0">
                  <c:v>1.9</c:v>
                </c:pt>
                <c:pt idx="239" formatCode="0.0">
                  <c:v>2</c:v>
                </c:pt>
                <c:pt idx="251" formatCode="0.0">
                  <c:v>2</c:v>
                </c:pt>
                <c:pt idx="263">
                  <c:v>#N/A</c:v>
                </c:pt>
                <c:pt idx="275">
                  <c:v>#N/A</c:v>
                </c:pt>
                <c:pt idx="287">
                  <c:v>#N/A</c:v>
                </c:pt>
                <c:pt idx="299">
                  <c:v>#N/A</c:v>
                </c:pt>
                <c:pt idx="311">
                  <c:v>#N/A</c:v>
                </c:pt>
                <c:pt idx="323">
                  <c:v>#N/A</c:v>
                </c:pt>
              </c:numCache>
            </c:numRef>
          </c:val>
          <c:smooth val="0"/>
          <c:extLst>
            <c:ext xmlns:c16="http://schemas.microsoft.com/office/drawing/2014/chart" uri="{C3380CC4-5D6E-409C-BE32-E72D297353CC}">
              <c16:uniqueId val="{00000017-696A-4B75-85EB-3FAF3BFFAE1A}"/>
            </c:ext>
          </c:extLst>
        </c:ser>
        <c:ser>
          <c:idx val="25"/>
          <c:order val="24"/>
          <c:tx>
            <c:strRef>
              <c:f>'17 - PCE'!$AH$12</c:f>
              <c:strCache>
                <c:ptCount val="1"/>
                <c:pt idx="0">
                  <c:v> Dec-17</c:v>
                </c:pt>
              </c:strCache>
            </c:strRef>
          </c:tx>
          <c:spPr>
            <a:ln w="19050" cap="rnd">
              <a:solidFill>
                <a:sysClr val="window" lastClr="FFFFFF">
                  <a:lumMod val="85000"/>
                </a:sysClr>
              </a:solidFill>
              <a:prstDash val="sysDash"/>
              <a:round/>
            </a:ln>
            <a:effectLst/>
          </c:spPr>
          <c:marker>
            <c:symbol val="none"/>
          </c:marker>
          <c:cat>
            <c:numRef>
              <c:f>'17 - PCE'!$G$13:$G$348</c:f>
              <c:numCache>
                <c:formatCode>[$-409]mmm\-yy;@</c:formatCode>
                <c:ptCount val="336"/>
                <c:pt idx="0">
                  <c:v>36556</c:v>
                </c:pt>
                <c:pt idx="1">
                  <c:v>36585</c:v>
                </c:pt>
                <c:pt idx="2">
                  <c:v>36616</c:v>
                </c:pt>
                <c:pt idx="3">
                  <c:v>36646</c:v>
                </c:pt>
                <c:pt idx="4">
                  <c:v>36677</c:v>
                </c:pt>
                <c:pt idx="5">
                  <c:v>36707</c:v>
                </c:pt>
                <c:pt idx="6">
                  <c:v>36738</c:v>
                </c:pt>
                <c:pt idx="7">
                  <c:v>36769</c:v>
                </c:pt>
                <c:pt idx="8">
                  <c:v>36799</c:v>
                </c:pt>
                <c:pt idx="9">
                  <c:v>36830</c:v>
                </c:pt>
                <c:pt idx="10">
                  <c:v>36860</c:v>
                </c:pt>
                <c:pt idx="11">
                  <c:v>36891</c:v>
                </c:pt>
                <c:pt idx="12">
                  <c:v>36922</c:v>
                </c:pt>
                <c:pt idx="13">
                  <c:v>36950</c:v>
                </c:pt>
                <c:pt idx="14">
                  <c:v>36981</c:v>
                </c:pt>
                <c:pt idx="15">
                  <c:v>37011</c:v>
                </c:pt>
                <c:pt idx="16">
                  <c:v>37042</c:v>
                </c:pt>
                <c:pt idx="17">
                  <c:v>37072</c:v>
                </c:pt>
                <c:pt idx="18">
                  <c:v>37103</c:v>
                </c:pt>
                <c:pt idx="19">
                  <c:v>37134</c:v>
                </c:pt>
                <c:pt idx="20">
                  <c:v>37164</c:v>
                </c:pt>
                <c:pt idx="21">
                  <c:v>37195</c:v>
                </c:pt>
                <c:pt idx="22">
                  <c:v>37225</c:v>
                </c:pt>
                <c:pt idx="23">
                  <c:v>37256</c:v>
                </c:pt>
                <c:pt idx="24">
                  <c:v>37287</c:v>
                </c:pt>
                <c:pt idx="25">
                  <c:v>37315</c:v>
                </c:pt>
                <c:pt idx="26">
                  <c:v>37346</c:v>
                </c:pt>
                <c:pt idx="27">
                  <c:v>37376</c:v>
                </c:pt>
                <c:pt idx="28">
                  <c:v>37407</c:v>
                </c:pt>
                <c:pt idx="29">
                  <c:v>37437</c:v>
                </c:pt>
                <c:pt idx="30">
                  <c:v>37468</c:v>
                </c:pt>
                <c:pt idx="31">
                  <c:v>37499</c:v>
                </c:pt>
                <c:pt idx="32">
                  <c:v>37529</c:v>
                </c:pt>
                <c:pt idx="33">
                  <c:v>37560</c:v>
                </c:pt>
                <c:pt idx="34">
                  <c:v>37590</c:v>
                </c:pt>
                <c:pt idx="35">
                  <c:v>37621</c:v>
                </c:pt>
                <c:pt idx="36">
                  <c:v>37652</c:v>
                </c:pt>
                <c:pt idx="37">
                  <c:v>37680</c:v>
                </c:pt>
                <c:pt idx="38">
                  <c:v>37711</c:v>
                </c:pt>
                <c:pt idx="39">
                  <c:v>37741</c:v>
                </c:pt>
                <c:pt idx="40">
                  <c:v>37772</c:v>
                </c:pt>
                <c:pt idx="41">
                  <c:v>37802</c:v>
                </c:pt>
                <c:pt idx="42">
                  <c:v>37833</c:v>
                </c:pt>
                <c:pt idx="43">
                  <c:v>37864</c:v>
                </c:pt>
                <c:pt idx="44">
                  <c:v>37894</c:v>
                </c:pt>
                <c:pt idx="45">
                  <c:v>37925</c:v>
                </c:pt>
                <c:pt idx="46">
                  <c:v>37955</c:v>
                </c:pt>
                <c:pt idx="47">
                  <c:v>37986</c:v>
                </c:pt>
                <c:pt idx="48">
                  <c:v>38017</c:v>
                </c:pt>
                <c:pt idx="49">
                  <c:v>38046</c:v>
                </c:pt>
                <c:pt idx="50">
                  <c:v>38077</c:v>
                </c:pt>
                <c:pt idx="51">
                  <c:v>38107</c:v>
                </c:pt>
                <c:pt idx="52">
                  <c:v>38138</c:v>
                </c:pt>
                <c:pt idx="53">
                  <c:v>38168</c:v>
                </c:pt>
                <c:pt idx="54">
                  <c:v>38199</c:v>
                </c:pt>
                <c:pt idx="55">
                  <c:v>38230</c:v>
                </c:pt>
                <c:pt idx="56">
                  <c:v>38260</c:v>
                </c:pt>
                <c:pt idx="57">
                  <c:v>38291</c:v>
                </c:pt>
                <c:pt idx="58">
                  <c:v>38321</c:v>
                </c:pt>
                <c:pt idx="59">
                  <c:v>38352</c:v>
                </c:pt>
                <c:pt idx="60">
                  <c:v>38383</c:v>
                </c:pt>
                <c:pt idx="61">
                  <c:v>38411</c:v>
                </c:pt>
                <c:pt idx="62">
                  <c:v>38442</c:v>
                </c:pt>
                <c:pt idx="63">
                  <c:v>38472</c:v>
                </c:pt>
                <c:pt idx="64">
                  <c:v>38503</c:v>
                </c:pt>
                <c:pt idx="65">
                  <c:v>38533</c:v>
                </c:pt>
                <c:pt idx="66">
                  <c:v>38564</c:v>
                </c:pt>
                <c:pt idx="67">
                  <c:v>38595</c:v>
                </c:pt>
                <c:pt idx="68">
                  <c:v>38625</c:v>
                </c:pt>
                <c:pt idx="69">
                  <c:v>38656</c:v>
                </c:pt>
                <c:pt idx="70">
                  <c:v>38686</c:v>
                </c:pt>
                <c:pt idx="71">
                  <c:v>38717</c:v>
                </c:pt>
                <c:pt idx="72">
                  <c:v>38748</c:v>
                </c:pt>
                <c:pt idx="73">
                  <c:v>38776</c:v>
                </c:pt>
                <c:pt idx="74">
                  <c:v>38807</c:v>
                </c:pt>
                <c:pt idx="75">
                  <c:v>38837</c:v>
                </c:pt>
                <c:pt idx="76">
                  <c:v>38868</c:v>
                </c:pt>
                <c:pt idx="77">
                  <c:v>38898</c:v>
                </c:pt>
                <c:pt idx="78">
                  <c:v>38929</c:v>
                </c:pt>
                <c:pt idx="79">
                  <c:v>38960</c:v>
                </c:pt>
                <c:pt idx="80">
                  <c:v>38990</c:v>
                </c:pt>
                <c:pt idx="81">
                  <c:v>39021</c:v>
                </c:pt>
                <c:pt idx="82">
                  <c:v>39051</c:v>
                </c:pt>
                <c:pt idx="83">
                  <c:v>39082</c:v>
                </c:pt>
                <c:pt idx="84">
                  <c:v>39113</c:v>
                </c:pt>
                <c:pt idx="85">
                  <c:v>39141</c:v>
                </c:pt>
                <c:pt idx="86">
                  <c:v>39172</c:v>
                </c:pt>
                <c:pt idx="87">
                  <c:v>39202</c:v>
                </c:pt>
                <c:pt idx="88">
                  <c:v>39233</c:v>
                </c:pt>
                <c:pt idx="89">
                  <c:v>39263</c:v>
                </c:pt>
                <c:pt idx="90">
                  <c:v>39294</c:v>
                </c:pt>
                <c:pt idx="91">
                  <c:v>39325</c:v>
                </c:pt>
                <c:pt idx="92">
                  <c:v>39355</c:v>
                </c:pt>
                <c:pt idx="93">
                  <c:v>39386</c:v>
                </c:pt>
                <c:pt idx="94">
                  <c:v>39416</c:v>
                </c:pt>
                <c:pt idx="95">
                  <c:v>39447</c:v>
                </c:pt>
                <c:pt idx="96">
                  <c:v>39478</c:v>
                </c:pt>
                <c:pt idx="97">
                  <c:v>39507</c:v>
                </c:pt>
                <c:pt idx="98">
                  <c:v>39538</c:v>
                </c:pt>
                <c:pt idx="99">
                  <c:v>39568</c:v>
                </c:pt>
                <c:pt idx="100">
                  <c:v>39599</c:v>
                </c:pt>
                <c:pt idx="101">
                  <c:v>39629</c:v>
                </c:pt>
                <c:pt idx="102">
                  <c:v>39660</c:v>
                </c:pt>
                <c:pt idx="103">
                  <c:v>39691</c:v>
                </c:pt>
                <c:pt idx="104">
                  <c:v>39721</c:v>
                </c:pt>
                <c:pt idx="105">
                  <c:v>39752</c:v>
                </c:pt>
                <c:pt idx="106">
                  <c:v>39782</c:v>
                </c:pt>
                <c:pt idx="107">
                  <c:v>39813</c:v>
                </c:pt>
                <c:pt idx="108">
                  <c:v>39844</c:v>
                </c:pt>
                <c:pt idx="109">
                  <c:v>39872</c:v>
                </c:pt>
                <c:pt idx="110">
                  <c:v>39903</c:v>
                </c:pt>
                <c:pt idx="111">
                  <c:v>39933</c:v>
                </c:pt>
                <c:pt idx="112">
                  <c:v>39964</c:v>
                </c:pt>
                <c:pt idx="113">
                  <c:v>39994</c:v>
                </c:pt>
                <c:pt idx="114">
                  <c:v>40025</c:v>
                </c:pt>
                <c:pt idx="115">
                  <c:v>40056</c:v>
                </c:pt>
                <c:pt idx="116">
                  <c:v>40086</c:v>
                </c:pt>
                <c:pt idx="117">
                  <c:v>40117</c:v>
                </c:pt>
                <c:pt idx="118">
                  <c:v>40147</c:v>
                </c:pt>
                <c:pt idx="119">
                  <c:v>40178</c:v>
                </c:pt>
                <c:pt idx="120">
                  <c:v>40209</c:v>
                </c:pt>
                <c:pt idx="121">
                  <c:v>40237</c:v>
                </c:pt>
                <c:pt idx="122">
                  <c:v>40268</c:v>
                </c:pt>
                <c:pt idx="123">
                  <c:v>40298</c:v>
                </c:pt>
                <c:pt idx="124">
                  <c:v>40329</c:v>
                </c:pt>
                <c:pt idx="125">
                  <c:v>40359</c:v>
                </c:pt>
                <c:pt idx="126">
                  <c:v>40390</c:v>
                </c:pt>
                <c:pt idx="127">
                  <c:v>40421</c:v>
                </c:pt>
                <c:pt idx="128">
                  <c:v>40451</c:v>
                </c:pt>
                <c:pt idx="129">
                  <c:v>40482</c:v>
                </c:pt>
                <c:pt idx="130">
                  <c:v>40512</c:v>
                </c:pt>
                <c:pt idx="131">
                  <c:v>40543</c:v>
                </c:pt>
                <c:pt idx="132">
                  <c:v>40574</c:v>
                </c:pt>
                <c:pt idx="133">
                  <c:v>40602</c:v>
                </c:pt>
                <c:pt idx="134">
                  <c:v>40633</c:v>
                </c:pt>
                <c:pt idx="135">
                  <c:v>40663</c:v>
                </c:pt>
                <c:pt idx="136">
                  <c:v>40694</c:v>
                </c:pt>
                <c:pt idx="137">
                  <c:v>40724</c:v>
                </c:pt>
                <c:pt idx="138">
                  <c:v>40755</c:v>
                </c:pt>
                <c:pt idx="139">
                  <c:v>40786</c:v>
                </c:pt>
                <c:pt idx="140">
                  <c:v>40816</c:v>
                </c:pt>
                <c:pt idx="141">
                  <c:v>40847</c:v>
                </c:pt>
                <c:pt idx="142">
                  <c:v>40877</c:v>
                </c:pt>
                <c:pt idx="143">
                  <c:v>40908</c:v>
                </c:pt>
                <c:pt idx="144">
                  <c:v>40939</c:v>
                </c:pt>
                <c:pt idx="145">
                  <c:v>40968</c:v>
                </c:pt>
                <c:pt idx="146">
                  <c:v>40999</c:v>
                </c:pt>
                <c:pt idx="147">
                  <c:v>41029</c:v>
                </c:pt>
                <c:pt idx="148">
                  <c:v>41060</c:v>
                </c:pt>
                <c:pt idx="149">
                  <c:v>41090</c:v>
                </c:pt>
                <c:pt idx="150">
                  <c:v>41121</c:v>
                </c:pt>
                <c:pt idx="151">
                  <c:v>41152</c:v>
                </c:pt>
                <c:pt idx="152">
                  <c:v>41182</c:v>
                </c:pt>
                <c:pt idx="153">
                  <c:v>41213</c:v>
                </c:pt>
                <c:pt idx="154">
                  <c:v>41243</c:v>
                </c:pt>
                <c:pt idx="155">
                  <c:v>41274</c:v>
                </c:pt>
                <c:pt idx="156">
                  <c:v>41305</c:v>
                </c:pt>
                <c:pt idx="157">
                  <c:v>41333</c:v>
                </c:pt>
                <c:pt idx="158">
                  <c:v>41364</c:v>
                </c:pt>
                <c:pt idx="159">
                  <c:v>41394</c:v>
                </c:pt>
                <c:pt idx="160">
                  <c:v>41425</c:v>
                </c:pt>
                <c:pt idx="161">
                  <c:v>41455</c:v>
                </c:pt>
                <c:pt idx="162">
                  <c:v>41486</c:v>
                </c:pt>
                <c:pt idx="163">
                  <c:v>41517</c:v>
                </c:pt>
                <c:pt idx="164">
                  <c:v>41547</c:v>
                </c:pt>
                <c:pt idx="165">
                  <c:v>41578</c:v>
                </c:pt>
                <c:pt idx="166">
                  <c:v>41608</c:v>
                </c:pt>
                <c:pt idx="167">
                  <c:v>41639</c:v>
                </c:pt>
                <c:pt idx="168">
                  <c:v>41670</c:v>
                </c:pt>
                <c:pt idx="169">
                  <c:v>41698</c:v>
                </c:pt>
                <c:pt idx="170">
                  <c:v>41729</c:v>
                </c:pt>
                <c:pt idx="171">
                  <c:v>41759</c:v>
                </c:pt>
                <c:pt idx="172">
                  <c:v>41790</c:v>
                </c:pt>
                <c:pt idx="173">
                  <c:v>41820</c:v>
                </c:pt>
                <c:pt idx="174">
                  <c:v>41851</c:v>
                </c:pt>
                <c:pt idx="175">
                  <c:v>41882</c:v>
                </c:pt>
                <c:pt idx="176">
                  <c:v>41912</c:v>
                </c:pt>
                <c:pt idx="177">
                  <c:v>41943</c:v>
                </c:pt>
                <c:pt idx="178">
                  <c:v>41973</c:v>
                </c:pt>
                <c:pt idx="179">
                  <c:v>42004</c:v>
                </c:pt>
                <c:pt idx="180">
                  <c:v>42035</c:v>
                </c:pt>
                <c:pt idx="181">
                  <c:v>42063</c:v>
                </c:pt>
                <c:pt idx="182">
                  <c:v>42094</c:v>
                </c:pt>
                <c:pt idx="183">
                  <c:v>42124</c:v>
                </c:pt>
                <c:pt idx="184">
                  <c:v>42155</c:v>
                </c:pt>
                <c:pt idx="185">
                  <c:v>42185</c:v>
                </c:pt>
                <c:pt idx="186">
                  <c:v>42216</c:v>
                </c:pt>
                <c:pt idx="187">
                  <c:v>42247</c:v>
                </c:pt>
                <c:pt idx="188">
                  <c:v>42277</c:v>
                </c:pt>
                <c:pt idx="189">
                  <c:v>42308</c:v>
                </c:pt>
                <c:pt idx="190">
                  <c:v>42338</c:v>
                </c:pt>
                <c:pt idx="191">
                  <c:v>42369</c:v>
                </c:pt>
                <c:pt idx="192">
                  <c:v>42400</c:v>
                </c:pt>
                <c:pt idx="193">
                  <c:v>42429</c:v>
                </c:pt>
                <c:pt idx="194">
                  <c:v>42460</c:v>
                </c:pt>
                <c:pt idx="195">
                  <c:v>42490</c:v>
                </c:pt>
                <c:pt idx="196">
                  <c:v>42521</c:v>
                </c:pt>
                <c:pt idx="197">
                  <c:v>42551</c:v>
                </c:pt>
                <c:pt idx="198">
                  <c:v>42582</c:v>
                </c:pt>
                <c:pt idx="199">
                  <c:v>42613</c:v>
                </c:pt>
                <c:pt idx="200">
                  <c:v>42643</c:v>
                </c:pt>
                <c:pt idx="201">
                  <c:v>42674</c:v>
                </c:pt>
                <c:pt idx="202">
                  <c:v>42704</c:v>
                </c:pt>
                <c:pt idx="203">
                  <c:v>42735</c:v>
                </c:pt>
                <c:pt idx="204">
                  <c:v>42766</c:v>
                </c:pt>
                <c:pt idx="205">
                  <c:v>42794</c:v>
                </c:pt>
                <c:pt idx="206">
                  <c:v>42825</c:v>
                </c:pt>
                <c:pt idx="207">
                  <c:v>42855</c:v>
                </c:pt>
                <c:pt idx="208">
                  <c:v>42886</c:v>
                </c:pt>
                <c:pt idx="209">
                  <c:v>42916</c:v>
                </c:pt>
                <c:pt idx="210">
                  <c:v>42947</c:v>
                </c:pt>
                <c:pt idx="211">
                  <c:v>42978</c:v>
                </c:pt>
                <c:pt idx="212">
                  <c:v>43008</c:v>
                </c:pt>
                <c:pt idx="213">
                  <c:v>43039</c:v>
                </c:pt>
                <c:pt idx="214">
                  <c:v>43069</c:v>
                </c:pt>
                <c:pt idx="215">
                  <c:v>43100</c:v>
                </c:pt>
                <c:pt idx="216">
                  <c:v>43131</c:v>
                </c:pt>
                <c:pt idx="217">
                  <c:v>43159</c:v>
                </c:pt>
                <c:pt idx="218">
                  <c:v>43190</c:v>
                </c:pt>
                <c:pt idx="219">
                  <c:v>43220</c:v>
                </c:pt>
                <c:pt idx="220">
                  <c:v>43251</c:v>
                </c:pt>
                <c:pt idx="221">
                  <c:v>43281</c:v>
                </c:pt>
                <c:pt idx="222">
                  <c:v>43312</c:v>
                </c:pt>
                <c:pt idx="223">
                  <c:v>43343</c:v>
                </c:pt>
                <c:pt idx="224">
                  <c:v>43373</c:v>
                </c:pt>
                <c:pt idx="225">
                  <c:v>43404</c:v>
                </c:pt>
                <c:pt idx="226">
                  <c:v>43434</c:v>
                </c:pt>
                <c:pt idx="227">
                  <c:v>43465</c:v>
                </c:pt>
                <c:pt idx="228">
                  <c:v>43496</c:v>
                </c:pt>
                <c:pt idx="229">
                  <c:v>43524</c:v>
                </c:pt>
                <c:pt idx="230">
                  <c:v>43555</c:v>
                </c:pt>
                <c:pt idx="231">
                  <c:v>43585</c:v>
                </c:pt>
                <c:pt idx="232">
                  <c:v>43616</c:v>
                </c:pt>
                <c:pt idx="233">
                  <c:v>43646</c:v>
                </c:pt>
                <c:pt idx="234">
                  <c:v>43677</c:v>
                </c:pt>
                <c:pt idx="235">
                  <c:v>43708</c:v>
                </c:pt>
                <c:pt idx="236">
                  <c:v>43738</c:v>
                </c:pt>
                <c:pt idx="237">
                  <c:v>43769</c:v>
                </c:pt>
                <c:pt idx="238">
                  <c:v>43799</c:v>
                </c:pt>
                <c:pt idx="239">
                  <c:v>43830</c:v>
                </c:pt>
                <c:pt idx="240">
                  <c:v>43861</c:v>
                </c:pt>
                <c:pt idx="241">
                  <c:v>43890</c:v>
                </c:pt>
                <c:pt idx="242">
                  <c:v>43921</c:v>
                </c:pt>
                <c:pt idx="243">
                  <c:v>43951</c:v>
                </c:pt>
                <c:pt idx="244">
                  <c:v>43982</c:v>
                </c:pt>
                <c:pt idx="245">
                  <c:v>44012</c:v>
                </c:pt>
                <c:pt idx="246">
                  <c:v>44043</c:v>
                </c:pt>
                <c:pt idx="247">
                  <c:v>44074</c:v>
                </c:pt>
                <c:pt idx="248">
                  <c:v>44104</c:v>
                </c:pt>
                <c:pt idx="249">
                  <c:v>44135</c:v>
                </c:pt>
                <c:pt idx="250">
                  <c:v>44165</c:v>
                </c:pt>
                <c:pt idx="251">
                  <c:v>44196</c:v>
                </c:pt>
                <c:pt idx="252">
                  <c:v>44227</c:v>
                </c:pt>
                <c:pt idx="253">
                  <c:v>44255</c:v>
                </c:pt>
                <c:pt idx="254">
                  <c:v>44286</c:v>
                </c:pt>
                <c:pt idx="255">
                  <c:v>44316</c:v>
                </c:pt>
                <c:pt idx="256">
                  <c:v>44347</c:v>
                </c:pt>
                <c:pt idx="257">
                  <c:v>44377</c:v>
                </c:pt>
                <c:pt idx="258">
                  <c:v>44408</c:v>
                </c:pt>
                <c:pt idx="259">
                  <c:v>44439</c:v>
                </c:pt>
                <c:pt idx="260">
                  <c:v>44469</c:v>
                </c:pt>
                <c:pt idx="261">
                  <c:v>44500</c:v>
                </c:pt>
                <c:pt idx="262">
                  <c:v>44530</c:v>
                </c:pt>
                <c:pt idx="263">
                  <c:v>44561</c:v>
                </c:pt>
                <c:pt idx="264">
                  <c:v>44592</c:v>
                </c:pt>
                <c:pt idx="265">
                  <c:v>44620</c:v>
                </c:pt>
                <c:pt idx="266">
                  <c:v>44651</c:v>
                </c:pt>
                <c:pt idx="267">
                  <c:v>44681</c:v>
                </c:pt>
                <c:pt idx="268">
                  <c:v>44712</c:v>
                </c:pt>
                <c:pt idx="269">
                  <c:v>44742</c:v>
                </c:pt>
                <c:pt idx="270">
                  <c:v>44773</c:v>
                </c:pt>
                <c:pt idx="271">
                  <c:v>44804</c:v>
                </c:pt>
                <c:pt idx="272">
                  <c:v>44834</c:v>
                </c:pt>
                <c:pt idx="273">
                  <c:v>44865</c:v>
                </c:pt>
                <c:pt idx="274">
                  <c:v>44895</c:v>
                </c:pt>
                <c:pt idx="275">
                  <c:v>44926</c:v>
                </c:pt>
                <c:pt idx="276">
                  <c:v>44957</c:v>
                </c:pt>
                <c:pt idx="277">
                  <c:v>44985</c:v>
                </c:pt>
                <c:pt idx="278">
                  <c:v>45016</c:v>
                </c:pt>
                <c:pt idx="279">
                  <c:v>45046</c:v>
                </c:pt>
                <c:pt idx="280">
                  <c:v>45077</c:v>
                </c:pt>
                <c:pt idx="281">
                  <c:v>45107</c:v>
                </c:pt>
                <c:pt idx="282">
                  <c:v>45138</c:v>
                </c:pt>
                <c:pt idx="283">
                  <c:v>45169</c:v>
                </c:pt>
                <c:pt idx="284">
                  <c:v>45199</c:v>
                </c:pt>
                <c:pt idx="285">
                  <c:v>45230</c:v>
                </c:pt>
                <c:pt idx="286">
                  <c:v>45260</c:v>
                </c:pt>
                <c:pt idx="287">
                  <c:v>45291</c:v>
                </c:pt>
                <c:pt idx="288">
                  <c:v>45322</c:v>
                </c:pt>
                <c:pt idx="289">
                  <c:v>45351</c:v>
                </c:pt>
                <c:pt idx="290">
                  <c:v>45382</c:v>
                </c:pt>
                <c:pt idx="291">
                  <c:v>45412</c:v>
                </c:pt>
                <c:pt idx="292">
                  <c:v>45443</c:v>
                </c:pt>
                <c:pt idx="293">
                  <c:v>45473</c:v>
                </c:pt>
                <c:pt idx="294">
                  <c:v>45504</c:v>
                </c:pt>
                <c:pt idx="295">
                  <c:v>45535</c:v>
                </c:pt>
                <c:pt idx="296">
                  <c:v>45565</c:v>
                </c:pt>
                <c:pt idx="297">
                  <c:v>45596</c:v>
                </c:pt>
                <c:pt idx="298">
                  <c:v>45626</c:v>
                </c:pt>
                <c:pt idx="299">
                  <c:v>45657</c:v>
                </c:pt>
                <c:pt idx="300">
                  <c:v>45688</c:v>
                </c:pt>
                <c:pt idx="301">
                  <c:v>45716</c:v>
                </c:pt>
                <c:pt idx="302">
                  <c:v>45747</c:v>
                </c:pt>
                <c:pt idx="303">
                  <c:v>45777</c:v>
                </c:pt>
                <c:pt idx="304">
                  <c:v>45808</c:v>
                </c:pt>
                <c:pt idx="305">
                  <c:v>45838</c:v>
                </c:pt>
                <c:pt idx="306">
                  <c:v>45869</c:v>
                </c:pt>
                <c:pt idx="307">
                  <c:v>45900</c:v>
                </c:pt>
                <c:pt idx="308">
                  <c:v>45930</c:v>
                </c:pt>
                <c:pt idx="309">
                  <c:v>45961</c:v>
                </c:pt>
                <c:pt idx="310">
                  <c:v>45991</c:v>
                </c:pt>
                <c:pt idx="311">
                  <c:v>46022</c:v>
                </c:pt>
                <c:pt idx="312">
                  <c:v>46053</c:v>
                </c:pt>
                <c:pt idx="313">
                  <c:v>46081</c:v>
                </c:pt>
                <c:pt idx="314">
                  <c:v>46112</c:v>
                </c:pt>
                <c:pt idx="315">
                  <c:v>46142</c:v>
                </c:pt>
                <c:pt idx="316">
                  <c:v>46173</c:v>
                </c:pt>
                <c:pt idx="317">
                  <c:v>46203</c:v>
                </c:pt>
                <c:pt idx="318">
                  <c:v>46234</c:v>
                </c:pt>
                <c:pt idx="319">
                  <c:v>46265</c:v>
                </c:pt>
                <c:pt idx="320">
                  <c:v>46295</c:v>
                </c:pt>
                <c:pt idx="321">
                  <c:v>46326</c:v>
                </c:pt>
                <c:pt idx="322">
                  <c:v>46356</c:v>
                </c:pt>
                <c:pt idx="323">
                  <c:v>46387</c:v>
                </c:pt>
                <c:pt idx="324">
                  <c:v>46418</c:v>
                </c:pt>
                <c:pt idx="325">
                  <c:v>46446</c:v>
                </c:pt>
                <c:pt idx="326">
                  <c:v>46477</c:v>
                </c:pt>
                <c:pt idx="327">
                  <c:v>46507</c:v>
                </c:pt>
                <c:pt idx="328">
                  <c:v>46538</c:v>
                </c:pt>
                <c:pt idx="329">
                  <c:v>46568</c:v>
                </c:pt>
                <c:pt idx="330">
                  <c:v>46599</c:v>
                </c:pt>
                <c:pt idx="331">
                  <c:v>46630</c:v>
                </c:pt>
                <c:pt idx="332">
                  <c:v>46660</c:v>
                </c:pt>
                <c:pt idx="333">
                  <c:v>46691</c:v>
                </c:pt>
                <c:pt idx="334">
                  <c:v>46721</c:v>
                </c:pt>
                <c:pt idx="335">
                  <c:v>46752</c:v>
                </c:pt>
              </c:numCache>
            </c:numRef>
          </c:cat>
          <c:val>
            <c:numRef>
              <c:f>'17 - PCE'!$AH$13:$AH$336</c:f>
              <c:numCache>
                <c:formatCode>General</c:formatCode>
                <c:ptCount val="324"/>
                <c:pt idx="155" formatCode="0.0">
                  <c:v>#N/A</c:v>
                </c:pt>
                <c:pt idx="167" formatCode="0.0">
                  <c:v>#N/A</c:v>
                </c:pt>
                <c:pt idx="179" formatCode="0.0">
                  <c:v>#N/A</c:v>
                </c:pt>
                <c:pt idx="191" formatCode="0.0">
                  <c:v>#N/A</c:v>
                </c:pt>
                <c:pt idx="203" formatCode="0.0">
                  <c:v>#N/A</c:v>
                </c:pt>
                <c:pt idx="215" formatCode="0.0">
                  <c:v>1.5</c:v>
                </c:pt>
                <c:pt idx="227" formatCode="0.0">
                  <c:v>1.9</c:v>
                </c:pt>
                <c:pt idx="239" formatCode="0.0">
                  <c:v>2</c:v>
                </c:pt>
                <c:pt idx="251" formatCode="0.0">
                  <c:v>2</c:v>
                </c:pt>
                <c:pt idx="263">
                  <c:v>#N/A</c:v>
                </c:pt>
                <c:pt idx="275">
                  <c:v>#N/A</c:v>
                </c:pt>
                <c:pt idx="287">
                  <c:v>#N/A</c:v>
                </c:pt>
                <c:pt idx="299">
                  <c:v>#N/A</c:v>
                </c:pt>
                <c:pt idx="311">
                  <c:v>#N/A</c:v>
                </c:pt>
                <c:pt idx="323">
                  <c:v>#N/A</c:v>
                </c:pt>
              </c:numCache>
            </c:numRef>
          </c:val>
          <c:smooth val="0"/>
          <c:extLst>
            <c:ext xmlns:c16="http://schemas.microsoft.com/office/drawing/2014/chart" uri="{C3380CC4-5D6E-409C-BE32-E72D297353CC}">
              <c16:uniqueId val="{00000018-696A-4B75-85EB-3FAF3BFFAE1A}"/>
            </c:ext>
          </c:extLst>
        </c:ser>
        <c:ser>
          <c:idx val="26"/>
          <c:order val="25"/>
          <c:tx>
            <c:strRef>
              <c:f>'17 - PCE'!$AI$12</c:f>
              <c:strCache>
                <c:ptCount val="1"/>
                <c:pt idx="0">
                  <c:v> Mar-18</c:v>
                </c:pt>
              </c:strCache>
            </c:strRef>
          </c:tx>
          <c:spPr>
            <a:ln w="19050" cap="rnd">
              <a:solidFill>
                <a:schemeClr val="accent3">
                  <a:lumMod val="60000"/>
                  <a:lumOff val="40000"/>
                </a:schemeClr>
              </a:solidFill>
              <a:prstDash val="sysDash"/>
              <a:round/>
            </a:ln>
            <a:effectLst/>
          </c:spPr>
          <c:marker>
            <c:symbol val="none"/>
          </c:marker>
          <c:cat>
            <c:numRef>
              <c:f>'17 - PCE'!$G$13:$G$348</c:f>
              <c:numCache>
                <c:formatCode>[$-409]mmm\-yy;@</c:formatCode>
                <c:ptCount val="336"/>
                <c:pt idx="0">
                  <c:v>36556</c:v>
                </c:pt>
                <c:pt idx="1">
                  <c:v>36585</c:v>
                </c:pt>
                <c:pt idx="2">
                  <c:v>36616</c:v>
                </c:pt>
                <c:pt idx="3">
                  <c:v>36646</c:v>
                </c:pt>
                <c:pt idx="4">
                  <c:v>36677</c:v>
                </c:pt>
                <c:pt idx="5">
                  <c:v>36707</c:v>
                </c:pt>
                <c:pt idx="6">
                  <c:v>36738</c:v>
                </c:pt>
                <c:pt idx="7">
                  <c:v>36769</c:v>
                </c:pt>
                <c:pt idx="8">
                  <c:v>36799</c:v>
                </c:pt>
                <c:pt idx="9">
                  <c:v>36830</c:v>
                </c:pt>
                <c:pt idx="10">
                  <c:v>36860</c:v>
                </c:pt>
                <c:pt idx="11">
                  <c:v>36891</c:v>
                </c:pt>
                <c:pt idx="12">
                  <c:v>36922</c:v>
                </c:pt>
                <c:pt idx="13">
                  <c:v>36950</c:v>
                </c:pt>
                <c:pt idx="14">
                  <c:v>36981</c:v>
                </c:pt>
                <c:pt idx="15">
                  <c:v>37011</c:v>
                </c:pt>
                <c:pt idx="16">
                  <c:v>37042</c:v>
                </c:pt>
                <c:pt idx="17">
                  <c:v>37072</c:v>
                </c:pt>
                <c:pt idx="18">
                  <c:v>37103</c:v>
                </c:pt>
                <c:pt idx="19">
                  <c:v>37134</c:v>
                </c:pt>
                <c:pt idx="20">
                  <c:v>37164</c:v>
                </c:pt>
                <c:pt idx="21">
                  <c:v>37195</c:v>
                </c:pt>
                <c:pt idx="22">
                  <c:v>37225</c:v>
                </c:pt>
                <c:pt idx="23">
                  <c:v>37256</c:v>
                </c:pt>
                <c:pt idx="24">
                  <c:v>37287</c:v>
                </c:pt>
                <c:pt idx="25">
                  <c:v>37315</c:v>
                </c:pt>
                <c:pt idx="26">
                  <c:v>37346</c:v>
                </c:pt>
                <c:pt idx="27">
                  <c:v>37376</c:v>
                </c:pt>
                <c:pt idx="28">
                  <c:v>37407</c:v>
                </c:pt>
                <c:pt idx="29">
                  <c:v>37437</c:v>
                </c:pt>
                <c:pt idx="30">
                  <c:v>37468</c:v>
                </c:pt>
                <c:pt idx="31">
                  <c:v>37499</c:v>
                </c:pt>
                <c:pt idx="32">
                  <c:v>37529</c:v>
                </c:pt>
                <c:pt idx="33">
                  <c:v>37560</c:v>
                </c:pt>
                <c:pt idx="34">
                  <c:v>37590</c:v>
                </c:pt>
                <c:pt idx="35">
                  <c:v>37621</c:v>
                </c:pt>
                <c:pt idx="36">
                  <c:v>37652</c:v>
                </c:pt>
                <c:pt idx="37">
                  <c:v>37680</c:v>
                </c:pt>
                <c:pt idx="38">
                  <c:v>37711</c:v>
                </c:pt>
                <c:pt idx="39">
                  <c:v>37741</c:v>
                </c:pt>
                <c:pt idx="40">
                  <c:v>37772</c:v>
                </c:pt>
                <c:pt idx="41">
                  <c:v>37802</c:v>
                </c:pt>
                <c:pt idx="42">
                  <c:v>37833</c:v>
                </c:pt>
                <c:pt idx="43">
                  <c:v>37864</c:v>
                </c:pt>
                <c:pt idx="44">
                  <c:v>37894</c:v>
                </c:pt>
                <c:pt idx="45">
                  <c:v>37925</c:v>
                </c:pt>
                <c:pt idx="46">
                  <c:v>37955</c:v>
                </c:pt>
                <c:pt idx="47">
                  <c:v>37986</c:v>
                </c:pt>
                <c:pt idx="48">
                  <c:v>38017</c:v>
                </c:pt>
                <c:pt idx="49">
                  <c:v>38046</c:v>
                </c:pt>
                <c:pt idx="50">
                  <c:v>38077</c:v>
                </c:pt>
                <c:pt idx="51">
                  <c:v>38107</c:v>
                </c:pt>
                <c:pt idx="52">
                  <c:v>38138</c:v>
                </c:pt>
                <c:pt idx="53">
                  <c:v>38168</c:v>
                </c:pt>
                <c:pt idx="54">
                  <c:v>38199</c:v>
                </c:pt>
                <c:pt idx="55">
                  <c:v>38230</c:v>
                </c:pt>
                <c:pt idx="56">
                  <c:v>38260</c:v>
                </c:pt>
                <c:pt idx="57">
                  <c:v>38291</c:v>
                </c:pt>
                <c:pt idx="58">
                  <c:v>38321</c:v>
                </c:pt>
                <c:pt idx="59">
                  <c:v>38352</c:v>
                </c:pt>
                <c:pt idx="60">
                  <c:v>38383</c:v>
                </c:pt>
                <c:pt idx="61">
                  <c:v>38411</c:v>
                </c:pt>
                <c:pt idx="62">
                  <c:v>38442</c:v>
                </c:pt>
                <c:pt idx="63">
                  <c:v>38472</c:v>
                </c:pt>
                <c:pt idx="64">
                  <c:v>38503</c:v>
                </c:pt>
                <c:pt idx="65">
                  <c:v>38533</c:v>
                </c:pt>
                <c:pt idx="66">
                  <c:v>38564</c:v>
                </c:pt>
                <c:pt idx="67">
                  <c:v>38595</c:v>
                </c:pt>
                <c:pt idx="68">
                  <c:v>38625</c:v>
                </c:pt>
                <c:pt idx="69">
                  <c:v>38656</c:v>
                </c:pt>
                <c:pt idx="70">
                  <c:v>38686</c:v>
                </c:pt>
                <c:pt idx="71">
                  <c:v>38717</c:v>
                </c:pt>
                <c:pt idx="72">
                  <c:v>38748</c:v>
                </c:pt>
                <c:pt idx="73">
                  <c:v>38776</c:v>
                </c:pt>
                <c:pt idx="74">
                  <c:v>38807</c:v>
                </c:pt>
                <c:pt idx="75">
                  <c:v>38837</c:v>
                </c:pt>
                <c:pt idx="76">
                  <c:v>38868</c:v>
                </c:pt>
                <c:pt idx="77">
                  <c:v>38898</c:v>
                </c:pt>
                <c:pt idx="78">
                  <c:v>38929</c:v>
                </c:pt>
                <c:pt idx="79">
                  <c:v>38960</c:v>
                </c:pt>
                <c:pt idx="80">
                  <c:v>38990</c:v>
                </c:pt>
                <c:pt idx="81">
                  <c:v>39021</c:v>
                </c:pt>
                <c:pt idx="82">
                  <c:v>39051</c:v>
                </c:pt>
                <c:pt idx="83">
                  <c:v>39082</c:v>
                </c:pt>
                <c:pt idx="84">
                  <c:v>39113</c:v>
                </c:pt>
                <c:pt idx="85">
                  <c:v>39141</c:v>
                </c:pt>
                <c:pt idx="86">
                  <c:v>39172</c:v>
                </c:pt>
                <c:pt idx="87">
                  <c:v>39202</c:v>
                </c:pt>
                <c:pt idx="88">
                  <c:v>39233</c:v>
                </c:pt>
                <c:pt idx="89">
                  <c:v>39263</c:v>
                </c:pt>
                <c:pt idx="90">
                  <c:v>39294</c:v>
                </c:pt>
                <c:pt idx="91">
                  <c:v>39325</c:v>
                </c:pt>
                <c:pt idx="92">
                  <c:v>39355</c:v>
                </c:pt>
                <c:pt idx="93">
                  <c:v>39386</c:v>
                </c:pt>
                <c:pt idx="94">
                  <c:v>39416</c:v>
                </c:pt>
                <c:pt idx="95">
                  <c:v>39447</c:v>
                </c:pt>
                <c:pt idx="96">
                  <c:v>39478</c:v>
                </c:pt>
                <c:pt idx="97">
                  <c:v>39507</c:v>
                </c:pt>
                <c:pt idx="98">
                  <c:v>39538</c:v>
                </c:pt>
                <c:pt idx="99">
                  <c:v>39568</c:v>
                </c:pt>
                <c:pt idx="100">
                  <c:v>39599</c:v>
                </c:pt>
                <c:pt idx="101">
                  <c:v>39629</c:v>
                </c:pt>
                <c:pt idx="102">
                  <c:v>39660</c:v>
                </c:pt>
                <c:pt idx="103">
                  <c:v>39691</c:v>
                </c:pt>
                <c:pt idx="104">
                  <c:v>39721</c:v>
                </c:pt>
                <c:pt idx="105">
                  <c:v>39752</c:v>
                </c:pt>
                <c:pt idx="106">
                  <c:v>39782</c:v>
                </c:pt>
                <c:pt idx="107">
                  <c:v>39813</c:v>
                </c:pt>
                <c:pt idx="108">
                  <c:v>39844</c:v>
                </c:pt>
                <c:pt idx="109">
                  <c:v>39872</c:v>
                </c:pt>
                <c:pt idx="110">
                  <c:v>39903</c:v>
                </c:pt>
                <c:pt idx="111">
                  <c:v>39933</c:v>
                </c:pt>
                <c:pt idx="112">
                  <c:v>39964</c:v>
                </c:pt>
                <c:pt idx="113">
                  <c:v>39994</c:v>
                </c:pt>
                <c:pt idx="114">
                  <c:v>40025</c:v>
                </c:pt>
                <c:pt idx="115">
                  <c:v>40056</c:v>
                </c:pt>
                <c:pt idx="116">
                  <c:v>40086</c:v>
                </c:pt>
                <c:pt idx="117">
                  <c:v>40117</c:v>
                </c:pt>
                <c:pt idx="118">
                  <c:v>40147</c:v>
                </c:pt>
                <c:pt idx="119">
                  <c:v>40178</c:v>
                </c:pt>
                <c:pt idx="120">
                  <c:v>40209</c:v>
                </c:pt>
                <c:pt idx="121">
                  <c:v>40237</c:v>
                </c:pt>
                <c:pt idx="122">
                  <c:v>40268</c:v>
                </c:pt>
                <c:pt idx="123">
                  <c:v>40298</c:v>
                </c:pt>
                <c:pt idx="124">
                  <c:v>40329</c:v>
                </c:pt>
                <c:pt idx="125">
                  <c:v>40359</c:v>
                </c:pt>
                <c:pt idx="126">
                  <c:v>40390</c:v>
                </c:pt>
                <c:pt idx="127">
                  <c:v>40421</c:v>
                </c:pt>
                <c:pt idx="128">
                  <c:v>40451</c:v>
                </c:pt>
                <c:pt idx="129">
                  <c:v>40482</c:v>
                </c:pt>
                <c:pt idx="130">
                  <c:v>40512</c:v>
                </c:pt>
                <c:pt idx="131">
                  <c:v>40543</c:v>
                </c:pt>
                <c:pt idx="132">
                  <c:v>40574</c:v>
                </c:pt>
                <c:pt idx="133">
                  <c:v>40602</c:v>
                </c:pt>
                <c:pt idx="134">
                  <c:v>40633</c:v>
                </c:pt>
                <c:pt idx="135">
                  <c:v>40663</c:v>
                </c:pt>
                <c:pt idx="136">
                  <c:v>40694</c:v>
                </c:pt>
                <c:pt idx="137">
                  <c:v>40724</c:v>
                </c:pt>
                <c:pt idx="138">
                  <c:v>40755</c:v>
                </c:pt>
                <c:pt idx="139">
                  <c:v>40786</c:v>
                </c:pt>
                <c:pt idx="140">
                  <c:v>40816</c:v>
                </c:pt>
                <c:pt idx="141">
                  <c:v>40847</c:v>
                </c:pt>
                <c:pt idx="142">
                  <c:v>40877</c:v>
                </c:pt>
                <c:pt idx="143">
                  <c:v>40908</c:v>
                </c:pt>
                <c:pt idx="144">
                  <c:v>40939</c:v>
                </c:pt>
                <c:pt idx="145">
                  <c:v>40968</c:v>
                </c:pt>
                <c:pt idx="146">
                  <c:v>40999</c:v>
                </c:pt>
                <c:pt idx="147">
                  <c:v>41029</c:v>
                </c:pt>
                <c:pt idx="148">
                  <c:v>41060</c:v>
                </c:pt>
                <c:pt idx="149">
                  <c:v>41090</c:v>
                </c:pt>
                <c:pt idx="150">
                  <c:v>41121</c:v>
                </c:pt>
                <c:pt idx="151">
                  <c:v>41152</c:v>
                </c:pt>
                <c:pt idx="152">
                  <c:v>41182</c:v>
                </c:pt>
                <c:pt idx="153">
                  <c:v>41213</c:v>
                </c:pt>
                <c:pt idx="154">
                  <c:v>41243</c:v>
                </c:pt>
                <c:pt idx="155">
                  <c:v>41274</c:v>
                </c:pt>
                <c:pt idx="156">
                  <c:v>41305</c:v>
                </c:pt>
                <c:pt idx="157">
                  <c:v>41333</c:v>
                </c:pt>
                <c:pt idx="158">
                  <c:v>41364</c:v>
                </c:pt>
                <c:pt idx="159">
                  <c:v>41394</c:v>
                </c:pt>
                <c:pt idx="160">
                  <c:v>41425</c:v>
                </c:pt>
                <c:pt idx="161">
                  <c:v>41455</c:v>
                </c:pt>
                <c:pt idx="162">
                  <c:v>41486</c:v>
                </c:pt>
                <c:pt idx="163">
                  <c:v>41517</c:v>
                </c:pt>
                <c:pt idx="164">
                  <c:v>41547</c:v>
                </c:pt>
                <c:pt idx="165">
                  <c:v>41578</c:v>
                </c:pt>
                <c:pt idx="166">
                  <c:v>41608</c:v>
                </c:pt>
                <c:pt idx="167">
                  <c:v>41639</c:v>
                </c:pt>
                <c:pt idx="168">
                  <c:v>41670</c:v>
                </c:pt>
                <c:pt idx="169">
                  <c:v>41698</c:v>
                </c:pt>
                <c:pt idx="170">
                  <c:v>41729</c:v>
                </c:pt>
                <c:pt idx="171">
                  <c:v>41759</c:v>
                </c:pt>
                <c:pt idx="172">
                  <c:v>41790</c:v>
                </c:pt>
                <c:pt idx="173">
                  <c:v>41820</c:v>
                </c:pt>
                <c:pt idx="174">
                  <c:v>41851</c:v>
                </c:pt>
                <c:pt idx="175">
                  <c:v>41882</c:v>
                </c:pt>
                <c:pt idx="176">
                  <c:v>41912</c:v>
                </c:pt>
                <c:pt idx="177">
                  <c:v>41943</c:v>
                </c:pt>
                <c:pt idx="178">
                  <c:v>41973</c:v>
                </c:pt>
                <c:pt idx="179">
                  <c:v>42004</c:v>
                </c:pt>
                <c:pt idx="180">
                  <c:v>42035</c:v>
                </c:pt>
                <c:pt idx="181">
                  <c:v>42063</c:v>
                </c:pt>
                <c:pt idx="182">
                  <c:v>42094</c:v>
                </c:pt>
                <c:pt idx="183">
                  <c:v>42124</c:v>
                </c:pt>
                <c:pt idx="184">
                  <c:v>42155</c:v>
                </c:pt>
                <c:pt idx="185">
                  <c:v>42185</c:v>
                </c:pt>
                <c:pt idx="186">
                  <c:v>42216</c:v>
                </c:pt>
                <c:pt idx="187">
                  <c:v>42247</c:v>
                </c:pt>
                <c:pt idx="188">
                  <c:v>42277</c:v>
                </c:pt>
                <c:pt idx="189">
                  <c:v>42308</c:v>
                </c:pt>
                <c:pt idx="190">
                  <c:v>42338</c:v>
                </c:pt>
                <c:pt idx="191">
                  <c:v>42369</c:v>
                </c:pt>
                <c:pt idx="192">
                  <c:v>42400</c:v>
                </c:pt>
                <c:pt idx="193">
                  <c:v>42429</c:v>
                </c:pt>
                <c:pt idx="194">
                  <c:v>42460</c:v>
                </c:pt>
                <c:pt idx="195">
                  <c:v>42490</c:v>
                </c:pt>
                <c:pt idx="196">
                  <c:v>42521</c:v>
                </c:pt>
                <c:pt idx="197">
                  <c:v>42551</c:v>
                </c:pt>
                <c:pt idx="198">
                  <c:v>42582</c:v>
                </c:pt>
                <c:pt idx="199">
                  <c:v>42613</c:v>
                </c:pt>
                <c:pt idx="200">
                  <c:v>42643</c:v>
                </c:pt>
                <c:pt idx="201">
                  <c:v>42674</c:v>
                </c:pt>
                <c:pt idx="202">
                  <c:v>42704</c:v>
                </c:pt>
                <c:pt idx="203">
                  <c:v>42735</c:v>
                </c:pt>
                <c:pt idx="204">
                  <c:v>42766</c:v>
                </c:pt>
                <c:pt idx="205">
                  <c:v>42794</c:v>
                </c:pt>
                <c:pt idx="206">
                  <c:v>42825</c:v>
                </c:pt>
                <c:pt idx="207">
                  <c:v>42855</c:v>
                </c:pt>
                <c:pt idx="208">
                  <c:v>42886</c:v>
                </c:pt>
                <c:pt idx="209">
                  <c:v>42916</c:v>
                </c:pt>
                <c:pt idx="210">
                  <c:v>42947</c:v>
                </c:pt>
                <c:pt idx="211">
                  <c:v>42978</c:v>
                </c:pt>
                <c:pt idx="212">
                  <c:v>43008</c:v>
                </c:pt>
                <c:pt idx="213">
                  <c:v>43039</c:v>
                </c:pt>
                <c:pt idx="214">
                  <c:v>43069</c:v>
                </c:pt>
                <c:pt idx="215">
                  <c:v>43100</c:v>
                </c:pt>
                <c:pt idx="216">
                  <c:v>43131</c:v>
                </c:pt>
                <c:pt idx="217">
                  <c:v>43159</c:v>
                </c:pt>
                <c:pt idx="218">
                  <c:v>43190</c:v>
                </c:pt>
                <c:pt idx="219">
                  <c:v>43220</c:v>
                </c:pt>
                <c:pt idx="220">
                  <c:v>43251</c:v>
                </c:pt>
                <c:pt idx="221">
                  <c:v>43281</c:v>
                </c:pt>
                <c:pt idx="222">
                  <c:v>43312</c:v>
                </c:pt>
                <c:pt idx="223">
                  <c:v>43343</c:v>
                </c:pt>
                <c:pt idx="224">
                  <c:v>43373</c:v>
                </c:pt>
                <c:pt idx="225">
                  <c:v>43404</c:v>
                </c:pt>
                <c:pt idx="226">
                  <c:v>43434</c:v>
                </c:pt>
                <c:pt idx="227">
                  <c:v>43465</c:v>
                </c:pt>
                <c:pt idx="228">
                  <c:v>43496</c:v>
                </c:pt>
                <c:pt idx="229">
                  <c:v>43524</c:v>
                </c:pt>
                <c:pt idx="230">
                  <c:v>43555</c:v>
                </c:pt>
                <c:pt idx="231">
                  <c:v>43585</c:v>
                </c:pt>
                <c:pt idx="232">
                  <c:v>43616</c:v>
                </c:pt>
                <c:pt idx="233">
                  <c:v>43646</c:v>
                </c:pt>
                <c:pt idx="234">
                  <c:v>43677</c:v>
                </c:pt>
                <c:pt idx="235">
                  <c:v>43708</c:v>
                </c:pt>
                <c:pt idx="236">
                  <c:v>43738</c:v>
                </c:pt>
                <c:pt idx="237">
                  <c:v>43769</c:v>
                </c:pt>
                <c:pt idx="238">
                  <c:v>43799</c:v>
                </c:pt>
                <c:pt idx="239">
                  <c:v>43830</c:v>
                </c:pt>
                <c:pt idx="240">
                  <c:v>43861</c:v>
                </c:pt>
                <c:pt idx="241">
                  <c:v>43890</c:v>
                </c:pt>
                <c:pt idx="242">
                  <c:v>43921</c:v>
                </c:pt>
                <c:pt idx="243">
                  <c:v>43951</c:v>
                </c:pt>
                <c:pt idx="244">
                  <c:v>43982</c:v>
                </c:pt>
                <c:pt idx="245">
                  <c:v>44012</c:v>
                </c:pt>
                <c:pt idx="246">
                  <c:v>44043</c:v>
                </c:pt>
                <c:pt idx="247">
                  <c:v>44074</c:v>
                </c:pt>
                <c:pt idx="248">
                  <c:v>44104</c:v>
                </c:pt>
                <c:pt idx="249">
                  <c:v>44135</c:v>
                </c:pt>
                <c:pt idx="250">
                  <c:v>44165</c:v>
                </c:pt>
                <c:pt idx="251">
                  <c:v>44196</c:v>
                </c:pt>
                <c:pt idx="252">
                  <c:v>44227</c:v>
                </c:pt>
                <c:pt idx="253">
                  <c:v>44255</c:v>
                </c:pt>
                <c:pt idx="254">
                  <c:v>44286</c:v>
                </c:pt>
                <c:pt idx="255">
                  <c:v>44316</c:v>
                </c:pt>
                <c:pt idx="256">
                  <c:v>44347</c:v>
                </c:pt>
                <c:pt idx="257">
                  <c:v>44377</c:v>
                </c:pt>
                <c:pt idx="258">
                  <c:v>44408</c:v>
                </c:pt>
                <c:pt idx="259">
                  <c:v>44439</c:v>
                </c:pt>
                <c:pt idx="260">
                  <c:v>44469</c:v>
                </c:pt>
                <c:pt idx="261">
                  <c:v>44500</c:v>
                </c:pt>
                <c:pt idx="262">
                  <c:v>44530</c:v>
                </c:pt>
                <c:pt idx="263">
                  <c:v>44561</c:v>
                </c:pt>
                <c:pt idx="264">
                  <c:v>44592</c:v>
                </c:pt>
                <c:pt idx="265">
                  <c:v>44620</c:v>
                </c:pt>
                <c:pt idx="266">
                  <c:v>44651</c:v>
                </c:pt>
                <c:pt idx="267">
                  <c:v>44681</c:v>
                </c:pt>
                <c:pt idx="268">
                  <c:v>44712</c:v>
                </c:pt>
                <c:pt idx="269">
                  <c:v>44742</c:v>
                </c:pt>
                <c:pt idx="270">
                  <c:v>44773</c:v>
                </c:pt>
                <c:pt idx="271">
                  <c:v>44804</c:v>
                </c:pt>
                <c:pt idx="272">
                  <c:v>44834</c:v>
                </c:pt>
                <c:pt idx="273">
                  <c:v>44865</c:v>
                </c:pt>
                <c:pt idx="274">
                  <c:v>44895</c:v>
                </c:pt>
                <c:pt idx="275">
                  <c:v>44926</c:v>
                </c:pt>
                <c:pt idx="276">
                  <c:v>44957</c:v>
                </c:pt>
                <c:pt idx="277">
                  <c:v>44985</c:v>
                </c:pt>
                <c:pt idx="278">
                  <c:v>45016</c:v>
                </c:pt>
                <c:pt idx="279">
                  <c:v>45046</c:v>
                </c:pt>
                <c:pt idx="280">
                  <c:v>45077</c:v>
                </c:pt>
                <c:pt idx="281">
                  <c:v>45107</c:v>
                </c:pt>
                <c:pt idx="282">
                  <c:v>45138</c:v>
                </c:pt>
                <c:pt idx="283">
                  <c:v>45169</c:v>
                </c:pt>
                <c:pt idx="284">
                  <c:v>45199</c:v>
                </c:pt>
                <c:pt idx="285">
                  <c:v>45230</c:v>
                </c:pt>
                <c:pt idx="286">
                  <c:v>45260</c:v>
                </c:pt>
                <c:pt idx="287">
                  <c:v>45291</c:v>
                </c:pt>
                <c:pt idx="288">
                  <c:v>45322</c:v>
                </c:pt>
                <c:pt idx="289">
                  <c:v>45351</c:v>
                </c:pt>
                <c:pt idx="290">
                  <c:v>45382</c:v>
                </c:pt>
                <c:pt idx="291">
                  <c:v>45412</c:v>
                </c:pt>
                <c:pt idx="292">
                  <c:v>45443</c:v>
                </c:pt>
                <c:pt idx="293">
                  <c:v>45473</c:v>
                </c:pt>
                <c:pt idx="294">
                  <c:v>45504</c:v>
                </c:pt>
                <c:pt idx="295">
                  <c:v>45535</c:v>
                </c:pt>
                <c:pt idx="296">
                  <c:v>45565</c:v>
                </c:pt>
                <c:pt idx="297">
                  <c:v>45596</c:v>
                </c:pt>
                <c:pt idx="298">
                  <c:v>45626</c:v>
                </c:pt>
                <c:pt idx="299">
                  <c:v>45657</c:v>
                </c:pt>
                <c:pt idx="300">
                  <c:v>45688</c:v>
                </c:pt>
                <c:pt idx="301">
                  <c:v>45716</c:v>
                </c:pt>
                <c:pt idx="302">
                  <c:v>45747</c:v>
                </c:pt>
                <c:pt idx="303">
                  <c:v>45777</c:v>
                </c:pt>
                <c:pt idx="304">
                  <c:v>45808</c:v>
                </c:pt>
                <c:pt idx="305">
                  <c:v>45838</c:v>
                </c:pt>
                <c:pt idx="306">
                  <c:v>45869</c:v>
                </c:pt>
                <c:pt idx="307">
                  <c:v>45900</c:v>
                </c:pt>
                <c:pt idx="308">
                  <c:v>45930</c:v>
                </c:pt>
                <c:pt idx="309">
                  <c:v>45961</c:v>
                </c:pt>
                <c:pt idx="310">
                  <c:v>45991</c:v>
                </c:pt>
                <c:pt idx="311">
                  <c:v>46022</c:v>
                </c:pt>
                <c:pt idx="312">
                  <c:v>46053</c:v>
                </c:pt>
                <c:pt idx="313">
                  <c:v>46081</c:v>
                </c:pt>
                <c:pt idx="314">
                  <c:v>46112</c:v>
                </c:pt>
                <c:pt idx="315">
                  <c:v>46142</c:v>
                </c:pt>
                <c:pt idx="316">
                  <c:v>46173</c:v>
                </c:pt>
                <c:pt idx="317">
                  <c:v>46203</c:v>
                </c:pt>
                <c:pt idx="318">
                  <c:v>46234</c:v>
                </c:pt>
                <c:pt idx="319">
                  <c:v>46265</c:v>
                </c:pt>
                <c:pt idx="320">
                  <c:v>46295</c:v>
                </c:pt>
                <c:pt idx="321">
                  <c:v>46326</c:v>
                </c:pt>
                <c:pt idx="322">
                  <c:v>46356</c:v>
                </c:pt>
                <c:pt idx="323">
                  <c:v>46387</c:v>
                </c:pt>
                <c:pt idx="324">
                  <c:v>46418</c:v>
                </c:pt>
                <c:pt idx="325">
                  <c:v>46446</c:v>
                </c:pt>
                <c:pt idx="326">
                  <c:v>46477</c:v>
                </c:pt>
                <c:pt idx="327">
                  <c:v>46507</c:v>
                </c:pt>
                <c:pt idx="328">
                  <c:v>46538</c:v>
                </c:pt>
                <c:pt idx="329">
                  <c:v>46568</c:v>
                </c:pt>
                <c:pt idx="330">
                  <c:v>46599</c:v>
                </c:pt>
                <c:pt idx="331">
                  <c:v>46630</c:v>
                </c:pt>
                <c:pt idx="332">
                  <c:v>46660</c:v>
                </c:pt>
                <c:pt idx="333">
                  <c:v>46691</c:v>
                </c:pt>
                <c:pt idx="334">
                  <c:v>46721</c:v>
                </c:pt>
                <c:pt idx="335">
                  <c:v>46752</c:v>
                </c:pt>
              </c:numCache>
            </c:numRef>
          </c:cat>
          <c:val>
            <c:numRef>
              <c:f>'17 - PCE'!$AI$13:$AI$336</c:f>
              <c:numCache>
                <c:formatCode>General</c:formatCode>
                <c:ptCount val="324"/>
                <c:pt idx="155" formatCode="0.0">
                  <c:v>#N/A</c:v>
                </c:pt>
                <c:pt idx="167" formatCode="0.0">
                  <c:v>#N/A</c:v>
                </c:pt>
                <c:pt idx="179" formatCode="0.0">
                  <c:v>#N/A</c:v>
                </c:pt>
                <c:pt idx="191" formatCode="0.0">
                  <c:v>#N/A</c:v>
                </c:pt>
                <c:pt idx="203" formatCode="0.0">
                  <c:v>#N/A</c:v>
                </c:pt>
                <c:pt idx="215" formatCode="0.0">
                  <c:v>#N/A</c:v>
                </c:pt>
                <c:pt idx="218" formatCode="0.0000">
                  <c:v>1.9091831710527529</c:v>
                </c:pt>
                <c:pt idx="227" formatCode="0.0">
                  <c:v>1.9</c:v>
                </c:pt>
                <c:pt idx="239" formatCode="0.0">
                  <c:v>2.1</c:v>
                </c:pt>
                <c:pt idx="251" formatCode="0.0">
                  <c:v>2.1</c:v>
                </c:pt>
                <c:pt idx="263">
                  <c:v>#N/A</c:v>
                </c:pt>
                <c:pt idx="275">
                  <c:v>#N/A</c:v>
                </c:pt>
                <c:pt idx="287">
                  <c:v>#N/A</c:v>
                </c:pt>
                <c:pt idx="299">
                  <c:v>#N/A</c:v>
                </c:pt>
                <c:pt idx="311">
                  <c:v>#N/A</c:v>
                </c:pt>
                <c:pt idx="323">
                  <c:v>#N/A</c:v>
                </c:pt>
              </c:numCache>
            </c:numRef>
          </c:val>
          <c:smooth val="0"/>
          <c:extLst>
            <c:ext xmlns:c16="http://schemas.microsoft.com/office/drawing/2014/chart" uri="{C3380CC4-5D6E-409C-BE32-E72D297353CC}">
              <c16:uniqueId val="{00000019-696A-4B75-85EB-3FAF3BFFAE1A}"/>
            </c:ext>
          </c:extLst>
        </c:ser>
        <c:ser>
          <c:idx val="27"/>
          <c:order val="26"/>
          <c:tx>
            <c:strRef>
              <c:f>'17 - PCE'!$AJ$12</c:f>
              <c:strCache>
                <c:ptCount val="1"/>
                <c:pt idx="0">
                  <c:v> Jun-18</c:v>
                </c:pt>
              </c:strCache>
            </c:strRef>
          </c:tx>
          <c:spPr>
            <a:ln w="19050" cap="rnd">
              <a:solidFill>
                <a:sysClr val="window" lastClr="FFFFFF">
                  <a:lumMod val="85000"/>
                </a:sysClr>
              </a:solidFill>
              <a:prstDash val="sysDash"/>
              <a:round/>
            </a:ln>
            <a:effectLst/>
          </c:spPr>
          <c:marker>
            <c:symbol val="none"/>
          </c:marker>
          <c:cat>
            <c:numRef>
              <c:f>'17 - PCE'!$G$13:$G$348</c:f>
              <c:numCache>
                <c:formatCode>[$-409]mmm\-yy;@</c:formatCode>
                <c:ptCount val="336"/>
                <c:pt idx="0">
                  <c:v>36556</c:v>
                </c:pt>
                <c:pt idx="1">
                  <c:v>36585</c:v>
                </c:pt>
                <c:pt idx="2">
                  <c:v>36616</c:v>
                </c:pt>
                <c:pt idx="3">
                  <c:v>36646</c:v>
                </c:pt>
                <c:pt idx="4">
                  <c:v>36677</c:v>
                </c:pt>
                <c:pt idx="5">
                  <c:v>36707</c:v>
                </c:pt>
                <c:pt idx="6">
                  <c:v>36738</c:v>
                </c:pt>
                <c:pt idx="7">
                  <c:v>36769</c:v>
                </c:pt>
                <c:pt idx="8">
                  <c:v>36799</c:v>
                </c:pt>
                <c:pt idx="9">
                  <c:v>36830</c:v>
                </c:pt>
                <c:pt idx="10">
                  <c:v>36860</c:v>
                </c:pt>
                <c:pt idx="11">
                  <c:v>36891</c:v>
                </c:pt>
                <c:pt idx="12">
                  <c:v>36922</c:v>
                </c:pt>
                <c:pt idx="13">
                  <c:v>36950</c:v>
                </c:pt>
                <c:pt idx="14">
                  <c:v>36981</c:v>
                </c:pt>
                <c:pt idx="15">
                  <c:v>37011</c:v>
                </c:pt>
                <c:pt idx="16">
                  <c:v>37042</c:v>
                </c:pt>
                <c:pt idx="17">
                  <c:v>37072</c:v>
                </c:pt>
                <c:pt idx="18">
                  <c:v>37103</c:v>
                </c:pt>
                <c:pt idx="19">
                  <c:v>37134</c:v>
                </c:pt>
                <c:pt idx="20">
                  <c:v>37164</c:v>
                </c:pt>
                <c:pt idx="21">
                  <c:v>37195</c:v>
                </c:pt>
                <c:pt idx="22">
                  <c:v>37225</c:v>
                </c:pt>
                <c:pt idx="23">
                  <c:v>37256</c:v>
                </c:pt>
                <c:pt idx="24">
                  <c:v>37287</c:v>
                </c:pt>
                <c:pt idx="25">
                  <c:v>37315</c:v>
                </c:pt>
                <c:pt idx="26">
                  <c:v>37346</c:v>
                </c:pt>
                <c:pt idx="27">
                  <c:v>37376</c:v>
                </c:pt>
                <c:pt idx="28">
                  <c:v>37407</c:v>
                </c:pt>
                <c:pt idx="29">
                  <c:v>37437</c:v>
                </c:pt>
                <c:pt idx="30">
                  <c:v>37468</c:v>
                </c:pt>
                <c:pt idx="31">
                  <c:v>37499</c:v>
                </c:pt>
                <c:pt idx="32">
                  <c:v>37529</c:v>
                </c:pt>
                <c:pt idx="33">
                  <c:v>37560</c:v>
                </c:pt>
                <c:pt idx="34">
                  <c:v>37590</c:v>
                </c:pt>
                <c:pt idx="35">
                  <c:v>37621</c:v>
                </c:pt>
                <c:pt idx="36">
                  <c:v>37652</c:v>
                </c:pt>
                <c:pt idx="37">
                  <c:v>37680</c:v>
                </c:pt>
                <c:pt idx="38">
                  <c:v>37711</c:v>
                </c:pt>
                <c:pt idx="39">
                  <c:v>37741</c:v>
                </c:pt>
                <c:pt idx="40">
                  <c:v>37772</c:v>
                </c:pt>
                <c:pt idx="41">
                  <c:v>37802</c:v>
                </c:pt>
                <c:pt idx="42">
                  <c:v>37833</c:v>
                </c:pt>
                <c:pt idx="43">
                  <c:v>37864</c:v>
                </c:pt>
                <c:pt idx="44">
                  <c:v>37894</c:v>
                </c:pt>
                <c:pt idx="45">
                  <c:v>37925</c:v>
                </c:pt>
                <c:pt idx="46">
                  <c:v>37955</c:v>
                </c:pt>
                <c:pt idx="47">
                  <c:v>37986</c:v>
                </c:pt>
                <c:pt idx="48">
                  <c:v>38017</c:v>
                </c:pt>
                <c:pt idx="49">
                  <c:v>38046</c:v>
                </c:pt>
                <c:pt idx="50">
                  <c:v>38077</c:v>
                </c:pt>
                <c:pt idx="51">
                  <c:v>38107</c:v>
                </c:pt>
                <c:pt idx="52">
                  <c:v>38138</c:v>
                </c:pt>
                <c:pt idx="53">
                  <c:v>38168</c:v>
                </c:pt>
                <c:pt idx="54">
                  <c:v>38199</c:v>
                </c:pt>
                <c:pt idx="55">
                  <c:v>38230</c:v>
                </c:pt>
                <c:pt idx="56">
                  <c:v>38260</c:v>
                </c:pt>
                <c:pt idx="57">
                  <c:v>38291</c:v>
                </c:pt>
                <c:pt idx="58">
                  <c:v>38321</c:v>
                </c:pt>
                <c:pt idx="59">
                  <c:v>38352</c:v>
                </c:pt>
                <c:pt idx="60">
                  <c:v>38383</c:v>
                </c:pt>
                <c:pt idx="61">
                  <c:v>38411</c:v>
                </c:pt>
                <c:pt idx="62">
                  <c:v>38442</c:v>
                </c:pt>
                <c:pt idx="63">
                  <c:v>38472</c:v>
                </c:pt>
                <c:pt idx="64">
                  <c:v>38503</c:v>
                </c:pt>
                <c:pt idx="65">
                  <c:v>38533</c:v>
                </c:pt>
                <c:pt idx="66">
                  <c:v>38564</c:v>
                </c:pt>
                <c:pt idx="67">
                  <c:v>38595</c:v>
                </c:pt>
                <c:pt idx="68">
                  <c:v>38625</c:v>
                </c:pt>
                <c:pt idx="69">
                  <c:v>38656</c:v>
                </c:pt>
                <c:pt idx="70">
                  <c:v>38686</c:v>
                </c:pt>
                <c:pt idx="71">
                  <c:v>38717</c:v>
                </c:pt>
                <c:pt idx="72">
                  <c:v>38748</c:v>
                </c:pt>
                <c:pt idx="73">
                  <c:v>38776</c:v>
                </c:pt>
                <c:pt idx="74">
                  <c:v>38807</c:v>
                </c:pt>
                <c:pt idx="75">
                  <c:v>38837</c:v>
                </c:pt>
                <c:pt idx="76">
                  <c:v>38868</c:v>
                </c:pt>
                <c:pt idx="77">
                  <c:v>38898</c:v>
                </c:pt>
                <c:pt idx="78">
                  <c:v>38929</c:v>
                </c:pt>
                <c:pt idx="79">
                  <c:v>38960</c:v>
                </c:pt>
                <c:pt idx="80">
                  <c:v>38990</c:v>
                </c:pt>
                <c:pt idx="81">
                  <c:v>39021</c:v>
                </c:pt>
                <c:pt idx="82">
                  <c:v>39051</c:v>
                </c:pt>
                <c:pt idx="83">
                  <c:v>39082</c:v>
                </c:pt>
                <c:pt idx="84">
                  <c:v>39113</c:v>
                </c:pt>
                <c:pt idx="85">
                  <c:v>39141</c:v>
                </c:pt>
                <c:pt idx="86">
                  <c:v>39172</c:v>
                </c:pt>
                <c:pt idx="87">
                  <c:v>39202</c:v>
                </c:pt>
                <c:pt idx="88">
                  <c:v>39233</c:v>
                </c:pt>
                <c:pt idx="89">
                  <c:v>39263</c:v>
                </c:pt>
                <c:pt idx="90">
                  <c:v>39294</c:v>
                </c:pt>
                <c:pt idx="91">
                  <c:v>39325</c:v>
                </c:pt>
                <c:pt idx="92">
                  <c:v>39355</c:v>
                </c:pt>
                <c:pt idx="93">
                  <c:v>39386</c:v>
                </c:pt>
                <c:pt idx="94">
                  <c:v>39416</c:v>
                </c:pt>
                <c:pt idx="95">
                  <c:v>39447</c:v>
                </c:pt>
                <c:pt idx="96">
                  <c:v>39478</c:v>
                </c:pt>
                <c:pt idx="97">
                  <c:v>39507</c:v>
                </c:pt>
                <c:pt idx="98">
                  <c:v>39538</c:v>
                </c:pt>
                <c:pt idx="99">
                  <c:v>39568</c:v>
                </c:pt>
                <c:pt idx="100">
                  <c:v>39599</c:v>
                </c:pt>
                <c:pt idx="101">
                  <c:v>39629</c:v>
                </c:pt>
                <c:pt idx="102">
                  <c:v>39660</c:v>
                </c:pt>
                <c:pt idx="103">
                  <c:v>39691</c:v>
                </c:pt>
                <c:pt idx="104">
                  <c:v>39721</c:v>
                </c:pt>
                <c:pt idx="105">
                  <c:v>39752</c:v>
                </c:pt>
                <c:pt idx="106">
                  <c:v>39782</c:v>
                </c:pt>
                <c:pt idx="107">
                  <c:v>39813</c:v>
                </c:pt>
                <c:pt idx="108">
                  <c:v>39844</c:v>
                </c:pt>
                <c:pt idx="109">
                  <c:v>39872</c:v>
                </c:pt>
                <c:pt idx="110">
                  <c:v>39903</c:v>
                </c:pt>
                <c:pt idx="111">
                  <c:v>39933</c:v>
                </c:pt>
                <c:pt idx="112">
                  <c:v>39964</c:v>
                </c:pt>
                <c:pt idx="113">
                  <c:v>39994</c:v>
                </c:pt>
                <c:pt idx="114">
                  <c:v>40025</c:v>
                </c:pt>
                <c:pt idx="115">
                  <c:v>40056</c:v>
                </c:pt>
                <c:pt idx="116">
                  <c:v>40086</c:v>
                </c:pt>
                <c:pt idx="117">
                  <c:v>40117</c:v>
                </c:pt>
                <c:pt idx="118">
                  <c:v>40147</c:v>
                </c:pt>
                <c:pt idx="119">
                  <c:v>40178</c:v>
                </c:pt>
                <c:pt idx="120">
                  <c:v>40209</c:v>
                </c:pt>
                <c:pt idx="121">
                  <c:v>40237</c:v>
                </c:pt>
                <c:pt idx="122">
                  <c:v>40268</c:v>
                </c:pt>
                <c:pt idx="123">
                  <c:v>40298</c:v>
                </c:pt>
                <c:pt idx="124">
                  <c:v>40329</c:v>
                </c:pt>
                <c:pt idx="125">
                  <c:v>40359</c:v>
                </c:pt>
                <c:pt idx="126">
                  <c:v>40390</c:v>
                </c:pt>
                <c:pt idx="127">
                  <c:v>40421</c:v>
                </c:pt>
                <c:pt idx="128">
                  <c:v>40451</c:v>
                </c:pt>
                <c:pt idx="129">
                  <c:v>40482</c:v>
                </c:pt>
                <c:pt idx="130">
                  <c:v>40512</c:v>
                </c:pt>
                <c:pt idx="131">
                  <c:v>40543</c:v>
                </c:pt>
                <c:pt idx="132">
                  <c:v>40574</c:v>
                </c:pt>
                <c:pt idx="133">
                  <c:v>40602</c:v>
                </c:pt>
                <c:pt idx="134">
                  <c:v>40633</c:v>
                </c:pt>
                <c:pt idx="135">
                  <c:v>40663</c:v>
                </c:pt>
                <c:pt idx="136">
                  <c:v>40694</c:v>
                </c:pt>
                <c:pt idx="137">
                  <c:v>40724</c:v>
                </c:pt>
                <c:pt idx="138">
                  <c:v>40755</c:v>
                </c:pt>
                <c:pt idx="139">
                  <c:v>40786</c:v>
                </c:pt>
                <c:pt idx="140">
                  <c:v>40816</c:v>
                </c:pt>
                <c:pt idx="141">
                  <c:v>40847</c:v>
                </c:pt>
                <c:pt idx="142">
                  <c:v>40877</c:v>
                </c:pt>
                <c:pt idx="143">
                  <c:v>40908</c:v>
                </c:pt>
                <c:pt idx="144">
                  <c:v>40939</c:v>
                </c:pt>
                <c:pt idx="145">
                  <c:v>40968</c:v>
                </c:pt>
                <c:pt idx="146">
                  <c:v>40999</c:v>
                </c:pt>
                <c:pt idx="147">
                  <c:v>41029</c:v>
                </c:pt>
                <c:pt idx="148">
                  <c:v>41060</c:v>
                </c:pt>
                <c:pt idx="149">
                  <c:v>41090</c:v>
                </c:pt>
                <c:pt idx="150">
                  <c:v>41121</c:v>
                </c:pt>
                <c:pt idx="151">
                  <c:v>41152</c:v>
                </c:pt>
                <c:pt idx="152">
                  <c:v>41182</c:v>
                </c:pt>
                <c:pt idx="153">
                  <c:v>41213</c:v>
                </c:pt>
                <c:pt idx="154">
                  <c:v>41243</c:v>
                </c:pt>
                <c:pt idx="155">
                  <c:v>41274</c:v>
                </c:pt>
                <c:pt idx="156">
                  <c:v>41305</c:v>
                </c:pt>
                <c:pt idx="157">
                  <c:v>41333</c:v>
                </c:pt>
                <c:pt idx="158">
                  <c:v>41364</c:v>
                </c:pt>
                <c:pt idx="159">
                  <c:v>41394</c:v>
                </c:pt>
                <c:pt idx="160">
                  <c:v>41425</c:v>
                </c:pt>
                <c:pt idx="161">
                  <c:v>41455</c:v>
                </c:pt>
                <c:pt idx="162">
                  <c:v>41486</c:v>
                </c:pt>
                <c:pt idx="163">
                  <c:v>41517</c:v>
                </c:pt>
                <c:pt idx="164">
                  <c:v>41547</c:v>
                </c:pt>
                <c:pt idx="165">
                  <c:v>41578</c:v>
                </c:pt>
                <c:pt idx="166">
                  <c:v>41608</c:v>
                </c:pt>
                <c:pt idx="167">
                  <c:v>41639</c:v>
                </c:pt>
                <c:pt idx="168">
                  <c:v>41670</c:v>
                </c:pt>
                <c:pt idx="169">
                  <c:v>41698</c:v>
                </c:pt>
                <c:pt idx="170">
                  <c:v>41729</c:v>
                </c:pt>
                <c:pt idx="171">
                  <c:v>41759</c:v>
                </c:pt>
                <c:pt idx="172">
                  <c:v>41790</c:v>
                </c:pt>
                <c:pt idx="173">
                  <c:v>41820</c:v>
                </c:pt>
                <c:pt idx="174">
                  <c:v>41851</c:v>
                </c:pt>
                <c:pt idx="175">
                  <c:v>41882</c:v>
                </c:pt>
                <c:pt idx="176">
                  <c:v>41912</c:v>
                </c:pt>
                <c:pt idx="177">
                  <c:v>41943</c:v>
                </c:pt>
                <c:pt idx="178">
                  <c:v>41973</c:v>
                </c:pt>
                <c:pt idx="179">
                  <c:v>42004</c:v>
                </c:pt>
                <c:pt idx="180">
                  <c:v>42035</c:v>
                </c:pt>
                <c:pt idx="181">
                  <c:v>42063</c:v>
                </c:pt>
                <c:pt idx="182">
                  <c:v>42094</c:v>
                </c:pt>
                <c:pt idx="183">
                  <c:v>42124</c:v>
                </c:pt>
                <c:pt idx="184">
                  <c:v>42155</c:v>
                </c:pt>
                <c:pt idx="185">
                  <c:v>42185</c:v>
                </c:pt>
                <c:pt idx="186">
                  <c:v>42216</c:v>
                </c:pt>
                <c:pt idx="187">
                  <c:v>42247</c:v>
                </c:pt>
                <c:pt idx="188">
                  <c:v>42277</c:v>
                </c:pt>
                <c:pt idx="189">
                  <c:v>42308</c:v>
                </c:pt>
                <c:pt idx="190">
                  <c:v>42338</c:v>
                </c:pt>
                <c:pt idx="191">
                  <c:v>42369</c:v>
                </c:pt>
                <c:pt idx="192">
                  <c:v>42400</c:v>
                </c:pt>
                <c:pt idx="193">
                  <c:v>42429</c:v>
                </c:pt>
                <c:pt idx="194">
                  <c:v>42460</c:v>
                </c:pt>
                <c:pt idx="195">
                  <c:v>42490</c:v>
                </c:pt>
                <c:pt idx="196">
                  <c:v>42521</c:v>
                </c:pt>
                <c:pt idx="197">
                  <c:v>42551</c:v>
                </c:pt>
                <c:pt idx="198">
                  <c:v>42582</c:v>
                </c:pt>
                <c:pt idx="199">
                  <c:v>42613</c:v>
                </c:pt>
                <c:pt idx="200">
                  <c:v>42643</c:v>
                </c:pt>
                <c:pt idx="201">
                  <c:v>42674</c:v>
                </c:pt>
                <c:pt idx="202">
                  <c:v>42704</c:v>
                </c:pt>
                <c:pt idx="203">
                  <c:v>42735</c:v>
                </c:pt>
                <c:pt idx="204">
                  <c:v>42766</c:v>
                </c:pt>
                <c:pt idx="205">
                  <c:v>42794</c:v>
                </c:pt>
                <c:pt idx="206">
                  <c:v>42825</c:v>
                </c:pt>
                <c:pt idx="207">
                  <c:v>42855</c:v>
                </c:pt>
                <c:pt idx="208">
                  <c:v>42886</c:v>
                </c:pt>
                <c:pt idx="209">
                  <c:v>42916</c:v>
                </c:pt>
                <c:pt idx="210">
                  <c:v>42947</c:v>
                </c:pt>
                <c:pt idx="211">
                  <c:v>42978</c:v>
                </c:pt>
                <c:pt idx="212">
                  <c:v>43008</c:v>
                </c:pt>
                <c:pt idx="213">
                  <c:v>43039</c:v>
                </c:pt>
                <c:pt idx="214">
                  <c:v>43069</c:v>
                </c:pt>
                <c:pt idx="215">
                  <c:v>43100</c:v>
                </c:pt>
                <c:pt idx="216">
                  <c:v>43131</c:v>
                </c:pt>
                <c:pt idx="217">
                  <c:v>43159</c:v>
                </c:pt>
                <c:pt idx="218">
                  <c:v>43190</c:v>
                </c:pt>
                <c:pt idx="219">
                  <c:v>43220</c:v>
                </c:pt>
                <c:pt idx="220">
                  <c:v>43251</c:v>
                </c:pt>
                <c:pt idx="221">
                  <c:v>43281</c:v>
                </c:pt>
                <c:pt idx="222">
                  <c:v>43312</c:v>
                </c:pt>
                <c:pt idx="223">
                  <c:v>43343</c:v>
                </c:pt>
                <c:pt idx="224">
                  <c:v>43373</c:v>
                </c:pt>
                <c:pt idx="225">
                  <c:v>43404</c:v>
                </c:pt>
                <c:pt idx="226">
                  <c:v>43434</c:v>
                </c:pt>
                <c:pt idx="227">
                  <c:v>43465</c:v>
                </c:pt>
                <c:pt idx="228">
                  <c:v>43496</c:v>
                </c:pt>
                <c:pt idx="229">
                  <c:v>43524</c:v>
                </c:pt>
                <c:pt idx="230">
                  <c:v>43555</c:v>
                </c:pt>
                <c:pt idx="231">
                  <c:v>43585</c:v>
                </c:pt>
                <c:pt idx="232">
                  <c:v>43616</c:v>
                </c:pt>
                <c:pt idx="233">
                  <c:v>43646</c:v>
                </c:pt>
                <c:pt idx="234">
                  <c:v>43677</c:v>
                </c:pt>
                <c:pt idx="235">
                  <c:v>43708</c:v>
                </c:pt>
                <c:pt idx="236">
                  <c:v>43738</c:v>
                </c:pt>
                <c:pt idx="237">
                  <c:v>43769</c:v>
                </c:pt>
                <c:pt idx="238">
                  <c:v>43799</c:v>
                </c:pt>
                <c:pt idx="239">
                  <c:v>43830</c:v>
                </c:pt>
                <c:pt idx="240">
                  <c:v>43861</c:v>
                </c:pt>
                <c:pt idx="241">
                  <c:v>43890</c:v>
                </c:pt>
                <c:pt idx="242">
                  <c:v>43921</c:v>
                </c:pt>
                <c:pt idx="243">
                  <c:v>43951</c:v>
                </c:pt>
                <c:pt idx="244">
                  <c:v>43982</c:v>
                </c:pt>
                <c:pt idx="245">
                  <c:v>44012</c:v>
                </c:pt>
                <c:pt idx="246">
                  <c:v>44043</c:v>
                </c:pt>
                <c:pt idx="247">
                  <c:v>44074</c:v>
                </c:pt>
                <c:pt idx="248">
                  <c:v>44104</c:v>
                </c:pt>
                <c:pt idx="249">
                  <c:v>44135</c:v>
                </c:pt>
                <c:pt idx="250">
                  <c:v>44165</c:v>
                </c:pt>
                <c:pt idx="251">
                  <c:v>44196</c:v>
                </c:pt>
                <c:pt idx="252">
                  <c:v>44227</c:v>
                </c:pt>
                <c:pt idx="253">
                  <c:v>44255</c:v>
                </c:pt>
                <c:pt idx="254">
                  <c:v>44286</c:v>
                </c:pt>
                <c:pt idx="255">
                  <c:v>44316</c:v>
                </c:pt>
                <c:pt idx="256">
                  <c:v>44347</c:v>
                </c:pt>
                <c:pt idx="257">
                  <c:v>44377</c:v>
                </c:pt>
                <c:pt idx="258">
                  <c:v>44408</c:v>
                </c:pt>
                <c:pt idx="259">
                  <c:v>44439</c:v>
                </c:pt>
                <c:pt idx="260">
                  <c:v>44469</c:v>
                </c:pt>
                <c:pt idx="261">
                  <c:v>44500</c:v>
                </c:pt>
                <c:pt idx="262">
                  <c:v>44530</c:v>
                </c:pt>
                <c:pt idx="263">
                  <c:v>44561</c:v>
                </c:pt>
                <c:pt idx="264">
                  <c:v>44592</c:v>
                </c:pt>
                <c:pt idx="265">
                  <c:v>44620</c:v>
                </c:pt>
                <c:pt idx="266">
                  <c:v>44651</c:v>
                </c:pt>
                <c:pt idx="267">
                  <c:v>44681</c:v>
                </c:pt>
                <c:pt idx="268">
                  <c:v>44712</c:v>
                </c:pt>
                <c:pt idx="269">
                  <c:v>44742</c:v>
                </c:pt>
                <c:pt idx="270">
                  <c:v>44773</c:v>
                </c:pt>
                <c:pt idx="271">
                  <c:v>44804</c:v>
                </c:pt>
                <c:pt idx="272">
                  <c:v>44834</c:v>
                </c:pt>
                <c:pt idx="273">
                  <c:v>44865</c:v>
                </c:pt>
                <c:pt idx="274">
                  <c:v>44895</c:v>
                </c:pt>
                <c:pt idx="275">
                  <c:v>44926</c:v>
                </c:pt>
                <c:pt idx="276">
                  <c:v>44957</c:v>
                </c:pt>
                <c:pt idx="277">
                  <c:v>44985</c:v>
                </c:pt>
                <c:pt idx="278">
                  <c:v>45016</c:v>
                </c:pt>
                <c:pt idx="279">
                  <c:v>45046</c:v>
                </c:pt>
                <c:pt idx="280">
                  <c:v>45077</c:v>
                </c:pt>
                <c:pt idx="281">
                  <c:v>45107</c:v>
                </c:pt>
                <c:pt idx="282">
                  <c:v>45138</c:v>
                </c:pt>
                <c:pt idx="283">
                  <c:v>45169</c:v>
                </c:pt>
                <c:pt idx="284">
                  <c:v>45199</c:v>
                </c:pt>
                <c:pt idx="285">
                  <c:v>45230</c:v>
                </c:pt>
                <c:pt idx="286">
                  <c:v>45260</c:v>
                </c:pt>
                <c:pt idx="287">
                  <c:v>45291</c:v>
                </c:pt>
                <c:pt idx="288">
                  <c:v>45322</c:v>
                </c:pt>
                <c:pt idx="289">
                  <c:v>45351</c:v>
                </c:pt>
                <c:pt idx="290">
                  <c:v>45382</c:v>
                </c:pt>
                <c:pt idx="291">
                  <c:v>45412</c:v>
                </c:pt>
                <c:pt idx="292">
                  <c:v>45443</c:v>
                </c:pt>
                <c:pt idx="293">
                  <c:v>45473</c:v>
                </c:pt>
                <c:pt idx="294">
                  <c:v>45504</c:v>
                </c:pt>
                <c:pt idx="295">
                  <c:v>45535</c:v>
                </c:pt>
                <c:pt idx="296">
                  <c:v>45565</c:v>
                </c:pt>
                <c:pt idx="297">
                  <c:v>45596</c:v>
                </c:pt>
                <c:pt idx="298">
                  <c:v>45626</c:v>
                </c:pt>
                <c:pt idx="299">
                  <c:v>45657</c:v>
                </c:pt>
                <c:pt idx="300">
                  <c:v>45688</c:v>
                </c:pt>
                <c:pt idx="301">
                  <c:v>45716</c:v>
                </c:pt>
                <c:pt idx="302">
                  <c:v>45747</c:v>
                </c:pt>
                <c:pt idx="303">
                  <c:v>45777</c:v>
                </c:pt>
                <c:pt idx="304">
                  <c:v>45808</c:v>
                </c:pt>
                <c:pt idx="305">
                  <c:v>45838</c:v>
                </c:pt>
                <c:pt idx="306">
                  <c:v>45869</c:v>
                </c:pt>
                <c:pt idx="307">
                  <c:v>45900</c:v>
                </c:pt>
                <c:pt idx="308">
                  <c:v>45930</c:v>
                </c:pt>
                <c:pt idx="309">
                  <c:v>45961</c:v>
                </c:pt>
                <c:pt idx="310">
                  <c:v>45991</c:v>
                </c:pt>
                <c:pt idx="311">
                  <c:v>46022</c:v>
                </c:pt>
                <c:pt idx="312">
                  <c:v>46053</c:v>
                </c:pt>
                <c:pt idx="313">
                  <c:v>46081</c:v>
                </c:pt>
                <c:pt idx="314">
                  <c:v>46112</c:v>
                </c:pt>
                <c:pt idx="315">
                  <c:v>46142</c:v>
                </c:pt>
                <c:pt idx="316">
                  <c:v>46173</c:v>
                </c:pt>
                <c:pt idx="317">
                  <c:v>46203</c:v>
                </c:pt>
                <c:pt idx="318">
                  <c:v>46234</c:v>
                </c:pt>
                <c:pt idx="319">
                  <c:v>46265</c:v>
                </c:pt>
                <c:pt idx="320">
                  <c:v>46295</c:v>
                </c:pt>
                <c:pt idx="321">
                  <c:v>46326</c:v>
                </c:pt>
                <c:pt idx="322">
                  <c:v>46356</c:v>
                </c:pt>
                <c:pt idx="323">
                  <c:v>46387</c:v>
                </c:pt>
                <c:pt idx="324">
                  <c:v>46418</c:v>
                </c:pt>
                <c:pt idx="325">
                  <c:v>46446</c:v>
                </c:pt>
                <c:pt idx="326">
                  <c:v>46477</c:v>
                </c:pt>
                <c:pt idx="327">
                  <c:v>46507</c:v>
                </c:pt>
                <c:pt idx="328">
                  <c:v>46538</c:v>
                </c:pt>
                <c:pt idx="329">
                  <c:v>46568</c:v>
                </c:pt>
                <c:pt idx="330">
                  <c:v>46599</c:v>
                </c:pt>
                <c:pt idx="331">
                  <c:v>46630</c:v>
                </c:pt>
                <c:pt idx="332">
                  <c:v>46660</c:v>
                </c:pt>
                <c:pt idx="333">
                  <c:v>46691</c:v>
                </c:pt>
                <c:pt idx="334">
                  <c:v>46721</c:v>
                </c:pt>
                <c:pt idx="335">
                  <c:v>46752</c:v>
                </c:pt>
              </c:numCache>
            </c:numRef>
          </c:cat>
          <c:val>
            <c:numRef>
              <c:f>'17 - PCE'!$AJ$13:$AJ$336</c:f>
              <c:numCache>
                <c:formatCode>General</c:formatCode>
                <c:ptCount val="324"/>
                <c:pt idx="155" formatCode="0.0">
                  <c:v>#N/A</c:v>
                </c:pt>
                <c:pt idx="167" formatCode="0.0">
                  <c:v>#N/A</c:v>
                </c:pt>
                <c:pt idx="179" formatCode="0.0">
                  <c:v>#N/A</c:v>
                </c:pt>
                <c:pt idx="191" formatCode="0.0">
                  <c:v>#N/A</c:v>
                </c:pt>
                <c:pt idx="203" formatCode="0.0">
                  <c:v>#N/A</c:v>
                </c:pt>
                <c:pt idx="215" formatCode="0.0">
                  <c:v>#N/A</c:v>
                </c:pt>
                <c:pt idx="221" formatCode="0.0000">
                  <c:v>1.9362198184856405</c:v>
                </c:pt>
                <c:pt idx="227" formatCode="0.0">
                  <c:v>2</c:v>
                </c:pt>
                <c:pt idx="239" formatCode="0.0">
                  <c:v>2.1</c:v>
                </c:pt>
                <c:pt idx="251" formatCode="0.0">
                  <c:v>2.1</c:v>
                </c:pt>
                <c:pt idx="263">
                  <c:v>#N/A</c:v>
                </c:pt>
                <c:pt idx="275">
                  <c:v>#N/A</c:v>
                </c:pt>
                <c:pt idx="287">
                  <c:v>#N/A</c:v>
                </c:pt>
                <c:pt idx="299">
                  <c:v>#N/A</c:v>
                </c:pt>
                <c:pt idx="311">
                  <c:v>#N/A</c:v>
                </c:pt>
                <c:pt idx="323">
                  <c:v>#N/A</c:v>
                </c:pt>
              </c:numCache>
            </c:numRef>
          </c:val>
          <c:smooth val="0"/>
          <c:extLst>
            <c:ext xmlns:c16="http://schemas.microsoft.com/office/drawing/2014/chart" uri="{C3380CC4-5D6E-409C-BE32-E72D297353CC}">
              <c16:uniqueId val="{0000001A-696A-4B75-85EB-3FAF3BFFAE1A}"/>
            </c:ext>
          </c:extLst>
        </c:ser>
        <c:ser>
          <c:idx val="28"/>
          <c:order val="27"/>
          <c:tx>
            <c:strRef>
              <c:f>'17 - PCE'!$AK$12</c:f>
              <c:strCache>
                <c:ptCount val="1"/>
                <c:pt idx="0">
                  <c:v> Sep-18</c:v>
                </c:pt>
              </c:strCache>
            </c:strRef>
          </c:tx>
          <c:spPr>
            <a:ln w="19050" cap="rnd">
              <a:solidFill>
                <a:sysClr val="window" lastClr="FFFFFF">
                  <a:lumMod val="85000"/>
                </a:sysClr>
              </a:solidFill>
              <a:prstDash val="sysDash"/>
              <a:round/>
            </a:ln>
            <a:effectLst/>
          </c:spPr>
          <c:marker>
            <c:symbol val="none"/>
          </c:marker>
          <c:cat>
            <c:numRef>
              <c:f>'17 - PCE'!$G$13:$G$348</c:f>
              <c:numCache>
                <c:formatCode>[$-409]mmm\-yy;@</c:formatCode>
                <c:ptCount val="336"/>
                <c:pt idx="0">
                  <c:v>36556</c:v>
                </c:pt>
                <c:pt idx="1">
                  <c:v>36585</c:v>
                </c:pt>
                <c:pt idx="2">
                  <c:v>36616</c:v>
                </c:pt>
                <c:pt idx="3">
                  <c:v>36646</c:v>
                </c:pt>
                <c:pt idx="4">
                  <c:v>36677</c:v>
                </c:pt>
                <c:pt idx="5">
                  <c:v>36707</c:v>
                </c:pt>
                <c:pt idx="6">
                  <c:v>36738</c:v>
                </c:pt>
                <c:pt idx="7">
                  <c:v>36769</c:v>
                </c:pt>
                <c:pt idx="8">
                  <c:v>36799</c:v>
                </c:pt>
                <c:pt idx="9">
                  <c:v>36830</c:v>
                </c:pt>
                <c:pt idx="10">
                  <c:v>36860</c:v>
                </c:pt>
                <c:pt idx="11">
                  <c:v>36891</c:v>
                </c:pt>
                <c:pt idx="12">
                  <c:v>36922</c:v>
                </c:pt>
                <c:pt idx="13">
                  <c:v>36950</c:v>
                </c:pt>
                <c:pt idx="14">
                  <c:v>36981</c:v>
                </c:pt>
                <c:pt idx="15">
                  <c:v>37011</c:v>
                </c:pt>
                <c:pt idx="16">
                  <c:v>37042</c:v>
                </c:pt>
                <c:pt idx="17">
                  <c:v>37072</c:v>
                </c:pt>
                <c:pt idx="18">
                  <c:v>37103</c:v>
                </c:pt>
                <c:pt idx="19">
                  <c:v>37134</c:v>
                </c:pt>
                <c:pt idx="20">
                  <c:v>37164</c:v>
                </c:pt>
                <c:pt idx="21">
                  <c:v>37195</c:v>
                </c:pt>
                <c:pt idx="22">
                  <c:v>37225</c:v>
                </c:pt>
                <c:pt idx="23">
                  <c:v>37256</c:v>
                </c:pt>
                <c:pt idx="24">
                  <c:v>37287</c:v>
                </c:pt>
                <c:pt idx="25">
                  <c:v>37315</c:v>
                </c:pt>
                <c:pt idx="26">
                  <c:v>37346</c:v>
                </c:pt>
                <c:pt idx="27">
                  <c:v>37376</c:v>
                </c:pt>
                <c:pt idx="28">
                  <c:v>37407</c:v>
                </c:pt>
                <c:pt idx="29">
                  <c:v>37437</c:v>
                </c:pt>
                <c:pt idx="30">
                  <c:v>37468</c:v>
                </c:pt>
                <c:pt idx="31">
                  <c:v>37499</c:v>
                </c:pt>
                <c:pt idx="32">
                  <c:v>37529</c:v>
                </c:pt>
                <c:pt idx="33">
                  <c:v>37560</c:v>
                </c:pt>
                <c:pt idx="34">
                  <c:v>37590</c:v>
                </c:pt>
                <c:pt idx="35">
                  <c:v>37621</c:v>
                </c:pt>
                <c:pt idx="36">
                  <c:v>37652</c:v>
                </c:pt>
                <c:pt idx="37">
                  <c:v>37680</c:v>
                </c:pt>
                <c:pt idx="38">
                  <c:v>37711</c:v>
                </c:pt>
                <c:pt idx="39">
                  <c:v>37741</c:v>
                </c:pt>
                <c:pt idx="40">
                  <c:v>37772</c:v>
                </c:pt>
                <c:pt idx="41">
                  <c:v>37802</c:v>
                </c:pt>
                <c:pt idx="42">
                  <c:v>37833</c:v>
                </c:pt>
                <c:pt idx="43">
                  <c:v>37864</c:v>
                </c:pt>
                <c:pt idx="44">
                  <c:v>37894</c:v>
                </c:pt>
                <c:pt idx="45">
                  <c:v>37925</c:v>
                </c:pt>
                <c:pt idx="46">
                  <c:v>37955</c:v>
                </c:pt>
                <c:pt idx="47">
                  <c:v>37986</c:v>
                </c:pt>
                <c:pt idx="48">
                  <c:v>38017</c:v>
                </c:pt>
                <c:pt idx="49">
                  <c:v>38046</c:v>
                </c:pt>
                <c:pt idx="50">
                  <c:v>38077</c:v>
                </c:pt>
                <c:pt idx="51">
                  <c:v>38107</c:v>
                </c:pt>
                <c:pt idx="52">
                  <c:v>38138</c:v>
                </c:pt>
                <c:pt idx="53">
                  <c:v>38168</c:v>
                </c:pt>
                <c:pt idx="54">
                  <c:v>38199</c:v>
                </c:pt>
                <c:pt idx="55">
                  <c:v>38230</c:v>
                </c:pt>
                <c:pt idx="56">
                  <c:v>38260</c:v>
                </c:pt>
                <c:pt idx="57">
                  <c:v>38291</c:v>
                </c:pt>
                <c:pt idx="58">
                  <c:v>38321</c:v>
                </c:pt>
                <c:pt idx="59">
                  <c:v>38352</c:v>
                </c:pt>
                <c:pt idx="60">
                  <c:v>38383</c:v>
                </c:pt>
                <c:pt idx="61">
                  <c:v>38411</c:v>
                </c:pt>
                <c:pt idx="62">
                  <c:v>38442</c:v>
                </c:pt>
                <c:pt idx="63">
                  <c:v>38472</c:v>
                </c:pt>
                <c:pt idx="64">
                  <c:v>38503</c:v>
                </c:pt>
                <c:pt idx="65">
                  <c:v>38533</c:v>
                </c:pt>
                <c:pt idx="66">
                  <c:v>38564</c:v>
                </c:pt>
                <c:pt idx="67">
                  <c:v>38595</c:v>
                </c:pt>
                <c:pt idx="68">
                  <c:v>38625</c:v>
                </c:pt>
                <c:pt idx="69">
                  <c:v>38656</c:v>
                </c:pt>
                <c:pt idx="70">
                  <c:v>38686</c:v>
                </c:pt>
                <c:pt idx="71">
                  <c:v>38717</c:v>
                </c:pt>
                <c:pt idx="72">
                  <c:v>38748</c:v>
                </c:pt>
                <c:pt idx="73">
                  <c:v>38776</c:v>
                </c:pt>
                <c:pt idx="74">
                  <c:v>38807</c:v>
                </c:pt>
                <c:pt idx="75">
                  <c:v>38837</c:v>
                </c:pt>
                <c:pt idx="76">
                  <c:v>38868</c:v>
                </c:pt>
                <c:pt idx="77">
                  <c:v>38898</c:v>
                </c:pt>
                <c:pt idx="78">
                  <c:v>38929</c:v>
                </c:pt>
                <c:pt idx="79">
                  <c:v>38960</c:v>
                </c:pt>
                <c:pt idx="80">
                  <c:v>38990</c:v>
                </c:pt>
                <c:pt idx="81">
                  <c:v>39021</c:v>
                </c:pt>
                <c:pt idx="82">
                  <c:v>39051</c:v>
                </c:pt>
                <c:pt idx="83">
                  <c:v>39082</c:v>
                </c:pt>
                <c:pt idx="84">
                  <c:v>39113</c:v>
                </c:pt>
                <c:pt idx="85">
                  <c:v>39141</c:v>
                </c:pt>
                <c:pt idx="86">
                  <c:v>39172</c:v>
                </c:pt>
                <c:pt idx="87">
                  <c:v>39202</c:v>
                </c:pt>
                <c:pt idx="88">
                  <c:v>39233</c:v>
                </c:pt>
                <c:pt idx="89">
                  <c:v>39263</c:v>
                </c:pt>
                <c:pt idx="90">
                  <c:v>39294</c:v>
                </c:pt>
                <c:pt idx="91">
                  <c:v>39325</c:v>
                </c:pt>
                <c:pt idx="92">
                  <c:v>39355</c:v>
                </c:pt>
                <c:pt idx="93">
                  <c:v>39386</c:v>
                </c:pt>
                <c:pt idx="94">
                  <c:v>39416</c:v>
                </c:pt>
                <c:pt idx="95">
                  <c:v>39447</c:v>
                </c:pt>
                <c:pt idx="96">
                  <c:v>39478</c:v>
                </c:pt>
                <c:pt idx="97">
                  <c:v>39507</c:v>
                </c:pt>
                <c:pt idx="98">
                  <c:v>39538</c:v>
                </c:pt>
                <c:pt idx="99">
                  <c:v>39568</c:v>
                </c:pt>
                <c:pt idx="100">
                  <c:v>39599</c:v>
                </c:pt>
                <c:pt idx="101">
                  <c:v>39629</c:v>
                </c:pt>
                <c:pt idx="102">
                  <c:v>39660</c:v>
                </c:pt>
                <c:pt idx="103">
                  <c:v>39691</c:v>
                </c:pt>
                <c:pt idx="104">
                  <c:v>39721</c:v>
                </c:pt>
                <c:pt idx="105">
                  <c:v>39752</c:v>
                </c:pt>
                <c:pt idx="106">
                  <c:v>39782</c:v>
                </c:pt>
                <c:pt idx="107">
                  <c:v>39813</c:v>
                </c:pt>
                <c:pt idx="108">
                  <c:v>39844</c:v>
                </c:pt>
                <c:pt idx="109">
                  <c:v>39872</c:v>
                </c:pt>
                <c:pt idx="110">
                  <c:v>39903</c:v>
                </c:pt>
                <c:pt idx="111">
                  <c:v>39933</c:v>
                </c:pt>
                <c:pt idx="112">
                  <c:v>39964</c:v>
                </c:pt>
                <c:pt idx="113">
                  <c:v>39994</c:v>
                </c:pt>
                <c:pt idx="114">
                  <c:v>40025</c:v>
                </c:pt>
                <c:pt idx="115">
                  <c:v>40056</c:v>
                </c:pt>
                <c:pt idx="116">
                  <c:v>40086</c:v>
                </c:pt>
                <c:pt idx="117">
                  <c:v>40117</c:v>
                </c:pt>
                <c:pt idx="118">
                  <c:v>40147</c:v>
                </c:pt>
                <c:pt idx="119">
                  <c:v>40178</c:v>
                </c:pt>
                <c:pt idx="120">
                  <c:v>40209</c:v>
                </c:pt>
                <c:pt idx="121">
                  <c:v>40237</c:v>
                </c:pt>
                <c:pt idx="122">
                  <c:v>40268</c:v>
                </c:pt>
                <c:pt idx="123">
                  <c:v>40298</c:v>
                </c:pt>
                <c:pt idx="124">
                  <c:v>40329</c:v>
                </c:pt>
                <c:pt idx="125">
                  <c:v>40359</c:v>
                </c:pt>
                <c:pt idx="126">
                  <c:v>40390</c:v>
                </c:pt>
                <c:pt idx="127">
                  <c:v>40421</c:v>
                </c:pt>
                <c:pt idx="128">
                  <c:v>40451</c:v>
                </c:pt>
                <c:pt idx="129">
                  <c:v>40482</c:v>
                </c:pt>
                <c:pt idx="130">
                  <c:v>40512</c:v>
                </c:pt>
                <c:pt idx="131">
                  <c:v>40543</c:v>
                </c:pt>
                <c:pt idx="132">
                  <c:v>40574</c:v>
                </c:pt>
                <c:pt idx="133">
                  <c:v>40602</c:v>
                </c:pt>
                <c:pt idx="134">
                  <c:v>40633</c:v>
                </c:pt>
                <c:pt idx="135">
                  <c:v>40663</c:v>
                </c:pt>
                <c:pt idx="136">
                  <c:v>40694</c:v>
                </c:pt>
                <c:pt idx="137">
                  <c:v>40724</c:v>
                </c:pt>
                <c:pt idx="138">
                  <c:v>40755</c:v>
                </c:pt>
                <c:pt idx="139">
                  <c:v>40786</c:v>
                </c:pt>
                <c:pt idx="140">
                  <c:v>40816</c:v>
                </c:pt>
                <c:pt idx="141">
                  <c:v>40847</c:v>
                </c:pt>
                <c:pt idx="142">
                  <c:v>40877</c:v>
                </c:pt>
                <c:pt idx="143">
                  <c:v>40908</c:v>
                </c:pt>
                <c:pt idx="144">
                  <c:v>40939</c:v>
                </c:pt>
                <c:pt idx="145">
                  <c:v>40968</c:v>
                </c:pt>
                <c:pt idx="146">
                  <c:v>40999</c:v>
                </c:pt>
                <c:pt idx="147">
                  <c:v>41029</c:v>
                </c:pt>
                <c:pt idx="148">
                  <c:v>41060</c:v>
                </c:pt>
                <c:pt idx="149">
                  <c:v>41090</c:v>
                </c:pt>
                <c:pt idx="150">
                  <c:v>41121</c:v>
                </c:pt>
                <c:pt idx="151">
                  <c:v>41152</c:v>
                </c:pt>
                <c:pt idx="152">
                  <c:v>41182</c:v>
                </c:pt>
                <c:pt idx="153">
                  <c:v>41213</c:v>
                </c:pt>
                <c:pt idx="154">
                  <c:v>41243</c:v>
                </c:pt>
                <c:pt idx="155">
                  <c:v>41274</c:v>
                </c:pt>
                <c:pt idx="156">
                  <c:v>41305</c:v>
                </c:pt>
                <c:pt idx="157">
                  <c:v>41333</c:v>
                </c:pt>
                <c:pt idx="158">
                  <c:v>41364</c:v>
                </c:pt>
                <c:pt idx="159">
                  <c:v>41394</c:v>
                </c:pt>
                <c:pt idx="160">
                  <c:v>41425</c:v>
                </c:pt>
                <c:pt idx="161">
                  <c:v>41455</c:v>
                </c:pt>
                <c:pt idx="162">
                  <c:v>41486</c:v>
                </c:pt>
                <c:pt idx="163">
                  <c:v>41517</c:v>
                </c:pt>
                <c:pt idx="164">
                  <c:v>41547</c:v>
                </c:pt>
                <c:pt idx="165">
                  <c:v>41578</c:v>
                </c:pt>
                <c:pt idx="166">
                  <c:v>41608</c:v>
                </c:pt>
                <c:pt idx="167">
                  <c:v>41639</c:v>
                </c:pt>
                <c:pt idx="168">
                  <c:v>41670</c:v>
                </c:pt>
                <c:pt idx="169">
                  <c:v>41698</c:v>
                </c:pt>
                <c:pt idx="170">
                  <c:v>41729</c:v>
                </c:pt>
                <c:pt idx="171">
                  <c:v>41759</c:v>
                </c:pt>
                <c:pt idx="172">
                  <c:v>41790</c:v>
                </c:pt>
                <c:pt idx="173">
                  <c:v>41820</c:v>
                </c:pt>
                <c:pt idx="174">
                  <c:v>41851</c:v>
                </c:pt>
                <c:pt idx="175">
                  <c:v>41882</c:v>
                </c:pt>
                <c:pt idx="176">
                  <c:v>41912</c:v>
                </c:pt>
                <c:pt idx="177">
                  <c:v>41943</c:v>
                </c:pt>
                <c:pt idx="178">
                  <c:v>41973</c:v>
                </c:pt>
                <c:pt idx="179">
                  <c:v>42004</c:v>
                </c:pt>
                <c:pt idx="180">
                  <c:v>42035</c:v>
                </c:pt>
                <c:pt idx="181">
                  <c:v>42063</c:v>
                </c:pt>
                <c:pt idx="182">
                  <c:v>42094</c:v>
                </c:pt>
                <c:pt idx="183">
                  <c:v>42124</c:v>
                </c:pt>
                <c:pt idx="184">
                  <c:v>42155</c:v>
                </c:pt>
                <c:pt idx="185">
                  <c:v>42185</c:v>
                </c:pt>
                <c:pt idx="186">
                  <c:v>42216</c:v>
                </c:pt>
                <c:pt idx="187">
                  <c:v>42247</c:v>
                </c:pt>
                <c:pt idx="188">
                  <c:v>42277</c:v>
                </c:pt>
                <c:pt idx="189">
                  <c:v>42308</c:v>
                </c:pt>
                <c:pt idx="190">
                  <c:v>42338</c:v>
                </c:pt>
                <c:pt idx="191">
                  <c:v>42369</c:v>
                </c:pt>
                <c:pt idx="192">
                  <c:v>42400</c:v>
                </c:pt>
                <c:pt idx="193">
                  <c:v>42429</c:v>
                </c:pt>
                <c:pt idx="194">
                  <c:v>42460</c:v>
                </c:pt>
                <c:pt idx="195">
                  <c:v>42490</c:v>
                </c:pt>
                <c:pt idx="196">
                  <c:v>42521</c:v>
                </c:pt>
                <c:pt idx="197">
                  <c:v>42551</c:v>
                </c:pt>
                <c:pt idx="198">
                  <c:v>42582</c:v>
                </c:pt>
                <c:pt idx="199">
                  <c:v>42613</c:v>
                </c:pt>
                <c:pt idx="200">
                  <c:v>42643</c:v>
                </c:pt>
                <c:pt idx="201">
                  <c:v>42674</c:v>
                </c:pt>
                <c:pt idx="202">
                  <c:v>42704</c:v>
                </c:pt>
                <c:pt idx="203">
                  <c:v>42735</c:v>
                </c:pt>
                <c:pt idx="204">
                  <c:v>42766</c:v>
                </c:pt>
                <c:pt idx="205">
                  <c:v>42794</c:v>
                </c:pt>
                <c:pt idx="206">
                  <c:v>42825</c:v>
                </c:pt>
                <c:pt idx="207">
                  <c:v>42855</c:v>
                </c:pt>
                <c:pt idx="208">
                  <c:v>42886</c:v>
                </c:pt>
                <c:pt idx="209">
                  <c:v>42916</c:v>
                </c:pt>
                <c:pt idx="210">
                  <c:v>42947</c:v>
                </c:pt>
                <c:pt idx="211">
                  <c:v>42978</c:v>
                </c:pt>
                <c:pt idx="212">
                  <c:v>43008</c:v>
                </c:pt>
                <c:pt idx="213">
                  <c:v>43039</c:v>
                </c:pt>
                <c:pt idx="214">
                  <c:v>43069</c:v>
                </c:pt>
                <c:pt idx="215">
                  <c:v>43100</c:v>
                </c:pt>
                <c:pt idx="216">
                  <c:v>43131</c:v>
                </c:pt>
                <c:pt idx="217">
                  <c:v>43159</c:v>
                </c:pt>
                <c:pt idx="218">
                  <c:v>43190</c:v>
                </c:pt>
                <c:pt idx="219">
                  <c:v>43220</c:v>
                </c:pt>
                <c:pt idx="220">
                  <c:v>43251</c:v>
                </c:pt>
                <c:pt idx="221">
                  <c:v>43281</c:v>
                </c:pt>
                <c:pt idx="222">
                  <c:v>43312</c:v>
                </c:pt>
                <c:pt idx="223">
                  <c:v>43343</c:v>
                </c:pt>
                <c:pt idx="224">
                  <c:v>43373</c:v>
                </c:pt>
                <c:pt idx="225">
                  <c:v>43404</c:v>
                </c:pt>
                <c:pt idx="226">
                  <c:v>43434</c:v>
                </c:pt>
                <c:pt idx="227">
                  <c:v>43465</c:v>
                </c:pt>
                <c:pt idx="228">
                  <c:v>43496</c:v>
                </c:pt>
                <c:pt idx="229">
                  <c:v>43524</c:v>
                </c:pt>
                <c:pt idx="230">
                  <c:v>43555</c:v>
                </c:pt>
                <c:pt idx="231">
                  <c:v>43585</c:v>
                </c:pt>
                <c:pt idx="232">
                  <c:v>43616</c:v>
                </c:pt>
                <c:pt idx="233">
                  <c:v>43646</c:v>
                </c:pt>
                <c:pt idx="234">
                  <c:v>43677</c:v>
                </c:pt>
                <c:pt idx="235">
                  <c:v>43708</c:v>
                </c:pt>
                <c:pt idx="236">
                  <c:v>43738</c:v>
                </c:pt>
                <c:pt idx="237">
                  <c:v>43769</c:v>
                </c:pt>
                <c:pt idx="238">
                  <c:v>43799</c:v>
                </c:pt>
                <c:pt idx="239">
                  <c:v>43830</c:v>
                </c:pt>
                <c:pt idx="240">
                  <c:v>43861</c:v>
                </c:pt>
                <c:pt idx="241">
                  <c:v>43890</c:v>
                </c:pt>
                <c:pt idx="242">
                  <c:v>43921</c:v>
                </c:pt>
                <c:pt idx="243">
                  <c:v>43951</c:v>
                </c:pt>
                <c:pt idx="244">
                  <c:v>43982</c:v>
                </c:pt>
                <c:pt idx="245">
                  <c:v>44012</c:v>
                </c:pt>
                <c:pt idx="246">
                  <c:v>44043</c:v>
                </c:pt>
                <c:pt idx="247">
                  <c:v>44074</c:v>
                </c:pt>
                <c:pt idx="248">
                  <c:v>44104</c:v>
                </c:pt>
                <c:pt idx="249">
                  <c:v>44135</c:v>
                </c:pt>
                <c:pt idx="250">
                  <c:v>44165</c:v>
                </c:pt>
                <c:pt idx="251">
                  <c:v>44196</c:v>
                </c:pt>
                <c:pt idx="252">
                  <c:v>44227</c:v>
                </c:pt>
                <c:pt idx="253">
                  <c:v>44255</c:v>
                </c:pt>
                <c:pt idx="254">
                  <c:v>44286</c:v>
                </c:pt>
                <c:pt idx="255">
                  <c:v>44316</c:v>
                </c:pt>
                <c:pt idx="256">
                  <c:v>44347</c:v>
                </c:pt>
                <c:pt idx="257">
                  <c:v>44377</c:v>
                </c:pt>
                <c:pt idx="258">
                  <c:v>44408</c:v>
                </c:pt>
                <c:pt idx="259">
                  <c:v>44439</c:v>
                </c:pt>
                <c:pt idx="260">
                  <c:v>44469</c:v>
                </c:pt>
                <c:pt idx="261">
                  <c:v>44500</c:v>
                </c:pt>
                <c:pt idx="262">
                  <c:v>44530</c:v>
                </c:pt>
                <c:pt idx="263">
                  <c:v>44561</c:v>
                </c:pt>
                <c:pt idx="264">
                  <c:v>44592</c:v>
                </c:pt>
                <c:pt idx="265">
                  <c:v>44620</c:v>
                </c:pt>
                <c:pt idx="266">
                  <c:v>44651</c:v>
                </c:pt>
                <c:pt idx="267">
                  <c:v>44681</c:v>
                </c:pt>
                <c:pt idx="268">
                  <c:v>44712</c:v>
                </c:pt>
                <c:pt idx="269">
                  <c:v>44742</c:v>
                </c:pt>
                <c:pt idx="270">
                  <c:v>44773</c:v>
                </c:pt>
                <c:pt idx="271">
                  <c:v>44804</c:v>
                </c:pt>
                <c:pt idx="272">
                  <c:v>44834</c:v>
                </c:pt>
                <c:pt idx="273">
                  <c:v>44865</c:v>
                </c:pt>
                <c:pt idx="274">
                  <c:v>44895</c:v>
                </c:pt>
                <c:pt idx="275">
                  <c:v>44926</c:v>
                </c:pt>
                <c:pt idx="276">
                  <c:v>44957</c:v>
                </c:pt>
                <c:pt idx="277">
                  <c:v>44985</c:v>
                </c:pt>
                <c:pt idx="278">
                  <c:v>45016</c:v>
                </c:pt>
                <c:pt idx="279">
                  <c:v>45046</c:v>
                </c:pt>
                <c:pt idx="280">
                  <c:v>45077</c:v>
                </c:pt>
                <c:pt idx="281">
                  <c:v>45107</c:v>
                </c:pt>
                <c:pt idx="282">
                  <c:v>45138</c:v>
                </c:pt>
                <c:pt idx="283">
                  <c:v>45169</c:v>
                </c:pt>
                <c:pt idx="284">
                  <c:v>45199</c:v>
                </c:pt>
                <c:pt idx="285">
                  <c:v>45230</c:v>
                </c:pt>
                <c:pt idx="286">
                  <c:v>45260</c:v>
                </c:pt>
                <c:pt idx="287">
                  <c:v>45291</c:v>
                </c:pt>
                <c:pt idx="288">
                  <c:v>45322</c:v>
                </c:pt>
                <c:pt idx="289">
                  <c:v>45351</c:v>
                </c:pt>
                <c:pt idx="290">
                  <c:v>45382</c:v>
                </c:pt>
                <c:pt idx="291">
                  <c:v>45412</c:v>
                </c:pt>
                <c:pt idx="292">
                  <c:v>45443</c:v>
                </c:pt>
                <c:pt idx="293">
                  <c:v>45473</c:v>
                </c:pt>
                <c:pt idx="294">
                  <c:v>45504</c:v>
                </c:pt>
                <c:pt idx="295">
                  <c:v>45535</c:v>
                </c:pt>
                <c:pt idx="296">
                  <c:v>45565</c:v>
                </c:pt>
                <c:pt idx="297">
                  <c:v>45596</c:v>
                </c:pt>
                <c:pt idx="298">
                  <c:v>45626</c:v>
                </c:pt>
                <c:pt idx="299">
                  <c:v>45657</c:v>
                </c:pt>
                <c:pt idx="300">
                  <c:v>45688</c:v>
                </c:pt>
                <c:pt idx="301">
                  <c:v>45716</c:v>
                </c:pt>
                <c:pt idx="302">
                  <c:v>45747</c:v>
                </c:pt>
                <c:pt idx="303">
                  <c:v>45777</c:v>
                </c:pt>
                <c:pt idx="304">
                  <c:v>45808</c:v>
                </c:pt>
                <c:pt idx="305">
                  <c:v>45838</c:v>
                </c:pt>
                <c:pt idx="306">
                  <c:v>45869</c:v>
                </c:pt>
                <c:pt idx="307">
                  <c:v>45900</c:v>
                </c:pt>
                <c:pt idx="308">
                  <c:v>45930</c:v>
                </c:pt>
                <c:pt idx="309">
                  <c:v>45961</c:v>
                </c:pt>
                <c:pt idx="310">
                  <c:v>45991</c:v>
                </c:pt>
                <c:pt idx="311">
                  <c:v>46022</c:v>
                </c:pt>
                <c:pt idx="312">
                  <c:v>46053</c:v>
                </c:pt>
                <c:pt idx="313">
                  <c:v>46081</c:v>
                </c:pt>
                <c:pt idx="314">
                  <c:v>46112</c:v>
                </c:pt>
                <c:pt idx="315">
                  <c:v>46142</c:v>
                </c:pt>
                <c:pt idx="316">
                  <c:v>46173</c:v>
                </c:pt>
                <c:pt idx="317">
                  <c:v>46203</c:v>
                </c:pt>
                <c:pt idx="318">
                  <c:v>46234</c:v>
                </c:pt>
                <c:pt idx="319">
                  <c:v>46265</c:v>
                </c:pt>
                <c:pt idx="320">
                  <c:v>46295</c:v>
                </c:pt>
                <c:pt idx="321">
                  <c:v>46326</c:v>
                </c:pt>
                <c:pt idx="322">
                  <c:v>46356</c:v>
                </c:pt>
                <c:pt idx="323">
                  <c:v>46387</c:v>
                </c:pt>
                <c:pt idx="324">
                  <c:v>46418</c:v>
                </c:pt>
                <c:pt idx="325">
                  <c:v>46446</c:v>
                </c:pt>
                <c:pt idx="326">
                  <c:v>46477</c:v>
                </c:pt>
                <c:pt idx="327">
                  <c:v>46507</c:v>
                </c:pt>
                <c:pt idx="328">
                  <c:v>46538</c:v>
                </c:pt>
                <c:pt idx="329">
                  <c:v>46568</c:v>
                </c:pt>
                <c:pt idx="330">
                  <c:v>46599</c:v>
                </c:pt>
                <c:pt idx="331">
                  <c:v>46630</c:v>
                </c:pt>
                <c:pt idx="332">
                  <c:v>46660</c:v>
                </c:pt>
                <c:pt idx="333">
                  <c:v>46691</c:v>
                </c:pt>
                <c:pt idx="334">
                  <c:v>46721</c:v>
                </c:pt>
                <c:pt idx="335">
                  <c:v>46752</c:v>
                </c:pt>
              </c:numCache>
            </c:numRef>
          </c:cat>
          <c:val>
            <c:numRef>
              <c:f>'17 - PCE'!$AK$13:$AK$336</c:f>
              <c:numCache>
                <c:formatCode>General</c:formatCode>
                <c:ptCount val="324"/>
                <c:pt idx="155" formatCode="0.0">
                  <c:v>#N/A</c:v>
                </c:pt>
                <c:pt idx="167" formatCode="0.0">
                  <c:v>#N/A</c:v>
                </c:pt>
                <c:pt idx="179" formatCode="0.0">
                  <c:v>#N/A</c:v>
                </c:pt>
                <c:pt idx="191" formatCode="0.0">
                  <c:v>#N/A</c:v>
                </c:pt>
                <c:pt idx="203" formatCode="0.0">
                  <c:v>#N/A</c:v>
                </c:pt>
                <c:pt idx="215" formatCode="0.0">
                  <c:v>#N/A</c:v>
                </c:pt>
                <c:pt idx="224" formatCode="0.0000">
                  <c:v>1.9602952913008842</c:v>
                </c:pt>
                <c:pt idx="227" formatCode="0.0">
                  <c:v>2</c:v>
                </c:pt>
                <c:pt idx="239" formatCode="0.0">
                  <c:v>2.1</c:v>
                </c:pt>
                <c:pt idx="251" formatCode="0.0">
                  <c:v>2.1</c:v>
                </c:pt>
                <c:pt idx="263" formatCode="0.0">
                  <c:v>2.1</c:v>
                </c:pt>
                <c:pt idx="275">
                  <c:v>#N/A</c:v>
                </c:pt>
                <c:pt idx="287">
                  <c:v>#N/A</c:v>
                </c:pt>
                <c:pt idx="299">
                  <c:v>#N/A</c:v>
                </c:pt>
                <c:pt idx="311">
                  <c:v>#N/A</c:v>
                </c:pt>
                <c:pt idx="323">
                  <c:v>#N/A</c:v>
                </c:pt>
              </c:numCache>
            </c:numRef>
          </c:val>
          <c:smooth val="0"/>
          <c:extLst>
            <c:ext xmlns:c16="http://schemas.microsoft.com/office/drawing/2014/chart" uri="{C3380CC4-5D6E-409C-BE32-E72D297353CC}">
              <c16:uniqueId val="{0000001B-696A-4B75-85EB-3FAF3BFFAE1A}"/>
            </c:ext>
          </c:extLst>
        </c:ser>
        <c:ser>
          <c:idx val="29"/>
          <c:order val="28"/>
          <c:tx>
            <c:strRef>
              <c:f>'17 - PCE'!$AL$12</c:f>
              <c:strCache>
                <c:ptCount val="1"/>
                <c:pt idx="0">
                  <c:v> Dec-18</c:v>
                </c:pt>
              </c:strCache>
            </c:strRef>
          </c:tx>
          <c:spPr>
            <a:ln w="19050" cap="rnd">
              <a:solidFill>
                <a:sysClr val="window" lastClr="FFFFFF">
                  <a:lumMod val="85000"/>
                </a:sysClr>
              </a:solidFill>
              <a:prstDash val="sysDash"/>
              <a:round/>
            </a:ln>
            <a:effectLst/>
          </c:spPr>
          <c:marker>
            <c:symbol val="none"/>
          </c:marker>
          <c:cat>
            <c:numRef>
              <c:f>'17 - PCE'!$G$13:$G$348</c:f>
              <c:numCache>
                <c:formatCode>[$-409]mmm\-yy;@</c:formatCode>
                <c:ptCount val="336"/>
                <c:pt idx="0">
                  <c:v>36556</c:v>
                </c:pt>
                <c:pt idx="1">
                  <c:v>36585</c:v>
                </c:pt>
                <c:pt idx="2">
                  <c:v>36616</c:v>
                </c:pt>
                <c:pt idx="3">
                  <c:v>36646</c:v>
                </c:pt>
                <c:pt idx="4">
                  <c:v>36677</c:v>
                </c:pt>
                <c:pt idx="5">
                  <c:v>36707</c:v>
                </c:pt>
                <c:pt idx="6">
                  <c:v>36738</c:v>
                </c:pt>
                <c:pt idx="7">
                  <c:v>36769</c:v>
                </c:pt>
                <c:pt idx="8">
                  <c:v>36799</c:v>
                </c:pt>
                <c:pt idx="9">
                  <c:v>36830</c:v>
                </c:pt>
                <c:pt idx="10">
                  <c:v>36860</c:v>
                </c:pt>
                <c:pt idx="11">
                  <c:v>36891</c:v>
                </c:pt>
                <c:pt idx="12">
                  <c:v>36922</c:v>
                </c:pt>
                <c:pt idx="13">
                  <c:v>36950</c:v>
                </c:pt>
                <c:pt idx="14">
                  <c:v>36981</c:v>
                </c:pt>
                <c:pt idx="15">
                  <c:v>37011</c:v>
                </c:pt>
                <c:pt idx="16">
                  <c:v>37042</c:v>
                </c:pt>
                <c:pt idx="17">
                  <c:v>37072</c:v>
                </c:pt>
                <c:pt idx="18">
                  <c:v>37103</c:v>
                </c:pt>
                <c:pt idx="19">
                  <c:v>37134</c:v>
                </c:pt>
                <c:pt idx="20">
                  <c:v>37164</c:v>
                </c:pt>
                <c:pt idx="21">
                  <c:v>37195</c:v>
                </c:pt>
                <c:pt idx="22">
                  <c:v>37225</c:v>
                </c:pt>
                <c:pt idx="23">
                  <c:v>37256</c:v>
                </c:pt>
                <c:pt idx="24">
                  <c:v>37287</c:v>
                </c:pt>
                <c:pt idx="25">
                  <c:v>37315</c:v>
                </c:pt>
                <c:pt idx="26">
                  <c:v>37346</c:v>
                </c:pt>
                <c:pt idx="27">
                  <c:v>37376</c:v>
                </c:pt>
                <c:pt idx="28">
                  <c:v>37407</c:v>
                </c:pt>
                <c:pt idx="29">
                  <c:v>37437</c:v>
                </c:pt>
                <c:pt idx="30">
                  <c:v>37468</c:v>
                </c:pt>
                <c:pt idx="31">
                  <c:v>37499</c:v>
                </c:pt>
                <c:pt idx="32">
                  <c:v>37529</c:v>
                </c:pt>
                <c:pt idx="33">
                  <c:v>37560</c:v>
                </c:pt>
                <c:pt idx="34">
                  <c:v>37590</c:v>
                </c:pt>
                <c:pt idx="35">
                  <c:v>37621</c:v>
                </c:pt>
                <c:pt idx="36">
                  <c:v>37652</c:v>
                </c:pt>
                <c:pt idx="37">
                  <c:v>37680</c:v>
                </c:pt>
                <c:pt idx="38">
                  <c:v>37711</c:v>
                </c:pt>
                <c:pt idx="39">
                  <c:v>37741</c:v>
                </c:pt>
                <c:pt idx="40">
                  <c:v>37772</c:v>
                </c:pt>
                <c:pt idx="41">
                  <c:v>37802</c:v>
                </c:pt>
                <c:pt idx="42">
                  <c:v>37833</c:v>
                </c:pt>
                <c:pt idx="43">
                  <c:v>37864</c:v>
                </c:pt>
                <c:pt idx="44">
                  <c:v>37894</c:v>
                </c:pt>
                <c:pt idx="45">
                  <c:v>37925</c:v>
                </c:pt>
                <c:pt idx="46">
                  <c:v>37955</c:v>
                </c:pt>
                <c:pt idx="47">
                  <c:v>37986</c:v>
                </c:pt>
                <c:pt idx="48">
                  <c:v>38017</c:v>
                </c:pt>
                <c:pt idx="49">
                  <c:v>38046</c:v>
                </c:pt>
                <c:pt idx="50">
                  <c:v>38077</c:v>
                </c:pt>
                <c:pt idx="51">
                  <c:v>38107</c:v>
                </c:pt>
                <c:pt idx="52">
                  <c:v>38138</c:v>
                </c:pt>
                <c:pt idx="53">
                  <c:v>38168</c:v>
                </c:pt>
                <c:pt idx="54">
                  <c:v>38199</c:v>
                </c:pt>
                <c:pt idx="55">
                  <c:v>38230</c:v>
                </c:pt>
                <c:pt idx="56">
                  <c:v>38260</c:v>
                </c:pt>
                <c:pt idx="57">
                  <c:v>38291</c:v>
                </c:pt>
                <c:pt idx="58">
                  <c:v>38321</c:v>
                </c:pt>
                <c:pt idx="59">
                  <c:v>38352</c:v>
                </c:pt>
                <c:pt idx="60">
                  <c:v>38383</c:v>
                </c:pt>
                <c:pt idx="61">
                  <c:v>38411</c:v>
                </c:pt>
                <c:pt idx="62">
                  <c:v>38442</c:v>
                </c:pt>
                <c:pt idx="63">
                  <c:v>38472</c:v>
                </c:pt>
                <c:pt idx="64">
                  <c:v>38503</c:v>
                </c:pt>
                <c:pt idx="65">
                  <c:v>38533</c:v>
                </c:pt>
                <c:pt idx="66">
                  <c:v>38564</c:v>
                </c:pt>
                <c:pt idx="67">
                  <c:v>38595</c:v>
                </c:pt>
                <c:pt idx="68">
                  <c:v>38625</c:v>
                </c:pt>
                <c:pt idx="69">
                  <c:v>38656</c:v>
                </c:pt>
                <c:pt idx="70">
                  <c:v>38686</c:v>
                </c:pt>
                <c:pt idx="71">
                  <c:v>38717</c:v>
                </c:pt>
                <c:pt idx="72">
                  <c:v>38748</c:v>
                </c:pt>
                <c:pt idx="73">
                  <c:v>38776</c:v>
                </c:pt>
                <c:pt idx="74">
                  <c:v>38807</c:v>
                </c:pt>
                <c:pt idx="75">
                  <c:v>38837</c:v>
                </c:pt>
                <c:pt idx="76">
                  <c:v>38868</c:v>
                </c:pt>
                <c:pt idx="77">
                  <c:v>38898</c:v>
                </c:pt>
                <c:pt idx="78">
                  <c:v>38929</c:v>
                </c:pt>
                <c:pt idx="79">
                  <c:v>38960</c:v>
                </c:pt>
                <c:pt idx="80">
                  <c:v>38990</c:v>
                </c:pt>
                <c:pt idx="81">
                  <c:v>39021</c:v>
                </c:pt>
                <c:pt idx="82">
                  <c:v>39051</c:v>
                </c:pt>
                <c:pt idx="83">
                  <c:v>39082</c:v>
                </c:pt>
                <c:pt idx="84">
                  <c:v>39113</c:v>
                </c:pt>
                <c:pt idx="85">
                  <c:v>39141</c:v>
                </c:pt>
                <c:pt idx="86">
                  <c:v>39172</c:v>
                </c:pt>
                <c:pt idx="87">
                  <c:v>39202</c:v>
                </c:pt>
                <c:pt idx="88">
                  <c:v>39233</c:v>
                </c:pt>
                <c:pt idx="89">
                  <c:v>39263</c:v>
                </c:pt>
                <c:pt idx="90">
                  <c:v>39294</c:v>
                </c:pt>
                <c:pt idx="91">
                  <c:v>39325</c:v>
                </c:pt>
                <c:pt idx="92">
                  <c:v>39355</c:v>
                </c:pt>
                <c:pt idx="93">
                  <c:v>39386</c:v>
                </c:pt>
                <c:pt idx="94">
                  <c:v>39416</c:v>
                </c:pt>
                <c:pt idx="95">
                  <c:v>39447</c:v>
                </c:pt>
                <c:pt idx="96">
                  <c:v>39478</c:v>
                </c:pt>
                <c:pt idx="97">
                  <c:v>39507</c:v>
                </c:pt>
                <c:pt idx="98">
                  <c:v>39538</c:v>
                </c:pt>
                <c:pt idx="99">
                  <c:v>39568</c:v>
                </c:pt>
                <c:pt idx="100">
                  <c:v>39599</c:v>
                </c:pt>
                <c:pt idx="101">
                  <c:v>39629</c:v>
                </c:pt>
                <c:pt idx="102">
                  <c:v>39660</c:v>
                </c:pt>
                <c:pt idx="103">
                  <c:v>39691</c:v>
                </c:pt>
                <c:pt idx="104">
                  <c:v>39721</c:v>
                </c:pt>
                <c:pt idx="105">
                  <c:v>39752</c:v>
                </c:pt>
                <c:pt idx="106">
                  <c:v>39782</c:v>
                </c:pt>
                <c:pt idx="107">
                  <c:v>39813</c:v>
                </c:pt>
                <c:pt idx="108">
                  <c:v>39844</c:v>
                </c:pt>
                <c:pt idx="109">
                  <c:v>39872</c:v>
                </c:pt>
                <c:pt idx="110">
                  <c:v>39903</c:v>
                </c:pt>
                <c:pt idx="111">
                  <c:v>39933</c:v>
                </c:pt>
                <c:pt idx="112">
                  <c:v>39964</c:v>
                </c:pt>
                <c:pt idx="113">
                  <c:v>39994</c:v>
                </c:pt>
                <c:pt idx="114">
                  <c:v>40025</c:v>
                </c:pt>
                <c:pt idx="115">
                  <c:v>40056</c:v>
                </c:pt>
                <c:pt idx="116">
                  <c:v>40086</c:v>
                </c:pt>
                <c:pt idx="117">
                  <c:v>40117</c:v>
                </c:pt>
                <c:pt idx="118">
                  <c:v>40147</c:v>
                </c:pt>
                <c:pt idx="119">
                  <c:v>40178</c:v>
                </c:pt>
                <c:pt idx="120">
                  <c:v>40209</c:v>
                </c:pt>
                <c:pt idx="121">
                  <c:v>40237</c:v>
                </c:pt>
                <c:pt idx="122">
                  <c:v>40268</c:v>
                </c:pt>
                <c:pt idx="123">
                  <c:v>40298</c:v>
                </c:pt>
                <c:pt idx="124">
                  <c:v>40329</c:v>
                </c:pt>
                <c:pt idx="125">
                  <c:v>40359</c:v>
                </c:pt>
                <c:pt idx="126">
                  <c:v>40390</c:v>
                </c:pt>
                <c:pt idx="127">
                  <c:v>40421</c:v>
                </c:pt>
                <c:pt idx="128">
                  <c:v>40451</c:v>
                </c:pt>
                <c:pt idx="129">
                  <c:v>40482</c:v>
                </c:pt>
                <c:pt idx="130">
                  <c:v>40512</c:v>
                </c:pt>
                <c:pt idx="131">
                  <c:v>40543</c:v>
                </c:pt>
                <c:pt idx="132">
                  <c:v>40574</c:v>
                </c:pt>
                <c:pt idx="133">
                  <c:v>40602</c:v>
                </c:pt>
                <c:pt idx="134">
                  <c:v>40633</c:v>
                </c:pt>
                <c:pt idx="135">
                  <c:v>40663</c:v>
                </c:pt>
                <c:pt idx="136">
                  <c:v>40694</c:v>
                </c:pt>
                <c:pt idx="137">
                  <c:v>40724</c:v>
                </c:pt>
                <c:pt idx="138">
                  <c:v>40755</c:v>
                </c:pt>
                <c:pt idx="139">
                  <c:v>40786</c:v>
                </c:pt>
                <c:pt idx="140">
                  <c:v>40816</c:v>
                </c:pt>
                <c:pt idx="141">
                  <c:v>40847</c:v>
                </c:pt>
                <c:pt idx="142">
                  <c:v>40877</c:v>
                </c:pt>
                <c:pt idx="143">
                  <c:v>40908</c:v>
                </c:pt>
                <c:pt idx="144">
                  <c:v>40939</c:v>
                </c:pt>
                <c:pt idx="145">
                  <c:v>40968</c:v>
                </c:pt>
                <c:pt idx="146">
                  <c:v>40999</c:v>
                </c:pt>
                <c:pt idx="147">
                  <c:v>41029</c:v>
                </c:pt>
                <c:pt idx="148">
                  <c:v>41060</c:v>
                </c:pt>
                <c:pt idx="149">
                  <c:v>41090</c:v>
                </c:pt>
                <c:pt idx="150">
                  <c:v>41121</c:v>
                </c:pt>
                <c:pt idx="151">
                  <c:v>41152</c:v>
                </c:pt>
                <c:pt idx="152">
                  <c:v>41182</c:v>
                </c:pt>
                <c:pt idx="153">
                  <c:v>41213</c:v>
                </c:pt>
                <c:pt idx="154">
                  <c:v>41243</c:v>
                </c:pt>
                <c:pt idx="155">
                  <c:v>41274</c:v>
                </c:pt>
                <c:pt idx="156">
                  <c:v>41305</c:v>
                </c:pt>
                <c:pt idx="157">
                  <c:v>41333</c:v>
                </c:pt>
                <c:pt idx="158">
                  <c:v>41364</c:v>
                </c:pt>
                <c:pt idx="159">
                  <c:v>41394</c:v>
                </c:pt>
                <c:pt idx="160">
                  <c:v>41425</c:v>
                </c:pt>
                <c:pt idx="161">
                  <c:v>41455</c:v>
                </c:pt>
                <c:pt idx="162">
                  <c:v>41486</c:v>
                </c:pt>
                <c:pt idx="163">
                  <c:v>41517</c:v>
                </c:pt>
                <c:pt idx="164">
                  <c:v>41547</c:v>
                </c:pt>
                <c:pt idx="165">
                  <c:v>41578</c:v>
                </c:pt>
                <c:pt idx="166">
                  <c:v>41608</c:v>
                </c:pt>
                <c:pt idx="167">
                  <c:v>41639</c:v>
                </c:pt>
                <c:pt idx="168">
                  <c:v>41670</c:v>
                </c:pt>
                <c:pt idx="169">
                  <c:v>41698</c:v>
                </c:pt>
                <c:pt idx="170">
                  <c:v>41729</c:v>
                </c:pt>
                <c:pt idx="171">
                  <c:v>41759</c:v>
                </c:pt>
                <c:pt idx="172">
                  <c:v>41790</c:v>
                </c:pt>
                <c:pt idx="173">
                  <c:v>41820</c:v>
                </c:pt>
                <c:pt idx="174">
                  <c:v>41851</c:v>
                </c:pt>
                <c:pt idx="175">
                  <c:v>41882</c:v>
                </c:pt>
                <c:pt idx="176">
                  <c:v>41912</c:v>
                </c:pt>
                <c:pt idx="177">
                  <c:v>41943</c:v>
                </c:pt>
                <c:pt idx="178">
                  <c:v>41973</c:v>
                </c:pt>
                <c:pt idx="179">
                  <c:v>42004</c:v>
                </c:pt>
                <c:pt idx="180">
                  <c:v>42035</c:v>
                </c:pt>
                <c:pt idx="181">
                  <c:v>42063</c:v>
                </c:pt>
                <c:pt idx="182">
                  <c:v>42094</c:v>
                </c:pt>
                <c:pt idx="183">
                  <c:v>42124</c:v>
                </c:pt>
                <c:pt idx="184">
                  <c:v>42155</c:v>
                </c:pt>
                <c:pt idx="185">
                  <c:v>42185</c:v>
                </c:pt>
                <c:pt idx="186">
                  <c:v>42216</c:v>
                </c:pt>
                <c:pt idx="187">
                  <c:v>42247</c:v>
                </c:pt>
                <c:pt idx="188">
                  <c:v>42277</c:v>
                </c:pt>
                <c:pt idx="189">
                  <c:v>42308</c:v>
                </c:pt>
                <c:pt idx="190">
                  <c:v>42338</c:v>
                </c:pt>
                <c:pt idx="191">
                  <c:v>42369</c:v>
                </c:pt>
                <c:pt idx="192">
                  <c:v>42400</c:v>
                </c:pt>
                <c:pt idx="193">
                  <c:v>42429</c:v>
                </c:pt>
                <c:pt idx="194">
                  <c:v>42460</c:v>
                </c:pt>
                <c:pt idx="195">
                  <c:v>42490</c:v>
                </c:pt>
                <c:pt idx="196">
                  <c:v>42521</c:v>
                </c:pt>
                <c:pt idx="197">
                  <c:v>42551</c:v>
                </c:pt>
                <c:pt idx="198">
                  <c:v>42582</c:v>
                </c:pt>
                <c:pt idx="199">
                  <c:v>42613</c:v>
                </c:pt>
                <c:pt idx="200">
                  <c:v>42643</c:v>
                </c:pt>
                <c:pt idx="201">
                  <c:v>42674</c:v>
                </c:pt>
                <c:pt idx="202">
                  <c:v>42704</c:v>
                </c:pt>
                <c:pt idx="203">
                  <c:v>42735</c:v>
                </c:pt>
                <c:pt idx="204">
                  <c:v>42766</c:v>
                </c:pt>
                <c:pt idx="205">
                  <c:v>42794</c:v>
                </c:pt>
                <c:pt idx="206">
                  <c:v>42825</c:v>
                </c:pt>
                <c:pt idx="207">
                  <c:v>42855</c:v>
                </c:pt>
                <c:pt idx="208">
                  <c:v>42886</c:v>
                </c:pt>
                <c:pt idx="209">
                  <c:v>42916</c:v>
                </c:pt>
                <c:pt idx="210">
                  <c:v>42947</c:v>
                </c:pt>
                <c:pt idx="211">
                  <c:v>42978</c:v>
                </c:pt>
                <c:pt idx="212">
                  <c:v>43008</c:v>
                </c:pt>
                <c:pt idx="213">
                  <c:v>43039</c:v>
                </c:pt>
                <c:pt idx="214">
                  <c:v>43069</c:v>
                </c:pt>
                <c:pt idx="215">
                  <c:v>43100</c:v>
                </c:pt>
                <c:pt idx="216">
                  <c:v>43131</c:v>
                </c:pt>
                <c:pt idx="217">
                  <c:v>43159</c:v>
                </c:pt>
                <c:pt idx="218">
                  <c:v>43190</c:v>
                </c:pt>
                <c:pt idx="219">
                  <c:v>43220</c:v>
                </c:pt>
                <c:pt idx="220">
                  <c:v>43251</c:v>
                </c:pt>
                <c:pt idx="221">
                  <c:v>43281</c:v>
                </c:pt>
                <c:pt idx="222">
                  <c:v>43312</c:v>
                </c:pt>
                <c:pt idx="223">
                  <c:v>43343</c:v>
                </c:pt>
                <c:pt idx="224">
                  <c:v>43373</c:v>
                </c:pt>
                <c:pt idx="225">
                  <c:v>43404</c:v>
                </c:pt>
                <c:pt idx="226">
                  <c:v>43434</c:v>
                </c:pt>
                <c:pt idx="227">
                  <c:v>43465</c:v>
                </c:pt>
                <c:pt idx="228">
                  <c:v>43496</c:v>
                </c:pt>
                <c:pt idx="229">
                  <c:v>43524</c:v>
                </c:pt>
                <c:pt idx="230">
                  <c:v>43555</c:v>
                </c:pt>
                <c:pt idx="231">
                  <c:v>43585</c:v>
                </c:pt>
                <c:pt idx="232">
                  <c:v>43616</c:v>
                </c:pt>
                <c:pt idx="233">
                  <c:v>43646</c:v>
                </c:pt>
                <c:pt idx="234">
                  <c:v>43677</c:v>
                </c:pt>
                <c:pt idx="235">
                  <c:v>43708</c:v>
                </c:pt>
                <c:pt idx="236">
                  <c:v>43738</c:v>
                </c:pt>
                <c:pt idx="237">
                  <c:v>43769</c:v>
                </c:pt>
                <c:pt idx="238">
                  <c:v>43799</c:v>
                </c:pt>
                <c:pt idx="239">
                  <c:v>43830</c:v>
                </c:pt>
                <c:pt idx="240">
                  <c:v>43861</c:v>
                </c:pt>
                <c:pt idx="241">
                  <c:v>43890</c:v>
                </c:pt>
                <c:pt idx="242">
                  <c:v>43921</c:v>
                </c:pt>
                <c:pt idx="243">
                  <c:v>43951</c:v>
                </c:pt>
                <c:pt idx="244">
                  <c:v>43982</c:v>
                </c:pt>
                <c:pt idx="245">
                  <c:v>44012</c:v>
                </c:pt>
                <c:pt idx="246">
                  <c:v>44043</c:v>
                </c:pt>
                <c:pt idx="247">
                  <c:v>44074</c:v>
                </c:pt>
                <c:pt idx="248">
                  <c:v>44104</c:v>
                </c:pt>
                <c:pt idx="249">
                  <c:v>44135</c:v>
                </c:pt>
                <c:pt idx="250">
                  <c:v>44165</c:v>
                </c:pt>
                <c:pt idx="251">
                  <c:v>44196</c:v>
                </c:pt>
                <c:pt idx="252">
                  <c:v>44227</c:v>
                </c:pt>
                <c:pt idx="253">
                  <c:v>44255</c:v>
                </c:pt>
                <c:pt idx="254">
                  <c:v>44286</c:v>
                </c:pt>
                <c:pt idx="255">
                  <c:v>44316</c:v>
                </c:pt>
                <c:pt idx="256">
                  <c:v>44347</c:v>
                </c:pt>
                <c:pt idx="257">
                  <c:v>44377</c:v>
                </c:pt>
                <c:pt idx="258">
                  <c:v>44408</c:v>
                </c:pt>
                <c:pt idx="259">
                  <c:v>44439</c:v>
                </c:pt>
                <c:pt idx="260">
                  <c:v>44469</c:v>
                </c:pt>
                <c:pt idx="261">
                  <c:v>44500</c:v>
                </c:pt>
                <c:pt idx="262">
                  <c:v>44530</c:v>
                </c:pt>
                <c:pt idx="263">
                  <c:v>44561</c:v>
                </c:pt>
                <c:pt idx="264">
                  <c:v>44592</c:v>
                </c:pt>
                <c:pt idx="265">
                  <c:v>44620</c:v>
                </c:pt>
                <c:pt idx="266">
                  <c:v>44651</c:v>
                </c:pt>
                <c:pt idx="267">
                  <c:v>44681</c:v>
                </c:pt>
                <c:pt idx="268">
                  <c:v>44712</c:v>
                </c:pt>
                <c:pt idx="269">
                  <c:v>44742</c:v>
                </c:pt>
                <c:pt idx="270">
                  <c:v>44773</c:v>
                </c:pt>
                <c:pt idx="271">
                  <c:v>44804</c:v>
                </c:pt>
                <c:pt idx="272">
                  <c:v>44834</c:v>
                </c:pt>
                <c:pt idx="273">
                  <c:v>44865</c:v>
                </c:pt>
                <c:pt idx="274">
                  <c:v>44895</c:v>
                </c:pt>
                <c:pt idx="275">
                  <c:v>44926</c:v>
                </c:pt>
                <c:pt idx="276">
                  <c:v>44957</c:v>
                </c:pt>
                <c:pt idx="277">
                  <c:v>44985</c:v>
                </c:pt>
                <c:pt idx="278">
                  <c:v>45016</c:v>
                </c:pt>
                <c:pt idx="279">
                  <c:v>45046</c:v>
                </c:pt>
                <c:pt idx="280">
                  <c:v>45077</c:v>
                </c:pt>
                <c:pt idx="281">
                  <c:v>45107</c:v>
                </c:pt>
                <c:pt idx="282">
                  <c:v>45138</c:v>
                </c:pt>
                <c:pt idx="283">
                  <c:v>45169</c:v>
                </c:pt>
                <c:pt idx="284">
                  <c:v>45199</c:v>
                </c:pt>
                <c:pt idx="285">
                  <c:v>45230</c:v>
                </c:pt>
                <c:pt idx="286">
                  <c:v>45260</c:v>
                </c:pt>
                <c:pt idx="287">
                  <c:v>45291</c:v>
                </c:pt>
                <c:pt idx="288">
                  <c:v>45322</c:v>
                </c:pt>
                <c:pt idx="289">
                  <c:v>45351</c:v>
                </c:pt>
                <c:pt idx="290">
                  <c:v>45382</c:v>
                </c:pt>
                <c:pt idx="291">
                  <c:v>45412</c:v>
                </c:pt>
                <c:pt idx="292">
                  <c:v>45443</c:v>
                </c:pt>
                <c:pt idx="293">
                  <c:v>45473</c:v>
                </c:pt>
                <c:pt idx="294">
                  <c:v>45504</c:v>
                </c:pt>
                <c:pt idx="295">
                  <c:v>45535</c:v>
                </c:pt>
                <c:pt idx="296">
                  <c:v>45565</c:v>
                </c:pt>
                <c:pt idx="297">
                  <c:v>45596</c:v>
                </c:pt>
                <c:pt idx="298">
                  <c:v>45626</c:v>
                </c:pt>
                <c:pt idx="299">
                  <c:v>45657</c:v>
                </c:pt>
                <c:pt idx="300">
                  <c:v>45688</c:v>
                </c:pt>
                <c:pt idx="301">
                  <c:v>45716</c:v>
                </c:pt>
                <c:pt idx="302">
                  <c:v>45747</c:v>
                </c:pt>
                <c:pt idx="303">
                  <c:v>45777</c:v>
                </c:pt>
                <c:pt idx="304">
                  <c:v>45808</c:v>
                </c:pt>
                <c:pt idx="305">
                  <c:v>45838</c:v>
                </c:pt>
                <c:pt idx="306">
                  <c:v>45869</c:v>
                </c:pt>
                <c:pt idx="307">
                  <c:v>45900</c:v>
                </c:pt>
                <c:pt idx="308">
                  <c:v>45930</c:v>
                </c:pt>
                <c:pt idx="309">
                  <c:v>45961</c:v>
                </c:pt>
                <c:pt idx="310">
                  <c:v>45991</c:v>
                </c:pt>
                <c:pt idx="311">
                  <c:v>46022</c:v>
                </c:pt>
                <c:pt idx="312">
                  <c:v>46053</c:v>
                </c:pt>
                <c:pt idx="313">
                  <c:v>46081</c:v>
                </c:pt>
                <c:pt idx="314">
                  <c:v>46112</c:v>
                </c:pt>
                <c:pt idx="315">
                  <c:v>46142</c:v>
                </c:pt>
                <c:pt idx="316">
                  <c:v>46173</c:v>
                </c:pt>
                <c:pt idx="317">
                  <c:v>46203</c:v>
                </c:pt>
                <c:pt idx="318">
                  <c:v>46234</c:v>
                </c:pt>
                <c:pt idx="319">
                  <c:v>46265</c:v>
                </c:pt>
                <c:pt idx="320">
                  <c:v>46295</c:v>
                </c:pt>
                <c:pt idx="321">
                  <c:v>46326</c:v>
                </c:pt>
                <c:pt idx="322">
                  <c:v>46356</c:v>
                </c:pt>
                <c:pt idx="323">
                  <c:v>46387</c:v>
                </c:pt>
                <c:pt idx="324">
                  <c:v>46418</c:v>
                </c:pt>
                <c:pt idx="325">
                  <c:v>46446</c:v>
                </c:pt>
                <c:pt idx="326">
                  <c:v>46477</c:v>
                </c:pt>
                <c:pt idx="327">
                  <c:v>46507</c:v>
                </c:pt>
                <c:pt idx="328">
                  <c:v>46538</c:v>
                </c:pt>
                <c:pt idx="329">
                  <c:v>46568</c:v>
                </c:pt>
                <c:pt idx="330">
                  <c:v>46599</c:v>
                </c:pt>
                <c:pt idx="331">
                  <c:v>46630</c:v>
                </c:pt>
                <c:pt idx="332">
                  <c:v>46660</c:v>
                </c:pt>
                <c:pt idx="333">
                  <c:v>46691</c:v>
                </c:pt>
                <c:pt idx="334">
                  <c:v>46721</c:v>
                </c:pt>
                <c:pt idx="335">
                  <c:v>46752</c:v>
                </c:pt>
              </c:numCache>
            </c:numRef>
          </c:cat>
          <c:val>
            <c:numRef>
              <c:f>'17 - PCE'!$AL$13:$AL$336</c:f>
              <c:numCache>
                <c:formatCode>General</c:formatCode>
                <c:ptCount val="324"/>
                <c:pt idx="155" formatCode="0.0">
                  <c:v>#N/A</c:v>
                </c:pt>
                <c:pt idx="167" formatCode="0.0">
                  <c:v>#N/A</c:v>
                </c:pt>
                <c:pt idx="179" formatCode="0.0">
                  <c:v>#N/A</c:v>
                </c:pt>
                <c:pt idx="191" formatCode="0.0">
                  <c:v>#N/A</c:v>
                </c:pt>
                <c:pt idx="203" formatCode="0.0">
                  <c:v>#N/A</c:v>
                </c:pt>
                <c:pt idx="215" formatCode="0.0">
                  <c:v>#N/A</c:v>
                </c:pt>
                <c:pt idx="227" formatCode="0.0">
                  <c:v>1.9</c:v>
                </c:pt>
                <c:pt idx="239" formatCode="0.0">
                  <c:v>2</c:v>
                </c:pt>
                <c:pt idx="251" formatCode="0.0">
                  <c:v>2</c:v>
                </c:pt>
                <c:pt idx="263" formatCode="0.0">
                  <c:v>2</c:v>
                </c:pt>
                <c:pt idx="275">
                  <c:v>#N/A</c:v>
                </c:pt>
                <c:pt idx="287">
                  <c:v>#N/A</c:v>
                </c:pt>
                <c:pt idx="299">
                  <c:v>#N/A</c:v>
                </c:pt>
                <c:pt idx="311">
                  <c:v>#N/A</c:v>
                </c:pt>
                <c:pt idx="323">
                  <c:v>#N/A</c:v>
                </c:pt>
              </c:numCache>
            </c:numRef>
          </c:val>
          <c:smooth val="0"/>
          <c:extLst>
            <c:ext xmlns:c16="http://schemas.microsoft.com/office/drawing/2014/chart" uri="{C3380CC4-5D6E-409C-BE32-E72D297353CC}">
              <c16:uniqueId val="{0000001C-696A-4B75-85EB-3FAF3BFFAE1A}"/>
            </c:ext>
          </c:extLst>
        </c:ser>
        <c:ser>
          <c:idx val="30"/>
          <c:order val="29"/>
          <c:tx>
            <c:strRef>
              <c:f>'17 - PCE'!$AM$12</c:f>
              <c:strCache>
                <c:ptCount val="1"/>
                <c:pt idx="0">
                  <c:v> Mar-19</c:v>
                </c:pt>
              </c:strCache>
            </c:strRef>
          </c:tx>
          <c:spPr>
            <a:ln w="19050" cap="rnd">
              <a:solidFill>
                <a:sysClr val="window" lastClr="FFFFFF">
                  <a:lumMod val="85000"/>
                </a:sysClr>
              </a:solidFill>
              <a:prstDash val="sysDash"/>
              <a:round/>
            </a:ln>
            <a:effectLst/>
          </c:spPr>
          <c:marker>
            <c:symbol val="none"/>
          </c:marker>
          <c:cat>
            <c:numRef>
              <c:f>'17 - PCE'!$G$13:$G$348</c:f>
              <c:numCache>
                <c:formatCode>[$-409]mmm\-yy;@</c:formatCode>
                <c:ptCount val="336"/>
                <c:pt idx="0">
                  <c:v>36556</c:v>
                </c:pt>
                <c:pt idx="1">
                  <c:v>36585</c:v>
                </c:pt>
                <c:pt idx="2">
                  <c:v>36616</c:v>
                </c:pt>
                <c:pt idx="3">
                  <c:v>36646</c:v>
                </c:pt>
                <c:pt idx="4">
                  <c:v>36677</c:v>
                </c:pt>
                <c:pt idx="5">
                  <c:v>36707</c:v>
                </c:pt>
                <c:pt idx="6">
                  <c:v>36738</c:v>
                </c:pt>
                <c:pt idx="7">
                  <c:v>36769</c:v>
                </c:pt>
                <c:pt idx="8">
                  <c:v>36799</c:v>
                </c:pt>
                <c:pt idx="9">
                  <c:v>36830</c:v>
                </c:pt>
                <c:pt idx="10">
                  <c:v>36860</c:v>
                </c:pt>
                <c:pt idx="11">
                  <c:v>36891</c:v>
                </c:pt>
                <c:pt idx="12">
                  <c:v>36922</c:v>
                </c:pt>
                <c:pt idx="13">
                  <c:v>36950</c:v>
                </c:pt>
                <c:pt idx="14">
                  <c:v>36981</c:v>
                </c:pt>
                <c:pt idx="15">
                  <c:v>37011</c:v>
                </c:pt>
                <c:pt idx="16">
                  <c:v>37042</c:v>
                </c:pt>
                <c:pt idx="17">
                  <c:v>37072</c:v>
                </c:pt>
                <c:pt idx="18">
                  <c:v>37103</c:v>
                </c:pt>
                <c:pt idx="19">
                  <c:v>37134</c:v>
                </c:pt>
                <c:pt idx="20">
                  <c:v>37164</c:v>
                </c:pt>
                <c:pt idx="21">
                  <c:v>37195</c:v>
                </c:pt>
                <c:pt idx="22">
                  <c:v>37225</c:v>
                </c:pt>
                <c:pt idx="23">
                  <c:v>37256</c:v>
                </c:pt>
                <c:pt idx="24">
                  <c:v>37287</c:v>
                </c:pt>
                <c:pt idx="25">
                  <c:v>37315</c:v>
                </c:pt>
                <c:pt idx="26">
                  <c:v>37346</c:v>
                </c:pt>
                <c:pt idx="27">
                  <c:v>37376</c:v>
                </c:pt>
                <c:pt idx="28">
                  <c:v>37407</c:v>
                </c:pt>
                <c:pt idx="29">
                  <c:v>37437</c:v>
                </c:pt>
                <c:pt idx="30">
                  <c:v>37468</c:v>
                </c:pt>
                <c:pt idx="31">
                  <c:v>37499</c:v>
                </c:pt>
                <c:pt idx="32">
                  <c:v>37529</c:v>
                </c:pt>
                <c:pt idx="33">
                  <c:v>37560</c:v>
                </c:pt>
                <c:pt idx="34">
                  <c:v>37590</c:v>
                </c:pt>
                <c:pt idx="35">
                  <c:v>37621</c:v>
                </c:pt>
                <c:pt idx="36">
                  <c:v>37652</c:v>
                </c:pt>
                <c:pt idx="37">
                  <c:v>37680</c:v>
                </c:pt>
                <c:pt idx="38">
                  <c:v>37711</c:v>
                </c:pt>
                <c:pt idx="39">
                  <c:v>37741</c:v>
                </c:pt>
                <c:pt idx="40">
                  <c:v>37772</c:v>
                </c:pt>
                <c:pt idx="41">
                  <c:v>37802</c:v>
                </c:pt>
                <c:pt idx="42">
                  <c:v>37833</c:v>
                </c:pt>
                <c:pt idx="43">
                  <c:v>37864</c:v>
                </c:pt>
                <c:pt idx="44">
                  <c:v>37894</c:v>
                </c:pt>
                <c:pt idx="45">
                  <c:v>37925</c:v>
                </c:pt>
                <c:pt idx="46">
                  <c:v>37955</c:v>
                </c:pt>
                <c:pt idx="47">
                  <c:v>37986</c:v>
                </c:pt>
                <c:pt idx="48">
                  <c:v>38017</c:v>
                </c:pt>
                <c:pt idx="49">
                  <c:v>38046</c:v>
                </c:pt>
                <c:pt idx="50">
                  <c:v>38077</c:v>
                </c:pt>
                <c:pt idx="51">
                  <c:v>38107</c:v>
                </c:pt>
                <c:pt idx="52">
                  <c:v>38138</c:v>
                </c:pt>
                <c:pt idx="53">
                  <c:v>38168</c:v>
                </c:pt>
                <c:pt idx="54">
                  <c:v>38199</c:v>
                </c:pt>
                <c:pt idx="55">
                  <c:v>38230</c:v>
                </c:pt>
                <c:pt idx="56">
                  <c:v>38260</c:v>
                </c:pt>
                <c:pt idx="57">
                  <c:v>38291</c:v>
                </c:pt>
                <c:pt idx="58">
                  <c:v>38321</c:v>
                </c:pt>
                <c:pt idx="59">
                  <c:v>38352</c:v>
                </c:pt>
                <c:pt idx="60">
                  <c:v>38383</c:v>
                </c:pt>
                <c:pt idx="61">
                  <c:v>38411</c:v>
                </c:pt>
                <c:pt idx="62">
                  <c:v>38442</c:v>
                </c:pt>
                <c:pt idx="63">
                  <c:v>38472</c:v>
                </c:pt>
                <c:pt idx="64">
                  <c:v>38503</c:v>
                </c:pt>
                <c:pt idx="65">
                  <c:v>38533</c:v>
                </c:pt>
                <c:pt idx="66">
                  <c:v>38564</c:v>
                </c:pt>
                <c:pt idx="67">
                  <c:v>38595</c:v>
                </c:pt>
                <c:pt idx="68">
                  <c:v>38625</c:v>
                </c:pt>
                <c:pt idx="69">
                  <c:v>38656</c:v>
                </c:pt>
                <c:pt idx="70">
                  <c:v>38686</c:v>
                </c:pt>
                <c:pt idx="71">
                  <c:v>38717</c:v>
                </c:pt>
                <c:pt idx="72">
                  <c:v>38748</c:v>
                </c:pt>
                <c:pt idx="73">
                  <c:v>38776</c:v>
                </c:pt>
                <c:pt idx="74">
                  <c:v>38807</c:v>
                </c:pt>
                <c:pt idx="75">
                  <c:v>38837</c:v>
                </c:pt>
                <c:pt idx="76">
                  <c:v>38868</c:v>
                </c:pt>
                <c:pt idx="77">
                  <c:v>38898</c:v>
                </c:pt>
                <c:pt idx="78">
                  <c:v>38929</c:v>
                </c:pt>
                <c:pt idx="79">
                  <c:v>38960</c:v>
                </c:pt>
                <c:pt idx="80">
                  <c:v>38990</c:v>
                </c:pt>
                <c:pt idx="81">
                  <c:v>39021</c:v>
                </c:pt>
                <c:pt idx="82">
                  <c:v>39051</c:v>
                </c:pt>
                <c:pt idx="83">
                  <c:v>39082</c:v>
                </c:pt>
                <c:pt idx="84">
                  <c:v>39113</c:v>
                </c:pt>
                <c:pt idx="85">
                  <c:v>39141</c:v>
                </c:pt>
                <c:pt idx="86">
                  <c:v>39172</c:v>
                </c:pt>
                <c:pt idx="87">
                  <c:v>39202</c:v>
                </c:pt>
                <c:pt idx="88">
                  <c:v>39233</c:v>
                </c:pt>
                <c:pt idx="89">
                  <c:v>39263</c:v>
                </c:pt>
                <c:pt idx="90">
                  <c:v>39294</c:v>
                </c:pt>
                <c:pt idx="91">
                  <c:v>39325</c:v>
                </c:pt>
                <c:pt idx="92">
                  <c:v>39355</c:v>
                </c:pt>
                <c:pt idx="93">
                  <c:v>39386</c:v>
                </c:pt>
                <c:pt idx="94">
                  <c:v>39416</c:v>
                </c:pt>
                <c:pt idx="95">
                  <c:v>39447</c:v>
                </c:pt>
                <c:pt idx="96">
                  <c:v>39478</c:v>
                </c:pt>
                <c:pt idx="97">
                  <c:v>39507</c:v>
                </c:pt>
                <c:pt idx="98">
                  <c:v>39538</c:v>
                </c:pt>
                <c:pt idx="99">
                  <c:v>39568</c:v>
                </c:pt>
                <c:pt idx="100">
                  <c:v>39599</c:v>
                </c:pt>
                <c:pt idx="101">
                  <c:v>39629</c:v>
                </c:pt>
                <c:pt idx="102">
                  <c:v>39660</c:v>
                </c:pt>
                <c:pt idx="103">
                  <c:v>39691</c:v>
                </c:pt>
                <c:pt idx="104">
                  <c:v>39721</c:v>
                </c:pt>
                <c:pt idx="105">
                  <c:v>39752</c:v>
                </c:pt>
                <c:pt idx="106">
                  <c:v>39782</c:v>
                </c:pt>
                <c:pt idx="107">
                  <c:v>39813</c:v>
                </c:pt>
                <c:pt idx="108">
                  <c:v>39844</c:v>
                </c:pt>
                <c:pt idx="109">
                  <c:v>39872</c:v>
                </c:pt>
                <c:pt idx="110">
                  <c:v>39903</c:v>
                </c:pt>
                <c:pt idx="111">
                  <c:v>39933</c:v>
                </c:pt>
                <c:pt idx="112">
                  <c:v>39964</c:v>
                </c:pt>
                <c:pt idx="113">
                  <c:v>39994</c:v>
                </c:pt>
                <c:pt idx="114">
                  <c:v>40025</c:v>
                </c:pt>
                <c:pt idx="115">
                  <c:v>40056</c:v>
                </c:pt>
                <c:pt idx="116">
                  <c:v>40086</c:v>
                </c:pt>
                <c:pt idx="117">
                  <c:v>40117</c:v>
                </c:pt>
                <c:pt idx="118">
                  <c:v>40147</c:v>
                </c:pt>
                <c:pt idx="119">
                  <c:v>40178</c:v>
                </c:pt>
                <c:pt idx="120">
                  <c:v>40209</c:v>
                </c:pt>
                <c:pt idx="121">
                  <c:v>40237</c:v>
                </c:pt>
                <c:pt idx="122">
                  <c:v>40268</c:v>
                </c:pt>
                <c:pt idx="123">
                  <c:v>40298</c:v>
                </c:pt>
                <c:pt idx="124">
                  <c:v>40329</c:v>
                </c:pt>
                <c:pt idx="125">
                  <c:v>40359</c:v>
                </c:pt>
                <c:pt idx="126">
                  <c:v>40390</c:v>
                </c:pt>
                <c:pt idx="127">
                  <c:v>40421</c:v>
                </c:pt>
                <c:pt idx="128">
                  <c:v>40451</c:v>
                </c:pt>
                <c:pt idx="129">
                  <c:v>40482</c:v>
                </c:pt>
                <c:pt idx="130">
                  <c:v>40512</c:v>
                </c:pt>
                <c:pt idx="131">
                  <c:v>40543</c:v>
                </c:pt>
                <c:pt idx="132">
                  <c:v>40574</c:v>
                </c:pt>
                <c:pt idx="133">
                  <c:v>40602</c:v>
                </c:pt>
                <c:pt idx="134">
                  <c:v>40633</c:v>
                </c:pt>
                <c:pt idx="135">
                  <c:v>40663</c:v>
                </c:pt>
                <c:pt idx="136">
                  <c:v>40694</c:v>
                </c:pt>
                <c:pt idx="137">
                  <c:v>40724</c:v>
                </c:pt>
                <c:pt idx="138">
                  <c:v>40755</c:v>
                </c:pt>
                <c:pt idx="139">
                  <c:v>40786</c:v>
                </c:pt>
                <c:pt idx="140">
                  <c:v>40816</c:v>
                </c:pt>
                <c:pt idx="141">
                  <c:v>40847</c:v>
                </c:pt>
                <c:pt idx="142">
                  <c:v>40877</c:v>
                </c:pt>
                <c:pt idx="143">
                  <c:v>40908</c:v>
                </c:pt>
                <c:pt idx="144">
                  <c:v>40939</c:v>
                </c:pt>
                <c:pt idx="145">
                  <c:v>40968</c:v>
                </c:pt>
                <c:pt idx="146">
                  <c:v>40999</c:v>
                </c:pt>
                <c:pt idx="147">
                  <c:v>41029</c:v>
                </c:pt>
                <c:pt idx="148">
                  <c:v>41060</c:v>
                </c:pt>
                <c:pt idx="149">
                  <c:v>41090</c:v>
                </c:pt>
                <c:pt idx="150">
                  <c:v>41121</c:v>
                </c:pt>
                <c:pt idx="151">
                  <c:v>41152</c:v>
                </c:pt>
                <c:pt idx="152">
                  <c:v>41182</c:v>
                </c:pt>
                <c:pt idx="153">
                  <c:v>41213</c:v>
                </c:pt>
                <c:pt idx="154">
                  <c:v>41243</c:v>
                </c:pt>
                <c:pt idx="155">
                  <c:v>41274</c:v>
                </c:pt>
                <c:pt idx="156">
                  <c:v>41305</c:v>
                </c:pt>
                <c:pt idx="157">
                  <c:v>41333</c:v>
                </c:pt>
                <c:pt idx="158">
                  <c:v>41364</c:v>
                </c:pt>
                <c:pt idx="159">
                  <c:v>41394</c:v>
                </c:pt>
                <c:pt idx="160">
                  <c:v>41425</c:v>
                </c:pt>
                <c:pt idx="161">
                  <c:v>41455</c:v>
                </c:pt>
                <c:pt idx="162">
                  <c:v>41486</c:v>
                </c:pt>
                <c:pt idx="163">
                  <c:v>41517</c:v>
                </c:pt>
                <c:pt idx="164">
                  <c:v>41547</c:v>
                </c:pt>
                <c:pt idx="165">
                  <c:v>41578</c:v>
                </c:pt>
                <c:pt idx="166">
                  <c:v>41608</c:v>
                </c:pt>
                <c:pt idx="167">
                  <c:v>41639</c:v>
                </c:pt>
                <c:pt idx="168">
                  <c:v>41670</c:v>
                </c:pt>
                <c:pt idx="169">
                  <c:v>41698</c:v>
                </c:pt>
                <c:pt idx="170">
                  <c:v>41729</c:v>
                </c:pt>
                <c:pt idx="171">
                  <c:v>41759</c:v>
                </c:pt>
                <c:pt idx="172">
                  <c:v>41790</c:v>
                </c:pt>
                <c:pt idx="173">
                  <c:v>41820</c:v>
                </c:pt>
                <c:pt idx="174">
                  <c:v>41851</c:v>
                </c:pt>
                <c:pt idx="175">
                  <c:v>41882</c:v>
                </c:pt>
                <c:pt idx="176">
                  <c:v>41912</c:v>
                </c:pt>
                <c:pt idx="177">
                  <c:v>41943</c:v>
                </c:pt>
                <c:pt idx="178">
                  <c:v>41973</c:v>
                </c:pt>
                <c:pt idx="179">
                  <c:v>42004</c:v>
                </c:pt>
                <c:pt idx="180">
                  <c:v>42035</c:v>
                </c:pt>
                <c:pt idx="181">
                  <c:v>42063</c:v>
                </c:pt>
                <c:pt idx="182">
                  <c:v>42094</c:v>
                </c:pt>
                <c:pt idx="183">
                  <c:v>42124</c:v>
                </c:pt>
                <c:pt idx="184">
                  <c:v>42155</c:v>
                </c:pt>
                <c:pt idx="185">
                  <c:v>42185</c:v>
                </c:pt>
                <c:pt idx="186">
                  <c:v>42216</c:v>
                </c:pt>
                <c:pt idx="187">
                  <c:v>42247</c:v>
                </c:pt>
                <c:pt idx="188">
                  <c:v>42277</c:v>
                </c:pt>
                <c:pt idx="189">
                  <c:v>42308</c:v>
                </c:pt>
                <c:pt idx="190">
                  <c:v>42338</c:v>
                </c:pt>
                <c:pt idx="191">
                  <c:v>42369</c:v>
                </c:pt>
                <c:pt idx="192">
                  <c:v>42400</c:v>
                </c:pt>
                <c:pt idx="193">
                  <c:v>42429</c:v>
                </c:pt>
                <c:pt idx="194">
                  <c:v>42460</c:v>
                </c:pt>
                <c:pt idx="195">
                  <c:v>42490</c:v>
                </c:pt>
                <c:pt idx="196">
                  <c:v>42521</c:v>
                </c:pt>
                <c:pt idx="197">
                  <c:v>42551</c:v>
                </c:pt>
                <c:pt idx="198">
                  <c:v>42582</c:v>
                </c:pt>
                <c:pt idx="199">
                  <c:v>42613</c:v>
                </c:pt>
                <c:pt idx="200">
                  <c:v>42643</c:v>
                </c:pt>
                <c:pt idx="201">
                  <c:v>42674</c:v>
                </c:pt>
                <c:pt idx="202">
                  <c:v>42704</c:v>
                </c:pt>
                <c:pt idx="203">
                  <c:v>42735</c:v>
                </c:pt>
                <c:pt idx="204">
                  <c:v>42766</c:v>
                </c:pt>
                <c:pt idx="205">
                  <c:v>42794</c:v>
                </c:pt>
                <c:pt idx="206">
                  <c:v>42825</c:v>
                </c:pt>
                <c:pt idx="207">
                  <c:v>42855</c:v>
                </c:pt>
                <c:pt idx="208">
                  <c:v>42886</c:v>
                </c:pt>
                <c:pt idx="209">
                  <c:v>42916</c:v>
                </c:pt>
                <c:pt idx="210">
                  <c:v>42947</c:v>
                </c:pt>
                <c:pt idx="211">
                  <c:v>42978</c:v>
                </c:pt>
                <c:pt idx="212">
                  <c:v>43008</c:v>
                </c:pt>
                <c:pt idx="213">
                  <c:v>43039</c:v>
                </c:pt>
                <c:pt idx="214">
                  <c:v>43069</c:v>
                </c:pt>
                <c:pt idx="215">
                  <c:v>43100</c:v>
                </c:pt>
                <c:pt idx="216">
                  <c:v>43131</c:v>
                </c:pt>
                <c:pt idx="217">
                  <c:v>43159</c:v>
                </c:pt>
                <c:pt idx="218">
                  <c:v>43190</c:v>
                </c:pt>
                <c:pt idx="219">
                  <c:v>43220</c:v>
                </c:pt>
                <c:pt idx="220">
                  <c:v>43251</c:v>
                </c:pt>
                <c:pt idx="221">
                  <c:v>43281</c:v>
                </c:pt>
                <c:pt idx="222">
                  <c:v>43312</c:v>
                </c:pt>
                <c:pt idx="223">
                  <c:v>43343</c:v>
                </c:pt>
                <c:pt idx="224">
                  <c:v>43373</c:v>
                </c:pt>
                <c:pt idx="225">
                  <c:v>43404</c:v>
                </c:pt>
                <c:pt idx="226">
                  <c:v>43434</c:v>
                </c:pt>
                <c:pt idx="227">
                  <c:v>43465</c:v>
                </c:pt>
                <c:pt idx="228">
                  <c:v>43496</c:v>
                </c:pt>
                <c:pt idx="229">
                  <c:v>43524</c:v>
                </c:pt>
                <c:pt idx="230">
                  <c:v>43555</c:v>
                </c:pt>
                <c:pt idx="231">
                  <c:v>43585</c:v>
                </c:pt>
                <c:pt idx="232">
                  <c:v>43616</c:v>
                </c:pt>
                <c:pt idx="233">
                  <c:v>43646</c:v>
                </c:pt>
                <c:pt idx="234">
                  <c:v>43677</c:v>
                </c:pt>
                <c:pt idx="235">
                  <c:v>43708</c:v>
                </c:pt>
                <c:pt idx="236">
                  <c:v>43738</c:v>
                </c:pt>
                <c:pt idx="237">
                  <c:v>43769</c:v>
                </c:pt>
                <c:pt idx="238">
                  <c:v>43799</c:v>
                </c:pt>
                <c:pt idx="239">
                  <c:v>43830</c:v>
                </c:pt>
                <c:pt idx="240">
                  <c:v>43861</c:v>
                </c:pt>
                <c:pt idx="241">
                  <c:v>43890</c:v>
                </c:pt>
                <c:pt idx="242">
                  <c:v>43921</c:v>
                </c:pt>
                <c:pt idx="243">
                  <c:v>43951</c:v>
                </c:pt>
                <c:pt idx="244">
                  <c:v>43982</c:v>
                </c:pt>
                <c:pt idx="245">
                  <c:v>44012</c:v>
                </c:pt>
                <c:pt idx="246">
                  <c:v>44043</c:v>
                </c:pt>
                <c:pt idx="247">
                  <c:v>44074</c:v>
                </c:pt>
                <c:pt idx="248">
                  <c:v>44104</c:v>
                </c:pt>
                <c:pt idx="249">
                  <c:v>44135</c:v>
                </c:pt>
                <c:pt idx="250">
                  <c:v>44165</c:v>
                </c:pt>
                <c:pt idx="251">
                  <c:v>44196</c:v>
                </c:pt>
                <c:pt idx="252">
                  <c:v>44227</c:v>
                </c:pt>
                <c:pt idx="253">
                  <c:v>44255</c:v>
                </c:pt>
                <c:pt idx="254">
                  <c:v>44286</c:v>
                </c:pt>
                <c:pt idx="255">
                  <c:v>44316</c:v>
                </c:pt>
                <c:pt idx="256">
                  <c:v>44347</c:v>
                </c:pt>
                <c:pt idx="257">
                  <c:v>44377</c:v>
                </c:pt>
                <c:pt idx="258">
                  <c:v>44408</c:v>
                </c:pt>
                <c:pt idx="259">
                  <c:v>44439</c:v>
                </c:pt>
                <c:pt idx="260">
                  <c:v>44469</c:v>
                </c:pt>
                <c:pt idx="261">
                  <c:v>44500</c:v>
                </c:pt>
                <c:pt idx="262">
                  <c:v>44530</c:v>
                </c:pt>
                <c:pt idx="263">
                  <c:v>44561</c:v>
                </c:pt>
                <c:pt idx="264">
                  <c:v>44592</c:v>
                </c:pt>
                <c:pt idx="265">
                  <c:v>44620</c:v>
                </c:pt>
                <c:pt idx="266">
                  <c:v>44651</c:v>
                </c:pt>
                <c:pt idx="267">
                  <c:v>44681</c:v>
                </c:pt>
                <c:pt idx="268">
                  <c:v>44712</c:v>
                </c:pt>
                <c:pt idx="269">
                  <c:v>44742</c:v>
                </c:pt>
                <c:pt idx="270">
                  <c:v>44773</c:v>
                </c:pt>
                <c:pt idx="271">
                  <c:v>44804</c:v>
                </c:pt>
                <c:pt idx="272">
                  <c:v>44834</c:v>
                </c:pt>
                <c:pt idx="273">
                  <c:v>44865</c:v>
                </c:pt>
                <c:pt idx="274">
                  <c:v>44895</c:v>
                </c:pt>
                <c:pt idx="275">
                  <c:v>44926</c:v>
                </c:pt>
                <c:pt idx="276">
                  <c:v>44957</c:v>
                </c:pt>
                <c:pt idx="277">
                  <c:v>44985</c:v>
                </c:pt>
                <c:pt idx="278">
                  <c:v>45016</c:v>
                </c:pt>
                <c:pt idx="279">
                  <c:v>45046</c:v>
                </c:pt>
                <c:pt idx="280">
                  <c:v>45077</c:v>
                </c:pt>
                <c:pt idx="281">
                  <c:v>45107</c:v>
                </c:pt>
                <c:pt idx="282">
                  <c:v>45138</c:v>
                </c:pt>
                <c:pt idx="283">
                  <c:v>45169</c:v>
                </c:pt>
                <c:pt idx="284">
                  <c:v>45199</c:v>
                </c:pt>
                <c:pt idx="285">
                  <c:v>45230</c:v>
                </c:pt>
                <c:pt idx="286">
                  <c:v>45260</c:v>
                </c:pt>
                <c:pt idx="287">
                  <c:v>45291</c:v>
                </c:pt>
                <c:pt idx="288">
                  <c:v>45322</c:v>
                </c:pt>
                <c:pt idx="289">
                  <c:v>45351</c:v>
                </c:pt>
                <c:pt idx="290">
                  <c:v>45382</c:v>
                </c:pt>
                <c:pt idx="291">
                  <c:v>45412</c:v>
                </c:pt>
                <c:pt idx="292">
                  <c:v>45443</c:v>
                </c:pt>
                <c:pt idx="293">
                  <c:v>45473</c:v>
                </c:pt>
                <c:pt idx="294">
                  <c:v>45504</c:v>
                </c:pt>
                <c:pt idx="295">
                  <c:v>45535</c:v>
                </c:pt>
                <c:pt idx="296">
                  <c:v>45565</c:v>
                </c:pt>
                <c:pt idx="297">
                  <c:v>45596</c:v>
                </c:pt>
                <c:pt idx="298">
                  <c:v>45626</c:v>
                </c:pt>
                <c:pt idx="299">
                  <c:v>45657</c:v>
                </c:pt>
                <c:pt idx="300">
                  <c:v>45688</c:v>
                </c:pt>
                <c:pt idx="301">
                  <c:v>45716</c:v>
                </c:pt>
                <c:pt idx="302">
                  <c:v>45747</c:v>
                </c:pt>
                <c:pt idx="303">
                  <c:v>45777</c:v>
                </c:pt>
                <c:pt idx="304">
                  <c:v>45808</c:v>
                </c:pt>
                <c:pt idx="305">
                  <c:v>45838</c:v>
                </c:pt>
                <c:pt idx="306">
                  <c:v>45869</c:v>
                </c:pt>
                <c:pt idx="307">
                  <c:v>45900</c:v>
                </c:pt>
                <c:pt idx="308">
                  <c:v>45930</c:v>
                </c:pt>
                <c:pt idx="309">
                  <c:v>45961</c:v>
                </c:pt>
                <c:pt idx="310">
                  <c:v>45991</c:v>
                </c:pt>
                <c:pt idx="311">
                  <c:v>46022</c:v>
                </c:pt>
                <c:pt idx="312">
                  <c:v>46053</c:v>
                </c:pt>
                <c:pt idx="313">
                  <c:v>46081</c:v>
                </c:pt>
                <c:pt idx="314">
                  <c:v>46112</c:v>
                </c:pt>
                <c:pt idx="315">
                  <c:v>46142</c:v>
                </c:pt>
                <c:pt idx="316">
                  <c:v>46173</c:v>
                </c:pt>
                <c:pt idx="317">
                  <c:v>46203</c:v>
                </c:pt>
                <c:pt idx="318">
                  <c:v>46234</c:v>
                </c:pt>
                <c:pt idx="319">
                  <c:v>46265</c:v>
                </c:pt>
                <c:pt idx="320">
                  <c:v>46295</c:v>
                </c:pt>
                <c:pt idx="321">
                  <c:v>46326</c:v>
                </c:pt>
                <c:pt idx="322">
                  <c:v>46356</c:v>
                </c:pt>
                <c:pt idx="323">
                  <c:v>46387</c:v>
                </c:pt>
                <c:pt idx="324">
                  <c:v>46418</c:v>
                </c:pt>
                <c:pt idx="325">
                  <c:v>46446</c:v>
                </c:pt>
                <c:pt idx="326">
                  <c:v>46477</c:v>
                </c:pt>
                <c:pt idx="327">
                  <c:v>46507</c:v>
                </c:pt>
                <c:pt idx="328">
                  <c:v>46538</c:v>
                </c:pt>
                <c:pt idx="329">
                  <c:v>46568</c:v>
                </c:pt>
                <c:pt idx="330">
                  <c:v>46599</c:v>
                </c:pt>
                <c:pt idx="331">
                  <c:v>46630</c:v>
                </c:pt>
                <c:pt idx="332">
                  <c:v>46660</c:v>
                </c:pt>
                <c:pt idx="333">
                  <c:v>46691</c:v>
                </c:pt>
                <c:pt idx="334">
                  <c:v>46721</c:v>
                </c:pt>
                <c:pt idx="335">
                  <c:v>46752</c:v>
                </c:pt>
              </c:numCache>
            </c:numRef>
          </c:cat>
          <c:val>
            <c:numRef>
              <c:f>'17 - PCE'!$AM$13:$AM$336</c:f>
              <c:numCache>
                <c:formatCode>General</c:formatCode>
                <c:ptCount val="324"/>
                <c:pt idx="155" formatCode="0.0">
                  <c:v>#N/A</c:v>
                </c:pt>
                <c:pt idx="167" formatCode="0.0">
                  <c:v>#N/A</c:v>
                </c:pt>
                <c:pt idx="179" formatCode="0.0">
                  <c:v>#N/A</c:v>
                </c:pt>
                <c:pt idx="191" formatCode="0.0">
                  <c:v>#N/A</c:v>
                </c:pt>
                <c:pt idx="203" formatCode="0.0">
                  <c:v>#N/A</c:v>
                </c:pt>
                <c:pt idx="215" formatCode="0.0">
                  <c:v>#N/A</c:v>
                </c:pt>
                <c:pt idx="227" formatCode="0.0">
                  <c:v>#N/A</c:v>
                </c:pt>
                <c:pt idx="230" formatCode="0.0000">
                  <c:v>1.6160679951488399</c:v>
                </c:pt>
                <c:pt idx="239" formatCode="0.0">
                  <c:v>2</c:v>
                </c:pt>
                <c:pt idx="251" formatCode="0.0">
                  <c:v>2</c:v>
                </c:pt>
                <c:pt idx="263" formatCode="0.0">
                  <c:v>2</c:v>
                </c:pt>
                <c:pt idx="275">
                  <c:v>#N/A</c:v>
                </c:pt>
                <c:pt idx="287">
                  <c:v>#N/A</c:v>
                </c:pt>
                <c:pt idx="299">
                  <c:v>#N/A</c:v>
                </c:pt>
                <c:pt idx="311">
                  <c:v>#N/A</c:v>
                </c:pt>
                <c:pt idx="323">
                  <c:v>#N/A</c:v>
                </c:pt>
              </c:numCache>
            </c:numRef>
          </c:val>
          <c:smooth val="0"/>
          <c:extLst>
            <c:ext xmlns:c16="http://schemas.microsoft.com/office/drawing/2014/chart" uri="{C3380CC4-5D6E-409C-BE32-E72D297353CC}">
              <c16:uniqueId val="{0000001D-696A-4B75-85EB-3FAF3BFFAE1A}"/>
            </c:ext>
          </c:extLst>
        </c:ser>
        <c:ser>
          <c:idx val="31"/>
          <c:order val="30"/>
          <c:tx>
            <c:strRef>
              <c:f>'17 - PCE'!$AN$12</c:f>
              <c:strCache>
                <c:ptCount val="1"/>
                <c:pt idx="0">
                  <c:v> Jun-19</c:v>
                </c:pt>
              </c:strCache>
            </c:strRef>
          </c:tx>
          <c:spPr>
            <a:ln w="19050" cap="rnd">
              <a:solidFill>
                <a:sysClr val="window" lastClr="FFFFFF">
                  <a:lumMod val="85000"/>
                </a:sysClr>
              </a:solidFill>
              <a:prstDash val="sysDash"/>
              <a:round/>
            </a:ln>
            <a:effectLst/>
          </c:spPr>
          <c:marker>
            <c:symbol val="none"/>
          </c:marker>
          <c:cat>
            <c:numRef>
              <c:f>'17 - PCE'!$G$13:$G$348</c:f>
              <c:numCache>
                <c:formatCode>[$-409]mmm\-yy;@</c:formatCode>
                <c:ptCount val="336"/>
                <c:pt idx="0">
                  <c:v>36556</c:v>
                </c:pt>
                <c:pt idx="1">
                  <c:v>36585</c:v>
                </c:pt>
                <c:pt idx="2">
                  <c:v>36616</c:v>
                </c:pt>
                <c:pt idx="3">
                  <c:v>36646</c:v>
                </c:pt>
                <c:pt idx="4">
                  <c:v>36677</c:v>
                </c:pt>
                <c:pt idx="5">
                  <c:v>36707</c:v>
                </c:pt>
                <c:pt idx="6">
                  <c:v>36738</c:v>
                </c:pt>
                <c:pt idx="7">
                  <c:v>36769</c:v>
                </c:pt>
                <c:pt idx="8">
                  <c:v>36799</c:v>
                </c:pt>
                <c:pt idx="9">
                  <c:v>36830</c:v>
                </c:pt>
                <c:pt idx="10">
                  <c:v>36860</c:v>
                </c:pt>
                <c:pt idx="11">
                  <c:v>36891</c:v>
                </c:pt>
                <c:pt idx="12">
                  <c:v>36922</c:v>
                </c:pt>
                <c:pt idx="13">
                  <c:v>36950</c:v>
                </c:pt>
                <c:pt idx="14">
                  <c:v>36981</c:v>
                </c:pt>
                <c:pt idx="15">
                  <c:v>37011</c:v>
                </c:pt>
                <c:pt idx="16">
                  <c:v>37042</c:v>
                </c:pt>
                <c:pt idx="17">
                  <c:v>37072</c:v>
                </c:pt>
                <c:pt idx="18">
                  <c:v>37103</c:v>
                </c:pt>
                <c:pt idx="19">
                  <c:v>37134</c:v>
                </c:pt>
                <c:pt idx="20">
                  <c:v>37164</c:v>
                </c:pt>
                <c:pt idx="21">
                  <c:v>37195</c:v>
                </c:pt>
                <c:pt idx="22">
                  <c:v>37225</c:v>
                </c:pt>
                <c:pt idx="23">
                  <c:v>37256</c:v>
                </c:pt>
                <c:pt idx="24">
                  <c:v>37287</c:v>
                </c:pt>
                <c:pt idx="25">
                  <c:v>37315</c:v>
                </c:pt>
                <c:pt idx="26">
                  <c:v>37346</c:v>
                </c:pt>
                <c:pt idx="27">
                  <c:v>37376</c:v>
                </c:pt>
                <c:pt idx="28">
                  <c:v>37407</c:v>
                </c:pt>
                <c:pt idx="29">
                  <c:v>37437</c:v>
                </c:pt>
                <c:pt idx="30">
                  <c:v>37468</c:v>
                </c:pt>
                <c:pt idx="31">
                  <c:v>37499</c:v>
                </c:pt>
                <c:pt idx="32">
                  <c:v>37529</c:v>
                </c:pt>
                <c:pt idx="33">
                  <c:v>37560</c:v>
                </c:pt>
                <c:pt idx="34">
                  <c:v>37590</c:v>
                </c:pt>
                <c:pt idx="35">
                  <c:v>37621</c:v>
                </c:pt>
                <c:pt idx="36">
                  <c:v>37652</c:v>
                </c:pt>
                <c:pt idx="37">
                  <c:v>37680</c:v>
                </c:pt>
                <c:pt idx="38">
                  <c:v>37711</c:v>
                </c:pt>
                <c:pt idx="39">
                  <c:v>37741</c:v>
                </c:pt>
                <c:pt idx="40">
                  <c:v>37772</c:v>
                </c:pt>
                <c:pt idx="41">
                  <c:v>37802</c:v>
                </c:pt>
                <c:pt idx="42">
                  <c:v>37833</c:v>
                </c:pt>
                <c:pt idx="43">
                  <c:v>37864</c:v>
                </c:pt>
                <c:pt idx="44">
                  <c:v>37894</c:v>
                </c:pt>
                <c:pt idx="45">
                  <c:v>37925</c:v>
                </c:pt>
                <c:pt idx="46">
                  <c:v>37955</c:v>
                </c:pt>
                <c:pt idx="47">
                  <c:v>37986</c:v>
                </c:pt>
                <c:pt idx="48">
                  <c:v>38017</c:v>
                </c:pt>
                <c:pt idx="49">
                  <c:v>38046</c:v>
                </c:pt>
                <c:pt idx="50">
                  <c:v>38077</c:v>
                </c:pt>
                <c:pt idx="51">
                  <c:v>38107</c:v>
                </c:pt>
                <c:pt idx="52">
                  <c:v>38138</c:v>
                </c:pt>
                <c:pt idx="53">
                  <c:v>38168</c:v>
                </c:pt>
                <c:pt idx="54">
                  <c:v>38199</c:v>
                </c:pt>
                <c:pt idx="55">
                  <c:v>38230</c:v>
                </c:pt>
                <c:pt idx="56">
                  <c:v>38260</c:v>
                </c:pt>
                <c:pt idx="57">
                  <c:v>38291</c:v>
                </c:pt>
                <c:pt idx="58">
                  <c:v>38321</c:v>
                </c:pt>
                <c:pt idx="59">
                  <c:v>38352</c:v>
                </c:pt>
                <c:pt idx="60">
                  <c:v>38383</c:v>
                </c:pt>
                <c:pt idx="61">
                  <c:v>38411</c:v>
                </c:pt>
                <c:pt idx="62">
                  <c:v>38442</c:v>
                </c:pt>
                <c:pt idx="63">
                  <c:v>38472</c:v>
                </c:pt>
                <c:pt idx="64">
                  <c:v>38503</c:v>
                </c:pt>
                <c:pt idx="65">
                  <c:v>38533</c:v>
                </c:pt>
                <c:pt idx="66">
                  <c:v>38564</c:v>
                </c:pt>
                <c:pt idx="67">
                  <c:v>38595</c:v>
                </c:pt>
                <c:pt idx="68">
                  <c:v>38625</c:v>
                </c:pt>
                <c:pt idx="69">
                  <c:v>38656</c:v>
                </c:pt>
                <c:pt idx="70">
                  <c:v>38686</c:v>
                </c:pt>
                <c:pt idx="71">
                  <c:v>38717</c:v>
                </c:pt>
                <c:pt idx="72">
                  <c:v>38748</c:v>
                </c:pt>
                <c:pt idx="73">
                  <c:v>38776</c:v>
                </c:pt>
                <c:pt idx="74">
                  <c:v>38807</c:v>
                </c:pt>
                <c:pt idx="75">
                  <c:v>38837</c:v>
                </c:pt>
                <c:pt idx="76">
                  <c:v>38868</c:v>
                </c:pt>
                <c:pt idx="77">
                  <c:v>38898</c:v>
                </c:pt>
                <c:pt idx="78">
                  <c:v>38929</c:v>
                </c:pt>
                <c:pt idx="79">
                  <c:v>38960</c:v>
                </c:pt>
                <c:pt idx="80">
                  <c:v>38990</c:v>
                </c:pt>
                <c:pt idx="81">
                  <c:v>39021</c:v>
                </c:pt>
                <c:pt idx="82">
                  <c:v>39051</c:v>
                </c:pt>
                <c:pt idx="83">
                  <c:v>39082</c:v>
                </c:pt>
                <c:pt idx="84">
                  <c:v>39113</c:v>
                </c:pt>
                <c:pt idx="85">
                  <c:v>39141</c:v>
                </c:pt>
                <c:pt idx="86">
                  <c:v>39172</c:v>
                </c:pt>
                <c:pt idx="87">
                  <c:v>39202</c:v>
                </c:pt>
                <c:pt idx="88">
                  <c:v>39233</c:v>
                </c:pt>
                <c:pt idx="89">
                  <c:v>39263</c:v>
                </c:pt>
                <c:pt idx="90">
                  <c:v>39294</c:v>
                </c:pt>
                <c:pt idx="91">
                  <c:v>39325</c:v>
                </c:pt>
                <c:pt idx="92">
                  <c:v>39355</c:v>
                </c:pt>
                <c:pt idx="93">
                  <c:v>39386</c:v>
                </c:pt>
                <c:pt idx="94">
                  <c:v>39416</c:v>
                </c:pt>
                <c:pt idx="95">
                  <c:v>39447</c:v>
                </c:pt>
                <c:pt idx="96">
                  <c:v>39478</c:v>
                </c:pt>
                <c:pt idx="97">
                  <c:v>39507</c:v>
                </c:pt>
                <c:pt idx="98">
                  <c:v>39538</c:v>
                </c:pt>
                <c:pt idx="99">
                  <c:v>39568</c:v>
                </c:pt>
                <c:pt idx="100">
                  <c:v>39599</c:v>
                </c:pt>
                <c:pt idx="101">
                  <c:v>39629</c:v>
                </c:pt>
                <c:pt idx="102">
                  <c:v>39660</c:v>
                </c:pt>
                <c:pt idx="103">
                  <c:v>39691</c:v>
                </c:pt>
                <c:pt idx="104">
                  <c:v>39721</c:v>
                </c:pt>
                <c:pt idx="105">
                  <c:v>39752</c:v>
                </c:pt>
                <c:pt idx="106">
                  <c:v>39782</c:v>
                </c:pt>
                <c:pt idx="107">
                  <c:v>39813</c:v>
                </c:pt>
                <c:pt idx="108">
                  <c:v>39844</c:v>
                </c:pt>
                <c:pt idx="109">
                  <c:v>39872</c:v>
                </c:pt>
                <c:pt idx="110">
                  <c:v>39903</c:v>
                </c:pt>
                <c:pt idx="111">
                  <c:v>39933</c:v>
                </c:pt>
                <c:pt idx="112">
                  <c:v>39964</c:v>
                </c:pt>
                <c:pt idx="113">
                  <c:v>39994</c:v>
                </c:pt>
                <c:pt idx="114">
                  <c:v>40025</c:v>
                </c:pt>
                <c:pt idx="115">
                  <c:v>40056</c:v>
                </c:pt>
                <c:pt idx="116">
                  <c:v>40086</c:v>
                </c:pt>
                <c:pt idx="117">
                  <c:v>40117</c:v>
                </c:pt>
                <c:pt idx="118">
                  <c:v>40147</c:v>
                </c:pt>
                <c:pt idx="119">
                  <c:v>40178</c:v>
                </c:pt>
                <c:pt idx="120">
                  <c:v>40209</c:v>
                </c:pt>
                <c:pt idx="121">
                  <c:v>40237</c:v>
                </c:pt>
                <c:pt idx="122">
                  <c:v>40268</c:v>
                </c:pt>
                <c:pt idx="123">
                  <c:v>40298</c:v>
                </c:pt>
                <c:pt idx="124">
                  <c:v>40329</c:v>
                </c:pt>
                <c:pt idx="125">
                  <c:v>40359</c:v>
                </c:pt>
                <c:pt idx="126">
                  <c:v>40390</c:v>
                </c:pt>
                <c:pt idx="127">
                  <c:v>40421</c:v>
                </c:pt>
                <c:pt idx="128">
                  <c:v>40451</c:v>
                </c:pt>
                <c:pt idx="129">
                  <c:v>40482</c:v>
                </c:pt>
                <c:pt idx="130">
                  <c:v>40512</c:v>
                </c:pt>
                <c:pt idx="131">
                  <c:v>40543</c:v>
                </c:pt>
                <c:pt idx="132">
                  <c:v>40574</c:v>
                </c:pt>
                <c:pt idx="133">
                  <c:v>40602</c:v>
                </c:pt>
                <c:pt idx="134">
                  <c:v>40633</c:v>
                </c:pt>
                <c:pt idx="135">
                  <c:v>40663</c:v>
                </c:pt>
                <c:pt idx="136">
                  <c:v>40694</c:v>
                </c:pt>
                <c:pt idx="137">
                  <c:v>40724</c:v>
                </c:pt>
                <c:pt idx="138">
                  <c:v>40755</c:v>
                </c:pt>
                <c:pt idx="139">
                  <c:v>40786</c:v>
                </c:pt>
                <c:pt idx="140">
                  <c:v>40816</c:v>
                </c:pt>
                <c:pt idx="141">
                  <c:v>40847</c:v>
                </c:pt>
                <c:pt idx="142">
                  <c:v>40877</c:v>
                </c:pt>
                <c:pt idx="143">
                  <c:v>40908</c:v>
                </c:pt>
                <c:pt idx="144">
                  <c:v>40939</c:v>
                </c:pt>
                <c:pt idx="145">
                  <c:v>40968</c:v>
                </c:pt>
                <c:pt idx="146">
                  <c:v>40999</c:v>
                </c:pt>
                <c:pt idx="147">
                  <c:v>41029</c:v>
                </c:pt>
                <c:pt idx="148">
                  <c:v>41060</c:v>
                </c:pt>
                <c:pt idx="149">
                  <c:v>41090</c:v>
                </c:pt>
                <c:pt idx="150">
                  <c:v>41121</c:v>
                </c:pt>
                <c:pt idx="151">
                  <c:v>41152</c:v>
                </c:pt>
                <c:pt idx="152">
                  <c:v>41182</c:v>
                </c:pt>
                <c:pt idx="153">
                  <c:v>41213</c:v>
                </c:pt>
                <c:pt idx="154">
                  <c:v>41243</c:v>
                </c:pt>
                <c:pt idx="155">
                  <c:v>41274</c:v>
                </c:pt>
                <c:pt idx="156">
                  <c:v>41305</c:v>
                </c:pt>
                <c:pt idx="157">
                  <c:v>41333</c:v>
                </c:pt>
                <c:pt idx="158">
                  <c:v>41364</c:v>
                </c:pt>
                <c:pt idx="159">
                  <c:v>41394</c:v>
                </c:pt>
                <c:pt idx="160">
                  <c:v>41425</c:v>
                </c:pt>
                <c:pt idx="161">
                  <c:v>41455</c:v>
                </c:pt>
                <c:pt idx="162">
                  <c:v>41486</c:v>
                </c:pt>
                <c:pt idx="163">
                  <c:v>41517</c:v>
                </c:pt>
                <c:pt idx="164">
                  <c:v>41547</c:v>
                </c:pt>
                <c:pt idx="165">
                  <c:v>41578</c:v>
                </c:pt>
                <c:pt idx="166">
                  <c:v>41608</c:v>
                </c:pt>
                <c:pt idx="167">
                  <c:v>41639</c:v>
                </c:pt>
                <c:pt idx="168">
                  <c:v>41670</c:v>
                </c:pt>
                <c:pt idx="169">
                  <c:v>41698</c:v>
                </c:pt>
                <c:pt idx="170">
                  <c:v>41729</c:v>
                </c:pt>
                <c:pt idx="171">
                  <c:v>41759</c:v>
                </c:pt>
                <c:pt idx="172">
                  <c:v>41790</c:v>
                </c:pt>
                <c:pt idx="173">
                  <c:v>41820</c:v>
                </c:pt>
                <c:pt idx="174">
                  <c:v>41851</c:v>
                </c:pt>
                <c:pt idx="175">
                  <c:v>41882</c:v>
                </c:pt>
                <c:pt idx="176">
                  <c:v>41912</c:v>
                </c:pt>
                <c:pt idx="177">
                  <c:v>41943</c:v>
                </c:pt>
                <c:pt idx="178">
                  <c:v>41973</c:v>
                </c:pt>
                <c:pt idx="179">
                  <c:v>42004</c:v>
                </c:pt>
                <c:pt idx="180">
                  <c:v>42035</c:v>
                </c:pt>
                <c:pt idx="181">
                  <c:v>42063</c:v>
                </c:pt>
                <c:pt idx="182">
                  <c:v>42094</c:v>
                </c:pt>
                <c:pt idx="183">
                  <c:v>42124</c:v>
                </c:pt>
                <c:pt idx="184">
                  <c:v>42155</c:v>
                </c:pt>
                <c:pt idx="185">
                  <c:v>42185</c:v>
                </c:pt>
                <c:pt idx="186">
                  <c:v>42216</c:v>
                </c:pt>
                <c:pt idx="187">
                  <c:v>42247</c:v>
                </c:pt>
                <c:pt idx="188">
                  <c:v>42277</c:v>
                </c:pt>
                <c:pt idx="189">
                  <c:v>42308</c:v>
                </c:pt>
                <c:pt idx="190">
                  <c:v>42338</c:v>
                </c:pt>
                <c:pt idx="191">
                  <c:v>42369</c:v>
                </c:pt>
                <c:pt idx="192">
                  <c:v>42400</c:v>
                </c:pt>
                <c:pt idx="193">
                  <c:v>42429</c:v>
                </c:pt>
                <c:pt idx="194">
                  <c:v>42460</c:v>
                </c:pt>
                <c:pt idx="195">
                  <c:v>42490</c:v>
                </c:pt>
                <c:pt idx="196">
                  <c:v>42521</c:v>
                </c:pt>
                <c:pt idx="197">
                  <c:v>42551</c:v>
                </c:pt>
                <c:pt idx="198">
                  <c:v>42582</c:v>
                </c:pt>
                <c:pt idx="199">
                  <c:v>42613</c:v>
                </c:pt>
                <c:pt idx="200">
                  <c:v>42643</c:v>
                </c:pt>
                <c:pt idx="201">
                  <c:v>42674</c:v>
                </c:pt>
                <c:pt idx="202">
                  <c:v>42704</c:v>
                </c:pt>
                <c:pt idx="203">
                  <c:v>42735</c:v>
                </c:pt>
                <c:pt idx="204">
                  <c:v>42766</c:v>
                </c:pt>
                <c:pt idx="205">
                  <c:v>42794</c:v>
                </c:pt>
                <c:pt idx="206">
                  <c:v>42825</c:v>
                </c:pt>
                <c:pt idx="207">
                  <c:v>42855</c:v>
                </c:pt>
                <c:pt idx="208">
                  <c:v>42886</c:v>
                </c:pt>
                <c:pt idx="209">
                  <c:v>42916</c:v>
                </c:pt>
                <c:pt idx="210">
                  <c:v>42947</c:v>
                </c:pt>
                <c:pt idx="211">
                  <c:v>42978</c:v>
                </c:pt>
                <c:pt idx="212">
                  <c:v>43008</c:v>
                </c:pt>
                <c:pt idx="213">
                  <c:v>43039</c:v>
                </c:pt>
                <c:pt idx="214">
                  <c:v>43069</c:v>
                </c:pt>
                <c:pt idx="215">
                  <c:v>43100</c:v>
                </c:pt>
                <c:pt idx="216">
                  <c:v>43131</c:v>
                </c:pt>
                <c:pt idx="217">
                  <c:v>43159</c:v>
                </c:pt>
                <c:pt idx="218">
                  <c:v>43190</c:v>
                </c:pt>
                <c:pt idx="219">
                  <c:v>43220</c:v>
                </c:pt>
                <c:pt idx="220">
                  <c:v>43251</c:v>
                </c:pt>
                <c:pt idx="221">
                  <c:v>43281</c:v>
                </c:pt>
                <c:pt idx="222">
                  <c:v>43312</c:v>
                </c:pt>
                <c:pt idx="223">
                  <c:v>43343</c:v>
                </c:pt>
                <c:pt idx="224">
                  <c:v>43373</c:v>
                </c:pt>
                <c:pt idx="225">
                  <c:v>43404</c:v>
                </c:pt>
                <c:pt idx="226">
                  <c:v>43434</c:v>
                </c:pt>
                <c:pt idx="227">
                  <c:v>43465</c:v>
                </c:pt>
                <c:pt idx="228">
                  <c:v>43496</c:v>
                </c:pt>
                <c:pt idx="229">
                  <c:v>43524</c:v>
                </c:pt>
                <c:pt idx="230">
                  <c:v>43555</c:v>
                </c:pt>
                <c:pt idx="231">
                  <c:v>43585</c:v>
                </c:pt>
                <c:pt idx="232">
                  <c:v>43616</c:v>
                </c:pt>
                <c:pt idx="233">
                  <c:v>43646</c:v>
                </c:pt>
                <c:pt idx="234">
                  <c:v>43677</c:v>
                </c:pt>
                <c:pt idx="235">
                  <c:v>43708</c:v>
                </c:pt>
                <c:pt idx="236">
                  <c:v>43738</c:v>
                </c:pt>
                <c:pt idx="237">
                  <c:v>43769</c:v>
                </c:pt>
                <c:pt idx="238">
                  <c:v>43799</c:v>
                </c:pt>
                <c:pt idx="239">
                  <c:v>43830</c:v>
                </c:pt>
                <c:pt idx="240">
                  <c:v>43861</c:v>
                </c:pt>
                <c:pt idx="241">
                  <c:v>43890</c:v>
                </c:pt>
                <c:pt idx="242">
                  <c:v>43921</c:v>
                </c:pt>
                <c:pt idx="243">
                  <c:v>43951</c:v>
                </c:pt>
                <c:pt idx="244">
                  <c:v>43982</c:v>
                </c:pt>
                <c:pt idx="245">
                  <c:v>44012</c:v>
                </c:pt>
                <c:pt idx="246">
                  <c:v>44043</c:v>
                </c:pt>
                <c:pt idx="247">
                  <c:v>44074</c:v>
                </c:pt>
                <c:pt idx="248">
                  <c:v>44104</c:v>
                </c:pt>
                <c:pt idx="249">
                  <c:v>44135</c:v>
                </c:pt>
                <c:pt idx="250">
                  <c:v>44165</c:v>
                </c:pt>
                <c:pt idx="251">
                  <c:v>44196</c:v>
                </c:pt>
                <c:pt idx="252">
                  <c:v>44227</c:v>
                </c:pt>
                <c:pt idx="253">
                  <c:v>44255</c:v>
                </c:pt>
                <c:pt idx="254">
                  <c:v>44286</c:v>
                </c:pt>
                <c:pt idx="255">
                  <c:v>44316</c:v>
                </c:pt>
                <c:pt idx="256">
                  <c:v>44347</c:v>
                </c:pt>
                <c:pt idx="257">
                  <c:v>44377</c:v>
                </c:pt>
                <c:pt idx="258">
                  <c:v>44408</c:v>
                </c:pt>
                <c:pt idx="259">
                  <c:v>44439</c:v>
                </c:pt>
                <c:pt idx="260">
                  <c:v>44469</c:v>
                </c:pt>
                <c:pt idx="261">
                  <c:v>44500</c:v>
                </c:pt>
                <c:pt idx="262">
                  <c:v>44530</c:v>
                </c:pt>
                <c:pt idx="263">
                  <c:v>44561</c:v>
                </c:pt>
                <c:pt idx="264">
                  <c:v>44592</c:v>
                </c:pt>
                <c:pt idx="265">
                  <c:v>44620</c:v>
                </c:pt>
                <c:pt idx="266">
                  <c:v>44651</c:v>
                </c:pt>
                <c:pt idx="267">
                  <c:v>44681</c:v>
                </c:pt>
                <c:pt idx="268">
                  <c:v>44712</c:v>
                </c:pt>
                <c:pt idx="269">
                  <c:v>44742</c:v>
                </c:pt>
                <c:pt idx="270">
                  <c:v>44773</c:v>
                </c:pt>
                <c:pt idx="271">
                  <c:v>44804</c:v>
                </c:pt>
                <c:pt idx="272">
                  <c:v>44834</c:v>
                </c:pt>
                <c:pt idx="273">
                  <c:v>44865</c:v>
                </c:pt>
                <c:pt idx="274">
                  <c:v>44895</c:v>
                </c:pt>
                <c:pt idx="275">
                  <c:v>44926</c:v>
                </c:pt>
                <c:pt idx="276">
                  <c:v>44957</c:v>
                </c:pt>
                <c:pt idx="277">
                  <c:v>44985</c:v>
                </c:pt>
                <c:pt idx="278">
                  <c:v>45016</c:v>
                </c:pt>
                <c:pt idx="279">
                  <c:v>45046</c:v>
                </c:pt>
                <c:pt idx="280">
                  <c:v>45077</c:v>
                </c:pt>
                <c:pt idx="281">
                  <c:v>45107</c:v>
                </c:pt>
                <c:pt idx="282">
                  <c:v>45138</c:v>
                </c:pt>
                <c:pt idx="283">
                  <c:v>45169</c:v>
                </c:pt>
                <c:pt idx="284">
                  <c:v>45199</c:v>
                </c:pt>
                <c:pt idx="285">
                  <c:v>45230</c:v>
                </c:pt>
                <c:pt idx="286">
                  <c:v>45260</c:v>
                </c:pt>
                <c:pt idx="287">
                  <c:v>45291</c:v>
                </c:pt>
                <c:pt idx="288">
                  <c:v>45322</c:v>
                </c:pt>
                <c:pt idx="289">
                  <c:v>45351</c:v>
                </c:pt>
                <c:pt idx="290">
                  <c:v>45382</c:v>
                </c:pt>
                <c:pt idx="291">
                  <c:v>45412</c:v>
                </c:pt>
                <c:pt idx="292">
                  <c:v>45443</c:v>
                </c:pt>
                <c:pt idx="293">
                  <c:v>45473</c:v>
                </c:pt>
                <c:pt idx="294">
                  <c:v>45504</c:v>
                </c:pt>
                <c:pt idx="295">
                  <c:v>45535</c:v>
                </c:pt>
                <c:pt idx="296">
                  <c:v>45565</c:v>
                </c:pt>
                <c:pt idx="297">
                  <c:v>45596</c:v>
                </c:pt>
                <c:pt idx="298">
                  <c:v>45626</c:v>
                </c:pt>
                <c:pt idx="299">
                  <c:v>45657</c:v>
                </c:pt>
                <c:pt idx="300">
                  <c:v>45688</c:v>
                </c:pt>
                <c:pt idx="301">
                  <c:v>45716</c:v>
                </c:pt>
                <c:pt idx="302">
                  <c:v>45747</c:v>
                </c:pt>
                <c:pt idx="303">
                  <c:v>45777</c:v>
                </c:pt>
                <c:pt idx="304">
                  <c:v>45808</c:v>
                </c:pt>
                <c:pt idx="305">
                  <c:v>45838</c:v>
                </c:pt>
                <c:pt idx="306">
                  <c:v>45869</c:v>
                </c:pt>
                <c:pt idx="307">
                  <c:v>45900</c:v>
                </c:pt>
                <c:pt idx="308">
                  <c:v>45930</c:v>
                </c:pt>
                <c:pt idx="309">
                  <c:v>45961</c:v>
                </c:pt>
                <c:pt idx="310">
                  <c:v>45991</c:v>
                </c:pt>
                <c:pt idx="311">
                  <c:v>46022</c:v>
                </c:pt>
                <c:pt idx="312">
                  <c:v>46053</c:v>
                </c:pt>
                <c:pt idx="313">
                  <c:v>46081</c:v>
                </c:pt>
                <c:pt idx="314">
                  <c:v>46112</c:v>
                </c:pt>
                <c:pt idx="315">
                  <c:v>46142</c:v>
                </c:pt>
                <c:pt idx="316">
                  <c:v>46173</c:v>
                </c:pt>
                <c:pt idx="317">
                  <c:v>46203</c:v>
                </c:pt>
                <c:pt idx="318">
                  <c:v>46234</c:v>
                </c:pt>
                <c:pt idx="319">
                  <c:v>46265</c:v>
                </c:pt>
                <c:pt idx="320">
                  <c:v>46295</c:v>
                </c:pt>
                <c:pt idx="321">
                  <c:v>46326</c:v>
                </c:pt>
                <c:pt idx="322">
                  <c:v>46356</c:v>
                </c:pt>
                <c:pt idx="323">
                  <c:v>46387</c:v>
                </c:pt>
                <c:pt idx="324">
                  <c:v>46418</c:v>
                </c:pt>
                <c:pt idx="325">
                  <c:v>46446</c:v>
                </c:pt>
                <c:pt idx="326">
                  <c:v>46477</c:v>
                </c:pt>
                <c:pt idx="327">
                  <c:v>46507</c:v>
                </c:pt>
                <c:pt idx="328">
                  <c:v>46538</c:v>
                </c:pt>
                <c:pt idx="329">
                  <c:v>46568</c:v>
                </c:pt>
                <c:pt idx="330">
                  <c:v>46599</c:v>
                </c:pt>
                <c:pt idx="331">
                  <c:v>46630</c:v>
                </c:pt>
                <c:pt idx="332">
                  <c:v>46660</c:v>
                </c:pt>
                <c:pt idx="333">
                  <c:v>46691</c:v>
                </c:pt>
                <c:pt idx="334">
                  <c:v>46721</c:v>
                </c:pt>
                <c:pt idx="335">
                  <c:v>46752</c:v>
                </c:pt>
              </c:numCache>
            </c:numRef>
          </c:cat>
          <c:val>
            <c:numRef>
              <c:f>'17 - PCE'!$AN$13:$AN$336</c:f>
              <c:numCache>
                <c:formatCode>General</c:formatCode>
                <c:ptCount val="324"/>
                <c:pt idx="155" formatCode="0.0">
                  <c:v>#N/A</c:v>
                </c:pt>
                <c:pt idx="167" formatCode="0.0">
                  <c:v>#N/A</c:v>
                </c:pt>
                <c:pt idx="179" formatCode="0.0">
                  <c:v>#N/A</c:v>
                </c:pt>
                <c:pt idx="191" formatCode="0.0">
                  <c:v>#N/A</c:v>
                </c:pt>
                <c:pt idx="203" formatCode="0.0">
                  <c:v>#N/A</c:v>
                </c:pt>
                <c:pt idx="215" formatCode="0.0">
                  <c:v>#N/A</c:v>
                </c:pt>
                <c:pt idx="227" formatCode="0.0">
                  <c:v>#N/A</c:v>
                </c:pt>
                <c:pt idx="233" formatCode="0.0000">
                  <c:v>1.6569813098790576</c:v>
                </c:pt>
                <c:pt idx="239" formatCode="0.0">
                  <c:v>1.8</c:v>
                </c:pt>
                <c:pt idx="251" formatCode="0.0">
                  <c:v>1.9</c:v>
                </c:pt>
                <c:pt idx="263" formatCode="0.0">
                  <c:v>2</c:v>
                </c:pt>
                <c:pt idx="275">
                  <c:v>#N/A</c:v>
                </c:pt>
                <c:pt idx="287">
                  <c:v>#N/A</c:v>
                </c:pt>
                <c:pt idx="299">
                  <c:v>#N/A</c:v>
                </c:pt>
                <c:pt idx="311">
                  <c:v>#N/A</c:v>
                </c:pt>
                <c:pt idx="323">
                  <c:v>#N/A</c:v>
                </c:pt>
              </c:numCache>
            </c:numRef>
          </c:val>
          <c:smooth val="0"/>
          <c:extLst>
            <c:ext xmlns:c16="http://schemas.microsoft.com/office/drawing/2014/chart" uri="{C3380CC4-5D6E-409C-BE32-E72D297353CC}">
              <c16:uniqueId val="{0000001E-696A-4B75-85EB-3FAF3BFFAE1A}"/>
            </c:ext>
          </c:extLst>
        </c:ser>
        <c:ser>
          <c:idx val="32"/>
          <c:order val="31"/>
          <c:tx>
            <c:strRef>
              <c:f>'17 - PCE'!$AO$12</c:f>
              <c:strCache>
                <c:ptCount val="1"/>
                <c:pt idx="0">
                  <c:v> Sep-19</c:v>
                </c:pt>
              </c:strCache>
            </c:strRef>
          </c:tx>
          <c:spPr>
            <a:ln w="19050" cap="rnd">
              <a:solidFill>
                <a:sysClr val="window" lastClr="FFFFFF">
                  <a:lumMod val="85000"/>
                </a:sysClr>
              </a:solidFill>
              <a:prstDash val="sysDash"/>
              <a:round/>
            </a:ln>
            <a:effectLst/>
          </c:spPr>
          <c:marker>
            <c:symbol val="none"/>
          </c:marker>
          <c:cat>
            <c:numRef>
              <c:f>'17 - PCE'!$G$13:$G$348</c:f>
              <c:numCache>
                <c:formatCode>[$-409]mmm\-yy;@</c:formatCode>
                <c:ptCount val="336"/>
                <c:pt idx="0">
                  <c:v>36556</c:v>
                </c:pt>
                <c:pt idx="1">
                  <c:v>36585</c:v>
                </c:pt>
                <c:pt idx="2">
                  <c:v>36616</c:v>
                </c:pt>
                <c:pt idx="3">
                  <c:v>36646</c:v>
                </c:pt>
                <c:pt idx="4">
                  <c:v>36677</c:v>
                </c:pt>
                <c:pt idx="5">
                  <c:v>36707</c:v>
                </c:pt>
                <c:pt idx="6">
                  <c:v>36738</c:v>
                </c:pt>
                <c:pt idx="7">
                  <c:v>36769</c:v>
                </c:pt>
                <c:pt idx="8">
                  <c:v>36799</c:v>
                </c:pt>
                <c:pt idx="9">
                  <c:v>36830</c:v>
                </c:pt>
                <c:pt idx="10">
                  <c:v>36860</c:v>
                </c:pt>
                <c:pt idx="11">
                  <c:v>36891</c:v>
                </c:pt>
                <c:pt idx="12">
                  <c:v>36922</c:v>
                </c:pt>
                <c:pt idx="13">
                  <c:v>36950</c:v>
                </c:pt>
                <c:pt idx="14">
                  <c:v>36981</c:v>
                </c:pt>
                <c:pt idx="15">
                  <c:v>37011</c:v>
                </c:pt>
                <c:pt idx="16">
                  <c:v>37042</c:v>
                </c:pt>
                <c:pt idx="17">
                  <c:v>37072</c:v>
                </c:pt>
                <c:pt idx="18">
                  <c:v>37103</c:v>
                </c:pt>
                <c:pt idx="19">
                  <c:v>37134</c:v>
                </c:pt>
                <c:pt idx="20">
                  <c:v>37164</c:v>
                </c:pt>
                <c:pt idx="21">
                  <c:v>37195</c:v>
                </c:pt>
                <c:pt idx="22">
                  <c:v>37225</c:v>
                </c:pt>
                <c:pt idx="23">
                  <c:v>37256</c:v>
                </c:pt>
                <c:pt idx="24">
                  <c:v>37287</c:v>
                </c:pt>
                <c:pt idx="25">
                  <c:v>37315</c:v>
                </c:pt>
                <c:pt idx="26">
                  <c:v>37346</c:v>
                </c:pt>
                <c:pt idx="27">
                  <c:v>37376</c:v>
                </c:pt>
                <c:pt idx="28">
                  <c:v>37407</c:v>
                </c:pt>
                <c:pt idx="29">
                  <c:v>37437</c:v>
                </c:pt>
                <c:pt idx="30">
                  <c:v>37468</c:v>
                </c:pt>
                <c:pt idx="31">
                  <c:v>37499</c:v>
                </c:pt>
                <c:pt idx="32">
                  <c:v>37529</c:v>
                </c:pt>
                <c:pt idx="33">
                  <c:v>37560</c:v>
                </c:pt>
                <c:pt idx="34">
                  <c:v>37590</c:v>
                </c:pt>
                <c:pt idx="35">
                  <c:v>37621</c:v>
                </c:pt>
                <c:pt idx="36">
                  <c:v>37652</c:v>
                </c:pt>
                <c:pt idx="37">
                  <c:v>37680</c:v>
                </c:pt>
                <c:pt idx="38">
                  <c:v>37711</c:v>
                </c:pt>
                <c:pt idx="39">
                  <c:v>37741</c:v>
                </c:pt>
                <c:pt idx="40">
                  <c:v>37772</c:v>
                </c:pt>
                <c:pt idx="41">
                  <c:v>37802</c:v>
                </c:pt>
                <c:pt idx="42">
                  <c:v>37833</c:v>
                </c:pt>
                <c:pt idx="43">
                  <c:v>37864</c:v>
                </c:pt>
                <c:pt idx="44">
                  <c:v>37894</c:v>
                </c:pt>
                <c:pt idx="45">
                  <c:v>37925</c:v>
                </c:pt>
                <c:pt idx="46">
                  <c:v>37955</c:v>
                </c:pt>
                <c:pt idx="47">
                  <c:v>37986</c:v>
                </c:pt>
                <c:pt idx="48">
                  <c:v>38017</c:v>
                </c:pt>
                <c:pt idx="49">
                  <c:v>38046</c:v>
                </c:pt>
                <c:pt idx="50">
                  <c:v>38077</c:v>
                </c:pt>
                <c:pt idx="51">
                  <c:v>38107</c:v>
                </c:pt>
                <c:pt idx="52">
                  <c:v>38138</c:v>
                </c:pt>
                <c:pt idx="53">
                  <c:v>38168</c:v>
                </c:pt>
                <c:pt idx="54">
                  <c:v>38199</c:v>
                </c:pt>
                <c:pt idx="55">
                  <c:v>38230</c:v>
                </c:pt>
                <c:pt idx="56">
                  <c:v>38260</c:v>
                </c:pt>
                <c:pt idx="57">
                  <c:v>38291</c:v>
                </c:pt>
                <c:pt idx="58">
                  <c:v>38321</c:v>
                </c:pt>
                <c:pt idx="59">
                  <c:v>38352</c:v>
                </c:pt>
                <c:pt idx="60">
                  <c:v>38383</c:v>
                </c:pt>
                <c:pt idx="61">
                  <c:v>38411</c:v>
                </c:pt>
                <c:pt idx="62">
                  <c:v>38442</c:v>
                </c:pt>
                <c:pt idx="63">
                  <c:v>38472</c:v>
                </c:pt>
                <c:pt idx="64">
                  <c:v>38503</c:v>
                </c:pt>
                <c:pt idx="65">
                  <c:v>38533</c:v>
                </c:pt>
                <c:pt idx="66">
                  <c:v>38564</c:v>
                </c:pt>
                <c:pt idx="67">
                  <c:v>38595</c:v>
                </c:pt>
                <c:pt idx="68">
                  <c:v>38625</c:v>
                </c:pt>
                <c:pt idx="69">
                  <c:v>38656</c:v>
                </c:pt>
                <c:pt idx="70">
                  <c:v>38686</c:v>
                </c:pt>
                <c:pt idx="71">
                  <c:v>38717</c:v>
                </c:pt>
                <c:pt idx="72">
                  <c:v>38748</c:v>
                </c:pt>
                <c:pt idx="73">
                  <c:v>38776</c:v>
                </c:pt>
                <c:pt idx="74">
                  <c:v>38807</c:v>
                </c:pt>
                <c:pt idx="75">
                  <c:v>38837</c:v>
                </c:pt>
                <c:pt idx="76">
                  <c:v>38868</c:v>
                </c:pt>
                <c:pt idx="77">
                  <c:v>38898</c:v>
                </c:pt>
                <c:pt idx="78">
                  <c:v>38929</c:v>
                </c:pt>
                <c:pt idx="79">
                  <c:v>38960</c:v>
                </c:pt>
                <c:pt idx="80">
                  <c:v>38990</c:v>
                </c:pt>
                <c:pt idx="81">
                  <c:v>39021</c:v>
                </c:pt>
                <c:pt idx="82">
                  <c:v>39051</c:v>
                </c:pt>
                <c:pt idx="83">
                  <c:v>39082</c:v>
                </c:pt>
                <c:pt idx="84">
                  <c:v>39113</c:v>
                </c:pt>
                <c:pt idx="85">
                  <c:v>39141</c:v>
                </c:pt>
                <c:pt idx="86">
                  <c:v>39172</c:v>
                </c:pt>
                <c:pt idx="87">
                  <c:v>39202</c:v>
                </c:pt>
                <c:pt idx="88">
                  <c:v>39233</c:v>
                </c:pt>
                <c:pt idx="89">
                  <c:v>39263</c:v>
                </c:pt>
                <c:pt idx="90">
                  <c:v>39294</c:v>
                </c:pt>
                <c:pt idx="91">
                  <c:v>39325</c:v>
                </c:pt>
                <c:pt idx="92">
                  <c:v>39355</c:v>
                </c:pt>
                <c:pt idx="93">
                  <c:v>39386</c:v>
                </c:pt>
                <c:pt idx="94">
                  <c:v>39416</c:v>
                </c:pt>
                <c:pt idx="95">
                  <c:v>39447</c:v>
                </c:pt>
                <c:pt idx="96">
                  <c:v>39478</c:v>
                </c:pt>
                <c:pt idx="97">
                  <c:v>39507</c:v>
                </c:pt>
                <c:pt idx="98">
                  <c:v>39538</c:v>
                </c:pt>
                <c:pt idx="99">
                  <c:v>39568</c:v>
                </c:pt>
                <c:pt idx="100">
                  <c:v>39599</c:v>
                </c:pt>
                <c:pt idx="101">
                  <c:v>39629</c:v>
                </c:pt>
                <c:pt idx="102">
                  <c:v>39660</c:v>
                </c:pt>
                <c:pt idx="103">
                  <c:v>39691</c:v>
                </c:pt>
                <c:pt idx="104">
                  <c:v>39721</c:v>
                </c:pt>
                <c:pt idx="105">
                  <c:v>39752</c:v>
                </c:pt>
                <c:pt idx="106">
                  <c:v>39782</c:v>
                </c:pt>
                <c:pt idx="107">
                  <c:v>39813</c:v>
                </c:pt>
                <c:pt idx="108">
                  <c:v>39844</c:v>
                </c:pt>
                <c:pt idx="109">
                  <c:v>39872</c:v>
                </c:pt>
                <c:pt idx="110">
                  <c:v>39903</c:v>
                </c:pt>
                <c:pt idx="111">
                  <c:v>39933</c:v>
                </c:pt>
                <c:pt idx="112">
                  <c:v>39964</c:v>
                </c:pt>
                <c:pt idx="113">
                  <c:v>39994</c:v>
                </c:pt>
                <c:pt idx="114">
                  <c:v>40025</c:v>
                </c:pt>
                <c:pt idx="115">
                  <c:v>40056</c:v>
                </c:pt>
                <c:pt idx="116">
                  <c:v>40086</c:v>
                </c:pt>
                <c:pt idx="117">
                  <c:v>40117</c:v>
                </c:pt>
                <c:pt idx="118">
                  <c:v>40147</c:v>
                </c:pt>
                <c:pt idx="119">
                  <c:v>40178</c:v>
                </c:pt>
                <c:pt idx="120">
                  <c:v>40209</c:v>
                </c:pt>
                <c:pt idx="121">
                  <c:v>40237</c:v>
                </c:pt>
                <c:pt idx="122">
                  <c:v>40268</c:v>
                </c:pt>
                <c:pt idx="123">
                  <c:v>40298</c:v>
                </c:pt>
                <c:pt idx="124">
                  <c:v>40329</c:v>
                </c:pt>
                <c:pt idx="125">
                  <c:v>40359</c:v>
                </c:pt>
                <c:pt idx="126">
                  <c:v>40390</c:v>
                </c:pt>
                <c:pt idx="127">
                  <c:v>40421</c:v>
                </c:pt>
                <c:pt idx="128">
                  <c:v>40451</c:v>
                </c:pt>
                <c:pt idx="129">
                  <c:v>40482</c:v>
                </c:pt>
                <c:pt idx="130">
                  <c:v>40512</c:v>
                </c:pt>
                <c:pt idx="131">
                  <c:v>40543</c:v>
                </c:pt>
                <c:pt idx="132">
                  <c:v>40574</c:v>
                </c:pt>
                <c:pt idx="133">
                  <c:v>40602</c:v>
                </c:pt>
                <c:pt idx="134">
                  <c:v>40633</c:v>
                </c:pt>
                <c:pt idx="135">
                  <c:v>40663</c:v>
                </c:pt>
                <c:pt idx="136">
                  <c:v>40694</c:v>
                </c:pt>
                <c:pt idx="137">
                  <c:v>40724</c:v>
                </c:pt>
                <c:pt idx="138">
                  <c:v>40755</c:v>
                </c:pt>
                <c:pt idx="139">
                  <c:v>40786</c:v>
                </c:pt>
                <c:pt idx="140">
                  <c:v>40816</c:v>
                </c:pt>
                <c:pt idx="141">
                  <c:v>40847</c:v>
                </c:pt>
                <c:pt idx="142">
                  <c:v>40877</c:v>
                </c:pt>
                <c:pt idx="143">
                  <c:v>40908</c:v>
                </c:pt>
                <c:pt idx="144">
                  <c:v>40939</c:v>
                </c:pt>
                <c:pt idx="145">
                  <c:v>40968</c:v>
                </c:pt>
                <c:pt idx="146">
                  <c:v>40999</c:v>
                </c:pt>
                <c:pt idx="147">
                  <c:v>41029</c:v>
                </c:pt>
                <c:pt idx="148">
                  <c:v>41060</c:v>
                </c:pt>
                <c:pt idx="149">
                  <c:v>41090</c:v>
                </c:pt>
                <c:pt idx="150">
                  <c:v>41121</c:v>
                </c:pt>
                <c:pt idx="151">
                  <c:v>41152</c:v>
                </c:pt>
                <c:pt idx="152">
                  <c:v>41182</c:v>
                </c:pt>
                <c:pt idx="153">
                  <c:v>41213</c:v>
                </c:pt>
                <c:pt idx="154">
                  <c:v>41243</c:v>
                </c:pt>
                <c:pt idx="155">
                  <c:v>41274</c:v>
                </c:pt>
                <c:pt idx="156">
                  <c:v>41305</c:v>
                </c:pt>
                <c:pt idx="157">
                  <c:v>41333</c:v>
                </c:pt>
                <c:pt idx="158">
                  <c:v>41364</c:v>
                </c:pt>
                <c:pt idx="159">
                  <c:v>41394</c:v>
                </c:pt>
                <c:pt idx="160">
                  <c:v>41425</c:v>
                </c:pt>
                <c:pt idx="161">
                  <c:v>41455</c:v>
                </c:pt>
                <c:pt idx="162">
                  <c:v>41486</c:v>
                </c:pt>
                <c:pt idx="163">
                  <c:v>41517</c:v>
                </c:pt>
                <c:pt idx="164">
                  <c:v>41547</c:v>
                </c:pt>
                <c:pt idx="165">
                  <c:v>41578</c:v>
                </c:pt>
                <c:pt idx="166">
                  <c:v>41608</c:v>
                </c:pt>
                <c:pt idx="167">
                  <c:v>41639</c:v>
                </c:pt>
                <c:pt idx="168">
                  <c:v>41670</c:v>
                </c:pt>
                <c:pt idx="169">
                  <c:v>41698</c:v>
                </c:pt>
                <c:pt idx="170">
                  <c:v>41729</c:v>
                </c:pt>
                <c:pt idx="171">
                  <c:v>41759</c:v>
                </c:pt>
                <c:pt idx="172">
                  <c:v>41790</c:v>
                </c:pt>
                <c:pt idx="173">
                  <c:v>41820</c:v>
                </c:pt>
                <c:pt idx="174">
                  <c:v>41851</c:v>
                </c:pt>
                <c:pt idx="175">
                  <c:v>41882</c:v>
                </c:pt>
                <c:pt idx="176">
                  <c:v>41912</c:v>
                </c:pt>
                <c:pt idx="177">
                  <c:v>41943</c:v>
                </c:pt>
                <c:pt idx="178">
                  <c:v>41973</c:v>
                </c:pt>
                <c:pt idx="179">
                  <c:v>42004</c:v>
                </c:pt>
                <c:pt idx="180">
                  <c:v>42035</c:v>
                </c:pt>
                <c:pt idx="181">
                  <c:v>42063</c:v>
                </c:pt>
                <c:pt idx="182">
                  <c:v>42094</c:v>
                </c:pt>
                <c:pt idx="183">
                  <c:v>42124</c:v>
                </c:pt>
                <c:pt idx="184">
                  <c:v>42155</c:v>
                </c:pt>
                <c:pt idx="185">
                  <c:v>42185</c:v>
                </c:pt>
                <c:pt idx="186">
                  <c:v>42216</c:v>
                </c:pt>
                <c:pt idx="187">
                  <c:v>42247</c:v>
                </c:pt>
                <c:pt idx="188">
                  <c:v>42277</c:v>
                </c:pt>
                <c:pt idx="189">
                  <c:v>42308</c:v>
                </c:pt>
                <c:pt idx="190">
                  <c:v>42338</c:v>
                </c:pt>
                <c:pt idx="191">
                  <c:v>42369</c:v>
                </c:pt>
                <c:pt idx="192">
                  <c:v>42400</c:v>
                </c:pt>
                <c:pt idx="193">
                  <c:v>42429</c:v>
                </c:pt>
                <c:pt idx="194">
                  <c:v>42460</c:v>
                </c:pt>
                <c:pt idx="195">
                  <c:v>42490</c:v>
                </c:pt>
                <c:pt idx="196">
                  <c:v>42521</c:v>
                </c:pt>
                <c:pt idx="197">
                  <c:v>42551</c:v>
                </c:pt>
                <c:pt idx="198">
                  <c:v>42582</c:v>
                </c:pt>
                <c:pt idx="199">
                  <c:v>42613</c:v>
                </c:pt>
                <c:pt idx="200">
                  <c:v>42643</c:v>
                </c:pt>
                <c:pt idx="201">
                  <c:v>42674</c:v>
                </c:pt>
                <c:pt idx="202">
                  <c:v>42704</c:v>
                </c:pt>
                <c:pt idx="203">
                  <c:v>42735</c:v>
                </c:pt>
                <c:pt idx="204">
                  <c:v>42766</c:v>
                </c:pt>
                <c:pt idx="205">
                  <c:v>42794</c:v>
                </c:pt>
                <c:pt idx="206">
                  <c:v>42825</c:v>
                </c:pt>
                <c:pt idx="207">
                  <c:v>42855</c:v>
                </c:pt>
                <c:pt idx="208">
                  <c:v>42886</c:v>
                </c:pt>
                <c:pt idx="209">
                  <c:v>42916</c:v>
                </c:pt>
                <c:pt idx="210">
                  <c:v>42947</c:v>
                </c:pt>
                <c:pt idx="211">
                  <c:v>42978</c:v>
                </c:pt>
                <c:pt idx="212">
                  <c:v>43008</c:v>
                </c:pt>
                <c:pt idx="213">
                  <c:v>43039</c:v>
                </c:pt>
                <c:pt idx="214">
                  <c:v>43069</c:v>
                </c:pt>
                <c:pt idx="215">
                  <c:v>43100</c:v>
                </c:pt>
                <c:pt idx="216">
                  <c:v>43131</c:v>
                </c:pt>
                <c:pt idx="217">
                  <c:v>43159</c:v>
                </c:pt>
                <c:pt idx="218">
                  <c:v>43190</c:v>
                </c:pt>
                <c:pt idx="219">
                  <c:v>43220</c:v>
                </c:pt>
                <c:pt idx="220">
                  <c:v>43251</c:v>
                </c:pt>
                <c:pt idx="221">
                  <c:v>43281</c:v>
                </c:pt>
                <c:pt idx="222">
                  <c:v>43312</c:v>
                </c:pt>
                <c:pt idx="223">
                  <c:v>43343</c:v>
                </c:pt>
                <c:pt idx="224">
                  <c:v>43373</c:v>
                </c:pt>
                <c:pt idx="225">
                  <c:v>43404</c:v>
                </c:pt>
                <c:pt idx="226">
                  <c:v>43434</c:v>
                </c:pt>
                <c:pt idx="227">
                  <c:v>43465</c:v>
                </c:pt>
                <c:pt idx="228">
                  <c:v>43496</c:v>
                </c:pt>
                <c:pt idx="229">
                  <c:v>43524</c:v>
                </c:pt>
                <c:pt idx="230">
                  <c:v>43555</c:v>
                </c:pt>
                <c:pt idx="231">
                  <c:v>43585</c:v>
                </c:pt>
                <c:pt idx="232">
                  <c:v>43616</c:v>
                </c:pt>
                <c:pt idx="233">
                  <c:v>43646</c:v>
                </c:pt>
                <c:pt idx="234">
                  <c:v>43677</c:v>
                </c:pt>
                <c:pt idx="235">
                  <c:v>43708</c:v>
                </c:pt>
                <c:pt idx="236">
                  <c:v>43738</c:v>
                </c:pt>
                <c:pt idx="237">
                  <c:v>43769</c:v>
                </c:pt>
                <c:pt idx="238">
                  <c:v>43799</c:v>
                </c:pt>
                <c:pt idx="239">
                  <c:v>43830</c:v>
                </c:pt>
                <c:pt idx="240">
                  <c:v>43861</c:v>
                </c:pt>
                <c:pt idx="241">
                  <c:v>43890</c:v>
                </c:pt>
                <c:pt idx="242">
                  <c:v>43921</c:v>
                </c:pt>
                <c:pt idx="243">
                  <c:v>43951</c:v>
                </c:pt>
                <c:pt idx="244">
                  <c:v>43982</c:v>
                </c:pt>
                <c:pt idx="245">
                  <c:v>44012</c:v>
                </c:pt>
                <c:pt idx="246">
                  <c:v>44043</c:v>
                </c:pt>
                <c:pt idx="247">
                  <c:v>44074</c:v>
                </c:pt>
                <c:pt idx="248">
                  <c:v>44104</c:v>
                </c:pt>
                <c:pt idx="249">
                  <c:v>44135</c:v>
                </c:pt>
                <c:pt idx="250">
                  <c:v>44165</c:v>
                </c:pt>
                <c:pt idx="251">
                  <c:v>44196</c:v>
                </c:pt>
                <c:pt idx="252">
                  <c:v>44227</c:v>
                </c:pt>
                <c:pt idx="253">
                  <c:v>44255</c:v>
                </c:pt>
                <c:pt idx="254">
                  <c:v>44286</c:v>
                </c:pt>
                <c:pt idx="255">
                  <c:v>44316</c:v>
                </c:pt>
                <c:pt idx="256">
                  <c:v>44347</c:v>
                </c:pt>
                <c:pt idx="257">
                  <c:v>44377</c:v>
                </c:pt>
                <c:pt idx="258">
                  <c:v>44408</c:v>
                </c:pt>
                <c:pt idx="259">
                  <c:v>44439</c:v>
                </c:pt>
                <c:pt idx="260">
                  <c:v>44469</c:v>
                </c:pt>
                <c:pt idx="261">
                  <c:v>44500</c:v>
                </c:pt>
                <c:pt idx="262">
                  <c:v>44530</c:v>
                </c:pt>
                <c:pt idx="263">
                  <c:v>44561</c:v>
                </c:pt>
                <c:pt idx="264">
                  <c:v>44592</c:v>
                </c:pt>
                <c:pt idx="265">
                  <c:v>44620</c:v>
                </c:pt>
                <c:pt idx="266">
                  <c:v>44651</c:v>
                </c:pt>
                <c:pt idx="267">
                  <c:v>44681</c:v>
                </c:pt>
                <c:pt idx="268">
                  <c:v>44712</c:v>
                </c:pt>
                <c:pt idx="269">
                  <c:v>44742</c:v>
                </c:pt>
                <c:pt idx="270">
                  <c:v>44773</c:v>
                </c:pt>
                <c:pt idx="271">
                  <c:v>44804</c:v>
                </c:pt>
                <c:pt idx="272">
                  <c:v>44834</c:v>
                </c:pt>
                <c:pt idx="273">
                  <c:v>44865</c:v>
                </c:pt>
                <c:pt idx="274">
                  <c:v>44895</c:v>
                </c:pt>
                <c:pt idx="275">
                  <c:v>44926</c:v>
                </c:pt>
                <c:pt idx="276">
                  <c:v>44957</c:v>
                </c:pt>
                <c:pt idx="277">
                  <c:v>44985</c:v>
                </c:pt>
                <c:pt idx="278">
                  <c:v>45016</c:v>
                </c:pt>
                <c:pt idx="279">
                  <c:v>45046</c:v>
                </c:pt>
                <c:pt idx="280">
                  <c:v>45077</c:v>
                </c:pt>
                <c:pt idx="281">
                  <c:v>45107</c:v>
                </c:pt>
                <c:pt idx="282">
                  <c:v>45138</c:v>
                </c:pt>
                <c:pt idx="283">
                  <c:v>45169</c:v>
                </c:pt>
                <c:pt idx="284">
                  <c:v>45199</c:v>
                </c:pt>
                <c:pt idx="285">
                  <c:v>45230</c:v>
                </c:pt>
                <c:pt idx="286">
                  <c:v>45260</c:v>
                </c:pt>
                <c:pt idx="287">
                  <c:v>45291</c:v>
                </c:pt>
                <c:pt idx="288">
                  <c:v>45322</c:v>
                </c:pt>
                <c:pt idx="289">
                  <c:v>45351</c:v>
                </c:pt>
                <c:pt idx="290">
                  <c:v>45382</c:v>
                </c:pt>
                <c:pt idx="291">
                  <c:v>45412</c:v>
                </c:pt>
                <c:pt idx="292">
                  <c:v>45443</c:v>
                </c:pt>
                <c:pt idx="293">
                  <c:v>45473</c:v>
                </c:pt>
                <c:pt idx="294">
                  <c:v>45504</c:v>
                </c:pt>
                <c:pt idx="295">
                  <c:v>45535</c:v>
                </c:pt>
                <c:pt idx="296">
                  <c:v>45565</c:v>
                </c:pt>
                <c:pt idx="297">
                  <c:v>45596</c:v>
                </c:pt>
                <c:pt idx="298">
                  <c:v>45626</c:v>
                </c:pt>
                <c:pt idx="299">
                  <c:v>45657</c:v>
                </c:pt>
                <c:pt idx="300">
                  <c:v>45688</c:v>
                </c:pt>
                <c:pt idx="301">
                  <c:v>45716</c:v>
                </c:pt>
                <c:pt idx="302">
                  <c:v>45747</c:v>
                </c:pt>
                <c:pt idx="303">
                  <c:v>45777</c:v>
                </c:pt>
                <c:pt idx="304">
                  <c:v>45808</c:v>
                </c:pt>
                <c:pt idx="305">
                  <c:v>45838</c:v>
                </c:pt>
                <c:pt idx="306">
                  <c:v>45869</c:v>
                </c:pt>
                <c:pt idx="307">
                  <c:v>45900</c:v>
                </c:pt>
                <c:pt idx="308">
                  <c:v>45930</c:v>
                </c:pt>
                <c:pt idx="309">
                  <c:v>45961</c:v>
                </c:pt>
                <c:pt idx="310">
                  <c:v>45991</c:v>
                </c:pt>
                <c:pt idx="311">
                  <c:v>46022</c:v>
                </c:pt>
                <c:pt idx="312">
                  <c:v>46053</c:v>
                </c:pt>
                <c:pt idx="313">
                  <c:v>46081</c:v>
                </c:pt>
                <c:pt idx="314">
                  <c:v>46112</c:v>
                </c:pt>
                <c:pt idx="315">
                  <c:v>46142</c:v>
                </c:pt>
                <c:pt idx="316">
                  <c:v>46173</c:v>
                </c:pt>
                <c:pt idx="317">
                  <c:v>46203</c:v>
                </c:pt>
                <c:pt idx="318">
                  <c:v>46234</c:v>
                </c:pt>
                <c:pt idx="319">
                  <c:v>46265</c:v>
                </c:pt>
                <c:pt idx="320">
                  <c:v>46295</c:v>
                </c:pt>
                <c:pt idx="321">
                  <c:v>46326</c:v>
                </c:pt>
                <c:pt idx="322">
                  <c:v>46356</c:v>
                </c:pt>
                <c:pt idx="323">
                  <c:v>46387</c:v>
                </c:pt>
                <c:pt idx="324">
                  <c:v>46418</c:v>
                </c:pt>
                <c:pt idx="325">
                  <c:v>46446</c:v>
                </c:pt>
                <c:pt idx="326">
                  <c:v>46477</c:v>
                </c:pt>
                <c:pt idx="327">
                  <c:v>46507</c:v>
                </c:pt>
                <c:pt idx="328">
                  <c:v>46538</c:v>
                </c:pt>
                <c:pt idx="329">
                  <c:v>46568</c:v>
                </c:pt>
                <c:pt idx="330">
                  <c:v>46599</c:v>
                </c:pt>
                <c:pt idx="331">
                  <c:v>46630</c:v>
                </c:pt>
                <c:pt idx="332">
                  <c:v>46660</c:v>
                </c:pt>
                <c:pt idx="333">
                  <c:v>46691</c:v>
                </c:pt>
                <c:pt idx="334">
                  <c:v>46721</c:v>
                </c:pt>
                <c:pt idx="335">
                  <c:v>46752</c:v>
                </c:pt>
              </c:numCache>
            </c:numRef>
          </c:cat>
          <c:val>
            <c:numRef>
              <c:f>'17 - PCE'!$AO$13:$AO$336</c:f>
              <c:numCache>
                <c:formatCode>General</c:formatCode>
                <c:ptCount val="324"/>
                <c:pt idx="155" formatCode="0.0">
                  <c:v>#N/A</c:v>
                </c:pt>
                <c:pt idx="167" formatCode="0.0">
                  <c:v>#N/A</c:v>
                </c:pt>
                <c:pt idx="179" formatCode="0.0">
                  <c:v>#N/A</c:v>
                </c:pt>
                <c:pt idx="191" formatCode="0.0">
                  <c:v>#N/A</c:v>
                </c:pt>
                <c:pt idx="203" formatCode="0.0">
                  <c:v>#N/A</c:v>
                </c:pt>
                <c:pt idx="215" formatCode="0.0">
                  <c:v>#N/A</c:v>
                </c:pt>
                <c:pt idx="227" formatCode="0.0">
                  <c:v>#N/A</c:v>
                </c:pt>
                <c:pt idx="236" formatCode="0.0000">
                  <c:v>1.6320140893302693</c:v>
                </c:pt>
                <c:pt idx="239" formatCode="0.0">
                  <c:v>1.8</c:v>
                </c:pt>
                <c:pt idx="251" formatCode="0.0">
                  <c:v>1.9</c:v>
                </c:pt>
                <c:pt idx="263" formatCode="0.0">
                  <c:v>2</c:v>
                </c:pt>
                <c:pt idx="275" formatCode="0.0">
                  <c:v>2</c:v>
                </c:pt>
                <c:pt idx="287">
                  <c:v>#N/A</c:v>
                </c:pt>
                <c:pt idx="299">
                  <c:v>#N/A</c:v>
                </c:pt>
                <c:pt idx="311">
                  <c:v>#N/A</c:v>
                </c:pt>
                <c:pt idx="323">
                  <c:v>#N/A</c:v>
                </c:pt>
              </c:numCache>
            </c:numRef>
          </c:val>
          <c:smooth val="0"/>
          <c:extLst>
            <c:ext xmlns:c16="http://schemas.microsoft.com/office/drawing/2014/chart" uri="{C3380CC4-5D6E-409C-BE32-E72D297353CC}">
              <c16:uniqueId val="{0000001F-696A-4B75-85EB-3FAF3BFFAE1A}"/>
            </c:ext>
          </c:extLst>
        </c:ser>
        <c:ser>
          <c:idx val="33"/>
          <c:order val="32"/>
          <c:tx>
            <c:strRef>
              <c:f>'17 - PCE'!$AP$12</c:f>
              <c:strCache>
                <c:ptCount val="1"/>
                <c:pt idx="0">
                  <c:v> Dec-19</c:v>
                </c:pt>
              </c:strCache>
            </c:strRef>
          </c:tx>
          <c:spPr>
            <a:ln w="19050" cap="rnd">
              <a:solidFill>
                <a:sysClr val="window" lastClr="FFFFFF">
                  <a:lumMod val="85000"/>
                </a:sysClr>
              </a:solidFill>
              <a:prstDash val="sysDash"/>
              <a:round/>
            </a:ln>
            <a:effectLst/>
          </c:spPr>
          <c:marker>
            <c:symbol val="none"/>
          </c:marker>
          <c:cat>
            <c:numRef>
              <c:f>'17 - PCE'!$G$13:$G$348</c:f>
              <c:numCache>
                <c:formatCode>[$-409]mmm\-yy;@</c:formatCode>
                <c:ptCount val="336"/>
                <c:pt idx="0">
                  <c:v>36556</c:v>
                </c:pt>
                <c:pt idx="1">
                  <c:v>36585</c:v>
                </c:pt>
                <c:pt idx="2">
                  <c:v>36616</c:v>
                </c:pt>
                <c:pt idx="3">
                  <c:v>36646</c:v>
                </c:pt>
                <c:pt idx="4">
                  <c:v>36677</c:v>
                </c:pt>
                <c:pt idx="5">
                  <c:v>36707</c:v>
                </c:pt>
                <c:pt idx="6">
                  <c:v>36738</c:v>
                </c:pt>
                <c:pt idx="7">
                  <c:v>36769</c:v>
                </c:pt>
                <c:pt idx="8">
                  <c:v>36799</c:v>
                </c:pt>
                <c:pt idx="9">
                  <c:v>36830</c:v>
                </c:pt>
                <c:pt idx="10">
                  <c:v>36860</c:v>
                </c:pt>
                <c:pt idx="11">
                  <c:v>36891</c:v>
                </c:pt>
                <c:pt idx="12">
                  <c:v>36922</c:v>
                </c:pt>
                <c:pt idx="13">
                  <c:v>36950</c:v>
                </c:pt>
                <c:pt idx="14">
                  <c:v>36981</c:v>
                </c:pt>
                <c:pt idx="15">
                  <c:v>37011</c:v>
                </c:pt>
                <c:pt idx="16">
                  <c:v>37042</c:v>
                </c:pt>
                <c:pt idx="17">
                  <c:v>37072</c:v>
                </c:pt>
                <c:pt idx="18">
                  <c:v>37103</c:v>
                </c:pt>
                <c:pt idx="19">
                  <c:v>37134</c:v>
                </c:pt>
                <c:pt idx="20">
                  <c:v>37164</c:v>
                </c:pt>
                <c:pt idx="21">
                  <c:v>37195</c:v>
                </c:pt>
                <c:pt idx="22">
                  <c:v>37225</c:v>
                </c:pt>
                <c:pt idx="23">
                  <c:v>37256</c:v>
                </c:pt>
                <c:pt idx="24">
                  <c:v>37287</c:v>
                </c:pt>
                <c:pt idx="25">
                  <c:v>37315</c:v>
                </c:pt>
                <c:pt idx="26">
                  <c:v>37346</c:v>
                </c:pt>
                <c:pt idx="27">
                  <c:v>37376</c:v>
                </c:pt>
                <c:pt idx="28">
                  <c:v>37407</c:v>
                </c:pt>
                <c:pt idx="29">
                  <c:v>37437</c:v>
                </c:pt>
                <c:pt idx="30">
                  <c:v>37468</c:v>
                </c:pt>
                <c:pt idx="31">
                  <c:v>37499</c:v>
                </c:pt>
                <c:pt idx="32">
                  <c:v>37529</c:v>
                </c:pt>
                <c:pt idx="33">
                  <c:v>37560</c:v>
                </c:pt>
                <c:pt idx="34">
                  <c:v>37590</c:v>
                </c:pt>
                <c:pt idx="35">
                  <c:v>37621</c:v>
                </c:pt>
                <c:pt idx="36">
                  <c:v>37652</c:v>
                </c:pt>
                <c:pt idx="37">
                  <c:v>37680</c:v>
                </c:pt>
                <c:pt idx="38">
                  <c:v>37711</c:v>
                </c:pt>
                <c:pt idx="39">
                  <c:v>37741</c:v>
                </c:pt>
                <c:pt idx="40">
                  <c:v>37772</c:v>
                </c:pt>
                <c:pt idx="41">
                  <c:v>37802</c:v>
                </c:pt>
                <c:pt idx="42">
                  <c:v>37833</c:v>
                </c:pt>
                <c:pt idx="43">
                  <c:v>37864</c:v>
                </c:pt>
                <c:pt idx="44">
                  <c:v>37894</c:v>
                </c:pt>
                <c:pt idx="45">
                  <c:v>37925</c:v>
                </c:pt>
                <c:pt idx="46">
                  <c:v>37955</c:v>
                </c:pt>
                <c:pt idx="47">
                  <c:v>37986</c:v>
                </c:pt>
                <c:pt idx="48">
                  <c:v>38017</c:v>
                </c:pt>
                <c:pt idx="49">
                  <c:v>38046</c:v>
                </c:pt>
                <c:pt idx="50">
                  <c:v>38077</c:v>
                </c:pt>
                <c:pt idx="51">
                  <c:v>38107</c:v>
                </c:pt>
                <c:pt idx="52">
                  <c:v>38138</c:v>
                </c:pt>
                <c:pt idx="53">
                  <c:v>38168</c:v>
                </c:pt>
                <c:pt idx="54">
                  <c:v>38199</c:v>
                </c:pt>
                <c:pt idx="55">
                  <c:v>38230</c:v>
                </c:pt>
                <c:pt idx="56">
                  <c:v>38260</c:v>
                </c:pt>
                <c:pt idx="57">
                  <c:v>38291</c:v>
                </c:pt>
                <c:pt idx="58">
                  <c:v>38321</c:v>
                </c:pt>
                <c:pt idx="59">
                  <c:v>38352</c:v>
                </c:pt>
                <c:pt idx="60">
                  <c:v>38383</c:v>
                </c:pt>
                <c:pt idx="61">
                  <c:v>38411</c:v>
                </c:pt>
                <c:pt idx="62">
                  <c:v>38442</c:v>
                </c:pt>
                <c:pt idx="63">
                  <c:v>38472</c:v>
                </c:pt>
                <c:pt idx="64">
                  <c:v>38503</c:v>
                </c:pt>
                <c:pt idx="65">
                  <c:v>38533</c:v>
                </c:pt>
                <c:pt idx="66">
                  <c:v>38564</c:v>
                </c:pt>
                <c:pt idx="67">
                  <c:v>38595</c:v>
                </c:pt>
                <c:pt idx="68">
                  <c:v>38625</c:v>
                </c:pt>
                <c:pt idx="69">
                  <c:v>38656</c:v>
                </c:pt>
                <c:pt idx="70">
                  <c:v>38686</c:v>
                </c:pt>
                <c:pt idx="71">
                  <c:v>38717</c:v>
                </c:pt>
                <c:pt idx="72">
                  <c:v>38748</c:v>
                </c:pt>
                <c:pt idx="73">
                  <c:v>38776</c:v>
                </c:pt>
                <c:pt idx="74">
                  <c:v>38807</c:v>
                </c:pt>
                <c:pt idx="75">
                  <c:v>38837</c:v>
                </c:pt>
                <c:pt idx="76">
                  <c:v>38868</c:v>
                </c:pt>
                <c:pt idx="77">
                  <c:v>38898</c:v>
                </c:pt>
                <c:pt idx="78">
                  <c:v>38929</c:v>
                </c:pt>
                <c:pt idx="79">
                  <c:v>38960</c:v>
                </c:pt>
                <c:pt idx="80">
                  <c:v>38990</c:v>
                </c:pt>
                <c:pt idx="81">
                  <c:v>39021</c:v>
                </c:pt>
                <c:pt idx="82">
                  <c:v>39051</c:v>
                </c:pt>
                <c:pt idx="83">
                  <c:v>39082</c:v>
                </c:pt>
                <c:pt idx="84">
                  <c:v>39113</c:v>
                </c:pt>
                <c:pt idx="85">
                  <c:v>39141</c:v>
                </c:pt>
                <c:pt idx="86">
                  <c:v>39172</c:v>
                </c:pt>
                <c:pt idx="87">
                  <c:v>39202</c:v>
                </c:pt>
                <c:pt idx="88">
                  <c:v>39233</c:v>
                </c:pt>
                <c:pt idx="89">
                  <c:v>39263</c:v>
                </c:pt>
                <c:pt idx="90">
                  <c:v>39294</c:v>
                </c:pt>
                <c:pt idx="91">
                  <c:v>39325</c:v>
                </c:pt>
                <c:pt idx="92">
                  <c:v>39355</c:v>
                </c:pt>
                <c:pt idx="93">
                  <c:v>39386</c:v>
                </c:pt>
                <c:pt idx="94">
                  <c:v>39416</c:v>
                </c:pt>
                <c:pt idx="95">
                  <c:v>39447</c:v>
                </c:pt>
                <c:pt idx="96">
                  <c:v>39478</c:v>
                </c:pt>
                <c:pt idx="97">
                  <c:v>39507</c:v>
                </c:pt>
                <c:pt idx="98">
                  <c:v>39538</c:v>
                </c:pt>
                <c:pt idx="99">
                  <c:v>39568</c:v>
                </c:pt>
                <c:pt idx="100">
                  <c:v>39599</c:v>
                </c:pt>
                <c:pt idx="101">
                  <c:v>39629</c:v>
                </c:pt>
                <c:pt idx="102">
                  <c:v>39660</c:v>
                </c:pt>
                <c:pt idx="103">
                  <c:v>39691</c:v>
                </c:pt>
                <c:pt idx="104">
                  <c:v>39721</c:v>
                </c:pt>
                <c:pt idx="105">
                  <c:v>39752</c:v>
                </c:pt>
                <c:pt idx="106">
                  <c:v>39782</c:v>
                </c:pt>
                <c:pt idx="107">
                  <c:v>39813</c:v>
                </c:pt>
                <c:pt idx="108">
                  <c:v>39844</c:v>
                </c:pt>
                <c:pt idx="109">
                  <c:v>39872</c:v>
                </c:pt>
                <c:pt idx="110">
                  <c:v>39903</c:v>
                </c:pt>
                <c:pt idx="111">
                  <c:v>39933</c:v>
                </c:pt>
                <c:pt idx="112">
                  <c:v>39964</c:v>
                </c:pt>
                <c:pt idx="113">
                  <c:v>39994</c:v>
                </c:pt>
                <c:pt idx="114">
                  <c:v>40025</c:v>
                </c:pt>
                <c:pt idx="115">
                  <c:v>40056</c:v>
                </c:pt>
                <c:pt idx="116">
                  <c:v>40086</c:v>
                </c:pt>
                <c:pt idx="117">
                  <c:v>40117</c:v>
                </c:pt>
                <c:pt idx="118">
                  <c:v>40147</c:v>
                </c:pt>
                <c:pt idx="119">
                  <c:v>40178</c:v>
                </c:pt>
                <c:pt idx="120">
                  <c:v>40209</c:v>
                </c:pt>
                <c:pt idx="121">
                  <c:v>40237</c:v>
                </c:pt>
                <c:pt idx="122">
                  <c:v>40268</c:v>
                </c:pt>
                <c:pt idx="123">
                  <c:v>40298</c:v>
                </c:pt>
                <c:pt idx="124">
                  <c:v>40329</c:v>
                </c:pt>
                <c:pt idx="125">
                  <c:v>40359</c:v>
                </c:pt>
                <c:pt idx="126">
                  <c:v>40390</c:v>
                </c:pt>
                <c:pt idx="127">
                  <c:v>40421</c:v>
                </c:pt>
                <c:pt idx="128">
                  <c:v>40451</c:v>
                </c:pt>
                <c:pt idx="129">
                  <c:v>40482</c:v>
                </c:pt>
                <c:pt idx="130">
                  <c:v>40512</c:v>
                </c:pt>
                <c:pt idx="131">
                  <c:v>40543</c:v>
                </c:pt>
                <c:pt idx="132">
                  <c:v>40574</c:v>
                </c:pt>
                <c:pt idx="133">
                  <c:v>40602</c:v>
                </c:pt>
                <c:pt idx="134">
                  <c:v>40633</c:v>
                </c:pt>
                <c:pt idx="135">
                  <c:v>40663</c:v>
                </c:pt>
                <c:pt idx="136">
                  <c:v>40694</c:v>
                </c:pt>
                <c:pt idx="137">
                  <c:v>40724</c:v>
                </c:pt>
                <c:pt idx="138">
                  <c:v>40755</c:v>
                </c:pt>
                <c:pt idx="139">
                  <c:v>40786</c:v>
                </c:pt>
                <c:pt idx="140">
                  <c:v>40816</c:v>
                </c:pt>
                <c:pt idx="141">
                  <c:v>40847</c:v>
                </c:pt>
                <c:pt idx="142">
                  <c:v>40877</c:v>
                </c:pt>
                <c:pt idx="143">
                  <c:v>40908</c:v>
                </c:pt>
                <c:pt idx="144">
                  <c:v>40939</c:v>
                </c:pt>
                <c:pt idx="145">
                  <c:v>40968</c:v>
                </c:pt>
                <c:pt idx="146">
                  <c:v>40999</c:v>
                </c:pt>
                <c:pt idx="147">
                  <c:v>41029</c:v>
                </c:pt>
                <c:pt idx="148">
                  <c:v>41060</c:v>
                </c:pt>
                <c:pt idx="149">
                  <c:v>41090</c:v>
                </c:pt>
                <c:pt idx="150">
                  <c:v>41121</c:v>
                </c:pt>
                <c:pt idx="151">
                  <c:v>41152</c:v>
                </c:pt>
                <c:pt idx="152">
                  <c:v>41182</c:v>
                </c:pt>
                <c:pt idx="153">
                  <c:v>41213</c:v>
                </c:pt>
                <c:pt idx="154">
                  <c:v>41243</c:v>
                </c:pt>
                <c:pt idx="155">
                  <c:v>41274</c:v>
                </c:pt>
                <c:pt idx="156">
                  <c:v>41305</c:v>
                </c:pt>
                <c:pt idx="157">
                  <c:v>41333</c:v>
                </c:pt>
                <c:pt idx="158">
                  <c:v>41364</c:v>
                </c:pt>
                <c:pt idx="159">
                  <c:v>41394</c:v>
                </c:pt>
                <c:pt idx="160">
                  <c:v>41425</c:v>
                </c:pt>
                <c:pt idx="161">
                  <c:v>41455</c:v>
                </c:pt>
                <c:pt idx="162">
                  <c:v>41486</c:v>
                </c:pt>
                <c:pt idx="163">
                  <c:v>41517</c:v>
                </c:pt>
                <c:pt idx="164">
                  <c:v>41547</c:v>
                </c:pt>
                <c:pt idx="165">
                  <c:v>41578</c:v>
                </c:pt>
                <c:pt idx="166">
                  <c:v>41608</c:v>
                </c:pt>
                <c:pt idx="167">
                  <c:v>41639</c:v>
                </c:pt>
                <c:pt idx="168">
                  <c:v>41670</c:v>
                </c:pt>
                <c:pt idx="169">
                  <c:v>41698</c:v>
                </c:pt>
                <c:pt idx="170">
                  <c:v>41729</c:v>
                </c:pt>
                <c:pt idx="171">
                  <c:v>41759</c:v>
                </c:pt>
                <c:pt idx="172">
                  <c:v>41790</c:v>
                </c:pt>
                <c:pt idx="173">
                  <c:v>41820</c:v>
                </c:pt>
                <c:pt idx="174">
                  <c:v>41851</c:v>
                </c:pt>
                <c:pt idx="175">
                  <c:v>41882</c:v>
                </c:pt>
                <c:pt idx="176">
                  <c:v>41912</c:v>
                </c:pt>
                <c:pt idx="177">
                  <c:v>41943</c:v>
                </c:pt>
                <c:pt idx="178">
                  <c:v>41973</c:v>
                </c:pt>
                <c:pt idx="179">
                  <c:v>42004</c:v>
                </c:pt>
                <c:pt idx="180">
                  <c:v>42035</c:v>
                </c:pt>
                <c:pt idx="181">
                  <c:v>42063</c:v>
                </c:pt>
                <c:pt idx="182">
                  <c:v>42094</c:v>
                </c:pt>
                <c:pt idx="183">
                  <c:v>42124</c:v>
                </c:pt>
                <c:pt idx="184">
                  <c:v>42155</c:v>
                </c:pt>
                <c:pt idx="185">
                  <c:v>42185</c:v>
                </c:pt>
                <c:pt idx="186">
                  <c:v>42216</c:v>
                </c:pt>
                <c:pt idx="187">
                  <c:v>42247</c:v>
                </c:pt>
                <c:pt idx="188">
                  <c:v>42277</c:v>
                </c:pt>
                <c:pt idx="189">
                  <c:v>42308</c:v>
                </c:pt>
                <c:pt idx="190">
                  <c:v>42338</c:v>
                </c:pt>
                <c:pt idx="191">
                  <c:v>42369</c:v>
                </c:pt>
                <c:pt idx="192">
                  <c:v>42400</c:v>
                </c:pt>
                <c:pt idx="193">
                  <c:v>42429</c:v>
                </c:pt>
                <c:pt idx="194">
                  <c:v>42460</c:v>
                </c:pt>
                <c:pt idx="195">
                  <c:v>42490</c:v>
                </c:pt>
                <c:pt idx="196">
                  <c:v>42521</c:v>
                </c:pt>
                <c:pt idx="197">
                  <c:v>42551</c:v>
                </c:pt>
                <c:pt idx="198">
                  <c:v>42582</c:v>
                </c:pt>
                <c:pt idx="199">
                  <c:v>42613</c:v>
                </c:pt>
                <c:pt idx="200">
                  <c:v>42643</c:v>
                </c:pt>
                <c:pt idx="201">
                  <c:v>42674</c:v>
                </c:pt>
                <c:pt idx="202">
                  <c:v>42704</c:v>
                </c:pt>
                <c:pt idx="203">
                  <c:v>42735</c:v>
                </c:pt>
                <c:pt idx="204">
                  <c:v>42766</c:v>
                </c:pt>
                <c:pt idx="205">
                  <c:v>42794</c:v>
                </c:pt>
                <c:pt idx="206">
                  <c:v>42825</c:v>
                </c:pt>
                <c:pt idx="207">
                  <c:v>42855</c:v>
                </c:pt>
                <c:pt idx="208">
                  <c:v>42886</c:v>
                </c:pt>
                <c:pt idx="209">
                  <c:v>42916</c:v>
                </c:pt>
                <c:pt idx="210">
                  <c:v>42947</c:v>
                </c:pt>
                <c:pt idx="211">
                  <c:v>42978</c:v>
                </c:pt>
                <c:pt idx="212">
                  <c:v>43008</c:v>
                </c:pt>
                <c:pt idx="213">
                  <c:v>43039</c:v>
                </c:pt>
                <c:pt idx="214">
                  <c:v>43069</c:v>
                </c:pt>
                <c:pt idx="215">
                  <c:v>43100</c:v>
                </c:pt>
                <c:pt idx="216">
                  <c:v>43131</c:v>
                </c:pt>
                <c:pt idx="217">
                  <c:v>43159</c:v>
                </c:pt>
                <c:pt idx="218">
                  <c:v>43190</c:v>
                </c:pt>
                <c:pt idx="219">
                  <c:v>43220</c:v>
                </c:pt>
                <c:pt idx="220">
                  <c:v>43251</c:v>
                </c:pt>
                <c:pt idx="221">
                  <c:v>43281</c:v>
                </c:pt>
                <c:pt idx="222">
                  <c:v>43312</c:v>
                </c:pt>
                <c:pt idx="223">
                  <c:v>43343</c:v>
                </c:pt>
                <c:pt idx="224">
                  <c:v>43373</c:v>
                </c:pt>
                <c:pt idx="225">
                  <c:v>43404</c:v>
                </c:pt>
                <c:pt idx="226">
                  <c:v>43434</c:v>
                </c:pt>
                <c:pt idx="227">
                  <c:v>43465</c:v>
                </c:pt>
                <c:pt idx="228">
                  <c:v>43496</c:v>
                </c:pt>
                <c:pt idx="229">
                  <c:v>43524</c:v>
                </c:pt>
                <c:pt idx="230">
                  <c:v>43555</c:v>
                </c:pt>
                <c:pt idx="231">
                  <c:v>43585</c:v>
                </c:pt>
                <c:pt idx="232">
                  <c:v>43616</c:v>
                </c:pt>
                <c:pt idx="233">
                  <c:v>43646</c:v>
                </c:pt>
                <c:pt idx="234">
                  <c:v>43677</c:v>
                </c:pt>
                <c:pt idx="235">
                  <c:v>43708</c:v>
                </c:pt>
                <c:pt idx="236">
                  <c:v>43738</c:v>
                </c:pt>
                <c:pt idx="237">
                  <c:v>43769</c:v>
                </c:pt>
                <c:pt idx="238">
                  <c:v>43799</c:v>
                </c:pt>
                <c:pt idx="239">
                  <c:v>43830</c:v>
                </c:pt>
                <c:pt idx="240">
                  <c:v>43861</c:v>
                </c:pt>
                <c:pt idx="241">
                  <c:v>43890</c:v>
                </c:pt>
                <c:pt idx="242">
                  <c:v>43921</c:v>
                </c:pt>
                <c:pt idx="243">
                  <c:v>43951</c:v>
                </c:pt>
                <c:pt idx="244">
                  <c:v>43982</c:v>
                </c:pt>
                <c:pt idx="245">
                  <c:v>44012</c:v>
                </c:pt>
                <c:pt idx="246">
                  <c:v>44043</c:v>
                </c:pt>
                <c:pt idx="247">
                  <c:v>44074</c:v>
                </c:pt>
                <c:pt idx="248">
                  <c:v>44104</c:v>
                </c:pt>
                <c:pt idx="249">
                  <c:v>44135</c:v>
                </c:pt>
                <c:pt idx="250">
                  <c:v>44165</c:v>
                </c:pt>
                <c:pt idx="251">
                  <c:v>44196</c:v>
                </c:pt>
                <c:pt idx="252">
                  <c:v>44227</c:v>
                </c:pt>
                <c:pt idx="253">
                  <c:v>44255</c:v>
                </c:pt>
                <c:pt idx="254">
                  <c:v>44286</c:v>
                </c:pt>
                <c:pt idx="255">
                  <c:v>44316</c:v>
                </c:pt>
                <c:pt idx="256">
                  <c:v>44347</c:v>
                </c:pt>
                <c:pt idx="257">
                  <c:v>44377</c:v>
                </c:pt>
                <c:pt idx="258">
                  <c:v>44408</c:v>
                </c:pt>
                <c:pt idx="259">
                  <c:v>44439</c:v>
                </c:pt>
                <c:pt idx="260">
                  <c:v>44469</c:v>
                </c:pt>
                <c:pt idx="261">
                  <c:v>44500</c:v>
                </c:pt>
                <c:pt idx="262">
                  <c:v>44530</c:v>
                </c:pt>
                <c:pt idx="263">
                  <c:v>44561</c:v>
                </c:pt>
                <c:pt idx="264">
                  <c:v>44592</c:v>
                </c:pt>
                <c:pt idx="265">
                  <c:v>44620</c:v>
                </c:pt>
                <c:pt idx="266">
                  <c:v>44651</c:v>
                </c:pt>
                <c:pt idx="267">
                  <c:v>44681</c:v>
                </c:pt>
                <c:pt idx="268">
                  <c:v>44712</c:v>
                </c:pt>
                <c:pt idx="269">
                  <c:v>44742</c:v>
                </c:pt>
                <c:pt idx="270">
                  <c:v>44773</c:v>
                </c:pt>
                <c:pt idx="271">
                  <c:v>44804</c:v>
                </c:pt>
                <c:pt idx="272">
                  <c:v>44834</c:v>
                </c:pt>
                <c:pt idx="273">
                  <c:v>44865</c:v>
                </c:pt>
                <c:pt idx="274">
                  <c:v>44895</c:v>
                </c:pt>
                <c:pt idx="275">
                  <c:v>44926</c:v>
                </c:pt>
                <c:pt idx="276">
                  <c:v>44957</c:v>
                </c:pt>
                <c:pt idx="277">
                  <c:v>44985</c:v>
                </c:pt>
                <c:pt idx="278">
                  <c:v>45016</c:v>
                </c:pt>
                <c:pt idx="279">
                  <c:v>45046</c:v>
                </c:pt>
                <c:pt idx="280">
                  <c:v>45077</c:v>
                </c:pt>
                <c:pt idx="281">
                  <c:v>45107</c:v>
                </c:pt>
                <c:pt idx="282">
                  <c:v>45138</c:v>
                </c:pt>
                <c:pt idx="283">
                  <c:v>45169</c:v>
                </c:pt>
                <c:pt idx="284">
                  <c:v>45199</c:v>
                </c:pt>
                <c:pt idx="285">
                  <c:v>45230</c:v>
                </c:pt>
                <c:pt idx="286">
                  <c:v>45260</c:v>
                </c:pt>
                <c:pt idx="287">
                  <c:v>45291</c:v>
                </c:pt>
                <c:pt idx="288">
                  <c:v>45322</c:v>
                </c:pt>
                <c:pt idx="289">
                  <c:v>45351</c:v>
                </c:pt>
                <c:pt idx="290">
                  <c:v>45382</c:v>
                </c:pt>
                <c:pt idx="291">
                  <c:v>45412</c:v>
                </c:pt>
                <c:pt idx="292">
                  <c:v>45443</c:v>
                </c:pt>
                <c:pt idx="293">
                  <c:v>45473</c:v>
                </c:pt>
                <c:pt idx="294">
                  <c:v>45504</c:v>
                </c:pt>
                <c:pt idx="295">
                  <c:v>45535</c:v>
                </c:pt>
                <c:pt idx="296">
                  <c:v>45565</c:v>
                </c:pt>
                <c:pt idx="297">
                  <c:v>45596</c:v>
                </c:pt>
                <c:pt idx="298">
                  <c:v>45626</c:v>
                </c:pt>
                <c:pt idx="299">
                  <c:v>45657</c:v>
                </c:pt>
                <c:pt idx="300">
                  <c:v>45688</c:v>
                </c:pt>
                <c:pt idx="301">
                  <c:v>45716</c:v>
                </c:pt>
                <c:pt idx="302">
                  <c:v>45747</c:v>
                </c:pt>
                <c:pt idx="303">
                  <c:v>45777</c:v>
                </c:pt>
                <c:pt idx="304">
                  <c:v>45808</c:v>
                </c:pt>
                <c:pt idx="305">
                  <c:v>45838</c:v>
                </c:pt>
                <c:pt idx="306">
                  <c:v>45869</c:v>
                </c:pt>
                <c:pt idx="307">
                  <c:v>45900</c:v>
                </c:pt>
                <c:pt idx="308">
                  <c:v>45930</c:v>
                </c:pt>
                <c:pt idx="309">
                  <c:v>45961</c:v>
                </c:pt>
                <c:pt idx="310">
                  <c:v>45991</c:v>
                </c:pt>
                <c:pt idx="311">
                  <c:v>46022</c:v>
                </c:pt>
                <c:pt idx="312">
                  <c:v>46053</c:v>
                </c:pt>
                <c:pt idx="313">
                  <c:v>46081</c:v>
                </c:pt>
                <c:pt idx="314">
                  <c:v>46112</c:v>
                </c:pt>
                <c:pt idx="315">
                  <c:v>46142</c:v>
                </c:pt>
                <c:pt idx="316">
                  <c:v>46173</c:v>
                </c:pt>
                <c:pt idx="317">
                  <c:v>46203</c:v>
                </c:pt>
                <c:pt idx="318">
                  <c:v>46234</c:v>
                </c:pt>
                <c:pt idx="319">
                  <c:v>46265</c:v>
                </c:pt>
                <c:pt idx="320">
                  <c:v>46295</c:v>
                </c:pt>
                <c:pt idx="321">
                  <c:v>46326</c:v>
                </c:pt>
                <c:pt idx="322">
                  <c:v>46356</c:v>
                </c:pt>
                <c:pt idx="323">
                  <c:v>46387</c:v>
                </c:pt>
                <c:pt idx="324">
                  <c:v>46418</c:v>
                </c:pt>
                <c:pt idx="325">
                  <c:v>46446</c:v>
                </c:pt>
                <c:pt idx="326">
                  <c:v>46477</c:v>
                </c:pt>
                <c:pt idx="327">
                  <c:v>46507</c:v>
                </c:pt>
                <c:pt idx="328">
                  <c:v>46538</c:v>
                </c:pt>
                <c:pt idx="329">
                  <c:v>46568</c:v>
                </c:pt>
                <c:pt idx="330">
                  <c:v>46599</c:v>
                </c:pt>
                <c:pt idx="331">
                  <c:v>46630</c:v>
                </c:pt>
                <c:pt idx="332">
                  <c:v>46660</c:v>
                </c:pt>
                <c:pt idx="333">
                  <c:v>46691</c:v>
                </c:pt>
                <c:pt idx="334">
                  <c:v>46721</c:v>
                </c:pt>
                <c:pt idx="335">
                  <c:v>46752</c:v>
                </c:pt>
              </c:numCache>
            </c:numRef>
          </c:cat>
          <c:val>
            <c:numRef>
              <c:f>'17 - PCE'!$AP$13:$AP$336</c:f>
              <c:numCache>
                <c:formatCode>General</c:formatCode>
                <c:ptCount val="324"/>
                <c:pt idx="155" formatCode="0.0">
                  <c:v>#N/A</c:v>
                </c:pt>
                <c:pt idx="167" formatCode="0.0">
                  <c:v>#N/A</c:v>
                </c:pt>
                <c:pt idx="179" formatCode="0.0">
                  <c:v>#N/A</c:v>
                </c:pt>
                <c:pt idx="191" formatCode="0.0">
                  <c:v>#N/A</c:v>
                </c:pt>
                <c:pt idx="203" formatCode="0.0">
                  <c:v>#N/A</c:v>
                </c:pt>
                <c:pt idx="215" formatCode="0.0">
                  <c:v>#N/A</c:v>
                </c:pt>
                <c:pt idx="227" formatCode="0.0">
                  <c:v>#N/A</c:v>
                </c:pt>
                <c:pt idx="239" formatCode="0.0">
                  <c:v>1.6</c:v>
                </c:pt>
                <c:pt idx="251" formatCode="0.0">
                  <c:v>1.9</c:v>
                </c:pt>
                <c:pt idx="263" formatCode="0.0">
                  <c:v>2</c:v>
                </c:pt>
                <c:pt idx="275" formatCode="0.0">
                  <c:v>2</c:v>
                </c:pt>
                <c:pt idx="287">
                  <c:v>#N/A</c:v>
                </c:pt>
                <c:pt idx="299">
                  <c:v>#N/A</c:v>
                </c:pt>
                <c:pt idx="311">
                  <c:v>#N/A</c:v>
                </c:pt>
                <c:pt idx="323">
                  <c:v>#N/A</c:v>
                </c:pt>
              </c:numCache>
            </c:numRef>
          </c:val>
          <c:smooth val="0"/>
          <c:extLst>
            <c:ext xmlns:c16="http://schemas.microsoft.com/office/drawing/2014/chart" uri="{C3380CC4-5D6E-409C-BE32-E72D297353CC}">
              <c16:uniqueId val="{00000020-696A-4B75-85EB-3FAF3BFFAE1A}"/>
            </c:ext>
          </c:extLst>
        </c:ser>
        <c:ser>
          <c:idx val="34"/>
          <c:order val="33"/>
          <c:tx>
            <c:strRef>
              <c:f>'17 - PCE'!$AQ$12</c:f>
              <c:strCache>
                <c:ptCount val="1"/>
                <c:pt idx="0">
                  <c:v> Mar-20</c:v>
                </c:pt>
              </c:strCache>
            </c:strRef>
          </c:tx>
          <c:spPr>
            <a:ln w="19050" cap="rnd">
              <a:solidFill>
                <a:sysClr val="window" lastClr="FFFFFF">
                  <a:lumMod val="85000"/>
                </a:sysClr>
              </a:solidFill>
              <a:prstDash val="sysDash"/>
              <a:round/>
            </a:ln>
            <a:effectLst/>
          </c:spPr>
          <c:marker>
            <c:symbol val="none"/>
          </c:marker>
          <c:cat>
            <c:numRef>
              <c:f>'17 - PCE'!$G$13:$G$348</c:f>
              <c:numCache>
                <c:formatCode>[$-409]mmm\-yy;@</c:formatCode>
                <c:ptCount val="336"/>
                <c:pt idx="0">
                  <c:v>36556</c:v>
                </c:pt>
                <c:pt idx="1">
                  <c:v>36585</c:v>
                </c:pt>
                <c:pt idx="2">
                  <c:v>36616</c:v>
                </c:pt>
                <c:pt idx="3">
                  <c:v>36646</c:v>
                </c:pt>
                <c:pt idx="4">
                  <c:v>36677</c:v>
                </c:pt>
                <c:pt idx="5">
                  <c:v>36707</c:v>
                </c:pt>
                <c:pt idx="6">
                  <c:v>36738</c:v>
                </c:pt>
                <c:pt idx="7">
                  <c:v>36769</c:v>
                </c:pt>
                <c:pt idx="8">
                  <c:v>36799</c:v>
                </c:pt>
                <c:pt idx="9">
                  <c:v>36830</c:v>
                </c:pt>
                <c:pt idx="10">
                  <c:v>36860</c:v>
                </c:pt>
                <c:pt idx="11">
                  <c:v>36891</c:v>
                </c:pt>
                <c:pt idx="12">
                  <c:v>36922</c:v>
                </c:pt>
                <c:pt idx="13">
                  <c:v>36950</c:v>
                </c:pt>
                <c:pt idx="14">
                  <c:v>36981</c:v>
                </c:pt>
                <c:pt idx="15">
                  <c:v>37011</c:v>
                </c:pt>
                <c:pt idx="16">
                  <c:v>37042</c:v>
                </c:pt>
                <c:pt idx="17">
                  <c:v>37072</c:v>
                </c:pt>
                <c:pt idx="18">
                  <c:v>37103</c:v>
                </c:pt>
                <c:pt idx="19">
                  <c:v>37134</c:v>
                </c:pt>
                <c:pt idx="20">
                  <c:v>37164</c:v>
                </c:pt>
                <c:pt idx="21">
                  <c:v>37195</c:v>
                </c:pt>
                <c:pt idx="22">
                  <c:v>37225</c:v>
                </c:pt>
                <c:pt idx="23">
                  <c:v>37256</c:v>
                </c:pt>
                <c:pt idx="24">
                  <c:v>37287</c:v>
                </c:pt>
                <c:pt idx="25">
                  <c:v>37315</c:v>
                </c:pt>
                <c:pt idx="26">
                  <c:v>37346</c:v>
                </c:pt>
                <c:pt idx="27">
                  <c:v>37376</c:v>
                </c:pt>
                <c:pt idx="28">
                  <c:v>37407</c:v>
                </c:pt>
                <c:pt idx="29">
                  <c:v>37437</c:v>
                </c:pt>
                <c:pt idx="30">
                  <c:v>37468</c:v>
                </c:pt>
                <c:pt idx="31">
                  <c:v>37499</c:v>
                </c:pt>
                <c:pt idx="32">
                  <c:v>37529</c:v>
                </c:pt>
                <c:pt idx="33">
                  <c:v>37560</c:v>
                </c:pt>
                <c:pt idx="34">
                  <c:v>37590</c:v>
                </c:pt>
                <c:pt idx="35">
                  <c:v>37621</c:v>
                </c:pt>
                <c:pt idx="36">
                  <c:v>37652</c:v>
                </c:pt>
                <c:pt idx="37">
                  <c:v>37680</c:v>
                </c:pt>
                <c:pt idx="38">
                  <c:v>37711</c:v>
                </c:pt>
                <c:pt idx="39">
                  <c:v>37741</c:v>
                </c:pt>
                <c:pt idx="40">
                  <c:v>37772</c:v>
                </c:pt>
                <c:pt idx="41">
                  <c:v>37802</c:v>
                </c:pt>
                <c:pt idx="42">
                  <c:v>37833</c:v>
                </c:pt>
                <c:pt idx="43">
                  <c:v>37864</c:v>
                </c:pt>
                <c:pt idx="44">
                  <c:v>37894</c:v>
                </c:pt>
                <c:pt idx="45">
                  <c:v>37925</c:v>
                </c:pt>
                <c:pt idx="46">
                  <c:v>37955</c:v>
                </c:pt>
                <c:pt idx="47">
                  <c:v>37986</c:v>
                </c:pt>
                <c:pt idx="48">
                  <c:v>38017</c:v>
                </c:pt>
                <c:pt idx="49">
                  <c:v>38046</c:v>
                </c:pt>
                <c:pt idx="50">
                  <c:v>38077</c:v>
                </c:pt>
                <c:pt idx="51">
                  <c:v>38107</c:v>
                </c:pt>
                <c:pt idx="52">
                  <c:v>38138</c:v>
                </c:pt>
                <c:pt idx="53">
                  <c:v>38168</c:v>
                </c:pt>
                <c:pt idx="54">
                  <c:v>38199</c:v>
                </c:pt>
                <c:pt idx="55">
                  <c:v>38230</c:v>
                </c:pt>
                <c:pt idx="56">
                  <c:v>38260</c:v>
                </c:pt>
                <c:pt idx="57">
                  <c:v>38291</c:v>
                </c:pt>
                <c:pt idx="58">
                  <c:v>38321</c:v>
                </c:pt>
                <c:pt idx="59">
                  <c:v>38352</c:v>
                </c:pt>
                <c:pt idx="60">
                  <c:v>38383</c:v>
                </c:pt>
                <c:pt idx="61">
                  <c:v>38411</c:v>
                </c:pt>
                <c:pt idx="62">
                  <c:v>38442</c:v>
                </c:pt>
                <c:pt idx="63">
                  <c:v>38472</c:v>
                </c:pt>
                <c:pt idx="64">
                  <c:v>38503</c:v>
                </c:pt>
                <c:pt idx="65">
                  <c:v>38533</c:v>
                </c:pt>
                <c:pt idx="66">
                  <c:v>38564</c:v>
                </c:pt>
                <c:pt idx="67">
                  <c:v>38595</c:v>
                </c:pt>
                <c:pt idx="68">
                  <c:v>38625</c:v>
                </c:pt>
                <c:pt idx="69">
                  <c:v>38656</c:v>
                </c:pt>
                <c:pt idx="70">
                  <c:v>38686</c:v>
                </c:pt>
                <c:pt idx="71">
                  <c:v>38717</c:v>
                </c:pt>
                <c:pt idx="72">
                  <c:v>38748</c:v>
                </c:pt>
                <c:pt idx="73">
                  <c:v>38776</c:v>
                </c:pt>
                <c:pt idx="74">
                  <c:v>38807</c:v>
                </c:pt>
                <c:pt idx="75">
                  <c:v>38837</c:v>
                </c:pt>
                <c:pt idx="76">
                  <c:v>38868</c:v>
                </c:pt>
                <c:pt idx="77">
                  <c:v>38898</c:v>
                </c:pt>
                <c:pt idx="78">
                  <c:v>38929</c:v>
                </c:pt>
                <c:pt idx="79">
                  <c:v>38960</c:v>
                </c:pt>
                <c:pt idx="80">
                  <c:v>38990</c:v>
                </c:pt>
                <c:pt idx="81">
                  <c:v>39021</c:v>
                </c:pt>
                <c:pt idx="82">
                  <c:v>39051</c:v>
                </c:pt>
                <c:pt idx="83">
                  <c:v>39082</c:v>
                </c:pt>
                <c:pt idx="84">
                  <c:v>39113</c:v>
                </c:pt>
                <c:pt idx="85">
                  <c:v>39141</c:v>
                </c:pt>
                <c:pt idx="86">
                  <c:v>39172</c:v>
                </c:pt>
                <c:pt idx="87">
                  <c:v>39202</c:v>
                </c:pt>
                <c:pt idx="88">
                  <c:v>39233</c:v>
                </c:pt>
                <c:pt idx="89">
                  <c:v>39263</c:v>
                </c:pt>
                <c:pt idx="90">
                  <c:v>39294</c:v>
                </c:pt>
                <c:pt idx="91">
                  <c:v>39325</c:v>
                </c:pt>
                <c:pt idx="92">
                  <c:v>39355</c:v>
                </c:pt>
                <c:pt idx="93">
                  <c:v>39386</c:v>
                </c:pt>
                <c:pt idx="94">
                  <c:v>39416</c:v>
                </c:pt>
                <c:pt idx="95">
                  <c:v>39447</c:v>
                </c:pt>
                <c:pt idx="96">
                  <c:v>39478</c:v>
                </c:pt>
                <c:pt idx="97">
                  <c:v>39507</c:v>
                </c:pt>
                <c:pt idx="98">
                  <c:v>39538</c:v>
                </c:pt>
                <c:pt idx="99">
                  <c:v>39568</c:v>
                </c:pt>
                <c:pt idx="100">
                  <c:v>39599</c:v>
                </c:pt>
                <c:pt idx="101">
                  <c:v>39629</c:v>
                </c:pt>
                <c:pt idx="102">
                  <c:v>39660</c:v>
                </c:pt>
                <c:pt idx="103">
                  <c:v>39691</c:v>
                </c:pt>
                <c:pt idx="104">
                  <c:v>39721</c:v>
                </c:pt>
                <c:pt idx="105">
                  <c:v>39752</c:v>
                </c:pt>
                <c:pt idx="106">
                  <c:v>39782</c:v>
                </c:pt>
                <c:pt idx="107">
                  <c:v>39813</c:v>
                </c:pt>
                <c:pt idx="108">
                  <c:v>39844</c:v>
                </c:pt>
                <c:pt idx="109">
                  <c:v>39872</c:v>
                </c:pt>
                <c:pt idx="110">
                  <c:v>39903</c:v>
                </c:pt>
                <c:pt idx="111">
                  <c:v>39933</c:v>
                </c:pt>
                <c:pt idx="112">
                  <c:v>39964</c:v>
                </c:pt>
                <c:pt idx="113">
                  <c:v>39994</c:v>
                </c:pt>
                <c:pt idx="114">
                  <c:v>40025</c:v>
                </c:pt>
                <c:pt idx="115">
                  <c:v>40056</c:v>
                </c:pt>
                <c:pt idx="116">
                  <c:v>40086</c:v>
                </c:pt>
                <c:pt idx="117">
                  <c:v>40117</c:v>
                </c:pt>
                <c:pt idx="118">
                  <c:v>40147</c:v>
                </c:pt>
                <c:pt idx="119">
                  <c:v>40178</c:v>
                </c:pt>
                <c:pt idx="120">
                  <c:v>40209</c:v>
                </c:pt>
                <c:pt idx="121">
                  <c:v>40237</c:v>
                </c:pt>
                <c:pt idx="122">
                  <c:v>40268</c:v>
                </c:pt>
                <c:pt idx="123">
                  <c:v>40298</c:v>
                </c:pt>
                <c:pt idx="124">
                  <c:v>40329</c:v>
                </c:pt>
                <c:pt idx="125">
                  <c:v>40359</c:v>
                </c:pt>
                <c:pt idx="126">
                  <c:v>40390</c:v>
                </c:pt>
                <c:pt idx="127">
                  <c:v>40421</c:v>
                </c:pt>
                <c:pt idx="128">
                  <c:v>40451</c:v>
                </c:pt>
                <c:pt idx="129">
                  <c:v>40482</c:v>
                </c:pt>
                <c:pt idx="130">
                  <c:v>40512</c:v>
                </c:pt>
                <c:pt idx="131">
                  <c:v>40543</c:v>
                </c:pt>
                <c:pt idx="132">
                  <c:v>40574</c:v>
                </c:pt>
                <c:pt idx="133">
                  <c:v>40602</c:v>
                </c:pt>
                <c:pt idx="134">
                  <c:v>40633</c:v>
                </c:pt>
                <c:pt idx="135">
                  <c:v>40663</c:v>
                </c:pt>
                <c:pt idx="136">
                  <c:v>40694</c:v>
                </c:pt>
                <c:pt idx="137">
                  <c:v>40724</c:v>
                </c:pt>
                <c:pt idx="138">
                  <c:v>40755</c:v>
                </c:pt>
                <c:pt idx="139">
                  <c:v>40786</c:v>
                </c:pt>
                <c:pt idx="140">
                  <c:v>40816</c:v>
                </c:pt>
                <c:pt idx="141">
                  <c:v>40847</c:v>
                </c:pt>
                <c:pt idx="142">
                  <c:v>40877</c:v>
                </c:pt>
                <c:pt idx="143">
                  <c:v>40908</c:v>
                </c:pt>
                <c:pt idx="144">
                  <c:v>40939</c:v>
                </c:pt>
                <c:pt idx="145">
                  <c:v>40968</c:v>
                </c:pt>
                <c:pt idx="146">
                  <c:v>40999</c:v>
                </c:pt>
                <c:pt idx="147">
                  <c:v>41029</c:v>
                </c:pt>
                <c:pt idx="148">
                  <c:v>41060</c:v>
                </c:pt>
                <c:pt idx="149">
                  <c:v>41090</c:v>
                </c:pt>
                <c:pt idx="150">
                  <c:v>41121</c:v>
                </c:pt>
                <c:pt idx="151">
                  <c:v>41152</c:v>
                </c:pt>
                <c:pt idx="152">
                  <c:v>41182</c:v>
                </c:pt>
                <c:pt idx="153">
                  <c:v>41213</c:v>
                </c:pt>
                <c:pt idx="154">
                  <c:v>41243</c:v>
                </c:pt>
                <c:pt idx="155">
                  <c:v>41274</c:v>
                </c:pt>
                <c:pt idx="156">
                  <c:v>41305</c:v>
                </c:pt>
                <c:pt idx="157">
                  <c:v>41333</c:v>
                </c:pt>
                <c:pt idx="158">
                  <c:v>41364</c:v>
                </c:pt>
                <c:pt idx="159">
                  <c:v>41394</c:v>
                </c:pt>
                <c:pt idx="160">
                  <c:v>41425</c:v>
                </c:pt>
                <c:pt idx="161">
                  <c:v>41455</c:v>
                </c:pt>
                <c:pt idx="162">
                  <c:v>41486</c:v>
                </c:pt>
                <c:pt idx="163">
                  <c:v>41517</c:v>
                </c:pt>
                <c:pt idx="164">
                  <c:v>41547</c:v>
                </c:pt>
                <c:pt idx="165">
                  <c:v>41578</c:v>
                </c:pt>
                <c:pt idx="166">
                  <c:v>41608</c:v>
                </c:pt>
                <c:pt idx="167">
                  <c:v>41639</c:v>
                </c:pt>
                <c:pt idx="168">
                  <c:v>41670</c:v>
                </c:pt>
                <c:pt idx="169">
                  <c:v>41698</c:v>
                </c:pt>
                <c:pt idx="170">
                  <c:v>41729</c:v>
                </c:pt>
                <c:pt idx="171">
                  <c:v>41759</c:v>
                </c:pt>
                <c:pt idx="172">
                  <c:v>41790</c:v>
                </c:pt>
                <c:pt idx="173">
                  <c:v>41820</c:v>
                </c:pt>
                <c:pt idx="174">
                  <c:v>41851</c:v>
                </c:pt>
                <c:pt idx="175">
                  <c:v>41882</c:v>
                </c:pt>
                <c:pt idx="176">
                  <c:v>41912</c:v>
                </c:pt>
                <c:pt idx="177">
                  <c:v>41943</c:v>
                </c:pt>
                <c:pt idx="178">
                  <c:v>41973</c:v>
                </c:pt>
                <c:pt idx="179">
                  <c:v>42004</c:v>
                </c:pt>
                <c:pt idx="180">
                  <c:v>42035</c:v>
                </c:pt>
                <c:pt idx="181">
                  <c:v>42063</c:v>
                </c:pt>
                <c:pt idx="182">
                  <c:v>42094</c:v>
                </c:pt>
                <c:pt idx="183">
                  <c:v>42124</c:v>
                </c:pt>
                <c:pt idx="184">
                  <c:v>42155</c:v>
                </c:pt>
                <c:pt idx="185">
                  <c:v>42185</c:v>
                </c:pt>
                <c:pt idx="186">
                  <c:v>42216</c:v>
                </c:pt>
                <c:pt idx="187">
                  <c:v>42247</c:v>
                </c:pt>
                <c:pt idx="188">
                  <c:v>42277</c:v>
                </c:pt>
                <c:pt idx="189">
                  <c:v>42308</c:v>
                </c:pt>
                <c:pt idx="190">
                  <c:v>42338</c:v>
                </c:pt>
                <c:pt idx="191">
                  <c:v>42369</c:v>
                </c:pt>
                <c:pt idx="192">
                  <c:v>42400</c:v>
                </c:pt>
                <c:pt idx="193">
                  <c:v>42429</c:v>
                </c:pt>
                <c:pt idx="194">
                  <c:v>42460</c:v>
                </c:pt>
                <c:pt idx="195">
                  <c:v>42490</c:v>
                </c:pt>
                <c:pt idx="196">
                  <c:v>42521</c:v>
                </c:pt>
                <c:pt idx="197">
                  <c:v>42551</c:v>
                </c:pt>
                <c:pt idx="198">
                  <c:v>42582</c:v>
                </c:pt>
                <c:pt idx="199">
                  <c:v>42613</c:v>
                </c:pt>
                <c:pt idx="200">
                  <c:v>42643</c:v>
                </c:pt>
                <c:pt idx="201">
                  <c:v>42674</c:v>
                </c:pt>
                <c:pt idx="202">
                  <c:v>42704</c:v>
                </c:pt>
                <c:pt idx="203">
                  <c:v>42735</c:v>
                </c:pt>
                <c:pt idx="204">
                  <c:v>42766</c:v>
                </c:pt>
                <c:pt idx="205">
                  <c:v>42794</c:v>
                </c:pt>
                <c:pt idx="206">
                  <c:v>42825</c:v>
                </c:pt>
                <c:pt idx="207">
                  <c:v>42855</c:v>
                </c:pt>
                <c:pt idx="208">
                  <c:v>42886</c:v>
                </c:pt>
                <c:pt idx="209">
                  <c:v>42916</c:v>
                </c:pt>
                <c:pt idx="210">
                  <c:v>42947</c:v>
                </c:pt>
                <c:pt idx="211">
                  <c:v>42978</c:v>
                </c:pt>
                <c:pt idx="212">
                  <c:v>43008</c:v>
                </c:pt>
                <c:pt idx="213">
                  <c:v>43039</c:v>
                </c:pt>
                <c:pt idx="214">
                  <c:v>43069</c:v>
                </c:pt>
                <c:pt idx="215">
                  <c:v>43100</c:v>
                </c:pt>
                <c:pt idx="216">
                  <c:v>43131</c:v>
                </c:pt>
                <c:pt idx="217">
                  <c:v>43159</c:v>
                </c:pt>
                <c:pt idx="218">
                  <c:v>43190</c:v>
                </c:pt>
                <c:pt idx="219">
                  <c:v>43220</c:v>
                </c:pt>
                <c:pt idx="220">
                  <c:v>43251</c:v>
                </c:pt>
                <c:pt idx="221">
                  <c:v>43281</c:v>
                </c:pt>
                <c:pt idx="222">
                  <c:v>43312</c:v>
                </c:pt>
                <c:pt idx="223">
                  <c:v>43343</c:v>
                </c:pt>
                <c:pt idx="224">
                  <c:v>43373</c:v>
                </c:pt>
                <c:pt idx="225">
                  <c:v>43404</c:v>
                </c:pt>
                <c:pt idx="226">
                  <c:v>43434</c:v>
                </c:pt>
                <c:pt idx="227">
                  <c:v>43465</c:v>
                </c:pt>
                <c:pt idx="228">
                  <c:v>43496</c:v>
                </c:pt>
                <c:pt idx="229">
                  <c:v>43524</c:v>
                </c:pt>
                <c:pt idx="230">
                  <c:v>43555</c:v>
                </c:pt>
                <c:pt idx="231">
                  <c:v>43585</c:v>
                </c:pt>
                <c:pt idx="232">
                  <c:v>43616</c:v>
                </c:pt>
                <c:pt idx="233">
                  <c:v>43646</c:v>
                </c:pt>
                <c:pt idx="234">
                  <c:v>43677</c:v>
                </c:pt>
                <c:pt idx="235">
                  <c:v>43708</c:v>
                </c:pt>
                <c:pt idx="236">
                  <c:v>43738</c:v>
                </c:pt>
                <c:pt idx="237">
                  <c:v>43769</c:v>
                </c:pt>
                <c:pt idx="238">
                  <c:v>43799</c:v>
                </c:pt>
                <c:pt idx="239">
                  <c:v>43830</c:v>
                </c:pt>
                <c:pt idx="240">
                  <c:v>43861</c:v>
                </c:pt>
                <c:pt idx="241">
                  <c:v>43890</c:v>
                </c:pt>
                <c:pt idx="242">
                  <c:v>43921</c:v>
                </c:pt>
                <c:pt idx="243">
                  <c:v>43951</c:v>
                </c:pt>
                <c:pt idx="244">
                  <c:v>43982</c:v>
                </c:pt>
                <c:pt idx="245">
                  <c:v>44012</c:v>
                </c:pt>
                <c:pt idx="246">
                  <c:v>44043</c:v>
                </c:pt>
                <c:pt idx="247">
                  <c:v>44074</c:v>
                </c:pt>
                <c:pt idx="248">
                  <c:v>44104</c:v>
                </c:pt>
                <c:pt idx="249">
                  <c:v>44135</c:v>
                </c:pt>
                <c:pt idx="250">
                  <c:v>44165</c:v>
                </c:pt>
                <c:pt idx="251">
                  <c:v>44196</c:v>
                </c:pt>
                <c:pt idx="252">
                  <c:v>44227</c:v>
                </c:pt>
                <c:pt idx="253">
                  <c:v>44255</c:v>
                </c:pt>
                <c:pt idx="254">
                  <c:v>44286</c:v>
                </c:pt>
                <c:pt idx="255">
                  <c:v>44316</c:v>
                </c:pt>
                <c:pt idx="256">
                  <c:v>44347</c:v>
                </c:pt>
                <c:pt idx="257">
                  <c:v>44377</c:v>
                </c:pt>
                <c:pt idx="258">
                  <c:v>44408</c:v>
                </c:pt>
                <c:pt idx="259">
                  <c:v>44439</c:v>
                </c:pt>
                <c:pt idx="260">
                  <c:v>44469</c:v>
                </c:pt>
                <c:pt idx="261">
                  <c:v>44500</c:v>
                </c:pt>
                <c:pt idx="262">
                  <c:v>44530</c:v>
                </c:pt>
                <c:pt idx="263">
                  <c:v>44561</c:v>
                </c:pt>
                <c:pt idx="264">
                  <c:v>44592</c:v>
                </c:pt>
                <c:pt idx="265">
                  <c:v>44620</c:v>
                </c:pt>
                <c:pt idx="266">
                  <c:v>44651</c:v>
                </c:pt>
                <c:pt idx="267">
                  <c:v>44681</c:v>
                </c:pt>
                <c:pt idx="268">
                  <c:v>44712</c:v>
                </c:pt>
                <c:pt idx="269">
                  <c:v>44742</c:v>
                </c:pt>
                <c:pt idx="270">
                  <c:v>44773</c:v>
                </c:pt>
                <c:pt idx="271">
                  <c:v>44804</c:v>
                </c:pt>
                <c:pt idx="272">
                  <c:v>44834</c:v>
                </c:pt>
                <c:pt idx="273">
                  <c:v>44865</c:v>
                </c:pt>
                <c:pt idx="274">
                  <c:v>44895</c:v>
                </c:pt>
                <c:pt idx="275">
                  <c:v>44926</c:v>
                </c:pt>
                <c:pt idx="276">
                  <c:v>44957</c:v>
                </c:pt>
                <c:pt idx="277">
                  <c:v>44985</c:v>
                </c:pt>
                <c:pt idx="278">
                  <c:v>45016</c:v>
                </c:pt>
                <c:pt idx="279">
                  <c:v>45046</c:v>
                </c:pt>
                <c:pt idx="280">
                  <c:v>45077</c:v>
                </c:pt>
                <c:pt idx="281">
                  <c:v>45107</c:v>
                </c:pt>
                <c:pt idx="282">
                  <c:v>45138</c:v>
                </c:pt>
                <c:pt idx="283">
                  <c:v>45169</c:v>
                </c:pt>
                <c:pt idx="284">
                  <c:v>45199</c:v>
                </c:pt>
                <c:pt idx="285">
                  <c:v>45230</c:v>
                </c:pt>
                <c:pt idx="286">
                  <c:v>45260</c:v>
                </c:pt>
                <c:pt idx="287">
                  <c:v>45291</c:v>
                </c:pt>
                <c:pt idx="288">
                  <c:v>45322</c:v>
                </c:pt>
                <c:pt idx="289">
                  <c:v>45351</c:v>
                </c:pt>
                <c:pt idx="290">
                  <c:v>45382</c:v>
                </c:pt>
                <c:pt idx="291">
                  <c:v>45412</c:v>
                </c:pt>
                <c:pt idx="292">
                  <c:v>45443</c:v>
                </c:pt>
                <c:pt idx="293">
                  <c:v>45473</c:v>
                </c:pt>
                <c:pt idx="294">
                  <c:v>45504</c:v>
                </c:pt>
                <c:pt idx="295">
                  <c:v>45535</c:v>
                </c:pt>
                <c:pt idx="296">
                  <c:v>45565</c:v>
                </c:pt>
                <c:pt idx="297">
                  <c:v>45596</c:v>
                </c:pt>
                <c:pt idx="298">
                  <c:v>45626</c:v>
                </c:pt>
                <c:pt idx="299">
                  <c:v>45657</c:v>
                </c:pt>
                <c:pt idx="300">
                  <c:v>45688</c:v>
                </c:pt>
                <c:pt idx="301">
                  <c:v>45716</c:v>
                </c:pt>
                <c:pt idx="302">
                  <c:v>45747</c:v>
                </c:pt>
                <c:pt idx="303">
                  <c:v>45777</c:v>
                </c:pt>
                <c:pt idx="304">
                  <c:v>45808</c:v>
                </c:pt>
                <c:pt idx="305">
                  <c:v>45838</c:v>
                </c:pt>
                <c:pt idx="306">
                  <c:v>45869</c:v>
                </c:pt>
                <c:pt idx="307">
                  <c:v>45900</c:v>
                </c:pt>
                <c:pt idx="308">
                  <c:v>45930</c:v>
                </c:pt>
                <c:pt idx="309">
                  <c:v>45961</c:v>
                </c:pt>
                <c:pt idx="310">
                  <c:v>45991</c:v>
                </c:pt>
                <c:pt idx="311">
                  <c:v>46022</c:v>
                </c:pt>
                <c:pt idx="312">
                  <c:v>46053</c:v>
                </c:pt>
                <c:pt idx="313">
                  <c:v>46081</c:v>
                </c:pt>
                <c:pt idx="314">
                  <c:v>46112</c:v>
                </c:pt>
                <c:pt idx="315">
                  <c:v>46142</c:v>
                </c:pt>
                <c:pt idx="316">
                  <c:v>46173</c:v>
                </c:pt>
                <c:pt idx="317">
                  <c:v>46203</c:v>
                </c:pt>
                <c:pt idx="318">
                  <c:v>46234</c:v>
                </c:pt>
                <c:pt idx="319">
                  <c:v>46265</c:v>
                </c:pt>
                <c:pt idx="320">
                  <c:v>46295</c:v>
                </c:pt>
                <c:pt idx="321">
                  <c:v>46326</c:v>
                </c:pt>
                <c:pt idx="322">
                  <c:v>46356</c:v>
                </c:pt>
                <c:pt idx="323">
                  <c:v>46387</c:v>
                </c:pt>
                <c:pt idx="324">
                  <c:v>46418</c:v>
                </c:pt>
                <c:pt idx="325">
                  <c:v>46446</c:v>
                </c:pt>
                <c:pt idx="326">
                  <c:v>46477</c:v>
                </c:pt>
                <c:pt idx="327">
                  <c:v>46507</c:v>
                </c:pt>
                <c:pt idx="328">
                  <c:v>46538</c:v>
                </c:pt>
                <c:pt idx="329">
                  <c:v>46568</c:v>
                </c:pt>
                <c:pt idx="330">
                  <c:v>46599</c:v>
                </c:pt>
                <c:pt idx="331">
                  <c:v>46630</c:v>
                </c:pt>
                <c:pt idx="332">
                  <c:v>46660</c:v>
                </c:pt>
                <c:pt idx="333">
                  <c:v>46691</c:v>
                </c:pt>
                <c:pt idx="334">
                  <c:v>46721</c:v>
                </c:pt>
                <c:pt idx="335">
                  <c:v>46752</c:v>
                </c:pt>
              </c:numCache>
            </c:numRef>
          </c:cat>
          <c:val>
            <c:numRef>
              <c:f>'17 - PCE'!$AQ$13:$AQ$336</c:f>
              <c:numCache>
                <c:formatCode>General</c:formatCode>
                <c:ptCount val="324"/>
                <c:pt idx="155">
                  <c:v>#N/A</c:v>
                </c:pt>
                <c:pt idx="167">
                  <c:v>#N/A</c:v>
                </c:pt>
                <c:pt idx="179">
                  <c:v>#N/A</c:v>
                </c:pt>
                <c:pt idx="191">
                  <c:v>#N/A</c:v>
                </c:pt>
                <c:pt idx="203" formatCode="0.0">
                  <c:v>#N/A</c:v>
                </c:pt>
                <c:pt idx="215">
                  <c:v>#N/A</c:v>
                </c:pt>
                <c:pt idx="227" formatCode="0.0">
                  <c:v>#N/A</c:v>
                </c:pt>
                <c:pt idx="239" formatCode="0.0">
                  <c:v>#N/A</c:v>
                </c:pt>
                <c:pt idx="251" formatCode="0.0">
                  <c:v>#N/A</c:v>
                </c:pt>
                <c:pt idx="263" formatCode="0.0">
                  <c:v>#N/A</c:v>
                </c:pt>
                <c:pt idx="275" formatCode="0.0">
                  <c:v>#N/A</c:v>
                </c:pt>
                <c:pt idx="287">
                  <c:v>#N/A</c:v>
                </c:pt>
                <c:pt idx="299">
                  <c:v>#N/A</c:v>
                </c:pt>
                <c:pt idx="311">
                  <c:v>#N/A</c:v>
                </c:pt>
                <c:pt idx="323">
                  <c:v>#N/A</c:v>
                </c:pt>
              </c:numCache>
            </c:numRef>
          </c:val>
          <c:smooth val="0"/>
          <c:extLst>
            <c:ext xmlns:c16="http://schemas.microsoft.com/office/drawing/2014/chart" uri="{C3380CC4-5D6E-409C-BE32-E72D297353CC}">
              <c16:uniqueId val="{00000021-696A-4B75-85EB-3FAF3BFFAE1A}"/>
            </c:ext>
          </c:extLst>
        </c:ser>
        <c:ser>
          <c:idx val="35"/>
          <c:order val="34"/>
          <c:tx>
            <c:strRef>
              <c:f>'17 - PCE'!$AR$12</c:f>
              <c:strCache>
                <c:ptCount val="1"/>
                <c:pt idx="0">
                  <c:v> Jun-20</c:v>
                </c:pt>
              </c:strCache>
            </c:strRef>
          </c:tx>
          <c:spPr>
            <a:ln w="19050" cap="rnd">
              <a:solidFill>
                <a:sysClr val="window" lastClr="FFFFFF">
                  <a:lumMod val="85000"/>
                </a:sysClr>
              </a:solidFill>
              <a:prstDash val="sysDash"/>
              <a:round/>
            </a:ln>
            <a:effectLst/>
          </c:spPr>
          <c:marker>
            <c:symbol val="none"/>
          </c:marker>
          <c:cat>
            <c:numRef>
              <c:f>'17 - PCE'!$G$13:$G$348</c:f>
              <c:numCache>
                <c:formatCode>[$-409]mmm\-yy;@</c:formatCode>
                <c:ptCount val="336"/>
                <c:pt idx="0">
                  <c:v>36556</c:v>
                </c:pt>
                <c:pt idx="1">
                  <c:v>36585</c:v>
                </c:pt>
                <c:pt idx="2">
                  <c:v>36616</c:v>
                </c:pt>
                <c:pt idx="3">
                  <c:v>36646</c:v>
                </c:pt>
                <c:pt idx="4">
                  <c:v>36677</c:v>
                </c:pt>
                <c:pt idx="5">
                  <c:v>36707</c:v>
                </c:pt>
                <c:pt idx="6">
                  <c:v>36738</c:v>
                </c:pt>
                <c:pt idx="7">
                  <c:v>36769</c:v>
                </c:pt>
                <c:pt idx="8">
                  <c:v>36799</c:v>
                </c:pt>
                <c:pt idx="9">
                  <c:v>36830</c:v>
                </c:pt>
                <c:pt idx="10">
                  <c:v>36860</c:v>
                </c:pt>
                <c:pt idx="11">
                  <c:v>36891</c:v>
                </c:pt>
                <c:pt idx="12">
                  <c:v>36922</c:v>
                </c:pt>
                <c:pt idx="13">
                  <c:v>36950</c:v>
                </c:pt>
                <c:pt idx="14">
                  <c:v>36981</c:v>
                </c:pt>
                <c:pt idx="15">
                  <c:v>37011</c:v>
                </c:pt>
                <c:pt idx="16">
                  <c:v>37042</c:v>
                </c:pt>
                <c:pt idx="17">
                  <c:v>37072</c:v>
                </c:pt>
                <c:pt idx="18">
                  <c:v>37103</c:v>
                </c:pt>
                <c:pt idx="19">
                  <c:v>37134</c:v>
                </c:pt>
                <c:pt idx="20">
                  <c:v>37164</c:v>
                </c:pt>
                <c:pt idx="21">
                  <c:v>37195</c:v>
                </c:pt>
                <c:pt idx="22">
                  <c:v>37225</c:v>
                </c:pt>
                <c:pt idx="23">
                  <c:v>37256</c:v>
                </c:pt>
                <c:pt idx="24">
                  <c:v>37287</c:v>
                </c:pt>
                <c:pt idx="25">
                  <c:v>37315</c:v>
                </c:pt>
                <c:pt idx="26">
                  <c:v>37346</c:v>
                </c:pt>
                <c:pt idx="27">
                  <c:v>37376</c:v>
                </c:pt>
                <c:pt idx="28">
                  <c:v>37407</c:v>
                </c:pt>
                <c:pt idx="29">
                  <c:v>37437</c:v>
                </c:pt>
                <c:pt idx="30">
                  <c:v>37468</c:v>
                </c:pt>
                <c:pt idx="31">
                  <c:v>37499</c:v>
                </c:pt>
                <c:pt idx="32">
                  <c:v>37529</c:v>
                </c:pt>
                <c:pt idx="33">
                  <c:v>37560</c:v>
                </c:pt>
                <c:pt idx="34">
                  <c:v>37590</c:v>
                </c:pt>
                <c:pt idx="35">
                  <c:v>37621</c:v>
                </c:pt>
                <c:pt idx="36">
                  <c:v>37652</c:v>
                </c:pt>
                <c:pt idx="37">
                  <c:v>37680</c:v>
                </c:pt>
                <c:pt idx="38">
                  <c:v>37711</c:v>
                </c:pt>
                <c:pt idx="39">
                  <c:v>37741</c:v>
                </c:pt>
                <c:pt idx="40">
                  <c:v>37772</c:v>
                </c:pt>
                <c:pt idx="41">
                  <c:v>37802</c:v>
                </c:pt>
                <c:pt idx="42">
                  <c:v>37833</c:v>
                </c:pt>
                <c:pt idx="43">
                  <c:v>37864</c:v>
                </c:pt>
                <c:pt idx="44">
                  <c:v>37894</c:v>
                </c:pt>
                <c:pt idx="45">
                  <c:v>37925</c:v>
                </c:pt>
                <c:pt idx="46">
                  <c:v>37955</c:v>
                </c:pt>
                <c:pt idx="47">
                  <c:v>37986</c:v>
                </c:pt>
                <c:pt idx="48">
                  <c:v>38017</c:v>
                </c:pt>
                <c:pt idx="49">
                  <c:v>38046</c:v>
                </c:pt>
                <c:pt idx="50">
                  <c:v>38077</c:v>
                </c:pt>
                <c:pt idx="51">
                  <c:v>38107</c:v>
                </c:pt>
                <c:pt idx="52">
                  <c:v>38138</c:v>
                </c:pt>
                <c:pt idx="53">
                  <c:v>38168</c:v>
                </c:pt>
                <c:pt idx="54">
                  <c:v>38199</c:v>
                </c:pt>
                <c:pt idx="55">
                  <c:v>38230</c:v>
                </c:pt>
                <c:pt idx="56">
                  <c:v>38260</c:v>
                </c:pt>
                <c:pt idx="57">
                  <c:v>38291</c:v>
                </c:pt>
                <c:pt idx="58">
                  <c:v>38321</c:v>
                </c:pt>
                <c:pt idx="59">
                  <c:v>38352</c:v>
                </c:pt>
                <c:pt idx="60">
                  <c:v>38383</c:v>
                </c:pt>
                <c:pt idx="61">
                  <c:v>38411</c:v>
                </c:pt>
                <c:pt idx="62">
                  <c:v>38442</c:v>
                </c:pt>
                <c:pt idx="63">
                  <c:v>38472</c:v>
                </c:pt>
                <c:pt idx="64">
                  <c:v>38503</c:v>
                </c:pt>
                <c:pt idx="65">
                  <c:v>38533</c:v>
                </c:pt>
                <c:pt idx="66">
                  <c:v>38564</c:v>
                </c:pt>
                <c:pt idx="67">
                  <c:v>38595</c:v>
                </c:pt>
                <c:pt idx="68">
                  <c:v>38625</c:v>
                </c:pt>
                <c:pt idx="69">
                  <c:v>38656</c:v>
                </c:pt>
                <c:pt idx="70">
                  <c:v>38686</c:v>
                </c:pt>
                <c:pt idx="71">
                  <c:v>38717</c:v>
                </c:pt>
                <c:pt idx="72">
                  <c:v>38748</c:v>
                </c:pt>
                <c:pt idx="73">
                  <c:v>38776</c:v>
                </c:pt>
                <c:pt idx="74">
                  <c:v>38807</c:v>
                </c:pt>
                <c:pt idx="75">
                  <c:v>38837</c:v>
                </c:pt>
                <c:pt idx="76">
                  <c:v>38868</c:v>
                </c:pt>
                <c:pt idx="77">
                  <c:v>38898</c:v>
                </c:pt>
                <c:pt idx="78">
                  <c:v>38929</c:v>
                </c:pt>
                <c:pt idx="79">
                  <c:v>38960</c:v>
                </c:pt>
                <c:pt idx="80">
                  <c:v>38990</c:v>
                </c:pt>
                <c:pt idx="81">
                  <c:v>39021</c:v>
                </c:pt>
                <c:pt idx="82">
                  <c:v>39051</c:v>
                </c:pt>
                <c:pt idx="83">
                  <c:v>39082</c:v>
                </c:pt>
                <c:pt idx="84">
                  <c:v>39113</c:v>
                </c:pt>
                <c:pt idx="85">
                  <c:v>39141</c:v>
                </c:pt>
                <c:pt idx="86">
                  <c:v>39172</c:v>
                </c:pt>
                <c:pt idx="87">
                  <c:v>39202</c:v>
                </c:pt>
                <c:pt idx="88">
                  <c:v>39233</c:v>
                </c:pt>
                <c:pt idx="89">
                  <c:v>39263</c:v>
                </c:pt>
                <c:pt idx="90">
                  <c:v>39294</c:v>
                </c:pt>
                <c:pt idx="91">
                  <c:v>39325</c:v>
                </c:pt>
                <c:pt idx="92">
                  <c:v>39355</c:v>
                </c:pt>
                <c:pt idx="93">
                  <c:v>39386</c:v>
                </c:pt>
                <c:pt idx="94">
                  <c:v>39416</c:v>
                </c:pt>
                <c:pt idx="95">
                  <c:v>39447</c:v>
                </c:pt>
                <c:pt idx="96">
                  <c:v>39478</c:v>
                </c:pt>
                <c:pt idx="97">
                  <c:v>39507</c:v>
                </c:pt>
                <c:pt idx="98">
                  <c:v>39538</c:v>
                </c:pt>
                <c:pt idx="99">
                  <c:v>39568</c:v>
                </c:pt>
                <c:pt idx="100">
                  <c:v>39599</c:v>
                </c:pt>
                <c:pt idx="101">
                  <c:v>39629</c:v>
                </c:pt>
                <c:pt idx="102">
                  <c:v>39660</c:v>
                </c:pt>
                <c:pt idx="103">
                  <c:v>39691</c:v>
                </c:pt>
                <c:pt idx="104">
                  <c:v>39721</c:v>
                </c:pt>
                <c:pt idx="105">
                  <c:v>39752</c:v>
                </c:pt>
                <c:pt idx="106">
                  <c:v>39782</c:v>
                </c:pt>
                <c:pt idx="107">
                  <c:v>39813</c:v>
                </c:pt>
                <c:pt idx="108">
                  <c:v>39844</c:v>
                </c:pt>
                <c:pt idx="109">
                  <c:v>39872</c:v>
                </c:pt>
                <c:pt idx="110">
                  <c:v>39903</c:v>
                </c:pt>
                <c:pt idx="111">
                  <c:v>39933</c:v>
                </c:pt>
                <c:pt idx="112">
                  <c:v>39964</c:v>
                </c:pt>
                <c:pt idx="113">
                  <c:v>39994</c:v>
                </c:pt>
                <c:pt idx="114">
                  <c:v>40025</c:v>
                </c:pt>
                <c:pt idx="115">
                  <c:v>40056</c:v>
                </c:pt>
                <c:pt idx="116">
                  <c:v>40086</c:v>
                </c:pt>
                <c:pt idx="117">
                  <c:v>40117</c:v>
                </c:pt>
                <c:pt idx="118">
                  <c:v>40147</c:v>
                </c:pt>
                <c:pt idx="119">
                  <c:v>40178</c:v>
                </c:pt>
                <c:pt idx="120">
                  <c:v>40209</c:v>
                </c:pt>
                <c:pt idx="121">
                  <c:v>40237</c:v>
                </c:pt>
                <c:pt idx="122">
                  <c:v>40268</c:v>
                </c:pt>
                <c:pt idx="123">
                  <c:v>40298</c:v>
                </c:pt>
                <c:pt idx="124">
                  <c:v>40329</c:v>
                </c:pt>
                <c:pt idx="125">
                  <c:v>40359</c:v>
                </c:pt>
                <c:pt idx="126">
                  <c:v>40390</c:v>
                </c:pt>
                <c:pt idx="127">
                  <c:v>40421</c:v>
                </c:pt>
                <c:pt idx="128">
                  <c:v>40451</c:v>
                </c:pt>
                <c:pt idx="129">
                  <c:v>40482</c:v>
                </c:pt>
                <c:pt idx="130">
                  <c:v>40512</c:v>
                </c:pt>
                <c:pt idx="131">
                  <c:v>40543</c:v>
                </c:pt>
                <c:pt idx="132">
                  <c:v>40574</c:v>
                </c:pt>
                <c:pt idx="133">
                  <c:v>40602</c:v>
                </c:pt>
                <c:pt idx="134">
                  <c:v>40633</c:v>
                </c:pt>
                <c:pt idx="135">
                  <c:v>40663</c:v>
                </c:pt>
                <c:pt idx="136">
                  <c:v>40694</c:v>
                </c:pt>
                <c:pt idx="137">
                  <c:v>40724</c:v>
                </c:pt>
                <c:pt idx="138">
                  <c:v>40755</c:v>
                </c:pt>
                <c:pt idx="139">
                  <c:v>40786</c:v>
                </c:pt>
                <c:pt idx="140">
                  <c:v>40816</c:v>
                </c:pt>
                <c:pt idx="141">
                  <c:v>40847</c:v>
                </c:pt>
                <c:pt idx="142">
                  <c:v>40877</c:v>
                </c:pt>
                <c:pt idx="143">
                  <c:v>40908</c:v>
                </c:pt>
                <c:pt idx="144">
                  <c:v>40939</c:v>
                </c:pt>
                <c:pt idx="145">
                  <c:v>40968</c:v>
                </c:pt>
                <c:pt idx="146">
                  <c:v>40999</c:v>
                </c:pt>
                <c:pt idx="147">
                  <c:v>41029</c:v>
                </c:pt>
                <c:pt idx="148">
                  <c:v>41060</c:v>
                </c:pt>
                <c:pt idx="149">
                  <c:v>41090</c:v>
                </c:pt>
                <c:pt idx="150">
                  <c:v>41121</c:v>
                </c:pt>
                <c:pt idx="151">
                  <c:v>41152</c:v>
                </c:pt>
                <c:pt idx="152">
                  <c:v>41182</c:v>
                </c:pt>
                <c:pt idx="153">
                  <c:v>41213</c:v>
                </c:pt>
                <c:pt idx="154">
                  <c:v>41243</c:v>
                </c:pt>
                <c:pt idx="155">
                  <c:v>41274</c:v>
                </c:pt>
                <c:pt idx="156">
                  <c:v>41305</c:v>
                </c:pt>
                <c:pt idx="157">
                  <c:v>41333</c:v>
                </c:pt>
                <c:pt idx="158">
                  <c:v>41364</c:v>
                </c:pt>
                <c:pt idx="159">
                  <c:v>41394</c:v>
                </c:pt>
                <c:pt idx="160">
                  <c:v>41425</c:v>
                </c:pt>
                <c:pt idx="161">
                  <c:v>41455</c:v>
                </c:pt>
                <c:pt idx="162">
                  <c:v>41486</c:v>
                </c:pt>
                <c:pt idx="163">
                  <c:v>41517</c:v>
                </c:pt>
                <c:pt idx="164">
                  <c:v>41547</c:v>
                </c:pt>
                <c:pt idx="165">
                  <c:v>41578</c:v>
                </c:pt>
                <c:pt idx="166">
                  <c:v>41608</c:v>
                </c:pt>
                <c:pt idx="167">
                  <c:v>41639</c:v>
                </c:pt>
                <c:pt idx="168">
                  <c:v>41670</c:v>
                </c:pt>
                <c:pt idx="169">
                  <c:v>41698</c:v>
                </c:pt>
                <c:pt idx="170">
                  <c:v>41729</c:v>
                </c:pt>
                <c:pt idx="171">
                  <c:v>41759</c:v>
                </c:pt>
                <c:pt idx="172">
                  <c:v>41790</c:v>
                </c:pt>
                <c:pt idx="173">
                  <c:v>41820</c:v>
                </c:pt>
                <c:pt idx="174">
                  <c:v>41851</c:v>
                </c:pt>
                <c:pt idx="175">
                  <c:v>41882</c:v>
                </c:pt>
                <c:pt idx="176">
                  <c:v>41912</c:v>
                </c:pt>
                <c:pt idx="177">
                  <c:v>41943</c:v>
                </c:pt>
                <c:pt idx="178">
                  <c:v>41973</c:v>
                </c:pt>
                <c:pt idx="179">
                  <c:v>42004</c:v>
                </c:pt>
                <c:pt idx="180">
                  <c:v>42035</c:v>
                </c:pt>
                <c:pt idx="181">
                  <c:v>42063</c:v>
                </c:pt>
                <c:pt idx="182">
                  <c:v>42094</c:v>
                </c:pt>
                <c:pt idx="183">
                  <c:v>42124</c:v>
                </c:pt>
                <c:pt idx="184">
                  <c:v>42155</c:v>
                </c:pt>
                <c:pt idx="185">
                  <c:v>42185</c:v>
                </c:pt>
                <c:pt idx="186">
                  <c:v>42216</c:v>
                </c:pt>
                <c:pt idx="187">
                  <c:v>42247</c:v>
                </c:pt>
                <c:pt idx="188">
                  <c:v>42277</c:v>
                </c:pt>
                <c:pt idx="189">
                  <c:v>42308</c:v>
                </c:pt>
                <c:pt idx="190">
                  <c:v>42338</c:v>
                </c:pt>
                <c:pt idx="191">
                  <c:v>42369</c:v>
                </c:pt>
                <c:pt idx="192">
                  <c:v>42400</c:v>
                </c:pt>
                <c:pt idx="193">
                  <c:v>42429</c:v>
                </c:pt>
                <c:pt idx="194">
                  <c:v>42460</c:v>
                </c:pt>
                <c:pt idx="195">
                  <c:v>42490</c:v>
                </c:pt>
                <c:pt idx="196">
                  <c:v>42521</c:v>
                </c:pt>
                <c:pt idx="197">
                  <c:v>42551</c:v>
                </c:pt>
                <c:pt idx="198">
                  <c:v>42582</c:v>
                </c:pt>
                <c:pt idx="199">
                  <c:v>42613</c:v>
                </c:pt>
                <c:pt idx="200">
                  <c:v>42643</c:v>
                </c:pt>
                <c:pt idx="201">
                  <c:v>42674</c:v>
                </c:pt>
                <c:pt idx="202">
                  <c:v>42704</c:v>
                </c:pt>
                <c:pt idx="203">
                  <c:v>42735</c:v>
                </c:pt>
                <c:pt idx="204">
                  <c:v>42766</c:v>
                </c:pt>
                <c:pt idx="205">
                  <c:v>42794</c:v>
                </c:pt>
                <c:pt idx="206">
                  <c:v>42825</c:v>
                </c:pt>
                <c:pt idx="207">
                  <c:v>42855</c:v>
                </c:pt>
                <c:pt idx="208">
                  <c:v>42886</c:v>
                </c:pt>
                <c:pt idx="209">
                  <c:v>42916</c:v>
                </c:pt>
                <c:pt idx="210">
                  <c:v>42947</c:v>
                </c:pt>
                <c:pt idx="211">
                  <c:v>42978</c:v>
                </c:pt>
                <c:pt idx="212">
                  <c:v>43008</c:v>
                </c:pt>
                <c:pt idx="213">
                  <c:v>43039</c:v>
                </c:pt>
                <c:pt idx="214">
                  <c:v>43069</c:v>
                </c:pt>
                <c:pt idx="215">
                  <c:v>43100</c:v>
                </c:pt>
                <c:pt idx="216">
                  <c:v>43131</c:v>
                </c:pt>
                <c:pt idx="217">
                  <c:v>43159</c:v>
                </c:pt>
                <c:pt idx="218">
                  <c:v>43190</c:v>
                </c:pt>
                <c:pt idx="219">
                  <c:v>43220</c:v>
                </c:pt>
                <c:pt idx="220">
                  <c:v>43251</c:v>
                </c:pt>
                <c:pt idx="221">
                  <c:v>43281</c:v>
                </c:pt>
                <c:pt idx="222">
                  <c:v>43312</c:v>
                </c:pt>
                <c:pt idx="223">
                  <c:v>43343</c:v>
                </c:pt>
                <c:pt idx="224">
                  <c:v>43373</c:v>
                </c:pt>
                <c:pt idx="225">
                  <c:v>43404</c:v>
                </c:pt>
                <c:pt idx="226">
                  <c:v>43434</c:v>
                </c:pt>
                <c:pt idx="227">
                  <c:v>43465</c:v>
                </c:pt>
                <c:pt idx="228">
                  <c:v>43496</c:v>
                </c:pt>
                <c:pt idx="229">
                  <c:v>43524</c:v>
                </c:pt>
                <c:pt idx="230">
                  <c:v>43555</c:v>
                </c:pt>
                <c:pt idx="231">
                  <c:v>43585</c:v>
                </c:pt>
                <c:pt idx="232">
                  <c:v>43616</c:v>
                </c:pt>
                <c:pt idx="233">
                  <c:v>43646</c:v>
                </c:pt>
                <c:pt idx="234">
                  <c:v>43677</c:v>
                </c:pt>
                <c:pt idx="235">
                  <c:v>43708</c:v>
                </c:pt>
                <c:pt idx="236">
                  <c:v>43738</c:v>
                </c:pt>
                <c:pt idx="237">
                  <c:v>43769</c:v>
                </c:pt>
                <c:pt idx="238">
                  <c:v>43799</c:v>
                </c:pt>
                <c:pt idx="239">
                  <c:v>43830</c:v>
                </c:pt>
                <c:pt idx="240">
                  <c:v>43861</c:v>
                </c:pt>
                <c:pt idx="241">
                  <c:v>43890</c:v>
                </c:pt>
                <c:pt idx="242">
                  <c:v>43921</c:v>
                </c:pt>
                <c:pt idx="243">
                  <c:v>43951</c:v>
                </c:pt>
                <c:pt idx="244">
                  <c:v>43982</c:v>
                </c:pt>
                <c:pt idx="245">
                  <c:v>44012</c:v>
                </c:pt>
                <c:pt idx="246">
                  <c:v>44043</c:v>
                </c:pt>
                <c:pt idx="247">
                  <c:v>44074</c:v>
                </c:pt>
                <c:pt idx="248">
                  <c:v>44104</c:v>
                </c:pt>
                <c:pt idx="249">
                  <c:v>44135</c:v>
                </c:pt>
                <c:pt idx="250">
                  <c:v>44165</c:v>
                </c:pt>
                <c:pt idx="251">
                  <c:v>44196</c:v>
                </c:pt>
                <c:pt idx="252">
                  <c:v>44227</c:v>
                </c:pt>
                <c:pt idx="253">
                  <c:v>44255</c:v>
                </c:pt>
                <c:pt idx="254">
                  <c:v>44286</c:v>
                </c:pt>
                <c:pt idx="255">
                  <c:v>44316</c:v>
                </c:pt>
                <c:pt idx="256">
                  <c:v>44347</c:v>
                </c:pt>
                <c:pt idx="257">
                  <c:v>44377</c:v>
                </c:pt>
                <c:pt idx="258">
                  <c:v>44408</c:v>
                </c:pt>
                <c:pt idx="259">
                  <c:v>44439</c:v>
                </c:pt>
                <c:pt idx="260">
                  <c:v>44469</c:v>
                </c:pt>
                <c:pt idx="261">
                  <c:v>44500</c:v>
                </c:pt>
                <c:pt idx="262">
                  <c:v>44530</c:v>
                </c:pt>
                <c:pt idx="263">
                  <c:v>44561</c:v>
                </c:pt>
                <c:pt idx="264">
                  <c:v>44592</c:v>
                </c:pt>
                <c:pt idx="265">
                  <c:v>44620</c:v>
                </c:pt>
                <c:pt idx="266">
                  <c:v>44651</c:v>
                </c:pt>
                <c:pt idx="267">
                  <c:v>44681</c:v>
                </c:pt>
                <c:pt idx="268">
                  <c:v>44712</c:v>
                </c:pt>
                <c:pt idx="269">
                  <c:v>44742</c:v>
                </c:pt>
                <c:pt idx="270">
                  <c:v>44773</c:v>
                </c:pt>
                <c:pt idx="271">
                  <c:v>44804</c:v>
                </c:pt>
                <c:pt idx="272">
                  <c:v>44834</c:v>
                </c:pt>
                <c:pt idx="273">
                  <c:v>44865</c:v>
                </c:pt>
                <c:pt idx="274">
                  <c:v>44895</c:v>
                </c:pt>
                <c:pt idx="275">
                  <c:v>44926</c:v>
                </c:pt>
                <c:pt idx="276">
                  <c:v>44957</c:v>
                </c:pt>
                <c:pt idx="277">
                  <c:v>44985</c:v>
                </c:pt>
                <c:pt idx="278">
                  <c:v>45016</c:v>
                </c:pt>
                <c:pt idx="279">
                  <c:v>45046</c:v>
                </c:pt>
                <c:pt idx="280">
                  <c:v>45077</c:v>
                </c:pt>
                <c:pt idx="281">
                  <c:v>45107</c:v>
                </c:pt>
                <c:pt idx="282">
                  <c:v>45138</c:v>
                </c:pt>
                <c:pt idx="283">
                  <c:v>45169</c:v>
                </c:pt>
                <c:pt idx="284">
                  <c:v>45199</c:v>
                </c:pt>
                <c:pt idx="285">
                  <c:v>45230</c:v>
                </c:pt>
                <c:pt idx="286">
                  <c:v>45260</c:v>
                </c:pt>
                <c:pt idx="287">
                  <c:v>45291</c:v>
                </c:pt>
                <c:pt idx="288">
                  <c:v>45322</c:v>
                </c:pt>
                <c:pt idx="289">
                  <c:v>45351</c:v>
                </c:pt>
                <c:pt idx="290">
                  <c:v>45382</c:v>
                </c:pt>
                <c:pt idx="291">
                  <c:v>45412</c:v>
                </c:pt>
                <c:pt idx="292">
                  <c:v>45443</c:v>
                </c:pt>
                <c:pt idx="293">
                  <c:v>45473</c:v>
                </c:pt>
                <c:pt idx="294">
                  <c:v>45504</c:v>
                </c:pt>
                <c:pt idx="295">
                  <c:v>45535</c:v>
                </c:pt>
                <c:pt idx="296">
                  <c:v>45565</c:v>
                </c:pt>
                <c:pt idx="297">
                  <c:v>45596</c:v>
                </c:pt>
                <c:pt idx="298">
                  <c:v>45626</c:v>
                </c:pt>
                <c:pt idx="299">
                  <c:v>45657</c:v>
                </c:pt>
                <c:pt idx="300">
                  <c:v>45688</c:v>
                </c:pt>
                <c:pt idx="301">
                  <c:v>45716</c:v>
                </c:pt>
                <c:pt idx="302">
                  <c:v>45747</c:v>
                </c:pt>
                <c:pt idx="303">
                  <c:v>45777</c:v>
                </c:pt>
                <c:pt idx="304">
                  <c:v>45808</c:v>
                </c:pt>
                <c:pt idx="305">
                  <c:v>45838</c:v>
                </c:pt>
                <c:pt idx="306">
                  <c:v>45869</c:v>
                </c:pt>
                <c:pt idx="307">
                  <c:v>45900</c:v>
                </c:pt>
                <c:pt idx="308">
                  <c:v>45930</c:v>
                </c:pt>
                <c:pt idx="309">
                  <c:v>45961</c:v>
                </c:pt>
                <c:pt idx="310">
                  <c:v>45991</c:v>
                </c:pt>
                <c:pt idx="311">
                  <c:v>46022</c:v>
                </c:pt>
                <c:pt idx="312">
                  <c:v>46053</c:v>
                </c:pt>
                <c:pt idx="313">
                  <c:v>46081</c:v>
                </c:pt>
                <c:pt idx="314">
                  <c:v>46112</c:v>
                </c:pt>
                <c:pt idx="315">
                  <c:v>46142</c:v>
                </c:pt>
                <c:pt idx="316">
                  <c:v>46173</c:v>
                </c:pt>
                <c:pt idx="317">
                  <c:v>46203</c:v>
                </c:pt>
                <c:pt idx="318">
                  <c:v>46234</c:v>
                </c:pt>
                <c:pt idx="319">
                  <c:v>46265</c:v>
                </c:pt>
                <c:pt idx="320">
                  <c:v>46295</c:v>
                </c:pt>
                <c:pt idx="321">
                  <c:v>46326</c:v>
                </c:pt>
                <c:pt idx="322">
                  <c:v>46356</c:v>
                </c:pt>
                <c:pt idx="323">
                  <c:v>46387</c:v>
                </c:pt>
                <c:pt idx="324">
                  <c:v>46418</c:v>
                </c:pt>
                <c:pt idx="325">
                  <c:v>46446</c:v>
                </c:pt>
                <c:pt idx="326">
                  <c:v>46477</c:v>
                </c:pt>
                <c:pt idx="327">
                  <c:v>46507</c:v>
                </c:pt>
                <c:pt idx="328">
                  <c:v>46538</c:v>
                </c:pt>
                <c:pt idx="329">
                  <c:v>46568</c:v>
                </c:pt>
                <c:pt idx="330">
                  <c:v>46599</c:v>
                </c:pt>
                <c:pt idx="331">
                  <c:v>46630</c:v>
                </c:pt>
                <c:pt idx="332">
                  <c:v>46660</c:v>
                </c:pt>
                <c:pt idx="333">
                  <c:v>46691</c:v>
                </c:pt>
                <c:pt idx="334">
                  <c:v>46721</c:v>
                </c:pt>
                <c:pt idx="335">
                  <c:v>46752</c:v>
                </c:pt>
              </c:numCache>
            </c:numRef>
          </c:cat>
          <c:val>
            <c:numRef>
              <c:f>'17 - PCE'!$AR$13:$AR$336</c:f>
              <c:numCache>
                <c:formatCode>General</c:formatCode>
                <c:ptCount val="324"/>
                <c:pt idx="155">
                  <c:v>#N/A</c:v>
                </c:pt>
                <c:pt idx="167">
                  <c:v>#N/A</c:v>
                </c:pt>
                <c:pt idx="179">
                  <c:v>#N/A</c:v>
                </c:pt>
                <c:pt idx="191">
                  <c:v>#N/A</c:v>
                </c:pt>
                <c:pt idx="203" formatCode="0.0">
                  <c:v>#N/A</c:v>
                </c:pt>
                <c:pt idx="215">
                  <c:v>#N/A</c:v>
                </c:pt>
                <c:pt idx="227" formatCode="0.0">
                  <c:v>#N/A</c:v>
                </c:pt>
                <c:pt idx="239" formatCode="0.0">
                  <c:v>#N/A</c:v>
                </c:pt>
                <c:pt idx="245" formatCode="0.0000">
                  <c:v>0.93762070297411793</c:v>
                </c:pt>
                <c:pt idx="251" formatCode="0.0">
                  <c:v>1</c:v>
                </c:pt>
                <c:pt idx="263" formatCode="0.0">
                  <c:v>1.5</c:v>
                </c:pt>
                <c:pt idx="275" formatCode="0.0">
                  <c:v>1.7</c:v>
                </c:pt>
                <c:pt idx="287">
                  <c:v>#N/A</c:v>
                </c:pt>
                <c:pt idx="299">
                  <c:v>#N/A</c:v>
                </c:pt>
                <c:pt idx="311">
                  <c:v>#N/A</c:v>
                </c:pt>
                <c:pt idx="323">
                  <c:v>#N/A</c:v>
                </c:pt>
              </c:numCache>
            </c:numRef>
          </c:val>
          <c:smooth val="0"/>
          <c:extLst>
            <c:ext xmlns:c16="http://schemas.microsoft.com/office/drawing/2014/chart" uri="{C3380CC4-5D6E-409C-BE32-E72D297353CC}">
              <c16:uniqueId val="{00000022-696A-4B75-85EB-3FAF3BFFAE1A}"/>
            </c:ext>
          </c:extLst>
        </c:ser>
        <c:ser>
          <c:idx val="36"/>
          <c:order val="35"/>
          <c:tx>
            <c:strRef>
              <c:f>'17 - PCE'!$AS$12</c:f>
              <c:strCache>
                <c:ptCount val="1"/>
                <c:pt idx="0">
                  <c:v> Sep-20</c:v>
                </c:pt>
              </c:strCache>
            </c:strRef>
          </c:tx>
          <c:spPr>
            <a:ln w="19050" cap="rnd">
              <a:solidFill>
                <a:sysClr val="window" lastClr="FFFFFF">
                  <a:lumMod val="85000"/>
                </a:sysClr>
              </a:solidFill>
              <a:prstDash val="sysDash"/>
              <a:round/>
            </a:ln>
            <a:effectLst/>
          </c:spPr>
          <c:marker>
            <c:symbol val="none"/>
          </c:marker>
          <c:cat>
            <c:numRef>
              <c:f>'17 - PCE'!$G$13:$G$348</c:f>
              <c:numCache>
                <c:formatCode>[$-409]mmm\-yy;@</c:formatCode>
                <c:ptCount val="336"/>
                <c:pt idx="0">
                  <c:v>36556</c:v>
                </c:pt>
                <c:pt idx="1">
                  <c:v>36585</c:v>
                </c:pt>
                <c:pt idx="2">
                  <c:v>36616</c:v>
                </c:pt>
                <c:pt idx="3">
                  <c:v>36646</c:v>
                </c:pt>
                <c:pt idx="4">
                  <c:v>36677</c:v>
                </c:pt>
                <c:pt idx="5">
                  <c:v>36707</c:v>
                </c:pt>
                <c:pt idx="6">
                  <c:v>36738</c:v>
                </c:pt>
                <c:pt idx="7">
                  <c:v>36769</c:v>
                </c:pt>
                <c:pt idx="8">
                  <c:v>36799</c:v>
                </c:pt>
                <c:pt idx="9">
                  <c:v>36830</c:v>
                </c:pt>
                <c:pt idx="10">
                  <c:v>36860</c:v>
                </c:pt>
                <c:pt idx="11">
                  <c:v>36891</c:v>
                </c:pt>
                <c:pt idx="12">
                  <c:v>36922</c:v>
                </c:pt>
                <c:pt idx="13">
                  <c:v>36950</c:v>
                </c:pt>
                <c:pt idx="14">
                  <c:v>36981</c:v>
                </c:pt>
                <c:pt idx="15">
                  <c:v>37011</c:v>
                </c:pt>
                <c:pt idx="16">
                  <c:v>37042</c:v>
                </c:pt>
                <c:pt idx="17">
                  <c:v>37072</c:v>
                </c:pt>
                <c:pt idx="18">
                  <c:v>37103</c:v>
                </c:pt>
                <c:pt idx="19">
                  <c:v>37134</c:v>
                </c:pt>
                <c:pt idx="20">
                  <c:v>37164</c:v>
                </c:pt>
                <c:pt idx="21">
                  <c:v>37195</c:v>
                </c:pt>
                <c:pt idx="22">
                  <c:v>37225</c:v>
                </c:pt>
                <c:pt idx="23">
                  <c:v>37256</c:v>
                </c:pt>
                <c:pt idx="24">
                  <c:v>37287</c:v>
                </c:pt>
                <c:pt idx="25">
                  <c:v>37315</c:v>
                </c:pt>
                <c:pt idx="26">
                  <c:v>37346</c:v>
                </c:pt>
                <c:pt idx="27">
                  <c:v>37376</c:v>
                </c:pt>
                <c:pt idx="28">
                  <c:v>37407</c:v>
                </c:pt>
                <c:pt idx="29">
                  <c:v>37437</c:v>
                </c:pt>
                <c:pt idx="30">
                  <c:v>37468</c:v>
                </c:pt>
                <c:pt idx="31">
                  <c:v>37499</c:v>
                </c:pt>
                <c:pt idx="32">
                  <c:v>37529</c:v>
                </c:pt>
                <c:pt idx="33">
                  <c:v>37560</c:v>
                </c:pt>
                <c:pt idx="34">
                  <c:v>37590</c:v>
                </c:pt>
                <c:pt idx="35">
                  <c:v>37621</c:v>
                </c:pt>
                <c:pt idx="36">
                  <c:v>37652</c:v>
                </c:pt>
                <c:pt idx="37">
                  <c:v>37680</c:v>
                </c:pt>
                <c:pt idx="38">
                  <c:v>37711</c:v>
                </c:pt>
                <c:pt idx="39">
                  <c:v>37741</c:v>
                </c:pt>
                <c:pt idx="40">
                  <c:v>37772</c:v>
                </c:pt>
                <c:pt idx="41">
                  <c:v>37802</c:v>
                </c:pt>
                <c:pt idx="42">
                  <c:v>37833</c:v>
                </c:pt>
                <c:pt idx="43">
                  <c:v>37864</c:v>
                </c:pt>
                <c:pt idx="44">
                  <c:v>37894</c:v>
                </c:pt>
                <c:pt idx="45">
                  <c:v>37925</c:v>
                </c:pt>
                <c:pt idx="46">
                  <c:v>37955</c:v>
                </c:pt>
                <c:pt idx="47">
                  <c:v>37986</c:v>
                </c:pt>
                <c:pt idx="48">
                  <c:v>38017</c:v>
                </c:pt>
                <c:pt idx="49">
                  <c:v>38046</c:v>
                </c:pt>
                <c:pt idx="50">
                  <c:v>38077</c:v>
                </c:pt>
                <c:pt idx="51">
                  <c:v>38107</c:v>
                </c:pt>
                <c:pt idx="52">
                  <c:v>38138</c:v>
                </c:pt>
                <c:pt idx="53">
                  <c:v>38168</c:v>
                </c:pt>
                <c:pt idx="54">
                  <c:v>38199</c:v>
                </c:pt>
                <c:pt idx="55">
                  <c:v>38230</c:v>
                </c:pt>
                <c:pt idx="56">
                  <c:v>38260</c:v>
                </c:pt>
                <c:pt idx="57">
                  <c:v>38291</c:v>
                </c:pt>
                <c:pt idx="58">
                  <c:v>38321</c:v>
                </c:pt>
                <c:pt idx="59">
                  <c:v>38352</c:v>
                </c:pt>
                <c:pt idx="60">
                  <c:v>38383</c:v>
                </c:pt>
                <c:pt idx="61">
                  <c:v>38411</c:v>
                </c:pt>
                <c:pt idx="62">
                  <c:v>38442</c:v>
                </c:pt>
                <c:pt idx="63">
                  <c:v>38472</c:v>
                </c:pt>
                <c:pt idx="64">
                  <c:v>38503</c:v>
                </c:pt>
                <c:pt idx="65">
                  <c:v>38533</c:v>
                </c:pt>
                <c:pt idx="66">
                  <c:v>38564</c:v>
                </c:pt>
                <c:pt idx="67">
                  <c:v>38595</c:v>
                </c:pt>
                <c:pt idx="68">
                  <c:v>38625</c:v>
                </c:pt>
                <c:pt idx="69">
                  <c:v>38656</c:v>
                </c:pt>
                <c:pt idx="70">
                  <c:v>38686</c:v>
                </c:pt>
                <c:pt idx="71">
                  <c:v>38717</c:v>
                </c:pt>
                <c:pt idx="72">
                  <c:v>38748</c:v>
                </c:pt>
                <c:pt idx="73">
                  <c:v>38776</c:v>
                </c:pt>
                <c:pt idx="74">
                  <c:v>38807</c:v>
                </c:pt>
                <c:pt idx="75">
                  <c:v>38837</c:v>
                </c:pt>
                <c:pt idx="76">
                  <c:v>38868</c:v>
                </c:pt>
                <c:pt idx="77">
                  <c:v>38898</c:v>
                </c:pt>
                <c:pt idx="78">
                  <c:v>38929</c:v>
                </c:pt>
                <c:pt idx="79">
                  <c:v>38960</c:v>
                </c:pt>
                <c:pt idx="80">
                  <c:v>38990</c:v>
                </c:pt>
                <c:pt idx="81">
                  <c:v>39021</c:v>
                </c:pt>
                <c:pt idx="82">
                  <c:v>39051</c:v>
                </c:pt>
                <c:pt idx="83">
                  <c:v>39082</c:v>
                </c:pt>
                <c:pt idx="84">
                  <c:v>39113</c:v>
                </c:pt>
                <c:pt idx="85">
                  <c:v>39141</c:v>
                </c:pt>
                <c:pt idx="86">
                  <c:v>39172</c:v>
                </c:pt>
                <c:pt idx="87">
                  <c:v>39202</c:v>
                </c:pt>
                <c:pt idx="88">
                  <c:v>39233</c:v>
                </c:pt>
                <c:pt idx="89">
                  <c:v>39263</c:v>
                </c:pt>
                <c:pt idx="90">
                  <c:v>39294</c:v>
                </c:pt>
                <c:pt idx="91">
                  <c:v>39325</c:v>
                </c:pt>
                <c:pt idx="92">
                  <c:v>39355</c:v>
                </c:pt>
                <c:pt idx="93">
                  <c:v>39386</c:v>
                </c:pt>
                <c:pt idx="94">
                  <c:v>39416</c:v>
                </c:pt>
                <c:pt idx="95">
                  <c:v>39447</c:v>
                </c:pt>
                <c:pt idx="96">
                  <c:v>39478</c:v>
                </c:pt>
                <c:pt idx="97">
                  <c:v>39507</c:v>
                </c:pt>
                <c:pt idx="98">
                  <c:v>39538</c:v>
                </c:pt>
                <c:pt idx="99">
                  <c:v>39568</c:v>
                </c:pt>
                <c:pt idx="100">
                  <c:v>39599</c:v>
                </c:pt>
                <c:pt idx="101">
                  <c:v>39629</c:v>
                </c:pt>
                <c:pt idx="102">
                  <c:v>39660</c:v>
                </c:pt>
                <c:pt idx="103">
                  <c:v>39691</c:v>
                </c:pt>
                <c:pt idx="104">
                  <c:v>39721</c:v>
                </c:pt>
                <c:pt idx="105">
                  <c:v>39752</c:v>
                </c:pt>
                <c:pt idx="106">
                  <c:v>39782</c:v>
                </c:pt>
                <c:pt idx="107">
                  <c:v>39813</c:v>
                </c:pt>
                <c:pt idx="108">
                  <c:v>39844</c:v>
                </c:pt>
                <c:pt idx="109">
                  <c:v>39872</c:v>
                </c:pt>
                <c:pt idx="110">
                  <c:v>39903</c:v>
                </c:pt>
                <c:pt idx="111">
                  <c:v>39933</c:v>
                </c:pt>
                <c:pt idx="112">
                  <c:v>39964</c:v>
                </c:pt>
                <c:pt idx="113">
                  <c:v>39994</c:v>
                </c:pt>
                <c:pt idx="114">
                  <c:v>40025</c:v>
                </c:pt>
                <c:pt idx="115">
                  <c:v>40056</c:v>
                </c:pt>
                <c:pt idx="116">
                  <c:v>40086</c:v>
                </c:pt>
                <c:pt idx="117">
                  <c:v>40117</c:v>
                </c:pt>
                <c:pt idx="118">
                  <c:v>40147</c:v>
                </c:pt>
                <c:pt idx="119">
                  <c:v>40178</c:v>
                </c:pt>
                <c:pt idx="120">
                  <c:v>40209</c:v>
                </c:pt>
                <c:pt idx="121">
                  <c:v>40237</c:v>
                </c:pt>
                <c:pt idx="122">
                  <c:v>40268</c:v>
                </c:pt>
                <c:pt idx="123">
                  <c:v>40298</c:v>
                </c:pt>
                <c:pt idx="124">
                  <c:v>40329</c:v>
                </c:pt>
                <c:pt idx="125">
                  <c:v>40359</c:v>
                </c:pt>
                <c:pt idx="126">
                  <c:v>40390</c:v>
                </c:pt>
                <c:pt idx="127">
                  <c:v>40421</c:v>
                </c:pt>
                <c:pt idx="128">
                  <c:v>40451</c:v>
                </c:pt>
                <c:pt idx="129">
                  <c:v>40482</c:v>
                </c:pt>
                <c:pt idx="130">
                  <c:v>40512</c:v>
                </c:pt>
                <c:pt idx="131">
                  <c:v>40543</c:v>
                </c:pt>
                <c:pt idx="132">
                  <c:v>40574</c:v>
                </c:pt>
                <c:pt idx="133">
                  <c:v>40602</c:v>
                </c:pt>
                <c:pt idx="134">
                  <c:v>40633</c:v>
                </c:pt>
                <c:pt idx="135">
                  <c:v>40663</c:v>
                </c:pt>
                <c:pt idx="136">
                  <c:v>40694</c:v>
                </c:pt>
                <c:pt idx="137">
                  <c:v>40724</c:v>
                </c:pt>
                <c:pt idx="138">
                  <c:v>40755</c:v>
                </c:pt>
                <c:pt idx="139">
                  <c:v>40786</c:v>
                </c:pt>
                <c:pt idx="140">
                  <c:v>40816</c:v>
                </c:pt>
                <c:pt idx="141">
                  <c:v>40847</c:v>
                </c:pt>
                <c:pt idx="142">
                  <c:v>40877</c:v>
                </c:pt>
                <c:pt idx="143">
                  <c:v>40908</c:v>
                </c:pt>
                <c:pt idx="144">
                  <c:v>40939</c:v>
                </c:pt>
                <c:pt idx="145">
                  <c:v>40968</c:v>
                </c:pt>
                <c:pt idx="146">
                  <c:v>40999</c:v>
                </c:pt>
                <c:pt idx="147">
                  <c:v>41029</c:v>
                </c:pt>
                <c:pt idx="148">
                  <c:v>41060</c:v>
                </c:pt>
                <c:pt idx="149">
                  <c:v>41090</c:v>
                </c:pt>
                <c:pt idx="150">
                  <c:v>41121</c:v>
                </c:pt>
                <c:pt idx="151">
                  <c:v>41152</c:v>
                </c:pt>
                <c:pt idx="152">
                  <c:v>41182</c:v>
                </c:pt>
                <c:pt idx="153">
                  <c:v>41213</c:v>
                </c:pt>
                <c:pt idx="154">
                  <c:v>41243</c:v>
                </c:pt>
                <c:pt idx="155">
                  <c:v>41274</c:v>
                </c:pt>
                <c:pt idx="156">
                  <c:v>41305</c:v>
                </c:pt>
                <c:pt idx="157">
                  <c:v>41333</c:v>
                </c:pt>
                <c:pt idx="158">
                  <c:v>41364</c:v>
                </c:pt>
                <c:pt idx="159">
                  <c:v>41394</c:v>
                </c:pt>
                <c:pt idx="160">
                  <c:v>41425</c:v>
                </c:pt>
                <c:pt idx="161">
                  <c:v>41455</c:v>
                </c:pt>
                <c:pt idx="162">
                  <c:v>41486</c:v>
                </c:pt>
                <c:pt idx="163">
                  <c:v>41517</c:v>
                </c:pt>
                <c:pt idx="164">
                  <c:v>41547</c:v>
                </c:pt>
                <c:pt idx="165">
                  <c:v>41578</c:v>
                </c:pt>
                <c:pt idx="166">
                  <c:v>41608</c:v>
                </c:pt>
                <c:pt idx="167">
                  <c:v>41639</c:v>
                </c:pt>
                <c:pt idx="168">
                  <c:v>41670</c:v>
                </c:pt>
                <c:pt idx="169">
                  <c:v>41698</c:v>
                </c:pt>
                <c:pt idx="170">
                  <c:v>41729</c:v>
                </c:pt>
                <c:pt idx="171">
                  <c:v>41759</c:v>
                </c:pt>
                <c:pt idx="172">
                  <c:v>41790</c:v>
                </c:pt>
                <c:pt idx="173">
                  <c:v>41820</c:v>
                </c:pt>
                <c:pt idx="174">
                  <c:v>41851</c:v>
                </c:pt>
                <c:pt idx="175">
                  <c:v>41882</c:v>
                </c:pt>
                <c:pt idx="176">
                  <c:v>41912</c:v>
                </c:pt>
                <c:pt idx="177">
                  <c:v>41943</c:v>
                </c:pt>
                <c:pt idx="178">
                  <c:v>41973</c:v>
                </c:pt>
                <c:pt idx="179">
                  <c:v>42004</c:v>
                </c:pt>
                <c:pt idx="180">
                  <c:v>42035</c:v>
                </c:pt>
                <c:pt idx="181">
                  <c:v>42063</c:v>
                </c:pt>
                <c:pt idx="182">
                  <c:v>42094</c:v>
                </c:pt>
                <c:pt idx="183">
                  <c:v>42124</c:v>
                </c:pt>
                <c:pt idx="184">
                  <c:v>42155</c:v>
                </c:pt>
                <c:pt idx="185">
                  <c:v>42185</c:v>
                </c:pt>
                <c:pt idx="186">
                  <c:v>42216</c:v>
                </c:pt>
                <c:pt idx="187">
                  <c:v>42247</c:v>
                </c:pt>
                <c:pt idx="188">
                  <c:v>42277</c:v>
                </c:pt>
                <c:pt idx="189">
                  <c:v>42308</c:v>
                </c:pt>
                <c:pt idx="190">
                  <c:v>42338</c:v>
                </c:pt>
                <c:pt idx="191">
                  <c:v>42369</c:v>
                </c:pt>
                <c:pt idx="192">
                  <c:v>42400</c:v>
                </c:pt>
                <c:pt idx="193">
                  <c:v>42429</c:v>
                </c:pt>
                <c:pt idx="194">
                  <c:v>42460</c:v>
                </c:pt>
                <c:pt idx="195">
                  <c:v>42490</c:v>
                </c:pt>
                <c:pt idx="196">
                  <c:v>42521</c:v>
                </c:pt>
                <c:pt idx="197">
                  <c:v>42551</c:v>
                </c:pt>
                <c:pt idx="198">
                  <c:v>42582</c:v>
                </c:pt>
                <c:pt idx="199">
                  <c:v>42613</c:v>
                </c:pt>
                <c:pt idx="200">
                  <c:v>42643</c:v>
                </c:pt>
                <c:pt idx="201">
                  <c:v>42674</c:v>
                </c:pt>
                <c:pt idx="202">
                  <c:v>42704</c:v>
                </c:pt>
                <c:pt idx="203">
                  <c:v>42735</c:v>
                </c:pt>
                <c:pt idx="204">
                  <c:v>42766</c:v>
                </c:pt>
                <c:pt idx="205">
                  <c:v>42794</c:v>
                </c:pt>
                <c:pt idx="206">
                  <c:v>42825</c:v>
                </c:pt>
                <c:pt idx="207">
                  <c:v>42855</c:v>
                </c:pt>
                <c:pt idx="208">
                  <c:v>42886</c:v>
                </c:pt>
                <c:pt idx="209">
                  <c:v>42916</c:v>
                </c:pt>
                <c:pt idx="210">
                  <c:v>42947</c:v>
                </c:pt>
                <c:pt idx="211">
                  <c:v>42978</c:v>
                </c:pt>
                <c:pt idx="212">
                  <c:v>43008</c:v>
                </c:pt>
                <c:pt idx="213">
                  <c:v>43039</c:v>
                </c:pt>
                <c:pt idx="214">
                  <c:v>43069</c:v>
                </c:pt>
                <c:pt idx="215">
                  <c:v>43100</c:v>
                </c:pt>
                <c:pt idx="216">
                  <c:v>43131</c:v>
                </c:pt>
                <c:pt idx="217">
                  <c:v>43159</c:v>
                </c:pt>
                <c:pt idx="218">
                  <c:v>43190</c:v>
                </c:pt>
                <c:pt idx="219">
                  <c:v>43220</c:v>
                </c:pt>
                <c:pt idx="220">
                  <c:v>43251</c:v>
                </c:pt>
                <c:pt idx="221">
                  <c:v>43281</c:v>
                </c:pt>
                <c:pt idx="222">
                  <c:v>43312</c:v>
                </c:pt>
                <c:pt idx="223">
                  <c:v>43343</c:v>
                </c:pt>
                <c:pt idx="224">
                  <c:v>43373</c:v>
                </c:pt>
                <c:pt idx="225">
                  <c:v>43404</c:v>
                </c:pt>
                <c:pt idx="226">
                  <c:v>43434</c:v>
                </c:pt>
                <c:pt idx="227">
                  <c:v>43465</c:v>
                </c:pt>
                <c:pt idx="228">
                  <c:v>43496</c:v>
                </c:pt>
                <c:pt idx="229">
                  <c:v>43524</c:v>
                </c:pt>
                <c:pt idx="230">
                  <c:v>43555</c:v>
                </c:pt>
                <c:pt idx="231">
                  <c:v>43585</c:v>
                </c:pt>
                <c:pt idx="232">
                  <c:v>43616</c:v>
                </c:pt>
                <c:pt idx="233">
                  <c:v>43646</c:v>
                </c:pt>
                <c:pt idx="234">
                  <c:v>43677</c:v>
                </c:pt>
                <c:pt idx="235">
                  <c:v>43708</c:v>
                </c:pt>
                <c:pt idx="236">
                  <c:v>43738</c:v>
                </c:pt>
                <c:pt idx="237">
                  <c:v>43769</c:v>
                </c:pt>
                <c:pt idx="238">
                  <c:v>43799</c:v>
                </c:pt>
                <c:pt idx="239">
                  <c:v>43830</c:v>
                </c:pt>
                <c:pt idx="240">
                  <c:v>43861</c:v>
                </c:pt>
                <c:pt idx="241">
                  <c:v>43890</c:v>
                </c:pt>
                <c:pt idx="242">
                  <c:v>43921</c:v>
                </c:pt>
                <c:pt idx="243">
                  <c:v>43951</c:v>
                </c:pt>
                <c:pt idx="244">
                  <c:v>43982</c:v>
                </c:pt>
                <c:pt idx="245">
                  <c:v>44012</c:v>
                </c:pt>
                <c:pt idx="246">
                  <c:v>44043</c:v>
                </c:pt>
                <c:pt idx="247">
                  <c:v>44074</c:v>
                </c:pt>
                <c:pt idx="248">
                  <c:v>44104</c:v>
                </c:pt>
                <c:pt idx="249">
                  <c:v>44135</c:v>
                </c:pt>
                <c:pt idx="250">
                  <c:v>44165</c:v>
                </c:pt>
                <c:pt idx="251">
                  <c:v>44196</c:v>
                </c:pt>
                <c:pt idx="252">
                  <c:v>44227</c:v>
                </c:pt>
                <c:pt idx="253">
                  <c:v>44255</c:v>
                </c:pt>
                <c:pt idx="254">
                  <c:v>44286</c:v>
                </c:pt>
                <c:pt idx="255">
                  <c:v>44316</c:v>
                </c:pt>
                <c:pt idx="256">
                  <c:v>44347</c:v>
                </c:pt>
                <c:pt idx="257">
                  <c:v>44377</c:v>
                </c:pt>
                <c:pt idx="258">
                  <c:v>44408</c:v>
                </c:pt>
                <c:pt idx="259">
                  <c:v>44439</c:v>
                </c:pt>
                <c:pt idx="260">
                  <c:v>44469</c:v>
                </c:pt>
                <c:pt idx="261">
                  <c:v>44500</c:v>
                </c:pt>
                <c:pt idx="262">
                  <c:v>44530</c:v>
                </c:pt>
                <c:pt idx="263">
                  <c:v>44561</c:v>
                </c:pt>
                <c:pt idx="264">
                  <c:v>44592</c:v>
                </c:pt>
                <c:pt idx="265">
                  <c:v>44620</c:v>
                </c:pt>
                <c:pt idx="266">
                  <c:v>44651</c:v>
                </c:pt>
                <c:pt idx="267">
                  <c:v>44681</c:v>
                </c:pt>
                <c:pt idx="268">
                  <c:v>44712</c:v>
                </c:pt>
                <c:pt idx="269">
                  <c:v>44742</c:v>
                </c:pt>
                <c:pt idx="270">
                  <c:v>44773</c:v>
                </c:pt>
                <c:pt idx="271">
                  <c:v>44804</c:v>
                </c:pt>
                <c:pt idx="272">
                  <c:v>44834</c:v>
                </c:pt>
                <c:pt idx="273">
                  <c:v>44865</c:v>
                </c:pt>
                <c:pt idx="274">
                  <c:v>44895</c:v>
                </c:pt>
                <c:pt idx="275">
                  <c:v>44926</c:v>
                </c:pt>
                <c:pt idx="276">
                  <c:v>44957</c:v>
                </c:pt>
                <c:pt idx="277">
                  <c:v>44985</c:v>
                </c:pt>
                <c:pt idx="278">
                  <c:v>45016</c:v>
                </c:pt>
                <c:pt idx="279">
                  <c:v>45046</c:v>
                </c:pt>
                <c:pt idx="280">
                  <c:v>45077</c:v>
                </c:pt>
                <c:pt idx="281">
                  <c:v>45107</c:v>
                </c:pt>
                <c:pt idx="282">
                  <c:v>45138</c:v>
                </c:pt>
                <c:pt idx="283">
                  <c:v>45169</c:v>
                </c:pt>
                <c:pt idx="284">
                  <c:v>45199</c:v>
                </c:pt>
                <c:pt idx="285">
                  <c:v>45230</c:v>
                </c:pt>
                <c:pt idx="286">
                  <c:v>45260</c:v>
                </c:pt>
                <c:pt idx="287">
                  <c:v>45291</c:v>
                </c:pt>
                <c:pt idx="288">
                  <c:v>45322</c:v>
                </c:pt>
                <c:pt idx="289">
                  <c:v>45351</c:v>
                </c:pt>
                <c:pt idx="290">
                  <c:v>45382</c:v>
                </c:pt>
                <c:pt idx="291">
                  <c:v>45412</c:v>
                </c:pt>
                <c:pt idx="292">
                  <c:v>45443</c:v>
                </c:pt>
                <c:pt idx="293">
                  <c:v>45473</c:v>
                </c:pt>
                <c:pt idx="294">
                  <c:v>45504</c:v>
                </c:pt>
                <c:pt idx="295">
                  <c:v>45535</c:v>
                </c:pt>
                <c:pt idx="296">
                  <c:v>45565</c:v>
                </c:pt>
                <c:pt idx="297">
                  <c:v>45596</c:v>
                </c:pt>
                <c:pt idx="298">
                  <c:v>45626</c:v>
                </c:pt>
                <c:pt idx="299">
                  <c:v>45657</c:v>
                </c:pt>
                <c:pt idx="300">
                  <c:v>45688</c:v>
                </c:pt>
                <c:pt idx="301">
                  <c:v>45716</c:v>
                </c:pt>
                <c:pt idx="302">
                  <c:v>45747</c:v>
                </c:pt>
                <c:pt idx="303">
                  <c:v>45777</c:v>
                </c:pt>
                <c:pt idx="304">
                  <c:v>45808</c:v>
                </c:pt>
                <c:pt idx="305">
                  <c:v>45838</c:v>
                </c:pt>
                <c:pt idx="306">
                  <c:v>45869</c:v>
                </c:pt>
                <c:pt idx="307">
                  <c:v>45900</c:v>
                </c:pt>
                <c:pt idx="308">
                  <c:v>45930</c:v>
                </c:pt>
                <c:pt idx="309">
                  <c:v>45961</c:v>
                </c:pt>
                <c:pt idx="310">
                  <c:v>45991</c:v>
                </c:pt>
                <c:pt idx="311">
                  <c:v>46022</c:v>
                </c:pt>
                <c:pt idx="312">
                  <c:v>46053</c:v>
                </c:pt>
                <c:pt idx="313">
                  <c:v>46081</c:v>
                </c:pt>
                <c:pt idx="314">
                  <c:v>46112</c:v>
                </c:pt>
                <c:pt idx="315">
                  <c:v>46142</c:v>
                </c:pt>
                <c:pt idx="316">
                  <c:v>46173</c:v>
                </c:pt>
                <c:pt idx="317">
                  <c:v>46203</c:v>
                </c:pt>
                <c:pt idx="318">
                  <c:v>46234</c:v>
                </c:pt>
                <c:pt idx="319">
                  <c:v>46265</c:v>
                </c:pt>
                <c:pt idx="320">
                  <c:v>46295</c:v>
                </c:pt>
                <c:pt idx="321">
                  <c:v>46326</c:v>
                </c:pt>
                <c:pt idx="322">
                  <c:v>46356</c:v>
                </c:pt>
                <c:pt idx="323">
                  <c:v>46387</c:v>
                </c:pt>
                <c:pt idx="324">
                  <c:v>46418</c:v>
                </c:pt>
                <c:pt idx="325">
                  <c:v>46446</c:v>
                </c:pt>
                <c:pt idx="326">
                  <c:v>46477</c:v>
                </c:pt>
                <c:pt idx="327">
                  <c:v>46507</c:v>
                </c:pt>
                <c:pt idx="328">
                  <c:v>46538</c:v>
                </c:pt>
                <c:pt idx="329">
                  <c:v>46568</c:v>
                </c:pt>
                <c:pt idx="330">
                  <c:v>46599</c:v>
                </c:pt>
                <c:pt idx="331">
                  <c:v>46630</c:v>
                </c:pt>
                <c:pt idx="332">
                  <c:v>46660</c:v>
                </c:pt>
                <c:pt idx="333">
                  <c:v>46691</c:v>
                </c:pt>
                <c:pt idx="334">
                  <c:v>46721</c:v>
                </c:pt>
                <c:pt idx="335">
                  <c:v>46752</c:v>
                </c:pt>
              </c:numCache>
            </c:numRef>
          </c:cat>
          <c:val>
            <c:numRef>
              <c:f>'17 - PCE'!$AS$13:$AS$336</c:f>
              <c:numCache>
                <c:formatCode>General</c:formatCode>
                <c:ptCount val="324"/>
                <c:pt idx="155">
                  <c:v>#N/A</c:v>
                </c:pt>
                <c:pt idx="167">
                  <c:v>#N/A</c:v>
                </c:pt>
                <c:pt idx="179">
                  <c:v>#N/A</c:v>
                </c:pt>
                <c:pt idx="191">
                  <c:v>#N/A</c:v>
                </c:pt>
                <c:pt idx="203" formatCode="0.0">
                  <c:v>#N/A</c:v>
                </c:pt>
                <c:pt idx="215">
                  <c:v>#N/A</c:v>
                </c:pt>
                <c:pt idx="227" formatCode="0.0">
                  <c:v>#N/A</c:v>
                </c:pt>
                <c:pt idx="239" formatCode="0.0">
                  <c:v>#N/A</c:v>
                </c:pt>
                <c:pt idx="248" formatCode="0.0000">
                  <c:v>1.4652508351544524</c:v>
                </c:pt>
                <c:pt idx="251" formatCode="0.0">
                  <c:v>1.5</c:v>
                </c:pt>
                <c:pt idx="263" formatCode="0.0">
                  <c:v>1.7</c:v>
                </c:pt>
                <c:pt idx="275" formatCode="0.0">
                  <c:v>1.8</c:v>
                </c:pt>
                <c:pt idx="287" formatCode="0.0">
                  <c:v>2</c:v>
                </c:pt>
                <c:pt idx="299">
                  <c:v>#N/A</c:v>
                </c:pt>
                <c:pt idx="311">
                  <c:v>#N/A</c:v>
                </c:pt>
                <c:pt idx="323">
                  <c:v>#N/A</c:v>
                </c:pt>
              </c:numCache>
            </c:numRef>
          </c:val>
          <c:smooth val="0"/>
          <c:extLst>
            <c:ext xmlns:c16="http://schemas.microsoft.com/office/drawing/2014/chart" uri="{C3380CC4-5D6E-409C-BE32-E72D297353CC}">
              <c16:uniqueId val="{00000023-696A-4B75-85EB-3FAF3BFFAE1A}"/>
            </c:ext>
          </c:extLst>
        </c:ser>
        <c:ser>
          <c:idx val="37"/>
          <c:order val="36"/>
          <c:tx>
            <c:strRef>
              <c:f>'17 - PCE'!$AT$12</c:f>
              <c:strCache>
                <c:ptCount val="1"/>
                <c:pt idx="0">
                  <c:v> Dec-20</c:v>
                </c:pt>
              </c:strCache>
            </c:strRef>
          </c:tx>
          <c:spPr>
            <a:ln w="19050" cap="rnd">
              <a:solidFill>
                <a:sysClr val="window" lastClr="FFFFFF">
                  <a:lumMod val="85000"/>
                </a:sysClr>
              </a:solidFill>
              <a:prstDash val="sysDash"/>
              <a:round/>
            </a:ln>
            <a:effectLst/>
          </c:spPr>
          <c:marker>
            <c:symbol val="none"/>
          </c:marker>
          <c:cat>
            <c:numRef>
              <c:f>'17 - PCE'!$G$13:$G$348</c:f>
              <c:numCache>
                <c:formatCode>[$-409]mmm\-yy;@</c:formatCode>
                <c:ptCount val="336"/>
                <c:pt idx="0">
                  <c:v>36556</c:v>
                </c:pt>
                <c:pt idx="1">
                  <c:v>36585</c:v>
                </c:pt>
                <c:pt idx="2">
                  <c:v>36616</c:v>
                </c:pt>
                <c:pt idx="3">
                  <c:v>36646</c:v>
                </c:pt>
                <c:pt idx="4">
                  <c:v>36677</c:v>
                </c:pt>
                <c:pt idx="5">
                  <c:v>36707</c:v>
                </c:pt>
                <c:pt idx="6">
                  <c:v>36738</c:v>
                </c:pt>
                <c:pt idx="7">
                  <c:v>36769</c:v>
                </c:pt>
                <c:pt idx="8">
                  <c:v>36799</c:v>
                </c:pt>
                <c:pt idx="9">
                  <c:v>36830</c:v>
                </c:pt>
                <c:pt idx="10">
                  <c:v>36860</c:v>
                </c:pt>
                <c:pt idx="11">
                  <c:v>36891</c:v>
                </c:pt>
                <c:pt idx="12">
                  <c:v>36922</c:v>
                </c:pt>
                <c:pt idx="13">
                  <c:v>36950</c:v>
                </c:pt>
                <c:pt idx="14">
                  <c:v>36981</c:v>
                </c:pt>
                <c:pt idx="15">
                  <c:v>37011</c:v>
                </c:pt>
                <c:pt idx="16">
                  <c:v>37042</c:v>
                </c:pt>
                <c:pt idx="17">
                  <c:v>37072</c:v>
                </c:pt>
                <c:pt idx="18">
                  <c:v>37103</c:v>
                </c:pt>
                <c:pt idx="19">
                  <c:v>37134</c:v>
                </c:pt>
                <c:pt idx="20">
                  <c:v>37164</c:v>
                </c:pt>
                <c:pt idx="21">
                  <c:v>37195</c:v>
                </c:pt>
                <c:pt idx="22">
                  <c:v>37225</c:v>
                </c:pt>
                <c:pt idx="23">
                  <c:v>37256</c:v>
                </c:pt>
                <c:pt idx="24">
                  <c:v>37287</c:v>
                </c:pt>
                <c:pt idx="25">
                  <c:v>37315</c:v>
                </c:pt>
                <c:pt idx="26">
                  <c:v>37346</c:v>
                </c:pt>
                <c:pt idx="27">
                  <c:v>37376</c:v>
                </c:pt>
                <c:pt idx="28">
                  <c:v>37407</c:v>
                </c:pt>
                <c:pt idx="29">
                  <c:v>37437</c:v>
                </c:pt>
                <c:pt idx="30">
                  <c:v>37468</c:v>
                </c:pt>
                <c:pt idx="31">
                  <c:v>37499</c:v>
                </c:pt>
                <c:pt idx="32">
                  <c:v>37529</c:v>
                </c:pt>
                <c:pt idx="33">
                  <c:v>37560</c:v>
                </c:pt>
                <c:pt idx="34">
                  <c:v>37590</c:v>
                </c:pt>
                <c:pt idx="35">
                  <c:v>37621</c:v>
                </c:pt>
                <c:pt idx="36">
                  <c:v>37652</c:v>
                </c:pt>
                <c:pt idx="37">
                  <c:v>37680</c:v>
                </c:pt>
                <c:pt idx="38">
                  <c:v>37711</c:v>
                </c:pt>
                <c:pt idx="39">
                  <c:v>37741</c:v>
                </c:pt>
                <c:pt idx="40">
                  <c:v>37772</c:v>
                </c:pt>
                <c:pt idx="41">
                  <c:v>37802</c:v>
                </c:pt>
                <c:pt idx="42">
                  <c:v>37833</c:v>
                </c:pt>
                <c:pt idx="43">
                  <c:v>37864</c:v>
                </c:pt>
                <c:pt idx="44">
                  <c:v>37894</c:v>
                </c:pt>
                <c:pt idx="45">
                  <c:v>37925</c:v>
                </c:pt>
                <c:pt idx="46">
                  <c:v>37955</c:v>
                </c:pt>
                <c:pt idx="47">
                  <c:v>37986</c:v>
                </c:pt>
                <c:pt idx="48">
                  <c:v>38017</c:v>
                </c:pt>
                <c:pt idx="49">
                  <c:v>38046</c:v>
                </c:pt>
                <c:pt idx="50">
                  <c:v>38077</c:v>
                </c:pt>
                <c:pt idx="51">
                  <c:v>38107</c:v>
                </c:pt>
                <c:pt idx="52">
                  <c:v>38138</c:v>
                </c:pt>
                <c:pt idx="53">
                  <c:v>38168</c:v>
                </c:pt>
                <c:pt idx="54">
                  <c:v>38199</c:v>
                </c:pt>
                <c:pt idx="55">
                  <c:v>38230</c:v>
                </c:pt>
                <c:pt idx="56">
                  <c:v>38260</c:v>
                </c:pt>
                <c:pt idx="57">
                  <c:v>38291</c:v>
                </c:pt>
                <c:pt idx="58">
                  <c:v>38321</c:v>
                </c:pt>
                <c:pt idx="59">
                  <c:v>38352</c:v>
                </c:pt>
                <c:pt idx="60">
                  <c:v>38383</c:v>
                </c:pt>
                <c:pt idx="61">
                  <c:v>38411</c:v>
                </c:pt>
                <c:pt idx="62">
                  <c:v>38442</c:v>
                </c:pt>
                <c:pt idx="63">
                  <c:v>38472</c:v>
                </c:pt>
                <c:pt idx="64">
                  <c:v>38503</c:v>
                </c:pt>
                <c:pt idx="65">
                  <c:v>38533</c:v>
                </c:pt>
                <c:pt idx="66">
                  <c:v>38564</c:v>
                </c:pt>
                <c:pt idx="67">
                  <c:v>38595</c:v>
                </c:pt>
                <c:pt idx="68">
                  <c:v>38625</c:v>
                </c:pt>
                <c:pt idx="69">
                  <c:v>38656</c:v>
                </c:pt>
                <c:pt idx="70">
                  <c:v>38686</c:v>
                </c:pt>
                <c:pt idx="71">
                  <c:v>38717</c:v>
                </c:pt>
                <c:pt idx="72">
                  <c:v>38748</c:v>
                </c:pt>
                <c:pt idx="73">
                  <c:v>38776</c:v>
                </c:pt>
                <c:pt idx="74">
                  <c:v>38807</c:v>
                </c:pt>
                <c:pt idx="75">
                  <c:v>38837</c:v>
                </c:pt>
                <c:pt idx="76">
                  <c:v>38868</c:v>
                </c:pt>
                <c:pt idx="77">
                  <c:v>38898</c:v>
                </c:pt>
                <c:pt idx="78">
                  <c:v>38929</c:v>
                </c:pt>
                <c:pt idx="79">
                  <c:v>38960</c:v>
                </c:pt>
                <c:pt idx="80">
                  <c:v>38990</c:v>
                </c:pt>
                <c:pt idx="81">
                  <c:v>39021</c:v>
                </c:pt>
                <c:pt idx="82">
                  <c:v>39051</c:v>
                </c:pt>
                <c:pt idx="83">
                  <c:v>39082</c:v>
                </c:pt>
                <c:pt idx="84">
                  <c:v>39113</c:v>
                </c:pt>
                <c:pt idx="85">
                  <c:v>39141</c:v>
                </c:pt>
                <c:pt idx="86">
                  <c:v>39172</c:v>
                </c:pt>
                <c:pt idx="87">
                  <c:v>39202</c:v>
                </c:pt>
                <c:pt idx="88">
                  <c:v>39233</c:v>
                </c:pt>
                <c:pt idx="89">
                  <c:v>39263</c:v>
                </c:pt>
                <c:pt idx="90">
                  <c:v>39294</c:v>
                </c:pt>
                <c:pt idx="91">
                  <c:v>39325</c:v>
                </c:pt>
                <c:pt idx="92">
                  <c:v>39355</c:v>
                </c:pt>
                <c:pt idx="93">
                  <c:v>39386</c:v>
                </c:pt>
                <c:pt idx="94">
                  <c:v>39416</c:v>
                </c:pt>
                <c:pt idx="95">
                  <c:v>39447</c:v>
                </c:pt>
                <c:pt idx="96">
                  <c:v>39478</c:v>
                </c:pt>
                <c:pt idx="97">
                  <c:v>39507</c:v>
                </c:pt>
                <c:pt idx="98">
                  <c:v>39538</c:v>
                </c:pt>
                <c:pt idx="99">
                  <c:v>39568</c:v>
                </c:pt>
                <c:pt idx="100">
                  <c:v>39599</c:v>
                </c:pt>
                <c:pt idx="101">
                  <c:v>39629</c:v>
                </c:pt>
                <c:pt idx="102">
                  <c:v>39660</c:v>
                </c:pt>
                <c:pt idx="103">
                  <c:v>39691</c:v>
                </c:pt>
                <c:pt idx="104">
                  <c:v>39721</c:v>
                </c:pt>
                <c:pt idx="105">
                  <c:v>39752</c:v>
                </c:pt>
                <c:pt idx="106">
                  <c:v>39782</c:v>
                </c:pt>
                <c:pt idx="107">
                  <c:v>39813</c:v>
                </c:pt>
                <c:pt idx="108">
                  <c:v>39844</c:v>
                </c:pt>
                <c:pt idx="109">
                  <c:v>39872</c:v>
                </c:pt>
                <c:pt idx="110">
                  <c:v>39903</c:v>
                </c:pt>
                <c:pt idx="111">
                  <c:v>39933</c:v>
                </c:pt>
                <c:pt idx="112">
                  <c:v>39964</c:v>
                </c:pt>
                <c:pt idx="113">
                  <c:v>39994</c:v>
                </c:pt>
                <c:pt idx="114">
                  <c:v>40025</c:v>
                </c:pt>
                <c:pt idx="115">
                  <c:v>40056</c:v>
                </c:pt>
                <c:pt idx="116">
                  <c:v>40086</c:v>
                </c:pt>
                <c:pt idx="117">
                  <c:v>40117</c:v>
                </c:pt>
                <c:pt idx="118">
                  <c:v>40147</c:v>
                </c:pt>
                <c:pt idx="119">
                  <c:v>40178</c:v>
                </c:pt>
                <c:pt idx="120">
                  <c:v>40209</c:v>
                </c:pt>
                <c:pt idx="121">
                  <c:v>40237</c:v>
                </c:pt>
                <c:pt idx="122">
                  <c:v>40268</c:v>
                </c:pt>
                <c:pt idx="123">
                  <c:v>40298</c:v>
                </c:pt>
                <c:pt idx="124">
                  <c:v>40329</c:v>
                </c:pt>
                <c:pt idx="125">
                  <c:v>40359</c:v>
                </c:pt>
                <c:pt idx="126">
                  <c:v>40390</c:v>
                </c:pt>
                <c:pt idx="127">
                  <c:v>40421</c:v>
                </c:pt>
                <c:pt idx="128">
                  <c:v>40451</c:v>
                </c:pt>
                <c:pt idx="129">
                  <c:v>40482</c:v>
                </c:pt>
                <c:pt idx="130">
                  <c:v>40512</c:v>
                </c:pt>
                <c:pt idx="131">
                  <c:v>40543</c:v>
                </c:pt>
                <c:pt idx="132">
                  <c:v>40574</c:v>
                </c:pt>
                <c:pt idx="133">
                  <c:v>40602</c:v>
                </c:pt>
                <c:pt idx="134">
                  <c:v>40633</c:v>
                </c:pt>
                <c:pt idx="135">
                  <c:v>40663</c:v>
                </c:pt>
                <c:pt idx="136">
                  <c:v>40694</c:v>
                </c:pt>
                <c:pt idx="137">
                  <c:v>40724</c:v>
                </c:pt>
                <c:pt idx="138">
                  <c:v>40755</c:v>
                </c:pt>
                <c:pt idx="139">
                  <c:v>40786</c:v>
                </c:pt>
                <c:pt idx="140">
                  <c:v>40816</c:v>
                </c:pt>
                <c:pt idx="141">
                  <c:v>40847</c:v>
                </c:pt>
                <c:pt idx="142">
                  <c:v>40877</c:v>
                </c:pt>
                <c:pt idx="143">
                  <c:v>40908</c:v>
                </c:pt>
                <c:pt idx="144">
                  <c:v>40939</c:v>
                </c:pt>
                <c:pt idx="145">
                  <c:v>40968</c:v>
                </c:pt>
                <c:pt idx="146">
                  <c:v>40999</c:v>
                </c:pt>
                <c:pt idx="147">
                  <c:v>41029</c:v>
                </c:pt>
                <c:pt idx="148">
                  <c:v>41060</c:v>
                </c:pt>
                <c:pt idx="149">
                  <c:v>41090</c:v>
                </c:pt>
                <c:pt idx="150">
                  <c:v>41121</c:v>
                </c:pt>
                <c:pt idx="151">
                  <c:v>41152</c:v>
                </c:pt>
                <c:pt idx="152">
                  <c:v>41182</c:v>
                </c:pt>
                <c:pt idx="153">
                  <c:v>41213</c:v>
                </c:pt>
                <c:pt idx="154">
                  <c:v>41243</c:v>
                </c:pt>
                <c:pt idx="155">
                  <c:v>41274</c:v>
                </c:pt>
                <c:pt idx="156">
                  <c:v>41305</c:v>
                </c:pt>
                <c:pt idx="157">
                  <c:v>41333</c:v>
                </c:pt>
                <c:pt idx="158">
                  <c:v>41364</c:v>
                </c:pt>
                <c:pt idx="159">
                  <c:v>41394</c:v>
                </c:pt>
                <c:pt idx="160">
                  <c:v>41425</c:v>
                </c:pt>
                <c:pt idx="161">
                  <c:v>41455</c:v>
                </c:pt>
                <c:pt idx="162">
                  <c:v>41486</c:v>
                </c:pt>
                <c:pt idx="163">
                  <c:v>41517</c:v>
                </c:pt>
                <c:pt idx="164">
                  <c:v>41547</c:v>
                </c:pt>
                <c:pt idx="165">
                  <c:v>41578</c:v>
                </c:pt>
                <c:pt idx="166">
                  <c:v>41608</c:v>
                </c:pt>
                <c:pt idx="167">
                  <c:v>41639</c:v>
                </c:pt>
                <c:pt idx="168">
                  <c:v>41670</c:v>
                </c:pt>
                <c:pt idx="169">
                  <c:v>41698</c:v>
                </c:pt>
                <c:pt idx="170">
                  <c:v>41729</c:v>
                </c:pt>
                <c:pt idx="171">
                  <c:v>41759</c:v>
                </c:pt>
                <c:pt idx="172">
                  <c:v>41790</c:v>
                </c:pt>
                <c:pt idx="173">
                  <c:v>41820</c:v>
                </c:pt>
                <c:pt idx="174">
                  <c:v>41851</c:v>
                </c:pt>
                <c:pt idx="175">
                  <c:v>41882</c:v>
                </c:pt>
                <c:pt idx="176">
                  <c:v>41912</c:v>
                </c:pt>
                <c:pt idx="177">
                  <c:v>41943</c:v>
                </c:pt>
                <c:pt idx="178">
                  <c:v>41973</c:v>
                </c:pt>
                <c:pt idx="179">
                  <c:v>42004</c:v>
                </c:pt>
                <c:pt idx="180">
                  <c:v>42035</c:v>
                </c:pt>
                <c:pt idx="181">
                  <c:v>42063</c:v>
                </c:pt>
                <c:pt idx="182">
                  <c:v>42094</c:v>
                </c:pt>
                <c:pt idx="183">
                  <c:v>42124</c:v>
                </c:pt>
                <c:pt idx="184">
                  <c:v>42155</c:v>
                </c:pt>
                <c:pt idx="185">
                  <c:v>42185</c:v>
                </c:pt>
                <c:pt idx="186">
                  <c:v>42216</c:v>
                </c:pt>
                <c:pt idx="187">
                  <c:v>42247</c:v>
                </c:pt>
                <c:pt idx="188">
                  <c:v>42277</c:v>
                </c:pt>
                <c:pt idx="189">
                  <c:v>42308</c:v>
                </c:pt>
                <c:pt idx="190">
                  <c:v>42338</c:v>
                </c:pt>
                <c:pt idx="191">
                  <c:v>42369</c:v>
                </c:pt>
                <c:pt idx="192">
                  <c:v>42400</c:v>
                </c:pt>
                <c:pt idx="193">
                  <c:v>42429</c:v>
                </c:pt>
                <c:pt idx="194">
                  <c:v>42460</c:v>
                </c:pt>
                <c:pt idx="195">
                  <c:v>42490</c:v>
                </c:pt>
                <c:pt idx="196">
                  <c:v>42521</c:v>
                </c:pt>
                <c:pt idx="197">
                  <c:v>42551</c:v>
                </c:pt>
                <c:pt idx="198">
                  <c:v>42582</c:v>
                </c:pt>
                <c:pt idx="199">
                  <c:v>42613</c:v>
                </c:pt>
                <c:pt idx="200">
                  <c:v>42643</c:v>
                </c:pt>
                <c:pt idx="201">
                  <c:v>42674</c:v>
                </c:pt>
                <c:pt idx="202">
                  <c:v>42704</c:v>
                </c:pt>
                <c:pt idx="203">
                  <c:v>42735</c:v>
                </c:pt>
                <c:pt idx="204">
                  <c:v>42766</c:v>
                </c:pt>
                <c:pt idx="205">
                  <c:v>42794</c:v>
                </c:pt>
                <c:pt idx="206">
                  <c:v>42825</c:v>
                </c:pt>
                <c:pt idx="207">
                  <c:v>42855</c:v>
                </c:pt>
                <c:pt idx="208">
                  <c:v>42886</c:v>
                </c:pt>
                <c:pt idx="209">
                  <c:v>42916</c:v>
                </c:pt>
                <c:pt idx="210">
                  <c:v>42947</c:v>
                </c:pt>
                <c:pt idx="211">
                  <c:v>42978</c:v>
                </c:pt>
                <c:pt idx="212">
                  <c:v>43008</c:v>
                </c:pt>
                <c:pt idx="213">
                  <c:v>43039</c:v>
                </c:pt>
                <c:pt idx="214">
                  <c:v>43069</c:v>
                </c:pt>
                <c:pt idx="215">
                  <c:v>43100</c:v>
                </c:pt>
                <c:pt idx="216">
                  <c:v>43131</c:v>
                </c:pt>
                <c:pt idx="217">
                  <c:v>43159</c:v>
                </c:pt>
                <c:pt idx="218">
                  <c:v>43190</c:v>
                </c:pt>
                <c:pt idx="219">
                  <c:v>43220</c:v>
                </c:pt>
                <c:pt idx="220">
                  <c:v>43251</c:v>
                </c:pt>
                <c:pt idx="221">
                  <c:v>43281</c:v>
                </c:pt>
                <c:pt idx="222">
                  <c:v>43312</c:v>
                </c:pt>
                <c:pt idx="223">
                  <c:v>43343</c:v>
                </c:pt>
                <c:pt idx="224">
                  <c:v>43373</c:v>
                </c:pt>
                <c:pt idx="225">
                  <c:v>43404</c:v>
                </c:pt>
                <c:pt idx="226">
                  <c:v>43434</c:v>
                </c:pt>
                <c:pt idx="227">
                  <c:v>43465</c:v>
                </c:pt>
                <c:pt idx="228">
                  <c:v>43496</c:v>
                </c:pt>
                <c:pt idx="229">
                  <c:v>43524</c:v>
                </c:pt>
                <c:pt idx="230">
                  <c:v>43555</c:v>
                </c:pt>
                <c:pt idx="231">
                  <c:v>43585</c:v>
                </c:pt>
                <c:pt idx="232">
                  <c:v>43616</c:v>
                </c:pt>
                <c:pt idx="233">
                  <c:v>43646</c:v>
                </c:pt>
                <c:pt idx="234">
                  <c:v>43677</c:v>
                </c:pt>
                <c:pt idx="235">
                  <c:v>43708</c:v>
                </c:pt>
                <c:pt idx="236">
                  <c:v>43738</c:v>
                </c:pt>
                <c:pt idx="237">
                  <c:v>43769</c:v>
                </c:pt>
                <c:pt idx="238">
                  <c:v>43799</c:v>
                </c:pt>
                <c:pt idx="239">
                  <c:v>43830</c:v>
                </c:pt>
                <c:pt idx="240">
                  <c:v>43861</c:v>
                </c:pt>
                <c:pt idx="241">
                  <c:v>43890</c:v>
                </c:pt>
                <c:pt idx="242">
                  <c:v>43921</c:v>
                </c:pt>
                <c:pt idx="243">
                  <c:v>43951</c:v>
                </c:pt>
                <c:pt idx="244">
                  <c:v>43982</c:v>
                </c:pt>
                <c:pt idx="245">
                  <c:v>44012</c:v>
                </c:pt>
                <c:pt idx="246">
                  <c:v>44043</c:v>
                </c:pt>
                <c:pt idx="247">
                  <c:v>44074</c:v>
                </c:pt>
                <c:pt idx="248">
                  <c:v>44104</c:v>
                </c:pt>
                <c:pt idx="249">
                  <c:v>44135</c:v>
                </c:pt>
                <c:pt idx="250">
                  <c:v>44165</c:v>
                </c:pt>
                <c:pt idx="251">
                  <c:v>44196</c:v>
                </c:pt>
                <c:pt idx="252">
                  <c:v>44227</c:v>
                </c:pt>
                <c:pt idx="253">
                  <c:v>44255</c:v>
                </c:pt>
                <c:pt idx="254">
                  <c:v>44286</c:v>
                </c:pt>
                <c:pt idx="255">
                  <c:v>44316</c:v>
                </c:pt>
                <c:pt idx="256">
                  <c:v>44347</c:v>
                </c:pt>
                <c:pt idx="257">
                  <c:v>44377</c:v>
                </c:pt>
                <c:pt idx="258">
                  <c:v>44408</c:v>
                </c:pt>
                <c:pt idx="259">
                  <c:v>44439</c:v>
                </c:pt>
                <c:pt idx="260">
                  <c:v>44469</c:v>
                </c:pt>
                <c:pt idx="261">
                  <c:v>44500</c:v>
                </c:pt>
                <c:pt idx="262">
                  <c:v>44530</c:v>
                </c:pt>
                <c:pt idx="263">
                  <c:v>44561</c:v>
                </c:pt>
                <c:pt idx="264">
                  <c:v>44592</c:v>
                </c:pt>
                <c:pt idx="265">
                  <c:v>44620</c:v>
                </c:pt>
                <c:pt idx="266">
                  <c:v>44651</c:v>
                </c:pt>
                <c:pt idx="267">
                  <c:v>44681</c:v>
                </c:pt>
                <c:pt idx="268">
                  <c:v>44712</c:v>
                </c:pt>
                <c:pt idx="269">
                  <c:v>44742</c:v>
                </c:pt>
                <c:pt idx="270">
                  <c:v>44773</c:v>
                </c:pt>
                <c:pt idx="271">
                  <c:v>44804</c:v>
                </c:pt>
                <c:pt idx="272">
                  <c:v>44834</c:v>
                </c:pt>
                <c:pt idx="273">
                  <c:v>44865</c:v>
                </c:pt>
                <c:pt idx="274">
                  <c:v>44895</c:v>
                </c:pt>
                <c:pt idx="275">
                  <c:v>44926</c:v>
                </c:pt>
                <c:pt idx="276">
                  <c:v>44957</c:v>
                </c:pt>
                <c:pt idx="277">
                  <c:v>44985</c:v>
                </c:pt>
                <c:pt idx="278">
                  <c:v>45016</c:v>
                </c:pt>
                <c:pt idx="279">
                  <c:v>45046</c:v>
                </c:pt>
                <c:pt idx="280">
                  <c:v>45077</c:v>
                </c:pt>
                <c:pt idx="281">
                  <c:v>45107</c:v>
                </c:pt>
                <c:pt idx="282">
                  <c:v>45138</c:v>
                </c:pt>
                <c:pt idx="283">
                  <c:v>45169</c:v>
                </c:pt>
                <c:pt idx="284">
                  <c:v>45199</c:v>
                </c:pt>
                <c:pt idx="285">
                  <c:v>45230</c:v>
                </c:pt>
                <c:pt idx="286">
                  <c:v>45260</c:v>
                </c:pt>
                <c:pt idx="287">
                  <c:v>45291</c:v>
                </c:pt>
                <c:pt idx="288">
                  <c:v>45322</c:v>
                </c:pt>
                <c:pt idx="289">
                  <c:v>45351</c:v>
                </c:pt>
                <c:pt idx="290">
                  <c:v>45382</c:v>
                </c:pt>
                <c:pt idx="291">
                  <c:v>45412</c:v>
                </c:pt>
                <c:pt idx="292">
                  <c:v>45443</c:v>
                </c:pt>
                <c:pt idx="293">
                  <c:v>45473</c:v>
                </c:pt>
                <c:pt idx="294">
                  <c:v>45504</c:v>
                </c:pt>
                <c:pt idx="295">
                  <c:v>45535</c:v>
                </c:pt>
                <c:pt idx="296">
                  <c:v>45565</c:v>
                </c:pt>
                <c:pt idx="297">
                  <c:v>45596</c:v>
                </c:pt>
                <c:pt idx="298">
                  <c:v>45626</c:v>
                </c:pt>
                <c:pt idx="299">
                  <c:v>45657</c:v>
                </c:pt>
                <c:pt idx="300">
                  <c:v>45688</c:v>
                </c:pt>
                <c:pt idx="301">
                  <c:v>45716</c:v>
                </c:pt>
                <c:pt idx="302">
                  <c:v>45747</c:v>
                </c:pt>
                <c:pt idx="303">
                  <c:v>45777</c:v>
                </c:pt>
                <c:pt idx="304">
                  <c:v>45808</c:v>
                </c:pt>
                <c:pt idx="305">
                  <c:v>45838</c:v>
                </c:pt>
                <c:pt idx="306">
                  <c:v>45869</c:v>
                </c:pt>
                <c:pt idx="307">
                  <c:v>45900</c:v>
                </c:pt>
                <c:pt idx="308">
                  <c:v>45930</c:v>
                </c:pt>
                <c:pt idx="309">
                  <c:v>45961</c:v>
                </c:pt>
                <c:pt idx="310">
                  <c:v>45991</c:v>
                </c:pt>
                <c:pt idx="311">
                  <c:v>46022</c:v>
                </c:pt>
                <c:pt idx="312">
                  <c:v>46053</c:v>
                </c:pt>
                <c:pt idx="313">
                  <c:v>46081</c:v>
                </c:pt>
                <c:pt idx="314">
                  <c:v>46112</c:v>
                </c:pt>
                <c:pt idx="315">
                  <c:v>46142</c:v>
                </c:pt>
                <c:pt idx="316">
                  <c:v>46173</c:v>
                </c:pt>
                <c:pt idx="317">
                  <c:v>46203</c:v>
                </c:pt>
                <c:pt idx="318">
                  <c:v>46234</c:v>
                </c:pt>
                <c:pt idx="319">
                  <c:v>46265</c:v>
                </c:pt>
                <c:pt idx="320">
                  <c:v>46295</c:v>
                </c:pt>
                <c:pt idx="321">
                  <c:v>46326</c:v>
                </c:pt>
                <c:pt idx="322">
                  <c:v>46356</c:v>
                </c:pt>
                <c:pt idx="323">
                  <c:v>46387</c:v>
                </c:pt>
                <c:pt idx="324">
                  <c:v>46418</c:v>
                </c:pt>
                <c:pt idx="325">
                  <c:v>46446</c:v>
                </c:pt>
                <c:pt idx="326">
                  <c:v>46477</c:v>
                </c:pt>
                <c:pt idx="327">
                  <c:v>46507</c:v>
                </c:pt>
                <c:pt idx="328">
                  <c:v>46538</c:v>
                </c:pt>
                <c:pt idx="329">
                  <c:v>46568</c:v>
                </c:pt>
                <c:pt idx="330">
                  <c:v>46599</c:v>
                </c:pt>
                <c:pt idx="331">
                  <c:v>46630</c:v>
                </c:pt>
                <c:pt idx="332">
                  <c:v>46660</c:v>
                </c:pt>
                <c:pt idx="333">
                  <c:v>46691</c:v>
                </c:pt>
                <c:pt idx="334">
                  <c:v>46721</c:v>
                </c:pt>
                <c:pt idx="335">
                  <c:v>46752</c:v>
                </c:pt>
              </c:numCache>
            </c:numRef>
          </c:cat>
          <c:val>
            <c:numRef>
              <c:f>'17 - PCE'!$AT$13:$AT$336</c:f>
              <c:numCache>
                <c:formatCode>General</c:formatCode>
                <c:ptCount val="324"/>
                <c:pt idx="155">
                  <c:v>#N/A</c:v>
                </c:pt>
                <c:pt idx="167">
                  <c:v>#N/A</c:v>
                </c:pt>
                <c:pt idx="179">
                  <c:v>#N/A</c:v>
                </c:pt>
                <c:pt idx="191">
                  <c:v>#N/A</c:v>
                </c:pt>
                <c:pt idx="203" formatCode="0.0">
                  <c:v>#N/A</c:v>
                </c:pt>
                <c:pt idx="215">
                  <c:v>#N/A</c:v>
                </c:pt>
                <c:pt idx="227" formatCode="0.0">
                  <c:v>#N/A</c:v>
                </c:pt>
                <c:pt idx="239" formatCode="0.0">
                  <c:v>#N/A</c:v>
                </c:pt>
                <c:pt idx="251" formatCode="0.0">
                  <c:v>1.4</c:v>
                </c:pt>
                <c:pt idx="263" formatCode="0.0">
                  <c:v>1.8</c:v>
                </c:pt>
                <c:pt idx="275" formatCode="0.0">
                  <c:v>1.9</c:v>
                </c:pt>
                <c:pt idx="287" formatCode="0.0">
                  <c:v>2</c:v>
                </c:pt>
                <c:pt idx="299">
                  <c:v>#N/A</c:v>
                </c:pt>
                <c:pt idx="311">
                  <c:v>#N/A</c:v>
                </c:pt>
                <c:pt idx="323">
                  <c:v>#N/A</c:v>
                </c:pt>
              </c:numCache>
            </c:numRef>
          </c:val>
          <c:smooth val="0"/>
          <c:extLst>
            <c:ext xmlns:c16="http://schemas.microsoft.com/office/drawing/2014/chart" uri="{C3380CC4-5D6E-409C-BE32-E72D297353CC}">
              <c16:uniqueId val="{00000024-696A-4B75-85EB-3FAF3BFFAE1A}"/>
            </c:ext>
          </c:extLst>
        </c:ser>
        <c:ser>
          <c:idx val="38"/>
          <c:order val="37"/>
          <c:tx>
            <c:strRef>
              <c:f>'17 - PCE'!$AU$12</c:f>
              <c:strCache>
                <c:ptCount val="1"/>
                <c:pt idx="0">
                  <c:v> Mar-21</c:v>
                </c:pt>
              </c:strCache>
            </c:strRef>
          </c:tx>
          <c:spPr>
            <a:ln w="19050" cap="rnd">
              <a:solidFill>
                <a:sysClr val="window" lastClr="FFFFFF">
                  <a:lumMod val="85000"/>
                </a:sysClr>
              </a:solidFill>
              <a:prstDash val="sysDash"/>
              <a:round/>
            </a:ln>
            <a:effectLst/>
          </c:spPr>
          <c:marker>
            <c:symbol val="none"/>
          </c:marker>
          <c:cat>
            <c:numRef>
              <c:f>'17 - PCE'!$G$13:$G$348</c:f>
              <c:numCache>
                <c:formatCode>[$-409]mmm\-yy;@</c:formatCode>
                <c:ptCount val="336"/>
                <c:pt idx="0">
                  <c:v>36556</c:v>
                </c:pt>
                <c:pt idx="1">
                  <c:v>36585</c:v>
                </c:pt>
                <c:pt idx="2">
                  <c:v>36616</c:v>
                </c:pt>
                <c:pt idx="3">
                  <c:v>36646</c:v>
                </c:pt>
                <c:pt idx="4">
                  <c:v>36677</c:v>
                </c:pt>
                <c:pt idx="5">
                  <c:v>36707</c:v>
                </c:pt>
                <c:pt idx="6">
                  <c:v>36738</c:v>
                </c:pt>
                <c:pt idx="7">
                  <c:v>36769</c:v>
                </c:pt>
                <c:pt idx="8">
                  <c:v>36799</c:v>
                </c:pt>
                <c:pt idx="9">
                  <c:v>36830</c:v>
                </c:pt>
                <c:pt idx="10">
                  <c:v>36860</c:v>
                </c:pt>
                <c:pt idx="11">
                  <c:v>36891</c:v>
                </c:pt>
                <c:pt idx="12">
                  <c:v>36922</c:v>
                </c:pt>
                <c:pt idx="13">
                  <c:v>36950</c:v>
                </c:pt>
                <c:pt idx="14">
                  <c:v>36981</c:v>
                </c:pt>
                <c:pt idx="15">
                  <c:v>37011</c:v>
                </c:pt>
                <c:pt idx="16">
                  <c:v>37042</c:v>
                </c:pt>
                <c:pt idx="17">
                  <c:v>37072</c:v>
                </c:pt>
                <c:pt idx="18">
                  <c:v>37103</c:v>
                </c:pt>
                <c:pt idx="19">
                  <c:v>37134</c:v>
                </c:pt>
                <c:pt idx="20">
                  <c:v>37164</c:v>
                </c:pt>
                <c:pt idx="21">
                  <c:v>37195</c:v>
                </c:pt>
                <c:pt idx="22">
                  <c:v>37225</c:v>
                </c:pt>
                <c:pt idx="23">
                  <c:v>37256</c:v>
                </c:pt>
                <c:pt idx="24">
                  <c:v>37287</c:v>
                </c:pt>
                <c:pt idx="25">
                  <c:v>37315</c:v>
                </c:pt>
                <c:pt idx="26">
                  <c:v>37346</c:v>
                </c:pt>
                <c:pt idx="27">
                  <c:v>37376</c:v>
                </c:pt>
                <c:pt idx="28">
                  <c:v>37407</c:v>
                </c:pt>
                <c:pt idx="29">
                  <c:v>37437</c:v>
                </c:pt>
                <c:pt idx="30">
                  <c:v>37468</c:v>
                </c:pt>
                <c:pt idx="31">
                  <c:v>37499</c:v>
                </c:pt>
                <c:pt idx="32">
                  <c:v>37529</c:v>
                </c:pt>
                <c:pt idx="33">
                  <c:v>37560</c:v>
                </c:pt>
                <c:pt idx="34">
                  <c:v>37590</c:v>
                </c:pt>
                <c:pt idx="35">
                  <c:v>37621</c:v>
                </c:pt>
                <c:pt idx="36">
                  <c:v>37652</c:v>
                </c:pt>
                <c:pt idx="37">
                  <c:v>37680</c:v>
                </c:pt>
                <c:pt idx="38">
                  <c:v>37711</c:v>
                </c:pt>
                <c:pt idx="39">
                  <c:v>37741</c:v>
                </c:pt>
                <c:pt idx="40">
                  <c:v>37772</c:v>
                </c:pt>
                <c:pt idx="41">
                  <c:v>37802</c:v>
                </c:pt>
                <c:pt idx="42">
                  <c:v>37833</c:v>
                </c:pt>
                <c:pt idx="43">
                  <c:v>37864</c:v>
                </c:pt>
                <c:pt idx="44">
                  <c:v>37894</c:v>
                </c:pt>
                <c:pt idx="45">
                  <c:v>37925</c:v>
                </c:pt>
                <c:pt idx="46">
                  <c:v>37955</c:v>
                </c:pt>
                <c:pt idx="47">
                  <c:v>37986</c:v>
                </c:pt>
                <c:pt idx="48">
                  <c:v>38017</c:v>
                </c:pt>
                <c:pt idx="49">
                  <c:v>38046</c:v>
                </c:pt>
                <c:pt idx="50">
                  <c:v>38077</c:v>
                </c:pt>
                <c:pt idx="51">
                  <c:v>38107</c:v>
                </c:pt>
                <c:pt idx="52">
                  <c:v>38138</c:v>
                </c:pt>
                <c:pt idx="53">
                  <c:v>38168</c:v>
                </c:pt>
                <c:pt idx="54">
                  <c:v>38199</c:v>
                </c:pt>
                <c:pt idx="55">
                  <c:v>38230</c:v>
                </c:pt>
                <c:pt idx="56">
                  <c:v>38260</c:v>
                </c:pt>
                <c:pt idx="57">
                  <c:v>38291</c:v>
                </c:pt>
                <c:pt idx="58">
                  <c:v>38321</c:v>
                </c:pt>
                <c:pt idx="59">
                  <c:v>38352</c:v>
                </c:pt>
                <c:pt idx="60">
                  <c:v>38383</c:v>
                </c:pt>
                <c:pt idx="61">
                  <c:v>38411</c:v>
                </c:pt>
                <c:pt idx="62">
                  <c:v>38442</c:v>
                </c:pt>
                <c:pt idx="63">
                  <c:v>38472</c:v>
                </c:pt>
                <c:pt idx="64">
                  <c:v>38503</c:v>
                </c:pt>
                <c:pt idx="65">
                  <c:v>38533</c:v>
                </c:pt>
                <c:pt idx="66">
                  <c:v>38564</c:v>
                </c:pt>
                <c:pt idx="67">
                  <c:v>38595</c:v>
                </c:pt>
                <c:pt idx="68">
                  <c:v>38625</c:v>
                </c:pt>
                <c:pt idx="69">
                  <c:v>38656</c:v>
                </c:pt>
                <c:pt idx="70">
                  <c:v>38686</c:v>
                </c:pt>
                <c:pt idx="71">
                  <c:v>38717</c:v>
                </c:pt>
                <c:pt idx="72">
                  <c:v>38748</c:v>
                </c:pt>
                <c:pt idx="73">
                  <c:v>38776</c:v>
                </c:pt>
                <c:pt idx="74">
                  <c:v>38807</c:v>
                </c:pt>
                <c:pt idx="75">
                  <c:v>38837</c:v>
                </c:pt>
                <c:pt idx="76">
                  <c:v>38868</c:v>
                </c:pt>
                <c:pt idx="77">
                  <c:v>38898</c:v>
                </c:pt>
                <c:pt idx="78">
                  <c:v>38929</c:v>
                </c:pt>
                <c:pt idx="79">
                  <c:v>38960</c:v>
                </c:pt>
                <c:pt idx="80">
                  <c:v>38990</c:v>
                </c:pt>
                <c:pt idx="81">
                  <c:v>39021</c:v>
                </c:pt>
                <c:pt idx="82">
                  <c:v>39051</c:v>
                </c:pt>
                <c:pt idx="83">
                  <c:v>39082</c:v>
                </c:pt>
                <c:pt idx="84">
                  <c:v>39113</c:v>
                </c:pt>
                <c:pt idx="85">
                  <c:v>39141</c:v>
                </c:pt>
                <c:pt idx="86">
                  <c:v>39172</c:v>
                </c:pt>
                <c:pt idx="87">
                  <c:v>39202</c:v>
                </c:pt>
                <c:pt idx="88">
                  <c:v>39233</c:v>
                </c:pt>
                <c:pt idx="89">
                  <c:v>39263</c:v>
                </c:pt>
                <c:pt idx="90">
                  <c:v>39294</c:v>
                </c:pt>
                <c:pt idx="91">
                  <c:v>39325</c:v>
                </c:pt>
                <c:pt idx="92">
                  <c:v>39355</c:v>
                </c:pt>
                <c:pt idx="93">
                  <c:v>39386</c:v>
                </c:pt>
                <c:pt idx="94">
                  <c:v>39416</c:v>
                </c:pt>
                <c:pt idx="95">
                  <c:v>39447</c:v>
                </c:pt>
                <c:pt idx="96">
                  <c:v>39478</c:v>
                </c:pt>
                <c:pt idx="97">
                  <c:v>39507</c:v>
                </c:pt>
                <c:pt idx="98">
                  <c:v>39538</c:v>
                </c:pt>
                <c:pt idx="99">
                  <c:v>39568</c:v>
                </c:pt>
                <c:pt idx="100">
                  <c:v>39599</c:v>
                </c:pt>
                <c:pt idx="101">
                  <c:v>39629</c:v>
                </c:pt>
                <c:pt idx="102">
                  <c:v>39660</c:v>
                </c:pt>
                <c:pt idx="103">
                  <c:v>39691</c:v>
                </c:pt>
                <c:pt idx="104">
                  <c:v>39721</c:v>
                </c:pt>
                <c:pt idx="105">
                  <c:v>39752</c:v>
                </c:pt>
                <c:pt idx="106">
                  <c:v>39782</c:v>
                </c:pt>
                <c:pt idx="107">
                  <c:v>39813</c:v>
                </c:pt>
                <c:pt idx="108">
                  <c:v>39844</c:v>
                </c:pt>
                <c:pt idx="109">
                  <c:v>39872</c:v>
                </c:pt>
                <c:pt idx="110">
                  <c:v>39903</c:v>
                </c:pt>
                <c:pt idx="111">
                  <c:v>39933</c:v>
                </c:pt>
                <c:pt idx="112">
                  <c:v>39964</c:v>
                </c:pt>
                <c:pt idx="113">
                  <c:v>39994</c:v>
                </c:pt>
                <c:pt idx="114">
                  <c:v>40025</c:v>
                </c:pt>
                <c:pt idx="115">
                  <c:v>40056</c:v>
                </c:pt>
                <c:pt idx="116">
                  <c:v>40086</c:v>
                </c:pt>
                <c:pt idx="117">
                  <c:v>40117</c:v>
                </c:pt>
                <c:pt idx="118">
                  <c:v>40147</c:v>
                </c:pt>
                <c:pt idx="119">
                  <c:v>40178</c:v>
                </c:pt>
                <c:pt idx="120">
                  <c:v>40209</c:v>
                </c:pt>
                <c:pt idx="121">
                  <c:v>40237</c:v>
                </c:pt>
                <c:pt idx="122">
                  <c:v>40268</c:v>
                </c:pt>
                <c:pt idx="123">
                  <c:v>40298</c:v>
                </c:pt>
                <c:pt idx="124">
                  <c:v>40329</c:v>
                </c:pt>
                <c:pt idx="125">
                  <c:v>40359</c:v>
                </c:pt>
                <c:pt idx="126">
                  <c:v>40390</c:v>
                </c:pt>
                <c:pt idx="127">
                  <c:v>40421</c:v>
                </c:pt>
                <c:pt idx="128">
                  <c:v>40451</c:v>
                </c:pt>
                <c:pt idx="129">
                  <c:v>40482</c:v>
                </c:pt>
                <c:pt idx="130">
                  <c:v>40512</c:v>
                </c:pt>
                <c:pt idx="131">
                  <c:v>40543</c:v>
                </c:pt>
                <c:pt idx="132">
                  <c:v>40574</c:v>
                </c:pt>
                <c:pt idx="133">
                  <c:v>40602</c:v>
                </c:pt>
                <c:pt idx="134">
                  <c:v>40633</c:v>
                </c:pt>
                <c:pt idx="135">
                  <c:v>40663</c:v>
                </c:pt>
                <c:pt idx="136">
                  <c:v>40694</c:v>
                </c:pt>
                <c:pt idx="137">
                  <c:v>40724</c:v>
                </c:pt>
                <c:pt idx="138">
                  <c:v>40755</c:v>
                </c:pt>
                <c:pt idx="139">
                  <c:v>40786</c:v>
                </c:pt>
                <c:pt idx="140">
                  <c:v>40816</c:v>
                </c:pt>
                <c:pt idx="141">
                  <c:v>40847</c:v>
                </c:pt>
                <c:pt idx="142">
                  <c:v>40877</c:v>
                </c:pt>
                <c:pt idx="143">
                  <c:v>40908</c:v>
                </c:pt>
                <c:pt idx="144">
                  <c:v>40939</c:v>
                </c:pt>
                <c:pt idx="145">
                  <c:v>40968</c:v>
                </c:pt>
                <c:pt idx="146">
                  <c:v>40999</c:v>
                </c:pt>
                <c:pt idx="147">
                  <c:v>41029</c:v>
                </c:pt>
                <c:pt idx="148">
                  <c:v>41060</c:v>
                </c:pt>
                <c:pt idx="149">
                  <c:v>41090</c:v>
                </c:pt>
                <c:pt idx="150">
                  <c:v>41121</c:v>
                </c:pt>
                <c:pt idx="151">
                  <c:v>41152</c:v>
                </c:pt>
                <c:pt idx="152">
                  <c:v>41182</c:v>
                </c:pt>
                <c:pt idx="153">
                  <c:v>41213</c:v>
                </c:pt>
                <c:pt idx="154">
                  <c:v>41243</c:v>
                </c:pt>
                <c:pt idx="155">
                  <c:v>41274</c:v>
                </c:pt>
                <c:pt idx="156">
                  <c:v>41305</c:v>
                </c:pt>
                <c:pt idx="157">
                  <c:v>41333</c:v>
                </c:pt>
                <c:pt idx="158">
                  <c:v>41364</c:v>
                </c:pt>
                <c:pt idx="159">
                  <c:v>41394</c:v>
                </c:pt>
                <c:pt idx="160">
                  <c:v>41425</c:v>
                </c:pt>
                <c:pt idx="161">
                  <c:v>41455</c:v>
                </c:pt>
                <c:pt idx="162">
                  <c:v>41486</c:v>
                </c:pt>
                <c:pt idx="163">
                  <c:v>41517</c:v>
                </c:pt>
                <c:pt idx="164">
                  <c:v>41547</c:v>
                </c:pt>
                <c:pt idx="165">
                  <c:v>41578</c:v>
                </c:pt>
                <c:pt idx="166">
                  <c:v>41608</c:v>
                </c:pt>
                <c:pt idx="167">
                  <c:v>41639</c:v>
                </c:pt>
                <c:pt idx="168">
                  <c:v>41670</c:v>
                </c:pt>
                <c:pt idx="169">
                  <c:v>41698</c:v>
                </c:pt>
                <c:pt idx="170">
                  <c:v>41729</c:v>
                </c:pt>
                <c:pt idx="171">
                  <c:v>41759</c:v>
                </c:pt>
                <c:pt idx="172">
                  <c:v>41790</c:v>
                </c:pt>
                <c:pt idx="173">
                  <c:v>41820</c:v>
                </c:pt>
                <c:pt idx="174">
                  <c:v>41851</c:v>
                </c:pt>
                <c:pt idx="175">
                  <c:v>41882</c:v>
                </c:pt>
                <c:pt idx="176">
                  <c:v>41912</c:v>
                </c:pt>
                <c:pt idx="177">
                  <c:v>41943</c:v>
                </c:pt>
                <c:pt idx="178">
                  <c:v>41973</c:v>
                </c:pt>
                <c:pt idx="179">
                  <c:v>42004</c:v>
                </c:pt>
                <c:pt idx="180">
                  <c:v>42035</c:v>
                </c:pt>
                <c:pt idx="181">
                  <c:v>42063</c:v>
                </c:pt>
                <c:pt idx="182">
                  <c:v>42094</c:v>
                </c:pt>
                <c:pt idx="183">
                  <c:v>42124</c:v>
                </c:pt>
                <c:pt idx="184">
                  <c:v>42155</c:v>
                </c:pt>
                <c:pt idx="185">
                  <c:v>42185</c:v>
                </c:pt>
                <c:pt idx="186">
                  <c:v>42216</c:v>
                </c:pt>
                <c:pt idx="187">
                  <c:v>42247</c:v>
                </c:pt>
                <c:pt idx="188">
                  <c:v>42277</c:v>
                </c:pt>
                <c:pt idx="189">
                  <c:v>42308</c:v>
                </c:pt>
                <c:pt idx="190">
                  <c:v>42338</c:v>
                </c:pt>
                <c:pt idx="191">
                  <c:v>42369</c:v>
                </c:pt>
                <c:pt idx="192">
                  <c:v>42400</c:v>
                </c:pt>
                <c:pt idx="193">
                  <c:v>42429</c:v>
                </c:pt>
                <c:pt idx="194">
                  <c:v>42460</c:v>
                </c:pt>
                <c:pt idx="195">
                  <c:v>42490</c:v>
                </c:pt>
                <c:pt idx="196">
                  <c:v>42521</c:v>
                </c:pt>
                <c:pt idx="197">
                  <c:v>42551</c:v>
                </c:pt>
                <c:pt idx="198">
                  <c:v>42582</c:v>
                </c:pt>
                <c:pt idx="199">
                  <c:v>42613</c:v>
                </c:pt>
                <c:pt idx="200">
                  <c:v>42643</c:v>
                </c:pt>
                <c:pt idx="201">
                  <c:v>42674</c:v>
                </c:pt>
                <c:pt idx="202">
                  <c:v>42704</c:v>
                </c:pt>
                <c:pt idx="203">
                  <c:v>42735</c:v>
                </c:pt>
                <c:pt idx="204">
                  <c:v>42766</c:v>
                </c:pt>
                <c:pt idx="205">
                  <c:v>42794</c:v>
                </c:pt>
                <c:pt idx="206">
                  <c:v>42825</c:v>
                </c:pt>
                <c:pt idx="207">
                  <c:v>42855</c:v>
                </c:pt>
                <c:pt idx="208">
                  <c:v>42886</c:v>
                </c:pt>
                <c:pt idx="209">
                  <c:v>42916</c:v>
                </c:pt>
                <c:pt idx="210">
                  <c:v>42947</c:v>
                </c:pt>
                <c:pt idx="211">
                  <c:v>42978</c:v>
                </c:pt>
                <c:pt idx="212">
                  <c:v>43008</c:v>
                </c:pt>
                <c:pt idx="213">
                  <c:v>43039</c:v>
                </c:pt>
                <c:pt idx="214">
                  <c:v>43069</c:v>
                </c:pt>
                <c:pt idx="215">
                  <c:v>43100</c:v>
                </c:pt>
                <c:pt idx="216">
                  <c:v>43131</c:v>
                </c:pt>
                <c:pt idx="217">
                  <c:v>43159</c:v>
                </c:pt>
                <c:pt idx="218">
                  <c:v>43190</c:v>
                </c:pt>
                <c:pt idx="219">
                  <c:v>43220</c:v>
                </c:pt>
                <c:pt idx="220">
                  <c:v>43251</c:v>
                </c:pt>
                <c:pt idx="221">
                  <c:v>43281</c:v>
                </c:pt>
                <c:pt idx="222">
                  <c:v>43312</c:v>
                </c:pt>
                <c:pt idx="223">
                  <c:v>43343</c:v>
                </c:pt>
                <c:pt idx="224">
                  <c:v>43373</c:v>
                </c:pt>
                <c:pt idx="225">
                  <c:v>43404</c:v>
                </c:pt>
                <c:pt idx="226">
                  <c:v>43434</c:v>
                </c:pt>
                <c:pt idx="227">
                  <c:v>43465</c:v>
                </c:pt>
                <c:pt idx="228">
                  <c:v>43496</c:v>
                </c:pt>
                <c:pt idx="229">
                  <c:v>43524</c:v>
                </c:pt>
                <c:pt idx="230">
                  <c:v>43555</c:v>
                </c:pt>
                <c:pt idx="231">
                  <c:v>43585</c:v>
                </c:pt>
                <c:pt idx="232">
                  <c:v>43616</c:v>
                </c:pt>
                <c:pt idx="233">
                  <c:v>43646</c:v>
                </c:pt>
                <c:pt idx="234">
                  <c:v>43677</c:v>
                </c:pt>
                <c:pt idx="235">
                  <c:v>43708</c:v>
                </c:pt>
                <c:pt idx="236">
                  <c:v>43738</c:v>
                </c:pt>
                <c:pt idx="237">
                  <c:v>43769</c:v>
                </c:pt>
                <c:pt idx="238">
                  <c:v>43799</c:v>
                </c:pt>
                <c:pt idx="239">
                  <c:v>43830</c:v>
                </c:pt>
                <c:pt idx="240">
                  <c:v>43861</c:v>
                </c:pt>
                <c:pt idx="241">
                  <c:v>43890</c:v>
                </c:pt>
                <c:pt idx="242">
                  <c:v>43921</c:v>
                </c:pt>
                <c:pt idx="243">
                  <c:v>43951</c:v>
                </c:pt>
                <c:pt idx="244">
                  <c:v>43982</c:v>
                </c:pt>
                <c:pt idx="245">
                  <c:v>44012</c:v>
                </c:pt>
                <c:pt idx="246">
                  <c:v>44043</c:v>
                </c:pt>
                <c:pt idx="247">
                  <c:v>44074</c:v>
                </c:pt>
                <c:pt idx="248">
                  <c:v>44104</c:v>
                </c:pt>
                <c:pt idx="249">
                  <c:v>44135</c:v>
                </c:pt>
                <c:pt idx="250">
                  <c:v>44165</c:v>
                </c:pt>
                <c:pt idx="251">
                  <c:v>44196</c:v>
                </c:pt>
                <c:pt idx="252">
                  <c:v>44227</c:v>
                </c:pt>
                <c:pt idx="253">
                  <c:v>44255</c:v>
                </c:pt>
                <c:pt idx="254">
                  <c:v>44286</c:v>
                </c:pt>
                <c:pt idx="255">
                  <c:v>44316</c:v>
                </c:pt>
                <c:pt idx="256">
                  <c:v>44347</c:v>
                </c:pt>
                <c:pt idx="257">
                  <c:v>44377</c:v>
                </c:pt>
                <c:pt idx="258">
                  <c:v>44408</c:v>
                </c:pt>
                <c:pt idx="259">
                  <c:v>44439</c:v>
                </c:pt>
                <c:pt idx="260">
                  <c:v>44469</c:v>
                </c:pt>
                <c:pt idx="261">
                  <c:v>44500</c:v>
                </c:pt>
                <c:pt idx="262">
                  <c:v>44530</c:v>
                </c:pt>
                <c:pt idx="263">
                  <c:v>44561</c:v>
                </c:pt>
                <c:pt idx="264">
                  <c:v>44592</c:v>
                </c:pt>
                <c:pt idx="265">
                  <c:v>44620</c:v>
                </c:pt>
                <c:pt idx="266">
                  <c:v>44651</c:v>
                </c:pt>
                <c:pt idx="267">
                  <c:v>44681</c:v>
                </c:pt>
                <c:pt idx="268">
                  <c:v>44712</c:v>
                </c:pt>
                <c:pt idx="269">
                  <c:v>44742</c:v>
                </c:pt>
                <c:pt idx="270">
                  <c:v>44773</c:v>
                </c:pt>
                <c:pt idx="271">
                  <c:v>44804</c:v>
                </c:pt>
                <c:pt idx="272">
                  <c:v>44834</c:v>
                </c:pt>
                <c:pt idx="273">
                  <c:v>44865</c:v>
                </c:pt>
                <c:pt idx="274">
                  <c:v>44895</c:v>
                </c:pt>
                <c:pt idx="275">
                  <c:v>44926</c:v>
                </c:pt>
                <c:pt idx="276">
                  <c:v>44957</c:v>
                </c:pt>
                <c:pt idx="277">
                  <c:v>44985</c:v>
                </c:pt>
                <c:pt idx="278">
                  <c:v>45016</c:v>
                </c:pt>
                <c:pt idx="279">
                  <c:v>45046</c:v>
                </c:pt>
                <c:pt idx="280">
                  <c:v>45077</c:v>
                </c:pt>
                <c:pt idx="281">
                  <c:v>45107</c:v>
                </c:pt>
                <c:pt idx="282">
                  <c:v>45138</c:v>
                </c:pt>
                <c:pt idx="283">
                  <c:v>45169</c:v>
                </c:pt>
                <c:pt idx="284">
                  <c:v>45199</c:v>
                </c:pt>
                <c:pt idx="285">
                  <c:v>45230</c:v>
                </c:pt>
                <c:pt idx="286">
                  <c:v>45260</c:v>
                </c:pt>
                <c:pt idx="287">
                  <c:v>45291</c:v>
                </c:pt>
                <c:pt idx="288">
                  <c:v>45322</c:v>
                </c:pt>
                <c:pt idx="289">
                  <c:v>45351</c:v>
                </c:pt>
                <c:pt idx="290">
                  <c:v>45382</c:v>
                </c:pt>
                <c:pt idx="291">
                  <c:v>45412</c:v>
                </c:pt>
                <c:pt idx="292">
                  <c:v>45443</c:v>
                </c:pt>
                <c:pt idx="293">
                  <c:v>45473</c:v>
                </c:pt>
                <c:pt idx="294">
                  <c:v>45504</c:v>
                </c:pt>
                <c:pt idx="295">
                  <c:v>45535</c:v>
                </c:pt>
                <c:pt idx="296">
                  <c:v>45565</c:v>
                </c:pt>
                <c:pt idx="297">
                  <c:v>45596</c:v>
                </c:pt>
                <c:pt idx="298">
                  <c:v>45626</c:v>
                </c:pt>
                <c:pt idx="299">
                  <c:v>45657</c:v>
                </c:pt>
                <c:pt idx="300">
                  <c:v>45688</c:v>
                </c:pt>
                <c:pt idx="301">
                  <c:v>45716</c:v>
                </c:pt>
                <c:pt idx="302">
                  <c:v>45747</c:v>
                </c:pt>
                <c:pt idx="303">
                  <c:v>45777</c:v>
                </c:pt>
                <c:pt idx="304">
                  <c:v>45808</c:v>
                </c:pt>
                <c:pt idx="305">
                  <c:v>45838</c:v>
                </c:pt>
                <c:pt idx="306">
                  <c:v>45869</c:v>
                </c:pt>
                <c:pt idx="307">
                  <c:v>45900</c:v>
                </c:pt>
                <c:pt idx="308">
                  <c:v>45930</c:v>
                </c:pt>
                <c:pt idx="309">
                  <c:v>45961</c:v>
                </c:pt>
                <c:pt idx="310">
                  <c:v>45991</c:v>
                </c:pt>
                <c:pt idx="311">
                  <c:v>46022</c:v>
                </c:pt>
                <c:pt idx="312">
                  <c:v>46053</c:v>
                </c:pt>
                <c:pt idx="313">
                  <c:v>46081</c:v>
                </c:pt>
                <c:pt idx="314">
                  <c:v>46112</c:v>
                </c:pt>
                <c:pt idx="315">
                  <c:v>46142</c:v>
                </c:pt>
                <c:pt idx="316">
                  <c:v>46173</c:v>
                </c:pt>
                <c:pt idx="317">
                  <c:v>46203</c:v>
                </c:pt>
                <c:pt idx="318">
                  <c:v>46234</c:v>
                </c:pt>
                <c:pt idx="319">
                  <c:v>46265</c:v>
                </c:pt>
                <c:pt idx="320">
                  <c:v>46295</c:v>
                </c:pt>
                <c:pt idx="321">
                  <c:v>46326</c:v>
                </c:pt>
                <c:pt idx="322">
                  <c:v>46356</c:v>
                </c:pt>
                <c:pt idx="323">
                  <c:v>46387</c:v>
                </c:pt>
                <c:pt idx="324">
                  <c:v>46418</c:v>
                </c:pt>
                <c:pt idx="325">
                  <c:v>46446</c:v>
                </c:pt>
                <c:pt idx="326">
                  <c:v>46477</c:v>
                </c:pt>
                <c:pt idx="327">
                  <c:v>46507</c:v>
                </c:pt>
                <c:pt idx="328">
                  <c:v>46538</c:v>
                </c:pt>
                <c:pt idx="329">
                  <c:v>46568</c:v>
                </c:pt>
                <c:pt idx="330">
                  <c:v>46599</c:v>
                </c:pt>
                <c:pt idx="331">
                  <c:v>46630</c:v>
                </c:pt>
                <c:pt idx="332">
                  <c:v>46660</c:v>
                </c:pt>
                <c:pt idx="333">
                  <c:v>46691</c:v>
                </c:pt>
                <c:pt idx="334">
                  <c:v>46721</c:v>
                </c:pt>
                <c:pt idx="335">
                  <c:v>46752</c:v>
                </c:pt>
              </c:numCache>
            </c:numRef>
          </c:cat>
          <c:val>
            <c:numRef>
              <c:f>'17 - PCE'!$AU$13:$AU$336</c:f>
              <c:numCache>
                <c:formatCode>General</c:formatCode>
                <c:ptCount val="324"/>
                <c:pt idx="155">
                  <c:v>#N/A</c:v>
                </c:pt>
                <c:pt idx="167">
                  <c:v>#N/A</c:v>
                </c:pt>
                <c:pt idx="179">
                  <c:v>#N/A</c:v>
                </c:pt>
                <c:pt idx="191">
                  <c:v>#N/A</c:v>
                </c:pt>
                <c:pt idx="203">
                  <c:v>#N/A</c:v>
                </c:pt>
                <c:pt idx="215">
                  <c:v>#N/A</c:v>
                </c:pt>
                <c:pt idx="227">
                  <c:v>#N/A</c:v>
                </c:pt>
                <c:pt idx="239" formatCode="0.0">
                  <c:v>#N/A</c:v>
                </c:pt>
                <c:pt idx="251" formatCode="0.0">
                  <c:v>#N/A</c:v>
                </c:pt>
                <c:pt idx="254" formatCode="0.0000">
                  <c:v>2.200848980840564</c:v>
                </c:pt>
                <c:pt idx="263" formatCode="0.0">
                  <c:v>2.2000000000000002</c:v>
                </c:pt>
                <c:pt idx="275" formatCode="0.0">
                  <c:v>2</c:v>
                </c:pt>
                <c:pt idx="287" formatCode="0.0">
                  <c:v>2.1</c:v>
                </c:pt>
                <c:pt idx="299">
                  <c:v>#N/A</c:v>
                </c:pt>
                <c:pt idx="311">
                  <c:v>#N/A</c:v>
                </c:pt>
                <c:pt idx="323">
                  <c:v>#N/A</c:v>
                </c:pt>
              </c:numCache>
            </c:numRef>
          </c:val>
          <c:smooth val="0"/>
          <c:extLst>
            <c:ext xmlns:c16="http://schemas.microsoft.com/office/drawing/2014/chart" uri="{C3380CC4-5D6E-409C-BE32-E72D297353CC}">
              <c16:uniqueId val="{00000025-696A-4B75-85EB-3FAF3BFFAE1A}"/>
            </c:ext>
          </c:extLst>
        </c:ser>
        <c:ser>
          <c:idx val="39"/>
          <c:order val="38"/>
          <c:tx>
            <c:strRef>
              <c:f>'17 - PCE'!$AV$12</c:f>
              <c:strCache>
                <c:ptCount val="1"/>
                <c:pt idx="0">
                  <c:v> Jun-21</c:v>
                </c:pt>
              </c:strCache>
            </c:strRef>
          </c:tx>
          <c:spPr>
            <a:ln w="19050" cap="rnd">
              <a:solidFill>
                <a:sysClr val="window" lastClr="FFFFFF">
                  <a:lumMod val="85000"/>
                </a:sysClr>
              </a:solidFill>
              <a:prstDash val="sysDash"/>
              <a:round/>
            </a:ln>
            <a:effectLst/>
          </c:spPr>
          <c:marker>
            <c:symbol val="none"/>
          </c:marker>
          <c:cat>
            <c:numRef>
              <c:f>'17 - PCE'!$G$13:$G$348</c:f>
              <c:numCache>
                <c:formatCode>[$-409]mmm\-yy;@</c:formatCode>
                <c:ptCount val="336"/>
                <c:pt idx="0">
                  <c:v>36556</c:v>
                </c:pt>
                <c:pt idx="1">
                  <c:v>36585</c:v>
                </c:pt>
                <c:pt idx="2">
                  <c:v>36616</c:v>
                </c:pt>
                <c:pt idx="3">
                  <c:v>36646</c:v>
                </c:pt>
                <c:pt idx="4">
                  <c:v>36677</c:v>
                </c:pt>
                <c:pt idx="5">
                  <c:v>36707</c:v>
                </c:pt>
                <c:pt idx="6">
                  <c:v>36738</c:v>
                </c:pt>
                <c:pt idx="7">
                  <c:v>36769</c:v>
                </c:pt>
                <c:pt idx="8">
                  <c:v>36799</c:v>
                </c:pt>
                <c:pt idx="9">
                  <c:v>36830</c:v>
                </c:pt>
                <c:pt idx="10">
                  <c:v>36860</c:v>
                </c:pt>
                <c:pt idx="11">
                  <c:v>36891</c:v>
                </c:pt>
                <c:pt idx="12">
                  <c:v>36922</c:v>
                </c:pt>
                <c:pt idx="13">
                  <c:v>36950</c:v>
                </c:pt>
                <c:pt idx="14">
                  <c:v>36981</c:v>
                </c:pt>
                <c:pt idx="15">
                  <c:v>37011</c:v>
                </c:pt>
                <c:pt idx="16">
                  <c:v>37042</c:v>
                </c:pt>
                <c:pt idx="17">
                  <c:v>37072</c:v>
                </c:pt>
                <c:pt idx="18">
                  <c:v>37103</c:v>
                </c:pt>
                <c:pt idx="19">
                  <c:v>37134</c:v>
                </c:pt>
                <c:pt idx="20">
                  <c:v>37164</c:v>
                </c:pt>
                <c:pt idx="21">
                  <c:v>37195</c:v>
                </c:pt>
                <c:pt idx="22">
                  <c:v>37225</c:v>
                </c:pt>
                <c:pt idx="23">
                  <c:v>37256</c:v>
                </c:pt>
                <c:pt idx="24">
                  <c:v>37287</c:v>
                </c:pt>
                <c:pt idx="25">
                  <c:v>37315</c:v>
                </c:pt>
                <c:pt idx="26">
                  <c:v>37346</c:v>
                </c:pt>
                <c:pt idx="27">
                  <c:v>37376</c:v>
                </c:pt>
                <c:pt idx="28">
                  <c:v>37407</c:v>
                </c:pt>
                <c:pt idx="29">
                  <c:v>37437</c:v>
                </c:pt>
                <c:pt idx="30">
                  <c:v>37468</c:v>
                </c:pt>
                <c:pt idx="31">
                  <c:v>37499</c:v>
                </c:pt>
                <c:pt idx="32">
                  <c:v>37529</c:v>
                </c:pt>
                <c:pt idx="33">
                  <c:v>37560</c:v>
                </c:pt>
                <c:pt idx="34">
                  <c:v>37590</c:v>
                </c:pt>
                <c:pt idx="35">
                  <c:v>37621</c:v>
                </c:pt>
                <c:pt idx="36">
                  <c:v>37652</c:v>
                </c:pt>
                <c:pt idx="37">
                  <c:v>37680</c:v>
                </c:pt>
                <c:pt idx="38">
                  <c:v>37711</c:v>
                </c:pt>
                <c:pt idx="39">
                  <c:v>37741</c:v>
                </c:pt>
                <c:pt idx="40">
                  <c:v>37772</c:v>
                </c:pt>
                <c:pt idx="41">
                  <c:v>37802</c:v>
                </c:pt>
                <c:pt idx="42">
                  <c:v>37833</c:v>
                </c:pt>
                <c:pt idx="43">
                  <c:v>37864</c:v>
                </c:pt>
                <c:pt idx="44">
                  <c:v>37894</c:v>
                </c:pt>
                <c:pt idx="45">
                  <c:v>37925</c:v>
                </c:pt>
                <c:pt idx="46">
                  <c:v>37955</c:v>
                </c:pt>
                <c:pt idx="47">
                  <c:v>37986</c:v>
                </c:pt>
                <c:pt idx="48">
                  <c:v>38017</c:v>
                </c:pt>
                <c:pt idx="49">
                  <c:v>38046</c:v>
                </c:pt>
                <c:pt idx="50">
                  <c:v>38077</c:v>
                </c:pt>
                <c:pt idx="51">
                  <c:v>38107</c:v>
                </c:pt>
                <c:pt idx="52">
                  <c:v>38138</c:v>
                </c:pt>
                <c:pt idx="53">
                  <c:v>38168</c:v>
                </c:pt>
                <c:pt idx="54">
                  <c:v>38199</c:v>
                </c:pt>
                <c:pt idx="55">
                  <c:v>38230</c:v>
                </c:pt>
                <c:pt idx="56">
                  <c:v>38260</c:v>
                </c:pt>
                <c:pt idx="57">
                  <c:v>38291</c:v>
                </c:pt>
                <c:pt idx="58">
                  <c:v>38321</c:v>
                </c:pt>
                <c:pt idx="59">
                  <c:v>38352</c:v>
                </c:pt>
                <c:pt idx="60">
                  <c:v>38383</c:v>
                </c:pt>
                <c:pt idx="61">
                  <c:v>38411</c:v>
                </c:pt>
                <c:pt idx="62">
                  <c:v>38442</c:v>
                </c:pt>
                <c:pt idx="63">
                  <c:v>38472</c:v>
                </c:pt>
                <c:pt idx="64">
                  <c:v>38503</c:v>
                </c:pt>
                <c:pt idx="65">
                  <c:v>38533</c:v>
                </c:pt>
                <c:pt idx="66">
                  <c:v>38564</c:v>
                </c:pt>
                <c:pt idx="67">
                  <c:v>38595</c:v>
                </c:pt>
                <c:pt idx="68">
                  <c:v>38625</c:v>
                </c:pt>
                <c:pt idx="69">
                  <c:v>38656</c:v>
                </c:pt>
                <c:pt idx="70">
                  <c:v>38686</c:v>
                </c:pt>
                <c:pt idx="71">
                  <c:v>38717</c:v>
                </c:pt>
                <c:pt idx="72">
                  <c:v>38748</c:v>
                </c:pt>
                <c:pt idx="73">
                  <c:v>38776</c:v>
                </c:pt>
                <c:pt idx="74">
                  <c:v>38807</c:v>
                </c:pt>
                <c:pt idx="75">
                  <c:v>38837</c:v>
                </c:pt>
                <c:pt idx="76">
                  <c:v>38868</c:v>
                </c:pt>
                <c:pt idx="77">
                  <c:v>38898</c:v>
                </c:pt>
                <c:pt idx="78">
                  <c:v>38929</c:v>
                </c:pt>
                <c:pt idx="79">
                  <c:v>38960</c:v>
                </c:pt>
                <c:pt idx="80">
                  <c:v>38990</c:v>
                </c:pt>
                <c:pt idx="81">
                  <c:v>39021</c:v>
                </c:pt>
                <c:pt idx="82">
                  <c:v>39051</c:v>
                </c:pt>
                <c:pt idx="83">
                  <c:v>39082</c:v>
                </c:pt>
                <c:pt idx="84">
                  <c:v>39113</c:v>
                </c:pt>
                <c:pt idx="85">
                  <c:v>39141</c:v>
                </c:pt>
                <c:pt idx="86">
                  <c:v>39172</c:v>
                </c:pt>
                <c:pt idx="87">
                  <c:v>39202</c:v>
                </c:pt>
                <c:pt idx="88">
                  <c:v>39233</c:v>
                </c:pt>
                <c:pt idx="89">
                  <c:v>39263</c:v>
                </c:pt>
                <c:pt idx="90">
                  <c:v>39294</c:v>
                </c:pt>
                <c:pt idx="91">
                  <c:v>39325</c:v>
                </c:pt>
                <c:pt idx="92">
                  <c:v>39355</c:v>
                </c:pt>
                <c:pt idx="93">
                  <c:v>39386</c:v>
                </c:pt>
                <c:pt idx="94">
                  <c:v>39416</c:v>
                </c:pt>
                <c:pt idx="95">
                  <c:v>39447</c:v>
                </c:pt>
                <c:pt idx="96">
                  <c:v>39478</c:v>
                </c:pt>
                <c:pt idx="97">
                  <c:v>39507</c:v>
                </c:pt>
                <c:pt idx="98">
                  <c:v>39538</c:v>
                </c:pt>
                <c:pt idx="99">
                  <c:v>39568</c:v>
                </c:pt>
                <c:pt idx="100">
                  <c:v>39599</c:v>
                </c:pt>
                <c:pt idx="101">
                  <c:v>39629</c:v>
                </c:pt>
                <c:pt idx="102">
                  <c:v>39660</c:v>
                </c:pt>
                <c:pt idx="103">
                  <c:v>39691</c:v>
                </c:pt>
                <c:pt idx="104">
                  <c:v>39721</c:v>
                </c:pt>
                <c:pt idx="105">
                  <c:v>39752</c:v>
                </c:pt>
                <c:pt idx="106">
                  <c:v>39782</c:v>
                </c:pt>
                <c:pt idx="107">
                  <c:v>39813</c:v>
                </c:pt>
                <c:pt idx="108">
                  <c:v>39844</c:v>
                </c:pt>
                <c:pt idx="109">
                  <c:v>39872</c:v>
                </c:pt>
                <c:pt idx="110">
                  <c:v>39903</c:v>
                </c:pt>
                <c:pt idx="111">
                  <c:v>39933</c:v>
                </c:pt>
                <c:pt idx="112">
                  <c:v>39964</c:v>
                </c:pt>
                <c:pt idx="113">
                  <c:v>39994</c:v>
                </c:pt>
                <c:pt idx="114">
                  <c:v>40025</c:v>
                </c:pt>
                <c:pt idx="115">
                  <c:v>40056</c:v>
                </c:pt>
                <c:pt idx="116">
                  <c:v>40086</c:v>
                </c:pt>
                <c:pt idx="117">
                  <c:v>40117</c:v>
                </c:pt>
                <c:pt idx="118">
                  <c:v>40147</c:v>
                </c:pt>
                <c:pt idx="119">
                  <c:v>40178</c:v>
                </c:pt>
                <c:pt idx="120">
                  <c:v>40209</c:v>
                </c:pt>
                <c:pt idx="121">
                  <c:v>40237</c:v>
                </c:pt>
                <c:pt idx="122">
                  <c:v>40268</c:v>
                </c:pt>
                <c:pt idx="123">
                  <c:v>40298</c:v>
                </c:pt>
                <c:pt idx="124">
                  <c:v>40329</c:v>
                </c:pt>
                <c:pt idx="125">
                  <c:v>40359</c:v>
                </c:pt>
                <c:pt idx="126">
                  <c:v>40390</c:v>
                </c:pt>
                <c:pt idx="127">
                  <c:v>40421</c:v>
                </c:pt>
                <c:pt idx="128">
                  <c:v>40451</c:v>
                </c:pt>
                <c:pt idx="129">
                  <c:v>40482</c:v>
                </c:pt>
                <c:pt idx="130">
                  <c:v>40512</c:v>
                </c:pt>
                <c:pt idx="131">
                  <c:v>40543</c:v>
                </c:pt>
                <c:pt idx="132">
                  <c:v>40574</c:v>
                </c:pt>
                <c:pt idx="133">
                  <c:v>40602</c:v>
                </c:pt>
                <c:pt idx="134">
                  <c:v>40633</c:v>
                </c:pt>
                <c:pt idx="135">
                  <c:v>40663</c:v>
                </c:pt>
                <c:pt idx="136">
                  <c:v>40694</c:v>
                </c:pt>
                <c:pt idx="137">
                  <c:v>40724</c:v>
                </c:pt>
                <c:pt idx="138">
                  <c:v>40755</c:v>
                </c:pt>
                <c:pt idx="139">
                  <c:v>40786</c:v>
                </c:pt>
                <c:pt idx="140">
                  <c:v>40816</c:v>
                </c:pt>
                <c:pt idx="141">
                  <c:v>40847</c:v>
                </c:pt>
                <c:pt idx="142">
                  <c:v>40877</c:v>
                </c:pt>
                <c:pt idx="143">
                  <c:v>40908</c:v>
                </c:pt>
                <c:pt idx="144">
                  <c:v>40939</c:v>
                </c:pt>
                <c:pt idx="145">
                  <c:v>40968</c:v>
                </c:pt>
                <c:pt idx="146">
                  <c:v>40999</c:v>
                </c:pt>
                <c:pt idx="147">
                  <c:v>41029</c:v>
                </c:pt>
                <c:pt idx="148">
                  <c:v>41060</c:v>
                </c:pt>
                <c:pt idx="149">
                  <c:v>41090</c:v>
                </c:pt>
                <c:pt idx="150">
                  <c:v>41121</c:v>
                </c:pt>
                <c:pt idx="151">
                  <c:v>41152</c:v>
                </c:pt>
                <c:pt idx="152">
                  <c:v>41182</c:v>
                </c:pt>
                <c:pt idx="153">
                  <c:v>41213</c:v>
                </c:pt>
                <c:pt idx="154">
                  <c:v>41243</c:v>
                </c:pt>
                <c:pt idx="155">
                  <c:v>41274</c:v>
                </c:pt>
                <c:pt idx="156">
                  <c:v>41305</c:v>
                </c:pt>
                <c:pt idx="157">
                  <c:v>41333</c:v>
                </c:pt>
                <c:pt idx="158">
                  <c:v>41364</c:v>
                </c:pt>
                <c:pt idx="159">
                  <c:v>41394</c:v>
                </c:pt>
                <c:pt idx="160">
                  <c:v>41425</c:v>
                </c:pt>
                <c:pt idx="161">
                  <c:v>41455</c:v>
                </c:pt>
                <c:pt idx="162">
                  <c:v>41486</c:v>
                </c:pt>
                <c:pt idx="163">
                  <c:v>41517</c:v>
                </c:pt>
                <c:pt idx="164">
                  <c:v>41547</c:v>
                </c:pt>
                <c:pt idx="165">
                  <c:v>41578</c:v>
                </c:pt>
                <c:pt idx="166">
                  <c:v>41608</c:v>
                </c:pt>
                <c:pt idx="167">
                  <c:v>41639</c:v>
                </c:pt>
                <c:pt idx="168">
                  <c:v>41670</c:v>
                </c:pt>
                <c:pt idx="169">
                  <c:v>41698</c:v>
                </c:pt>
                <c:pt idx="170">
                  <c:v>41729</c:v>
                </c:pt>
                <c:pt idx="171">
                  <c:v>41759</c:v>
                </c:pt>
                <c:pt idx="172">
                  <c:v>41790</c:v>
                </c:pt>
                <c:pt idx="173">
                  <c:v>41820</c:v>
                </c:pt>
                <c:pt idx="174">
                  <c:v>41851</c:v>
                </c:pt>
                <c:pt idx="175">
                  <c:v>41882</c:v>
                </c:pt>
                <c:pt idx="176">
                  <c:v>41912</c:v>
                </c:pt>
                <c:pt idx="177">
                  <c:v>41943</c:v>
                </c:pt>
                <c:pt idx="178">
                  <c:v>41973</c:v>
                </c:pt>
                <c:pt idx="179">
                  <c:v>42004</c:v>
                </c:pt>
                <c:pt idx="180">
                  <c:v>42035</c:v>
                </c:pt>
                <c:pt idx="181">
                  <c:v>42063</c:v>
                </c:pt>
                <c:pt idx="182">
                  <c:v>42094</c:v>
                </c:pt>
                <c:pt idx="183">
                  <c:v>42124</c:v>
                </c:pt>
                <c:pt idx="184">
                  <c:v>42155</c:v>
                </c:pt>
                <c:pt idx="185">
                  <c:v>42185</c:v>
                </c:pt>
                <c:pt idx="186">
                  <c:v>42216</c:v>
                </c:pt>
                <c:pt idx="187">
                  <c:v>42247</c:v>
                </c:pt>
                <c:pt idx="188">
                  <c:v>42277</c:v>
                </c:pt>
                <c:pt idx="189">
                  <c:v>42308</c:v>
                </c:pt>
                <c:pt idx="190">
                  <c:v>42338</c:v>
                </c:pt>
                <c:pt idx="191">
                  <c:v>42369</c:v>
                </c:pt>
                <c:pt idx="192">
                  <c:v>42400</c:v>
                </c:pt>
                <c:pt idx="193">
                  <c:v>42429</c:v>
                </c:pt>
                <c:pt idx="194">
                  <c:v>42460</c:v>
                </c:pt>
                <c:pt idx="195">
                  <c:v>42490</c:v>
                </c:pt>
                <c:pt idx="196">
                  <c:v>42521</c:v>
                </c:pt>
                <c:pt idx="197">
                  <c:v>42551</c:v>
                </c:pt>
                <c:pt idx="198">
                  <c:v>42582</c:v>
                </c:pt>
                <c:pt idx="199">
                  <c:v>42613</c:v>
                </c:pt>
                <c:pt idx="200">
                  <c:v>42643</c:v>
                </c:pt>
                <c:pt idx="201">
                  <c:v>42674</c:v>
                </c:pt>
                <c:pt idx="202">
                  <c:v>42704</c:v>
                </c:pt>
                <c:pt idx="203">
                  <c:v>42735</c:v>
                </c:pt>
                <c:pt idx="204">
                  <c:v>42766</c:v>
                </c:pt>
                <c:pt idx="205">
                  <c:v>42794</c:v>
                </c:pt>
                <c:pt idx="206">
                  <c:v>42825</c:v>
                </c:pt>
                <c:pt idx="207">
                  <c:v>42855</c:v>
                </c:pt>
                <c:pt idx="208">
                  <c:v>42886</c:v>
                </c:pt>
                <c:pt idx="209">
                  <c:v>42916</c:v>
                </c:pt>
                <c:pt idx="210">
                  <c:v>42947</c:v>
                </c:pt>
                <c:pt idx="211">
                  <c:v>42978</c:v>
                </c:pt>
                <c:pt idx="212">
                  <c:v>43008</c:v>
                </c:pt>
                <c:pt idx="213">
                  <c:v>43039</c:v>
                </c:pt>
                <c:pt idx="214">
                  <c:v>43069</c:v>
                </c:pt>
                <c:pt idx="215">
                  <c:v>43100</c:v>
                </c:pt>
                <c:pt idx="216">
                  <c:v>43131</c:v>
                </c:pt>
                <c:pt idx="217">
                  <c:v>43159</c:v>
                </c:pt>
                <c:pt idx="218">
                  <c:v>43190</c:v>
                </c:pt>
                <c:pt idx="219">
                  <c:v>43220</c:v>
                </c:pt>
                <c:pt idx="220">
                  <c:v>43251</c:v>
                </c:pt>
                <c:pt idx="221">
                  <c:v>43281</c:v>
                </c:pt>
                <c:pt idx="222">
                  <c:v>43312</c:v>
                </c:pt>
                <c:pt idx="223">
                  <c:v>43343</c:v>
                </c:pt>
                <c:pt idx="224">
                  <c:v>43373</c:v>
                </c:pt>
                <c:pt idx="225">
                  <c:v>43404</c:v>
                </c:pt>
                <c:pt idx="226">
                  <c:v>43434</c:v>
                </c:pt>
                <c:pt idx="227">
                  <c:v>43465</c:v>
                </c:pt>
                <c:pt idx="228">
                  <c:v>43496</c:v>
                </c:pt>
                <c:pt idx="229">
                  <c:v>43524</c:v>
                </c:pt>
                <c:pt idx="230">
                  <c:v>43555</c:v>
                </c:pt>
                <c:pt idx="231">
                  <c:v>43585</c:v>
                </c:pt>
                <c:pt idx="232">
                  <c:v>43616</c:v>
                </c:pt>
                <c:pt idx="233">
                  <c:v>43646</c:v>
                </c:pt>
                <c:pt idx="234">
                  <c:v>43677</c:v>
                </c:pt>
                <c:pt idx="235">
                  <c:v>43708</c:v>
                </c:pt>
                <c:pt idx="236">
                  <c:v>43738</c:v>
                </c:pt>
                <c:pt idx="237">
                  <c:v>43769</c:v>
                </c:pt>
                <c:pt idx="238">
                  <c:v>43799</c:v>
                </c:pt>
                <c:pt idx="239">
                  <c:v>43830</c:v>
                </c:pt>
                <c:pt idx="240">
                  <c:v>43861</c:v>
                </c:pt>
                <c:pt idx="241">
                  <c:v>43890</c:v>
                </c:pt>
                <c:pt idx="242">
                  <c:v>43921</c:v>
                </c:pt>
                <c:pt idx="243">
                  <c:v>43951</c:v>
                </c:pt>
                <c:pt idx="244">
                  <c:v>43982</c:v>
                </c:pt>
                <c:pt idx="245">
                  <c:v>44012</c:v>
                </c:pt>
                <c:pt idx="246">
                  <c:v>44043</c:v>
                </c:pt>
                <c:pt idx="247">
                  <c:v>44074</c:v>
                </c:pt>
                <c:pt idx="248">
                  <c:v>44104</c:v>
                </c:pt>
                <c:pt idx="249">
                  <c:v>44135</c:v>
                </c:pt>
                <c:pt idx="250">
                  <c:v>44165</c:v>
                </c:pt>
                <c:pt idx="251">
                  <c:v>44196</c:v>
                </c:pt>
                <c:pt idx="252">
                  <c:v>44227</c:v>
                </c:pt>
                <c:pt idx="253">
                  <c:v>44255</c:v>
                </c:pt>
                <c:pt idx="254">
                  <c:v>44286</c:v>
                </c:pt>
                <c:pt idx="255">
                  <c:v>44316</c:v>
                </c:pt>
                <c:pt idx="256">
                  <c:v>44347</c:v>
                </c:pt>
                <c:pt idx="257">
                  <c:v>44377</c:v>
                </c:pt>
                <c:pt idx="258">
                  <c:v>44408</c:v>
                </c:pt>
                <c:pt idx="259">
                  <c:v>44439</c:v>
                </c:pt>
                <c:pt idx="260">
                  <c:v>44469</c:v>
                </c:pt>
                <c:pt idx="261">
                  <c:v>44500</c:v>
                </c:pt>
                <c:pt idx="262">
                  <c:v>44530</c:v>
                </c:pt>
                <c:pt idx="263">
                  <c:v>44561</c:v>
                </c:pt>
                <c:pt idx="264">
                  <c:v>44592</c:v>
                </c:pt>
                <c:pt idx="265">
                  <c:v>44620</c:v>
                </c:pt>
                <c:pt idx="266">
                  <c:v>44651</c:v>
                </c:pt>
                <c:pt idx="267">
                  <c:v>44681</c:v>
                </c:pt>
                <c:pt idx="268">
                  <c:v>44712</c:v>
                </c:pt>
                <c:pt idx="269">
                  <c:v>44742</c:v>
                </c:pt>
                <c:pt idx="270">
                  <c:v>44773</c:v>
                </c:pt>
                <c:pt idx="271">
                  <c:v>44804</c:v>
                </c:pt>
                <c:pt idx="272">
                  <c:v>44834</c:v>
                </c:pt>
                <c:pt idx="273">
                  <c:v>44865</c:v>
                </c:pt>
                <c:pt idx="274">
                  <c:v>44895</c:v>
                </c:pt>
                <c:pt idx="275">
                  <c:v>44926</c:v>
                </c:pt>
                <c:pt idx="276">
                  <c:v>44957</c:v>
                </c:pt>
                <c:pt idx="277">
                  <c:v>44985</c:v>
                </c:pt>
                <c:pt idx="278">
                  <c:v>45016</c:v>
                </c:pt>
                <c:pt idx="279">
                  <c:v>45046</c:v>
                </c:pt>
                <c:pt idx="280">
                  <c:v>45077</c:v>
                </c:pt>
                <c:pt idx="281">
                  <c:v>45107</c:v>
                </c:pt>
                <c:pt idx="282">
                  <c:v>45138</c:v>
                </c:pt>
                <c:pt idx="283">
                  <c:v>45169</c:v>
                </c:pt>
                <c:pt idx="284">
                  <c:v>45199</c:v>
                </c:pt>
                <c:pt idx="285">
                  <c:v>45230</c:v>
                </c:pt>
                <c:pt idx="286">
                  <c:v>45260</c:v>
                </c:pt>
                <c:pt idx="287">
                  <c:v>45291</c:v>
                </c:pt>
                <c:pt idx="288">
                  <c:v>45322</c:v>
                </c:pt>
                <c:pt idx="289">
                  <c:v>45351</c:v>
                </c:pt>
                <c:pt idx="290">
                  <c:v>45382</c:v>
                </c:pt>
                <c:pt idx="291">
                  <c:v>45412</c:v>
                </c:pt>
                <c:pt idx="292">
                  <c:v>45443</c:v>
                </c:pt>
                <c:pt idx="293">
                  <c:v>45473</c:v>
                </c:pt>
                <c:pt idx="294">
                  <c:v>45504</c:v>
                </c:pt>
                <c:pt idx="295">
                  <c:v>45535</c:v>
                </c:pt>
                <c:pt idx="296">
                  <c:v>45565</c:v>
                </c:pt>
                <c:pt idx="297">
                  <c:v>45596</c:v>
                </c:pt>
                <c:pt idx="298">
                  <c:v>45626</c:v>
                </c:pt>
                <c:pt idx="299">
                  <c:v>45657</c:v>
                </c:pt>
                <c:pt idx="300">
                  <c:v>45688</c:v>
                </c:pt>
                <c:pt idx="301">
                  <c:v>45716</c:v>
                </c:pt>
                <c:pt idx="302">
                  <c:v>45747</c:v>
                </c:pt>
                <c:pt idx="303">
                  <c:v>45777</c:v>
                </c:pt>
                <c:pt idx="304">
                  <c:v>45808</c:v>
                </c:pt>
                <c:pt idx="305">
                  <c:v>45838</c:v>
                </c:pt>
                <c:pt idx="306">
                  <c:v>45869</c:v>
                </c:pt>
                <c:pt idx="307">
                  <c:v>45900</c:v>
                </c:pt>
                <c:pt idx="308">
                  <c:v>45930</c:v>
                </c:pt>
                <c:pt idx="309">
                  <c:v>45961</c:v>
                </c:pt>
                <c:pt idx="310">
                  <c:v>45991</c:v>
                </c:pt>
                <c:pt idx="311">
                  <c:v>46022</c:v>
                </c:pt>
                <c:pt idx="312">
                  <c:v>46053</c:v>
                </c:pt>
                <c:pt idx="313">
                  <c:v>46081</c:v>
                </c:pt>
                <c:pt idx="314">
                  <c:v>46112</c:v>
                </c:pt>
                <c:pt idx="315">
                  <c:v>46142</c:v>
                </c:pt>
                <c:pt idx="316">
                  <c:v>46173</c:v>
                </c:pt>
                <c:pt idx="317">
                  <c:v>46203</c:v>
                </c:pt>
                <c:pt idx="318">
                  <c:v>46234</c:v>
                </c:pt>
                <c:pt idx="319">
                  <c:v>46265</c:v>
                </c:pt>
                <c:pt idx="320">
                  <c:v>46295</c:v>
                </c:pt>
                <c:pt idx="321">
                  <c:v>46326</c:v>
                </c:pt>
                <c:pt idx="322">
                  <c:v>46356</c:v>
                </c:pt>
                <c:pt idx="323">
                  <c:v>46387</c:v>
                </c:pt>
                <c:pt idx="324">
                  <c:v>46418</c:v>
                </c:pt>
                <c:pt idx="325">
                  <c:v>46446</c:v>
                </c:pt>
                <c:pt idx="326">
                  <c:v>46477</c:v>
                </c:pt>
                <c:pt idx="327">
                  <c:v>46507</c:v>
                </c:pt>
                <c:pt idx="328">
                  <c:v>46538</c:v>
                </c:pt>
                <c:pt idx="329">
                  <c:v>46568</c:v>
                </c:pt>
                <c:pt idx="330">
                  <c:v>46599</c:v>
                </c:pt>
                <c:pt idx="331">
                  <c:v>46630</c:v>
                </c:pt>
                <c:pt idx="332">
                  <c:v>46660</c:v>
                </c:pt>
                <c:pt idx="333">
                  <c:v>46691</c:v>
                </c:pt>
                <c:pt idx="334">
                  <c:v>46721</c:v>
                </c:pt>
                <c:pt idx="335">
                  <c:v>46752</c:v>
                </c:pt>
              </c:numCache>
            </c:numRef>
          </c:cat>
          <c:val>
            <c:numRef>
              <c:f>'17 - PCE'!$AV$13:$AV$336</c:f>
              <c:numCache>
                <c:formatCode>General</c:formatCode>
                <c:ptCount val="324"/>
                <c:pt idx="155">
                  <c:v>#N/A</c:v>
                </c:pt>
                <c:pt idx="167">
                  <c:v>#N/A</c:v>
                </c:pt>
                <c:pt idx="179">
                  <c:v>#N/A</c:v>
                </c:pt>
                <c:pt idx="191">
                  <c:v>#N/A</c:v>
                </c:pt>
                <c:pt idx="203">
                  <c:v>#N/A</c:v>
                </c:pt>
                <c:pt idx="215">
                  <c:v>#N/A</c:v>
                </c:pt>
                <c:pt idx="227">
                  <c:v>#N/A</c:v>
                </c:pt>
                <c:pt idx="239" formatCode="0.0">
                  <c:v>#N/A</c:v>
                </c:pt>
                <c:pt idx="251" formatCode="0.0">
                  <c:v>#N/A</c:v>
                </c:pt>
                <c:pt idx="257" formatCode="0.0000">
                  <c:v>3.887841884225729</c:v>
                </c:pt>
                <c:pt idx="263" formatCode="0.0">
                  <c:v>3</c:v>
                </c:pt>
                <c:pt idx="275" formatCode="0.0">
                  <c:v>2.1</c:v>
                </c:pt>
                <c:pt idx="287" formatCode="0.0">
                  <c:v>2.1</c:v>
                </c:pt>
                <c:pt idx="299">
                  <c:v>#N/A</c:v>
                </c:pt>
                <c:pt idx="311">
                  <c:v>#N/A</c:v>
                </c:pt>
                <c:pt idx="323">
                  <c:v>#N/A</c:v>
                </c:pt>
              </c:numCache>
            </c:numRef>
          </c:val>
          <c:smooth val="0"/>
          <c:extLst>
            <c:ext xmlns:c16="http://schemas.microsoft.com/office/drawing/2014/chart" uri="{C3380CC4-5D6E-409C-BE32-E72D297353CC}">
              <c16:uniqueId val="{00000026-696A-4B75-85EB-3FAF3BFFAE1A}"/>
            </c:ext>
          </c:extLst>
        </c:ser>
        <c:ser>
          <c:idx val="40"/>
          <c:order val="39"/>
          <c:tx>
            <c:strRef>
              <c:f>'17 - PCE'!$AW$12</c:f>
              <c:strCache>
                <c:ptCount val="1"/>
                <c:pt idx="0">
                  <c:v> Sep-21</c:v>
                </c:pt>
              </c:strCache>
            </c:strRef>
          </c:tx>
          <c:spPr>
            <a:ln w="19050" cap="rnd">
              <a:solidFill>
                <a:sysClr val="window" lastClr="FFFFFF">
                  <a:lumMod val="85000"/>
                </a:sysClr>
              </a:solidFill>
              <a:prstDash val="sysDash"/>
              <a:round/>
            </a:ln>
            <a:effectLst/>
          </c:spPr>
          <c:marker>
            <c:symbol val="none"/>
          </c:marker>
          <c:cat>
            <c:numRef>
              <c:f>'17 - PCE'!$G$13:$G$348</c:f>
              <c:numCache>
                <c:formatCode>[$-409]mmm\-yy;@</c:formatCode>
                <c:ptCount val="336"/>
                <c:pt idx="0">
                  <c:v>36556</c:v>
                </c:pt>
                <c:pt idx="1">
                  <c:v>36585</c:v>
                </c:pt>
                <c:pt idx="2">
                  <c:v>36616</c:v>
                </c:pt>
                <c:pt idx="3">
                  <c:v>36646</c:v>
                </c:pt>
                <c:pt idx="4">
                  <c:v>36677</c:v>
                </c:pt>
                <c:pt idx="5">
                  <c:v>36707</c:v>
                </c:pt>
                <c:pt idx="6">
                  <c:v>36738</c:v>
                </c:pt>
                <c:pt idx="7">
                  <c:v>36769</c:v>
                </c:pt>
                <c:pt idx="8">
                  <c:v>36799</c:v>
                </c:pt>
                <c:pt idx="9">
                  <c:v>36830</c:v>
                </c:pt>
                <c:pt idx="10">
                  <c:v>36860</c:v>
                </c:pt>
                <c:pt idx="11">
                  <c:v>36891</c:v>
                </c:pt>
                <c:pt idx="12">
                  <c:v>36922</c:v>
                </c:pt>
                <c:pt idx="13">
                  <c:v>36950</c:v>
                </c:pt>
                <c:pt idx="14">
                  <c:v>36981</c:v>
                </c:pt>
                <c:pt idx="15">
                  <c:v>37011</c:v>
                </c:pt>
                <c:pt idx="16">
                  <c:v>37042</c:v>
                </c:pt>
                <c:pt idx="17">
                  <c:v>37072</c:v>
                </c:pt>
                <c:pt idx="18">
                  <c:v>37103</c:v>
                </c:pt>
                <c:pt idx="19">
                  <c:v>37134</c:v>
                </c:pt>
                <c:pt idx="20">
                  <c:v>37164</c:v>
                </c:pt>
                <c:pt idx="21">
                  <c:v>37195</c:v>
                </c:pt>
                <c:pt idx="22">
                  <c:v>37225</c:v>
                </c:pt>
                <c:pt idx="23">
                  <c:v>37256</c:v>
                </c:pt>
                <c:pt idx="24">
                  <c:v>37287</c:v>
                </c:pt>
                <c:pt idx="25">
                  <c:v>37315</c:v>
                </c:pt>
                <c:pt idx="26">
                  <c:v>37346</c:v>
                </c:pt>
                <c:pt idx="27">
                  <c:v>37376</c:v>
                </c:pt>
                <c:pt idx="28">
                  <c:v>37407</c:v>
                </c:pt>
                <c:pt idx="29">
                  <c:v>37437</c:v>
                </c:pt>
                <c:pt idx="30">
                  <c:v>37468</c:v>
                </c:pt>
                <c:pt idx="31">
                  <c:v>37499</c:v>
                </c:pt>
                <c:pt idx="32">
                  <c:v>37529</c:v>
                </c:pt>
                <c:pt idx="33">
                  <c:v>37560</c:v>
                </c:pt>
                <c:pt idx="34">
                  <c:v>37590</c:v>
                </c:pt>
                <c:pt idx="35">
                  <c:v>37621</c:v>
                </c:pt>
                <c:pt idx="36">
                  <c:v>37652</c:v>
                </c:pt>
                <c:pt idx="37">
                  <c:v>37680</c:v>
                </c:pt>
                <c:pt idx="38">
                  <c:v>37711</c:v>
                </c:pt>
                <c:pt idx="39">
                  <c:v>37741</c:v>
                </c:pt>
                <c:pt idx="40">
                  <c:v>37772</c:v>
                </c:pt>
                <c:pt idx="41">
                  <c:v>37802</c:v>
                </c:pt>
                <c:pt idx="42">
                  <c:v>37833</c:v>
                </c:pt>
                <c:pt idx="43">
                  <c:v>37864</c:v>
                </c:pt>
                <c:pt idx="44">
                  <c:v>37894</c:v>
                </c:pt>
                <c:pt idx="45">
                  <c:v>37925</c:v>
                </c:pt>
                <c:pt idx="46">
                  <c:v>37955</c:v>
                </c:pt>
                <c:pt idx="47">
                  <c:v>37986</c:v>
                </c:pt>
                <c:pt idx="48">
                  <c:v>38017</c:v>
                </c:pt>
                <c:pt idx="49">
                  <c:v>38046</c:v>
                </c:pt>
                <c:pt idx="50">
                  <c:v>38077</c:v>
                </c:pt>
                <c:pt idx="51">
                  <c:v>38107</c:v>
                </c:pt>
                <c:pt idx="52">
                  <c:v>38138</c:v>
                </c:pt>
                <c:pt idx="53">
                  <c:v>38168</c:v>
                </c:pt>
                <c:pt idx="54">
                  <c:v>38199</c:v>
                </c:pt>
                <c:pt idx="55">
                  <c:v>38230</c:v>
                </c:pt>
                <c:pt idx="56">
                  <c:v>38260</c:v>
                </c:pt>
                <c:pt idx="57">
                  <c:v>38291</c:v>
                </c:pt>
                <c:pt idx="58">
                  <c:v>38321</c:v>
                </c:pt>
                <c:pt idx="59">
                  <c:v>38352</c:v>
                </c:pt>
                <c:pt idx="60">
                  <c:v>38383</c:v>
                </c:pt>
                <c:pt idx="61">
                  <c:v>38411</c:v>
                </c:pt>
                <c:pt idx="62">
                  <c:v>38442</c:v>
                </c:pt>
                <c:pt idx="63">
                  <c:v>38472</c:v>
                </c:pt>
                <c:pt idx="64">
                  <c:v>38503</c:v>
                </c:pt>
                <c:pt idx="65">
                  <c:v>38533</c:v>
                </c:pt>
                <c:pt idx="66">
                  <c:v>38564</c:v>
                </c:pt>
                <c:pt idx="67">
                  <c:v>38595</c:v>
                </c:pt>
                <c:pt idx="68">
                  <c:v>38625</c:v>
                </c:pt>
                <c:pt idx="69">
                  <c:v>38656</c:v>
                </c:pt>
                <c:pt idx="70">
                  <c:v>38686</c:v>
                </c:pt>
                <c:pt idx="71">
                  <c:v>38717</c:v>
                </c:pt>
                <c:pt idx="72">
                  <c:v>38748</c:v>
                </c:pt>
                <c:pt idx="73">
                  <c:v>38776</c:v>
                </c:pt>
                <c:pt idx="74">
                  <c:v>38807</c:v>
                </c:pt>
                <c:pt idx="75">
                  <c:v>38837</c:v>
                </c:pt>
                <c:pt idx="76">
                  <c:v>38868</c:v>
                </c:pt>
                <c:pt idx="77">
                  <c:v>38898</c:v>
                </c:pt>
                <c:pt idx="78">
                  <c:v>38929</c:v>
                </c:pt>
                <c:pt idx="79">
                  <c:v>38960</c:v>
                </c:pt>
                <c:pt idx="80">
                  <c:v>38990</c:v>
                </c:pt>
                <c:pt idx="81">
                  <c:v>39021</c:v>
                </c:pt>
                <c:pt idx="82">
                  <c:v>39051</c:v>
                </c:pt>
                <c:pt idx="83">
                  <c:v>39082</c:v>
                </c:pt>
                <c:pt idx="84">
                  <c:v>39113</c:v>
                </c:pt>
                <c:pt idx="85">
                  <c:v>39141</c:v>
                </c:pt>
                <c:pt idx="86">
                  <c:v>39172</c:v>
                </c:pt>
                <c:pt idx="87">
                  <c:v>39202</c:v>
                </c:pt>
                <c:pt idx="88">
                  <c:v>39233</c:v>
                </c:pt>
                <c:pt idx="89">
                  <c:v>39263</c:v>
                </c:pt>
                <c:pt idx="90">
                  <c:v>39294</c:v>
                </c:pt>
                <c:pt idx="91">
                  <c:v>39325</c:v>
                </c:pt>
                <c:pt idx="92">
                  <c:v>39355</c:v>
                </c:pt>
                <c:pt idx="93">
                  <c:v>39386</c:v>
                </c:pt>
                <c:pt idx="94">
                  <c:v>39416</c:v>
                </c:pt>
                <c:pt idx="95">
                  <c:v>39447</c:v>
                </c:pt>
                <c:pt idx="96">
                  <c:v>39478</c:v>
                </c:pt>
                <c:pt idx="97">
                  <c:v>39507</c:v>
                </c:pt>
                <c:pt idx="98">
                  <c:v>39538</c:v>
                </c:pt>
                <c:pt idx="99">
                  <c:v>39568</c:v>
                </c:pt>
                <c:pt idx="100">
                  <c:v>39599</c:v>
                </c:pt>
                <c:pt idx="101">
                  <c:v>39629</c:v>
                </c:pt>
                <c:pt idx="102">
                  <c:v>39660</c:v>
                </c:pt>
                <c:pt idx="103">
                  <c:v>39691</c:v>
                </c:pt>
                <c:pt idx="104">
                  <c:v>39721</c:v>
                </c:pt>
                <c:pt idx="105">
                  <c:v>39752</c:v>
                </c:pt>
                <c:pt idx="106">
                  <c:v>39782</c:v>
                </c:pt>
                <c:pt idx="107">
                  <c:v>39813</c:v>
                </c:pt>
                <c:pt idx="108">
                  <c:v>39844</c:v>
                </c:pt>
                <c:pt idx="109">
                  <c:v>39872</c:v>
                </c:pt>
                <c:pt idx="110">
                  <c:v>39903</c:v>
                </c:pt>
                <c:pt idx="111">
                  <c:v>39933</c:v>
                </c:pt>
                <c:pt idx="112">
                  <c:v>39964</c:v>
                </c:pt>
                <c:pt idx="113">
                  <c:v>39994</c:v>
                </c:pt>
                <c:pt idx="114">
                  <c:v>40025</c:v>
                </c:pt>
                <c:pt idx="115">
                  <c:v>40056</c:v>
                </c:pt>
                <c:pt idx="116">
                  <c:v>40086</c:v>
                </c:pt>
                <c:pt idx="117">
                  <c:v>40117</c:v>
                </c:pt>
                <c:pt idx="118">
                  <c:v>40147</c:v>
                </c:pt>
                <c:pt idx="119">
                  <c:v>40178</c:v>
                </c:pt>
                <c:pt idx="120">
                  <c:v>40209</c:v>
                </c:pt>
                <c:pt idx="121">
                  <c:v>40237</c:v>
                </c:pt>
                <c:pt idx="122">
                  <c:v>40268</c:v>
                </c:pt>
                <c:pt idx="123">
                  <c:v>40298</c:v>
                </c:pt>
                <c:pt idx="124">
                  <c:v>40329</c:v>
                </c:pt>
                <c:pt idx="125">
                  <c:v>40359</c:v>
                </c:pt>
                <c:pt idx="126">
                  <c:v>40390</c:v>
                </c:pt>
                <c:pt idx="127">
                  <c:v>40421</c:v>
                </c:pt>
                <c:pt idx="128">
                  <c:v>40451</c:v>
                </c:pt>
                <c:pt idx="129">
                  <c:v>40482</c:v>
                </c:pt>
                <c:pt idx="130">
                  <c:v>40512</c:v>
                </c:pt>
                <c:pt idx="131">
                  <c:v>40543</c:v>
                </c:pt>
                <c:pt idx="132">
                  <c:v>40574</c:v>
                </c:pt>
                <c:pt idx="133">
                  <c:v>40602</c:v>
                </c:pt>
                <c:pt idx="134">
                  <c:v>40633</c:v>
                </c:pt>
                <c:pt idx="135">
                  <c:v>40663</c:v>
                </c:pt>
                <c:pt idx="136">
                  <c:v>40694</c:v>
                </c:pt>
                <c:pt idx="137">
                  <c:v>40724</c:v>
                </c:pt>
                <c:pt idx="138">
                  <c:v>40755</c:v>
                </c:pt>
                <c:pt idx="139">
                  <c:v>40786</c:v>
                </c:pt>
                <c:pt idx="140">
                  <c:v>40816</c:v>
                </c:pt>
                <c:pt idx="141">
                  <c:v>40847</c:v>
                </c:pt>
                <c:pt idx="142">
                  <c:v>40877</c:v>
                </c:pt>
                <c:pt idx="143">
                  <c:v>40908</c:v>
                </c:pt>
                <c:pt idx="144">
                  <c:v>40939</c:v>
                </c:pt>
                <c:pt idx="145">
                  <c:v>40968</c:v>
                </c:pt>
                <c:pt idx="146">
                  <c:v>40999</c:v>
                </c:pt>
                <c:pt idx="147">
                  <c:v>41029</c:v>
                </c:pt>
                <c:pt idx="148">
                  <c:v>41060</c:v>
                </c:pt>
                <c:pt idx="149">
                  <c:v>41090</c:v>
                </c:pt>
                <c:pt idx="150">
                  <c:v>41121</c:v>
                </c:pt>
                <c:pt idx="151">
                  <c:v>41152</c:v>
                </c:pt>
                <c:pt idx="152">
                  <c:v>41182</c:v>
                </c:pt>
                <c:pt idx="153">
                  <c:v>41213</c:v>
                </c:pt>
                <c:pt idx="154">
                  <c:v>41243</c:v>
                </c:pt>
                <c:pt idx="155">
                  <c:v>41274</c:v>
                </c:pt>
                <c:pt idx="156">
                  <c:v>41305</c:v>
                </c:pt>
                <c:pt idx="157">
                  <c:v>41333</c:v>
                </c:pt>
                <c:pt idx="158">
                  <c:v>41364</c:v>
                </c:pt>
                <c:pt idx="159">
                  <c:v>41394</c:v>
                </c:pt>
                <c:pt idx="160">
                  <c:v>41425</c:v>
                </c:pt>
                <c:pt idx="161">
                  <c:v>41455</c:v>
                </c:pt>
                <c:pt idx="162">
                  <c:v>41486</c:v>
                </c:pt>
                <c:pt idx="163">
                  <c:v>41517</c:v>
                </c:pt>
                <c:pt idx="164">
                  <c:v>41547</c:v>
                </c:pt>
                <c:pt idx="165">
                  <c:v>41578</c:v>
                </c:pt>
                <c:pt idx="166">
                  <c:v>41608</c:v>
                </c:pt>
                <c:pt idx="167">
                  <c:v>41639</c:v>
                </c:pt>
                <c:pt idx="168">
                  <c:v>41670</c:v>
                </c:pt>
                <c:pt idx="169">
                  <c:v>41698</c:v>
                </c:pt>
                <c:pt idx="170">
                  <c:v>41729</c:v>
                </c:pt>
                <c:pt idx="171">
                  <c:v>41759</c:v>
                </c:pt>
                <c:pt idx="172">
                  <c:v>41790</c:v>
                </c:pt>
                <c:pt idx="173">
                  <c:v>41820</c:v>
                </c:pt>
                <c:pt idx="174">
                  <c:v>41851</c:v>
                </c:pt>
                <c:pt idx="175">
                  <c:v>41882</c:v>
                </c:pt>
                <c:pt idx="176">
                  <c:v>41912</c:v>
                </c:pt>
                <c:pt idx="177">
                  <c:v>41943</c:v>
                </c:pt>
                <c:pt idx="178">
                  <c:v>41973</c:v>
                </c:pt>
                <c:pt idx="179">
                  <c:v>42004</c:v>
                </c:pt>
                <c:pt idx="180">
                  <c:v>42035</c:v>
                </c:pt>
                <c:pt idx="181">
                  <c:v>42063</c:v>
                </c:pt>
                <c:pt idx="182">
                  <c:v>42094</c:v>
                </c:pt>
                <c:pt idx="183">
                  <c:v>42124</c:v>
                </c:pt>
                <c:pt idx="184">
                  <c:v>42155</c:v>
                </c:pt>
                <c:pt idx="185">
                  <c:v>42185</c:v>
                </c:pt>
                <c:pt idx="186">
                  <c:v>42216</c:v>
                </c:pt>
                <c:pt idx="187">
                  <c:v>42247</c:v>
                </c:pt>
                <c:pt idx="188">
                  <c:v>42277</c:v>
                </c:pt>
                <c:pt idx="189">
                  <c:v>42308</c:v>
                </c:pt>
                <c:pt idx="190">
                  <c:v>42338</c:v>
                </c:pt>
                <c:pt idx="191">
                  <c:v>42369</c:v>
                </c:pt>
                <c:pt idx="192">
                  <c:v>42400</c:v>
                </c:pt>
                <c:pt idx="193">
                  <c:v>42429</c:v>
                </c:pt>
                <c:pt idx="194">
                  <c:v>42460</c:v>
                </c:pt>
                <c:pt idx="195">
                  <c:v>42490</c:v>
                </c:pt>
                <c:pt idx="196">
                  <c:v>42521</c:v>
                </c:pt>
                <c:pt idx="197">
                  <c:v>42551</c:v>
                </c:pt>
                <c:pt idx="198">
                  <c:v>42582</c:v>
                </c:pt>
                <c:pt idx="199">
                  <c:v>42613</c:v>
                </c:pt>
                <c:pt idx="200">
                  <c:v>42643</c:v>
                </c:pt>
                <c:pt idx="201">
                  <c:v>42674</c:v>
                </c:pt>
                <c:pt idx="202">
                  <c:v>42704</c:v>
                </c:pt>
                <c:pt idx="203">
                  <c:v>42735</c:v>
                </c:pt>
                <c:pt idx="204">
                  <c:v>42766</c:v>
                </c:pt>
                <c:pt idx="205">
                  <c:v>42794</c:v>
                </c:pt>
                <c:pt idx="206">
                  <c:v>42825</c:v>
                </c:pt>
                <c:pt idx="207">
                  <c:v>42855</c:v>
                </c:pt>
                <c:pt idx="208">
                  <c:v>42886</c:v>
                </c:pt>
                <c:pt idx="209">
                  <c:v>42916</c:v>
                </c:pt>
                <c:pt idx="210">
                  <c:v>42947</c:v>
                </c:pt>
                <c:pt idx="211">
                  <c:v>42978</c:v>
                </c:pt>
                <c:pt idx="212">
                  <c:v>43008</c:v>
                </c:pt>
                <c:pt idx="213">
                  <c:v>43039</c:v>
                </c:pt>
                <c:pt idx="214">
                  <c:v>43069</c:v>
                </c:pt>
                <c:pt idx="215">
                  <c:v>43100</c:v>
                </c:pt>
                <c:pt idx="216">
                  <c:v>43131</c:v>
                </c:pt>
                <c:pt idx="217">
                  <c:v>43159</c:v>
                </c:pt>
                <c:pt idx="218">
                  <c:v>43190</c:v>
                </c:pt>
                <c:pt idx="219">
                  <c:v>43220</c:v>
                </c:pt>
                <c:pt idx="220">
                  <c:v>43251</c:v>
                </c:pt>
                <c:pt idx="221">
                  <c:v>43281</c:v>
                </c:pt>
                <c:pt idx="222">
                  <c:v>43312</c:v>
                </c:pt>
                <c:pt idx="223">
                  <c:v>43343</c:v>
                </c:pt>
                <c:pt idx="224">
                  <c:v>43373</c:v>
                </c:pt>
                <c:pt idx="225">
                  <c:v>43404</c:v>
                </c:pt>
                <c:pt idx="226">
                  <c:v>43434</c:v>
                </c:pt>
                <c:pt idx="227">
                  <c:v>43465</c:v>
                </c:pt>
                <c:pt idx="228">
                  <c:v>43496</c:v>
                </c:pt>
                <c:pt idx="229">
                  <c:v>43524</c:v>
                </c:pt>
                <c:pt idx="230">
                  <c:v>43555</c:v>
                </c:pt>
                <c:pt idx="231">
                  <c:v>43585</c:v>
                </c:pt>
                <c:pt idx="232">
                  <c:v>43616</c:v>
                </c:pt>
                <c:pt idx="233">
                  <c:v>43646</c:v>
                </c:pt>
                <c:pt idx="234">
                  <c:v>43677</c:v>
                </c:pt>
                <c:pt idx="235">
                  <c:v>43708</c:v>
                </c:pt>
                <c:pt idx="236">
                  <c:v>43738</c:v>
                </c:pt>
                <c:pt idx="237">
                  <c:v>43769</c:v>
                </c:pt>
                <c:pt idx="238">
                  <c:v>43799</c:v>
                </c:pt>
                <c:pt idx="239">
                  <c:v>43830</c:v>
                </c:pt>
                <c:pt idx="240">
                  <c:v>43861</c:v>
                </c:pt>
                <c:pt idx="241">
                  <c:v>43890</c:v>
                </c:pt>
                <c:pt idx="242">
                  <c:v>43921</c:v>
                </c:pt>
                <c:pt idx="243">
                  <c:v>43951</c:v>
                </c:pt>
                <c:pt idx="244">
                  <c:v>43982</c:v>
                </c:pt>
                <c:pt idx="245">
                  <c:v>44012</c:v>
                </c:pt>
                <c:pt idx="246">
                  <c:v>44043</c:v>
                </c:pt>
                <c:pt idx="247">
                  <c:v>44074</c:v>
                </c:pt>
                <c:pt idx="248">
                  <c:v>44104</c:v>
                </c:pt>
                <c:pt idx="249">
                  <c:v>44135</c:v>
                </c:pt>
                <c:pt idx="250">
                  <c:v>44165</c:v>
                </c:pt>
                <c:pt idx="251">
                  <c:v>44196</c:v>
                </c:pt>
                <c:pt idx="252">
                  <c:v>44227</c:v>
                </c:pt>
                <c:pt idx="253">
                  <c:v>44255</c:v>
                </c:pt>
                <c:pt idx="254">
                  <c:v>44286</c:v>
                </c:pt>
                <c:pt idx="255">
                  <c:v>44316</c:v>
                </c:pt>
                <c:pt idx="256">
                  <c:v>44347</c:v>
                </c:pt>
                <c:pt idx="257">
                  <c:v>44377</c:v>
                </c:pt>
                <c:pt idx="258">
                  <c:v>44408</c:v>
                </c:pt>
                <c:pt idx="259">
                  <c:v>44439</c:v>
                </c:pt>
                <c:pt idx="260">
                  <c:v>44469</c:v>
                </c:pt>
                <c:pt idx="261">
                  <c:v>44500</c:v>
                </c:pt>
                <c:pt idx="262">
                  <c:v>44530</c:v>
                </c:pt>
                <c:pt idx="263">
                  <c:v>44561</c:v>
                </c:pt>
                <c:pt idx="264">
                  <c:v>44592</c:v>
                </c:pt>
                <c:pt idx="265">
                  <c:v>44620</c:v>
                </c:pt>
                <c:pt idx="266">
                  <c:v>44651</c:v>
                </c:pt>
                <c:pt idx="267">
                  <c:v>44681</c:v>
                </c:pt>
                <c:pt idx="268">
                  <c:v>44712</c:v>
                </c:pt>
                <c:pt idx="269">
                  <c:v>44742</c:v>
                </c:pt>
                <c:pt idx="270">
                  <c:v>44773</c:v>
                </c:pt>
                <c:pt idx="271">
                  <c:v>44804</c:v>
                </c:pt>
                <c:pt idx="272">
                  <c:v>44834</c:v>
                </c:pt>
                <c:pt idx="273">
                  <c:v>44865</c:v>
                </c:pt>
                <c:pt idx="274">
                  <c:v>44895</c:v>
                </c:pt>
                <c:pt idx="275">
                  <c:v>44926</c:v>
                </c:pt>
                <c:pt idx="276">
                  <c:v>44957</c:v>
                </c:pt>
                <c:pt idx="277">
                  <c:v>44985</c:v>
                </c:pt>
                <c:pt idx="278">
                  <c:v>45016</c:v>
                </c:pt>
                <c:pt idx="279">
                  <c:v>45046</c:v>
                </c:pt>
                <c:pt idx="280">
                  <c:v>45077</c:v>
                </c:pt>
                <c:pt idx="281">
                  <c:v>45107</c:v>
                </c:pt>
                <c:pt idx="282">
                  <c:v>45138</c:v>
                </c:pt>
                <c:pt idx="283">
                  <c:v>45169</c:v>
                </c:pt>
                <c:pt idx="284">
                  <c:v>45199</c:v>
                </c:pt>
                <c:pt idx="285">
                  <c:v>45230</c:v>
                </c:pt>
                <c:pt idx="286">
                  <c:v>45260</c:v>
                </c:pt>
                <c:pt idx="287">
                  <c:v>45291</c:v>
                </c:pt>
                <c:pt idx="288">
                  <c:v>45322</c:v>
                </c:pt>
                <c:pt idx="289">
                  <c:v>45351</c:v>
                </c:pt>
                <c:pt idx="290">
                  <c:v>45382</c:v>
                </c:pt>
                <c:pt idx="291">
                  <c:v>45412</c:v>
                </c:pt>
                <c:pt idx="292">
                  <c:v>45443</c:v>
                </c:pt>
                <c:pt idx="293">
                  <c:v>45473</c:v>
                </c:pt>
                <c:pt idx="294">
                  <c:v>45504</c:v>
                </c:pt>
                <c:pt idx="295">
                  <c:v>45535</c:v>
                </c:pt>
                <c:pt idx="296">
                  <c:v>45565</c:v>
                </c:pt>
                <c:pt idx="297">
                  <c:v>45596</c:v>
                </c:pt>
                <c:pt idx="298">
                  <c:v>45626</c:v>
                </c:pt>
                <c:pt idx="299">
                  <c:v>45657</c:v>
                </c:pt>
                <c:pt idx="300">
                  <c:v>45688</c:v>
                </c:pt>
                <c:pt idx="301">
                  <c:v>45716</c:v>
                </c:pt>
                <c:pt idx="302">
                  <c:v>45747</c:v>
                </c:pt>
                <c:pt idx="303">
                  <c:v>45777</c:v>
                </c:pt>
                <c:pt idx="304">
                  <c:v>45808</c:v>
                </c:pt>
                <c:pt idx="305">
                  <c:v>45838</c:v>
                </c:pt>
                <c:pt idx="306">
                  <c:v>45869</c:v>
                </c:pt>
                <c:pt idx="307">
                  <c:v>45900</c:v>
                </c:pt>
                <c:pt idx="308">
                  <c:v>45930</c:v>
                </c:pt>
                <c:pt idx="309">
                  <c:v>45961</c:v>
                </c:pt>
                <c:pt idx="310">
                  <c:v>45991</c:v>
                </c:pt>
                <c:pt idx="311">
                  <c:v>46022</c:v>
                </c:pt>
                <c:pt idx="312">
                  <c:v>46053</c:v>
                </c:pt>
                <c:pt idx="313">
                  <c:v>46081</c:v>
                </c:pt>
                <c:pt idx="314">
                  <c:v>46112</c:v>
                </c:pt>
                <c:pt idx="315">
                  <c:v>46142</c:v>
                </c:pt>
                <c:pt idx="316">
                  <c:v>46173</c:v>
                </c:pt>
                <c:pt idx="317">
                  <c:v>46203</c:v>
                </c:pt>
                <c:pt idx="318">
                  <c:v>46234</c:v>
                </c:pt>
                <c:pt idx="319">
                  <c:v>46265</c:v>
                </c:pt>
                <c:pt idx="320">
                  <c:v>46295</c:v>
                </c:pt>
                <c:pt idx="321">
                  <c:v>46326</c:v>
                </c:pt>
                <c:pt idx="322">
                  <c:v>46356</c:v>
                </c:pt>
                <c:pt idx="323">
                  <c:v>46387</c:v>
                </c:pt>
                <c:pt idx="324">
                  <c:v>46418</c:v>
                </c:pt>
                <c:pt idx="325">
                  <c:v>46446</c:v>
                </c:pt>
                <c:pt idx="326">
                  <c:v>46477</c:v>
                </c:pt>
                <c:pt idx="327">
                  <c:v>46507</c:v>
                </c:pt>
                <c:pt idx="328">
                  <c:v>46538</c:v>
                </c:pt>
                <c:pt idx="329">
                  <c:v>46568</c:v>
                </c:pt>
                <c:pt idx="330">
                  <c:v>46599</c:v>
                </c:pt>
                <c:pt idx="331">
                  <c:v>46630</c:v>
                </c:pt>
                <c:pt idx="332">
                  <c:v>46660</c:v>
                </c:pt>
                <c:pt idx="333">
                  <c:v>46691</c:v>
                </c:pt>
                <c:pt idx="334">
                  <c:v>46721</c:v>
                </c:pt>
                <c:pt idx="335">
                  <c:v>46752</c:v>
                </c:pt>
              </c:numCache>
            </c:numRef>
          </c:cat>
          <c:val>
            <c:numRef>
              <c:f>'17 - PCE'!$AW$13:$AW$336</c:f>
              <c:numCache>
                <c:formatCode>General</c:formatCode>
                <c:ptCount val="324"/>
                <c:pt idx="155">
                  <c:v>#N/A</c:v>
                </c:pt>
                <c:pt idx="167">
                  <c:v>#N/A</c:v>
                </c:pt>
                <c:pt idx="179">
                  <c:v>#N/A</c:v>
                </c:pt>
                <c:pt idx="191">
                  <c:v>#N/A</c:v>
                </c:pt>
                <c:pt idx="203">
                  <c:v>#N/A</c:v>
                </c:pt>
                <c:pt idx="215">
                  <c:v>#N/A</c:v>
                </c:pt>
                <c:pt idx="227">
                  <c:v>#N/A</c:v>
                </c:pt>
                <c:pt idx="239" formatCode="0.0">
                  <c:v>#N/A</c:v>
                </c:pt>
                <c:pt idx="251" formatCode="0.0">
                  <c:v>#N/A</c:v>
                </c:pt>
                <c:pt idx="260" formatCode="0.0000">
                  <c:v>4.0438350965415815</c:v>
                </c:pt>
                <c:pt idx="263" formatCode="0.0">
                  <c:v>3.7</c:v>
                </c:pt>
                <c:pt idx="275" formatCode="0.0">
                  <c:v>2.2999999999999998</c:v>
                </c:pt>
                <c:pt idx="287" formatCode="0.0">
                  <c:v>2.2000000000000002</c:v>
                </c:pt>
                <c:pt idx="299" formatCode="0.0">
                  <c:v>2.1</c:v>
                </c:pt>
                <c:pt idx="311">
                  <c:v>#N/A</c:v>
                </c:pt>
                <c:pt idx="323">
                  <c:v>#N/A</c:v>
                </c:pt>
              </c:numCache>
            </c:numRef>
          </c:val>
          <c:smooth val="0"/>
          <c:extLst>
            <c:ext xmlns:c16="http://schemas.microsoft.com/office/drawing/2014/chart" uri="{C3380CC4-5D6E-409C-BE32-E72D297353CC}">
              <c16:uniqueId val="{00000027-696A-4B75-85EB-3FAF3BFFAE1A}"/>
            </c:ext>
          </c:extLst>
        </c:ser>
        <c:ser>
          <c:idx val="41"/>
          <c:order val="40"/>
          <c:tx>
            <c:strRef>
              <c:f>'17 - PCE'!$AX$12</c:f>
              <c:strCache>
                <c:ptCount val="1"/>
                <c:pt idx="0">
                  <c:v> Dec-21</c:v>
                </c:pt>
              </c:strCache>
            </c:strRef>
          </c:tx>
          <c:spPr>
            <a:ln w="19050" cap="rnd">
              <a:solidFill>
                <a:sysClr val="window" lastClr="FFFFFF">
                  <a:lumMod val="85000"/>
                </a:sysClr>
              </a:solidFill>
              <a:prstDash val="sysDash"/>
              <a:round/>
            </a:ln>
            <a:effectLst/>
          </c:spPr>
          <c:marker>
            <c:symbol val="none"/>
          </c:marker>
          <c:cat>
            <c:numRef>
              <c:f>'17 - PCE'!$G$13:$G$348</c:f>
              <c:numCache>
                <c:formatCode>[$-409]mmm\-yy;@</c:formatCode>
                <c:ptCount val="336"/>
                <c:pt idx="0">
                  <c:v>36556</c:v>
                </c:pt>
                <c:pt idx="1">
                  <c:v>36585</c:v>
                </c:pt>
                <c:pt idx="2">
                  <c:v>36616</c:v>
                </c:pt>
                <c:pt idx="3">
                  <c:v>36646</c:v>
                </c:pt>
                <c:pt idx="4">
                  <c:v>36677</c:v>
                </c:pt>
                <c:pt idx="5">
                  <c:v>36707</c:v>
                </c:pt>
                <c:pt idx="6">
                  <c:v>36738</c:v>
                </c:pt>
                <c:pt idx="7">
                  <c:v>36769</c:v>
                </c:pt>
                <c:pt idx="8">
                  <c:v>36799</c:v>
                </c:pt>
                <c:pt idx="9">
                  <c:v>36830</c:v>
                </c:pt>
                <c:pt idx="10">
                  <c:v>36860</c:v>
                </c:pt>
                <c:pt idx="11">
                  <c:v>36891</c:v>
                </c:pt>
                <c:pt idx="12">
                  <c:v>36922</c:v>
                </c:pt>
                <c:pt idx="13">
                  <c:v>36950</c:v>
                </c:pt>
                <c:pt idx="14">
                  <c:v>36981</c:v>
                </c:pt>
                <c:pt idx="15">
                  <c:v>37011</c:v>
                </c:pt>
                <c:pt idx="16">
                  <c:v>37042</c:v>
                </c:pt>
                <c:pt idx="17">
                  <c:v>37072</c:v>
                </c:pt>
                <c:pt idx="18">
                  <c:v>37103</c:v>
                </c:pt>
                <c:pt idx="19">
                  <c:v>37134</c:v>
                </c:pt>
                <c:pt idx="20">
                  <c:v>37164</c:v>
                </c:pt>
                <c:pt idx="21">
                  <c:v>37195</c:v>
                </c:pt>
                <c:pt idx="22">
                  <c:v>37225</c:v>
                </c:pt>
                <c:pt idx="23">
                  <c:v>37256</c:v>
                </c:pt>
                <c:pt idx="24">
                  <c:v>37287</c:v>
                </c:pt>
                <c:pt idx="25">
                  <c:v>37315</c:v>
                </c:pt>
                <c:pt idx="26">
                  <c:v>37346</c:v>
                </c:pt>
                <c:pt idx="27">
                  <c:v>37376</c:v>
                </c:pt>
                <c:pt idx="28">
                  <c:v>37407</c:v>
                </c:pt>
                <c:pt idx="29">
                  <c:v>37437</c:v>
                </c:pt>
                <c:pt idx="30">
                  <c:v>37468</c:v>
                </c:pt>
                <c:pt idx="31">
                  <c:v>37499</c:v>
                </c:pt>
                <c:pt idx="32">
                  <c:v>37529</c:v>
                </c:pt>
                <c:pt idx="33">
                  <c:v>37560</c:v>
                </c:pt>
                <c:pt idx="34">
                  <c:v>37590</c:v>
                </c:pt>
                <c:pt idx="35">
                  <c:v>37621</c:v>
                </c:pt>
                <c:pt idx="36">
                  <c:v>37652</c:v>
                </c:pt>
                <c:pt idx="37">
                  <c:v>37680</c:v>
                </c:pt>
                <c:pt idx="38">
                  <c:v>37711</c:v>
                </c:pt>
                <c:pt idx="39">
                  <c:v>37741</c:v>
                </c:pt>
                <c:pt idx="40">
                  <c:v>37772</c:v>
                </c:pt>
                <c:pt idx="41">
                  <c:v>37802</c:v>
                </c:pt>
                <c:pt idx="42">
                  <c:v>37833</c:v>
                </c:pt>
                <c:pt idx="43">
                  <c:v>37864</c:v>
                </c:pt>
                <c:pt idx="44">
                  <c:v>37894</c:v>
                </c:pt>
                <c:pt idx="45">
                  <c:v>37925</c:v>
                </c:pt>
                <c:pt idx="46">
                  <c:v>37955</c:v>
                </c:pt>
                <c:pt idx="47">
                  <c:v>37986</c:v>
                </c:pt>
                <c:pt idx="48">
                  <c:v>38017</c:v>
                </c:pt>
                <c:pt idx="49">
                  <c:v>38046</c:v>
                </c:pt>
                <c:pt idx="50">
                  <c:v>38077</c:v>
                </c:pt>
                <c:pt idx="51">
                  <c:v>38107</c:v>
                </c:pt>
                <c:pt idx="52">
                  <c:v>38138</c:v>
                </c:pt>
                <c:pt idx="53">
                  <c:v>38168</c:v>
                </c:pt>
                <c:pt idx="54">
                  <c:v>38199</c:v>
                </c:pt>
                <c:pt idx="55">
                  <c:v>38230</c:v>
                </c:pt>
                <c:pt idx="56">
                  <c:v>38260</c:v>
                </c:pt>
                <c:pt idx="57">
                  <c:v>38291</c:v>
                </c:pt>
                <c:pt idx="58">
                  <c:v>38321</c:v>
                </c:pt>
                <c:pt idx="59">
                  <c:v>38352</c:v>
                </c:pt>
                <c:pt idx="60">
                  <c:v>38383</c:v>
                </c:pt>
                <c:pt idx="61">
                  <c:v>38411</c:v>
                </c:pt>
                <c:pt idx="62">
                  <c:v>38442</c:v>
                </c:pt>
                <c:pt idx="63">
                  <c:v>38472</c:v>
                </c:pt>
                <c:pt idx="64">
                  <c:v>38503</c:v>
                </c:pt>
                <c:pt idx="65">
                  <c:v>38533</c:v>
                </c:pt>
                <c:pt idx="66">
                  <c:v>38564</c:v>
                </c:pt>
                <c:pt idx="67">
                  <c:v>38595</c:v>
                </c:pt>
                <c:pt idx="68">
                  <c:v>38625</c:v>
                </c:pt>
                <c:pt idx="69">
                  <c:v>38656</c:v>
                </c:pt>
                <c:pt idx="70">
                  <c:v>38686</c:v>
                </c:pt>
                <c:pt idx="71">
                  <c:v>38717</c:v>
                </c:pt>
                <c:pt idx="72">
                  <c:v>38748</c:v>
                </c:pt>
                <c:pt idx="73">
                  <c:v>38776</c:v>
                </c:pt>
                <c:pt idx="74">
                  <c:v>38807</c:v>
                </c:pt>
                <c:pt idx="75">
                  <c:v>38837</c:v>
                </c:pt>
                <c:pt idx="76">
                  <c:v>38868</c:v>
                </c:pt>
                <c:pt idx="77">
                  <c:v>38898</c:v>
                </c:pt>
                <c:pt idx="78">
                  <c:v>38929</c:v>
                </c:pt>
                <c:pt idx="79">
                  <c:v>38960</c:v>
                </c:pt>
                <c:pt idx="80">
                  <c:v>38990</c:v>
                </c:pt>
                <c:pt idx="81">
                  <c:v>39021</c:v>
                </c:pt>
                <c:pt idx="82">
                  <c:v>39051</c:v>
                </c:pt>
                <c:pt idx="83">
                  <c:v>39082</c:v>
                </c:pt>
                <c:pt idx="84">
                  <c:v>39113</c:v>
                </c:pt>
                <c:pt idx="85">
                  <c:v>39141</c:v>
                </c:pt>
                <c:pt idx="86">
                  <c:v>39172</c:v>
                </c:pt>
                <c:pt idx="87">
                  <c:v>39202</c:v>
                </c:pt>
                <c:pt idx="88">
                  <c:v>39233</c:v>
                </c:pt>
                <c:pt idx="89">
                  <c:v>39263</c:v>
                </c:pt>
                <c:pt idx="90">
                  <c:v>39294</c:v>
                </c:pt>
                <c:pt idx="91">
                  <c:v>39325</c:v>
                </c:pt>
                <c:pt idx="92">
                  <c:v>39355</c:v>
                </c:pt>
                <c:pt idx="93">
                  <c:v>39386</c:v>
                </c:pt>
                <c:pt idx="94">
                  <c:v>39416</c:v>
                </c:pt>
                <c:pt idx="95">
                  <c:v>39447</c:v>
                </c:pt>
                <c:pt idx="96">
                  <c:v>39478</c:v>
                </c:pt>
                <c:pt idx="97">
                  <c:v>39507</c:v>
                </c:pt>
                <c:pt idx="98">
                  <c:v>39538</c:v>
                </c:pt>
                <c:pt idx="99">
                  <c:v>39568</c:v>
                </c:pt>
                <c:pt idx="100">
                  <c:v>39599</c:v>
                </c:pt>
                <c:pt idx="101">
                  <c:v>39629</c:v>
                </c:pt>
                <c:pt idx="102">
                  <c:v>39660</c:v>
                </c:pt>
                <c:pt idx="103">
                  <c:v>39691</c:v>
                </c:pt>
                <c:pt idx="104">
                  <c:v>39721</c:v>
                </c:pt>
                <c:pt idx="105">
                  <c:v>39752</c:v>
                </c:pt>
                <c:pt idx="106">
                  <c:v>39782</c:v>
                </c:pt>
                <c:pt idx="107">
                  <c:v>39813</c:v>
                </c:pt>
                <c:pt idx="108">
                  <c:v>39844</c:v>
                </c:pt>
                <c:pt idx="109">
                  <c:v>39872</c:v>
                </c:pt>
                <c:pt idx="110">
                  <c:v>39903</c:v>
                </c:pt>
                <c:pt idx="111">
                  <c:v>39933</c:v>
                </c:pt>
                <c:pt idx="112">
                  <c:v>39964</c:v>
                </c:pt>
                <c:pt idx="113">
                  <c:v>39994</c:v>
                </c:pt>
                <c:pt idx="114">
                  <c:v>40025</c:v>
                </c:pt>
                <c:pt idx="115">
                  <c:v>40056</c:v>
                </c:pt>
                <c:pt idx="116">
                  <c:v>40086</c:v>
                </c:pt>
                <c:pt idx="117">
                  <c:v>40117</c:v>
                </c:pt>
                <c:pt idx="118">
                  <c:v>40147</c:v>
                </c:pt>
                <c:pt idx="119">
                  <c:v>40178</c:v>
                </c:pt>
                <c:pt idx="120">
                  <c:v>40209</c:v>
                </c:pt>
                <c:pt idx="121">
                  <c:v>40237</c:v>
                </c:pt>
                <c:pt idx="122">
                  <c:v>40268</c:v>
                </c:pt>
                <c:pt idx="123">
                  <c:v>40298</c:v>
                </c:pt>
                <c:pt idx="124">
                  <c:v>40329</c:v>
                </c:pt>
                <c:pt idx="125">
                  <c:v>40359</c:v>
                </c:pt>
                <c:pt idx="126">
                  <c:v>40390</c:v>
                </c:pt>
                <c:pt idx="127">
                  <c:v>40421</c:v>
                </c:pt>
                <c:pt idx="128">
                  <c:v>40451</c:v>
                </c:pt>
                <c:pt idx="129">
                  <c:v>40482</c:v>
                </c:pt>
                <c:pt idx="130">
                  <c:v>40512</c:v>
                </c:pt>
                <c:pt idx="131">
                  <c:v>40543</c:v>
                </c:pt>
                <c:pt idx="132">
                  <c:v>40574</c:v>
                </c:pt>
                <c:pt idx="133">
                  <c:v>40602</c:v>
                </c:pt>
                <c:pt idx="134">
                  <c:v>40633</c:v>
                </c:pt>
                <c:pt idx="135">
                  <c:v>40663</c:v>
                </c:pt>
                <c:pt idx="136">
                  <c:v>40694</c:v>
                </c:pt>
                <c:pt idx="137">
                  <c:v>40724</c:v>
                </c:pt>
                <c:pt idx="138">
                  <c:v>40755</c:v>
                </c:pt>
                <c:pt idx="139">
                  <c:v>40786</c:v>
                </c:pt>
                <c:pt idx="140">
                  <c:v>40816</c:v>
                </c:pt>
                <c:pt idx="141">
                  <c:v>40847</c:v>
                </c:pt>
                <c:pt idx="142">
                  <c:v>40877</c:v>
                </c:pt>
                <c:pt idx="143">
                  <c:v>40908</c:v>
                </c:pt>
                <c:pt idx="144">
                  <c:v>40939</c:v>
                </c:pt>
                <c:pt idx="145">
                  <c:v>40968</c:v>
                </c:pt>
                <c:pt idx="146">
                  <c:v>40999</c:v>
                </c:pt>
                <c:pt idx="147">
                  <c:v>41029</c:v>
                </c:pt>
                <c:pt idx="148">
                  <c:v>41060</c:v>
                </c:pt>
                <c:pt idx="149">
                  <c:v>41090</c:v>
                </c:pt>
                <c:pt idx="150">
                  <c:v>41121</c:v>
                </c:pt>
                <c:pt idx="151">
                  <c:v>41152</c:v>
                </c:pt>
                <c:pt idx="152">
                  <c:v>41182</c:v>
                </c:pt>
                <c:pt idx="153">
                  <c:v>41213</c:v>
                </c:pt>
                <c:pt idx="154">
                  <c:v>41243</c:v>
                </c:pt>
                <c:pt idx="155">
                  <c:v>41274</c:v>
                </c:pt>
                <c:pt idx="156">
                  <c:v>41305</c:v>
                </c:pt>
                <c:pt idx="157">
                  <c:v>41333</c:v>
                </c:pt>
                <c:pt idx="158">
                  <c:v>41364</c:v>
                </c:pt>
                <c:pt idx="159">
                  <c:v>41394</c:v>
                </c:pt>
                <c:pt idx="160">
                  <c:v>41425</c:v>
                </c:pt>
                <c:pt idx="161">
                  <c:v>41455</c:v>
                </c:pt>
                <c:pt idx="162">
                  <c:v>41486</c:v>
                </c:pt>
                <c:pt idx="163">
                  <c:v>41517</c:v>
                </c:pt>
                <c:pt idx="164">
                  <c:v>41547</c:v>
                </c:pt>
                <c:pt idx="165">
                  <c:v>41578</c:v>
                </c:pt>
                <c:pt idx="166">
                  <c:v>41608</c:v>
                </c:pt>
                <c:pt idx="167">
                  <c:v>41639</c:v>
                </c:pt>
                <c:pt idx="168">
                  <c:v>41670</c:v>
                </c:pt>
                <c:pt idx="169">
                  <c:v>41698</c:v>
                </c:pt>
                <c:pt idx="170">
                  <c:v>41729</c:v>
                </c:pt>
                <c:pt idx="171">
                  <c:v>41759</c:v>
                </c:pt>
                <c:pt idx="172">
                  <c:v>41790</c:v>
                </c:pt>
                <c:pt idx="173">
                  <c:v>41820</c:v>
                </c:pt>
                <c:pt idx="174">
                  <c:v>41851</c:v>
                </c:pt>
                <c:pt idx="175">
                  <c:v>41882</c:v>
                </c:pt>
                <c:pt idx="176">
                  <c:v>41912</c:v>
                </c:pt>
                <c:pt idx="177">
                  <c:v>41943</c:v>
                </c:pt>
                <c:pt idx="178">
                  <c:v>41973</c:v>
                </c:pt>
                <c:pt idx="179">
                  <c:v>42004</c:v>
                </c:pt>
                <c:pt idx="180">
                  <c:v>42035</c:v>
                </c:pt>
                <c:pt idx="181">
                  <c:v>42063</c:v>
                </c:pt>
                <c:pt idx="182">
                  <c:v>42094</c:v>
                </c:pt>
                <c:pt idx="183">
                  <c:v>42124</c:v>
                </c:pt>
                <c:pt idx="184">
                  <c:v>42155</c:v>
                </c:pt>
                <c:pt idx="185">
                  <c:v>42185</c:v>
                </c:pt>
                <c:pt idx="186">
                  <c:v>42216</c:v>
                </c:pt>
                <c:pt idx="187">
                  <c:v>42247</c:v>
                </c:pt>
                <c:pt idx="188">
                  <c:v>42277</c:v>
                </c:pt>
                <c:pt idx="189">
                  <c:v>42308</c:v>
                </c:pt>
                <c:pt idx="190">
                  <c:v>42338</c:v>
                </c:pt>
                <c:pt idx="191">
                  <c:v>42369</c:v>
                </c:pt>
                <c:pt idx="192">
                  <c:v>42400</c:v>
                </c:pt>
                <c:pt idx="193">
                  <c:v>42429</c:v>
                </c:pt>
                <c:pt idx="194">
                  <c:v>42460</c:v>
                </c:pt>
                <c:pt idx="195">
                  <c:v>42490</c:v>
                </c:pt>
                <c:pt idx="196">
                  <c:v>42521</c:v>
                </c:pt>
                <c:pt idx="197">
                  <c:v>42551</c:v>
                </c:pt>
                <c:pt idx="198">
                  <c:v>42582</c:v>
                </c:pt>
                <c:pt idx="199">
                  <c:v>42613</c:v>
                </c:pt>
                <c:pt idx="200">
                  <c:v>42643</c:v>
                </c:pt>
                <c:pt idx="201">
                  <c:v>42674</c:v>
                </c:pt>
                <c:pt idx="202">
                  <c:v>42704</c:v>
                </c:pt>
                <c:pt idx="203">
                  <c:v>42735</c:v>
                </c:pt>
                <c:pt idx="204">
                  <c:v>42766</c:v>
                </c:pt>
                <c:pt idx="205">
                  <c:v>42794</c:v>
                </c:pt>
                <c:pt idx="206">
                  <c:v>42825</c:v>
                </c:pt>
                <c:pt idx="207">
                  <c:v>42855</c:v>
                </c:pt>
                <c:pt idx="208">
                  <c:v>42886</c:v>
                </c:pt>
                <c:pt idx="209">
                  <c:v>42916</c:v>
                </c:pt>
                <c:pt idx="210">
                  <c:v>42947</c:v>
                </c:pt>
                <c:pt idx="211">
                  <c:v>42978</c:v>
                </c:pt>
                <c:pt idx="212">
                  <c:v>43008</c:v>
                </c:pt>
                <c:pt idx="213">
                  <c:v>43039</c:v>
                </c:pt>
                <c:pt idx="214">
                  <c:v>43069</c:v>
                </c:pt>
                <c:pt idx="215">
                  <c:v>43100</c:v>
                </c:pt>
                <c:pt idx="216">
                  <c:v>43131</c:v>
                </c:pt>
                <c:pt idx="217">
                  <c:v>43159</c:v>
                </c:pt>
                <c:pt idx="218">
                  <c:v>43190</c:v>
                </c:pt>
                <c:pt idx="219">
                  <c:v>43220</c:v>
                </c:pt>
                <c:pt idx="220">
                  <c:v>43251</c:v>
                </c:pt>
                <c:pt idx="221">
                  <c:v>43281</c:v>
                </c:pt>
                <c:pt idx="222">
                  <c:v>43312</c:v>
                </c:pt>
                <c:pt idx="223">
                  <c:v>43343</c:v>
                </c:pt>
                <c:pt idx="224">
                  <c:v>43373</c:v>
                </c:pt>
                <c:pt idx="225">
                  <c:v>43404</c:v>
                </c:pt>
                <c:pt idx="226">
                  <c:v>43434</c:v>
                </c:pt>
                <c:pt idx="227">
                  <c:v>43465</c:v>
                </c:pt>
                <c:pt idx="228">
                  <c:v>43496</c:v>
                </c:pt>
                <c:pt idx="229">
                  <c:v>43524</c:v>
                </c:pt>
                <c:pt idx="230">
                  <c:v>43555</c:v>
                </c:pt>
                <c:pt idx="231">
                  <c:v>43585</c:v>
                </c:pt>
                <c:pt idx="232">
                  <c:v>43616</c:v>
                </c:pt>
                <c:pt idx="233">
                  <c:v>43646</c:v>
                </c:pt>
                <c:pt idx="234">
                  <c:v>43677</c:v>
                </c:pt>
                <c:pt idx="235">
                  <c:v>43708</c:v>
                </c:pt>
                <c:pt idx="236">
                  <c:v>43738</c:v>
                </c:pt>
                <c:pt idx="237">
                  <c:v>43769</c:v>
                </c:pt>
                <c:pt idx="238">
                  <c:v>43799</c:v>
                </c:pt>
                <c:pt idx="239">
                  <c:v>43830</c:v>
                </c:pt>
                <c:pt idx="240">
                  <c:v>43861</c:v>
                </c:pt>
                <c:pt idx="241">
                  <c:v>43890</c:v>
                </c:pt>
                <c:pt idx="242">
                  <c:v>43921</c:v>
                </c:pt>
                <c:pt idx="243">
                  <c:v>43951</c:v>
                </c:pt>
                <c:pt idx="244">
                  <c:v>43982</c:v>
                </c:pt>
                <c:pt idx="245">
                  <c:v>44012</c:v>
                </c:pt>
                <c:pt idx="246">
                  <c:v>44043</c:v>
                </c:pt>
                <c:pt idx="247">
                  <c:v>44074</c:v>
                </c:pt>
                <c:pt idx="248">
                  <c:v>44104</c:v>
                </c:pt>
                <c:pt idx="249">
                  <c:v>44135</c:v>
                </c:pt>
                <c:pt idx="250">
                  <c:v>44165</c:v>
                </c:pt>
                <c:pt idx="251">
                  <c:v>44196</c:v>
                </c:pt>
                <c:pt idx="252">
                  <c:v>44227</c:v>
                </c:pt>
                <c:pt idx="253">
                  <c:v>44255</c:v>
                </c:pt>
                <c:pt idx="254">
                  <c:v>44286</c:v>
                </c:pt>
                <c:pt idx="255">
                  <c:v>44316</c:v>
                </c:pt>
                <c:pt idx="256">
                  <c:v>44347</c:v>
                </c:pt>
                <c:pt idx="257">
                  <c:v>44377</c:v>
                </c:pt>
                <c:pt idx="258">
                  <c:v>44408</c:v>
                </c:pt>
                <c:pt idx="259">
                  <c:v>44439</c:v>
                </c:pt>
                <c:pt idx="260">
                  <c:v>44469</c:v>
                </c:pt>
                <c:pt idx="261">
                  <c:v>44500</c:v>
                </c:pt>
                <c:pt idx="262">
                  <c:v>44530</c:v>
                </c:pt>
                <c:pt idx="263">
                  <c:v>44561</c:v>
                </c:pt>
                <c:pt idx="264">
                  <c:v>44592</c:v>
                </c:pt>
                <c:pt idx="265">
                  <c:v>44620</c:v>
                </c:pt>
                <c:pt idx="266">
                  <c:v>44651</c:v>
                </c:pt>
                <c:pt idx="267">
                  <c:v>44681</c:v>
                </c:pt>
                <c:pt idx="268">
                  <c:v>44712</c:v>
                </c:pt>
                <c:pt idx="269">
                  <c:v>44742</c:v>
                </c:pt>
                <c:pt idx="270">
                  <c:v>44773</c:v>
                </c:pt>
                <c:pt idx="271">
                  <c:v>44804</c:v>
                </c:pt>
                <c:pt idx="272">
                  <c:v>44834</c:v>
                </c:pt>
                <c:pt idx="273">
                  <c:v>44865</c:v>
                </c:pt>
                <c:pt idx="274">
                  <c:v>44895</c:v>
                </c:pt>
                <c:pt idx="275">
                  <c:v>44926</c:v>
                </c:pt>
                <c:pt idx="276">
                  <c:v>44957</c:v>
                </c:pt>
                <c:pt idx="277">
                  <c:v>44985</c:v>
                </c:pt>
                <c:pt idx="278">
                  <c:v>45016</c:v>
                </c:pt>
                <c:pt idx="279">
                  <c:v>45046</c:v>
                </c:pt>
                <c:pt idx="280">
                  <c:v>45077</c:v>
                </c:pt>
                <c:pt idx="281">
                  <c:v>45107</c:v>
                </c:pt>
                <c:pt idx="282">
                  <c:v>45138</c:v>
                </c:pt>
                <c:pt idx="283">
                  <c:v>45169</c:v>
                </c:pt>
                <c:pt idx="284">
                  <c:v>45199</c:v>
                </c:pt>
                <c:pt idx="285">
                  <c:v>45230</c:v>
                </c:pt>
                <c:pt idx="286">
                  <c:v>45260</c:v>
                </c:pt>
                <c:pt idx="287">
                  <c:v>45291</c:v>
                </c:pt>
                <c:pt idx="288">
                  <c:v>45322</c:v>
                </c:pt>
                <c:pt idx="289">
                  <c:v>45351</c:v>
                </c:pt>
                <c:pt idx="290">
                  <c:v>45382</c:v>
                </c:pt>
                <c:pt idx="291">
                  <c:v>45412</c:v>
                </c:pt>
                <c:pt idx="292">
                  <c:v>45443</c:v>
                </c:pt>
                <c:pt idx="293">
                  <c:v>45473</c:v>
                </c:pt>
                <c:pt idx="294">
                  <c:v>45504</c:v>
                </c:pt>
                <c:pt idx="295">
                  <c:v>45535</c:v>
                </c:pt>
                <c:pt idx="296">
                  <c:v>45565</c:v>
                </c:pt>
                <c:pt idx="297">
                  <c:v>45596</c:v>
                </c:pt>
                <c:pt idx="298">
                  <c:v>45626</c:v>
                </c:pt>
                <c:pt idx="299">
                  <c:v>45657</c:v>
                </c:pt>
                <c:pt idx="300">
                  <c:v>45688</c:v>
                </c:pt>
                <c:pt idx="301">
                  <c:v>45716</c:v>
                </c:pt>
                <c:pt idx="302">
                  <c:v>45747</c:v>
                </c:pt>
                <c:pt idx="303">
                  <c:v>45777</c:v>
                </c:pt>
                <c:pt idx="304">
                  <c:v>45808</c:v>
                </c:pt>
                <c:pt idx="305">
                  <c:v>45838</c:v>
                </c:pt>
                <c:pt idx="306">
                  <c:v>45869</c:v>
                </c:pt>
                <c:pt idx="307">
                  <c:v>45900</c:v>
                </c:pt>
                <c:pt idx="308">
                  <c:v>45930</c:v>
                </c:pt>
                <c:pt idx="309">
                  <c:v>45961</c:v>
                </c:pt>
                <c:pt idx="310">
                  <c:v>45991</c:v>
                </c:pt>
                <c:pt idx="311">
                  <c:v>46022</c:v>
                </c:pt>
                <c:pt idx="312">
                  <c:v>46053</c:v>
                </c:pt>
                <c:pt idx="313">
                  <c:v>46081</c:v>
                </c:pt>
                <c:pt idx="314">
                  <c:v>46112</c:v>
                </c:pt>
                <c:pt idx="315">
                  <c:v>46142</c:v>
                </c:pt>
                <c:pt idx="316">
                  <c:v>46173</c:v>
                </c:pt>
                <c:pt idx="317">
                  <c:v>46203</c:v>
                </c:pt>
                <c:pt idx="318">
                  <c:v>46234</c:v>
                </c:pt>
                <c:pt idx="319">
                  <c:v>46265</c:v>
                </c:pt>
                <c:pt idx="320">
                  <c:v>46295</c:v>
                </c:pt>
                <c:pt idx="321">
                  <c:v>46326</c:v>
                </c:pt>
                <c:pt idx="322">
                  <c:v>46356</c:v>
                </c:pt>
                <c:pt idx="323">
                  <c:v>46387</c:v>
                </c:pt>
                <c:pt idx="324">
                  <c:v>46418</c:v>
                </c:pt>
                <c:pt idx="325">
                  <c:v>46446</c:v>
                </c:pt>
                <c:pt idx="326">
                  <c:v>46477</c:v>
                </c:pt>
                <c:pt idx="327">
                  <c:v>46507</c:v>
                </c:pt>
                <c:pt idx="328">
                  <c:v>46538</c:v>
                </c:pt>
                <c:pt idx="329">
                  <c:v>46568</c:v>
                </c:pt>
                <c:pt idx="330">
                  <c:v>46599</c:v>
                </c:pt>
                <c:pt idx="331">
                  <c:v>46630</c:v>
                </c:pt>
                <c:pt idx="332">
                  <c:v>46660</c:v>
                </c:pt>
                <c:pt idx="333">
                  <c:v>46691</c:v>
                </c:pt>
                <c:pt idx="334">
                  <c:v>46721</c:v>
                </c:pt>
                <c:pt idx="335">
                  <c:v>46752</c:v>
                </c:pt>
              </c:numCache>
            </c:numRef>
          </c:cat>
          <c:val>
            <c:numRef>
              <c:f>'17 - PCE'!$AX$13:$AX$336</c:f>
              <c:numCache>
                <c:formatCode>General</c:formatCode>
                <c:ptCount val="324"/>
                <c:pt idx="155">
                  <c:v>#N/A</c:v>
                </c:pt>
                <c:pt idx="167">
                  <c:v>#N/A</c:v>
                </c:pt>
                <c:pt idx="179">
                  <c:v>#N/A</c:v>
                </c:pt>
                <c:pt idx="191">
                  <c:v>#N/A</c:v>
                </c:pt>
                <c:pt idx="203">
                  <c:v>#N/A</c:v>
                </c:pt>
                <c:pt idx="215">
                  <c:v>#N/A</c:v>
                </c:pt>
                <c:pt idx="227">
                  <c:v>#N/A</c:v>
                </c:pt>
                <c:pt idx="239" formatCode="0.0">
                  <c:v>#N/A</c:v>
                </c:pt>
                <c:pt idx="251" formatCode="0.0">
                  <c:v>#N/A</c:v>
                </c:pt>
                <c:pt idx="263" formatCode="0.0">
                  <c:v>4.4000000000000004</c:v>
                </c:pt>
                <c:pt idx="275" formatCode="0.0">
                  <c:v>2.7</c:v>
                </c:pt>
                <c:pt idx="287" formatCode="0.0">
                  <c:v>2.2999999999999998</c:v>
                </c:pt>
                <c:pt idx="299" formatCode="0.0">
                  <c:v>2.1</c:v>
                </c:pt>
                <c:pt idx="311">
                  <c:v>#N/A</c:v>
                </c:pt>
                <c:pt idx="323">
                  <c:v>#N/A</c:v>
                </c:pt>
              </c:numCache>
            </c:numRef>
          </c:val>
          <c:smooth val="0"/>
          <c:extLst>
            <c:ext xmlns:c16="http://schemas.microsoft.com/office/drawing/2014/chart" uri="{C3380CC4-5D6E-409C-BE32-E72D297353CC}">
              <c16:uniqueId val="{00000028-696A-4B75-85EB-3FAF3BFFAE1A}"/>
            </c:ext>
          </c:extLst>
        </c:ser>
        <c:ser>
          <c:idx val="42"/>
          <c:order val="41"/>
          <c:tx>
            <c:strRef>
              <c:f>'17 - PCE'!$AY$12</c:f>
              <c:strCache>
                <c:ptCount val="1"/>
                <c:pt idx="0">
                  <c:v> Mar-22</c:v>
                </c:pt>
              </c:strCache>
            </c:strRef>
          </c:tx>
          <c:spPr>
            <a:ln w="19050" cap="rnd">
              <a:solidFill>
                <a:sysClr val="window" lastClr="FFFFFF">
                  <a:lumMod val="85000"/>
                </a:sysClr>
              </a:solidFill>
              <a:prstDash val="sysDash"/>
              <a:round/>
            </a:ln>
            <a:effectLst/>
          </c:spPr>
          <c:marker>
            <c:symbol val="none"/>
          </c:marker>
          <c:cat>
            <c:numRef>
              <c:f>'17 - PCE'!$G$13:$G$348</c:f>
              <c:numCache>
                <c:formatCode>[$-409]mmm\-yy;@</c:formatCode>
                <c:ptCount val="336"/>
                <c:pt idx="0">
                  <c:v>36556</c:v>
                </c:pt>
                <c:pt idx="1">
                  <c:v>36585</c:v>
                </c:pt>
                <c:pt idx="2">
                  <c:v>36616</c:v>
                </c:pt>
                <c:pt idx="3">
                  <c:v>36646</c:v>
                </c:pt>
                <c:pt idx="4">
                  <c:v>36677</c:v>
                </c:pt>
                <c:pt idx="5">
                  <c:v>36707</c:v>
                </c:pt>
                <c:pt idx="6">
                  <c:v>36738</c:v>
                </c:pt>
                <c:pt idx="7">
                  <c:v>36769</c:v>
                </c:pt>
                <c:pt idx="8">
                  <c:v>36799</c:v>
                </c:pt>
                <c:pt idx="9">
                  <c:v>36830</c:v>
                </c:pt>
                <c:pt idx="10">
                  <c:v>36860</c:v>
                </c:pt>
                <c:pt idx="11">
                  <c:v>36891</c:v>
                </c:pt>
                <c:pt idx="12">
                  <c:v>36922</c:v>
                </c:pt>
                <c:pt idx="13">
                  <c:v>36950</c:v>
                </c:pt>
                <c:pt idx="14">
                  <c:v>36981</c:v>
                </c:pt>
                <c:pt idx="15">
                  <c:v>37011</c:v>
                </c:pt>
                <c:pt idx="16">
                  <c:v>37042</c:v>
                </c:pt>
                <c:pt idx="17">
                  <c:v>37072</c:v>
                </c:pt>
                <c:pt idx="18">
                  <c:v>37103</c:v>
                </c:pt>
                <c:pt idx="19">
                  <c:v>37134</c:v>
                </c:pt>
                <c:pt idx="20">
                  <c:v>37164</c:v>
                </c:pt>
                <c:pt idx="21">
                  <c:v>37195</c:v>
                </c:pt>
                <c:pt idx="22">
                  <c:v>37225</c:v>
                </c:pt>
                <c:pt idx="23">
                  <c:v>37256</c:v>
                </c:pt>
                <c:pt idx="24">
                  <c:v>37287</c:v>
                </c:pt>
                <c:pt idx="25">
                  <c:v>37315</c:v>
                </c:pt>
                <c:pt idx="26">
                  <c:v>37346</c:v>
                </c:pt>
                <c:pt idx="27">
                  <c:v>37376</c:v>
                </c:pt>
                <c:pt idx="28">
                  <c:v>37407</c:v>
                </c:pt>
                <c:pt idx="29">
                  <c:v>37437</c:v>
                </c:pt>
                <c:pt idx="30">
                  <c:v>37468</c:v>
                </c:pt>
                <c:pt idx="31">
                  <c:v>37499</c:v>
                </c:pt>
                <c:pt idx="32">
                  <c:v>37529</c:v>
                </c:pt>
                <c:pt idx="33">
                  <c:v>37560</c:v>
                </c:pt>
                <c:pt idx="34">
                  <c:v>37590</c:v>
                </c:pt>
                <c:pt idx="35">
                  <c:v>37621</c:v>
                </c:pt>
                <c:pt idx="36">
                  <c:v>37652</c:v>
                </c:pt>
                <c:pt idx="37">
                  <c:v>37680</c:v>
                </c:pt>
                <c:pt idx="38">
                  <c:v>37711</c:v>
                </c:pt>
                <c:pt idx="39">
                  <c:v>37741</c:v>
                </c:pt>
                <c:pt idx="40">
                  <c:v>37772</c:v>
                </c:pt>
                <c:pt idx="41">
                  <c:v>37802</c:v>
                </c:pt>
                <c:pt idx="42">
                  <c:v>37833</c:v>
                </c:pt>
                <c:pt idx="43">
                  <c:v>37864</c:v>
                </c:pt>
                <c:pt idx="44">
                  <c:v>37894</c:v>
                </c:pt>
                <c:pt idx="45">
                  <c:v>37925</c:v>
                </c:pt>
                <c:pt idx="46">
                  <c:v>37955</c:v>
                </c:pt>
                <c:pt idx="47">
                  <c:v>37986</c:v>
                </c:pt>
                <c:pt idx="48">
                  <c:v>38017</c:v>
                </c:pt>
                <c:pt idx="49">
                  <c:v>38046</c:v>
                </c:pt>
                <c:pt idx="50">
                  <c:v>38077</c:v>
                </c:pt>
                <c:pt idx="51">
                  <c:v>38107</c:v>
                </c:pt>
                <c:pt idx="52">
                  <c:v>38138</c:v>
                </c:pt>
                <c:pt idx="53">
                  <c:v>38168</c:v>
                </c:pt>
                <c:pt idx="54">
                  <c:v>38199</c:v>
                </c:pt>
                <c:pt idx="55">
                  <c:v>38230</c:v>
                </c:pt>
                <c:pt idx="56">
                  <c:v>38260</c:v>
                </c:pt>
                <c:pt idx="57">
                  <c:v>38291</c:v>
                </c:pt>
                <c:pt idx="58">
                  <c:v>38321</c:v>
                </c:pt>
                <c:pt idx="59">
                  <c:v>38352</c:v>
                </c:pt>
                <c:pt idx="60">
                  <c:v>38383</c:v>
                </c:pt>
                <c:pt idx="61">
                  <c:v>38411</c:v>
                </c:pt>
                <c:pt idx="62">
                  <c:v>38442</c:v>
                </c:pt>
                <c:pt idx="63">
                  <c:v>38472</c:v>
                </c:pt>
                <c:pt idx="64">
                  <c:v>38503</c:v>
                </c:pt>
                <c:pt idx="65">
                  <c:v>38533</c:v>
                </c:pt>
                <c:pt idx="66">
                  <c:v>38564</c:v>
                </c:pt>
                <c:pt idx="67">
                  <c:v>38595</c:v>
                </c:pt>
                <c:pt idx="68">
                  <c:v>38625</c:v>
                </c:pt>
                <c:pt idx="69">
                  <c:v>38656</c:v>
                </c:pt>
                <c:pt idx="70">
                  <c:v>38686</c:v>
                </c:pt>
                <c:pt idx="71">
                  <c:v>38717</c:v>
                </c:pt>
                <c:pt idx="72">
                  <c:v>38748</c:v>
                </c:pt>
                <c:pt idx="73">
                  <c:v>38776</c:v>
                </c:pt>
                <c:pt idx="74">
                  <c:v>38807</c:v>
                </c:pt>
                <c:pt idx="75">
                  <c:v>38837</c:v>
                </c:pt>
                <c:pt idx="76">
                  <c:v>38868</c:v>
                </c:pt>
                <c:pt idx="77">
                  <c:v>38898</c:v>
                </c:pt>
                <c:pt idx="78">
                  <c:v>38929</c:v>
                </c:pt>
                <c:pt idx="79">
                  <c:v>38960</c:v>
                </c:pt>
                <c:pt idx="80">
                  <c:v>38990</c:v>
                </c:pt>
                <c:pt idx="81">
                  <c:v>39021</c:v>
                </c:pt>
                <c:pt idx="82">
                  <c:v>39051</c:v>
                </c:pt>
                <c:pt idx="83">
                  <c:v>39082</c:v>
                </c:pt>
                <c:pt idx="84">
                  <c:v>39113</c:v>
                </c:pt>
                <c:pt idx="85">
                  <c:v>39141</c:v>
                </c:pt>
                <c:pt idx="86">
                  <c:v>39172</c:v>
                </c:pt>
                <c:pt idx="87">
                  <c:v>39202</c:v>
                </c:pt>
                <c:pt idx="88">
                  <c:v>39233</c:v>
                </c:pt>
                <c:pt idx="89">
                  <c:v>39263</c:v>
                </c:pt>
                <c:pt idx="90">
                  <c:v>39294</c:v>
                </c:pt>
                <c:pt idx="91">
                  <c:v>39325</c:v>
                </c:pt>
                <c:pt idx="92">
                  <c:v>39355</c:v>
                </c:pt>
                <c:pt idx="93">
                  <c:v>39386</c:v>
                </c:pt>
                <c:pt idx="94">
                  <c:v>39416</c:v>
                </c:pt>
                <c:pt idx="95">
                  <c:v>39447</c:v>
                </c:pt>
                <c:pt idx="96">
                  <c:v>39478</c:v>
                </c:pt>
                <c:pt idx="97">
                  <c:v>39507</c:v>
                </c:pt>
                <c:pt idx="98">
                  <c:v>39538</c:v>
                </c:pt>
                <c:pt idx="99">
                  <c:v>39568</c:v>
                </c:pt>
                <c:pt idx="100">
                  <c:v>39599</c:v>
                </c:pt>
                <c:pt idx="101">
                  <c:v>39629</c:v>
                </c:pt>
                <c:pt idx="102">
                  <c:v>39660</c:v>
                </c:pt>
                <c:pt idx="103">
                  <c:v>39691</c:v>
                </c:pt>
                <c:pt idx="104">
                  <c:v>39721</c:v>
                </c:pt>
                <c:pt idx="105">
                  <c:v>39752</c:v>
                </c:pt>
                <c:pt idx="106">
                  <c:v>39782</c:v>
                </c:pt>
                <c:pt idx="107">
                  <c:v>39813</c:v>
                </c:pt>
                <c:pt idx="108">
                  <c:v>39844</c:v>
                </c:pt>
                <c:pt idx="109">
                  <c:v>39872</c:v>
                </c:pt>
                <c:pt idx="110">
                  <c:v>39903</c:v>
                </c:pt>
                <c:pt idx="111">
                  <c:v>39933</c:v>
                </c:pt>
                <c:pt idx="112">
                  <c:v>39964</c:v>
                </c:pt>
                <c:pt idx="113">
                  <c:v>39994</c:v>
                </c:pt>
                <c:pt idx="114">
                  <c:v>40025</c:v>
                </c:pt>
                <c:pt idx="115">
                  <c:v>40056</c:v>
                </c:pt>
                <c:pt idx="116">
                  <c:v>40086</c:v>
                </c:pt>
                <c:pt idx="117">
                  <c:v>40117</c:v>
                </c:pt>
                <c:pt idx="118">
                  <c:v>40147</c:v>
                </c:pt>
                <c:pt idx="119">
                  <c:v>40178</c:v>
                </c:pt>
                <c:pt idx="120">
                  <c:v>40209</c:v>
                </c:pt>
                <c:pt idx="121">
                  <c:v>40237</c:v>
                </c:pt>
                <c:pt idx="122">
                  <c:v>40268</c:v>
                </c:pt>
                <c:pt idx="123">
                  <c:v>40298</c:v>
                </c:pt>
                <c:pt idx="124">
                  <c:v>40329</c:v>
                </c:pt>
                <c:pt idx="125">
                  <c:v>40359</c:v>
                </c:pt>
                <c:pt idx="126">
                  <c:v>40390</c:v>
                </c:pt>
                <c:pt idx="127">
                  <c:v>40421</c:v>
                </c:pt>
                <c:pt idx="128">
                  <c:v>40451</c:v>
                </c:pt>
                <c:pt idx="129">
                  <c:v>40482</c:v>
                </c:pt>
                <c:pt idx="130">
                  <c:v>40512</c:v>
                </c:pt>
                <c:pt idx="131">
                  <c:v>40543</c:v>
                </c:pt>
                <c:pt idx="132">
                  <c:v>40574</c:v>
                </c:pt>
                <c:pt idx="133">
                  <c:v>40602</c:v>
                </c:pt>
                <c:pt idx="134">
                  <c:v>40633</c:v>
                </c:pt>
                <c:pt idx="135">
                  <c:v>40663</c:v>
                </c:pt>
                <c:pt idx="136">
                  <c:v>40694</c:v>
                </c:pt>
                <c:pt idx="137">
                  <c:v>40724</c:v>
                </c:pt>
                <c:pt idx="138">
                  <c:v>40755</c:v>
                </c:pt>
                <c:pt idx="139">
                  <c:v>40786</c:v>
                </c:pt>
                <c:pt idx="140">
                  <c:v>40816</c:v>
                </c:pt>
                <c:pt idx="141">
                  <c:v>40847</c:v>
                </c:pt>
                <c:pt idx="142">
                  <c:v>40877</c:v>
                </c:pt>
                <c:pt idx="143">
                  <c:v>40908</c:v>
                </c:pt>
                <c:pt idx="144">
                  <c:v>40939</c:v>
                </c:pt>
                <c:pt idx="145">
                  <c:v>40968</c:v>
                </c:pt>
                <c:pt idx="146">
                  <c:v>40999</c:v>
                </c:pt>
                <c:pt idx="147">
                  <c:v>41029</c:v>
                </c:pt>
                <c:pt idx="148">
                  <c:v>41060</c:v>
                </c:pt>
                <c:pt idx="149">
                  <c:v>41090</c:v>
                </c:pt>
                <c:pt idx="150">
                  <c:v>41121</c:v>
                </c:pt>
                <c:pt idx="151">
                  <c:v>41152</c:v>
                </c:pt>
                <c:pt idx="152">
                  <c:v>41182</c:v>
                </c:pt>
                <c:pt idx="153">
                  <c:v>41213</c:v>
                </c:pt>
                <c:pt idx="154">
                  <c:v>41243</c:v>
                </c:pt>
                <c:pt idx="155">
                  <c:v>41274</c:v>
                </c:pt>
                <c:pt idx="156">
                  <c:v>41305</c:v>
                </c:pt>
                <c:pt idx="157">
                  <c:v>41333</c:v>
                </c:pt>
                <c:pt idx="158">
                  <c:v>41364</c:v>
                </c:pt>
                <c:pt idx="159">
                  <c:v>41394</c:v>
                </c:pt>
                <c:pt idx="160">
                  <c:v>41425</c:v>
                </c:pt>
                <c:pt idx="161">
                  <c:v>41455</c:v>
                </c:pt>
                <c:pt idx="162">
                  <c:v>41486</c:v>
                </c:pt>
                <c:pt idx="163">
                  <c:v>41517</c:v>
                </c:pt>
                <c:pt idx="164">
                  <c:v>41547</c:v>
                </c:pt>
                <c:pt idx="165">
                  <c:v>41578</c:v>
                </c:pt>
                <c:pt idx="166">
                  <c:v>41608</c:v>
                </c:pt>
                <c:pt idx="167">
                  <c:v>41639</c:v>
                </c:pt>
                <c:pt idx="168">
                  <c:v>41670</c:v>
                </c:pt>
                <c:pt idx="169">
                  <c:v>41698</c:v>
                </c:pt>
                <c:pt idx="170">
                  <c:v>41729</c:v>
                </c:pt>
                <c:pt idx="171">
                  <c:v>41759</c:v>
                </c:pt>
                <c:pt idx="172">
                  <c:v>41790</c:v>
                </c:pt>
                <c:pt idx="173">
                  <c:v>41820</c:v>
                </c:pt>
                <c:pt idx="174">
                  <c:v>41851</c:v>
                </c:pt>
                <c:pt idx="175">
                  <c:v>41882</c:v>
                </c:pt>
                <c:pt idx="176">
                  <c:v>41912</c:v>
                </c:pt>
                <c:pt idx="177">
                  <c:v>41943</c:v>
                </c:pt>
                <c:pt idx="178">
                  <c:v>41973</c:v>
                </c:pt>
                <c:pt idx="179">
                  <c:v>42004</c:v>
                </c:pt>
                <c:pt idx="180">
                  <c:v>42035</c:v>
                </c:pt>
                <c:pt idx="181">
                  <c:v>42063</c:v>
                </c:pt>
                <c:pt idx="182">
                  <c:v>42094</c:v>
                </c:pt>
                <c:pt idx="183">
                  <c:v>42124</c:v>
                </c:pt>
                <c:pt idx="184">
                  <c:v>42155</c:v>
                </c:pt>
                <c:pt idx="185">
                  <c:v>42185</c:v>
                </c:pt>
                <c:pt idx="186">
                  <c:v>42216</c:v>
                </c:pt>
                <c:pt idx="187">
                  <c:v>42247</c:v>
                </c:pt>
                <c:pt idx="188">
                  <c:v>42277</c:v>
                </c:pt>
                <c:pt idx="189">
                  <c:v>42308</c:v>
                </c:pt>
                <c:pt idx="190">
                  <c:v>42338</c:v>
                </c:pt>
                <c:pt idx="191">
                  <c:v>42369</c:v>
                </c:pt>
                <c:pt idx="192">
                  <c:v>42400</c:v>
                </c:pt>
                <c:pt idx="193">
                  <c:v>42429</c:v>
                </c:pt>
                <c:pt idx="194">
                  <c:v>42460</c:v>
                </c:pt>
                <c:pt idx="195">
                  <c:v>42490</c:v>
                </c:pt>
                <c:pt idx="196">
                  <c:v>42521</c:v>
                </c:pt>
                <c:pt idx="197">
                  <c:v>42551</c:v>
                </c:pt>
                <c:pt idx="198">
                  <c:v>42582</c:v>
                </c:pt>
                <c:pt idx="199">
                  <c:v>42613</c:v>
                </c:pt>
                <c:pt idx="200">
                  <c:v>42643</c:v>
                </c:pt>
                <c:pt idx="201">
                  <c:v>42674</c:v>
                </c:pt>
                <c:pt idx="202">
                  <c:v>42704</c:v>
                </c:pt>
                <c:pt idx="203">
                  <c:v>42735</c:v>
                </c:pt>
                <c:pt idx="204">
                  <c:v>42766</c:v>
                </c:pt>
                <c:pt idx="205">
                  <c:v>42794</c:v>
                </c:pt>
                <c:pt idx="206">
                  <c:v>42825</c:v>
                </c:pt>
                <c:pt idx="207">
                  <c:v>42855</c:v>
                </c:pt>
                <c:pt idx="208">
                  <c:v>42886</c:v>
                </c:pt>
                <c:pt idx="209">
                  <c:v>42916</c:v>
                </c:pt>
                <c:pt idx="210">
                  <c:v>42947</c:v>
                </c:pt>
                <c:pt idx="211">
                  <c:v>42978</c:v>
                </c:pt>
                <c:pt idx="212">
                  <c:v>43008</c:v>
                </c:pt>
                <c:pt idx="213">
                  <c:v>43039</c:v>
                </c:pt>
                <c:pt idx="214">
                  <c:v>43069</c:v>
                </c:pt>
                <c:pt idx="215">
                  <c:v>43100</c:v>
                </c:pt>
                <c:pt idx="216">
                  <c:v>43131</c:v>
                </c:pt>
                <c:pt idx="217">
                  <c:v>43159</c:v>
                </c:pt>
                <c:pt idx="218">
                  <c:v>43190</c:v>
                </c:pt>
                <c:pt idx="219">
                  <c:v>43220</c:v>
                </c:pt>
                <c:pt idx="220">
                  <c:v>43251</c:v>
                </c:pt>
                <c:pt idx="221">
                  <c:v>43281</c:v>
                </c:pt>
                <c:pt idx="222">
                  <c:v>43312</c:v>
                </c:pt>
                <c:pt idx="223">
                  <c:v>43343</c:v>
                </c:pt>
                <c:pt idx="224">
                  <c:v>43373</c:v>
                </c:pt>
                <c:pt idx="225">
                  <c:v>43404</c:v>
                </c:pt>
                <c:pt idx="226">
                  <c:v>43434</c:v>
                </c:pt>
                <c:pt idx="227">
                  <c:v>43465</c:v>
                </c:pt>
                <c:pt idx="228">
                  <c:v>43496</c:v>
                </c:pt>
                <c:pt idx="229">
                  <c:v>43524</c:v>
                </c:pt>
                <c:pt idx="230">
                  <c:v>43555</c:v>
                </c:pt>
                <c:pt idx="231">
                  <c:v>43585</c:v>
                </c:pt>
                <c:pt idx="232">
                  <c:v>43616</c:v>
                </c:pt>
                <c:pt idx="233">
                  <c:v>43646</c:v>
                </c:pt>
                <c:pt idx="234">
                  <c:v>43677</c:v>
                </c:pt>
                <c:pt idx="235">
                  <c:v>43708</c:v>
                </c:pt>
                <c:pt idx="236">
                  <c:v>43738</c:v>
                </c:pt>
                <c:pt idx="237">
                  <c:v>43769</c:v>
                </c:pt>
                <c:pt idx="238">
                  <c:v>43799</c:v>
                </c:pt>
                <c:pt idx="239">
                  <c:v>43830</c:v>
                </c:pt>
                <c:pt idx="240">
                  <c:v>43861</c:v>
                </c:pt>
                <c:pt idx="241">
                  <c:v>43890</c:v>
                </c:pt>
                <c:pt idx="242">
                  <c:v>43921</c:v>
                </c:pt>
                <c:pt idx="243">
                  <c:v>43951</c:v>
                </c:pt>
                <c:pt idx="244">
                  <c:v>43982</c:v>
                </c:pt>
                <c:pt idx="245">
                  <c:v>44012</c:v>
                </c:pt>
                <c:pt idx="246">
                  <c:v>44043</c:v>
                </c:pt>
                <c:pt idx="247">
                  <c:v>44074</c:v>
                </c:pt>
                <c:pt idx="248">
                  <c:v>44104</c:v>
                </c:pt>
                <c:pt idx="249">
                  <c:v>44135</c:v>
                </c:pt>
                <c:pt idx="250">
                  <c:v>44165</c:v>
                </c:pt>
                <c:pt idx="251">
                  <c:v>44196</c:v>
                </c:pt>
                <c:pt idx="252">
                  <c:v>44227</c:v>
                </c:pt>
                <c:pt idx="253">
                  <c:v>44255</c:v>
                </c:pt>
                <c:pt idx="254">
                  <c:v>44286</c:v>
                </c:pt>
                <c:pt idx="255">
                  <c:v>44316</c:v>
                </c:pt>
                <c:pt idx="256">
                  <c:v>44347</c:v>
                </c:pt>
                <c:pt idx="257">
                  <c:v>44377</c:v>
                </c:pt>
                <c:pt idx="258">
                  <c:v>44408</c:v>
                </c:pt>
                <c:pt idx="259">
                  <c:v>44439</c:v>
                </c:pt>
                <c:pt idx="260">
                  <c:v>44469</c:v>
                </c:pt>
                <c:pt idx="261">
                  <c:v>44500</c:v>
                </c:pt>
                <c:pt idx="262">
                  <c:v>44530</c:v>
                </c:pt>
                <c:pt idx="263">
                  <c:v>44561</c:v>
                </c:pt>
                <c:pt idx="264">
                  <c:v>44592</c:v>
                </c:pt>
                <c:pt idx="265">
                  <c:v>44620</c:v>
                </c:pt>
                <c:pt idx="266">
                  <c:v>44651</c:v>
                </c:pt>
                <c:pt idx="267">
                  <c:v>44681</c:v>
                </c:pt>
                <c:pt idx="268">
                  <c:v>44712</c:v>
                </c:pt>
                <c:pt idx="269">
                  <c:v>44742</c:v>
                </c:pt>
                <c:pt idx="270">
                  <c:v>44773</c:v>
                </c:pt>
                <c:pt idx="271">
                  <c:v>44804</c:v>
                </c:pt>
                <c:pt idx="272">
                  <c:v>44834</c:v>
                </c:pt>
                <c:pt idx="273">
                  <c:v>44865</c:v>
                </c:pt>
                <c:pt idx="274">
                  <c:v>44895</c:v>
                </c:pt>
                <c:pt idx="275">
                  <c:v>44926</c:v>
                </c:pt>
                <c:pt idx="276">
                  <c:v>44957</c:v>
                </c:pt>
                <c:pt idx="277">
                  <c:v>44985</c:v>
                </c:pt>
                <c:pt idx="278">
                  <c:v>45016</c:v>
                </c:pt>
                <c:pt idx="279">
                  <c:v>45046</c:v>
                </c:pt>
                <c:pt idx="280">
                  <c:v>45077</c:v>
                </c:pt>
                <c:pt idx="281">
                  <c:v>45107</c:v>
                </c:pt>
                <c:pt idx="282">
                  <c:v>45138</c:v>
                </c:pt>
                <c:pt idx="283">
                  <c:v>45169</c:v>
                </c:pt>
                <c:pt idx="284">
                  <c:v>45199</c:v>
                </c:pt>
                <c:pt idx="285">
                  <c:v>45230</c:v>
                </c:pt>
                <c:pt idx="286">
                  <c:v>45260</c:v>
                </c:pt>
                <c:pt idx="287">
                  <c:v>45291</c:v>
                </c:pt>
                <c:pt idx="288">
                  <c:v>45322</c:v>
                </c:pt>
                <c:pt idx="289">
                  <c:v>45351</c:v>
                </c:pt>
                <c:pt idx="290">
                  <c:v>45382</c:v>
                </c:pt>
                <c:pt idx="291">
                  <c:v>45412</c:v>
                </c:pt>
                <c:pt idx="292">
                  <c:v>45443</c:v>
                </c:pt>
                <c:pt idx="293">
                  <c:v>45473</c:v>
                </c:pt>
                <c:pt idx="294">
                  <c:v>45504</c:v>
                </c:pt>
                <c:pt idx="295">
                  <c:v>45535</c:v>
                </c:pt>
                <c:pt idx="296">
                  <c:v>45565</c:v>
                </c:pt>
                <c:pt idx="297">
                  <c:v>45596</c:v>
                </c:pt>
                <c:pt idx="298">
                  <c:v>45626</c:v>
                </c:pt>
                <c:pt idx="299">
                  <c:v>45657</c:v>
                </c:pt>
                <c:pt idx="300">
                  <c:v>45688</c:v>
                </c:pt>
                <c:pt idx="301">
                  <c:v>45716</c:v>
                </c:pt>
                <c:pt idx="302">
                  <c:v>45747</c:v>
                </c:pt>
                <c:pt idx="303">
                  <c:v>45777</c:v>
                </c:pt>
                <c:pt idx="304">
                  <c:v>45808</c:v>
                </c:pt>
                <c:pt idx="305">
                  <c:v>45838</c:v>
                </c:pt>
                <c:pt idx="306">
                  <c:v>45869</c:v>
                </c:pt>
                <c:pt idx="307">
                  <c:v>45900</c:v>
                </c:pt>
                <c:pt idx="308">
                  <c:v>45930</c:v>
                </c:pt>
                <c:pt idx="309">
                  <c:v>45961</c:v>
                </c:pt>
                <c:pt idx="310">
                  <c:v>45991</c:v>
                </c:pt>
                <c:pt idx="311">
                  <c:v>46022</c:v>
                </c:pt>
                <c:pt idx="312">
                  <c:v>46053</c:v>
                </c:pt>
                <c:pt idx="313">
                  <c:v>46081</c:v>
                </c:pt>
                <c:pt idx="314">
                  <c:v>46112</c:v>
                </c:pt>
                <c:pt idx="315">
                  <c:v>46142</c:v>
                </c:pt>
                <c:pt idx="316">
                  <c:v>46173</c:v>
                </c:pt>
                <c:pt idx="317">
                  <c:v>46203</c:v>
                </c:pt>
                <c:pt idx="318">
                  <c:v>46234</c:v>
                </c:pt>
                <c:pt idx="319">
                  <c:v>46265</c:v>
                </c:pt>
                <c:pt idx="320">
                  <c:v>46295</c:v>
                </c:pt>
                <c:pt idx="321">
                  <c:v>46326</c:v>
                </c:pt>
                <c:pt idx="322">
                  <c:v>46356</c:v>
                </c:pt>
                <c:pt idx="323">
                  <c:v>46387</c:v>
                </c:pt>
                <c:pt idx="324">
                  <c:v>46418</c:v>
                </c:pt>
                <c:pt idx="325">
                  <c:v>46446</c:v>
                </c:pt>
                <c:pt idx="326">
                  <c:v>46477</c:v>
                </c:pt>
                <c:pt idx="327">
                  <c:v>46507</c:v>
                </c:pt>
                <c:pt idx="328">
                  <c:v>46538</c:v>
                </c:pt>
                <c:pt idx="329">
                  <c:v>46568</c:v>
                </c:pt>
                <c:pt idx="330">
                  <c:v>46599</c:v>
                </c:pt>
                <c:pt idx="331">
                  <c:v>46630</c:v>
                </c:pt>
                <c:pt idx="332">
                  <c:v>46660</c:v>
                </c:pt>
                <c:pt idx="333">
                  <c:v>46691</c:v>
                </c:pt>
                <c:pt idx="334">
                  <c:v>46721</c:v>
                </c:pt>
                <c:pt idx="335">
                  <c:v>46752</c:v>
                </c:pt>
              </c:numCache>
            </c:numRef>
          </c:cat>
          <c:val>
            <c:numRef>
              <c:f>'17 - PCE'!$AY$13:$AY$336</c:f>
              <c:numCache>
                <c:formatCode>General</c:formatCode>
                <c:ptCount val="324"/>
                <c:pt idx="155">
                  <c:v>#N/A</c:v>
                </c:pt>
                <c:pt idx="167">
                  <c:v>#N/A</c:v>
                </c:pt>
                <c:pt idx="179">
                  <c:v>#N/A</c:v>
                </c:pt>
                <c:pt idx="191">
                  <c:v>#N/A</c:v>
                </c:pt>
                <c:pt idx="203">
                  <c:v>#N/A</c:v>
                </c:pt>
                <c:pt idx="215">
                  <c:v>#N/A</c:v>
                </c:pt>
                <c:pt idx="227">
                  <c:v>#N/A</c:v>
                </c:pt>
                <c:pt idx="239" formatCode="0.0">
                  <c:v>#N/A</c:v>
                </c:pt>
                <c:pt idx="251" formatCode="0.0">
                  <c:v>#N/A</c:v>
                </c:pt>
                <c:pt idx="263" formatCode="0.0">
                  <c:v>#N/A</c:v>
                </c:pt>
                <c:pt idx="266" formatCode="0.0000">
                  <c:v>5.6296656625942409</c:v>
                </c:pt>
                <c:pt idx="275" formatCode="0.0">
                  <c:v>4.0999999999999996</c:v>
                </c:pt>
                <c:pt idx="287" formatCode="0.0">
                  <c:v>2.6</c:v>
                </c:pt>
                <c:pt idx="299" formatCode="0.0">
                  <c:v>2.2999999999999998</c:v>
                </c:pt>
                <c:pt idx="311">
                  <c:v>#N/A</c:v>
                </c:pt>
                <c:pt idx="323">
                  <c:v>#N/A</c:v>
                </c:pt>
              </c:numCache>
            </c:numRef>
          </c:val>
          <c:smooth val="0"/>
          <c:extLst>
            <c:ext xmlns:c16="http://schemas.microsoft.com/office/drawing/2014/chart" uri="{C3380CC4-5D6E-409C-BE32-E72D297353CC}">
              <c16:uniqueId val="{00000029-696A-4B75-85EB-3FAF3BFFAE1A}"/>
            </c:ext>
          </c:extLst>
        </c:ser>
        <c:ser>
          <c:idx val="43"/>
          <c:order val="42"/>
          <c:tx>
            <c:strRef>
              <c:f>'17 - PCE'!$AZ$12</c:f>
              <c:strCache>
                <c:ptCount val="1"/>
                <c:pt idx="0">
                  <c:v> Jun-22</c:v>
                </c:pt>
              </c:strCache>
            </c:strRef>
          </c:tx>
          <c:spPr>
            <a:ln w="19050" cap="rnd">
              <a:solidFill>
                <a:sysClr val="window" lastClr="FFFFFF">
                  <a:lumMod val="85000"/>
                </a:sysClr>
              </a:solidFill>
              <a:prstDash val="sysDash"/>
              <a:round/>
            </a:ln>
            <a:effectLst/>
          </c:spPr>
          <c:marker>
            <c:symbol val="none"/>
          </c:marker>
          <c:cat>
            <c:numRef>
              <c:f>'17 - PCE'!$G$13:$G$348</c:f>
              <c:numCache>
                <c:formatCode>[$-409]mmm\-yy;@</c:formatCode>
                <c:ptCount val="336"/>
                <c:pt idx="0">
                  <c:v>36556</c:v>
                </c:pt>
                <c:pt idx="1">
                  <c:v>36585</c:v>
                </c:pt>
                <c:pt idx="2">
                  <c:v>36616</c:v>
                </c:pt>
                <c:pt idx="3">
                  <c:v>36646</c:v>
                </c:pt>
                <c:pt idx="4">
                  <c:v>36677</c:v>
                </c:pt>
                <c:pt idx="5">
                  <c:v>36707</c:v>
                </c:pt>
                <c:pt idx="6">
                  <c:v>36738</c:v>
                </c:pt>
                <c:pt idx="7">
                  <c:v>36769</c:v>
                </c:pt>
                <c:pt idx="8">
                  <c:v>36799</c:v>
                </c:pt>
                <c:pt idx="9">
                  <c:v>36830</c:v>
                </c:pt>
                <c:pt idx="10">
                  <c:v>36860</c:v>
                </c:pt>
                <c:pt idx="11">
                  <c:v>36891</c:v>
                </c:pt>
                <c:pt idx="12">
                  <c:v>36922</c:v>
                </c:pt>
                <c:pt idx="13">
                  <c:v>36950</c:v>
                </c:pt>
                <c:pt idx="14">
                  <c:v>36981</c:v>
                </c:pt>
                <c:pt idx="15">
                  <c:v>37011</c:v>
                </c:pt>
                <c:pt idx="16">
                  <c:v>37042</c:v>
                </c:pt>
                <c:pt idx="17">
                  <c:v>37072</c:v>
                </c:pt>
                <c:pt idx="18">
                  <c:v>37103</c:v>
                </c:pt>
                <c:pt idx="19">
                  <c:v>37134</c:v>
                </c:pt>
                <c:pt idx="20">
                  <c:v>37164</c:v>
                </c:pt>
                <c:pt idx="21">
                  <c:v>37195</c:v>
                </c:pt>
                <c:pt idx="22">
                  <c:v>37225</c:v>
                </c:pt>
                <c:pt idx="23">
                  <c:v>37256</c:v>
                </c:pt>
                <c:pt idx="24">
                  <c:v>37287</c:v>
                </c:pt>
                <c:pt idx="25">
                  <c:v>37315</c:v>
                </c:pt>
                <c:pt idx="26">
                  <c:v>37346</c:v>
                </c:pt>
                <c:pt idx="27">
                  <c:v>37376</c:v>
                </c:pt>
                <c:pt idx="28">
                  <c:v>37407</c:v>
                </c:pt>
                <c:pt idx="29">
                  <c:v>37437</c:v>
                </c:pt>
                <c:pt idx="30">
                  <c:v>37468</c:v>
                </c:pt>
                <c:pt idx="31">
                  <c:v>37499</c:v>
                </c:pt>
                <c:pt idx="32">
                  <c:v>37529</c:v>
                </c:pt>
                <c:pt idx="33">
                  <c:v>37560</c:v>
                </c:pt>
                <c:pt idx="34">
                  <c:v>37590</c:v>
                </c:pt>
                <c:pt idx="35">
                  <c:v>37621</c:v>
                </c:pt>
                <c:pt idx="36">
                  <c:v>37652</c:v>
                </c:pt>
                <c:pt idx="37">
                  <c:v>37680</c:v>
                </c:pt>
                <c:pt idx="38">
                  <c:v>37711</c:v>
                </c:pt>
                <c:pt idx="39">
                  <c:v>37741</c:v>
                </c:pt>
                <c:pt idx="40">
                  <c:v>37772</c:v>
                </c:pt>
                <c:pt idx="41">
                  <c:v>37802</c:v>
                </c:pt>
                <c:pt idx="42">
                  <c:v>37833</c:v>
                </c:pt>
                <c:pt idx="43">
                  <c:v>37864</c:v>
                </c:pt>
                <c:pt idx="44">
                  <c:v>37894</c:v>
                </c:pt>
                <c:pt idx="45">
                  <c:v>37925</c:v>
                </c:pt>
                <c:pt idx="46">
                  <c:v>37955</c:v>
                </c:pt>
                <c:pt idx="47">
                  <c:v>37986</c:v>
                </c:pt>
                <c:pt idx="48">
                  <c:v>38017</c:v>
                </c:pt>
                <c:pt idx="49">
                  <c:v>38046</c:v>
                </c:pt>
                <c:pt idx="50">
                  <c:v>38077</c:v>
                </c:pt>
                <c:pt idx="51">
                  <c:v>38107</c:v>
                </c:pt>
                <c:pt idx="52">
                  <c:v>38138</c:v>
                </c:pt>
                <c:pt idx="53">
                  <c:v>38168</c:v>
                </c:pt>
                <c:pt idx="54">
                  <c:v>38199</c:v>
                </c:pt>
                <c:pt idx="55">
                  <c:v>38230</c:v>
                </c:pt>
                <c:pt idx="56">
                  <c:v>38260</c:v>
                </c:pt>
                <c:pt idx="57">
                  <c:v>38291</c:v>
                </c:pt>
                <c:pt idx="58">
                  <c:v>38321</c:v>
                </c:pt>
                <c:pt idx="59">
                  <c:v>38352</c:v>
                </c:pt>
                <c:pt idx="60">
                  <c:v>38383</c:v>
                </c:pt>
                <c:pt idx="61">
                  <c:v>38411</c:v>
                </c:pt>
                <c:pt idx="62">
                  <c:v>38442</c:v>
                </c:pt>
                <c:pt idx="63">
                  <c:v>38472</c:v>
                </c:pt>
                <c:pt idx="64">
                  <c:v>38503</c:v>
                </c:pt>
                <c:pt idx="65">
                  <c:v>38533</c:v>
                </c:pt>
                <c:pt idx="66">
                  <c:v>38564</c:v>
                </c:pt>
                <c:pt idx="67">
                  <c:v>38595</c:v>
                </c:pt>
                <c:pt idx="68">
                  <c:v>38625</c:v>
                </c:pt>
                <c:pt idx="69">
                  <c:v>38656</c:v>
                </c:pt>
                <c:pt idx="70">
                  <c:v>38686</c:v>
                </c:pt>
                <c:pt idx="71">
                  <c:v>38717</c:v>
                </c:pt>
                <c:pt idx="72">
                  <c:v>38748</c:v>
                </c:pt>
                <c:pt idx="73">
                  <c:v>38776</c:v>
                </c:pt>
                <c:pt idx="74">
                  <c:v>38807</c:v>
                </c:pt>
                <c:pt idx="75">
                  <c:v>38837</c:v>
                </c:pt>
                <c:pt idx="76">
                  <c:v>38868</c:v>
                </c:pt>
                <c:pt idx="77">
                  <c:v>38898</c:v>
                </c:pt>
                <c:pt idx="78">
                  <c:v>38929</c:v>
                </c:pt>
                <c:pt idx="79">
                  <c:v>38960</c:v>
                </c:pt>
                <c:pt idx="80">
                  <c:v>38990</c:v>
                </c:pt>
                <c:pt idx="81">
                  <c:v>39021</c:v>
                </c:pt>
                <c:pt idx="82">
                  <c:v>39051</c:v>
                </c:pt>
                <c:pt idx="83">
                  <c:v>39082</c:v>
                </c:pt>
                <c:pt idx="84">
                  <c:v>39113</c:v>
                </c:pt>
                <c:pt idx="85">
                  <c:v>39141</c:v>
                </c:pt>
                <c:pt idx="86">
                  <c:v>39172</c:v>
                </c:pt>
                <c:pt idx="87">
                  <c:v>39202</c:v>
                </c:pt>
                <c:pt idx="88">
                  <c:v>39233</c:v>
                </c:pt>
                <c:pt idx="89">
                  <c:v>39263</c:v>
                </c:pt>
                <c:pt idx="90">
                  <c:v>39294</c:v>
                </c:pt>
                <c:pt idx="91">
                  <c:v>39325</c:v>
                </c:pt>
                <c:pt idx="92">
                  <c:v>39355</c:v>
                </c:pt>
                <c:pt idx="93">
                  <c:v>39386</c:v>
                </c:pt>
                <c:pt idx="94">
                  <c:v>39416</c:v>
                </c:pt>
                <c:pt idx="95">
                  <c:v>39447</c:v>
                </c:pt>
                <c:pt idx="96">
                  <c:v>39478</c:v>
                </c:pt>
                <c:pt idx="97">
                  <c:v>39507</c:v>
                </c:pt>
                <c:pt idx="98">
                  <c:v>39538</c:v>
                </c:pt>
                <c:pt idx="99">
                  <c:v>39568</c:v>
                </c:pt>
                <c:pt idx="100">
                  <c:v>39599</c:v>
                </c:pt>
                <c:pt idx="101">
                  <c:v>39629</c:v>
                </c:pt>
                <c:pt idx="102">
                  <c:v>39660</c:v>
                </c:pt>
                <c:pt idx="103">
                  <c:v>39691</c:v>
                </c:pt>
                <c:pt idx="104">
                  <c:v>39721</c:v>
                </c:pt>
                <c:pt idx="105">
                  <c:v>39752</c:v>
                </c:pt>
                <c:pt idx="106">
                  <c:v>39782</c:v>
                </c:pt>
                <c:pt idx="107">
                  <c:v>39813</c:v>
                </c:pt>
                <c:pt idx="108">
                  <c:v>39844</c:v>
                </c:pt>
                <c:pt idx="109">
                  <c:v>39872</c:v>
                </c:pt>
                <c:pt idx="110">
                  <c:v>39903</c:v>
                </c:pt>
                <c:pt idx="111">
                  <c:v>39933</c:v>
                </c:pt>
                <c:pt idx="112">
                  <c:v>39964</c:v>
                </c:pt>
                <c:pt idx="113">
                  <c:v>39994</c:v>
                </c:pt>
                <c:pt idx="114">
                  <c:v>40025</c:v>
                </c:pt>
                <c:pt idx="115">
                  <c:v>40056</c:v>
                </c:pt>
                <c:pt idx="116">
                  <c:v>40086</c:v>
                </c:pt>
                <c:pt idx="117">
                  <c:v>40117</c:v>
                </c:pt>
                <c:pt idx="118">
                  <c:v>40147</c:v>
                </c:pt>
                <c:pt idx="119">
                  <c:v>40178</c:v>
                </c:pt>
                <c:pt idx="120">
                  <c:v>40209</c:v>
                </c:pt>
                <c:pt idx="121">
                  <c:v>40237</c:v>
                </c:pt>
                <c:pt idx="122">
                  <c:v>40268</c:v>
                </c:pt>
                <c:pt idx="123">
                  <c:v>40298</c:v>
                </c:pt>
                <c:pt idx="124">
                  <c:v>40329</c:v>
                </c:pt>
                <c:pt idx="125">
                  <c:v>40359</c:v>
                </c:pt>
                <c:pt idx="126">
                  <c:v>40390</c:v>
                </c:pt>
                <c:pt idx="127">
                  <c:v>40421</c:v>
                </c:pt>
                <c:pt idx="128">
                  <c:v>40451</c:v>
                </c:pt>
                <c:pt idx="129">
                  <c:v>40482</c:v>
                </c:pt>
                <c:pt idx="130">
                  <c:v>40512</c:v>
                </c:pt>
                <c:pt idx="131">
                  <c:v>40543</c:v>
                </c:pt>
                <c:pt idx="132">
                  <c:v>40574</c:v>
                </c:pt>
                <c:pt idx="133">
                  <c:v>40602</c:v>
                </c:pt>
                <c:pt idx="134">
                  <c:v>40633</c:v>
                </c:pt>
                <c:pt idx="135">
                  <c:v>40663</c:v>
                </c:pt>
                <c:pt idx="136">
                  <c:v>40694</c:v>
                </c:pt>
                <c:pt idx="137">
                  <c:v>40724</c:v>
                </c:pt>
                <c:pt idx="138">
                  <c:v>40755</c:v>
                </c:pt>
                <c:pt idx="139">
                  <c:v>40786</c:v>
                </c:pt>
                <c:pt idx="140">
                  <c:v>40816</c:v>
                </c:pt>
                <c:pt idx="141">
                  <c:v>40847</c:v>
                </c:pt>
                <c:pt idx="142">
                  <c:v>40877</c:v>
                </c:pt>
                <c:pt idx="143">
                  <c:v>40908</c:v>
                </c:pt>
                <c:pt idx="144">
                  <c:v>40939</c:v>
                </c:pt>
                <c:pt idx="145">
                  <c:v>40968</c:v>
                </c:pt>
                <c:pt idx="146">
                  <c:v>40999</c:v>
                </c:pt>
                <c:pt idx="147">
                  <c:v>41029</c:v>
                </c:pt>
                <c:pt idx="148">
                  <c:v>41060</c:v>
                </c:pt>
                <c:pt idx="149">
                  <c:v>41090</c:v>
                </c:pt>
                <c:pt idx="150">
                  <c:v>41121</c:v>
                </c:pt>
                <c:pt idx="151">
                  <c:v>41152</c:v>
                </c:pt>
                <c:pt idx="152">
                  <c:v>41182</c:v>
                </c:pt>
                <c:pt idx="153">
                  <c:v>41213</c:v>
                </c:pt>
                <c:pt idx="154">
                  <c:v>41243</c:v>
                </c:pt>
                <c:pt idx="155">
                  <c:v>41274</c:v>
                </c:pt>
                <c:pt idx="156">
                  <c:v>41305</c:v>
                </c:pt>
                <c:pt idx="157">
                  <c:v>41333</c:v>
                </c:pt>
                <c:pt idx="158">
                  <c:v>41364</c:v>
                </c:pt>
                <c:pt idx="159">
                  <c:v>41394</c:v>
                </c:pt>
                <c:pt idx="160">
                  <c:v>41425</c:v>
                </c:pt>
                <c:pt idx="161">
                  <c:v>41455</c:v>
                </c:pt>
                <c:pt idx="162">
                  <c:v>41486</c:v>
                </c:pt>
                <c:pt idx="163">
                  <c:v>41517</c:v>
                </c:pt>
                <c:pt idx="164">
                  <c:v>41547</c:v>
                </c:pt>
                <c:pt idx="165">
                  <c:v>41578</c:v>
                </c:pt>
                <c:pt idx="166">
                  <c:v>41608</c:v>
                </c:pt>
                <c:pt idx="167">
                  <c:v>41639</c:v>
                </c:pt>
                <c:pt idx="168">
                  <c:v>41670</c:v>
                </c:pt>
                <c:pt idx="169">
                  <c:v>41698</c:v>
                </c:pt>
                <c:pt idx="170">
                  <c:v>41729</c:v>
                </c:pt>
                <c:pt idx="171">
                  <c:v>41759</c:v>
                </c:pt>
                <c:pt idx="172">
                  <c:v>41790</c:v>
                </c:pt>
                <c:pt idx="173">
                  <c:v>41820</c:v>
                </c:pt>
                <c:pt idx="174">
                  <c:v>41851</c:v>
                </c:pt>
                <c:pt idx="175">
                  <c:v>41882</c:v>
                </c:pt>
                <c:pt idx="176">
                  <c:v>41912</c:v>
                </c:pt>
                <c:pt idx="177">
                  <c:v>41943</c:v>
                </c:pt>
                <c:pt idx="178">
                  <c:v>41973</c:v>
                </c:pt>
                <c:pt idx="179">
                  <c:v>42004</c:v>
                </c:pt>
                <c:pt idx="180">
                  <c:v>42035</c:v>
                </c:pt>
                <c:pt idx="181">
                  <c:v>42063</c:v>
                </c:pt>
                <c:pt idx="182">
                  <c:v>42094</c:v>
                </c:pt>
                <c:pt idx="183">
                  <c:v>42124</c:v>
                </c:pt>
                <c:pt idx="184">
                  <c:v>42155</c:v>
                </c:pt>
                <c:pt idx="185">
                  <c:v>42185</c:v>
                </c:pt>
                <c:pt idx="186">
                  <c:v>42216</c:v>
                </c:pt>
                <c:pt idx="187">
                  <c:v>42247</c:v>
                </c:pt>
                <c:pt idx="188">
                  <c:v>42277</c:v>
                </c:pt>
                <c:pt idx="189">
                  <c:v>42308</c:v>
                </c:pt>
                <c:pt idx="190">
                  <c:v>42338</c:v>
                </c:pt>
                <c:pt idx="191">
                  <c:v>42369</c:v>
                </c:pt>
                <c:pt idx="192">
                  <c:v>42400</c:v>
                </c:pt>
                <c:pt idx="193">
                  <c:v>42429</c:v>
                </c:pt>
                <c:pt idx="194">
                  <c:v>42460</c:v>
                </c:pt>
                <c:pt idx="195">
                  <c:v>42490</c:v>
                </c:pt>
                <c:pt idx="196">
                  <c:v>42521</c:v>
                </c:pt>
                <c:pt idx="197">
                  <c:v>42551</c:v>
                </c:pt>
                <c:pt idx="198">
                  <c:v>42582</c:v>
                </c:pt>
                <c:pt idx="199">
                  <c:v>42613</c:v>
                </c:pt>
                <c:pt idx="200">
                  <c:v>42643</c:v>
                </c:pt>
                <c:pt idx="201">
                  <c:v>42674</c:v>
                </c:pt>
                <c:pt idx="202">
                  <c:v>42704</c:v>
                </c:pt>
                <c:pt idx="203">
                  <c:v>42735</c:v>
                </c:pt>
                <c:pt idx="204">
                  <c:v>42766</c:v>
                </c:pt>
                <c:pt idx="205">
                  <c:v>42794</c:v>
                </c:pt>
                <c:pt idx="206">
                  <c:v>42825</c:v>
                </c:pt>
                <c:pt idx="207">
                  <c:v>42855</c:v>
                </c:pt>
                <c:pt idx="208">
                  <c:v>42886</c:v>
                </c:pt>
                <c:pt idx="209">
                  <c:v>42916</c:v>
                </c:pt>
                <c:pt idx="210">
                  <c:v>42947</c:v>
                </c:pt>
                <c:pt idx="211">
                  <c:v>42978</c:v>
                </c:pt>
                <c:pt idx="212">
                  <c:v>43008</c:v>
                </c:pt>
                <c:pt idx="213">
                  <c:v>43039</c:v>
                </c:pt>
                <c:pt idx="214">
                  <c:v>43069</c:v>
                </c:pt>
                <c:pt idx="215">
                  <c:v>43100</c:v>
                </c:pt>
                <c:pt idx="216">
                  <c:v>43131</c:v>
                </c:pt>
                <c:pt idx="217">
                  <c:v>43159</c:v>
                </c:pt>
                <c:pt idx="218">
                  <c:v>43190</c:v>
                </c:pt>
                <c:pt idx="219">
                  <c:v>43220</c:v>
                </c:pt>
                <c:pt idx="220">
                  <c:v>43251</c:v>
                </c:pt>
                <c:pt idx="221">
                  <c:v>43281</c:v>
                </c:pt>
                <c:pt idx="222">
                  <c:v>43312</c:v>
                </c:pt>
                <c:pt idx="223">
                  <c:v>43343</c:v>
                </c:pt>
                <c:pt idx="224">
                  <c:v>43373</c:v>
                </c:pt>
                <c:pt idx="225">
                  <c:v>43404</c:v>
                </c:pt>
                <c:pt idx="226">
                  <c:v>43434</c:v>
                </c:pt>
                <c:pt idx="227">
                  <c:v>43465</c:v>
                </c:pt>
                <c:pt idx="228">
                  <c:v>43496</c:v>
                </c:pt>
                <c:pt idx="229">
                  <c:v>43524</c:v>
                </c:pt>
                <c:pt idx="230">
                  <c:v>43555</c:v>
                </c:pt>
                <c:pt idx="231">
                  <c:v>43585</c:v>
                </c:pt>
                <c:pt idx="232">
                  <c:v>43616</c:v>
                </c:pt>
                <c:pt idx="233">
                  <c:v>43646</c:v>
                </c:pt>
                <c:pt idx="234">
                  <c:v>43677</c:v>
                </c:pt>
                <c:pt idx="235">
                  <c:v>43708</c:v>
                </c:pt>
                <c:pt idx="236">
                  <c:v>43738</c:v>
                </c:pt>
                <c:pt idx="237">
                  <c:v>43769</c:v>
                </c:pt>
                <c:pt idx="238">
                  <c:v>43799</c:v>
                </c:pt>
                <c:pt idx="239">
                  <c:v>43830</c:v>
                </c:pt>
                <c:pt idx="240">
                  <c:v>43861</c:v>
                </c:pt>
                <c:pt idx="241">
                  <c:v>43890</c:v>
                </c:pt>
                <c:pt idx="242">
                  <c:v>43921</c:v>
                </c:pt>
                <c:pt idx="243">
                  <c:v>43951</c:v>
                </c:pt>
                <c:pt idx="244">
                  <c:v>43982</c:v>
                </c:pt>
                <c:pt idx="245">
                  <c:v>44012</c:v>
                </c:pt>
                <c:pt idx="246">
                  <c:v>44043</c:v>
                </c:pt>
                <c:pt idx="247">
                  <c:v>44074</c:v>
                </c:pt>
                <c:pt idx="248">
                  <c:v>44104</c:v>
                </c:pt>
                <c:pt idx="249">
                  <c:v>44135</c:v>
                </c:pt>
                <c:pt idx="250">
                  <c:v>44165</c:v>
                </c:pt>
                <c:pt idx="251">
                  <c:v>44196</c:v>
                </c:pt>
                <c:pt idx="252">
                  <c:v>44227</c:v>
                </c:pt>
                <c:pt idx="253">
                  <c:v>44255</c:v>
                </c:pt>
                <c:pt idx="254">
                  <c:v>44286</c:v>
                </c:pt>
                <c:pt idx="255">
                  <c:v>44316</c:v>
                </c:pt>
                <c:pt idx="256">
                  <c:v>44347</c:v>
                </c:pt>
                <c:pt idx="257">
                  <c:v>44377</c:v>
                </c:pt>
                <c:pt idx="258">
                  <c:v>44408</c:v>
                </c:pt>
                <c:pt idx="259">
                  <c:v>44439</c:v>
                </c:pt>
                <c:pt idx="260">
                  <c:v>44469</c:v>
                </c:pt>
                <c:pt idx="261">
                  <c:v>44500</c:v>
                </c:pt>
                <c:pt idx="262">
                  <c:v>44530</c:v>
                </c:pt>
                <c:pt idx="263">
                  <c:v>44561</c:v>
                </c:pt>
                <c:pt idx="264">
                  <c:v>44592</c:v>
                </c:pt>
                <c:pt idx="265">
                  <c:v>44620</c:v>
                </c:pt>
                <c:pt idx="266">
                  <c:v>44651</c:v>
                </c:pt>
                <c:pt idx="267">
                  <c:v>44681</c:v>
                </c:pt>
                <c:pt idx="268">
                  <c:v>44712</c:v>
                </c:pt>
                <c:pt idx="269">
                  <c:v>44742</c:v>
                </c:pt>
                <c:pt idx="270">
                  <c:v>44773</c:v>
                </c:pt>
                <c:pt idx="271">
                  <c:v>44804</c:v>
                </c:pt>
                <c:pt idx="272">
                  <c:v>44834</c:v>
                </c:pt>
                <c:pt idx="273">
                  <c:v>44865</c:v>
                </c:pt>
                <c:pt idx="274">
                  <c:v>44895</c:v>
                </c:pt>
                <c:pt idx="275">
                  <c:v>44926</c:v>
                </c:pt>
                <c:pt idx="276">
                  <c:v>44957</c:v>
                </c:pt>
                <c:pt idx="277">
                  <c:v>44985</c:v>
                </c:pt>
                <c:pt idx="278">
                  <c:v>45016</c:v>
                </c:pt>
                <c:pt idx="279">
                  <c:v>45046</c:v>
                </c:pt>
                <c:pt idx="280">
                  <c:v>45077</c:v>
                </c:pt>
                <c:pt idx="281">
                  <c:v>45107</c:v>
                </c:pt>
                <c:pt idx="282">
                  <c:v>45138</c:v>
                </c:pt>
                <c:pt idx="283">
                  <c:v>45169</c:v>
                </c:pt>
                <c:pt idx="284">
                  <c:v>45199</c:v>
                </c:pt>
                <c:pt idx="285">
                  <c:v>45230</c:v>
                </c:pt>
                <c:pt idx="286">
                  <c:v>45260</c:v>
                </c:pt>
                <c:pt idx="287">
                  <c:v>45291</c:v>
                </c:pt>
                <c:pt idx="288">
                  <c:v>45322</c:v>
                </c:pt>
                <c:pt idx="289">
                  <c:v>45351</c:v>
                </c:pt>
                <c:pt idx="290">
                  <c:v>45382</c:v>
                </c:pt>
                <c:pt idx="291">
                  <c:v>45412</c:v>
                </c:pt>
                <c:pt idx="292">
                  <c:v>45443</c:v>
                </c:pt>
                <c:pt idx="293">
                  <c:v>45473</c:v>
                </c:pt>
                <c:pt idx="294">
                  <c:v>45504</c:v>
                </c:pt>
                <c:pt idx="295">
                  <c:v>45535</c:v>
                </c:pt>
                <c:pt idx="296">
                  <c:v>45565</c:v>
                </c:pt>
                <c:pt idx="297">
                  <c:v>45596</c:v>
                </c:pt>
                <c:pt idx="298">
                  <c:v>45626</c:v>
                </c:pt>
                <c:pt idx="299">
                  <c:v>45657</c:v>
                </c:pt>
                <c:pt idx="300">
                  <c:v>45688</c:v>
                </c:pt>
                <c:pt idx="301">
                  <c:v>45716</c:v>
                </c:pt>
                <c:pt idx="302">
                  <c:v>45747</c:v>
                </c:pt>
                <c:pt idx="303">
                  <c:v>45777</c:v>
                </c:pt>
                <c:pt idx="304">
                  <c:v>45808</c:v>
                </c:pt>
                <c:pt idx="305">
                  <c:v>45838</c:v>
                </c:pt>
                <c:pt idx="306">
                  <c:v>45869</c:v>
                </c:pt>
                <c:pt idx="307">
                  <c:v>45900</c:v>
                </c:pt>
                <c:pt idx="308">
                  <c:v>45930</c:v>
                </c:pt>
                <c:pt idx="309">
                  <c:v>45961</c:v>
                </c:pt>
                <c:pt idx="310">
                  <c:v>45991</c:v>
                </c:pt>
                <c:pt idx="311">
                  <c:v>46022</c:v>
                </c:pt>
                <c:pt idx="312">
                  <c:v>46053</c:v>
                </c:pt>
                <c:pt idx="313">
                  <c:v>46081</c:v>
                </c:pt>
                <c:pt idx="314">
                  <c:v>46112</c:v>
                </c:pt>
                <c:pt idx="315">
                  <c:v>46142</c:v>
                </c:pt>
                <c:pt idx="316">
                  <c:v>46173</c:v>
                </c:pt>
                <c:pt idx="317">
                  <c:v>46203</c:v>
                </c:pt>
                <c:pt idx="318">
                  <c:v>46234</c:v>
                </c:pt>
                <c:pt idx="319">
                  <c:v>46265</c:v>
                </c:pt>
                <c:pt idx="320">
                  <c:v>46295</c:v>
                </c:pt>
                <c:pt idx="321">
                  <c:v>46326</c:v>
                </c:pt>
                <c:pt idx="322">
                  <c:v>46356</c:v>
                </c:pt>
                <c:pt idx="323">
                  <c:v>46387</c:v>
                </c:pt>
                <c:pt idx="324">
                  <c:v>46418</c:v>
                </c:pt>
                <c:pt idx="325">
                  <c:v>46446</c:v>
                </c:pt>
                <c:pt idx="326">
                  <c:v>46477</c:v>
                </c:pt>
                <c:pt idx="327">
                  <c:v>46507</c:v>
                </c:pt>
                <c:pt idx="328">
                  <c:v>46538</c:v>
                </c:pt>
                <c:pt idx="329">
                  <c:v>46568</c:v>
                </c:pt>
                <c:pt idx="330">
                  <c:v>46599</c:v>
                </c:pt>
                <c:pt idx="331">
                  <c:v>46630</c:v>
                </c:pt>
                <c:pt idx="332">
                  <c:v>46660</c:v>
                </c:pt>
                <c:pt idx="333">
                  <c:v>46691</c:v>
                </c:pt>
                <c:pt idx="334">
                  <c:v>46721</c:v>
                </c:pt>
                <c:pt idx="335">
                  <c:v>46752</c:v>
                </c:pt>
              </c:numCache>
            </c:numRef>
          </c:cat>
          <c:val>
            <c:numRef>
              <c:f>'17 - PCE'!$AZ$13:$AZ$336</c:f>
              <c:numCache>
                <c:formatCode>General</c:formatCode>
                <c:ptCount val="324"/>
                <c:pt idx="155">
                  <c:v>#N/A</c:v>
                </c:pt>
                <c:pt idx="167">
                  <c:v>#N/A</c:v>
                </c:pt>
                <c:pt idx="179">
                  <c:v>#N/A</c:v>
                </c:pt>
                <c:pt idx="191">
                  <c:v>#N/A</c:v>
                </c:pt>
                <c:pt idx="203">
                  <c:v>#N/A</c:v>
                </c:pt>
                <c:pt idx="215">
                  <c:v>#N/A</c:v>
                </c:pt>
                <c:pt idx="227">
                  <c:v>#N/A</c:v>
                </c:pt>
                <c:pt idx="239" formatCode="0.0">
                  <c:v>#N/A</c:v>
                </c:pt>
                <c:pt idx="251" formatCode="0.0">
                  <c:v>#N/A</c:v>
                </c:pt>
                <c:pt idx="263" formatCode="0.0">
                  <c:v>#N/A</c:v>
                </c:pt>
                <c:pt idx="269" formatCode="0.0000">
                  <c:v>5.3234495142502114</c:v>
                </c:pt>
                <c:pt idx="275" formatCode="0.0">
                  <c:v>4.3</c:v>
                </c:pt>
                <c:pt idx="287" formatCode="0.0">
                  <c:v>2.7</c:v>
                </c:pt>
                <c:pt idx="299" formatCode="0.0">
                  <c:v>2.2999999999999998</c:v>
                </c:pt>
                <c:pt idx="311">
                  <c:v>#N/A</c:v>
                </c:pt>
                <c:pt idx="323">
                  <c:v>#N/A</c:v>
                </c:pt>
              </c:numCache>
            </c:numRef>
          </c:val>
          <c:smooth val="0"/>
          <c:extLst>
            <c:ext xmlns:c16="http://schemas.microsoft.com/office/drawing/2014/chart" uri="{C3380CC4-5D6E-409C-BE32-E72D297353CC}">
              <c16:uniqueId val="{0000002A-696A-4B75-85EB-3FAF3BFFAE1A}"/>
            </c:ext>
          </c:extLst>
        </c:ser>
        <c:ser>
          <c:idx val="44"/>
          <c:order val="43"/>
          <c:tx>
            <c:strRef>
              <c:f>'17 - PCE'!$BA$12</c:f>
              <c:strCache>
                <c:ptCount val="1"/>
                <c:pt idx="0">
                  <c:v> Sep-22</c:v>
                </c:pt>
              </c:strCache>
            </c:strRef>
          </c:tx>
          <c:spPr>
            <a:ln w="19050" cap="rnd">
              <a:solidFill>
                <a:sysClr val="window" lastClr="FFFFFF">
                  <a:lumMod val="85000"/>
                </a:sysClr>
              </a:solidFill>
              <a:prstDash val="sysDash"/>
              <a:round/>
            </a:ln>
            <a:effectLst/>
          </c:spPr>
          <c:marker>
            <c:symbol val="none"/>
          </c:marker>
          <c:cat>
            <c:numRef>
              <c:f>'17 - PCE'!$G$13:$G$348</c:f>
              <c:numCache>
                <c:formatCode>[$-409]mmm\-yy;@</c:formatCode>
                <c:ptCount val="336"/>
                <c:pt idx="0">
                  <c:v>36556</c:v>
                </c:pt>
                <c:pt idx="1">
                  <c:v>36585</c:v>
                </c:pt>
                <c:pt idx="2">
                  <c:v>36616</c:v>
                </c:pt>
                <c:pt idx="3">
                  <c:v>36646</c:v>
                </c:pt>
                <c:pt idx="4">
                  <c:v>36677</c:v>
                </c:pt>
                <c:pt idx="5">
                  <c:v>36707</c:v>
                </c:pt>
                <c:pt idx="6">
                  <c:v>36738</c:v>
                </c:pt>
                <c:pt idx="7">
                  <c:v>36769</c:v>
                </c:pt>
                <c:pt idx="8">
                  <c:v>36799</c:v>
                </c:pt>
                <c:pt idx="9">
                  <c:v>36830</c:v>
                </c:pt>
                <c:pt idx="10">
                  <c:v>36860</c:v>
                </c:pt>
                <c:pt idx="11">
                  <c:v>36891</c:v>
                </c:pt>
                <c:pt idx="12">
                  <c:v>36922</c:v>
                </c:pt>
                <c:pt idx="13">
                  <c:v>36950</c:v>
                </c:pt>
                <c:pt idx="14">
                  <c:v>36981</c:v>
                </c:pt>
                <c:pt idx="15">
                  <c:v>37011</c:v>
                </c:pt>
                <c:pt idx="16">
                  <c:v>37042</c:v>
                </c:pt>
                <c:pt idx="17">
                  <c:v>37072</c:v>
                </c:pt>
                <c:pt idx="18">
                  <c:v>37103</c:v>
                </c:pt>
                <c:pt idx="19">
                  <c:v>37134</c:v>
                </c:pt>
                <c:pt idx="20">
                  <c:v>37164</c:v>
                </c:pt>
                <c:pt idx="21">
                  <c:v>37195</c:v>
                </c:pt>
                <c:pt idx="22">
                  <c:v>37225</c:v>
                </c:pt>
                <c:pt idx="23">
                  <c:v>37256</c:v>
                </c:pt>
                <c:pt idx="24">
                  <c:v>37287</c:v>
                </c:pt>
                <c:pt idx="25">
                  <c:v>37315</c:v>
                </c:pt>
                <c:pt idx="26">
                  <c:v>37346</c:v>
                </c:pt>
                <c:pt idx="27">
                  <c:v>37376</c:v>
                </c:pt>
                <c:pt idx="28">
                  <c:v>37407</c:v>
                </c:pt>
                <c:pt idx="29">
                  <c:v>37437</c:v>
                </c:pt>
                <c:pt idx="30">
                  <c:v>37468</c:v>
                </c:pt>
                <c:pt idx="31">
                  <c:v>37499</c:v>
                </c:pt>
                <c:pt idx="32">
                  <c:v>37529</c:v>
                </c:pt>
                <c:pt idx="33">
                  <c:v>37560</c:v>
                </c:pt>
                <c:pt idx="34">
                  <c:v>37590</c:v>
                </c:pt>
                <c:pt idx="35">
                  <c:v>37621</c:v>
                </c:pt>
                <c:pt idx="36">
                  <c:v>37652</c:v>
                </c:pt>
                <c:pt idx="37">
                  <c:v>37680</c:v>
                </c:pt>
                <c:pt idx="38">
                  <c:v>37711</c:v>
                </c:pt>
                <c:pt idx="39">
                  <c:v>37741</c:v>
                </c:pt>
                <c:pt idx="40">
                  <c:v>37772</c:v>
                </c:pt>
                <c:pt idx="41">
                  <c:v>37802</c:v>
                </c:pt>
                <c:pt idx="42">
                  <c:v>37833</c:v>
                </c:pt>
                <c:pt idx="43">
                  <c:v>37864</c:v>
                </c:pt>
                <c:pt idx="44">
                  <c:v>37894</c:v>
                </c:pt>
                <c:pt idx="45">
                  <c:v>37925</c:v>
                </c:pt>
                <c:pt idx="46">
                  <c:v>37955</c:v>
                </c:pt>
                <c:pt idx="47">
                  <c:v>37986</c:v>
                </c:pt>
                <c:pt idx="48">
                  <c:v>38017</c:v>
                </c:pt>
                <c:pt idx="49">
                  <c:v>38046</c:v>
                </c:pt>
                <c:pt idx="50">
                  <c:v>38077</c:v>
                </c:pt>
                <c:pt idx="51">
                  <c:v>38107</c:v>
                </c:pt>
                <c:pt idx="52">
                  <c:v>38138</c:v>
                </c:pt>
                <c:pt idx="53">
                  <c:v>38168</c:v>
                </c:pt>
                <c:pt idx="54">
                  <c:v>38199</c:v>
                </c:pt>
                <c:pt idx="55">
                  <c:v>38230</c:v>
                </c:pt>
                <c:pt idx="56">
                  <c:v>38260</c:v>
                </c:pt>
                <c:pt idx="57">
                  <c:v>38291</c:v>
                </c:pt>
                <c:pt idx="58">
                  <c:v>38321</c:v>
                </c:pt>
                <c:pt idx="59">
                  <c:v>38352</c:v>
                </c:pt>
                <c:pt idx="60">
                  <c:v>38383</c:v>
                </c:pt>
                <c:pt idx="61">
                  <c:v>38411</c:v>
                </c:pt>
                <c:pt idx="62">
                  <c:v>38442</c:v>
                </c:pt>
                <c:pt idx="63">
                  <c:v>38472</c:v>
                </c:pt>
                <c:pt idx="64">
                  <c:v>38503</c:v>
                </c:pt>
                <c:pt idx="65">
                  <c:v>38533</c:v>
                </c:pt>
                <c:pt idx="66">
                  <c:v>38564</c:v>
                </c:pt>
                <c:pt idx="67">
                  <c:v>38595</c:v>
                </c:pt>
                <c:pt idx="68">
                  <c:v>38625</c:v>
                </c:pt>
                <c:pt idx="69">
                  <c:v>38656</c:v>
                </c:pt>
                <c:pt idx="70">
                  <c:v>38686</c:v>
                </c:pt>
                <c:pt idx="71">
                  <c:v>38717</c:v>
                </c:pt>
                <c:pt idx="72">
                  <c:v>38748</c:v>
                </c:pt>
                <c:pt idx="73">
                  <c:v>38776</c:v>
                </c:pt>
                <c:pt idx="74">
                  <c:v>38807</c:v>
                </c:pt>
                <c:pt idx="75">
                  <c:v>38837</c:v>
                </c:pt>
                <c:pt idx="76">
                  <c:v>38868</c:v>
                </c:pt>
                <c:pt idx="77">
                  <c:v>38898</c:v>
                </c:pt>
                <c:pt idx="78">
                  <c:v>38929</c:v>
                </c:pt>
                <c:pt idx="79">
                  <c:v>38960</c:v>
                </c:pt>
                <c:pt idx="80">
                  <c:v>38990</c:v>
                </c:pt>
                <c:pt idx="81">
                  <c:v>39021</c:v>
                </c:pt>
                <c:pt idx="82">
                  <c:v>39051</c:v>
                </c:pt>
                <c:pt idx="83">
                  <c:v>39082</c:v>
                </c:pt>
                <c:pt idx="84">
                  <c:v>39113</c:v>
                </c:pt>
                <c:pt idx="85">
                  <c:v>39141</c:v>
                </c:pt>
                <c:pt idx="86">
                  <c:v>39172</c:v>
                </c:pt>
                <c:pt idx="87">
                  <c:v>39202</c:v>
                </c:pt>
                <c:pt idx="88">
                  <c:v>39233</c:v>
                </c:pt>
                <c:pt idx="89">
                  <c:v>39263</c:v>
                </c:pt>
                <c:pt idx="90">
                  <c:v>39294</c:v>
                </c:pt>
                <c:pt idx="91">
                  <c:v>39325</c:v>
                </c:pt>
                <c:pt idx="92">
                  <c:v>39355</c:v>
                </c:pt>
                <c:pt idx="93">
                  <c:v>39386</c:v>
                </c:pt>
                <c:pt idx="94">
                  <c:v>39416</c:v>
                </c:pt>
                <c:pt idx="95">
                  <c:v>39447</c:v>
                </c:pt>
                <c:pt idx="96">
                  <c:v>39478</c:v>
                </c:pt>
                <c:pt idx="97">
                  <c:v>39507</c:v>
                </c:pt>
                <c:pt idx="98">
                  <c:v>39538</c:v>
                </c:pt>
                <c:pt idx="99">
                  <c:v>39568</c:v>
                </c:pt>
                <c:pt idx="100">
                  <c:v>39599</c:v>
                </c:pt>
                <c:pt idx="101">
                  <c:v>39629</c:v>
                </c:pt>
                <c:pt idx="102">
                  <c:v>39660</c:v>
                </c:pt>
                <c:pt idx="103">
                  <c:v>39691</c:v>
                </c:pt>
                <c:pt idx="104">
                  <c:v>39721</c:v>
                </c:pt>
                <c:pt idx="105">
                  <c:v>39752</c:v>
                </c:pt>
                <c:pt idx="106">
                  <c:v>39782</c:v>
                </c:pt>
                <c:pt idx="107">
                  <c:v>39813</c:v>
                </c:pt>
                <c:pt idx="108">
                  <c:v>39844</c:v>
                </c:pt>
                <c:pt idx="109">
                  <c:v>39872</c:v>
                </c:pt>
                <c:pt idx="110">
                  <c:v>39903</c:v>
                </c:pt>
                <c:pt idx="111">
                  <c:v>39933</c:v>
                </c:pt>
                <c:pt idx="112">
                  <c:v>39964</c:v>
                </c:pt>
                <c:pt idx="113">
                  <c:v>39994</c:v>
                </c:pt>
                <c:pt idx="114">
                  <c:v>40025</c:v>
                </c:pt>
                <c:pt idx="115">
                  <c:v>40056</c:v>
                </c:pt>
                <c:pt idx="116">
                  <c:v>40086</c:v>
                </c:pt>
                <c:pt idx="117">
                  <c:v>40117</c:v>
                </c:pt>
                <c:pt idx="118">
                  <c:v>40147</c:v>
                </c:pt>
                <c:pt idx="119">
                  <c:v>40178</c:v>
                </c:pt>
                <c:pt idx="120">
                  <c:v>40209</c:v>
                </c:pt>
                <c:pt idx="121">
                  <c:v>40237</c:v>
                </c:pt>
                <c:pt idx="122">
                  <c:v>40268</c:v>
                </c:pt>
                <c:pt idx="123">
                  <c:v>40298</c:v>
                </c:pt>
                <c:pt idx="124">
                  <c:v>40329</c:v>
                </c:pt>
                <c:pt idx="125">
                  <c:v>40359</c:v>
                </c:pt>
                <c:pt idx="126">
                  <c:v>40390</c:v>
                </c:pt>
                <c:pt idx="127">
                  <c:v>40421</c:v>
                </c:pt>
                <c:pt idx="128">
                  <c:v>40451</c:v>
                </c:pt>
                <c:pt idx="129">
                  <c:v>40482</c:v>
                </c:pt>
                <c:pt idx="130">
                  <c:v>40512</c:v>
                </c:pt>
                <c:pt idx="131">
                  <c:v>40543</c:v>
                </c:pt>
                <c:pt idx="132">
                  <c:v>40574</c:v>
                </c:pt>
                <c:pt idx="133">
                  <c:v>40602</c:v>
                </c:pt>
                <c:pt idx="134">
                  <c:v>40633</c:v>
                </c:pt>
                <c:pt idx="135">
                  <c:v>40663</c:v>
                </c:pt>
                <c:pt idx="136">
                  <c:v>40694</c:v>
                </c:pt>
                <c:pt idx="137">
                  <c:v>40724</c:v>
                </c:pt>
                <c:pt idx="138">
                  <c:v>40755</c:v>
                </c:pt>
                <c:pt idx="139">
                  <c:v>40786</c:v>
                </c:pt>
                <c:pt idx="140">
                  <c:v>40816</c:v>
                </c:pt>
                <c:pt idx="141">
                  <c:v>40847</c:v>
                </c:pt>
                <c:pt idx="142">
                  <c:v>40877</c:v>
                </c:pt>
                <c:pt idx="143">
                  <c:v>40908</c:v>
                </c:pt>
                <c:pt idx="144">
                  <c:v>40939</c:v>
                </c:pt>
                <c:pt idx="145">
                  <c:v>40968</c:v>
                </c:pt>
                <c:pt idx="146">
                  <c:v>40999</c:v>
                </c:pt>
                <c:pt idx="147">
                  <c:v>41029</c:v>
                </c:pt>
                <c:pt idx="148">
                  <c:v>41060</c:v>
                </c:pt>
                <c:pt idx="149">
                  <c:v>41090</c:v>
                </c:pt>
                <c:pt idx="150">
                  <c:v>41121</c:v>
                </c:pt>
                <c:pt idx="151">
                  <c:v>41152</c:v>
                </c:pt>
                <c:pt idx="152">
                  <c:v>41182</c:v>
                </c:pt>
                <c:pt idx="153">
                  <c:v>41213</c:v>
                </c:pt>
                <c:pt idx="154">
                  <c:v>41243</c:v>
                </c:pt>
                <c:pt idx="155">
                  <c:v>41274</c:v>
                </c:pt>
                <c:pt idx="156">
                  <c:v>41305</c:v>
                </c:pt>
                <c:pt idx="157">
                  <c:v>41333</c:v>
                </c:pt>
                <c:pt idx="158">
                  <c:v>41364</c:v>
                </c:pt>
                <c:pt idx="159">
                  <c:v>41394</c:v>
                </c:pt>
                <c:pt idx="160">
                  <c:v>41425</c:v>
                </c:pt>
                <c:pt idx="161">
                  <c:v>41455</c:v>
                </c:pt>
                <c:pt idx="162">
                  <c:v>41486</c:v>
                </c:pt>
                <c:pt idx="163">
                  <c:v>41517</c:v>
                </c:pt>
                <c:pt idx="164">
                  <c:v>41547</c:v>
                </c:pt>
                <c:pt idx="165">
                  <c:v>41578</c:v>
                </c:pt>
                <c:pt idx="166">
                  <c:v>41608</c:v>
                </c:pt>
                <c:pt idx="167">
                  <c:v>41639</c:v>
                </c:pt>
                <c:pt idx="168">
                  <c:v>41670</c:v>
                </c:pt>
                <c:pt idx="169">
                  <c:v>41698</c:v>
                </c:pt>
                <c:pt idx="170">
                  <c:v>41729</c:v>
                </c:pt>
                <c:pt idx="171">
                  <c:v>41759</c:v>
                </c:pt>
                <c:pt idx="172">
                  <c:v>41790</c:v>
                </c:pt>
                <c:pt idx="173">
                  <c:v>41820</c:v>
                </c:pt>
                <c:pt idx="174">
                  <c:v>41851</c:v>
                </c:pt>
                <c:pt idx="175">
                  <c:v>41882</c:v>
                </c:pt>
                <c:pt idx="176">
                  <c:v>41912</c:v>
                </c:pt>
                <c:pt idx="177">
                  <c:v>41943</c:v>
                </c:pt>
                <c:pt idx="178">
                  <c:v>41973</c:v>
                </c:pt>
                <c:pt idx="179">
                  <c:v>42004</c:v>
                </c:pt>
                <c:pt idx="180">
                  <c:v>42035</c:v>
                </c:pt>
                <c:pt idx="181">
                  <c:v>42063</c:v>
                </c:pt>
                <c:pt idx="182">
                  <c:v>42094</c:v>
                </c:pt>
                <c:pt idx="183">
                  <c:v>42124</c:v>
                </c:pt>
                <c:pt idx="184">
                  <c:v>42155</c:v>
                </c:pt>
                <c:pt idx="185">
                  <c:v>42185</c:v>
                </c:pt>
                <c:pt idx="186">
                  <c:v>42216</c:v>
                </c:pt>
                <c:pt idx="187">
                  <c:v>42247</c:v>
                </c:pt>
                <c:pt idx="188">
                  <c:v>42277</c:v>
                </c:pt>
                <c:pt idx="189">
                  <c:v>42308</c:v>
                </c:pt>
                <c:pt idx="190">
                  <c:v>42338</c:v>
                </c:pt>
                <c:pt idx="191">
                  <c:v>42369</c:v>
                </c:pt>
                <c:pt idx="192">
                  <c:v>42400</c:v>
                </c:pt>
                <c:pt idx="193">
                  <c:v>42429</c:v>
                </c:pt>
                <c:pt idx="194">
                  <c:v>42460</c:v>
                </c:pt>
                <c:pt idx="195">
                  <c:v>42490</c:v>
                </c:pt>
                <c:pt idx="196">
                  <c:v>42521</c:v>
                </c:pt>
                <c:pt idx="197">
                  <c:v>42551</c:v>
                </c:pt>
                <c:pt idx="198">
                  <c:v>42582</c:v>
                </c:pt>
                <c:pt idx="199">
                  <c:v>42613</c:v>
                </c:pt>
                <c:pt idx="200">
                  <c:v>42643</c:v>
                </c:pt>
                <c:pt idx="201">
                  <c:v>42674</c:v>
                </c:pt>
                <c:pt idx="202">
                  <c:v>42704</c:v>
                </c:pt>
                <c:pt idx="203">
                  <c:v>42735</c:v>
                </c:pt>
                <c:pt idx="204">
                  <c:v>42766</c:v>
                </c:pt>
                <c:pt idx="205">
                  <c:v>42794</c:v>
                </c:pt>
                <c:pt idx="206">
                  <c:v>42825</c:v>
                </c:pt>
                <c:pt idx="207">
                  <c:v>42855</c:v>
                </c:pt>
                <c:pt idx="208">
                  <c:v>42886</c:v>
                </c:pt>
                <c:pt idx="209">
                  <c:v>42916</c:v>
                </c:pt>
                <c:pt idx="210">
                  <c:v>42947</c:v>
                </c:pt>
                <c:pt idx="211">
                  <c:v>42978</c:v>
                </c:pt>
                <c:pt idx="212">
                  <c:v>43008</c:v>
                </c:pt>
                <c:pt idx="213">
                  <c:v>43039</c:v>
                </c:pt>
                <c:pt idx="214">
                  <c:v>43069</c:v>
                </c:pt>
                <c:pt idx="215">
                  <c:v>43100</c:v>
                </c:pt>
                <c:pt idx="216">
                  <c:v>43131</c:v>
                </c:pt>
                <c:pt idx="217">
                  <c:v>43159</c:v>
                </c:pt>
                <c:pt idx="218">
                  <c:v>43190</c:v>
                </c:pt>
                <c:pt idx="219">
                  <c:v>43220</c:v>
                </c:pt>
                <c:pt idx="220">
                  <c:v>43251</c:v>
                </c:pt>
                <c:pt idx="221">
                  <c:v>43281</c:v>
                </c:pt>
                <c:pt idx="222">
                  <c:v>43312</c:v>
                </c:pt>
                <c:pt idx="223">
                  <c:v>43343</c:v>
                </c:pt>
                <c:pt idx="224">
                  <c:v>43373</c:v>
                </c:pt>
                <c:pt idx="225">
                  <c:v>43404</c:v>
                </c:pt>
                <c:pt idx="226">
                  <c:v>43434</c:v>
                </c:pt>
                <c:pt idx="227">
                  <c:v>43465</c:v>
                </c:pt>
                <c:pt idx="228">
                  <c:v>43496</c:v>
                </c:pt>
                <c:pt idx="229">
                  <c:v>43524</c:v>
                </c:pt>
                <c:pt idx="230">
                  <c:v>43555</c:v>
                </c:pt>
                <c:pt idx="231">
                  <c:v>43585</c:v>
                </c:pt>
                <c:pt idx="232">
                  <c:v>43616</c:v>
                </c:pt>
                <c:pt idx="233">
                  <c:v>43646</c:v>
                </c:pt>
                <c:pt idx="234">
                  <c:v>43677</c:v>
                </c:pt>
                <c:pt idx="235">
                  <c:v>43708</c:v>
                </c:pt>
                <c:pt idx="236">
                  <c:v>43738</c:v>
                </c:pt>
                <c:pt idx="237">
                  <c:v>43769</c:v>
                </c:pt>
                <c:pt idx="238">
                  <c:v>43799</c:v>
                </c:pt>
                <c:pt idx="239">
                  <c:v>43830</c:v>
                </c:pt>
                <c:pt idx="240">
                  <c:v>43861</c:v>
                </c:pt>
                <c:pt idx="241">
                  <c:v>43890</c:v>
                </c:pt>
                <c:pt idx="242">
                  <c:v>43921</c:v>
                </c:pt>
                <c:pt idx="243">
                  <c:v>43951</c:v>
                </c:pt>
                <c:pt idx="244">
                  <c:v>43982</c:v>
                </c:pt>
                <c:pt idx="245">
                  <c:v>44012</c:v>
                </c:pt>
                <c:pt idx="246">
                  <c:v>44043</c:v>
                </c:pt>
                <c:pt idx="247">
                  <c:v>44074</c:v>
                </c:pt>
                <c:pt idx="248">
                  <c:v>44104</c:v>
                </c:pt>
                <c:pt idx="249">
                  <c:v>44135</c:v>
                </c:pt>
                <c:pt idx="250">
                  <c:v>44165</c:v>
                </c:pt>
                <c:pt idx="251">
                  <c:v>44196</c:v>
                </c:pt>
                <c:pt idx="252">
                  <c:v>44227</c:v>
                </c:pt>
                <c:pt idx="253">
                  <c:v>44255</c:v>
                </c:pt>
                <c:pt idx="254">
                  <c:v>44286</c:v>
                </c:pt>
                <c:pt idx="255">
                  <c:v>44316</c:v>
                </c:pt>
                <c:pt idx="256">
                  <c:v>44347</c:v>
                </c:pt>
                <c:pt idx="257">
                  <c:v>44377</c:v>
                </c:pt>
                <c:pt idx="258">
                  <c:v>44408</c:v>
                </c:pt>
                <c:pt idx="259">
                  <c:v>44439</c:v>
                </c:pt>
                <c:pt idx="260">
                  <c:v>44469</c:v>
                </c:pt>
                <c:pt idx="261">
                  <c:v>44500</c:v>
                </c:pt>
                <c:pt idx="262">
                  <c:v>44530</c:v>
                </c:pt>
                <c:pt idx="263">
                  <c:v>44561</c:v>
                </c:pt>
                <c:pt idx="264">
                  <c:v>44592</c:v>
                </c:pt>
                <c:pt idx="265">
                  <c:v>44620</c:v>
                </c:pt>
                <c:pt idx="266">
                  <c:v>44651</c:v>
                </c:pt>
                <c:pt idx="267">
                  <c:v>44681</c:v>
                </c:pt>
                <c:pt idx="268">
                  <c:v>44712</c:v>
                </c:pt>
                <c:pt idx="269">
                  <c:v>44742</c:v>
                </c:pt>
                <c:pt idx="270">
                  <c:v>44773</c:v>
                </c:pt>
                <c:pt idx="271">
                  <c:v>44804</c:v>
                </c:pt>
                <c:pt idx="272">
                  <c:v>44834</c:v>
                </c:pt>
                <c:pt idx="273">
                  <c:v>44865</c:v>
                </c:pt>
                <c:pt idx="274">
                  <c:v>44895</c:v>
                </c:pt>
                <c:pt idx="275">
                  <c:v>44926</c:v>
                </c:pt>
                <c:pt idx="276">
                  <c:v>44957</c:v>
                </c:pt>
                <c:pt idx="277">
                  <c:v>44985</c:v>
                </c:pt>
                <c:pt idx="278">
                  <c:v>45016</c:v>
                </c:pt>
                <c:pt idx="279">
                  <c:v>45046</c:v>
                </c:pt>
                <c:pt idx="280">
                  <c:v>45077</c:v>
                </c:pt>
                <c:pt idx="281">
                  <c:v>45107</c:v>
                </c:pt>
                <c:pt idx="282">
                  <c:v>45138</c:v>
                </c:pt>
                <c:pt idx="283">
                  <c:v>45169</c:v>
                </c:pt>
                <c:pt idx="284">
                  <c:v>45199</c:v>
                </c:pt>
                <c:pt idx="285">
                  <c:v>45230</c:v>
                </c:pt>
                <c:pt idx="286">
                  <c:v>45260</c:v>
                </c:pt>
                <c:pt idx="287">
                  <c:v>45291</c:v>
                </c:pt>
                <c:pt idx="288">
                  <c:v>45322</c:v>
                </c:pt>
                <c:pt idx="289">
                  <c:v>45351</c:v>
                </c:pt>
                <c:pt idx="290">
                  <c:v>45382</c:v>
                </c:pt>
                <c:pt idx="291">
                  <c:v>45412</c:v>
                </c:pt>
                <c:pt idx="292">
                  <c:v>45443</c:v>
                </c:pt>
                <c:pt idx="293">
                  <c:v>45473</c:v>
                </c:pt>
                <c:pt idx="294">
                  <c:v>45504</c:v>
                </c:pt>
                <c:pt idx="295">
                  <c:v>45535</c:v>
                </c:pt>
                <c:pt idx="296">
                  <c:v>45565</c:v>
                </c:pt>
                <c:pt idx="297">
                  <c:v>45596</c:v>
                </c:pt>
                <c:pt idx="298">
                  <c:v>45626</c:v>
                </c:pt>
                <c:pt idx="299">
                  <c:v>45657</c:v>
                </c:pt>
                <c:pt idx="300">
                  <c:v>45688</c:v>
                </c:pt>
                <c:pt idx="301">
                  <c:v>45716</c:v>
                </c:pt>
                <c:pt idx="302">
                  <c:v>45747</c:v>
                </c:pt>
                <c:pt idx="303">
                  <c:v>45777</c:v>
                </c:pt>
                <c:pt idx="304">
                  <c:v>45808</c:v>
                </c:pt>
                <c:pt idx="305">
                  <c:v>45838</c:v>
                </c:pt>
                <c:pt idx="306">
                  <c:v>45869</c:v>
                </c:pt>
                <c:pt idx="307">
                  <c:v>45900</c:v>
                </c:pt>
                <c:pt idx="308">
                  <c:v>45930</c:v>
                </c:pt>
                <c:pt idx="309">
                  <c:v>45961</c:v>
                </c:pt>
                <c:pt idx="310">
                  <c:v>45991</c:v>
                </c:pt>
                <c:pt idx="311">
                  <c:v>46022</c:v>
                </c:pt>
                <c:pt idx="312">
                  <c:v>46053</c:v>
                </c:pt>
                <c:pt idx="313">
                  <c:v>46081</c:v>
                </c:pt>
                <c:pt idx="314">
                  <c:v>46112</c:v>
                </c:pt>
                <c:pt idx="315">
                  <c:v>46142</c:v>
                </c:pt>
                <c:pt idx="316">
                  <c:v>46173</c:v>
                </c:pt>
                <c:pt idx="317">
                  <c:v>46203</c:v>
                </c:pt>
                <c:pt idx="318">
                  <c:v>46234</c:v>
                </c:pt>
                <c:pt idx="319">
                  <c:v>46265</c:v>
                </c:pt>
                <c:pt idx="320">
                  <c:v>46295</c:v>
                </c:pt>
                <c:pt idx="321">
                  <c:v>46326</c:v>
                </c:pt>
                <c:pt idx="322">
                  <c:v>46356</c:v>
                </c:pt>
                <c:pt idx="323">
                  <c:v>46387</c:v>
                </c:pt>
                <c:pt idx="324">
                  <c:v>46418</c:v>
                </c:pt>
                <c:pt idx="325">
                  <c:v>46446</c:v>
                </c:pt>
                <c:pt idx="326">
                  <c:v>46477</c:v>
                </c:pt>
                <c:pt idx="327">
                  <c:v>46507</c:v>
                </c:pt>
                <c:pt idx="328">
                  <c:v>46538</c:v>
                </c:pt>
                <c:pt idx="329">
                  <c:v>46568</c:v>
                </c:pt>
                <c:pt idx="330">
                  <c:v>46599</c:v>
                </c:pt>
                <c:pt idx="331">
                  <c:v>46630</c:v>
                </c:pt>
                <c:pt idx="332">
                  <c:v>46660</c:v>
                </c:pt>
                <c:pt idx="333">
                  <c:v>46691</c:v>
                </c:pt>
                <c:pt idx="334">
                  <c:v>46721</c:v>
                </c:pt>
                <c:pt idx="335">
                  <c:v>46752</c:v>
                </c:pt>
              </c:numCache>
            </c:numRef>
          </c:cat>
          <c:val>
            <c:numRef>
              <c:f>'17 - PCE'!$BA$13:$BA$336</c:f>
              <c:numCache>
                <c:formatCode>General</c:formatCode>
                <c:ptCount val="324"/>
                <c:pt idx="155">
                  <c:v>#N/A</c:v>
                </c:pt>
                <c:pt idx="167">
                  <c:v>#N/A</c:v>
                </c:pt>
                <c:pt idx="179">
                  <c:v>#N/A</c:v>
                </c:pt>
                <c:pt idx="191">
                  <c:v>#N/A</c:v>
                </c:pt>
                <c:pt idx="203">
                  <c:v>#N/A</c:v>
                </c:pt>
                <c:pt idx="215">
                  <c:v>#N/A</c:v>
                </c:pt>
                <c:pt idx="227">
                  <c:v>#N/A</c:v>
                </c:pt>
                <c:pt idx="239" formatCode="0.0">
                  <c:v>#N/A</c:v>
                </c:pt>
                <c:pt idx="251" formatCode="0.0">
                  <c:v>#N/A</c:v>
                </c:pt>
                <c:pt idx="263" formatCode="0.0">
                  <c:v>#N/A</c:v>
                </c:pt>
                <c:pt idx="272" formatCode="0.0000">
                  <c:v>5.6065732237796206</c:v>
                </c:pt>
                <c:pt idx="275" formatCode="0.0">
                  <c:v>4.5</c:v>
                </c:pt>
                <c:pt idx="287" formatCode="0.0">
                  <c:v>3.1</c:v>
                </c:pt>
                <c:pt idx="299" formatCode="0.0">
                  <c:v>2.2999999999999998</c:v>
                </c:pt>
                <c:pt idx="311" formatCode="0.0">
                  <c:v>2.1</c:v>
                </c:pt>
                <c:pt idx="323">
                  <c:v>#N/A</c:v>
                </c:pt>
              </c:numCache>
            </c:numRef>
          </c:val>
          <c:smooth val="0"/>
          <c:extLst>
            <c:ext xmlns:c16="http://schemas.microsoft.com/office/drawing/2014/chart" uri="{C3380CC4-5D6E-409C-BE32-E72D297353CC}">
              <c16:uniqueId val="{0000002B-696A-4B75-85EB-3FAF3BFFAE1A}"/>
            </c:ext>
          </c:extLst>
        </c:ser>
        <c:ser>
          <c:idx val="45"/>
          <c:order val="44"/>
          <c:tx>
            <c:strRef>
              <c:f>'17 - PCE'!$BB$12</c:f>
              <c:strCache>
                <c:ptCount val="1"/>
                <c:pt idx="0">
                  <c:v> Dec-22</c:v>
                </c:pt>
              </c:strCache>
            </c:strRef>
          </c:tx>
          <c:spPr>
            <a:ln w="19050" cap="rnd">
              <a:solidFill>
                <a:sysClr val="window" lastClr="FFFFFF">
                  <a:lumMod val="85000"/>
                </a:sysClr>
              </a:solidFill>
              <a:prstDash val="sysDash"/>
              <a:round/>
            </a:ln>
            <a:effectLst/>
          </c:spPr>
          <c:marker>
            <c:symbol val="none"/>
          </c:marker>
          <c:cat>
            <c:numRef>
              <c:f>'17 - PCE'!$G$13:$G$348</c:f>
              <c:numCache>
                <c:formatCode>[$-409]mmm\-yy;@</c:formatCode>
                <c:ptCount val="336"/>
                <c:pt idx="0">
                  <c:v>36556</c:v>
                </c:pt>
                <c:pt idx="1">
                  <c:v>36585</c:v>
                </c:pt>
                <c:pt idx="2">
                  <c:v>36616</c:v>
                </c:pt>
                <c:pt idx="3">
                  <c:v>36646</c:v>
                </c:pt>
                <c:pt idx="4">
                  <c:v>36677</c:v>
                </c:pt>
                <c:pt idx="5">
                  <c:v>36707</c:v>
                </c:pt>
                <c:pt idx="6">
                  <c:v>36738</c:v>
                </c:pt>
                <c:pt idx="7">
                  <c:v>36769</c:v>
                </c:pt>
                <c:pt idx="8">
                  <c:v>36799</c:v>
                </c:pt>
                <c:pt idx="9">
                  <c:v>36830</c:v>
                </c:pt>
                <c:pt idx="10">
                  <c:v>36860</c:v>
                </c:pt>
                <c:pt idx="11">
                  <c:v>36891</c:v>
                </c:pt>
                <c:pt idx="12">
                  <c:v>36922</c:v>
                </c:pt>
                <c:pt idx="13">
                  <c:v>36950</c:v>
                </c:pt>
                <c:pt idx="14">
                  <c:v>36981</c:v>
                </c:pt>
                <c:pt idx="15">
                  <c:v>37011</c:v>
                </c:pt>
                <c:pt idx="16">
                  <c:v>37042</c:v>
                </c:pt>
                <c:pt idx="17">
                  <c:v>37072</c:v>
                </c:pt>
                <c:pt idx="18">
                  <c:v>37103</c:v>
                </c:pt>
                <c:pt idx="19">
                  <c:v>37134</c:v>
                </c:pt>
                <c:pt idx="20">
                  <c:v>37164</c:v>
                </c:pt>
                <c:pt idx="21">
                  <c:v>37195</c:v>
                </c:pt>
                <c:pt idx="22">
                  <c:v>37225</c:v>
                </c:pt>
                <c:pt idx="23">
                  <c:v>37256</c:v>
                </c:pt>
                <c:pt idx="24">
                  <c:v>37287</c:v>
                </c:pt>
                <c:pt idx="25">
                  <c:v>37315</c:v>
                </c:pt>
                <c:pt idx="26">
                  <c:v>37346</c:v>
                </c:pt>
                <c:pt idx="27">
                  <c:v>37376</c:v>
                </c:pt>
                <c:pt idx="28">
                  <c:v>37407</c:v>
                </c:pt>
                <c:pt idx="29">
                  <c:v>37437</c:v>
                </c:pt>
                <c:pt idx="30">
                  <c:v>37468</c:v>
                </c:pt>
                <c:pt idx="31">
                  <c:v>37499</c:v>
                </c:pt>
                <c:pt idx="32">
                  <c:v>37529</c:v>
                </c:pt>
                <c:pt idx="33">
                  <c:v>37560</c:v>
                </c:pt>
                <c:pt idx="34">
                  <c:v>37590</c:v>
                </c:pt>
                <c:pt idx="35">
                  <c:v>37621</c:v>
                </c:pt>
                <c:pt idx="36">
                  <c:v>37652</c:v>
                </c:pt>
                <c:pt idx="37">
                  <c:v>37680</c:v>
                </c:pt>
                <c:pt idx="38">
                  <c:v>37711</c:v>
                </c:pt>
                <c:pt idx="39">
                  <c:v>37741</c:v>
                </c:pt>
                <c:pt idx="40">
                  <c:v>37772</c:v>
                </c:pt>
                <c:pt idx="41">
                  <c:v>37802</c:v>
                </c:pt>
                <c:pt idx="42">
                  <c:v>37833</c:v>
                </c:pt>
                <c:pt idx="43">
                  <c:v>37864</c:v>
                </c:pt>
                <c:pt idx="44">
                  <c:v>37894</c:v>
                </c:pt>
                <c:pt idx="45">
                  <c:v>37925</c:v>
                </c:pt>
                <c:pt idx="46">
                  <c:v>37955</c:v>
                </c:pt>
                <c:pt idx="47">
                  <c:v>37986</c:v>
                </c:pt>
                <c:pt idx="48">
                  <c:v>38017</c:v>
                </c:pt>
                <c:pt idx="49">
                  <c:v>38046</c:v>
                </c:pt>
                <c:pt idx="50">
                  <c:v>38077</c:v>
                </c:pt>
                <c:pt idx="51">
                  <c:v>38107</c:v>
                </c:pt>
                <c:pt idx="52">
                  <c:v>38138</c:v>
                </c:pt>
                <c:pt idx="53">
                  <c:v>38168</c:v>
                </c:pt>
                <c:pt idx="54">
                  <c:v>38199</c:v>
                </c:pt>
                <c:pt idx="55">
                  <c:v>38230</c:v>
                </c:pt>
                <c:pt idx="56">
                  <c:v>38260</c:v>
                </c:pt>
                <c:pt idx="57">
                  <c:v>38291</c:v>
                </c:pt>
                <c:pt idx="58">
                  <c:v>38321</c:v>
                </c:pt>
                <c:pt idx="59">
                  <c:v>38352</c:v>
                </c:pt>
                <c:pt idx="60">
                  <c:v>38383</c:v>
                </c:pt>
                <c:pt idx="61">
                  <c:v>38411</c:v>
                </c:pt>
                <c:pt idx="62">
                  <c:v>38442</c:v>
                </c:pt>
                <c:pt idx="63">
                  <c:v>38472</c:v>
                </c:pt>
                <c:pt idx="64">
                  <c:v>38503</c:v>
                </c:pt>
                <c:pt idx="65">
                  <c:v>38533</c:v>
                </c:pt>
                <c:pt idx="66">
                  <c:v>38564</c:v>
                </c:pt>
                <c:pt idx="67">
                  <c:v>38595</c:v>
                </c:pt>
                <c:pt idx="68">
                  <c:v>38625</c:v>
                </c:pt>
                <c:pt idx="69">
                  <c:v>38656</c:v>
                </c:pt>
                <c:pt idx="70">
                  <c:v>38686</c:v>
                </c:pt>
                <c:pt idx="71">
                  <c:v>38717</c:v>
                </c:pt>
                <c:pt idx="72">
                  <c:v>38748</c:v>
                </c:pt>
                <c:pt idx="73">
                  <c:v>38776</c:v>
                </c:pt>
                <c:pt idx="74">
                  <c:v>38807</c:v>
                </c:pt>
                <c:pt idx="75">
                  <c:v>38837</c:v>
                </c:pt>
                <c:pt idx="76">
                  <c:v>38868</c:v>
                </c:pt>
                <c:pt idx="77">
                  <c:v>38898</c:v>
                </c:pt>
                <c:pt idx="78">
                  <c:v>38929</c:v>
                </c:pt>
                <c:pt idx="79">
                  <c:v>38960</c:v>
                </c:pt>
                <c:pt idx="80">
                  <c:v>38990</c:v>
                </c:pt>
                <c:pt idx="81">
                  <c:v>39021</c:v>
                </c:pt>
                <c:pt idx="82">
                  <c:v>39051</c:v>
                </c:pt>
                <c:pt idx="83">
                  <c:v>39082</c:v>
                </c:pt>
                <c:pt idx="84">
                  <c:v>39113</c:v>
                </c:pt>
                <c:pt idx="85">
                  <c:v>39141</c:v>
                </c:pt>
                <c:pt idx="86">
                  <c:v>39172</c:v>
                </c:pt>
                <c:pt idx="87">
                  <c:v>39202</c:v>
                </c:pt>
                <c:pt idx="88">
                  <c:v>39233</c:v>
                </c:pt>
                <c:pt idx="89">
                  <c:v>39263</c:v>
                </c:pt>
                <c:pt idx="90">
                  <c:v>39294</c:v>
                </c:pt>
                <c:pt idx="91">
                  <c:v>39325</c:v>
                </c:pt>
                <c:pt idx="92">
                  <c:v>39355</c:v>
                </c:pt>
                <c:pt idx="93">
                  <c:v>39386</c:v>
                </c:pt>
                <c:pt idx="94">
                  <c:v>39416</c:v>
                </c:pt>
                <c:pt idx="95">
                  <c:v>39447</c:v>
                </c:pt>
                <c:pt idx="96">
                  <c:v>39478</c:v>
                </c:pt>
                <c:pt idx="97">
                  <c:v>39507</c:v>
                </c:pt>
                <c:pt idx="98">
                  <c:v>39538</c:v>
                </c:pt>
                <c:pt idx="99">
                  <c:v>39568</c:v>
                </c:pt>
                <c:pt idx="100">
                  <c:v>39599</c:v>
                </c:pt>
                <c:pt idx="101">
                  <c:v>39629</c:v>
                </c:pt>
                <c:pt idx="102">
                  <c:v>39660</c:v>
                </c:pt>
                <c:pt idx="103">
                  <c:v>39691</c:v>
                </c:pt>
                <c:pt idx="104">
                  <c:v>39721</c:v>
                </c:pt>
                <c:pt idx="105">
                  <c:v>39752</c:v>
                </c:pt>
                <c:pt idx="106">
                  <c:v>39782</c:v>
                </c:pt>
                <c:pt idx="107">
                  <c:v>39813</c:v>
                </c:pt>
                <c:pt idx="108">
                  <c:v>39844</c:v>
                </c:pt>
                <c:pt idx="109">
                  <c:v>39872</c:v>
                </c:pt>
                <c:pt idx="110">
                  <c:v>39903</c:v>
                </c:pt>
                <c:pt idx="111">
                  <c:v>39933</c:v>
                </c:pt>
                <c:pt idx="112">
                  <c:v>39964</c:v>
                </c:pt>
                <c:pt idx="113">
                  <c:v>39994</c:v>
                </c:pt>
                <c:pt idx="114">
                  <c:v>40025</c:v>
                </c:pt>
                <c:pt idx="115">
                  <c:v>40056</c:v>
                </c:pt>
                <c:pt idx="116">
                  <c:v>40086</c:v>
                </c:pt>
                <c:pt idx="117">
                  <c:v>40117</c:v>
                </c:pt>
                <c:pt idx="118">
                  <c:v>40147</c:v>
                </c:pt>
                <c:pt idx="119">
                  <c:v>40178</c:v>
                </c:pt>
                <c:pt idx="120">
                  <c:v>40209</c:v>
                </c:pt>
                <c:pt idx="121">
                  <c:v>40237</c:v>
                </c:pt>
                <c:pt idx="122">
                  <c:v>40268</c:v>
                </c:pt>
                <c:pt idx="123">
                  <c:v>40298</c:v>
                </c:pt>
                <c:pt idx="124">
                  <c:v>40329</c:v>
                </c:pt>
                <c:pt idx="125">
                  <c:v>40359</c:v>
                </c:pt>
                <c:pt idx="126">
                  <c:v>40390</c:v>
                </c:pt>
                <c:pt idx="127">
                  <c:v>40421</c:v>
                </c:pt>
                <c:pt idx="128">
                  <c:v>40451</c:v>
                </c:pt>
                <c:pt idx="129">
                  <c:v>40482</c:v>
                </c:pt>
                <c:pt idx="130">
                  <c:v>40512</c:v>
                </c:pt>
                <c:pt idx="131">
                  <c:v>40543</c:v>
                </c:pt>
                <c:pt idx="132">
                  <c:v>40574</c:v>
                </c:pt>
                <c:pt idx="133">
                  <c:v>40602</c:v>
                </c:pt>
                <c:pt idx="134">
                  <c:v>40633</c:v>
                </c:pt>
                <c:pt idx="135">
                  <c:v>40663</c:v>
                </c:pt>
                <c:pt idx="136">
                  <c:v>40694</c:v>
                </c:pt>
                <c:pt idx="137">
                  <c:v>40724</c:v>
                </c:pt>
                <c:pt idx="138">
                  <c:v>40755</c:v>
                </c:pt>
                <c:pt idx="139">
                  <c:v>40786</c:v>
                </c:pt>
                <c:pt idx="140">
                  <c:v>40816</c:v>
                </c:pt>
                <c:pt idx="141">
                  <c:v>40847</c:v>
                </c:pt>
                <c:pt idx="142">
                  <c:v>40877</c:v>
                </c:pt>
                <c:pt idx="143">
                  <c:v>40908</c:v>
                </c:pt>
                <c:pt idx="144">
                  <c:v>40939</c:v>
                </c:pt>
                <c:pt idx="145">
                  <c:v>40968</c:v>
                </c:pt>
                <c:pt idx="146">
                  <c:v>40999</c:v>
                </c:pt>
                <c:pt idx="147">
                  <c:v>41029</c:v>
                </c:pt>
                <c:pt idx="148">
                  <c:v>41060</c:v>
                </c:pt>
                <c:pt idx="149">
                  <c:v>41090</c:v>
                </c:pt>
                <c:pt idx="150">
                  <c:v>41121</c:v>
                </c:pt>
                <c:pt idx="151">
                  <c:v>41152</c:v>
                </c:pt>
                <c:pt idx="152">
                  <c:v>41182</c:v>
                </c:pt>
                <c:pt idx="153">
                  <c:v>41213</c:v>
                </c:pt>
                <c:pt idx="154">
                  <c:v>41243</c:v>
                </c:pt>
                <c:pt idx="155">
                  <c:v>41274</c:v>
                </c:pt>
                <c:pt idx="156">
                  <c:v>41305</c:v>
                </c:pt>
                <c:pt idx="157">
                  <c:v>41333</c:v>
                </c:pt>
                <c:pt idx="158">
                  <c:v>41364</c:v>
                </c:pt>
                <c:pt idx="159">
                  <c:v>41394</c:v>
                </c:pt>
                <c:pt idx="160">
                  <c:v>41425</c:v>
                </c:pt>
                <c:pt idx="161">
                  <c:v>41455</c:v>
                </c:pt>
                <c:pt idx="162">
                  <c:v>41486</c:v>
                </c:pt>
                <c:pt idx="163">
                  <c:v>41517</c:v>
                </c:pt>
                <c:pt idx="164">
                  <c:v>41547</c:v>
                </c:pt>
                <c:pt idx="165">
                  <c:v>41578</c:v>
                </c:pt>
                <c:pt idx="166">
                  <c:v>41608</c:v>
                </c:pt>
                <c:pt idx="167">
                  <c:v>41639</c:v>
                </c:pt>
                <c:pt idx="168">
                  <c:v>41670</c:v>
                </c:pt>
                <c:pt idx="169">
                  <c:v>41698</c:v>
                </c:pt>
                <c:pt idx="170">
                  <c:v>41729</c:v>
                </c:pt>
                <c:pt idx="171">
                  <c:v>41759</c:v>
                </c:pt>
                <c:pt idx="172">
                  <c:v>41790</c:v>
                </c:pt>
                <c:pt idx="173">
                  <c:v>41820</c:v>
                </c:pt>
                <c:pt idx="174">
                  <c:v>41851</c:v>
                </c:pt>
                <c:pt idx="175">
                  <c:v>41882</c:v>
                </c:pt>
                <c:pt idx="176">
                  <c:v>41912</c:v>
                </c:pt>
                <c:pt idx="177">
                  <c:v>41943</c:v>
                </c:pt>
                <c:pt idx="178">
                  <c:v>41973</c:v>
                </c:pt>
                <c:pt idx="179">
                  <c:v>42004</c:v>
                </c:pt>
                <c:pt idx="180">
                  <c:v>42035</c:v>
                </c:pt>
                <c:pt idx="181">
                  <c:v>42063</c:v>
                </c:pt>
                <c:pt idx="182">
                  <c:v>42094</c:v>
                </c:pt>
                <c:pt idx="183">
                  <c:v>42124</c:v>
                </c:pt>
                <c:pt idx="184">
                  <c:v>42155</c:v>
                </c:pt>
                <c:pt idx="185">
                  <c:v>42185</c:v>
                </c:pt>
                <c:pt idx="186">
                  <c:v>42216</c:v>
                </c:pt>
                <c:pt idx="187">
                  <c:v>42247</c:v>
                </c:pt>
                <c:pt idx="188">
                  <c:v>42277</c:v>
                </c:pt>
                <c:pt idx="189">
                  <c:v>42308</c:v>
                </c:pt>
                <c:pt idx="190">
                  <c:v>42338</c:v>
                </c:pt>
                <c:pt idx="191">
                  <c:v>42369</c:v>
                </c:pt>
                <c:pt idx="192">
                  <c:v>42400</c:v>
                </c:pt>
                <c:pt idx="193">
                  <c:v>42429</c:v>
                </c:pt>
                <c:pt idx="194">
                  <c:v>42460</c:v>
                </c:pt>
                <c:pt idx="195">
                  <c:v>42490</c:v>
                </c:pt>
                <c:pt idx="196">
                  <c:v>42521</c:v>
                </c:pt>
                <c:pt idx="197">
                  <c:v>42551</c:v>
                </c:pt>
                <c:pt idx="198">
                  <c:v>42582</c:v>
                </c:pt>
                <c:pt idx="199">
                  <c:v>42613</c:v>
                </c:pt>
                <c:pt idx="200">
                  <c:v>42643</c:v>
                </c:pt>
                <c:pt idx="201">
                  <c:v>42674</c:v>
                </c:pt>
                <c:pt idx="202">
                  <c:v>42704</c:v>
                </c:pt>
                <c:pt idx="203">
                  <c:v>42735</c:v>
                </c:pt>
                <c:pt idx="204">
                  <c:v>42766</c:v>
                </c:pt>
                <c:pt idx="205">
                  <c:v>42794</c:v>
                </c:pt>
                <c:pt idx="206">
                  <c:v>42825</c:v>
                </c:pt>
                <c:pt idx="207">
                  <c:v>42855</c:v>
                </c:pt>
                <c:pt idx="208">
                  <c:v>42886</c:v>
                </c:pt>
                <c:pt idx="209">
                  <c:v>42916</c:v>
                </c:pt>
                <c:pt idx="210">
                  <c:v>42947</c:v>
                </c:pt>
                <c:pt idx="211">
                  <c:v>42978</c:v>
                </c:pt>
                <c:pt idx="212">
                  <c:v>43008</c:v>
                </c:pt>
                <c:pt idx="213">
                  <c:v>43039</c:v>
                </c:pt>
                <c:pt idx="214">
                  <c:v>43069</c:v>
                </c:pt>
                <c:pt idx="215">
                  <c:v>43100</c:v>
                </c:pt>
                <c:pt idx="216">
                  <c:v>43131</c:v>
                </c:pt>
                <c:pt idx="217">
                  <c:v>43159</c:v>
                </c:pt>
                <c:pt idx="218">
                  <c:v>43190</c:v>
                </c:pt>
                <c:pt idx="219">
                  <c:v>43220</c:v>
                </c:pt>
                <c:pt idx="220">
                  <c:v>43251</c:v>
                </c:pt>
                <c:pt idx="221">
                  <c:v>43281</c:v>
                </c:pt>
                <c:pt idx="222">
                  <c:v>43312</c:v>
                </c:pt>
                <c:pt idx="223">
                  <c:v>43343</c:v>
                </c:pt>
                <c:pt idx="224">
                  <c:v>43373</c:v>
                </c:pt>
                <c:pt idx="225">
                  <c:v>43404</c:v>
                </c:pt>
                <c:pt idx="226">
                  <c:v>43434</c:v>
                </c:pt>
                <c:pt idx="227">
                  <c:v>43465</c:v>
                </c:pt>
                <c:pt idx="228">
                  <c:v>43496</c:v>
                </c:pt>
                <c:pt idx="229">
                  <c:v>43524</c:v>
                </c:pt>
                <c:pt idx="230">
                  <c:v>43555</c:v>
                </c:pt>
                <c:pt idx="231">
                  <c:v>43585</c:v>
                </c:pt>
                <c:pt idx="232">
                  <c:v>43616</c:v>
                </c:pt>
                <c:pt idx="233">
                  <c:v>43646</c:v>
                </c:pt>
                <c:pt idx="234">
                  <c:v>43677</c:v>
                </c:pt>
                <c:pt idx="235">
                  <c:v>43708</c:v>
                </c:pt>
                <c:pt idx="236">
                  <c:v>43738</c:v>
                </c:pt>
                <c:pt idx="237">
                  <c:v>43769</c:v>
                </c:pt>
                <c:pt idx="238">
                  <c:v>43799</c:v>
                </c:pt>
                <c:pt idx="239">
                  <c:v>43830</c:v>
                </c:pt>
                <c:pt idx="240">
                  <c:v>43861</c:v>
                </c:pt>
                <c:pt idx="241">
                  <c:v>43890</c:v>
                </c:pt>
                <c:pt idx="242">
                  <c:v>43921</c:v>
                </c:pt>
                <c:pt idx="243">
                  <c:v>43951</c:v>
                </c:pt>
                <c:pt idx="244">
                  <c:v>43982</c:v>
                </c:pt>
                <c:pt idx="245">
                  <c:v>44012</c:v>
                </c:pt>
                <c:pt idx="246">
                  <c:v>44043</c:v>
                </c:pt>
                <c:pt idx="247">
                  <c:v>44074</c:v>
                </c:pt>
                <c:pt idx="248">
                  <c:v>44104</c:v>
                </c:pt>
                <c:pt idx="249">
                  <c:v>44135</c:v>
                </c:pt>
                <c:pt idx="250">
                  <c:v>44165</c:v>
                </c:pt>
                <c:pt idx="251">
                  <c:v>44196</c:v>
                </c:pt>
                <c:pt idx="252">
                  <c:v>44227</c:v>
                </c:pt>
                <c:pt idx="253">
                  <c:v>44255</c:v>
                </c:pt>
                <c:pt idx="254">
                  <c:v>44286</c:v>
                </c:pt>
                <c:pt idx="255">
                  <c:v>44316</c:v>
                </c:pt>
                <c:pt idx="256">
                  <c:v>44347</c:v>
                </c:pt>
                <c:pt idx="257">
                  <c:v>44377</c:v>
                </c:pt>
                <c:pt idx="258">
                  <c:v>44408</c:v>
                </c:pt>
                <c:pt idx="259">
                  <c:v>44439</c:v>
                </c:pt>
                <c:pt idx="260">
                  <c:v>44469</c:v>
                </c:pt>
                <c:pt idx="261">
                  <c:v>44500</c:v>
                </c:pt>
                <c:pt idx="262">
                  <c:v>44530</c:v>
                </c:pt>
                <c:pt idx="263">
                  <c:v>44561</c:v>
                </c:pt>
                <c:pt idx="264">
                  <c:v>44592</c:v>
                </c:pt>
                <c:pt idx="265">
                  <c:v>44620</c:v>
                </c:pt>
                <c:pt idx="266">
                  <c:v>44651</c:v>
                </c:pt>
                <c:pt idx="267">
                  <c:v>44681</c:v>
                </c:pt>
                <c:pt idx="268">
                  <c:v>44712</c:v>
                </c:pt>
                <c:pt idx="269">
                  <c:v>44742</c:v>
                </c:pt>
                <c:pt idx="270">
                  <c:v>44773</c:v>
                </c:pt>
                <c:pt idx="271">
                  <c:v>44804</c:v>
                </c:pt>
                <c:pt idx="272">
                  <c:v>44834</c:v>
                </c:pt>
                <c:pt idx="273">
                  <c:v>44865</c:v>
                </c:pt>
                <c:pt idx="274">
                  <c:v>44895</c:v>
                </c:pt>
                <c:pt idx="275">
                  <c:v>44926</c:v>
                </c:pt>
                <c:pt idx="276">
                  <c:v>44957</c:v>
                </c:pt>
                <c:pt idx="277">
                  <c:v>44985</c:v>
                </c:pt>
                <c:pt idx="278">
                  <c:v>45016</c:v>
                </c:pt>
                <c:pt idx="279">
                  <c:v>45046</c:v>
                </c:pt>
                <c:pt idx="280">
                  <c:v>45077</c:v>
                </c:pt>
                <c:pt idx="281">
                  <c:v>45107</c:v>
                </c:pt>
                <c:pt idx="282">
                  <c:v>45138</c:v>
                </c:pt>
                <c:pt idx="283">
                  <c:v>45169</c:v>
                </c:pt>
                <c:pt idx="284">
                  <c:v>45199</c:v>
                </c:pt>
                <c:pt idx="285">
                  <c:v>45230</c:v>
                </c:pt>
                <c:pt idx="286">
                  <c:v>45260</c:v>
                </c:pt>
                <c:pt idx="287">
                  <c:v>45291</c:v>
                </c:pt>
                <c:pt idx="288">
                  <c:v>45322</c:v>
                </c:pt>
                <c:pt idx="289">
                  <c:v>45351</c:v>
                </c:pt>
                <c:pt idx="290">
                  <c:v>45382</c:v>
                </c:pt>
                <c:pt idx="291">
                  <c:v>45412</c:v>
                </c:pt>
                <c:pt idx="292">
                  <c:v>45443</c:v>
                </c:pt>
                <c:pt idx="293">
                  <c:v>45473</c:v>
                </c:pt>
                <c:pt idx="294">
                  <c:v>45504</c:v>
                </c:pt>
                <c:pt idx="295">
                  <c:v>45535</c:v>
                </c:pt>
                <c:pt idx="296">
                  <c:v>45565</c:v>
                </c:pt>
                <c:pt idx="297">
                  <c:v>45596</c:v>
                </c:pt>
                <c:pt idx="298">
                  <c:v>45626</c:v>
                </c:pt>
                <c:pt idx="299">
                  <c:v>45657</c:v>
                </c:pt>
                <c:pt idx="300">
                  <c:v>45688</c:v>
                </c:pt>
                <c:pt idx="301">
                  <c:v>45716</c:v>
                </c:pt>
                <c:pt idx="302">
                  <c:v>45747</c:v>
                </c:pt>
                <c:pt idx="303">
                  <c:v>45777</c:v>
                </c:pt>
                <c:pt idx="304">
                  <c:v>45808</c:v>
                </c:pt>
                <c:pt idx="305">
                  <c:v>45838</c:v>
                </c:pt>
                <c:pt idx="306">
                  <c:v>45869</c:v>
                </c:pt>
                <c:pt idx="307">
                  <c:v>45900</c:v>
                </c:pt>
                <c:pt idx="308">
                  <c:v>45930</c:v>
                </c:pt>
                <c:pt idx="309">
                  <c:v>45961</c:v>
                </c:pt>
                <c:pt idx="310">
                  <c:v>45991</c:v>
                </c:pt>
                <c:pt idx="311">
                  <c:v>46022</c:v>
                </c:pt>
                <c:pt idx="312">
                  <c:v>46053</c:v>
                </c:pt>
                <c:pt idx="313">
                  <c:v>46081</c:v>
                </c:pt>
                <c:pt idx="314">
                  <c:v>46112</c:v>
                </c:pt>
                <c:pt idx="315">
                  <c:v>46142</c:v>
                </c:pt>
                <c:pt idx="316">
                  <c:v>46173</c:v>
                </c:pt>
                <c:pt idx="317">
                  <c:v>46203</c:v>
                </c:pt>
                <c:pt idx="318">
                  <c:v>46234</c:v>
                </c:pt>
                <c:pt idx="319">
                  <c:v>46265</c:v>
                </c:pt>
                <c:pt idx="320">
                  <c:v>46295</c:v>
                </c:pt>
                <c:pt idx="321">
                  <c:v>46326</c:v>
                </c:pt>
                <c:pt idx="322">
                  <c:v>46356</c:v>
                </c:pt>
                <c:pt idx="323">
                  <c:v>46387</c:v>
                </c:pt>
                <c:pt idx="324">
                  <c:v>46418</c:v>
                </c:pt>
                <c:pt idx="325">
                  <c:v>46446</c:v>
                </c:pt>
                <c:pt idx="326">
                  <c:v>46477</c:v>
                </c:pt>
                <c:pt idx="327">
                  <c:v>46507</c:v>
                </c:pt>
                <c:pt idx="328">
                  <c:v>46538</c:v>
                </c:pt>
                <c:pt idx="329">
                  <c:v>46568</c:v>
                </c:pt>
                <c:pt idx="330">
                  <c:v>46599</c:v>
                </c:pt>
                <c:pt idx="331">
                  <c:v>46630</c:v>
                </c:pt>
                <c:pt idx="332">
                  <c:v>46660</c:v>
                </c:pt>
                <c:pt idx="333">
                  <c:v>46691</c:v>
                </c:pt>
                <c:pt idx="334">
                  <c:v>46721</c:v>
                </c:pt>
                <c:pt idx="335">
                  <c:v>46752</c:v>
                </c:pt>
              </c:numCache>
            </c:numRef>
          </c:cat>
          <c:val>
            <c:numRef>
              <c:f>'17 - PCE'!$BB$13:$BB$336</c:f>
              <c:numCache>
                <c:formatCode>General</c:formatCode>
                <c:ptCount val="324"/>
                <c:pt idx="155">
                  <c:v>#N/A</c:v>
                </c:pt>
                <c:pt idx="167">
                  <c:v>#N/A</c:v>
                </c:pt>
                <c:pt idx="179">
                  <c:v>#N/A</c:v>
                </c:pt>
                <c:pt idx="191">
                  <c:v>#N/A</c:v>
                </c:pt>
                <c:pt idx="203">
                  <c:v>#N/A</c:v>
                </c:pt>
                <c:pt idx="215">
                  <c:v>#N/A</c:v>
                </c:pt>
                <c:pt idx="227">
                  <c:v>#N/A</c:v>
                </c:pt>
                <c:pt idx="239" formatCode="0.0">
                  <c:v>#N/A</c:v>
                </c:pt>
                <c:pt idx="251" formatCode="0.0">
                  <c:v>#N/A</c:v>
                </c:pt>
                <c:pt idx="263" formatCode="0.0">
                  <c:v>#N/A</c:v>
                </c:pt>
                <c:pt idx="275" formatCode="0.0">
                  <c:v>4.8</c:v>
                </c:pt>
                <c:pt idx="287" formatCode="0.0">
                  <c:v>3.5</c:v>
                </c:pt>
                <c:pt idx="299" formatCode="0.0">
                  <c:v>2.5</c:v>
                </c:pt>
                <c:pt idx="311" formatCode="0.0">
                  <c:v>2.1</c:v>
                </c:pt>
                <c:pt idx="323">
                  <c:v>#N/A</c:v>
                </c:pt>
              </c:numCache>
            </c:numRef>
          </c:val>
          <c:smooth val="0"/>
          <c:extLst>
            <c:ext xmlns:c16="http://schemas.microsoft.com/office/drawing/2014/chart" uri="{C3380CC4-5D6E-409C-BE32-E72D297353CC}">
              <c16:uniqueId val="{0000002C-696A-4B75-85EB-3FAF3BFFAE1A}"/>
            </c:ext>
          </c:extLst>
        </c:ser>
        <c:ser>
          <c:idx val="46"/>
          <c:order val="45"/>
          <c:tx>
            <c:strRef>
              <c:f>'17 - PCE'!$BC$12</c:f>
              <c:strCache>
                <c:ptCount val="1"/>
                <c:pt idx="0">
                  <c:v> Mar-23</c:v>
                </c:pt>
              </c:strCache>
            </c:strRef>
          </c:tx>
          <c:spPr>
            <a:ln w="19050" cap="rnd">
              <a:solidFill>
                <a:srgbClr val="FFFFFF">
                  <a:lumMod val="85000"/>
                </a:srgbClr>
              </a:solidFill>
              <a:prstDash val="sysDash"/>
              <a:round/>
            </a:ln>
            <a:effectLst/>
          </c:spPr>
          <c:marker>
            <c:symbol val="none"/>
          </c:marker>
          <c:cat>
            <c:numRef>
              <c:f>'17 - PCE'!$G$13:$G$348</c:f>
              <c:numCache>
                <c:formatCode>[$-409]mmm\-yy;@</c:formatCode>
                <c:ptCount val="336"/>
                <c:pt idx="0">
                  <c:v>36556</c:v>
                </c:pt>
                <c:pt idx="1">
                  <c:v>36585</c:v>
                </c:pt>
                <c:pt idx="2">
                  <c:v>36616</c:v>
                </c:pt>
                <c:pt idx="3">
                  <c:v>36646</c:v>
                </c:pt>
                <c:pt idx="4">
                  <c:v>36677</c:v>
                </c:pt>
                <c:pt idx="5">
                  <c:v>36707</c:v>
                </c:pt>
                <c:pt idx="6">
                  <c:v>36738</c:v>
                </c:pt>
                <c:pt idx="7">
                  <c:v>36769</c:v>
                </c:pt>
                <c:pt idx="8">
                  <c:v>36799</c:v>
                </c:pt>
                <c:pt idx="9">
                  <c:v>36830</c:v>
                </c:pt>
                <c:pt idx="10">
                  <c:v>36860</c:v>
                </c:pt>
                <c:pt idx="11">
                  <c:v>36891</c:v>
                </c:pt>
                <c:pt idx="12">
                  <c:v>36922</c:v>
                </c:pt>
                <c:pt idx="13">
                  <c:v>36950</c:v>
                </c:pt>
                <c:pt idx="14">
                  <c:v>36981</c:v>
                </c:pt>
                <c:pt idx="15">
                  <c:v>37011</c:v>
                </c:pt>
                <c:pt idx="16">
                  <c:v>37042</c:v>
                </c:pt>
                <c:pt idx="17">
                  <c:v>37072</c:v>
                </c:pt>
                <c:pt idx="18">
                  <c:v>37103</c:v>
                </c:pt>
                <c:pt idx="19">
                  <c:v>37134</c:v>
                </c:pt>
                <c:pt idx="20">
                  <c:v>37164</c:v>
                </c:pt>
                <c:pt idx="21">
                  <c:v>37195</c:v>
                </c:pt>
                <c:pt idx="22">
                  <c:v>37225</c:v>
                </c:pt>
                <c:pt idx="23">
                  <c:v>37256</c:v>
                </c:pt>
                <c:pt idx="24">
                  <c:v>37287</c:v>
                </c:pt>
                <c:pt idx="25">
                  <c:v>37315</c:v>
                </c:pt>
                <c:pt idx="26">
                  <c:v>37346</c:v>
                </c:pt>
                <c:pt idx="27">
                  <c:v>37376</c:v>
                </c:pt>
                <c:pt idx="28">
                  <c:v>37407</c:v>
                </c:pt>
                <c:pt idx="29">
                  <c:v>37437</c:v>
                </c:pt>
                <c:pt idx="30">
                  <c:v>37468</c:v>
                </c:pt>
                <c:pt idx="31">
                  <c:v>37499</c:v>
                </c:pt>
                <c:pt idx="32">
                  <c:v>37529</c:v>
                </c:pt>
                <c:pt idx="33">
                  <c:v>37560</c:v>
                </c:pt>
                <c:pt idx="34">
                  <c:v>37590</c:v>
                </c:pt>
                <c:pt idx="35">
                  <c:v>37621</c:v>
                </c:pt>
                <c:pt idx="36">
                  <c:v>37652</c:v>
                </c:pt>
                <c:pt idx="37">
                  <c:v>37680</c:v>
                </c:pt>
                <c:pt idx="38">
                  <c:v>37711</c:v>
                </c:pt>
                <c:pt idx="39">
                  <c:v>37741</c:v>
                </c:pt>
                <c:pt idx="40">
                  <c:v>37772</c:v>
                </c:pt>
                <c:pt idx="41">
                  <c:v>37802</c:v>
                </c:pt>
                <c:pt idx="42">
                  <c:v>37833</c:v>
                </c:pt>
                <c:pt idx="43">
                  <c:v>37864</c:v>
                </c:pt>
                <c:pt idx="44">
                  <c:v>37894</c:v>
                </c:pt>
                <c:pt idx="45">
                  <c:v>37925</c:v>
                </c:pt>
                <c:pt idx="46">
                  <c:v>37955</c:v>
                </c:pt>
                <c:pt idx="47">
                  <c:v>37986</c:v>
                </c:pt>
                <c:pt idx="48">
                  <c:v>38017</c:v>
                </c:pt>
                <c:pt idx="49">
                  <c:v>38046</c:v>
                </c:pt>
                <c:pt idx="50">
                  <c:v>38077</c:v>
                </c:pt>
                <c:pt idx="51">
                  <c:v>38107</c:v>
                </c:pt>
                <c:pt idx="52">
                  <c:v>38138</c:v>
                </c:pt>
                <c:pt idx="53">
                  <c:v>38168</c:v>
                </c:pt>
                <c:pt idx="54">
                  <c:v>38199</c:v>
                </c:pt>
                <c:pt idx="55">
                  <c:v>38230</c:v>
                </c:pt>
                <c:pt idx="56">
                  <c:v>38260</c:v>
                </c:pt>
                <c:pt idx="57">
                  <c:v>38291</c:v>
                </c:pt>
                <c:pt idx="58">
                  <c:v>38321</c:v>
                </c:pt>
                <c:pt idx="59">
                  <c:v>38352</c:v>
                </c:pt>
                <c:pt idx="60">
                  <c:v>38383</c:v>
                </c:pt>
                <c:pt idx="61">
                  <c:v>38411</c:v>
                </c:pt>
                <c:pt idx="62">
                  <c:v>38442</c:v>
                </c:pt>
                <c:pt idx="63">
                  <c:v>38472</c:v>
                </c:pt>
                <c:pt idx="64">
                  <c:v>38503</c:v>
                </c:pt>
                <c:pt idx="65">
                  <c:v>38533</c:v>
                </c:pt>
                <c:pt idx="66">
                  <c:v>38564</c:v>
                </c:pt>
                <c:pt idx="67">
                  <c:v>38595</c:v>
                </c:pt>
                <c:pt idx="68">
                  <c:v>38625</c:v>
                </c:pt>
                <c:pt idx="69">
                  <c:v>38656</c:v>
                </c:pt>
                <c:pt idx="70">
                  <c:v>38686</c:v>
                </c:pt>
                <c:pt idx="71">
                  <c:v>38717</c:v>
                </c:pt>
                <c:pt idx="72">
                  <c:v>38748</c:v>
                </c:pt>
                <c:pt idx="73">
                  <c:v>38776</c:v>
                </c:pt>
                <c:pt idx="74">
                  <c:v>38807</c:v>
                </c:pt>
                <c:pt idx="75">
                  <c:v>38837</c:v>
                </c:pt>
                <c:pt idx="76">
                  <c:v>38868</c:v>
                </c:pt>
                <c:pt idx="77">
                  <c:v>38898</c:v>
                </c:pt>
                <c:pt idx="78">
                  <c:v>38929</c:v>
                </c:pt>
                <c:pt idx="79">
                  <c:v>38960</c:v>
                </c:pt>
                <c:pt idx="80">
                  <c:v>38990</c:v>
                </c:pt>
                <c:pt idx="81">
                  <c:v>39021</c:v>
                </c:pt>
                <c:pt idx="82">
                  <c:v>39051</c:v>
                </c:pt>
                <c:pt idx="83">
                  <c:v>39082</c:v>
                </c:pt>
                <c:pt idx="84">
                  <c:v>39113</c:v>
                </c:pt>
                <c:pt idx="85">
                  <c:v>39141</c:v>
                </c:pt>
                <c:pt idx="86">
                  <c:v>39172</c:v>
                </c:pt>
                <c:pt idx="87">
                  <c:v>39202</c:v>
                </c:pt>
                <c:pt idx="88">
                  <c:v>39233</c:v>
                </c:pt>
                <c:pt idx="89">
                  <c:v>39263</c:v>
                </c:pt>
                <c:pt idx="90">
                  <c:v>39294</c:v>
                </c:pt>
                <c:pt idx="91">
                  <c:v>39325</c:v>
                </c:pt>
                <c:pt idx="92">
                  <c:v>39355</c:v>
                </c:pt>
                <c:pt idx="93">
                  <c:v>39386</c:v>
                </c:pt>
                <c:pt idx="94">
                  <c:v>39416</c:v>
                </c:pt>
                <c:pt idx="95">
                  <c:v>39447</c:v>
                </c:pt>
                <c:pt idx="96">
                  <c:v>39478</c:v>
                </c:pt>
                <c:pt idx="97">
                  <c:v>39507</c:v>
                </c:pt>
                <c:pt idx="98">
                  <c:v>39538</c:v>
                </c:pt>
                <c:pt idx="99">
                  <c:v>39568</c:v>
                </c:pt>
                <c:pt idx="100">
                  <c:v>39599</c:v>
                </c:pt>
                <c:pt idx="101">
                  <c:v>39629</c:v>
                </c:pt>
                <c:pt idx="102">
                  <c:v>39660</c:v>
                </c:pt>
                <c:pt idx="103">
                  <c:v>39691</c:v>
                </c:pt>
                <c:pt idx="104">
                  <c:v>39721</c:v>
                </c:pt>
                <c:pt idx="105">
                  <c:v>39752</c:v>
                </c:pt>
                <c:pt idx="106">
                  <c:v>39782</c:v>
                </c:pt>
                <c:pt idx="107">
                  <c:v>39813</c:v>
                </c:pt>
                <c:pt idx="108">
                  <c:v>39844</c:v>
                </c:pt>
                <c:pt idx="109">
                  <c:v>39872</c:v>
                </c:pt>
                <c:pt idx="110">
                  <c:v>39903</c:v>
                </c:pt>
                <c:pt idx="111">
                  <c:v>39933</c:v>
                </c:pt>
                <c:pt idx="112">
                  <c:v>39964</c:v>
                </c:pt>
                <c:pt idx="113">
                  <c:v>39994</c:v>
                </c:pt>
                <c:pt idx="114">
                  <c:v>40025</c:v>
                </c:pt>
                <c:pt idx="115">
                  <c:v>40056</c:v>
                </c:pt>
                <c:pt idx="116">
                  <c:v>40086</c:v>
                </c:pt>
                <c:pt idx="117">
                  <c:v>40117</c:v>
                </c:pt>
                <c:pt idx="118">
                  <c:v>40147</c:v>
                </c:pt>
                <c:pt idx="119">
                  <c:v>40178</c:v>
                </c:pt>
                <c:pt idx="120">
                  <c:v>40209</c:v>
                </c:pt>
                <c:pt idx="121">
                  <c:v>40237</c:v>
                </c:pt>
                <c:pt idx="122">
                  <c:v>40268</c:v>
                </c:pt>
                <c:pt idx="123">
                  <c:v>40298</c:v>
                </c:pt>
                <c:pt idx="124">
                  <c:v>40329</c:v>
                </c:pt>
                <c:pt idx="125">
                  <c:v>40359</c:v>
                </c:pt>
                <c:pt idx="126">
                  <c:v>40390</c:v>
                </c:pt>
                <c:pt idx="127">
                  <c:v>40421</c:v>
                </c:pt>
                <c:pt idx="128">
                  <c:v>40451</c:v>
                </c:pt>
                <c:pt idx="129">
                  <c:v>40482</c:v>
                </c:pt>
                <c:pt idx="130">
                  <c:v>40512</c:v>
                </c:pt>
                <c:pt idx="131">
                  <c:v>40543</c:v>
                </c:pt>
                <c:pt idx="132">
                  <c:v>40574</c:v>
                </c:pt>
                <c:pt idx="133">
                  <c:v>40602</c:v>
                </c:pt>
                <c:pt idx="134">
                  <c:v>40633</c:v>
                </c:pt>
                <c:pt idx="135">
                  <c:v>40663</c:v>
                </c:pt>
                <c:pt idx="136">
                  <c:v>40694</c:v>
                </c:pt>
                <c:pt idx="137">
                  <c:v>40724</c:v>
                </c:pt>
                <c:pt idx="138">
                  <c:v>40755</c:v>
                </c:pt>
                <c:pt idx="139">
                  <c:v>40786</c:v>
                </c:pt>
                <c:pt idx="140">
                  <c:v>40816</c:v>
                </c:pt>
                <c:pt idx="141">
                  <c:v>40847</c:v>
                </c:pt>
                <c:pt idx="142">
                  <c:v>40877</c:v>
                </c:pt>
                <c:pt idx="143">
                  <c:v>40908</c:v>
                </c:pt>
                <c:pt idx="144">
                  <c:v>40939</c:v>
                </c:pt>
                <c:pt idx="145">
                  <c:v>40968</c:v>
                </c:pt>
                <c:pt idx="146">
                  <c:v>40999</c:v>
                </c:pt>
                <c:pt idx="147">
                  <c:v>41029</c:v>
                </c:pt>
                <c:pt idx="148">
                  <c:v>41060</c:v>
                </c:pt>
                <c:pt idx="149">
                  <c:v>41090</c:v>
                </c:pt>
                <c:pt idx="150">
                  <c:v>41121</c:v>
                </c:pt>
                <c:pt idx="151">
                  <c:v>41152</c:v>
                </c:pt>
                <c:pt idx="152">
                  <c:v>41182</c:v>
                </c:pt>
                <c:pt idx="153">
                  <c:v>41213</c:v>
                </c:pt>
                <c:pt idx="154">
                  <c:v>41243</c:v>
                </c:pt>
                <c:pt idx="155">
                  <c:v>41274</c:v>
                </c:pt>
                <c:pt idx="156">
                  <c:v>41305</c:v>
                </c:pt>
                <c:pt idx="157">
                  <c:v>41333</c:v>
                </c:pt>
                <c:pt idx="158">
                  <c:v>41364</c:v>
                </c:pt>
                <c:pt idx="159">
                  <c:v>41394</c:v>
                </c:pt>
                <c:pt idx="160">
                  <c:v>41425</c:v>
                </c:pt>
                <c:pt idx="161">
                  <c:v>41455</c:v>
                </c:pt>
                <c:pt idx="162">
                  <c:v>41486</c:v>
                </c:pt>
                <c:pt idx="163">
                  <c:v>41517</c:v>
                </c:pt>
                <c:pt idx="164">
                  <c:v>41547</c:v>
                </c:pt>
                <c:pt idx="165">
                  <c:v>41578</c:v>
                </c:pt>
                <c:pt idx="166">
                  <c:v>41608</c:v>
                </c:pt>
                <c:pt idx="167">
                  <c:v>41639</c:v>
                </c:pt>
                <c:pt idx="168">
                  <c:v>41670</c:v>
                </c:pt>
                <c:pt idx="169">
                  <c:v>41698</c:v>
                </c:pt>
                <c:pt idx="170">
                  <c:v>41729</c:v>
                </c:pt>
                <c:pt idx="171">
                  <c:v>41759</c:v>
                </c:pt>
                <c:pt idx="172">
                  <c:v>41790</c:v>
                </c:pt>
                <c:pt idx="173">
                  <c:v>41820</c:v>
                </c:pt>
                <c:pt idx="174">
                  <c:v>41851</c:v>
                </c:pt>
                <c:pt idx="175">
                  <c:v>41882</c:v>
                </c:pt>
                <c:pt idx="176">
                  <c:v>41912</c:v>
                </c:pt>
                <c:pt idx="177">
                  <c:v>41943</c:v>
                </c:pt>
                <c:pt idx="178">
                  <c:v>41973</c:v>
                </c:pt>
                <c:pt idx="179">
                  <c:v>42004</c:v>
                </c:pt>
                <c:pt idx="180">
                  <c:v>42035</c:v>
                </c:pt>
                <c:pt idx="181">
                  <c:v>42063</c:v>
                </c:pt>
                <c:pt idx="182">
                  <c:v>42094</c:v>
                </c:pt>
                <c:pt idx="183">
                  <c:v>42124</c:v>
                </c:pt>
                <c:pt idx="184">
                  <c:v>42155</c:v>
                </c:pt>
                <c:pt idx="185">
                  <c:v>42185</c:v>
                </c:pt>
                <c:pt idx="186">
                  <c:v>42216</c:v>
                </c:pt>
                <c:pt idx="187">
                  <c:v>42247</c:v>
                </c:pt>
                <c:pt idx="188">
                  <c:v>42277</c:v>
                </c:pt>
                <c:pt idx="189">
                  <c:v>42308</c:v>
                </c:pt>
                <c:pt idx="190">
                  <c:v>42338</c:v>
                </c:pt>
                <c:pt idx="191">
                  <c:v>42369</c:v>
                </c:pt>
                <c:pt idx="192">
                  <c:v>42400</c:v>
                </c:pt>
                <c:pt idx="193">
                  <c:v>42429</c:v>
                </c:pt>
                <c:pt idx="194">
                  <c:v>42460</c:v>
                </c:pt>
                <c:pt idx="195">
                  <c:v>42490</c:v>
                </c:pt>
                <c:pt idx="196">
                  <c:v>42521</c:v>
                </c:pt>
                <c:pt idx="197">
                  <c:v>42551</c:v>
                </c:pt>
                <c:pt idx="198">
                  <c:v>42582</c:v>
                </c:pt>
                <c:pt idx="199">
                  <c:v>42613</c:v>
                </c:pt>
                <c:pt idx="200">
                  <c:v>42643</c:v>
                </c:pt>
                <c:pt idx="201">
                  <c:v>42674</c:v>
                </c:pt>
                <c:pt idx="202">
                  <c:v>42704</c:v>
                </c:pt>
                <c:pt idx="203">
                  <c:v>42735</c:v>
                </c:pt>
                <c:pt idx="204">
                  <c:v>42766</c:v>
                </c:pt>
                <c:pt idx="205">
                  <c:v>42794</c:v>
                </c:pt>
                <c:pt idx="206">
                  <c:v>42825</c:v>
                </c:pt>
                <c:pt idx="207">
                  <c:v>42855</c:v>
                </c:pt>
                <c:pt idx="208">
                  <c:v>42886</c:v>
                </c:pt>
                <c:pt idx="209">
                  <c:v>42916</c:v>
                </c:pt>
                <c:pt idx="210">
                  <c:v>42947</c:v>
                </c:pt>
                <c:pt idx="211">
                  <c:v>42978</c:v>
                </c:pt>
                <c:pt idx="212">
                  <c:v>43008</c:v>
                </c:pt>
                <c:pt idx="213">
                  <c:v>43039</c:v>
                </c:pt>
                <c:pt idx="214">
                  <c:v>43069</c:v>
                </c:pt>
                <c:pt idx="215">
                  <c:v>43100</c:v>
                </c:pt>
                <c:pt idx="216">
                  <c:v>43131</c:v>
                </c:pt>
                <c:pt idx="217">
                  <c:v>43159</c:v>
                </c:pt>
                <c:pt idx="218">
                  <c:v>43190</c:v>
                </c:pt>
                <c:pt idx="219">
                  <c:v>43220</c:v>
                </c:pt>
                <c:pt idx="220">
                  <c:v>43251</c:v>
                </c:pt>
                <c:pt idx="221">
                  <c:v>43281</c:v>
                </c:pt>
                <c:pt idx="222">
                  <c:v>43312</c:v>
                </c:pt>
                <c:pt idx="223">
                  <c:v>43343</c:v>
                </c:pt>
                <c:pt idx="224">
                  <c:v>43373</c:v>
                </c:pt>
                <c:pt idx="225">
                  <c:v>43404</c:v>
                </c:pt>
                <c:pt idx="226">
                  <c:v>43434</c:v>
                </c:pt>
                <c:pt idx="227">
                  <c:v>43465</c:v>
                </c:pt>
                <c:pt idx="228">
                  <c:v>43496</c:v>
                </c:pt>
                <c:pt idx="229">
                  <c:v>43524</c:v>
                </c:pt>
                <c:pt idx="230">
                  <c:v>43555</c:v>
                </c:pt>
                <c:pt idx="231">
                  <c:v>43585</c:v>
                </c:pt>
                <c:pt idx="232">
                  <c:v>43616</c:v>
                </c:pt>
                <c:pt idx="233">
                  <c:v>43646</c:v>
                </c:pt>
                <c:pt idx="234">
                  <c:v>43677</c:v>
                </c:pt>
                <c:pt idx="235">
                  <c:v>43708</c:v>
                </c:pt>
                <c:pt idx="236">
                  <c:v>43738</c:v>
                </c:pt>
                <c:pt idx="237">
                  <c:v>43769</c:v>
                </c:pt>
                <c:pt idx="238">
                  <c:v>43799</c:v>
                </c:pt>
                <c:pt idx="239">
                  <c:v>43830</c:v>
                </c:pt>
                <c:pt idx="240">
                  <c:v>43861</c:v>
                </c:pt>
                <c:pt idx="241">
                  <c:v>43890</c:v>
                </c:pt>
                <c:pt idx="242">
                  <c:v>43921</c:v>
                </c:pt>
                <c:pt idx="243">
                  <c:v>43951</c:v>
                </c:pt>
                <c:pt idx="244">
                  <c:v>43982</c:v>
                </c:pt>
                <c:pt idx="245">
                  <c:v>44012</c:v>
                </c:pt>
                <c:pt idx="246">
                  <c:v>44043</c:v>
                </c:pt>
                <c:pt idx="247">
                  <c:v>44074</c:v>
                </c:pt>
                <c:pt idx="248">
                  <c:v>44104</c:v>
                </c:pt>
                <c:pt idx="249">
                  <c:v>44135</c:v>
                </c:pt>
                <c:pt idx="250">
                  <c:v>44165</c:v>
                </c:pt>
                <c:pt idx="251">
                  <c:v>44196</c:v>
                </c:pt>
                <c:pt idx="252">
                  <c:v>44227</c:v>
                </c:pt>
                <c:pt idx="253">
                  <c:v>44255</c:v>
                </c:pt>
                <c:pt idx="254">
                  <c:v>44286</c:v>
                </c:pt>
                <c:pt idx="255">
                  <c:v>44316</c:v>
                </c:pt>
                <c:pt idx="256">
                  <c:v>44347</c:v>
                </c:pt>
                <c:pt idx="257">
                  <c:v>44377</c:v>
                </c:pt>
                <c:pt idx="258">
                  <c:v>44408</c:v>
                </c:pt>
                <c:pt idx="259">
                  <c:v>44439</c:v>
                </c:pt>
                <c:pt idx="260">
                  <c:v>44469</c:v>
                </c:pt>
                <c:pt idx="261">
                  <c:v>44500</c:v>
                </c:pt>
                <c:pt idx="262">
                  <c:v>44530</c:v>
                </c:pt>
                <c:pt idx="263">
                  <c:v>44561</c:v>
                </c:pt>
                <c:pt idx="264">
                  <c:v>44592</c:v>
                </c:pt>
                <c:pt idx="265">
                  <c:v>44620</c:v>
                </c:pt>
                <c:pt idx="266">
                  <c:v>44651</c:v>
                </c:pt>
                <c:pt idx="267">
                  <c:v>44681</c:v>
                </c:pt>
                <c:pt idx="268">
                  <c:v>44712</c:v>
                </c:pt>
                <c:pt idx="269">
                  <c:v>44742</c:v>
                </c:pt>
                <c:pt idx="270">
                  <c:v>44773</c:v>
                </c:pt>
                <c:pt idx="271">
                  <c:v>44804</c:v>
                </c:pt>
                <c:pt idx="272">
                  <c:v>44834</c:v>
                </c:pt>
                <c:pt idx="273">
                  <c:v>44865</c:v>
                </c:pt>
                <c:pt idx="274">
                  <c:v>44895</c:v>
                </c:pt>
                <c:pt idx="275">
                  <c:v>44926</c:v>
                </c:pt>
                <c:pt idx="276">
                  <c:v>44957</c:v>
                </c:pt>
                <c:pt idx="277">
                  <c:v>44985</c:v>
                </c:pt>
                <c:pt idx="278">
                  <c:v>45016</c:v>
                </c:pt>
                <c:pt idx="279">
                  <c:v>45046</c:v>
                </c:pt>
                <c:pt idx="280">
                  <c:v>45077</c:v>
                </c:pt>
                <c:pt idx="281">
                  <c:v>45107</c:v>
                </c:pt>
                <c:pt idx="282">
                  <c:v>45138</c:v>
                </c:pt>
                <c:pt idx="283">
                  <c:v>45169</c:v>
                </c:pt>
                <c:pt idx="284">
                  <c:v>45199</c:v>
                </c:pt>
                <c:pt idx="285">
                  <c:v>45230</c:v>
                </c:pt>
                <c:pt idx="286">
                  <c:v>45260</c:v>
                </c:pt>
                <c:pt idx="287">
                  <c:v>45291</c:v>
                </c:pt>
                <c:pt idx="288">
                  <c:v>45322</c:v>
                </c:pt>
                <c:pt idx="289">
                  <c:v>45351</c:v>
                </c:pt>
                <c:pt idx="290">
                  <c:v>45382</c:v>
                </c:pt>
                <c:pt idx="291">
                  <c:v>45412</c:v>
                </c:pt>
                <c:pt idx="292">
                  <c:v>45443</c:v>
                </c:pt>
                <c:pt idx="293">
                  <c:v>45473</c:v>
                </c:pt>
                <c:pt idx="294">
                  <c:v>45504</c:v>
                </c:pt>
                <c:pt idx="295">
                  <c:v>45535</c:v>
                </c:pt>
                <c:pt idx="296">
                  <c:v>45565</c:v>
                </c:pt>
                <c:pt idx="297">
                  <c:v>45596</c:v>
                </c:pt>
                <c:pt idx="298">
                  <c:v>45626</c:v>
                </c:pt>
                <c:pt idx="299">
                  <c:v>45657</c:v>
                </c:pt>
                <c:pt idx="300">
                  <c:v>45688</c:v>
                </c:pt>
                <c:pt idx="301">
                  <c:v>45716</c:v>
                </c:pt>
                <c:pt idx="302">
                  <c:v>45747</c:v>
                </c:pt>
                <c:pt idx="303">
                  <c:v>45777</c:v>
                </c:pt>
                <c:pt idx="304">
                  <c:v>45808</c:v>
                </c:pt>
                <c:pt idx="305">
                  <c:v>45838</c:v>
                </c:pt>
                <c:pt idx="306">
                  <c:v>45869</c:v>
                </c:pt>
                <c:pt idx="307">
                  <c:v>45900</c:v>
                </c:pt>
                <c:pt idx="308">
                  <c:v>45930</c:v>
                </c:pt>
                <c:pt idx="309">
                  <c:v>45961</c:v>
                </c:pt>
                <c:pt idx="310">
                  <c:v>45991</c:v>
                </c:pt>
                <c:pt idx="311">
                  <c:v>46022</c:v>
                </c:pt>
                <c:pt idx="312">
                  <c:v>46053</c:v>
                </c:pt>
                <c:pt idx="313">
                  <c:v>46081</c:v>
                </c:pt>
                <c:pt idx="314">
                  <c:v>46112</c:v>
                </c:pt>
                <c:pt idx="315">
                  <c:v>46142</c:v>
                </c:pt>
                <c:pt idx="316">
                  <c:v>46173</c:v>
                </c:pt>
                <c:pt idx="317">
                  <c:v>46203</c:v>
                </c:pt>
                <c:pt idx="318">
                  <c:v>46234</c:v>
                </c:pt>
                <c:pt idx="319">
                  <c:v>46265</c:v>
                </c:pt>
                <c:pt idx="320">
                  <c:v>46295</c:v>
                </c:pt>
                <c:pt idx="321">
                  <c:v>46326</c:v>
                </c:pt>
                <c:pt idx="322">
                  <c:v>46356</c:v>
                </c:pt>
                <c:pt idx="323">
                  <c:v>46387</c:v>
                </c:pt>
                <c:pt idx="324">
                  <c:v>46418</c:v>
                </c:pt>
                <c:pt idx="325">
                  <c:v>46446</c:v>
                </c:pt>
                <c:pt idx="326">
                  <c:v>46477</c:v>
                </c:pt>
                <c:pt idx="327">
                  <c:v>46507</c:v>
                </c:pt>
                <c:pt idx="328">
                  <c:v>46538</c:v>
                </c:pt>
                <c:pt idx="329">
                  <c:v>46568</c:v>
                </c:pt>
                <c:pt idx="330">
                  <c:v>46599</c:v>
                </c:pt>
                <c:pt idx="331">
                  <c:v>46630</c:v>
                </c:pt>
                <c:pt idx="332">
                  <c:v>46660</c:v>
                </c:pt>
                <c:pt idx="333">
                  <c:v>46691</c:v>
                </c:pt>
                <c:pt idx="334">
                  <c:v>46721</c:v>
                </c:pt>
                <c:pt idx="335">
                  <c:v>46752</c:v>
                </c:pt>
              </c:numCache>
            </c:numRef>
          </c:cat>
          <c:val>
            <c:numRef>
              <c:f>'17 - PCE'!$BC$13:$BC$336</c:f>
              <c:numCache>
                <c:formatCode>General</c:formatCode>
                <c:ptCount val="324"/>
                <c:pt idx="155">
                  <c:v>#N/A</c:v>
                </c:pt>
                <c:pt idx="167">
                  <c:v>#N/A</c:v>
                </c:pt>
                <c:pt idx="179">
                  <c:v>#N/A</c:v>
                </c:pt>
                <c:pt idx="191">
                  <c:v>#N/A</c:v>
                </c:pt>
                <c:pt idx="203">
                  <c:v>#N/A</c:v>
                </c:pt>
                <c:pt idx="215">
                  <c:v>#N/A</c:v>
                </c:pt>
                <c:pt idx="227">
                  <c:v>#N/A</c:v>
                </c:pt>
                <c:pt idx="239" formatCode="0.0">
                  <c:v>#N/A</c:v>
                </c:pt>
                <c:pt idx="251" formatCode="0.0">
                  <c:v>#N/A</c:v>
                </c:pt>
                <c:pt idx="263" formatCode="0.0">
                  <c:v>#N/A</c:v>
                </c:pt>
                <c:pt idx="275" formatCode="0.0">
                  <c:v>#N/A</c:v>
                </c:pt>
                <c:pt idx="278" formatCode="0.0000">
                  <c:v>4.7716886889369148</c:v>
                </c:pt>
                <c:pt idx="287" formatCode="0.0">
                  <c:v>3.6</c:v>
                </c:pt>
                <c:pt idx="299" formatCode="0.0">
                  <c:v>2.6</c:v>
                </c:pt>
                <c:pt idx="311" formatCode="0.0">
                  <c:v>2.1</c:v>
                </c:pt>
                <c:pt idx="323">
                  <c:v>#N/A</c:v>
                </c:pt>
              </c:numCache>
            </c:numRef>
          </c:val>
          <c:smooth val="0"/>
          <c:extLst>
            <c:ext xmlns:c16="http://schemas.microsoft.com/office/drawing/2014/chart" uri="{C3380CC4-5D6E-409C-BE32-E72D297353CC}">
              <c16:uniqueId val="{0000002D-696A-4B75-85EB-3FAF3BFFAE1A}"/>
            </c:ext>
          </c:extLst>
        </c:ser>
        <c:ser>
          <c:idx val="47"/>
          <c:order val="46"/>
          <c:tx>
            <c:strRef>
              <c:f>'17 - PCE'!$BD$12</c:f>
              <c:strCache>
                <c:ptCount val="1"/>
                <c:pt idx="0">
                  <c:v> Jun-23</c:v>
                </c:pt>
              </c:strCache>
            </c:strRef>
          </c:tx>
          <c:spPr>
            <a:ln w="19050" cap="rnd">
              <a:solidFill>
                <a:srgbClr val="FFFFFF">
                  <a:lumMod val="85000"/>
                </a:srgbClr>
              </a:solidFill>
              <a:prstDash val="sysDash"/>
              <a:round/>
            </a:ln>
            <a:effectLst/>
          </c:spPr>
          <c:marker>
            <c:symbol val="none"/>
          </c:marker>
          <c:cat>
            <c:numRef>
              <c:f>'17 - PCE'!$G$13:$G$348</c:f>
              <c:numCache>
                <c:formatCode>[$-409]mmm\-yy;@</c:formatCode>
                <c:ptCount val="336"/>
                <c:pt idx="0">
                  <c:v>36556</c:v>
                </c:pt>
                <c:pt idx="1">
                  <c:v>36585</c:v>
                </c:pt>
                <c:pt idx="2">
                  <c:v>36616</c:v>
                </c:pt>
                <c:pt idx="3">
                  <c:v>36646</c:v>
                </c:pt>
                <c:pt idx="4">
                  <c:v>36677</c:v>
                </c:pt>
                <c:pt idx="5">
                  <c:v>36707</c:v>
                </c:pt>
                <c:pt idx="6">
                  <c:v>36738</c:v>
                </c:pt>
                <c:pt idx="7">
                  <c:v>36769</c:v>
                </c:pt>
                <c:pt idx="8">
                  <c:v>36799</c:v>
                </c:pt>
                <c:pt idx="9">
                  <c:v>36830</c:v>
                </c:pt>
                <c:pt idx="10">
                  <c:v>36860</c:v>
                </c:pt>
                <c:pt idx="11">
                  <c:v>36891</c:v>
                </c:pt>
                <c:pt idx="12">
                  <c:v>36922</c:v>
                </c:pt>
                <c:pt idx="13">
                  <c:v>36950</c:v>
                </c:pt>
                <c:pt idx="14">
                  <c:v>36981</c:v>
                </c:pt>
                <c:pt idx="15">
                  <c:v>37011</c:v>
                </c:pt>
                <c:pt idx="16">
                  <c:v>37042</c:v>
                </c:pt>
                <c:pt idx="17">
                  <c:v>37072</c:v>
                </c:pt>
                <c:pt idx="18">
                  <c:v>37103</c:v>
                </c:pt>
                <c:pt idx="19">
                  <c:v>37134</c:v>
                </c:pt>
                <c:pt idx="20">
                  <c:v>37164</c:v>
                </c:pt>
                <c:pt idx="21">
                  <c:v>37195</c:v>
                </c:pt>
                <c:pt idx="22">
                  <c:v>37225</c:v>
                </c:pt>
                <c:pt idx="23">
                  <c:v>37256</c:v>
                </c:pt>
                <c:pt idx="24">
                  <c:v>37287</c:v>
                </c:pt>
                <c:pt idx="25">
                  <c:v>37315</c:v>
                </c:pt>
                <c:pt idx="26">
                  <c:v>37346</c:v>
                </c:pt>
                <c:pt idx="27">
                  <c:v>37376</c:v>
                </c:pt>
                <c:pt idx="28">
                  <c:v>37407</c:v>
                </c:pt>
                <c:pt idx="29">
                  <c:v>37437</c:v>
                </c:pt>
                <c:pt idx="30">
                  <c:v>37468</c:v>
                </c:pt>
                <c:pt idx="31">
                  <c:v>37499</c:v>
                </c:pt>
                <c:pt idx="32">
                  <c:v>37529</c:v>
                </c:pt>
                <c:pt idx="33">
                  <c:v>37560</c:v>
                </c:pt>
                <c:pt idx="34">
                  <c:v>37590</c:v>
                </c:pt>
                <c:pt idx="35">
                  <c:v>37621</c:v>
                </c:pt>
                <c:pt idx="36">
                  <c:v>37652</c:v>
                </c:pt>
                <c:pt idx="37">
                  <c:v>37680</c:v>
                </c:pt>
                <c:pt idx="38">
                  <c:v>37711</c:v>
                </c:pt>
                <c:pt idx="39">
                  <c:v>37741</c:v>
                </c:pt>
                <c:pt idx="40">
                  <c:v>37772</c:v>
                </c:pt>
                <c:pt idx="41">
                  <c:v>37802</c:v>
                </c:pt>
                <c:pt idx="42">
                  <c:v>37833</c:v>
                </c:pt>
                <c:pt idx="43">
                  <c:v>37864</c:v>
                </c:pt>
                <c:pt idx="44">
                  <c:v>37894</c:v>
                </c:pt>
                <c:pt idx="45">
                  <c:v>37925</c:v>
                </c:pt>
                <c:pt idx="46">
                  <c:v>37955</c:v>
                </c:pt>
                <c:pt idx="47">
                  <c:v>37986</c:v>
                </c:pt>
                <c:pt idx="48">
                  <c:v>38017</c:v>
                </c:pt>
                <c:pt idx="49">
                  <c:v>38046</c:v>
                </c:pt>
                <c:pt idx="50">
                  <c:v>38077</c:v>
                </c:pt>
                <c:pt idx="51">
                  <c:v>38107</c:v>
                </c:pt>
                <c:pt idx="52">
                  <c:v>38138</c:v>
                </c:pt>
                <c:pt idx="53">
                  <c:v>38168</c:v>
                </c:pt>
                <c:pt idx="54">
                  <c:v>38199</c:v>
                </c:pt>
                <c:pt idx="55">
                  <c:v>38230</c:v>
                </c:pt>
                <c:pt idx="56">
                  <c:v>38260</c:v>
                </c:pt>
                <c:pt idx="57">
                  <c:v>38291</c:v>
                </c:pt>
                <c:pt idx="58">
                  <c:v>38321</c:v>
                </c:pt>
                <c:pt idx="59">
                  <c:v>38352</c:v>
                </c:pt>
                <c:pt idx="60">
                  <c:v>38383</c:v>
                </c:pt>
                <c:pt idx="61">
                  <c:v>38411</c:v>
                </c:pt>
                <c:pt idx="62">
                  <c:v>38442</c:v>
                </c:pt>
                <c:pt idx="63">
                  <c:v>38472</c:v>
                </c:pt>
                <c:pt idx="64">
                  <c:v>38503</c:v>
                </c:pt>
                <c:pt idx="65">
                  <c:v>38533</c:v>
                </c:pt>
                <c:pt idx="66">
                  <c:v>38564</c:v>
                </c:pt>
                <c:pt idx="67">
                  <c:v>38595</c:v>
                </c:pt>
                <c:pt idx="68">
                  <c:v>38625</c:v>
                </c:pt>
                <c:pt idx="69">
                  <c:v>38656</c:v>
                </c:pt>
                <c:pt idx="70">
                  <c:v>38686</c:v>
                </c:pt>
                <c:pt idx="71">
                  <c:v>38717</c:v>
                </c:pt>
                <c:pt idx="72">
                  <c:v>38748</c:v>
                </c:pt>
                <c:pt idx="73">
                  <c:v>38776</c:v>
                </c:pt>
                <c:pt idx="74">
                  <c:v>38807</c:v>
                </c:pt>
                <c:pt idx="75">
                  <c:v>38837</c:v>
                </c:pt>
                <c:pt idx="76">
                  <c:v>38868</c:v>
                </c:pt>
                <c:pt idx="77">
                  <c:v>38898</c:v>
                </c:pt>
                <c:pt idx="78">
                  <c:v>38929</c:v>
                </c:pt>
                <c:pt idx="79">
                  <c:v>38960</c:v>
                </c:pt>
                <c:pt idx="80">
                  <c:v>38990</c:v>
                </c:pt>
                <c:pt idx="81">
                  <c:v>39021</c:v>
                </c:pt>
                <c:pt idx="82">
                  <c:v>39051</c:v>
                </c:pt>
                <c:pt idx="83">
                  <c:v>39082</c:v>
                </c:pt>
                <c:pt idx="84">
                  <c:v>39113</c:v>
                </c:pt>
                <c:pt idx="85">
                  <c:v>39141</c:v>
                </c:pt>
                <c:pt idx="86">
                  <c:v>39172</c:v>
                </c:pt>
                <c:pt idx="87">
                  <c:v>39202</c:v>
                </c:pt>
                <c:pt idx="88">
                  <c:v>39233</c:v>
                </c:pt>
                <c:pt idx="89">
                  <c:v>39263</c:v>
                </c:pt>
                <c:pt idx="90">
                  <c:v>39294</c:v>
                </c:pt>
                <c:pt idx="91">
                  <c:v>39325</c:v>
                </c:pt>
                <c:pt idx="92">
                  <c:v>39355</c:v>
                </c:pt>
                <c:pt idx="93">
                  <c:v>39386</c:v>
                </c:pt>
                <c:pt idx="94">
                  <c:v>39416</c:v>
                </c:pt>
                <c:pt idx="95">
                  <c:v>39447</c:v>
                </c:pt>
                <c:pt idx="96">
                  <c:v>39478</c:v>
                </c:pt>
                <c:pt idx="97">
                  <c:v>39507</c:v>
                </c:pt>
                <c:pt idx="98">
                  <c:v>39538</c:v>
                </c:pt>
                <c:pt idx="99">
                  <c:v>39568</c:v>
                </c:pt>
                <c:pt idx="100">
                  <c:v>39599</c:v>
                </c:pt>
                <c:pt idx="101">
                  <c:v>39629</c:v>
                </c:pt>
                <c:pt idx="102">
                  <c:v>39660</c:v>
                </c:pt>
                <c:pt idx="103">
                  <c:v>39691</c:v>
                </c:pt>
                <c:pt idx="104">
                  <c:v>39721</c:v>
                </c:pt>
                <c:pt idx="105">
                  <c:v>39752</c:v>
                </c:pt>
                <c:pt idx="106">
                  <c:v>39782</c:v>
                </c:pt>
                <c:pt idx="107">
                  <c:v>39813</c:v>
                </c:pt>
                <c:pt idx="108">
                  <c:v>39844</c:v>
                </c:pt>
                <c:pt idx="109">
                  <c:v>39872</c:v>
                </c:pt>
                <c:pt idx="110">
                  <c:v>39903</c:v>
                </c:pt>
                <c:pt idx="111">
                  <c:v>39933</c:v>
                </c:pt>
                <c:pt idx="112">
                  <c:v>39964</c:v>
                </c:pt>
                <c:pt idx="113">
                  <c:v>39994</c:v>
                </c:pt>
                <c:pt idx="114">
                  <c:v>40025</c:v>
                </c:pt>
                <c:pt idx="115">
                  <c:v>40056</c:v>
                </c:pt>
                <c:pt idx="116">
                  <c:v>40086</c:v>
                </c:pt>
                <c:pt idx="117">
                  <c:v>40117</c:v>
                </c:pt>
                <c:pt idx="118">
                  <c:v>40147</c:v>
                </c:pt>
                <c:pt idx="119">
                  <c:v>40178</c:v>
                </c:pt>
                <c:pt idx="120">
                  <c:v>40209</c:v>
                </c:pt>
                <c:pt idx="121">
                  <c:v>40237</c:v>
                </c:pt>
                <c:pt idx="122">
                  <c:v>40268</c:v>
                </c:pt>
                <c:pt idx="123">
                  <c:v>40298</c:v>
                </c:pt>
                <c:pt idx="124">
                  <c:v>40329</c:v>
                </c:pt>
                <c:pt idx="125">
                  <c:v>40359</c:v>
                </c:pt>
                <c:pt idx="126">
                  <c:v>40390</c:v>
                </c:pt>
                <c:pt idx="127">
                  <c:v>40421</c:v>
                </c:pt>
                <c:pt idx="128">
                  <c:v>40451</c:v>
                </c:pt>
                <c:pt idx="129">
                  <c:v>40482</c:v>
                </c:pt>
                <c:pt idx="130">
                  <c:v>40512</c:v>
                </c:pt>
                <c:pt idx="131">
                  <c:v>40543</c:v>
                </c:pt>
                <c:pt idx="132">
                  <c:v>40574</c:v>
                </c:pt>
                <c:pt idx="133">
                  <c:v>40602</c:v>
                </c:pt>
                <c:pt idx="134">
                  <c:v>40633</c:v>
                </c:pt>
                <c:pt idx="135">
                  <c:v>40663</c:v>
                </c:pt>
                <c:pt idx="136">
                  <c:v>40694</c:v>
                </c:pt>
                <c:pt idx="137">
                  <c:v>40724</c:v>
                </c:pt>
                <c:pt idx="138">
                  <c:v>40755</c:v>
                </c:pt>
                <c:pt idx="139">
                  <c:v>40786</c:v>
                </c:pt>
                <c:pt idx="140">
                  <c:v>40816</c:v>
                </c:pt>
                <c:pt idx="141">
                  <c:v>40847</c:v>
                </c:pt>
                <c:pt idx="142">
                  <c:v>40877</c:v>
                </c:pt>
                <c:pt idx="143">
                  <c:v>40908</c:v>
                </c:pt>
                <c:pt idx="144">
                  <c:v>40939</c:v>
                </c:pt>
                <c:pt idx="145">
                  <c:v>40968</c:v>
                </c:pt>
                <c:pt idx="146">
                  <c:v>40999</c:v>
                </c:pt>
                <c:pt idx="147">
                  <c:v>41029</c:v>
                </c:pt>
                <c:pt idx="148">
                  <c:v>41060</c:v>
                </c:pt>
                <c:pt idx="149">
                  <c:v>41090</c:v>
                </c:pt>
                <c:pt idx="150">
                  <c:v>41121</c:v>
                </c:pt>
                <c:pt idx="151">
                  <c:v>41152</c:v>
                </c:pt>
                <c:pt idx="152">
                  <c:v>41182</c:v>
                </c:pt>
                <c:pt idx="153">
                  <c:v>41213</c:v>
                </c:pt>
                <c:pt idx="154">
                  <c:v>41243</c:v>
                </c:pt>
                <c:pt idx="155">
                  <c:v>41274</c:v>
                </c:pt>
                <c:pt idx="156">
                  <c:v>41305</c:v>
                </c:pt>
                <c:pt idx="157">
                  <c:v>41333</c:v>
                </c:pt>
                <c:pt idx="158">
                  <c:v>41364</c:v>
                </c:pt>
                <c:pt idx="159">
                  <c:v>41394</c:v>
                </c:pt>
                <c:pt idx="160">
                  <c:v>41425</c:v>
                </c:pt>
                <c:pt idx="161">
                  <c:v>41455</c:v>
                </c:pt>
                <c:pt idx="162">
                  <c:v>41486</c:v>
                </c:pt>
                <c:pt idx="163">
                  <c:v>41517</c:v>
                </c:pt>
                <c:pt idx="164">
                  <c:v>41547</c:v>
                </c:pt>
                <c:pt idx="165">
                  <c:v>41578</c:v>
                </c:pt>
                <c:pt idx="166">
                  <c:v>41608</c:v>
                </c:pt>
                <c:pt idx="167">
                  <c:v>41639</c:v>
                </c:pt>
                <c:pt idx="168">
                  <c:v>41670</c:v>
                </c:pt>
                <c:pt idx="169">
                  <c:v>41698</c:v>
                </c:pt>
                <c:pt idx="170">
                  <c:v>41729</c:v>
                </c:pt>
                <c:pt idx="171">
                  <c:v>41759</c:v>
                </c:pt>
                <c:pt idx="172">
                  <c:v>41790</c:v>
                </c:pt>
                <c:pt idx="173">
                  <c:v>41820</c:v>
                </c:pt>
                <c:pt idx="174">
                  <c:v>41851</c:v>
                </c:pt>
                <c:pt idx="175">
                  <c:v>41882</c:v>
                </c:pt>
                <c:pt idx="176">
                  <c:v>41912</c:v>
                </c:pt>
                <c:pt idx="177">
                  <c:v>41943</c:v>
                </c:pt>
                <c:pt idx="178">
                  <c:v>41973</c:v>
                </c:pt>
                <c:pt idx="179">
                  <c:v>42004</c:v>
                </c:pt>
                <c:pt idx="180">
                  <c:v>42035</c:v>
                </c:pt>
                <c:pt idx="181">
                  <c:v>42063</c:v>
                </c:pt>
                <c:pt idx="182">
                  <c:v>42094</c:v>
                </c:pt>
                <c:pt idx="183">
                  <c:v>42124</c:v>
                </c:pt>
                <c:pt idx="184">
                  <c:v>42155</c:v>
                </c:pt>
                <c:pt idx="185">
                  <c:v>42185</c:v>
                </c:pt>
                <c:pt idx="186">
                  <c:v>42216</c:v>
                </c:pt>
                <c:pt idx="187">
                  <c:v>42247</c:v>
                </c:pt>
                <c:pt idx="188">
                  <c:v>42277</c:v>
                </c:pt>
                <c:pt idx="189">
                  <c:v>42308</c:v>
                </c:pt>
                <c:pt idx="190">
                  <c:v>42338</c:v>
                </c:pt>
                <c:pt idx="191">
                  <c:v>42369</c:v>
                </c:pt>
                <c:pt idx="192">
                  <c:v>42400</c:v>
                </c:pt>
                <c:pt idx="193">
                  <c:v>42429</c:v>
                </c:pt>
                <c:pt idx="194">
                  <c:v>42460</c:v>
                </c:pt>
                <c:pt idx="195">
                  <c:v>42490</c:v>
                </c:pt>
                <c:pt idx="196">
                  <c:v>42521</c:v>
                </c:pt>
                <c:pt idx="197">
                  <c:v>42551</c:v>
                </c:pt>
                <c:pt idx="198">
                  <c:v>42582</c:v>
                </c:pt>
                <c:pt idx="199">
                  <c:v>42613</c:v>
                </c:pt>
                <c:pt idx="200">
                  <c:v>42643</c:v>
                </c:pt>
                <c:pt idx="201">
                  <c:v>42674</c:v>
                </c:pt>
                <c:pt idx="202">
                  <c:v>42704</c:v>
                </c:pt>
                <c:pt idx="203">
                  <c:v>42735</c:v>
                </c:pt>
                <c:pt idx="204">
                  <c:v>42766</c:v>
                </c:pt>
                <c:pt idx="205">
                  <c:v>42794</c:v>
                </c:pt>
                <c:pt idx="206">
                  <c:v>42825</c:v>
                </c:pt>
                <c:pt idx="207">
                  <c:v>42855</c:v>
                </c:pt>
                <c:pt idx="208">
                  <c:v>42886</c:v>
                </c:pt>
                <c:pt idx="209">
                  <c:v>42916</c:v>
                </c:pt>
                <c:pt idx="210">
                  <c:v>42947</c:v>
                </c:pt>
                <c:pt idx="211">
                  <c:v>42978</c:v>
                </c:pt>
                <c:pt idx="212">
                  <c:v>43008</c:v>
                </c:pt>
                <c:pt idx="213">
                  <c:v>43039</c:v>
                </c:pt>
                <c:pt idx="214">
                  <c:v>43069</c:v>
                </c:pt>
                <c:pt idx="215">
                  <c:v>43100</c:v>
                </c:pt>
                <c:pt idx="216">
                  <c:v>43131</c:v>
                </c:pt>
                <c:pt idx="217">
                  <c:v>43159</c:v>
                </c:pt>
                <c:pt idx="218">
                  <c:v>43190</c:v>
                </c:pt>
                <c:pt idx="219">
                  <c:v>43220</c:v>
                </c:pt>
                <c:pt idx="220">
                  <c:v>43251</c:v>
                </c:pt>
                <c:pt idx="221">
                  <c:v>43281</c:v>
                </c:pt>
                <c:pt idx="222">
                  <c:v>43312</c:v>
                </c:pt>
                <c:pt idx="223">
                  <c:v>43343</c:v>
                </c:pt>
                <c:pt idx="224">
                  <c:v>43373</c:v>
                </c:pt>
                <c:pt idx="225">
                  <c:v>43404</c:v>
                </c:pt>
                <c:pt idx="226">
                  <c:v>43434</c:v>
                </c:pt>
                <c:pt idx="227">
                  <c:v>43465</c:v>
                </c:pt>
                <c:pt idx="228">
                  <c:v>43496</c:v>
                </c:pt>
                <c:pt idx="229">
                  <c:v>43524</c:v>
                </c:pt>
                <c:pt idx="230">
                  <c:v>43555</c:v>
                </c:pt>
                <c:pt idx="231">
                  <c:v>43585</c:v>
                </c:pt>
                <c:pt idx="232">
                  <c:v>43616</c:v>
                </c:pt>
                <c:pt idx="233">
                  <c:v>43646</c:v>
                </c:pt>
                <c:pt idx="234">
                  <c:v>43677</c:v>
                </c:pt>
                <c:pt idx="235">
                  <c:v>43708</c:v>
                </c:pt>
                <c:pt idx="236">
                  <c:v>43738</c:v>
                </c:pt>
                <c:pt idx="237">
                  <c:v>43769</c:v>
                </c:pt>
                <c:pt idx="238">
                  <c:v>43799</c:v>
                </c:pt>
                <c:pt idx="239">
                  <c:v>43830</c:v>
                </c:pt>
                <c:pt idx="240">
                  <c:v>43861</c:v>
                </c:pt>
                <c:pt idx="241">
                  <c:v>43890</c:v>
                </c:pt>
                <c:pt idx="242">
                  <c:v>43921</c:v>
                </c:pt>
                <c:pt idx="243">
                  <c:v>43951</c:v>
                </c:pt>
                <c:pt idx="244">
                  <c:v>43982</c:v>
                </c:pt>
                <c:pt idx="245">
                  <c:v>44012</c:v>
                </c:pt>
                <c:pt idx="246">
                  <c:v>44043</c:v>
                </c:pt>
                <c:pt idx="247">
                  <c:v>44074</c:v>
                </c:pt>
                <c:pt idx="248">
                  <c:v>44104</c:v>
                </c:pt>
                <c:pt idx="249">
                  <c:v>44135</c:v>
                </c:pt>
                <c:pt idx="250">
                  <c:v>44165</c:v>
                </c:pt>
                <c:pt idx="251">
                  <c:v>44196</c:v>
                </c:pt>
                <c:pt idx="252">
                  <c:v>44227</c:v>
                </c:pt>
                <c:pt idx="253">
                  <c:v>44255</c:v>
                </c:pt>
                <c:pt idx="254">
                  <c:v>44286</c:v>
                </c:pt>
                <c:pt idx="255">
                  <c:v>44316</c:v>
                </c:pt>
                <c:pt idx="256">
                  <c:v>44347</c:v>
                </c:pt>
                <c:pt idx="257">
                  <c:v>44377</c:v>
                </c:pt>
                <c:pt idx="258">
                  <c:v>44408</c:v>
                </c:pt>
                <c:pt idx="259">
                  <c:v>44439</c:v>
                </c:pt>
                <c:pt idx="260">
                  <c:v>44469</c:v>
                </c:pt>
                <c:pt idx="261">
                  <c:v>44500</c:v>
                </c:pt>
                <c:pt idx="262">
                  <c:v>44530</c:v>
                </c:pt>
                <c:pt idx="263">
                  <c:v>44561</c:v>
                </c:pt>
                <c:pt idx="264">
                  <c:v>44592</c:v>
                </c:pt>
                <c:pt idx="265">
                  <c:v>44620</c:v>
                </c:pt>
                <c:pt idx="266">
                  <c:v>44651</c:v>
                </c:pt>
                <c:pt idx="267">
                  <c:v>44681</c:v>
                </c:pt>
                <c:pt idx="268">
                  <c:v>44712</c:v>
                </c:pt>
                <c:pt idx="269">
                  <c:v>44742</c:v>
                </c:pt>
                <c:pt idx="270">
                  <c:v>44773</c:v>
                </c:pt>
                <c:pt idx="271">
                  <c:v>44804</c:v>
                </c:pt>
                <c:pt idx="272">
                  <c:v>44834</c:v>
                </c:pt>
                <c:pt idx="273">
                  <c:v>44865</c:v>
                </c:pt>
                <c:pt idx="274">
                  <c:v>44895</c:v>
                </c:pt>
                <c:pt idx="275">
                  <c:v>44926</c:v>
                </c:pt>
                <c:pt idx="276">
                  <c:v>44957</c:v>
                </c:pt>
                <c:pt idx="277">
                  <c:v>44985</c:v>
                </c:pt>
                <c:pt idx="278">
                  <c:v>45016</c:v>
                </c:pt>
                <c:pt idx="279">
                  <c:v>45046</c:v>
                </c:pt>
                <c:pt idx="280">
                  <c:v>45077</c:v>
                </c:pt>
                <c:pt idx="281">
                  <c:v>45107</c:v>
                </c:pt>
                <c:pt idx="282">
                  <c:v>45138</c:v>
                </c:pt>
                <c:pt idx="283">
                  <c:v>45169</c:v>
                </c:pt>
                <c:pt idx="284">
                  <c:v>45199</c:v>
                </c:pt>
                <c:pt idx="285">
                  <c:v>45230</c:v>
                </c:pt>
                <c:pt idx="286">
                  <c:v>45260</c:v>
                </c:pt>
                <c:pt idx="287">
                  <c:v>45291</c:v>
                </c:pt>
                <c:pt idx="288">
                  <c:v>45322</c:v>
                </c:pt>
                <c:pt idx="289">
                  <c:v>45351</c:v>
                </c:pt>
                <c:pt idx="290">
                  <c:v>45382</c:v>
                </c:pt>
                <c:pt idx="291">
                  <c:v>45412</c:v>
                </c:pt>
                <c:pt idx="292">
                  <c:v>45443</c:v>
                </c:pt>
                <c:pt idx="293">
                  <c:v>45473</c:v>
                </c:pt>
                <c:pt idx="294">
                  <c:v>45504</c:v>
                </c:pt>
                <c:pt idx="295">
                  <c:v>45535</c:v>
                </c:pt>
                <c:pt idx="296">
                  <c:v>45565</c:v>
                </c:pt>
                <c:pt idx="297">
                  <c:v>45596</c:v>
                </c:pt>
                <c:pt idx="298">
                  <c:v>45626</c:v>
                </c:pt>
                <c:pt idx="299">
                  <c:v>45657</c:v>
                </c:pt>
                <c:pt idx="300">
                  <c:v>45688</c:v>
                </c:pt>
                <c:pt idx="301">
                  <c:v>45716</c:v>
                </c:pt>
                <c:pt idx="302">
                  <c:v>45747</c:v>
                </c:pt>
                <c:pt idx="303">
                  <c:v>45777</c:v>
                </c:pt>
                <c:pt idx="304">
                  <c:v>45808</c:v>
                </c:pt>
                <c:pt idx="305">
                  <c:v>45838</c:v>
                </c:pt>
                <c:pt idx="306">
                  <c:v>45869</c:v>
                </c:pt>
                <c:pt idx="307">
                  <c:v>45900</c:v>
                </c:pt>
                <c:pt idx="308">
                  <c:v>45930</c:v>
                </c:pt>
                <c:pt idx="309">
                  <c:v>45961</c:v>
                </c:pt>
                <c:pt idx="310">
                  <c:v>45991</c:v>
                </c:pt>
                <c:pt idx="311">
                  <c:v>46022</c:v>
                </c:pt>
                <c:pt idx="312">
                  <c:v>46053</c:v>
                </c:pt>
                <c:pt idx="313">
                  <c:v>46081</c:v>
                </c:pt>
                <c:pt idx="314">
                  <c:v>46112</c:v>
                </c:pt>
                <c:pt idx="315">
                  <c:v>46142</c:v>
                </c:pt>
                <c:pt idx="316">
                  <c:v>46173</c:v>
                </c:pt>
                <c:pt idx="317">
                  <c:v>46203</c:v>
                </c:pt>
                <c:pt idx="318">
                  <c:v>46234</c:v>
                </c:pt>
                <c:pt idx="319">
                  <c:v>46265</c:v>
                </c:pt>
                <c:pt idx="320">
                  <c:v>46295</c:v>
                </c:pt>
                <c:pt idx="321">
                  <c:v>46326</c:v>
                </c:pt>
                <c:pt idx="322">
                  <c:v>46356</c:v>
                </c:pt>
                <c:pt idx="323">
                  <c:v>46387</c:v>
                </c:pt>
                <c:pt idx="324">
                  <c:v>46418</c:v>
                </c:pt>
                <c:pt idx="325">
                  <c:v>46446</c:v>
                </c:pt>
                <c:pt idx="326">
                  <c:v>46477</c:v>
                </c:pt>
                <c:pt idx="327">
                  <c:v>46507</c:v>
                </c:pt>
                <c:pt idx="328">
                  <c:v>46538</c:v>
                </c:pt>
                <c:pt idx="329">
                  <c:v>46568</c:v>
                </c:pt>
                <c:pt idx="330">
                  <c:v>46599</c:v>
                </c:pt>
                <c:pt idx="331">
                  <c:v>46630</c:v>
                </c:pt>
                <c:pt idx="332">
                  <c:v>46660</c:v>
                </c:pt>
                <c:pt idx="333">
                  <c:v>46691</c:v>
                </c:pt>
                <c:pt idx="334">
                  <c:v>46721</c:v>
                </c:pt>
                <c:pt idx="335">
                  <c:v>46752</c:v>
                </c:pt>
              </c:numCache>
            </c:numRef>
          </c:cat>
          <c:val>
            <c:numRef>
              <c:f>'17 - PCE'!$BD$13:$BD$336</c:f>
              <c:numCache>
                <c:formatCode>General</c:formatCode>
                <c:ptCount val="324"/>
                <c:pt idx="155">
                  <c:v>#N/A</c:v>
                </c:pt>
                <c:pt idx="167">
                  <c:v>#N/A</c:v>
                </c:pt>
                <c:pt idx="179">
                  <c:v>#N/A</c:v>
                </c:pt>
                <c:pt idx="191">
                  <c:v>#N/A</c:v>
                </c:pt>
                <c:pt idx="203">
                  <c:v>#N/A</c:v>
                </c:pt>
                <c:pt idx="215">
                  <c:v>#N/A</c:v>
                </c:pt>
                <c:pt idx="227">
                  <c:v>#N/A</c:v>
                </c:pt>
                <c:pt idx="239" formatCode="0.0">
                  <c:v>#N/A</c:v>
                </c:pt>
                <c:pt idx="251" formatCode="0.0">
                  <c:v>#N/A</c:v>
                </c:pt>
                <c:pt idx="263" formatCode="0.0">
                  <c:v>#N/A</c:v>
                </c:pt>
                <c:pt idx="275" formatCode="0.0">
                  <c:v>#N/A</c:v>
                </c:pt>
                <c:pt idx="281" formatCode="0.0000">
                  <c:v>4.3663006225082235</c:v>
                </c:pt>
                <c:pt idx="287" formatCode="0.0">
                  <c:v>3.9</c:v>
                </c:pt>
                <c:pt idx="299" formatCode="0.0">
                  <c:v>2.6</c:v>
                </c:pt>
                <c:pt idx="311" formatCode="0.0">
                  <c:v>2.2000000000000002</c:v>
                </c:pt>
                <c:pt idx="323">
                  <c:v>#N/A</c:v>
                </c:pt>
              </c:numCache>
            </c:numRef>
          </c:val>
          <c:smooth val="0"/>
          <c:extLst>
            <c:ext xmlns:c16="http://schemas.microsoft.com/office/drawing/2014/chart" uri="{C3380CC4-5D6E-409C-BE32-E72D297353CC}">
              <c16:uniqueId val="{0000002E-696A-4B75-85EB-3FAF3BFFAE1A}"/>
            </c:ext>
          </c:extLst>
        </c:ser>
        <c:ser>
          <c:idx val="48"/>
          <c:order val="47"/>
          <c:tx>
            <c:strRef>
              <c:f>'17 - PCE'!$BE$12</c:f>
              <c:strCache>
                <c:ptCount val="1"/>
                <c:pt idx="0">
                  <c:v> Sep-23</c:v>
                </c:pt>
              </c:strCache>
            </c:strRef>
          </c:tx>
          <c:spPr>
            <a:ln w="19050" cap="rnd">
              <a:solidFill>
                <a:srgbClr val="FFFFFF">
                  <a:lumMod val="85000"/>
                </a:srgbClr>
              </a:solidFill>
              <a:prstDash val="sysDash"/>
              <a:round/>
            </a:ln>
            <a:effectLst/>
          </c:spPr>
          <c:marker>
            <c:symbol val="none"/>
          </c:marker>
          <c:cat>
            <c:numRef>
              <c:f>'17 - PCE'!$G$13:$G$348</c:f>
              <c:numCache>
                <c:formatCode>[$-409]mmm\-yy;@</c:formatCode>
                <c:ptCount val="336"/>
                <c:pt idx="0">
                  <c:v>36556</c:v>
                </c:pt>
                <c:pt idx="1">
                  <c:v>36585</c:v>
                </c:pt>
                <c:pt idx="2">
                  <c:v>36616</c:v>
                </c:pt>
                <c:pt idx="3">
                  <c:v>36646</c:v>
                </c:pt>
                <c:pt idx="4">
                  <c:v>36677</c:v>
                </c:pt>
                <c:pt idx="5">
                  <c:v>36707</c:v>
                </c:pt>
                <c:pt idx="6">
                  <c:v>36738</c:v>
                </c:pt>
                <c:pt idx="7">
                  <c:v>36769</c:v>
                </c:pt>
                <c:pt idx="8">
                  <c:v>36799</c:v>
                </c:pt>
                <c:pt idx="9">
                  <c:v>36830</c:v>
                </c:pt>
                <c:pt idx="10">
                  <c:v>36860</c:v>
                </c:pt>
                <c:pt idx="11">
                  <c:v>36891</c:v>
                </c:pt>
                <c:pt idx="12">
                  <c:v>36922</c:v>
                </c:pt>
                <c:pt idx="13">
                  <c:v>36950</c:v>
                </c:pt>
                <c:pt idx="14">
                  <c:v>36981</c:v>
                </c:pt>
                <c:pt idx="15">
                  <c:v>37011</c:v>
                </c:pt>
                <c:pt idx="16">
                  <c:v>37042</c:v>
                </c:pt>
                <c:pt idx="17">
                  <c:v>37072</c:v>
                </c:pt>
                <c:pt idx="18">
                  <c:v>37103</c:v>
                </c:pt>
                <c:pt idx="19">
                  <c:v>37134</c:v>
                </c:pt>
                <c:pt idx="20">
                  <c:v>37164</c:v>
                </c:pt>
                <c:pt idx="21">
                  <c:v>37195</c:v>
                </c:pt>
                <c:pt idx="22">
                  <c:v>37225</c:v>
                </c:pt>
                <c:pt idx="23">
                  <c:v>37256</c:v>
                </c:pt>
                <c:pt idx="24">
                  <c:v>37287</c:v>
                </c:pt>
                <c:pt idx="25">
                  <c:v>37315</c:v>
                </c:pt>
                <c:pt idx="26">
                  <c:v>37346</c:v>
                </c:pt>
                <c:pt idx="27">
                  <c:v>37376</c:v>
                </c:pt>
                <c:pt idx="28">
                  <c:v>37407</c:v>
                </c:pt>
                <c:pt idx="29">
                  <c:v>37437</c:v>
                </c:pt>
                <c:pt idx="30">
                  <c:v>37468</c:v>
                </c:pt>
                <c:pt idx="31">
                  <c:v>37499</c:v>
                </c:pt>
                <c:pt idx="32">
                  <c:v>37529</c:v>
                </c:pt>
                <c:pt idx="33">
                  <c:v>37560</c:v>
                </c:pt>
                <c:pt idx="34">
                  <c:v>37590</c:v>
                </c:pt>
                <c:pt idx="35">
                  <c:v>37621</c:v>
                </c:pt>
                <c:pt idx="36">
                  <c:v>37652</c:v>
                </c:pt>
                <c:pt idx="37">
                  <c:v>37680</c:v>
                </c:pt>
                <c:pt idx="38">
                  <c:v>37711</c:v>
                </c:pt>
                <c:pt idx="39">
                  <c:v>37741</c:v>
                </c:pt>
                <c:pt idx="40">
                  <c:v>37772</c:v>
                </c:pt>
                <c:pt idx="41">
                  <c:v>37802</c:v>
                </c:pt>
                <c:pt idx="42">
                  <c:v>37833</c:v>
                </c:pt>
                <c:pt idx="43">
                  <c:v>37864</c:v>
                </c:pt>
                <c:pt idx="44">
                  <c:v>37894</c:v>
                </c:pt>
                <c:pt idx="45">
                  <c:v>37925</c:v>
                </c:pt>
                <c:pt idx="46">
                  <c:v>37955</c:v>
                </c:pt>
                <c:pt idx="47">
                  <c:v>37986</c:v>
                </c:pt>
                <c:pt idx="48">
                  <c:v>38017</c:v>
                </c:pt>
                <c:pt idx="49">
                  <c:v>38046</c:v>
                </c:pt>
                <c:pt idx="50">
                  <c:v>38077</c:v>
                </c:pt>
                <c:pt idx="51">
                  <c:v>38107</c:v>
                </c:pt>
                <c:pt idx="52">
                  <c:v>38138</c:v>
                </c:pt>
                <c:pt idx="53">
                  <c:v>38168</c:v>
                </c:pt>
                <c:pt idx="54">
                  <c:v>38199</c:v>
                </c:pt>
                <c:pt idx="55">
                  <c:v>38230</c:v>
                </c:pt>
                <c:pt idx="56">
                  <c:v>38260</c:v>
                </c:pt>
                <c:pt idx="57">
                  <c:v>38291</c:v>
                </c:pt>
                <c:pt idx="58">
                  <c:v>38321</c:v>
                </c:pt>
                <c:pt idx="59">
                  <c:v>38352</c:v>
                </c:pt>
                <c:pt idx="60">
                  <c:v>38383</c:v>
                </c:pt>
                <c:pt idx="61">
                  <c:v>38411</c:v>
                </c:pt>
                <c:pt idx="62">
                  <c:v>38442</c:v>
                </c:pt>
                <c:pt idx="63">
                  <c:v>38472</c:v>
                </c:pt>
                <c:pt idx="64">
                  <c:v>38503</c:v>
                </c:pt>
                <c:pt idx="65">
                  <c:v>38533</c:v>
                </c:pt>
                <c:pt idx="66">
                  <c:v>38564</c:v>
                </c:pt>
                <c:pt idx="67">
                  <c:v>38595</c:v>
                </c:pt>
                <c:pt idx="68">
                  <c:v>38625</c:v>
                </c:pt>
                <c:pt idx="69">
                  <c:v>38656</c:v>
                </c:pt>
                <c:pt idx="70">
                  <c:v>38686</c:v>
                </c:pt>
                <c:pt idx="71">
                  <c:v>38717</c:v>
                </c:pt>
                <c:pt idx="72">
                  <c:v>38748</c:v>
                </c:pt>
                <c:pt idx="73">
                  <c:v>38776</c:v>
                </c:pt>
                <c:pt idx="74">
                  <c:v>38807</c:v>
                </c:pt>
                <c:pt idx="75">
                  <c:v>38837</c:v>
                </c:pt>
                <c:pt idx="76">
                  <c:v>38868</c:v>
                </c:pt>
                <c:pt idx="77">
                  <c:v>38898</c:v>
                </c:pt>
                <c:pt idx="78">
                  <c:v>38929</c:v>
                </c:pt>
                <c:pt idx="79">
                  <c:v>38960</c:v>
                </c:pt>
                <c:pt idx="80">
                  <c:v>38990</c:v>
                </c:pt>
                <c:pt idx="81">
                  <c:v>39021</c:v>
                </c:pt>
                <c:pt idx="82">
                  <c:v>39051</c:v>
                </c:pt>
                <c:pt idx="83">
                  <c:v>39082</c:v>
                </c:pt>
                <c:pt idx="84">
                  <c:v>39113</c:v>
                </c:pt>
                <c:pt idx="85">
                  <c:v>39141</c:v>
                </c:pt>
                <c:pt idx="86">
                  <c:v>39172</c:v>
                </c:pt>
                <c:pt idx="87">
                  <c:v>39202</c:v>
                </c:pt>
                <c:pt idx="88">
                  <c:v>39233</c:v>
                </c:pt>
                <c:pt idx="89">
                  <c:v>39263</c:v>
                </c:pt>
                <c:pt idx="90">
                  <c:v>39294</c:v>
                </c:pt>
                <c:pt idx="91">
                  <c:v>39325</c:v>
                </c:pt>
                <c:pt idx="92">
                  <c:v>39355</c:v>
                </c:pt>
                <c:pt idx="93">
                  <c:v>39386</c:v>
                </c:pt>
                <c:pt idx="94">
                  <c:v>39416</c:v>
                </c:pt>
                <c:pt idx="95">
                  <c:v>39447</c:v>
                </c:pt>
                <c:pt idx="96">
                  <c:v>39478</c:v>
                </c:pt>
                <c:pt idx="97">
                  <c:v>39507</c:v>
                </c:pt>
                <c:pt idx="98">
                  <c:v>39538</c:v>
                </c:pt>
                <c:pt idx="99">
                  <c:v>39568</c:v>
                </c:pt>
                <c:pt idx="100">
                  <c:v>39599</c:v>
                </c:pt>
                <c:pt idx="101">
                  <c:v>39629</c:v>
                </c:pt>
                <c:pt idx="102">
                  <c:v>39660</c:v>
                </c:pt>
                <c:pt idx="103">
                  <c:v>39691</c:v>
                </c:pt>
                <c:pt idx="104">
                  <c:v>39721</c:v>
                </c:pt>
                <c:pt idx="105">
                  <c:v>39752</c:v>
                </c:pt>
                <c:pt idx="106">
                  <c:v>39782</c:v>
                </c:pt>
                <c:pt idx="107">
                  <c:v>39813</c:v>
                </c:pt>
                <c:pt idx="108">
                  <c:v>39844</c:v>
                </c:pt>
                <c:pt idx="109">
                  <c:v>39872</c:v>
                </c:pt>
                <c:pt idx="110">
                  <c:v>39903</c:v>
                </c:pt>
                <c:pt idx="111">
                  <c:v>39933</c:v>
                </c:pt>
                <c:pt idx="112">
                  <c:v>39964</c:v>
                </c:pt>
                <c:pt idx="113">
                  <c:v>39994</c:v>
                </c:pt>
                <c:pt idx="114">
                  <c:v>40025</c:v>
                </c:pt>
                <c:pt idx="115">
                  <c:v>40056</c:v>
                </c:pt>
                <c:pt idx="116">
                  <c:v>40086</c:v>
                </c:pt>
                <c:pt idx="117">
                  <c:v>40117</c:v>
                </c:pt>
                <c:pt idx="118">
                  <c:v>40147</c:v>
                </c:pt>
                <c:pt idx="119">
                  <c:v>40178</c:v>
                </c:pt>
                <c:pt idx="120">
                  <c:v>40209</c:v>
                </c:pt>
                <c:pt idx="121">
                  <c:v>40237</c:v>
                </c:pt>
                <c:pt idx="122">
                  <c:v>40268</c:v>
                </c:pt>
                <c:pt idx="123">
                  <c:v>40298</c:v>
                </c:pt>
                <c:pt idx="124">
                  <c:v>40329</c:v>
                </c:pt>
                <c:pt idx="125">
                  <c:v>40359</c:v>
                </c:pt>
                <c:pt idx="126">
                  <c:v>40390</c:v>
                </c:pt>
                <c:pt idx="127">
                  <c:v>40421</c:v>
                </c:pt>
                <c:pt idx="128">
                  <c:v>40451</c:v>
                </c:pt>
                <c:pt idx="129">
                  <c:v>40482</c:v>
                </c:pt>
                <c:pt idx="130">
                  <c:v>40512</c:v>
                </c:pt>
                <c:pt idx="131">
                  <c:v>40543</c:v>
                </c:pt>
                <c:pt idx="132">
                  <c:v>40574</c:v>
                </c:pt>
                <c:pt idx="133">
                  <c:v>40602</c:v>
                </c:pt>
                <c:pt idx="134">
                  <c:v>40633</c:v>
                </c:pt>
                <c:pt idx="135">
                  <c:v>40663</c:v>
                </c:pt>
                <c:pt idx="136">
                  <c:v>40694</c:v>
                </c:pt>
                <c:pt idx="137">
                  <c:v>40724</c:v>
                </c:pt>
                <c:pt idx="138">
                  <c:v>40755</c:v>
                </c:pt>
                <c:pt idx="139">
                  <c:v>40786</c:v>
                </c:pt>
                <c:pt idx="140">
                  <c:v>40816</c:v>
                </c:pt>
                <c:pt idx="141">
                  <c:v>40847</c:v>
                </c:pt>
                <c:pt idx="142">
                  <c:v>40877</c:v>
                </c:pt>
                <c:pt idx="143">
                  <c:v>40908</c:v>
                </c:pt>
                <c:pt idx="144">
                  <c:v>40939</c:v>
                </c:pt>
                <c:pt idx="145">
                  <c:v>40968</c:v>
                </c:pt>
                <c:pt idx="146">
                  <c:v>40999</c:v>
                </c:pt>
                <c:pt idx="147">
                  <c:v>41029</c:v>
                </c:pt>
                <c:pt idx="148">
                  <c:v>41060</c:v>
                </c:pt>
                <c:pt idx="149">
                  <c:v>41090</c:v>
                </c:pt>
                <c:pt idx="150">
                  <c:v>41121</c:v>
                </c:pt>
                <c:pt idx="151">
                  <c:v>41152</c:v>
                </c:pt>
                <c:pt idx="152">
                  <c:v>41182</c:v>
                </c:pt>
                <c:pt idx="153">
                  <c:v>41213</c:v>
                </c:pt>
                <c:pt idx="154">
                  <c:v>41243</c:v>
                </c:pt>
                <c:pt idx="155">
                  <c:v>41274</c:v>
                </c:pt>
                <c:pt idx="156">
                  <c:v>41305</c:v>
                </c:pt>
                <c:pt idx="157">
                  <c:v>41333</c:v>
                </c:pt>
                <c:pt idx="158">
                  <c:v>41364</c:v>
                </c:pt>
                <c:pt idx="159">
                  <c:v>41394</c:v>
                </c:pt>
                <c:pt idx="160">
                  <c:v>41425</c:v>
                </c:pt>
                <c:pt idx="161">
                  <c:v>41455</c:v>
                </c:pt>
                <c:pt idx="162">
                  <c:v>41486</c:v>
                </c:pt>
                <c:pt idx="163">
                  <c:v>41517</c:v>
                </c:pt>
                <c:pt idx="164">
                  <c:v>41547</c:v>
                </c:pt>
                <c:pt idx="165">
                  <c:v>41578</c:v>
                </c:pt>
                <c:pt idx="166">
                  <c:v>41608</c:v>
                </c:pt>
                <c:pt idx="167">
                  <c:v>41639</c:v>
                </c:pt>
                <c:pt idx="168">
                  <c:v>41670</c:v>
                </c:pt>
                <c:pt idx="169">
                  <c:v>41698</c:v>
                </c:pt>
                <c:pt idx="170">
                  <c:v>41729</c:v>
                </c:pt>
                <c:pt idx="171">
                  <c:v>41759</c:v>
                </c:pt>
                <c:pt idx="172">
                  <c:v>41790</c:v>
                </c:pt>
                <c:pt idx="173">
                  <c:v>41820</c:v>
                </c:pt>
                <c:pt idx="174">
                  <c:v>41851</c:v>
                </c:pt>
                <c:pt idx="175">
                  <c:v>41882</c:v>
                </c:pt>
                <c:pt idx="176">
                  <c:v>41912</c:v>
                </c:pt>
                <c:pt idx="177">
                  <c:v>41943</c:v>
                </c:pt>
                <c:pt idx="178">
                  <c:v>41973</c:v>
                </c:pt>
                <c:pt idx="179">
                  <c:v>42004</c:v>
                </c:pt>
                <c:pt idx="180">
                  <c:v>42035</c:v>
                </c:pt>
                <c:pt idx="181">
                  <c:v>42063</c:v>
                </c:pt>
                <c:pt idx="182">
                  <c:v>42094</c:v>
                </c:pt>
                <c:pt idx="183">
                  <c:v>42124</c:v>
                </c:pt>
                <c:pt idx="184">
                  <c:v>42155</c:v>
                </c:pt>
                <c:pt idx="185">
                  <c:v>42185</c:v>
                </c:pt>
                <c:pt idx="186">
                  <c:v>42216</c:v>
                </c:pt>
                <c:pt idx="187">
                  <c:v>42247</c:v>
                </c:pt>
                <c:pt idx="188">
                  <c:v>42277</c:v>
                </c:pt>
                <c:pt idx="189">
                  <c:v>42308</c:v>
                </c:pt>
                <c:pt idx="190">
                  <c:v>42338</c:v>
                </c:pt>
                <c:pt idx="191">
                  <c:v>42369</c:v>
                </c:pt>
                <c:pt idx="192">
                  <c:v>42400</c:v>
                </c:pt>
                <c:pt idx="193">
                  <c:v>42429</c:v>
                </c:pt>
                <c:pt idx="194">
                  <c:v>42460</c:v>
                </c:pt>
                <c:pt idx="195">
                  <c:v>42490</c:v>
                </c:pt>
                <c:pt idx="196">
                  <c:v>42521</c:v>
                </c:pt>
                <c:pt idx="197">
                  <c:v>42551</c:v>
                </c:pt>
                <c:pt idx="198">
                  <c:v>42582</c:v>
                </c:pt>
                <c:pt idx="199">
                  <c:v>42613</c:v>
                </c:pt>
                <c:pt idx="200">
                  <c:v>42643</c:v>
                </c:pt>
                <c:pt idx="201">
                  <c:v>42674</c:v>
                </c:pt>
                <c:pt idx="202">
                  <c:v>42704</c:v>
                </c:pt>
                <c:pt idx="203">
                  <c:v>42735</c:v>
                </c:pt>
                <c:pt idx="204">
                  <c:v>42766</c:v>
                </c:pt>
                <c:pt idx="205">
                  <c:v>42794</c:v>
                </c:pt>
                <c:pt idx="206">
                  <c:v>42825</c:v>
                </c:pt>
                <c:pt idx="207">
                  <c:v>42855</c:v>
                </c:pt>
                <c:pt idx="208">
                  <c:v>42886</c:v>
                </c:pt>
                <c:pt idx="209">
                  <c:v>42916</c:v>
                </c:pt>
                <c:pt idx="210">
                  <c:v>42947</c:v>
                </c:pt>
                <c:pt idx="211">
                  <c:v>42978</c:v>
                </c:pt>
                <c:pt idx="212">
                  <c:v>43008</c:v>
                </c:pt>
                <c:pt idx="213">
                  <c:v>43039</c:v>
                </c:pt>
                <c:pt idx="214">
                  <c:v>43069</c:v>
                </c:pt>
                <c:pt idx="215">
                  <c:v>43100</c:v>
                </c:pt>
                <c:pt idx="216">
                  <c:v>43131</c:v>
                </c:pt>
                <c:pt idx="217">
                  <c:v>43159</c:v>
                </c:pt>
                <c:pt idx="218">
                  <c:v>43190</c:v>
                </c:pt>
                <c:pt idx="219">
                  <c:v>43220</c:v>
                </c:pt>
                <c:pt idx="220">
                  <c:v>43251</c:v>
                </c:pt>
                <c:pt idx="221">
                  <c:v>43281</c:v>
                </c:pt>
                <c:pt idx="222">
                  <c:v>43312</c:v>
                </c:pt>
                <c:pt idx="223">
                  <c:v>43343</c:v>
                </c:pt>
                <c:pt idx="224">
                  <c:v>43373</c:v>
                </c:pt>
                <c:pt idx="225">
                  <c:v>43404</c:v>
                </c:pt>
                <c:pt idx="226">
                  <c:v>43434</c:v>
                </c:pt>
                <c:pt idx="227">
                  <c:v>43465</c:v>
                </c:pt>
                <c:pt idx="228">
                  <c:v>43496</c:v>
                </c:pt>
                <c:pt idx="229">
                  <c:v>43524</c:v>
                </c:pt>
                <c:pt idx="230">
                  <c:v>43555</c:v>
                </c:pt>
                <c:pt idx="231">
                  <c:v>43585</c:v>
                </c:pt>
                <c:pt idx="232">
                  <c:v>43616</c:v>
                </c:pt>
                <c:pt idx="233">
                  <c:v>43646</c:v>
                </c:pt>
                <c:pt idx="234">
                  <c:v>43677</c:v>
                </c:pt>
                <c:pt idx="235">
                  <c:v>43708</c:v>
                </c:pt>
                <c:pt idx="236">
                  <c:v>43738</c:v>
                </c:pt>
                <c:pt idx="237">
                  <c:v>43769</c:v>
                </c:pt>
                <c:pt idx="238">
                  <c:v>43799</c:v>
                </c:pt>
                <c:pt idx="239">
                  <c:v>43830</c:v>
                </c:pt>
                <c:pt idx="240">
                  <c:v>43861</c:v>
                </c:pt>
                <c:pt idx="241">
                  <c:v>43890</c:v>
                </c:pt>
                <c:pt idx="242">
                  <c:v>43921</c:v>
                </c:pt>
                <c:pt idx="243">
                  <c:v>43951</c:v>
                </c:pt>
                <c:pt idx="244">
                  <c:v>43982</c:v>
                </c:pt>
                <c:pt idx="245">
                  <c:v>44012</c:v>
                </c:pt>
                <c:pt idx="246">
                  <c:v>44043</c:v>
                </c:pt>
                <c:pt idx="247">
                  <c:v>44074</c:v>
                </c:pt>
                <c:pt idx="248">
                  <c:v>44104</c:v>
                </c:pt>
                <c:pt idx="249">
                  <c:v>44135</c:v>
                </c:pt>
                <c:pt idx="250">
                  <c:v>44165</c:v>
                </c:pt>
                <c:pt idx="251">
                  <c:v>44196</c:v>
                </c:pt>
                <c:pt idx="252">
                  <c:v>44227</c:v>
                </c:pt>
                <c:pt idx="253">
                  <c:v>44255</c:v>
                </c:pt>
                <c:pt idx="254">
                  <c:v>44286</c:v>
                </c:pt>
                <c:pt idx="255">
                  <c:v>44316</c:v>
                </c:pt>
                <c:pt idx="256">
                  <c:v>44347</c:v>
                </c:pt>
                <c:pt idx="257">
                  <c:v>44377</c:v>
                </c:pt>
                <c:pt idx="258">
                  <c:v>44408</c:v>
                </c:pt>
                <c:pt idx="259">
                  <c:v>44439</c:v>
                </c:pt>
                <c:pt idx="260">
                  <c:v>44469</c:v>
                </c:pt>
                <c:pt idx="261">
                  <c:v>44500</c:v>
                </c:pt>
                <c:pt idx="262">
                  <c:v>44530</c:v>
                </c:pt>
                <c:pt idx="263">
                  <c:v>44561</c:v>
                </c:pt>
                <c:pt idx="264">
                  <c:v>44592</c:v>
                </c:pt>
                <c:pt idx="265">
                  <c:v>44620</c:v>
                </c:pt>
                <c:pt idx="266">
                  <c:v>44651</c:v>
                </c:pt>
                <c:pt idx="267">
                  <c:v>44681</c:v>
                </c:pt>
                <c:pt idx="268">
                  <c:v>44712</c:v>
                </c:pt>
                <c:pt idx="269">
                  <c:v>44742</c:v>
                </c:pt>
                <c:pt idx="270">
                  <c:v>44773</c:v>
                </c:pt>
                <c:pt idx="271">
                  <c:v>44804</c:v>
                </c:pt>
                <c:pt idx="272">
                  <c:v>44834</c:v>
                </c:pt>
                <c:pt idx="273">
                  <c:v>44865</c:v>
                </c:pt>
                <c:pt idx="274">
                  <c:v>44895</c:v>
                </c:pt>
                <c:pt idx="275">
                  <c:v>44926</c:v>
                </c:pt>
                <c:pt idx="276">
                  <c:v>44957</c:v>
                </c:pt>
                <c:pt idx="277">
                  <c:v>44985</c:v>
                </c:pt>
                <c:pt idx="278">
                  <c:v>45016</c:v>
                </c:pt>
                <c:pt idx="279">
                  <c:v>45046</c:v>
                </c:pt>
                <c:pt idx="280">
                  <c:v>45077</c:v>
                </c:pt>
                <c:pt idx="281">
                  <c:v>45107</c:v>
                </c:pt>
                <c:pt idx="282">
                  <c:v>45138</c:v>
                </c:pt>
                <c:pt idx="283">
                  <c:v>45169</c:v>
                </c:pt>
                <c:pt idx="284">
                  <c:v>45199</c:v>
                </c:pt>
                <c:pt idx="285">
                  <c:v>45230</c:v>
                </c:pt>
                <c:pt idx="286">
                  <c:v>45260</c:v>
                </c:pt>
                <c:pt idx="287">
                  <c:v>45291</c:v>
                </c:pt>
                <c:pt idx="288">
                  <c:v>45322</c:v>
                </c:pt>
                <c:pt idx="289">
                  <c:v>45351</c:v>
                </c:pt>
                <c:pt idx="290">
                  <c:v>45382</c:v>
                </c:pt>
                <c:pt idx="291">
                  <c:v>45412</c:v>
                </c:pt>
                <c:pt idx="292">
                  <c:v>45443</c:v>
                </c:pt>
                <c:pt idx="293">
                  <c:v>45473</c:v>
                </c:pt>
                <c:pt idx="294">
                  <c:v>45504</c:v>
                </c:pt>
                <c:pt idx="295">
                  <c:v>45535</c:v>
                </c:pt>
                <c:pt idx="296">
                  <c:v>45565</c:v>
                </c:pt>
                <c:pt idx="297">
                  <c:v>45596</c:v>
                </c:pt>
                <c:pt idx="298">
                  <c:v>45626</c:v>
                </c:pt>
                <c:pt idx="299">
                  <c:v>45657</c:v>
                </c:pt>
                <c:pt idx="300">
                  <c:v>45688</c:v>
                </c:pt>
                <c:pt idx="301">
                  <c:v>45716</c:v>
                </c:pt>
                <c:pt idx="302">
                  <c:v>45747</c:v>
                </c:pt>
                <c:pt idx="303">
                  <c:v>45777</c:v>
                </c:pt>
                <c:pt idx="304">
                  <c:v>45808</c:v>
                </c:pt>
                <c:pt idx="305">
                  <c:v>45838</c:v>
                </c:pt>
                <c:pt idx="306">
                  <c:v>45869</c:v>
                </c:pt>
                <c:pt idx="307">
                  <c:v>45900</c:v>
                </c:pt>
                <c:pt idx="308">
                  <c:v>45930</c:v>
                </c:pt>
                <c:pt idx="309">
                  <c:v>45961</c:v>
                </c:pt>
                <c:pt idx="310">
                  <c:v>45991</c:v>
                </c:pt>
                <c:pt idx="311">
                  <c:v>46022</c:v>
                </c:pt>
                <c:pt idx="312">
                  <c:v>46053</c:v>
                </c:pt>
                <c:pt idx="313">
                  <c:v>46081</c:v>
                </c:pt>
                <c:pt idx="314">
                  <c:v>46112</c:v>
                </c:pt>
                <c:pt idx="315">
                  <c:v>46142</c:v>
                </c:pt>
                <c:pt idx="316">
                  <c:v>46173</c:v>
                </c:pt>
                <c:pt idx="317">
                  <c:v>46203</c:v>
                </c:pt>
                <c:pt idx="318">
                  <c:v>46234</c:v>
                </c:pt>
                <c:pt idx="319">
                  <c:v>46265</c:v>
                </c:pt>
                <c:pt idx="320">
                  <c:v>46295</c:v>
                </c:pt>
                <c:pt idx="321">
                  <c:v>46326</c:v>
                </c:pt>
                <c:pt idx="322">
                  <c:v>46356</c:v>
                </c:pt>
                <c:pt idx="323">
                  <c:v>46387</c:v>
                </c:pt>
                <c:pt idx="324">
                  <c:v>46418</c:v>
                </c:pt>
                <c:pt idx="325">
                  <c:v>46446</c:v>
                </c:pt>
                <c:pt idx="326">
                  <c:v>46477</c:v>
                </c:pt>
                <c:pt idx="327">
                  <c:v>46507</c:v>
                </c:pt>
                <c:pt idx="328">
                  <c:v>46538</c:v>
                </c:pt>
                <c:pt idx="329">
                  <c:v>46568</c:v>
                </c:pt>
                <c:pt idx="330">
                  <c:v>46599</c:v>
                </c:pt>
                <c:pt idx="331">
                  <c:v>46630</c:v>
                </c:pt>
                <c:pt idx="332">
                  <c:v>46660</c:v>
                </c:pt>
                <c:pt idx="333">
                  <c:v>46691</c:v>
                </c:pt>
                <c:pt idx="334">
                  <c:v>46721</c:v>
                </c:pt>
                <c:pt idx="335">
                  <c:v>46752</c:v>
                </c:pt>
              </c:numCache>
            </c:numRef>
          </c:cat>
          <c:val>
            <c:numRef>
              <c:f>'17 - PCE'!$BE$13:$BE$336</c:f>
              <c:numCache>
                <c:formatCode>General</c:formatCode>
                <c:ptCount val="324"/>
                <c:pt idx="155">
                  <c:v>#N/A</c:v>
                </c:pt>
                <c:pt idx="167">
                  <c:v>#N/A</c:v>
                </c:pt>
                <c:pt idx="179">
                  <c:v>#N/A</c:v>
                </c:pt>
                <c:pt idx="191">
                  <c:v>#N/A</c:v>
                </c:pt>
                <c:pt idx="203">
                  <c:v>#N/A</c:v>
                </c:pt>
                <c:pt idx="215">
                  <c:v>#N/A</c:v>
                </c:pt>
                <c:pt idx="227">
                  <c:v>#N/A</c:v>
                </c:pt>
                <c:pt idx="239">
                  <c:v>#N/A</c:v>
                </c:pt>
                <c:pt idx="251">
                  <c:v>#N/A</c:v>
                </c:pt>
                <c:pt idx="263">
                  <c:v>#N/A</c:v>
                </c:pt>
                <c:pt idx="275">
                  <c:v>#N/A</c:v>
                </c:pt>
                <c:pt idx="284" formatCode="0.0000">
                  <c:v>3.6570096282543929</c:v>
                </c:pt>
                <c:pt idx="287">
                  <c:v>3.7</c:v>
                </c:pt>
                <c:pt idx="299">
                  <c:v>2.6</c:v>
                </c:pt>
                <c:pt idx="311">
                  <c:v>2.2999999999999998</c:v>
                </c:pt>
                <c:pt idx="323">
                  <c:v>2</c:v>
                </c:pt>
              </c:numCache>
            </c:numRef>
          </c:val>
          <c:smooth val="0"/>
          <c:extLst>
            <c:ext xmlns:c16="http://schemas.microsoft.com/office/drawing/2014/chart" uri="{C3380CC4-5D6E-409C-BE32-E72D297353CC}">
              <c16:uniqueId val="{0000002F-696A-4B75-85EB-3FAF3BFFAE1A}"/>
            </c:ext>
          </c:extLst>
        </c:ser>
        <c:ser>
          <c:idx val="49"/>
          <c:order val="48"/>
          <c:tx>
            <c:strRef>
              <c:f>'17 - PCE'!$BF$12</c:f>
              <c:strCache>
                <c:ptCount val="1"/>
                <c:pt idx="0">
                  <c:v> Dec-23</c:v>
                </c:pt>
              </c:strCache>
            </c:strRef>
          </c:tx>
          <c:spPr>
            <a:ln w="19050" cap="rnd">
              <a:solidFill>
                <a:srgbClr val="FFFFFF">
                  <a:lumMod val="95000"/>
                </a:srgbClr>
              </a:solidFill>
              <a:prstDash val="sysDash"/>
              <a:round/>
            </a:ln>
            <a:effectLst/>
          </c:spPr>
          <c:marker>
            <c:symbol val="none"/>
          </c:marker>
          <c:cat>
            <c:numRef>
              <c:f>'17 - PCE'!$G$13:$G$348</c:f>
              <c:numCache>
                <c:formatCode>[$-409]mmm\-yy;@</c:formatCode>
                <c:ptCount val="336"/>
                <c:pt idx="0">
                  <c:v>36556</c:v>
                </c:pt>
                <c:pt idx="1">
                  <c:v>36585</c:v>
                </c:pt>
                <c:pt idx="2">
                  <c:v>36616</c:v>
                </c:pt>
                <c:pt idx="3">
                  <c:v>36646</c:v>
                </c:pt>
                <c:pt idx="4">
                  <c:v>36677</c:v>
                </c:pt>
                <c:pt idx="5">
                  <c:v>36707</c:v>
                </c:pt>
                <c:pt idx="6">
                  <c:v>36738</c:v>
                </c:pt>
                <c:pt idx="7">
                  <c:v>36769</c:v>
                </c:pt>
                <c:pt idx="8">
                  <c:v>36799</c:v>
                </c:pt>
                <c:pt idx="9">
                  <c:v>36830</c:v>
                </c:pt>
                <c:pt idx="10">
                  <c:v>36860</c:v>
                </c:pt>
                <c:pt idx="11">
                  <c:v>36891</c:v>
                </c:pt>
                <c:pt idx="12">
                  <c:v>36922</c:v>
                </c:pt>
                <c:pt idx="13">
                  <c:v>36950</c:v>
                </c:pt>
                <c:pt idx="14">
                  <c:v>36981</c:v>
                </c:pt>
                <c:pt idx="15">
                  <c:v>37011</c:v>
                </c:pt>
                <c:pt idx="16">
                  <c:v>37042</c:v>
                </c:pt>
                <c:pt idx="17">
                  <c:v>37072</c:v>
                </c:pt>
                <c:pt idx="18">
                  <c:v>37103</c:v>
                </c:pt>
                <c:pt idx="19">
                  <c:v>37134</c:v>
                </c:pt>
                <c:pt idx="20">
                  <c:v>37164</c:v>
                </c:pt>
                <c:pt idx="21">
                  <c:v>37195</c:v>
                </c:pt>
                <c:pt idx="22">
                  <c:v>37225</c:v>
                </c:pt>
                <c:pt idx="23">
                  <c:v>37256</c:v>
                </c:pt>
                <c:pt idx="24">
                  <c:v>37287</c:v>
                </c:pt>
                <c:pt idx="25">
                  <c:v>37315</c:v>
                </c:pt>
                <c:pt idx="26">
                  <c:v>37346</c:v>
                </c:pt>
                <c:pt idx="27">
                  <c:v>37376</c:v>
                </c:pt>
                <c:pt idx="28">
                  <c:v>37407</c:v>
                </c:pt>
                <c:pt idx="29">
                  <c:v>37437</c:v>
                </c:pt>
                <c:pt idx="30">
                  <c:v>37468</c:v>
                </c:pt>
                <c:pt idx="31">
                  <c:v>37499</c:v>
                </c:pt>
                <c:pt idx="32">
                  <c:v>37529</c:v>
                </c:pt>
                <c:pt idx="33">
                  <c:v>37560</c:v>
                </c:pt>
                <c:pt idx="34">
                  <c:v>37590</c:v>
                </c:pt>
                <c:pt idx="35">
                  <c:v>37621</c:v>
                </c:pt>
                <c:pt idx="36">
                  <c:v>37652</c:v>
                </c:pt>
                <c:pt idx="37">
                  <c:v>37680</c:v>
                </c:pt>
                <c:pt idx="38">
                  <c:v>37711</c:v>
                </c:pt>
                <c:pt idx="39">
                  <c:v>37741</c:v>
                </c:pt>
                <c:pt idx="40">
                  <c:v>37772</c:v>
                </c:pt>
                <c:pt idx="41">
                  <c:v>37802</c:v>
                </c:pt>
                <c:pt idx="42">
                  <c:v>37833</c:v>
                </c:pt>
                <c:pt idx="43">
                  <c:v>37864</c:v>
                </c:pt>
                <c:pt idx="44">
                  <c:v>37894</c:v>
                </c:pt>
                <c:pt idx="45">
                  <c:v>37925</c:v>
                </c:pt>
                <c:pt idx="46">
                  <c:v>37955</c:v>
                </c:pt>
                <c:pt idx="47">
                  <c:v>37986</c:v>
                </c:pt>
                <c:pt idx="48">
                  <c:v>38017</c:v>
                </c:pt>
                <c:pt idx="49">
                  <c:v>38046</c:v>
                </c:pt>
                <c:pt idx="50">
                  <c:v>38077</c:v>
                </c:pt>
                <c:pt idx="51">
                  <c:v>38107</c:v>
                </c:pt>
                <c:pt idx="52">
                  <c:v>38138</c:v>
                </c:pt>
                <c:pt idx="53">
                  <c:v>38168</c:v>
                </c:pt>
                <c:pt idx="54">
                  <c:v>38199</c:v>
                </c:pt>
                <c:pt idx="55">
                  <c:v>38230</c:v>
                </c:pt>
                <c:pt idx="56">
                  <c:v>38260</c:v>
                </c:pt>
                <c:pt idx="57">
                  <c:v>38291</c:v>
                </c:pt>
                <c:pt idx="58">
                  <c:v>38321</c:v>
                </c:pt>
                <c:pt idx="59">
                  <c:v>38352</c:v>
                </c:pt>
                <c:pt idx="60">
                  <c:v>38383</c:v>
                </c:pt>
                <c:pt idx="61">
                  <c:v>38411</c:v>
                </c:pt>
                <c:pt idx="62">
                  <c:v>38442</c:v>
                </c:pt>
                <c:pt idx="63">
                  <c:v>38472</c:v>
                </c:pt>
                <c:pt idx="64">
                  <c:v>38503</c:v>
                </c:pt>
                <c:pt idx="65">
                  <c:v>38533</c:v>
                </c:pt>
                <c:pt idx="66">
                  <c:v>38564</c:v>
                </c:pt>
                <c:pt idx="67">
                  <c:v>38595</c:v>
                </c:pt>
                <c:pt idx="68">
                  <c:v>38625</c:v>
                </c:pt>
                <c:pt idx="69">
                  <c:v>38656</c:v>
                </c:pt>
                <c:pt idx="70">
                  <c:v>38686</c:v>
                </c:pt>
                <c:pt idx="71">
                  <c:v>38717</c:v>
                </c:pt>
                <c:pt idx="72">
                  <c:v>38748</c:v>
                </c:pt>
                <c:pt idx="73">
                  <c:v>38776</c:v>
                </c:pt>
                <c:pt idx="74">
                  <c:v>38807</c:v>
                </c:pt>
                <c:pt idx="75">
                  <c:v>38837</c:v>
                </c:pt>
                <c:pt idx="76">
                  <c:v>38868</c:v>
                </c:pt>
                <c:pt idx="77">
                  <c:v>38898</c:v>
                </c:pt>
                <c:pt idx="78">
                  <c:v>38929</c:v>
                </c:pt>
                <c:pt idx="79">
                  <c:v>38960</c:v>
                </c:pt>
                <c:pt idx="80">
                  <c:v>38990</c:v>
                </c:pt>
                <c:pt idx="81">
                  <c:v>39021</c:v>
                </c:pt>
                <c:pt idx="82">
                  <c:v>39051</c:v>
                </c:pt>
                <c:pt idx="83">
                  <c:v>39082</c:v>
                </c:pt>
                <c:pt idx="84">
                  <c:v>39113</c:v>
                </c:pt>
                <c:pt idx="85">
                  <c:v>39141</c:v>
                </c:pt>
                <c:pt idx="86">
                  <c:v>39172</c:v>
                </c:pt>
                <c:pt idx="87">
                  <c:v>39202</c:v>
                </c:pt>
                <c:pt idx="88">
                  <c:v>39233</c:v>
                </c:pt>
                <c:pt idx="89">
                  <c:v>39263</c:v>
                </c:pt>
                <c:pt idx="90">
                  <c:v>39294</c:v>
                </c:pt>
                <c:pt idx="91">
                  <c:v>39325</c:v>
                </c:pt>
                <c:pt idx="92">
                  <c:v>39355</c:v>
                </c:pt>
                <c:pt idx="93">
                  <c:v>39386</c:v>
                </c:pt>
                <c:pt idx="94">
                  <c:v>39416</c:v>
                </c:pt>
                <c:pt idx="95">
                  <c:v>39447</c:v>
                </c:pt>
                <c:pt idx="96">
                  <c:v>39478</c:v>
                </c:pt>
                <c:pt idx="97">
                  <c:v>39507</c:v>
                </c:pt>
                <c:pt idx="98">
                  <c:v>39538</c:v>
                </c:pt>
                <c:pt idx="99">
                  <c:v>39568</c:v>
                </c:pt>
                <c:pt idx="100">
                  <c:v>39599</c:v>
                </c:pt>
                <c:pt idx="101">
                  <c:v>39629</c:v>
                </c:pt>
                <c:pt idx="102">
                  <c:v>39660</c:v>
                </c:pt>
                <c:pt idx="103">
                  <c:v>39691</c:v>
                </c:pt>
                <c:pt idx="104">
                  <c:v>39721</c:v>
                </c:pt>
                <c:pt idx="105">
                  <c:v>39752</c:v>
                </c:pt>
                <c:pt idx="106">
                  <c:v>39782</c:v>
                </c:pt>
                <c:pt idx="107">
                  <c:v>39813</c:v>
                </c:pt>
                <c:pt idx="108">
                  <c:v>39844</c:v>
                </c:pt>
                <c:pt idx="109">
                  <c:v>39872</c:v>
                </c:pt>
                <c:pt idx="110">
                  <c:v>39903</c:v>
                </c:pt>
                <c:pt idx="111">
                  <c:v>39933</c:v>
                </c:pt>
                <c:pt idx="112">
                  <c:v>39964</c:v>
                </c:pt>
                <c:pt idx="113">
                  <c:v>39994</c:v>
                </c:pt>
                <c:pt idx="114">
                  <c:v>40025</c:v>
                </c:pt>
                <c:pt idx="115">
                  <c:v>40056</c:v>
                </c:pt>
                <c:pt idx="116">
                  <c:v>40086</c:v>
                </c:pt>
                <c:pt idx="117">
                  <c:v>40117</c:v>
                </c:pt>
                <c:pt idx="118">
                  <c:v>40147</c:v>
                </c:pt>
                <c:pt idx="119">
                  <c:v>40178</c:v>
                </c:pt>
                <c:pt idx="120">
                  <c:v>40209</c:v>
                </c:pt>
                <c:pt idx="121">
                  <c:v>40237</c:v>
                </c:pt>
                <c:pt idx="122">
                  <c:v>40268</c:v>
                </c:pt>
                <c:pt idx="123">
                  <c:v>40298</c:v>
                </c:pt>
                <c:pt idx="124">
                  <c:v>40329</c:v>
                </c:pt>
                <c:pt idx="125">
                  <c:v>40359</c:v>
                </c:pt>
                <c:pt idx="126">
                  <c:v>40390</c:v>
                </c:pt>
                <c:pt idx="127">
                  <c:v>40421</c:v>
                </c:pt>
                <c:pt idx="128">
                  <c:v>40451</c:v>
                </c:pt>
                <c:pt idx="129">
                  <c:v>40482</c:v>
                </c:pt>
                <c:pt idx="130">
                  <c:v>40512</c:v>
                </c:pt>
                <c:pt idx="131">
                  <c:v>40543</c:v>
                </c:pt>
                <c:pt idx="132">
                  <c:v>40574</c:v>
                </c:pt>
                <c:pt idx="133">
                  <c:v>40602</c:v>
                </c:pt>
                <c:pt idx="134">
                  <c:v>40633</c:v>
                </c:pt>
                <c:pt idx="135">
                  <c:v>40663</c:v>
                </c:pt>
                <c:pt idx="136">
                  <c:v>40694</c:v>
                </c:pt>
                <c:pt idx="137">
                  <c:v>40724</c:v>
                </c:pt>
                <c:pt idx="138">
                  <c:v>40755</c:v>
                </c:pt>
                <c:pt idx="139">
                  <c:v>40786</c:v>
                </c:pt>
                <c:pt idx="140">
                  <c:v>40816</c:v>
                </c:pt>
                <c:pt idx="141">
                  <c:v>40847</c:v>
                </c:pt>
                <c:pt idx="142">
                  <c:v>40877</c:v>
                </c:pt>
                <c:pt idx="143">
                  <c:v>40908</c:v>
                </c:pt>
                <c:pt idx="144">
                  <c:v>40939</c:v>
                </c:pt>
                <c:pt idx="145">
                  <c:v>40968</c:v>
                </c:pt>
                <c:pt idx="146">
                  <c:v>40999</c:v>
                </c:pt>
                <c:pt idx="147">
                  <c:v>41029</c:v>
                </c:pt>
                <c:pt idx="148">
                  <c:v>41060</c:v>
                </c:pt>
                <c:pt idx="149">
                  <c:v>41090</c:v>
                </c:pt>
                <c:pt idx="150">
                  <c:v>41121</c:v>
                </c:pt>
                <c:pt idx="151">
                  <c:v>41152</c:v>
                </c:pt>
                <c:pt idx="152">
                  <c:v>41182</c:v>
                </c:pt>
                <c:pt idx="153">
                  <c:v>41213</c:v>
                </c:pt>
                <c:pt idx="154">
                  <c:v>41243</c:v>
                </c:pt>
                <c:pt idx="155">
                  <c:v>41274</c:v>
                </c:pt>
                <c:pt idx="156">
                  <c:v>41305</c:v>
                </c:pt>
                <c:pt idx="157">
                  <c:v>41333</c:v>
                </c:pt>
                <c:pt idx="158">
                  <c:v>41364</c:v>
                </c:pt>
                <c:pt idx="159">
                  <c:v>41394</c:v>
                </c:pt>
                <c:pt idx="160">
                  <c:v>41425</c:v>
                </c:pt>
                <c:pt idx="161">
                  <c:v>41455</c:v>
                </c:pt>
                <c:pt idx="162">
                  <c:v>41486</c:v>
                </c:pt>
                <c:pt idx="163">
                  <c:v>41517</c:v>
                </c:pt>
                <c:pt idx="164">
                  <c:v>41547</c:v>
                </c:pt>
                <c:pt idx="165">
                  <c:v>41578</c:v>
                </c:pt>
                <c:pt idx="166">
                  <c:v>41608</c:v>
                </c:pt>
                <c:pt idx="167">
                  <c:v>41639</c:v>
                </c:pt>
                <c:pt idx="168">
                  <c:v>41670</c:v>
                </c:pt>
                <c:pt idx="169">
                  <c:v>41698</c:v>
                </c:pt>
                <c:pt idx="170">
                  <c:v>41729</c:v>
                </c:pt>
                <c:pt idx="171">
                  <c:v>41759</c:v>
                </c:pt>
                <c:pt idx="172">
                  <c:v>41790</c:v>
                </c:pt>
                <c:pt idx="173">
                  <c:v>41820</c:v>
                </c:pt>
                <c:pt idx="174">
                  <c:v>41851</c:v>
                </c:pt>
                <c:pt idx="175">
                  <c:v>41882</c:v>
                </c:pt>
                <c:pt idx="176">
                  <c:v>41912</c:v>
                </c:pt>
                <c:pt idx="177">
                  <c:v>41943</c:v>
                </c:pt>
                <c:pt idx="178">
                  <c:v>41973</c:v>
                </c:pt>
                <c:pt idx="179">
                  <c:v>42004</c:v>
                </c:pt>
                <c:pt idx="180">
                  <c:v>42035</c:v>
                </c:pt>
                <c:pt idx="181">
                  <c:v>42063</c:v>
                </c:pt>
                <c:pt idx="182">
                  <c:v>42094</c:v>
                </c:pt>
                <c:pt idx="183">
                  <c:v>42124</c:v>
                </c:pt>
                <c:pt idx="184">
                  <c:v>42155</c:v>
                </c:pt>
                <c:pt idx="185">
                  <c:v>42185</c:v>
                </c:pt>
                <c:pt idx="186">
                  <c:v>42216</c:v>
                </c:pt>
                <c:pt idx="187">
                  <c:v>42247</c:v>
                </c:pt>
                <c:pt idx="188">
                  <c:v>42277</c:v>
                </c:pt>
                <c:pt idx="189">
                  <c:v>42308</c:v>
                </c:pt>
                <c:pt idx="190">
                  <c:v>42338</c:v>
                </c:pt>
                <c:pt idx="191">
                  <c:v>42369</c:v>
                </c:pt>
                <c:pt idx="192">
                  <c:v>42400</c:v>
                </c:pt>
                <c:pt idx="193">
                  <c:v>42429</c:v>
                </c:pt>
                <c:pt idx="194">
                  <c:v>42460</c:v>
                </c:pt>
                <c:pt idx="195">
                  <c:v>42490</c:v>
                </c:pt>
                <c:pt idx="196">
                  <c:v>42521</c:v>
                </c:pt>
                <c:pt idx="197">
                  <c:v>42551</c:v>
                </c:pt>
                <c:pt idx="198">
                  <c:v>42582</c:v>
                </c:pt>
                <c:pt idx="199">
                  <c:v>42613</c:v>
                </c:pt>
                <c:pt idx="200">
                  <c:v>42643</c:v>
                </c:pt>
                <c:pt idx="201">
                  <c:v>42674</c:v>
                </c:pt>
                <c:pt idx="202">
                  <c:v>42704</c:v>
                </c:pt>
                <c:pt idx="203">
                  <c:v>42735</c:v>
                </c:pt>
                <c:pt idx="204">
                  <c:v>42766</c:v>
                </c:pt>
                <c:pt idx="205">
                  <c:v>42794</c:v>
                </c:pt>
                <c:pt idx="206">
                  <c:v>42825</c:v>
                </c:pt>
                <c:pt idx="207">
                  <c:v>42855</c:v>
                </c:pt>
                <c:pt idx="208">
                  <c:v>42886</c:v>
                </c:pt>
                <c:pt idx="209">
                  <c:v>42916</c:v>
                </c:pt>
                <c:pt idx="210">
                  <c:v>42947</c:v>
                </c:pt>
                <c:pt idx="211">
                  <c:v>42978</c:v>
                </c:pt>
                <c:pt idx="212">
                  <c:v>43008</c:v>
                </c:pt>
                <c:pt idx="213">
                  <c:v>43039</c:v>
                </c:pt>
                <c:pt idx="214">
                  <c:v>43069</c:v>
                </c:pt>
                <c:pt idx="215">
                  <c:v>43100</c:v>
                </c:pt>
                <c:pt idx="216">
                  <c:v>43131</c:v>
                </c:pt>
                <c:pt idx="217">
                  <c:v>43159</c:v>
                </c:pt>
                <c:pt idx="218">
                  <c:v>43190</c:v>
                </c:pt>
                <c:pt idx="219">
                  <c:v>43220</c:v>
                </c:pt>
                <c:pt idx="220">
                  <c:v>43251</c:v>
                </c:pt>
                <c:pt idx="221">
                  <c:v>43281</c:v>
                </c:pt>
                <c:pt idx="222">
                  <c:v>43312</c:v>
                </c:pt>
                <c:pt idx="223">
                  <c:v>43343</c:v>
                </c:pt>
                <c:pt idx="224">
                  <c:v>43373</c:v>
                </c:pt>
                <c:pt idx="225">
                  <c:v>43404</c:v>
                </c:pt>
                <c:pt idx="226">
                  <c:v>43434</c:v>
                </c:pt>
                <c:pt idx="227">
                  <c:v>43465</c:v>
                </c:pt>
                <c:pt idx="228">
                  <c:v>43496</c:v>
                </c:pt>
                <c:pt idx="229">
                  <c:v>43524</c:v>
                </c:pt>
                <c:pt idx="230">
                  <c:v>43555</c:v>
                </c:pt>
                <c:pt idx="231">
                  <c:v>43585</c:v>
                </c:pt>
                <c:pt idx="232">
                  <c:v>43616</c:v>
                </c:pt>
                <c:pt idx="233">
                  <c:v>43646</c:v>
                </c:pt>
                <c:pt idx="234">
                  <c:v>43677</c:v>
                </c:pt>
                <c:pt idx="235">
                  <c:v>43708</c:v>
                </c:pt>
                <c:pt idx="236">
                  <c:v>43738</c:v>
                </c:pt>
                <c:pt idx="237">
                  <c:v>43769</c:v>
                </c:pt>
                <c:pt idx="238">
                  <c:v>43799</c:v>
                </c:pt>
                <c:pt idx="239">
                  <c:v>43830</c:v>
                </c:pt>
                <c:pt idx="240">
                  <c:v>43861</c:v>
                </c:pt>
                <c:pt idx="241">
                  <c:v>43890</c:v>
                </c:pt>
                <c:pt idx="242">
                  <c:v>43921</c:v>
                </c:pt>
                <c:pt idx="243">
                  <c:v>43951</c:v>
                </c:pt>
                <c:pt idx="244">
                  <c:v>43982</c:v>
                </c:pt>
                <c:pt idx="245">
                  <c:v>44012</c:v>
                </c:pt>
                <c:pt idx="246">
                  <c:v>44043</c:v>
                </c:pt>
                <c:pt idx="247">
                  <c:v>44074</c:v>
                </c:pt>
                <c:pt idx="248">
                  <c:v>44104</c:v>
                </c:pt>
                <c:pt idx="249">
                  <c:v>44135</c:v>
                </c:pt>
                <c:pt idx="250">
                  <c:v>44165</c:v>
                </c:pt>
                <c:pt idx="251">
                  <c:v>44196</c:v>
                </c:pt>
                <c:pt idx="252">
                  <c:v>44227</c:v>
                </c:pt>
                <c:pt idx="253">
                  <c:v>44255</c:v>
                </c:pt>
                <c:pt idx="254">
                  <c:v>44286</c:v>
                </c:pt>
                <c:pt idx="255">
                  <c:v>44316</c:v>
                </c:pt>
                <c:pt idx="256">
                  <c:v>44347</c:v>
                </c:pt>
                <c:pt idx="257">
                  <c:v>44377</c:v>
                </c:pt>
                <c:pt idx="258">
                  <c:v>44408</c:v>
                </c:pt>
                <c:pt idx="259">
                  <c:v>44439</c:v>
                </c:pt>
                <c:pt idx="260">
                  <c:v>44469</c:v>
                </c:pt>
                <c:pt idx="261">
                  <c:v>44500</c:v>
                </c:pt>
                <c:pt idx="262">
                  <c:v>44530</c:v>
                </c:pt>
                <c:pt idx="263">
                  <c:v>44561</c:v>
                </c:pt>
                <c:pt idx="264">
                  <c:v>44592</c:v>
                </c:pt>
                <c:pt idx="265">
                  <c:v>44620</c:v>
                </c:pt>
                <c:pt idx="266">
                  <c:v>44651</c:v>
                </c:pt>
                <c:pt idx="267">
                  <c:v>44681</c:v>
                </c:pt>
                <c:pt idx="268">
                  <c:v>44712</c:v>
                </c:pt>
                <c:pt idx="269">
                  <c:v>44742</c:v>
                </c:pt>
                <c:pt idx="270">
                  <c:v>44773</c:v>
                </c:pt>
                <c:pt idx="271">
                  <c:v>44804</c:v>
                </c:pt>
                <c:pt idx="272">
                  <c:v>44834</c:v>
                </c:pt>
                <c:pt idx="273">
                  <c:v>44865</c:v>
                </c:pt>
                <c:pt idx="274">
                  <c:v>44895</c:v>
                </c:pt>
                <c:pt idx="275">
                  <c:v>44926</c:v>
                </c:pt>
                <c:pt idx="276">
                  <c:v>44957</c:v>
                </c:pt>
                <c:pt idx="277">
                  <c:v>44985</c:v>
                </c:pt>
                <c:pt idx="278">
                  <c:v>45016</c:v>
                </c:pt>
                <c:pt idx="279">
                  <c:v>45046</c:v>
                </c:pt>
                <c:pt idx="280">
                  <c:v>45077</c:v>
                </c:pt>
                <c:pt idx="281">
                  <c:v>45107</c:v>
                </c:pt>
                <c:pt idx="282">
                  <c:v>45138</c:v>
                </c:pt>
                <c:pt idx="283">
                  <c:v>45169</c:v>
                </c:pt>
                <c:pt idx="284">
                  <c:v>45199</c:v>
                </c:pt>
                <c:pt idx="285">
                  <c:v>45230</c:v>
                </c:pt>
                <c:pt idx="286">
                  <c:v>45260</c:v>
                </c:pt>
                <c:pt idx="287">
                  <c:v>45291</c:v>
                </c:pt>
                <c:pt idx="288">
                  <c:v>45322</c:v>
                </c:pt>
                <c:pt idx="289">
                  <c:v>45351</c:v>
                </c:pt>
                <c:pt idx="290">
                  <c:v>45382</c:v>
                </c:pt>
                <c:pt idx="291">
                  <c:v>45412</c:v>
                </c:pt>
                <c:pt idx="292">
                  <c:v>45443</c:v>
                </c:pt>
                <c:pt idx="293">
                  <c:v>45473</c:v>
                </c:pt>
                <c:pt idx="294">
                  <c:v>45504</c:v>
                </c:pt>
                <c:pt idx="295">
                  <c:v>45535</c:v>
                </c:pt>
                <c:pt idx="296">
                  <c:v>45565</c:v>
                </c:pt>
                <c:pt idx="297">
                  <c:v>45596</c:v>
                </c:pt>
                <c:pt idx="298">
                  <c:v>45626</c:v>
                </c:pt>
                <c:pt idx="299">
                  <c:v>45657</c:v>
                </c:pt>
                <c:pt idx="300">
                  <c:v>45688</c:v>
                </c:pt>
                <c:pt idx="301">
                  <c:v>45716</c:v>
                </c:pt>
                <c:pt idx="302">
                  <c:v>45747</c:v>
                </c:pt>
                <c:pt idx="303">
                  <c:v>45777</c:v>
                </c:pt>
                <c:pt idx="304">
                  <c:v>45808</c:v>
                </c:pt>
                <c:pt idx="305">
                  <c:v>45838</c:v>
                </c:pt>
                <c:pt idx="306">
                  <c:v>45869</c:v>
                </c:pt>
                <c:pt idx="307">
                  <c:v>45900</c:v>
                </c:pt>
                <c:pt idx="308">
                  <c:v>45930</c:v>
                </c:pt>
                <c:pt idx="309">
                  <c:v>45961</c:v>
                </c:pt>
                <c:pt idx="310">
                  <c:v>45991</c:v>
                </c:pt>
                <c:pt idx="311">
                  <c:v>46022</c:v>
                </c:pt>
                <c:pt idx="312">
                  <c:v>46053</c:v>
                </c:pt>
                <c:pt idx="313">
                  <c:v>46081</c:v>
                </c:pt>
                <c:pt idx="314">
                  <c:v>46112</c:v>
                </c:pt>
                <c:pt idx="315">
                  <c:v>46142</c:v>
                </c:pt>
                <c:pt idx="316">
                  <c:v>46173</c:v>
                </c:pt>
                <c:pt idx="317">
                  <c:v>46203</c:v>
                </c:pt>
                <c:pt idx="318">
                  <c:v>46234</c:v>
                </c:pt>
                <c:pt idx="319">
                  <c:v>46265</c:v>
                </c:pt>
                <c:pt idx="320">
                  <c:v>46295</c:v>
                </c:pt>
                <c:pt idx="321">
                  <c:v>46326</c:v>
                </c:pt>
                <c:pt idx="322">
                  <c:v>46356</c:v>
                </c:pt>
                <c:pt idx="323">
                  <c:v>46387</c:v>
                </c:pt>
                <c:pt idx="324">
                  <c:v>46418</c:v>
                </c:pt>
                <c:pt idx="325">
                  <c:v>46446</c:v>
                </c:pt>
                <c:pt idx="326">
                  <c:v>46477</c:v>
                </c:pt>
                <c:pt idx="327">
                  <c:v>46507</c:v>
                </c:pt>
                <c:pt idx="328">
                  <c:v>46538</c:v>
                </c:pt>
                <c:pt idx="329">
                  <c:v>46568</c:v>
                </c:pt>
                <c:pt idx="330">
                  <c:v>46599</c:v>
                </c:pt>
                <c:pt idx="331">
                  <c:v>46630</c:v>
                </c:pt>
                <c:pt idx="332">
                  <c:v>46660</c:v>
                </c:pt>
                <c:pt idx="333">
                  <c:v>46691</c:v>
                </c:pt>
                <c:pt idx="334">
                  <c:v>46721</c:v>
                </c:pt>
                <c:pt idx="335">
                  <c:v>46752</c:v>
                </c:pt>
              </c:numCache>
            </c:numRef>
          </c:cat>
          <c:val>
            <c:numRef>
              <c:f>'17 - PCE'!$BF$13:$BF$336</c:f>
              <c:numCache>
                <c:formatCode>General</c:formatCode>
                <c:ptCount val="324"/>
                <c:pt idx="155">
                  <c:v>#N/A</c:v>
                </c:pt>
                <c:pt idx="167">
                  <c:v>#N/A</c:v>
                </c:pt>
                <c:pt idx="179">
                  <c:v>#N/A</c:v>
                </c:pt>
                <c:pt idx="191">
                  <c:v>#N/A</c:v>
                </c:pt>
                <c:pt idx="203">
                  <c:v>#N/A</c:v>
                </c:pt>
                <c:pt idx="215">
                  <c:v>#N/A</c:v>
                </c:pt>
                <c:pt idx="227">
                  <c:v>#N/A</c:v>
                </c:pt>
                <c:pt idx="239">
                  <c:v>#N/A</c:v>
                </c:pt>
                <c:pt idx="251">
                  <c:v>#N/A</c:v>
                </c:pt>
                <c:pt idx="263">
                  <c:v>#N/A</c:v>
                </c:pt>
                <c:pt idx="275">
                  <c:v>#N/A</c:v>
                </c:pt>
                <c:pt idx="287">
                  <c:v>3.2</c:v>
                </c:pt>
                <c:pt idx="299">
                  <c:v>2.4</c:v>
                </c:pt>
                <c:pt idx="311">
                  <c:v>2.2000000000000002</c:v>
                </c:pt>
                <c:pt idx="323">
                  <c:v>2</c:v>
                </c:pt>
              </c:numCache>
            </c:numRef>
          </c:val>
          <c:smooth val="0"/>
          <c:extLst>
            <c:ext xmlns:c16="http://schemas.microsoft.com/office/drawing/2014/chart" uri="{C3380CC4-5D6E-409C-BE32-E72D297353CC}">
              <c16:uniqueId val="{00000030-696A-4B75-85EB-3FAF3BFFAE1A}"/>
            </c:ext>
          </c:extLst>
        </c:ser>
        <c:ser>
          <c:idx val="51"/>
          <c:order val="49"/>
          <c:tx>
            <c:strRef>
              <c:f>'17 - PCE'!$BG$12</c:f>
              <c:strCache>
                <c:ptCount val="1"/>
                <c:pt idx="0">
                  <c:v> Mar-24</c:v>
                </c:pt>
              </c:strCache>
            </c:strRef>
          </c:tx>
          <c:spPr>
            <a:ln w="19050" cap="rnd">
              <a:solidFill>
                <a:srgbClr val="3F589E"/>
              </a:solidFill>
              <a:prstDash val="sysDash"/>
              <a:round/>
            </a:ln>
            <a:effectLst/>
          </c:spPr>
          <c:marker>
            <c:symbol val="none"/>
          </c:marker>
          <c:cat>
            <c:numRef>
              <c:f>'17 - PCE'!$G$13:$G$348</c:f>
              <c:numCache>
                <c:formatCode>[$-409]mmm\-yy;@</c:formatCode>
                <c:ptCount val="336"/>
                <c:pt idx="0">
                  <c:v>36556</c:v>
                </c:pt>
                <c:pt idx="1">
                  <c:v>36585</c:v>
                </c:pt>
                <c:pt idx="2">
                  <c:v>36616</c:v>
                </c:pt>
                <c:pt idx="3">
                  <c:v>36646</c:v>
                </c:pt>
                <c:pt idx="4">
                  <c:v>36677</c:v>
                </c:pt>
                <c:pt idx="5">
                  <c:v>36707</c:v>
                </c:pt>
                <c:pt idx="6">
                  <c:v>36738</c:v>
                </c:pt>
                <c:pt idx="7">
                  <c:v>36769</c:v>
                </c:pt>
                <c:pt idx="8">
                  <c:v>36799</c:v>
                </c:pt>
                <c:pt idx="9">
                  <c:v>36830</c:v>
                </c:pt>
                <c:pt idx="10">
                  <c:v>36860</c:v>
                </c:pt>
                <c:pt idx="11">
                  <c:v>36891</c:v>
                </c:pt>
                <c:pt idx="12">
                  <c:v>36922</c:v>
                </c:pt>
                <c:pt idx="13">
                  <c:v>36950</c:v>
                </c:pt>
                <c:pt idx="14">
                  <c:v>36981</c:v>
                </c:pt>
                <c:pt idx="15">
                  <c:v>37011</c:v>
                </c:pt>
                <c:pt idx="16">
                  <c:v>37042</c:v>
                </c:pt>
                <c:pt idx="17">
                  <c:v>37072</c:v>
                </c:pt>
                <c:pt idx="18">
                  <c:v>37103</c:v>
                </c:pt>
                <c:pt idx="19">
                  <c:v>37134</c:v>
                </c:pt>
                <c:pt idx="20">
                  <c:v>37164</c:v>
                </c:pt>
                <c:pt idx="21">
                  <c:v>37195</c:v>
                </c:pt>
                <c:pt idx="22">
                  <c:v>37225</c:v>
                </c:pt>
                <c:pt idx="23">
                  <c:v>37256</c:v>
                </c:pt>
                <c:pt idx="24">
                  <c:v>37287</c:v>
                </c:pt>
                <c:pt idx="25">
                  <c:v>37315</c:v>
                </c:pt>
                <c:pt idx="26">
                  <c:v>37346</c:v>
                </c:pt>
                <c:pt idx="27">
                  <c:v>37376</c:v>
                </c:pt>
                <c:pt idx="28">
                  <c:v>37407</c:v>
                </c:pt>
                <c:pt idx="29">
                  <c:v>37437</c:v>
                </c:pt>
                <c:pt idx="30">
                  <c:v>37468</c:v>
                </c:pt>
                <c:pt idx="31">
                  <c:v>37499</c:v>
                </c:pt>
                <c:pt idx="32">
                  <c:v>37529</c:v>
                </c:pt>
                <c:pt idx="33">
                  <c:v>37560</c:v>
                </c:pt>
                <c:pt idx="34">
                  <c:v>37590</c:v>
                </c:pt>
                <c:pt idx="35">
                  <c:v>37621</c:v>
                </c:pt>
                <c:pt idx="36">
                  <c:v>37652</c:v>
                </c:pt>
                <c:pt idx="37">
                  <c:v>37680</c:v>
                </c:pt>
                <c:pt idx="38">
                  <c:v>37711</c:v>
                </c:pt>
                <c:pt idx="39">
                  <c:v>37741</c:v>
                </c:pt>
                <c:pt idx="40">
                  <c:v>37772</c:v>
                </c:pt>
                <c:pt idx="41">
                  <c:v>37802</c:v>
                </c:pt>
                <c:pt idx="42">
                  <c:v>37833</c:v>
                </c:pt>
                <c:pt idx="43">
                  <c:v>37864</c:v>
                </c:pt>
                <c:pt idx="44">
                  <c:v>37894</c:v>
                </c:pt>
                <c:pt idx="45">
                  <c:v>37925</c:v>
                </c:pt>
                <c:pt idx="46">
                  <c:v>37955</c:v>
                </c:pt>
                <c:pt idx="47">
                  <c:v>37986</c:v>
                </c:pt>
                <c:pt idx="48">
                  <c:v>38017</c:v>
                </c:pt>
                <c:pt idx="49">
                  <c:v>38046</c:v>
                </c:pt>
                <c:pt idx="50">
                  <c:v>38077</c:v>
                </c:pt>
                <c:pt idx="51">
                  <c:v>38107</c:v>
                </c:pt>
                <c:pt idx="52">
                  <c:v>38138</c:v>
                </c:pt>
                <c:pt idx="53">
                  <c:v>38168</c:v>
                </c:pt>
                <c:pt idx="54">
                  <c:v>38199</c:v>
                </c:pt>
                <c:pt idx="55">
                  <c:v>38230</c:v>
                </c:pt>
                <c:pt idx="56">
                  <c:v>38260</c:v>
                </c:pt>
                <c:pt idx="57">
                  <c:v>38291</c:v>
                </c:pt>
                <c:pt idx="58">
                  <c:v>38321</c:v>
                </c:pt>
                <c:pt idx="59">
                  <c:v>38352</c:v>
                </c:pt>
                <c:pt idx="60">
                  <c:v>38383</c:v>
                </c:pt>
                <c:pt idx="61">
                  <c:v>38411</c:v>
                </c:pt>
                <c:pt idx="62">
                  <c:v>38442</c:v>
                </c:pt>
                <c:pt idx="63">
                  <c:v>38472</c:v>
                </c:pt>
                <c:pt idx="64">
                  <c:v>38503</c:v>
                </c:pt>
                <c:pt idx="65">
                  <c:v>38533</c:v>
                </c:pt>
                <c:pt idx="66">
                  <c:v>38564</c:v>
                </c:pt>
                <c:pt idx="67">
                  <c:v>38595</c:v>
                </c:pt>
                <c:pt idx="68">
                  <c:v>38625</c:v>
                </c:pt>
                <c:pt idx="69">
                  <c:v>38656</c:v>
                </c:pt>
                <c:pt idx="70">
                  <c:v>38686</c:v>
                </c:pt>
                <c:pt idx="71">
                  <c:v>38717</c:v>
                </c:pt>
                <c:pt idx="72">
                  <c:v>38748</c:v>
                </c:pt>
                <c:pt idx="73">
                  <c:v>38776</c:v>
                </c:pt>
                <c:pt idx="74">
                  <c:v>38807</c:v>
                </c:pt>
                <c:pt idx="75">
                  <c:v>38837</c:v>
                </c:pt>
                <c:pt idx="76">
                  <c:v>38868</c:v>
                </c:pt>
                <c:pt idx="77">
                  <c:v>38898</c:v>
                </c:pt>
                <c:pt idx="78">
                  <c:v>38929</c:v>
                </c:pt>
                <c:pt idx="79">
                  <c:v>38960</c:v>
                </c:pt>
                <c:pt idx="80">
                  <c:v>38990</c:v>
                </c:pt>
                <c:pt idx="81">
                  <c:v>39021</c:v>
                </c:pt>
                <c:pt idx="82">
                  <c:v>39051</c:v>
                </c:pt>
                <c:pt idx="83">
                  <c:v>39082</c:v>
                </c:pt>
                <c:pt idx="84">
                  <c:v>39113</c:v>
                </c:pt>
                <c:pt idx="85">
                  <c:v>39141</c:v>
                </c:pt>
                <c:pt idx="86">
                  <c:v>39172</c:v>
                </c:pt>
                <c:pt idx="87">
                  <c:v>39202</c:v>
                </c:pt>
                <c:pt idx="88">
                  <c:v>39233</c:v>
                </c:pt>
                <c:pt idx="89">
                  <c:v>39263</c:v>
                </c:pt>
                <c:pt idx="90">
                  <c:v>39294</c:v>
                </c:pt>
                <c:pt idx="91">
                  <c:v>39325</c:v>
                </c:pt>
                <c:pt idx="92">
                  <c:v>39355</c:v>
                </c:pt>
                <c:pt idx="93">
                  <c:v>39386</c:v>
                </c:pt>
                <c:pt idx="94">
                  <c:v>39416</c:v>
                </c:pt>
                <c:pt idx="95">
                  <c:v>39447</c:v>
                </c:pt>
                <c:pt idx="96">
                  <c:v>39478</c:v>
                </c:pt>
                <c:pt idx="97">
                  <c:v>39507</c:v>
                </c:pt>
                <c:pt idx="98">
                  <c:v>39538</c:v>
                </c:pt>
                <c:pt idx="99">
                  <c:v>39568</c:v>
                </c:pt>
                <c:pt idx="100">
                  <c:v>39599</c:v>
                </c:pt>
                <c:pt idx="101">
                  <c:v>39629</c:v>
                </c:pt>
                <c:pt idx="102">
                  <c:v>39660</c:v>
                </c:pt>
                <c:pt idx="103">
                  <c:v>39691</c:v>
                </c:pt>
                <c:pt idx="104">
                  <c:v>39721</c:v>
                </c:pt>
                <c:pt idx="105">
                  <c:v>39752</c:v>
                </c:pt>
                <c:pt idx="106">
                  <c:v>39782</c:v>
                </c:pt>
                <c:pt idx="107">
                  <c:v>39813</c:v>
                </c:pt>
                <c:pt idx="108">
                  <c:v>39844</c:v>
                </c:pt>
                <c:pt idx="109">
                  <c:v>39872</c:v>
                </c:pt>
                <c:pt idx="110">
                  <c:v>39903</c:v>
                </c:pt>
                <c:pt idx="111">
                  <c:v>39933</c:v>
                </c:pt>
                <c:pt idx="112">
                  <c:v>39964</c:v>
                </c:pt>
                <c:pt idx="113">
                  <c:v>39994</c:v>
                </c:pt>
                <c:pt idx="114">
                  <c:v>40025</c:v>
                </c:pt>
                <c:pt idx="115">
                  <c:v>40056</c:v>
                </c:pt>
                <c:pt idx="116">
                  <c:v>40086</c:v>
                </c:pt>
                <c:pt idx="117">
                  <c:v>40117</c:v>
                </c:pt>
                <c:pt idx="118">
                  <c:v>40147</c:v>
                </c:pt>
                <c:pt idx="119">
                  <c:v>40178</c:v>
                </c:pt>
                <c:pt idx="120">
                  <c:v>40209</c:v>
                </c:pt>
                <c:pt idx="121">
                  <c:v>40237</c:v>
                </c:pt>
                <c:pt idx="122">
                  <c:v>40268</c:v>
                </c:pt>
                <c:pt idx="123">
                  <c:v>40298</c:v>
                </c:pt>
                <c:pt idx="124">
                  <c:v>40329</c:v>
                </c:pt>
                <c:pt idx="125">
                  <c:v>40359</c:v>
                </c:pt>
                <c:pt idx="126">
                  <c:v>40390</c:v>
                </c:pt>
                <c:pt idx="127">
                  <c:v>40421</c:v>
                </c:pt>
                <c:pt idx="128">
                  <c:v>40451</c:v>
                </c:pt>
                <c:pt idx="129">
                  <c:v>40482</c:v>
                </c:pt>
                <c:pt idx="130">
                  <c:v>40512</c:v>
                </c:pt>
                <c:pt idx="131">
                  <c:v>40543</c:v>
                </c:pt>
                <c:pt idx="132">
                  <c:v>40574</c:v>
                </c:pt>
                <c:pt idx="133">
                  <c:v>40602</c:v>
                </c:pt>
                <c:pt idx="134">
                  <c:v>40633</c:v>
                </c:pt>
                <c:pt idx="135">
                  <c:v>40663</c:v>
                </c:pt>
                <c:pt idx="136">
                  <c:v>40694</c:v>
                </c:pt>
                <c:pt idx="137">
                  <c:v>40724</c:v>
                </c:pt>
                <c:pt idx="138">
                  <c:v>40755</c:v>
                </c:pt>
                <c:pt idx="139">
                  <c:v>40786</c:v>
                </c:pt>
                <c:pt idx="140">
                  <c:v>40816</c:v>
                </c:pt>
                <c:pt idx="141">
                  <c:v>40847</c:v>
                </c:pt>
                <c:pt idx="142">
                  <c:v>40877</c:v>
                </c:pt>
                <c:pt idx="143">
                  <c:v>40908</c:v>
                </c:pt>
                <c:pt idx="144">
                  <c:v>40939</c:v>
                </c:pt>
                <c:pt idx="145">
                  <c:v>40968</c:v>
                </c:pt>
                <c:pt idx="146">
                  <c:v>40999</c:v>
                </c:pt>
                <c:pt idx="147">
                  <c:v>41029</c:v>
                </c:pt>
                <c:pt idx="148">
                  <c:v>41060</c:v>
                </c:pt>
                <c:pt idx="149">
                  <c:v>41090</c:v>
                </c:pt>
                <c:pt idx="150">
                  <c:v>41121</c:v>
                </c:pt>
                <c:pt idx="151">
                  <c:v>41152</c:v>
                </c:pt>
                <c:pt idx="152">
                  <c:v>41182</c:v>
                </c:pt>
                <c:pt idx="153">
                  <c:v>41213</c:v>
                </c:pt>
                <c:pt idx="154">
                  <c:v>41243</c:v>
                </c:pt>
                <c:pt idx="155">
                  <c:v>41274</c:v>
                </c:pt>
                <c:pt idx="156">
                  <c:v>41305</c:v>
                </c:pt>
                <c:pt idx="157">
                  <c:v>41333</c:v>
                </c:pt>
                <c:pt idx="158">
                  <c:v>41364</c:v>
                </c:pt>
                <c:pt idx="159">
                  <c:v>41394</c:v>
                </c:pt>
                <c:pt idx="160">
                  <c:v>41425</c:v>
                </c:pt>
                <c:pt idx="161">
                  <c:v>41455</c:v>
                </c:pt>
                <c:pt idx="162">
                  <c:v>41486</c:v>
                </c:pt>
                <c:pt idx="163">
                  <c:v>41517</c:v>
                </c:pt>
                <c:pt idx="164">
                  <c:v>41547</c:v>
                </c:pt>
                <c:pt idx="165">
                  <c:v>41578</c:v>
                </c:pt>
                <c:pt idx="166">
                  <c:v>41608</c:v>
                </c:pt>
                <c:pt idx="167">
                  <c:v>41639</c:v>
                </c:pt>
                <c:pt idx="168">
                  <c:v>41670</c:v>
                </c:pt>
                <c:pt idx="169">
                  <c:v>41698</c:v>
                </c:pt>
                <c:pt idx="170">
                  <c:v>41729</c:v>
                </c:pt>
                <c:pt idx="171">
                  <c:v>41759</c:v>
                </c:pt>
                <c:pt idx="172">
                  <c:v>41790</c:v>
                </c:pt>
                <c:pt idx="173">
                  <c:v>41820</c:v>
                </c:pt>
                <c:pt idx="174">
                  <c:v>41851</c:v>
                </c:pt>
                <c:pt idx="175">
                  <c:v>41882</c:v>
                </c:pt>
                <c:pt idx="176">
                  <c:v>41912</c:v>
                </c:pt>
                <c:pt idx="177">
                  <c:v>41943</c:v>
                </c:pt>
                <c:pt idx="178">
                  <c:v>41973</c:v>
                </c:pt>
                <c:pt idx="179">
                  <c:v>42004</c:v>
                </c:pt>
                <c:pt idx="180">
                  <c:v>42035</c:v>
                </c:pt>
                <c:pt idx="181">
                  <c:v>42063</c:v>
                </c:pt>
                <c:pt idx="182">
                  <c:v>42094</c:v>
                </c:pt>
                <c:pt idx="183">
                  <c:v>42124</c:v>
                </c:pt>
                <c:pt idx="184">
                  <c:v>42155</c:v>
                </c:pt>
                <c:pt idx="185">
                  <c:v>42185</c:v>
                </c:pt>
                <c:pt idx="186">
                  <c:v>42216</c:v>
                </c:pt>
                <c:pt idx="187">
                  <c:v>42247</c:v>
                </c:pt>
                <c:pt idx="188">
                  <c:v>42277</c:v>
                </c:pt>
                <c:pt idx="189">
                  <c:v>42308</c:v>
                </c:pt>
                <c:pt idx="190">
                  <c:v>42338</c:v>
                </c:pt>
                <c:pt idx="191">
                  <c:v>42369</c:v>
                </c:pt>
                <c:pt idx="192">
                  <c:v>42400</c:v>
                </c:pt>
                <c:pt idx="193">
                  <c:v>42429</c:v>
                </c:pt>
                <c:pt idx="194">
                  <c:v>42460</c:v>
                </c:pt>
                <c:pt idx="195">
                  <c:v>42490</c:v>
                </c:pt>
                <c:pt idx="196">
                  <c:v>42521</c:v>
                </c:pt>
                <c:pt idx="197">
                  <c:v>42551</c:v>
                </c:pt>
                <c:pt idx="198">
                  <c:v>42582</c:v>
                </c:pt>
                <c:pt idx="199">
                  <c:v>42613</c:v>
                </c:pt>
                <c:pt idx="200">
                  <c:v>42643</c:v>
                </c:pt>
                <c:pt idx="201">
                  <c:v>42674</c:v>
                </c:pt>
                <c:pt idx="202">
                  <c:v>42704</c:v>
                </c:pt>
                <c:pt idx="203">
                  <c:v>42735</c:v>
                </c:pt>
                <c:pt idx="204">
                  <c:v>42766</c:v>
                </c:pt>
                <c:pt idx="205">
                  <c:v>42794</c:v>
                </c:pt>
                <c:pt idx="206">
                  <c:v>42825</c:v>
                </c:pt>
                <c:pt idx="207">
                  <c:v>42855</c:v>
                </c:pt>
                <c:pt idx="208">
                  <c:v>42886</c:v>
                </c:pt>
                <c:pt idx="209">
                  <c:v>42916</c:v>
                </c:pt>
                <c:pt idx="210">
                  <c:v>42947</c:v>
                </c:pt>
                <c:pt idx="211">
                  <c:v>42978</c:v>
                </c:pt>
                <c:pt idx="212">
                  <c:v>43008</c:v>
                </c:pt>
                <c:pt idx="213">
                  <c:v>43039</c:v>
                </c:pt>
                <c:pt idx="214">
                  <c:v>43069</c:v>
                </c:pt>
                <c:pt idx="215">
                  <c:v>43100</c:v>
                </c:pt>
                <c:pt idx="216">
                  <c:v>43131</c:v>
                </c:pt>
                <c:pt idx="217">
                  <c:v>43159</c:v>
                </c:pt>
                <c:pt idx="218">
                  <c:v>43190</c:v>
                </c:pt>
                <c:pt idx="219">
                  <c:v>43220</c:v>
                </c:pt>
                <c:pt idx="220">
                  <c:v>43251</c:v>
                </c:pt>
                <c:pt idx="221">
                  <c:v>43281</c:v>
                </c:pt>
                <c:pt idx="222">
                  <c:v>43312</c:v>
                </c:pt>
                <c:pt idx="223">
                  <c:v>43343</c:v>
                </c:pt>
                <c:pt idx="224">
                  <c:v>43373</c:v>
                </c:pt>
                <c:pt idx="225">
                  <c:v>43404</c:v>
                </c:pt>
                <c:pt idx="226">
                  <c:v>43434</c:v>
                </c:pt>
                <c:pt idx="227">
                  <c:v>43465</c:v>
                </c:pt>
                <c:pt idx="228">
                  <c:v>43496</c:v>
                </c:pt>
                <c:pt idx="229">
                  <c:v>43524</c:v>
                </c:pt>
                <c:pt idx="230">
                  <c:v>43555</c:v>
                </c:pt>
                <c:pt idx="231">
                  <c:v>43585</c:v>
                </c:pt>
                <c:pt idx="232">
                  <c:v>43616</c:v>
                </c:pt>
                <c:pt idx="233">
                  <c:v>43646</c:v>
                </c:pt>
                <c:pt idx="234">
                  <c:v>43677</c:v>
                </c:pt>
                <c:pt idx="235">
                  <c:v>43708</c:v>
                </c:pt>
                <c:pt idx="236">
                  <c:v>43738</c:v>
                </c:pt>
                <c:pt idx="237">
                  <c:v>43769</c:v>
                </c:pt>
                <c:pt idx="238">
                  <c:v>43799</c:v>
                </c:pt>
                <c:pt idx="239">
                  <c:v>43830</c:v>
                </c:pt>
                <c:pt idx="240">
                  <c:v>43861</c:v>
                </c:pt>
                <c:pt idx="241">
                  <c:v>43890</c:v>
                </c:pt>
                <c:pt idx="242">
                  <c:v>43921</c:v>
                </c:pt>
                <c:pt idx="243">
                  <c:v>43951</c:v>
                </c:pt>
                <c:pt idx="244">
                  <c:v>43982</c:v>
                </c:pt>
                <c:pt idx="245">
                  <c:v>44012</c:v>
                </c:pt>
                <c:pt idx="246">
                  <c:v>44043</c:v>
                </c:pt>
                <c:pt idx="247">
                  <c:v>44074</c:v>
                </c:pt>
                <c:pt idx="248">
                  <c:v>44104</c:v>
                </c:pt>
                <c:pt idx="249">
                  <c:v>44135</c:v>
                </c:pt>
                <c:pt idx="250">
                  <c:v>44165</c:v>
                </c:pt>
                <c:pt idx="251">
                  <c:v>44196</c:v>
                </c:pt>
                <c:pt idx="252">
                  <c:v>44227</c:v>
                </c:pt>
                <c:pt idx="253">
                  <c:v>44255</c:v>
                </c:pt>
                <c:pt idx="254">
                  <c:v>44286</c:v>
                </c:pt>
                <c:pt idx="255">
                  <c:v>44316</c:v>
                </c:pt>
                <c:pt idx="256">
                  <c:v>44347</c:v>
                </c:pt>
                <c:pt idx="257">
                  <c:v>44377</c:v>
                </c:pt>
                <c:pt idx="258">
                  <c:v>44408</c:v>
                </c:pt>
                <c:pt idx="259">
                  <c:v>44439</c:v>
                </c:pt>
                <c:pt idx="260">
                  <c:v>44469</c:v>
                </c:pt>
                <c:pt idx="261">
                  <c:v>44500</c:v>
                </c:pt>
                <c:pt idx="262">
                  <c:v>44530</c:v>
                </c:pt>
                <c:pt idx="263">
                  <c:v>44561</c:v>
                </c:pt>
                <c:pt idx="264">
                  <c:v>44592</c:v>
                </c:pt>
                <c:pt idx="265">
                  <c:v>44620</c:v>
                </c:pt>
                <c:pt idx="266">
                  <c:v>44651</c:v>
                </c:pt>
                <c:pt idx="267">
                  <c:v>44681</c:v>
                </c:pt>
                <c:pt idx="268">
                  <c:v>44712</c:v>
                </c:pt>
                <c:pt idx="269">
                  <c:v>44742</c:v>
                </c:pt>
                <c:pt idx="270">
                  <c:v>44773</c:v>
                </c:pt>
                <c:pt idx="271">
                  <c:v>44804</c:v>
                </c:pt>
                <c:pt idx="272">
                  <c:v>44834</c:v>
                </c:pt>
                <c:pt idx="273">
                  <c:v>44865</c:v>
                </c:pt>
                <c:pt idx="274">
                  <c:v>44895</c:v>
                </c:pt>
                <c:pt idx="275">
                  <c:v>44926</c:v>
                </c:pt>
                <c:pt idx="276">
                  <c:v>44957</c:v>
                </c:pt>
                <c:pt idx="277">
                  <c:v>44985</c:v>
                </c:pt>
                <c:pt idx="278">
                  <c:v>45016</c:v>
                </c:pt>
                <c:pt idx="279">
                  <c:v>45046</c:v>
                </c:pt>
                <c:pt idx="280">
                  <c:v>45077</c:v>
                </c:pt>
                <c:pt idx="281">
                  <c:v>45107</c:v>
                </c:pt>
                <c:pt idx="282">
                  <c:v>45138</c:v>
                </c:pt>
                <c:pt idx="283">
                  <c:v>45169</c:v>
                </c:pt>
                <c:pt idx="284">
                  <c:v>45199</c:v>
                </c:pt>
                <c:pt idx="285">
                  <c:v>45230</c:v>
                </c:pt>
                <c:pt idx="286">
                  <c:v>45260</c:v>
                </c:pt>
                <c:pt idx="287">
                  <c:v>45291</c:v>
                </c:pt>
                <c:pt idx="288">
                  <c:v>45322</c:v>
                </c:pt>
                <c:pt idx="289">
                  <c:v>45351</c:v>
                </c:pt>
                <c:pt idx="290">
                  <c:v>45382</c:v>
                </c:pt>
                <c:pt idx="291">
                  <c:v>45412</c:v>
                </c:pt>
                <c:pt idx="292">
                  <c:v>45443</c:v>
                </c:pt>
                <c:pt idx="293">
                  <c:v>45473</c:v>
                </c:pt>
                <c:pt idx="294">
                  <c:v>45504</c:v>
                </c:pt>
                <c:pt idx="295">
                  <c:v>45535</c:v>
                </c:pt>
                <c:pt idx="296">
                  <c:v>45565</c:v>
                </c:pt>
                <c:pt idx="297">
                  <c:v>45596</c:v>
                </c:pt>
                <c:pt idx="298">
                  <c:v>45626</c:v>
                </c:pt>
                <c:pt idx="299">
                  <c:v>45657</c:v>
                </c:pt>
                <c:pt idx="300">
                  <c:v>45688</c:v>
                </c:pt>
                <c:pt idx="301">
                  <c:v>45716</c:v>
                </c:pt>
                <c:pt idx="302">
                  <c:v>45747</c:v>
                </c:pt>
                <c:pt idx="303">
                  <c:v>45777</c:v>
                </c:pt>
                <c:pt idx="304">
                  <c:v>45808</c:v>
                </c:pt>
                <c:pt idx="305">
                  <c:v>45838</c:v>
                </c:pt>
                <c:pt idx="306">
                  <c:v>45869</c:v>
                </c:pt>
                <c:pt idx="307">
                  <c:v>45900</c:v>
                </c:pt>
                <c:pt idx="308">
                  <c:v>45930</c:v>
                </c:pt>
                <c:pt idx="309">
                  <c:v>45961</c:v>
                </c:pt>
                <c:pt idx="310">
                  <c:v>45991</c:v>
                </c:pt>
                <c:pt idx="311">
                  <c:v>46022</c:v>
                </c:pt>
                <c:pt idx="312">
                  <c:v>46053</c:v>
                </c:pt>
                <c:pt idx="313">
                  <c:v>46081</c:v>
                </c:pt>
                <c:pt idx="314">
                  <c:v>46112</c:v>
                </c:pt>
                <c:pt idx="315">
                  <c:v>46142</c:v>
                </c:pt>
                <c:pt idx="316">
                  <c:v>46173</c:v>
                </c:pt>
                <c:pt idx="317">
                  <c:v>46203</c:v>
                </c:pt>
                <c:pt idx="318">
                  <c:v>46234</c:v>
                </c:pt>
                <c:pt idx="319">
                  <c:v>46265</c:v>
                </c:pt>
                <c:pt idx="320">
                  <c:v>46295</c:v>
                </c:pt>
                <c:pt idx="321">
                  <c:v>46326</c:v>
                </c:pt>
                <c:pt idx="322">
                  <c:v>46356</c:v>
                </c:pt>
                <c:pt idx="323">
                  <c:v>46387</c:v>
                </c:pt>
                <c:pt idx="324">
                  <c:v>46418</c:v>
                </c:pt>
                <c:pt idx="325">
                  <c:v>46446</c:v>
                </c:pt>
                <c:pt idx="326">
                  <c:v>46477</c:v>
                </c:pt>
                <c:pt idx="327">
                  <c:v>46507</c:v>
                </c:pt>
                <c:pt idx="328">
                  <c:v>46538</c:v>
                </c:pt>
                <c:pt idx="329">
                  <c:v>46568</c:v>
                </c:pt>
                <c:pt idx="330">
                  <c:v>46599</c:v>
                </c:pt>
                <c:pt idx="331">
                  <c:v>46630</c:v>
                </c:pt>
                <c:pt idx="332">
                  <c:v>46660</c:v>
                </c:pt>
                <c:pt idx="333">
                  <c:v>46691</c:v>
                </c:pt>
                <c:pt idx="334">
                  <c:v>46721</c:v>
                </c:pt>
                <c:pt idx="335">
                  <c:v>46752</c:v>
                </c:pt>
              </c:numCache>
            </c:numRef>
          </c:cat>
          <c:val>
            <c:numRef>
              <c:f>'17 - PCE'!$BG$13:$BG$336</c:f>
              <c:numCache>
                <c:formatCode>General</c:formatCode>
                <c:ptCount val="324"/>
                <c:pt idx="289" formatCode="0.0000">
                  <c:v>2.928884480727012</c:v>
                </c:pt>
                <c:pt idx="299">
                  <c:v>2.6</c:v>
                </c:pt>
                <c:pt idx="311">
                  <c:v>2.2000000000000002</c:v>
                </c:pt>
                <c:pt idx="323">
                  <c:v>2</c:v>
                </c:pt>
              </c:numCache>
            </c:numRef>
          </c:val>
          <c:smooth val="0"/>
          <c:extLst>
            <c:ext xmlns:c16="http://schemas.microsoft.com/office/drawing/2014/chart" uri="{C3380CC4-5D6E-409C-BE32-E72D297353CC}">
              <c16:uniqueId val="{00000031-696A-4B75-85EB-3FAF3BFFAE1A}"/>
            </c:ext>
          </c:extLst>
        </c:ser>
        <c:ser>
          <c:idx val="52"/>
          <c:order val="50"/>
          <c:tx>
            <c:strRef>
              <c:f>'17 - PCE'!$BH$12</c:f>
              <c:strCache>
                <c:ptCount val="1"/>
                <c:pt idx="0">
                  <c:v> Jun-24</c:v>
                </c:pt>
              </c:strCache>
            </c:strRef>
          </c:tx>
          <c:spPr>
            <a:ln w="19050" cap="rnd">
              <a:solidFill>
                <a:srgbClr val="C0559A"/>
              </a:solidFill>
              <a:prstDash val="sysDash"/>
              <a:round/>
            </a:ln>
            <a:effectLst/>
          </c:spPr>
          <c:marker>
            <c:symbol val="none"/>
          </c:marker>
          <c:cat>
            <c:numRef>
              <c:f>'17 - PCE'!$G$13:$G$348</c:f>
              <c:numCache>
                <c:formatCode>[$-409]mmm\-yy;@</c:formatCode>
                <c:ptCount val="336"/>
                <c:pt idx="0">
                  <c:v>36556</c:v>
                </c:pt>
                <c:pt idx="1">
                  <c:v>36585</c:v>
                </c:pt>
                <c:pt idx="2">
                  <c:v>36616</c:v>
                </c:pt>
                <c:pt idx="3">
                  <c:v>36646</c:v>
                </c:pt>
                <c:pt idx="4">
                  <c:v>36677</c:v>
                </c:pt>
                <c:pt idx="5">
                  <c:v>36707</c:v>
                </c:pt>
                <c:pt idx="6">
                  <c:v>36738</c:v>
                </c:pt>
                <c:pt idx="7">
                  <c:v>36769</c:v>
                </c:pt>
                <c:pt idx="8">
                  <c:v>36799</c:v>
                </c:pt>
                <c:pt idx="9">
                  <c:v>36830</c:v>
                </c:pt>
                <c:pt idx="10">
                  <c:v>36860</c:v>
                </c:pt>
                <c:pt idx="11">
                  <c:v>36891</c:v>
                </c:pt>
                <c:pt idx="12">
                  <c:v>36922</c:v>
                </c:pt>
                <c:pt idx="13">
                  <c:v>36950</c:v>
                </c:pt>
                <c:pt idx="14">
                  <c:v>36981</c:v>
                </c:pt>
                <c:pt idx="15">
                  <c:v>37011</c:v>
                </c:pt>
                <c:pt idx="16">
                  <c:v>37042</c:v>
                </c:pt>
                <c:pt idx="17">
                  <c:v>37072</c:v>
                </c:pt>
                <c:pt idx="18">
                  <c:v>37103</c:v>
                </c:pt>
                <c:pt idx="19">
                  <c:v>37134</c:v>
                </c:pt>
                <c:pt idx="20">
                  <c:v>37164</c:v>
                </c:pt>
                <c:pt idx="21">
                  <c:v>37195</c:v>
                </c:pt>
                <c:pt idx="22">
                  <c:v>37225</c:v>
                </c:pt>
                <c:pt idx="23">
                  <c:v>37256</c:v>
                </c:pt>
                <c:pt idx="24">
                  <c:v>37287</c:v>
                </c:pt>
                <c:pt idx="25">
                  <c:v>37315</c:v>
                </c:pt>
                <c:pt idx="26">
                  <c:v>37346</c:v>
                </c:pt>
                <c:pt idx="27">
                  <c:v>37376</c:v>
                </c:pt>
                <c:pt idx="28">
                  <c:v>37407</c:v>
                </c:pt>
                <c:pt idx="29">
                  <c:v>37437</c:v>
                </c:pt>
                <c:pt idx="30">
                  <c:v>37468</c:v>
                </c:pt>
                <c:pt idx="31">
                  <c:v>37499</c:v>
                </c:pt>
                <c:pt idx="32">
                  <c:v>37529</c:v>
                </c:pt>
                <c:pt idx="33">
                  <c:v>37560</c:v>
                </c:pt>
                <c:pt idx="34">
                  <c:v>37590</c:v>
                </c:pt>
                <c:pt idx="35">
                  <c:v>37621</c:v>
                </c:pt>
                <c:pt idx="36">
                  <c:v>37652</c:v>
                </c:pt>
                <c:pt idx="37">
                  <c:v>37680</c:v>
                </c:pt>
                <c:pt idx="38">
                  <c:v>37711</c:v>
                </c:pt>
                <c:pt idx="39">
                  <c:v>37741</c:v>
                </c:pt>
                <c:pt idx="40">
                  <c:v>37772</c:v>
                </c:pt>
                <c:pt idx="41">
                  <c:v>37802</c:v>
                </c:pt>
                <c:pt idx="42">
                  <c:v>37833</c:v>
                </c:pt>
                <c:pt idx="43">
                  <c:v>37864</c:v>
                </c:pt>
                <c:pt idx="44">
                  <c:v>37894</c:v>
                </c:pt>
                <c:pt idx="45">
                  <c:v>37925</c:v>
                </c:pt>
                <c:pt idx="46">
                  <c:v>37955</c:v>
                </c:pt>
                <c:pt idx="47">
                  <c:v>37986</c:v>
                </c:pt>
                <c:pt idx="48">
                  <c:v>38017</c:v>
                </c:pt>
                <c:pt idx="49">
                  <c:v>38046</c:v>
                </c:pt>
                <c:pt idx="50">
                  <c:v>38077</c:v>
                </c:pt>
                <c:pt idx="51">
                  <c:v>38107</c:v>
                </c:pt>
                <c:pt idx="52">
                  <c:v>38138</c:v>
                </c:pt>
                <c:pt idx="53">
                  <c:v>38168</c:v>
                </c:pt>
                <c:pt idx="54">
                  <c:v>38199</c:v>
                </c:pt>
                <c:pt idx="55">
                  <c:v>38230</c:v>
                </c:pt>
                <c:pt idx="56">
                  <c:v>38260</c:v>
                </c:pt>
                <c:pt idx="57">
                  <c:v>38291</c:v>
                </c:pt>
                <c:pt idx="58">
                  <c:v>38321</c:v>
                </c:pt>
                <c:pt idx="59">
                  <c:v>38352</c:v>
                </c:pt>
                <c:pt idx="60">
                  <c:v>38383</c:v>
                </c:pt>
                <c:pt idx="61">
                  <c:v>38411</c:v>
                </c:pt>
                <c:pt idx="62">
                  <c:v>38442</c:v>
                </c:pt>
                <c:pt idx="63">
                  <c:v>38472</c:v>
                </c:pt>
                <c:pt idx="64">
                  <c:v>38503</c:v>
                </c:pt>
                <c:pt idx="65">
                  <c:v>38533</c:v>
                </c:pt>
                <c:pt idx="66">
                  <c:v>38564</c:v>
                </c:pt>
                <c:pt idx="67">
                  <c:v>38595</c:v>
                </c:pt>
                <c:pt idx="68">
                  <c:v>38625</c:v>
                </c:pt>
                <c:pt idx="69">
                  <c:v>38656</c:v>
                </c:pt>
                <c:pt idx="70">
                  <c:v>38686</c:v>
                </c:pt>
                <c:pt idx="71">
                  <c:v>38717</c:v>
                </c:pt>
                <c:pt idx="72">
                  <c:v>38748</c:v>
                </c:pt>
                <c:pt idx="73">
                  <c:v>38776</c:v>
                </c:pt>
                <c:pt idx="74">
                  <c:v>38807</c:v>
                </c:pt>
                <c:pt idx="75">
                  <c:v>38837</c:v>
                </c:pt>
                <c:pt idx="76">
                  <c:v>38868</c:v>
                </c:pt>
                <c:pt idx="77">
                  <c:v>38898</c:v>
                </c:pt>
                <c:pt idx="78">
                  <c:v>38929</c:v>
                </c:pt>
                <c:pt idx="79">
                  <c:v>38960</c:v>
                </c:pt>
                <c:pt idx="80">
                  <c:v>38990</c:v>
                </c:pt>
                <c:pt idx="81">
                  <c:v>39021</c:v>
                </c:pt>
                <c:pt idx="82">
                  <c:v>39051</c:v>
                </c:pt>
                <c:pt idx="83">
                  <c:v>39082</c:v>
                </c:pt>
                <c:pt idx="84">
                  <c:v>39113</c:v>
                </c:pt>
                <c:pt idx="85">
                  <c:v>39141</c:v>
                </c:pt>
                <c:pt idx="86">
                  <c:v>39172</c:v>
                </c:pt>
                <c:pt idx="87">
                  <c:v>39202</c:v>
                </c:pt>
                <c:pt idx="88">
                  <c:v>39233</c:v>
                </c:pt>
                <c:pt idx="89">
                  <c:v>39263</c:v>
                </c:pt>
                <c:pt idx="90">
                  <c:v>39294</c:v>
                </c:pt>
                <c:pt idx="91">
                  <c:v>39325</c:v>
                </c:pt>
                <c:pt idx="92">
                  <c:v>39355</c:v>
                </c:pt>
                <c:pt idx="93">
                  <c:v>39386</c:v>
                </c:pt>
                <c:pt idx="94">
                  <c:v>39416</c:v>
                </c:pt>
                <c:pt idx="95">
                  <c:v>39447</c:v>
                </c:pt>
                <c:pt idx="96">
                  <c:v>39478</c:v>
                </c:pt>
                <c:pt idx="97">
                  <c:v>39507</c:v>
                </c:pt>
                <c:pt idx="98">
                  <c:v>39538</c:v>
                </c:pt>
                <c:pt idx="99">
                  <c:v>39568</c:v>
                </c:pt>
                <c:pt idx="100">
                  <c:v>39599</c:v>
                </c:pt>
                <c:pt idx="101">
                  <c:v>39629</c:v>
                </c:pt>
                <c:pt idx="102">
                  <c:v>39660</c:v>
                </c:pt>
                <c:pt idx="103">
                  <c:v>39691</c:v>
                </c:pt>
                <c:pt idx="104">
                  <c:v>39721</c:v>
                </c:pt>
                <c:pt idx="105">
                  <c:v>39752</c:v>
                </c:pt>
                <c:pt idx="106">
                  <c:v>39782</c:v>
                </c:pt>
                <c:pt idx="107">
                  <c:v>39813</c:v>
                </c:pt>
                <c:pt idx="108">
                  <c:v>39844</c:v>
                </c:pt>
                <c:pt idx="109">
                  <c:v>39872</c:v>
                </c:pt>
                <c:pt idx="110">
                  <c:v>39903</c:v>
                </c:pt>
                <c:pt idx="111">
                  <c:v>39933</c:v>
                </c:pt>
                <c:pt idx="112">
                  <c:v>39964</c:v>
                </c:pt>
                <c:pt idx="113">
                  <c:v>39994</c:v>
                </c:pt>
                <c:pt idx="114">
                  <c:v>40025</c:v>
                </c:pt>
                <c:pt idx="115">
                  <c:v>40056</c:v>
                </c:pt>
                <c:pt idx="116">
                  <c:v>40086</c:v>
                </c:pt>
                <c:pt idx="117">
                  <c:v>40117</c:v>
                </c:pt>
                <c:pt idx="118">
                  <c:v>40147</c:v>
                </c:pt>
                <c:pt idx="119">
                  <c:v>40178</c:v>
                </c:pt>
                <c:pt idx="120">
                  <c:v>40209</c:v>
                </c:pt>
                <c:pt idx="121">
                  <c:v>40237</c:v>
                </c:pt>
                <c:pt idx="122">
                  <c:v>40268</c:v>
                </c:pt>
                <c:pt idx="123">
                  <c:v>40298</c:v>
                </c:pt>
                <c:pt idx="124">
                  <c:v>40329</c:v>
                </c:pt>
                <c:pt idx="125">
                  <c:v>40359</c:v>
                </c:pt>
                <c:pt idx="126">
                  <c:v>40390</c:v>
                </c:pt>
                <c:pt idx="127">
                  <c:v>40421</c:v>
                </c:pt>
                <c:pt idx="128">
                  <c:v>40451</c:v>
                </c:pt>
                <c:pt idx="129">
                  <c:v>40482</c:v>
                </c:pt>
                <c:pt idx="130">
                  <c:v>40512</c:v>
                </c:pt>
                <c:pt idx="131">
                  <c:v>40543</c:v>
                </c:pt>
                <c:pt idx="132">
                  <c:v>40574</c:v>
                </c:pt>
                <c:pt idx="133">
                  <c:v>40602</c:v>
                </c:pt>
                <c:pt idx="134">
                  <c:v>40633</c:v>
                </c:pt>
                <c:pt idx="135">
                  <c:v>40663</c:v>
                </c:pt>
                <c:pt idx="136">
                  <c:v>40694</c:v>
                </c:pt>
                <c:pt idx="137">
                  <c:v>40724</c:v>
                </c:pt>
                <c:pt idx="138">
                  <c:v>40755</c:v>
                </c:pt>
                <c:pt idx="139">
                  <c:v>40786</c:v>
                </c:pt>
                <c:pt idx="140">
                  <c:v>40816</c:v>
                </c:pt>
                <c:pt idx="141">
                  <c:v>40847</c:v>
                </c:pt>
                <c:pt idx="142">
                  <c:v>40877</c:v>
                </c:pt>
                <c:pt idx="143">
                  <c:v>40908</c:v>
                </c:pt>
                <c:pt idx="144">
                  <c:v>40939</c:v>
                </c:pt>
                <c:pt idx="145">
                  <c:v>40968</c:v>
                </c:pt>
                <c:pt idx="146">
                  <c:v>40999</c:v>
                </c:pt>
                <c:pt idx="147">
                  <c:v>41029</c:v>
                </c:pt>
                <c:pt idx="148">
                  <c:v>41060</c:v>
                </c:pt>
                <c:pt idx="149">
                  <c:v>41090</c:v>
                </c:pt>
                <c:pt idx="150">
                  <c:v>41121</c:v>
                </c:pt>
                <c:pt idx="151">
                  <c:v>41152</c:v>
                </c:pt>
                <c:pt idx="152">
                  <c:v>41182</c:v>
                </c:pt>
                <c:pt idx="153">
                  <c:v>41213</c:v>
                </c:pt>
                <c:pt idx="154">
                  <c:v>41243</c:v>
                </c:pt>
                <c:pt idx="155">
                  <c:v>41274</c:v>
                </c:pt>
                <c:pt idx="156">
                  <c:v>41305</c:v>
                </c:pt>
                <c:pt idx="157">
                  <c:v>41333</c:v>
                </c:pt>
                <c:pt idx="158">
                  <c:v>41364</c:v>
                </c:pt>
                <c:pt idx="159">
                  <c:v>41394</c:v>
                </c:pt>
                <c:pt idx="160">
                  <c:v>41425</c:v>
                </c:pt>
                <c:pt idx="161">
                  <c:v>41455</c:v>
                </c:pt>
                <c:pt idx="162">
                  <c:v>41486</c:v>
                </c:pt>
                <c:pt idx="163">
                  <c:v>41517</c:v>
                </c:pt>
                <c:pt idx="164">
                  <c:v>41547</c:v>
                </c:pt>
                <c:pt idx="165">
                  <c:v>41578</c:v>
                </c:pt>
                <c:pt idx="166">
                  <c:v>41608</c:v>
                </c:pt>
                <c:pt idx="167">
                  <c:v>41639</c:v>
                </c:pt>
                <c:pt idx="168">
                  <c:v>41670</c:v>
                </c:pt>
                <c:pt idx="169">
                  <c:v>41698</c:v>
                </c:pt>
                <c:pt idx="170">
                  <c:v>41729</c:v>
                </c:pt>
                <c:pt idx="171">
                  <c:v>41759</c:v>
                </c:pt>
                <c:pt idx="172">
                  <c:v>41790</c:v>
                </c:pt>
                <c:pt idx="173">
                  <c:v>41820</c:v>
                </c:pt>
                <c:pt idx="174">
                  <c:v>41851</c:v>
                </c:pt>
                <c:pt idx="175">
                  <c:v>41882</c:v>
                </c:pt>
                <c:pt idx="176">
                  <c:v>41912</c:v>
                </c:pt>
                <c:pt idx="177">
                  <c:v>41943</c:v>
                </c:pt>
                <c:pt idx="178">
                  <c:v>41973</c:v>
                </c:pt>
                <c:pt idx="179">
                  <c:v>42004</c:v>
                </c:pt>
                <c:pt idx="180">
                  <c:v>42035</c:v>
                </c:pt>
                <c:pt idx="181">
                  <c:v>42063</c:v>
                </c:pt>
                <c:pt idx="182">
                  <c:v>42094</c:v>
                </c:pt>
                <c:pt idx="183">
                  <c:v>42124</c:v>
                </c:pt>
                <c:pt idx="184">
                  <c:v>42155</c:v>
                </c:pt>
                <c:pt idx="185">
                  <c:v>42185</c:v>
                </c:pt>
                <c:pt idx="186">
                  <c:v>42216</c:v>
                </c:pt>
                <c:pt idx="187">
                  <c:v>42247</c:v>
                </c:pt>
                <c:pt idx="188">
                  <c:v>42277</c:v>
                </c:pt>
                <c:pt idx="189">
                  <c:v>42308</c:v>
                </c:pt>
                <c:pt idx="190">
                  <c:v>42338</c:v>
                </c:pt>
                <c:pt idx="191">
                  <c:v>42369</c:v>
                </c:pt>
                <c:pt idx="192">
                  <c:v>42400</c:v>
                </c:pt>
                <c:pt idx="193">
                  <c:v>42429</c:v>
                </c:pt>
                <c:pt idx="194">
                  <c:v>42460</c:v>
                </c:pt>
                <c:pt idx="195">
                  <c:v>42490</c:v>
                </c:pt>
                <c:pt idx="196">
                  <c:v>42521</c:v>
                </c:pt>
                <c:pt idx="197">
                  <c:v>42551</c:v>
                </c:pt>
                <c:pt idx="198">
                  <c:v>42582</c:v>
                </c:pt>
                <c:pt idx="199">
                  <c:v>42613</c:v>
                </c:pt>
                <c:pt idx="200">
                  <c:v>42643</c:v>
                </c:pt>
                <c:pt idx="201">
                  <c:v>42674</c:v>
                </c:pt>
                <c:pt idx="202">
                  <c:v>42704</c:v>
                </c:pt>
                <c:pt idx="203">
                  <c:v>42735</c:v>
                </c:pt>
                <c:pt idx="204">
                  <c:v>42766</c:v>
                </c:pt>
                <c:pt idx="205">
                  <c:v>42794</c:v>
                </c:pt>
                <c:pt idx="206">
                  <c:v>42825</c:v>
                </c:pt>
                <c:pt idx="207">
                  <c:v>42855</c:v>
                </c:pt>
                <c:pt idx="208">
                  <c:v>42886</c:v>
                </c:pt>
                <c:pt idx="209">
                  <c:v>42916</c:v>
                </c:pt>
                <c:pt idx="210">
                  <c:v>42947</c:v>
                </c:pt>
                <c:pt idx="211">
                  <c:v>42978</c:v>
                </c:pt>
                <c:pt idx="212">
                  <c:v>43008</c:v>
                </c:pt>
                <c:pt idx="213">
                  <c:v>43039</c:v>
                </c:pt>
                <c:pt idx="214">
                  <c:v>43069</c:v>
                </c:pt>
                <c:pt idx="215">
                  <c:v>43100</c:v>
                </c:pt>
                <c:pt idx="216">
                  <c:v>43131</c:v>
                </c:pt>
                <c:pt idx="217">
                  <c:v>43159</c:v>
                </c:pt>
                <c:pt idx="218">
                  <c:v>43190</c:v>
                </c:pt>
                <c:pt idx="219">
                  <c:v>43220</c:v>
                </c:pt>
                <c:pt idx="220">
                  <c:v>43251</c:v>
                </c:pt>
                <c:pt idx="221">
                  <c:v>43281</c:v>
                </c:pt>
                <c:pt idx="222">
                  <c:v>43312</c:v>
                </c:pt>
                <c:pt idx="223">
                  <c:v>43343</c:v>
                </c:pt>
                <c:pt idx="224">
                  <c:v>43373</c:v>
                </c:pt>
                <c:pt idx="225">
                  <c:v>43404</c:v>
                </c:pt>
                <c:pt idx="226">
                  <c:v>43434</c:v>
                </c:pt>
                <c:pt idx="227">
                  <c:v>43465</c:v>
                </c:pt>
                <c:pt idx="228">
                  <c:v>43496</c:v>
                </c:pt>
                <c:pt idx="229">
                  <c:v>43524</c:v>
                </c:pt>
                <c:pt idx="230">
                  <c:v>43555</c:v>
                </c:pt>
                <c:pt idx="231">
                  <c:v>43585</c:v>
                </c:pt>
                <c:pt idx="232">
                  <c:v>43616</c:v>
                </c:pt>
                <c:pt idx="233">
                  <c:v>43646</c:v>
                </c:pt>
                <c:pt idx="234">
                  <c:v>43677</c:v>
                </c:pt>
                <c:pt idx="235">
                  <c:v>43708</c:v>
                </c:pt>
                <c:pt idx="236">
                  <c:v>43738</c:v>
                </c:pt>
                <c:pt idx="237">
                  <c:v>43769</c:v>
                </c:pt>
                <c:pt idx="238">
                  <c:v>43799</c:v>
                </c:pt>
                <c:pt idx="239">
                  <c:v>43830</c:v>
                </c:pt>
                <c:pt idx="240">
                  <c:v>43861</c:v>
                </c:pt>
                <c:pt idx="241">
                  <c:v>43890</c:v>
                </c:pt>
                <c:pt idx="242">
                  <c:v>43921</c:v>
                </c:pt>
                <c:pt idx="243">
                  <c:v>43951</c:v>
                </c:pt>
                <c:pt idx="244">
                  <c:v>43982</c:v>
                </c:pt>
                <c:pt idx="245">
                  <c:v>44012</c:v>
                </c:pt>
                <c:pt idx="246">
                  <c:v>44043</c:v>
                </c:pt>
                <c:pt idx="247">
                  <c:v>44074</c:v>
                </c:pt>
                <c:pt idx="248">
                  <c:v>44104</c:v>
                </c:pt>
                <c:pt idx="249">
                  <c:v>44135</c:v>
                </c:pt>
                <c:pt idx="250">
                  <c:v>44165</c:v>
                </c:pt>
                <c:pt idx="251">
                  <c:v>44196</c:v>
                </c:pt>
                <c:pt idx="252">
                  <c:v>44227</c:v>
                </c:pt>
                <c:pt idx="253">
                  <c:v>44255</c:v>
                </c:pt>
                <c:pt idx="254">
                  <c:v>44286</c:v>
                </c:pt>
                <c:pt idx="255">
                  <c:v>44316</c:v>
                </c:pt>
                <c:pt idx="256">
                  <c:v>44347</c:v>
                </c:pt>
                <c:pt idx="257">
                  <c:v>44377</c:v>
                </c:pt>
                <c:pt idx="258">
                  <c:v>44408</c:v>
                </c:pt>
                <c:pt idx="259">
                  <c:v>44439</c:v>
                </c:pt>
                <c:pt idx="260">
                  <c:v>44469</c:v>
                </c:pt>
                <c:pt idx="261">
                  <c:v>44500</c:v>
                </c:pt>
                <c:pt idx="262">
                  <c:v>44530</c:v>
                </c:pt>
                <c:pt idx="263">
                  <c:v>44561</c:v>
                </c:pt>
                <c:pt idx="264">
                  <c:v>44592</c:v>
                </c:pt>
                <c:pt idx="265">
                  <c:v>44620</c:v>
                </c:pt>
                <c:pt idx="266">
                  <c:v>44651</c:v>
                </c:pt>
                <c:pt idx="267">
                  <c:v>44681</c:v>
                </c:pt>
                <c:pt idx="268">
                  <c:v>44712</c:v>
                </c:pt>
                <c:pt idx="269">
                  <c:v>44742</c:v>
                </c:pt>
                <c:pt idx="270">
                  <c:v>44773</c:v>
                </c:pt>
                <c:pt idx="271">
                  <c:v>44804</c:v>
                </c:pt>
                <c:pt idx="272">
                  <c:v>44834</c:v>
                </c:pt>
                <c:pt idx="273">
                  <c:v>44865</c:v>
                </c:pt>
                <c:pt idx="274">
                  <c:v>44895</c:v>
                </c:pt>
                <c:pt idx="275">
                  <c:v>44926</c:v>
                </c:pt>
                <c:pt idx="276">
                  <c:v>44957</c:v>
                </c:pt>
                <c:pt idx="277">
                  <c:v>44985</c:v>
                </c:pt>
                <c:pt idx="278">
                  <c:v>45016</c:v>
                </c:pt>
                <c:pt idx="279">
                  <c:v>45046</c:v>
                </c:pt>
                <c:pt idx="280">
                  <c:v>45077</c:v>
                </c:pt>
                <c:pt idx="281">
                  <c:v>45107</c:v>
                </c:pt>
                <c:pt idx="282">
                  <c:v>45138</c:v>
                </c:pt>
                <c:pt idx="283">
                  <c:v>45169</c:v>
                </c:pt>
                <c:pt idx="284">
                  <c:v>45199</c:v>
                </c:pt>
                <c:pt idx="285">
                  <c:v>45230</c:v>
                </c:pt>
                <c:pt idx="286">
                  <c:v>45260</c:v>
                </c:pt>
                <c:pt idx="287">
                  <c:v>45291</c:v>
                </c:pt>
                <c:pt idx="288">
                  <c:v>45322</c:v>
                </c:pt>
                <c:pt idx="289">
                  <c:v>45351</c:v>
                </c:pt>
                <c:pt idx="290">
                  <c:v>45382</c:v>
                </c:pt>
                <c:pt idx="291">
                  <c:v>45412</c:v>
                </c:pt>
                <c:pt idx="292">
                  <c:v>45443</c:v>
                </c:pt>
                <c:pt idx="293">
                  <c:v>45473</c:v>
                </c:pt>
                <c:pt idx="294">
                  <c:v>45504</c:v>
                </c:pt>
                <c:pt idx="295">
                  <c:v>45535</c:v>
                </c:pt>
                <c:pt idx="296">
                  <c:v>45565</c:v>
                </c:pt>
                <c:pt idx="297">
                  <c:v>45596</c:v>
                </c:pt>
                <c:pt idx="298">
                  <c:v>45626</c:v>
                </c:pt>
                <c:pt idx="299">
                  <c:v>45657</c:v>
                </c:pt>
                <c:pt idx="300">
                  <c:v>45688</c:v>
                </c:pt>
                <c:pt idx="301">
                  <c:v>45716</c:v>
                </c:pt>
                <c:pt idx="302">
                  <c:v>45747</c:v>
                </c:pt>
                <c:pt idx="303">
                  <c:v>45777</c:v>
                </c:pt>
                <c:pt idx="304">
                  <c:v>45808</c:v>
                </c:pt>
                <c:pt idx="305">
                  <c:v>45838</c:v>
                </c:pt>
                <c:pt idx="306">
                  <c:v>45869</c:v>
                </c:pt>
                <c:pt idx="307">
                  <c:v>45900</c:v>
                </c:pt>
                <c:pt idx="308">
                  <c:v>45930</c:v>
                </c:pt>
                <c:pt idx="309">
                  <c:v>45961</c:v>
                </c:pt>
                <c:pt idx="310">
                  <c:v>45991</c:v>
                </c:pt>
                <c:pt idx="311">
                  <c:v>46022</c:v>
                </c:pt>
                <c:pt idx="312">
                  <c:v>46053</c:v>
                </c:pt>
                <c:pt idx="313">
                  <c:v>46081</c:v>
                </c:pt>
                <c:pt idx="314">
                  <c:v>46112</c:v>
                </c:pt>
                <c:pt idx="315">
                  <c:v>46142</c:v>
                </c:pt>
                <c:pt idx="316">
                  <c:v>46173</c:v>
                </c:pt>
                <c:pt idx="317">
                  <c:v>46203</c:v>
                </c:pt>
                <c:pt idx="318">
                  <c:v>46234</c:v>
                </c:pt>
                <c:pt idx="319">
                  <c:v>46265</c:v>
                </c:pt>
                <c:pt idx="320">
                  <c:v>46295</c:v>
                </c:pt>
                <c:pt idx="321">
                  <c:v>46326</c:v>
                </c:pt>
                <c:pt idx="322">
                  <c:v>46356</c:v>
                </c:pt>
                <c:pt idx="323">
                  <c:v>46387</c:v>
                </c:pt>
                <c:pt idx="324">
                  <c:v>46418</c:v>
                </c:pt>
                <c:pt idx="325">
                  <c:v>46446</c:v>
                </c:pt>
                <c:pt idx="326">
                  <c:v>46477</c:v>
                </c:pt>
                <c:pt idx="327">
                  <c:v>46507</c:v>
                </c:pt>
                <c:pt idx="328">
                  <c:v>46538</c:v>
                </c:pt>
                <c:pt idx="329">
                  <c:v>46568</c:v>
                </c:pt>
                <c:pt idx="330">
                  <c:v>46599</c:v>
                </c:pt>
                <c:pt idx="331">
                  <c:v>46630</c:v>
                </c:pt>
                <c:pt idx="332">
                  <c:v>46660</c:v>
                </c:pt>
                <c:pt idx="333">
                  <c:v>46691</c:v>
                </c:pt>
                <c:pt idx="334">
                  <c:v>46721</c:v>
                </c:pt>
                <c:pt idx="335">
                  <c:v>46752</c:v>
                </c:pt>
              </c:numCache>
            </c:numRef>
          </c:cat>
          <c:val>
            <c:numRef>
              <c:f>'17 - PCE'!$BH$13:$BH$336</c:f>
              <c:numCache>
                <c:formatCode>General</c:formatCode>
                <c:ptCount val="324"/>
                <c:pt idx="292" formatCode="0.0000">
                  <c:v>2.6674953595995365</c:v>
                </c:pt>
                <c:pt idx="299">
                  <c:v>2.8</c:v>
                </c:pt>
                <c:pt idx="311">
                  <c:v>2.2999999999999998</c:v>
                </c:pt>
                <c:pt idx="323">
                  <c:v>2</c:v>
                </c:pt>
              </c:numCache>
            </c:numRef>
          </c:val>
          <c:smooth val="0"/>
          <c:extLst>
            <c:ext xmlns:c16="http://schemas.microsoft.com/office/drawing/2014/chart" uri="{C3380CC4-5D6E-409C-BE32-E72D297353CC}">
              <c16:uniqueId val="{00000032-696A-4B75-85EB-3FAF3BFFAE1A}"/>
            </c:ext>
          </c:extLst>
        </c:ser>
        <c:ser>
          <c:idx val="53"/>
          <c:order val="51"/>
          <c:tx>
            <c:strRef>
              <c:f>'17 - PCE'!$BI$12</c:f>
              <c:strCache>
                <c:ptCount val="1"/>
                <c:pt idx="0">
                  <c:v> Sep-24</c:v>
                </c:pt>
              </c:strCache>
            </c:strRef>
          </c:tx>
          <c:spPr>
            <a:ln w="19050" cap="rnd">
              <a:solidFill>
                <a:srgbClr val="8779C6"/>
              </a:solidFill>
              <a:prstDash val="sysDash"/>
              <a:round/>
            </a:ln>
            <a:effectLst/>
          </c:spPr>
          <c:marker>
            <c:symbol val="none"/>
          </c:marker>
          <c:cat>
            <c:numRef>
              <c:f>'17 - PCE'!$G$13:$G$348</c:f>
              <c:numCache>
                <c:formatCode>[$-409]mmm\-yy;@</c:formatCode>
                <c:ptCount val="336"/>
                <c:pt idx="0">
                  <c:v>36556</c:v>
                </c:pt>
                <c:pt idx="1">
                  <c:v>36585</c:v>
                </c:pt>
                <c:pt idx="2">
                  <c:v>36616</c:v>
                </c:pt>
                <c:pt idx="3">
                  <c:v>36646</c:v>
                </c:pt>
                <c:pt idx="4">
                  <c:v>36677</c:v>
                </c:pt>
                <c:pt idx="5">
                  <c:v>36707</c:v>
                </c:pt>
                <c:pt idx="6">
                  <c:v>36738</c:v>
                </c:pt>
                <c:pt idx="7">
                  <c:v>36769</c:v>
                </c:pt>
                <c:pt idx="8">
                  <c:v>36799</c:v>
                </c:pt>
                <c:pt idx="9">
                  <c:v>36830</c:v>
                </c:pt>
                <c:pt idx="10">
                  <c:v>36860</c:v>
                </c:pt>
                <c:pt idx="11">
                  <c:v>36891</c:v>
                </c:pt>
                <c:pt idx="12">
                  <c:v>36922</c:v>
                </c:pt>
                <c:pt idx="13">
                  <c:v>36950</c:v>
                </c:pt>
                <c:pt idx="14">
                  <c:v>36981</c:v>
                </c:pt>
                <c:pt idx="15">
                  <c:v>37011</c:v>
                </c:pt>
                <c:pt idx="16">
                  <c:v>37042</c:v>
                </c:pt>
                <c:pt idx="17">
                  <c:v>37072</c:v>
                </c:pt>
                <c:pt idx="18">
                  <c:v>37103</c:v>
                </c:pt>
                <c:pt idx="19">
                  <c:v>37134</c:v>
                </c:pt>
                <c:pt idx="20">
                  <c:v>37164</c:v>
                </c:pt>
                <c:pt idx="21">
                  <c:v>37195</c:v>
                </c:pt>
                <c:pt idx="22">
                  <c:v>37225</c:v>
                </c:pt>
                <c:pt idx="23">
                  <c:v>37256</c:v>
                </c:pt>
                <c:pt idx="24">
                  <c:v>37287</c:v>
                </c:pt>
                <c:pt idx="25">
                  <c:v>37315</c:v>
                </c:pt>
                <c:pt idx="26">
                  <c:v>37346</c:v>
                </c:pt>
                <c:pt idx="27">
                  <c:v>37376</c:v>
                </c:pt>
                <c:pt idx="28">
                  <c:v>37407</c:v>
                </c:pt>
                <c:pt idx="29">
                  <c:v>37437</c:v>
                </c:pt>
                <c:pt idx="30">
                  <c:v>37468</c:v>
                </c:pt>
                <c:pt idx="31">
                  <c:v>37499</c:v>
                </c:pt>
                <c:pt idx="32">
                  <c:v>37529</c:v>
                </c:pt>
                <c:pt idx="33">
                  <c:v>37560</c:v>
                </c:pt>
                <c:pt idx="34">
                  <c:v>37590</c:v>
                </c:pt>
                <c:pt idx="35">
                  <c:v>37621</c:v>
                </c:pt>
                <c:pt idx="36">
                  <c:v>37652</c:v>
                </c:pt>
                <c:pt idx="37">
                  <c:v>37680</c:v>
                </c:pt>
                <c:pt idx="38">
                  <c:v>37711</c:v>
                </c:pt>
                <c:pt idx="39">
                  <c:v>37741</c:v>
                </c:pt>
                <c:pt idx="40">
                  <c:v>37772</c:v>
                </c:pt>
                <c:pt idx="41">
                  <c:v>37802</c:v>
                </c:pt>
                <c:pt idx="42">
                  <c:v>37833</c:v>
                </c:pt>
                <c:pt idx="43">
                  <c:v>37864</c:v>
                </c:pt>
                <c:pt idx="44">
                  <c:v>37894</c:v>
                </c:pt>
                <c:pt idx="45">
                  <c:v>37925</c:v>
                </c:pt>
                <c:pt idx="46">
                  <c:v>37955</c:v>
                </c:pt>
                <c:pt idx="47">
                  <c:v>37986</c:v>
                </c:pt>
                <c:pt idx="48">
                  <c:v>38017</c:v>
                </c:pt>
                <c:pt idx="49">
                  <c:v>38046</c:v>
                </c:pt>
                <c:pt idx="50">
                  <c:v>38077</c:v>
                </c:pt>
                <c:pt idx="51">
                  <c:v>38107</c:v>
                </c:pt>
                <c:pt idx="52">
                  <c:v>38138</c:v>
                </c:pt>
                <c:pt idx="53">
                  <c:v>38168</c:v>
                </c:pt>
                <c:pt idx="54">
                  <c:v>38199</c:v>
                </c:pt>
                <c:pt idx="55">
                  <c:v>38230</c:v>
                </c:pt>
                <c:pt idx="56">
                  <c:v>38260</c:v>
                </c:pt>
                <c:pt idx="57">
                  <c:v>38291</c:v>
                </c:pt>
                <c:pt idx="58">
                  <c:v>38321</c:v>
                </c:pt>
                <c:pt idx="59">
                  <c:v>38352</c:v>
                </c:pt>
                <c:pt idx="60">
                  <c:v>38383</c:v>
                </c:pt>
                <c:pt idx="61">
                  <c:v>38411</c:v>
                </c:pt>
                <c:pt idx="62">
                  <c:v>38442</c:v>
                </c:pt>
                <c:pt idx="63">
                  <c:v>38472</c:v>
                </c:pt>
                <c:pt idx="64">
                  <c:v>38503</c:v>
                </c:pt>
                <c:pt idx="65">
                  <c:v>38533</c:v>
                </c:pt>
                <c:pt idx="66">
                  <c:v>38564</c:v>
                </c:pt>
                <c:pt idx="67">
                  <c:v>38595</c:v>
                </c:pt>
                <c:pt idx="68">
                  <c:v>38625</c:v>
                </c:pt>
                <c:pt idx="69">
                  <c:v>38656</c:v>
                </c:pt>
                <c:pt idx="70">
                  <c:v>38686</c:v>
                </c:pt>
                <c:pt idx="71">
                  <c:v>38717</c:v>
                </c:pt>
                <c:pt idx="72">
                  <c:v>38748</c:v>
                </c:pt>
                <c:pt idx="73">
                  <c:v>38776</c:v>
                </c:pt>
                <c:pt idx="74">
                  <c:v>38807</c:v>
                </c:pt>
                <c:pt idx="75">
                  <c:v>38837</c:v>
                </c:pt>
                <c:pt idx="76">
                  <c:v>38868</c:v>
                </c:pt>
                <c:pt idx="77">
                  <c:v>38898</c:v>
                </c:pt>
                <c:pt idx="78">
                  <c:v>38929</c:v>
                </c:pt>
                <c:pt idx="79">
                  <c:v>38960</c:v>
                </c:pt>
                <c:pt idx="80">
                  <c:v>38990</c:v>
                </c:pt>
                <c:pt idx="81">
                  <c:v>39021</c:v>
                </c:pt>
                <c:pt idx="82">
                  <c:v>39051</c:v>
                </c:pt>
                <c:pt idx="83">
                  <c:v>39082</c:v>
                </c:pt>
                <c:pt idx="84">
                  <c:v>39113</c:v>
                </c:pt>
                <c:pt idx="85">
                  <c:v>39141</c:v>
                </c:pt>
                <c:pt idx="86">
                  <c:v>39172</c:v>
                </c:pt>
                <c:pt idx="87">
                  <c:v>39202</c:v>
                </c:pt>
                <c:pt idx="88">
                  <c:v>39233</c:v>
                </c:pt>
                <c:pt idx="89">
                  <c:v>39263</c:v>
                </c:pt>
                <c:pt idx="90">
                  <c:v>39294</c:v>
                </c:pt>
                <c:pt idx="91">
                  <c:v>39325</c:v>
                </c:pt>
                <c:pt idx="92">
                  <c:v>39355</c:v>
                </c:pt>
                <c:pt idx="93">
                  <c:v>39386</c:v>
                </c:pt>
                <c:pt idx="94">
                  <c:v>39416</c:v>
                </c:pt>
                <c:pt idx="95">
                  <c:v>39447</c:v>
                </c:pt>
                <c:pt idx="96">
                  <c:v>39478</c:v>
                </c:pt>
                <c:pt idx="97">
                  <c:v>39507</c:v>
                </c:pt>
                <c:pt idx="98">
                  <c:v>39538</c:v>
                </c:pt>
                <c:pt idx="99">
                  <c:v>39568</c:v>
                </c:pt>
                <c:pt idx="100">
                  <c:v>39599</c:v>
                </c:pt>
                <c:pt idx="101">
                  <c:v>39629</c:v>
                </c:pt>
                <c:pt idx="102">
                  <c:v>39660</c:v>
                </c:pt>
                <c:pt idx="103">
                  <c:v>39691</c:v>
                </c:pt>
                <c:pt idx="104">
                  <c:v>39721</c:v>
                </c:pt>
                <c:pt idx="105">
                  <c:v>39752</c:v>
                </c:pt>
                <c:pt idx="106">
                  <c:v>39782</c:v>
                </c:pt>
                <c:pt idx="107">
                  <c:v>39813</c:v>
                </c:pt>
                <c:pt idx="108">
                  <c:v>39844</c:v>
                </c:pt>
                <c:pt idx="109">
                  <c:v>39872</c:v>
                </c:pt>
                <c:pt idx="110">
                  <c:v>39903</c:v>
                </c:pt>
                <c:pt idx="111">
                  <c:v>39933</c:v>
                </c:pt>
                <c:pt idx="112">
                  <c:v>39964</c:v>
                </c:pt>
                <c:pt idx="113">
                  <c:v>39994</c:v>
                </c:pt>
                <c:pt idx="114">
                  <c:v>40025</c:v>
                </c:pt>
                <c:pt idx="115">
                  <c:v>40056</c:v>
                </c:pt>
                <c:pt idx="116">
                  <c:v>40086</c:v>
                </c:pt>
                <c:pt idx="117">
                  <c:v>40117</c:v>
                </c:pt>
                <c:pt idx="118">
                  <c:v>40147</c:v>
                </c:pt>
                <c:pt idx="119">
                  <c:v>40178</c:v>
                </c:pt>
                <c:pt idx="120">
                  <c:v>40209</c:v>
                </c:pt>
                <c:pt idx="121">
                  <c:v>40237</c:v>
                </c:pt>
                <c:pt idx="122">
                  <c:v>40268</c:v>
                </c:pt>
                <c:pt idx="123">
                  <c:v>40298</c:v>
                </c:pt>
                <c:pt idx="124">
                  <c:v>40329</c:v>
                </c:pt>
                <c:pt idx="125">
                  <c:v>40359</c:v>
                </c:pt>
                <c:pt idx="126">
                  <c:v>40390</c:v>
                </c:pt>
                <c:pt idx="127">
                  <c:v>40421</c:v>
                </c:pt>
                <c:pt idx="128">
                  <c:v>40451</c:v>
                </c:pt>
                <c:pt idx="129">
                  <c:v>40482</c:v>
                </c:pt>
                <c:pt idx="130">
                  <c:v>40512</c:v>
                </c:pt>
                <c:pt idx="131">
                  <c:v>40543</c:v>
                </c:pt>
                <c:pt idx="132">
                  <c:v>40574</c:v>
                </c:pt>
                <c:pt idx="133">
                  <c:v>40602</c:v>
                </c:pt>
                <c:pt idx="134">
                  <c:v>40633</c:v>
                </c:pt>
                <c:pt idx="135">
                  <c:v>40663</c:v>
                </c:pt>
                <c:pt idx="136">
                  <c:v>40694</c:v>
                </c:pt>
                <c:pt idx="137">
                  <c:v>40724</c:v>
                </c:pt>
                <c:pt idx="138">
                  <c:v>40755</c:v>
                </c:pt>
                <c:pt idx="139">
                  <c:v>40786</c:v>
                </c:pt>
                <c:pt idx="140">
                  <c:v>40816</c:v>
                </c:pt>
                <c:pt idx="141">
                  <c:v>40847</c:v>
                </c:pt>
                <c:pt idx="142">
                  <c:v>40877</c:v>
                </c:pt>
                <c:pt idx="143">
                  <c:v>40908</c:v>
                </c:pt>
                <c:pt idx="144">
                  <c:v>40939</c:v>
                </c:pt>
                <c:pt idx="145">
                  <c:v>40968</c:v>
                </c:pt>
                <c:pt idx="146">
                  <c:v>40999</c:v>
                </c:pt>
                <c:pt idx="147">
                  <c:v>41029</c:v>
                </c:pt>
                <c:pt idx="148">
                  <c:v>41060</c:v>
                </c:pt>
                <c:pt idx="149">
                  <c:v>41090</c:v>
                </c:pt>
                <c:pt idx="150">
                  <c:v>41121</c:v>
                </c:pt>
                <c:pt idx="151">
                  <c:v>41152</c:v>
                </c:pt>
                <c:pt idx="152">
                  <c:v>41182</c:v>
                </c:pt>
                <c:pt idx="153">
                  <c:v>41213</c:v>
                </c:pt>
                <c:pt idx="154">
                  <c:v>41243</c:v>
                </c:pt>
                <c:pt idx="155">
                  <c:v>41274</c:v>
                </c:pt>
                <c:pt idx="156">
                  <c:v>41305</c:v>
                </c:pt>
                <c:pt idx="157">
                  <c:v>41333</c:v>
                </c:pt>
                <c:pt idx="158">
                  <c:v>41364</c:v>
                </c:pt>
                <c:pt idx="159">
                  <c:v>41394</c:v>
                </c:pt>
                <c:pt idx="160">
                  <c:v>41425</c:v>
                </c:pt>
                <c:pt idx="161">
                  <c:v>41455</c:v>
                </c:pt>
                <c:pt idx="162">
                  <c:v>41486</c:v>
                </c:pt>
                <c:pt idx="163">
                  <c:v>41517</c:v>
                </c:pt>
                <c:pt idx="164">
                  <c:v>41547</c:v>
                </c:pt>
                <c:pt idx="165">
                  <c:v>41578</c:v>
                </c:pt>
                <c:pt idx="166">
                  <c:v>41608</c:v>
                </c:pt>
                <c:pt idx="167">
                  <c:v>41639</c:v>
                </c:pt>
                <c:pt idx="168">
                  <c:v>41670</c:v>
                </c:pt>
                <c:pt idx="169">
                  <c:v>41698</c:v>
                </c:pt>
                <c:pt idx="170">
                  <c:v>41729</c:v>
                </c:pt>
                <c:pt idx="171">
                  <c:v>41759</c:v>
                </c:pt>
                <c:pt idx="172">
                  <c:v>41790</c:v>
                </c:pt>
                <c:pt idx="173">
                  <c:v>41820</c:v>
                </c:pt>
                <c:pt idx="174">
                  <c:v>41851</c:v>
                </c:pt>
                <c:pt idx="175">
                  <c:v>41882</c:v>
                </c:pt>
                <c:pt idx="176">
                  <c:v>41912</c:v>
                </c:pt>
                <c:pt idx="177">
                  <c:v>41943</c:v>
                </c:pt>
                <c:pt idx="178">
                  <c:v>41973</c:v>
                </c:pt>
                <c:pt idx="179">
                  <c:v>42004</c:v>
                </c:pt>
                <c:pt idx="180">
                  <c:v>42035</c:v>
                </c:pt>
                <c:pt idx="181">
                  <c:v>42063</c:v>
                </c:pt>
                <c:pt idx="182">
                  <c:v>42094</c:v>
                </c:pt>
                <c:pt idx="183">
                  <c:v>42124</c:v>
                </c:pt>
                <c:pt idx="184">
                  <c:v>42155</c:v>
                </c:pt>
                <c:pt idx="185">
                  <c:v>42185</c:v>
                </c:pt>
                <c:pt idx="186">
                  <c:v>42216</c:v>
                </c:pt>
                <c:pt idx="187">
                  <c:v>42247</c:v>
                </c:pt>
                <c:pt idx="188">
                  <c:v>42277</c:v>
                </c:pt>
                <c:pt idx="189">
                  <c:v>42308</c:v>
                </c:pt>
                <c:pt idx="190">
                  <c:v>42338</c:v>
                </c:pt>
                <c:pt idx="191">
                  <c:v>42369</c:v>
                </c:pt>
                <c:pt idx="192">
                  <c:v>42400</c:v>
                </c:pt>
                <c:pt idx="193">
                  <c:v>42429</c:v>
                </c:pt>
                <c:pt idx="194">
                  <c:v>42460</c:v>
                </c:pt>
                <c:pt idx="195">
                  <c:v>42490</c:v>
                </c:pt>
                <c:pt idx="196">
                  <c:v>42521</c:v>
                </c:pt>
                <c:pt idx="197">
                  <c:v>42551</c:v>
                </c:pt>
                <c:pt idx="198">
                  <c:v>42582</c:v>
                </c:pt>
                <c:pt idx="199">
                  <c:v>42613</c:v>
                </c:pt>
                <c:pt idx="200">
                  <c:v>42643</c:v>
                </c:pt>
                <c:pt idx="201">
                  <c:v>42674</c:v>
                </c:pt>
                <c:pt idx="202">
                  <c:v>42704</c:v>
                </c:pt>
                <c:pt idx="203">
                  <c:v>42735</c:v>
                </c:pt>
                <c:pt idx="204">
                  <c:v>42766</c:v>
                </c:pt>
                <c:pt idx="205">
                  <c:v>42794</c:v>
                </c:pt>
                <c:pt idx="206">
                  <c:v>42825</c:v>
                </c:pt>
                <c:pt idx="207">
                  <c:v>42855</c:v>
                </c:pt>
                <c:pt idx="208">
                  <c:v>42886</c:v>
                </c:pt>
                <c:pt idx="209">
                  <c:v>42916</c:v>
                </c:pt>
                <c:pt idx="210">
                  <c:v>42947</c:v>
                </c:pt>
                <c:pt idx="211">
                  <c:v>42978</c:v>
                </c:pt>
                <c:pt idx="212">
                  <c:v>43008</c:v>
                </c:pt>
                <c:pt idx="213">
                  <c:v>43039</c:v>
                </c:pt>
                <c:pt idx="214">
                  <c:v>43069</c:v>
                </c:pt>
                <c:pt idx="215">
                  <c:v>43100</c:v>
                </c:pt>
                <c:pt idx="216">
                  <c:v>43131</c:v>
                </c:pt>
                <c:pt idx="217">
                  <c:v>43159</c:v>
                </c:pt>
                <c:pt idx="218">
                  <c:v>43190</c:v>
                </c:pt>
                <c:pt idx="219">
                  <c:v>43220</c:v>
                </c:pt>
                <c:pt idx="220">
                  <c:v>43251</c:v>
                </c:pt>
                <c:pt idx="221">
                  <c:v>43281</c:v>
                </c:pt>
                <c:pt idx="222">
                  <c:v>43312</c:v>
                </c:pt>
                <c:pt idx="223">
                  <c:v>43343</c:v>
                </c:pt>
                <c:pt idx="224">
                  <c:v>43373</c:v>
                </c:pt>
                <c:pt idx="225">
                  <c:v>43404</c:v>
                </c:pt>
                <c:pt idx="226">
                  <c:v>43434</c:v>
                </c:pt>
                <c:pt idx="227">
                  <c:v>43465</c:v>
                </c:pt>
                <c:pt idx="228">
                  <c:v>43496</c:v>
                </c:pt>
                <c:pt idx="229">
                  <c:v>43524</c:v>
                </c:pt>
                <c:pt idx="230">
                  <c:v>43555</c:v>
                </c:pt>
                <c:pt idx="231">
                  <c:v>43585</c:v>
                </c:pt>
                <c:pt idx="232">
                  <c:v>43616</c:v>
                </c:pt>
                <c:pt idx="233">
                  <c:v>43646</c:v>
                </c:pt>
                <c:pt idx="234">
                  <c:v>43677</c:v>
                </c:pt>
                <c:pt idx="235">
                  <c:v>43708</c:v>
                </c:pt>
                <c:pt idx="236">
                  <c:v>43738</c:v>
                </c:pt>
                <c:pt idx="237">
                  <c:v>43769</c:v>
                </c:pt>
                <c:pt idx="238">
                  <c:v>43799</c:v>
                </c:pt>
                <c:pt idx="239">
                  <c:v>43830</c:v>
                </c:pt>
                <c:pt idx="240">
                  <c:v>43861</c:v>
                </c:pt>
                <c:pt idx="241">
                  <c:v>43890</c:v>
                </c:pt>
                <c:pt idx="242">
                  <c:v>43921</c:v>
                </c:pt>
                <c:pt idx="243">
                  <c:v>43951</c:v>
                </c:pt>
                <c:pt idx="244">
                  <c:v>43982</c:v>
                </c:pt>
                <c:pt idx="245">
                  <c:v>44012</c:v>
                </c:pt>
                <c:pt idx="246">
                  <c:v>44043</c:v>
                </c:pt>
                <c:pt idx="247">
                  <c:v>44074</c:v>
                </c:pt>
                <c:pt idx="248">
                  <c:v>44104</c:v>
                </c:pt>
                <c:pt idx="249">
                  <c:v>44135</c:v>
                </c:pt>
                <c:pt idx="250">
                  <c:v>44165</c:v>
                </c:pt>
                <c:pt idx="251">
                  <c:v>44196</c:v>
                </c:pt>
                <c:pt idx="252">
                  <c:v>44227</c:v>
                </c:pt>
                <c:pt idx="253">
                  <c:v>44255</c:v>
                </c:pt>
                <c:pt idx="254">
                  <c:v>44286</c:v>
                </c:pt>
                <c:pt idx="255">
                  <c:v>44316</c:v>
                </c:pt>
                <c:pt idx="256">
                  <c:v>44347</c:v>
                </c:pt>
                <c:pt idx="257">
                  <c:v>44377</c:v>
                </c:pt>
                <c:pt idx="258">
                  <c:v>44408</c:v>
                </c:pt>
                <c:pt idx="259">
                  <c:v>44439</c:v>
                </c:pt>
                <c:pt idx="260">
                  <c:v>44469</c:v>
                </c:pt>
                <c:pt idx="261">
                  <c:v>44500</c:v>
                </c:pt>
                <c:pt idx="262">
                  <c:v>44530</c:v>
                </c:pt>
                <c:pt idx="263">
                  <c:v>44561</c:v>
                </c:pt>
                <c:pt idx="264">
                  <c:v>44592</c:v>
                </c:pt>
                <c:pt idx="265">
                  <c:v>44620</c:v>
                </c:pt>
                <c:pt idx="266">
                  <c:v>44651</c:v>
                </c:pt>
                <c:pt idx="267">
                  <c:v>44681</c:v>
                </c:pt>
                <c:pt idx="268">
                  <c:v>44712</c:v>
                </c:pt>
                <c:pt idx="269">
                  <c:v>44742</c:v>
                </c:pt>
                <c:pt idx="270">
                  <c:v>44773</c:v>
                </c:pt>
                <c:pt idx="271">
                  <c:v>44804</c:v>
                </c:pt>
                <c:pt idx="272">
                  <c:v>44834</c:v>
                </c:pt>
                <c:pt idx="273">
                  <c:v>44865</c:v>
                </c:pt>
                <c:pt idx="274">
                  <c:v>44895</c:v>
                </c:pt>
                <c:pt idx="275">
                  <c:v>44926</c:v>
                </c:pt>
                <c:pt idx="276">
                  <c:v>44957</c:v>
                </c:pt>
                <c:pt idx="277">
                  <c:v>44985</c:v>
                </c:pt>
                <c:pt idx="278">
                  <c:v>45016</c:v>
                </c:pt>
                <c:pt idx="279">
                  <c:v>45046</c:v>
                </c:pt>
                <c:pt idx="280">
                  <c:v>45077</c:v>
                </c:pt>
                <c:pt idx="281">
                  <c:v>45107</c:v>
                </c:pt>
                <c:pt idx="282">
                  <c:v>45138</c:v>
                </c:pt>
                <c:pt idx="283">
                  <c:v>45169</c:v>
                </c:pt>
                <c:pt idx="284">
                  <c:v>45199</c:v>
                </c:pt>
                <c:pt idx="285">
                  <c:v>45230</c:v>
                </c:pt>
                <c:pt idx="286">
                  <c:v>45260</c:v>
                </c:pt>
                <c:pt idx="287">
                  <c:v>45291</c:v>
                </c:pt>
                <c:pt idx="288">
                  <c:v>45322</c:v>
                </c:pt>
                <c:pt idx="289">
                  <c:v>45351</c:v>
                </c:pt>
                <c:pt idx="290">
                  <c:v>45382</c:v>
                </c:pt>
                <c:pt idx="291">
                  <c:v>45412</c:v>
                </c:pt>
                <c:pt idx="292">
                  <c:v>45443</c:v>
                </c:pt>
                <c:pt idx="293">
                  <c:v>45473</c:v>
                </c:pt>
                <c:pt idx="294">
                  <c:v>45504</c:v>
                </c:pt>
                <c:pt idx="295">
                  <c:v>45535</c:v>
                </c:pt>
                <c:pt idx="296">
                  <c:v>45565</c:v>
                </c:pt>
                <c:pt idx="297">
                  <c:v>45596</c:v>
                </c:pt>
                <c:pt idx="298">
                  <c:v>45626</c:v>
                </c:pt>
                <c:pt idx="299">
                  <c:v>45657</c:v>
                </c:pt>
                <c:pt idx="300">
                  <c:v>45688</c:v>
                </c:pt>
                <c:pt idx="301">
                  <c:v>45716</c:v>
                </c:pt>
                <c:pt idx="302">
                  <c:v>45747</c:v>
                </c:pt>
                <c:pt idx="303">
                  <c:v>45777</c:v>
                </c:pt>
                <c:pt idx="304">
                  <c:v>45808</c:v>
                </c:pt>
                <c:pt idx="305">
                  <c:v>45838</c:v>
                </c:pt>
                <c:pt idx="306">
                  <c:v>45869</c:v>
                </c:pt>
                <c:pt idx="307">
                  <c:v>45900</c:v>
                </c:pt>
                <c:pt idx="308">
                  <c:v>45930</c:v>
                </c:pt>
                <c:pt idx="309">
                  <c:v>45961</c:v>
                </c:pt>
                <c:pt idx="310">
                  <c:v>45991</c:v>
                </c:pt>
                <c:pt idx="311">
                  <c:v>46022</c:v>
                </c:pt>
                <c:pt idx="312">
                  <c:v>46053</c:v>
                </c:pt>
                <c:pt idx="313">
                  <c:v>46081</c:v>
                </c:pt>
                <c:pt idx="314">
                  <c:v>46112</c:v>
                </c:pt>
                <c:pt idx="315">
                  <c:v>46142</c:v>
                </c:pt>
                <c:pt idx="316">
                  <c:v>46173</c:v>
                </c:pt>
                <c:pt idx="317">
                  <c:v>46203</c:v>
                </c:pt>
                <c:pt idx="318">
                  <c:v>46234</c:v>
                </c:pt>
                <c:pt idx="319">
                  <c:v>46265</c:v>
                </c:pt>
                <c:pt idx="320">
                  <c:v>46295</c:v>
                </c:pt>
                <c:pt idx="321">
                  <c:v>46326</c:v>
                </c:pt>
                <c:pt idx="322">
                  <c:v>46356</c:v>
                </c:pt>
                <c:pt idx="323">
                  <c:v>46387</c:v>
                </c:pt>
                <c:pt idx="324">
                  <c:v>46418</c:v>
                </c:pt>
                <c:pt idx="325">
                  <c:v>46446</c:v>
                </c:pt>
                <c:pt idx="326">
                  <c:v>46477</c:v>
                </c:pt>
                <c:pt idx="327">
                  <c:v>46507</c:v>
                </c:pt>
                <c:pt idx="328">
                  <c:v>46538</c:v>
                </c:pt>
                <c:pt idx="329">
                  <c:v>46568</c:v>
                </c:pt>
                <c:pt idx="330">
                  <c:v>46599</c:v>
                </c:pt>
                <c:pt idx="331">
                  <c:v>46630</c:v>
                </c:pt>
                <c:pt idx="332">
                  <c:v>46660</c:v>
                </c:pt>
                <c:pt idx="333">
                  <c:v>46691</c:v>
                </c:pt>
                <c:pt idx="334">
                  <c:v>46721</c:v>
                </c:pt>
                <c:pt idx="335">
                  <c:v>46752</c:v>
                </c:pt>
              </c:numCache>
            </c:numRef>
          </c:cat>
          <c:val>
            <c:numRef>
              <c:f>'17 - PCE'!$BI$13:$BI$336</c:f>
              <c:numCache>
                <c:formatCode>General</c:formatCode>
                <c:ptCount val="324"/>
                <c:pt idx="296" formatCode="0.0000">
                  <c:v>2.6607797400866273</c:v>
                </c:pt>
                <c:pt idx="299">
                  <c:v>2.6</c:v>
                </c:pt>
                <c:pt idx="311">
                  <c:v>2.2000000000000002</c:v>
                </c:pt>
                <c:pt idx="323">
                  <c:v>2</c:v>
                </c:pt>
              </c:numCache>
            </c:numRef>
          </c:val>
          <c:smooth val="0"/>
          <c:extLst>
            <c:ext xmlns:c16="http://schemas.microsoft.com/office/drawing/2014/chart" uri="{C3380CC4-5D6E-409C-BE32-E72D297353CC}">
              <c16:uniqueId val="{00000033-696A-4B75-85EB-3FAF3BFFAE1A}"/>
            </c:ext>
          </c:extLst>
        </c:ser>
        <c:ser>
          <c:idx val="54"/>
          <c:order val="52"/>
          <c:tx>
            <c:strRef>
              <c:f>'17 - PCE'!$BJ$12</c:f>
              <c:strCache>
                <c:ptCount val="1"/>
                <c:pt idx="0">
                  <c:v> Dec-24</c:v>
                </c:pt>
              </c:strCache>
            </c:strRef>
          </c:tx>
          <c:spPr>
            <a:ln w="19050" cap="rnd">
              <a:solidFill>
                <a:srgbClr val="33CCCC"/>
              </a:solidFill>
              <a:prstDash val="sysDash"/>
              <a:round/>
            </a:ln>
            <a:effectLst/>
          </c:spPr>
          <c:marker>
            <c:symbol val="none"/>
          </c:marker>
          <c:cat>
            <c:numRef>
              <c:f>'17 - PCE'!$G$13:$G$348</c:f>
              <c:numCache>
                <c:formatCode>[$-409]mmm\-yy;@</c:formatCode>
                <c:ptCount val="336"/>
                <c:pt idx="0">
                  <c:v>36556</c:v>
                </c:pt>
                <c:pt idx="1">
                  <c:v>36585</c:v>
                </c:pt>
                <c:pt idx="2">
                  <c:v>36616</c:v>
                </c:pt>
                <c:pt idx="3">
                  <c:v>36646</c:v>
                </c:pt>
                <c:pt idx="4">
                  <c:v>36677</c:v>
                </c:pt>
                <c:pt idx="5">
                  <c:v>36707</c:v>
                </c:pt>
                <c:pt idx="6">
                  <c:v>36738</c:v>
                </c:pt>
                <c:pt idx="7">
                  <c:v>36769</c:v>
                </c:pt>
                <c:pt idx="8">
                  <c:v>36799</c:v>
                </c:pt>
                <c:pt idx="9">
                  <c:v>36830</c:v>
                </c:pt>
                <c:pt idx="10">
                  <c:v>36860</c:v>
                </c:pt>
                <c:pt idx="11">
                  <c:v>36891</c:v>
                </c:pt>
                <c:pt idx="12">
                  <c:v>36922</c:v>
                </c:pt>
                <c:pt idx="13">
                  <c:v>36950</c:v>
                </c:pt>
                <c:pt idx="14">
                  <c:v>36981</c:v>
                </c:pt>
                <c:pt idx="15">
                  <c:v>37011</c:v>
                </c:pt>
                <c:pt idx="16">
                  <c:v>37042</c:v>
                </c:pt>
                <c:pt idx="17">
                  <c:v>37072</c:v>
                </c:pt>
                <c:pt idx="18">
                  <c:v>37103</c:v>
                </c:pt>
                <c:pt idx="19">
                  <c:v>37134</c:v>
                </c:pt>
                <c:pt idx="20">
                  <c:v>37164</c:v>
                </c:pt>
                <c:pt idx="21">
                  <c:v>37195</c:v>
                </c:pt>
                <c:pt idx="22">
                  <c:v>37225</c:v>
                </c:pt>
                <c:pt idx="23">
                  <c:v>37256</c:v>
                </c:pt>
                <c:pt idx="24">
                  <c:v>37287</c:v>
                </c:pt>
                <c:pt idx="25">
                  <c:v>37315</c:v>
                </c:pt>
                <c:pt idx="26">
                  <c:v>37346</c:v>
                </c:pt>
                <c:pt idx="27">
                  <c:v>37376</c:v>
                </c:pt>
                <c:pt idx="28">
                  <c:v>37407</c:v>
                </c:pt>
                <c:pt idx="29">
                  <c:v>37437</c:v>
                </c:pt>
                <c:pt idx="30">
                  <c:v>37468</c:v>
                </c:pt>
                <c:pt idx="31">
                  <c:v>37499</c:v>
                </c:pt>
                <c:pt idx="32">
                  <c:v>37529</c:v>
                </c:pt>
                <c:pt idx="33">
                  <c:v>37560</c:v>
                </c:pt>
                <c:pt idx="34">
                  <c:v>37590</c:v>
                </c:pt>
                <c:pt idx="35">
                  <c:v>37621</c:v>
                </c:pt>
                <c:pt idx="36">
                  <c:v>37652</c:v>
                </c:pt>
                <c:pt idx="37">
                  <c:v>37680</c:v>
                </c:pt>
                <c:pt idx="38">
                  <c:v>37711</c:v>
                </c:pt>
                <c:pt idx="39">
                  <c:v>37741</c:v>
                </c:pt>
                <c:pt idx="40">
                  <c:v>37772</c:v>
                </c:pt>
                <c:pt idx="41">
                  <c:v>37802</c:v>
                </c:pt>
                <c:pt idx="42">
                  <c:v>37833</c:v>
                </c:pt>
                <c:pt idx="43">
                  <c:v>37864</c:v>
                </c:pt>
                <c:pt idx="44">
                  <c:v>37894</c:v>
                </c:pt>
                <c:pt idx="45">
                  <c:v>37925</c:v>
                </c:pt>
                <c:pt idx="46">
                  <c:v>37955</c:v>
                </c:pt>
                <c:pt idx="47">
                  <c:v>37986</c:v>
                </c:pt>
                <c:pt idx="48">
                  <c:v>38017</c:v>
                </c:pt>
                <c:pt idx="49">
                  <c:v>38046</c:v>
                </c:pt>
                <c:pt idx="50">
                  <c:v>38077</c:v>
                </c:pt>
                <c:pt idx="51">
                  <c:v>38107</c:v>
                </c:pt>
                <c:pt idx="52">
                  <c:v>38138</c:v>
                </c:pt>
                <c:pt idx="53">
                  <c:v>38168</c:v>
                </c:pt>
                <c:pt idx="54">
                  <c:v>38199</c:v>
                </c:pt>
                <c:pt idx="55">
                  <c:v>38230</c:v>
                </c:pt>
                <c:pt idx="56">
                  <c:v>38260</c:v>
                </c:pt>
                <c:pt idx="57">
                  <c:v>38291</c:v>
                </c:pt>
                <c:pt idx="58">
                  <c:v>38321</c:v>
                </c:pt>
                <c:pt idx="59">
                  <c:v>38352</c:v>
                </c:pt>
                <c:pt idx="60">
                  <c:v>38383</c:v>
                </c:pt>
                <c:pt idx="61">
                  <c:v>38411</c:v>
                </c:pt>
                <c:pt idx="62">
                  <c:v>38442</c:v>
                </c:pt>
                <c:pt idx="63">
                  <c:v>38472</c:v>
                </c:pt>
                <c:pt idx="64">
                  <c:v>38503</c:v>
                </c:pt>
                <c:pt idx="65">
                  <c:v>38533</c:v>
                </c:pt>
                <c:pt idx="66">
                  <c:v>38564</c:v>
                </c:pt>
                <c:pt idx="67">
                  <c:v>38595</c:v>
                </c:pt>
                <c:pt idx="68">
                  <c:v>38625</c:v>
                </c:pt>
                <c:pt idx="69">
                  <c:v>38656</c:v>
                </c:pt>
                <c:pt idx="70">
                  <c:v>38686</c:v>
                </c:pt>
                <c:pt idx="71">
                  <c:v>38717</c:v>
                </c:pt>
                <c:pt idx="72">
                  <c:v>38748</c:v>
                </c:pt>
                <c:pt idx="73">
                  <c:v>38776</c:v>
                </c:pt>
                <c:pt idx="74">
                  <c:v>38807</c:v>
                </c:pt>
                <c:pt idx="75">
                  <c:v>38837</c:v>
                </c:pt>
                <c:pt idx="76">
                  <c:v>38868</c:v>
                </c:pt>
                <c:pt idx="77">
                  <c:v>38898</c:v>
                </c:pt>
                <c:pt idx="78">
                  <c:v>38929</c:v>
                </c:pt>
                <c:pt idx="79">
                  <c:v>38960</c:v>
                </c:pt>
                <c:pt idx="80">
                  <c:v>38990</c:v>
                </c:pt>
                <c:pt idx="81">
                  <c:v>39021</c:v>
                </c:pt>
                <c:pt idx="82">
                  <c:v>39051</c:v>
                </c:pt>
                <c:pt idx="83">
                  <c:v>39082</c:v>
                </c:pt>
                <c:pt idx="84">
                  <c:v>39113</c:v>
                </c:pt>
                <c:pt idx="85">
                  <c:v>39141</c:v>
                </c:pt>
                <c:pt idx="86">
                  <c:v>39172</c:v>
                </c:pt>
                <c:pt idx="87">
                  <c:v>39202</c:v>
                </c:pt>
                <c:pt idx="88">
                  <c:v>39233</c:v>
                </c:pt>
                <c:pt idx="89">
                  <c:v>39263</c:v>
                </c:pt>
                <c:pt idx="90">
                  <c:v>39294</c:v>
                </c:pt>
                <c:pt idx="91">
                  <c:v>39325</c:v>
                </c:pt>
                <c:pt idx="92">
                  <c:v>39355</c:v>
                </c:pt>
                <c:pt idx="93">
                  <c:v>39386</c:v>
                </c:pt>
                <c:pt idx="94">
                  <c:v>39416</c:v>
                </c:pt>
                <c:pt idx="95">
                  <c:v>39447</c:v>
                </c:pt>
                <c:pt idx="96">
                  <c:v>39478</c:v>
                </c:pt>
                <c:pt idx="97">
                  <c:v>39507</c:v>
                </c:pt>
                <c:pt idx="98">
                  <c:v>39538</c:v>
                </c:pt>
                <c:pt idx="99">
                  <c:v>39568</c:v>
                </c:pt>
                <c:pt idx="100">
                  <c:v>39599</c:v>
                </c:pt>
                <c:pt idx="101">
                  <c:v>39629</c:v>
                </c:pt>
                <c:pt idx="102">
                  <c:v>39660</c:v>
                </c:pt>
                <c:pt idx="103">
                  <c:v>39691</c:v>
                </c:pt>
                <c:pt idx="104">
                  <c:v>39721</c:v>
                </c:pt>
                <c:pt idx="105">
                  <c:v>39752</c:v>
                </c:pt>
                <c:pt idx="106">
                  <c:v>39782</c:v>
                </c:pt>
                <c:pt idx="107">
                  <c:v>39813</c:v>
                </c:pt>
                <c:pt idx="108">
                  <c:v>39844</c:v>
                </c:pt>
                <c:pt idx="109">
                  <c:v>39872</c:v>
                </c:pt>
                <c:pt idx="110">
                  <c:v>39903</c:v>
                </c:pt>
                <c:pt idx="111">
                  <c:v>39933</c:v>
                </c:pt>
                <c:pt idx="112">
                  <c:v>39964</c:v>
                </c:pt>
                <c:pt idx="113">
                  <c:v>39994</c:v>
                </c:pt>
                <c:pt idx="114">
                  <c:v>40025</c:v>
                </c:pt>
                <c:pt idx="115">
                  <c:v>40056</c:v>
                </c:pt>
                <c:pt idx="116">
                  <c:v>40086</c:v>
                </c:pt>
                <c:pt idx="117">
                  <c:v>40117</c:v>
                </c:pt>
                <c:pt idx="118">
                  <c:v>40147</c:v>
                </c:pt>
                <c:pt idx="119">
                  <c:v>40178</c:v>
                </c:pt>
                <c:pt idx="120">
                  <c:v>40209</c:v>
                </c:pt>
                <c:pt idx="121">
                  <c:v>40237</c:v>
                </c:pt>
                <c:pt idx="122">
                  <c:v>40268</c:v>
                </c:pt>
                <c:pt idx="123">
                  <c:v>40298</c:v>
                </c:pt>
                <c:pt idx="124">
                  <c:v>40329</c:v>
                </c:pt>
                <c:pt idx="125">
                  <c:v>40359</c:v>
                </c:pt>
                <c:pt idx="126">
                  <c:v>40390</c:v>
                </c:pt>
                <c:pt idx="127">
                  <c:v>40421</c:v>
                </c:pt>
                <c:pt idx="128">
                  <c:v>40451</c:v>
                </c:pt>
                <c:pt idx="129">
                  <c:v>40482</c:v>
                </c:pt>
                <c:pt idx="130">
                  <c:v>40512</c:v>
                </c:pt>
                <c:pt idx="131">
                  <c:v>40543</c:v>
                </c:pt>
                <c:pt idx="132">
                  <c:v>40574</c:v>
                </c:pt>
                <c:pt idx="133">
                  <c:v>40602</c:v>
                </c:pt>
                <c:pt idx="134">
                  <c:v>40633</c:v>
                </c:pt>
                <c:pt idx="135">
                  <c:v>40663</c:v>
                </c:pt>
                <c:pt idx="136">
                  <c:v>40694</c:v>
                </c:pt>
                <c:pt idx="137">
                  <c:v>40724</c:v>
                </c:pt>
                <c:pt idx="138">
                  <c:v>40755</c:v>
                </c:pt>
                <c:pt idx="139">
                  <c:v>40786</c:v>
                </c:pt>
                <c:pt idx="140">
                  <c:v>40816</c:v>
                </c:pt>
                <c:pt idx="141">
                  <c:v>40847</c:v>
                </c:pt>
                <c:pt idx="142">
                  <c:v>40877</c:v>
                </c:pt>
                <c:pt idx="143">
                  <c:v>40908</c:v>
                </c:pt>
                <c:pt idx="144">
                  <c:v>40939</c:v>
                </c:pt>
                <c:pt idx="145">
                  <c:v>40968</c:v>
                </c:pt>
                <c:pt idx="146">
                  <c:v>40999</c:v>
                </c:pt>
                <c:pt idx="147">
                  <c:v>41029</c:v>
                </c:pt>
                <c:pt idx="148">
                  <c:v>41060</c:v>
                </c:pt>
                <c:pt idx="149">
                  <c:v>41090</c:v>
                </c:pt>
                <c:pt idx="150">
                  <c:v>41121</c:v>
                </c:pt>
                <c:pt idx="151">
                  <c:v>41152</c:v>
                </c:pt>
                <c:pt idx="152">
                  <c:v>41182</c:v>
                </c:pt>
                <c:pt idx="153">
                  <c:v>41213</c:v>
                </c:pt>
                <c:pt idx="154">
                  <c:v>41243</c:v>
                </c:pt>
                <c:pt idx="155">
                  <c:v>41274</c:v>
                </c:pt>
                <c:pt idx="156">
                  <c:v>41305</c:v>
                </c:pt>
                <c:pt idx="157">
                  <c:v>41333</c:v>
                </c:pt>
                <c:pt idx="158">
                  <c:v>41364</c:v>
                </c:pt>
                <c:pt idx="159">
                  <c:v>41394</c:v>
                </c:pt>
                <c:pt idx="160">
                  <c:v>41425</c:v>
                </c:pt>
                <c:pt idx="161">
                  <c:v>41455</c:v>
                </c:pt>
                <c:pt idx="162">
                  <c:v>41486</c:v>
                </c:pt>
                <c:pt idx="163">
                  <c:v>41517</c:v>
                </c:pt>
                <c:pt idx="164">
                  <c:v>41547</c:v>
                </c:pt>
                <c:pt idx="165">
                  <c:v>41578</c:v>
                </c:pt>
                <c:pt idx="166">
                  <c:v>41608</c:v>
                </c:pt>
                <c:pt idx="167">
                  <c:v>41639</c:v>
                </c:pt>
                <c:pt idx="168">
                  <c:v>41670</c:v>
                </c:pt>
                <c:pt idx="169">
                  <c:v>41698</c:v>
                </c:pt>
                <c:pt idx="170">
                  <c:v>41729</c:v>
                </c:pt>
                <c:pt idx="171">
                  <c:v>41759</c:v>
                </c:pt>
                <c:pt idx="172">
                  <c:v>41790</c:v>
                </c:pt>
                <c:pt idx="173">
                  <c:v>41820</c:v>
                </c:pt>
                <c:pt idx="174">
                  <c:v>41851</c:v>
                </c:pt>
                <c:pt idx="175">
                  <c:v>41882</c:v>
                </c:pt>
                <c:pt idx="176">
                  <c:v>41912</c:v>
                </c:pt>
                <c:pt idx="177">
                  <c:v>41943</c:v>
                </c:pt>
                <c:pt idx="178">
                  <c:v>41973</c:v>
                </c:pt>
                <c:pt idx="179">
                  <c:v>42004</c:v>
                </c:pt>
                <c:pt idx="180">
                  <c:v>42035</c:v>
                </c:pt>
                <c:pt idx="181">
                  <c:v>42063</c:v>
                </c:pt>
                <c:pt idx="182">
                  <c:v>42094</c:v>
                </c:pt>
                <c:pt idx="183">
                  <c:v>42124</c:v>
                </c:pt>
                <c:pt idx="184">
                  <c:v>42155</c:v>
                </c:pt>
                <c:pt idx="185">
                  <c:v>42185</c:v>
                </c:pt>
                <c:pt idx="186">
                  <c:v>42216</c:v>
                </c:pt>
                <c:pt idx="187">
                  <c:v>42247</c:v>
                </c:pt>
                <c:pt idx="188">
                  <c:v>42277</c:v>
                </c:pt>
                <c:pt idx="189">
                  <c:v>42308</c:v>
                </c:pt>
                <c:pt idx="190">
                  <c:v>42338</c:v>
                </c:pt>
                <c:pt idx="191">
                  <c:v>42369</c:v>
                </c:pt>
                <c:pt idx="192">
                  <c:v>42400</c:v>
                </c:pt>
                <c:pt idx="193">
                  <c:v>42429</c:v>
                </c:pt>
                <c:pt idx="194">
                  <c:v>42460</c:v>
                </c:pt>
                <c:pt idx="195">
                  <c:v>42490</c:v>
                </c:pt>
                <c:pt idx="196">
                  <c:v>42521</c:v>
                </c:pt>
                <c:pt idx="197">
                  <c:v>42551</c:v>
                </c:pt>
                <c:pt idx="198">
                  <c:v>42582</c:v>
                </c:pt>
                <c:pt idx="199">
                  <c:v>42613</c:v>
                </c:pt>
                <c:pt idx="200">
                  <c:v>42643</c:v>
                </c:pt>
                <c:pt idx="201">
                  <c:v>42674</c:v>
                </c:pt>
                <c:pt idx="202">
                  <c:v>42704</c:v>
                </c:pt>
                <c:pt idx="203">
                  <c:v>42735</c:v>
                </c:pt>
                <c:pt idx="204">
                  <c:v>42766</c:v>
                </c:pt>
                <c:pt idx="205">
                  <c:v>42794</c:v>
                </c:pt>
                <c:pt idx="206">
                  <c:v>42825</c:v>
                </c:pt>
                <c:pt idx="207">
                  <c:v>42855</c:v>
                </c:pt>
                <c:pt idx="208">
                  <c:v>42886</c:v>
                </c:pt>
                <c:pt idx="209">
                  <c:v>42916</c:v>
                </c:pt>
                <c:pt idx="210">
                  <c:v>42947</c:v>
                </c:pt>
                <c:pt idx="211">
                  <c:v>42978</c:v>
                </c:pt>
                <c:pt idx="212">
                  <c:v>43008</c:v>
                </c:pt>
                <c:pt idx="213">
                  <c:v>43039</c:v>
                </c:pt>
                <c:pt idx="214">
                  <c:v>43069</c:v>
                </c:pt>
                <c:pt idx="215">
                  <c:v>43100</c:v>
                </c:pt>
                <c:pt idx="216">
                  <c:v>43131</c:v>
                </c:pt>
                <c:pt idx="217">
                  <c:v>43159</c:v>
                </c:pt>
                <c:pt idx="218">
                  <c:v>43190</c:v>
                </c:pt>
                <c:pt idx="219">
                  <c:v>43220</c:v>
                </c:pt>
                <c:pt idx="220">
                  <c:v>43251</c:v>
                </c:pt>
                <c:pt idx="221">
                  <c:v>43281</c:v>
                </c:pt>
                <c:pt idx="222">
                  <c:v>43312</c:v>
                </c:pt>
                <c:pt idx="223">
                  <c:v>43343</c:v>
                </c:pt>
                <c:pt idx="224">
                  <c:v>43373</c:v>
                </c:pt>
                <c:pt idx="225">
                  <c:v>43404</c:v>
                </c:pt>
                <c:pt idx="226">
                  <c:v>43434</c:v>
                </c:pt>
                <c:pt idx="227">
                  <c:v>43465</c:v>
                </c:pt>
                <c:pt idx="228">
                  <c:v>43496</c:v>
                </c:pt>
                <c:pt idx="229">
                  <c:v>43524</c:v>
                </c:pt>
                <c:pt idx="230">
                  <c:v>43555</c:v>
                </c:pt>
                <c:pt idx="231">
                  <c:v>43585</c:v>
                </c:pt>
                <c:pt idx="232">
                  <c:v>43616</c:v>
                </c:pt>
                <c:pt idx="233">
                  <c:v>43646</c:v>
                </c:pt>
                <c:pt idx="234">
                  <c:v>43677</c:v>
                </c:pt>
                <c:pt idx="235">
                  <c:v>43708</c:v>
                </c:pt>
                <c:pt idx="236">
                  <c:v>43738</c:v>
                </c:pt>
                <c:pt idx="237">
                  <c:v>43769</c:v>
                </c:pt>
                <c:pt idx="238">
                  <c:v>43799</c:v>
                </c:pt>
                <c:pt idx="239">
                  <c:v>43830</c:v>
                </c:pt>
                <c:pt idx="240">
                  <c:v>43861</c:v>
                </c:pt>
                <c:pt idx="241">
                  <c:v>43890</c:v>
                </c:pt>
                <c:pt idx="242">
                  <c:v>43921</c:v>
                </c:pt>
                <c:pt idx="243">
                  <c:v>43951</c:v>
                </c:pt>
                <c:pt idx="244">
                  <c:v>43982</c:v>
                </c:pt>
                <c:pt idx="245">
                  <c:v>44012</c:v>
                </c:pt>
                <c:pt idx="246">
                  <c:v>44043</c:v>
                </c:pt>
                <c:pt idx="247">
                  <c:v>44074</c:v>
                </c:pt>
                <c:pt idx="248">
                  <c:v>44104</c:v>
                </c:pt>
                <c:pt idx="249">
                  <c:v>44135</c:v>
                </c:pt>
                <c:pt idx="250">
                  <c:v>44165</c:v>
                </c:pt>
                <c:pt idx="251">
                  <c:v>44196</c:v>
                </c:pt>
                <c:pt idx="252">
                  <c:v>44227</c:v>
                </c:pt>
                <c:pt idx="253">
                  <c:v>44255</c:v>
                </c:pt>
                <c:pt idx="254">
                  <c:v>44286</c:v>
                </c:pt>
                <c:pt idx="255">
                  <c:v>44316</c:v>
                </c:pt>
                <c:pt idx="256">
                  <c:v>44347</c:v>
                </c:pt>
                <c:pt idx="257">
                  <c:v>44377</c:v>
                </c:pt>
                <c:pt idx="258">
                  <c:v>44408</c:v>
                </c:pt>
                <c:pt idx="259">
                  <c:v>44439</c:v>
                </c:pt>
                <c:pt idx="260">
                  <c:v>44469</c:v>
                </c:pt>
                <c:pt idx="261">
                  <c:v>44500</c:v>
                </c:pt>
                <c:pt idx="262">
                  <c:v>44530</c:v>
                </c:pt>
                <c:pt idx="263">
                  <c:v>44561</c:v>
                </c:pt>
                <c:pt idx="264">
                  <c:v>44592</c:v>
                </c:pt>
                <c:pt idx="265">
                  <c:v>44620</c:v>
                </c:pt>
                <c:pt idx="266">
                  <c:v>44651</c:v>
                </c:pt>
                <c:pt idx="267">
                  <c:v>44681</c:v>
                </c:pt>
                <c:pt idx="268">
                  <c:v>44712</c:v>
                </c:pt>
                <c:pt idx="269">
                  <c:v>44742</c:v>
                </c:pt>
                <c:pt idx="270">
                  <c:v>44773</c:v>
                </c:pt>
                <c:pt idx="271">
                  <c:v>44804</c:v>
                </c:pt>
                <c:pt idx="272">
                  <c:v>44834</c:v>
                </c:pt>
                <c:pt idx="273">
                  <c:v>44865</c:v>
                </c:pt>
                <c:pt idx="274">
                  <c:v>44895</c:v>
                </c:pt>
                <c:pt idx="275">
                  <c:v>44926</c:v>
                </c:pt>
                <c:pt idx="276">
                  <c:v>44957</c:v>
                </c:pt>
                <c:pt idx="277">
                  <c:v>44985</c:v>
                </c:pt>
                <c:pt idx="278">
                  <c:v>45016</c:v>
                </c:pt>
                <c:pt idx="279">
                  <c:v>45046</c:v>
                </c:pt>
                <c:pt idx="280">
                  <c:v>45077</c:v>
                </c:pt>
                <c:pt idx="281">
                  <c:v>45107</c:v>
                </c:pt>
                <c:pt idx="282">
                  <c:v>45138</c:v>
                </c:pt>
                <c:pt idx="283">
                  <c:v>45169</c:v>
                </c:pt>
                <c:pt idx="284">
                  <c:v>45199</c:v>
                </c:pt>
                <c:pt idx="285">
                  <c:v>45230</c:v>
                </c:pt>
                <c:pt idx="286">
                  <c:v>45260</c:v>
                </c:pt>
                <c:pt idx="287">
                  <c:v>45291</c:v>
                </c:pt>
                <c:pt idx="288">
                  <c:v>45322</c:v>
                </c:pt>
                <c:pt idx="289">
                  <c:v>45351</c:v>
                </c:pt>
                <c:pt idx="290">
                  <c:v>45382</c:v>
                </c:pt>
                <c:pt idx="291">
                  <c:v>45412</c:v>
                </c:pt>
                <c:pt idx="292">
                  <c:v>45443</c:v>
                </c:pt>
                <c:pt idx="293">
                  <c:v>45473</c:v>
                </c:pt>
                <c:pt idx="294">
                  <c:v>45504</c:v>
                </c:pt>
                <c:pt idx="295">
                  <c:v>45535</c:v>
                </c:pt>
                <c:pt idx="296">
                  <c:v>45565</c:v>
                </c:pt>
                <c:pt idx="297">
                  <c:v>45596</c:v>
                </c:pt>
                <c:pt idx="298">
                  <c:v>45626</c:v>
                </c:pt>
                <c:pt idx="299">
                  <c:v>45657</c:v>
                </c:pt>
                <c:pt idx="300">
                  <c:v>45688</c:v>
                </c:pt>
                <c:pt idx="301">
                  <c:v>45716</c:v>
                </c:pt>
                <c:pt idx="302">
                  <c:v>45747</c:v>
                </c:pt>
                <c:pt idx="303">
                  <c:v>45777</c:v>
                </c:pt>
                <c:pt idx="304">
                  <c:v>45808</c:v>
                </c:pt>
                <c:pt idx="305">
                  <c:v>45838</c:v>
                </c:pt>
                <c:pt idx="306">
                  <c:v>45869</c:v>
                </c:pt>
                <c:pt idx="307">
                  <c:v>45900</c:v>
                </c:pt>
                <c:pt idx="308">
                  <c:v>45930</c:v>
                </c:pt>
                <c:pt idx="309">
                  <c:v>45961</c:v>
                </c:pt>
                <c:pt idx="310">
                  <c:v>45991</c:v>
                </c:pt>
                <c:pt idx="311">
                  <c:v>46022</c:v>
                </c:pt>
                <c:pt idx="312">
                  <c:v>46053</c:v>
                </c:pt>
                <c:pt idx="313">
                  <c:v>46081</c:v>
                </c:pt>
                <c:pt idx="314">
                  <c:v>46112</c:v>
                </c:pt>
                <c:pt idx="315">
                  <c:v>46142</c:v>
                </c:pt>
                <c:pt idx="316">
                  <c:v>46173</c:v>
                </c:pt>
                <c:pt idx="317">
                  <c:v>46203</c:v>
                </c:pt>
                <c:pt idx="318">
                  <c:v>46234</c:v>
                </c:pt>
                <c:pt idx="319">
                  <c:v>46265</c:v>
                </c:pt>
                <c:pt idx="320">
                  <c:v>46295</c:v>
                </c:pt>
                <c:pt idx="321">
                  <c:v>46326</c:v>
                </c:pt>
                <c:pt idx="322">
                  <c:v>46356</c:v>
                </c:pt>
                <c:pt idx="323">
                  <c:v>46387</c:v>
                </c:pt>
                <c:pt idx="324">
                  <c:v>46418</c:v>
                </c:pt>
                <c:pt idx="325">
                  <c:v>46446</c:v>
                </c:pt>
                <c:pt idx="326">
                  <c:v>46477</c:v>
                </c:pt>
                <c:pt idx="327">
                  <c:v>46507</c:v>
                </c:pt>
                <c:pt idx="328">
                  <c:v>46538</c:v>
                </c:pt>
                <c:pt idx="329">
                  <c:v>46568</c:v>
                </c:pt>
                <c:pt idx="330">
                  <c:v>46599</c:v>
                </c:pt>
                <c:pt idx="331">
                  <c:v>46630</c:v>
                </c:pt>
                <c:pt idx="332">
                  <c:v>46660</c:v>
                </c:pt>
                <c:pt idx="333">
                  <c:v>46691</c:v>
                </c:pt>
                <c:pt idx="334">
                  <c:v>46721</c:v>
                </c:pt>
                <c:pt idx="335">
                  <c:v>46752</c:v>
                </c:pt>
              </c:numCache>
            </c:numRef>
          </c:cat>
          <c:val>
            <c:numRef>
              <c:f>'17 - PCE'!$BJ$13:$BJ$348</c:f>
              <c:numCache>
                <c:formatCode>General</c:formatCode>
                <c:ptCount val="336"/>
                <c:pt idx="299">
                  <c:v>2.8</c:v>
                </c:pt>
                <c:pt idx="311">
                  <c:v>2.5</c:v>
                </c:pt>
                <c:pt idx="323">
                  <c:v>2.2000000000000002</c:v>
                </c:pt>
                <c:pt idx="335">
                  <c:v>2</c:v>
                </c:pt>
              </c:numCache>
            </c:numRef>
          </c:val>
          <c:smooth val="0"/>
          <c:extLst>
            <c:ext xmlns:c16="http://schemas.microsoft.com/office/drawing/2014/chart" uri="{C3380CC4-5D6E-409C-BE32-E72D297353CC}">
              <c16:uniqueId val="{00000034-696A-4B75-85EB-3FAF3BFFAE1A}"/>
            </c:ext>
          </c:extLst>
        </c:ser>
        <c:ser>
          <c:idx val="55"/>
          <c:order val="53"/>
          <c:tx>
            <c:strRef>
              <c:f>'17 - PCE'!$BK$12</c:f>
              <c:strCache>
                <c:ptCount val="1"/>
                <c:pt idx="0">
                  <c:v> Mar-25</c:v>
                </c:pt>
              </c:strCache>
            </c:strRef>
          </c:tx>
          <c:spPr>
            <a:ln w="19050" cap="rnd">
              <a:solidFill>
                <a:srgbClr val="EF972D"/>
              </a:solidFill>
              <a:prstDash val="sysDash"/>
              <a:round/>
            </a:ln>
            <a:effectLst/>
          </c:spPr>
          <c:marker>
            <c:symbol val="none"/>
          </c:marker>
          <c:cat>
            <c:numRef>
              <c:f>'17 - PCE'!$G$13:$G$348</c:f>
              <c:numCache>
                <c:formatCode>[$-409]mmm\-yy;@</c:formatCode>
                <c:ptCount val="336"/>
                <c:pt idx="0">
                  <c:v>36556</c:v>
                </c:pt>
                <c:pt idx="1">
                  <c:v>36585</c:v>
                </c:pt>
                <c:pt idx="2">
                  <c:v>36616</c:v>
                </c:pt>
                <c:pt idx="3">
                  <c:v>36646</c:v>
                </c:pt>
                <c:pt idx="4">
                  <c:v>36677</c:v>
                </c:pt>
                <c:pt idx="5">
                  <c:v>36707</c:v>
                </c:pt>
                <c:pt idx="6">
                  <c:v>36738</c:v>
                </c:pt>
                <c:pt idx="7">
                  <c:v>36769</c:v>
                </c:pt>
                <c:pt idx="8">
                  <c:v>36799</c:v>
                </c:pt>
                <c:pt idx="9">
                  <c:v>36830</c:v>
                </c:pt>
                <c:pt idx="10">
                  <c:v>36860</c:v>
                </c:pt>
                <c:pt idx="11">
                  <c:v>36891</c:v>
                </c:pt>
                <c:pt idx="12">
                  <c:v>36922</c:v>
                </c:pt>
                <c:pt idx="13">
                  <c:v>36950</c:v>
                </c:pt>
                <c:pt idx="14">
                  <c:v>36981</c:v>
                </c:pt>
                <c:pt idx="15">
                  <c:v>37011</c:v>
                </c:pt>
                <c:pt idx="16">
                  <c:v>37042</c:v>
                </c:pt>
                <c:pt idx="17">
                  <c:v>37072</c:v>
                </c:pt>
                <c:pt idx="18">
                  <c:v>37103</c:v>
                </c:pt>
                <c:pt idx="19">
                  <c:v>37134</c:v>
                </c:pt>
                <c:pt idx="20">
                  <c:v>37164</c:v>
                </c:pt>
                <c:pt idx="21">
                  <c:v>37195</c:v>
                </c:pt>
                <c:pt idx="22">
                  <c:v>37225</c:v>
                </c:pt>
                <c:pt idx="23">
                  <c:v>37256</c:v>
                </c:pt>
                <c:pt idx="24">
                  <c:v>37287</c:v>
                </c:pt>
                <c:pt idx="25">
                  <c:v>37315</c:v>
                </c:pt>
                <c:pt idx="26">
                  <c:v>37346</c:v>
                </c:pt>
                <c:pt idx="27">
                  <c:v>37376</c:v>
                </c:pt>
                <c:pt idx="28">
                  <c:v>37407</c:v>
                </c:pt>
                <c:pt idx="29">
                  <c:v>37437</c:v>
                </c:pt>
                <c:pt idx="30">
                  <c:v>37468</c:v>
                </c:pt>
                <c:pt idx="31">
                  <c:v>37499</c:v>
                </c:pt>
                <c:pt idx="32">
                  <c:v>37529</c:v>
                </c:pt>
                <c:pt idx="33">
                  <c:v>37560</c:v>
                </c:pt>
                <c:pt idx="34">
                  <c:v>37590</c:v>
                </c:pt>
                <c:pt idx="35">
                  <c:v>37621</c:v>
                </c:pt>
                <c:pt idx="36">
                  <c:v>37652</c:v>
                </c:pt>
                <c:pt idx="37">
                  <c:v>37680</c:v>
                </c:pt>
                <c:pt idx="38">
                  <c:v>37711</c:v>
                </c:pt>
                <c:pt idx="39">
                  <c:v>37741</c:v>
                </c:pt>
                <c:pt idx="40">
                  <c:v>37772</c:v>
                </c:pt>
                <c:pt idx="41">
                  <c:v>37802</c:v>
                </c:pt>
                <c:pt idx="42">
                  <c:v>37833</c:v>
                </c:pt>
                <c:pt idx="43">
                  <c:v>37864</c:v>
                </c:pt>
                <c:pt idx="44">
                  <c:v>37894</c:v>
                </c:pt>
                <c:pt idx="45">
                  <c:v>37925</c:v>
                </c:pt>
                <c:pt idx="46">
                  <c:v>37955</c:v>
                </c:pt>
                <c:pt idx="47">
                  <c:v>37986</c:v>
                </c:pt>
                <c:pt idx="48">
                  <c:v>38017</c:v>
                </c:pt>
                <c:pt idx="49">
                  <c:v>38046</c:v>
                </c:pt>
                <c:pt idx="50">
                  <c:v>38077</c:v>
                </c:pt>
                <c:pt idx="51">
                  <c:v>38107</c:v>
                </c:pt>
                <c:pt idx="52">
                  <c:v>38138</c:v>
                </c:pt>
                <c:pt idx="53">
                  <c:v>38168</c:v>
                </c:pt>
                <c:pt idx="54">
                  <c:v>38199</c:v>
                </c:pt>
                <c:pt idx="55">
                  <c:v>38230</c:v>
                </c:pt>
                <c:pt idx="56">
                  <c:v>38260</c:v>
                </c:pt>
                <c:pt idx="57">
                  <c:v>38291</c:v>
                </c:pt>
                <c:pt idx="58">
                  <c:v>38321</c:v>
                </c:pt>
                <c:pt idx="59">
                  <c:v>38352</c:v>
                </c:pt>
                <c:pt idx="60">
                  <c:v>38383</c:v>
                </c:pt>
                <c:pt idx="61">
                  <c:v>38411</c:v>
                </c:pt>
                <c:pt idx="62">
                  <c:v>38442</c:v>
                </c:pt>
                <c:pt idx="63">
                  <c:v>38472</c:v>
                </c:pt>
                <c:pt idx="64">
                  <c:v>38503</c:v>
                </c:pt>
                <c:pt idx="65">
                  <c:v>38533</c:v>
                </c:pt>
                <c:pt idx="66">
                  <c:v>38564</c:v>
                </c:pt>
                <c:pt idx="67">
                  <c:v>38595</c:v>
                </c:pt>
                <c:pt idx="68">
                  <c:v>38625</c:v>
                </c:pt>
                <c:pt idx="69">
                  <c:v>38656</c:v>
                </c:pt>
                <c:pt idx="70">
                  <c:v>38686</c:v>
                </c:pt>
                <c:pt idx="71">
                  <c:v>38717</c:v>
                </c:pt>
                <c:pt idx="72">
                  <c:v>38748</c:v>
                </c:pt>
                <c:pt idx="73">
                  <c:v>38776</c:v>
                </c:pt>
                <c:pt idx="74">
                  <c:v>38807</c:v>
                </c:pt>
                <c:pt idx="75">
                  <c:v>38837</c:v>
                </c:pt>
                <c:pt idx="76">
                  <c:v>38868</c:v>
                </c:pt>
                <c:pt idx="77">
                  <c:v>38898</c:v>
                </c:pt>
                <c:pt idx="78">
                  <c:v>38929</c:v>
                </c:pt>
                <c:pt idx="79">
                  <c:v>38960</c:v>
                </c:pt>
                <c:pt idx="80">
                  <c:v>38990</c:v>
                </c:pt>
                <c:pt idx="81">
                  <c:v>39021</c:v>
                </c:pt>
                <c:pt idx="82">
                  <c:v>39051</c:v>
                </c:pt>
                <c:pt idx="83">
                  <c:v>39082</c:v>
                </c:pt>
                <c:pt idx="84">
                  <c:v>39113</c:v>
                </c:pt>
                <c:pt idx="85">
                  <c:v>39141</c:v>
                </c:pt>
                <c:pt idx="86">
                  <c:v>39172</c:v>
                </c:pt>
                <c:pt idx="87">
                  <c:v>39202</c:v>
                </c:pt>
                <c:pt idx="88">
                  <c:v>39233</c:v>
                </c:pt>
                <c:pt idx="89">
                  <c:v>39263</c:v>
                </c:pt>
                <c:pt idx="90">
                  <c:v>39294</c:v>
                </c:pt>
                <c:pt idx="91">
                  <c:v>39325</c:v>
                </c:pt>
                <c:pt idx="92">
                  <c:v>39355</c:v>
                </c:pt>
                <c:pt idx="93">
                  <c:v>39386</c:v>
                </c:pt>
                <c:pt idx="94">
                  <c:v>39416</c:v>
                </c:pt>
                <c:pt idx="95">
                  <c:v>39447</c:v>
                </c:pt>
                <c:pt idx="96">
                  <c:v>39478</c:v>
                </c:pt>
                <c:pt idx="97">
                  <c:v>39507</c:v>
                </c:pt>
                <c:pt idx="98">
                  <c:v>39538</c:v>
                </c:pt>
                <c:pt idx="99">
                  <c:v>39568</c:v>
                </c:pt>
                <c:pt idx="100">
                  <c:v>39599</c:v>
                </c:pt>
                <c:pt idx="101">
                  <c:v>39629</c:v>
                </c:pt>
                <c:pt idx="102">
                  <c:v>39660</c:v>
                </c:pt>
                <c:pt idx="103">
                  <c:v>39691</c:v>
                </c:pt>
                <c:pt idx="104">
                  <c:v>39721</c:v>
                </c:pt>
                <c:pt idx="105">
                  <c:v>39752</c:v>
                </c:pt>
                <c:pt idx="106">
                  <c:v>39782</c:v>
                </c:pt>
                <c:pt idx="107">
                  <c:v>39813</c:v>
                </c:pt>
                <c:pt idx="108">
                  <c:v>39844</c:v>
                </c:pt>
                <c:pt idx="109">
                  <c:v>39872</c:v>
                </c:pt>
                <c:pt idx="110">
                  <c:v>39903</c:v>
                </c:pt>
                <c:pt idx="111">
                  <c:v>39933</c:v>
                </c:pt>
                <c:pt idx="112">
                  <c:v>39964</c:v>
                </c:pt>
                <c:pt idx="113">
                  <c:v>39994</c:v>
                </c:pt>
                <c:pt idx="114">
                  <c:v>40025</c:v>
                </c:pt>
                <c:pt idx="115">
                  <c:v>40056</c:v>
                </c:pt>
                <c:pt idx="116">
                  <c:v>40086</c:v>
                </c:pt>
                <c:pt idx="117">
                  <c:v>40117</c:v>
                </c:pt>
                <c:pt idx="118">
                  <c:v>40147</c:v>
                </c:pt>
                <c:pt idx="119">
                  <c:v>40178</c:v>
                </c:pt>
                <c:pt idx="120">
                  <c:v>40209</c:v>
                </c:pt>
                <c:pt idx="121">
                  <c:v>40237</c:v>
                </c:pt>
                <c:pt idx="122">
                  <c:v>40268</c:v>
                </c:pt>
                <c:pt idx="123">
                  <c:v>40298</c:v>
                </c:pt>
                <c:pt idx="124">
                  <c:v>40329</c:v>
                </c:pt>
                <c:pt idx="125">
                  <c:v>40359</c:v>
                </c:pt>
                <c:pt idx="126">
                  <c:v>40390</c:v>
                </c:pt>
                <c:pt idx="127">
                  <c:v>40421</c:v>
                </c:pt>
                <c:pt idx="128">
                  <c:v>40451</c:v>
                </c:pt>
                <c:pt idx="129">
                  <c:v>40482</c:v>
                </c:pt>
                <c:pt idx="130">
                  <c:v>40512</c:v>
                </c:pt>
                <c:pt idx="131">
                  <c:v>40543</c:v>
                </c:pt>
                <c:pt idx="132">
                  <c:v>40574</c:v>
                </c:pt>
                <c:pt idx="133">
                  <c:v>40602</c:v>
                </c:pt>
                <c:pt idx="134">
                  <c:v>40633</c:v>
                </c:pt>
                <c:pt idx="135">
                  <c:v>40663</c:v>
                </c:pt>
                <c:pt idx="136">
                  <c:v>40694</c:v>
                </c:pt>
                <c:pt idx="137">
                  <c:v>40724</c:v>
                </c:pt>
                <c:pt idx="138">
                  <c:v>40755</c:v>
                </c:pt>
                <c:pt idx="139">
                  <c:v>40786</c:v>
                </c:pt>
                <c:pt idx="140">
                  <c:v>40816</c:v>
                </c:pt>
                <c:pt idx="141">
                  <c:v>40847</c:v>
                </c:pt>
                <c:pt idx="142">
                  <c:v>40877</c:v>
                </c:pt>
                <c:pt idx="143">
                  <c:v>40908</c:v>
                </c:pt>
                <c:pt idx="144">
                  <c:v>40939</c:v>
                </c:pt>
                <c:pt idx="145">
                  <c:v>40968</c:v>
                </c:pt>
                <c:pt idx="146">
                  <c:v>40999</c:v>
                </c:pt>
                <c:pt idx="147">
                  <c:v>41029</c:v>
                </c:pt>
                <c:pt idx="148">
                  <c:v>41060</c:v>
                </c:pt>
                <c:pt idx="149">
                  <c:v>41090</c:v>
                </c:pt>
                <c:pt idx="150">
                  <c:v>41121</c:v>
                </c:pt>
                <c:pt idx="151">
                  <c:v>41152</c:v>
                </c:pt>
                <c:pt idx="152">
                  <c:v>41182</c:v>
                </c:pt>
                <c:pt idx="153">
                  <c:v>41213</c:v>
                </c:pt>
                <c:pt idx="154">
                  <c:v>41243</c:v>
                </c:pt>
                <c:pt idx="155">
                  <c:v>41274</c:v>
                </c:pt>
                <c:pt idx="156">
                  <c:v>41305</c:v>
                </c:pt>
                <c:pt idx="157">
                  <c:v>41333</c:v>
                </c:pt>
                <c:pt idx="158">
                  <c:v>41364</c:v>
                </c:pt>
                <c:pt idx="159">
                  <c:v>41394</c:v>
                </c:pt>
                <c:pt idx="160">
                  <c:v>41425</c:v>
                </c:pt>
                <c:pt idx="161">
                  <c:v>41455</c:v>
                </c:pt>
                <c:pt idx="162">
                  <c:v>41486</c:v>
                </c:pt>
                <c:pt idx="163">
                  <c:v>41517</c:v>
                </c:pt>
                <c:pt idx="164">
                  <c:v>41547</c:v>
                </c:pt>
                <c:pt idx="165">
                  <c:v>41578</c:v>
                </c:pt>
                <c:pt idx="166">
                  <c:v>41608</c:v>
                </c:pt>
                <c:pt idx="167">
                  <c:v>41639</c:v>
                </c:pt>
                <c:pt idx="168">
                  <c:v>41670</c:v>
                </c:pt>
                <c:pt idx="169">
                  <c:v>41698</c:v>
                </c:pt>
                <c:pt idx="170">
                  <c:v>41729</c:v>
                </c:pt>
                <c:pt idx="171">
                  <c:v>41759</c:v>
                </c:pt>
                <c:pt idx="172">
                  <c:v>41790</c:v>
                </c:pt>
                <c:pt idx="173">
                  <c:v>41820</c:v>
                </c:pt>
                <c:pt idx="174">
                  <c:v>41851</c:v>
                </c:pt>
                <c:pt idx="175">
                  <c:v>41882</c:v>
                </c:pt>
                <c:pt idx="176">
                  <c:v>41912</c:v>
                </c:pt>
                <c:pt idx="177">
                  <c:v>41943</c:v>
                </c:pt>
                <c:pt idx="178">
                  <c:v>41973</c:v>
                </c:pt>
                <c:pt idx="179">
                  <c:v>42004</c:v>
                </c:pt>
                <c:pt idx="180">
                  <c:v>42035</c:v>
                </c:pt>
                <c:pt idx="181">
                  <c:v>42063</c:v>
                </c:pt>
                <c:pt idx="182">
                  <c:v>42094</c:v>
                </c:pt>
                <c:pt idx="183">
                  <c:v>42124</c:v>
                </c:pt>
                <c:pt idx="184">
                  <c:v>42155</c:v>
                </c:pt>
                <c:pt idx="185">
                  <c:v>42185</c:v>
                </c:pt>
                <c:pt idx="186">
                  <c:v>42216</c:v>
                </c:pt>
                <c:pt idx="187">
                  <c:v>42247</c:v>
                </c:pt>
                <c:pt idx="188">
                  <c:v>42277</c:v>
                </c:pt>
                <c:pt idx="189">
                  <c:v>42308</c:v>
                </c:pt>
                <c:pt idx="190">
                  <c:v>42338</c:v>
                </c:pt>
                <c:pt idx="191">
                  <c:v>42369</c:v>
                </c:pt>
                <c:pt idx="192">
                  <c:v>42400</c:v>
                </c:pt>
                <c:pt idx="193">
                  <c:v>42429</c:v>
                </c:pt>
                <c:pt idx="194">
                  <c:v>42460</c:v>
                </c:pt>
                <c:pt idx="195">
                  <c:v>42490</c:v>
                </c:pt>
                <c:pt idx="196">
                  <c:v>42521</c:v>
                </c:pt>
                <c:pt idx="197">
                  <c:v>42551</c:v>
                </c:pt>
                <c:pt idx="198">
                  <c:v>42582</c:v>
                </c:pt>
                <c:pt idx="199">
                  <c:v>42613</c:v>
                </c:pt>
                <c:pt idx="200">
                  <c:v>42643</c:v>
                </c:pt>
                <c:pt idx="201">
                  <c:v>42674</c:v>
                </c:pt>
                <c:pt idx="202">
                  <c:v>42704</c:v>
                </c:pt>
                <c:pt idx="203">
                  <c:v>42735</c:v>
                </c:pt>
                <c:pt idx="204">
                  <c:v>42766</c:v>
                </c:pt>
                <c:pt idx="205">
                  <c:v>42794</c:v>
                </c:pt>
                <c:pt idx="206">
                  <c:v>42825</c:v>
                </c:pt>
                <c:pt idx="207">
                  <c:v>42855</c:v>
                </c:pt>
                <c:pt idx="208">
                  <c:v>42886</c:v>
                </c:pt>
                <c:pt idx="209">
                  <c:v>42916</c:v>
                </c:pt>
                <c:pt idx="210">
                  <c:v>42947</c:v>
                </c:pt>
                <c:pt idx="211">
                  <c:v>42978</c:v>
                </c:pt>
                <c:pt idx="212">
                  <c:v>43008</c:v>
                </c:pt>
                <c:pt idx="213">
                  <c:v>43039</c:v>
                </c:pt>
                <c:pt idx="214">
                  <c:v>43069</c:v>
                </c:pt>
                <c:pt idx="215">
                  <c:v>43100</c:v>
                </c:pt>
                <c:pt idx="216">
                  <c:v>43131</c:v>
                </c:pt>
                <c:pt idx="217">
                  <c:v>43159</c:v>
                </c:pt>
                <c:pt idx="218">
                  <c:v>43190</c:v>
                </c:pt>
                <c:pt idx="219">
                  <c:v>43220</c:v>
                </c:pt>
                <c:pt idx="220">
                  <c:v>43251</c:v>
                </c:pt>
                <c:pt idx="221">
                  <c:v>43281</c:v>
                </c:pt>
                <c:pt idx="222">
                  <c:v>43312</c:v>
                </c:pt>
                <c:pt idx="223">
                  <c:v>43343</c:v>
                </c:pt>
                <c:pt idx="224">
                  <c:v>43373</c:v>
                </c:pt>
                <c:pt idx="225">
                  <c:v>43404</c:v>
                </c:pt>
                <c:pt idx="226">
                  <c:v>43434</c:v>
                </c:pt>
                <c:pt idx="227">
                  <c:v>43465</c:v>
                </c:pt>
                <c:pt idx="228">
                  <c:v>43496</c:v>
                </c:pt>
                <c:pt idx="229">
                  <c:v>43524</c:v>
                </c:pt>
                <c:pt idx="230">
                  <c:v>43555</c:v>
                </c:pt>
                <c:pt idx="231">
                  <c:v>43585</c:v>
                </c:pt>
                <c:pt idx="232">
                  <c:v>43616</c:v>
                </c:pt>
                <c:pt idx="233">
                  <c:v>43646</c:v>
                </c:pt>
                <c:pt idx="234">
                  <c:v>43677</c:v>
                </c:pt>
                <c:pt idx="235">
                  <c:v>43708</c:v>
                </c:pt>
                <c:pt idx="236">
                  <c:v>43738</c:v>
                </c:pt>
                <c:pt idx="237">
                  <c:v>43769</c:v>
                </c:pt>
                <c:pt idx="238">
                  <c:v>43799</c:v>
                </c:pt>
                <c:pt idx="239">
                  <c:v>43830</c:v>
                </c:pt>
                <c:pt idx="240">
                  <c:v>43861</c:v>
                </c:pt>
                <c:pt idx="241">
                  <c:v>43890</c:v>
                </c:pt>
                <c:pt idx="242">
                  <c:v>43921</c:v>
                </c:pt>
                <c:pt idx="243">
                  <c:v>43951</c:v>
                </c:pt>
                <c:pt idx="244">
                  <c:v>43982</c:v>
                </c:pt>
                <c:pt idx="245">
                  <c:v>44012</c:v>
                </c:pt>
                <c:pt idx="246">
                  <c:v>44043</c:v>
                </c:pt>
                <c:pt idx="247">
                  <c:v>44074</c:v>
                </c:pt>
                <c:pt idx="248">
                  <c:v>44104</c:v>
                </c:pt>
                <c:pt idx="249">
                  <c:v>44135</c:v>
                </c:pt>
                <c:pt idx="250">
                  <c:v>44165</c:v>
                </c:pt>
                <c:pt idx="251">
                  <c:v>44196</c:v>
                </c:pt>
                <c:pt idx="252">
                  <c:v>44227</c:v>
                </c:pt>
                <c:pt idx="253">
                  <c:v>44255</c:v>
                </c:pt>
                <c:pt idx="254">
                  <c:v>44286</c:v>
                </c:pt>
                <c:pt idx="255">
                  <c:v>44316</c:v>
                </c:pt>
                <c:pt idx="256">
                  <c:v>44347</c:v>
                </c:pt>
                <c:pt idx="257">
                  <c:v>44377</c:v>
                </c:pt>
                <c:pt idx="258">
                  <c:v>44408</c:v>
                </c:pt>
                <c:pt idx="259">
                  <c:v>44439</c:v>
                </c:pt>
                <c:pt idx="260">
                  <c:v>44469</c:v>
                </c:pt>
                <c:pt idx="261">
                  <c:v>44500</c:v>
                </c:pt>
                <c:pt idx="262">
                  <c:v>44530</c:v>
                </c:pt>
                <c:pt idx="263">
                  <c:v>44561</c:v>
                </c:pt>
                <c:pt idx="264">
                  <c:v>44592</c:v>
                </c:pt>
                <c:pt idx="265">
                  <c:v>44620</c:v>
                </c:pt>
                <c:pt idx="266">
                  <c:v>44651</c:v>
                </c:pt>
                <c:pt idx="267">
                  <c:v>44681</c:v>
                </c:pt>
                <c:pt idx="268">
                  <c:v>44712</c:v>
                </c:pt>
                <c:pt idx="269">
                  <c:v>44742</c:v>
                </c:pt>
                <c:pt idx="270">
                  <c:v>44773</c:v>
                </c:pt>
                <c:pt idx="271">
                  <c:v>44804</c:v>
                </c:pt>
                <c:pt idx="272">
                  <c:v>44834</c:v>
                </c:pt>
                <c:pt idx="273">
                  <c:v>44865</c:v>
                </c:pt>
                <c:pt idx="274">
                  <c:v>44895</c:v>
                </c:pt>
                <c:pt idx="275">
                  <c:v>44926</c:v>
                </c:pt>
                <c:pt idx="276">
                  <c:v>44957</c:v>
                </c:pt>
                <c:pt idx="277">
                  <c:v>44985</c:v>
                </c:pt>
                <c:pt idx="278">
                  <c:v>45016</c:v>
                </c:pt>
                <c:pt idx="279">
                  <c:v>45046</c:v>
                </c:pt>
                <c:pt idx="280">
                  <c:v>45077</c:v>
                </c:pt>
                <c:pt idx="281">
                  <c:v>45107</c:v>
                </c:pt>
                <c:pt idx="282">
                  <c:v>45138</c:v>
                </c:pt>
                <c:pt idx="283">
                  <c:v>45169</c:v>
                </c:pt>
                <c:pt idx="284">
                  <c:v>45199</c:v>
                </c:pt>
                <c:pt idx="285">
                  <c:v>45230</c:v>
                </c:pt>
                <c:pt idx="286">
                  <c:v>45260</c:v>
                </c:pt>
                <c:pt idx="287">
                  <c:v>45291</c:v>
                </c:pt>
                <c:pt idx="288">
                  <c:v>45322</c:v>
                </c:pt>
                <c:pt idx="289">
                  <c:v>45351</c:v>
                </c:pt>
                <c:pt idx="290">
                  <c:v>45382</c:v>
                </c:pt>
                <c:pt idx="291">
                  <c:v>45412</c:v>
                </c:pt>
                <c:pt idx="292">
                  <c:v>45443</c:v>
                </c:pt>
                <c:pt idx="293">
                  <c:v>45473</c:v>
                </c:pt>
                <c:pt idx="294">
                  <c:v>45504</c:v>
                </c:pt>
                <c:pt idx="295">
                  <c:v>45535</c:v>
                </c:pt>
                <c:pt idx="296">
                  <c:v>45565</c:v>
                </c:pt>
                <c:pt idx="297">
                  <c:v>45596</c:v>
                </c:pt>
                <c:pt idx="298">
                  <c:v>45626</c:v>
                </c:pt>
                <c:pt idx="299">
                  <c:v>45657</c:v>
                </c:pt>
                <c:pt idx="300">
                  <c:v>45688</c:v>
                </c:pt>
                <c:pt idx="301">
                  <c:v>45716</c:v>
                </c:pt>
                <c:pt idx="302">
                  <c:v>45747</c:v>
                </c:pt>
                <c:pt idx="303">
                  <c:v>45777</c:v>
                </c:pt>
                <c:pt idx="304">
                  <c:v>45808</c:v>
                </c:pt>
                <c:pt idx="305">
                  <c:v>45838</c:v>
                </c:pt>
                <c:pt idx="306">
                  <c:v>45869</c:v>
                </c:pt>
                <c:pt idx="307">
                  <c:v>45900</c:v>
                </c:pt>
                <c:pt idx="308">
                  <c:v>45930</c:v>
                </c:pt>
                <c:pt idx="309">
                  <c:v>45961</c:v>
                </c:pt>
                <c:pt idx="310">
                  <c:v>45991</c:v>
                </c:pt>
                <c:pt idx="311">
                  <c:v>46022</c:v>
                </c:pt>
                <c:pt idx="312">
                  <c:v>46053</c:v>
                </c:pt>
                <c:pt idx="313">
                  <c:v>46081</c:v>
                </c:pt>
                <c:pt idx="314">
                  <c:v>46112</c:v>
                </c:pt>
                <c:pt idx="315">
                  <c:v>46142</c:v>
                </c:pt>
                <c:pt idx="316">
                  <c:v>46173</c:v>
                </c:pt>
                <c:pt idx="317">
                  <c:v>46203</c:v>
                </c:pt>
                <c:pt idx="318">
                  <c:v>46234</c:v>
                </c:pt>
                <c:pt idx="319">
                  <c:v>46265</c:v>
                </c:pt>
                <c:pt idx="320">
                  <c:v>46295</c:v>
                </c:pt>
                <c:pt idx="321">
                  <c:v>46326</c:v>
                </c:pt>
                <c:pt idx="322">
                  <c:v>46356</c:v>
                </c:pt>
                <c:pt idx="323">
                  <c:v>46387</c:v>
                </c:pt>
                <c:pt idx="324">
                  <c:v>46418</c:v>
                </c:pt>
                <c:pt idx="325">
                  <c:v>46446</c:v>
                </c:pt>
                <c:pt idx="326">
                  <c:v>46477</c:v>
                </c:pt>
                <c:pt idx="327">
                  <c:v>46507</c:v>
                </c:pt>
                <c:pt idx="328">
                  <c:v>46538</c:v>
                </c:pt>
                <c:pt idx="329">
                  <c:v>46568</c:v>
                </c:pt>
                <c:pt idx="330">
                  <c:v>46599</c:v>
                </c:pt>
                <c:pt idx="331">
                  <c:v>46630</c:v>
                </c:pt>
                <c:pt idx="332">
                  <c:v>46660</c:v>
                </c:pt>
                <c:pt idx="333">
                  <c:v>46691</c:v>
                </c:pt>
                <c:pt idx="334">
                  <c:v>46721</c:v>
                </c:pt>
                <c:pt idx="335">
                  <c:v>46752</c:v>
                </c:pt>
              </c:numCache>
            </c:numRef>
          </c:cat>
          <c:val>
            <c:numRef>
              <c:f>'17 - PCE'!$BK$13:$BK$348</c:f>
              <c:numCache>
                <c:formatCode>General</c:formatCode>
                <c:ptCount val="336"/>
                <c:pt idx="302" formatCode="0.0000">
                  <c:v>2.6455113314564072</c:v>
                </c:pt>
                <c:pt idx="311">
                  <c:v>2.8</c:v>
                </c:pt>
                <c:pt idx="323">
                  <c:v>2.2000000000000002</c:v>
                </c:pt>
                <c:pt idx="335">
                  <c:v>2</c:v>
                </c:pt>
              </c:numCache>
            </c:numRef>
          </c:val>
          <c:smooth val="0"/>
          <c:extLst>
            <c:ext xmlns:c16="http://schemas.microsoft.com/office/drawing/2014/chart" uri="{C3380CC4-5D6E-409C-BE32-E72D297353CC}">
              <c16:uniqueId val="{00000035-696A-4B75-85EB-3FAF3BFFAE1A}"/>
            </c:ext>
          </c:extLst>
        </c:ser>
        <c:ser>
          <c:idx val="3"/>
          <c:order val="54"/>
          <c:tx>
            <c:strRef>
              <c:f>'17 - PCE'!$H$12</c:f>
              <c:strCache>
                <c:ptCount val="1"/>
                <c:pt idx="0">
                  <c:v>Core PCE Inflation</c:v>
                </c:pt>
              </c:strCache>
            </c:strRef>
          </c:tx>
          <c:spPr>
            <a:ln w="28575" cap="rnd">
              <a:solidFill>
                <a:srgbClr val="581D74"/>
              </a:solidFill>
              <a:round/>
            </a:ln>
            <a:effectLst/>
          </c:spPr>
          <c:marker>
            <c:symbol val="none"/>
          </c:marker>
          <c:cat>
            <c:numRef>
              <c:f>'17 - PCE'!$G$13:$G$348</c:f>
              <c:numCache>
                <c:formatCode>[$-409]mmm\-yy;@</c:formatCode>
                <c:ptCount val="336"/>
                <c:pt idx="0">
                  <c:v>36556</c:v>
                </c:pt>
                <c:pt idx="1">
                  <c:v>36585</c:v>
                </c:pt>
                <c:pt idx="2">
                  <c:v>36616</c:v>
                </c:pt>
                <c:pt idx="3">
                  <c:v>36646</c:v>
                </c:pt>
                <c:pt idx="4">
                  <c:v>36677</c:v>
                </c:pt>
                <c:pt idx="5">
                  <c:v>36707</c:v>
                </c:pt>
                <c:pt idx="6">
                  <c:v>36738</c:v>
                </c:pt>
                <c:pt idx="7">
                  <c:v>36769</c:v>
                </c:pt>
                <c:pt idx="8">
                  <c:v>36799</c:v>
                </c:pt>
                <c:pt idx="9">
                  <c:v>36830</c:v>
                </c:pt>
                <c:pt idx="10">
                  <c:v>36860</c:v>
                </c:pt>
                <c:pt idx="11">
                  <c:v>36891</c:v>
                </c:pt>
                <c:pt idx="12">
                  <c:v>36922</c:v>
                </c:pt>
                <c:pt idx="13">
                  <c:v>36950</c:v>
                </c:pt>
                <c:pt idx="14">
                  <c:v>36981</c:v>
                </c:pt>
                <c:pt idx="15">
                  <c:v>37011</c:v>
                </c:pt>
                <c:pt idx="16">
                  <c:v>37042</c:v>
                </c:pt>
                <c:pt idx="17">
                  <c:v>37072</c:v>
                </c:pt>
                <c:pt idx="18">
                  <c:v>37103</c:v>
                </c:pt>
                <c:pt idx="19">
                  <c:v>37134</c:v>
                </c:pt>
                <c:pt idx="20">
                  <c:v>37164</c:v>
                </c:pt>
                <c:pt idx="21">
                  <c:v>37195</c:v>
                </c:pt>
                <c:pt idx="22">
                  <c:v>37225</c:v>
                </c:pt>
                <c:pt idx="23">
                  <c:v>37256</c:v>
                </c:pt>
                <c:pt idx="24">
                  <c:v>37287</c:v>
                </c:pt>
                <c:pt idx="25">
                  <c:v>37315</c:v>
                </c:pt>
                <c:pt idx="26">
                  <c:v>37346</c:v>
                </c:pt>
                <c:pt idx="27">
                  <c:v>37376</c:v>
                </c:pt>
                <c:pt idx="28">
                  <c:v>37407</c:v>
                </c:pt>
                <c:pt idx="29">
                  <c:v>37437</c:v>
                </c:pt>
                <c:pt idx="30">
                  <c:v>37468</c:v>
                </c:pt>
                <c:pt idx="31">
                  <c:v>37499</c:v>
                </c:pt>
                <c:pt idx="32">
                  <c:v>37529</c:v>
                </c:pt>
                <c:pt idx="33">
                  <c:v>37560</c:v>
                </c:pt>
                <c:pt idx="34">
                  <c:v>37590</c:v>
                </c:pt>
                <c:pt idx="35">
                  <c:v>37621</c:v>
                </c:pt>
                <c:pt idx="36">
                  <c:v>37652</c:v>
                </c:pt>
                <c:pt idx="37">
                  <c:v>37680</c:v>
                </c:pt>
                <c:pt idx="38">
                  <c:v>37711</c:v>
                </c:pt>
                <c:pt idx="39">
                  <c:v>37741</c:v>
                </c:pt>
                <c:pt idx="40">
                  <c:v>37772</c:v>
                </c:pt>
                <c:pt idx="41">
                  <c:v>37802</c:v>
                </c:pt>
                <c:pt idx="42">
                  <c:v>37833</c:v>
                </c:pt>
                <c:pt idx="43">
                  <c:v>37864</c:v>
                </c:pt>
                <c:pt idx="44">
                  <c:v>37894</c:v>
                </c:pt>
                <c:pt idx="45">
                  <c:v>37925</c:v>
                </c:pt>
                <c:pt idx="46">
                  <c:v>37955</c:v>
                </c:pt>
                <c:pt idx="47">
                  <c:v>37986</c:v>
                </c:pt>
                <c:pt idx="48">
                  <c:v>38017</c:v>
                </c:pt>
                <c:pt idx="49">
                  <c:v>38046</c:v>
                </c:pt>
                <c:pt idx="50">
                  <c:v>38077</c:v>
                </c:pt>
                <c:pt idx="51">
                  <c:v>38107</c:v>
                </c:pt>
                <c:pt idx="52">
                  <c:v>38138</c:v>
                </c:pt>
                <c:pt idx="53">
                  <c:v>38168</c:v>
                </c:pt>
                <c:pt idx="54">
                  <c:v>38199</c:v>
                </c:pt>
                <c:pt idx="55">
                  <c:v>38230</c:v>
                </c:pt>
                <c:pt idx="56">
                  <c:v>38260</c:v>
                </c:pt>
                <c:pt idx="57">
                  <c:v>38291</c:v>
                </c:pt>
                <c:pt idx="58">
                  <c:v>38321</c:v>
                </c:pt>
                <c:pt idx="59">
                  <c:v>38352</c:v>
                </c:pt>
                <c:pt idx="60">
                  <c:v>38383</c:v>
                </c:pt>
                <c:pt idx="61">
                  <c:v>38411</c:v>
                </c:pt>
                <c:pt idx="62">
                  <c:v>38442</c:v>
                </c:pt>
                <c:pt idx="63">
                  <c:v>38472</c:v>
                </c:pt>
                <c:pt idx="64">
                  <c:v>38503</c:v>
                </c:pt>
                <c:pt idx="65">
                  <c:v>38533</c:v>
                </c:pt>
                <c:pt idx="66">
                  <c:v>38564</c:v>
                </c:pt>
                <c:pt idx="67">
                  <c:v>38595</c:v>
                </c:pt>
                <c:pt idx="68">
                  <c:v>38625</c:v>
                </c:pt>
                <c:pt idx="69">
                  <c:v>38656</c:v>
                </c:pt>
                <c:pt idx="70">
                  <c:v>38686</c:v>
                </c:pt>
                <c:pt idx="71">
                  <c:v>38717</c:v>
                </c:pt>
                <c:pt idx="72">
                  <c:v>38748</c:v>
                </c:pt>
                <c:pt idx="73">
                  <c:v>38776</c:v>
                </c:pt>
                <c:pt idx="74">
                  <c:v>38807</c:v>
                </c:pt>
                <c:pt idx="75">
                  <c:v>38837</c:v>
                </c:pt>
                <c:pt idx="76">
                  <c:v>38868</c:v>
                </c:pt>
                <c:pt idx="77">
                  <c:v>38898</c:v>
                </c:pt>
                <c:pt idx="78">
                  <c:v>38929</c:v>
                </c:pt>
                <c:pt idx="79">
                  <c:v>38960</c:v>
                </c:pt>
                <c:pt idx="80">
                  <c:v>38990</c:v>
                </c:pt>
                <c:pt idx="81">
                  <c:v>39021</c:v>
                </c:pt>
                <c:pt idx="82">
                  <c:v>39051</c:v>
                </c:pt>
                <c:pt idx="83">
                  <c:v>39082</c:v>
                </c:pt>
                <c:pt idx="84">
                  <c:v>39113</c:v>
                </c:pt>
                <c:pt idx="85">
                  <c:v>39141</c:v>
                </c:pt>
                <c:pt idx="86">
                  <c:v>39172</c:v>
                </c:pt>
                <c:pt idx="87">
                  <c:v>39202</c:v>
                </c:pt>
                <c:pt idx="88">
                  <c:v>39233</c:v>
                </c:pt>
                <c:pt idx="89">
                  <c:v>39263</c:v>
                </c:pt>
                <c:pt idx="90">
                  <c:v>39294</c:v>
                </c:pt>
                <c:pt idx="91">
                  <c:v>39325</c:v>
                </c:pt>
                <c:pt idx="92">
                  <c:v>39355</c:v>
                </c:pt>
                <c:pt idx="93">
                  <c:v>39386</c:v>
                </c:pt>
                <c:pt idx="94">
                  <c:v>39416</c:v>
                </c:pt>
                <c:pt idx="95">
                  <c:v>39447</c:v>
                </c:pt>
                <c:pt idx="96">
                  <c:v>39478</c:v>
                </c:pt>
                <c:pt idx="97">
                  <c:v>39507</c:v>
                </c:pt>
                <c:pt idx="98">
                  <c:v>39538</c:v>
                </c:pt>
                <c:pt idx="99">
                  <c:v>39568</c:v>
                </c:pt>
                <c:pt idx="100">
                  <c:v>39599</c:v>
                </c:pt>
                <c:pt idx="101">
                  <c:v>39629</c:v>
                </c:pt>
                <c:pt idx="102">
                  <c:v>39660</c:v>
                </c:pt>
                <c:pt idx="103">
                  <c:v>39691</c:v>
                </c:pt>
                <c:pt idx="104">
                  <c:v>39721</c:v>
                </c:pt>
                <c:pt idx="105">
                  <c:v>39752</c:v>
                </c:pt>
                <c:pt idx="106">
                  <c:v>39782</c:v>
                </c:pt>
                <c:pt idx="107">
                  <c:v>39813</c:v>
                </c:pt>
                <c:pt idx="108">
                  <c:v>39844</c:v>
                </c:pt>
                <c:pt idx="109">
                  <c:v>39872</c:v>
                </c:pt>
                <c:pt idx="110">
                  <c:v>39903</c:v>
                </c:pt>
                <c:pt idx="111">
                  <c:v>39933</c:v>
                </c:pt>
                <c:pt idx="112">
                  <c:v>39964</c:v>
                </c:pt>
                <c:pt idx="113">
                  <c:v>39994</c:v>
                </c:pt>
                <c:pt idx="114">
                  <c:v>40025</c:v>
                </c:pt>
                <c:pt idx="115">
                  <c:v>40056</c:v>
                </c:pt>
                <c:pt idx="116">
                  <c:v>40086</c:v>
                </c:pt>
                <c:pt idx="117">
                  <c:v>40117</c:v>
                </c:pt>
                <c:pt idx="118">
                  <c:v>40147</c:v>
                </c:pt>
                <c:pt idx="119">
                  <c:v>40178</c:v>
                </c:pt>
                <c:pt idx="120">
                  <c:v>40209</c:v>
                </c:pt>
                <c:pt idx="121">
                  <c:v>40237</c:v>
                </c:pt>
                <c:pt idx="122">
                  <c:v>40268</c:v>
                </c:pt>
                <c:pt idx="123">
                  <c:v>40298</c:v>
                </c:pt>
                <c:pt idx="124">
                  <c:v>40329</c:v>
                </c:pt>
                <c:pt idx="125">
                  <c:v>40359</c:v>
                </c:pt>
                <c:pt idx="126">
                  <c:v>40390</c:v>
                </c:pt>
                <c:pt idx="127">
                  <c:v>40421</c:v>
                </c:pt>
                <c:pt idx="128">
                  <c:v>40451</c:v>
                </c:pt>
                <c:pt idx="129">
                  <c:v>40482</c:v>
                </c:pt>
                <c:pt idx="130">
                  <c:v>40512</c:v>
                </c:pt>
                <c:pt idx="131">
                  <c:v>40543</c:v>
                </c:pt>
                <c:pt idx="132">
                  <c:v>40574</c:v>
                </c:pt>
                <c:pt idx="133">
                  <c:v>40602</c:v>
                </c:pt>
                <c:pt idx="134">
                  <c:v>40633</c:v>
                </c:pt>
                <c:pt idx="135">
                  <c:v>40663</c:v>
                </c:pt>
                <c:pt idx="136">
                  <c:v>40694</c:v>
                </c:pt>
                <c:pt idx="137">
                  <c:v>40724</c:v>
                </c:pt>
                <c:pt idx="138">
                  <c:v>40755</c:v>
                </c:pt>
                <c:pt idx="139">
                  <c:v>40786</c:v>
                </c:pt>
                <c:pt idx="140">
                  <c:v>40816</c:v>
                </c:pt>
                <c:pt idx="141">
                  <c:v>40847</c:v>
                </c:pt>
                <c:pt idx="142">
                  <c:v>40877</c:v>
                </c:pt>
                <c:pt idx="143">
                  <c:v>40908</c:v>
                </c:pt>
                <c:pt idx="144">
                  <c:v>40939</c:v>
                </c:pt>
                <c:pt idx="145">
                  <c:v>40968</c:v>
                </c:pt>
                <c:pt idx="146">
                  <c:v>40999</c:v>
                </c:pt>
                <c:pt idx="147">
                  <c:v>41029</c:v>
                </c:pt>
                <c:pt idx="148">
                  <c:v>41060</c:v>
                </c:pt>
                <c:pt idx="149">
                  <c:v>41090</c:v>
                </c:pt>
                <c:pt idx="150">
                  <c:v>41121</c:v>
                </c:pt>
                <c:pt idx="151">
                  <c:v>41152</c:v>
                </c:pt>
                <c:pt idx="152">
                  <c:v>41182</c:v>
                </c:pt>
                <c:pt idx="153">
                  <c:v>41213</c:v>
                </c:pt>
                <c:pt idx="154">
                  <c:v>41243</c:v>
                </c:pt>
                <c:pt idx="155">
                  <c:v>41274</c:v>
                </c:pt>
                <c:pt idx="156">
                  <c:v>41305</c:v>
                </c:pt>
                <c:pt idx="157">
                  <c:v>41333</c:v>
                </c:pt>
                <c:pt idx="158">
                  <c:v>41364</c:v>
                </c:pt>
                <c:pt idx="159">
                  <c:v>41394</c:v>
                </c:pt>
                <c:pt idx="160">
                  <c:v>41425</c:v>
                </c:pt>
                <c:pt idx="161">
                  <c:v>41455</c:v>
                </c:pt>
                <c:pt idx="162">
                  <c:v>41486</c:v>
                </c:pt>
                <c:pt idx="163">
                  <c:v>41517</c:v>
                </c:pt>
                <c:pt idx="164">
                  <c:v>41547</c:v>
                </c:pt>
                <c:pt idx="165">
                  <c:v>41578</c:v>
                </c:pt>
                <c:pt idx="166">
                  <c:v>41608</c:v>
                </c:pt>
                <c:pt idx="167">
                  <c:v>41639</c:v>
                </c:pt>
                <c:pt idx="168">
                  <c:v>41670</c:v>
                </c:pt>
                <c:pt idx="169">
                  <c:v>41698</c:v>
                </c:pt>
                <c:pt idx="170">
                  <c:v>41729</c:v>
                </c:pt>
                <c:pt idx="171">
                  <c:v>41759</c:v>
                </c:pt>
                <c:pt idx="172">
                  <c:v>41790</c:v>
                </c:pt>
                <c:pt idx="173">
                  <c:v>41820</c:v>
                </c:pt>
                <c:pt idx="174">
                  <c:v>41851</c:v>
                </c:pt>
                <c:pt idx="175">
                  <c:v>41882</c:v>
                </c:pt>
                <c:pt idx="176">
                  <c:v>41912</c:v>
                </c:pt>
                <c:pt idx="177">
                  <c:v>41943</c:v>
                </c:pt>
                <c:pt idx="178">
                  <c:v>41973</c:v>
                </c:pt>
                <c:pt idx="179">
                  <c:v>42004</c:v>
                </c:pt>
                <c:pt idx="180">
                  <c:v>42035</c:v>
                </c:pt>
                <c:pt idx="181">
                  <c:v>42063</c:v>
                </c:pt>
                <c:pt idx="182">
                  <c:v>42094</c:v>
                </c:pt>
                <c:pt idx="183">
                  <c:v>42124</c:v>
                </c:pt>
                <c:pt idx="184">
                  <c:v>42155</c:v>
                </c:pt>
                <c:pt idx="185">
                  <c:v>42185</c:v>
                </c:pt>
                <c:pt idx="186">
                  <c:v>42216</c:v>
                </c:pt>
                <c:pt idx="187">
                  <c:v>42247</c:v>
                </c:pt>
                <c:pt idx="188">
                  <c:v>42277</c:v>
                </c:pt>
                <c:pt idx="189">
                  <c:v>42308</c:v>
                </c:pt>
                <c:pt idx="190">
                  <c:v>42338</c:v>
                </c:pt>
                <c:pt idx="191">
                  <c:v>42369</c:v>
                </c:pt>
                <c:pt idx="192">
                  <c:v>42400</c:v>
                </c:pt>
                <c:pt idx="193">
                  <c:v>42429</c:v>
                </c:pt>
                <c:pt idx="194">
                  <c:v>42460</c:v>
                </c:pt>
                <c:pt idx="195">
                  <c:v>42490</c:v>
                </c:pt>
                <c:pt idx="196">
                  <c:v>42521</c:v>
                </c:pt>
                <c:pt idx="197">
                  <c:v>42551</c:v>
                </c:pt>
                <c:pt idx="198">
                  <c:v>42582</c:v>
                </c:pt>
                <c:pt idx="199">
                  <c:v>42613</c:v>
                </c:pt>
                <c:pt idx="200">
                  <c:v>42643</c:v>
                </c:pt>
                <c:pt idx="201">
                  <c:v>42674</c:v>
                </c:pt>
                <c:pt idx="202">
                  <c:v>42704</c:v>
                </c:pt>
                <c:pt idx="203">
                  <c:v>42735</c:v>
                </c:pt>
                <c:pt idx="204">
                  <c:v>42766</c:v>
                </c:pt>
                <c:pt idx="205">
                  <c:v>42794</c:v>
                </c:pt>
                <c:pt idx="206">
                  <c:v>42825</c:v>
                </c:pt>
                <c:pt idx="207">
                  <c:v>42855</c:v>
                </c:pt>
                <c:pt idx="208">
                  <c:v>42886</c:v>
                </c:pt>
                <c:pt idx="209">
                  <c:v>42916</c:v>
                </c:pt>
                <c:pt idx="210">
                  <c:v>42947</c:v>
                </c:pt>
                <c:pt idx="211">
                  <c:v>42978</c:v>
                </c:pt>
                <c:pt idx="212">
                  <c:v>43008</c:v>
                </c:pt>
                <c:pt idx="213">
                  <c:v>43039</c:v>
                </c:pt>
                <c:pt idx="214">
                  <c:v>43069</c:v>
                </c:pt>
                <c:pt idx="215">
                  <c:v>43100</c:v>
                </c:pt>
                <c:pt idx="216">
                  <c:v>43131</c:v>
                </c:pt>
                <c:pt idx="217">
                  <c:v>43159</c:v>
                </c:pt>
                <c:pt idx="218">
                  <c:v>43190</c:v>
                </c:pt>
                <c:pt idx="219">
                  <c:v>43220</c:v>
                </c:pt>
                <c:pt idx="220">
                  <c:v>43251</c:v>
                </c:pt>
                <c:pt idx="221">
                  <c:v>43281</c:v>
                </c:pt>
                <c:pt idx="222">
                  <c:v>43312</c:v>
                </c:pt>
                <c:pt idx="223">
                  <c:v>43343</c:v>
                </c:pt>
                <c:pt idx="224">
                  <c:v>43373</c:v>
                </c:pt>
                <c:pt idx="225">
                  <c:v>43404</c:v>
                </c:pt>
                <c:pt idx="226">
                  <c:v>43434</c:v>
                </c:pt>
                <c:pt idx="227">
                  <c:v>43465</c:v>
                </c:pt>
                <c:pt idx="228">
                  <c:v>43496</c:v>
                </c:pt>
                <c:pt idx="229">
                  <c:v>43524</c:v>
                </c:pt>
                <c:pt idx="230">
                  <c:v>43555</c:v>
                </c:pt>
                <c:pt idx="231">
                  <c:v>43585</c:v>
                </c:pt>
                <c:pt idx="232">
                  <c:v>43616</c:v>
                </c:pt>
                <c:pt idx="233">
                  <c:v>43646</c:v>
                </c:pt>
                <c:pt idx="234">
                  <c:v>43677</c:v>
                </c:pt>
                <c:pt idx="235">
                  <c:v>43708</c:v>
                </c:pt>
                <c:pt idx="236">
                  <c:v>43738</c:v>
                </c:pt>
                <c:pt idx="237">
                  <c:v>43769</c:v>
                </c:pt>
                <c:pt idx="238">
                  <c:v>43799</c:v>
                </c:pt>
                <c:pt idx="239">
                  <c:v>43830</c:v>
                </c:pt>
                <c:pt idx="240">
                  <c:v>43861</c:v>
                </c:pt>
                <c:pt idx="241">
                  <c:v>43890</c:v>
                </c:pt>
                <c:pt idx="242">
                  <c:v>43921</c:v>
                </c:pt>
                <c:pt idx="243">
                  <c:v>43951</c:v>
                </c:pt>
                <c:pt idx="244">
                  <c:v>43982</c:v>
                </c:pt>
                <c:pt idx="245">
                  <c:v>44012</c:v>
                </c:pt>
                <c:pt idx="246">
                  <c:v>44043</c:v>
                </c:pt>
                <c:pt idx="247">
                  <c:v>44074</c:v>
                </c:pt>
                <c:pt idx="248">
                  <c:v>44104</c:v>
                </c:pt>
                <c:pt idx="249">
                  <c:v>44135</c:v>
                </c:pt>
                <c:pt idx="250">
                  <c:v>44165</c:v>
                </c:pt>
                <c:pt idx="251">
                  <c:v>44196</c:v>
                </c:pt>
                <c:pt idx="252">
                  <c:v>44227</c:v>
                </c:pt>
                <c:pt idx="253">
                  <c:v>44255</c:v>
                </c:pt>
                <c:pt idx="254">
                  <c:v>44286</c:v>
                </c:pt>
                <c:pt idx="255">
                  <c:v>44316</c:v>
                </c:pt>
                <c:pt idx="256">
                  <c:v>44347</c:v>
                </c:pt>
                <c:pt idx="257">
                  <c:v>44377</c:v>
                </c:pt>
                <c:pt idx="258">
                  <c:v>44408</c:v>
                </c:pt>
                <c:pt idx="259">
                  <c:v>44439</c:v>
                </c:pt>
                <c:pt idx="260">
                  <c:v>44469</c:v>
                </c:pt>
                <c:pt idx="261">
                  <c:v>44500</c:v>
                </c:pt>
                <c:pt idx="262">
                  <c:v>44530</c:v>
                </c:pt>
                <c:pt idx="263">
                  <c:v>44561</c:v>
                </c:pt>
                <c:pt idx="264">
                  <c:v>44592</c:v>
                </c:pt>
                <c:pt idx="265">
                  <c:v>44620</c:v>
                </c:pt>
                <c:pt idx="266">
                  <c:v>44651</c:v>
                </c:pt>
                <c:pt idx="267">
                  <c:v>44681</c:v>
                </c:pt>
                <c:pt idx="268">
                  <c:v>44712</c:v>
                </c:pt>
                <c:pt idx="269">
                  <c:v>44742</c:v>
                </c:pt>
                <c:pt idx="270">
                  <c:v>44773</c:v>
                </c:pt>
                <c:pt idx="271">
                  <c:v>44804</c:v>
                </c:pt>
                <c:pt idx="272">
                  <c:v>44834</c:v>
                </c:pt>
                <c:pt idx="273">
                  <c:v>44865</c:v>
                </c:pt>
                <c:pt idx="274">
                  <c:v>44895</c:v>
                </c:pt>
                <c:pt idx="275">
                  <c:v>44926</c:v>
                </c:pt>
                <c:pt idx="276">
                  <c:v>44957</c:v>
                </c:pt>
                <c:pt idx="277">
                  <c:v>44985</c:v>
                </c:pt>
                <c:pt idx="278">
                  <c:v>45016</c:v>
                </c:pt>
                <c:pt idx="279">
                  <c:v>45046</c:v>
                </c:pt>
                <c:pt idx="280">
                  <c:v>45077</c:v>
                </c:pt>
                <c:pt idx="281">
                  <c:v>45107</c:v>
                </c:pt>
                <c:pt idx="282">
                  <c:v>45138</c:v>
                </c:pt>
                <c:pt idx="283">
                  <c:v>45169</c:v>
                </c:pt>
                <c:pt idx="284">
                  <c:v>45199</c:v>
                </c:pt>
                <c:pt idx="285">
                  <c:v>45230</c:v>
                </c:pt>
                <c:pt idx="286">
                  <c:v>45260</c:v>
                </c:pt>
                <c:pt idx="287">
                  <c:v>45291</c:v>
                </c:pt>
                <c:pt idx="288">
                  <c:v>45322</c:v>
                </c:pt>
                <c:pt idx="289">
                  <c:v>45351</c:v>
                </c:pt>
                <c:pt idx="290">
                  <c:v>45382</c:v>
                </c:pt>
                <c:pt idx="291">
                  <c:v>45412</c:v>
                </c:pt>
                <c:pt idx="292">
                  <c:v>45443</c:v>
                </c:pt>
                <c:pt idx="293">
                  <c:v>45473</c:v>
                </c:pt>
                <c:pt idx="294">
                  <c:v>45504</c:v>
                </c:pt>
                <c:pt idx="295">
                  <c:v>45535</c:v>
                </c:pt>
                <c:pt idx="296">
                  <c:v>45565</c:v>
                </c:pt>
                <c:pt idx="297">
                  <c:v>45596</c:v>
                </c:pt>
                <c:pt idx="298">
                  <c:v>45626</c:v>
                </c:pt>
                <c:pt idx="299">
                  <c:v>45657</c:v>
                </c:pt>
                <c:pt idx="300">
                  <c:v>45688</c:v>
                </c:pt>
                <c:pt idx="301">
                  <c:v>45716</c:v>
                </c:pt>
                <c:pt idx="302">
                  <c:v>45747</c:v>
                </c:pt>
                <c:pt idx="303">
                  <c:v>45777</c:v>
                </c:pt>
                <c:pt idx="304">
                  <c:v>45808</c:v>
                </c:pt>
                <c:pt idx="305">
                  <c:v>45838</c:v>
                </c:pt>
                <c:pt idx="306">
                  <c:v>45869</c:v>
                </c:pt>
                <c:pt idx="307">
                  <c:v>45900</c:v>
                </c:pt>
                <c:pt idx="308">
                  <c:v>45930</c:v>
                </c:pt>
                <c:pt idx="309">
                  <c:v>45961</c:v>
                </c:pt>
                <c:pt idx="310">
                  <c:v>45991</c:v>
                </c:pt>
                <c:pt idx="311">
                  <c:v>46022</c:v>
                </c:pt>
                <c:pt idx="312">
                  <c:v>46053</c:v>
                </c:pt>
                <c:pt idx="313">
                  <c:v>46081</c:v>
                </c:pt>
                <c:pt idx="314">
                  <c:v>46112</c:v>
                </c:pt>
                <c:pt idx="315">
                  <c:v>46142</c:v>
                </c:pt>
                <c:pt idx="316">
                  <c:v>46173</c:v>
                </c:pt>
                <c:pt idx="317">
                  <c:v>46203</c:v>
                </c:pt>
                <c:pt idx="318">
                  <c:v>46234</c:v>
                </c:pt>
                <c:pt idx="319">
                  <c:v>46265</c:v>
                </c:pt>
                <c:pt idx="320">
                  <c:v>46295</c:v>
                </c:pt>
                <c:pt idx="321">
                  <c:v>46326</c:v>
                </c:pt>
                <c:pt idx="322">
                  <c:v>46356</c:v>
                </c:pt>
                <c:pt idx="323">
                  <c:v>46387</c:v>
                </c:pt>
                <c:pt idx="324">
                  <c:v>46418</c:v>
                </c:pt>
                <c:pt idx="325">
                  <c:v>46446</c:v>
                </c:pt>
                <c:pt idx="326">
                  <c:v>46477</c:v>
                </c:pt>
                <c:pt idx="327">
                  <c:v>46507</c:v>
                </c:pt>
                <c:pt idx="328">
                  <c:v>46538</c:v>
                </c:pt>
                <c:pt idx="329">
                  <c:v>46568</c:v>
                </c:pt>
                <c:pt idx="330">
                  <c:v>46599</c:v>
                </c:pt>
                <c:pt idx="331">
                  <c:v>46630</c:v>
                </c:pt>
                <c:pt idx="332">
                  <c:v>46660</c:v>
                </c:pt>
                <c:pt idx="333">
                  <c:v>46691</c:v>
                </c:pt>
                <c:pt idx="334">
                  <c:v>46721</c:v>
                </c:pt>
                <c:pt idx="335">
                  <c:v>46752</c:v>
                </c:pt>
              </c:numCache>
            </c:numRef>
          </c:cat>
          <c:val>
            <c:numRef>
              <c:f>'17 - PCE'!$H$13:$H$336</c:f>
              <c:numCache>
                <c:formatCode>0.0000</c:formatCode>
                <c:ptCount val="324"/>
                <c:pt idx="0">
                  <c:v>1.538671768242672</c:v>
                </c:pt>
                <c:pt idx="1">
                  <c:v>1.7223703096165721</c:v>
                </c:pt>
                <c:pt idx="2">
                  <c:v>1.9008704920945085</c:v>
                </c:pt>
                <c:pt idx="3">
                  <c:v>1.70653581408029</c:v>
                </c:pt>
                <c:pt idx="4">
                  <c:v>1.7185265881391798</c:v>
                </c:pt>
                <c:pt idx="5">
                  <c:v>1.7421128562484789</c:v>
                </c:pt>
                <c:pt idx="6">
                  <c:v>1.7919734804227927</c:v>
                </c:pt>
                <c:pt idx="7">
                  <c:v>1.8725727166562622</c:v>
                </c:pt>
                <c:pt idx="8">
                  <c:v>1.8500209921854971</c:v>
                </c:pt>
                <c:pt idx="9">
                  <c:v>1.8184768059705814</c:v>
                </c:pt>
                <c:pt idx="10">
                  <c:v>1.9004781586838382</c:v>
                </c:pt>
                <c:pt idx="11">
                  <c:v>1.8710878480466153</c:v>
                </c:pt>
                <c:pt idx="12">
                  <c:v>2.0052216510106913</c:v>
                </c:pt>
                <c:pt idx="13">
                  <c:v>2.0358798629308561</c:v>
                </c:pt>
                <c:pt idx="14">
                  <c:v>1.932464327861827</c:v>
                </c:pt>
                <c:pt idx="15">
                  <c:v>2.0276880603615766</c:v>
                </c:pt>
                <c:pt idx="16">
                  <c:v>1.9425144249434201</c:v>
                </c:pt>
                <c:pt idx="17">
                  <c:v>2.0921957353452481</c:v>
                </c:pt>
                <c:pt idx="18">
                  <c:v>2.1221221221221276</c:v>
                </c:pt>
                <c:pt idx="19">
                  <c:v>2.0420948801002314</c:v>
                </c:pt>
                <c:pt idx="20">
                  <c:v>1.2167067803146026</c:v>
                </c:pt>
                <c:pt idx="21">
                  <c:v>1.7873267116375269</c:v>
                </c:pt>
                <c:pt idx="22">
                  <c:v>1.8146631142217151</c:v>
                </c:pt>
                <c:pt idx="23">
                  <c:v>1.738727405151308</c:v>
                </c:pt>
                <c:pt idx="24">
                  <c:v>1.4182806480552923</c:v>
                </c:pt>
                <c:pt idx="25">
                  <c:v>1.4328987225075585</c:v>
                </c:pt>
                <c:pt idx="26">
                  <c:v>1.4485126761304645</c:v>
                </c:pt>
                <c:pt idx="27">
                  <c:v>1.5696834362275203</c:v>
                </c:pt>
                <c:pt idx="28">
                  <c:v>1.6586121762882877</c:v>
                </c:pt>
                <c:pt idx="29">
                  <c:v>1.5933331586257538</c:v>
                </c:pt>
                <c:pt idx="30">
                  <c:v>1.5382604718028992</c:v>
                </c:pt>
                <c:pt idx="31">
                  <c:v>1.6877196190874244</c:v>
                </c:pt>
                <c:pt idx="32">
                  <c:v>2.4356919519693099</c:v>
                </c:pt>
                <c:pt idx="33">
                  <c:v>1.8055156938972639</c:v>
                </c:pt>
                <c:pt idx="34">
                  <c:v>1.6976956125504428</c:v>
                </c:pt>
                <c:pt idx="35">
                  <c:v>1.7688863435205926</c:v>
                </c:pt>
                <c:pt idx="36">
                  <c:v>1.7809056731407091</c:v>
                </c:pt>
                <c:pt idx="37">
                  <c:v>1.7268690436001988</c:v>
                </c:pt>
                <c:pt idx="38">
                  <c:v>1.7689015691868759</c:v>
                </c:pt>
                <c:pt idx="39">
                  <c:v>1.5984481086324109</c:v>
                </c:pt>
                <c:pt idx="40">
                  <c:v>1.63155107155315</c:v>
                </c:pt>
                <c:pt idx="41">
                  <c:v>1.5270719942218847</c:v>
                </c:pt>
                <c:pt idx="42">
                  <c:v>1.5741646501570505</c:v>
                </c:pt>
                <c:pt idx="43">
                  <c:v>1.4888560601194811</c:v>
                </c:pt>
                <c:pt idx="44">
                  <c:v>1.4646283281178007</c:v>
                </c:pt>
                <c:pt idx="45">
                  <c:v>1.5659037904610651</c:v>
                </c:pt>
                <c:pt idx="46">
                  <c:v>1.6053460327213998</c:v>
                </c:pt>
                <c:pt idx="47">
                  <c:v>1.6371007968076556</c:v>
                </c:pt>
                <c:pt idx="48">
                  <c:v>1.8289877300613711</c:v>
                </c:pt>
                <c:pt idx="49">
                  <c:v>1.8532700260376789</c:v>
                </c:pt>
                <c:pt idx="50">
                  <c:v>1.8604888243239692</c:v>
                </c:pt>
                <c:pt idx="51">
                  <c:v>2.0124489250391342</c:v>
                </c:pt>
                <c:pt idx="52">
                  <c:v>2.0057452271398324</c:v>
                </c:pt>
                <c:pt idx="53">
                  <c:v>2.1100637719454252</c:v>
                </c:pt>
                <c:pt idx="54">
                  <c:v>1.9755433060888228</c:v>
                </c:pt>
                <c:pt idx="55">
                  <c:v>1.899903802339109</c:v>
                </c:pt>
                <c:pt idx="56">
                  <c:v>1.9490861288773198</c:v>
                </c:pt>
                <c:pt idx="57">
                  <c:v>1.9820842795861715</c:v>
                </c:pt>
                <c:pt idx="58">
                  <c:v>2.0625440983771837</c:v>
                </c:pt>
                <c:pt idx="59">
                  <c:v>2.0662665005599656</c:v>
                </c:pt>
                <c:pt idx="60">
                  <c:v>2.1714300058992553</c:v>
                </c:pt>
                <c:pt idx="61">
                  <c:v>2.1754385964912304</c:v>
                </c:pt>
                <c:pt idx="62">
                  <c:v>2.255610878975145</c:v>
                </c:pt>
                <c:pt idx="63">
                  <c:v>2.1075091712210892</c:v>
                </c:pt>
                <c:pt idx="64">
                  <c:v>2.1768927877186872</c:v>
                </c:pt>
                <c:pt idx="65">
                  <c:v>2.0863658418243558</c:v>
                </c:pt>
                <c:pt idx="66">
                  <c:v>2.1149688098019315</c:v>
                </c:pt>
                <c:pt idx="67">
                  <c:v>2.1588721197441041</c:v>
                </c:pt>
                <c:pt idx="68">
                  <c:v>2.1932652251537288</c:v>
                </c:pt>
                <c:pt idx="69">
                  <c:v>2.2652200269698497</c:v>
                </c:pt>
                <c:pt idx="70">
                  <c:v>2.3060304919449548</c:v>
                </c:pt>
                <c:pt idx="71">
                  <c:v>2.2808812832114889</c:v>
                </c:pt>
                <c:pt idx="72">
                  <c:v>2.1424798221152175</c:v>
                </c:pt>
                <c:pt idx="73">
                  <c:v>2.1377060439560447</c:v>
                </c:pt>
                <c:pt idx="74">
                  <c:v>2.1679288449539369</c:v>
                </c:pt>
                <c:pt idx="75">
                  <c:v>2.362185479830381</c:v>
                </c:pt>
                <c:pt idx="76">
                  <c:v>2.4085659581214447</c:v>
                </c:pt>
                <c:pt idx="77">
                  <c:v>2.5957882421760781</c:v>
                </c:pt>
                <c:pt idx="78">
                  <c:v>2.5457554517134051</c:v>
                </c:pt>
                <c:pt idx="79">
                  <c:v>2.6713519691645482</c:v>
                </c:pt>
                <c:pt idx="80">
                  <c:v>2.6060054595086424</c:v>
                </c:pt>
                <c:pt idx="81">
                  <c:v>2.4969151484357965</c:v>
                </c:pt>
                <c:pt idx="82">
                  <c:v>2.2842180203443752</c:v>
                </c:pt>
                <c:pt idx="83">
                  <c:v>2.3156016827589498</c:v>
                </c:pt>
                <c:pt idx="84">
                  <c:v>2.5004510193036289</c:v>
                </c:pt>
                <c:pt idx="85">
                  <c:v>2.5564668163642779</c:v>
                </c:pt>
                <c:pt idx="86">
                  <c:v>2.3769893065417991</c:v>
                </c:pt>
                <c:pt idx="87">
                  <c:v>2.2109736879805109</c:v>
                </c:pt>
                <c:pt idx="88">
                  <c:v>2.0756424607616619</c:v>
                </c:pt>
                <c:pt idx="89">
                  <c:v>1.9872662913073214</c:v>
                </c:pt>
                <c:pt idx="90">
                  <c:v>2.0411069445103625</c:v>
                </c:pt>
                <c:pt idx="91">
                  <c:v>1.9848413074372351</c:v>
                </c:pt>
                <c:pt idx="92">
                  <c:v>2.1023258013787016</c:v>
                </c:pt>
                <c:pt idx="93">
                  <c:v>2.1835091943441132</c:v>
                </c:pt>
                <c:pt idx="94">
                  <c:v>2.3358422008824098</c:v>
                </c:pt>
                <c:pt idx="95">
                  <c:v>2.4033930254476976</c:v>
                </c:pt>
                <c:pt idx="96">
                  <c:v>2.1930442128977656</c:v>
                </c:pt>
                <c:pt idx="97">
                  <c:v>2.072405395279131</c:v>
                </c:pt>
                <c:pt idx="98">
                  <c:v>2.1697429059349238</c:v>
                </c:pt>
                <c:pt idx="99">
                  <c:v>2.0837226686600596</c:v>
                </c:pt>
                <c:pt idx="100">
                  <c:v>2.148931950488242</c:v>
                </c:pt>
                <c:pt idx="101">
                  <c:v>2.2140952025996308</c:v>
                </c:pt>
                <c:pt idx="102">
                  <c:v>2.2444992324510471</c:v>
                </c:pt>
                <c:pt idx="103">
                  <c:v>2.2179385944539831</c:v>
                </c:pt>
                <c:pt idx="104">
                  <c:v>2.0439832775532407</c:v>
                </c:pt>
                <c:pt idx="105">
                  <c:v>1.6344021437811884</c:v>
                </c:pt>
                <c:pt idx="106">
                  <c:v>1.3902658335831042</c:v>
                </c:pt>
                <c:pt idx="107">
                  <c:v>1.1378278877128389</c:v>
                </c:pt>
                <c:pt idx="108">
                  <c:v>0.90592814577521441</c:v>
                </c:pt>
                <c:pt idx="109">
                  <c:v>0.88783867489503621</c:v>
                </c:pt>
                <c:pt idx="110">
                  <c:v>0.76245864291519805</c:v>
                </c:pt>
                <c:pt idx="111">
                  <c:v>0.92791762013728629</c:v>
                </c:pt>
                <c:pt idx="112">
                  <c:v>0.82230267590994721</c:v>
                </c:pt>
                <c:pt idx="113">
                  <c:v>0.72014585232451633</c:v>
                </c:pt>
                <c:pt idx="114">
                  <c:v>0.62558292954797423</c:v>
                </c:pt>
                <c:pt idx="115">
                  <c:v>0.65094403926113653</c:v>
                </c:pt>
                <c:pt idx="116">
                  <c:v>0.72518044396023829</c:v>
                </c:pt>
                <c:pt idx="117">
                  <c:v>1.2398995351797337</c:v>
                </c:pt>
                <c:pt idx="118">
                  <c:v>1.3734764416954759</c:v>
                </c:pt>
                <c:pt idx="119">
                  <c:v>1.5095155217327072</c:v>
                </c:pt>
                <c:pt idx="120">
                  <c:v>1.690903711795344</c:v>
                </c:pt>
                <c:pt idx="121">
                  <c:v>1.6986538111697369</c:v>
                </c:pt>
                <c:pt idx="122">
                  <c:v>1.7769698346872698</c:v>
                </c:pt>
                <c:pt idx="123">
                  <c:v>1.6029746856967897</c:v>
                </c:pt>
                <c:pt idx="124">
                  <c:v>1.6368558773887321</c:v>
                </c:pt>
                <c:pt idx="125">
                  <c:v>1.555570639876902</c:v>
                </c:pt>
                <c:pt idx="126">
                  <c:v>1.4705882352941124</c:v>
                </c:pt>
                <c:pt idx="127">
                  <c:v>1.4176232237384179</c:v>
                </c:pt>
                <c:pt idx="128">
                  <c:v>1.2968283476987308</c:v>
                </c:pt>
                <c:pt idx="129">
                  <c:v>1.0787813475225283</c:v>
                </c:pt>
                <c:pt idx="130">
                  <c:v>1.1215791834903621</c:v>
                </c:pt>
                <c:pt idx="131">
                  <c:v>1.0567483975077341</c:v>
                </c:pt>
                <c:pt idx="132">
                  <c:v>1.1234446334258408</c:v>
                </c:pt>
                <c:pt idx="133">
                  <c:v>1.2119043892404369</c:v>
                </c:pt>
                <c:pt idx="134">
                  <c:v>1.2145703792183493</c:v>
                </c:pt>
                <c:pt idx="135">
                  <c:v>1.3947001394700065</c:v>
                </c:pt>
                <c:pt idx="136">
                  <c:v>1.5235611430609364</c:v>
                </c:pt>
                <c:pt idx="137">
                  <c:v>1.5863290518787654</c:v>
                </c:pt>
                <c:pt idx="138">
                  <c:v>1.7344517595160758</c:v>
                </c:pt>
                <c:pt idx="139">
                  <c:v>1.8396305158310478</c:v>
                </c:pt>
                <c:pt idx="140">
                  <c:v>1.8508219696126815</c:v>
                </c:pt>
                <c:pt idx="141">
                  <c:v>1.744721966171725</c:v>
                </c:pt>
                <c:pt idx="142">
                  <c:v>1.8278615794143915</c:v>
                </c:pt>
                <c:pt idx="143">
                  <c:v>1.9749609110768507</c:v>
                </c:pt>
                <c:pt idx="144">
                  <c:v>2.0614792192271914</c:v>
                </c:pt>
                <c:pt idx="145">
                  <c:v>2.0258477852645562</c:v>
                </c:pt>
                <c:pt idx="146">
                  <c:v>2.0448454233624069</c:v>
                </c:pt>
                <c:pt idx="147">
                  <c:v>1.9653370013755112</c:v>
                </c:pt>
                <c:pt idx="148">
                  <c:v>1.826744683887549</c:v>
                </c:pt>
                <c:pt idx="149">
                  <c:v>1.8192584794552102</c:v>
                </c:pt>
                <c:pt idx="150">
                  <c:v>1.7738650548584145</c:v>
                </c:pt>
                <c:pt idx="151">
                  <c:v>1.6359225422913903</c:v>
                </c:pt>
                <c:pt idx="152">
                  <c:v>1.6916020530741482</c:v>
                </c:pt>
                <c:pt idx="153">
                  <c:v>1.8894492108193051</c:v>
                </c:pt>
                <c:pt idx="154">
                  <c:v>1.7830690135935745</c:v>
                </c:pt>
                <c:pt idx="155">
                  <c:v>1.6898651587646807</c:v>
                </c:pt>
                <c:pt idx="156">
                  <c:v>1.5915867078657886</c:v>
                </c:pt>
                <c:pt idx="157">
                  <c:v>1.5601316530249987</c:v>
                </c:pt>
                <c:pt idx="158">
                  <c:v>1.4807449119659477</c:v>
                </c:pt>
                <c:pt idx="159">
                  <c:v>1.3770626261318197</c:v>
                </c:pt>
                <c:pt idx="160">
                  <c:v>1.3929168238908884</c:v>
                </c:pt>
                <c:pt idx="161">
                  <c:v>1.4636510500807942</c:v>
                </c:pt>
                <c:pt idx="162">
                  <c:v>1.4879607514040272</c:v>
                </c:pt>
                <c:pt idx="163">
                  <c:v>1.5332509004892136</c:v>
                </c:pt>
                <c:pt idx="164">
                  <c:v>1.5292260440941341</c:v>
                </c:pt>
                <c:pt idx="165">
                  <c:v>1.4548181477315403</c:v>
                </c:pt>
                <c:pt idx="166">
                  <c:v>1.5142597249719225</c:v>
                </c:pt>
                <c:pt idx="167">
                  <c:v>1.5473618923369736</c:v>
                </c:pt>
                <c:pt idx="168">
                  <c:v>1.4524615006989983</c:v>
                </c:pt>
                <c:pt idx="169">
                  <c:v>1.3901177975587542</c:v>
                </c:pt>
                <c:pt idx="170">
                  <c:v>1.4474230756941431</c:v>
                </c:pt>
                <c:pt idx="171">
                  <c:v>1.5712658483877373</c:v>
                </c:pt>
                <c:pt idx="172">
                  <c:v>1.6236562569778901</c:v>
                </c:pt>
                <c:pt idx="173">
                  <c:v>1.5635448842467259</c:v>
                </c:pt>
                <c:pt idx="174">
                  <c:v>1.6103213221808854</c:v>
                </c:pt>
                <c:pt idx="175">
                  <c:v>1.5397485995065185</c:v>
                </c:pt>
                <c:pt idx="176">
                  <c:v>1.5548480585553692</c:v>
                </c:pt>
                <c:pt idx="177">
                  <c:v>1.4709143321753215</c:v>
                </c:pt>
                <c:pt idx="178">
                  <c:v>1.392578536791067</c:v>
                </c:pt>
                <c:pt idx="179">
                  <c:v>1.3563462895293865</c:v>
                </c:pt>
                <c:pt idx="180">
                  <c:v>1.2097113523521053</c:v>
                </c:pt>
                <c:pt idx="181">
                  <c:v>1.2774816263445121</c:v>
                </c:pt>
                <c:pt idx="182">
                  <c:v>1.2808398950131306</c:v>
                </c:pt>
                <c:pt idx="183">
                  <c:v>1.2943728841981805</c:v>
                </c:pt>
                <c:pt idx="184">
                  <c:v>1.2472011216439594</c:v>
                </c:pt>
                <c:pt idx="185">
                  <c:v>1.2541543864049709</c:v>
                </c:pt>
                <c:pt idx="186">
                  <c:v>1.1789500041732737</c:v>
                </c:pt>
                <c:pt idx="187">
                  <c:v>1.2212546279397163</c:v>
                </c:pt>
                <c:pt idx="188">
                  <c:v>1.2321248164310905</c:v>
                </c:pt>
                <c:pt idx="189">
                  <c:v>1.1779886779886617</c:v>
                </c:pt>
                <c:pt idx="190">
                  <c:v>1.1967020513407034</c:v>
                </c:pt>
                <c:pt idx="191">
                  <c:v>1.1917006929942131</c:v>
                </c:pt>
                <c:pt idx="192">
                  <c:v>1.4062402560957699</c:v>
                </c:pt>
                <c:pt idx="193">
                  <c:v>1.4658859681907055</c:v>
                </c:pt>
                <c:pt idx="194">
                  <c:v>1.4574479112677619</c:v>
                </c:pt>
                <c:pt idx="195">
                  <c:v>1.5199486797450534</c:v>
                </c:pt>
                <c:pt idx="196">
                  <c:v>1.5687328193787042</c:v>
                </c:pt>
                <c:pt idx="197">
                  <c:v>1.5524039553270974</c:v>
                </c:pt>
                <c:pt idx="198">
                  <c:v>1.5993318072140106</c:v>
                </c:pt>
                <c:pt idx="199">
                  <c:v>1.6969584569733076</c:v>
                </c:pt>
                <c:pt idx="200">
                  <c:v>1.6852545372237682</c:v>
                </c:pt>
                <c:pt idx="201">
                  <c:v>1.7824083597317797</c:v>
                </c:pt>
                <c:pt idx="202">
                  <c:v>1.7188591624542893</c:v>
                </c:pt>
                <c:pt idx="203">
                  <c:v>1.770093227647962</c:v>
                </c:pt>
                <c:pt idx="204">
                  <c:v>1.863334939067518</c:v>
                </c:pt>
                <c:pt idx="205">
                  <c:v>1.8672751084554351</c:v>
                </c:pt>
                <c:pt idx="206">
                  <c:v>1.6786546242183897</c:v>
                </c:pt>
                <c:pt idx="207">
                  <c:v>1.6368213459441172</c:v>
                </c:pt>
                <c:pt idx="208">
                  <c:v>1.545521142810613</c:v>
                </c:pt>
                <c:pt idx="209">
                  <c:v>1.5764438029800987</c:v>
                </c:pt>
                <c:pt idx="210">
                  <c:v>1.5031107592688553</c:v>
                </c:pt>
                <c:pt idx="211">
                  <c:v>1.4335937104241969</c:v>
                </c:pt>
                <c:pt idx="212">
                  <c:v>1.4225873687192525</c:v>
                </c:pt>
                <c:pt idx="213">
                  <c:v>1.5410111053849596</c:v>
                </c:pt>
                <c:pt idx="214">
                  <c:v>1.5453764961365524</c:v>
                </c:pt>
                <c:pt idx="215">
                  <c:v>1.5768765133171936</c:v>
                </c:pt>
                <c:pt idx="216">
                  <c:v>1.6320370277204788</c:v>
                </c:pt>
                <c:pt idx="217">
                  <c:v>1.6442181175359671</c:v>
                </c:pt>
                <c:pt idx="218">
                  <c:v>1.9091831710527529</c:v>
                </c:pt>
                <c:pt idx="219">
                  <c:v>1.8842192874261698</c:v>
                </c:pt>
                <c:pt idx="220">
                  <c:v>1.9809023776840462</c:v>
                </c:pt>
                <c:pt idx="221">
                  <c:v>1.9362198184856405</c:v>
                </c:pt>
                <c:pt idx="222">
                  <c:v>1.9958004199579937</c:v>
                </c:pt>
                <c:pt idx="223">
                  <c:v>1.8957629996604108</c:v>
                </c:pt>
                <c:pt idx="224">
                  <c:v>1.9602952913008842</c:v>
                </c:pt>
                <c:pt idx="225">
                  <c:v>1.8709073900841755</c:v>
                </c:pt>
                <c:pt idx="226">
                  <c:v>2.0102451882429095</c:v>
                </c:pt>
                <c:pt idx="227">
                  <c:v>2.0380799141860972</c:v>
                </c:pt>
                <c:pt idx="228">
                  <c:v>1.8444266238973439</c:v>
                </c:pt>
                <c:pt idx="229">
                  <c:v>1.7441056147354805</c:v>
                </c:pt>
                <c:pt idx="230">
                  <c:v>1.6160679951488399</c:v>
                </c:pt>
                <c:pt idx="231">
                  <c:v>1.6367788035668518</c:v>
                </c:pt>
                <c:pt idx="232">
                  <c:v>1.563175476517964</c:v>
                </c:pt>
                <c:pt idx="233">
                  <c:v>1.6569813098790576</c:v>
                </c:pt>
                <c:pt idx="234">
                  <c:v>1.6391192674940713</c:v>
                </c:pt>
                <c:pt idx="235">
                  <c:v>1.7458045796737709</c:v>
                </c:pt>
                <c:pt idx="236">
                  <c:v>1.6320140893302693</c:v>
                </c:pt>
                <c:pt idx="237">
                  <c:v>1.6235859562745425</c:v>
                </c:pt>
                <c:pt idx="238">
                  <c:v>1.4977183197472543</c:v>
                </c:pt>
                <c:pt idx="239">
                  <c:v>1.544751058548699</c:v>
                </c:pt>
                <c:pt idx="240">
                  <c:v>1.572858948187017</c:v>
                </c:pt>
                <c:pt idx="241">
                  <c:v>1.6714742188941756</c:v>
                </c:pt>
                <c:pt idx="242">
                  <c:v>1.492363523452811</c:v>
                </c:pt>
                <c:pt idx="243">
                  <c:v>0.95966687648283422</c:v>
                </c:pt>
                <c:pt idx="244">
                  <c:v>0.96642191717213333</c:v>
                </c:pt>
                <c:pt idx="245">
                  <c:v>0.93762070297411793</c:v>
                </c:pt>
                <c:pt idx="246">
                  <c:v>1.1786492794999992</c:v>
                </c:pt>
                <c:pt idx="247">
                  <c:v>1.3853964950817588</c:v>
                </c:pt>
                <c:pt idx="248">
                  <c:v>1.4652508351544524</c:v>
                </c:pt>
                <c:pt idx="249">
                  <c:v>1.386165263198369</c:v>
                </c:pt>
                <c:pt idx="250">
                  <c:v>1.4275832917034936</c:v>
                </c:pt>
                <c:pt idx="251">
                  <c:v>1.5164586568509053</c:v>
                </c:pt>
                <c:pt idx="252">
                  <c:v>1.6805757598958637</c:v>
                </c:pt>
                <c:pt idx="253">
                  <c:v>1.7127736807917238</c:v>
                </c:pt>
                <c:pt idx="254">
                  <c:v>2.200848980840564</c:v>
                </c:pt>
                <c:pt idx="255">
                  <c:v>3.1585712093308738</c:v>
                </c:pt>
                <c:pt idx="256">
                  <c:v>3.5766982849477769</c:v>
                </c:pt>
                <c:pt idx="257">
                  <c:v>3.887841884225729</c:v>
                </c:pt>
                <c:pt idx="258">
                  <c:v>3.9675881792182954</c:v>
                </c:pt>
                <c:pt idx="259">
                  <c:v>3.9920178647788296</c:v>
                </c:pt>
                <c:pt idx="260">
                  <c:v>4.0438350965415815</c:v>
                </c:pt>
                <c:pt idx="261">
                  <c:v>4.4695173983123171</c:v>
                </c:pt>
                <c:pt idx="262">
                  <c:v>4.9385288601792032</c:v>
                </c:pt>
                <c:pt idx="263">
                  <c:v>5.2443722616709598</c:v>
                </c:pt>
                <c:pt idx="264">
                  <c:v>5.4064229509431128</c:v>
                </c:pt>
                <c:pt idx="265">
                  <c:v>5.6491073189515184</c:v>
                </c:pt>
                <c:pt idx="266">
                  <c:v>5.6296656625942409</c:v>
                </c:pt>
                <c:pt idx="267">
                  <c:v>5.3482598629461808</c:v>
                </c:pt>
                <c:pt idx="268">
                  <c:v>5.18579502881511</c:v>
                </c:pt>
                <c:pt idx="269">
                  <c:v>5.3234495142502114</c:v>
                </c:pt>
                <c:pt idx="270">
                  <c:v>5.1126881957052062</c:v>
                </c:pt>
                <c:pt idx="271">
                  <c:v>5.3565554296575169</c:v>
                </c:pt>
                <c:pt idx="272">
                  <c:v>5.6065732237796206</c:v>
                </c:pt>
                <c:pt idx="273">
                  <c:v>5.4599578886226796</c:v>
                </c:pt>
                <c:pt idx="274">
                  <c:v>5.2007365152718643</c:v>
                </c:pt>
                <c:pt idx="275">
                  <c:v>4.9516409768702196</c:v>
                </c:pt>
                <c:pt idx="276">
                  <c:v>4.9451726970746845</c:v>
                </c:pt>
                <c:pt idx="277">
                  <c:v>4.8634569569391495</c:v>
                </c:pt>
                <c:pt idx="278">
                  <c:v>4.7716886889369148</c:v>
                </c:pt>
                <c:pt idx="279">
                  <c:v>4.7784220792402632</c:v>
                </c:pt>
                <c:pt idx="280">
                  <c:v>4.7085103202033185</c:v>
                </c:pt>
                <c:pt idx="281">
                  <c:v>4.3663006225082235</c:v>
                </c:pt>
                <c:pt idx="282">
                  <c:v>4.2725797728501824</c:v>
                </c:pt>
                <c:pt idx="283">
                  <c:v>3.7815053166577073</c:v>
                </c:pt>
                <c:pt idx="284">
                  <c:v>3.6570096282543929</c:v>
                </c:pt>
                <c:pt idx="285">
                  <c:v>3.4423407917383742</c:v>
                </c:pt>
                <c:pt idx="286">
                  <c:v>3.2216826535339749</c:v>
                </c:pt>
                <c:pt idx="287">
                  <c:v>3.0356394846850154</c:v>
                </c:pt>
                <c:pt idx="288">
                  <c:v>3.0648537344927895</c:v>
                </c:pt>
                <c:pt idx="289">
                  <c:v>2.928884480727012</c:v>
                </c:pt>
                <c:pt idx="290">
                  <c:v>2.9796118474438638</c:v>
                </c:pt>
                <c:pt idx="291">
                  <c:v>2.885060860042965</c:v>
                </c:pt>
                <c:pt idx="292">
                  <c:v>2.6674953595995365</c:v>
                </c:pt>
                <c:pt idx="293">
                  <c:v>2.6304766691798598</c:v>
                </c:pt>
                <c:pt idx="294">
                  <c:v>2.6653058492838833</c:v>
                </c:pt>
                <c:pt idx="295">
                  <c:v>2.7311170168313081</c:v>
                </c:pt>
                <c:pt idx="296">
                  <c:v>2.6607797400866273</c:v>
                </c:pt>
                <c:pt idx="297">
                  <c:v>2.8294509151414182</c:v>
                </c:pt>
                <c:pt idx="298">
                  <c:v>2.8385241336890799</c:v>
                </c:pt>
                <c:pt idx="299">
                  <c:v>2.8640647816275067</c:v>
                </c:pt>
                <c:pt idx="300">
                  <c:v>2.6996235387358736</c:v>
                </c:pt>
              </c:numCache>
            </c:numRef>
          </c:val>
          <c:smooth val="0"/>
          <c:extLst>
            <c:ext xmlns:c16="http://schemas.microsoft.com/office/drawing/2014/chart" uri="{C3380CC4-5D6E-409C-BE32-E72D297353CC}">
              <c16:uniqueId val="{00000036-696A-4B75-85EB-3FAF3BFFAE1A}"/>
            </c:ext>
          </c:extLst>
        </c:ser>
        <c:ser>
          <c:idx val="50"/>
          <c:order val="55"/>
          <c:tx>
            <c:strRef>
              <c:f>'17 - PCE'!$I$12</c:f>
              <c:strCache>
                <c:ptCount val="1"/>
                <c:pt idx="0">
                  <c:v>Natixis Forecast</c:v>
                </c:pt>
              </c:strCache>
            </c:strRef>
          </c:tx>
          <c:spPr>
            <a:ln w="19050" cap="rnd">
              <a:solidFill>
                <a:srgbClr val="C00000"/>
              </a:solidFill>
              <a:prstDash val="sysDash"/>
              <a:round/>
            </a:ln>
            <a:effectLst/>
          </c:spPr>
          <c:marker>
            <c:symbol val="none"/>
          </c:marker>
          <c:cat>
            <c:numRef>
              <c:f>'17 - PCE'!$G$13:$G$348</c:f>
              <c:numCache>
                <c:formatCode>[$-409]mmm\-yy;@</c:formatCode>
                <c:ptCount val="336"/>
                <c:pt idx="0">
                  <c:v>36556</c:v>
                </c:pt>
                <c:pt idx="1">
                  <c:v>36585</c:v>
                </c:pt>
                <c:pt idx="2">
                  <c:v>36616</c:v>
                </c:pt>
                <c:pt idx="3">
                  <c:v>36646</c:v>
                </c:pt>
                <c:pt idx="4">
                  <c:v>36677</c:v>
                </c:pt>
                <c:pt idx="5">
                  <c:v>36707</c:v>
                </c:pt>
                <c:pt idx="6">
                  <c:v>36738</c:v>
                </c:pt>
                <c:pt idx="7">
                  <c:v>36769</c:v>
                </c:pt>
                <c:pt idx="8">
                  <c:v>36799</c:v>
                </c:pt>
                <c:pt idx="9">
                  <c:v>36830</c:v>
                </c:pt>
                <c:pt idx="10">
                  <c:v>36860</c:v>
                </c:pt>
                <c:pt idx="11">
                  <c:v>36891</c:v>
                </c:pt>
                <c:pt idx="12">
                  <c:v>36922</c:v>
                </c:pt>
                <c:pt idx="13">
                  <c:v>36950</c:v>
                </c:pt>
                <c:pt idx="14">
                  <c:v>36981</c:v>
                </c:pt>
                <c:pt idx="15">
                  <c:v>37011</c:v>
                </c:pt>
                <c:pt idx="16">
                  <c:v>37042</c:v>
                </c:pt>
                <c:pt idx="17">
                  <c:v>37072</c:v>
                </c:pt>
                <c:pt idx="18">
                  <c:v>37103</c:v>
                </c:pt>
                <c:pt idx="19">
                  <c:v>37134</c:v>
                </c:pt>
                <c:pt idx="20">
                  <c:v>37164</c:v>
                </c:pt>
                <c:pt idx="21">
                  <c:v>37195</c:v>
                </c:pt>
                <c:pt idx="22">
                  <c:v>37225</c:v>
                </c:pt>
                <c:pt idx="23">
                  <c:v>37256</c:v>
                </c:pt>
                <c:pt idx="24">
                  <c:v>37287</c:v>
                </c:pt>
                <c:pt idx="25">
                  <c:v>37315</c:v>
                </c:pt>
                <c:pt idx="26">
                  <c:v>37346</c:v>
                </c:pt>
                <c:pt idx="27">
                  <c:v>37376</c:v>
                </c:pt>
                <c:pt idx="28">
                  <c:v>37407</c:v>
                </c:pt>
                <c:pt idx="29">
                  <c:v>37437</c:v>
                </c:pt>
                <c:pt idx="30">
                  <c:v>37468</c:v>
                </c:pt>
                <c:pt idx="31">
                  <c:v>37499</c:v>
                </c:pt>
                <c:pt idx="32">
                  <c:v>37529</c:v>
                </c:pt>
                <c:pt idx="33">
                  <c:v>37560</c:v>
                </c:pt>
                <c:pt idx="34">
                  <c:v>37590</c:v>
                </c:pt>
                <c:pt idx="35">
                  <c:v>37621</c:v>
                </c:pt>
                <c:pt idx="36">
                  <c:v>37652</c:v>
                </c:pt>
                <c:pt idx="37">
                  <c:v>37680</c:v>
                </c:pt>
                <c:pt idx="38">
                  <c:v>37711</c:v>
                </c:pt>
                <c:pt idx="39">
                  <c:v>37741</c:v>
                </c:pt>
                <c:pt idx="40">
                  <c:v>37772</c:v>
                </c:pt>
                <c:pt idx="41">
                  <c:v>37802</c:v>
                </c:pt>
                <c:pt idx="42">
                  <c:v>37833</c:v>
                </c:pt>
                <c:pt idx="43">
                  <c:v>37864</c:v>
                </c:pt>
                <c:pt idx="44">
                  <c:v>37894</c:v>
                </c:pt>
                <c:pt idx="45">
                  <c:v>37925</c:v>
                </c:pt>
                <c:pt idx="46">
                  <c:v>37955</c:v>
                </c:pt>
                <c:pt idx="47">
                  <c:v>37986</c:v>
                </c:pt>
                <c:pt idx="48">
                  <c:v>38017</c:v>
                </c:pt>
                <c:pt idx="49">
                  <c:v>38046</c:v>
                </c:pt>
                <c:pt idx="50">
                  <c:v>38077</c:v>
                </c:pt>
                <c:pt idx="51">
                  <c:v>38107</c:v>
                </c:pt>
                <c:pt idx="52">
                  <c:v>38138</c:v>
                </c:pt>
                <c:pt idx="53">
                  <c:v>38168</c:v>
                </c:pt>
                <c:pt idx="54">
                  <c:v>38199</c:v>
                </c:pt>
                <c:pt idx="55">
                  <c:v>38230</c:v>
                </c:pt>
                <c:pt idx="56">
                  <c:v>38260</c:v>
                </c:pt>
                <c:pt idx="57">
                  <c:v>38291</c:v>
                </c:pt>
                <c:pt idx="58">
                  <c:v>38321</c:v>
                </c:pt>
                <c:pt idx="59">
                  <c:v>38352</c:v>
                </c:pt>
                <c:pt idx="60">
                  <c:v>38383</c:v>
                </c:pt>
                <c:pt idx="61">
                  <c:v>38411</c:v>
                </c:pt>
                <c:pt idx="62">
                  <c:v>38442</c:v>
                </c:pt>
                <c:pt idx="63">
                  <c:v>38472</c:v>
                </c:pt>
                <c:pt idx="64">
                  <c:v>38503</c:v>
                </c:pt>
                <c:pt idx="65">
                  <c:v>38533</c:v>
                </c:pt>
                <c:pt idx="66">
                  <c:v>38564</c:v>
                </c:pt>
                <c:pt idx="67">
                  <c:v>38595</c:v>
                </c:pt>
                <c:pt idx="68">
                  <c:v>38625</c:v>
                </c:pt>
                <c:pt idx="69">
                  <c:v>38656</c:v>
                </c:pt>
                <c:pt idx="70">
                  <c:v>38686</c:v>
                </c:pt>
                <c:pt idx="71">
                  <c:v>38717</c:v>
                </c:pt>
                <c:pt idx="72">
                  <c:v>38748</c:v>
                </c:pt>
                <c:pt idx="73">
                  <c:v>38776</c:v>
                </c:pt>
                <c:pt idx="74">
                  <c:v>38807</c:v>
                </c:pt>
                <c:pt idx="75">
                  <c:v>38837</c:v>
                </c:pt>
                <c:pt idx="76">
                  <c:v>38868</c:v>
                </c:pt>
                <c:pt idx="77">
                  <c:v>38898</c:v>
                </c:pt>
                <c:pt idx="78">
                  <c:v>38929</c:v>
                </c:pt>
                <c:pt idx="79">
                  <c:v>38960</c:v>
                </c:pt>
                <c:pt idx="80">
                  <c:v>38990</c:v>
                </c:pt>
                <c:pt idx="81">
                  <c:v>39021</c:v>
                </c:pt>
                <c:pt idx="82">
                  <c:v>39051</c:v>
                </c:pt>
                <c:pt idx="83">
                  <c:v>39082</c:v>
                </c:pt>
                <c:pt idx="84">
                  <c:v>39113</c:v>
                </c:pt>
                <c:pt idx="85">
                  <c:v>39141</c:v>
                </c:pt>
                <c:pt idx="86">
                  <c:v>39172</c:v>
                </c:pt>
                <c:pt idx="87">
                  <c:v>39202</c:v>
                </c:pt>
                <c:pt idx="88">
                  <c:v>39233</c:v>
                </c:pt>
                <c:pt idx="89">
                  <c:v>39263</c:v>
                </c:pt>
                <c:pt idx="90">
                  <c:v>39294</c:v>
                </c:pt>
                <c:pt idx="91">
                  <c:v>39325</c:v>
                </c:pt>
                <c:pt idx="92">
                  <c:v>39355</c:v>
                </c:pt>
                <c:pt idx="93">
                  <c:v>39386</c:v>
                </c:pt>
                <c:pt idx="94">
                  <c:v>39416</c:v>
                </c:pt>
                <c:pt idx="95">
                  <c:v>39447</c:v>
                </c:pt>
                <c:pt idx="96">
                  <c:v>39478</c:v>
                </c:pt>
                <c:pt idx="97">
                  <c:v>39507</c:v>
                </c:pt>
                <c:pt idx="98">
                  <c:v>39538</c:v>
                </c:pt>
                <c:pt idx="99">
                  <c:v>39568</c:v>
                </c:pt>
                <c:pt idx="100">
                  <c:v>39599</c:v>
                </c:pt>
                <c:pt idx="101">
                  <c:v>39629</c:v>
                </c:pt>
                <c:pt idx="102">
                  <c:v>39660</c:v>
                </c:pt>
                <c:pt idx="103">
                  <c:v>39691</c:v>
                </c:pt>
                <c:pt idx="104">
                  <c:v>39721</c:v>
                </c:pt>
                <c:pt idx="105">
                  <c:v>39752</c:v>
                </c:pt>
                <c:pt idx="106">
                  <c:v>39782</c:v>
                </c:pt>
                <c:pt idx="107">
                  <c:v>39813</c:v>
                </c:pt>
                <c:pt idx="108">
                  <c:v>39844</c:v>
                </c:pt>
                <c:pt idx="109">
                  <c:v>39872</c:v>
                </c:pt>
                <c:pt idx="110">
                  <c:v>39903</c:v>
                </c:pt>
                <c:pt idx="111">
                  <c:v>39933</c:v>
                </c:pt>
                <c:pt idx="112">
                  <c:v>39964</c:v>
                </c:pt>
                <c:pt idx="113">
                  <c:v>39994</c:v>
                </c:pt>
                <c:pt idx="114">
                  <c:v>40025</c:v>
                </c:pt>
                <c:pt idx="115">
                  <c:v>40056</c:v>
                </c:pt>
                <c:pt idx="116">
                  <c:v>40086</c:v>
                </c:pt>
                <c:pt idx="117">
                  <c:v>40117</c:v>
                </c:pt>
                <c:pt idx="118">
                  <c:v>40147</c:v>
                </c:pt>
                <c:pt idx="119">
                  <c:v>40178</c:v>
                </c:pt>
                <c:pt idx="120">
                  <c:v>40209</c:v>
                </c:pt>
                <c:pt idx="121">
                  <c:v>40237</c:v>
                </c:pt>
                <c:pt idx="122">
                  <c:v>40268</c:v>
                </c:pt>
                <c:pt idx="123">
                  <c:v>40298</c:v>
                </c:pt>
                <c:pt idx="124">
                  <c:v>40329</c:v>
                </c:pt>
                <c:pt idx="125">
                  <c:v>40359</c:v>
                </c:pt>
                <c:pt idx="126">
                  <c:v>40390</c:v>
                </c:pt>
                <c:pt idx="127">
                  <c:v>40421</c:v>
                </c:pt>
                <c:pt idx="128">
                  <c:v>40451</c:v>
                </c:pt>
                <c:pt idx="129">
                  <c:v>40482</c:v>
                </c:pt>
                <c:pt idx="130">
                  <c:v>40512</c:v>
                </c:pt>
                <c:pt idx="131">
                  <c:v>40543</c:v>
                </c:pt>
                <c:pt idx="132">
                  <c:v>40574</c:v>
                </c:pt>
                <c:pt idx="133">
                  <c:v>40602</c:v>
                </c:pt>
                <c:pt idx="134">
                  <c:v>40633</c:v>
                </c:pt>
                <c:pt idx="135">
                  <c:v>40663</c:v>
                </c:pt>
                <c:pt idx="136">
                  <c:v>40694</c:v>
                </c:pt>
                <c:pt idx="137">
                  <c:v>40724</c:v>
                </c:pt>
                <c:pt idx="138">
                  <c:v>40755</c:v>
                </c:pt>
                <c:pt idx="139">
                  <c:v>40786</c:v>
                </c:pt>
                <c:pt idx="140">
                  <c:v>40816</c:v>
                </c:pt>
                <c:pt idx="141">
                  <c:v>40847</c:v>
                </c:pt>
                <c:pt idx="142">
                  <c:v>40877</c:v>
                </c:pt>
                <c:pt idx="143">
                  <c:v>40908</c:v>
                </c:pt>
                <c:pt idx="144">
                  <c:v>40939</c:v>
                </c:pt>
                <c:pt idx="145">
                  <c:v>40968</c:v>
                </c:pt>
                <c:pt idx="146">
                  <c:v>40999</c:v>
                </c:pt>
                <c:pt idx="147">
                  <c:v>41029</c:v>
                </c:pt>
                <c:pt idx="148">
                  <c:v>41060</c:v>
                </c:pt>
                <c:pt idx="149">
                  <c:v>41090</c:v>
                </c:pt>
                <c:pt idx="150">
                  <c:v>41121</c:v>
                </c:pt>
                <c:pt idx="151">
                  <c:v>41152</c:v>
                </c:pt>
                <c:pt idx="152">
                  <c:v>41182</c:v>
                </c:pt>
                <c:pt idx="153">
                  <c:v>41213</c:v>
                </c:pt>
                <c:pt idx="154">
                  <c:v>41243</c:v>
                </c:pt>
                <c:pt idx="155">
                  <c:v>41274</c:v>
                </c:pt>
                <c:pt idx="156">
                  <c:v>41305</c:v>
                </c:pt>
                <c:pt idx="157">
                  <c:v>41333</c:v>
                </c:pt>
                <c:pt idx="158">
                  <c:v>41364</c:v>
                </c:pt>
                <c:pt idx="159">
                  <c:v>41394</c:v>
                </c:pt>
                <c:pt idx="160">
                  <c:v>41425</c:v>
                </c:pt>
                <c:pt idx="161">
                  <c:v>41455</c:v>
                </c:pt>
                <c:pt idx="162">
                  <c:v>41486</c:v>
                </c:pt>
                <c:pt idx="163">
                  <c:v>41517</c:v>
                </c:pt>
                <c:pt idx="164">
                  <c:v>41547</c:v>
                </c:pt>
                <c:pt idx="165">
                  <c:v>41578</c:v>
                </c:pt>
                <c:pt idx="166">
                  <c:v>41608</c:v>
                </c:pt>
                <c:pt idx="167">
                  <c:v>41639</c:v>
                </c:pt>
                <c:pt idx="168">
                  <c:v>41670</c:v>
                </c:pt>
                <c:pt idx="169">
                  <c:v>41698</c:v>
                </c:pt>
                <c:pt idx="170">
                  <c:v>41729</c:v>
                </c:pt>
                <c:pt idx="171">
                  <c:v>41759</c:v>
                </c:pt>
                <c:pt idx="172">
                  <c:v>41790</c:v>
                </c:pt>
                <c:pt idx="173">
                  <c:v>41820</c:v>
                </c:pt>
                <c:pt idx="174">
                  <c:v>41851</c:v>
                </c:pt>
                <c:pt idx="175">
                  <c:v>41882</c:v>
                </c:pt>
                <c:pt idx="176">
                  <c:v>41912</c:v>
                </c:pt>
                <c:pt idx="177">
                  <c:v>41943</c:v>
                </c:pt>
                <c:pt idx="178">
                  <c:v>41973</c:v>
                </c:pt>
                <c:pt idx="179">
                  <c:v>42004</c:v>
                </c:pt>
                <c:pt idx="180">
                  <c:v>42035</c:v>
                </c:pt>
                <c:pt idx="181">
                  <c:v>42063</c:v>
                </c:pt>
                <c:pt idx="182">
                  <c:v>42094</c:v>
                </c:pt>
                <c:pt idx="183">
                  <c:v>42124</c:v>
                </c:pt>
                <c:pt idx="184">
                  <c:v>42155</c:v>
                </c:pt>
                <c:pt idx="185">
                  <c:v>42185</c:v>
                </c:pt>
                <c:pt idx="186">
                  <c:v>42216</c:v>
                </c:pt>
                <c:pt idx="187">
                  <c:v>42247</c:v>
                </c:pt>
                <c:pt idx="188">
                  <c:v>42277</c:v>
                </c:pt>
                <c:pt idx="189">
                  <c:v>42308</c:v>
                </c:pt>
                <c:pt idx="190">
                  <c:v>42338</c:v>
                </c:pt>
                <c:pt idx="191">
                  <c:v>42369</c:v>
                </c:pt>
                <c:pt idx="192">
                  <c:v>42400</c:v>
                </c:pt>
                <c:pt idx="193">
                  <c:v>42429</c:v>
                </c:pt>
                <c:pt idx="194">
                  <c:v>42460</c:v>
                </c:pt>
                <c:pt idx="195">
                  <c:v>42490</c:v>
                </c:pt>
                <c:pt idx="196">
                  <c:v>42521</c:v>
                </c:pt>
                <c:pt idx="197">
                  <c:v>42551</c:v>
                </c:pt>
                <c:pt idx="198">
                  <c:v>42582</c:v>
                </c:pt>
                <c:pt idx="199">
                  <c:v>42613</c:v>
                </c:pt>
                <c:pt idx="200">
                  <c:v>42643</c:v>
                </c:pt>
                <c:pt idx="201">
                  <c:v>42674</c:v>
                </c:pt>
                <c:pt idx="202">
                  <c:v>42704</c:v>
                </c:pt>
                <c:pt idx="203">
                  <c:v>42735</c:v>
                </c:pt>
                <c:pt idx="204">
                  <c:v>42766</c:v>
                </c:pt>
                <c:pt idx="205">
                  <c:v>42794</c:v>
                </c:pt>
                <c:pt idx="206">
                  <c:v>42825</c:v>
                </c:pt>
                <c:pt idx="207">
                  <c:v>42855</c:v>
                </c:pt>
                <c:pt idx="208">
                  <c:v>42886</c:v>
                </c:pt>
                <c:pt idx="209">
                  <c:v>42916</c:v>
                </c:pt>
                <c:pt idx="210">
                  <c:v>42947</c:v>
                </c:pt>
                <c:pt idx="211">
                  <c:v>42978</c:v>
                </c:pt>
                <c:pt idx="212">
                  <c:v>43008</c:v>
                </c:pt>
                <c:pt idx="213">
                  <c:v>43039</c:v>
                </c:pt>
                <c:pt idx="214">
                  <c:v>43069</c:v>
                </c:pt>
                <c:pt idx="215">
                  <c:v>43100</c:v>
                </c:pt>
                <c:pt idx="216">
                  <c:v>43131</c:v>
                </c:pt>
                <c:pt idx="217">
                  <c:v>43159</c:v>
                </c:pt>
                <c:pt idx="218">
                  <c:v>43190</c:v>
                </c:pt>
                <c:pt idx="219">
                  <c:v>43220</c:v>
                </c:pt>
                <c:pt idx="220">
                  <c:v>43251</c:v>
                </c:pt>
                <c:pt idx="221">
                  <c:v>43281</c:v>
                </c:pt>
                <c:pt idx="222">
                  <c:v>43312</c:v>
                </c:pt>
                <c:pt idx="223">
                  <c:v>43343</c:v>
                </c:pt>
                <c:pt idx="224">
                  <c:v>43373</c:v>
                </c:pt>
                <c:pt idx="225">
                  <c:v>43404</c:v>
                </c:pt>
                <c:pt idx="226">
                  <c:v>43434</c:v>
                </c:pt>
                <c:pt idx="227">
                  <c:v>43465</c:v>
                </c:pt>
                <c:pt idx="228">
                  <c:v>43496</c:v>
                </c:pt>
                <c:pt idx="229">
                  <c:v>43524</c:v>
                </c:pt>
                <c:pt idx="230">
                  <c:v>43555</c:v>
                </c:pt>
                <c:pt idx="231">
                  <c:v>43585</c:v>
                </c:pt>
                <c:pt idx="232">
                  <c:v>43616</c:v>
                </c:pt>
                <c:pt idx="233">
                  <c:v>43646</c:v>
                </c:pt>
                <c:pt idx="234">
                  <c:v>43677</c:v>
                </c:pt>
                <c:pt idx="235">
                  <c:v>43708</c:v>
                </c:pt>
                <c:pt idx="236">
                  <c:v>43738</c:v>
                </c:pt>
                <c:pt idx="237">
                  <c:v>43769</c:v>
                </c:pt>
                <c:pt idx="238">
                  <c:v>43799</c:v>
                </c:pt>
                <c:pt idx="239">
                  <c:v>43830</c:v>
                </c:pt>
                <c:pt idx="240">
                  <c:v>43861</c:v>
                </c:pt>
                <c:pt idx="241">
                  <c:v>43890</c:v>
                </c:pt>
                <c:pt idx="242">
                  <c:v>43921</c:v>
                </c:pt>
                <c:pt idx="243">
                  <c:v>43951</c:v>
                </c:pt>
                <c:pt idx="244">
                  <c:v>43982</c:v>
                </c:pt>
                <c:pt idx="245">
                  <c:v>44012</c:v>
                </c:pt>
                <c:pt idx="246">
                  <c:v>44043</c:v>
                </c:pt>
                <c:pt idx="247">
                  <c:v>44074</c:v>
                </c:pt>
                <c:pt idx="248">
                  <c:v>44104</c:v>
                </c:pt>
                <c:pt idx="249">
                  <c:v>44135</c:v>
                </c:pt>
                <c:pt idx="250">
                  <c:v>44165</c:v>
                </c:pt>
                <c:pt idx="251">
                  <c:v>44196</c:v>
                </c:pt>
                <c:pt idx="252">
                  <c:v>44227</c:v>
                </c:pt>
                <c:pt idx="253">
                  <c:v>44255</c:v>
                </c:pt>
                <c:pt idx="254">
                  <c:v>44286</c:v>
                </c:pt>
                <c:pt idx="255">
                  <c:v>44316</c:v>
                </c:pt>
                <c:pt idx="256">
                  <c:v>44347</c:v>
                </c:pt>
                <c:pt idx="257">
                  <c:v>44377</c:v>
                </c:pt>
                <c:pt idx="258">
                  <c:v>44408</c:v>
                </c:pt>
                <c:pt idx="259">
                  <c:v>44439</c:v>
                </c:pt>
                <c:pt idx="260">
                  <c:v>44469</c:v>
                </c:pt>
                <c:pt idx="261">
                  <c:v>44500</c:v>
                </c:pt>
                <c:pt idx="262">
                  <c:v>44530</c:v>
                </c:pt>
                <c:pt idx="263">
                  <c:v>44561</c:v>
                </c:pt>
                <c:pt idx="264">
                  <c:v>44592</c:v>
                </c:pt>
                <c:pt idx="265">
                  <c:v>44620</c:v>
                </c:pt>
                <c:pt idx="266">
                  <c:v>44651</c:v>
                </c:pt>
                <c:pt idx="267">
                  <c:v>44681</c:v>
                </c:pt>
                <c:pt idx="268">
                  <c:v>44712</c:v>
                </c:pt>
                <c:pt idx="269">
                  <c:v>44742</c:v>
                </c:pt>
                <c:pt idx="270">
                  <c:v>44773</c:v>
                </c:pt>
                <c:pt idx="271">
                  <c:v>44804</c:v>
                </c:pt>
                <c:pt idx="272">
                  <c:v>44834</c:v>
                </c:pt>
                <c:pt idx="273">
                  <c:v>44865</c:v>
                </c:pt>
                <c:pt idx="274">
                  <c:v>44895</c:v>
                </c:pt>
                <c:pt idx="275">
                  <c:v>44926</c:v>
                </c:pt>
                <c:pt idx="276">
                  <c:v>44957</c:v>
                </c:pt>
                <c:pt idx="277">
                  <c:v>44985</c:v>
                </c:pt>
                <c:pt idx="278">
                  <c:v>45016</c:v>
                </c:pt>
                <c:pt idx="279">
                  <c:v>45046</c:v>
                </c:pt>
                <c:pt idx="280">
                  <c:v>45077</c:v>
                </c:pt>
                <c:pt idx="281">
                  <c:v>45107</c:v>
                </c:pt>
                <c:pt idx="282">
                  <c:v>45138</c:v>
                </c:pt>
                <c:pt idx="283">
                  <c:v>45169</c:v>
                </c:pt>
                <c:pt idx="284">
                  <c:v>45199</c:v>
                </c:pt>
                <c:pt idx="285">
                  <c:v>45230</c:v>
                </c:pt>
                <c:pt idx="286">
                  <c:v>45260</c:v>
                </c:pt>
                <c:pt idx="287">
                  <c:v>45291</c:v>
                </c:pt>
                <c:pt idx="288">
                  <c:v>45322</c:v>
                </c:pt>
                <c:pt idx="289">
                  <c:v>45351</c:v>
                </c:pt>
                <c:pt idx="290">
                  <c:v>45382</c:v>
                </c:pt>
                <c:pt idx="291">
                  <c:v>45412</c:v>
                </c:pt>
                <c:pt idx="292">
                  <c:v>45443</c:v>
                </c:pt>
                <c:pt idx="293">
                  <c:v>45473</c:v>
                </c:pt>
                <c:pt idx="294">
                  <c:v>45504</c:v>
                </c:pt>
                <c:pt idx="295">
                  <c:v>45535</c:v>
                </c:pt>
                <c:pt idx="296">
                  <c:v>45565</c:v>
                </c:pt>
                <c:pt idx="297">
                  <c:v>45596</c:v>
                </c:pt>
                <c:pt idx="298">
                  <c:v>45626</c:v>
                </c:pt>
                <c:pt idx="299">
                  <c:v>45657</c:v>
                </c:pt>
                <c:pt idx="300">
                  <c:v>45688</c:v>
                </c:pt>
                <c:pt idx="301">
                  <c:v>45716</c:v>
                </c:pt>
                <c:pt idx="302">
                  <c:v>45747</c:v>
                </c:pt>
                <c:pt idx="303">
                  <c:v>45777</c:v>
                </c:pt>
                <c:pt idx="304">
                  <c:v>45808</c:v>
                </c:pt>
                <c:pt idx="305">
                  <c:v>45838</c:v>
                </c:pt>
                <c:pt idx="306">
                  <c:v>45869</c:v>
                </c:pt>
                <c:pt idx="307">
                  <c:v>45900</c:v>
                </c:pt>
                <c:pt idx="308">
                  <c:v>45930</c:v>
                </c:pt>
                <c:pt idx="309">
                  <c:v>45961</c:v>
                </c:pt>
                <c:pt idx="310">
                  <c:v>45991</c:v>
                </c:pt>
                <c:pt idx="311">
                  <c:v>46022</c:v>
                </c:pt>
                <c:pt idx="312">
                  <c:v>46053</c:v>
                </c:pt>
                <c:pt idx="313">
                  <c:v>46081</c:v>
                </c:pt>
                <c:pt idx="314">
                  <c:v>46112</c:v>
                </c:pt>
                <c:pt idx="315">
                  <c:v>46142</c:v>
                </c:pt>
                <c:pt idx="316">
                  <c:v>46173</c:v>
                </c:pt>
                <c:pt idx="317">
                  <c:v>46203</c:v>
                </c:pt>
                <c:pt idx="318">
                  <c:v>46234</c:v>
                </c:pt>
                <c:pt idx="319">
                  <c:v>46265</c:v>
                </c:pt>
                <c:pt idx="320">
                  <c:v>46295</c:v>
                </c:pt>
                <c:pt idx="321">
                  <c:v>46326</c:v>
                </c:pt>
                <c:pt idx="322">
                  <c:v>46356</c:v>
                </c:pt>
                <c:pt idx="323">
                  <c:v>46387</c:v>
                </c:pt>
                <c:pt idx="324">
                  <c:v>46418</c:v>
                </c:pt>
                <c:pt idx="325">
                  <c:v>46446</c:v>
                </c:pt>
                <c:pt idx="326">
                  <c:v>46477</c:v>
                </c:pt>
                <c:pt idx="327">
                  <c:v>46507</c:v>
                </c:pt>
                <c:pt idx="328">
                  <c:v>46538</c:v>
                </c:pt>
                <c:pt idx="329">
                  <c:v>46568</c:v>
                </c:pt>
                <c:pt idx="330">
                  <c:v>46599</c:v>
                </c:pt>
                <c:pt idx="331">
                  <c:v>46630</c:v>
                </c:pt>
                <c:pt idx="332">
                  <c:v>46660</c:v>
                </c:pt>
                <c:pt idx="333">
                  <c:v>46691</c:v>
                </c:pt>
                <c:pt idx="334">
                  <c:v>46721</c:v>
                </c:pt>
                <c:pt idx="335">
                  <c:v>46752</c:v>
                </c:pt>
              </c:numCache>
            </c:numRef>
          </c:cat>
          <c:val>
            <c:numRef>
              <c:f>'17 - PCE'!$I$13:$I$336</c:f>
              <c:numCache>
                <c:formatCode>General</c:formatCode>
                <c:ptCount val="324"/>
                <c:pt idx="299" formatCode="0.0000">
                  <c:v>2.8640647816275067</c:v>
                </c:pt>
                <c:pt idx="300" formatCode="0.0000">
                  <c:v>2.6996235387358736</c:v>
                </c:pt>
                <c:pt idx="301" formatCode="0.0000">
                  <c:v>2.9641404075178235</c:v>
                </c:pt>
                <c:pt idx="302" formatCode="0.0000">
                  <c:v>2.6455113314564072</c:v>
                </c:pt>
                <c:pt idx="303" formatCode="0.0000">
                  <c:v>2.588917635500243</c:v>
                </c:pt>
                <c:pt idx="304" formatCode="0.0000">
                  <c:v>2.8133495136576592</c:v>
                </c:pt>
                <c:pt idx="305" formatCode="0.0000">
                  <c:v>3.0475564104187169</c:v>
                </c:pt>
                <c:pt idx="306" formatCode="0.0000">
                  <c:v>3.3838913684555383</c:v>
                </c:pt>
                <c:pt idx="307" formatCode="0.0000">
                  <c:v>3.5735653094334685</c:v>
                </c:pt>
                <c:pt idx="308" formatCode="0.0000">
                  <c:v>3.6246469439854101</c:v>
                </c:pt>
                <c:pt idx="309" formatCode="0.0000">
                  <c:v>3.5802818952937798</c:v>
                </c:pt>
                <c:pt idx="310" formatCode="0.0000">
                  <c:v>3.6755856173530388</c:v>
                </c:pt>
                <c:pt idx="311" formatCode="0.0000">
                  <c:v>3.6410400224784034</c:v>
                </c:pt>
                <c:pt idx="312" formatCode="0.0000">
                  <c:v>3.5716777244829911</c:v>
                </c:pt>
                <c:pt idx="313" formatCode="0.0000">
                  <c:v>3.3165076708300489</c:v>
                </c:pt>
                <c:pt idx="314" formatCode="0.0000">
                  <c:v>3.5458100556797767</c:v>
                </c:pt>
                <c:pt idx="315" formatCode="0.0000">
                  <c:v>3.5458100556797989</c:v>
                </c:pt>
                <c:pt idx="316" formatCode="0.0000">
                  <c:v>3.4425739539293732</c:v>
                </c:pt>
                <c:pt idx="317" formatCode="0.0000">
                  <c:v>3.1593812427563428</c:v>
                </c:pt>
                <c:pt idx="318" formatCode="0.0000">
                  <c:v>2.8257812536628624</c:v>
                </c:pt>
                <c:pt idx="319" formatCode="0.0000">
                  <c:v>2.6464637477396469</c:v>
                </c:pt>
                <c:pt idx="320" formatCode="0.0000">
                  <c:v>2.5338903577870164</c:v>
                </c:pt>
                <c:pt idx="321" formatCode="0.0000">
                  <c:v>2.4725234408646601</c:v>
                </c:pt>
                <c:pt idx="322" formatCode="0.0000">
                  <c:v>2.4827512603517343</c:v>
                </c:pt>
                <c:pt idx="323" formatCode="0.0000">
                  <c:v>2.5032109831028659</c:v>
                </c:pt>
              </c:numCache>
            </c:numRef>
          </c:val>
          <c:smooth val="0"/>
          <c:extLst>
            <c:ext xmlns:c16="http://schemas.microsoft.com/office/drawing/2014/chart" uri="{C3380CC4-5D6E-409C-BE32-E72D297353CC}">
              <c16:uniqueId val="{00000037-696A-4B75-85EB-3FAF3BFFAE1A}"/>
            </c:ext>
          </c:extLst>
        </c:ser>
        <c:dLbls>
          <c:showLegendKey val="0"/>
          <c:showVal val="0"/>
          <c:showCatName val="0"/>
          <c:showSerName val="0"/>
          <c:showPercent val="0"/>
          <c:showBubbleSize val="0"/>
        </c:dLbls>
        <c:smooth val="0"/>
        <c:axId val="1092500224"/>
        <c:axId val="1092502848"/>
      </c:lineChart>
      <c:dateAx>
        <c:axId val="1092500224"/>
        <c:scaling>
          <c:orientation val="minMax"/>
          <c:max val="46752"/>
          <c:min val="41640"/>
        </c:scaling>
        <c:delete val="0"/>
        <c:axPos val="b"/>
        <c:numFmt formatCode="yy" sourceLinked="0"/>
        <c:majorTickMark val="out"/>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Inter" panose="02000503000000020004" pitchFamily="2" charset="0"/>
                <a:cs typeface="Arial" panose="020B0604020202020204" pitchFamily="34" charset="0"/>
              </a:defRPr>
            </a:pPr>
            <a:endParaRPr lang="en-US"/>
          </a:p>
        </c:txPr>
        <c:crossAx val="1092502848"/>
        <c:crosses val="autoZero"/>
        <c:auto val="0"/>
        <c:lblOffset val="100"/>
        <c:baseTimeUnit val="days"/>
        <c:majorUnit val="1"/>
        <c:majorTimeUnit val="years"/>
      </c:dateAx>
      <c:valAx>
        <c:axId val="1092502848"/>
        <c:scaling>
          <c:orientation val="minMax"/>
          <c:max val="6"/>
        </c:scaling>
        <c:delete val="0"/>
        <c:axPos val="l"/>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Inter" panose="02000503000000020004" pitchFamily="2" charset="0"/>
                <a:cs typeface="Arial" panose="020B0604020202020204" pitchFamily="34" charset="0"/>
              </a:defRPr>
            </a:pPr>
            <a:endParaRPr lang="en-US"/>
          </a:p>
        </c:txPr>
        <c:crossAx val="1092500224"/>
        <c:crosses val="autoZero"/>
        <c:crossBetween val="between"/>
      </c:valAx>
      <c:spPr>
        <a:noFill/>
        <a:ln>
          <a:noFill/>
        </a:ln>
        <a:effectLst/>
      </c:spPr>
    </c:plotArea>
    <c:plotVisOnly val="1"/>
    <c:dispBlanksAs val="span"/>
    <c:showDLblsOverMax val="0"/>
    <c:extLst/>
  </c:chart>
  <c:spPr>
    <a:noFill/>
    <a:ln w="9525" cap="flat" cmpd="sng" algn="ctr">
      <a:noFill/>
      <a:round/>
    </a:ln>
    <a:effectLst/>
  </c:spPr>
  <c:txPr>
    <a:bodyPr/>
    <a:lstStyle/>
    <a:p>
      <a:pPr>
        <a:defRPr sz="1000">
          <a:solidFill>
            <a:sysClr val="windowText" lastClr="000000"/>
          </a:solidFill>
          <a:latin typeface="Arial" panose="020B0604020202020204" pitchFamily="34" charset="0"/>
          <a:ea typeface="Inter" panose="02000503000000020004" pitchFamily="2" charset="0"/>
          <a:cs typeface="Arial" panose="020B0604020202020204" pitchFamily="34" charset="0"/>
        </a:defRPr>
      </a:pPr>
      <a:endParaRPr lang="en-US"/>
    </a:p>
  </c:txPr>
  <c:externalData r:id="rId4">
    <c:autoUpdate val="0"/>
  </c:externalData>
  <c:userShapes r:id="rId5"/>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ysClr val="windowText" lastClr="000000"/>
                </a:solidFill>
                <a:latin typeface="Arial" panose="020B0604020202020204" pitchFamily="34" charset="0"/>
                <a:ea typeface="+mn-ea"/>
                <a:cs typeface="Arial" panose="020B0604020202020204" pitchFamily="34" charset="0"/>
              </a:defRPr>
            </a:pPr>
            <a:r>
              <a:rPr lang="en-US" b="1" dirty="0">
                <a:solidFill>
                  <a:srgbClr val="581D74"/>
                </a:solidFill>
              </a:rPr>
              <a:t>US: Total Foreign Ownership:</a:t>
            </a:r>
          </a:p>
          <a:p>
            <a:pPr>
              <a:defRPr/>
            </a:pPr>
            <a:r>
              <a:rPr lang="en-US" b="1" dirty="0">
                <a:solidFill>
                  <a:srgbClr val="581D74"/>
                </a:solidFill>
              </a:rPr>
              <a:t>By Instruments (USD Tn)</a:t>
            </a:r>
          </a:p>
        </c:rich>
      </c:tx>
      <c:layout>
        <c:manualLayout>
          <c:xMode val="edge"/>
          <c:yMode val="edge"/>
          <c:x val="0.23292626085494769"/>
          <c:y val="0"/>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5.9472692632692212E-2"/>
          <c:y val="0.23219561096529601"/>
          <c:w val="0.8662940045880092"/>
          <c:h val="0.62269539224263637"/>
        </c:manualLayout>
      </c:layout>
      <c:barChart>
        <c:barDir val="col"/>
        <c:grouping val="clustered"/>
        <c:varyColors val="0"/>
        <c:ser>
          <c:idx val="0"/>
          <c:order val="0"/>
          <c:tx>
            <c:strRef>
              <c:f>Sheet2!$A$4</c:f>
              <c:strCache>
                <c:ptCount val="1"/>
                <c:pt idx="0">
                  <c:v>2012</c:v>
                </c:pt>
              </c:strCache>
            </c:strRef>
          </c:tx>
          <c:spPr>
            <a:solidFill>
              <a:srgbClr val="969696"/>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Sheet2!$D$3:$F$3</c:f>
              <c:strCache>
                <c:ptCount val="3"/>
                <c:pt idx="0">
                  <c:v>Equity</c:v>
                </c:pt>
                <c:pt idx="1">
                  <c:v>Treasury</c:v>
                </c:pt>
                <c:pt idx="2">
                  <c:v>Credit</c:v>
                </c:pt>
              </c:strCache>
            </c:strRef>
          </c:cat>
          <c:val>
            <c:numRef>
              <c:f>Sheet2!$D$4:$F$4</c:f>
              <c:numCache>
                <c:formatCode>0.0</c:formatCode>
                <c:ptCount val="3"/>
                <c:pt idx="0">
                  <c:v>4.5662000000000003</c:v>
                </c:pt>
                <c:pt idx="1">
                  <c:v>5.5738000000000003</c:v>
                </c:pt>
                <c:pt idx="2">
                  <c:v>2.7616000000000001</c:v>
                </c:pt>
              </c:numCache>
            </c:numRef>
          </c:val>
          <c:extLst>
            <c:ext xmlns:c16="http://schemas.microsoft.com/office/drawing/2014/chart" uri="{C3380CC4-5D6E-409C-BE32-E72D297353CC}">
              <c16:uniqueId val="{00000000-C70A-43CD-BD97-88F707319B88}"/>
            </c:ext>
          </c:extLst>
        </c:ser>
        <c:ser>
          <c:idx val="1"/>
          <c:order val="1"/>
          <c:tx>
            <c:strRef>
              <c:f>Sheet2!$A$5</c:f>
              <c:strCache>
                <c:ptCount val="1"/>
                <c:pt idx="0">
                  <c:v>2018</c:v>
                </c:pt>
              </c:strCache>
            </c:strRef>
          </c:tx>
          <c:spPr>
            <a:solidFill>
              <a:srgbClr val="31879C"/>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Sheet2!$D$3:$F$3</c:f>
              <c:strCache>
                <c:ptCount val="3"/>
                <c:pt idx="0">
                  <c:v>Equity</c:v>
                </c:pt>
                <c:pt idx="1">
                  <c:v>Treasury</c:v>
                </c:pt>
                <c:pt idx="2">
                  <c:v>Credit</c:v>
                </c:pt>
              </c:strCache>
            </c:strRef>
          </c:cat>
          <c:val>
            <c:numRef>
              <c:f>Sheet2!$D$5:$F$5</c:f>
              <c:numCache>
                <c:formatCode>0.0</c:formatCode>
                <c:ptCount val="3"/>
                <c:pt idx="0">
                  <c:v>7.5730000000000004</c:v>
                </c:pt>
                <c:pt idx="1">
                  <c:v>6.2701000000000002</c:v>
                </c:pt>
                <c:pt idx="2">
                  <c:v>3.7583000000000002</c:v>
                </c:pt>
              </c:numCache>
            </c:numRef>
          </c:val>
          <c:extLst>
            <c:ext xmlns:c16="http://schemas.microsoft.com/office/drawing/2014/chart" uri="{C3380CC4-5D6E-409C-BE32-E72D297353CC}">
              <c16:uniqueId val="{00000001-C70A-43CD-BD97-88F707319B88}"/>
            </c:ext>
          </c:extLst>
        </c:ser>
        <c:ser>
          <c:idx val="2"/>
          <c:order val="2"/>
          <c:tx>
            <c:strRef>
              <c:f>Sheet2!$A$6</c:f>
              <c:strCache>
                <c:ptCount val="1"/>
                <c:pt idx="0">
                  <c:v>2024</c:v>
                </c:pt>
              </c:strCache>
            </c:strRef>
          </c:tx>
          <c:spPr>
            <a:solidFill>
              <a:srgbClr val="581D74"/>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Sheet2!$D$3:$F$3</c:f>
              <c:strCache>
                <c:ptCount val="3"/>
                <c:pt idx="0">
                  <c:v>Equity</c:v>
                </c:pt>
                <c:pt idx="1">
                  <c:v>Treasury</c:v>
                </c:pt>
                <c:pt idx="2">
                  <c:v>Credit</c:v>
                </c:pt>
              </c:strCache>
            </c:strRef>
          </c:cat>
          <c:val>
            <c:numRef>
              <c:f>Sheet2!$D$6:$F$6</c:f>
              <c:numCache>
                <c:formatCode>0.0</c:formatCode>
                <c:ptCount val="3"/>
                <c:pt idx="0">
                  <c:v>18.4542</c:v>
                </c:pt>
                <c:pt idx="1">
                  <c:v>8.5262999999999991</c:v>
                </c:pt>
                <c:pt idx="2">
                  <c:v>4.5773000000000001</c:v>
                </c:pt>
              </c:numCache>
            </c:numRef>
          </c:val>
          <c:extLst>
            <c:ext xmlns:c16="http://schemas.microsoft.com/office/drawing/2014/chart" uri="{C3380CC4-5D6E-409C-BE32-E72D297353CC}">
              <c16:uniqueId val="{00000002-C70A-43CD-BD97-88F707319B88}"/>
            </c:ext>
          </c:extLst>
        </c:ser>
        <c:dLbls>
          <c:showLegendKey val="0"/>
          <c:showVal val="0"/>
          <c:showCatName val="0"/>
          <c:showSerName val="0"/>
          <c:showPercent val="0"/>
          <c:showBubbleSize val="0"/>
        </c:dLbls>
        <c:gapWidth val="344"/>
        <c:overlap val="-32"/>
        <c:axId val="2142448088"/>
        <c:axId val="2142445568"/>
      </c:barChart>
      <c:lineChart>
        <c:grouping val="standard"/>
        <c:varyColors val="0"/>
        <c:ser>
          <c:idx val="3"/>
          <c:order val="3"/>
          <c:tx>
            <c:strRef>
              <c:f>Sheet2!$A$7</c:f>
              <c:strCache>
                <c:ptCount val="1"/>
              </c:strCache>
            </c:strRef>
          </c:tx>
          <c:spPr>
            <a:ln w="28575" cap="rnd">
              <a:solidFill>
                <a:schemeClr val="accent4"/>
              </a:solidFill>
              <a:round/>
            </a:ln>
            <a:effectLst/>
          </c:spPr>
          <c:marker>
            <c:symbol val="none"/>
          </c:marker>
          <c:cat>
            <c:strRef>
              <c:f>Sheet2!$D$3:$F$3</c:f>
              <c:strCache>
                <c:ptCount val="3"/>
                <c:pt idx="0">
                  <c:v>Equity</c:v>
                </c:pt>
                <c:pt idx="1">
                  <c:v>Treasury</c:v>
                </c:pt>
                <c:pt idx="2">
                  <c:v>Credit</c:v>
                </c:pt>
              </c:strCache>
            </c:strRef>
          </c:cat>
          <c:val>
            <c:numRef>
              <c:f>Sheet2!$D$7:$F$7</c:f>
              <c:numCache>
                <c:formatCode>General</c:formatCode>
                <c:ptCount val="3"/>
              </c:numCache>
            </c:numRef>
          </c:val>
          <c:smooth val="0"/>
          <c:extLst>
            <c:ext xmlns:c16="http://schemas.microsoft.com/office/drawing/2014/chart" uri="{C3380CC4-5D6E-409C-BE32-E72D297353CC}">
              <c16:uniqueId val="{00000003-C70A-43CD-BD97-88F707319B88}"/>
            </c:ext>
          </c:extLst>
        </c:ser>
        <c:dLbls>
          <c:showLegendKey val="0"/>
          <c:showVal val="0"/>
          <c:showCatName val="0"/>
          <c:showSerName val="0"/>
          <c:showPercent val="0"/>
          <c:showBubbleSize val="0"/>
        </c:dLbls>
        <c:marker val="1"/>
        <c:smooth val="0"/>
        <c:axId val="979778104"/>
        <c:axId val="979775224"/>
      </c:lineChart>
      <c:catAx>
        <c:axId val="2142448088"/>
        <c:scaling>
          <c:orientation val="minMax"/>
        </c:scaling>
        <c:delete val="0"/>
        <c:axPos val="b"/>
        <c:numFmt formatCode="General" sourceLinked="1"/>
        <c:majorTickMark val="out"/>
        <c:minorTickMark val="none"/>
        <c:tickLblPos val="nextTo"/>
        <c:spPr>
          <a:noFill/>
          <a:ln w="9525" cap="flat" cmpd="sng" algn="ctr">
            <a:solidFill>
              <a:srgbClr val="969696"/>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2142445568"/>
        <c:crosses val="autoZero"/>
        <c:auto val="1"/>
        <c:lblAlgn val="ctr"/>
        <c:lblOffset val="100"/>
        <c:noMultiLvlLbl val="0"/>
      </c:catAx>
      <c:valAx>
        <c:axId val="2142445568"/>
        <c:scaling>
          <c:orientation val="minMax"/>
        </c:scaling>
        <c:delete val="0"/>
        <c:axPos val="l"/>
        <c:numFmt formatCode="0" sourceLinked="0"/>
        <c:majorTickMark val="out"/>
        <c:minorTickMark val="none"/>
        <c:tickLblPos val="nextTo"/>
        <c:spPr>
          <a:noFill/>
          <a:ln>
            <a:solidFill>
              <a:srgbClr val="969696"/>
            </a:solid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2142448088"/>
        <c:crosses val="autoZero"/>
        <c:crossBetween val="between"/>
      </c:valAx>
      <c:valAx>
        <c:axId val="979775224"/>
        <c:scaling>
          <c:orientation val="minMax"/>
          <c:max val="20"/>
          <c:min val="0"/>
        </c:scaling>
        <c:delete val="0"/>
        <c:axPos val="r"/>
        <c:numFmt formatCode="General" sourceLinked="1"/>
        <c:majorTickMark val="out"/>
        <c:minorTickMark val="none"/>
        <c:tickLblPos val="nextTo"/>
        <c:spPr>
          <a:noFill/>
          <a:ln>
            <a:solidFill>
              <a:srgbClr val="969696"/>
            </a:solid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979778104"/>
        <c:crosses val="max"/>
        <c:crossBetween val="between"/>
      </c:valAx>
      <c:catAx>
        <c:axId val="979778104"/>
        <c:scaling>
          <c:orientation val="minMax"/>
        </c:scaling>
        <c:delete val="1"/>
        <c:axPos val="b"/>
        <c:numFmt formatCode="General" sourceLinked="1"/>
        <c:majorTickMark val="out"/>
        <c:minorTickMark val="none"/>
        <c:tickLblPos val="nextTo"/>
        <c:crossAx val="979775224"/>
        <c:crosses val="autoZero"/>
        <c:auto val="1"/>
        <c:lblAlgn val="ctr"/>
        <c:lblOffset val="100"/>
        <c:noMultiLvlLbl val="0"/>
      </c:catAx>
      <c:spPr>
        <a:noFill/>
        <a:ln>
          <a:noFill/>
        </a:ln>
        <a:effectLst/>
      </c:spPr>
    </c:plotArea>
    <c:legend>
      <c:legendPos val="t"/>
      <c:legendEntry>
        <c:idx val="3"/>
        <c:delete val="1"/>
      </c:legendEntry>
      <c:layout>
        <c:manualLayout>
          <c:xMode val="edge"/>
          <c:yMode val="edge"/>
          <c:x val="0.30348724149655965"/>
          <c:y val="0.15361038203557889"/>
          <c:w val="0.35886069796830949"/>
          <c:h val="6.9524249927901571E-2"/>
        </c:manualLayout>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000">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ysClr val="windowText" lastClr="000000"/>
                </a:solidFill>
                <a:latin typeface="Arial" panose="020B0604020202020204" pitchFamily="34" charset="0"/>
                <a:ea typeface="+mn-ea"/>
                <a:cs typeface="Arial" panose="020B0604020202020204" pitchFamily="34" charset="0"/>
              </a:defRPr>
            </a:pPr>
            <a:r>
              <a:rPr lang="en-US" b="1" dirty="0">
                <a:solidFill>
                  <a:srgbClr val="581D74"/>
                </a:solidFill>
              </a:rPr>
              <a:t>Foreign Holdings of US Treasury</a:t>
            </a:r>
          </a:p>
          <a:p>
            <a:pPr>
              <a:defRPr/>
            </a:pPr>
            <a:r>
              <a:rPr lang="en-US" b="1" dirty="0">
                <a:solidFill>
                  <a:srgbClr val="581D74"/>
                </a:solidFill>
              </a:rPr>
              <a:t>(USD Tn)</a:t>
            </a:r>
          </a:p>
        </c:rich>
      </c:tx>
      <c:layout>
        <c:manualLayout>
          <c:xMode val="edge"/>
          <c:yMode val="edge"/>
          <c:x val="0.19389034703995334"/>
          <c:y val="0"/>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6.5511811023622052E-2"/>
          <c:y val="0.25367818606007581"/>
          <c:w val="0.93448818897637798"/>
          <c:h val="0.61869896471274421"/>
        </c:manualLayout>
      </c:layout>
      <c:barChart>
        <c:barDir val="col"/>
        <c:grouping val="stacked"/>
        <c:varyColors val="0"/>
        <c:ser>
          <c:idx val="1"/>
          <c:order val="1"/>
          <c:tx>
            <c:strRef>
              <c:f>Treasury_Second!$W$3</c:f>
              <c:strCache>
                <c:ptCount val="1"/>
                <c:pt idx="0">
                  <c:v>CN</c:v>
                </c:pt>
              </c:strCache>
            </c:strRef>
          </c:tx>
          <c:spPr>
            <a:solidFill>
              <a:srgbClr val="31879C"/>
            </a:solidFill>
            <a:ln>
              <a:no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Treasury_Second!$T$4:$T$6</c:f>
              <c:numCache>
                <c:formatCode>General</c:formatCode>
                <c:ptCount val="3"/>
                <c:pt idx="0">
                  <c:v>2012</c:v>
                </c:pt>
                <c:pt idx="1">
                  <c:v>2018</c:v>
                </c:pt>
                <c:pt idx="2">
                  <c:v>2024</c:v>
                </c:pt>
              </c:numCache>
            </c:numRef>
          </c:cat>
          <c:val>
            <c:numRef>
              <c:f>Treasury_Second!$W$4:$W$6</c:f>
              <c:numCache>
                <c:formatCode>0.0</c:formatCode>
                <c:ptCount val="3"/>
                <c:pt idx="0">
                  <c:v>1.2203999999999999</c:v>
                </c:pt>
                <c:pt idx="1">
                  <c:v>1.1242000000000001</c:v>
                </c:pt>
                <c:pt idx="2">
                  <c:v>0.75900000000000001</c:v>
                </c:pt>
              </c:numCache>
            </c:numRef>
          </c:val>
          <c:extLst>
            <c:ext xmlns:c16="http://schemas.microsoft.com/office/drawing/2014/chart" uri="{C3380CC4-5D6E-409C-BE32-E72D297353CC}">
              <c16:uniqueId val="{00000000-DFC3-4E48-96DA-14823C665C46}"/>
            </c:ext>
          </c:extLst>
        </c:ser>
        <c:ser>
          <c:idx val="2"/>
          <c:order val="2"/>
          <c:tx>
            <c:strRef>
              <c:f>Treasury_Second!$X$3</c:f>
              <c:strCache>
                <c:ptCount val="1"/>
                <c:pt idx="0">
                  <c:v>JP</c:v>
                </c:pt>
              </c:strCache>
            </c:strRef>
          </c:tx>
          <c:spPr>
            <a:solidFill>
              <a:srgbClr val="C00000"/>
            </a:solidFill>
            <a:ln>
              <a:noFill/>
            </a:ln>
            <a:effectLst/>
          </c:spPr>
          <c:invertIfNegative val="0"/>
          <c:dLbls>
            <c:spPr>
              <a:solidFill>
                <a:srgbClr val="C00000"/>
              </a:solidFill>
              <a:ln>
                <a:noFill/>
              </a:ln>
              <a:effectLst/>
            </c:spPr>
            <c:txPr>
              <a:bodyPr rot="0" spcFirstLastPara="1" vertOverflow="ellipsis" vert="horz" wrap="square" anchor="ctr" anchorCtr="1"/>
              <a:lstStyle/>
              <a:p>
                <a:pPr>
                  <a:defRPr sz="10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Treasury_Second!$T$4:$T$6</c:f>
              <c:numCache>
                <c:formatCode>General</c:formatCode>
                <c:ptCount val="3"/>
                <c:pt idx="0">
                  <c:v>2012</c:v>
                </c:pt>
                <c:pt idx="1">
                  <c:v>2018</c:v>
                </c:pt>
                <c:pt idx="2">
                  <c:v>2024</c:v>
                </c:pt>
              </c:numCache>
            </c:numRef>
          </c:cat>
          <c:val>
            <c:numRef>
              <c:f>Treasury_Second!$X$4:$X$6</c:f>
              <c:numCache>
                <c:formatCode>0.0</c:formatCode>
                <c:ptCount val="3"/>
                <c:pt idx="0">
                  <c:v>1.1112</c:v>
                </c:pt>
                <c:pt idx="1">
                  <c:v>1.0397000000000001</c:v>
                </c:pt>
                <c:pt idx="2">
                  <c:v>1.0597999999999999</c:v>
                </c:pt>
              </c:numCache>
            </c:numRef>
          </c:val>
          <c:extLst>
            <c:ext xmlns:c16="http://schemas.microsoft.com/office/drawing/2014/chart" uri="{C3380CC4-5D6E-409C-BE32-E72D297353CC}">
              <c16:uniqueId val="{00000001-DFC3-4E48-96DA-14823C665C46}"/>
            </c:ext>
          </c:extLst>
        </c:ser>
        <c:ser>
          <c:idx val="3"/>
          <c:order val="3"/>
          <c:tx>
            <c:strRef>
              <c:f>Treasury_Second!$Y$3</c:f>
              <c:strCache>
                <c:ptCount val="1"/>
                <c:pt idx="0">
                  <c:v>KR</c:v>
                </c:pt>
              </c:strCache>
            </c:strRef>
          </c:tx>
          <c:spPr>
            <a:solidFill>
              <a:schemeClr val="accent2">
                <a:lumMod val="75000"/>
              </a:schemeClr>
            </a:solidFill>
            <a:ln>
              <a:noFill/>
            </a:ln>
            <a:effectLst/>
          </c:spPr>
          <c:invertIfNegative val="0"/>
          <c:cat>
            <c:numRef>
              <c:f>Treasury_Second!$T$4:$T$6</c:f>
              <c:numCache>
                <c:formatCode>General</c:formatCode>
                <c:ptCount val="3"/>
                <c:pt idx="0">
                  <c:v>2012</c:v>
                </c:pt>
                <c:pt idx="1">
                  <c:v>2018</c:v>
                </c:pt>
                <c:pt idx="2">
                  <c:v>2024</c:v>
                </c:pt>
              </c:numCache>
            </c:numRef>
          </c:cat>
          <c:val>
            <c:numRef>
              <c:f>Treasury_Second!$Y$4:$Y$6</c:f>
              <c:numCache>
                <c:formatCode>0.0</c:formatCode>
                <c:ptCount val="3"/>
                <c:pt idx="0">
                  <c:v>4.7500000000000001E-2</c:v>
                </c:pt>
                <c:pt idx="1">
                  <c:v>0.1148</c:v>
                </c:pt>
                <c:pt idx="2">
                  <c:v>0.125</c:v>
                </c:pt>
              </c:numCache>
            </c:numRef>
          </c:val>
          <c:extLst>
            <c:ext xmlns:c16="http://schemas.microsoft.com/office/drawing/2014/chart" uri="{C3380CC4-5D6E-409C-BE32-E72D297353CC}">
              <c16:uniqueId val="{00000002-DFC3-4E48-96DA-14823C665C46}"/>
            </c:ext>
          </c:extLst>
        </c:ser>
        <c:ser>
          <c:idx val="6"/>
          <c:order val="6"/>
          <c:tx>
            <c:strRef>
              <c:f>Treasury_Second!$AB$3</c:f>
              <c:strCache>
                <c:ptCount val="1"/>
                <c:pt idx="0">
                  <c:v>TW</c:v>
                </c:pt>
              </c:strCache>
            </c:strRef>
          </c:tx>
          <c:spPr>
            <a:solidFill>
              <a:schemeClr val="accent2">
                <a:lumMod val="75000"/>
              </a:schemeClr>
            </a:solidFill>
            <a:ln>
              <a:noFill/>
            </a:ln>
            <a:effectLst/>
          </c:spPr>
          <c:invertIfNegative val="0"/>
          <c:cat>
            <c:numRef>
              <c:f>Treasury_Second!$T$4:$T$6</c:f>
              <c:numCache>
                <c:formatCode>General</c:formatCode>
                <c:ptCount val="3"/>
                <c:pt idx="0">
                  <c:v>2012</c:v>
                </c:pt>
                <c:pt idx="1">
                  <c:v>2018</c:v>
                </c:pt>
                <c:pt idx="2">
                  <c:v>2024</c:v>
                </c:pt>
              </c:numCache>
            </c:numRef>
          </c:cat>
          <c:val>
            <c:numRef>
              <c:f>Treasury_Second!$AB$4:$AB$6</c:f>
              <c:numCache>
                <c:formatCode>0.0</c:formatCode>
                <c:ptCount val="3"/>
                <c:pt idx="0">
                  <c:v>0.19540000000000002</c:v>
                </c:pt>
                <c:pt idx="1">
                  <c:v>0.15730000000000002</c:v>
                </c:pt>
                <c:pt idx="2">
                  <c:v>0.28249999999999997</c:v>
                </c:pt>
              </c:numCache>
            </c:numRef>
          </c:val>
          <c:extLst>
            <c:ext xmlns:c16="http://schemas.microsoft.com/office/drawing/2014/chart" uri="{C3380CC4-5D6E-409C-BE32-E72D297353CC}">
              <c16:uniqueId val="{00000003-DFC3-4E48-96DA-14823C665C46}"/>
            </c:ext>
          </c:extLst>
        </c:ser>
        <c:ser>
          <c:idx val="14"/>
          <c:order val="14"/>
          <c:tx>
            <c:strRef>
              <c:f>Treasury_Second!$AJ$3</c:f>
              <c:strCache>
                <c:ptCount val="1"/>
                <c:pt idx="0">
                  <c:v>EU</c:v>
                </c:pt>
              </c:strCache>
            </c:strRef>
          </c:tx>
          <c:spPr>
            <a:solidFill>
              <a:schemeClr val="accent1">
                <a:lumMod val="50000"/>
              </a:schemeClr>
            </a:solidFill>
            <a:ln>
              <a:no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Treasury_Second!$T$4:$T$6</c:f>
              <c:numCache>
                <c:formatCode>General</c:formatCode>
                <c:ptCount val="3"/>
                <c:pt idx="0">
                  <c:v>2012</c:v>
                </c:pt>
                <c:pt idx="1">
                  <c:v>2018</c:v>
                </c:pt>
                <c:pt idx="2">
                  <c:v>2024</c:v>
                </c:pt>
              </c:numCache>
            </c:numRef>
          </c:cat>
          <c:val>
            <c:numRef>
              <c:f>Treasury_Second!$AJ$4:$AJ$6</c:f>
              <c:numCache>
                <c:formatCode>0.0</c:formatCode>
                <c:ptCount val="3"/>
                <c:pt idx="0">
                  <c:v>0.69880000000000009</c:v>
                </c:pt>
                <c:pt idx="1">
                  <c:v>1.1187</c:v>
                </c:pt>
                <c:pt idx="2">
                  <c:v>1.9128000000000003</c:v>
                </c:pt>
              </c:numCache>
            </c:numRef>
          </c:val>
          <c:extLst>
            <c:ext xmlns:c16="http://schemas.microsoft.com/office/drawing/2014/chart" uri="{C3380CC4-5D6E-409C-BE32-E72D297353CC}">
              <c16:uniqueId val="{00000004-DFC3-4E48-96DA-14823C665C46}"/>
            </c:ext>
          </c:extLst>
        </c:ser>
        <c:ser>
          <c:idx val="15"/>
          <c:order val="15"/>
          <c:tx>
            <c:strRef>
              <c:f>Treasury_Second!$AK$3</c:f>
              <c:strCache>
                <c:ptCount val="1"/>
                <c:pt idx="0">
                  <c:v>Rest of Asia</c:v>
                </c:pt>
              </c:strCache>
            </c:strRef>
          </c:tx>
          <c:spPr>
            <a:solidFill>
              <a:srgbClr val="581D74"/>
            </a:solidFill>
            <a:ln>
              <a:no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Treasury_Second!$T$4:$T$6</c:f>
              <c:numCache>
                <c:formatCode>General</c:formatCode>
                <c:ptCount val="3"/>
                <c:pt idx="0">
                  <c:v>2012</c:v>
                </c:pt>
                <c:pt idx="1">
                  <c:v>2018</c:v>
                </c:pt>
                <c:pt idx="2">
                  <c:v>2024</c:v>
                </c:pt>
              </c:numCache>
            </c:numRef>
          </c:cat>
          <c:val>
            <c:numRef>
              <c:f>Treasury_Second!$AK$4:$AK$6</c:f>
              <c:numCache>
                <c:formatCode>0.0</c:formatCode>
                <c:ptCount val="3"/>
                <c:pt idx="0">
                  <c:v>0.42719999999999997</c:v>
                </c:pt>
                <c:pt idx="1">
                  <c:v>0.60040000000000004</c:v>
                </c:pt>
                <c:pt idx="2">
                  <c:v>0.78860000000000008</c:v>
                </c:pt>
              </c:numCache>
            </c:numRef>
          </c:val>
          <c:extLst>
            <c:ext xmlns:c16="http://schemas.microsoft.com/office/drawing/2014/chart" uri="{C3380CC4-5D6E-409C-BE32-E72D297353CC}">
              <c16:uniqueId val="{00000005-DFC3-4E48-96DA-14823C665C46}"/>
            </c:ext>
          </c:extLst>
        </c:ser>
        <c:ser>
          <c:idx val="16"/>
          <c:order val="16"/>
          <c:tx>
            <c:strRef>
              <c:f>Treasury_Second!$AL$3</c:f>
              <c:strCache>
                <c:ptCount val="1"/>
                <c:pt idx="0">
                  <c:v>Rest of World</c:v>
                </c:pt>
              </c:strCache>
            </c:strRef>
          </c:tx>
          <c:spPr>
            <a:solidFill>
              <a:schemeClr val="tx1">
                <a:lumMod val="65000"/>
                <a:lumOff val="35000"/>
              </a:schemeClr>
            </a:solidFill>
            <a:ln>
              <a:no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Treasury_Second!$T$4:$T$6</c:f>
              <c:numCache>
                <c:formatCode>General</c:formatCode>
                <c:ptCount val="3"/>
                <c:pt idx="0">
                  <c:v>2012</c:v>
                </c:pt>
                <c:pt idx="1">
                  <c:v>2018</c:v>
                </c:pt>
                <c:pt idx="2">
                  <c:v>2024</c:v>
                </c:pt>
              </c:numCache>
            </c:numRef>
          </c:cat>
          <c:val>
            <c:numRef>
              <c:f>Treasury_Second!$AL$4:$AL$6</c:f>
              <c:numCache>
                <c:formatCode>0.0</c:formatCode>
                <c:ptCount val="3"/>
                <c:pt idx="0">
                  <c:v>1.8733000000000013</c:v>
                </c:pt>
                <c:pt idx="1">
                  <c:v>2.1150000000000011</c:v>
                </c:pt>
                <c:pt idx="2">
                  <c:v>3.5985999999999994</c:v>
                </c:pt>
              </c:numCache>
            </c:numRef>
          </c:val>
          <c:extLst>
            <c:ext xmlns:c16="http://schemas.microsoft.com/office/drawing/2014/chart" uri="{C3380CC4-5D6E-409C-BE32-E72D297353CC}">
              <c16:uniqueId val="{00000006-DFC3-4E48-96DA-14823C665C46}"/>
            </c:ext>
          </c:extLst>
        </c:ser>
        <c:dLbls>
          <c:showLegendKey val="0"/>
          <c:showVal val="0"/>
          <c:showCatName val="0"/>
          <c:showSerName val="0"/>
          <c:showPercent val="0"/>
          <c:showBubbleSize val="0"/>
        </c:dLbls>
        <c:gapWidth val="219"/>
        <c:overlap val="100"/>
        <c:axId val="1158632928"/>
        <c:axId val="1158640488"/>
        <c:extLst>
          <c:ext xmlns:c15="http://schemas.microsoft.com/office/drawing/2012/chart" uri="{02D57815-91ED-43cb-92C2-25804820EDAC}">
            <c15:filteredBarSeries>
              <c15:ser>
                <c:idx val="0"/>
                <c:order val="0"/>
                <c:tx>
                  <c:strRef>
                    <c:extLst>
                      <c:ext uri="{02D57815-91ED-43cb-92C2-25804820EDAC}">
                        <c15:formulaRef>
                          <c15:sqref>Treasury_Second!$V$3</c15:sqref>
                        </c15:formulaRef>
                      </c:ext>
                    </c:extLst>
                    <c:strCache>
                      <c:ptCount val="1"/>
                      <c:pt idx="0">
                        <c:v>Total</c:v>
                      </c:pt>
                    </c:strCache>
                  </c:strRef>
                </c:tx>
                <c:spPr>
                  <a:solidFill>
                    <a:schemeClr val="accent1"/>
                  </a:solidFill>
                  <a:ln>
                    <a:noFill/>
                  </a:ln>
                  <a:effectLst/>
                </c:spPr>
                <c:invertIfNegative val="0"/>
                <c:cat>
                  <c:numRef>
                    <c:extLst>
                      <c:ext uri="{02D57815-91ED-43cb-92C2-25804820EDAC}">
                        <c15:formulaRef>
                          <c15:sqref>Treasury_Second!$T$4:$T$6</c15:sqref>
                        </c15:formulaRef>
                      </c:ext>
                    </c:extLst>
                    <c:numCache>
                      <c:formatCode>General</c:formatCode>
                      <c:ptCount val="3"/>
                      <c:pt idx="0">
                        <c:v>2012</c:v>
                      </c:pt>
                      <c:pt idx="1">
                        <c:v>2018</c:v>
                      </c:pt>
                      <c:pt idx="2">
                        <c:v>2024</c:v>
                      </c:pt>
                    </c:numCache>
                  </c:numRef>
                </c:cat>
                <c:val>
                  <c:numRef>
                    <c:extLst>
                      <c:ext uri="{02D57815-91ED-43cb-92C2-25804820EDAC}">
                        <c15:formulaRef>
                          <c15:sqref>Treasury_Second!$V$4:$V$6</c15:sqref>
                        </c15:formulaRef>
                      </c:ext>
                    </c:extLst>
                    <c:numCache>
                      <c:formatCode>0.0</c:formatCode>
                      <c:ptCount val="3"/>
                      <c:pt idx="0">
                        <c:v>5.5738000000000003</c:v>
                      </c:pt>
                      <c:pt idx="1">
                        <c:v>6.2701000000000002</c:v>
                      </c:pt>
                      <c:pt idx="2">
                        <c:v>8.5262999999999991</c:v>
                      </c:pt>
                    </c:numCache>
                  </c:numRef>
                </c:val>
                <c:extLst>
                  <c:ext xmlns:c16="http://schemas.microsoft.com/office/drawing/2014/chart" uri="{C3380CC4-5D6E-409C-BE32-E72D297353CC}">
                    <c16:uniqueId val="{00000007-DFC3-4E48-96DA-14823C665C46}"/>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Treasury_Second!$Z$3</c15:sqref>
                        </c15:formulaRef>
                      </c:ext>
                    </c:extLst>
                    <c:strCache>
                      <c:ptCount val="1"/>
                      <c:pt idx="0">
                        <c:v>AU</c:v>
                      </c:pt>
                    </c:strCache>
                  </c:strRef>
                </c:tx>
                <c:spPr>
                  <a:solidFill>
                    <a:schemeClr val="accent5"/>
                  </a:solidFill>
                  <a:ln>
                    <a:noFill/>
                  </a:ln>
                  <a:effectLst/>
                </c:spPr>
                <c:invertIfNegative val="0"/>
                <c:cat>
                  <c:numRef>
                    <c:extLst xmlns:c15="http://schemas.microsoft.com/office/drawing/2012/chart">
                      <c:ext xmlns:c15="http://schemas.microsoft.com/office/drawing/2012/chart" uri="{02D57815-91ED-43cb-92C2-25804820EDAC}">
                        <c15:formulaRef>
                          <c15:sqref>Treasury_Second!$T$4:$T$6</c15:sqref>
                        </c15:formulaRef>
                      </c:ext>
                    </c:extLst>
                    <c:numCache>
                      <c:formatCode>General</c:formatCode>
                      <c:ptCount val="3"/>
                      <c:pt idx="0">
                        <c:v>2012</c:v>
                      </c:pt>
                      <c:pt idx="1">
                        <c:v>2018</c:v>
                      </c:pt>
                      <c:pt idx="2">
                        <c:v>2024</c:v>
                      </c:pt>
                    </c:numCache>
                  </c:numRef>
                </c:cat>
                <c:val>
                  <c:numRef>
                    <c:extLst xmlns:c15="http://schemas.microsoft.com/office/drawing/2012/chart">
                      <c:ext xmlns:c15="http://schemas.microsoft.com/office/drawing/2012/chart" uri="{02D57815-91ED-43cb-92C2-25804820EDAC}">
                        <c15:formulaRef>
                          <c15:sqref>Treasury_Second!$Z$4:$Z$6</c15:sqref>
                        </c15:formulaRef>
                      </c:ext>
                    </c:extLst>
                    <c:numCache>
                      <c:formatCode>0.0</c:formatCode>
                      <c:ptCount val="3"/>
                      <c:pt idx="0">
                        <c:v>2.7399999999999997E-2</c:v>
                      </c:pt>
                      <c:pt idx="1">
                        <c:v>3.7999999999999999E-2</c:v>
                      </c:pt>
                      <c:pt idx="2">
                        <c:v>6.7299999999999999E-2</c:v>
                      </c:pt>
                    </c:numCache>
                  </c:numRef>
                </c:val>
                <c:extLst xmlns:c15="http://schemas.microsoft.com/office/drawing/2012/chart">
                  <c:ext xmlns:c16="http://schemas.microsoft.com/office/drawing/2014/chart" uri="{C3380CC4-5D6E-409C-BE32-E72D297353CC}">
                    <c16:uniqueId val="{00000008-DFC3-4E48-96DA-14823C665C46}"/>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Treasury_Second!$AA$3</c15:sqref>
                        </c15:formulaRef>
                      </c:ext>
                    </c:extLst>
                    <c:strCache>
                      <c:ptCount val="1"/>
                      <c:pt idx="0">
                        <c:v>IN</c:v>
                      </c:pt>
                    </c:strCache>
                  </c:strRef>
                </c:tx>
                <c:spPr>
                  <a:solidFill>
                    <a:schemeClr val="accent6"/>
                  </a:solidFill>
                  <a:ln>
                    <a:noFill/>
                  </a:ln>
                  <a:effectLst/>
                </c:spPr>
                <c:invertIfNegative val="0"/>
                <c:cat>
                  <c:numRef>
                    <c:extLst xmlns:c15="http://schemas.microsoft.com/office/drawing/2012/chart">
                      <c:ext xmlns:c15="http://schemas.microsoft.com/office/drawing/2012/chart" uri="{02D57815-91ED-43cb-92C2-25804820EDAC}">
                        <c15:formulaRef>
                          <c15:sqref>Treasury_Second!$T$4:$T$6</c15:sqref>
                        </c15:formulaRef>
                      </c:ext>
                    </c:extLst>
                    <c:numCache>
                      <c:formatCode>General</c:formatCode>
                      <c:ptCount val="3"/>
                      <c:pt idx="0">
                        <c:v>2012</c:v>
                      </c:pt>
                      <c:pt idx="1">
                        <c:v>2018</c:v>
                      </c:pt>
                      <c:pt idx="2">
                        <c:v>2024</c:v>
                      </c:pt>
                    </c:numCache>
                  </c:numRef>
                </c:cat>
                <c:val>
                  <c:numRef>
                    <c:extLst xmlns:c15="http://schemas.microsoft.com/office/drawing/2012/chart">
                      <c:ext xmlns:c15="http://schemas.microsoft.com/office/drawing/2012/chart" uri="{02D57815-91ED-43cb-92C2-25804820EDAC}">
                        <c15:formulaRef>
                          <c15:sqref>Treasury_Second!$AA$4:$AA$6</c15:sqref>
                        </c15:formulaRef>
                      </c:ext>
                    </c:extLst>
                    <c:numCache>
                      <c:formatCode>0.0</c:formatCode>
                      <c:ptCount val="3"/>
                      <c:pt idx="0">
                        <c:v>5.9499999999999997E-2</c:v>
                      </c:pt>
                      <c:pt idx="1">
                        <c:v>0.14130000000000001</c:v>
                      </c:pt>
                      <c:pt idx="2">
                        <c:v>0.219</c:v>
                      </c:pt>
                    </c:numCache>
                  </c:numRef>
                </c:val>
                <c:extLst xmlns:c15="http://schemas.microsoft.com/office/drawing/2012/chart">
                  <c:ext xmlns:c16="http://schemas.microsoft.com/office/drawing/2014/chart" uri="{C3380CC4-5D6E-409C-BE32-E72D297353CC}">
                    <c16:uniqueId val="{00000009-DFC3-4E48-96DA-14823C665C46}"/>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Treasury_Second!$AC$3</c15:sqref>
                        </c15:formulaRef>
                      </c:ext>
                    </c:extLst>
                    <c:strCache>
                      <c:ptCount val="1"/>
                      <c:pt idx="0">
                        <c:v>HK</c:v>
                      </c:pt>
                    </c:strCache>
                  </c:strRef>
                </c:tx>
                <c:spPr>
                  <a:solidFill>
                    <a:schemeClr val="accent2">
                      <a:lumMod val="60000"/>
                    </a:schemeClr>
                  </a:solidFill>
                  <a:ln>
                    <a:noFill/>
                  </a:ln>
                  <a:effectLst/>
                </c:spPr>
                <c:invertIfNegative val="0"/>
                <c:cat>
                  <c:numRef>
                    <c:extLst xmlns:c15="http://schemas.microsoft.com/office/drawing/2012/chart">
                      <c:ext xmlns:c15="http://schemas.microsoft.com/office/drawing/2012/chart" uri="{02D57815-91ED-43cb-92C2-25804820EDAC}">
                        <c15:formulaRef>
                          <c15:sqref>Treasury_Second!$T$4:$T$6</c15:sqref>
                        </c15:formulaRef>
                      </c:ext>
                    </c:extLst>
                    <c:numCache>
                      <c:formatCode>General</c:formatCode>
                      <c:ptCount val="3"/>
                      <c:pt idx="0">
                        <c:v>2012</c:v>
                      </c:pt>
                      <c:pt idx="1">
                        <c:v>2018</c:v>
                      </c:pt>
                      <c:pt idx="2">
                        <c:v>2024</c:v>
                      </c:pt>
                    </c:numCache>
                  </c:numRef>
                </c:cat>
                <c:val>
                  <c:numRef>
                    <c:extLst xmlns:c15="http://schemas.microsoft.com/office/drawing/2012/chart">
                      <c:ext xmlns:c15="http://schemas.microsoft.com/office/drawing/2012/chart" uri="{02D57815-91ED-43cb-92C2-25804820EDAC}">
                        <c15:formulaRef>
                          <c15:sqref>Treasury_Second!$AC$4:$AC$6</c15:sqref>
                        </c15:formulaRef>
                      </c:ext>
                    </c:extLst>
                    <c:numCache>
                      <c:formatCode>0.0</c:formatCode>
                      <c:ptCount val="3"/>
                      <c:pt idx="0">
                        <c:v>0.14189999999999997</c:v>
                      </c:pt>
                      <c:pt idx="1">
                        <c:v>0.19619999999999999</c:v>
                      </c:pt>
                      <c:pt idx="2">
                        <c:v>0.255</c:v>
                      </c:pt>
                    </c:numCache>
                  </c:numRef>
                </c:val>
                <c:extLst xmlns:c15="http://schemas.microsoft.com/office/drawing/2012/chart">
                  <c:ext xmlns:c16="http://schemas.microsoft.com/office/drawing/2014/chart" uri="{C3380CC4-5D6E-409C-BE32-E72D297353CC}">
                    <c16:uniqueId val="{0000000A-DFC3-4E48-96DA-14823C665C46}"/>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Treasury_Second!$AD$3</c15:sqref>
                        </c15:formulaRef>
                      </c:ext>
                    </c:extLst>
                    <c:strCache>
                      <c:ptCount val="1"/>
                      <c:pt idx="0">
                        <c:v>MY</c:v>
                      </c:pt>
                    </c:strCache>
                  </c:strRef>
                </c:tx>
                <c:spPr>
                  <a:solidFill>
                    <a:schemeClr val="accent3">
                      <a:lumMod val="60000"/>
                    </a:schemeClr>
                  </a:solidFill>
                  <a:ln>
                    <a:noFill/>
                  </a:ln>
                  <a:effectLst/>
                </c:spPr>
                <c:invertIfNegative val="0"/>
                <c:cat>
                  <c:numRef>
                    <c:extLst xmlns:c15="http://schemas.microsoft.com/office/drawing/2012/chart">
                      <c:ext xmlns:c15="http://schemas.microsoft.com/office/drawing/2012/chart" uri="{02D57815-91ED-43cb-92C2-25804820EDAC}">
                        <c15:formulaRef>
                          <c15:sqref>Treasury_Second!$T$4:$T$6</c15:sqref>
                        </c15:formulaRef>
                      </c:ext>
                    </c:extLst>
                    <c:numCache>
                      <c:formatCode>General</c:formatCode>
                      <c:ptCount val="3"/>
                      <c:pt idx="0">
                        <c:v>2012</c:v>
                      </c:pt>
                      <c:pt idx="1">
                        <c:v>2018</c:v>
                      </c:pt>
                      <c:pt idx="2">
                        <c:v>2024</c:v>
                      </c:pt>
                    </c:numCache>
                  </c:numRef>
                </c:cat>
                <c:val>
                  <c:numRef>
                    <c:extLst xmlns:c15="http://schemas.microsoft.com/office/drawing/2012/chart">
                      <c:ext xmlns:c15="http://schemas.microsoft.com/office/drawing/2012/chart" uri="{02D57815-91ED-43cb-92C2-25804820EDAC}">
                        <c15:formulaRef>
                          <c15:sqref>Treasury_Second!$AD$4:$AD$6</c15:sqref>
                        </c15:formulaRef>
                      </c:ext>
                    </c:extLst>
                    <c:numCache>
                      <c:formatCode>0.0</c:formatCode>
                      <c:ptCount val="3"/>
                      <c:pt idx="0">
                        <c:v>1.9300000000000001E-2</c:v>
                      </c:pt>
                      <c:pt idx="1">
                        <c:v>1.24E-2</c:v>
                      </c:pt>
                      <c:pt idx="2">
                        <c:v>1.2500000000000001E-2</c:v>
                      </c:pt>
                    </c:numCache>
                  </c:numRef>
                </c:val>
                <c:extLst xmlns:c15="http://schemas.microsoft.com/office/drawing/2012/chart">
                  <c:ext xmlns:c16="http://schemas.microsoft.com/office/drawing/2014/chart" uri="{C3380CC4-5D6E-409C-BE32-E72D297353CC}">
                    <c16:uniqueId val="{0000000B-DFC3-4E48-96DA-14823C665C46}"/>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Treasury_Second!$AE$3</c15:sqref>
                        </c15:formulaRef>
                      </c:ext>
                    </c:extLst>
                    <c:strCache>
                      <c:ptCount val="1"/>
                      <c:pt idx="0">
                        <c:v>TH</c:v>
                      </c:pt>
                    </c:strCache>
                  </c:strRef>
                </c:tx>
                <c:spPr>
                  <a:solidFill>
                    <a:srgbClr val="C00000"/>
                  </a:solidFill>
                  <a:ln>
                    <a:noFill/>
                  </a:ln>
                  <a:effectLst/>
                </c:spPr>
                <c:invertIfNegative val="0"/>
                <c:cat>
                  <c:numRef>
                    <c:extLst xmlns:c15="http://schemas.microsoft.com/office/drawing/2012/chart">
                      <c:ext xmlns:c15="http://schemas.microsoft.com/office/drawing/2012/chart" uri="{02D57815-91ED-43cb-92C2-25804820EDAC}">
                        <c15:formulaRef>
                          <c15:sqref>Treasury_Second!$T$4:$T$6</c15:sqref>
                        </c15:formulaRef>
                      </c:ext>
                    </c:extLst>
                    <c:numCache>
                      <c:formatCode>General</c:formatCode>
                      <c:ptCount val="3"/>
                      <c:pt idx="0">
                        <c:v>2012</c:v>
                      </c:pt>
                      <c:pt idx="1">
                        <c:v>2018</c:v>
                      </c:pt>
                      <c:pt idx="2">
                        <c:v>2024</c:v>
                      </c:pt>
                    </c:numCache>
                  </c:numRef>
                </c:cat>
                <c:val>
                  <c:numRef>
                    <c:extLst xmlns:c15="http://schemas.microsoft.com/office/drawing/2012/chart">
                      <c:ext xmlns:c15="http://schemas.microsoft.com/office/drawing/2012/chart" uri="{02D57815-91ED-43cb-92C2-25804820EDAC}">
                        <c15:formulaRef>
                          <c15:sqref>Treasury_Second!$AE$4:$AE$6</c15:sqref>
                        </c15:formulaRef>
                      </c:ext>
                    </c:extLst>
                    <c:numCache>
                      <c:formatCode>0.0</c:formatCode>
                      <c:ptCount val="3"/>
                      <c:pt idx="0">
                        <c:v>5.3600000000000002E-2</c:v>
                      </c:pt>
                      <c:pt idx="1">
                        <c:v>7.1900000000000006E-2</c:v>
                      </c:pt>
                      <c:pt idx="2">
                        <c:v>7.0000000000000007E-2</c:v>
                      </c:pt>
                    </c:numCache>
                  </c:numRef>
                </c:val>
                <c:extLst xmlns:c15="http://schemas.microsoft.com/office/drawing/2012/chart">
                  <c:ext xmlns:c16="http://schemas.microsoft.com/office/drawing/2014/chart" uri="{C3380CC4-5D6E-409C-BE32-E72D297353CC}">
                    <c16:uniqueId val="{0000000C-DFC3-4E48-96DA-14823C665C46}"/>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Treasury_Second!$AF$3</c15:sqref>
                        </c15:formulaRef>
                      </c:ext>
                    </c:extLst>
                    <c:strCache>
                      <c:ptCount val="1"/>
                      <c:pt idx="0">
                        <c:v>PH</c:v>
                      </c:pt>
                    </c:strCache>
                  </c:strRef>
                </c:tx>
                <c:spPr>
                  <a:solidFill>
                    <a:srgbClr val="31879C"/>
                  </a:solidFill>
                  <a:ln>
                    <a:noFill/>
                  </a:ln>
                  <a:effectLst/>
                </c:spPr>
                <c:invertIfNegative val="0"/>
                <c:cat>
                  <c:numRef>
                    <c:extLst xmlns:c15="http://schemas.microsoft.com/office/drawing/2012/chart">
                      <c:ext xmlns:c15="http://schemas.microsoft.com/office/drawing/2012/chart" uri="{02D57815-91ED-43cb-92C2-25804820EDAC}">
                        <c15:formulaRef>
                          <c15:sqref>Treasury_Second!$T$4:$T$6</c15:sqref>
                        </c15:formulaRef>
                      </c:ext>
                    </c:extLst>
                    <c:numCache>
                      <c:formatCode>General</c:formatCode>
                      <c:ptCount val="3"/>
                      <c:pt idx="0">
                        <c:v>2012</c:v>
                      </c:pt>
                      <c:pt idx="1">
                        <c:v>2018</c:v>
                      </c:pt>
                      <c:pt idx="2">
                        <c:v>2024</c:v>
                      </c:pt>
                    </c:numCache>
                  </c:numRef>
                </c:cat>
                <c:val>
                  <c:numRef>
                    <c:extLst xmlns:c15="http://schemas.microsoft.com/office/drawing/2012/chart">
                      <c:ext xmlns:c15="http://schemas.microsoft.com/office/drawing/2012/chart" uri="{02D57815-91ED-43cb-92C2-25804820EDAC}">
                        <c15:formulaRef>
                          <c15:sqref>Treasury_Second!$AF$4:$AF$6</c15:sqref>
                        </c15:formulaRef>
                      </c:ext>
                    </c:extLst>
                    <c:numCache>
                      <c:formatCode>0.0</c:formatCode>
                      <c:ptCount val="3"/>
                      <c:pt idx="0">
                        <c:v>3.6699999999999997E-2</c:v>
                      </c:pt>
                      <c:pt idx="1">
                        <c:v>2.3599999999999999E-2</c:v>
                      </c:pt>
                      <c:pt idx="2">
                        <c:v>6.2800000000000009E-2</c:v>
                      </c:pt>
                    </c:numCache>
                  </c:numRef>
                </c:val>
                <c:extLst xmlns:c15="http://schemas.microsoft.com/office/drawing/2012/chart">
                  <c:ext xmlns:c16="http://schemas.microsoft.com/office/drawing/2014/chart" uri="{C3380CC4-5D6E-409C-BE32-E72D297353CC}">
                    <c16:uniqueId val="{0000000D-DFC3-4E48-96DA-14823C665C46}"/>
                  </c:ext>
                </c:extLst>
              </c15:ser>
            </c15:filteredBarSeries>
            <c15:filteredBarSeries>
              <c15:ser>
                <c:idx val="11"/>
                <c:order val="11"/>
                <c:tx>
                  <c:strRef>
                    <c:extLst xmlns:c15="http://schemas.microsoft.com/office/drawing/2012/chart">
                      <c:ext xmlns:c15="http://schemas.microsoft.com/office/drawing/2012/chart" uri="{02D57815-91ED-43cb-92C2-25804820EDAC}">
                        <c15:formulaRef>
                          <c15:sqref>Treasury_Second!$AG$3</c15:sqref>
                        </c15:formulaRef>
                      </c:ext>
                    </c:extLst>
                    <c:strCache>
                      <c:ptCount val="1"/>
                      <c:pt idx="0">
                        <c:v>VN</c:v>
                      </c:pt>
                    </c:strCache>
                  </c:strRef>
                </c:tx>
                <c:spPr>
                  <a:solidFill>
                    <a:schemeClr val="accent2">
                      <a:lumMod val="75000"/>
                    </a:schemeClr>
                  </a:solidFill>
                  <a:ln>
                    <a:noFill/>
                  </a:ln>
                  <a:effectLst/>
                </c:spPr>
                <c:invertIfNegative val="0"/>
                <c:cat>
                  <c:numRef>
                    <c:extLst xmlns:c15="http://schemas.microsoft.com/office/drawing/2012/chart">
                      <c:ext xmlns:c15="http://schemas.microsoft.com/office/drawing/2012/chart" uri="{02D57815-91ED-43cb-92C2-25804820EDAC}">
                        <c15:formulaRef>
                          <c15:sqref>Treasury_Second!$T$4:$T$6</c15:sqref>
                        </c15:formulaRef>
                      </c:ext>
                    </c:extLst>
                    <c:numCache>
                      <c:formatCode>General</c:formatCode>
                      <c:ptCount val="3"/>
                      <c:pt idx="0">
                        <c:v>2012</c:v>
                      </c:pt>
                      <c:pt idx="1">
                        <c:v>2018</c:v>
                      </c:pt>
                      <c:pt idx="2">
                        <c:v>2024</c:v>
                      </c:pt>
                    </c:numCache>
                  </c:numRef>
                </c:cat>
                <c:val>
                  <c:numRef>
                    <c:extLst xmlns:c15="http://schemas.microsoft.com/office/drawing/2012/chart">
                      <c:ext xmlns:c15="http://schemas.microsoft.com/office/drawing/2012/chart" uri="{02D57815-91ED-43cb-92C2-25804820EDAC}">
                        <c15:formulaRef>
                          <c15:sqref>Treasury_Second!$AG$4:$AG$6</c15:sqref>
                        </c15:formulaRef>
                      </c:ext>
                    </c:extLst>
                    <c:numCache>
                      <c:formatCode>0.0</c:formatCode>
                      <c:ptCount val="3"/>
                      <c:pt idx="0">
                        <c:v>9.1999999999999998E-3</c:v>
                      </c:pt>
                      <c:pt idx="1">
                        <c:v>1.9899999999999998E-2</c:v>
                      </c:pt>
                      <c:pt idx="2">
                        <c:v>0</c:v>
                      </c:pt>
                    </c:numCache>
                  </c:numRef>
                </c:val>
                <c:extLst xmlns:c15="http://schemas.microsoft.com/office/drawing/2012/chart">
                  <c:ext xmlns:c16="http://schemas.microsoft.com/office/drawing/2014/chart" uri="{C3380CC4-5D6E-409C-BE32-E72D297353CC}">
                    <c16:uniqueId val="{0000000E-DFC3-4E48-96DA-14823C665C46}"/>
                  </c:ext>
                </c:extLst>
              </c15:ser>
            </c15:filteredBarSeries>
            <c15:filteredBarSeries>
              <c15:ser>
                <c:idx val="12"/>
                <c:order val="12"/>
                <c:tx>
                  <c:strRef>
                    <c:extLst xmlns:c15="http://schemas.microsoft.com/office/drawing/2012/chart">
                      <c:ext xmlns:c15="http://schemas.microsoft.com/office/drawing/2012/chart" uri="{02D57815-91ED-43cb-92C2-25804820EDAC}">
                        <c15:formulaRef>
                          <c15:sqref>Treasury_Second!$AH$3</c15:sqref>
                        </c15:formulaRef>
                      </c:ext>
                    </c:extLst>
                    <c:strCache>
                      <c:ptCount val="1"/>
                      <c:pt idx="0">
                        <c:v>TH</c:v>
                      </c:pt>
                    </c:strCache>
                  </c:strRef>
                </c:tx>
                <c:spPr>
                  <a:solidFill>
                    <a:schemeClr val="accent1">
                      <a:lumMod val="80000"/>
                      <a:lumOff val="20000"/>
                    </a:schemeClr>
                  </a:solidFill>
                  <a:ln>
                    <a:noFill/>
                  </a:ln>
                  <a:effectLst/>
                </c:spPr>
                <c:invertIfNegative val="0"/>
                <c:cat>
                  <c:numRef>
                    <c:extLst xmlns:c15="http://schemas.microsoft.com/office/drawing/2012/chart">
                      <c:ext xmlns:c15="http://schemas.microsoft.com/office/drawing/2012/chart" uri="{02D57815-91ED-43cb-92C2-25804820EDAC}">
                        <c15:formulaRef>
                          <c15:sqref>Treasury_Second!$T$4:$T$6</c15:sqref>
                        </c15:formulaRef>
                      </c:ext>
                    </c:extLst>
                    <c:numCache>
                      <c:formatCode>General</c:formatCode>
                      <c:ptCount val="3"/>
                      <c:pt idx="0">
                        <c:v>2012</c:v>
                      </c:pt>
                      <c:pt idx="1">
                        <c:v>2018</c:v>
                      </c:pt>
                      <c:pt idx="2">
                        <c:v>2024</c:v>
                      </c:pt>
                    </c:numCache>
                  </c:numRef>
                </c:cat>
                <c:val>
                  <c:numRef>
                    <c:extLst xmlns:c15="http://schemas.microsoft.com/office/drawing/2012/chart">
                      <c:ext xmlns:c15="http://schemas.microsoft.com/office/drawing/2012/chart" uri="{02D57815-91ED-43cb-92C2-25804820EDAC}">
                        <c15:formulaRef>
                          <c15:sqref>Treasury_Second!$AH$4:$AH$6</c15:sqref>
                        </c15:formulaRef>
                      </c:ext>
                    </c:extLst>
                    <c:numCache>
                      <c:formatCode>0.0</c:formatCode>
                      <c:ptCount val="3"/>
                      <c:pt idx="0">
                        <c:v>5.3600000000000002E-2</c:v>
                      </c:pt>
                      <c:pt idx="1">
                        <c:v>7.1900000000000006E-2</c:v>
                      </c:pt>
                      <c:pt idx="2">
                        <c:v>7.0000000000000007E-2</c:v>
                      </c:pt>
                    </c:numCache>
                  </c:numRef>
                </c:val>
                <c:extLst xmlns:c15="http://schemas.microsoft.com/office/drawing/2012/chart">
                  <c:ext xmlns:c16="http://schemas.microsoft.com/office/drawing/2014/chart" uri="{C3380CC4-5D6E-409C-BE32-E72D297353CC}">
                    <c16:uniqueId val="{0000000F-DFC3-4E48-96DA-14823C665C46}"/>
                  </c:ext>
                </c:extLst>
              </c15:ser>
            </c15:filteredBarSeries>
            <c15:filteredBarSeries>
              <c15:ser>
                <c:idx val="13"/>
                <c:order val="13"/>
                <c:tx>
                  <c:strRef>
                    <c:extLst xmlns:c15="http://schemas.microsoft.com/office/drawing/2012/chart">
                      <c:ext xmlns:c15="http://schemas.microsoft.com/office/drawing/2012/chart" uri="{02D57815-91ED-43cb-92C2-25804820EDAC}">
                        <c15:formulaRef>
                          <c15:sqref>Treasury_Second!$AI$3</c15:sqref>
                        </c15:formulaRef>
                      </c:ext>
                    </c:extLst>
                    <c:strCache>
                      <c:ptCount val="1"/>
                      <c:pt idx="0">
                        <c:v>ID</c:v>
                      </c:pt>
                    </c:strCache>
                  </c:strRef>
                </c:tx>
                <c:spPr>
                  <a:solidFill>
                    <a:schemeClr val="accent2">
                      <a:lumMod val="80000"/>
                      <a:lumOff val="20000"/>
                    </a:schemeClr>
                  </a:solidFill>
                  <a:ln>
                    <a:noFill/>
                  </a:ln>
                  <a:effectLst/>
                </c:spPr>
                <c:invertIfNegative val="0"/>
                <c:cat>
                  <c:numRef>
                    <c:extLst xmlns:c15="http://schemas.microsoft.com/office/drawing/2012/chart">
                      <c:ext xmlns:c15="http://schemas.microsoft.com/office/drawing/2012/chart" uri="{02D57815-91ED-43cb-92C2-25804820EDAC}">
                        <c15:formulaRef>
                          <c15:sqref>Treasury_Second!$T$4:$T$6</c15:sqref>
                        </c15:formulaRef>
                      </c:ext>
                    </c:extLst>
                    <c:numCache>
                      <c:formatCode>General</c:formatCode>
                      <c:ptCount val="3"/>
                      <c:pt idx="0">
                        <c:v>2012</c:v>
                      </c:pt>
                      <c:pt idx="1">
                        <c:v>2018</c:v>
                      </c:pt>
                      <c:pt idx="2">
                        <c:v>2024</c:v>
                      </c:pt>
                    </c:numCache>
                  </c:numRef>
                </c:cat>
                <c:val>
                  <c:numRef>
                    <c:extLst xmlns:c15="http://schemas.microsoft.com/office/drawing/2012/chart">
                      <c:ext xmlns:c15="http://schemas.microsoft.com/office/drawing/2012/chart" uri="{02D57815-91ED-43cb-92C2-25804820EDAC}">
                        <c15:formulaRef>
                          <c15:sqref>Treasury_Second!$AI$4:$AI$6</c15:sqref>
                        </c15:formulaRef>
                      </c:ext>
                    </c:extLst>
                    <c:numCache>
                      <c:formatCode>0.0</c:formatCode>
                      <c:ptCount val="3"/>
                      <c:pt idx="0">
                        <c:v>2.5999999999999999E-2</c:v>
                      </c:pt>
                      <c:pt idx="1">
                        <c:v>2.52E-2</c:v>
                      </c:pt>
                      <c:pt idx="2">
                        <c:v>3.2000000000000001E-2</c:v>
                      </c:pt>
                    </c:numCache>
                  </c:numRef>
                </c:val>
                <c:extLst xmlns:c15="http://schemas.microsoft.com/office/drawing/2012/chart">
                  <c:ext xmlns:c16="http://schemas.microsoft.com/office/drawing/2014/chart" uri="{C3380CC4-5D6E-409C-BE32-E72D297353CC}">
                    <c16:uniqueId val="{00000010-DFC3-4E48-96DA-14823C665C46}"/>
                  </c:ext>
                </c:extLst>
              </c15:ser>
            </c15:filteredBarSeries>
          </c:ext>
        </c:extLst>
      </c:barChart>
      <c:catAx>
        <c:axId val="1158632928"/>
        <c:scaling>
          <c:orientation val="minMax"/>
        </c:scaling>
        <c:delete val="0"/>
        <c:axPos val="b"/>
        <c:numFmt formatCode="General" sourceLinked="1"/>
        <c:majorTickMark val="out"/>
        <c:minorTickMark val="none"/>
        <c:tickLblPos val="nextTo"/>
        <c:spPr>
          <a:noFill/>
          <a:ln w="9525" cap="flat" cmpd="sng" algn="ctr">
            <a:solidFill>
              <a:srgbClr val="969696"/>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158640488"/>
        <c:crosses val="autoZero"/>
        <c:auto val="1"/>
        <c:lblAlgn val="ctr"/>
        <c:lblOffset val="100"/>
        <c:noMultiLvlLbl val="0"/>
      </c:catAx>
      <c:valAx>
        <c:axId val="1158640488"/>
        <c:scaling>
          <c:orientation val="minMax"/>
          <c:max val="10"/>
        </c:scaling>
        <c:delete val="0"/>
        <c:axPos val="l"/>
        <c:numFmt formatCode="0" sourceLinked="0"/>
        <c:majorTickMark val="out"/>
        <c:minorTickMark val="none"/>
        <c:tickLblPos val="nextTo"/>
        <c:spPr>
          <a:noFill/>
          <a:ln>
            <a:solidFill>
              <a:srgbClr val="969696"/>
            </a:solid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158632928"/>
        <c:crosses val="autoZero"/>
        <c:crossBetween val="between"/>
        <c:majorUnit val="2"/>
      </c:valAx>
      <c:spPr>
        <a:noFill/>
        <a:ln>
          <a:noFill/>
        </a:ln>
        <a:effectLst/>
      </c:spPr>
    </c:plotArea>
    <c:legend>
      <c:legendPos val="t"/>
      <c:layout>
        <c:manualLayout>
          <c:xMode val="edge"/>
          <c:yMode val="edge"/>
          <c:x val="0"/>
          <c:y val="0.17059638378536016"/>
          <c:w val="1"/>
          <c:h val="5.5784713975826364E-2"/>
        </c:manualLayout>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000">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chemeClr val="tx1"/>
                </a:solidFill>
                <a:latin typeface="Arial" panose="020B0604020202020204" pitchFamily="34" charset="0"/>
                <a:ea typeface="+mn-ea"/>
                <a:cs typeface="Arial" panose="020B0604020202020204" pitchFamily="34" charset="0"/>
              </a:defRPr>
            </a:pPr>
            <a:r>
              <a:rPr lang="en-US" sz="1200" b="1" dirty="0">
                <a:solidFill>
                  <a:srgbClr val="581D74"/>
                </a:solidFill>
              </a:rPr>
              <a:t>Foreign Direct Investment (USD bn)</a:t>
            </a:r>
          </a:p>
        </c:rich>
      </c:tx>
      <c:layout>
        <c:manualLayout>
          <c:xMode val="edge"/>
          <c:yMode val="edge"/>
          <c:x val="0.1663757655293088"/>
          <c:y val="2.7194517351997669E-3"/>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9.8308058714882865E-2"/>
          <c:y val="0.22198745990084573"/>
          <c:w val="0.3261942257217848"/>
          <c:h val="0.50159412365121026"/>
        </c:manualLayout>
      </c:layout>
      <c:barChart>
        <c:barDir val="col"/>
        <c:grouping val="clustered"/>
        <c:varyColors val="0"/>
        <c:ser>
          <c:idx val="0"/>
          <c:order val="0"/>
          <c:tx>
            <c:strRef>
              <c:f>summary!$S$23</c:f>
              <c:strCache>
                <c:ptCount val="1"/>
                <c:pt idx="0">
                  <c:v>2023</c:v>
                </c:pt>
              </c:strCache>
            </c:strRef>
          </c:tx>
          <c:spPr>
            <a:solidFill>
              <a:srgbClr val="969696"/>
            </a:solidFill>
            <a:ln>
              <a:noFill/>
            </a:ln>
            <a:effectLst/>
          </c:spPr>
          <c:invertIfNegative val="0"/>
          <c:cat>
            <c:strRef>
              <c:f>(summary!$R$24:$R$25,summary!$R$28:$R$29)</c:f>
              <c:strCache>
                <c:ptCount val="4"/>
                <c:pt idx="0">
                  <c:v>ASEAN-6</c:v>
                </c:pt>
                <c:pt idx="1">
                  <c:v>CN</c:v>
                </c:pt>
                <c:pt idx="2">
                  <c:v>IN</c:v>
                </c:pt>
                <c:pt idx="3">
                  <c:v>SK</c:v>
                </c:pt>
              </c:strCache>
              <c:extLst/>
            </c:strRef>
          </c:cat>
          <c:val>
            <c:numRef>
              <c:f>(summary!$S$24:$S$25,summary!$S$28:$S$29)</c:f>
              <c:numCache>
                <c:formatCode>0.0</c:formatCode>
                <c:ptCount val="4"/>
                <c:pt idx="0">
                  <c:v>201.74451197213341</c:v>
                </c:pt>
                <c:pt idx="1">
                  <c:v>163.25345000000002</c:v>
                </c:pt>
                <c:pt idx="2">
                  <c:v>41.324783400000001</c:v>
                </c:pt>
                <c:pt idx="3">
                  <c:v>32.714015999999994</c:v>
                </c:pt>
              </c:numCache>
              <c:extLst/>
            </c:numRef>
          </c:val>
          <c:extLst>
            <c:ext xmlns:c16="http://schemas.microsoft.com/office/drawing/2014/chart" uri="{C3380CC4-5D6E-409C-BE32-E72D297353CC}">
              <c16:uniqueId val="{00000000-AEBF-4B5D-AFE5-510098B01D61}"/>
            </c:ext>
          </c:extLst>
        </c:ser>
        <c:ser>
          <c:idx val="1"/>
          <c:order val="1"/>
          <c:tx>
            <c:strRef>
              <c:f>summary!$T$23</c:f>
              <c:strCache>
                <c:ptCount val="1"/>
                <c:pt idx="0">
                  <c:v>2024</c:v>
                </c:pt>
              </c:strCache>
            </c:strRef>
          </c:tx>
          <c:spPr>
            <a:solidFill>
              <a:srgbClr val="581D74"/>
            </a:solidFill>
            <a:ln>
              <a:noFill/>
            </a:ln>
            <a:effectLst/>
          </c:spPr>
          <c:invertIfNegative val="0"/>
          <c:cat>
            <c:strRef>
              <c:f>(summary!$R$24:$R$25,summary!$R$28:$R$29)</c:f>
              <c:strCache>
                <c:ptCount val="4"/>
                <c:pt idx="0">
                  <c:v>ASEAN-6</c:v>
                </c:pt>
                <c:pt idx="1">
                  <c:v>CN</c:v>
                </c:pt>
                <c:pt idx="2">
                  <c:v>IN</c:v>
                </c:pt>
                <c:pt idx="3">
                  <c:v>SK</c:v>
                </c:pt>
              </c:strCache>
              <c:extLst/>
            </c:strRef>
          </c:cat>
          <c:val>
            <c:numRef>
              <c:f>(summary!$T$24:$T$25,summary!$T$28:$T$29)</c:f>
              <c:numCache>
                <c:formatCode>0.0</c:formatCode>
                <c:ptCount val="4"/>
                <c:pt idx="0">
                  <c:v>213.40171970404555</c:v>
                </c:pt>
                <c:pt idx="1">
                  <c:v>158.47</c:v>
                </c:pt>
                <c:pt idx="2">
                  <c:v>49.655400100000008</c:v>
                </c:pt>
                <c:pt idx="3">
                  <c:v>33.954549</c:v>
                </c:pt>
              </c:numCache>
              <c:extLst/>
            </c:numRef>
          </c:val>
          <c:extLst>
            <c:ext xmlns:c16="http://schemas.microsoft.com/office/drawing/2014/chart" uri="{C3380CC4-5D6E-409C-BE32-E72D297353CC}">
              <c16:uniqueId val="{00000001-AEBF-4B5D-AFE5-510098B01D61}"/>
            </c:ext>
          </c:extLst>
        </c:ser>
        <c:dLbls>
          <c:showLegendKey val="0"/>
          <c:showVal val="0"/>
          <c:showCatName val="0"/>
          <c:showSerName val="0"/>
          <c:showPercent val="0"/>
          <c:showBubbleSize val="0"/>
        </c:dLbls>
        <c:gapWidth val="219"/>
        <c:axId val="421650991"/>
        <c:axId val="421643775"/>
      </c:barChart>
      <c:lineChart>
        <c:grouping val="standard"/>
        <c:varyColors val="0"/>
        <c:dLbls>
          <c:showLegendKey val="0"/>
          <c:showVal val="0"/>
          <c:showCatName val="0"/>
          <c:showSerName val="0"/>
          <c:showPercent val="0"/>
          <c:showBubbleSize val="0"/>
        </c:dLbls>
        <c:marker val="1"/>
        <c:smooth val="0"/>
        <c:axId val="1839597808"/>
        <c:axId val="1839597448"/>
        <c:extLst>
          <c:ext xmlns:c15="http://schemas.microsoft.com/office/drawing/2012/chart" uri="{02D57815-91ED-43cb-92C2-25804820EDAC}">
            <c15:filteredLineSeries>
              <c15:ser>
                <c:idx val="2"/>
                <c:order val="2"/>
                <c:tx>
                  <c:strRef>
                    <c:extLst>
                      <c:ext uri="{02D57815-91ED-43cb-92C2-25804820EDAC}">
                        <c15:formulaRef>
                          <c15:sqref>summary!$U$23</c15:sqref>
                        </c15:formulaRef>
                      </c:ext>
                    </c:extLst>
                    <c:strCache>
                      <c:ptCount val="1"/>
                      <c:pt idx="0">
                        <c:v>average (2018-2023)</c:v>
                      </c:pt>
                    </c:strCache>
                  </c:strRef>
                </c:tx>
                <c:spPr>
                  <a:ln w="28575" cap="rnd">
                    <a:solidFill>
                      <a:schemeClr val="accent3"/>
                    </a:solidFill>
                    <a:round/>
                  </a:ln>
                  <a:effectLst/>
                </c:spPr>
                <c:marker>
                  <c:symbol val="none"/>
                </c:marker>
                <c:cat>
                  <c:strRef>
                    <c:extLst>
                      <c:ext uri="{02D57815-91ED-43cb-92C2-25804820EDAC}">
                        <c15:formulaRef>
                          <c15:sqref>(summary!$R$24:$R$25,summary!$R$28:$R$29)</c15:sqref>
                        </c15:formulaRef>
                      </c:ext>
                    </c:extLst>
                    <c:strCache>
                      <c:ptCount val="4"/>
                      <c:pt idx="0">
                        <c:v>ASEAN-6</c:v>
                      </c:pt>
                      <c:pt idx="1">
                        <c:v>CN</c:v>
                      </c:pt>
                      <c:pt idx="2">
                        <c:v>IN</c:v>
                      </c:pt>
                      <c:pt idx="3">
                        <c:v>SK</c:v>
                      </c:pt>
                    </c:strCache>
                  </c:strRef>
                </c:cat>
                <c:val>
                  <c:numRef>
                    <c:extLst>
                      <c:ext uri="{02D57815-91ED-43cb-92C2-25804820EDAC}">
                        <c15:formulaRef>
                          <c15:sqref>(summary!$U$24:$U$25,summary!$U$28:$U$29)</c15:sqref>
                        </c15:formulaRef>
                      </c:ext>
                    </c:extLst>
                    <c:numCache>
                      <c:formatCode>0.0</c:formatCode>
                      <c:ptCount val="4"/>
                      <c:pt idx="0">
                        <c:v>185.84263774252909</c:v>
                      </c:pt>
                      <c:pt idx="1">
                        <c:v>160.37029166666667</c:v>
                      </c:pt>
                      <c:pt idx="2">
                        <c:v>49.956471550000003</c:v>
                      </c:pt>
                      <c:pt idx="3">
                        <c:v>27.274636166666664</c:v>
                      </c:pt>
                    </c:numCache>
                  </c:numRef>
                </c:val>
                <c:smooth val="0"/>
                <c:extLst>
                  <c:ext xmlns:c16="http://schemas.microsoft.com/office/drawing/2014/chart" uri="{C3380CC4-5D6E-409C-BE32-E72D297353CC}">
                    <c16:uniqueId val="{00000002-AEBF-4B5D-AFE5-510098B01D61}"/>
                  </c:ext>
                </c:extLst>
              </c15:ser>
            </c15:filteredLineSeries>
          </c:ext>
        </c:extLst>
      </c:lineChart>
      <c:catAx>
        <c:axId val="421650991"/>
        <c:scaling>
          <c:orientation val="minMax"/>
        </c:scaling>
        <c:delete val="0"/>
        <c:axPos val="b"/>
        <c:numFmt formatCode="General" sourceLinked="1"/>
        <c:majorTickMark val="out"/>
        <c:minorTickMark val="none"/>
        <c:tickLblPos val="nextTo"/>
        <c:spPr>
          <a:noFill/>
          <a:ln w="9525" cap="flat" cmpd="sng" algn="ctr">
            <a:solidFill>
              <a:srgbClr val="969696"/>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21643775"/>
        <c:crosses val="autoZero"/>
        <c:auto val="1"/>
        <c:lblAlgn val="ctr"/>
        <c:lblOffset val="100"/>
        <c:noMultiLvlLbl val="0"/>
      </c:catAx>
      <c:valAx>
        <c:axId val="421643775"/>
        <c:scaling>
          <c:orientation val="minMax"/>
          <c:max val="250"/>
          <c:min val="0"/>
        </c:scaling>
        <c:delete val="0"/>
        <c:axPos val="l"/>
        <c:numFmt formatCode="0" sourceLinked="0"/>
        <c:majorTickMark val="out"/>
        <c:minorTickMark val="none"/>
        <c:tickLblPos val="nextTo"/>
        <c:spPr>
          <a:noFill/>
          <a:ln>
            <a:solidFill>
              <a:srgbClr val="969696"/>
            </a:solidFill>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21650991"/>
        <c:crosses val="autoZero"/>
        <c:crossBetween val="between"/>
      </c:valAx>
      <c:valAx>
        <c:axId val="1839597448"/>
        <c:scaling>
          <c:orientation val="minMax"/>
          <c:max val="200"/>
          <c:min val="0"/>
        </c:scaling>
        <c:delete val="1"/>
        <c:axPos val="r"/>
        <c:numFmt formatCode="0" sourceLinked="0"/>
        <c:majorTickMark val="out"/>
        <c:minorTickMark val="none"/>
        <c:tickLblPos val="nextTo"/>
        <c:crossAx val="1839597808"/>
        <c:crosses val="max"/>
        <c:crossBetween val="between"/>
      </c:valAx>
      <c:catAx>
        <c:axId val="1839597808"/>
        <c:scaling>
          <c:orientation val="minMax"/>
        </c:scaling>
        <c:delete val="1"/>
        <c:axPos val="b"/>
        <c:numFmt formatCode="General" sourceLinked="1"/>
        <c:majorTickMark val="out"/>
        <c:minorTickMark val="none"/>
        <c:tickLblPos val="nextTo"/>
        <c:crossAx val="1839597448"/>
        <c:crosses val="autoZero"/>
        <c:auto val="1"/>
        <c:lblAlgn val="ctr"/>
        <c:lblOffset val="100"/>
        <c:noMultiLvlLbl val="0"/>
      </c:catAx>
      <c:spPr>
        <a:noFill/>
        <a:ln>
          <a:noFill/>
        </a:ln>
        <a:effectLst/>
      </c:spPr>
    </c:plotArea>
    <c:legend>
      <c:legendPos val="t"/>
      <c:layout>
        <c:manualLayout>
          <c:xMode val="edge"/>
          <c:yMode val="edge"/>
          <c:x val="0"/>
          <c:y val="9.3096292650918622E-2"/>
          <c:w val="1"/>
          <c:h val="8.2573825876656279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solidFill>
      <a:srgbClr val="FFFFFF"/>
    </a:solidFill>
    <a:ln w="9525" cap="flat" cmpd="sng" algn="ctr">
      <a:noFill/>
      <a:round/>
    </a:ln>
    <a:effectLst/>
  </c:spPr>
  <c:txPr>
    <a:bodyPr/>
    <a:lstStyle/>
    <a:p>
      <a:pPr>
        <a:defRPr sz="1000">
          <a:solidFill>
            <a:schemeClr val="tx1"/>
          </a:solidFill>
          <a:latin typeface="Arial" panose="020B0604020202020204" pitchFamily="34" charset="0"/>
          <a:cs typeface="Arial" panose="020B0604020202020204" pitchFamily="34" charset="0"/>
        </a:defRPr>
      </a:pPr>
      <a:endParaRPr lang="en-US"/>
    </a:p>
  </c:txPr>
  <c:externalData r:id="rId4">
    <c:autoUpdate val="0"/>
  </c:externalData>
  <c:userShapes r:id="rId5"/>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9978807700182385E-2"/>
          <c:y val="6.3872353547599112E-2"/>
          <c:w val="0.80711544930624923"/>
          <c:h val="0.71284158386252128"/>
        </c:manualLayout>
      </c:layout>
      <c:barChart>
        <c:barDir val="col"/>
        <c:grouping val="clustered"/>
        <c:varyColors val="0"/>
        <c:ser>
          <c:idx val="0"/>
          <c:order val="0"/>
          <c:tx>
            <c:strRef>
              <c:f>summary!$S$23</c:f>
              <c:strCache>
                <c:ptCount val="1"/>
                <c:pt idx="0">
                  <c:v>2023</c:v>
                </c:pt>
              </c:strCache>
            </c:strRef>
          </c:tx>
          <c:spPr>
            <a:solidFill>
              <a:srgbClr val="969696"/>
            </a:solidFill>
            <a:ln>
              <a:noFill/>
            </a:ln>
            <a:effectLst/>
          </c:spPr>
          <c:invertIfNegative val="0"/>
          <c:cat>
            <c:strRef>
              <c:f>(summary!$R$26,summary!$R$30:$R$34)</c:f>
              <c:strCache>
                <c:ptCount val="6"/>
                <c:pt idx="0">
                  <c:v>SG</c:v>
                </c:pt>
                <c:pt idx="1">
                  <c:v>VN</c:v>
                </c:pt>
                <c:pt idx="2">
                  <c:v>ID</c:v>
                </c:pt>
                <c:pt idx="3">
                  <c:v>PH</c:v>
                </c:pt>
                <c:pt idx="4">
                  <c:v>MY</c:v>
                </c:pt>
                <c:pt idx="5">
                  <c:v>TH</c:v>
                </c:pt>
              </c:strCache>
              <c:extLst/>
            </c:strRef>
          </c:cat>
          <c:val>
            <c:numRef>
              <c:f>(summary!$S$26,summary!$S$30:$S$34)</c:f>
              <c:numCache>
                <c:formatCode>0.0</c:formatCode>
                <c:ptCount val="6"/>
                <c:pt idx="0">
                  <c:v>132.51782056534205</c:v>
                </c:pt>
                <c:pt idx="1">
                  <c:v>23.183</c:v>
                </c:pt>
                <c:pt idx="2">
                  <c:v>21.618440016899999</c:v>
                </c:pt>
                <c:pt idx="3">
                  <c:v>9.1162976683099988</c:v>
                </c:pt>
                <c:pt idx="4">
                  <c:v>8.7929037215813501</c:v>
                </c:pt>
                <c:pt idx="5">
                  <c:v>6.516049999999999</c:v>
                </c:pt>
              </c:numCache>
              <c:extLst/>
            </c:numRef>
          </c:val>
          <c:extLst>
            <c:ext xmlns:c16="http://schemas.microsoft.com/office/drawing/2014/chart" uri="{C3380CC4-5D6E-409C-BE32-E72D297353CC}">
              <c16:uniqueId val="{00000000-3A7B-4C07-9064-BBE19617292C}"/>
            </c:ext>
          </c:extLst>
        </c:ser>
        <c:ser>
          <c:idx val="1"/>
          <c:order val="1"/>
          <c:tx>
            <c:strRef>
              <c:f>summary!$T$23</c:f>
              <c:strCache>
                <c:ptCount val="1"/>
                <c:pt idx="0">
                  <c:v>2024</c:v>
                </c:pt>
              </c:strCache>
            </c:strRef>
          </c:tx>
          <c:spPr>
            <a:solidFill>
              <a:srgbClr val="581D74"/>
            </a:solidFill>
            <a:ln>
              <a:noFill/>
            </a:ln>
            <a:effectLst/>
          </c:spPr>
          <c:invertIfNegative val="0"/>
          <c:cat>
            <c:strRef>
              <c:f>(summary!$R$26,summary!$R$30:$R$34)</c:f>
              <c:strCache>
                <c:ptCount val="6"/>
                <c:pt idx="0">
                  <c:v>SG</c:v>
                </c:pt>
                <c:pt idx="1">
                  <c:v>VN</c:v>
                </c:pt>
                <c:pt idx="2">
                  <c:v>ID</c:v>
                </c:pt>
                <c:pt idx="3">
                  <c:v>PH</c:v>
                </c:pt>
                <c:pt idx="4">
                  <c:v>MY</c:v>
                </c:pt>
                <c:pt idx="5">
                  <c:v>TH</c:v>
                </c:pt>
              </c:strCache>
              <c:extLst/>
            </c:strRef>
          </c:cat>
          <c:val>
            <c:numRef>
              <c:f>(summary!$T$26,summary!$T$30:$T$34)</c:f>
              <c:numCache>
                <c:formatCode>0.0</c:formatCode>
                <c:ptCount val="6"/>
                <c:pt idx="0">
                  <c:v>142.38408371832244</c:v>
                </c:pt>
                <c:pt idx="1">
                  <c:v>24.605</c:v>
                </c:pt>
                <c:pt idx="2">
                  <c:v>21.299812898200003</c:v>
                </c:pt>
                <c:pt idx="3">
                  <c:v>9.5659520647699985</c:v>
                </c:pt>
                <c:pt idx="4">
                  <c:v>10.502351022753125</c:v>
                </c:pt>
                <c:pt idx="5">
                  <c:v>5.0445199999999994</c:v>
                </c:pt>
              </c:numCache>
              <c:extLst/>
            </c:numRef>
          </c:val>
          <c:extLst>
            <c:ext xmlns:c16="http://schemas.microsoft.com/office/drawing/2014/chart" uri="{C3380CC4-5D6E-409C-BE32-E72D297353CC}">
              <c16:uniqueId val="{00000001-3A7B-4C07-9064-BBE19617292C}"/>
            </c:ext>
          </c:extLst>
        </c:ser>
        <c:dLbls>
          <c:showLegendKey val="0"/>
          <c:showVal val="0"/>
          <c:showCatName val="0"/>
          <c:showSerName val="0"/>
          <c:showPercent val="0"/>
          <c:showBubbleSize val="0"/>
        </c:dLbls>
        <c:gapWidth val="219"/>
        <c:axId val="421650991"/>
        <c:axId val="421643775"/>
      </c:barChart>
      <c:lineChart>
        <c:grouping val="standard"/>
        <c:varyColors val="0"/>
        <c:dLbls>
          <c:showLegendKey val="0"/>
          <c:showVal val="0"/>
          <c:showCatName val="0"/>
          <c:showSerName val="0"/>
          <c:showPercent val="0"/>
          <c:showBubbleSize val="0"/>
        </c:dLbls>
        <c:marker val="1"/>
        <c:smooth val="0"/>
        <c:axId val="1839597808"/>
        <c:axId val="1839597448"/>
        <c:extLst>
          <c:ext xmlns:c15="http://schemas.microsoft.com/office/drawing/2012/chart" uri="{02D57815-91ED-43cb-92C2-25804820EDAC}">
            <c15:filteredLineSeries>
              <c15:ser>
                <c:idx val="2"/>
                <c:order val="2"/>
                <c:tx>
                  <c:strRef>
                    <c:extLst>
                      <c:ext uri="{02D57815-91ED-43cb-92C2-25804820EDAC}">
                        <c15:formulaRef>
                          <c15:sqref>summary!$U$23</c15:sqref>
                        </c15:formulaRef>
                      </c:ext>
                    </c:extLst>
                    <c:strCache>
                      <c:ptCount val="1"/>
                      <c:pt idx="0">
                        <c:v>average (2018-2023)</c:v>
                      </c:pt>
                    </c:strCache>
                  </c:strRef>
                </c:tx>
                <c:spPr>
                  <a:ln w="28575" cap="rnd">
                    <a:solidFill>
                      <a:schemeClr val="accent3"/>
                    </a:solidFill>
                    <a:round/>
                  </a:ln>
                  <a:effectLst/>
                </c:spPr>
                <c:marker>
                  <c:symbol val="none"/>
                </c:marker>
                <c:cat>
                  <c:strRef>
                    <c:extLst>
                      <c:ext uri="{02D57815-91ED-43cb-92C2-25804820EDAC}">
                        <c15:formulaRef>
                          <c15:sqref>(summary!$R$26,summary!$R$30:$R$34)</c15:sqref>
                        </c15:formulaRef>
                      </c:ext>
                    </c:extLst>
                    <c:strCache>
                      <c:ptCount val="6"/>
                      <c:pt idx="0">
                        <c:v>SG</c:v>
                      </c:pt>
                      <c:pt idx="1">
                        <c:v>VN</c:v>
                      </c:pt>
                      <c:pt idx="2">
                        <c:v>ID</c:v>
                      </c:pt>
                      <c:pt idx="3">
                        <c:v>PH</c:v>
                      </c:pt>
                      <c:pt idx="4">
                        <c:v>MY</c:v>
                      </c:pt>
                      <c:pt idx="5">
                        <c:v>TH</c:v>
                      </c:pt>
                    </c:strCache>
                  </c:strRef>
                </c:cat>
                <c:val>
                  <c:numRef>
                    <c:extLst>
                      <c:ext uri="{02D57815-91ED-43cb-92C2-25804820EDAC}">
                        <c15:formulaRef>
                          <c15:sqref>(summary!$U$26,summary!$U$30:$U$34)</c15:sqref>
                        </c15:formulaRef>
                      </c:ext>
                    </c:extLst>
                    <c:numCache>
                      <c:formatCode>0.0</c:formatCode>
                      <c:ptCount val="6"/>
                      <c:pt idx="0">
                        <c:v>116.23656127089752</c:v>
                      </c:pt>
                      <c:pt idx="1">
                        <c:v>20.796499999999998</c:v>
                      </c:pt>
                      <c:pt idx="2">
                        <c:v>21.862856788883335</c:v>
                      </c:pt>
                      <c:pt idx="3">
                        <c:v>9.3389989420599999</c:v>
                      </c:pt>
                      <c:pt idx="4">
                        <c:v>9.4830707406882109</c:v>
                      </c:pt>
                      <c:pt idx="5">
                        <c:v>8.1246500000000008</c:v>
                      </c:pt>
                    </c:numCache>
                  </c:numRef>
                </c:val>
                <c:smooth val="0"/>
                <c:extLst>
                  <c:ext xmlns:c16="http://schemas.microsoft.com/office/drawing/2014/chart" uri="{C3380CC4-5D6E-409C-BE32-E72D297353CC}">
                    <c16:uniqueId val="{00000002-3A7B-4C07-9064-BBE19617292C}"/>
                  </c:ext>
                </c:extLst>
              </c15:ser>
            </c15:filteredLineSeries>
          </c:ext>
        </c:extLst>
      </c:lineChart>
      <c:catAx>
        <c:axId val="421650991"/>
        <c:scaling>
          <c:orientation val="minMax"/>
        </c:scaling>
        <c:delete val="0"/>
        <c:axPos val="b"/>
        <c:numFmt formatCode="General" sourceLinked="1"/>
        <c:majorTickMark val="out"/>
        <c:minorTickMark val="none"/>
        <c:tickLblPos val="nextTo"/>
        <c:spPr>
          <a:noFill/>
          <a:ln w="9525" cap="flat" cmpd="sng" algn="ctr">
            <a:solidFill>
              <a:srgbClr val="969696"/>
            </a:solidFill>
            <a:round/>
          </a:ln>
          <a:effectLst/>
        </c:spPr>
        <c:txPr>
          <a:bodyPr rot="-2700000" spcFirstLastPara="1" vertOverflow="ellipsis" wrap="square" anchor="ctr" anchorCtr="1"/>
          <a:lstStyle/>
          <a:p>
            <a:pPr>
              <a:defRPr sz="1000" b="0" i="0" u="none" strike="noStrike" kern="1200" baseline="0">
                <a:solidFill>
                  <a:schemeClr val="tx1">
                    <a:alpha val="97000"/>
                  </a:schemeClr>
                </a:solidFill>
                <a:latin typeface="Arial" panose="020B0604020202020204" pitchFamily="34" charset="0"/>
                <a:ea typeface="+mn-ea"/>
                <a:cs typeface="Arial" panose="020B0604020202020204" pitchFamily="34" charset="0"/>
              </a:defRPr>
            </a:pPr>
            <a:endParaRPr lang="en-US"/>
          </a:p>
        </c:txPr>
        <c:crossAx val="421643775"/>
        <c:crosses val="autoZero"/>
        <c:auto val="1"/>
        <c:lblAlgn val="ctr"/>
        <c:lblOffset val="100"/>
        <c:noMultiLvlLbl val="0"/>
      </c:catAx>
      <c:valAx>
        <c:axId val="421643775"/>
        <c:scaling>
          <c:orientation val="minMax"/>
          <c:max val="200"/>
          <c:min val="0"/>
        </c:scaling>
        <c:delete val="1"/>
        <c:axPos val="l"/>
        <c:numFmt formatCode="0" sourceLinked="0"/>
        <c:majorTickMark val="out"/>
        <c:minorTickMark val="none"/>
        <c:tickLblPos val="nextTo"/>
        <c:crossAx val="421650991"/>
        <c:crosses val="autoZero"/>
        <c:crossBetween val="between"/>
      </c:valAx>
      <c:valAx>
        <c:axId val="1839597448"/>
        <c:scaling>
          <c:orientation val="minMax"/>
          <c:max val="250"/>
          <c:min val="0"/>
        </c:scaling>
        <c:delete val="0"/>
        <c:axPos val="r"/>
        <c:numFmt formatCode="0" sourceLinked="0"/>
        <c:majorTickMark val="out"/>
        <c:minorTickMark val="none"/>
        <c:tickLblPos val="nextTo"/>
        <c:spPr>
          <a:noFill/>
          <a:ln>
            <a:solidFill>
              <a:srgbClr val="969696"/>
            </a:solidFill>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839597808"/>
        <c:crosses val="max"/>
        <c:crossBetween val="between"/>
        <c:majorUnit val="50"/>
      </c:valAx>
      <c:catAx>
        <c:axId val="1839597808"/>
        <c:scaling>
          <c:orientation val="minMax"/>
        </c:scaling>
        <c:delete val="1"/>
        <c:axPos val="b"/>
        <c:numFmt formatCode="General" sourceLinked="1"/>
        <c:majorTickMark val="out"/>
        <c:minorTickMark val="none"/>
        <c:tickLblPos val="nextTo"/>
        <c:crossAx val="1839597448"/>
        <c:crosses val="autoZero"/>
        <c:auto val="1"/>
        <c:lblAlgn val="ctr"/>
        <c:lblOffset val="100"/>
        <c:noMultiLvlLbl val="0"/>
      </c:cat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ysClr val="windowText" lastClr="000000"/>
                </a:solidFill>
                <a:latin typeface="Arial" panose="020B0604020202020204" pitchFamily="34" charset="0"/>
                <a:ea typeface="+mn-ea"/>
                <a:cs typeface="Arial" panose="020B0604020202020204" pitchFamily="34" charset="0"/>
              </a:defRPr>
            </a:pPr>
            <a:r>
              <a:rPr lang="en-US" b="1">
                <a:solidFill>
                  <a:srgbClr val="581D74"/>
                </a:solidFill>
              </a:rPr>
              <a:t>Asia: Capital Flows (USD Bn)</a:t>
            </a:r>
          </a:p>
        </c:rich>
      </c:tx>
      <c:layout>
        <c:manualLayout>
          <c:xMode val="edge"/>
          <c:yMode val="edge"/>
          <c:x val="0.23111232623699818"/>
          <c:y val="0"/>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7.5789588801399826E-2"/>
          <c:y val="0.20477111266680817"/>
          <c:w val="0.84795153701762516"/>
          <c:h val="0.58266385313777402"/>
        </c:manualLayout>
      </c:layout>
      <c:lineChart>
        <c:grouping val="standard"/>
        <c:varyColors val="0"/>
        <c:ser>
          <c:idx val="1"/>
          <c:order val="0"/>
          <c:tx>
            <c:strRef>
              <c:f>Raw!$CD$50</c:f>
              <c:strCache>
                <c:ptCount val="1"/>
                <c:pt idx="0">
                  <c:v>India</c:v>
                </c:pt>
              </c:strCache>
            </c:strRef>
          </c:tx>
          <c:spPr>
            <a:ln w="19050" cap="rnd">
              <a:solidFill>
                <a:srgbClr val="969696"/>
              </a:solidFill>
              <a:round/>
            </a:ln>
            <a:effectLst/>
          </c:spPr>
          <c:marker>
            <c:symbol val="none"/>
          </c:marker>
          <c:cat>
            <c:numRef>
              <c:f>Raw!$CB$51:$CB$67</c:f>
              <c:numCache>
                <c:formatCode>m/d/yyyy</c:formatCode>
                <c:ptCount val="17"/>
                <c:pt idx="0">
                  <c:v>45322</c:v>
                </c:pt>
                <c:pt idx="1">
                  <c:v>45351</c:v>
                </c:pt>
                <c:pt idx="2">
                  <c:v>45382</c:v>
                </c:pt>
                <c:pt idx="3">
                  <c:v>45412</c:v>
                </c:pt>
                <c:pt idx="4">
                  <c:v>45443</c:v>
                </c:pt>
                <c:pt idx="5">
                  <c:v>45473</c:v>
                </c:pt>
                <c:pt idx="6">
                  <c:v>45504</c:v>
                </c:pt>
                <c:pt idx="7">
                  <c:v>45535</c:v>
                </c:pt>
                <c:pt idx="8">
                  <c:v>45565</c:v>
                </c:pt>
                <c:pt idx="9">
                  <c:v>45596</c:v>
                </c:pt>
                <c:pt idx="10">
                  <c:v>45626</c:v>
                </c:pt>
                <c:pt idx="11">
                  <c:v>45657</c:v>
                </c:pt>
                <c:pt idx="12">
                  <c:v>45688</c:v>
                </c:pt>
                <c:pt idx="13">
                  <c:v>45716</c:v>
                </c:pt>
                <c:pt idx="14">
                  <c:v>45747</c:v>
                </c:pt>
                <c:pt idx="15">
                  <c:v>45777</c:v>
                </c:pt>
                <c:pt idx="16">
                  <c:v>45808</c:v>
                </c:pt>
              </c:numCache>
            </c:numRef>
          </c:cat>
          <c:val>
            <c:numRef>
              <c:f>Raw!$CD$51:$CD$67</c:f>
              <c:numCache>
                <c:formatCode>General</c:formatCode>
                <c:ptCount val="17"/>
                <c:pt idx="0">
                  <c:v>-3175.0737914992797</c:v>
                </c:pt>
                <c:pt idx="1">
                  <c:v>9649.0286000517171</c:v>
                </c:pt>
                <c:pt idx="2">
                  <c:v>1707.3386311381284</c:v>
                </c:pt>
                <c:pt idx="3">
                  <c:v>2725.901799935491</c:v>
                </c:pt>
                <c:pt idx="4">
                  <c:v>565.07593778211969</c:v>
                </c:pt>
                <c:pt idx="5">
                  <c:v>-5822.5439718766083</c:v>
                </c:pt>
                <c:pt idx="6">
                  <c:v>2169.9411733459524</c:v>
                </c:pt>
                <c:pt idx="7">
                  <c:v>3150.521834210208</c:v>
                </c:pt>
                <c:pt idx="8">
                  <c:v>24756.396409729943</c:v>
                </c:pt>
                <c:pt idx="9">
                  <c:v>-10401.059128406665</c:v>
                </c:pt>
                <c:pt idx="10">
                  <c:v>-12703.761739404477</c:v>
                </c:pt>
                <c:pt idx="11">
                  <c:v>-1288.9250913253134</c:v>
                </c:pt>
                <c:pt idx="12">
                  <c:v>2038.0325745657215</c:v>
                </c:pt>
                <c:pt idx="13">
                  <c:v>11430.544162778317</c:v>
                </c:pt>
                <c:pt idx="14">
                  <c:v>-6946.2592829944078</c:v>
                </c:pt>
                <c:pt idx="15">
                  <c:v>-535.99649677437219</c:v>
                </c:pt>
                <c:pt idx="16">
                  <c:v>1352.2287589581617</c:v>
                </c:pt>
              </c:numCache>
            </c:numRef>
          </c:val>
          <c:smooth val="0"/>
          <c:extLst>
            <c:ext xmlns:c16="http://schemas.microsoft.com/office/drawing/2014/chart" uri="{C3380CC4-5D6E-409C-BE32-E72D297353CC}">
              <c16:uniqueId val="{00000000-1E30-415D-A511-ADF163EFF729}"/>
            </c:ext>
          </c:extLst>
        </c:ser>
        <c:ser>
          <c:idx val="3"/>
          <c:order val="2"/>
          <c:tx>
            <c:strRef>
              <c:f>Raw!$CF$50</c:f>
              <c:strCache>
                <c:ptCount val="1"/>
                <c:pt idx="0">
                  <c:v>South Korea</c:v>
                </c:pt>
              </c:strCache>
            </c:strRef>
          </c:tx>
          <c:spPr>
            <a:ln w="19050" cap="rnd">
              <a:solidFill>
                <a:srgbClr val="002060"/>
              </a:solidFill>
              <a:round/>
            </a:ln>
            <a:effectLst/>
          </c:spPr>
          <c:marker>
            <c:symbol val="none"/>
          </c:marker>
          <c:cat>
            <c:numRef>
              <c:f>Raw!$CB$51:$CB$67</c:f>
              <c:numCache>
                <c:formatCode>m/d/yyyy</c:formatCode>
                <c:ptCount val="17"/>
                <c:pt idx="0">
                  <c:v>45322</c:v>
                </c:pt>
                <c:pt idx="1">
                  <c:v>45351</c:v>
                </c:pt>
                <c:pt idx="2">
                  <c:v>45382</c:v>
                </c:pt>
                <c:pt idx="3">
                  <c:v>45412</c:v>
                </c:pt>
                <c:pt idx="4">
                  <c:v>45443</c:v>
                </c:pt>
                <c:pt idx="5">
                  <c:v>45473</c:v>
                </c:pt>
                <c:pt idx="6">
                  <c:v>45504</c:v>
                </c:pt>
                <c:pt idx="7">
                  <c:v>45535</c:v>
                </c:pt>
                <c:pt idx="8">
                  <c:v>45565</c:v>
                </c:pt>
                <c:pt idx="9">
                  <c:v>45596</c:v>
                </c:pt>
                <c:pt idx="10">
                  <c:v>45626</c:v>
                </c:pt>
                <c:pt idx="11">
                  <c:v>45657</c:v>
                </c:pt>
                <c:pt idx="12">
                  <c:v>45688</c:v>
                </c:pt>
                <c:pt idx="13">
                  <c:v>45716</c:v>
                </c:pt>
                <c:pt idx="14">
                  <c:v>45747</c:v>
                </c:pt>
                <c:pt idx="15">
                  <c:v>45777</c:v>
                </c:pt>
                <c:pt idx="16">
                  <c:v>45808</c:v>
                </c:pt>
              </c:numCache>
            </c:numRef>
          </c:cat>
          <c:val>
            <c:numRef>
              <c:f>Raw!$CF$51:$CF$67</c:f>
              <c:numCache>
                <c:formatCode>General</c:formatCode>
                <c:ptCount val="17"/>
                <c:pt idx="0">
                  <c:v>-605.81000000000085</c:v>
                </c:pt>
                <c:pt idx="1">
                  <c:v>2857.0099999999998</c:v>
                </c:pt>
                <c:pt idx="2">
                  <c:v>6239.4400000000005</c:v>
                </c:pt>
                <c:pt idx="3">
                  <c:v>-3007.2300000000005</c:v>
                </c:pt>
                <c:pt idx="4">
                  <c:v>-2017.83</c:v>
                </c:pt>
                <c:pt idx="5">
                  <c:v>5247.2699999999986</c:v>
                </c:pt>
                <c:pt idx="6">
                  <c:v>5962.11</c:v>
                </c:pt>
                <c:pt idx="7">
                  <c:v>3350.79</c:v>
                </c:pt>
                <c:pt idx="8">
                  <c:v>6097.1500000000024</c:v>
                </c:pt>
                <c:pt idx="9">
                  <c:v>-10970.290000000003</c:v>
                </c:pt>
                <c:pt idx="10">
                  <c:v>-2592.8100000000004</c:v>
                </c:pt>
                <c:pt idx="11">
                  <c:v>1767.3799999999997</c:v>
                </c:pt>
                <c:pt idx="12">
                  <c:v>-8728.08</c:v>
                </c:pt>
                <c:pt idx="13">
                  <c:v>-5952.29</c:v>
                </c:pt>
                <c:pt idx="14">
                  <c:v>1281.2800000000002</c:v>
                </c:pt>
                <c:pt idx="15">
                  <c:v>-410.48999999999978</c:v>
                </c:pt>
                <c:pt idx="16">
                  <c:v>3440.1099999999997</c:v>
                </c:pt>
              </c:numCache>
            </c:numRef>
          </c:val>
          <c:smooth val="0"/>
          <c:extLst>
            <c:ext xmlns:c16="http://schemas.microsoft.com/office/drawing/2014/chart" uri="{C3380CC4-5D6E-409C-BE32-E72D297353CC}">
              <c16:uniqueId val="{00000001-1E30-415D-A511-ADF163EFF729}"/>
            </c:ext>
          </c:extLst>
        </c:ser>
        <c:ser>
          <c:idx val="7"/>
          <c:order val="5"/>
          <c:tx>
            <c:strRef>
              <c:f>Raw!$CI$50</c:f>
              <c:strCache>
                <c:ptCount val="1"/>
                <c:pt idx="0">
                  <c:v>Taiwan</c:v>
                </c:pt>
              </c:strCache>
            </c:strRef>
          </c:tx>
          <c:spPr>
            <a:ln w="19050" cap="rnd">
              <a:solidFill>
                <a:schemeClr val="accent2">
                  <a:lumMod val="50000"/>
                </a:schemeClr>
              </a:solidFill>
              <a:round/>
            </a:ln>
            <a:effectLst/>
          </c:spPr>
          <c:marker>
            <c:symbol val="none"/>
          </c:marker>
          <c:cat>
            <c:numRef>
              <c:f>Raw!$CB$51:$CB$67</c:f>
              <c:numCache>
                <c:formatCode>m/d/yyyy</c:formatCode>
                <c:ptCount val="17"/>
                <c:pt idx="0">
                  <c:v>45322</c:v>
                </c:pt>
                <c:pt idx="1">
                  <c:v>45351</c:v>
                </c:pt>
                <c:pt idx="2">
                  <c:v>45382</c:v>
                </c:pt>
                <c:pt idx="3">
                  <c:v>45412</c:v>
                </c:pt>
                <c:pt idx="4">
                  <c:v>45443</c:v>
                </c:pt>
                <c:pt idx="5">
                  <c:v>45473</c:v>
                </c:pt>
                <c:pt idx="6">
                  <c:v>45504</c:v>
                </c:pt>
                <c:pt idx="7">
                  <c:v>45535</c:v>
                </c:pt>
                <c:pt idx="8">
                  <c:v>45565</c:v>
                </c:pt>
                <c:pt idx="9">
                  <c:v>45596</c:v>
                </c:pt>
                <c:pt idx="10">
                  <c:v>45626</c:v>
                </c:pt>
                <c:pt idx="11">
                  <c:v>45657</c:v>
                </c:pt>
                <c:pt idx="12">
                  <c:v>45688</c:v>
                </c:pt>
                <c:pt idx="13">
                  <c:v>45716</c:v>
                </c:pt>
                <c:pt idx="14">
                  <c:v>45747</c:v>
                </c:pt>
                <c:pt idx="15">
                  <c:v>45777</c:v>
                </c:pt>
                <c:pt idx="16">
                  <c:v>45808</c:v>
                </c:pt>
              </c:numCache>
            </c:numRef>
          </c:cat>
          <c:val>
            <c:numRef>
              <c:f>Raw!$CI$51:$CI$67</c:f>
              <c:numCache>
                <c:formatCode>General</c:formatCode>
                <c:ptCount val="17"/>
                <c:pt idx="0">
                  <c:v>481.14800000000002</c:v>
                </c:pt>
                <c:pt idx="1">
                  <c:v>344.90299999999979</c:v>
                </c:pt>
                <c:pt idx="2">
                  <c:v>-807.49499999999989</c:v>
                </c:pt>
                <c:pt idx="3">
                  <c:v>-2204.2840000000001</c:v>
                </c:pt>
                <c:pt idx="4">
                  <c:v>318.52099999999984</c:v>
                </c:pt>
                <c:pt idx="5">
                  <c:v>25.753999999999948</c:v>
                </c:pt>
                <c:pt idx="6">
                  <c:v>716.61599999999999</c:v>
                </c:pt>
                <c:pt idx="7">
                  <c:v>4339.3320000000003</c:v>
                </c:pt>
                <c:pt idx="8">
                  <c:v>2760.835</c:v>
                </c:pt>
                <c:pt idx="9">
                  <c:v>248.59600000000023</c:v>
                </c:pt>
                <c:pt idx="10">
                  <c:v>-1868.3519999999999</c:v>
                </c:pt>
                <c:pt idx="11">
                  <c:v>98.992000000000019</c:v>
                </c:pt>
                <c:pt idx="12">
                  <c:v>-96.052999999999912</c:v>
                </c:pt>
                <c:pt idx="13">
                  <c:v>-564.86000000000013</c:v>
                </c:pt>
                <c:pt idx="14">
                  <c:v>-378.5830000000002</c:v>
                </c:pt>
                <c:pt idx="15">
                  <c:v>-846.04</c:v>
                </c:pt>
                <c:pt idx="16">
                  <c:v>1836.4449999999999</c:v>
                </c:pt>
              </c:numCache>
            </c:numRef>
          </c:val>
          <c:smooth val="0"/>
          <c:extLst xmlns:c15="http://schemas.microsoft.com/office/drawing/2012/chart">
            <c:ext xmlns:c16="http://schemas.microsoft.com/office/drawing/2014/chart" uri="{C3380CC4-5D6E-409C-BE32-E72D297353CC}">
              <c16:uniqueId val="{00000002-1E30-415D-A511-ADF163EFF729}"/>
            </c:ext>
          </c:extLst>
        </c:ser>
        <c:ser>
          <c:idx val="6"/>
          <c:order val="8"/>
          <c:tx>
            <c:strRef>
              <c:f>Raw!$CL$50</c:f>
              <c:strCache>
                <c:ptCount val="1"/>
                <c:pt idx="0">
                  <c:v>ASEAN</c:v>
                </c:pt>
              </c:strCache>
            </c:strRef>
          </c:tx>
          <c:spPr>
            <a:ln w="19050" cap="rnd">
              <a:solidFill>
                <a:srgbClr val="581D74"/>
              </a:solidFill>
              <a:round/>
            </a:ln>
            <a:effectLst/>
          </c:spPr>
          <c:marker>
            <c:symbol val="none"/>
          </c:marker>
          <c:cat>
            <c:numRef>
              <c:f>Raw!$CB$51:$CB$67</c:f>
              <c:numCache>
                <c:formatCode>m/d/yyyy</c:formatCode>
                <c:ptCount val="17"/>
                <c:pt idx="0">
                  <c:v>45322</c:v>
                </c:pt>
                <c:pt idx="1">
                  <c:v>45351</c:v>
                </c:pt>
                <c:pt idx="2">
                  <c:v>45382</c:v>
                </c:pt>
                <c:pt idx="3">
                  <c:v>45412</c:v>
                </c:pt>
                <c:pt idx="4">
                  <c:v>45443</c:v>
                </c:pt>
                <c:pt idx="5">
                  <c:v>45473</c:v>
                </c:pt>
                <c:pt idx="6">
                  <c:v>45504</c:v>
                </c:pt>
                <c:pt idx="7">
                  <c:v>45535</c:v>
                </c:pt>
                <c:pt idx="8">
                  <c:v>45565</c:v>
                </c:pt>
                <c:pt idx="9">
                  <c:v>45596</c:v>
                </c:pt>
                <c:pt idx="10">
                  <c:v>45626</c:v>
                </c:pt>
                <c:pt idx="11">
                  <c:v>45657</c:v>
                </c:pt>
                <c:pt idx="12">
                  <c:v>45688</c:v>
                </c:pt>
                <c:pt idx="13">
                  <c:v>45716</c:v>
                </c:pt>
                <c:pt idx="14">
                  <c:v>45747</c:v>
                </c:pt>
                <c:pt idx="15">
                  <c:v>45777</c:v>
                </c:pt>
                <c:pt idx="16">
                  <c:v>45808</c:v>
                </c:pt>
              </c:numCache>
            </c:numRef>
          </c:cat>
          <c:val>
            <c:numRef>
              <c:f>Raw!$CL$51:$CL$67</c:f>
              <c:numCache>
                <c:formatCode>General</c:formatCode>
                <c:ptCount val="17"/>
                <c:pt idx="0">
                  <c:v>17465.371567427552</c:v>
                </c:pt>
                <c:pt idx="1">
                  <c:v>9397.2751243031107</c:v>
                </c:pt>
                <c:pt idx="2">
                  <c:v>9769.3073248409019</c:v>
                </c:pt>
                <c:pt idx="3">
                  <c:v>554.81704953112694</c:v>
                </c:pt>
                <c:pt idx="4">
                  <c:v>20442.646455170147</c:v>
                </c:pt>
                <c:pt idx="5">
                  <c:v>14819.446974036315</c:v>
                </c:pt>
                <c:pt idx="6">
                  <c:v>3524.1140881910605</c:v>
                </c:pt>
                <c:pt idx="7">
                  <c:v>10971.575951088616</c:v>
                </c:pt>
                <c:pt idx="8">
                  <c:v>-25757.956869655769</c:v>
                </c:pt>
                <c:pt idx="9">
                  <c:v>-32994.021141534613</c:v>
                </c:pt>
                <c:pt idx="10">
                  <c:v>-50224.843663574517</c:v>
                </c:pt>
                <c:pt idx="11">
                  <c:v>-14228.900667316608</c:v>
                </c:pt>
                <c:pt idx="12">
                  <c:v>-26404.009311314934</c:v>
                </c:pt>
                <c:pt idx="13">
                  <c:v>50883.424471654165</c:v>
                </c:pt>
                <c:pt idx="14">
                  <c:v>33737.970536111825</c:v>
                </c:pt>
                <c:pt idx="15">
                  <c:v>9318.340053557924</c:v>
                </c:pt>
                <c:pt idx="16">
                  <c:v>16402.856869649426</c:v>
                </c:pt>
              </c:numCache>
            </c:numRef>
          </c:val>
          <c:smooth val="0"/>
          <c:extLst>
            <c:ext xmlns:c16="http://schemas.microsoft.com/office/drawing/2014/chart" uri="{C3380CC4-5D6E-409C-BE32-E72D297353CC}">
              <c16:uniqueId val="{00000003-1E30-415D-A511-ADF163EFF729}"/>
            </c:ext>
          </c:extLst>
        </c:ser>
        <c:dLbls>
          <c:showLegendKey val="0"/>
          <c:showVal val="0"/>
          <c:showCatName val="0"/>
          <c:showSerName val="0"/>
          <c:showPercent val="0"/>
          <c:showBubbleSize val="0"/>
        </c:dLbls>
        <c:marker val="1"/>
        <c:smooth val="0"/>
        <c:axId val="1014215192"/>
        <c:axId val="1014215552"/>
        <c:extLst>
          <c:ext xmlns:c15="http://schemas.microsoft.com/office/drawing/2012/chart" uri="{02D57815-91ED-43cb-92C2-25804820EDAC}">
            <c15:filteredLineSeries>
              <c15:ser>
                <c:idx val="2"/>
                <c:order val="1"/>
                <c:tx>
                  <c:strRef>
                    <c:extLst>
                      <c:ext uri="{02D57815-91ED-43cb-92C2-25804820EDAC}">
                        <c15:formulaRef>
                          <c15:sqref>Raw!$CE$50</c15:sqref>
                        </c15:formulaRef>
                      </c:ext>
                    </c:extLst>
                    <c:strCache>
                      <c:ptCount val="1"/>
                      <c:pt idx="0">
                        <c:v>Indonesia</c:v>
                      </c:pt>
                    </c:strCache>
                  </c:strRef>
                </c:tx>
                <c:spPr>
                  <a:ln w="28575" cap="rnd">
                    <a:solidFill>
                      <a:schemeClr val="accent3"/>
                    </a:solidFill>
                    <a:round/>
                  </a:ln>
                  <a:effectLst/>
                </c:spPr>
                <c:marker>
                  <c:symbol val="none"/>
                </c:marker>
                <c:cat>
                  <c:numRef>
                    <c:extLst>
                      <c:ext uri="{02D57815-91ED-43cb-92C2-25804820EDAC}">
                        <c15:formulaRef>
                          <c15:sqref>Raw!$CB$51:$CB$67</c15:sqref>
                        </c15:formulaRef>
                      </c:ext>
                    </c:extLst>
                    <c:numCache>
                      <c:formatCode>m/d/yyyy</c:formatCode>
                      <c:ptCount val="17"/>
                      <c:pt idx="0">
                        <c:v>45322</c:v>
                      </c:pt>
                      <c:pt idx="1">
                        <c:v>45351</c:v>
                      </c:pt>
                      <c:pt idx="2">
                        <c:v>45382</c:v>
                      </c:pt>
                      <c:pt idx="3">
                        <c:v>45412</c:v>
                      </c:pt>
                      <c:pt idx="4">
                        <c:v>45443</c:v>
                      </c:pt>
                      <c:pt idx="5">
                        <c:v>45473</c:v>
                      </c:pt>
                      <c:pt idx="6">
                        <c:v>45504</c:v>
                      </c:pt>
                      <c:pt idx="7">
                        <c:v>45535</c:v>
                      </c:pt>
                      <c:pt idx="8">
                        <c:v>45565</c:v>
                      </c:pt>
                      <c:pt idx="9">
                        <c:v>45596</c:v>
                      </c:pt>
                      <c:pt idx="10">
                        <c:v>45626</c:v>
                      </c:pt>
                      <c:pt idx="11">
                        <c:v>45657</c:v>
                      </c:pt>
                      <c:pt idx="12">
                        <c:v>45688</c:v>
                      </c:pt>
                      <c:pt idx="13">
                        <c:v>45716</c:v>
                      </c:pt>
                      <c:pt idx="14">
                        <c:v>45747</c:v>
                      </c:pt>
                      <c:pt idx="15">
                        <c:v>45777</c:v>
                      </c:pt>
                      <c:pt idx="16">
                        <c:v>45808</c:v>
                      </c:pt>
                    </c:numCache>
                  </c:numRef>
                </c:cat>
                <c:val>
                  <c:numRef>
                    <c:extLst>
                      <c:ext uri="{02D57815-91ED-43cb-92C2-25804820EDAC}">
                        <c15:formulaRef>
                          <c15:sqref>Raw!$CE$51:$CE$67</c15:sqref>
                        </c15:formulaRef>
                      </c:ext>
                    </c:extLst>
                    <c:numCache>
                      <c:formatCode>General</c:formatCode>
                      <c:ptCount val="17"/>
                      <c:pt idx="0">
                        <c:v>17590.033567427552</c:v>
                      </c:pt>
                      <c:pt idx="1">
                        <c:v>6195.3621243031112</c:v>
                      </c:pt>
                      <c:pt idx="2">
                        <c:v>4337.3623248409012</c:v>
                      </c:pt>
                      <c:pt idx="3">
                        <c:v>5766.3310495311271</c:v>
                      </c:pt>
                      <c:pt idx="4">
                        <c:v>22141.955455170148</c:v>
                      </c:pt>
                      <c:pt idx="5">
                        <c:v>9546.4229740363153</c:v>
                      </c:pt>
                      <c:pt idx="6">
                        <c:v>-3154.6119118089391</c:v>
                      </c:pt>
                      <c:pt idx="7">
                        <c:v>3281.4539510886161</c:v>
                      </c:pt>
                      <c:pt idx="8">
                        <c:v>-34615.94186965577</c:v>
                      </c:pt>
                      <c:pt idx="9">
                        <c:v>-22272.327141534613</c:v>
                      </c:pt>
                      <c:pt idx="10">
                        <c:v>-45763.68166357452</c:v>
                      </c:pt>
                      <c:pt idx="11">
                        <c:v>-16095.272667316607</c:v>
                      </c:pt>
                      <c:pt idx="12">
                        <c:v>-17579.876311314936</c:v>
                      </c:pt>
                      <c:pt idx="13">
                        <c:v>57400.574471654167</c:v>
                      </c:pt>
                      <c:pt idx="14">
                        <c:v>32835.273536111825</c:v>
                      </c:pt>
                      <c:pt idx="15">
                        <c:v>10574.870053557923</c:v>
                      </c:pt>
                      <c:pt idx="16">
                        <c:v>11126.301869649425</c:v>
                      </c:pt>
                    </c:numCache>
                  </c:numRef>
                </c:val>
                <c:smooth val="0"/>
                <c:extLst>
                  <c:ext xmlns:c16="http://schemas.microsoft.com/office/drawing/2014/chart" uri="{C3380CC4-5D6E-409C-BE32-E72D297353CC}">
                    <c16:uniqueId val="{00000004-1E30-415D-A511-ADF163EFF729}"/>
                  </c:ext>
                </c:extLst>
              </c15:ser>
            </c15:filteredLineSeries>
            <c15:filteredLineSeries>
              <c15:ser>
                <c:idx val="4"/>
                <c:order val="3"/>
                <c:tx>
                  <c:strRef>
                    <c:extLst xmlns:c15="http://schemas.microsoft.com/office/drawing/2012/chart">
                      <c:ext xmlns:c15="http://schemas.microsoft.com/office/drawing/2012/chart" uri="{02D57815-91ED-43cb-92C2-25804820EDAC}">
                        <c15:formulaRef>
                          <c15:sqref>Raw!$CG$50</c15:sqref>
                        </c15:formulaRef>
                      </c:ext>
                    </c:extLst>
                    <c:strCache>
                      <c:ptCount val="1"/>
                      <c:pt idx="0">
                        <c:v>Malaysia</c:v>
                      </c:pt>
                    </c:strCache>
                  </c:strRef>
                </c:tx>
                <c:spPr>
                  <a:ln w="28575" cap="rnd">
                    <a:solidFill>
                      <a:schemeClr val="accent5"/>
                    </a:solidFill>
                    <a:round/>
                  </a:ln>
                  <a:effectLst/>
                </c:spPr>
                <c:marker>
                  <c:symbol val="none"/>
                </c:marker>
                <c:cat>
                  <c:numRef>
                    <c:extLst xmlns:c15="http://schemas.microsoft.com/office/drawing/2012/chart">
                      <c:ext xmlns:c15="http://schemas.microsoft.com/office/drawing/2012/chart" uri="{02D57815-91ED-43cb-92C2-25804820EDAC}">
                        <c15:formulaRef>
                          <c15:sqref>Raw!$CB$51:$CB$67</c15:sqref>
                        </c15:formulaRef>
                      </c:ext>
                    </c:extLst>
                    <c:numCache>
                      <c:formatCode>m/d/yyyy</c:formatCode>
                      <c:ptCount val="17"/>
                      <c:pt idx="0">
                        <c:v>45322</c:v>
                      </c:pt>
                      <c:pt idx="1">
                        <c:v>45351</c:v>
                      </c:pt>
                      <c:pt idx="2">
                        <c:v>45382</c:v>
                      </c:pt>
                      <c:pt idx="3">
                        <c:v>45412</c:v>
                      </c:pt>
                      <c:pt idx="4">
                        <c:v>45443</c:v>
                      </c:pt>
                      <c:pt idx="5">
                        <c:v>45473</c:v>
                      </c:pt>
                      <c:pt idx="6">
                        <c:v>45504</c:v>
                      </c:pt>
                      <c:pt idx="7">
                        <c:v>45535</c:v>
                      </c:pt>
                      <c:pt idx="8">
                        <c:v>45565</c:v>
                      </c:pt>
                      <c:pt idx="9">
                        <c:v>45596</c:v>
                      </c:pt>
                      <c:pt idx="10">
                        <c:v>45626</c:v>
                      </c:pt>
                      <c:pt idx="11">
                        <c:v>45657</c:v>
                      </c:pt>
                      <c:pt idx="12">
                        <c:v>45688</c:v>
                      </c:pt>
                      <c:pt idx="13">
                        <c:v>45716</c:v>
                      </c:pt>
                      <c:pt idx="14">
                        <c:v>45747</c:v>
                      </c:pt>
                      <c:pt idx="15">
                        <c:v>45777</c:v>
                      </c:pt>
                      <c:pt idx="16">
                        <c:v>45808</c:v>
                      </c:pt>
                    </c:numCache>
                  </c:numRef>
                </c:cat>
                <c:val>
                  <c:numRef>
                    <c:extLst xmlns:c15="http://schemas.microsoft.com/office/drawing/2012/chart">
                      <c:ext xmlns:c15="http://schemas.microsoft.com/office/drawing/2012/chart" uri="{02D57815-91ED-43cb-92C2-25804820EDAC}">
                        <c15:formulaRef>
                          <c15:sqref>Raw!$CG$51:$CG$67</c15:sqref>
                        </c15:formulaRef>
                      </c:ext>
                    </c:extLst>
                    <c:numCache>
                      <c:formatCode>General</c:formatCode>
                      <c:ptCount val="17"/>
                      <c:pt idx="0">
                        <c:v>-3140.6200000000003</c:v>
                      </c:pt>
                      <c:pt idx="1">
                        <c:v>483.13999999999976</c:v>
                      </c:pt>
                      <c:pt idx="2">
                        <c:v>4015.8100000000004</c:v>
                      </c:pt>
                      <c:pt idx="3">
                        <c:v>-1097.1200000000003</c:v>
                      </c:pt>
                      <c:pt idx="4">
                        <c:v>-3022.88</c:v>
                      </c:pt>
                      <c:pt idx="5">
                        <c:v>3111.1199999999994</c:v>
                      </c:pt>
                      <c:pt idx="6">
                        <c:v>3347.4199999999992</c:v>
                      </c:pt>
                      <c:pt idx="7">
                        <c:v>1392.6900000000003</c:v>
                      </c:pt>
                      <c:pt idx="8">
                        <c:v>5944.1300000000019</c:v>
                      </c:pt>
                      <c:pt idx="9">
                        <c:v>-10428.400000000003</c:v>
                      </c:pt>
                      <c:pt idx="10">
                        <c:v>-2680.4300000000003</c:v>
                      </c:pt>
                      <c:pt idx="11">
                        <c:v>1320.6199999999997</c:v>
                      </c:pt>
                      <c:pt idx="12">
                        <c:v>-8418.06</c:v>
                      </c:pt>
                      <c:pt idx="13">
                        <c:v>-5353.17</c:v>
                      </c:pt>
                      <c:pt idx="14">
                        <c:v>234.43999999999994</c:v>
                      </c:pt>
                      <c:pt idx="15">
                        <c:v>1270.79</c:v>
                      </c:pt>
                      <c:pt idx="16">
                        <c:v>1738.1699999999996</c:v>
                      </c:pt>
                    </c:numCache>
                  </c:numRef>
                </c:val>
                <c:smooth val="0"/>
                <c:extLst xmlns:c15="http://schemas.microsoft.com/office/drawing/2012/chart">
                  <c:ext xmlns:c16="http://schemas.microsoft.com/office/drawing/2014/chart" uri="{C3380CC4-5D6E-409C-BE32-E72D297353CC}">
                    <c16:uniqueId val="{00000005-1E30-415D-A511-ADF163EFF729}"/>
                  </c:ext>
                </c:extLst>
              </c15:ser>
            </c15:filteredLineSeries>
            <c15:filteredLineSeries>
              <c15:ser>
                <c:idx val="5"/>
                <c:order val="4"/>
                <c:tx>
                  <c:strRef>
                    <c:extLst xmlns:c15="http://schemas.microsoft.com/office/drawing/2012/chart">
                      <c:ext xmlns:c15="http://schemas.microsoft.com/office/drawing/2012/chart" uri="{02D57815-91ED-43cb-92C2-25804820EDAC}">
                        <c15:formulaRef>
                          <c15:sqref>Raw!$CH$50</c15:sqref>
                        </c15:formulaRef>
                      </c:ext>
                    </c:extLst>
                    <c:strCache>
                      <c:ptCount val="1"/>
                      <c:pt idx="0">
                        <c:v>Philippines</c:v>
                      </c:pt>
                    </c:strCache>
                  </c:strRef>
                </c:tx>
                <c:spPr>
                  <a:ln w="28575" cap="rnd">
                    <a:solidFill>
                      <a:schemeClr val="accent6"/>
                    </a:solidFill>
                    <a:round/>
                  </a:ln>
                  <a:effectLst/>
                </c:spPr>
                <c:marker>
                  <c:symbol val="none"/>
                </c:marker>
                <c:cat>
                  <c:numRef>
                    <c:extLst xmlns:c15="http://schemas.microsoft.com/office/drawing/2012/chart">
                      <c:ext xmlns:c15="http://schemas.microsoft.com/office/drawing/2012/chart" uri="{02D57815-91ED-43cb-92C2-25804820EDAC}">
                        <c15:formulaRef>
                          <c15:sqref>Raw!$CB$51:$CB$67</c15:sqref>
                        </c15:formulaRef>
                      </c:ext>
                    </c:extLst>
                    <c:numCache>
                      <c:formatCode>m/d/yyyy</c:formatCode>
                      <c:ptCount val="17"/>
                      <c:pt idx="0">
                        <c:v>45322</c:v>
                      </c:pt>
                      <c:pt idx="1">
                        <c:v>45351</c:v>
                      </c:pt>
                      <c:pt idx="2">
                        <c:v>45382</c:v>
                      </c:pt>
                      <c:pt idx="3">
                        <c:v>45412</c:v>
                      </c:pt>
                      <c:pt idx="4">
                        <c:v>45443</c:v>
                      </c:pt>
                      <c:pt idx="5">
                        <c:v>45473</c:v>
                      </c:pt>
                      <c:pt idx="6">
                        <c:v>45504</c:v>
                      </c:pt>
                      <c:pt idx="7">
                        <c:v>45535</c:v>
                      </c:pt>
                      <c:pt idx="8">
                        <c:v>45565</c:v>
                      </c:pt>
                      <c:pt idx="9">
                        <c:v>45596</c:v>
                      </c:pt>
                      <c:pt idx="10">
                        <c:v>45626</c:v>
                      </c:pt>
                      <c:pt idx="11">
                        <c:v>45657</c:v>
                      </c:pt>
                      <c:pt idx="12">
                        <c:v>45688</c:v>
                      </c:pt>
                      <c:pt idx="13">
                        <c:v>45716</c:v>
                      </c:pt>
                      <c:pt idx="14">
                        <c:v>45747</c:v>
                      </c:pt>
                      <c:pt idx="15">
                        <c:v>45777</c:v>
                      </c:pt>
                      <c:pt idx="16">
                        <c:v>45808</c:v>
                      </c:pt>
                    </c:numCache>
                  </c:numRef>
                </c:cat>
                <c:val>
                  <c:numRef>
                    <c:extLst xmlns:c15="http://schemas.microsoft.com/office/drawing/2012/chart">
                      <c:ext xmlns:c15="http://schemas.microsoft.com/office/drawing/2012/chart" uri="{02D57815-91ED-43cb-92C2-25804820EDAC}">
                        <c15:formulaRef>
                          <c15:sqref>Raw!$CH$51:$CH$67</c15:sqref>
                        </c15:formulaRef>
                      </c:ext>
                    </c:extLst>
                    <c:numCache>
                      <c:formatCode>General</c:formatCode>
                      <c:ptCount val="17"/>
                      <c:pt idx="0">
                        <c:v>2534.8099999999995</c:v>
                      </c:pt>
                      <c:pt idx="1">
                        <c:v>2373.87</c:v>
                      </c:pt>
                      <c:pt idx="2">
                        <c:v>2223.63</c:v>
                      </c:pt>
                      <c:pt idx="3">
                        <c:v>-1910.11</c:v>
                      </c:pt>
                      <c:pt idx="4">
                        <c:v>1005.0500000000001</c:v>
                      </c:pt>
                      <c:pt idx="5">
                        <c:v>2136.1499999999996</c:v>
                      </c:pt>
                      <c:pt idx="6">
                        <c:v>2614.6900000000005</c:v>
                      </c:pt>
                      <c:pt idx="7">
                        <c:v>1958.1</c:v>
                      </c:pt>
                      <c:pt idx="8">
                        <c:v>153.02000000000001</c:v>
                      </c:pt>
                      <c:pt idx="9">
                        <c:v>-541.8900000000001</c:v>
                      </c:pt>
                      <c:pt idx="10">
                        <c:v>87.620000000000033</c:v>
                      </c:pt>
                      <c:pt idx="11">
                        <c:v>446.75999999999993</c:v>
                      </c:pt>
                      <c:pt idx="12">
                        <c:v>-310.02000000000027</c:v>
                      </c:pt>
                      <c:pt idx="13">
                        <c:v>-599.12</c:v>
                      </c:pt>
                      <c:pt idx="14">
                        <c:v>1046.8400000000001</c:v>
                      </c:pt>
                      <c:pt idx="15">
                        <c:v>-1681.2799999999997</c:v>
                      </c:pt>
                      <c:pt idx="16">
                        <c:v>1701.9399999999998</c:v>
                      </c:pt>
                    </c:numCache>
                  </c:numRef>
                </c:val>
                <c:smooth val="0"/>
                <c:extLst xmlns:c15="http://schemas.microsoft.com/office/drawing/2012/chart">
                  <c:ext xmlns:c16="http://schemas.microsoft.com/office/drawing/2014/chart" uri="{C3380CC4-5D6E-409C-BE32-E72D297353CC}">
                    <c16:uniqueId val="{00000006-1E30-415D-A511-ADF163EFF729}"/>
                  </c:ext>
                </c:extLst>
              </c15:ser>
            </c15:filteredLineSeries>
            <c15:filteredLineSeries>
              <c15:ser>
                <c:idx val="8"/>
                <c:order val="6"/>
                <c:tx>
                  <c:strRef>
                    <c:extLst xmlns:c15="http://schemas.microsoft.com/office/drawing/2012/chart">
                      <c:ext xmlns:c15="http://schemas.microsoft.com/office/drawing/2012/chart" uri="{02D57815-91ED-43cb-92C2-25804820EDAC}">
                        <c15:formulaRef>
                          <c15:sqref>Raw!$CJ$50</c15:sqref>
                        </c15:formulaRef>
                      </c:ext>
                    </c:extLst>
                    <c:strCache>
                      <c:ptCount val="1"/>
                      <c:pt idx="0">
                        <c:v>Thailand</c:v>
                      </c:pt>
                    </c:strCache>
                  </c:strRef>
                </c:tx>
                <c:spPr>
                  <a:ln w="28575" cap="rnd">
                    <a:solidFill>
                      <a:schemeClr val="accent3">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Raw!$CB$51:$CB$67</c15:sqref>
                        </c15:formulaRef>
                      </c:ext>
                    </c:extLst>
                    <c:numCache>
                      <c:formatCode>m/d/yyyy</c:formatCode>
                      <c:ptCount val="17"/>
                      <c:pt idx="0">
                        <c:v>45322</c:v>
                      </c:pt>
                      <c:pt idx="1">
                        <c:v>45351</c:v>
                      </c:pt>
                      <c:pt idx="2">
                        <c:v>45382</c:v>
                      </c:pt>
                      <c:pt idx="3">
                        <c:v>45412</c:v>
                      </c:pt>
                      <c:pt idx="4">
                        <c:v>45443</c:v>
                      </c:pt>
                      <c:pt idx="5">
                        <c:v>45473</c:v>
                      </c:pt>
                      <c:pt idx="6">
                        <c:v>45504</c:v>
                      </c:pt>
                      <c:pt idx="7">
                        <c:v>45535</c:v>
                      </c:pt>
                      <c:pt idx="8">
                        <c:v>45565</c:v>
                      </c:pt>
                      <c:pt idx="9">
                        <c:v>45596</c:v>
                      </c:pt>
                      <c:pt idx="10">
                        <c:v>45626</c:v>
                      </c:pt>
                      <c:pt idx="11">
                        <c:v>45657</c:v>
                      </c:pt>
                      <c:pt idx="12">
                        <c:v>45688</c:v>
                      </c:pt>
                      <c:pt idx="13">
                        <c:v>45716</c:v>
                      </c:pt>
                      <c:pt idx="14">
                        <c:v>45747</c:v>
                      </c:pt>
                      <c:pt idx="15">
                        <c:v>45777</c:v>
                      </c:pt>
                      <c:pt idx="16">
                        <c:v>45808</c:v>
                      </c:pt>
                    </c:numCache>
                  </c:numRef>
                </c:cat>
                <c:val>
                  <c:numRef>
                    <c:extLst xmlns:c15="http://schemas.microsoft.com/office/drawing/2012/chart">
                      <c:ext xmlns:c15="http://schemas.microsoft.com/office/drawing/2012/chart" uri="{02D57815-91ED-43cb-92C2-25804820EDAC}">
                        <c15:formulaRef>
                          <c15:sqref>Raw!$CJ$51:$CJ$67</c15:sqref>
                        </c15:formulaRef>
                      </c:ext>
                    </c:extLst>
                    <c:numCache>
                      <c:formatCode>General</c:formatCode>
                      <c:ptCount val="17"/>
                      <c:pt idx="0">
                        <c:v>534.20799999999997</c:v>
                      </c:pt>
                      <c:pt idx="1">
                        <c:v>645.93299999999988</c:v>
                      </c:pt>
                      <c:pt idx="2">
                        <c:v>505.60500000000002</c:v>
                      </c:pt>
                      <c:pt idx="3">
                        <c:v>-1140.5340000000001</c:v>
                      </c:pt>
                      <c:pt idx="4">
                        <c:v>-880.5390000000001</c:v>
                      </c:pt>
                      <c:pt idx="5">
                        <c:v>-91.666000000000039</c:v>
                      </c:pt>
                      <c:pt idx="6">
                        <c:v>411.32600000000002</c:v>
                      </c:pt>
                      <c:pt idx="7">
                        <c:v>1847.2020000000002</c:v>
                      </c:pt>
                      <c:pt idx="8">
                        <c:v>1417.6250000000002</c:v>
                      </c:pt>
                      <c:pt idx="9">
                        <c:v>-718.79399999999998</c:v>
                      </c:pt>
                      <c:pt idx="10">
                        <c:v>-1063.3619999999999</c:v>
                      </c:pt>
                      <c:pt idx="11">
                        <c:v>-312.63800000000003</c:v>
                      </c:pt>
                      <c:pt idx="12">
                        <c:v>-229.28299999999996</c:v>
                      </c:pt>
                      <c:pt idx="13">
                        <c:v>-1110.57</c:v>
                      </c:pt>
                      <c:pt idx="14">
                        <c:v>-489.7530000000001</c:v>
                      </c:pt>
                      <c:pt idx="15">
                        <c:v>-1233.1199999999999</c:v>
                      </c:pt>
                      <c:pt idx="16">
                        <c:v>337.08499999999998</c:v>
                      </c:pt>
                    </c:numCache>
                  </c:numRef>
                </c:val>
                <c:smooth val="0"/>
                <c:extLst xmlns:c15="http://schemas.microsoft.com/office/drawing/2012/chart">
                  <c:ext xmlns:c16="http://schemas.microsoft.com/office/drawing/2014/chart" uri="{C3380CC4-5D6E-409C-BE32-E72D297353CC}">
                    <c16:uniqueId val="{00000007-1E30-415D-A511-ADF163EFF729}"/>
                  </c:ext>
                </c:extLst>
              </c15:ser>
            </c15:filteredLineSeries>
          </c:ext>
        </c:extLst>
      </c:lineChart>
      <c:lineChart>
        <c:grouping val="standard"/>
        <c:varyColors val="0"/>
        <c:dLbls>
          <c:showLegendKey val="0"/>
          <c:showVal val="0"/>
          <c:showCatName val="0"/>
          <c:showSerName val="0"/>
          <c:showPercent val="0"/>
          <c:showBubbleSize val="0"/>
        </c:dLbls>
        <c:marker val="1"/>
        <c:smooth val="0"/>
        <c:axId val="1019101000"/>
        <c:axId val="1019103880"/>
        <c:extLst>
          <c:ext xmlns:c15="http://schemas.microsoft.com/office/drawing/2012/chart" uri="{02D57815-91ED-43cb-92C2-25804820EDAC}">
            <c15:filteredLineSeries>
              <c15:ser>
                <c:idx val="9"/>
                <c:order val="7"/>
                <c:tx>
                  <c:strRef>
                    <c:extLst>
                      <c:ext uri="{02D57815-91ED-43cb-92C2-25804820EDAC}">
                        <c15:formulaRef>
                          <c15:sqref>Raw!$CK$50</c15:sqref>
                        </c15:formulaRef>
                      </c:ext>
                    </c:extLst>
                    <c:strCache>
                      <c:ptCount val="1"/>
                      <c:pt idx="0">
                        <c:v>Vietnam</c:v>
                      </c:pt>
                    </c:strCache>
                  </c:strRef>
                </c:tx>
                <c:spPr>
                  <a:ln w="28575" cap="rnd">
                    <a:solidFill>
                      <a:schemeClr val="accent4">
                        <a:lumMod val="60000"/>
                      </a:schemeClr>
                    </a:solidFill>
                    <a:round/>
                  </a:ln>
                  <a:effectLst/>
                </c:spPr>
                <c:marker>
                  <c:symbol val="none"/>
                </c:marker>
                <c:cat>
                  <c:numRef>
                    <c:extLst>
                      <c:ext uri="{02D57815-91ED-43cb-92C2-25804820EDAC}">
                        <c15:formulaRef>
                          <c15:sqref>Raw!$CB$51:$CB$67</c15:sqref>
                        </c15:formulaRef>
                      </c:ext>
                    </c:extLst>
                    <c:numCache>
                      <c:formatCode>m/d/yyyy</c:formatCode>
                      <c:ptCount val="17"/>
                      <c:pt idx="0">
                        <c:v>45322</c:v>
                      </c:pt>
                      <c:pt idx="1">
                        <c:v>45351</c:v>
                      </c:pt>
                      <c:pt idx="2">
                        <c:v>45382</c:v>
                      </c:pt>
                      <c:pt idx="3">
                        <c:v>45412</c:v>
                      </c:pt>
                      <c:pt idx="4">
                        <c:v>45443</c:v>
                      </c:pt>
                      <c:pt idx="5">
                        <c:v>45473</c:v>
                      </c:pt>
                      <c:pt idx="6">
                        <c:v>45504</c:v>
                      </c:pt>
                      <c:pt idx="7">
                        <c:v>45535</c:v>
                      </c:pt>
                      <c:pt idx="8">
                        <c:v>45565</c:v>
                      </c:pt>
                      <c:pt idx="9">
                        <c:v>45596</c:v>
                      </c:pt>
                      <c:pt idx="10">
                        <c:v>45626</c:v>
                      </c:pt>
                      <c:pt idx="11">
                        <c:v>45657</c:v>
                      </c:pt>
                      <c:pt idx="12">
                        <c:v>45688</c:v>
                      </c:pt>
                      <c:pt idx="13">
                        <c:v>45716</c:v>
                      </c:pt>
                      <c:pt idx="14">
                        <c:v>45747</c:v>
                      </c:pt>
                      <c:pt idx="15">
                        <c:v>45777</c:v>
                      </c:pt>
                      <c:pt idx="16">
                        <c:v>45808</c:v>
                      </c:pt>
                    </c:numCache>
                  </c:numRef>
                </c:cat>
                <c:val>
                  <c:numRef>
                    <c:extLst>
                      <c:ext uri="{02D57815-91ED-43cb-92C2-25804820EDAC}">
                        <c15:formulaRef>
                          <c15:sqref>Raw!$CK$51:$CK$67</c15:sqref>
                        </c15:formulaRef>
                      </c:ext>
                    </c:extLst>
                    <c:numCache>
                      <c:formatCode>General</c:formatCode>
                      <c:ptCount val="17"/>
                      <c:pt idx="0">
                        <c:v>-53.059999999999967</c:v>
                      </c:pt>
                      <c:pt idx="1">
                        <c:v>-301.03000000000009</c:v>
                      </c:pt>
                      <c:pt idx="2">
                        <c:v>-1313.1</c:v>
                      </c:pt>
                      <c:pt idx="3">
                        <c:v>-1063.75</c:v>
                      </c:pt>
                      <c:pt idx="4">
                        <c:v>1199.06</c:v>
                      </c:pt>
                      <c:pt idx="5">
                        <c:v>117.41999999999999</c:v>
                      </c:pt>
                      <c:pt idx="6">
                        <c:v>305.29000000000002</c:v>
                      </c:pt>
                      <c:pt idx="7">
                        <c:v>2492.1300000000006</c:v>
                      </c:pt>
                      <c:pt idx="8">
                        <c:v>1343.2099999999998</c:v>
                      </c:pt>
                      <c:pt idx="9">
                        <c:v>967.39000000000021</c:v>
                      </c:pt>
                      <c:pt idx="10">
                        <c:v>-804.99</c:v>
                      </c:pt>
                      <c:pt idx="11">
                        <c:v>411.63000000000005</c:v>
                      </c:pt>
                      <c:pt idx="12">
                        <c:v>133.23000000000005</c:v>
                      </c:pt>
                      <c:pt idx="13">
                        <c:v>545.70999999999981</c:v>
                      </c:pt>
                      <c:pt idx="14">
                        <c:v>111.1699999999999</c:v>
                      </c:pt>
                      <c:pt idx="15">
                        <c:v>387.08</c:v>
                      </c:pt>
                      <c:pt idx="16">
                        <c:v>1499.36</c:v>
                      </c:pt>
                    </c:numCache>
                  </c:numRef>
                </c:val>
                <c:smooth val="0"/>
                <c:extLst>
                  <c:ext xmlns:c16="http://schemas.microsoft.com/office/drawing/2014/chart" uri="{C3380CC4-5D6E-409C-BE32-E72D297353CC}">
                    <c16:uniqueId val="{00000008-1E30-415D-A511-ADF163EFF729}"/>
                  </c:ext>
                </c:extLst>
              </c15:ser>
            </c15:filteredLineSeries>
          </c:ext>
        </c:extLst>
      </c:lineChart>
      <c:dateAx>
        <c:axId val="1014215192"/>
        <c:scaling>
          <c:orientation val="minMax"/>
        </c:scaling>
        <c:delete val="0"/>
        <c:axPos val="b"/>
        <c:numFmt formatCode="m/yy" sourceLinked="0"/>
        <c:majorTickMark val="out"/>
        <c:minorTickMark val="none"/>
        <c:tickLblPos val="low"/>
        <c:spPr>
          <a:noFill/>
          <a:ln w="9525" cap="flat" cmpd="sng" algn="ctr">
            <a:solidFill>
              <a:srgbClr val="969696"/>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014215552"/>
        <c:crosses val="autoZero"/>
        <c:auto val="1"/>
        <c:lblOffset val="100"/>
        <c:baseTimeUnit val="months"/>
        <c:majorUnit val="2"/>
        <c:majorTimeUnit val="months"/>
      </c:dateAx>
      <c:valAx>
        <c:axId val="1014215552"/>
        <c:scaling>
          <c:orientation val="minMax"/>
        </c:scaling>
        <c:delete val="0"/>
        <c:axPos val="l"/>
        <c:numFmt formatCode="General" sourceLinked="1"/>
        <c:majorTickMark val="out"/>
        <c:minorTickMark val="none"/>
        <c:tickLblPos val="nextTo"/>
        <c:spPr>
          <a:noFill/>
          <a:ln>
            <a:solidFill>
              <a:srgbClr val="969696"/>
            </a:solid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014215192"/>
        <c:crosses val="autoZero"/>
        <c:crossBetween val="between"/>
        <c:dispUnits>
          <c:builtInUnit val="thousands"/>
          <c:dispUnitsLbl>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ispUnitsLbl>
        </c:dispUnits>
      </c:valAx>
      <c:valAx>
        <c:axId val="1019103880"/>
        <c:scaling>
          <c:orientation val="minMax"/>
          <c:max val="60"/>
          <c:min val="-60"/>
        </c:scaling>
        <c:delete val="0"/>
        <c:axPos val="r"/>
        <c:numFmt formatCode="General" sourceLinked="1"/>
        <c:majorTickMark val="out"/>
        <c:minorTickMark val="none"/>
        <c:tickLblPos val="nextTo"/>
        <c:spPr>
          <a:noFill/>
          <a:ln>
            <a:solidFill>
              <a:srgbClr val="969696"/>
            </a:solid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019101000"/>
        <c:crosses val="max"/>
        <c:crossBetween val="between"/>
      </c:valAx>
      <c:catAx>
        <c:axId val="1019101000"/>
        <c:scaling>
          <c:orientation val="minMax"/>
        </c:scaling>
        <c:delete val="1"/>
        <c:axPos val="b"/>
        <c:numFmt formatCode="m/d/yyyy" sourceLinked="1"/>
        <c:majorTickMark val="out"/>
        <c:minorTickMark val="none"/>
        <c:tickLblPos val="nextTo"/>
        <c:crossAx val="1019103880"/>
        <c:crosses val="autoZero"/>
        <c:auto val="1"/>
        <c:lblAlgn val="ctr"/>
        <c:lblOffset val="100"/>
        <c:noMultiLvlLbl val="1"/>
      </c:catAx>
      <c:spPr>
        <a:noFill/>
        <a:ln>
          <a:noFill/>
        </a:ln>
        <a:effectLst/>
      </c:spPr>
    </c:plotArea>
    <c:legend>
      <c:legendPos val="t"/>
      <c:layout>
        <c:manualLayout>
          <c:xMode val="edge"/>
          <c:yMode val="edge"/>
          <c:x val="0"/>
          <c:y val="7.8861329833770782E-2"/>
          <c:w val="1"/>
          <c:h val="0.11515391218839362"/>
        </c:manualLayout>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0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userShapes r:id="rId5"/>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ysClr val="windowText" lastClr="000000"/>
                </a:solidFill>
                <a:latin typeface="Arial" panose="020B0604020202020204" pitchFamily="34" charset="0"/>
                <a:ea typeface="+mn-ea"/>
                <a:cs typeface="Arial" panose="020B0604020202020204" pitchFamily="34" charset="0"/>
              </a:defRPr>
            </a:pPr>
            <a:r>
              <a:rPr lang="en-US" b="1" dirty="0">
                <a:solidFill>
                  <a:srgbClr val="581D74"/>
                </a:solidFill>
              </a:rPr>
              <a:t>MSCI ACWI Investable</a:t>
            </a:r>
            <a:r>
              <a:rPr lang="en-US" b="1" baseline="0" dirty="0">
                <a:solidFill>
                  <a:srgbClr val="581D74"/>
                </a:solidFill>
              </a:rPr>
              <a:t> Market</a:t>
            </a:r>
            <a:r>
              <a:rPr lang="en-US" b="1" dirty="0">
                <a:solidFill>
                  <a:srgbClr val="581D74"/>
                </a:solidFill>
              </a:rPr>
              <a:t> Index: </a:t>
            </a:r>
          </a:p>
          <a:p>
            <a:pPr>
              <a:defRPr/>
            </a:pPr>
            <a:r>
              <a:rPr lang="en-US" b="1" dirty="0">
                <a:solidFill>
                  <a:srgbClr val="581D74"/>
                </a:solidFill>
              </a:rPr>
              <a:t>Geographical Breakdown (%)</a:t>
            </a:r>
          </a:p>
        </c:rich>
      </c:tx>
      <c:layout>
        <c:manualLayout>
          <c:xMode val="edge"/>
          <c:yMode val="edge"/>
          <c:x val="0.27914151356080491"/>
          <c:y val="0"/>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31792275965504313"/>
          <c:y val="0.24212817147856519"/>
          <c:w val="0.34983533308336467"/>
          <c:h val="0.69967066616672935"/>
        </c:manualLayout>
      </c:layout>
      <c:pieChart>
        <c:varyColors val="1"/>
        <c:ser>
          <c:idx val="0"/>
          <c:order val="0"/>
          <c:tx>
            <c:strRef>
              <c:f>Sheet1!$F$2</c:f>
              <c:strCache>
                <c:ptCount val="1"/>
                <c:pt idx="0">
                  <c:v>Proportion</c:v>
                </c:pt>
              </c:strCache>
            </c:strRef>
          </c:tx>
          <c:explosion val="8"/>
          <c:dPt>
            <c:idx val="0"/>
            <c:bubble3D val="0"/>
            <c:explosion val="11"/>
            <c:spPr>
              <a:solidFill>
                <a:srgbClr val="002060"/>
              </a:solidFill>
              <a:ln w="19050">
                <a:solidFill>
                  <a:schemeClr val="lt1"/>
                </a:solidFill>
              </a:ln>
              <a:effectLst/>
            </c:spPr>
            <c:extLst>
              <c:ext xmlns:c16="http://schemas.microsoft.com/office/drawing/2014/chart" uri="{C3380CC4-5D6E-409C-BE32-E72D297353CC}">
                <c16:uniqueId val="{00000001-912D-4E0D-807C-318626A1BC84}"/>
              </c:ext>
            </c:extLst>
          </c:dPt>
          <c:dPt>
            <c:idx val="1"/>
            <c:bubble3D val="0"/>
            <c:spPr>
              <a:solidFill>
                <a:srgbClr val="00B0F0"/>
              </a:solidFill>
              <a:ln w="19050">
                <a:solidFill>
                  <a:schemeClr val="lt1"/>
                </a:solidFill>
              </a:ln>
              <a:effectLst/>
            </c:spPr>
            <c:extLst>
              <c:ext xmlns:c16="http://schemas.microsoft.com/office/drawing/2014/chart" uri="{C3380CC4-5D6E-409C-BE32-E72D297353CC}">
                <c16:uniqueId val="{00000003-912D-4E0D-807C-318626A1BC84}"/>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912D-4E0D-807C-318626A1BC84}"/>
              </c:ext>
            </c:extLst>
          </c:dPt>
          <c:dPt>
            <c:idx val="3"/>
            <c:bubble3D val="0"/>
            <c:spPr>
              <a:solidFill>
                <a:schemeClr val="accent2">
                  <a:lumMod val="75000"/>
                </a:schemeClr>
              </a:solidFill>
              <a:ln w="19050">
                <a:solidFill>
                  <a:schemeClr val="lt1"/>
                </a:solidFill>
              </a:ln>
              <a:effectLst/>
            </c:spPr>
            <c:extLst>
              <c:ext xmlns:c16="http://schemas.microsoft.com/office/drawing/2014/chart" uri="{C3380CC4-5D6E-409C-BE32-E72D297353CC}">
                <c16:uniqueId val="{00000007-912D-4E0D-807C-318626A1BC84}"/>
              </c:ext>
            </c:extLst>
          </c:dPt>
          <c:dPt>
            <c:idx val="4"/>
            <c:bubble3D val="0"/>
            <c:spPr>
              <a:solidFill>
                <a:schemeClr val="accent4">
                  <a:lumMod val="75000"/>
                </a:schemeClr>
              </a:solidFill>
              <a:ln w="19050">
                <a:solidFill>
                  <a:schemeClr val="lt1"/>
                </a:solidFill>
              </a:ln>
              <a:effectLst/>
            </c:spPr>
            <c:extLst>
              <c:ext xmlns:c16="http://schemas.microsoft.com/office/drawing/2014/chart" uri="{C3380CC4-5D6E-409C-BE32-E72D297353CC}">
                <c16:uniqueId val="{00000009-912D-4E0D-807C-318626A1BC84}"/>
              </c:ext>
            </c:extLst>
          </c:dPt>
          <c:dPt>
            <c:idx val="5"/>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B-912D-4E0D-807C-318626A1BC84}"/>
              </c:ext>
            </c:extLst>
          </c:dPt>
          <c:dPt>
            <c:idx val="6"/>
            <c:bubble3D val="0"/>
            <c:spPr>
              <a:solidFill>
                <a:srgbClr val="FFC000"/>
              </a:solidFill>
              <a:ln w="19050">
                <a:solidFill>
                  <a:schemeClr val="lt1"/>
                </a:solidFill>
              </a:ln>
              <a:effectLst/>
            </c:spPr>
            <c:extLst>
              <c:ext xmlns:c16="http://schemas.microsoft.com/office/drawing/2014/chart" uri="{C3380CC4-5D6E-409C-BE32-E72D297353CC}">
                <c16:uniqueId val="{0000000D-912D-4E0D-807C-318626A1BC84}"/>
              </c:ext>
            </c:extLst>
          </c:dPt>
          <c:dPt>
            <c:idx val="7"/>
            <c:bubble3D val="0"/>
            <c:spPr>
              <a:solidFill>
                <a:srgbClr val="581D74"/>
              </a:solidFill>
              <a:ln w="19050">
                <a:solidFill>
                  <a:schemeClr val="lt1"/>
                </a:solidFill>
              </a:ln>
              <a:effectLst/>
            </c:spPr>
            <c:extLst>
              <c:ext xmlns:c16="http://schemas.microsoft.com/office/drawing/2014/chart" uri="{C3380CC4-5D6E-409C-BE32-E72D297353CC}">
                <c16:uniqueId val="{0000000F-912D-4E0D-807C-318626A1BC84}"/>
              </c:ext>
            </c:extLst>
          </c:dPt>
          <c:dPt>
            <c:idx val="8"/>
            <c:bubble3D val="0"/>
            <c:explosion val="14"/>
            <c:spPr>
              <a:solidFill>
                <a:schemeClr val="bg1">
                  <a:lumMod val="65000"/>
                </a:schemeClr>
              </a:solidFill>
              <a:ln w="19050">
                <a:solidFill>
                  <a:schemeClr val="lt1"/>
                </a:solidFill>
              </a:ln>
              <a:effectLst/>
            </c:spPr>
            <c:extLst>
              <c:ext xmlns:c16="http://schemas.microsoft.com/office/drawing/2014/chart" uri="{C3380CC4-5D6E-409C-BE32-E72D297353CC}">
                <c16:uniqueId val="{00000011-912D-4E0D-807C-318626A1BC84}"/>
              </c:ext>
            </c:extLst>
          </c:dPt>
          <c:dLbls>
            <c:dLbl>
              <c:idx val="0"/>
              <c:layout>
                <c:manualLayout>
                  <c:x val="-0.12234689413823284"/>
                  <c:y val="-8.87616652085155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12D-4E0D-807C-318626A1BC84}"/>
                </c:ext>
              </c:extLst>
            </c:dLbl>
            <c:dLbl>
              <c:idx val="8"/>
              <c:layout>
                <c:manualLayout>
                  <c:x val="6.7836468358121904E-2"/>
                  <c:y val="0.1137044327792359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912D-4E0D-807C-318626A1BC84}"/>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Sheet1!$E$3:$E$11</c:f>
              <c:strCache>
                <c:ptCount val="9"/>
                <c:pt idx="0">
                  <c:v>US</c:v>
                </c:pt>
                <c:pt idx="1">
                  <c:v>JP</c:v>
                </c:pt>
                <c:pt idx="2">
                  <c:v>CN + HK</c:v>
                </c:pt>
                <c:pt idx="3">
                  <c:v>IN</c:v>
                </c:pt>
                <c:pt idx="4">
                  <c:v>TW</c:v>
                </c:pt>
                <c:pt idx="5">
                  <c:v>AU</c:v>
                </c:pt>
                <c:pt idx="6">
                  <c:v>SK</c:v>
                </c:pt>
                <c:pt idx="7">
                  <c:v>ASEAN</c:v>
                </c:pt>
                <c:pt idx="8">
                  <c:v>Europe and EMEA</c:v>
                </c:pt>
              </c:strCache>
            </c:strRef>
          </c:cat>
          <c:val>
            <c:numRef>
              <c:f>Sheet1!$F$3:$F$11</c:f>
              <c:numCache>
                <c:formatCode>0</c:formatCode>
                <c:ptCount val="9"/>
                <c:pt idx="0">
                  <c:v>65.900000000000006</c:v>
                </c:pt>
                <c:pt idx="1">
                  <c:v>5.7</c:v>
                </c:pt>
                <c:pt idx="2">
                  <c:v>3.34</c:v>
                </c:pt>
                <c:pt idx="3">
                  <c:v>2.1</c:v>
                </c:pt>
                <c:pt idx="4">
                  <c:v>1.8</c:v>
                </c:pt>
                <c:pt idx="5">
                  <c:v>1.7</c:v>
                </c:pt>
                <c:pt idx="6">
                  <c:v>1</c:v>
                </c:pt>
                <c:pt idx="7">
                  <c:v>0.92999999999999994</c:v>
                </c:pt>
                <c:pt idx="8">
                  <c:v>17.529999999999987</c:v>
                </c:pt>
              </c:numCache>
            </c:numRef>
          </c:val>
          <c:extLst>
            <c:ext xmlns:c16="http://schemas.microsoft.com/office/drawing/2014/chart" uri="{C3380CC4-5D6E-409C-BE32-E72D297353CC}">
              <c16:uniqueId val="{00000012-912D-4E0D-807C-318626A1BC84}"/>
            </c:ext>
          </c:extLst>
        </c:ser>
        <c:dLbls>
          <c:showLegendKey val="0"/>
          <c:showVal val="0"/>
          <c:showCatName val="0"/>
          <c:showSerName val="0"/>
          <c:showPercent val="0"/>
          <c:showBubbleSize val="0"/>
          <c:showLeaderLines val="1"/>
        </c:dLbls>
        <c:firstSliceAng val="0"/>
      </c:pieChart>
      <c:spPr>
        <a:noFill/>
        <a:ln>
          <a:noFill/>
        </a:ln>
        <a:effectLst/>
      </c:spPr>
    </c:plotArea>
    <c:legend>
      <c:legendPos val="t"/>
      <c:layout>
        <c:manualLayout>
          <c:xMode val="edge"/>
          <c:yMode val="edge"/>
          <c:x val="0"/>
          <c:y val="0.14039026371703539"/>
          <c:w val="1"/>
          <c:h val="7.528308961379826E-2"/>
        </c:manualLayout>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000">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3989011167458383E-2"/>
          <c:y val="0.13745488625310495"/>
          <c:w val="0.85023417179220939"/>
          <c:h val="0.56223707287977776"/>
        </c:manualLayout>
      </c:layout>
      <c:barChart>
        <c:barDir val="col"/>
        <c:grouping val="clustered"/>
        <c:varyColors val="0"/>
        <c:ser>
          <c:idx val="1"/>
          <c:order val="1"/>
          <c:tx>
            <c:strRef>
              <c:f>Feuil1!$M$6</c:f>
              <c:strCache>
                <c:ptCount val="1"/>
                <c:pt idx="0">
                  <c:v>% of reserves (RHS)</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Feuil1!$K$7:$K$21</c:f>
              <c:strCache>
                <c:ptCount val="15"/>
                <c:pt idx="0">
                  <c:v>USA</c:v>
                </c:pt>
                <c:pt idx="1">
                  <c:v>Germany</c:v>
                </c:pt>
                <c:pt idx="2">
                  <c:v>Italy</c:v>
                </c:pt>
                <c:pt idx="3">
                  <c:v>France</c:v>
                </c:pt>
                <c:pt idx="4">
                  <c:v>China</c:v>
                </c:pt>
                <c:pt idx="5">
                  <c:v>Switzerland</c:v>
                </c:pt>
                <c:pt idx="6">
                  <c:v>India</c:v>
                </c:pt>
                <c:pt idx="7">
                  <c:v>Japan</c:v>
                </c:pt>
                <c:pt idx="8">
                  <c:v>Netherlands</c:v>
                </c:pt>
                <c:pt idx="9">
                  <c:v>Poland</c:v>
                </c:pt>
                <c:pt idx="10">
                  <c:v>Portugal</c:v>
                </c:pt>
                <c:pt idx="11">
                  <c:v>Uzbekistan</c:v>
                </c:pt>
                <c:pt idx="12">
                  <c:v>United Kingdom</c:v>
                </c:pt>
                <c:pt idx="13">
                  <c:v>Kazakhstan</c:v>
                </c:pt>
                <c:pt idx="14">
                  <c:v>Spain</c:v>
                </c:pt>
              </c:strCache>
            </c:strRef>
          </c:cat>
          <c:val>
            <c:numRef>
              <c:f>Feuil1!$M$7:$M$21</c:f>
              <c:numCache>
                <c:formatCode>0</c:formatCode>
                <c:ptCount val="15"/>
                <c:pt idx="0">
                  <c:v>74.97</c:v>
                </c:pt>
                <c:pt idx="1">
                  <c:v>74.39</c:v>
                </c:pt>
                <c:pt idx="2">
                  <c:v>70.790000000000006</c:v>
                </c:pt>
                <c:pt idx="3">
                  <c:v>72.27</c:v>
                </c:pt>
                <c:pt idx="4">
                  <c:v>5.53</c:v>
                </c:pt>
                <c:pt idx="5">
                  <c:v>9.59</c:v>
                </c:pt>
                <c:pt idx="6">
                  <c:v>11.35</c:v>
                </c:pt>
                <c:pt idx="7">
                  <c:v>5.77</c:v>
                </c:pt>
                <c:pt idx="8">
                  <c:v>64.930000000000007</c:v>
                </c:pt>
                <c:pt idx="9">
                  <c:v>16.850000000000001</c:v>
                </c:pt>
                <c:pt idx="10">
                  <c:v>75.650000000000006</c:v>
                </c:pt>
                <c:pt idx="11">
                  <c:v>77.819999999999993</c:v>
                </c:pt>
                <c:pt idx="12">
                  <c:v>14.91</c:v>
                </c:pt>
                <c:pt idx="13">
                  <c:v>52.03</c:v>
                </c:pt>
                <c:pt idx="14">
                  <c:v>21.92</c:v>
                </c:pt>
              </c:numCache>
            </c:numRef>
          </c:val>
          <c:extLst>
            <c:ext xmlns:c16="http://schemas.microsoft.com/office/drawing/2014/chart" uri="{C3380CC4-5D6E-409C-BE32-E72D297353CC}">
              <c16:uniqueId val="{00000000-8C62-4FED-8515-1855232C75BA}"/>
            </c:ext>
          </c:extLst>
        </c:ser>
        <c:dLbls>
          <c:showLegendKey val="0"/>
          <c:showVal val="0"/>
          <c:showCatName val="0"/>
          <c:showSerName val="0"/>
          <c:showPercent val="0"/>
          <c:showBubbleSize val="0"/>
        </c:dLbls>
        <c:gapWidth val="150"/>
        <c:axId val="85178335"/>
        <c:axId val="85181935"/>
      </c:barChart>
      <c:lineChart>
        <c:grouping val="standard"/>
        <c:varyColors val="0"/>
        <c:ser>
          <c:idx val="0"/>
          <c:order val="0"/>
          <c:tx>
            <c:strRef>
              <c:f>Feuil1!$L$6</c:f>
              <c:strCache>
                <c:ptCount val="1"/>
                <c:pt idx="0">
                  <c:v>Gold Reserves Bn (LHS)</c:v>
                </c:pt>
              </c:strCache>
            </c:strRef>
          </c:tx>
          <c:spPr>
            <a:ln w="28575" cap="rnd">
              <a:solidFill>
                <a:schemeClr val="accent1"/>
              </a:solidFill>
              <a:round/>
            </a:ln>
            <a:effectLst/>
          </c:spPr>
          <c:marker>
            <c:symbol val="none"/>
          </c:marker>
          <c:cat>
            <c:strRef>
              <c:f>Feuil1!$K$7:$K$21</c:f>
              <c:strCache>
                <c:ptCount val="15"/>
                <c:pt idx="0">
                  <c:v>USA</c:v>
                </c:pt>
                <c:pt idx="1">
                  <c:v>Germany</c:v>
                </c:pt>
                <c:pt idx="2">
                  <c:v>Italy</c:v>
                </c:pt>
                <c:pt idx="3">
                  <c:v>France</c:v>
                </c:pt>
                <c:pt idx="4">
                  <c:v>China</c:v>
                </c:pt>
                <c:pt idx="5">
                  <c:v>Switzerland</c:v>
                </c:pt>
                <c:pt idx="6">
                  <c:v>India</c:v>
                </c:pt>
                <c:pt idx="7">
                  <c:v>Japan</c:v>
                </c:pt>
                <c:pt idx="8">
                  <c:v>Netherlands</c:v>
                </c:pt>
                <c:pt idx="9">
                  <c:v>Poland</c:v>
                </c:pt>
                <c:pt idx="10">
                  <c:v>Portugal</c:v>
                </c:pt>
                <c:pt idx="11">
                  <c:v>Uzbekistan</c:v>
                </c:pt>
                <c:pt idx="12">
                  <c:v>United Kingdom</c:v>
                </c:pt>
                <c:pt idx="13">
                  <c:v>Kazakhstan</c:v>
                </c:pt>
                <c:pt idx="14">
                  <c:v>Spain</c:v>
                </c:pt>
              </c:strCache>
            </c:strRef>
          </c:cat>
          <c:val>
            <c:numRef>
              <c:f>Feuil1!$L$7:$L$21</c:f>
              <c:numCache>
                <c:formatCode>0</c:formatCode>
                <c:ptCount val="15"/>
                <c:pt idx="0">
                  <c:v>682.27684999999997</c:v>
                </c:pt>
                <c:pt idx="1">
                  <c:v>281.14357000000001</c:v>
                </c:pt>
                <c:pt idx="2">
                  <c:v>205.67274</c:v>
                </c:pt>
                <c:pt idx="3">
                  <c:v>204.4282</c:v>
                </c:pt>
                <c:pt idx="4">
                  <c:v>191.22094000000001</c:v>
                </c:pt>
                <c:pt idx="5">
                  <c:v>87.235259999999997</c:v>
                </c:pt>
                <c:pt idx="6">
                  <c:v>73.498279999999994</c:v>
                </c:pt>
                <c:pt idx="7">
                  <c:v>70.964600000000004</c:v>
                </c:pt>
                <c:pt idx="8">
                  <c:v>51.375790000000002</c:v>
                </c:pt>
                <c:pt idx="9">
                  <c:v>37.600029999999997</c:v>
                </c:pt>
                <c:pt idx="10">
                  <c:v>32.099759999999996</c:v>
                </c:pt>
                <c:pt idx="11">
                  <c:v>32.091929999999998</c:v>
                </c:pt>
                <c:pt idx="12">
                  <c:v>26.028490000000001</c:v>
                </c:pt>
                <c:pt idx="13">
                  <c:v>23.827779999999997</c:v>
                </c:pt>
                <c:pt idx="14">
                  <c:v>23.620180000000001</c:v>
                </c:pt>
              </c:numCache>
            </c:numRef>
          </c:val>
          <c:smooth val="0"/>
          <c:extLst>
            <c:ext xmlns:c16="http://schemas.microsoft.com/office/drawing/2014/chart" uri="{C3380CC4-5D6E-409C-BE32-E72D297353CC}">
              <c16:uniqueId val="{00000001-8C62-4FED-8515-1855232C75BA}"/>
            </c:ext>
          </c:extLst>
        </c:ser>
        <c:dLbls>
          <c:showLegendKey val="0"/>
          <c:showVal val="0"/>
          <c:showCatName val="0"/>
          <c:showSerName val="0"/>
          <c:showPercent val="0"/>
          <c:showBubbleSize val="0"/>
        </c:dLbls>
        <c:marker val="1"/>
        <c:smooth val="0"/>
        <c:axId val="85157455"/>
        <c:axId val="85152415"/>
      </c:lineChart>
      <c:catAx>
        <c:axId val="85157455"/>
        <c:scaling>
          <c:orientation val="minMax"/>
        </c:scaling>
        <c:delete val="0"/>
        <c:axPos val="b"/>
        <c:numFmt formatCode="General" sourceLinked="1"/>
        <c:majorTickMark val="out"/>
        <c:minorTickMark val="none"/>
        <c:tickLblPos val="nextTo"/>
        <c:spPr>
          <a:noFill/>
          <a:ln w="9525" cap="flat" cmpd="sng" algn="ctr">
            <a:solidFill>
              <a:srgbClr val="969696"/>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5152415"/>
        <c:crosses val="autoZero"/>
        <c:auto val="1"/>
        <c:lblAlgn val="ctr"/>
        <c:lblOffset val="100"/>
        <c:noMultiLvlLbl val="0"/>
      </c:catAx>
      <c:valAx>
        <c:axId val="85152415"/>
        <c:scaling>
          <c:orientation val="minMax"/>
        </c:scaling>
        <c:delete val="0"/>
        <c:axPos val="l"/>
        <c:numFmt formatCode="0" sourceLinked="1"/>
        <c:majorTickMark val="out"/>
        <c:minorTickMark val="none"/>
        <c:tickLblPos val="nextTo"/>
        <c:spPr>
          <a:noFill/>
          <a:ln>
            <a:solidFill>
              <a:srgbClr val="969696"/>
            </a:solidFill>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5157455"/>
        <c:crosses val="autoZero"/>
        <c:crossBetween val="between"/>
      </c:valAx>
      <c:valAx>
        <c:axId val="85181935"/>
        <c:scaling>
          <c:orientation val="minMax"/>
        </c:scaling>
        <c:delete val="0"/>
        <c:axPos val="r"/>
        <c:numFmt formatCode="0" sourceLinked="1"/>
        <c:majorTickMark val="out"/>
        <c:minorTickMark val="none"/>
        <c:tickLblPos val="nextTo"/>
        <c:spPr>
          <a:noFill/>
          <a:ln>
            <a:solidFill>
              <a:srgbClr val="969696"/>
            </a:solidFill>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5178335"/>
        <c:crosses val="max"/>
        <c:crossBetween val="between"/>
      </c:valAx>
      <c:catAx>
        <c:axId val="85178335"/>
        <c:scaling>
          <c:orientation val="minMax"/>
        </c:scaling>
        <c:delete val="1"/>
        <c:axPos val="b"/>
        <c:numFmt formatCode="General" sourceLinked="1"/>
        <c:majorTickMark val="out"/>
        <c:minorTickMark val="none"/>
        <c:tickLblPos val="nextTo"/>
        <c:crossAx val="85181935"/>
        <c:crosses val="autoZero"/>
        <c:auto val="1"/>
        <c:lblAlgn val="ctr"/>
        <c:lblOffset val="100"/>
        <c:noMultiLvlLbl val="0"/>
      </c:cat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ysClr val="windowText" lastClr="000000"/>
                </a:solidFill>
                <a:latin typeface="Arial" panose="020B0604020202020204" pitchFamily="34" charset="0"/>
                <a:ea typeface="+mn-ea"/>
                <a:cs typeface="Arial" panose="020B0604020202020204" pitchFamily="34" charset="0"/>
              </a:defRPr>
            </a:pPr>
            <a:r>
              <a:rPr lang="en-US" b="1">
                <a:solidFill>
                  <a:srgbClr val="581D74"/>
                </a:solidFill>
              </a:rPr>
              <a:t>Foreign Holdings of US Bonds</a:t>
            </a:r>
            <a:r>
              <a:rPr lang="en-US" b="1" baseline="0">
                <a:solidFill>
                  <a:srgbClr val="581D74"/>
                </a:solidFill>
              </a:rPr>
              <a:t> and Equities</a:t>
            </a:r>
          </a:p>
          <a:p>
            <a:pPr>
              <a:defRPr/>
            </a:pPr>
            <a:r>
              <a:rPr lang="en-US" b="1" baseline="0">
                <a:solidFill>
                  <a:srgbClr val="581D74"/>
                </a:solidFill>
              </a:rPr>
              <a:t>(USD Tn)</a:t>
            </a:r>
            <a:endParaRPr lang="en-US" b="1">
              <a:solidFill>
                <a:srgbClr val="581D74"/>
              </a:solidFill>
            </a:endParaRPr>
          </a:p>
        </c:rich>
      </c:tx>
      <c:layout>
        <c:manualLayout>
          <c:xMode val="edge"/>
          <c:yMode val="edge"/>
          <c:x val="0.11822945149476978"/>
          <c:y val="0"/>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6.5403123709554312E-2"/>
          <c:y val="0.26730112784660387"/>
          <c:w val="0.86897637795275595"/>
          <c:h val="0.59713487109885388"/>
        </c:manualLayout>
      </c:layout>
      <c:areaChart>
        <c:grouping val="stacked"/>
        <c:varyColors val="0"/>
        <c:ser>
          <c:idx val="1"/>
          <c:order val="1"/>
          <c:tx>
            <c:strRef>
              <c:f>'Equity and Bond_Foreign'!$D$3</c:f>
              <c:strCache>
                <c:ptCount val="1"/>
                <c:pt idx="0">
                  <c:v>CN</c:v>
                </c:pt>
              </c:strCache>
            </c:strRef>
          </c:tx>
          <c:spPr>
            <a:solidFill>
              <a:srgbClr val="C00000"/>
            </a:solidFill>
            <a:ln>
              <a:noFill/>
            </a:ln>
            <a:effectLst/>
          </c:spPr>
          <c:cat>
            <c:numRef>
              <c:f>'Equity and Bond_Foreign'!$B$4:$B$159</c:f>
              <c:numCache>
                <c:formatCode>m/d/yyyy</c:formatCode>
                <c:ptCount val="156"/>
                <c:pt idx="0">
                  <c:v>40909</c:v>
                </c:pt>
                <c:pt idx="1">
                  <c:v>40940</c:v>
                </c:pt>
                <c:pt idx="2">
                  <c:v>40969</c:v>
                </c:pt>
                <c:pt idx="3">
                  <c:v>41000</c:v>
                </c:pt>
                <c:pt idx="4">
                  <c:v>41030</c:v>
                </c:pt>
                <c:pt idx="5">
                  <c:v>41061</c:v>
                </c:pt>
                <c:pt idx="6">
                  <c:v>41091</c:v>
                </c:pt>
                <c:pt idx="7">
                  <c:v>41122</c:v>
                </c:pt>
                <c:pt idx="8">
                  <c:v>41153</c:v>
                </c:pt>
                <c:pt idx="9">
                  <c:v>41183</c:v>
                </c:pt>
                <c:pt idx="10">
                  <c:v>41214</c:v>
                </c:pt>
                <c:pt idx="11">
                  <c:v>41244</c:v>
                </c:pt>
                <c:pt idx="12">
                  <c:v>41275</c:v>
                </c:pt>
                <c:pt idx="13">
                  <c:v>41306</c:v>
                </c:pt>
                <c:pt idx="14">
                  <c:v>41334</c:v>
                </c:pt>
                <c:pt idx="15">
                  <c:v>41365</c:v>
                </c:pt>
                <c:pt idx="16">
                  <c:v>41395</c:v>
                </c:pt>
                <c:pt idx="17">
                  <c:v>41426</c:v>
                </c:pt>
                <c:pt idx="18">
                  <c:v>41456</c:v>
                </c:pt>
                <c:pt idx="19">
                  <c:v>41487</c:v>
                </c:pt>
                <c:pt idx="20">
                  <c:v>41518</c:v>
                </c:pt>
                <c:pt idx="21">
                  <c:v>41548</c:v>
                </c:pt>
                <c:pt idx="22">
                  <c:v>41579</c:v>
                </c:pt>
                <c:pt idx="23">
                  <c:v>41609</c:v>
                </c:pt>
                <c:pt idx="24">
                  <c:v>41640</c:v>
                </c:pt>
                <c:pt idx="25">
                  <c:v>41671</c:v>
                </c:pt>
                <c:pt idx="26">
                  <c:v>41699</c:v>
                </c:pt>
                <c:pt idx="27">
                  <c:v>41730</c:v>
                </c:pt>
                <c:pt idx="28">
                  <c:v>41760</c:v>
                </c:pt>
                <c:pt idx="29">
                  <c:v>41791</c:v>
                </c:pt>
                <c:pt idx="30">
                  <c:v>41821</c:v>
                </c:pt>
                <c:pt idx="31">
                  <c:v>41852</c:v>
                </c:pt>
                <c:pt idx="32">
                  <c:v>41883</c:v>
                </c:pt>
                <c:pt idx="33">
                  <c:v>41913</c:v>
                </c:pt>
                <c:pt idx="34">
                  <c:v>41944</c:v>
                </c:pt>
                <c:pt idx="35">
                  <c:v>41974</c:v>
                </c:pt>
                <c:pt idx="36">
                  <c:v>42005</c:v>
                </c:pt>
                <c:pt idx="37">
                  <c:v>42036</c:v>
                </c:pt>
                <c:pt idx="38">
                  <c:v>42064</c:v>
                </c:pt>
                <c:pt idx="39">
                  <c:v>42095</c:v>
                </c:pt>
                <c:pt idx="40">
                  <c:v>42125</c:v>
                </c:pt>
                <c:pt idx="41">
                  <c:v>42156</c:v>
                </c:pt>
                <c:pt idx="42">
                  <c:v>42186</c:v>
                </c:pt>
                <c:pt idx="43">
                  <c:v>42217</c:v>
                </c:pt>
                <c:pt idx="44">
                  <c:v>42248</c:v>
                </c:pt>
                <c:pt idx="45">
                  <c:v>42278</c:v>
                </c:pt>
                <c:pt idx="46">
                  <c:v>42309</c:v>
                </c:pt>
                <c:pt idx="47">
                  <c:v>42339</c:v>
                </c:pt>
                <c:pt idx="48">
                  <c:v>42370</c:v>
                </c:pt>
                <c:pt idx="49">
                  <c:v>42401</c:v>
                </c:pt>
                <c:pt idx="50">
                  <c:v>42430</c:v>
                </c:pt>
                <c:pt idx="51">
                  <c:v>42461</c:v>
                </c:pt>
                <c:pt idx="52">
                  <c:v>42491</c:v>
                </c:pt>
                <c:pt idx="53">
                  <c:v>42522</c:v>
                </c:pt>
                <c:pt idx="54">
                  <c:v>42552</c:v>
                </c:pt>
                <c:pt idx="55">
                  <c:v>42583</c:v>
                </c:pt>
                <c:pt idx="56">
                  <c:v>42614</c:v>
                </c:pt>
                <c:pt idx="57">
                  <c:v>42644</c:v>
                </c:pt>
                <c:pt idx="58">
                  <c:v>42675</c:v>
                </c:pt>
                <c:pt idx="59">
                  <c:v>42705</c:v>
                </c:pt>
                <c:pt idx="60">
                  <c:v>42736</c:v>
                </c:pt>
                <c:pt idx="61">
                  <c:v>42767</c:v>
                </c:pt>
                <c:pt idx="62">
                  <c:v>42795</c:v>
                </c:pt>
                <c:pt idx="63">
                  <c:v>42826</c:v>
                </c:pt>
                <c:pt idx="64">
                  <c:v>42856</c:v>
                </c:pt>
                <c:pt idx="65">
                  <c:v>42887</c:v>
                </c:pt>
                <c:pt idx="66">
                  <c:v>42917</c:v>
                </c:pt>
                <c:pt idx="67">
                  <c:v>42948</c:v>
                </c:pt>
                <c:pt idx="68">
                  <c:v>42979</c:v>
                </c:pt>
                <c:pt idx="69">
                  <c:v>43009</c:v>
                </c:pt>
                <c:pt idx="70">
                  <c:v>43040</c:v>
                </c:pt>
                <c:pt idx="71">
                  <c:v>43070</c:v>
                </c:pt>
                <c:pt idx="72">
                  <c:v>43101</c:v>
                </c:pt>
                <c:pt idx="73">
                  <c:v>43132</c:v>
                </c:pt>
                <c:pt idx="74">
                  <c:v>43160</c:v>
                </c:pt>
                <c:pt idx="75">
                  <c:v>43191</c:v>
                </c:pt>
                <c:pt idx="76">
                  <c:v>43221</c:v>
                </c:pt>
                <c:pt idx="77">
                  <c:v>43252</c:v>
                </c:pt>
                <c:pt idx="78">
                  <c:v>43282</c:v>
                </c:pt>
                <c:pt idx="79">
                  <c:v>43313</c:v>
                </c:pt>
                <c:pt idx="80">
                  <c:v>43344</c:v>
                </c:pt>
                <c:pt idx="81">
                  <c:v>43374</c:v>
                </c:pt>
                <c:pt idx="82">
                  <c:v>43405</c:v>
                </c:pt>
                <c:pt idx="83">
                  <c:v>43435</c:v>
                </c:pt>
                <c:pt idx="84">
                  <c:v>43466</c:v>
                </c:pt>
                <c:pt idx="85">
                  <c:v>43497</c:v>
                </c:pt>
                <c:pt idx="86">
                  <c:v>43525</c:v>
                </c:pt>
                <c:pt idx="87">
                  <c:v>43556</c:v>
                </c:pt>
                <c:pt idx="88">
                  <c:v>43586</c:v>
                </c:pt>
                <c:pt idx="89">
                  <c:v>43617</c:v>
                </c:pt>
                <c:pt idx="90">
                  <c:v>43647</c:v>
                </c:pt>
                <c:pt idx="91">
                  <c:v>43678</c:v>
                </c:pt>
                <c:pt idx="92">
                  <c:v>43709</c:v>
                </c:pt>
                <c:pt idx="93">
                  <c:v>43739</c:v>
                </c:pt>
                <c:pt idx="94">
                  <c:v>43770</c:v>
                </c:pt>
                <c:pt idx="95">
                  <c:v>43800</c:v>
                </c:pt>
                <c:pt idx="96">
                  <c:v>43831</c:v>
                </c:pt>
                <c:pt idx="97">
                  <c:v>43862</c:v>
                </c:pt>
                <c:pt idx="98">
                  <c:v>43891</c:v>
                </c:pt>
                <c:pt idx="99">
                  <c:v>43922</c:v>
                </c:pt>
                <c:pt idx="100">
                  <c:v>43952</c:v>
                </c:pt>
                <c:pt idx="101">
                  <c:v>43983</c:v>
                </c:pt>
                <c:pt idx="102">
                  <c:v>44013</c:v>
                </c:pt>
                <c:pt idx="103">
                  <c:v>44044</c:v>
                </c:pt>
                <c:pt idx="104">
                  <c:v>44075</c:v>
                </c:pt>
                <c:pt idx="105">
                  <c:v>44105</c:v>
                </c:pt>
                <c:pt idx="106">
                  <c:v>44136</c:v>
                </c:pt>
                <c:pt idx="107">
                  <c:v>44166</c:v>
                </c:pt>
                <c:pt idx="108">
                  <c:v>44197</c:v>
                </c:pt>
                <c:pt idx="109">
                  <c:v>44228</c:v>
                </c:pt>
                <c:pt idx="110">
                  <c:v>44256</c:v>
                </c:pt>
                <c:pt idx="111">
                  <c:v>44287</c:v>
                </c:pt>
                <c:pt idx="112">
                  <c:v>44317</c:v>
                </c:pt>
                <c:pt idx="113">
                  <c:v>44348</c:v>
                </c:pt>
                <c:pt idx="114">
                  <c:v>44378</c:v>
                </c:pt>
                <c:pt idx="115">
                  <c:v>44409</c:v>
                </c:pt>
                <c:pt idx="116">
                  <c:v>44440</c:v>
                </c:pt>
                <c:pt idx="117">
                  <c:v>44470</c:v>
                </c:pt>
                <c:pt idx="118">
                  <c:v>44501</c:v>
                </c:pt>
                <c:pt idx="119">
                  <c:v>44531</c:v>
                </c:pt>
                <c:pt idx="120">
                  <c:v>44562</c:v>
                </c:pt>
                <c:pt idx="121">
                  <c:v>44593</c:v>
                </c:pt>
                <c:pt idx="122">
                  <c:v>44621</c:v>
                </c:pt>
                <c:pt idx="123">
                  <c:v>44652</c:v>
                </c:pt>
                <c:pt idx="124">
                  <c:v>44682</c:v>
                </c:pt>
                <c:pt idx="125">
                  <c:v>44713</c:v>
                </c:pt>
                <c:pt idx="126">
                  <c:v>44743</c:v>
                </c:pt>
                <c:pt idx="127">
                  <c:v>44774</c:v>
                </c:pt>
                <c:pt idx="128">
                  <c:v>44805</c:v>
                </c:pt>
                <c:pt idx="129">
                  <c:v>44835</c:v>
                </c:pt>
                <c:pt idx="130">
                  <c:v>44866</c:v>
                </c:pt>
                <c:pt idx="131">
                  <c:v>44896</c:v>
                </c:pt>
                <c:pt idx="132">
                  <c:v>44927</c:v>
                </c:pt>
                <c:pt idx="133">
                  <c:v>44958</c:v>
                </c:pt>
                <c:pt idx="134">
                  <c:v>44986</c:v>
                </c:pt>
                <c:pt idx="135">
                  <c:v>45017</c:v>
                </c:pt>
                <c:pt idx="136">
                  <c:v>45047</c:v>
                </c:pt>
                <c:pt idx="137">
                  <c:v>45078</c:v>
                </c:pt>
                <c:pt idx="138">
                  <c:v>45108</c:v>
                </c:pt>
                <c:pt idx="139">
                  <c:v>45139</c:v>
                </c:pt>
                <c:pt idx="140">
                  <c:v>45170</c:v>
                </c:pt>
                <c:pt idx="141">
                  <c:v>45200</c:v>
                </c:pt>
                <c:pt idx="142">
                  <c:v>45231</c:v>
                </c:pt>
                <c:pt idx="143">
                  <c:v>45261</c:v>
                </c:pt>
                <c:pt idx="144">
                  <c:v>45292</c:v>
                </c:pt>
                <c:pt idx="145">
                  <c:v>45323</c:v>
                </c:pt>
                <c:pt idx="146">
                  <c:v>45352</c:v>
                </c:pt>
                <c:pt idx="147">
                  <c:v>45383</c:v>
                </c:pt>
                <c:pt idx="148">
                  <c:v>45413</c:v>
                </c:pt>
                <c:pt idx="149">
                  <c:v>45444</c:v>
                </c:pt>
                <c:pt idx="150">
                  <c:v>45474</c:v>
                </c:pt>
                <c:pt idx="151">
                  <c:v>45505</c:v>
                </c:pt>
                <c:pt idx="152">
                  <c:v>45536</c:v>
                </c:pt>
                <c:pt idx="153">
                  <c:v>45566</c:v>
                </c:pt>
                <c:pt idx="154">
                  <c:v>45597</c:v>
                </c:pt>
                <c:pt idx="155">
                  <c:v>45627</c:v>
                </c:pt>
              </c:numCache>
            </c:numRef>
          </c:cat>
          <c:val>
            <c:numRef>
              <c:f>'Equity and Bond_Foreign'!$D$4:$D$159</c:f>
              <c:numCache>
                <c:formatCode>0</c:formatCode>
                <c:ptCount val="156"/>
                <c:pt idx="0">
                  <c:v>233.2</c:v>
                </c:pt>
                <c:pt idx="1">
                  <c:v>242.79999999999998</c:v>
                </c:pt>
                <c:pt idx="2">
                  <c:v>256.2</c:v>
                </c:pt>
                <c:pt idx="3">
                  <c:v>250.9</c:v>
                </c:pt>
                <c:pt idx="4">
                  <c:v>235.7</c:v>
                </c:pt>
                <c:pt idx="5">
                  <c:v>243.3</c:v>
                </c:pt>
                <c:pt idx="6">
                  <c:v>243.6</c:v>
                </c:pt>
                <c:pt idx="7">
                  <c:v>251.5</c:v>
                </c:pt>
                <c:pt idx="8">
                  <c:v>256.7</c:v>
                </c:pt>
                <c:pt idx="9">
                  <c:v>251.29999999999998</c:v>
                </c:pt>
                <c:pt idx="10">
                  <c:v>251.1</c:v>
                </c:pt>
                <c:pt idx="11">
                  <c:v>255.5</c:v>
                </c:pt>
                <c:pt idx="12">
                  <c:v>263.39999999999998</c:v>
                </c:pt>
                <c:pt idx="13">
                  <c:v>268.40000000000003</c:v>
                </c:pt>
                <c:pt idx="14">
                  <c:v>280.29999999999995</c:v>
                </c:pt>
                <c:pt idx="15">
                  <c:v>285.3</c:v>
                </c:pt>
                <c:pt idx="16">
                  <c:v>288.8</c:v>
                </c:pt>
                <c:pt idx="17">
                  <c:v>284.20000000000005</c:v>
                </c:pt>
                <c:pt idx="18">
                  <c:v>296.5</c:v>
                </c:pt>
                <c:pt idx="19">
                  <c:v>288.2</c:v>
                </c:pt>
                <c:pt idx="20">
                  <c:v>298.2</c:v>
                </c:pt>
                <c:pt idx="21">
                  <c:v>313.7</c:v>
                </c:pt>
                <c:pt idx="22">
                  <c:v>322.8</c:v>
                </c:pt>
                <c:pt idx="23">
                  <c:v>329.40000000000003</c:v>
                </c:pt>
                <c:pt idx="24">
                  <c:v>319.7</c:v>
                </c:pt>
                <c:pt idx="25">
                  <c:v>335.5</c:v>
                </c:pt>
                <c:pt idx="26">
                  <c:v>339.09999999999997</c:v>
                </c:pt>
                <c:pt idx="27">
                  <c:v>338.9</c:v>
                </c:pt>
                <c:pt idx="28">
                  <c:v>342.3</c:v>
                </c:pt>
                <c:pt idx="29">
                  <c:v>342.2</c:v>
                </c:pt>
                <c:pt idx="30">
                  <c:v>336.1</c:v>
                </c:pt>
                <c:pt idx="31">
                  <c:v>347.2</c:v>
                </c:pt>
                <c:pt idx="32">
                  <c:v>339.2</c:v>
                </c:pt>
                <c:pt idx="33">
                  <c:v>346.90000000000003</c:v>
                </c:pt>
                <c:pt idx="34">
                  <c:v>350.40000000000003</c:v>
                </c:pt>
                <c:pt idx="35">
                  <c:v>346.5</c:v>
                </c:pt>
                <c:pt idx="36">
                  <c:v>342.29999999999995</c:v>
                </c:pt>
                <c:pt idx="37">
                  <c:v>369.4</c:v>
                </c:pt>
                <c:pt idx="38">
                  <c:v>367</c:v>
                </c:pt>
                <c:pt idx="39">
                  <c:v>367.3</c:v>
                </c:pt>
                <c:pt idx="40">
                  <c:v>362.1</c:v>
                </c:pt>
                <c:pt idx="41">
                  <c:v>350.7</c:v>
                </c:pt>
                <c:pt idx="42">
                  <c:v>347.7</c:v>
                </c:pt>
                <c:pt idx="43">
                  <c:v>310.60000000000002</c:v>
                </c:pt>
                <c:pt idx="44">
                  <c:v>290</c:v>
                </c:pt>
                <c:pt idx="45">
                  <c:v>303.79999999999995</c:v>
                </c:pt>
                <c:pt idx="46">
                  <c:v>287.3</c:v>
                </c:pt>
                <c:pt idx="47">
                  <c:v>233.8</c:v>
                </c:pt>
                <c:pt idx="48">
                  <c:v>213.4</c:v>
                </c:pt>
                <c:pt idx="49">
                  <c:v>215.39999999999998</c:v>
                </c:pt>
                <c:pt idx="50">
                  <c:v>218.5</c:v>
                </c:pt>
                <c:pt idx="51">
                  <c:v>209.20000000000002</c:v>
                </c:pt>
                <c:pt idx="52">
                  <c:v>201.8</c:v>
                </c:pt>
                <c:pt idx="53">
                  <c:v>193.29999999999998</c:v>
                </c:pt>
                <c:pt idx="54">
                  <c:v>198.4</c:v>
                </c:pt>
                <c:pt idx="55">
                  <c:v>196.4</c:v>
                </c:pt>
                <c:pt idx="56">
                  <c:v>196.2</c:v>
                </c:pt>
                <c:pt idx="57">
                  <c:v>196.6</c:v>
                </c:pt>
                <c:pt idx="58">
                  <c:v>201.70000000000002</c:v>
                </c:pt>
                <c:pt idx="59">
                  <c:v>202.60000000000002</c:v>
                </c:pt>
                <c:pt idx="60">
                  <c:v>208.10000000000002</c:v>
                </c:pt>
                <c:pt idx="61">
                  <c:v>210.5</c:v>
                </c:pt>
                <c:pt idx="62">
                  <c:v>209.4</c:v>
                </c:pt>
                <c:pt idx="63">
                  <c:v>210.2</c:v>
                </c:pt>
                <c:pt idx="64">
                  <c:v>211.6</c:v>
                </c:pt>
                <c:pt idx="65">
                  <c:v>208.9</c:v>
                </c:pt>
                <c:pt idx="66">
                  <c:v>206.29999999999998</c:v>
                </c:pt>
                <c:pt idx="67">
                  <c:v>199.4</c:v>
                </c:pt>
                <c:pt idx="68">
                  <c:v>205.2</c:v>
                </c:pt>
                <c:pt idx="69">
                  <c:v>209.79999999999998</c:v>
                </c:pt>
                <c:pt idx="70">
                  <c:v>214</c:v>
                </c:pt>
                <c:pt idx="71">
                  <c:v>243.5</c:v>
                </c:pt>
                <c:pt idx="72">
                  <c:v>246</c:v>
                </c:pt>
                <c:pt idx="73">
                  <c:v>237.10000000000002</c:v>
                </c:pt>
                <c:pt idx="74">
                  <c:v>231.2</c:v>
                </c:pt>
                <c:pt idx="75">
                  <c:v>236.10000000000002</c:v>
                </c:pt>
                <c:pt idx="76">
                  <c:v>236.3</c:v>
                </c:pt>
                <c:pt idx="77">
                  <c:v>233.5</c:v>
                </c:pt>
                <c:pt idx="78">
                  <c:v>226.5</c:v>
                </c:pt>
                <c:pt idx="79">
                  <c:v>224.9</c:v>
                </c:pt>
                <c:pt idx="80">
                  <c:v>221</c:v>
                </c:pt>
                <c:pt idx="81">
                  <c:v>208.4</c:v>
                </c:pt>
                <c:pt idx="82">
                  <c:v>206.8</c:v>
                </c:pt>
                <c:pt idx="83">
                  <c:v>190.5</c:v>
                </c:pt>
                <c:pt idx="84">
                  <c:v>201.7</c:v>
                </c:pt>
                <c:pt idx="85">
                  <c:v>202</c:v>
                </c:pt>
                <c:pt idx="86">
                  <c:v>199.6</c:v>
                </c:pt>
                <c:pt idx="87">
                  <c:v>205.8</c:v>
                </c:pt>
                <c:pt idx="88">
                  <c:v>192.5</c:v>
                </c:pt>
                <c:pt idx="89">
                  <c:v>198.29999999999998</c:v>
                </c:pt>
                <c:pt idx="90">
                  <c:v>200.4</c:v>
                </c:pt>
                <c:pt idx="91">
                  <c:v>195.3</c:v>
                </c:pt>
                <c:pt idx="92">
                  <c:v>199.3</c:v>
                </c:pt>
                <c:pt idx="93">
                  <c:v>203.8</c:v>
                </c:pt>
                <c:pt idx="94">
                  <c:v>210.6</c:v>
                </c:pt>
                <c:pt idx="95">
                  <c:v>218.7</c:v>
                </c:pt>
                <c:pt idx="96">
                  <c:v>222</c:v>
                </c:pt>
                <c:pt idx="97">
                  <c:v>208</c:v>
                </c:pt>
                <c:pt idx="98">
                  <c:v>199.3</c:v>
                </c:pt>
                <c:pt idx="99">
                  <c:v>230.5</c:v>
                </c:pt>
                <c:pt idx="100">
                  <c:v>249.2</c:v>
                </c:pt>
                <c:pt idx="101">
                  <c:v>254.10000000000002</c:v>
                </c:pt>
                <c:pt idx="102">
                  <c:v>264.89999999999998</c:v>
                </c:pt>
                <c:pt idx="103">
                  <c:v>276.8</c:v>
                </c:pt>
                <c:pt idx="104">
                  <c:v>266.2</c:v>
                </c:pt>
                <c:pt idx="105">
                  <c:v>253.2</c:v>
                </c:pt>
                <c:pt idx="106">
                  <c:v>278.5</c:v>
                </c:pt>
                <c:pt idx="107">
                  <c:v>285.2</c:v>
                </c:pt>
                <c:pt idx="108">
                  <c:v>280.90000000000003</c:v>
                </c:pt>
                <c:pt idx="109">
                  <c:v>285.89999999999998</c:v>
                </c:pt>
                <c:pt idx="110">
                  <c:v>292.8</c:v>
                </c:pt>
                <c:pt idx="111">
                  <c:v>297.2</c:v>
                </c:pt>
                <c:pt idx="112">
                  <c:v>289.89999999999998</c:v>
                </c:pt>
                <c:pt idx="113">
                  <c:v>295.8</c:v>
                </c:pt>
                <c:pt idx="114">
                  <c:v>298.39999999999998</c:v>
                </c:pt>
                <c:pt idx="115">
                  <c:v>300.59999999999997</c:v>
                </c:pt>
                <c:pt idx="116">
                  <c:v>290.70000000000005</c:v>
                </c:pt>
                <c:pt idx="117">
                  <c:v>306.39999999999998</c:v>
                </c:pt>
                <c:pt idx="118">
                  <c:v>305.2</c:v>
                </c:pt>
                <c:pt idx="119">
                  <c:v>315.10000000000002</c:v>
                </c:pt>
                <c:pt idx="120">
                  <c:v>303.90000000000003</c:v>
                </c:pt>
                <c:pt idx="121">
                  <c:v>305</c:v>
                </c:pt>
                <c:pt idx="122">
                  <c:v>320</c:v>
                </c:pt>
                <c:pt idx="123">
                  <c:v>305.40000000000003</c:v>
                </c:pt>
                <c:pt idx="124">
                  <c:v>313.5</c:v>
                </c:pt>
                <c:pt idx="125">
                  <c:v>289.5</c:v>
                </c:pt>
                <c:pt idx="126">
                  <c:v>313.5</c:v>
                </c:pt>
                <c:pt idx="127">
                  <c:v>305.60000000000002</c:v>
                </c:pt>
                <c:pt idx="128">
                  <c:v>280</c:v>
                </c:pt>
                <c:pt idx="129">
                  <c:v>299.60000000000002</c:v>
                </c:pt>
                <c:pt idx="130">
                  <c:v>313</c:v>
                </c:pt>
                <c:pt idx="131">
                  <c:v>292.40000000000003</c:v>
                </c:pt>
                <c:pt idx="132">
                  <c:v>306.8</c:v>
                </c:pt>
                <c:pt idx="133">
                  <c:v>299.10000000000002</c:v>
                </c:pt>
                <c:pt idx="134">
                  <c:v>309.3</c:v>
                </c:pt>
                <c:pt idx="135">
                  <c:v>310.2</c:v>
                </c:pt>
                <c:pt idx="136">
                  <c:v>312</c:v>
                </c:pt>
                <c:pt idx="137">
                  <c:v>328.79999999999995</c:v>
                </c:pt>
                <c:pt idx="138">
                  <c:v>339</c:v>
                </c:pt>
                <c:pt idx="139">
                  <c:v>328.5</c:v>
                </c:pt>
                <c:pt idx="140">
                  <c:v>313.2</c:v>
                </c:pt>
                <c:pt idx="141">
                  <c:v>304.2</c:v>
                </c:pt>
                <c:pt idx="142">
                  <c:v>326.5</c:v>
                </c:pt>
                <c:pt idx="143">
                  <c:v>341.20000000000005</c:v>
                </c:pt>
                <c:pt idx="144">
                  <c:v>348.2</c:v>
                </c:pt>
                <c:pt idx="145">
                  <c:v>366.09999999999997</c:v>
                </c:pt>
                <c:pt idx="146">
                  <c:v>374.3</c:v>
                </c:pt>
                <c:pt idx="147">
                  <c:v>361.5</c:v>
                </c:pt>
                <c:pt idx="148">
                  <c:v>369.29999999999995</c:v>
                </c:pt>
                <c:pt idx="149">
                  <c:v>383.8</c:v>
                </c:pt>
                <c:pt idx="150">
                  <c:v>384.5</c:v>
                </c:pt>
                <c:pt idx="151">
                  <c:v>390.6</c:v>
                </c:pt>
                <c:pt idx="152">
                  <c:v>393.7</c:v>
                </c:pt>
                <c:pt idx="153">
                  <c:v>386.8</c:v>
                </c:pt>
                <c:pt idx="154">
                  <c:v>402.90000000000003</c:v>
                </c:pt>
                <c:pt idx="155">
                  <c:v>394.5</c:v>
                </c:pt>
              </c:numCache>
            </c:numRef>
          </c:val>
          <c:extLst>
            <c:ext xmlns:c16="http://schemas.microsoft.com/office/drawing/2014/chart" uri="{C3380CC4-5D6E-409C-BE32-E72D297353CC}">
              <c16:uniqueId val="{00000000-8664-4062-9D12-23F62B278608}"/>
            </c:ext>
          </c:extLst>
        </c:ser>
        <c:ser>
          <c:idx val="2"/>
          <c:order val="2"/>
          <c:tx>
            <c:strRef>
              <c:f>'Equity and Bond_Foreign'!$E$3</c:f>
              <c:strCache>
                <c:ptCount val="1"/>
                <c:pt idx="0">
                  <c:v>JP</c:v>
                </c:pt>
              </c:strCache>
            </c:strRef>
          </c:tx>
          <c:spPr>
            <a:solidFill>
              <a:srgbClr val="0070C0"/>
            </a:solidFill>
            <a:ln>
              <a:noFill/>
            </a:ln>
            <a:effectLst/>
          </c:spPr>
          <c:cat>
            <c:numRef>
              <c:f>'Equity and Bond_Foreign'!$B$4:$B$159</c:f>
              <c:numCache>
                <c:formatCode>m/d/yyyy</c:formatCode>
                <c:ptCount val="156"/>
                <c:pt idx="0">
                  <c:v>40909</c:v>
                </c:pt>
                <c:pt idx="1">
                  <c:v>40940</c:v>
                </c:pt>
                <c:pt idx="2">
                  <c:v>40969</c:v>
                </c:pt>
                <c:pt idx="3">
                  <c:v>41000</c:v>
                </c:pt>
                <c:pt idx="4">
                  <c:v>41030</c:v>
                </c:pt>
                <c:pt idx="5">
                  <c:v>41061</c:v>
                </c:pt>
                <c:pt idx="6">
                  <c:v>41091</c:v>
                </c:pt>
                <c:pt idx="7">
                  <c:v>41122</c:v>
                </c:pt>
                <c:pt idx="8">
                  <c:v>41153</c:v>
                </c:pt>
                <c:pt idx="9">
                  <c:v>41183</c:v>
                </c:pt>
                <c:pt idx="10">
                  <c:v>41214</c:v>
                </c:pt>
                <c:pt idx="11">
                  <c:v>41244</c:v>
                </c:pt>
                <c:pt idx="12">
                  <c:v>41275</c:v>
                </c:pt>
                <c:pt idx="13">
                  <c:v>41306</c:v>
                </c:pt>
                <c:pt idx="14">
                  <c:v>41334</c:v>
                </c:pt>
                <c:pt idx="15">
                  <c:v>41365</c:v>
                </c:pt>
                <c:pt idx="16">
                  <c:v>41395</c:v>
                </c:pt>
                <c:pt idx="17">
                  <c:v>41426</c:v>
                </c:pt>
                <c:pt idx="18">
                  <c:v>41456</c:v>
                </c:pt>
                <c:pt idx="19">
                  <c:v>41487</c:v>
                </c:pt>
                <c:pt idx="20">
                  <c:v>41518</c:v>
                </c:pt>
                <c:pt idx="21">
                  <c:v>41548</c:v>
                </c:pt>
                <c:pt idx="22">
                  <c:v>41579</c:v>
                </c:pt>
                <c:pt idx="23">
                  <c:v>41609</c:v>
                </c:pt>
                <c:pt idx="24">
                  <c:v>41640</c:v>
                </c:pt>
                <c:pt idx="25">
                  <c:v>41671</c:v>
                </c:pt>
                <c:pt idx="26">
                  <c:v>41699</c:v>
                </c:pt>
                <c:pt idx="27">
                  <c:v>41730</c:v>
                </c:pt>
                <c:pt idx="28">
                  <c:v>41760</c:v>
                </c:pt>
                <c:pt idx="29">
                  <c:v>41791</c:v>
                </c:pt>
                <c:pt idx="30">
                  <c:v>41821</c:v>
                </c:pt>
                <c:pt idx="31">
                  <c:v>41852</c:v>
                </c:pt>
                <c:pt idx="32">
                  <c:v>41883</c:v>
                </c:pt>
                <c:pt idx="33">
                  <c:v>41913</c:v>
                </c:pt>
                <c:pt idx="34">
                  <c:v>41944</c:v>
                </c:pt>
                <c:pt idx="35">
                  <c:v>41974</c:v>
                </c:pt>
                <c:pt idx="36">
                  <c:v>42005</c:v>
                </c:pt>
                <c:pt idx="37">
                  <c:v>42036</c:v>
                </c:pt>
                <c:pt idx="38">
                  <c:v>42064</c:v>
                </c:pt>
                <c:pt idx="39">
                  <c:v>42095</c:v>
                </c:pt>
                <c:pt idx="40">
                  <c:v>42125</c:v>
                </c:pt>
                <c:pt idx="41">
                  <c:v>42156</c:v>
                </c:pt>
                <c:pt idx="42">
                  <c:v>42186</c:v>
                </c:pt>
                <c:pt idx="43">
                  <c:v>42217</c:v>
                </c:pt>
                <c:pt idx="44">
                  <c:v>42248</c:v>
                </c:pt>
                <c:pt idx="45">
                  <c:v>42278</c:v>
                </c:pt>
                <c:pt idx="46">
                  <c:v>42309</c:v>
                </c:pt>
                <c:pt idx="47">
                  <c:v>42339</c:v>
                </c:pt>
                <c:pt idx="48">
                  <c:v>42370</c:v>
                </c:pt>
                <c:pt idx="49">
                  <c:v>42401</c:v>
                </c:pt>
                <c:pt idx="50">
                  <c:v>42430</c:v>
                </c:pt>
                <c:pt idx="51">
                  <c:v>42461</c:v>
                </c:pt>
                <c:pt idx="52">
                  <c:v>42491</c:v>
                </c:pt>
                <c:pt idx="53">
                  <c:v>42522</c:v>
                </c:pt>
                <c:pt idx="54">
                  <c:v>42552</c:v>
                </c:pt>
                <c:pt idx="55">
                  <c:v>42583</c:v>
                </c:pt>
                <c:pt idx="56">
                  <c:v>42614</c:v>
                </c:pt>
                <c:pt idx="57">
                  <c:v>42644</c:v>
                </c:pt>
                <c:pt idx="58">
                  <c:v>42675</c:v>
                </c:pt>
                <c:pt idx="59">
                  <c:v>42705</c:v>
                </c:pt>
                <c:pt idx="60">
                  <c:v>42736</c:v>
                </c:pt>
                <c:pt idx="61">
                  <c:v>42767</c:v>
                </c:pt>
                <c:pt idx="62">
                  <c:v>42795</c:v>
                </c:pt>
                <c:pt idx="63">
                  <c:v>42826</c:v>
                </c:pt>
                <c:pt idx="64">
                  <c:v>42856</c:v>
                </c:pt>
                <c:pt idx="65">
                  <c:v>42887</c:v>
                </c:pt>
                <c:pt idx="66">
                  <c:v>42917</c:v>
                </c:pt>
                <c:pt idx="67">
                  <c:v>42948</c:v>
                </c:pt>
                <c:pt idx="68">
                  <c:v>42979</c:v>
                </c:pt>
                <c:pt idx="69">
                  <c:v>43009</c:v>
                </c:pt>
                <c:pt idx="70">
                  <c:v>43040</c:v>
                </c:pt>
                <c:pt idx="71">
                  <c:v>43070</c:v>
                </c:pt>
                <c:pt idx="72">
                  <c:v>43101</c:v>
                </c:pt>
                <c:pt idx="73">
                  <c:v>43132</c:v>
                </c:pt>
                <c:pt idx="74">
                  <c:v>43160</c:v>
                </c:pt>
                <c:pt idx="75">
                  <c:v>43191</c:v>
                </c:pt>
                <c:pt idx="76">
                  <c:v>43221</c:v>
                </c:pt>
                <c:pt idx="77">
                  <c:v>43252</c:v>
                </c:pt>
                <c:pt idx="78">
                  <c:v>43282</c:v>
                </c:pt>
                <c:pt idx="79">
                  <c:v>43313</c:v>
                </c:pt>
                <c:pt idx="80">
                  <c:v>43344</c:v>
                </c:pt>
                <c:pt idx="81">
                  <c:v>43374</c:v>
                </c:pt>
                <c:pt idx="82">
                  <c:v>43405</c:v>
                </c:pt>
                <c:pt idx="83">
                  <c:v>43435</c:v>
                </c:pt>
                <c:pt idx="84">
                  <c:v>43466</c:v>
                </c:pt>
                <c:pt idx="85">
                  <c:v>43497</c:v>
                </c:pt>
                <c:pt idx="86">
                  <c:v>43525</c:v>
                </c:pt>
                <c:pt idx="87">
                  <c:v>43556</c:v>
                </c:pt>
                <c:pt idx="88">
                  <c:v>43586</c:v>
                </c:pt>
                <c:pt idx="89">
                  <c:v>43617</c:v>
                </c:pt>
                <c:pt idx="90">
                  <c:v>43647</c:v>
                </c:pt>
                <c:pt idx="91">
                  <c:v>43678</c:v>
                </c:pt>
                <c:pt idx="92">
                  <c:v>43709</c:v>
                </c:pt>
                <c:pt idx="93">
                  <c:v>43739</c:v>
                </c:pt>
                <c:pt idx="94">
                  <c:v>43770</c:v>
                </c:pt>
                <c:pt idx="95">
                  <c:v>43800</c:v>
                </c:pt>
                <c:pt idx="96">
                  <c:v>43831</c:v>
                </c:pt>
                <c:pt idx="97">
                  <c:v>43862</c:v>
                </c:pt>
                <c:pt idx="98">
                  <c:v>43891</c:v>
                </c:pt>
                <c:pt idx="99">
                  <c:v>43922</c:v>
                </c:pt>
                <c:pt idx="100">
                  <c:v>43952</c:v>
                </c:pt>
                <c:pt idx="101">
                  <c:v>43983</c:v>
                </c:pt>
                <c:pt idx="102">
                  <c:v>44013</c:v>
                </c:pt>
                <c:pt idx="103">
                  <c:v>44044</c:v>
                </c:pt>
                <c:pt idx="104">
                  <c:v>44075</c:v>
                </c:pt>
                <c:pt idx="105">
                  <c:v>44105</c:v>
                </c:pt>
                <c:pt idx="106">
                  <c:v>44136</c:v>
                </c:pt>
                <c:pt idx="107">
                  <c:v>44166</c:v>
                </c:pt>
                <c:pt idx="108">
                  <c:v>44197</c:v>
                </c:pt>
                <c:pt idx="109">
                  <c:v>44228</c:v>
                </c:pt>
                <c:pt idx="110">
                  <c:v>44256</c:v>
                </c:pt>
                <c:pt idx="111">
                  <c:v>44287</c:v>
                </c:pt>
                <c:pt idx="112">
                  <c:v>44317</c:v>
                </c:pt>
                <c:pt idx="113">
                  <c:v>44348</c:v>
                </c:pt>
                <c:pt idx="114">
                  <c:v>44378</c:v>
                </c:pt>
                <c:pt idx="115">
                  <c:v>44409</c:v>
                </c:pt>
                <c:pt idx="116">
                  <c:v>44440</c:v>
                </c:pt>
                <c:pt idx="117">
                  <c:v>44470</c:v>
                </c:pt>
                <c:pt idx="118">
                  <c:v>44501</c:v>
                </c:pt>
                <c:pt idx="119">
                  <c:v>44531</c:v>
                </c:pt>
                <c:pt idx="120">
                  <c:v>44562</c:v>
                </c:pt>
                <c:pt idx="121">
                  <c:v>44593</c:v>
                </c:pt>
                <c:pt idx="122">
                  <c:v>44621</c:v>
                </c:pt>
                <c:pt idx="123">
                  <c:v>44652</c:v>
                </c:pt>
                <c:pt idx="124">
                  <c:v>44682</c:v>
                </c:pt>
                <c:pt idx="125">
                  <c:v>44713</c:v>
                </c:pt>
                <c:pt idx="126">
                  <c:v>44743</c:v>
                </c:pt>
                <c:pt idx="127">
                  <c:v>44774</c:v>
                </c:pt>
                <c:pt idx="128">
                  <c:v>44805</c:v>
                </c:pt>
                <c:pt idx="129">
                  <c:v>44835</c:v>
                </c:pt>
                <c:pt idx="130">
                  <c:v>44866</c:v>
                </c:pt>
                <c:pt idx="131">
                  <c:v>44896</c:v>
                </c:pt>
                <c:pt idx="132">
                  <c:v>44927</c:v>
                </c:pt>
                <c:pt idx="133">
                  <c:v>44958</c:v>
                </c:pt>
                <c:pt idx="134">
                  <c:v>44986</c:v>
                </c:pt>
                <c:pt idx="135">
                  <c:v>45017</c:v>
                </c:pt>
                <c:pt idx="136">
                  <c:v>45047</c:v>
                </c:pt>
                <c:pt idx="137">
                  <c:v>45078</c:v>
                </c:pt>
                <c:pt idx="138">
                  <c:v>45108</c:v>
                </c:pt>
                <c:pt idx="139">
                  <c:v>45139</c:v>
                </c:pt>
                <c:pt idx="140">
                  <c:v>45170</c:v>
                </c:pt>
                <c:pt idx="141">
                  <c:v>45200</c:v>
                </c:pt>
                <c:pt idx="142">
                  <c:v>45231</c:v>
                </c:pt>
                <c:pt idx="143">
                  <c:v>45261</c:v>
                </c:pt>
                <c:pt idx="144">
                  <c:v>45292</c:v>
                </c:pt>
                <c:pt idx="145">
                  <c:v>45323</c:v>
                </c:pt>
                <c:pt idx="146">
                  <c:v>45352</c:v>
                </c:pt>
                <c:pt idx="147">
                  <c:v>45383</c:v>
                </c:pt>
                <c:pt idx="148">
                  <c:v>45413</c:v>
                </c:pt>
                <c:pt idx="149">
                  <c:v>45444</c:v>
                </c:pt>
                <c:pt idx="150">
                  <c:v>45474</c:v>
                </c:pt>
                <c:pt idx="151">
                  <c:v>45505</c:v>
                </c:pt>
                <c:pt idx="152">
                  <c:v>45536</c:v>
                </c:pt>
                <c:pt idx="153">
                  <c:v>45566</c:v>
                </c:pt>
                <c:pt idx="154">
                  <c:v>45597</c:v>
                </c:pt>
                <c:pt idx="155">
                  <c:v>45627</c:v>
                </c:pt>
              </c:numCache>
            </c:numRef>
          </c:cat>
          <c:val>
            <c:numRef>
              <c:f>'Equity and Bond_Foreign'!$E$4:$E$159</c:f>
              <c:numCache>
                <c:formatCode>0</c:formatCode>
                <c:ptCount val="156"/>
                <c:pt idx="0">
                  <c:v>465</c:v>
                </c:pt>
                <c:pt idx="1">
                  <c:v>476</c:v>
                </c:pt>
                <c:pt idx="2">
                  <c:v>481.59999999999997</c:v>
                </c:pt>
                <c:pt idx="3">
                  <c:v>477</c:v>
                </c:pt>
                <c:pt idx="4">
                  <c:v>475.9</c:v>
                </c:pt>
                <c:pt idx="5">
                  <c:v>490.09999999999997</c:v>
                </c:pt>
                <c:pt idx="6">
                  <c:v>493.8</c:v>
                </c:pt>
                <c:pt idx="7">
                  <c:v>500.9</c:v>
                </c:pt>
                <c:pt idx="8">
                  <c:v>499.3</c:v>
                </c:pt>
                <c:pt idx="9">
                  <c:v>495.7</c:v>
                </c:pt>
                <c:pt idx="10">
                  <c:v>495.5</c:v>
                </c:pt>
                <c:pt idx="11">
                  <c:v>496.90000000000003</c:v>
                </c:pt>
                <c:pt idx="12">
                  <c:v>507.3</c:v>
                </c:pt>
                <c:pt idx="13">
                  <c:v>497.90000000000003</c:v>
                </c:pt>
                <c:pt idx="14">
                  <c:v>497</c:v>
                </c:pt>
                <c:pt idx="15">
                  <c:v>506.3</c:v>
                </c:pt>
                <c:pt idx="16">
                  <c:v>498.79999999999995</c:v>
                </c:pt>
                <c:pt idx="17">
                  <c:v>485.9</c:v>
                </c:pt>
                <c:pt idx="18">
                  <c:v>501.70000000000005</c:v>
                </c:pt>
                <c:pt idx="19">
                  <c:v>487.7</c:v>
                </c:pt>
                <c:pt idx="20">
                  <c:v>495.20000000000005</c:v>
                </c:pt>
                <c:pt idx="21">
                  <c:v>509</c:v>
                </c:pt>
                <c:pt idx="22">
                  <c:v>513.1</c:v>
                </c:pt>
                <c:pt idx="23">
                  <c:v>511.2</c:v>
                </c:pt>
                <c:pt idx="24">
                  <c:v>501.70000000000005</c:v>
                </c:pt>
                <c:pt idx="25">
                  <c:v>519.9</c:v>
                </c:pt>
                <c:pt idx="26">
                  <c:v>519.1</c:v>
                </c:pt>
                <c:pt idx="27">
                  <c:v>521.79999999999995</c:v>
                </c:pt>
                <c:pt idx="28">
                  <c:v>526.4</c:v>
                </c:pt>
                <c:pt idx="29">
                  <c:v>530.70000000000005</c:v>
                </c:pt>
                <c:pt idx="30">
                  <c:v>521.5</c:v>
                </c:pt>
                <c:pt idx="31">
                  <c:v>536.20000000000005</c:v>
                </c:pt>
                <c:pt idx="32">
                  <c:v>522</c:v>
                </c:pt>
                <c:pt idx="33">
                  <c:v>537.6</c:v>
                </c:pt>
                <c:pt idx="34">
                  <c:v>540.20000000000005</c:v>
                </c:pt>
                <c:pt idx="35">
                  <c:v>542.20000000000005</c:v>
                </c:pt>
                <c:pt idx="36">
                  <c:v>534.9</c:v>
                </c:pt>
                <c:pt idx="37">
                  <c:v>552.6</c:v>
                </c:pt>
                <c:pt idx="38">
                  <c:v>549.59999999999991</c:v>
                </c:pt>
                <c:pt idx="39">
                  <c:v>553.29999999999995</c:v>
                </c:pt>
                <c:pt idx="40">
                  <c:v>559.70000000000005</c:v>
                </c:pt>
                <c:pt idx="41">
                  <c:v>552.6</c:v>
                </c:pt>
                <c:pt idx="42">
                  <c:v>563.5</c:v>
                </c:pt>
                <c:pt idx="43">
                  <c:v>542.5</c:v>
                </c:pt>
                <c:pt idx="44">
                  <c:v>540.79999999999995</c:v>
                </c:pt>
                <c:pt idx="45">
                  <c:v>573.9</c:v>
                </c:pt>
                <c:pt idx="46">
                  <c:v>572.40000000000009</c:v>
                </c:pt>
                <c:pt idx="47">
                  <c:v>567.20000000000005</c:v>
                </c:pt>
                <c:pt idx="48">
                  <c:v>548.79999999999995</c:v>
                </c:pt>
                <c:pt idx="49">
                  <c:v>553.79999999999995</c:v>
                </c:pt>
                <c:pt idx="50">
                  <c:v>586.1</c:v>
                </c:pt>
                <c:pt idx="51">
                  <c:v>593.79999999999995</c:v>
                </c:pt>
                <c:pt idx="52">
                  <c:v>608.4</c:v>
                </c:pt>
                <c:pt idx="53">
                  <c:v>615.20000000000005</c:v>
                </c:pt>
                <c:pt idx="54">
                  <c:v>636.79999999999995</c:v>
                </c:pt>
                <c:pt idx="55">
                  <c:v>640.9</c:v>
                </c:pt>
                <c:pt idx="56">
                  <c:v>640</c:v>
                </c:pt>
                <c:pt idx="57">
                  <c:v>633.70000000000005</c:v>
                </c:pt>
                <c:pt idx="58">
                  <c:v>636.29999999999995</c:v>
                </c:pt>
                <c:pt idx="59">
                  <c:v>643.09999999999991</c:v>
                </c:pt>
                <c:pt idx="60">
                  <c:v>652</c:v>
                </c:pt>
                <c:pt idx="61">
                  <c:v>664.5</c:v>
                </c:pt>
                <c:pt idx="62">
                  <c:v>660.09999999999991</c:v>
                </c:pt>
                <c:pt idx="63">
                  <c:v>665.90000000000009</c:v>
                </c:pt>
                <c:pt idx="64">
                  <c:v>678.1</c:v>
                </c:pt>
                <c:pt idx="65">
                  <c:v>680.3</c:v>
                </c:pt>
                <c:pt idx="66">
                  <c:v>698.1</c:v>
                </c:pt>
                <c:pt idx="67">
                  <c:v>704</c:v>
                </c:pt>
                <c:pt idx="68">
                  <c:v>705.90000000000009</c:v>
                </c:pt>
                <c:pt idx="69">
                  <c:v>712</c:v>
                </c:pt>
                <c:pt idx="70">
                  <c:v>732.8</c:v>
                </c:pt>
                <c:pt idx="71">
                  <c:v>738.8</c:v>
                </c:pt>
                <c:pt idx="72">
                  <c:v>762.69999999999993</c:v>
                </c:pt>
                <c:pt idx="73">
                  <c:v>739.30000000000007</c:v>
                </c:pt>
                <c:pt idx="74">
                  <c:v>729.2</c:v>
                </c:pt>
                <c:pt idx="75">
                  <c:v>733.1</c:v>
                </c:pt>
                <c:pt idx="76">
                  <c:v>747.3</c:v>
                </c:pt>
                <c:pt idx="77">
                  <c:v>754.40000000000009</c:v>
                </c:pt>
                <c:pt idx="78">
                  <c:v>772.80000000000007</c:v>
                </c:pt>
                <c:pt idx="79">
                  <c:v>793.9</c:v>
                </c:pt>
                <c:pt idx="80">
                  <c:v>795.1</c:v>
                </c:pt>
                <c:pt idx="81">
                  <c:v>757.8</c:v>
                </c:pt>
                <c:pt idx="82">
                  <c:v>768.19999999999993</c:v>
                </c:pt>
                <c:pt idx="83">
                  <c:v>723.90000000000009</c:v>
                </c:pt>
                <c:pt idx="84">
                  <c:v>777.40000000000009</c:v>
                </c:pt>
                <c:pt idx="85">
                  <c:v>795.4</c:v>
                </c:pt>
                <c:pt idx="86">
                  <c:v>803.4</c:v>
                </c:pt>
                <c:pt idx="87">
                  <c:v>862.8</c:v>
                </c:pt>
                <c:pt idx="88">
                  <c:v>836.3</c:v>
                </c:pt>
                <c:pt idx="89">
                  <c:v>846.59999999999991</c:v>
                </c:pt>
                <c:pt idx="90">
                  <c:v>856.40000000000009</c:v>
                </c:pt>
                <c:pt idx="91">
                  <c:v>858.6</c:v>
                </c:pt>
                <c:pt idx="92">
                  <c:v>865.9</c:v>
                </c:pt>
                <c:pt idx="93">
                  <c:v>880.30000000000007</c:v>
                </c:pt>
                <c:pt idx="94">
                  <c:v>898.8</c:v>
                </c:pt>
                <c:pt idx="95">
                  <c:v>914.4</c:v>
                </c:pt>
                <c:pt idx="96">
                  <c:v>919.8</c:v>
                </c:pt>
                <c:pt idx="97">
                  <c:v>870.5</c:v>
                </c:pt>
                <c:pt idx="98">
                  <c:v>806.90000000000009</c:v>
                </c:pt>
                <c:pt idx="99">
                  <c:v>901.09999999999991</c:v>
                </c:pt>
                <c:pt idx="100">
                  <c:v>956.90000000000009</c:v>
                </c:pt>
                <c:pt idx="101">
                  <c:v>977.7</c:v>
                </c:pt>
                <c:pt idx="102">
                  <c:v>1032.0999999999999</c:v>
                </c:pt>
                <c:pt idx="103">
                  <c:v>1072.8000000000002</c:v>
                </c:pt>
                <c:pt idx="104">
                  <c:v>1042.5999999999999</c:v>
                </c:pt>
                <c:pt idx="105">
                  <c:v>1026.5999999999999</c:v>
                </c:pt>
                <c:pt idx="106">
                  <c:v>1104.2</c:v>
                </c:pt>
                <c:pt idx="107">
                  <c:v>1121.5999999999999</c:v>
                </c:pt>
                <c:pt idx="108">
                  <c:v>1113.9000000000001</c:v>
                </c:pt>
                <c:pt idx="109">
                  <c:v>1102.5999999999999</c:v>
                </c:pt>
                <c:pt idx="110">
                  <c:v>1100</c:v>
                </c:pt>
                <c:pt idx="111">
                  <c:v>1134.7</c:v>
                </c:pt>
                <c:pt idx="112">
                  <c:v>1140.3</c:v>
                </c:pt>
                <c:pt idx="113">
                  <c:v>1175.5</c:v>
                </c:pt>
                <c:pt idx="114">
                  <c:v>1194.2</c:v>
                </c:pt>
                <c:pt idx="115">
                  <c:v>1232.8</c:v>
                </c:pt>
                <c:pt idx="116">
                  <c:v>1169.6999999999998</c:v>
                </c:pt>
                <c:pt idx="117">
                  <c:v>1221.0999999999999</c:v>
                </c:pt>
                <c:pt idx="118">
                  <c:v>1204.4000000000001</c:v>
                </c:pt>
                <c:pt idx="119">
                  <c:v>1245.9000000000001</c:v>
                </c:pt>
                <c:pt idx="120">
                  <c:v>1169.7</c:v>
                </c:pt>
                <c:pt idx="121">
                  <c:v>1138.5999999999999</c:v>
                </c:pt>
                <c:pt idx="122">
                  <c:v>1154.8</c:v>
                </c:pt>
                <c:pt idx="123">
                  <c:v>1052</c:v>
                </c:pt>
                <c:pt idx="124">
                  <c:v>1066.5</c:v>
                </c:pt>
                <c:pt idx="125">
                  <c:v>1024.3</c:v>
                </c:pt>
                <c:pt idx="126">
                  <c:v>1100</c:v>
                </c:pt>
                <c:pt idx="127">
                  <c:v>1082.3</c:v>
                </c:pt>
                <c:pt idx="128">
                  <c:v>994.5</c:v>
                </c:pt>
                <c:pt idx="129">
                  <c:v>1042.3000000000002</c:v>
                </c:pt>
                <c:pt idx="130">
                  <c:v>1075.5</c:v>
                </c:pt>
                <c:pt idx="131">
                  <c:v>1039.9000000000001</c:v>
                </c:pt>
                <c:pt idx="132">
                  <c:v>1106.3</c:v>
                </c:pt>
                <c:pt idx="133">
                  <c:v>1071.7</c:v>
                </c:pt>
                <c:pt idx="134">
                  <c:v>1101.2</c:v>
                </c:pt>
                <c:pt idx="135">
                  <c:v>1107.7</c:v>
                </c:pt>
                <c:pt idx="136">
                  <c:v>1100.8000000000002</c:v>
                </c:pt>
                <c:pt idx="137">
                  <c:v>1141</c:v>
                </c:pt>
                <c:pt idx="138">
                  <c:v>1159.7</c:v>
                </c:pt>
                <c:pt idx="139">
                  <c:v>1152.4000000000001</c:v>
                </c:pt>
                <c:pt idx="140">
                  <c:v>1114</c:v>
                </c:pt>
                <c:pt idx="141">
                  <c:v>1088.5999999999999</c:v>
                </c:pt>
                <c:pt idx="142">
                  <c:v>1160.5999999999999</c:v>
                </c:pt>
                <c:pt idx="143">
                  <c:v>1192.3</c:v>
                </c:pt>
                <c:pt idx="144">
                  <c:v>1206.9000000000001</c:v>
                </c:pt>
                <c:pt idx="145">
                  <c:v>1236.5</c:v>
                </c:pt>
                <c:pt idx="146">
                  <c:v>1255.2</c:v>
                </c:pt>
                <c:pt idx="147">
                  <c:v>1208.9000000000001</c:v>
                </c:pt>
                <c:pt idx="148">
                  <c:v>1249.9000000000001</c:v>
                </c:pt>
                <c:pt idx="149">
                  <c:v>1262.8000000000002</c:v>
                </c:pt>
                <c:pt idx="150">
                  <c:v>1276.5999999999999</c:v>
                </c:pt>
                <c:pt idx="151">
                  <c:v>1316.6</c:v>
                </c:pt>
                <c:pt idx="152">
                  <c:v>1345.4</c:v>
                </c:pt>
                <c:pt idx="153">
                  <c:v>1348.7</c:v>
                </c:pt>
                <c:pt idx="154">
                  <c:v>1403.2</c:v>
                </c:pt>
                <c:pt idx="155">
                  <c:v>1367.1000000000001</c:v>
                </c:pt>
              </c:numCache>
            </c:numRef>
          </c:val>
          <c:extLst>
            <c:ext xmlns:c16="http://schemas.microsoft.com/office/drawing/2014/chart" uri="{C3380CC4-5D6E-409C-BE32-E72D297353CC}">
              <c16:uniqueId val="{00000001-8664-4062-9D12-23F62B278608}"/>
            </c:ext>
          </c:extLst>
        </c:ser>
        <c:ser>
          <c:idx val="14"/>
          <c:order val="14"/>
          <c:tx>
            <c:strRef>
              <c:f>'Equity and Bond_Foreign'!$Q$3</c:f>
              <c:strCache>
                <c:ptCount val="1"/>
                <c:pt idx="0">
                  <c:v>EU</c:v>
                </c:pt>
              </c:strCache>
            </c:strRef>
          </c:tx>
          <c:spPr>
            <a:solidFill>
              <a:srgbClr val="581D74"/>
            </a:solidFill>
            <a:ln>
              <a:noFill/>
            </a:ln>
            <a:effectLst/>
          </c:spPr>
          <c:cat>
            <c:numRef>
              <c:f>'Equity and Bond_Foreign'!$B$4:$B$159</c:f>
              <c:numCache>
                <c:formatCode>m/d/yyyy</c:formatCode>
                <c:ptCount val="156"/>
                <c:pt idx="0">
                  <c:v>40909</c:v>
                </c:pt>
                <c:pt idx="1">
                  <c:v>40940</c:v>
                </c:pt>
                <c:pt idx="2">
                  <c:v>40969</c:v>
                </c:pt>
                <c:pt idx="3">
                  <c:v>41000</c:v>
                </c:pt>
                <c:pt idx="4">
                  <c:v>41030</c:v>
                </c:pt>
                <c:pt idx="5">
                  <c:v>41061</c:v>
                </c:pt>
                <c:pt idx="6">
                  <c:v>41091</c:v>
                </c:pt>
                <c:pt idx="7">
                  <c:v>41122</c:v>
                </c:pt>
                <c:pt idx="8">
                  <c:v>41153</c:v>
                </c:pt>
                <c:pt idx="9">
                  <c:v>41183</c:v>
                </c:pt>
                <c:pt idx="10">
                  <c:v>41214</c:v>
                </c:pt>
                <c:pt idx="11">
                  <c:v>41244</c:v>
                </c:pt>
                <c:pt idx="12">
                  <c:v>41275</c:v>
                </c:pt>
                <c:pt idx="13">
                  <c:v>41306</c:v>
                </c:pt>
                <c:pt idx="14">
                  <c:v>41334</c:v>
                </c:pt>
                <c:pt idx="15">
                  <c:v>41365</c:v>
                </c:pt>
                <c:pt idx="16">
                  <c:v>41395</c:v>
                </c:pt>
                <c:pt idx="17">
                  <c:v>41426</c:v>
                </c:pt>
                <c:pt idx="18">
                  <c:v>41456</c:v>
                </c:pt>
                <c:pt idx="19">
                  <c:v>41487</c:v>
                </c:pt>
                <c:pt idx="20">
                  <c:v>41518</c:v>
                </c:pt>
                <c:pt idx="21">
                  <c:v>41548</c:v>
                </c:pt>
                <c:pt idx="22">
                  <c:v>41579</c:v>
                </c:pt>
                <c:pt idx="23">
                  <c:v>41609</c:v>
                </c:pt>
                <c:pt idx="24">
                  <c:v>41640</c:v>
                </c:pt>
                <c:pt idx="25">
                  <c:v>41671</c:v>
                </c:pt>
                <c:pt idx="26">
                  <c:v>41699</c:v>
                </c:pt>
                <c:pt idx="27">
                  <c:v>41730</c:v>
                </c:pt>
                <c:pt idx="28">
                  <c:v>41760</c:v>
                </c:pt>
                <c:pt idx="29">
                  <c:v>41791</c:v>
                </c:pt>
                <c:pt idx="30">
                  <c:v>41821</c:v>
                </c:pt>
                <c:pt idx="31">
                  <c:v>41852</c:v>
                </c:pt>
                <c:pt idx="32">
                  <c:v>41883</c:v>
                </c:pt>
                <c:pt idx="33">
                  <c:v>41913</c:v>
                </c:pt>
                <c:pt idx="34">
                  <c:v>41944</c:v>
                </c:pt>
                <c:pt idx="35">
                  <c:v>41974</c:v>
                </c:pt>
                <c:pt idx="36">
                  <c:v>42005</c:v>
                </c:pt>
                <c:pt idx="37">
                  <c:v>42036</c:v>
                </c:pt>
                <c:pt idx="38">
                  <c:v>42064</c:v>
                </c:pt>
                <c:pt idx="39">
                  <c:v>42095</c:v>
                </c:pt>
                <c:pt idx="40">
                  <c:v>42125</c:v>
                </c:pt>
                <c:pt idx="41">
                  <c:v>42156</c:v>
                </c:pt>
                <c:pt idx="42">
                  <c:v>42186</c:v>
                </c:pt>
                <c:pt idx="43">
                  <c:v>42217</c:v>
                </c:pt>
                <c:pt idx="44">
                  <c:v>42248</c:v>
                </c:pt>
                <c:pt idx="45">
                  <c:v>42278</c:v>
                </c:pt>
                <c:pt idx="46">
                  <c:v>42309</c:v>
                </c:pt>
                <c:pt idx="47">
                  <c:v>42339</c:v>
                </c:pt>
                <c:pt idx="48">
                  <c:v>42370</c:v>
                </c:pt>
                <c:pt idx="49">
                  <c:v>42401</c:v>
                </c:pt>
                <c:pt idx="50">
                  <c:v>42430</c:v>
                </c:pt>
                <c:pt idx="51">
                  <c:v>42461</c:v>
                </c:pt>
                <c:pt idx="52">
                  <c:v>42491</c:v>
                </c:pt>
                <c:pt idx="53">
                  <c:v>42522</c:v>
                </c:pt>
                <c:pt idx="54">
                  <c:v>42552</c:v>
                </c:pt>
                <c:pt idx="55">
                  <c:v>42583</c:v>
                </c:pt>
                <c:pt idx="56">
                  <c:v>42614</c:v>
                </c:pt>
                <c:pt idx="57">
                  <c:v>42644</c:v>
                </c:pt>
                <c:pt idx="58">
                  <c:v>42675</c:v>
                </c:pt>
                <c:pt idx="59">
                  <c:v>42705</c:v>
                </c:pt>
                <c:pt idx="60">
                  <c:v>42736</c:v>
                </c:pt>
                <c:pt idx="61">
                  <c:v>42767</c:v>
                </c:pt>
                <c:pt idx="62">
                  <c:v>42795</c:v>
                </c:pt>
                <c:pt idx="63">
                  <c:v>42826</c:v>
                </c:pt>
                <c:pt idx="64">
                  <c:v>42856</c:v>
                </c:pt>
                <c:pt idx="65">
                  <c:v>42887</c:v>
                </c:pt>
                <c:pt idx="66">
                  <c:v>42917</c:v>
                </c:pt>
                <c:pt idx="67">
                  <c:v>42948</c:v>
                </c:pt>
                <c:pt idx="68">
                  <c:v>42979</c:v>
                </c:pt>
                <c:pt idx="69">
                  <c:v>43009</c:v>
                </c:pt>
                <c:pt idx="70">
                  <c:v>43040</c:v>
                </c:pt>
                <c:pt idx="71">
                  <c:v>43070</c:v>
                </c:pt>
                <c:pt idx="72">
                  <c:v>43101</c:v>
                </c:pt>
                <c:pt idx="73">
                  <c:v>43132</c:v>
                </c:pt>
                <c:pt idx="74">
                  <c:v>43160</c:v>
                </c:pt>
                <c:pt idx="75">
                  <c:v>43191</c:v>
                </c:pt>
                <c:pt idx="76">
                  <c:v>43221</c:v>
                </c:pt>
                <c:pt idx="77">
                  <c:v>43252</c:v>
                </c:pt>
                <c:pt idx="78">
                  <c:v>43282</c:v>
                </c:pt>
                <c:pt idx="79">
                  <c:v>43313</c:v>
                </c:pt>
                <c:pt idx="80">
                  <c:v>43344</c:v>
                </c:pt>
                <c:pt idx="81">
                  <c:v>43374</c:v>
                </c:pt>
                <c:pt idx="82">
                  <c:v>43405</c:v>
                </c:pt>
                <c:pt idx="83">
                  <c:v>43435</c:v>
                </c:pt>
                <c:pt idx="84">
                  <c:v>43466</c:v>
                </c:pt>
                <c:pt idx="85">
                  <c:v>43497</c:v>
                </c:pt>
                <c:pt idx="86">
                  <c:v>43525</c:v>
                </c:pt>
                <c:pt idx="87">
                  <c:v>43556</c:v>
                </c:pt>
                <c:pt idx="88">
                  <c:v>43586</c:v>
                </c:pt>
                <c:pt idx="89">
                  <c:v>43617</c:v>
                </c:pt>
                <c:pt idx="90">
                  <c:v>43647</c:v>
                </c:pt>
                <c:pt idx="91">
                  <c:v>43678</c:v>
                </c:pt>
                <c:pt idx="92">
                  <c:v>43709</c:v>
                </c:pt>
                <c:pt idx="93">
                  <c:v>43739</c:v>
                </c:pt>
                <c:pt idx="94">
                  <c:v>43770</c:v>
                </c:pt>
                <c:pt idx="95">
                  <c:v>43800</c:v>
                </c:pt>
                <c:pt idx="96">
                  <c:v>43831</c:v>
                </c:pt>
                <c:pt idx="97">
                  <c:v>43862</c:v>
                </c:pt>
                <c:pt idx="98">
                  <c:v>43891</c:v>
                </c:pt>
                <c:pt idx="99">
                  <c:v>43922</c:v>
                </c:pt>
                <c:pt idx="100">
                  <c:v>43952</c:v>
                </c:pt>
                <c:pt idx="101">
                  <c:v>43983</c:v>
                </c:pt>
                <c:pt idx="102">
                  <c:v>44013</c:v>
                </c:pt>
                <c:pt idx="103">
                  <c:v>44044</c:v>
                </c:pt>
                <c:pt idx="104">
                  <c:v>44075</c:v>
                </c:pt>
                <c:pt idx="105">
                  <c:v>44105</c:v>
                </c:pt>
                <c:pt idx="106">
                  <c:v>44136</c:v>
                </c:pt>
                <c:pt idx="107">
                  <c:v>44166</c:v>
                </c:pt>
                <c:pt idx="108">
                  <c:v>44197</c:v>
                </c:pt>
                <c:pt idx="109">
                  <c:v>44228</c:v>
                </c:pt>
                <c:pt idx="110">
                  <c:v>44256</c:v>
                </c:pt>
                <c:pt idx="111">
                  <c:v>44287</c:v>
                </c:pt>
                <c:pt idx="112">
                  <c:v>44317</c:v>
                </c:pt>
                <c:pt idx="113">
                  <c:v>44348</c:v>
                </c:pt>
                <c:pt idx="114">
                  <c:v>44378</c:v>
                </c:pt>
                <c:pt idx="115">
                  <c:v>44409</c:v>
                </c:pt>
                <c:pt idx="116">
                  <c:v>44440</c:v>
                </c:pt>
                <c:pt idx="117">
                  <c:v>44470</c:v>
                </c:pt>
                <c:pt idx="118">
                  <c:v>44501</c:v>
                </c:pt>
                <c:pt idx="119">
                  <c:v>44531</c:v>
                </c:pt>
                <c:pt idx="120">
                  <c:v>44562</c:v>
                </c:pt>
                <c:pt idx="121">
                  <c:v>44593</c:v>
                </c:pt>
                <c:pt idx="122">
                  <c:v>44621</c:v>
                </c:pt>
                <c:pt idx="123">
                  <c:v>44652</c:v>
                </c:pt>
                <c:pt idx="124">
                  <c:v>44682</c:v>
                </c:pt>
                <c:pt idx="125">
                  <c:v>44713</c:v>
                </c:pt>
                <c:pt idx="126">
                  <c:v>44743</c:v>
                </c:pt>
                <c:pt idx="127">
                  <c:v>44774</c:v>
                </c:pt>
                <c:pt idx="128">
                  <c:v>44805</c:v>
                </c:pt>
                <c:pt idx="129">
                  <c:v>44835</c:v>
                </c:pt>
                <c:pt idx="130">
                  <c:v>44866</c:v>
                </c:pt>
                <c:pt idx="131">
                  <c:v>44896</c:v>
                </c:pt>
                <c:pt idx="132">
                  <c:v>44927</c:v>
                </c:pt>
                <c:pt idx="133">
                  <c:v>44958</c:v>
                </c:pt>
                <c:pt idx="134">
                  <c:v>44986</c:v>
                </c:pt>
                <c:pt idx="135">
                  <c:v>45017</c:v>
                </c:pt>
                <c:pt idx="136">
                  <c:v>45047</c:v>
                </c:pt>
                <c:pt idx="137">
                  <c:v>45078</c:v>
                </c:pt>
                <c:pt idx="138">
                  <c:v>45108</c:v>
                </c:pt>
                <c:pt idx="139">
                  <c:v>45139</c:v>
                </c:pt>
                <c:pt idx="140">
                  <c:v>45170</c:v>
                </c:pt>
                <c:pt idx="141">
                  <c:v>45200</c:v>
                </c:pt>
                <c:pt idx="142">
                  <c:v>45231</c:v>
                </c:pt>
                <c:pt idx="143">
                  <c:v>45261</c:v>
                </c:pt>
                <c:pt idx="144">
                  <c:v>45292</c:v>
                </c:pt>
                <c:pt idx="145">
                  <c:v>45323</c:v>
                </c:pt>
                <c:pt idx="146">
                  <c:v>45352</c:v>
                </c:pt>
                <c:pt idx="147">
                  <c:v>45383</c:v>
                </c:pt>
                <c:pt idx="148">
                  <c:v>45413</c:v>
                </c:pt>
                <c:pt idx="149">
                  <c:v>45444</c:v>
                </c:pt>
                <c:pt idx="150">
                  <c:v>45474</c:v>
                </c:pt>
                <c:pt idx="151">
                  <c:v>45505</c:v>
                </c:pt>
                <c:pt idx="152">
                  <c:v>45536</c:v>
                </c:pt>
                <c:pt idx="153">
                  <c:v>45566</c:v>
                </c:pt>
                <c:pt idx="154">
                  <c:v>45597</c:v>
                </c:pt>
                <c:pt idx="155">
                  <c:v>45627</c:v>
                </c:pt>
              </c:numCache>
            </c:numRef>
          </c:cat>
          <c:val>
            <c:numRef>
              <c:f>'Equity and Bond_Foreign'!$Q$4:$Q$159</c:f>
              <c:numCache>
                <c:formatCode>0</c:formatCode>
                <c:ptCount val="156"/>
                <c:pt idx="0">
                  <c:v>1955.5</c:v>
                </c:pt>
                <c:pt idx="1">
                  <c:v>2007</c:v>
                </c:pt>
                <c:pt idx="2">
                  <c:v>2035.8</c:v>
                </c:pt>
                <c:pt idx="3">
                  <c:v>2010.2</c:v>
                </c:pt>
                <c:pt idx="4">
                  <c:v>1935.2</c:v>
                </c:pt>
                <c:pt idx="5">
                  <c:v>1967.3000000000002</c:v>
                </c:pt>
                <c:pt idx="6">
                  <c:v>1979.5000000000002</c:v>
                </c:pt>
                <c:pt idx="7">
                  <c:v>2025.1</c:v>
                </c:pt>
                <c:pt idx="8">
                  <c:v>2094.3000000000002</c:v>
                </c:pt>
                <c:pt idx="9">
                  <c:v>2084.2000000000003</c:v>
                </c:pt>
                <c:pt idx="10">
                  <c:v>2104.8000000000002</c:v>
                </c:pt>
                <c:pt idx="11">
                  <c:v>2134.3000000000002</c:v>
                </c:pt>
                <c:pt idx="12">
                  <c:v>2197.3000000000002</c:v>
                </c:pt>
                <c:pt idx="13">
                  <c:v>2226.3000000000002</c:v>
                </c:pt>
                <c:pt idx="14">
                  <c:v>2296.4</c:v>
                </c:pt>
                <c:pt idx="15">
                  <c:v>2343</c:v>
                </c:pt>
                <c:pt idx="16">
                  <c:v>2356.9</c:v>
                </c:pt>
                <c:pt idx="17">
                  <c:v>2297.6999999999998</c:v>
                </c:pt>
                <c:pt idx="18">
                  <c:v>2378</c:v>
                </c:pt>
                <c:pt idx="19">
                  <c:v>2365.9</c:v>
                </c:pt>
                <c:pt idx="20">
                  <c:v>2444.5</c:v>
                </c:pt>
                <c:pt idx="21">
                  <c:v>2524.1999999999998</c:v>
                </c:pt>
                <c:pt idx="22">
                  <c:v>2559.6999999999998</c:v>
                </c:pt>
                <c:pt idx="23">
                  <c:v>2601</c:v>
                </c:pt>
                <c:pt idx="24">
                  <c:v>2581.8999999999996</c:v>
                </c:pt>
                <c:pt idx="25">
                  <c:v>2669.9</c:v>
                </c:pt>
                <c:pt idx="26">
                  <c:v>2720.9</c:v>
                </c:pt>
                <c:pt idx="27">
                  <c:v>2732.6</c:v>
                </c:pt>
                <c:pt idx="28">
                  <c:v>2764.3999999999996</c:v>
                </c:pt>
                <c:pt idx="29">
                  <c:v>2813.6000000000004</c:v>
                </c:pt>
                <c:pt idx="30">
                  <c:v>2799.8</c:v>
                </c:pt>
                <c:pt idx="31">
                  <c:v>2859.2</c:v>
                </c:pt>
                <c:pt idx="32">
                  <c:v>2837</c:v>
                </c:pt>
                <c:pt idx="33">
                  <c:v>2884.7</c:v>
                </c:pt>
                <c:pt idx="34">
                  <c:v>2946.9</c:v>
                </c:pt>
                <c:pt idx="35">
                  <c:v>2945.7</c:v>
                </c:pt>
                <c:pt idx="36">
                  <c:v>2933.6000000000004</c:v>
                </c:pt>
                <c:pt idx="37">
                  <c:v>3013.1000000000004</c:v>
                </c:pt>
                <c:pt idx="38">
                  <c:v>2977.7</c:v>
                </c:pt>
                <c:pt idx="39">
                  <c:v>3000</c:v>
                </c:pt>
                <c:pt idx="40">
                  <c:v>3035.7</c:v>
                </c:pt>
                <c:pt idx="41">
                  <c:v>3014.6</c:v>
                </c:pt>
                <c:pt idx="42">
                  <c:v>3066.1000000000004</c:v>
                </c:pt>
                <c:pt idx="43">
                  <c:v>2949.1</c:v>
                </c:pt>
                <c:pt idx="44">
                  <c:v>2885.5</c:v>
                </c:pt>
                <c:pt idx="45">
                  <c:v>2965.8999999999996</c:v>
                </c:pt>
                <c:pt idx="46">
                  <c:v>2944.1</c:v>
                </c:pt>
                <c:pt idx="47">
                  <c:v>2924</c:v>
                </c:pt>
                <c:pt idx="48">
                  <c:v>2844.7999999999997</c:v>
                </c:pt>
                <c:pt idx="49">
                  <c:v>2863.2</c:v>
                </c:pt>
                <c:pt idx="50">
                  <c:v>2982.8</c:v>
                </c:pt>
                <c:pt idx="51">
                  <c:v>3029.3</c:v>
                </c:pt>
                <c:pt idx="52">
                  <c:v>3059.9</c:v>
                </c:pt>
                <c:pt idx="53">
                  <c:v>3104.7</c:v>
                </c:pt>
                <c:pt idx="54">
                  <c:v>3195.5</c:v>
                </c:pt>
                <c:pt idx="55">
                  <c:v>3231.1</c:v>
                </c:pt>
                <c:pt idx="56">
                  <c:v>3229.6</c:v>
                </c:pt>
                <c:pt idx="57">
                  <c:v>3175</c:v>
                </c:pt>
                <c:pt idx="58">
                  <c:v>3200.9</c:v>
                </c:pt>
                <c:pt idx="59">
                  <c:v>3244.3</c:v>
                </c:pt>
                <c:pt idx="60">
                  <c:v>3309.5</c:v>
                </c:pt>
                <c:pt idx="61">
                  <c:v>3365</c:v>
                </c:pt>
                <c:pt idx="62">
                  <c:v>3392.7000000000003</c:v>
                </c:pt>
                <c:pt idx="63">
                  <c:v>3443.1</c:v>
                </c:pt>
                <c:pt idx="64">
                  <c:v>3505.8</c:v>
                </c:pt>
                <c:pt idx="65">
                  <c:v>3651.8</c:v>
                </c:pt>
                <c:pt idx="66">
                  <c:v>3712.1000000000004</c:v>
                </c:pt>
                <c:pt idx="67">
                  <c:v>3754</c:v>
                </c:pt>
                <c:pt idx="68">
                  <c:v>3813.5</c:v>
                </c:pt>
                <c:pt idx="69">
                  <c:v>3881.6000000000004</c:v>
                </c:pt>
                <c:pt idx="70">
                  <c:v>3950.8</c:v>
                </c:pt>
                <c:pt idx="71">
                  <c:v>3956.3999999999996</c:v>
                </c:pt>
                <c:pt idx="72">
                  <c:v>4093.3</c:v>
                </c:pt>
                <c:pt idx="73">
                  <c:v>3998.5</c:v>
                </c:pt>
                <c:pt idx="74">
                  <c:v>3965.1000000000004</c:v>
                </c:pt>
                <c:pt idx="75">
                  <c:v>3957.7999999999997</c:v>
                </c:pt>
                <c:pt idx="76">
                  <c:v>3951.3</c:v>
                </c:pt>
                <c:pt idx="77">
                  <c:v>3942.5</c:v>
                </c:pt>
                <c:pt idx="78">
                  <c:v>4030</c:v>
                </c:pt>
                <c:pt idx="79">
                  <c:v>4088.9</c:v>
                </c:pt>
                <c:pt idx="80">
                  <c:v>4081.1000000000004</c:v>
                </c:pt>
                <c:pt idx="81">
                  <c:v>3889.3</c:v>
                </c:pt>
                <c:pt idx="82">
                  <c:v>3907.7</c:v>
                </c:pt>
                <c:pt idx="83">
                  <c:v>3755.5</c:v>
                </c:pt>
                <c:pt idx="84">
                  <c:v>3910.3</c:v>
                </c:pt>
                <c:pt idx="85">
                  <c:v>3967.7</c:v>
                </c:pt>
                <c:pt idx="86">
                  <c:v>4017.3999999999996</c:v>
                </c:pt>
                <c:pt idx="87">
                  <c:v>4102</c:v>
                </c:pt>
                <c:pt idx="88">
                  <c:v>3963.5</c:v>
                </c:pt>
                <c:pt idx="89">
                  <c:v>4009.7</c:v>
                </c:pt>
                <c:pt idx="90">
                  <c:v>4044.5</c:v>
                </c:pt>
                <c:pt idx="91">
                  <c:v>4032.3999999999996</c:v>
                </c:pt>
                <c:pt idx="92">
                  <c:v>4051.3</c:v>
                </c:pt>
                <c:pt idx="93">
                  <c:v>4095.3</c:v>
                </c:pt>
                <c:pt idx="94">
                  <c:v>4142.8</c:v>
                </c:pt>
                <c:pt idx="95">
                  <c:v>4258.3</c:v>
                </c:pt>
                <c:pt idx="96">
                  <c:v>4284.8999999999996</c:v>
                </c:pt>
                <c:pt idx="97">
                  <c:v>4109.5</c:v>
                </c:pt>
                <c:pt idx="98">
                  <c:v>3683.3</c:v>
                </c:pt>
                <c:pt idx="99">
                  <c:v>4046.3999999999996</c:v>
                </c:pt>
                <c:pt idx="100">
                  <c:v>4262.8999999999996</c:v>
                </c:pt>
                <c:pt idx="101">
                  <c:v>4317.7</c:v>
                </c:pt>
                <c:pt idx="102">
                  <c:v>4564.3999999999996</c:v>
                </c:pt>
                <c:pt idx="103">
                  <c:v>4704.6000000000004</c:v>
                </c:pt>
                <c:pt idx="104">
                  <c:v>4638.8999999999996</c:v>
                </c:pt>
                <c:pt idx="105">
                  <c:v>4612.8999999999996</c:v>
                </c:pt>
                <c:pt idx="106">
                  <c:v>4988.2</c:v>
                </c:pt>
                <c:pt idx="107">
                  <c:v>5172</c:v>
                </c:pt>
                <c:pt idx="108">
                  <c:v>5187.5</c:v>
                </c:pt>
                <c:pt idx="109">
                  <c:v>5311.9</c:v>
                </c:pt>
                <c:pt idx="110">
                  <c:v>5429.5</c:v>
                </c:pt>
                <c:pt idx="111">
                  <c:v>5628.1</c:v>
                </c:pt>
                <c:pt idx="112">
                  <c:v>5691.4</c:v>
                </c:pt>
                <c:pt idx="113">
                  <c:v>5966.5</c:v>
                </c:pt>
                <c:pt idx="114">
                  <c:v>6060.2</c:v>
                </c:pt>
                <c:pt idx="115">
                  <c:v>6171.8</c:v>
                </c:pt>
                <c:pt idx="116">
                  <c:v>5971.7999999999993</c:v>
                </c:pt>
                <c:pt idx="117">
                  <c:v>6203.4</c:v>
                </c:pt>
                <c:pt idx="118">
                  <c:v>6113.4</c:v>
                </c:pt>
                <c:pt idx="119">
                  <c:v>6429.5999999999995</c:v>
                </c:pt>
                <c:pt idx="120">
                  <c:v>6129.1</c:v>
                </c:pt>
                <c:pt idx="121">
                  <c:v>5988</c:v>
                </c:pt>
                <c:pt idx="122">
                  <c:v>6050.7999999999993</c:v>
                </c:pt>
                <c:pt idx="123">
                  <c:v>5603.6</c:v>
                </c:pt>
                <c:pt idx="124">
                  <c:v>5497.4</c:v>
                </c:pt>
                <c:pt idx="125">
                  <c:v>5077.8</c:v>
                </c:pt>
                <c:pt idx="126">
                  <c:v>5354</c:v>
                </c:pt>
                <c:pt idx="127">
                  <c:v>5209.6000000000004</c:v>
                </c:pt>
                <c:pt idx="128">
                  <c:v>4762.3999999999996</c:v>
                </c:pt>
                <c:pt idx="129">
                  <c:v>4944.3999999999996</c:v>
                </c:pt>
                <c:pt idx="130">
                  <c:v>5164</c:v>
                </c:pt>
                <c:pt idx="131">
                  <c:v>4990.5</c:v>
                </c:pt>
                <c:pt idx="132">
                  <c:v>5279.5</c:v>
                </c:pt>
                <c:pt idx="133">
                  <c:v>5149.7000000000007</c:v>
                </c:pt>
                <c:pt idx="134">
                  <c:v>5271.2999999999993</c:v>
                </c:pt>
                <c:pt idx="135">
                  <c:v>5321.9</c:v>
                </c:pt>
                <c:pt idx="136">
                  <c:v>5319.4</c:v>
                </c:pt>
                <c:pt idx="137">
                  <c:v>5581.4</c:v>
                </c:pt>
                <c:pt idx="138">
                  <c:v>5736.7</c:v>
                </c:pt>
                <c:pt idx="139">
                  <c:v>5672.9</c:v>
                </c:pt>
                <c:pt idx="140">
                  <c:v>5439.2</c:v>
                </c:pt>
                <c:pt idx="141">
                  <c:v>5323.9</c:v>
                </c:pt>
                <c:pt idx="142">
                  <c:v>5726.3</c:v>
                </c:pt>
                <c:pt idx="143">
                  <c:v>5990.2</c:v>
                </c:pt>
                <c:pt idx="144">
                  <c:v>6080.7999999999993</c:v>
                </c:pt>
                <c:pt idx="145">
                  <c:v>6303.1</c:v>
                </c:pt>
                <c:pt idx="146">
                  <c:v>6506.0999999999995</c:v>
                </c:pt>
                <c:pt idx="147">
                  <c:v>6304.7000000000007</c:v>
                </c:pt>
                <c:pt idx="148">
                  <c:v>6521.3</c:v>
                </c:pt>
                <c:pt idx="149">
                  <c:v>6682.9000000000005</c:v>
                </c:pt>
                <c:pt idx="150">
                  <c:v>6795.3</c:v>
                </c:pt>
                <c:pt idx="151">
                  <c:v>6896.9000000000005</c:v>
                </c:pt>
                <c:pt idx="152">
                  <c:v>7080.9</c:v>
                </c:pt>
                <c:pt idx="153">
                  <c:v>7041.5999999999995</c:v>
                </c:pt>
                <c:pt idx="154">
                  <c:v>7361.8000000000011</c:v>
                </c:pt>
                <c:pt idx="155">
                  <c:v>7217.4000000000005</c:v>
                </c:pt>
              </c:numCache>
            </c:numRef>
          </c:val>
          <c:extLst>
            <c:ext xmlns:c16="http://schemas.microsoft.com/office/drawing/2014/chart" uri="{C3380CC4-5D6E-409C-BE32-E72D297353CC}">
              <c16:uniqueId val="{00000002-8664-4062-9D12-23F62B278608}"/>
            </c:ext>
          </c:extLst>
        </c:ser>
        <c:ser>
          <c:idx val="16"/>
          <c:order val="16"/>
          <c:tx>
            <c:strRef>
              <c:f>'Equity and Bond_Foreign'!$S$3</c:f>
              <c:strCache>
                <c:ptCount val="1"/>
                <c:pt idx="0">
                  <c:v>Asia ex China and Japan</c:v>
                </c:pt>
              </c:strCache>
            </c:strRef>
          </c:tx>
          <c:spPr>
            <a:solidFill>
              <a:srgbClr val="31879C"/>
            </a:solidFill>
            <a:ln>
              <a:noFill/>
            </a:ln>
            <a:effectLst/>
          </c:spPr>
          <c:cat>
            <c:numRef>
              <c:f>'Equity and Bond_Foreign'!$B$4:$B$159</c:f>
              <c:numCache>
                <c:formatCode>m/d/yyyy</c:formatCode>
                <c:ptCount val="156"/>
                <c:pt idx="0">
                  <c:v>40909</c:v>
                </c:pt>
                <c:pt idx="1">
                  <c:v>40940</c:v>
                </c:pt>
                <c:pt idx="2">
                  <c:v>40969</c:v>
                </c:pt>
                <c:pt idx="3">
                  <c:v>41000</c:v>
                </c:pt>
                <c:pt idx="4">
                  <c:v>41030</c:v>
                </c:pt>
                <c:pt idx="5">
                  <c:v>41061</c:v>
                </c:pt>
                <c:pt idx="6">
                  <c:v>41091</c:v>
                </c:pt>
                <c:pt idx="7">
                  <c:v>41122</c:v>
                </c:pt>
                <c:pt idx="8">
                  <c:v>41153</c:v>
                </c:pt>
                <c:pt idx="9">
                  <c:v>41183</c:v>
                </c:pt>
                <c:pt idx="10">
                  <c:v>41214</c:v>
                </c:pt>
                <c:pt idx="11">
                  <c:v>41244</c:v>
                </c:pt>
                <c:pt idx="12">
                  <c:v>41275</c:v>
                </c:pt>
                <c:pt idx="13">
                  <c:v>41306</c:v>
                </c:pt>
                <c:pt idx="14">
                  <c:v>41334</c:v>
                </c:pt>
                <c:pt idx="15">
                  <c:v>41365</c:v>
                </c:pt>
                <c:pt idx="16">
                  <c:v>41395</c:v>
                </c:pt>
                <c:pt idx="17">
                  <c:v>41426</c:v>
                </c:pt>
                <c:pt idx="18">
                  <c:v>41456</c:v>
                </c:pt>
                <c:pt idx="19">
                  <c:v>41487</c:v>
                </c:pt>
                <c:pt idx="20">
                  <c:v>41518</c:v>
                </c:pt>
                <c:pt idx="21">
                  <c:v>41548</c:v>
                </c:pt>
                <c:pt idx="22">
                  <c:v>41579</c:v>
                </c:pt>
                <c:pt idx="23">
                  <c:v>41609</c:v>
                </c:pt>
                <c:pt idx="24">
                  <c:v>41640</c:v>
                </c:pt>
                <c:pt idx="25">
                  <c:v>41671</c:v>
                </c:pt>
                <c:pt idx="26">
                  <c:v>41699</c:v>
                </c:pt>
                <c:pt idx="27">
                  <c:v>41730</c:v>
                </c:pt>
                <c:pt idx="28">
                  <c:v>41760</c:v>
                </c:pt>
                <c:pt idx="29">
                  <c:v>41791</c:v>
                </c:pt>
                <c:pt idx="30">
                  <c:v>41821</c:v>
                </c:pt>
                <c:pt idx="31">
                  <c:v>41852</c:v>
                </c:pt>
                <c:pt idx="32">
                  <c:v>41883</c:v>
                </c:pt>
                <c:pt idx="33">
                  <c:v>41913</c:v>
                </c:pt>
                <c:pt idx="34">
                  <c:v>41944</c:v>
                </c:pt>
                <c:pt idx="35">
                  <c:v>41974</c:v>
                </c:pt>
                <c:pt idx="36">
                  <c:v>42005</c:v>
                </c:pt>
                <c:pt idx="37">
                  <c:v>42036</c:v>
                </c:pt>
                <c:pt idx="38">
                  <c:v>42064</c:v>
                </c:pt>
                <c:pt idx="39">
                  <c:v>42095</c:v>
                </c:pt>
                <c:pt idx="40">
                  <c:v>42125</c:v>
                </c:pt>
                <c:pt idx="41">
                  <c:v>42156</c:v>
                </c:pt>
                <c:pt idx="42">
                  <c:v>42186</c:v>
                </c:pt>
                <c:pt idx="43">
                  <c:v>42217</c:v>
                </c:pt>
                <c:pt idx="44">
                  <c:v>42248</c:v>
                </c:pt>
                <c:pt idx="45">
                  <c:v>42278</c:v>
                </c:pt>
                <c:pt idx="46">
                  <c:v>42309</c:v>
                </c:pt>
                <c:pt idx="47">
                  <c:v>42339</c:v>
                </c:pt>
                <c:pt idx="48">
                  <c:v>42370</c:v>
                </c:pt>
                <c:pt idx="49">
                  <c:v>42401</c:v>
                </c:pt>
                <c:pt idx="50">
                  <c:v>42430</c:v>
                </c:pt>
                <c:pt idx="51">
                  <c:v>42461</c:v>
                </c:pt>
                <c:pt idx="52">
                  <c:v>42491</c:v>
                </c:pt>
                <c:pt idx="53">
                  <c:v>42522</c:v>
                </c:pt>
                <c:pt idx="54">
                  <c:v>42552</c:v>
                </c:pt>
                <c:pt idx="55">
                  <c:v>42583</c:v>
                </c:pt>
                <c:pt idx="56">
                  <c:v>42614</c:v>
                </c:pt>
                <c:pt idx="57">
                  <c:v>42644</c:v>
                </c:pt>
                <c:pt idx="58">
                  <c:v>42675</c:v>
                </c:pt>
                <c:pt idx="59">
                  <c:v>42705</c:v>
                </c:pt>
                <c:pt idx="60">
                  <c:v>42736</c:v>
                </c:pt>
                <c:pt idx="61">
                  <c:v>42767</c:v>
                </c:pt>
                <c:pt idx="62">
                  <c:v>42795</c:v>
                </c:pt>
                <c:pt idx="63">
                  <c:v>42826</c:v>
                </c:pt>
                <c:pt idx="64">
                  <c:v>42856</c:v>
                </c:pt>
                <c:pt idx="65">
                  <c:v>42887</c:v>
                </c:pt>
                <c:pt idx="66">
                  <c:v>42917</c:v>
                </c:pt>
                <c:pt idx="67">
                  <c:v>42948</c:v>
                </c:pt>
                <c:pt idx="68">
                  <c:v>42979</c:v>
                </c:pt>
                <c:pt idx="69">
                  <c:v>43009</c:v>
                </c:pt>
                <c:pt idx="70">
                  <c:v>43040</c:v>
                </c:pt>
                <c:pt idx="71">
                  <c:v>43070</c:v>
                </c:pt>
                <c:pt idx="72">
                  <c:v>43101</c:v>
                </c:pt>
                <c:pt idx="73">
                  <c:v>43132</c:v>
                </c:pt>
                <c:pt idx="74">
                  <c:v>43160</c:v>
                </c:pt>
                <c:pt idx="75">
                  <c:v>43191</c:v>
                </c:pt>
                <c:pt idx="76">
                  <c:v>43221</c:v>
                </c:pt>
                <c:pt idx="77">
                  <c:v>43252</c:v>
                </c:pt>
                <c:pt idx="78">
                  <c:v>43282</c:v>
                </c:pt>
                <c:pt idx="79">
                  <c:v>43313</c:v>
                </c:pt>
                <c:pt idx="80">
                  <c:v>43344</c:v>
                </c:pt>
                <c:pt idx="81">
                  <c:v>43374</c:v>
                </c:pt>
                <c:pt idx="82">
                  <c:v>43405</c:v>
                </c:pt>
                <c:pt idx="83">
                  <c:v>43435</c:v>
                </c:pt>
                <c:pt idx="84">
                  <c:v>43466</c:v>
                </c:pt>
                <c:pt idx="85">
                  <c:v>43497</c:v>
                </c:pt>
                <c:pt idx="86">
                  <c:v>43525</c:v>
                </c:pt>
                <c:pt idx="87">
                  <c:v>43556</c:v>
                </c:pt>
                <c:pt idx="88">
                  <c:v>43586</c:v>
                </c:pt>
                <c:pt idx="89">
                  <c:v>43617</c:v>
                </c:pt>
                <c:pt idx="90">
                  <c:v>43647</c:v>
                </c:pt>
                <c:pt idx="91">
                  <c:v>43678</c:v>
                </c:pt>
                <c:pt idx="92">
                  <c:v>43709</c:v>
                </c:pt>
                <c:pt idx="93">
                  <c:v>43739</c:v>
                </c:pt>
                <c:pt idx="94">
                  <c:v>43770</c:v>
                </c:pt>
                <c:pt idx="95">
                  <c:v>43800</c:v>
                </c:pt>
                <c:pt idx="96">
                  <c:v>43831</c:v>
                </c:pt>
                <c:pt idx="97">
                  <c:v>43862</c:v>
                </c:pt>
                <c:pt idx="98">
                  <c:v>43891</c:v>
                </c:pt>
                <c:pt idx="99">
                  <c:v>43922</c:v>
                </c:pt>
                <c:pt idx="100">
                  <c:v>43952</c:v>
                </c:pt>
                <c:pt idx="101">
                  <c:v>43983</c:v>
                </c:pt>
                <c:pt idx="102">
                  <c:v>44013</c:v>
                </c:pt>
                <c:pt idx="103">
                  <c:v>44044</c:v>
                </c:pt>
                <c:pt idx="104">
                  <c:v>44075</c:v>
                </c:pt>
                <c:pt idx="105">
                  <c:v>44105</c:v>
                </c:pt>
                <c:pt idx="106">
                  <c:v>44136</c:v>
                </c:pt>
                <c:pt idx="107">
                  <c:v>44166</c:v>
                </c:pt>
                <c:pt idx="108">
                  <c:v>44197</c:v>
                </c:pt>
                <c:pt idx="109">
                  <c:v>44228</c:v>
                </c:pt>
                <c:pt idx="110">
                  <c:v>44256</c:v>
                </c:pt>
                <c:pt idx="111">
                  <c:v>44287</c:v>
                </c:pt>
                <c:pt idx="112">
                  <c:v>44317</c:v>
                </c:pt>
                <c:pt idx="113">
                  <c:v>44348</c:v>
                </c:pt>
                <c:pt idx="114">
                  <c:v>44378</c:v>
                </c:pt>
                <c:pt idx="115">
                  <c:v>44409</c:v>
                </c:pt>
                <c:pt idx="116">
                  <c:v>44440</c:v>
                </c:pt>
                <c:pt idx="117">
                  <c:v>44470</c:v>
                </c:pt>
                <c:pt idx="118">
                  <c:v>44501</c:v>
                </c:pt>
                <c:pt idx="119">
                  <c:v>44531</c:v>
                </c:pt>
                <c:pt idx="120">
                  <c:v>44562</c:v>
                </c:pt>
                <c:pt idx="121">
                  <c:v>44593</c:v>
                </c:pt>
                <c:pt idx="122">
                  <c:v>44621</c:v>
                </c:pt>
                <c:pt idx="123">
                  <c:v>44652</c:v>
                </c:pt>
                <c:pt idx="124">
                  <c:v>44682</c:v>
                </c:pt>
                <c:pt idx="125">
                  <c:v>44713</c:v>
                </c:pt>
                <c:pt idx="126">
                  <c:v>44743</c:v>
                </c:pt>
                <c:pt idx="127">
                  <c:v>44774</c:v>
                </c:pt>
                <c:pt idx="128">
                  <c:v>44805</c:v>
                </c:pt>
                <c:pt idx="129">
                  <c:v>44835</c:v>
                </c:pt>
                <c:pt idx="130">
                  <c:v>44866</c:v>
                </c:pt>
                <c:pt idx="131">
                  <c:v>44896</c:v>
                </c:pt>
                <c:pt idx="132">
                  <c:v>44927</c:v>
                </c:pt>
                <c:pt idx="133">
                  <c:v>44958</c:v>
                </c:pt>
                <c:pt idx="134">
                  <c:v>44986</c:v>
                </c:pt>
                <c:pt idx="135">
                  <c:v>45017</c:v>
                </c:pt>
                <c:pt idx="136">
                  <c:v>45047</c:v>
                </c:pt>
                <c:pt idx="137">
                  <c:v>45078</c:v>
                </c:pt>
                <c:pt idx="138">
                  <c:v>45108</c:v>
                </c:pt>
                <c:pt idx="139">
                  <c:v>45139</c:v>
                </c:pt>
                <c:pt idx="140">
                  <c:v>45170</c:v>
                </c:pt>
                <c:pt idx="141">
                  <c:v>45200</c:v>
                </c:pt>
                <c:pt idx="142">
                  <c:v>45231</c:v>
                </c:pt>
                <c:pt idx="143">
                  <c:v>45261</c:v>
                </c:pt>
                <c:pt idx="144">
                  <c:v>45292</c:v>
                </c:pt>
                <c:pt idx="145">
                  <c:v>45323</c:v>
                </c:pt>
                <c:pt idx="146">
                  <c:v>45352</c:v>
                </c:pt>
                <c:pt idx="147">
                  <c:v>45383</c:v>
                </c:pt>
                <c:pt idx="148">
                  <c:v>45413</c:v>
                </c:pt>
                <c:pt idx="149">
                  <c:v>45444</c:v>
                </c:pt>
                <c:pt idx="150">
                  <c:v>45474</c:v>
                </c:pt>
                <c:pt idx="151">
                  <c:v>45505</c:v>
                </c:pt>
                <c:pt idx="152">
                  <c:v>45536</c:v>
                </c:pt>
                <c:pt idx="153">
                  <c:v>45566</c:v>
                </c:pt>
                <c:pt idx="154">
                  <c:v>45597</c:v>
                </c:pt>
                <c:pt idx="155">
                  <c:v>45627</c:v>
                </c:pt>
              </c:numCache>
            </c:numRef>
          </c:cat>
          <c:val>
            <c:numRef>
              <c:f>'Equity and Bond_Foreign'!$S$4:$S$159</c:f>
              <c:numCache>
                <c:formatCode>0</c:formatCode>
                <c:ptCount val="156"/>
                <c:pt idx="0">
                  <c:v>421.29999999999995</c:v>
                </c:pt>
                <c:pt idx="1">
                  <c:v>434.4</c:v>
                </c:pt>
                <c:pt idx="2">
                  <c:v>445.8</c:v>
                </c:pt>
                <c:pt idx="3">
                  <c:v>441</c:v>
                </c:pt>
                <c:pt idx="4">
                  <c:v>422.7</c:v>
                </c:pt>
                <c:pt idx="5">
                  <c:v>439.69999999999993</c:v>
                </c:pt>
                <c:pt idx="6">
                  <c:v>442.99999999999994</c:v>
                </c:pt>
                <c:pt idx="7">
                  <c:v>453.9</c:v>
                </c:pt>
                <c:pt idx="8">
                  <c:v>467.70000000000005</c:v>
                </c:pt>
                <c:pt idx="9">
                  <c:v>468.50000000000006</c:v>
                </c:pt>
                <c:pt idx="10">
                  <c:v>475.2000000000001</c:v>
                </c:pt>
                <c:pt idx="11">
                  <c:v>484.4</c:v>
                </c:pt>
                <c:pt idx="12">
                  <c:v>503.1</c:v>
                </c:pt>
                <c:pt idx="13">
                  <c:v>508</c:v>
                </c:pt>
                <c:pt idx="14">
                  <c:v>530.79999999999995</c:v>
                </c:pt>
                <c:pt idx="15">
                  <c:v>561.29999999999995</c:v>
                </c:pt>
                <c:pt idx="16">
                  <c:v>564.99999999999989</c:v>
                </c:pt>
                <c:pt idx="17">
                  <c:v>553.4</c:v>
                </c:pt>
                <c:pt idx="18">
                  <c:v>570.70000000000005</c:v>
                </c:pt>
                <c:pt idx="19">
                  <c:v>555.70000000000005</c:v>
                </c:pt>
                <c:pt idx="20">
                  <c:v>574.4</c:v>
                </c:pt>
                <c:pt idx="21">
                  <c:v>593.79999999999995</c:v>
                </c:pt>
                <c:pt idx="22">
                  <c:v>608.1</c:v>
                </c:pt>
                <c:pt idx="23">
                  <c:v>617.90000000000009</c:v>
                </c:pt>
                <c:pt idx="24">
                  <c:v>607</c:v>
                </c:pt>
                <c:pt idx="25">
                  <c:v>630.1</c:v>
                </c:pt>
                <c:pt idx="26">
                  <c:v>630.49999999999989</c:v>
                </c:pt>
                <c:pt idx="27">
                  <c:v>637.1</c:v>
                </c:pt>
                <c:pt idx="28">
                  <c:v>652</c:v>
                </c:pt>
                <c:pt idx="29">
                  <c:v>654.79999999999995</c:v>
                </c:pt>
                <c:pt idx="30">
                  <c:v>650.5</c:v>
                </c:pt>
                <c:pt idx="31">
                  <c:v>673.6</c:v>
                </c:pt>
                <c:pt idx="32">
                  <c:v>674.9</c:v>
                </c:pt>
                <c:pt idx="33">
                  <c:v>679.90000000000009</c:v>
                </c:pt>
                <c:pt idx="34">
                  <c:v>686.6</c:v>
                </c:pt>
                <c:pt idx="35">
                  <c:v>682.8</c:v>
                </c:pt>
                <c:pt idx="36">
                  <c:v>685.2</c:v>
                </c:pt>
                <c:pt idx="37">
                  <c:v>710.5</c:v>
                </c:pt>
                <c:pt idx="38">
                  <c:v>703.9</c:v>
                </c:pt>
                <c:pt idx="39">
                  <c:v>713.19999999999993</c:v>
                </c:pt>
                <c:pt idx="40">
                  <c:v>718.30000000000007</c:v>
                </c:pt>
                <c:pt idx="41">
                  <c:v>711.30000000000007</c:v>
                </c:pt>
                <c:pt idx="42">
                  <c:v>722.3</c:v>
                </c:pt>
                <c:pt idx="43">
                  <c:v>693.6</c:v>
                </c:pt>
                <c:pt idx="44">
                  <c:v>681.2</c:v>
                </c:pt>
                <c:pt idx="45">
                  <c:v>715.8</c:v>
                </c:pt>
                <c:pt idx="46">
                  <c:v>714.59999999999991</c:v>
                </c:pt>
                <c:pt idx="47">
                  <c:v>707.6</c:v>
                </c:pt>
                <c:pt idx="48">
                  <c:v>688.5</c:v>
                </c:pt>
                <c:pt idx="49">
                  <c:v>699.50000000000011</c:v>
                </c:pt>
                <c:pt idx="50">
                  <c:v>730.10000000000014</c:v>
                </c:pt>
                <c:pt idx="51">
                  <c:v>740.00000000000023</c:v>
                </c:pt>
                <c:pt idx="52">
                  <c:v>744</c:v>
                </c:pt>
                <c:pt idx="53">
                  <c:v>758.9</c:v>
                </c:pt>
                <c:pt idx="54">
                  <c:v>786.8</c:v>
                </c:pt>
                <c:pt idx="55">
                  <c:v>810.30000000000007</c:v>
                </c:pt>
                <c:pt idx="56">
                  <c:v>820.40000000000009</c:v>
                </c:pt>
                <c:pt idx="57">
                  <c:v>814.20000000000016</c:v>
                </c:pt>
                <c:pt idx="58">
                  <c:v>828.1</c:v>
                </c:pt>
                <c:pt idx="59">
                  <c:v>806.49999999999989</c:v>
                </c:pt>
                <c:pt idx="60">
                  <c:v>828.4</c:v>
                </c:pt>
                <c:pt idx="61">
                  <c:v>849.8</c:v>
                </c:pt>
                <c:pt idx="62">
                  <c:v>876.89999999999986</c:v>
                </c:pt>
                <c:pt idx="63">
                  <c:v>876.99999999999989</c:v>
                </c:pt>
                <c:pt idx="64">
                  <c:v>895.2</c:v>
                </c:pt>
                <c:pt idx="65">
                  <c:v>909.5</c:v>
                </c:pt>
                <c:pt idx="66">
                  <c:v>919.1</c:v>
                </c:pt>
                <c:pt idx="67">
                  <c:v>926.5</c:v>
                </c:pt>
                <c:pt idx="68">
                  <c:v>942.30000000000007</c:v>
                </c:pt>
                <c:pt idx="69">
                  <c:v>962.90000000000009</c:v>
                </c:pt>
                <c:pt idx="70">
                  <c:v>985.59999999999991</c:v>
                </c:pt>
                <c:pt idx="71">
                  <c:v>974.19999999999993</c:v>
                </c:pt>
                <c:pt idx="72">
                  <c:v>1024.7000000000003</c:v>
                </c:pt>
                <c:pt idx="73">
                  <c:v>997.5</c:v>
                </c:pt>
                <c:pt idx="74">
                  <c:v>989.70000000000016</c:v>
                </c:pt>
                <c:pt idx="75">
                  <c:v>987.90000000000009</c:v>
                </c:pt>
                <c:pt idx="76">
                  <c:v>1003.8000000000001</c:v>
                </c:pt>
                <c:pt idx="77">
                  <c:v>1002.9999999999999</c:v>
                </c:pt>
                <c:pt idx="78">
                  <c:v>1010.3</c:v>
                </c:pt>
                <c:pt idx="79">
                  <c:v>1044.0000000000002</c:v>
                </c:pt>
                <c:pt idx="80">
                  <c:v>1050.7</c:v>
                </c:pt>
                <c:pt idx="81">
                  <c:v>993.79999999999984</c:v>
                </c:pt>
                <c:pt idx="82">
                  <c:v>997.40000000000009</c:v>
                </c:pt>
                <c:pt idx="83">
                  <c:v>989.10000000000014</c:v>
                </c:pt>
                <c:pt idx="84">
                  <c:v>1036.3000000000002</c:v>
                </c:pt>
                <c:pt idx="85">
                  <c:v>1056.8</c:v>
                </c:pt>
                <c:pt idx="86">
                  <c:v>1066.3999999999999</c:v>
                </c:pt>
                <c:pt idx="87">
                  <c:v>1107.2</c:v>
                </c:pt>
                <c:pt idx="88">
                  <c:v>1080.3</c:v>
                </c:pt>
                <c:pt idx="89">
                  <c:v>1096.3</c:v>
                </c:pt>
                <c:pt idx="90">
                  <c:v>1100.1000000000001</c:v>
                </c:pt>
                <c:pt idx="91">
                  <c:v>1110</c:v>
                </c:pt>
                <c:pt idx="92">
                  <c:v>1128.1000000000001</c:v>
                </c:pt>
                <c:pt idx="93">
                  <c:v>1156.7</c:v>
                </c:pt>
                <c:pt idx="94">
                  <c:v>1172.6000000000001</c:v>
                </c:pt>
                <c:pt idx="95">
                  <c:v>1187.1000000000001</c:v>
                </c:pt>
                <c:pt idx="96">
                  <c:v>1204.3000000000002</c:v>
                </c:pt>
                <c:pt idx="97">
                  <c:v>1149.5</c:v>
                </c:pt>
                <c:pt idx="98">
                  <c:v>1039.8</c:v>
                </c:pt>
                <c:pt idx="99">
                  <c:v>1125.5</c:v>
                </c:pt>
                <c:pt idx="100">
                  <c:v>1185.8</c:v>
                </c:pt>
                <c:pt idx="101">
                  <c:v>1214.0999999999999</c:v>
                </c:pt>
                <c:pt idx="102">
                  <c:v>1282.3</c:v>
                </c:pt>
                <c:pt idx="103">
                  <c:v>1321.3</c:v>
                </c:pt>
                <c:pt idx="104">
                  <c:v>1308.9000000000003</c:v>
                </c:pt>
                <c:pt idx="105">
                  <c:v>1298.7999999999997</c:v>
                </c:pt>
                <c:pt idx="106">
                  <c:v>1418.8000000000002</c:v>
                </c:pt>
                <c:pt idx="107">
                  <c:v>1490.3000000000004</c:v>
                </c:pt>
                <c:pt idx="108">
                  <c:v>1496.2999999999997</c:v>
                </c:pt>
                <c:pt idx="109">
                  <c:v>1530.9</c:v>
                </c:pt>
                <c:pt idx="110">
                  <c:v>1566.7</c:v>
                </c:pt>
                <c:pt idx="111">
                  <c:v>1635.5000000000002</c:v>
                </c:pt>
                <c:pt idx="112">
                  <c:v>1649.2000000000003</c:v>
                </c:pt>
                <c:pt idx="113">
                  <c:v>1782.6000000000004</c:v>
                </c:pt>
                <c:pt idx="114">
                  <c:v>1810.4</c:v>
                </c:pt>
                <c:pt idx="115">
                  <c:v>1857.8</c:v>
                </c:pt>
                <c:pt idx="116">
                  <c:v>1807.8999999999999</c:v>
                </c:pt>
                <c:pt idx="117">
                  <c:v>1894.4000000000003</c:v>
                </c:pt>
                <c:pt idx="118">
                  <c:v>1919.8</c:v>
                </c:pt>
                <c:pt idx="119">
                  <c:v>2115.6999999999998</c:v>
                </c:pt>
                <c:pt idx="120">
                  <c:v>2006.5</c:v>
                </c:pt>
                <c:pt idx="121">
                  <c:v>1975.8000000000002</c:v>
                </c:pt>
                <c:pt idx="122">
                  <c:v>2001.5</c:v>
                </c:pt>
                <c:pt idx="123">
                  <c:v>1893.5000000000002</c:v>
                </c:pt>
                <c:pt idx="124">
                  <c:v>1879.4000000000003</c:v>
                </c:pt>
                <c:pt idx="125">
                  <c:v>1795.9</c:v>
                </c:pt>
                <c:pt idx="126">
                  <c:v>1877.7999999999997</c:v>
                </c:pt>
                <c:pt idx="127">
                  <c:v>1824.1000000000001</c:v>
                </c:pt>
                <c:pt idx="128">
                  <c:v>1691.6999999999998</c:v>
                </c:pt>
                <c:pt idx="129">
                  <c:v>1758.5</c:v>
                </c:pt>
                <c:pt idx="130">
                  <c:v>1843.3</c:v>
                </c:pt>
                <c:pt idx="131">
                  <c:v>1774.8999999999996</c:v>
                </c:pt>
                <c:pt idx="132">
                  <c:v>1855.4</c:v>
                </c:pt>
                <c:pt idx="133">
                  <c:v>1829.5</c:v>
                </c:pt>
                <c:pt idx="134">
                  <c:v>1892.2999999999997</c:v>
                </c:pt>
                <c:pt idx="135">
                  <c:v>1898.8999999999999</c:v>
                </c:pt>
                <c:pt idx="136">
                  <c:v>1913.5</c:v>
                </c:pt>
                <c:pt idx="137">
                  <c:v>1998.7</c:v>
                </c:pt>
                <c:pt idx="138">
                  <c:v>2066.6000000000004</c:v>
                </c:pt>
                <c:pt idx="139">
                  <c:v>2055.1</c:v>
                </c:pt>
                <c:pt idx="140">
                  <c:v>1976.6</c:v>
                </c:pt>
                <c:pt idx="141">
                  <c:v>1933.7</c:v>
                </c:pt>
                <c:pt idx="142">
                  <c:v>2059.4</c:v>
                </c:pt>
                <c:pt idx="143">
                  <c:v>2219.4</c:v>
                </c:pt>
                <c:pt idx="144">
                  <c:v>2243.3000000000002</c:v>
                </c:pt>
                <c:pt idx="145">
                  <c:v>2343.4000000000005</c:v>
                </c:pt>
                <c:pt idx="146">
                  <c:v>2427.8000000000002</c:v>
                </c:pt>
                <c:pt idx="147">
                  <c:v>2359.9</c:v>
                </c:pt>
                <c:pt idx="148">
                  <c:v>2460.7000000000003</c:v>
                </c:pt>
                <c:pt idx="149">
                  <c:v>2529.6999999999998</c:v>
                </c:pt>
                <c:pt idx="150">
                  <c:v>2572.6000000000004</c:v>
                </c:pt>
                <c:pt idx="151">
                  <c:v>2644</c:v>
                </c:pt>
                <c:pt idx="152">
                  <c:v>2723.4</c:v>
                </c:pt>
                <c:pt idx="153">
                  <c:v>2717.2</c:v>
                </c:pt>
                <c:pt idx="154">
                  <c:v>2838.2999999999997</c:v>
                </c:pt>
                <c:pt idx="155">
                  <c:v>2818.4</c:v>
                </c:pt>
              </c:numCache>
            </c:numRef>
          </c:val>
          <c:extLst>
            <c:ext xmlns:c16="http://schemas.microsoft.com/office/drawing/2014/chart" uri="{C3380CC4-5D6E-409C-BE32-E72D297353CC}">
              <c16:uniqueId val="{00000003-8664-4062-9D12-23F62B278608}"/>
            </c:ext>
          </c:extLst>
        </c:ser>
        <c:ser>
          <c:idx val="17"/>
          <c:order val="17"/>
          <c:tx>
            <c:strRef>
              <c:f>'Equity and Bond_Foreign'!$T$3</c:f>
              <c:strCache>
                <c:ptCount val="1"/>
                <c:pt idx="0">
                  <c:v>Rest of the World</c:v>
                </c:pt>
              </c:strCache>
            </c:strRef>
          </c:tx>
          <c:spPr>
            <a:solidFill>
              <a:srgbClr val="969696"/>
            </a:solidFill>
            <a:ln>
              <a:noFill/>
            </a:ln>
            <a:effectLst/>
          </c:spPr>
          <c:cat>
            <c:numRef>
              <c:f>'Equity and Bond_Foreign'!$B$4:$B$159</c:f>
              <c:numCache>
                <c:formatCode>m/d/yyyy</c:formatCode>
                <c:ptCount val="156"/>
                <c:pt idx="0">
                  <c:v>40909</c:v>
                </c:pt>
                <c:pt idx="1">
                  <c:v>40940</c:v>
                </c:pt>
                <c:pt idx="2">
                  <c:v>40969</c:v>
                </c:pt>
                <c:pt idx="3">
                  <c:v>41000</c:v>
                </c:pt>
                <c:pt idx="4">
                  <c:v>41030</c:v>
                </c:pt>
                <c:pt idx="5">
                  <c:v>41061</c:v>
                </c:pt>
                <c:pt idx="6">
                  <c:v>41091</c:v>
                </c:pt>
                <c:pt idx="7">
                  <c:v>41122</c:v>
                </c:pt>
                <c:pt idx="8">
                  <c:v>41153</c:v>
                </c:pt>
                <c:pt idx="9">
                  <c:v>41183</c:v>
                </c:pt>
                <c:pt idx="10">
                  <c:v>41214</c:v>
                </c:pt>
                <c:pt idx="11">
                  <c:v>41244</c:v>
                </c:pt>
                <c:pt idx="12">
                  <c:v>41275</c:v>
                </c:pt>
                <c:pt idx="13">
                  <c:v>41306</c:v>
                </c:pt>
                <c:pt idx="14">
                  <c:v>41334</c:v>
                </c:pt>
                <c:pt idx="15">
                  <c:v>41365</c:v>
                </c:pt>
                <c:pt idx="16">
                  <c:v>41395</c:v>
                </c:pt>
                <c:pt idx="17">
                  <c:v>41426</c:v>
                </c:pt>
                <c:pt idx="18">
                  <c:v>41456</c:v>
                </c:pt>
                <c:pt idx="19">
                  <c:v>41487</c:v>
                </c:pt>
                <c:pt idx="20">
                  <c:v>41518</c:v>
                </c:pt>
                <c:pt idx="21">
                  <c:v>41548</c:v>
                </c:pt>
                <c:pt idx="22">
                  <c:v>41579</c:v>
                </c:pt>
                <c:pt idx="23">
                  <c:v>41609</c:v>
                </c:pt>
                <c:pt idx="24">
                  <c:v>41640</c:v>
                </c:pt>
                <c:pt idx="25">
                  <c:v>41671</c:v>
                </c:pt>
                <c:pt idx="26">
                  <c:v>41699</c:v>
                </c:pt>
                <c:pt idx="27">
                  <c:v>41730</c:v>
                </c:pt>
                <c:pt idx="28">
                  <c:v>41760</c:v>
                </c:pt>
                <c:pt idx="29">
                  <c:v>41791</c:v>
                </c:pt>
                <c:pt idx="30">
                  <c:v>41821</c:v>
                </c:pt>
                <c:pt idx="31">
                  <c:v>41852</c:v>
                </c:pt>
                <c:pt idx="32">
                  <c:v>41883</c:v>
                </c:pt>
                <c:pt idx="33">
                  <c:v>41913</c:v>
                </c:pt>
                <c:pt idx="34">
                  <c:v>41944</c:v>
                </c:pt>
                <c:pt idx="35">
                  <c:v>41974</c:v>
                </c:pt>
                <c:pt idx="36">
                  <c:v>42005</c:v>
                </c:pt>
                <c:pt idx="37">
                  <c:v>42036</c:v>
                </c:pt>
                <c:pt idx="38">
                  <c:v>42064</c:v>
                </c:pt>
                <c:pt idx="39">
                  <c:v>42095</c:v>
                </c:pt>
                <c:pt idx="40">
                  <c:v>42125</c:v>
                </c:pt>
                <c:pt idx="41">
                  <c:v>42156</c:v>
                </c:pt>
                <c:pt idx="42">
                  <c:v>42186</c:v>
                </c:pt>
                <c:pt idx="43">
                  <c:v>42217</c:v>
                </c:pt>
                <c:pt idx="44">
                  <c:v>42248</c:v>
                </c:pt>
                <c:pt idx="45">
                  <c:v>42278</c:v>
                </c:pt>
                <c:pt idx="46">
                  <c:v>42309</c:v>
                </c:pt>
                <c:pt idx="47">
                  <c:v>42339</c:v>
                </c:pt>
                <c:pt idx="48">
                  <c:v>42370</c:v>
                </c:pt>
                <c:pt idx="49">
                  <c:v>42401</c:v>
                </c:pt>
                <c:pt idx="50">
                  <c:v>42430</c:v>
                </c:pt>
                <c:pt idx="51">
                  <c:v>42461</c:v>
                </c:pt>
                <c:pt idx="52">
                  <c:v>42491</c:v>
                </c:pt>
                <c:pt idx="53">
                  <c:v>42522</c:v>
                </c:pt>
                <c:pt idx="54">
                  <c:v>42552</c:v>
                </c:pt>
                <c:pt idx="55">
                  <c:v>42583</c:v>
                </c:pt>
                <c:pt idx="56">
                  <c:v>42614</c:v>
                </c:pt>
                <c:pt idx="57">
                  <c:v>42644</c:v>
                </c:pt>
                <c:pt idx="58">
                  <c:v>42675</c:v>
                </c:pt>
                <c:pt idx="59">
                  <c:v>42705</c:v>
                </c:pt>
                <c:pt idx="60">
                  <c:v>42736</c:v>
                </c:pt>
                <c:pt idx="61">
                  <c:v>42767</c:v>
                </c:pt>
                <c:pt idx="62">
                  <c:v>42795</c:v>
                </c:pt>
                <c:pt idx="63">
                  <c:v>42826</c:v>
                </c:pt>
                <c:pt idx="64">
                  <c:v>42856</c:v>
                </c:pt>
                <c:pt idx="65">
                  <c:v>42887</c:v>
                </c:pt>
                <c:pt idx="66">
                  <c:v>42917</c:v>
                </c:pt>
                <c:pt idx="67">
                  <c:v>42948</c:v>
                </c:pt>
                <c:pt idx="68">
                  <c:v>42979</c:v>
                </c:pt>
                <c:pt idx="69">
                  <c:v>43009</c:v>
                </c:pt>
                <c:pt idx="70">
                  <c:v>43040</c:v>
                </c:pt>
                <c:pt idx="71">
                  <c:v>43070</c:v>
                </c:pt>
                <c:pt idx="72">
                  <c:v>43101</c:v>
                </c:pt>
                <c:pt idx="73">
                  <c:v>43132</c:v>
                </c:pt>
                <c:pt idx="74">
                  <c:v>43160</c:v>
                </c:pt>
                <c:pt idx="75">
                  <c:v>43191</c:v>
                </c:pt>
                <c:pt idx="76">
                  <c:v>43221</c:v>
                </c:pt>
                <c:pt idx="77">
                  <c:v>43252</c:v>
                </c:pt>
                <c:pt idx="78">
                  <c:v>43282</c:v>
                </c:pt>
                <c:pt idx="79">
                  <c:v>43313</c:v>
                </c:pt>
                <c:pt idx="80">
                  <c:v>43344</c:v>
                </c:pt>
                <c:pt idx="81">
                  <c:v>43374</c:v>
                </c:pt>
                <c:pt idx="82">
                  <c:v>43405</c:v>
                </c:pt>
                <c:pt idx="83">
                  <c:v>43435</c:v>
                </c:pt>
                <c:pt idx="84">
                  <c:v>43466</c:v>
                </c:pt>
                <c:pt idx="85">
                  <c:v>43497</c:v>
                </c:pt>
                <c:pt idx="86">
                  <c:v>43525</c:v>
                </c:pt>
                <c:pt idx="87">
                  <c:v>43556</c:v>
                </c:pt>
                <c:pt idx="88">
                  <c:v>43586</c:v>
                </c:pt>
                <c:pt idx="89">
                  <c:v>43617</c:v>
                </c:pt>
                <c:pt idx="90">
                  <c:v>43647</c:v>
                </c:pt>
                <c:pt idx="91">
                  <c:v>43678</c:v>
                </c:pt>
                <c:pt idx="92">
                  <c:v>43709</c:v>
                </c:pt>
                <c:pt idx="93">
                  <c:v>43739</c:v>
                </c:pt>
                <c:pt idx="94">
                  <c:v>43770</c:v>
                </c:pt>
                <c:pt idx="95">
                  <c:v>43800</c:v>
                </c:pt>
                <c:pt idx="96">
                  <c:v>43831</c:v>
                </c:pt>
                <c:pt idx="97">
                  <c:v>43862</c:v>
                </c:pt>
                <c:pt idx="98">
                  <c:v>43891</c:v>
                </c:pt>
                <c:pt idx="99">
                  <c:v>43922</c:v>
                </c:pt>
                <c:pt idx="100">
                  <c:v>43952</c:v>
                </c:pt>
                <c:pt idx="101">
                  <c:v>43983</c:v>
                </c:pt>
                <c:pt idx="102">
                  <c:v>44013</c:v>
                </c:pt>
                <c:pt idx="103">
                  <c:v>44044</c:v>
                </c:pt>
                <c:pt idx="104">
                  <c:v>44075</c:v>
                </c:pt>
                <c:pt idx="105">
                  <c:v>44105</c:v>
                </c:pt>
                <c:pt idx="106">
                  <c:v>44136</c:v>
                </c:pt>
                <c:pt idx="107">
                  <c:v>44166</c:v>
                </c:pt>
                <c:pt idx="108">
                  <c:v>44197</c:v>
                </c:pt>
                <c:pt idx="109">
                  <c:v>44228</c:v>
                </c:pt>
                <c:pt idx="110">
                  <c:v>44256</c:v>
                </c:pt>
                <c:pt idx="111">
                  <c:v>44287</c:v>
                </c:pt>
                <c:pt idx="112">
                  <c:v>44317</c:v>
                </c:pt>
                <c:pt idx="113">
                  <c:v>44348</c:v>
                </c:pt>
                <c:pt idx="114">
                  <c:v>44378</c:v>
                </c:pt>
                <c:pt idx="115">
                  <c:v>44409</c:v>
                </c:pt>
                <c:pt idx="116">
                  <c:v>44440</c:v>
                </c:pt>
                <c:pt idx="117">
                  <c:v>44470</c:v>
                </c:pt>
                <c:pt idx="118">
                  <c:v>44501</c:v>
                </c:pt>
                <c:pt idx="119">
                  <c:v>44531</c:v>
                </c:pt>
                <c:pt idx="120">
                  <c:v>44562</c:v>
                </c:pt>
                <c:pt idx="121">
                  <c:v>44593</c:v>
                </c:pt>
                <c:pt idx="122">
                  <c:v>44621</c:v>
                </c:pt>
                <c:pt idx="123">
                  <c:v>44652</c:v>
                </c:pt>
                <c:pt idx="124">
                  <c:v>44682</c:v>
                </c:pt>
                <c:pt idx="125">
                  <c:v>44713</c:v>
                </c:pt>
                <c:pt idx="126">
                  <c:v>44743</c:v>
                </c:pt>
                <c:pt idx="127">
                  <c:v>44774</c:v>
                </c:pt>
                <c:pt idx="128">
                  <c:v>44805</c:v>
                </c:pt>
                <c:pt idx="129">
                  <c:v>44835</c:v>
                </c:pt>
                <c:pt idx="130">
                  <c:v>44866</c:v>
                </c:pt>
                <c:pt idx="131">
                  <c:v>44896</c:v>
                </c:pt>
                <c:pt idx="132">
                  <c:v>44927</c:v>
                </c:pt>
                <c:pt idx="133">
                  <c:v>44958</c:v>
                </c:pt>
                <c:pt idx="134">
                  <c:v>44986</c:v>
                </c:pt>
                <c:pt idx="135">
                  <c:v>45017</c:v>
                </c:pt>
                <c:pt idx="136">
                  <c:v>45047</c:v>
                </c:pt>
                <c:pt idx="137">
                  <c:v>45078</c:v>
                </c:pt>
                <c:pt idx="138">
                  <c:v>45108</c:v>
                </c:pt>
                <c:pt idx="139">
                  <c:v>45139</c:v>
                </c:pt>
                <c:pt idx="140">
                  <c:v>45170</c:v>
                </c:pt>
                <c:pt idx="141">
                  <c:v>45200</c:v>
                </c:pt>
                <c:pt idx="142">
                  <c:v>45231</c:v>
                </c:pt>
                <c:pt idx="143">
                  <c:v>45261</c:v>
                </c:pt>
                <c:pt idx="144">
                  <c:v>45292</c:v>
                </c:pt>
                <c:pt idx="145">
                  <c:v>45323</c:v>
                </c:pt>
                <c:pt idx="146">
                  <c:v>45352</c:v>
                </c:pt>
                <c:pt idx="147">
                  <c:v>45383</c:v>
                </c:pt>
                <c:pt idx="148">
                  <c:v>45413</c:v>
                </c:pt>
                <c:pt idx="149">
                  <c:v>45444</c:v>
                </c:pt>
                <c:pt idx="150">
                  <c:v>45474</c:v>
                </c:pt>
                <c:pt idx="151">
                  <c:v>45505</c:v>
                </c:pt>
                <c:pt idx="152">
                  <c:v>45536</c:v>
                </c:pt>
                <c:pt idx="153">
                  <c:v>45566</c:v>
                </c:pt>
                <c:pt idx="154">
                  <c:v>45597</c:v>
                </c:pt>
                <c:pt idx="155">
                  <c:v>45627</c:v>
                </c:pt>
              </c:numCache>
            </c:numRef>
          </c:cat>
          <c:val>
            <c:numRef>
              <c:f>'Equity and Bond_Foreign'!$T$4:$T$159</c:f>
              <c:numCache>
                <c:formatCode>0.0</c:formatCode>
                <c:ptCount val="156"/>
                <c:pt idx="0">
                  <c:v>3617</c:v>
                </c:pt>
                <c:pt idx="1">
                  <c:v>3770.8999999999992</c:v>
                </c:pt>
                <c:pt idx="2">
                  <c:v>3814.3</c:v>
                </c:pt>
                <c:pt idx="3">
                  <c:v>3790.1999999999994</c:v>
                </c:pt>
                <c:pt idx="4">
                  <c:v>3619.5</c:v>
                </c:pt>
                <c:pt idx="5">
                  <c:v>3731.4</c:v>
                </c:pt>
                <c:pt idx="6">
                  <c:v>3685.6</c:v>
                </c:pt>
                <c:pt idx="7">
                  <c:v>3771.8999999999992</c:v>
                </c:pt>
                <c:pt idx="8">
                  <c:v>3859.2999999999993</c:v>
                </c:pt>
                <c:pt idx="9">
                  <c:v>3842.3999999999992</c:v>
                </c:pt>
                <c:pt idx="10">
                  <c:v>3904.0999999999995</c:v>
                </c:pt>
                <c:pt idx="11">
                  <c:v>3956.6999999999989</c:v>
                </c:pt>
                <c:pt idx="12">
                  <c:v>4082.6000000000004</c:v>
                </c:pt>
                <c:pt idx="13">
                  <c:v>4103.8</c:v>
                </c:pt>
                <c:pt idx="14">
                  <c:v>4190.1000000000004</c:v>
                </c:pt>
                <c:pt idx="15">
                  <c:v>4260.5999999999995</c:v>
                </c:pt>
                <c:pt idx="16">
                  <c:v>4331.7000000000007</c:v>
                </c:pt>
                <c:pt idx="17">
                  <c:v>4234</c:v>
                </c:pt>
                <c:pt idx="18">
                  <c:v>4349.6000000000004</c:v>
                </c:pt>
                <c:pt idx="19">
                  <c:v>4285.2</c:v>
                </c:pt>
                <c:pt idx="20">
                  <c:v>4417.3</c:v>
                </c:pt>
                <c:pt idx="21">
                  <c:v>4541.5000000000009</c:v>
                </c:pt>
                <c:pt idx="22">
                  <c:v>4638.5999999999995</c:v>
                </c:pt>
                <c:pt idx="23">
                  <c:v>4700.1000000000004</c:v>
                </c:pt>
                <c:pt idx="24">
                  <c:v>4608.7000000000007</c:v>
                </c:pt>
                <c:pt idx="25">
                  <c:v>4830.8000000000011</c:v>
                </c:pt>
                <c:pt idx="26">
                  <c:v>4806.6000000000004</c:v>
                </c:pt>
                <c:pt idx="27">
                  <c:v>4781.8999999999996</c:v>
                </c:pt>
                <c:pt idx="28">
                  <c:v>4874.8</c:v>
                </c:pt>
                <c:pt idx="29">
                  <c:v>5020.9999999999991</c:v>
                </c:pt>
                <c:pt idx="30">
                  <c:v>4968.1000000000004</c:v>
                </c:pt>
                <c:pt idx="31">
                  <c:v>5093.8</c:v>
                </c:pt>
                <c:pt idx="32">
                  <c:v>5050.2999999999993</c:v>
                </c:pt>
                <c:pt idx="33">
                  <c:v>5155.5</c:v>
                </c:pt>
                <c:pt idx="34">
                  <c:v>5228.8999999999996</c:v>
                </c:pt>
                <c:pt idx="35">
                  <c:v>5219.3999999999987</c:v>
                </c:pt>
                <c:pt idx="36">
                  <c:v>5124.9000000000015</c:v>
                </c:pt>
                <c:pt idx="37">
                  <c:v>5312.9999999999982</c:v>
                </c:pt>
                <c:pt idx="38">
                  <c:v>5280.2</c:v>
                </c:pt>
                <c:pt idx="39">
                  <c:v>5296.1000000000013</c:v>
                </c:pt>
                <c:pt idx="40">
                  <c:v>5343.8</c:v>
                </c:pt>
                <c:pt idx="41">
                  <c:v>5272.5999999999995</c:v>
                </c:pt>
                <c:pt idx="42">
                  <c:v>5321.6</c:v>
                </c:pt>
                <c:pt idx="43">
                  <c:v>5103.8000000000011</c:v>
                </c:pt>
                <c:pt idx="44">
                  <c:v>4937.6000000000004</c:v>
                </c:pt>
                <c:pt idx="45">
                  <c:v>5119.3000000000011</c:v>
                </c:pt>
                <c:pt idx="46">
                  <c:v>5096.5000000000018</c:v>
                </c:pt>
                <c:pt idx="47">
                  <c:v>4996.6000000000004</c:v>
                </c:pt>
                <c:pt idx="48">
                  <c:v>4829.2999999999993</c:v>
                </c:pt>
                <c:pt idx="49">
                  <c:v>4794.3999999999996</c:v>
                </c:pt>
                <c:pt idx="50">
                  <c:v>4983.7</c:v>
                </c:pt>
                <c:pt idx="51">
                  <c:v>4997.3</c:v>
                </c:pt>
                <c:pt idx="52">
                  <c:v>5050.1999999999989</c:v>
                </c:pt>
                <c:pt idx="53">
                  <c:v>5063.3999999999996</c:v>
                </c:pt>
                <c:pt idx="54">
                  <c:v>5195.2000000000007</c:v>
                </c:pt>
                <c:pt idx="55">
                  <c:v>5251.5999999999995</c:v>
                </c:pt>
                <c:pt idx="56">
                  <c:v>5277.7</c:v>
                </c:pt>
                <c:pt idx="57">
                  <c:v>5172.7000000000007</c:v>
                </c:pt>
                <c:pt idx="58">
                  <c:v>5265</c:v>
                </c:pt>
                <c:pt idx="59">
                  <c:v>5264.7000000000007</c:v>
                </c:pt>
                <c:pt idx="60">
                  <c:v>5355.5</c:v>
                </c:pt>
                <c:pt idx="61">
                  <c:v>5503.9000000000005</c:v>
                </c:pt>
                <c:pt idx="62">
                  <c:v>5517.6</c:v>
                </c:pt>
                <c:pt idx="63">
                  <c:v>5596.6</c:v>
                </c:pt>
                <c:pt idx="64">
                  <c:v>5678.0999999999985</c:v>
                </c:pt>
                <c:pt idx="65">
                  <c:v>5637.5</c:v>
                </c:pt>
                <c:pt idx="66">
                  <c:v>5701.2999999999984</c:v>
                </c:pt>
                <c:pt idx="67">
                  <c:v>5780.8000000000011</c:v>
                </c:pt>
                <c:pt idx="68">
                  <c:v>5881</c:v>
                </c:pt>
                <c:pt idx="69">
                  <c:v>5930.7</c:v>
                </c:pt>
                <c:pt idx="70">
                  <c:v>6012.9000000000005</c:v>
                </c:pt>
                <c:pt idx="71">
                  <c:v>6085.8000000000011</c:v>
                </c:pt>
                <c:pt idx="72">
                  <c:v>6278.5000000000009</c:v>
                </c:pt>
                <c:pt idx="73">
                  <c:v>6132.3999999999987</c:v>
                </c:pt>
                <c:pt idx="74">
                  <c:v>6029.0000000000009</c:v>
                </c:pt>
                <c:pt idx="75">
                  <c:v>6035.5999999999995</c:v>
                </c:pt>
                <c:pt idx="76">
                  <c:v>6136.2999999999993</c:v>
                </c:pt>
                <c:pt idx="77">
                  <c:v>6071.4</c:v>
                </c:pt>
                <c:pt idx="78">
                  <c:v>6152.9</c:v>
                </c:pt>
                <c:pt idx="79">
                  <c:v>6247.0999999999995</c:v>
                </c:pt>
                <c:pt idx="80">
                  <c:v>6261.8999999999987</c:v>
                </c:pt>
                <c:pt idx="81">
                  <c:v>5961.0999999999995</c:v>
                </c:pt>
                <c:pt idx="82">
                  <c:v>6007.5</c:v>
                </c:pt>
                <c:pt idx="83">
                  <c:v>5672.2999999999993</c:v>
                </c:pt>
                <c:pt idx="84">
                  <c:v>5985.2999999999993</c:v>
                </c:pt>
                <c:pt idx="85">
                  <c:v>6088.1999999999989</c:v>
                </c:pt>
                <c:pt idx="86">
                  <c:v>6131</c:v>
                </c:pt>
                <c:pt idx="87">
                  <c:v>6272.5999999999995</c:v>
                </c:pt>
                <c:pt idx="88">
                  <c:v>6055.6999999999989</c:v>
                </c:pt>
                <c:pt idx="89">
                  <c:v>6286.1999999999989</c:v>
                </c:pt>
                <c:pt idx="90">
                  <c:v>6312.1</c:v>
                </c:pt>
                <c:pt idx="91">
                  <c:v>6253.9999999999991</c:v>
                </c:pt>
                <c:pt idx="92">
                  <c:v>6277.4</c:v>
                </c:pt>
                <c:pt idx="93">
                  <c:v>6338.8000000000011</c:v>
                </c:pt>
                <c:pt idx="94">
                  <c:v>6523.9</c:v>
                </c:pt>
                <c:pt idx="95">
                  <c:v>6608.7999999999993</c:v>
                </c:pt>
                <c:pt idx="96">
                  <c:v>6608</c:v>
                </c:pt>
                <c:pt idx="97">
                  <c:v>6351.4000000000015</c:v>
                </c:pt>
                <c:pt idx="98">
                  <c:v>5672.0999999999985</c:v>
                </c:pt>
                <c:pt idx="99">
                  <c:v>6147.2999999999993</c:v>
                </c:pt>
                <c:pt idx="100">
                  <c:v>6490.4000000000015</c:v>
                </c:pt>
                <c:pt idx="101">
                  <c:v>6701.6000000000013</c:v>
                </c:pt>
                <c:pt idx="102">
                  <c:v>6950.2000000000007</c:v>
                </c:pt>
                <c:pt idx="103">
                  <c:v>7370.9999999999991</c:v>
                </c:pt>
                <c:pt idx="104">
                  <c:v>7155.2000000000007</c:v>
                </c:pt>
                <c:pt idx="105">
                  <c:v>7040.5000000000018</c:v>
                </c:pt>
                <c:pt idx="106">
                  <c:v>7722.3</c:v>
                </c:pt>
                <c:pt idx="107">
                  <c:v>8057.4</c:v>
                </c:pt>
                <c:pt idx="108">
                  <c:v>7961.9000000000015</c:v>
                </c:pt>
                <c:pt idx="109">
                  <c:v>8218.1000000000022</c:v>
                </c:pt>
                <c:pt idx="110">
                  <c:v>8332.4000000000015</c:v>
                </c:pt>
                <c:pt idx="111">
                  <c:v>8633.0999999999985</c:v>
                </c:pt>
                <c:pt idx="112">
                  <c:v>8684.2000000000007</c:v>
                </c:pt>
                <c:pt idx="113">
                  <c:v>9101.3999999999978</c:v>
                </c:pt>
                <c:pt idx="114">
                  <c:v>9138</c:v>
                </c:pt>
                <c:pt idx="115">
                  <c:v>9339.5999999999985</c:v>
                </c:pt>
                <c:pt idx="116">
                  <c:v>9083.7000000000007</c:v>
                </c:pt>
                <c:pt idx="117">
                  <c:v>9410.9</c:v>
                </c:pt>
                <c:pt idx="118">
                  <c:v>9323.7000000000007</c:v>
                </c:pt>
                <c:pt idx="119">
                  <c:v>9696.5</c:v>
                </c:pt>
                <c:pt idx="120">
                  <c:v>9171.5999999999985</c:v>
                </c:pt>
                <c:pt idx="121">
                  <c:v>9026.1</c:v>
                </c:pt>
                <c:pt idx="122">
                  <c:v>9125.2000000000007</c:v>
                </c:pt>
                <c:pt idx="123">
                  <c:v>8618.7999999999993</c:v>
                </c:pt>
                <c:pt idx="124">
                  <c:v>8521.5</c:v>
                </c:pt>
                <c:pt idx="125">
                  <c:v>7971.7</c:v>
                </c:pt>
                <c:pt idx="126">
                  <c:v>8343.1000000000022</c:v>
                </c:pt>
                <c:pt idx="127">
                  <c:v>8151.3000000000011</c:v>
                </c:pt>
                <c:pt idx="128">
                  <c:v>7550.3</c:v>
                </c:pt>
                <c:pt idx="129">
                  <c:v>7809.8</c:v>
                </c:pt>
                <c:pt idx="130">
                  <c:v>8175.4000000000015</c:v>
                </c:pt>
                <c:pt idx="131">
                  <c:v>7878.1</c:v>
                </c:pt>
                <c:pt idx="132">
                  <c:v>8208.1000000000022</c:v>
                </c:pt>
                <c:pt idx="133">
                  <c:v>8072.1</c:v>
                </c:pt>
                <c:pt idx="134">
                  <c:v>8271.4000000000015</c:v>
                </c:pt>
                <c:pt idx="135">
                  <c:v>8316.9</c:v>
                </c:pt>
                <c:pt idx="136">
                  <c:v>8394.3999999999978</c:v>
                </c:pt>
                <c:pt idx="137">
                  <c:v>8819.9</c:v>
                </c:pt>
                <c:pt idx="138">
                  <c:v>9039.4000000000015</c:v>
                </c:pt>
                <c:pt idx="139">
                  <c:v>8961.4</c:v>
                </c:pt>
                <c:pt idx="140">
                  <c:v>8656.0999999999985</c:v>
                </c:pt>
                <c:pt idx="141">
                  <c:v>8439.4999999999982</c:v>
                </c:pt>
                <c:pt idx="142">
                  <c:v>9020.1</c:v>
                </c:pt>
                <c:pt idx="143">
                  <c:v>9611.3000000000011</c:v>
                </c:pt>
                <c:pt idx="144">
                  <c:v>9635.6</c:v>
                </c:pt>
                <c:pt idx="145">
                  <c:v>10019.999999999998</c:v>
                </c:pt>
                <c:pt idx="146">
                  <c:v>10303.6</c:v>
                </c:pt>
                <c:pt idx="147">
                  <c:v>9965.0999999999985</c:v>
                </c:pt>
                <c:pt idx="148">
                  <c:v>10262.600000000004</c:v>
                </c:pt>
                <c:pt idx="149">
                  <c:v>10544.399999999998</c:v>
                </c:pt>
                <c:pt idx="150">
                  <c:v>10554.599999999997</c:v>
                </c:pt>
                <c:pt idx="151">
                  <c:v>10668.099999999999</c:v>
                </c:pt>
                <c:pt idx="152">
                  <c:v>10945.000000000002</c:v>
                </c:pt>
                <c:pt idx="153">
                  <c:v>10867.3</c:v>
                </c:pt>
                <c:pt idx="154">
                  <c:v>11438.5</c:v>
                </c:pt>
                <c:pt idx="155">
                  <c:v>11234.099999999999</c:v>
                </c:pt>
              </c:numCache>
            </c:numRef>
          </c:val>
          <c:extLst>
            <c:ext xmlns:c16="http://schemas.microsoft.com/office/drawing/2014/chart" uri="{C3380CC4-5D6E-409C-BE32-E72D297353CC}">
              <c16:uniqueId val="{00000004-8664-4062-9D12-23F62B278608}"/>
            </c:ext>
          </c:extLst>
        </c:ser>
        <c:dLbls>
          <c:showLegendKey val="0"/>
          <c:showVal val="0"/>
          <c:showCatName val="0"/>
          <c:showSerName val="0"/>
          <c:showPercent val="0"/>
          <c:showBubbleSize val="0"/>
        </c:dLbls>
        <c:axId val="1512651240"/>
        <c:axId val="1512650160"/>
        <c:extLst>
          <c:ext xmlns:c15="http://schemas.microsoft.com/office/drawing/2012/chart" uri="{02D57815-91ED-43cb-92C2-25804820EDAC}">
            <c15:filteredAreaSeries>
              <c15:ser>
                <c:idx val="0"/>
                <c:order val="0"/>
                <c:tx>
                  <c:strRef>
                    <c:extLst>
                      <c:ext uri="{02D57815-91ED-43cb-92C2-25804820EDAC}">
                        <c15:formulaRef>
                          <c15:sqref>'Equity and Bond_Foreign'!$C$3</c15:sqref>
                        </c15:formulaRef>
                      </c:ext>
                    </c:extLst>
                    <c:strCache>
                      <c:ptCount val="1"/>
                      <c:pt idx="0">
                        <c:v>Total - World</c:v>
                      </c:pt>
                    </c:strCache>
                  </c:strRef>
                </c:tx>
                <c:spPr>
                  <a:solidFill>
                    <a:schemeClr val="accent1"/>
                  </a:solidFill>
                  <a:ln>
                    <a:noFill/>
                  </a:ln>
                  <a:effectLst/>
                </c:spPr>
                <c:cat>
                  <c:numRef>
                    <c:extLst>
                      <c:ext uri="{02D57815-91ED-43cb-92C2-25804820EDAC}">
                        <c15:formulaRef>
                          <c15:sqref>'Equity and Bond_Foreign'!$B$4:$B$159</c15:sqref>
                        </c15:formulaRef>
                      </c:ext>
                    </c:extLst>
                    <c:numCache>
                      <c:formatCode>m/d/yyyy</c:formatCode>
                      <c:ptCount val="156"/>
                      <c:pt idx="0">
                        <c:v>40909</c:v>
                      </c:pt>
                      <c:pt idx="1">
                        <c:v>40940</c:v>
                      </c:pt>
                      <c:pt idx="2">
                        <c:v>40969</c:v>
                      </c:pt>
                      <c:pt idx="3">
                        <c:v>41000</c:v>
                      </c:pt>
                      <c:pt idx="4">
                        <c:v>41030</c:v>
                      </c:pt>
                      <c:pt idx="5">
                        <c:v>41061</c:v>
                      </c:pt>
                      <c:pt idx="6">
                        <c:v>41091</c:v>
                      </c:pt>
                      <c:pt idx="7">
                        <c:v>41122</c:v>
                      </c:pt>
                      <c:pt idx="8">
                        <c:v>41153</c:v>
                      </c:pt>
                      <c:pt idx="9">
                        <c:v>41183</c:v>
                      </c:pt>
                      <c:pt idx="10">
                        <c:v>41214</c:v>
                      </c:pt>
                      <c:pt idx="11">
                        <c:v>41244</c:v>
                      </c:pt>
                      <c:pt idx="12">
                        <c:v>41275</c:v>
                      </c:pt>
                      <c:pt idx="13">
                        <c:v>41306</c:v>
                      </c:pt>
                      <c:pt idx="14">
                        <c:v>41334</c:v>
                      </c:pt>
                      <c:pt idx="15">
                        <c:v>41365</c:v>
                      </c:pt>
                      <c:pt idx="16">
                        <c:v>41395</c:v>
                      </c:pt>
                      <c:pt idx="17">
                        <c:v>41426</c:v>
                      </c:pt>
                      <c:pt idx="18">
                        <c:v>41456</c:v>
                      </c:pt>
                      <c:pt idx="19">
                        <c:v>41487</c:v>
                      </c:pt>
                      <c:pt idx="20">
                        <c:v>41518</c:v>
                      </c:pt>
                      <c:pt idx="21">
                        <c:v>41548</c:v>
                      </c:pt>
                      <c:pt idx="22">
                        <c:v>41579</c:v>
                      </c:pt>
                      <c:pt idx="23">
                        <c:v>41609</c:v>
                      </c:pt>
                      <c:pt idx="24">
                        <c:v>41640</c:v>
                      </c:pt>
                      <c:pt idx="25">
                        <c:v>41671</c:v>
                      </c:pt>
                      <c:pt idx="26">
                        <c:v>41699</c:v>
                      </c:pt>
                      <c:pt idx="27">
                        <c:v>41730</c:v>
                      </c:pt>
                      <c:pt idx="28">
                        <c:v>41760</c:v>
                      </c:pt>
                      <c:pt idx="29">
                        <c:v>41791</c:v>
                      </c:pt>
                      <c:pt idx="30">
                        <c:v>41821</c:v>
                      </c:pt>
                      <c:pt idx="31">
                        <c:v>41852</c:v>
                      </c:pt>
                      <c:pt idx="32">
                        <c:v>41883</c:v>
                      </c:pt>
                      <c:pt idx="33">
                        <c:v>41913</c:v>
                      </c:pt>
                      <c:pt idx="34">
                        <c:v>41944</c:v>
                      </c:pt>
                      <c:pt idx="35">
                        <c:v>41974</c:v>
                      </c:pt>
                      <c:pt idx="36">
                        <c:v>42005</c:v>
                      </c:pt>
                      <c:pt idx="37">
                        <c:v>42036</c:v>
                      </c:pt>
                      <c:pt idx="38">
                        <c:v>42064</c:v>
                      </c:pt>
                      <c:pt idx="39">
                        <c:v>42095</c:v>
                      </c:pt>
                      <c:pt idx="40">
                        <c:v>42125</c:v>
                      </c:pt>
                      <c:pt idx="41">
                        <c:v>42156</c:v>
                      </c:pt>
                      <c:pt idx="42">
                        <c:v>42186</c:v>
                      </c:pt>
                      <c:pt idx="43">
                        <c:v>42217</c:v>
                      </c:pt>
                      <c:pt idx="44">
                        <c:v>42248</c:v>
                      </c:pt>
                      <c:pt idx="45">
                        <c:v>42278</c:v>
                      </c:pt>
                      <c:pt idx="46">
                        <c:v>42309</c:v>
                      </c:pt>
                      <c:pt idx="47">
                        <c:v>42339</c:v>
                      </c:pt>
                      <c:pt idx="48">
                        <c:v>42370</c:v>
                      </c:pt>
                      <c:pt idx="49">
                        <c:v>42401</c:v>
                      </c:pt>
                      <c:pt idx="50">
                        <c:v>42430</c:v>
                      </c:pt>
                      <c:pt idx="51">
                        <c:v>42461</c:v>
                      </c:pt>
                      <c:pt idx="52">
                        <c:v>42491</c:v>
                      </c:pt>
                      <c:pt idx="53">
                        <c:v>42522</c:v>
                      </c:pt>
                      <c:pt idx="54">
                        <c:v>42552</c:v>
                      </c:pt>
                      <c:pt idx="55">
                        <c:v>42583</c:v>
                      </c:pt>
                      <c:pt idx="56">
                        <c:v>42614</c:v>
                      </c:pt>
                      <c:pt idx="57">
                        <c:v>42644</c:v>
                      </c:pt>
                      <c:pt idx="58">
                        <c:v>42675</c:v>
                      </c:pt>
                      <c:pt idx="59">
                        <c:v>42705</c:v>
                      </c:pt>
                      <c:pt idx="60">
                        <c:v>42736</c:v>
                      </c:pt>
                      <c:pt idx="61">
                        <c:v>42767</c:v>
                      </c:pt>
                      <c:pt idx="62">
                        <c:v>42795</c:v>
                      </c:pt>
                      <c:pt idx="63">
                        <c:v>42826</c:v>
                      </c:pt>
                      <c:pt idx="64">
                        <c:v>42856</c:v>
                      </c:pt>
                      <c:pt idx="65">
                        <c:v>42887</c:v>
                      </c:pt>
                      <c:pt idx="66">
                        <c:v>42917</c:v>
                      </c:pt>
                      <c:pt idx="67">
                        <c:v>42948</c:v>
                      </c:pt>
                      <c:pt idx="68">
                        <c:v>42979</c:v>
                      </c:pt>
                      <c:pt idx="69">
                        <c:v>43009</c:v>
                      </c:pt>
                      <c:pt idx="70">
                        <c:v>43040</c:v>
                      </c:pt>
                      <c:pt idx="71">
                        <c:v>43070</c:v>
                      </c:pt>
                      <c:pt idx="72">
                        <c:v>43101</c:v>
                      </c:pt>
                      <c:pt idx="73">
                        <c:v>43132</c:v>
                      </c:pt>
                      <c:pt idx="74">
                        <c:v>43160</c:v>
                      </c:pt>
                      <c:pt idx="75">
                        <c:v>43191</c:v>
                      </c:pt>
                      <c:pt idx="76">
                        <c:v>43221</c:v>
                      </c:pt>
                      <c:pt idx="77">
                        <c:v>43252</c:v>
                      </c:pt>
                      <c:pt idx="78">
                        <c:v>43282</c:v>
                      </c:pt>
                      <c:pt idx="79">
                        <c:v>43313</c:v>
                      </c:pt>
                      <c:pt idx="80">
                        <c:v>43344</c:v>
                      </c:pt>
                      <c:pt idx="81">
                        <c:v>43374</c:v>
                      </c:pt>
                      <c:pt idx="82">
                        <c:v>43405</c:v>
                      </c:pt>
                      <c:pt idx="83">
                        <c:v>43435</c:v>
                      </c:pt>
                      <c:pt idx="84">
                        <c:v>43466</c:v>
                      </c:pt>
                      <c:pt idx="85">
                        <c:v>43497</c:v>
                      </c:pt>
                      <c:pt idx="86">
                        <c:v>43525</c:v>
                      </c:pt>
                      <c:pt idx="87">
                        <c:v>43556</c:v>
                      </c:pt>
                      <c:pt idx="88">
                        <c:v>43586</c:v>
                      </c:pt>
                      <c:pt idx="89">
                        <c:v>43617</c:v>
                      </c:pt>
                      <c:pt idx="90">
                        <c:v>43647</c:v>
                      </c:pt>
                      <c:pt idx="91">
                        <c:v>43678</c:v>
                      </c:pt>
                      <c:pt idx="92">
                        <c:v>43709</c:v>
                      </c:pt>
                      <c:pt idx="93">
                        <c:v>43739</c:v>
                      </c:pt>
                      <c:pt idx="94">
                        <c:v>43770</c:v>
                      </c:pt>
                      <c:pt idx="95">
                        <c:v>43800</c:v>
                      </c:pt>
                      <c:pt idx="96">
                        <c:v>43831</c:v>
                      </c:pt>
                      <c:pt idx="97">
                        <c:v>43862</c:v>
                      </c:pt>
                      <c:pt idx="98">
                        <c:v>43891</c:v>
                      </c:pt>
                      <c:pt idx="99">
                        <c:v>43922</c:v>
                      </c:pt>
                      <c:pt idx="100">
                        <c:v>43952</c:v>
                      </c:pt>
                      <c:pt idx="101">
                        <c:v>43983</c:v>
                      </c:pt>
                      <c:pt idx="102">
                        <c:v>44013</c:v>
                      </c:pt>
                      <c:pt idx="103">
                        <c:v>44044</c:v>
                      </c:pt>
                      <c:pt idx="104">
                        <c:v>44075</c:v>
                      </c:pt>
                      <c:pt idx="105">
                        <c:v>44105</c:v>
                      </c:pt>
                      <c:pt idx="106">
                        <c:v>44136</c:v>
                      </c:pt>
                      <c:pt idx="107">
                        <c:v>44166</c:v>
                      </c:pt>
                      <c:pt idx="108">
                        <c:v>44197</c:v>
                      </c:pt>
                      <c:pt idx="109">
                        <c:v>44228</c:v>
                      </c:pt>
                      <c:pt idx="110">
                        <c:v>44256</c:v>
                      </c:pt>
                      <c:pt idx="111">
                        <c:v>44287</c:v>
                      </c:pt>
                      <c:pt idx="112">
                        <c:v>44317</c:v>
                      </c:pt>
                      <c:pt idx="113">
                        <c:v>44348</c:v>
                      </c:pt>
                      <c:pt idx="114">
                        <c:v>44378</c:v>
                      </c:pt>
                      <c:pt idx="115">
                        <c:v>44409</c:v>
                      </c:pt>
                      <c:pt idx="116">
                        <c:v>44440</c:v>
                      </c:pt>
                      <c:pt idx="117">
                        <c:v>44470</c:v>
                      </c:pt>
                      <c:pt idx="118">
                        <c:v>44501</c:v>
                      </c:pt>
                      <c:pt idx="119">
                        <c:v>44531</c:v>
                      </c:pt>
                      <c:pt idx="120">
                        <c:v>44562</c:v>
                      </c:pt>
                      <c:pt idx="121">
                        <c:v>44593</c:v>
                      </c:pt>
                      <c:pt idx="122">
                        <c:v>44621</c:v>
                      </c:pt>
                      <c:pt idx="123">
                        <c:v>44652</c:v>
                      </c:pt>
                      <c:pt idx="124">
                        <c:v>44682</c:v>
                      </c:pt>
                      <c:pt idx="125">
                        <c:v>44713</c:v>
                      </c:pt>
                      <c:pt idx="126">
                        <c:v>44743</c:v>
                      </c:pt>
                      <c:pt idx="127">
                        <c:v>44774</c:v>
                      </c:pt>
                      <c:pt idx="128">
                        <c:v>44805</c:v>
                      </c:pt>
                      <c:pt idx="129">
                        <c:v>44835</c:v>
                      </c:pt>
                      <c:pt idx="130">
                        <c:v>44866</c:v>
                      </c:pt>
                      <c:pt idx="131">
                        <c:v>44896</c:v>
                      </c:pt>
                      <c:pt idx="132">
                        <c:v>44927</c:v>
                      </c:pt>
                      <c:pt idx="133">
                        <c:v>44958</c:v>
                      </c:pt>
                      <c:pt idx="134">
                        <c:v>44986</c:v>
                      </c:pt>
                      <c:pt idx="135">
                        <c:v>45017</c:v>
                      </c:pt>
                      <c:pt idx="136">
                        <c:v>45047</c:v>
                      </c:pt>
                      <c:pt idx="137">
                        <c:v>45078</c:v>
                      </c:pt>
                      <c:pt idx="138">
                        <c:v>45108</c:v>
                      </c:pt>
                      <c:pt idx="139">
                        <c:v>45139</c:v>
                      </c:pt>
                      <c:pt idx="140">
                        <c:v>45170</c:v>
                      </c:pt>
                      <c:pt idx="141">
                        <c:v>45200</c:v>
                      </c:pt>
                      <c:pt idx="142">
                        <c:v>45231</c:v>
                      </c:pt>
                      <c:pt idx="143">
                        <c:v>45261</c:v>
                      </c:pt>
                      <c:pt idx="144">
                        <c:v>45292</c:v>
                      </c:pt>
                      <c:pt idx="145">
                        <c:v>45323</c:v>
                      </c:pt>
                      <c:pt idx="146">
                        <c:v>45352</c:v>
                      </c:pt>
                      <c:pt idx="147">
                        <c:v>45383</c:v>
                      </c:pt>
                      <c:pt idx="148">
                        <c:v>45413</c:v>
                      </c:pt>
                      <c:pt idx="149">
                        <c:v>45444</c:v>
                      </c:pt>
                      <c:pt idx="150">
                        <c:v>45474</c:v>
                      </c:pt>
                      <c:pt idx="151">
                        <c:v>45505</c:v>
                      </c:pt>
                      <c:pt idx="152">
                        <c:v>45536</c:v>
                      </c:pt>
                      <c:pt idx="153">
                        <c:v>45566</c:v>
                      </c:pt>
                      <c:pt idx="154">
                        <c:v>45597</c:v>
                      </c:pt>
                      <c:pt idx="155">
                        <c:v>45627</c:v>
                      </c:pt>
                    </c:numCache>
                  </c:numRef>
                </c:cat>
                <c:val>
                  <c:numRef>
                    <c:extLst>
                      <c:ext uri="{02D57815-91ED-43cb-92C2-25804820EDAC}">
                        <c15:formulaRef>
                          <c15:sqref>'Equity and Bond_Foreign'!$C$4:$C$159</c15:sqref>
                        </c15:formulaRef>
                      </c:ext>
                    </c:extLst>
                    <c:numCache>
                      <c:formatCode>0</c:formatCode>
                      <c:ptCount val="156"/>
                      <c:pt idx="0">
                        <c:v>6692</c:v>
                      </c:pt>
                      <c:pt idx="1">
                        <c:v>6931.0999999999995</c:v>
                      </c:pt>
                      <c:pt idx="2">
                        <c:v>7033.7</c:v>
                      </c:pt>
                      <c:pt idx="3">
                        <c:v>6969.2999999999993</c:v>
                      </c:pt>
                      <c:pt idx="4">
                        <c:v>6689</c:v>
                      </c:pt>
                      <c:pt idx="5">
                        <c:v>6871.8</c:v>
                      </c:pt>
                      <c:pt idx="6">
                        <c:v>6845.5</c:v>
                      </c:pt>
                      <c:pt idx="7">
                        <c:v>7003.2999999999993</c:v>
                      </c:pt>
                      <c:pt idx="8">
                        <c:v>7177.2999999999993</c:v>
                      </c:pt>
                      <c:pt idx="9">
                        <c:v>7142.0999999999995</c:v>
                      </c:pt>
                      <c:pt idx="10">
                        <c:v>7230.7</c:v>
                      </c:pt>
                      <c:pt idx="11">
                        <c:v>7327.7999999999993</c:v>
                      </c:pt>
                      <c:pt idx="12">
                        <c:v>7553.7000000000007</c:v>
                      </c:pt>
                      <c:pt idx="13">
                        <c:v>7604.4000000000005</c:v>
                      </c:pt>
                      <c:pt idx="14">
                        <c:v>7794.6</c:v>
                      </c:pt>
                      <c:pt idx="15">
                        <c:v>7956.5</c:v>
                      </c:pt>
                      <c:pt idx="16">
                        <c:v>8041.2000000000007</c:v>
                      </c:pt>
                      <c:pt idx="17">
                        <c:v>7855.2000000000007</c:v>
                      </c:pt>
                      <c:pt idx="18">
                        <c:v>8096.5</c:v>
                      </c:pt>
                      <c:pt idx="19">
                        <c:v>7982.7</c:v>
                      </c:pt>
                      <c:pt idx="20">
                        <c:v>8229.6</c:v>
                      </c:pt>
                      <c:pt idx="21">
                        <c:v>8482.2000000000007</c:v>
                      </c:pt>
                      <c:pt idx="22">
                        <c:v>8642.2999999999993</c:v>
                      </c:pt>
                      <c:pt idx="23">
                        <c:v>8759.6</c:v>
                      </c:pt>
                      <c:pt idx="24">
                        <c:v>8619</c:v>
                      </c:pt>
                      <c:pt idx="25">
                        <c:v>8986.2000000000007</c:v>
                      </c:pt>
                      <c:pt idx="26">
                        <c:v>9016.2000000000007</c:v>
                      </c:pt>
                      <c:pt idx="27">
                        <c:v>9012.2999999999993</c:v>
                      </c:pt>
                      <c:pt idx="28">
                        <c:v>9159.9</c:v>
                      </c:pt>
                      <c:pt idx="29">
                        <c:v>9362.2999999999993</c:v>
                      </c:pt>
                      <c:pt idx="30">
                        <c:v>9276</c:v>
                      </c:pt>
                      <c:pt idx="31">
                        <c:v>9510</c:v>
                      </c:pt>
                      <c:pt idx="32">
                        <c:v>9423.4</c:v>
                      </c:pt>
                      <c:pt idx="33">
                        <c:v>9604.6</c:v>
                      </c:pt>
                      <c:pt idx="34">
                        <c:v>9753</c:v>
                      </c:pt>
                      <c:pt idx="35">
                        <c:v>9736.5999999999985</c:v>
                      </c:pt>
                      <c:pt idx="36">
                        <c:v>9620.9000000000015</c:v>
                      </c:pt>
                      <c:pt idx="37">
                        <c:v>9958.5999999999985</c:v>
                      </c:pt>
                      <c:pt idx="38">
                        <c:v>9878.4</c:v>
                      </c:pt>
                      <c:pt idx="39">
                        <c:v>9929.9000000000015</c:v>
                      </c:pt>
                      <c:pt idx="40">
                        <c:v>10019.6</c:v>
                      </c:pt>
                      <c:pt idx="41">
                        <c:v>9901.7999999999993</c:v>
                      </c:pt>
                      <c:pt idx="42">
                        <c:v>10021.200000000001</c:v>
                      </c:pt>
                      <c:pt idx="43">
                        <c:v>9599.6</c:v>
                      </c:pt>
                      <c:pt idx="44">
                        <c:v>9335.1</c:v>
                      </c:pt>
                      <c:pt idx="45">
                        <c:v>9678.7000000000007</c:v>
                      </c:pt>
                      <c:pt idx="46">
                        <c:v>9614.9000000000015</c:v>
                      </c:pt>
                      <c:pt idx="47">
                        <c:v>9429.2000000000007</c:v>
                      </c:pt>
                      <c:pt idx="48">
                        <c:v>9124.7999999999993</c:v>
                      </c:pt>
                      <c:pt idx="49">
                        <c:v>9126.2999999999993</c:v>
                      </c:pt>
                      <c:pt idx="50">
                        <c:v>9501.2000000000007</c:v>
                      </c:pt>
                      <c:pt idx="51">
                        <c:v>9569.6</c:v>
                      </c:pt>
                      <c:pt idx="52">
                        <c:v>9664.2999999999993</c:v>
                      </c:pt>
                      <c:pt idx="53">
                        <c:v>9735.5</c:v>
                      </c:pt>
                      <c:pt idx="54">
                        <c:v>10012.700000000001</c:v>
                      </c:pt>
                      <c:pt idx="55">
                        <c:v>10130.299999999999</c:v>
                      </c:pt>
                      <c:pt idx="56">
                        <c:v>10163.9</c:v>
                      </c:pt>
                      <c:pt idx="57">
                        <c:v>9992.2000000000007</c:v>
                      </c:pt>
                      <c:pt idx="58">
                        <c:v>10132</c:v>
                      </c:pt>
                      <c:pt idx="59">
                        <c:v>10161.200000000001</c:v>
                      </c:pt>
                      <c:pt idx="60">
                        <c:v>10353.5</c:v>
                      </c:pt>
                      <c:pt idx="61">
                        <c:v>10593.7</c:v>
                      </c:pt>
                      <c:pt idx="62">
                        <c:v>10656.7</c:v>
                      </c:pt>
                      <c:pt idx="63">
                        <c:v>10792.8</c:v>
                      </c:pt>
                      <c:pt idx="64">
                        <c:v>10968.8</c:v>
                      </c:pt>
                      <c:pt idx="65">
                        <c:v>11088</c:v>
                      </c:pt>
                      <c:pt idx="66">
                        <c:v>11236.9</c:v>
                      </c:pt>
                      <c:pt idx="67">
                        <c:v>11364.7</c:v>
                      </c:pt>
                      <c:pt idx="68">
                        <c:v>11547.9</c:v>
                      </c:pt>
                      <c:pt idx="69">
                        <c:v>11697</c:v>
                      </c:pt>
                      <c:pt idx="70">
                        <c:v>11896.1</c:v>
                      </c:pt>
                      <c:pt idx="71">
                        <c:v>11998.7</c:v>
                      </c:pt>
                      <c:pt idx="72">
                        <c:v>12405.2</c:v>
                      </c:pt>
                      <c:pt idx="73">
                        <c:v>12104.8</c:v>
                      </c:pt>
                      <c:pt idx="74">
                        <c:v>11944.2</c:v>
                      </c:pt>
                      <c:pt idx="75">
                        <c:v>11950.5</c:v>
                      </c:pt>
                      <c:pt idx="76">
                        <c:v>12075</c:v>
                      </c:pt>
                      <c:pt idx="77">
                        <c:v>12004.8</c:v>
                      </c:pt>
                      <c:pt idx="78">
                        <c:v>12192.5</c:v>
                      </c:pt>
                      <c:pt idx="79">
                        <c:v>12398.8</c:v>
                      </c:pt>
                      <c:pt idx="80">
                        <c:v>12409.8</c:v>
                      </c:pt>
                      <c:pt idx="81">
                        <c:v>11810.4</c:v>
                      </c:pt>
                      <c:pt idx="82">
                        <c:v>11887.6</c:v>
                      </c:pt>
                      <c:pt idx="83">
                        <c:v>11331.3</c:v>
                      </c:pt>
                      <c:pt idx="84">
                        <c:v>11911</c:v>
                      </c:pt>
                      <c:pt idx="85">
                        <c:v>12110.099999999999</c:v>
                      </c:pt>
                      <c:pt idx="86">
                        <c:v>12217.8</c:v>
                      </c:pt>
                      <c:pt idx="87">
                        <c:v>12550.4</c:v>
                      </c:pt>
                      <c:pt idx="88">
                        <c:v>12128.3</c:v>
                      </c:pt>
                      <c:pt idx="89">
                        <c:v>12437.099999999999</c:v>
                      </c:pt>
                      <c:pt idx="90">
                        <c:v>12513.5</c:v>
                      </c:pt>
                      <c:pt idx="91">
                        <c:v>12450.3</c:v>
                      </c:pt>
                      <c:pt idx="92">
                        <c:v>12522</c:v>
                      </c:pt>
                      <c:pt idx="93">
                        <c:v>12674.900000000001</c:v>
                      </c:pt>
                      <c:pt idx="94">
                        <c:v>12948.7</c:v>
                      </c:pt>
                      <c:pt idx="95">
                        <c:v>13187.3</c:v>
                      </c:pt>
                      <c:pt idx="96">
                        <c:v>13239</c:v>
                      </c:pt>
                      <c:pt idx="97">
                        <c:v>12688.900000000001</c:v>
                      </c:pt>
                      <c:pt idx="98">
                        <c:v>11401.4</c:v>
                      </c:pt>
                      <c:pt idx="99">
                        <c:v>12450.8</c:v>
                      </c:pt>
                      <c:pt idx="100">
                        <c:v>13145.2</c:v>
                      </c:pt>
                      <c:pt idx="101">
                        <c:v>13465.2</c:v>
                      </c:pt>
                      <c:pt idx="102">
                        <c:v>14093.9</c:v>
                      </c:pt>
                      <c:pt idx="103">
                        <c:v>14746.5</c:v>
                      </c:pt>
                      <c:pt idx="104">
                        <c:v>14411.800000000001</c:v>
                      </c:pt>
                      <c:pt idx="105">
                        <c:v>14232</c:v>
                      </c:pt>
                      <c:pt idx="106">
                        <c:v>15512</c:v>
                      </c:pt>
                      <c:pt idx="107">
                        <c:v>16126.5</c:v>
                      </c:pt>
                      <c:pt idx="108">
                        <c:v>16040.5</c:v>
                      </c:pt>
                      <c:pt idx="109">
                        <c:v>16449.400000000001</c:v>
                      </c:pt>
                      <c:pt idx="110">
                        <c:v>16721.400000000001</c:v>
                      </c:pt>
                      <c:pt idx="111">
                        <c:v>17328.599999999999</c:v>
                      </c:pt>
                      <c:pt idx="112">
                        <c:v>17455</c:v>
                      </c:pt>
                      <c:pt idx="113">
                        <c:v>18321.8</c:v>
                      </c:pt>
                      <c:pt idx="114">
                        <c:v>18501.2</c:v>
                      </c:pt>
                      <c:pt idx="115">
                        <c:v>18902.599999999999</c:v>
                      </c:pt>
                      <c:pt idx="116">
                        <c:v>18323.8</c:v>
                      </c:pt>
                      <c:pt idx="117">
                        <c:v>19036.2</c:v>
                      </c:pt>
                      <c:pt idx="118">
                        <c:v>18866.5</c:v>
                      </c:pt>
                      <c:pt idx="119">
                        <c:v>19802.8</c:v>
                      </c:pt>
                      <c:pt idx="120">
                        <c:v>18780.8</c:v>
                      </c:pt>
                      <c:pt idx="121">
                        <c:v>18433.5</c:v>
                      </c:pt>
                      <c:pt idx="122">
                        <c:v>18652.3</c:v>
                      </c:pt>
                      <c:pt idx="123">
                        <c:v>17473.3</c:v>
                      </c:pt>
                      <c:pt idx="124">
                        <c:v>17278.3</c:v>
                      </c:pt>
                      <c:pt idx="125">
                        <c:v>16159.2</c:v>
                      </c:pt>
                      <c:pt idx="126">
                        <c:v>16988.400000000001</c:v>
                      </c:pt>
                      <c:pt idx="127">
                        <c:v>16572.900000000001</c:v>
                      </c:pt>
                      <c:pt idx="128">
                        <c:v>15278.9</c:v>
                      </c:pt>
                      <c:pt idx="129">
                        <c:v>15854.6</c:v>
                      </c:pt>
                      <c:pt idx="130">
                        <c:v>16571.2</c:v>
                      </c:pt>
                      <c:pt idx="131">
                        <c:v>15975.8</c:v>
                      </c:pt>
                      <c:pt idx="132">
                        <c:v>16756.100000000002</c:v>
                      </c:pt>
                      <c:pt idx="133">
                        <c:v>16422.100000000002</c:v>
                      </c:pt>
                      <c:pt idx="134">
                        <c:v>16845.5</c:v>
                      </c:pt>
                      <c:pt idx="135">
                        <c:v>16955.599999999999</c:v>
                      </c:pt>
                      <c:pt idx="136">
                        <c:v>17040.099999999999</c:v>
                      </c:pt>
                      <c:pt idx="137">
                        <c:v>17869.8</c:v>
                      </c:pt>
                      <c:pt idx="138">
                        <c:v>18341.400000000001</c:v>
                      </c:pt>
                      <c:pt idx="139">
                        <c:v>18170.3</c:v>
                      </c:pt>
                      <c:pt idx="140">
                        <c:v>17499.099999999999</c:v>
                      </c:pt>
                      <c:pt idx="141">
                        <c:v>17089.899999999998</c:v>
                      </c:pt>
                      <c:pt idx="142">
                        <c:v>18292.900000000001</c:v>
                      </c:pt>
                      <c:pt idx="143">
                        <c:v>19354.400000000001</c:v>
                      </c:pt>
                      <c:pt idx="144">
                        <c:v>19514.8</c:v>
                      </c:pt>
                      <c:pt idx="145">
                        <c:v>20269.099999999999</c:v>
                      </c:pt>
                      <c:pt idx="146">
                        <c:v>20867</c:v>
                      </c:pt>
                      <c:pt idx="147">
                        <c:v>20200.099999999999</c:v>
                      </c:pt>
                      <c:pt idx="148">
                        <c:v>20863.800000000003</c:v>
                      </c:pt>
                      <c:pt idx="149">
                        <c:v>21403.599999999999</c:v>
                      </c:pt>
                      <c:pt idx="150">
                        <c:v>21583.599999999999</c:v>
                      </c:pt>
                      <c:pt idx="151">
                        <c:v>21916.2</c:v>
                      </c:pt>
                      <c:pt idx="152">
                        <c:v>22488.400000000001</c:v>
                      </c:pt>
                      <c:pt idx="153">
                        <c:v>22361.599999999999</c:v>
                      </c:pt>
                      <c:pt idx="154">
                        <c:v>23444.7</c:v>
                      </c:pt>
                      <c:pt idx="155">
                        <c:v>23031.5</c:v>
                      </c:pt>
                    </c:numCache>
                  </c:numRef>
                </c:val>
                <c:extLst>
                  <c:ext xmlns:c16="http://schemas.microsoft.com/office/drawing/2014/chart" uri="{C3380CC4-5D6E-409C-BE32-E72D297353CC}">
                    <c16:uniqueId val="{00000006-8664-4062-9D12-23F62B278608}"/>
                  </c:ext>
                </c:extLst>
              </c15:ser>
            </c15:filteredAreaSeries>
            <c15:filteredAreaSeries>
              <c15:ser>
                <c:idx val="3"/>
                <c:order val="3"/>
                <c:tx>
                  <c:strRef>
                    <c:extLst xmlns:c15="http://schemas.microsoft.com/office/drawing/2012/chart">
                      <c:ext xmlns:c15="http://schemas.microsoft.com/office/drawing/2012/chart" uri="{02D57815-91ED-43cb-92C2-25804820EDAC}">
                        <c15:formulaRef>
                          <c15:sqref>'Equity and Bond_Foreign'!$F$3</c15:sqref>
                        </c15:formulaRef>
                      </c:ext>
                    </c:extLst>
                    <c:strCache>
                      <c:ptCount val="1"/>
                      <c:pt idx="0">
                        <c:v>KR</c:v>
                      </c:pt>
                    </c:strCache>
                  </c:strRef>
                </c:tx>
                <c:spPr>
                  <a:solidFill>
                    <a:srgbClr val="FFC000"/>
                  </a:solidFill>
                  <a:ln>
                    <a:noFill/>
                  </a:ln>
                  <a:effectLst/>
                </c:spPr>
                <c:cat>
                  <c:numRef>
                    <c:extLst xmlns:c15="http://schemas.microsoft.com/office/drawing/2012/chart">
                      <c:ext xmlns:c15="http://schemas.microsoft.com/office/drawing/2012/chart" uri="{02D57815-91ED-43cb-92C2-25804820EDAC}">
                        <c15:formulaRef>
                          <c15:sqref>'Equity and Bond_Foreign'!$B$4:$B$159</c15:sqref>
                        </c15:formulaRef>
                      </c:ext>
                    </c:extLst>
                    <c:numCache>
                      <c:formatCode>m/d/yyyy</c:formatCode>
                      <c:ptCount val="156"/>
                      <c:pt idx="0">
                        <c:v>40909</c:v>
                      </c:pt>
                      <c:pt idx="1">
                        <c:v>40940</c:v>
                      </c:pt>
                      <c:pt idx="2">
                        <c:v>40969</c:v>
                      </c:pt>
                      <c:pt idx="3">
                        <c:v>41000</c:v>
                      </c:pt>
                      <c:pt idx="4">
                        <c:v>41030</c:v>
                      </c:pt>
                      <c:pt idx="5">
                        <c:v>41061</c:v>
                      </c:pt>
                      <c:pt idx="6">
                        <c:v>41091</c:v>
                      </c:pt>
                      <c:pt idx="7">
                        <c:v>41122</c:v>
                      </c:pt>
                      <c:pt idx="8">
                        <c:v>41153</c:v>
                      </c:pt>
                      <c:pt idx="9">
                        <c:v>41183</c:v>
                      </c:pt>
                      <c:pt idx="10">
                        <c:v>41214</c:v>
                      </c:pt>
                      <c:pt idx="11">
                        <c:v>41244</c:v>
                      </c:pt>
                      <c:pt idx="12">
                        <c:v>41275</c:v>
                      </c:pt>
                      <c:pt idx="13">
                        <c:v>41306</c:v>
                      </c:pt>
                      <c:pt idx="14">
                        <c:v>41334</c:v>
                      </c:pt>
                      <c:pt idx="15">
                        <c:v>41365</c:v>
                      </c:pt>
                      <c:pt idx="16">
                        <c:v>41395</c:v>
                      </c:pt>
                      <c:pt idx="17">
                        <c:v>41426</c:v>
                      </c:pt>
                      <c:pt idx="18">
                        <c:v>41456</c:v>
                      </c:pt>
                      <c:pt idx="19">
                        <c:v>41487</c:v>
                      </c:pt>
                      <c:pt idx="20">
                        <c:v>41518</c:v>
                      </c:pt>
                      <c:pt idx="21">
                        <c:v>41548</c:v>
                      </c:pt>
                      <c:pt idx="22">
                        <c:v>41579</c:v>
                      </c:pt>
                      <c:pt idx="23">
                        <c:v>41609</c:v>
                      </c:pt>
                      <c:pt idx="24">
                        <c:v>41640</c:v>
                      </c:pt>
                      <c:pt idx="25">
                        <c:v>41671</c:v>
                      </c:pt>
                      <c:pt idx="26">
                        <c:v>41699</c:v>
                      </c:pt>
                      <c:pt idx="27">
                        <c:v>41730</c:v>
                      </c:pt>
                      <c:pt idx="28">
                        <c:v>41760</c:v>
                      </c:pt>
                      <c:pt idx="29">
                        <c:v>41791</c:v>
                      </c:pt>
                      <c:pt idx="30">
                        <c:v>41821</c:v>
                      </c:pt>
                      <c:pt idx="31">
                        <c:v>41852</c:v>
                      </c:pt>
                      <c:pt idx="32">
                        <c:v>41883</c:v>
                      </c:pt>
                      <c:pt idx="33">
                        <c:v>41913</c:v>
                      </c:pt>
                      <c:pt idx="34">
                        <c:v>41944</c:v>
                      </c:pt>
                      <c:pt idx="35">
                        <c:v>41974</c:v>
                      </c:pt>
                      <c:pt idx="36">
                        <c:v>42005</c:v>
                      </c:pt>
                      <c:pt idx="37">
                        <c:v>42036</c:v>
                      </c:pt>
                      <c:pt idx="38">
                        <c:v>42064</c:v>
                      </c:pt>
                      <c:pt idx="39">
                        <c:v>42095</c:v>
                      </c:pt>
                      <c:pt idx="40">
                        <c:v>42125</c:v>
                      </c:pt>
                      <c:pt idx="41">
                        <c:v>42156</c:v>
                      </c:pt>
                      <c:pt idx="42">
                        <c:v>42186</c:v>
                      </c:pt>
                      <c:pt idx="43">
                        <c:v>42217</c:v>
                      </c:pt>
                      <c:pt idx="44">
                        <c:v>42248</c:v>
                      </c:pt>
                      <c:pt idx="45">
                        <c:v>42278</c:v>
                      </c:pt>
                      <c:pt idx="46">
                        <c:v>42309</c:v>
                      </c:pt>
                      <c:pt idx="47">
                        <c:v>42339</c:v>
                      </c:pt>
                      <c:pt idx="48">
                        <c:v>42370</c:v>
                      </c:pt>
                      <c:pt idx="49">
                        <c:v>42401</c:v>
                      </c:pt>
                      <c:pt idx="50">
                        <c:v>42430</c:v>
                      </c:pt>
                      <c:pt idx="51">
                        <c:v>42461</c:v>
                      </c:pt>
                      <c:pt idx="52">
                        <c:v>42491</c:v>
                      </c:pt>
                      <c:pt idx="53">
                        <c:v>42522</c:v>
                      </c:pt>
                      <c:pt idx="54">
                        <c:v>42552</c:v>
                      </c:pt>
                      <c:pt idx="55">
                        <c:v>42583</c:v>
                      </c:pt>
                      <c:pt idx="56">
                        <c:v>42614</c:v>
                      </c:pt>
                      <c:pt idx="57">
                        <c:v>42644</c:v>
                      </c:pt>
                      <c:pt idx="58">
                        <c:v>42675</c:v>
                      </c:pt>
                      <c:pt idx="59">
                        <c:v>42705</c:v>
                      </c:pt>
                      <c:pt idx="60">
                        <c:v>42736</c:v>
                      </c:pt>
                      <c:pt idx="61">
                        <c:v>42767</c:v>
                      </c:pt>
                      <c:pt idx="62">
                        <c:v>42795</c:v>
                      </c:pt>
                      <c:pt idx="63">
                        <c:v>42826</c:v>
                      </c:pt>
                      <c:pt idx="64">
                        <c:v>42856</c:v>
                      </c:pt>
                      <c:pt idx="65">
                        <c:v>42887</c:v>
                      </c:pt>
                      <c:pt idx="66">
                        <c:v>42917</c:v>
                      </c:pt>
                      <c:pt idx="67">
                        <c:v>42948</c:v>
                      </c:pt>
                      <c:pt idx="68">
                        <c:v>42979</c:v>
                      </c:pt>
                      <c:pt idx="69">
                        <c:v>43009</c:v>
                      </c:pt>
                      <c:pt idx="70">
                        <c:v>43040</c:v>
                      </c:pt>
                      <c:pt idx="71">
                        <c:v>43070</c:v>
                      </c:pt>
                      <c:pt idx="72">
                        <c:v>43101</c:v>
                      </c:pt>
                      <c:pt idx="73">
                        <c:v>43132</c:v>
                      </c:pt>
                      <c:pt idx="74">
                        <c:v>43160</c:v>
                      </c:pt>
                      <c:pt idx="75">
                        <c:v>43191</c:v>
                      </c:pt>
                      <c:pt idx="76">
                        <c:v>43221</c:v>
                      </c:pt>
                      <c:pt idx="77">
                        <c:v>43252</c:v>
                      </c:pt>
                      <c:pt idx="78">
                        <c:v>43282</c:v>
                      </c:pt>
                      <c:pt idx="79">
                        <c:v>43313</c:v>
                      </c:pt>
                      <c:pt idx="80">
                        <c:v>43344</c:v>
                      </c:pt>
                      <c:pt idx="81">
                        <c:v>43374</c:v>
                      </c:pt>
                      <c:pt idx="82">
                        <c:v>43405</c:v>
                      </c:pt>
                      <c:pt idx="83">
                        <c:v>43435</c:v>
                      </c:pt>
                      <c:pt idx="84">
                        <c:v>43466</c:v>
                      </c:pt>
                      <c:pt idx="85">
                        <c:v>43497</c:v>
                      </c:pt>
                      <c:pt idx="86">
                        <c:v>43525</c:v>
                      </c:pt>
                      <c:pt idx="87">
                        <c:v>43556</c:v>
                      </c:pt>
                      <c:pt idx="88">
                        <c:v>43586</c:v>
                      </c:pt>
                      <c:pt idx="89">
                        <c:v>43617</c:v>
                      </c:pt>
                      <c:pt idx="90">
                        <c:v>43647</c:v>
                      </c:pt>
                      <c:pt idx="91">
                        <c:v>43678</c:v>
                      </c:pt>
                      <c:pt idx="92">
                        <c:v>43709</c:v>
                      </c:pt>
                      <c:pt idx="93">
                        <c:v>43739</c:v>
                      </c:pt>
                      <c:pt idx="94">
                        <c:v>43770</c:v>
                      </c:pt>
                      <c:pt idx="95">
                        <c:v>43800</c:v>
                      </c:pt>
                      <c:pt idx="96">
                        <c:v>43831</c:v>
                      </c:pt>
                      <c:pt idx="97">
                        <c:v>43862</c:v>
                      </c:pt>
                      <c:pt idx="98">
                        <c:v>43891</c:v>
                      </c:pt>
                      <c:pt idx="99">
                        <c:v>43922</c:v>
                      </c:pt>
                      <c:pt idx="100">
                        <c:v>43952</c:v>
                      </c:pt>
                      <c:pt idx="101">
                        <c:v>43983</c:v>
                      </c:pt>
                      <c:pt idx="102">
                        <c:v>44013</c:v>
                      </c:pt>
                      <c:pt idx="103">
                        <c:v>44044</c:v>
                      </c:pt>
                      <c:pt idx="104">
                        <c:v>44075</c:v>
                      </c:pt>
                      <c:pt idx="105">
                        <c:v>44105</c:v>
                      </c:pt>
                      <c:pt idx="106">
                        <c:v>44136</c:v>
                      </c:pt>
                      <c:pt idx="107">
                        <c:v>44166</c:v>
                      </c:pt>
                      <c:pt idx="108">
                        <c:v>44197</c:v>
                      </c:pt>
                      <c:pt idx="109">
                        <c:v>44228</c:v>
                      </c:pt>
                      <c:pt idx="110">
                        <c:v>44256</c:v>
                      </c:pt>
                      <c:pt idx="111">
                        <c:v>44287</c:v>
                      </c:pt>
                      <c:pt idx="112">
                        <c:v>44317</c:v>
                      </c:pt>
                      <c:pt idx="113">
                        <c:v>44348</c:v>
                      </c:pt>
                      <c:pt idx="114">
                        <c:v>44378</c:v>
                      </c:pt>
                      <c:pt idx="115">
                        <c:v>44409</c:v>
                      </c:pt>
                      <c:pt idx="116">
                        <c:v>44440</c:v>
                      </c:pt>
                      <c:pt idx="117">
                        <c:v>44470</c:v>
                      </c:pt>
                      <c:pt idx="118">
                        <c:v>44501</c:v>
                      </c:pt>
                      <c:pt idx="119">
                        <c:v>44531</c:v>
                      </c:pt>
                      <c:pt idx="120">
                        <c:v>44562</c:v>
                      </c:pt>
                      <c:pt idx="121">
                        <c:v>44593</c:v>
                      </c:pt>
                      <c:pt idx="122">
                        <c:v>44621</c:v>
                      </c:pt>
                      <c:pt idx="123">
                        <c:v>44652</c:v>
                      </c:pt>
                      <c:pt idx="124">
                        <c:v>44682</c:v>
                      </c:pt>
                      <c:pt idx="125">
                        <c:v>44713</c:v>
                      </c:pt>
                      <c:pt idx="126">
                        <c:v>44743</c:v>
                      </c:pt>
                      <c:pt idx="127">
                        <c:v>44774</c:v>
                      </c:pt>
                      <c:pt idx="128">
                        <c:v>44805</c:v>
                      </c:pt>
                      <c:pt idx="129">
                        <c:v>44835</c:v>
                      </c:pt>
                      <c:pt idx="130">
                        <c:v>44866</c:v>
                      </c:pt>
                      <c:pt idx="131">
                        <c:v>44896</c:v>
                      </c:pt>
                      <c:pt idx="132">
                        <c:v>44927</c:v>
                      </c:pt>
                      <c:pt idx="133">
                        <c:v>44958</c:v>
                      </c:pt>
                      <c:pt idx="134">
                        <c:v>44986</c:v>
                      </c:pt>
                      <c:pt idx="135">
                        <c:v>45017</c:v>
                      </c:pt>
                      <c:pt idx="136">
                        <c:v>45047</c:v>
                      </c:pt>
                      <c:pt idx="137">
                        <c:v>45078</c:v>
                      </c:pt>
                      <c:pt idx="138">
                        <c:v>45108</c:v>
                      </c:pt>
                      <c:pt idx="139">
                        <c:v>45139</c:v>
                      </c:pt>
                      <c:pt idx="140">
                        <c:v>45170</c:v>
                      </c:pt>
                      <c:pt idx="141">
                        <c:v>45200</c:v>
                      </c:pt>
                      <c:pt idx="142">
                        <c:v>45231</c:v>
                      </c:pt>
                      <c:pt idx="143">
                        <c:v>45261</c:v>
                      </c:pt>
                      <c:pt idx="144">
                        <c:v>45292</c:v>
                      </c:pt>
                      <c:pt idx="145">
                        <c:v>45323</c:v>
                      </c:pt>
                      <c:pt idx="146">
                        <c:v>45352</c:v>
                      </c:pt>
                      <c:pt idx="147">
                        <c:v>45383</c:v>
                      </c:pt>
                      <c:pt idx="148">
                        <c:v>45413</c:v>
                      </c:pt>
                      <c:pt idx="149">
                        <c:v>45444</c:v>
                      </c:pt>
                      <c:pt idx="150">
                        <c:v>45474</c:v>
                      </c:pt>
                      <c:pt idx="151">
                        <c:v>45505</c:v>
                      </c:pt>
                      <c:pt idx="152">
                        <c:v>45536</c:v>
                      </c:pt>
                      <c:pt idx="153">
                        <c:v>45566</c:v>
                      </c:pt>
                      <c:pt idx="154">
                        <c:v>45597</c:v>
                      </c:pt>
                      <c:pt idx="155">
                        <c:v>45627</c:v>
                      </c:pt>
                    </c:numCache>
                  </c:numRef>
                </c:cat>
                <c:val>
                  <c:numRef>
                    <c:extLst xmlns:c15="http://schemas.microsoft.com/office/drawing/2012/chart">
                      <c:ext xmlns:c15="http://schemas.microsoft.com/office/drawing/2012/chart" uri="{02D57815-91ED-43cb-92C2-25804820EDAC}">
                        <c15:formulaRef>
                          <c15:sqref>'Equity and Bond_Foreign'!$F$4:$F$159</c15:sqref>
                        </c15:formulaRef>
                      </c:ext>
                    </c:extLst>
                    <c:numCache>
                      <c:formatCode>0</c:formatCode>
                      <c:ptCount val="156"/>
                      <c:pt idx="0">
                        <c:v>31.4</c:v>
                      </c:pt>
                      <c:pt idx="1">
                        <c:v>33.099999999999994</c:v>
                      </c:pt>
                      <c:pt idx="2">
                        <c:v>34.099999999999994</c:v>
                      </c:pt>
                      <c:pt idx="3">
                        <c:v>35.700000000000003</c:v>
                      </c:pt>
                      <c:pt idx="4">
                        <c:v>35</c:v>
                      </c:pt>
                      <c:pt idx="5">
                        <c:v>35.5</c:v>
                      </c:pt>
                      <c:pt idx="6">
                        <c:v>37.400000000000006</c:v>
                      </c:pt>
                      <c:pt idx="7">
                        <c:v>38.700000000000003</c:v>
                      </c:pt>
                      <c:pt idx="8">
                        <c:v>40.799999999999997</c:v>
                      </c:pt>
                      <c:pt idx="9">
                        <c:v>40.4</c:v>
                      </c:pt>
                      <c:pt idx="10">
                        <c:v>41.5</c:v>
                      </c:pt>
                      <c:pt idx="11">
                        <c:v>43.4</c:v>
                      </c:pt>
                      <c:pt idx="12">
                        <c:v>45.8</c:v>
                      </c:pt>
                      <c:pt idx="13">
                        <c:v>45.7</c:v>
                      </c:pt>
                      <c:pt idx="14">
                        <c:v>47.3</c:v>
                      </c:pt>
                      <c:pt idx="15">
                        <c:v>47.1</c:v>
                      </c:pt>
                      <c:pt idx="16">
                        <c:v>47.3</c:v>
                      </c:pt>
                      <c:pt idx="17">
                        <c:v>47.6</c:v>
                      </c:pt>
                      <c:pt idx="18">
                        <c:v>50.2</c:v>
                      </c:pt>
                      <c:pt idx="19">
                        <c:v>49.800000000000004</c:v>
                      </c:pt>
                      <c:pt idx="20">
                        <c:v>51.2</c:v>
                      </c:pt>
                      <c:pt idx="21">
                        <c:v>54.8</c:v>
                      </c:pt>
                      <c:pt idx="22">
                        <c:v>56.1</c:v>
                      </c:pt>
                      <c:pt idx="23">
                        <c:v>59.6</c:v>
                      </c:pt>
                      <c:pt idx="24">
                        <c:v>59.1</c:v>
                      </c:pt>
                      <c:pt idx="25">
                        <c:v>62.099999999999994</c:v>
                      </c:pt>
                      <c:pt idx="26">
                        <c:v>67.900000000000006</c:v>
                      </c:pt>
                      <c:pt idx="27">
                        <c:v>68.5</c:v>
                      </c:pt>
                      <c:pt idx="28">
                        <c:v>70.600000000000009</c:v>
                      </c:pt>
                      <c:pt idx="29">
                        <c:v>73</c:v>
                      </c:pt>
                      <c:pt idx="30">
                        <c:v>73.899999999999991</c:v>
                      </c:pt>
                      <c:pt idx="31">
                        <c:v>76.2</c:v>
                      </c:pt>
                      <c:pt idx="32">
                        <c:v>76</c:v>
                      </c:pt>
                      <c:pt idx="33">
                        <c:v>79.900000000000006</c:v>
                      </c:pt>
                      <c:pt idx="34">
                        <c:v>74.800000000000011</c:v>
                      </c:pt>
                      <c:pt idx="35">
                        <c:v>77.099999999999994</c:v>
                      </c:pt>
                      <c:pt idx="36">
                        <c:v>76.099999999999994</c:v>
                      </c:pt>
                      <c:pt idx="37">
                        <c:v>79.5</c:v>
                      </c:pt>
                      <c:pt idx="38">
                        <c:v>80.099999999999994</c:v>
                      </c:pt>
                      <c:pt idx="39">
                        <c:v>81.599999999999994</c:v>
                      </c:pt>
                      <c:pt idx="40">
                        <c:v>82.1</c:v>
                      </c:pt>
                      <c:pt idx="41">
                        <c:v>83.5</c:v>
                      </c:pt>
                      <c:pt idx="42">
                        <c:v>86.899999999999991</c:v>
                      </c:pt>
                      <c:pt idx="43">
                        <c:v>84.9</c:v>
                      </c:pt>
                      <c:pt idx="44">
                        <c:v>85</c:v>
                      </c:pt>
                      <c:pt idx="45">
                        <c:v>90.8</c:v>
                      </c:pt>
                      <c:pt idx="46">
                        <c:v>91.100000000000009</c:v>
                      </c:pt>
                      <c:pt idx="47">
                        <c:v>91.899999999999991</c:v>
                      </c:pt>
                      <c:pt idx="48">
                        <c:v>87.6</c:v>
                      </c:pt>
                      <c:pt idx="49">
                        <c:v>89.5</c:v>
                      </c:pt>
                      <c:pt idx="50">
                        <c:v>96.1</c:v>
                      </c:pt>
                      <c:pt idx="51">
                        <c:v>96.800000000000011</c:v>
                      </c:pt>
                      <c:pt idx="52">
                        <c:v>98.9</c:v>
                      </c:pt>
                      <c:pt idx="53">
                        <c:v>100.2</c:v>
                      </c:pt>
                      <c:pt idx="54">
                        <c:v>104.7</c:v>
                      </c:pt>
                      <c:pt idx="55">
                        <c:v>107.80000000000001</c:v>
                      </c:pt>
                      <c:pt idx="56">
                        <c:v>108.1</c:v>
                      </c:pt>
                      <c:pt idx="57">
                        <c:v>107.4</c:v>
                      </c:pt>
                      <c:pt idx="58">
                        <c:v>110.6</c:v>
                      </c:pt>
                      <c:pt idx="59">
                        <c:v>111.3</c:v>
                      </c:pt>
                      <c:pt idx="60">
                        <c:v>116.5</c:v>
                      </c:pt>
                      <c:pt idx="61">
                        <c:v>118.3</c:v>
                      </c:pt>
                      <c:pt idx="62">
                        <c:v>120.4</c:v>
                      </c:pt>
                      <c:pt idx="63">
                        <c:v>125</c:v>
                      </c:pt>
                      <c:pt idx="64">
                        <c:v>130.30000000000001</c:v>
                      </c:pt>
                      <c:pt idx="65">
                        <c:v>134.19999999999999</c:v>
                      </c:pt>
                      <c:pt idx="66">
                        <c:v>137.19999999999999</c:v>
                      </c:pt>
                      <c:pt idx="67">
                        <c:v>139.30000000000001</c:v>
                      </c:pt>
                      <c:pt idx="68">
                        <c:v>141.9</c:v>
                      </c:pt>
                      <c:pt idx="69">
                        <c:v>147.5</c:v>
                      </c:pt>
                      <c:pt idx="70">
                        <c:v>150.1</c:v>
                      </c:pt>
                      <c:pt idx="71">
                        <c:v>152.4</c:v>
                      </c:pt>
                      <c:pt idx="72">
                        <c:v>157.30000000000001</c:v>
                      </c:pt>
                      <c:pt idx="73">
                        <c:v>155.69999999999999</c:v>
                      </c:pt>
                      <c:pt idx="74">
                        <c:v>156.30000000000001</c:v>
                      </c:pt>
                      <c:pt idx="75">
                        <c:v>157.1</c:v>
                      </c:pt>
                      <c:pt idx="76">
                        <c:v>159</c:v>
                      </c:pt>
                      <c:pt idx="77">
                        <c:v>161.19999999999999</c:v>
                      </c:pt>
                      <c:pt idx="78">
                        <c:v>163.39999999999998</c:v>
                      </c:pt>
                      <c:pt idx="79">
                        <c:v>168</c:v>
                      </c:pt>
                      <c:pt idx="80">
                        <c:v>180.4</c:v>
                      </c:pt>
                      <c:pt idx="81">
                        <c:v>176.2</c:v>
                      </c:pt>
                      <c:pt idx="82">
                        <c:v>176.3</c:v>
                      </c:pt>
                      <c:pt idx="83">
                        <c:v>170.7</c:v>
                      </c:pt>
                      <c:pt idx="84">
                        <c:v>181.70000000000002</c:v>
                      </c:pt>
                      <c:pt idx="85">
                        <c:v>186</c:v>
                      </c:pt>
                      <c:pt idx="86">
                        <c:v>189.8</c:v>
                      </c:pt>
                      <c:pt idx="87">
                        <c:v>196.1</c:v>
                      </c:pt>
                      <c:pt idx="88">
                        <c:v>190.8</c:v>
                      </c:pt>
                      <c:pt idx="89">
                        <c:v>202.5</c:v>
                      </c:pt>
                      <c:pt idx="90">
                        <c:v>206.4</c:v>
                      </c:pt>
                      <c:pt idx="91">
                        <c:v>205.3</c:v>
                      </c:pt>
                      <c:pt idx="92">
                        <c:v>209</c:v>
                      </c:pt>
                      <c:pt idx="93">
                        <c:v>213.2</c:v>
                      </c:pt>
                      <c:pt idx="94">
                        <c:v>219.8</c:v>
                      </c:pt>
                      <c:pt idx="95">
                        <c:v>224.6</c:v>
                      </c:pt>
                      <c:pt idx="96">
                        <c:v>227.2</c:v>
                      </c:pt>
                      <c:pt idx="97">
                        <c:v>216.6</c:v>
                      </c:pt>
                      <c:pt idx="98">
                        <c:v>201.29999999999998</c:v>
                      </c:pt>
                      <c:pt idx="99">
                        <c:v>224</c:v>
                      </c:pt>
                      <c:pt idx="100">
                        <c:v>239.9</c:v>
                      </c:pt>
                      <c:pt idx="101">
                        <c:v>247.8</c:v>
                      </c:pt>
                      <c:pt idx="102">
                        <c:v>261.5</c:v>
                      </c:pt>
                      <c:pt idx="103">
                        <c:v>271.39999999999998</c:v>
                      </c:pt>
                      <c:pt idx="104">
                        <c:v>266.89999999999998</c:v>
                      </c:pt>
                      <c:pt idx="105">
                        <c:v>267.10000000000002</c:v>
                      </c:pt>
                      <c:pt idx="106">
                        <c:v>293.79999999999995</c:v>
                      </c:pt>
                      <c:pt idx="107">
                        <c:v>309.5</c:v>
                      </c:pt>
                      <c:pt idx="108">
                        <c:v>312.10000000000002</c:v>
                      </c:pt>
                      <c:pt idx="109">
                        <c:v>318.10000000000002</c:v>
                      </c:pt>
                      <c:pt idx="110">
                        <c:v>324.39999999999998</c:v>
                      </c:pt>
                      <c:pt idx="111">
                        <c:v>339.6</c:v>
                      </c:pt>
                      <c:pt idx="112">
                        <c:v>340.40000000000003</c:v>
                      </c:pt>
                      <c:pt idx="113">
                        <c:v>395.79999999999995</c:v>
                      </c:pt>
                      <c:pt idx="114">
                        <c:v>402.70000000000005</c:v>
                      </c:pt>
                      <c:pt idx="115">
                        <c:v>411.8</c:v>
                      </c:pt>
                      <c:pt idx="116">
                        <c:v>390.4</c:v>
                      </c:pt>
                      <c:pt idx="117">
                        <c:v>413.6</c:v>
                      </c:pt>
                      <c:pt idx="118">
                        <c:v>430.20000000000005</c:v>
                      </c:pt>
                      <c:pt idx="119">
                        <c:v>449.5</c:v>
                      </c:pt>
                      <c:pt idx="120">
                        <c:v>428.70000000000005</c:v>
                      </c:pt>
                      <c:pt idx="121">
                        <c:v>423</c:v>
                      </c:pt>
                      <c:pt idx="122">
                        <c:v>438</c:v>
                      </c:pt>
                      <c:pt idx="123">
                        <c:v>416</c:v>
                      </c:pt>
                      <c:pt idx="124">
                        <c:v>407.6</c:v>
                      </c:pt>
                      <c:pt idx="125">
                        <c:v>387.5</c:v>
                      </c:pt>
                      <c:pt idx="126">
                        <c:v>408.7</c:v>
                      </c:pt>
                      <c:pt idx="127">
                        <c:v>401.8</c:v>
                      </c:pt>
                      <c:pt idx="128">
                        <c:v>370.9</c:v>
                      </c:pt>
                      <c:pt idx="129">
                        <c:v>380.1</c:v>
                      </c:pt>
                      <c:pt idx="130">
                        <c:v>397.8</c:v>
                      </c:pt>
                      <c:pt idx="131">
                        <c:v>377.79999999999995</c:v>
                      </c:pt>
                      <c:pt idx="132">
                        <c:v>397.40000000000003</c:v>
                      </c:pt>
                      <c:pt idx="133">
                        <c:v>393.29999999999995</c:v>
                      </c:pt>
                      <c:pt idx="134">
                        <c:v>404</c:v>
                      </c:pt>
                      <c:pt idx="135">
                        <c:v>407.4</c:v>
                      </c:pt>
                      <c:pt idx="136">
                        <c:v>414.4</c:v>
                      </c:pt>
                      <c:pt idx="137">
                        <c:v>435</c:v>
                      </c:pt>
                      <c:pt idx="138">
                        <c:v>447.70000000000005</c:v>
                      </c:pt>
                      <c:pt idx="139">
                        <c:v>441</c:v>
                      </c:pt>
                      <c:pt idx="140">
                        <c:v>425.79999999999995</c:v>
                      </c:pt>
                      <c:pt idx="141">
                        <c:v>417</c:v>
                      </c:pt>
                      <c:pt idx="142">
                        <c:v>446.5</c:v>
                      </c:pt>
                      <c:pt idx="143">
                        <c:v>472.09999999999997</c:v>
                      </c:pt>
                      <c:pt idx="144">
                        <c:v>473.40000000000003</c:v>
                      </c:pt>
                      <c:pt idx="145">
                        <c:v>493.5</c:v>
                      </c:pt>
                      <c:pt idx="146">
                        <c:v>506.9</c:v>
                      </c:pt>
                      <c:pt idx="147">
                        <c:v>491</c:v>
                      </c:pt>
                      <c:pt idx="148">
                        <c:v>512.5</c:v>
                      </c:pt>
                      <c:pt idx="149">
                        <c:v>530.4</c:v>
                      </c:pt>
                      <c:pt idx="150">
                        <c:v>539.6</c:v>
                      </c:pt>
                      <c:pt idx="151">
                        <c:v>551.9</c:v>
                      </c:pt>
                      <c:pt idx="152">
                        <c:v>565.30000000000007</c:v>
                      </c:pt>
                      <c:pt idx="153">
                        <c:v>562.70000000000005</c:v>
                      </c:pt>
                      <c:pt idx="154">
                        <c:v>587.5</c:v>
                      </c:pt>
                      <c:pt idx="155">
                        <c:v>582.20000000000005</c:v>
                      </c:pt>
                    </c:numCache>
                  </c:numRef>
                </c:val>
                <c:extLst xmlns:c15="http://schemas.microsoft.com/office/drawing/2012/chart">
                  <c:ext xmlns:c16="http://schemas.microsoft.com/office/drawing/2014/chart" uri="{C3380CC4-5D6E-409C-BE32-E72D297353CC}">
                    <c16:uniqueId val="{00000007-8664-4062-9D12-23F62B278608}"/>
                  </c:ext>
                </c:extLst>
              </c15:ser>
            </c15:filteredAreaSeries>
            <c15:filteredAreaSeries>
              <c15:ser>
                <c:idx val="4"/>
                <c:order val="4"/>
                <c:tx>
                  <c:strRef>
                    <c:extLst xmlns:c15="http://schemas.microsoft.com/office/drawing/2012/chart">
                      <c:ext xmlns:c15="http://schemas.microsoft.com/office/drawing/2012/chart" uri="{02D57815-91ED-43cb-92C2-25804820EDAC}">
                        <c15:formulaRef>
                          <c15:sqref>'Equity and Bond_Foreign'!$G$3</c15:sqref>
                        </c15:formulaRef>
                      </c:ext>
                    </c:extLst>
                    <c:strCache>
                      <c:ptCount val="1"/>
                      <c:pt idx="0">
                        <c:v>AU</c:v>
                      </c:pt>
                    </c:strCache>
                  </c:strRef>
                </c:tx>
                <c:spPr>
                  <a:solidFill>
                    <a:srgbClr val="31879C"/>
                  </a:solidFill>
                  <a:ln>
                    <a:noFill/>
                  </a:ln>
                  <a:effectLst/>
                </c:spPr>
                <c:cat>
                  <c:numRef>
                    <c:extLst xmlns:c15="http://schemas.microsoft.com/office/drawing/2012/chart">
                      <c:ext xmlns:c15="http://schemas.microsoft.com/office/drawing/2012/chart" uri="{02D57815-91ED-43cb-92C2-25804820EDAC}">
                        <c15:formulaRef>
                          <c15:sqref>'Equity and Bond_Foreign'!$B$4:$B$159</c15:sqref>
                        </c15:formulaRef>
                      </c:ext>
                    </c:extLst>
                    <c:numCache>
                      <c:formatCode>m/d/yyyy</c:formatCode>
                      <c:ptCount val="156"/>
                      <c:pt idx="0">
                        <c:v>40909</c:v>
                      </c:pt>
                      <c:pt idx="1">
                        <c:v>40940</c:v>
                      </c:pt>
                      <c:pt idx="2">
                        <c:v>40969</c:v>
                      </c:pt>
                      <c:pt idx="3">
                        <c:v>41000</c:v>
                      </c:pt>
                      <c:pt idx="4">
                        <c:v>41030</c:v>
                      </c:pt>
                      <c:pt idx="5">
                        <c:v>41061</c:v>
                      </c:pt>
                      <c:pt idx="6">
                        <c:v>41091</c:v>
                      </c:pt>
                      <c:pt idx="7">
                        <c:v>41122</c:v>
                      </c:pt>
                      <c:pt idx="8">
                        <c:v>41153</c:v>
                      </c:pt>
                      <c:pt idx="9">
                        <c:v>41183</c:v>
                      </c:pt>
                      <c:pt idx="10">
                        <c:v>41214</c:v>
                      </c:pt>
                      <c:pt idx="11">
                        <c:v>41244</c:v>
                      </c:pt>
                      <c:pt idx="12">
                        <c:v>41275</c:v>
                      </c:pt>
                      <c:pt idx="13">
                        <c:v>41306</c:v>
                      </c:pt>
                      <c:pt idx="14">
                        <c:v>41334</c:v>
                      </c:pt>
                      <c:pt idx="15">
                        <c:v>41365</c:v>
                      </c:pt>
                      <c:pt idx="16">
                        <c:v>41395</c:v>
                      </c:pt>
                      <c:pt idx="17">
                        <c:v>41426</c:v>
                      </c:pt>
                      <c:pt idx="18">
                        <c:v>41456</c:v>
                      </c:pt>
                      <c:pt idx="19">
                        <c:v>41487</c:v>
                      </c:pt>
                      <c:pt idx="20">
                        <c:v>41518</c:v>
                      </c:pt>
                      <c:pt idx="21">
                        <c:v>41548</c:v>
                      </c:pt>
                      <c:pt idx="22">
                        <c:v>41579</c:v>
                      </c:pt>
                      <c:pt idx="23">
                        <c:v>41609</c:v>
                      </c:pt>
                      <c:pt idx="24">
                        <c:v>41640</c:v>
                      </c:pt>
                      <c:pt idx="25">
                        <c:v>41671</c:v>
                      </c:pt>
                      <c:pt idx="26">
                        <c:v>41699</c:v>
                      </c:pt>
                      <c:pt idx="27">
                        <c:v>41730</c:v>
                      </c:pt>
                      <c:pt idx="28">
                        <c:v>41760</c:v>
                      </c:pt>
                      <c:pt idx="29">
                        <c:v>41791</c:v>
                      </c:pt>
                      <c:pt idx="30">
                        <c:v>41821</c:v>
                      </c:pt>
                      <c:pt idx="31">
                        <c:v>41852</c:v>
                      </c:pt>
                      <c:pt idx="32">
                        <c:v>41883</c:v>
                      </c:pt>
                      <c:pt idx="33">
                        <c:v>41913</c:v>
                      </c:pt>
                      <c:pt idx="34">
                        <c:v>41944</c:v>
                      </c:pt>
                      <c:pt idx="35">
                        <c:v>41974</c:v>
                      </c:pt>
                      <c:pt idx="36">
                        <c:v>42005</c:v>
                      </c:pt>
                      <c:pt idx="37">
                        <c:v>42036</c:v>
                      </c:pt>
                      <c:pt idx="38">
                        <c:v>42064</c:v>
                      </c:pt>
                      <c:pt idx="39">
                        <c:v>42095</c:v>
                      </c:pt>
                      <c:pt idx="40">
                        <c:v>42125</c:v>
                      </c:pt>
                      <c:pt idx="41">
                        <c:v>42156</c:v>
                      </c:pt>
                      <c:pt idx="42">
                        <c:v>42186</c:v>
                      </c:pt>
                      <c:pt idx="43">
                        <c:v>42217</c:v>
                      </c:pt>
                      <c:pt idx="44">
                        <c:v>42248</c:v>
                      </c:pt>
                      <c:pt idx="45">
                        <c:v>42278</c:v>
                      </c:pt>
                      <c:pt idx="46">
                        <c:v>42309</c:v>
                      </c:pt>
                      <c:pt idx="47">
                        <c:v>42339</c:v>
                      </c:pt>
                      <c:pt idx="48">
                        <c:v>42370</c:v>
                      </c:pt>
                      <c:pt idx="49">
                        <c:v>42401</c:v>
                      </c:pt>
                      <c:pt idx="50">
                        <c:v>42430</c:v>
                      </c:pt>
                      <c:pt idx="51">
                        <c:v>42461</c:v>
                      </c:pt>
                      <c:pt idx="52">
                        <c:v>42491</c:v>
                      </c:pt>
                      <c:pt idx="53">
                        <c:v>42522</c:v>
                      </c:pt>
                      <c:pt idx="54">
                        <c:v>42552</c:v>
                      </c:pt>
                      <c:pt idx="55">
                        <c:v>42583</c:v>
                      </c:pt>
                      <c:pt idx="56">
                        <c:v>42614</c:v>
                      </c:pt>
                      <c:pt idx="57">
                        <c:v>42644</c:v>
                      </c:pt>
                      <c:pt idx="58">
                        <c:v>42675</c:v>
                      </c:pt>
                      <c:pt idx="59">
                        <c:v>42705</c:v>
                      </c:pt>
                      <c:pt idx="60">
                        <c:v>42736</c:v>
                      </c:pt>
                      <c:pt idx="61">
                        <c:v>42767</c:v>
                      </c:pt>
                      <c:pt idx="62">
                        <c:v>42795</c:v>
                      </c:pt>
                      <c:pt idx="63">
                        <c:v>42826</c:v>
                      </c:pt>
                      <c:pt idx="64">
                        <c:v>42856</c:v>
                      </c:pt>
                      <c:pt idx="65">
                        <c:v>42887</c:v>
                      </c:pt>
                      <c:pt idx="66">
                        <c:v>42917</c:v>
                      </c:pt>
                      <c:pt idx="67">
                        <c:v>42948</c:v>
                      </c:pt>
                      <c:pt idx="68">
                        <c:v>42979</c:v>
                      </c:pt>
                      <c:pt idx="69">
                        <c:v>43009</c:v>
                      </c:pt>
                      <c:pt idx="70">
                        <c:v>43040</c:v>
                      </c:pt>
                      <c:pt idx="71">
                        <c:v>43070</c:v>
                      </c:pt>
                      <c:pt idx="72">
                        <c:v>43101</c:v>
                      </c:pt>
                      <c:pt idx="73">
                        <c:v>43132</c:v>
                      </c:pt>
                      <c:pt idx="74">
                        <c:v>43160</c:v>
                      </c:pt>
                      <c:pt idx="75">
                        <c:v>43191</c:v>
                      </c:pt>
                      <c:pt idx="76">
                        <c:v>43221</c:v>
                      </c:pt>
                      <c:pt idx="77">
                        <c:v>43252</c:v>
                      </c:pt>
                      <c:pt idx="78">
                        <c:v>43282</c:v>
                      </c:pt>
                      <c:pt idx="79">
                        <c:v>43313</c:v>
                      </c:pt>
                      <c:pt idx="80">
                        <c:v>43344</c:v>
                      </c:pt>
                      <c:pt idx="81">
                        <c:v>43374</c:v>
                      </c:pt>
                      <c:pt idx="82">
                        <c:v>43405</c:v>
                      </c:pt>
                      <c:pt idx="83">
                        <c:v>43435</c:v>
                      </c:pt>
                      <c:pt idx="84">
                        <c:v>43466</c:v>
                      </c:pt>
                      <c:pt idx="85">
                        <c:v>43497</c:v>
                      </c:pt>
                      <c:pt idx="86">
                        <c:v>43525</c:v>
                      </c:pt>
                      <c:pt idx="87">
                        <c:v>43556</c:v>
                      </c:pt>
                      <c:pt idx="88">
                        <c:v>43586</c:v>
                      </c:pt>
                      <c:pt idx="89">
                        <c:v>43617</c:v>
                      </c:pt>
                      <c:pt idx="90">
                        <c:v>43647</c:v>
                      </c:pt>
                      <c:pt idx="91">
                        <c:v>43678</c:v>
                      </c:pt>
                      <c:pt idx="92">
                        <c:v>43709</c:v>
                      </c:pt>
                      <c:pt idx="93">
                        <c:v>43739</c:v>
                      </c:pt>
                      <c:pt idx="94">
                        <c:v>43770</c:v>
                      </c:pt>
                      <c:pt idx="95">
                        <c:v>43800</c:v>
                      </c:pt>
                      <c:pt idx="96">
                        <c:v>43831</c:v>
                      </c:pt>
                      <c:pt idx="97">
                        <c:v>43862</c:v>
                      </c:pt>
                      <c:pt idx="98">
                        <c:v>43891</c:v>
                      </c:pt>
                      <c:pt idx="99">
                        <c:v>43922</c:v>
                      </c:pt>
                      <c:pt idx="100">
                        <c:v>43952</c:v>
                      </c:pt>
                      <c:pt idx="101">
                        <c:v>43983</c:v>
                      </c:pt>
                      <c:pt idx="102">
                        <c:v>44013</c:v>
                      </c:pt>
                      <c:pt idx="103">
                        <c:v>44044</c:v>
                      </c:pt>
                      <c:pt idx="104">
                        <c:v>44075</c:v>
                      </c:pt>
                      <c:pt idx="105">
                        <c:v>44105</c:v>
                      </c:pt>
                      <c:pt idx="106">
                        <c:v>44136</c:v>
                      </c:pt>
                      <c:pt idx="107">
                        <c:v>44166</c:v>
                      </c:pt>
                      <c:pt idx="108">
                        <c:v>44197</c:v>
                      </c:pt>
                      <c:pt idx="109">
                        <c:v>44228</c:v>
                      </c:pt>
                      <c:pt idx="110">
                        <c:v>44256</c:v>
                      </c:pt>
                      <c:pt idx="111">
                        <c:v>44287</c:v>
                      </c:pt>
                      <c:pt idx="112">
                        <c:v>44317</c:v>
                      </c:pt>
                      <c:pt idx="113">
                        <c:v>44348</c:v>
                      </c:pt>
                      <c:pt idx="114">
                        <c:v>44378</c:v>
                      </c:pt>
                      <c:pt idx="115">
                        <c:v>44409</c:v>
                      </c:pt>
                      <c:pt idx="116">
                        <c:v>44440</c:v>
                      </c:pt>
                      <c:pt idx="117">
                        <c:v>44470</c:v>
                      </c:pt>
                      <c:pt idx="118">
                        <c:v>44501</c:v>
                      </c:pt>
                      <c:pt idx="119">
                        <c:v>44531</c:v>
                      </c:pt>
                      <c:pt idx="120">
                        <c:v>44562</c:v>
                      </c:pt>
                      <c:pt idx="121">
                        <c:v>44593</c:v>
                      </c:pt>
                      <c:pt idx="122">
                        <c:v>44621</c:v>
                      </c:pt>
                      <c:pt idx="123">
                        <c:v>44652</c:v>
                      </c:pt>
                      <c:pt idx="124">
                        <c:v>44682</c:v>
                      </c:pt>
                      <c:pt idx="125">
                        <c:v>44713</c:v>
                      </c:pt>
                      <c:pt idx="126">
                        <c:v>44743</c:v>
                      </c:pt>
                      <c:pt idx="127">
                        <c:v>44774</c:v>
                      </c:pt>
                      <c:pt idx="128">
                        <c:v>44805</c:v>
                      </c:pt>
                      <c:pt idx="129">
                        <c:v>44835</c:v>
                      </c:pt>
                      <c:pt idx="130">
                        <c:v>44866</c:v>
                      </c:pt>
                      <c:pt idx="131">
                        <c:v>44896</c:v>
                      </c:pt>
                      <c:pt idx="132">
                        <c:v>44927</c:v>
                      </c:pt>
                      <c:pt idx="133">
                        <c:v>44958</c:v>
                      </c:pt>
                      <c:pt idx="134">
                        <c:v>44986</c:v>
                      </c:pt>
                      <c:pt idx="135">
                        <c:v>45017</c:v>
                      </c:pt>
                      <c:pt idx="136">
                        <c:v>45047</c:v>
                      </c:pt>
                      <c:pt idx="137">
                        <c:v>45078</c:v>
                      </c:pt>
                      <c:pt idx="138">
                        <c:v>45108</c:v>
                      </c:pt>
                      <c:pt idx="139">
                        <c:v>45139</c:v>
                      </c:pt>
                      <c:pt idx="140">
                        <c:v>45170</c:v>
                      </c:pt>
                      <c:pt idx="141">
                        <c:v>45200</c:v>
                      </c:pt>
                      <c:pt idx="142">
                        <c:v>45231</c:v>
                      </c:pt>
                      <c:pt idx="143">
                        <c:v>45261</c:v>
                      </c:pt>
                      <c:pt idx="144">
                        <c:v>45292</c:v>
                      </c:pt>
                      <c:pt idx="145">
                        <c:v>45323</c:v>
                      </c:pt>
                      <c:pt idx="146">
                        <c:v>45352</c:v>
                      </c:pt>
                      <c:pt idx="147">
                        <c:v>45383</c:v>
                      </c:pt>
                      <c:pt idx="148">
                        <c:v>45413</c:v>
                      </c:pt>
                      <c:pt idx="149">
                        <c:v>45444</c:v>
                      </c:pt>
                      <c:pt idx="150">
                        <c:v>45474</c:v>
                      </c:pt>
                      <c:pt idx="151">
                        <c:v>45505</c:v>
                      </c:pt>
                      <c:pt idx="152">
                        <c:v>45536</c:v>
                      </c:pt>
                      <c:pt idx="153">
                        <c:v>45566</c:v>
                      </c:pt>
                      <c:pt idx="154">
                        <c:v>45597</c:v>
                      </c:pt>
                      <c:pt idx="155">
                        <c:v>45627</c:v>
                      </c:pt>
                    </c:numCache>
                  </c:numRef>
                </c:cat>
                <c:val>
                  <c:numRef>
                    <c:extLst xmlns:c15="http://schemas.microsoft.com/office/drawing/2012/chart">
                      <c:ext xmlns:c15="http://schemas.microsoft.com/office/drawing/2012/chart" uri="{02D57815-91ED-43cb-92C2-25804820EDAC}">
                        <c15:formulaRef>
                          <c15:sqref>'Equity and Bond_Foreign'!$G$4:$G$159</c15:sqref>
                        </c15:formulaRef>
                      </c:ext>
                    </c:extLst>
                    <c:numCache>
                      <c:formatCode>0</c:formatCode>
                      <c:ptCount val="156"/>
                      <c:pt idx="0">
                        <c:v>138.69999999999999</c:v>
                      </c:pt>
                      <c:pt idx="1">
                        <c:v>141.4</c:v>
                      </c:pt>
                      <c:pt idx="2">
                        <c:v>143.1</c:v>
                      </c:pt>
                      <c:pt idx="3">
                        <c:v>137.6</c:v>
                      </c:pt>
                      <c:pt idx="4">
                        <c:v>130</c:v>
                      </c:pt>
                      <c:pt idx="5">
                        <c:v>133.9</c:v>
                      </c:pt>
                      <c:pt idx="6">
                        <c:v>134.6</c:v>
                      </c:pt>
                      <c:pt idx="7">
                        <c:v>137.19999999999999</c:v>
                      </c:pt>
                      <c:pt idx="8">
                        <c:v>139.80000000000001</c:v>
                      </c:pt>
                      <c:pt idx="9">
                        <c:v>138.6</c:v>
                      </c:pt>
                      <c:pt idx="10">
                        <c:v>142.70000000000002</c:v>
                      </c:pt>
                      <c:pt idx="11">
                        <c:v>145.1</c:v>
                      </c:pt>
                      <c:pt idx="12">
                        <c:v>151.20000000000002</c:v>
                      </c:pt>
                      <c:pt idx="13">
                        <c:v>152.29999999999998</c:v>
                      </c:pt>
                      <c:pt idx="14">
                        <c:v>157.5</c:v>
                      </c:pt>
                      <c:pt idx="15">
                        <c:v>179</c:v>
                      </c:pt>
                      <c:pt idx="16">
                        <c:v>181.20000000000002</c:v>
                      </c:pt>
                      <c:pt idx="17">
                        <c:v>180.4</c:v>
                      </c:pt>
                      <c:pt idx="18">
                        <c:v>183.29999999999998</c:v>
                      </c:pt>
                      <c:pt idx="19">
                        <c:v>177.1</c:v>
                      </c:pt>
                      <c:pt idx="20">
                        <c:v>183</c:v>
                      </c:pt>
                      <c:pt idx="21">
                        <c:v>188.1</c:v>
                      </c:pt>
                      <c:pt idx="22">
                        <c:v>193.10000000000002</c:v>
                      </c:pt>
                      <c:pt idx="23">
                        <c:v>194.79999999999998</c:v>
                      </c:pt>
                      <c:pt idx="24">
                        <c:v>187.70000000000002</c:v>
                      </c:pt>
                      <c:pt idx="25">
                        <c:v>194.4</c:v>
                      </c:pt>
                      <c:pt idx="26">
                        <c:v>195</c:v>
                      </c:pt>
                      <c:pt idx="27">
                        <c:v>198.20000000000002</c:v>
                      </c:pt>
                      <c:pt idx="28">
                        <c:v>199.4</c:v>
                      </c:pt>
                      <c:pt idx="29">
                        <c:v>203.5</c:v>
                      </c:pt>
                      <c:pt idx="30">
                        <c:v>201.4</c:v>
                      </c:pt>
                      <c:pt idx="31">
                        <c:v>207.79999999999998</c:v>
                      </c:pt>
                      <c:pt idx="32">
                        <c:v>204.79999999999998</c:v>
                      </c:pt>
                      <c:pt idx="33">
                        <c:v>206.3</c:v>
                      </c:pt>
                      <c:pt idx="34">
                        <c:v>208</c:v>
                      </c:pt>
                      <c:pt idx="35">
                        <c:v>205.39999999999998</c:v>
                      </c:pt>
                      <c:pt idx="36">
                        <c:v>203</c:v>
                      </c:pt>
                      <c:pt idx="37">
                        <c:v>209.6</c:v>
                      </c:pt>
                      <c:pt idx="38">
                        <c:v>206.1</c:v>
                      </c:pt>
                      <c:pt idx="39">
                        <c:v>210.8</c:v>
                      </c:pt>
                      <c:pt idx="40">
                        <c:v>208.4</c:v>
                      </c:pt>
                      <c:pt idx="41">
                        <c:v>205.4</c:v>
                      </c:pt>
                      <c:pt idx="42">
                        <c:v>205.5</c:v>
                      </c:pt>
                      <c:pt idx="43">
                        <c:v>196.2</c:v>
                      </c:pt>
                      <c:pt idx="44">
                        <c:v>190</c:v>
                      </c:pt>
                      <c:pt idx="45">
                        <c:v>200.8</c:v>
                      </c:pt>
                      <c:pt idx="46">
                        <c:v>199.29999999999998</c:v>
                      </c:pt>
                      <c:pt idx="47">
                        <c:v>196.3</c:v>
                      </c:pt>
                      <c:pt idx="48">
                        <c:v>189</c:v>
                      </c:pt>
                      <c:pt idx="49">
                        <c:v>189.1</c:v>
                      </c:pt>
                      <c:pt idx="50">
                        <c:v>196.70000000000002</c:v>
                      </c:pt>
                      <c:pt idx="51">
                        <c:v>199.70000000000002</c:v>
                      </c:pt>
                      <c:pt idx="52">
                        <c:v>200.8</c:v>
                      </c:pt>
                      <c:pt idx="53">
                        <c:v>203.10000000000002</c:v>
                      </c:pt>
                      <c:pt idx="54">
                        <c:v>209</c:v>
                      </c:pt>
                      <c:pt idx="55">
                        <c:v>229.8</c:v>
                      </c:pt>
                      <c:pt idx="56">
                        <c:v>230.3</c:v>
                      </c:pt>
                      <c:pt idx="57">
                        <c:v>227</c:v>
                      </c:pt>
                      <c:pt idx="58">
                        <c:v>230.7</c:v>
                      </c:pt>
                      <c:pt idx="59">
                        <c:v>210.2</c:v>
                      </c:pt>
                      <c:pt idx="60">
                        <c:v>213.89999999999998</c:v>
                      </c:pt>
                      <c:pt idx="61">
                        <c:v>218.89999999999998</c:v>
                      </c:pt>
                      <c:pt idx="62">
                        <c:v>235.89999999999998</c:v>
                      </c:pt>
                      <c:pt idx="63">
                        <c:v>222.5</c:v>
                      </c:pt>
                      <c:pt idx="64">
                        <c:v>225.8</c:v>
                      </c:pt>
                      <c:pt idx="65">
                        <c:v>230.3</c:v>
                      </c:pt>
                      <c:pt idx="66">
                        <c:v>234.7</c:v>
                      </c:pt>
                      <c:pt idx="67">
                        <c:v>238.3</c:v>
                      </c:pt>
                      <c:pt idx="68">
                        <c:v>241.8</c:v>
                      </c:pt>
                      <c:pt idx="69">
                        <c:v>246.5</c:v>
                      </c:pt>
                      <c:pt idx="70">
                        <c:v>256.3</c:v>
                      </c:pt>
                      <c:pt idx="71">
                        <c:v>249.89999999999998</c:v>
                      </c:pt>
                      <c:pt idx="72">
                        <c:v>261.39999999999998</c:v>
                      </c:pt>
                      <c:pt idx="73">
                        <c:v>254.89999999999998</c:v>
                      </c:pt>
                      <c:pt idx="74">
                        <c:v>250</c:v>
                      </c:pt>
                      <c:pt idx="75">
                        <c:v>248.5</c:v>
                      </c:pt>
                      <c:pt idx="76">
                        <c:v>255.2</c:v>
                      </c:pt>
                      <c:pt idx="77">
                        <c:v>261.3</c:v>
                      </c:pt>
                      <c:pt idx="78">
                        <c:v>261.39999999999998</c:v>
                      </c:pt>
                      <c:pt idx="79">
                        <c:v>286.10000000000002</c:v>
                      </c:pt>
                      <c:pt idx="80">
                        <c:v>290.7</c:v>
                      </c:pt>
                      <c:pt idx="81">
                        <c:v>260.39999999999998</c:v>
                      </c:pt>
                      <c:pt idx="82">
                        <c:v>265</c:v>
                      </c:pt>
                      <c:pt idx="83">
                        <c:v>248.8</c:v>
                      </c:pt>
                      <c:pt idx="84">
                        <c:v>263.8</c:v>
                      </c:pt>
                      <c:pt idx="85">
                        <c:v>272.60000000000002</c:v>
                      </c:pt>
                      <c:pt idx="86">
                        <c:v>272.2</c:v>
                      </c:pt>
                      <c:pt idx="87">
                        <c:v>281.89999999999998</c:v>
                      </c:pt>
                      <c:pt idx="88">
                        <c:v>273.10000000000002</c:v>
                      </c:pt>
                      <c:pt idx="89">
                        <c:v>297.7</c:v>
                      </c:pt>
                      <c:pt idx="90">
                        <c:v>285.10000000000002</c:v>
                      </c:pt>
                      <c:pt idx="91">
                        <c:v>280.8</c:v>
                      </c:pt>
                      <c:pt idx="92">
                        <c:v>284.5</c:v>
                      </c:pt>
                      <c:pt idx="93">
                        <c:v>291.10000000000002</c:v>
                      </c:pt>
                      <c:pt idx="94">
                        <c:v>298.10000000000002</c:v>
                      </c:pt>
                      <c:pt idx="95">
                        <c:v>300</c:v>
                      </c:pt>
                      <c:pt idx="96">
                        <c:v>307.5</c:v>
                      </c:pt>
                      <c:pt idx="97">
                        <c:v>284.8</c:v>
                      </c:pt>
                      <c:pt idx="98">
                        <c:v>250</c:v>
                      </c:pt>
                      <c:pt idx="99">
                        <c:v>270.39999999999998</c:v>
                      </c:pt>
                      <c:pt idx="100">
                        <c:v>283.7</c:v>
                      </c:pt>
                      <c:pt idx="101">
                        <c:v>302.79999999999995</c:v>
                      </c:pt>
                      <c:pt idx="102">
                        <c:v>309.60000000000002</c:v>
                      </c:pt>
                      <c:pt idx="103">
                        <c:v>316</c:v>
                      </c:pt>
                      <c:pt idx="104">
                        <c:v>308.90000000000003</c:v>
                      </c:pt>
                      <c:pt idx="105">
                        <c:v>302.39999999999998</c:v>
                      </c:pt>
                      <c:pt idx="106">
                        <c:v>334.6</c:v>
                      </c:pt>
                      <c:pt idx="107">
                        <c:v>355.5</c:v>
                      </c:pt>
                      <c:pt idx="108">
                        <c:v>353.90000000000003</c:v>
                      </c:pt>
                      <c:pt idx="109">
                        <c:v>363.59999999999997</c:v>
                      </c:pt>
                      <c:pt idx="110">
                        <c:v>376.5</c:v>
                      </c:pt>
                      <c:pt idx="111">
                        <c:v>396.8</c:v>
                      </c:pt>
                      <c:pt idx="112">
                        <c:v>398.70000000000005</c:v>
                      </c:pt>
                      <c:pt idx="113">
                        <c:v>416.90000000000003</c:v>
                      </c:pt>
                      <c:pt idx="114">
                        <c:v>430.1</c:v>
                      </c:pt>
                      <c:pt idx="115">
                        <c:v>440.9</c:v>
                      </c:pt>
                      <c:pt idx="116">
                        <c:v>433.7</c:v>
                      </c:pt>
                      <c:pt idx="117">
                        <c:v>451.40000000000003</c:v>
                      </c:pt>
                      <c:pt idx="118">
                        <c:v>456.6</c:v>
                      </c:pt>
                      <c:pt idx="119">
                        <c:v>587.20000000000005</c:v>
                      </c:pt>
                      <c:pt idx="120">
                        <c:v>556.6</c:v>
                      </c:pt>
                      <c:pt idx="121">
                        <c:v>549.4</c:v>
                      </c:pt>
                      <c:pt idx="122">
                        <c:v>566.5</c:v>
                      </c:pt>
                      <c:pt idx="123">
                        <c:v>538.29999999999995</c:v>
                      </c:pt>
                      <c:pt idx="124">
                        <c:v>531</c:v>
                      </c:pt>
                      <c:pt idx="125">
                        <c:v>517.9</c:v>
                      </c:pt>
                      <c:pt idx="126">
                        <c:v>541.70000000000005</c:v>
                      </c:pt>
                      <c:pt idx="127">
                        <c:v>510.5</c:v>
                      </c:pt>
                      <c:pt idx="128">
                        <c:v>468.5</c:v>
                      </c:pt>
                      <c:pt idx="129">
                        <c:v>492.4</c:v>
                      </c:pt>
                      <c:pt idx="130">
                        <c:v>503.90000000000003</c:v>
                      </c:pt>
                      <c:pt idx="131">
                        <c:v>482.8</c:v>
                      </c:pt>
                      <c:pt idx="132">
                        <c:v>508.9</c:v>
                      </c:pt>
                      <c:pt idx="133">
                        <c:v>497.7</c:v>
                      </c:pt>
                      <c:pt idx="134">
                        <c:v>503</c:v>
                      </c:pt>
                      <c:pt idx="135">
                        <c:v>496.79999999999995</c:v>
                      </c:pt>
                      <c:pt idx="136">
                        <c:v>489</c:v>
                      </c:pt>
                      <c:pt idx="137">
                        <c:v>507.2</c:v>
                      </c:pt>
                      <c:pt idx="138">
                        <c:v>524.5</c:v>
                      </c:pt>
                      <c:pt idx="139">
                        <c:v>516.1</c:v>
                      </c:pt>
                      <c:pt idx="140">
                        <c:v>489</c:v>
                      </c:pt>
                      <c:pt idx="141">
                        <c:v>479.1</c:v>
                      </c:pt>
                      <c:pt idx="142">
                        <c:v>510.1</c:v>
                      </c:pt>
                      <c:pt idx="143">
                        <c:v>562.5</c:v>
                      </c:pt>
                      <c:pt idx="144">
                        <c:v>568</c:v>
                      </c:pt>
                      <c:pt idx="145">
                        <c:v>591</c:v>
                      </c:pt>
                      <c:pt idx="146">
                        <c:v>612.9</c:v>
                      </c:pt>
                      <c:pt idx="147">
                        <c:v>592</c:v>
                      </c:pt>
                      <c:pt idx="148">
                        <c:v>618.9</c:v>
                      </c:pt>
                      <c:pt idx="149">
                        <c:v>632.9</c:v>
                      </c:pt>
                      <c:pt idx="150">
                        <c:v>651.4</c:v>
                      </c:pt>
                      <c:pt idx="151">
                        <c:v>671.9</c:v>
                      </c:pt>
                      <c:pt idx="152">
                        <c:v>690.1</c:v>
                      </c:pt>
                      <c:pt idx="153">
                        <c:v>688.7</c:v>
                      </c:pt>
                      <c:pt idx="154">
                        <c:v>722.9</c:v>
                      </c:pt>
                      <c:pt idx="155">
                        <c:v>710</c:v>
                      </c:pt>
                    </c:numCache>
                  </c:numRef>
                </c:val>
                <c:extLst xmlns:c15="http://schemas.microsoft.com/office/drawing/2012/chart">
                  <c:ext xmlns:c16="http://schemas.microsoft.com/office/drawing/2014/chart" uri="{C3380CC4-5D6E-409C-BE32-E72D297353CC}">
                    <c16:uniqueId val="{00000008-8664-4062-9D12-23F62B278608}"/>
                  </c:ext>
                </c:extLst>
              </c15:ser>
            </c15:filteredAreaSeries>
            <c15:filteredAreaSeries>
              <c15:ser>
                <c:idx val="5"/>
                <c:order val="5"/>
                <c:tx>
                  <c:strRef>
                    <c:extLst xmlns:c15="http://schemas.microsoft.com/office/drawing/2012/chart">
                      <c:ext xmlns:c15="http://schemas.microsoft.com/office/drawing/2012/chart" uri="{02D57815-91ED-43cb-92C2-25804820EDAC}">
                        <c15:formulaRef>
                          <c15:sqref>'Equity and Bond_Foreign'!$H$3</c15:sqref>
                        </c15:formulaRef>
                      </c:ext>
                    </c:extLst>
                    <c:strCache>
                      <c:ptCount val="1"/>
                      <c:pt idx="0">
                        <c:v>IN</c:v>
                      </c:pt>
                    </c:strCache>
                  </c:strRef>
                </c:tx>
                <c:spPr>
                  <a:solidFill>
                    <a:schemeClr val="accent6"/>
                  </a:solidFill>
                  <a:ln>
                    <a:noFill/>
                  </a:ln>
                  <a:effectLst/>
                </c:spPr>
                <c:cat>
                  <c:numRef>
                    <c:extLst xmlns:c15="http://schemas.microsoft.com/office/drawing/2012/chart">
                      <c:ext xmlns:c15="http://schemas.microsoft.com/office/drawing/2012/chart" uri="{02D57815-91ED-43cb-92C2-25804820EDAC}">
                        <c15:formulaRef>
                          <c15:sqref>'Equity and Bond_Foreign'!$B$4:$B$159</c15:sqref>
                        </c15:formulaRef>
                      </c:ext>
                    </c:extLst>
                    <c:numCache>
                      <c:formatCode>m/d/yyyy</c:formatCode>
                      <c:ptCount val="156"/>
                      <c:pt idx="0">
                        <c:v>40909</c:v>
                      </c:pt>
                      <c:pt idx="1">
                        <c:v>40940</c:v>
                      </c:pt>
                      <c:pt idx="2">
                        <c:v>40969</c:v>
                      </c:pt>
                      <c:pt idx="3">
                        <c:v>41000</c:v>
                      </c:pt>
                      <c:pt idx="4">
                        <c:v>41030</c:v>
                      </c:pt>
                      <c:pt idx="5">
                        <c:v>41061</c:v>
                      </c:pt>
                      <c:pt idx="6">
                        <c:v>41091</c:v>
                      </c:pt>
                      <c:pt idx="7">
                        <c:v>41122</c:v>
                      </c:pt>
                      <c:pt idx="8">
                        <c:v>41153</c:v>
                      </c:pt>
                      <c:pt idx="9">
                        <c:v>41183</c:v>
                      </c:pt>
                      <c:pt idx="10">
                        <c:v>41214</c:v>
                      </c:pt>
                      <c:pt idx="11">
                        <c:v>41244</c:v>
                      </c:pt>
                      <c:pt idx="12">
                        <c:v>41275</c:v>
                      </c:pt>
                      <c:pt idx="13">
                        <c:v>41306</c:v>
                      </c:pt>
                      <c:pt idx="14">
                        <c:v>41334</c:v>
                      </c:pt>
                      <c:pt idx="15">
                        <c:v>41365</c:v>
                      </c:pt>
                      <c:pt idx="16">
                        <c:v>41395</c:v>
                      </c:pt>
                      <c:pt idx="17">
                        <c:v>41426</c:v>
                      </c:pt>
                      <c:pt idx="18">
                        <c:v>41456</c:v>
                      </c:pt>
                      <c:pt idx="19">
                        <c:v>41487</c:v>
                      </c:pt>
                      <c:pt idx="20">
                        <c:v>41518</c:v>
                      </c:pt>
                      <c:pt idx="21">
                        <c:v>41548</c:v>
                      </c:pt>
                      <c:pt idx="22">
                        <c:v>41579</c:v>
                      </c:pt>
                      <c:pt idx="23">
                        <c:v>41609</c:v>
                      </c:pt>
                      <c:pt idx="24">
                        <c:v>41640</c:v>
                      </c:pt>
                      <c:pt idx="25">
                        <c:v>41671</c:v>
                      </c:pt>
                      <c:pt idx="26">
                        <c:v>41699</c:v>
                      </c:pt>
                      <c:pt idx="27">
                        <c:v>41730</c:v>
                      </c:pt>
                      <c:pt idx="28">
                        <c:v>41760</c:v>
                      </c:pt>
                      <c:pt idx="29">
                        <c:v>41791</c:v>
                      </c:pt>
                      <c:pt idx="30">
                        <c:v>41821</c:v>
                      </c:pt>
                      <c:pt idx="31">
                        <c:v>41852</c:v>
                      </c:pt>
                      <c:pt idx="32">
                        <c:v>41883</c:v>
                      </c:pt>
                      <c:pt idx="33">
                        <c:v>41913</c:v>
                      </c:pt>
                      <c:pt idx="34">
                        <c:v>41944</c:v>
                      </c:pt>
                      <c:pt idx="35">
                        <c:v>41974</c:v>
                      </c:pt>
                      <c:pt idx="36">
                        <c:v>42005</c:v>
                      </c:pt>
                      <c:pt idx="37">
                        <c:v>42036</c:v>
                      </c:pt>
                      <c:pt idx="38">
                        <c:v>42064</c:v>
                      </c:pt>
                      <c:pt idx="39">
                        <c:v>42095</c:v>
                      </c:pt>
                      <c:pt idx="40">
                        <c:v>42125</c:v>
                      </c:pt>
                      <c:pt idx="41">
                        <c:v>42156</c:v>
                      </c:pt>
                      <c:pt idx="42">
                        <c:v>42186</c:v>
                      </c:pt>
                      <c:pt idx="43">
                        <c:v>42217</c:v>
                      </c:pt>
                      <c:pt idx="44">
                        <c:v>42248</c:v>
                      </c:pt>
                      <c:pt idx="45">
                        <c:v>42278</c:v>
                      </c:pt>
                      <c:pt idx="46">
                        <c:v>42309</c:v>
                      </c:pt>
                      <c:pt idx="47">
                        <c:v>42339</c:v>
                      </c:pt>
                      <c:pt idx="48">
                        <c:v>42370</c:v>
                      </c:pt>
                      <c:pt idx="49">
                        <c:v>42401</c:v>
                      </c:pt>
                      <c:pt idx="50">
                        <c:v>42430</c:v>
                      </c:pt>
                      <c:pt idx="51">
                        <c:v>42461</c:v>
                      </c:pt>
                      <c:pt idx="52">
                        <c:v>42491</c:v>
                      </c:pt>
                      <c:pt idx="53">
                        <c:v>42522</c:v>
                      </c:pt>
                      <c:pt idx="54">
                        <c:v>42552</c:v>
                      </c:pt>
                      <c:pt idx="55">
                        <c:v>42583</c:v>
                      </c:pt>
                      <c:pt idx="56">
                        <c:v>42614</c:v>
                      </c:pt>
                      <c:pt idx="57">
                        <c:v>42644</c:v>
                      </c:pt>
                      <c:pt idx="58">
                        <c:v>42675</c:v>
                      </c:pt>
                      <c:pt idx="59">
                        <c:v>42705</c:v>
                      </c:pt>
                      <c:pt idx="60">
                        <c:v>42736</c:v>
                      </c:pt>
                      <c:pt idx="61">
                        <c:v>42767</c:v>
                      </c:pt>
                      <c:pt idx="62">
                        <c:v>42795</c:v>
                      </c:pt>
                      <c:pt idx="63">
                        <c:v>42826</c:v>
                      </c:pt>
                      <c:pt idx="64">
                        <c:v>42856</c:v>
                      </c:pt>
                      <c:pt idx="65">
                        <c:v>42887</c:v>
                      </c:pt>
                      <c:pt idx="66">
                        <c:v>42917</c:v>
                      </c:pt>
                      <c:pt idx="67">
                        <c:v>42948</c:v>
                      </c:pt>
                      <c:pt idx="68">
                        <c:v>42979</c:v>
                      </c:pt>
                      <c:pt idx="69">
                        <c:v>43009</c:v>
                      </c:pt>
                      <c:pt idx="70">
                        <c:v>43040</c:v>
                      </c:pt>
                      <c:pt idx="71">
                        <c:v>43070</c:v>
                      </c:pt>
                      <c:pt idx="72">
                        <c:v>43101</c:v>
                      </c:pt>
                      <c:pt idx="73">
                        <c:v>43132</c:v>
                      </c:pt>
                      <c:pt idx="74">
                        <c:v>43160</c:v>
                      </c:pt>
                      <c:pt idx="75">
                        <c:v>43191</c:v>
                      </c:pt>
                      <c:pt idx="76">
                        <c:v>43221</c:v>
                      </c:pt>
                      <c:pt idx="77">
                        <c:v>43252</c:v>
                      </c:pt>
                      <c:pt idx="78">
                        <c:v>43282</c:v>
                      </c:pt>
                      <c:pt idx="79">
                        <c:v>43313</c:v>
                      </c:pt>
                      <c:pt idx="80">
                        <c:v>43344</c:v>
                      </c:pt>
                      <c:pt idx="81">
                        <c:v>43374</c:v>
                      </c:pt>
                      <c:pt idx="82">
                        <c:v>43405</c:v>
                      </c:pt>
                      <c:pt idx="83">
                        <c:v>43435</c:v>
                      </c:pt>
                      <c:pt idx="84">
                        <c:v>43466</c:v>
                      </c:pt>
                      <c:pt idx="85">
                        <c:v>43497</c:v>
                      </c:pt>
                      <c:pt idx="86">
                        <c:v>43525</c:v>
                      </c:pt>
                      <c:pt idx="87">
                        <c:v>43556</c:v>
                      </c:pt>
                      <c:pt idx="88">
                        <c:v>43586</c:v>
                      </c:pt>
                      <c:pt idx="89">
                        <c:v>43617</c:v>
                      </c:pt>
                      <c:pt idx="90">
                        <c:v>43647</c:v>
                      </c:pt>
                      <c:pt idx="91">
                        <c:v>43678</c:v>
                      </c:pt>
                      <c:pt idx="92">
                        <c:v>43709</c:v>
                      </c:pt>
                      <c:pt idx="93">
                        <c:v>43739</c:v>
                      </c:pt>
                      <c:pt idx="94">
                        <c:v>43770</c:v>
                      </c:pt>
                      <c:pt idx="95">
                        <c:v>43800</c:v>
                      </c:pt>
                      <c:pt idx="96">
                        <c:v>43831</c:v>
                      </c:pt>
                      <c:pt idx="97">
                        <c:v>43862</c:v>
                      </c:pt>
                      <c:pt idx="98">
                        <c:v>43891</c:v>
                      </c:pt>
                      <c:pt idx="99">
                        <c:v>43922</c:v>
                      </c:pt>
                      <c:pt idx="100">
                        <c:v>43952</c:v>
                      </c:pt>
                      <c:pt idx="101">
                        <c:v>43983</c:v>
                      </c:pt>
                      <c:pt idx="102">
                        <c:v>44013</c:v>
                      </c:pt>
                      <c:pt idx="103">
                        <c:v>44044</c:v>
                      </c:pt>
                      <c:pt idx="104">
                        <c:v>44075</c:v>
                      </c:pt>
                      <c:pt idx="105">
                        <c:v>44105</c:v>
                      </c:pt>
                      <c:pt idx="106">
                        <c:v>44136</c:v>
                      </c:pt>
                      <c:pt idx="107">
                        <c:v>44166</c:v>
                      </c:pt>
                      <c:pt idx="108">
                        <c:v>44197</c:v>
                      </c:pt>
                      <c:pt idx="109">
                        <c:v>44228</c:v>
                      </c:pt>
                      <c:pt idx="110">
                        <c:v>44256</c:v>
                      </c:pt>
                      <c:pt idx="111">
                        <c:v>44287</c:v>
                      </c:pt>
                      <c:pt idx="112">
                        <c:v>44317</c:v>
                      </c:pt>
                      <c:pt idx="113">
                        <c:v>44348</c:v>
                      </c:pt>
                      <c:pt idx="114">
                        <c:v>44378</c:v>
                      </c:pt>
                      <c:pt idx="115">
                        <c:v>44409</c:v>
                      </c:pt>
                      <c:pt idx="116">
                        <c:v>44440</c:v>
                      </c:pt>
                      <c:pt idx="117">
                        <c:v>44470</c:v>
                      </c:pt>
                      <c:pt idx="118">
                        <c:v>44501</c:v>
                      </c:pt>
                      <c:pt idx="119">
                        <c:v>44531</c:v>
                      </c:pt>
                      <c:pt idx="120">
                        <c:v>44562</c:v>
                      </c:pt>
                      <c:pt idx="121">
                        <c:v>44593</c:v>
                      </c:pt>
                      <c:pt idx="122">
                        <c:v>44621</c:v>
                      </c:pt>
                      <c:pt idx="123">
                        <c:v>44652</c:v>
                      </c:pt>
                      <c:pt idx="124">
                        <c:v>44682</c:v>
                      </c:pt>
                      <c:pt idx="125">
                        <c:v>44713</c:v>
                      </c:pt>
                      <c:pt idx="126">
                        <c:v>44743</c:v>
                      </c:pt>
                      <c:pt idx="127">
                        <c:v>44774</c:v>
                      </c:pt>
                      <c:pt idx="128">
                        <c:v>44805</c:v>
                      </c:pt>
                      <c:pt idx="129">
                        <c:v>44835</c:v>
                      </c:pt>
                      <c:pt idx="130">
                        <c:v>44866</c:v>
                      </c:pt>
                      <c:pt idx="131">
                        <c:v>44896</c:v>
                      </c:pt>
                      <c:pt idx="132">
                        <c:v>44927</c:v>
                      </c:pt>
                      <c:pt idx="133">
                        <c:v>44958</c:v>
                      </c:pt>
                      <c:pt idx="134">
                        <c:v>44986</c:v>
                      </c:pt>
                      <c:pt idx="135">
                        <c:v>45017</c:v>
                      </c:pt>
                      <c:pt idx="136">
                        <c:v>45047</c:v>
                      </c:pt>
                      <c:pt idx="137">
                        <c:v>45078</c:v>
                      </c:pt>
                      <c:pt idx="138">
                        <c:v>45108</c:v>
                      </c:pt>
                      <c:pt idx="139">
                        <c:v>45139</c:v>
                      </c:pt>
                      <c:pt idx="140">
                        <c:v>45170</c:v>
                      </c:pt>
                      <c:pt idx="141">
                        <c:v>45200</c:v>
                      </c:pt>
                      <c:pt idx="142">
                        <c:v>45231</c:v>
                      </c:pt>
                      <c:pt idx="143">
                        <c:v>45261</c:v>
                      </c:pt>
                      <c:pt idx="144">
                        <c:v>45292</c:v>
                      </c:pt>
                      <c:pt idx="145">
                        <c:v>45323</c:v>
                      </c:pt>
                      <c:pt idx="146">
                        <c:v>45352</c:v>
                      </c:pt>
                      <c:pt idx="147">
                        <c:v>45383</c:v>
                      </c:pt>
                      <c:pt idx="148">
                        <c:v>45413</c:v>
                      </c:pt>
                      <c:pt idx="149">
                        <c:v>45444</c:v>
                      </c:pt>
                      <c:pt idx="150">
                        <c:v>45474</c:v>
                      </c:pt>
                      <c:pt idx="151">
                        <c:v>45505</c:v>
                      </c:pt>
                      <c:pt idx="152">
                        <c:v>45536</c:v>
                      </c:pt>
                      <c:pt idx="153">
                        <c:v>45566</c:v>
                      </c:pt>
                      <c:pt idx="154">
                        <c:v>45597</c:v>
                      </c:pt>
                      <c:pt idx="155">
                        <c:v>45627</c:v>
                      </c:pt>
                    </c:numCache>
                  </c:numRef>
                </c:cat>
                <c:val>
                  <c:numRef>
                    <c:extLst xmlns:c15="http://schemas.microsoft.com/office/drawing/2012/chart">
                      <c:ext xmlns:c15="http://schemas.microsoft.com/office/drawing/2012/chart" uri="{02D57815-91ED-43cb-92C2-25804820EDAC}">
                        <c15:formulaRef>
                          <c15:sqref>'Equity and Bond_Foreign'!$H$4:$H$159</c15:sqref>
                        </c15:formulaRef>
                      </c:ext>
                    </c:extLst>
                    <c:numCache>
                      <c:formatCode>0</c:formatCode>
                      <c:ptCount val="156"/>
                      <c:pt idx="0">
                        <c:v>1.2</c:v>
                      </c:pt>
                      <c:pt idx="1">
                        <c:v>1.3</c:v>
                      </c:pt>
                      <c:pt idx="2">
                        <c:v>1.4000000000000001</c:v>
                      </c:pt>
                      <c:pt idx="3">
                        <c:v>1.4000000000000001</c:v>
                      </c:pt>
                      <c:pt idx="4">
                        <c:v>1.3</c:v>
                      </c:pt>
                      <c:pt idx="5">
                        <c:v>1.3</c:v>
                      </c:pt>
                      <c:pt idx="6">
                        <c:v>1.2</c:v>
                      </c:pt>
                      <c:pt idx="7">
                        <c:v>1.4000000000000001</c:v>
                      </c:pt>
                      <c:pt idx="8">
                        <c:v>1.5</c:v>
                      </c:pt>
                      <c:pt idx="9">
                        <c:v>1.4000000000000001</c:v>
                      </c:pt>
                      <c:pt idx="10">
                        <c:v>1.4000000000000001</c:v>
                      </c:pt>
                      <c:pt idx="11">
                        <c:v>1.5</c:v>
                      </c:pt>
                      <c:pt idx="12">
                        <c:v>1.5</c:v>
                      </c:pt>
                      <c:pt idx="13">
                        <c:v>1.6</c:v>
                      </c:pt>
                      <c:pt idx="14">
                        <c:v>1.6</c:v>
                      </c:pt>
                      <c:pt idx="15">
                        <c:v>1.6</c:v>
                      </c:pt>
                      <c:pt idx="16">
                        <c:v>1.7000000000000002</c:v>
                      </c:pt>
                      <c:pt idx="17">
                        <c:v>1.6</c:v>
                      </c:pt>
                      <c:pt idx="18">
                        <c:v>1.8</c:v>
                      </c:pt>
                      <c:pt idx="19">
                        <c:v>1.6</c:v>
                      </c:pt>
                      <c:pt idx="20">
                        <c:v>1.8</c:v>
                      </c:pt>
                      <c:pt idx="21">
                        <c:v>1.9000000000000001</c:v>
                      </c:pt>
                      <c:pt idx="22">
                        <c:v>1.9000000000000001</c:v>
                      </c:pt>
                      <c:pt idx="23">
                        <c:v>2</c:v>
                      </c:pt>
                      <c:pt idx="24">
                        <c:v>2</c:v>
                      </c:pt>
                      <c:pt idx="25">
                        <c:v>2.1</c:v>
                      </c:pt>
                      <c:pt idx="26">
                        <c:v>1.9000000000000001</c:v>
                      </c:pt>
                      <c:pt idx="27">
                        <c:v>2</c:v>
                      </c:pt>
                      <c:pt idx="28">
                        <c:v>2</c:v>
                      </c:pt>
                      <c:pt idx="29">
                        <c:v>2</c:v>
                      </c:pt>
                      <c:pt idx="30">
                        <c:v>2</c:v>
                      </c:pt>
                      <c:pt idx="31">
                        <c:v>2.1</c:v>
                      </c:pt>
                      <c:pt idx="32">
                        <c:v>2.1</c:v>
                      </c:pt>
                      <c:pt idx="33">
                        <c:v>2.1</c:v>
                      </c:pt>
                      <c:pt idx="34">
                        <c:v>2.2000000000000002</c:v>
                      </c:pt>
                      <c:pt idx="35">
                        <c:v>2.1</c:v>
                      </c:pt>
                      <c:pt idx="36">
                        <c:v>2.1</c:v>
                      </c:pt>
                      <c:pt idx="37">
                        <c:v>2.3000000000000003</c:v>
                      </c:pt>
                      <c:pt idx="38">
                        <c:v>2.2000000000000002</c:v>
                      </c:pt>
                      <c:pt idx="39">
                        <c:v>2.3000000000000003</c:v>
                      </c:pt>
                      <c:pt idx="40">
                        <c:v>2.3000000000000003</c:v>
                      </c:pt>
                      <c:pt idx="41">
                        <c:v>2.3000000000000003</c:v>
                      </c:pt>
                      <c:pt idx="42">
                        <c:v>2.3000000000000003</c:v>
                      </c:pt>
                      <c:pt idx="43">
                        <c:v>2.2000000000000002</c:v>
                      </c:pt>
                      <c:pt idx="44">
                        <c:v>2.2000000000000002</c:v>
                      </c:pt>
                      <c:pt idx="45">
                        <c:v>2.2000000000000002</c:v>
                      </c:pt>
                      <c:pt idx="46">
                        <c:v>2.2000000000000002</c:v>
                      </c:pt>
                      <c:pt idx="47">
                        <c:v>2.1</c:v>
                      </c:pt>
                      <c:pt idx="48">
                        <c:v>2.1</c:v>
                      </c:pt>
                      <c:pt idx="49">
                        <c:v>2.1</c:v>
                      </c:pt>
                      <c:pt idx="50">
                        <c:v>2.2000000000000002</c:v>
                      </c:pt>
                      <c:pt idx="51">
                        <c:v>2.2000000000000002</c:v>
                      </c:pt>
                      <c:pt idx="52">
                        <c:v>2.2000000000000002</c:v>
                      </c:pt>
                      <c:pt idx="53">
                        <c:v>2.2000000000000002</c:v>
                      </c:pt>
                      <c:pt idx="54">
                        <c:v>2.2999999999999998</c:v>
                      </c:pt>
                      <c:pt idx="55">
                        <c:v>2.4</c:v>
                      </c:pt>
                      <c:pt idx="56">
                        <c:v>2.2999999999999998</c:v>
                      </c:pt>
                      <c:pt idx="57">
                        <c:v>2.2999999999999998</c:v>
                      </c:pt>
                      <c:pt idx="58">
                        <c:v>2.6999999999999997</c:v>
                      </c:pt>
                      <c:pt idx="59">
                        <c:v>2.6999999999999997</c:v>
                      </c:pt>
                      <c:pt idx="60">
                        <c:v>2.8</c:v>
                      </c:pt>
                      <c:pt idx="61">
                        <c:v>2.9</c:v>
                      </c:pt>
                      <c:pt idx="62">
                        <c:v>2.9</c:v>
                      </c:pt>
                      <c:pt idx="63">
                        <c:v>3</c:v>
                      </c:pt>
                      <c:pt idx="64">
                        <c:v>3</c:v>
                      </c:pt>
                      <c:pt idx="65">
                        <c:v>3</c:v>
                      </c:pt>
                      <c:pt idx="66">
                        <c:v>3.0999999999999996</c:v>
                      </c:pt>
                      <c:pt idx="67">
                        <c:v>3.1999999999999997</c:v>
                      </c:pt>
                      <c:pt idx="68">
                        <c:v>3.1999999999999997</c:v>
                      </c:pt>
                      <c:pt idx="69">
                        <c:v>3.3</c:v>
                      </c:pt>
                      <c:pt idx="70">
                        <c:v>3.4</c:v>
                      </c:pt>
                      <c:pt idx="71">
                        <c:v>5.2</c:v>
                      </c:pt>
                      <c:pt idx="72">
                        <c:v>6.2</c:v>
                      </c:pt>
                      <c:pt idx="73">
                        <c:v>3.9</c:v>
                      </c:pt>
                      <c:pt idx="74">
                        <c:v>3.8</c:v>
                      </c:pt>
                      <c:pt idx="75">
                        <c:v>4</c:v>
                      </c:pt>
                      <c:pt idx="76">
                        <c:v>4.0999999999999996</c:v>
                      </c:pt>
                      <c:pt idx="77">
                        <c:v>4.0999999999999996</c:v>
                      </c:pt>
                      <c:pt idx="78">
                        <c:v>4.3</c:v>
                      </c:pt>
                      <c:pt idx="79">
                        <c:v>4.5</c:v>
                      </c:pt>
                      <c:pt idx="80">
                        <c:v>4.5</c:v>
                      </c:pt>
                      <c:pt idx="81">
                        <c:v>4.2</c:v>
                      </c:pt>
                      <c:pt idx="82">
                        <c:v>4.3</c:v>
                      </c:pt>
                      <c:pt idx="83">
                        <c:v>4</c:v>
                      </c:pt>
                      <c:pt idx="84">
                        <c:v>4.3</c:v>
                      </c:pt>
                      <c:pt idx="85">
                        <c:v>4.5</c:v>
                      </c:pt>
                      <c:pt idx="86">
                        <c:v>4.7</c:v>
                      </c:pt>
                      <c:pt idx="87">
                        <c:v>5</c:v>
                      </c:pt>
                      <c:pt idx="88">
                        <c:v>4.5999999999999996</c:v>
                      </c:pt>
                      <c:pt idx="89">
                        <c:v>4.8000000000000007</c:v>
                      </c:pt>
                      <c:pt idx="90">
                        <c:v>4.9000000000000004</c:v>
                      </c:pt>
                      <c:pt idx="91">
                        <c:v>4.9000000000000004</c:v>
                      </c:pt>
                      <c:pt idx="92">
                        <c:v>4.8000000000000007</c:v>
                      </c:pt>
                      <c:pt idx="93">
                        <c:v>4.8000000000000007</c:v>
                      </c:pt>
                      <c:pt idx="94">
                        <c:v>5.2</c:v>
                      </c:pt>
                      <c:pt idx="95">
                        <c:v>5.2</c:v>
                      </c:pt>
                      <c:pt idx="96">
                        <c:v>5.3</c:v>
                      </c:pt>
                      <c:pt idx="97">
                        <c:v>5</c:v>
                      </c:pt>
                      <c:pt idx="98">
                        <c:v>4.5</c:v>
                      </c:pt>
                      <c:pt idx="99">
                        <c:v>5.1000000000000005</c:v>
                      </c:pt>
                      <c:pt idx="100">
                        <c:v>5.4</c:v>
                      </c:pt>
                      <c:pt idx="101">
                        <c:v>5.8</c:v>
                      </c:pt>
                      <c:pt idx="102">
                        <c:v>6</c:v>
                      </c:pt>
                      <c:pt idx="103">
                        <c:v>6.4</c:v>
                      </c:pt>
                      <c:pt idx="104">
                        <c:v>6.4</c:v>
                      </c:pt>
                      <c:pt idx="105">
                        <c:v>6.2</c:v>
                      </c:pt>
                      <c:pt idx="106">
                        <c:v>7.1</c:v>
                      </c:pt>
                      <c:pt idx="107">
                        <c:v>7.7</c:v>
                      </c:pt>
                      <c:pt idx="108">
                        <c:v>7.8000000000000007</c:v>
                      </c:pt>
                      <c:pt idx="109">
                        <c:v>8.1999999999999993</c:v>
                      </c:pt>
                      <c:pt idx="110">
                        <c:v>8.5</c:v>
                      </c:pt>
                      <c:pt idx="111">
                        <c:v>8.9</c:v>
                      </c:pt>
                      <c:pt idx="112">
                        <c:v>9.1</c:v>
                      </c:pt>
                      <c:pt idx="113">
                        <c:v>9.6</c:v>
                      </c:pt>
                      <c:pt idx="114">
                        <c:v>9.9</c:v>
                      </c:pt>
                      <c:pt idx="115">
                        <c:v>10.4</c:v>
                      </c:pt>
                      <c:pt idx="116">
                        <c:v>9.8000000000000007</c:v>
                      </c:pt>
                      <c:pt idx="117">
                        <c:v>10.6</c:v>
                      </c:pt>
                      <c:pt idx="118">
                        <c:v>10.9</c:v>
                      </c:pt>
                      <c:pt idx="119">
                        <c:v>11.2</c:v>
                      </c:pt>
                      <c:pt idx="120">
                        <c:v>10.3</c:v>
                      </c:pt>
                      <c:pt idx="121">
                        <c:v>10.199999999999999</c:v>
                      </c:pt>
                      <c:pt idx="122">
                        <c:v>10.5</c:v>
                      </c:pt>
                      <c:pt idx="123">
                        <c:v>9.6</c:v>
                      </c:pt>
                      <c:pt idx="124">
                        <c:v>9.6</c:v>
                      </c:pt>
                      <c:pt idx="125">
                        <c:v>9</c:v>
                      </c:pt>
                      <c:pt idx="126">
                        <c:v>10</c:v>
                      </c:pt>
                      <c:pt idx="127">
                        <c:v>9.6</c:v>
                      </c:pt>
                      <c:pt idx="128">
                        <c:v>8.7999999999999989</c:v>
                      </c:pt>
                      <c:pt idx="129">
                        <c:v>9.5</c:v>
                      </c:pt>
                      <c:pt idx="130">
                        <c:v>10.1</c:v>
                      </c:pt>
                      <c:pt idx="131">
                        <c:v>9.6999999999999993</c:v>
                      </c:pt>
                      <c:pt idx="132">
                        <c:v>10.5</c:v>
                      </c:pt>
                      <c:pt idx="133">
                        <c:v>10.4</c:v>
                      </c:pt>
                      <c:pt idx="134">
                        <c:v>11.1</c:v>
                      </c:pt>
                      <c:pt idx="135">
                        <c:v>11</c:v>
                      </c:pt>
                      <c:pt idx="136">
                        <c:v>11.5</c:v>
                      </c:pt>
                      <c:pt idx="137">
                        <c:v>12.7</c:v>
                      </c:pt>
                      <c:pt idx="138">
                        <c:v>13.2</c:v>
                      </c:pt>
                      <c:pt idx="139">
                        <c:v>13.2</c:v>
                      </c:pt>
                      <c:pt idx="140">
                        <c:v>13.1</c:v>
                      </c:pt>
                      <c:pt idx="141">
                        <c:v>13.1</c:v>
                      </c:pt>
                      <c:pt idx="142">
                        <c:v>13.9</c:v>
                      </c:pt>
                      <c:pt idx="143">
                        <c:v>19</c:v>
                      </c:pt>
                      <c:pt idx="144">
                        <c:v>19.400000000000002</c:v>
                      </c:pt>
                      <c:pt idx="145">
                        <c:v>20.400000000000002</c:v>
                      </c:pt>
                      <c:pt idx="146">
                        <c:v>21</c:v>
                      </c:pt>
                      <c:pt idx="147">
                        <c:v>20</c:v>
                      </c:pt>
                      <c:pt idx="148">
                        <c:v>20.8</c:v>
                      </c:pt>
                      <c:pt idx="149">
                        <c:v>22.6</c:v>
                      </c:pt>
                      <c:pt idx="150">
                        <c:v>22.400000000000002</c:v>
                      </c:pt>
                      <c:pt idx="151">
                        <c:v>23.099999999999998</c:v>
                      </c:pt>
                      <c:pt idx="152">
                        <c:v>24.099999999999998</c:v>
                      </c:pt>
                      <c:pt idx="153">
                        <c:v>23.8</c:v>
                      </c:pt>
                      <c:pt idx="154">
                        <c:v>25.1</c:v>
                      </c:pt>
                      <c:pt idx="155">
                        <c:v>27.1</c:v>
                      </c:pt>
                    </c:numCache>
                  </c:numRef>
                </c:val>
                <c:extLst xmlns:c15="http://schemas.microsoft.com/office/drawing/2012/chart">
                  <c:ext xmlns:c16="http://schemas.microsoft.com/office/drawing/2014/chart" uri="{C3380CC4-5D6E-409C-BE32-E72D297353CC}">
                    <c16:uniqueId val="{00000009-8664-4062-9D12-23F62B278608}"/>
                  </c:ext>
                </c:extLst>
              </c15:ser>
            </c15:filteredAreaSeries>
            <c15:filteredAreaSeries>
              <c15:ser>
                <c:idx val="6"/>
                <c:order val="6"/>
                <c:tx>
                  <c:strRef>
                    <c:extLst xmlns:c15="http://schemas.microsoft.com/office/drawing/2012/chart">
                      <c:ext xmlns:c15="http://schemas.microsoft.com/office/drawing/2012/chart" uri="{02D57815-91ED-43cb-92C2-25804820EDAC}">
                        <c15:formulaRef>
                          <c15:sqref>'Equity and Bond_Foreign'!$I$3</c15:sqref>
                        </c15:formulaRef>
                      </c:ext>
                    </c:extLst>
                    <c:strCache>
                      <c:ptCount val="1"/>
                      <c:pt idx="0">
                        <c:v>TW</c:v>
                      </c:pt>
                    </c:strCache>
                  </c:strRef>
                </c:tx>
                <c:spPr>
                  <a:solidFill>
                    <a:schemeClr val="accent6">
                      <a:lumMod val="75000"/>
                    </a:schemeClr>
                  </a:solidFill>
                  <a:ln>
                    <a:noFill/>
                  </a:ln>
                  <a:effectLst/>
                </c:spPr>
                <c:cat>
                  <c:numRef>
                    <c:extLst xmlns:c15="http://schemas.microsoft.com/office/drawing/2012/chart">
                      <c:ext xmlns:c15="http://schemas.microsoft.com/office/drawing/2012/chart" uri="{02D57815-91ED-43cb-92C2-25804820EDAC}">
                        <c15:formulaRef>
                          <c15:sqref>'Equity and Bond_Foreign'!$B$4:$B$159</c15:sqref>
                        </c15:formulaRef>
                      </c:ext>
                    </c:extLst>
                    <c:numCache>
                      <c:formatCode>m/d/yyyy</c:formatCode>
                      <c:ptCount val="156"/>
                      <c:pt idx="0">
                        <c:v>40909</c:v>
                      </c:pt>
                      <c:pt idx="1">
                        <c:v>40940</c:v>
                      </c:pt>
                      <c:pt idx="2">
                        <c:v>40969</c:v>
                      </c:pt>
                      <c:pt idx="3">
                        <c:v>41000</c:v>
                      </c:pt>
                      <c:pt idx="4">
                        <c:v>41030</c:v>
                      </c:pt>
                      <c:pt idx="5">
                        <c:v>41061</c:v>
                      </c:pt>
                      <c:pt idx="6">
                        <c:v>41091</c:v>
                      </c:pt>
                      <c:pt idx="7">
                        <c:v>41122</c:v>
                      </c:pt>
                      <c:pt idx="8">
                        <c:v>41153</c:v>
                      </c:pt>
                      <c:pt idx="9">
                        <c:v>41183</c:v>
                      </c:pt>
                      <c:pt idx="10">
                        <c:v>41214</c:v>
                      </c:pt>
                      <c:pt idx="11">
                        <c:v>41244</c:v>
                      </c:pt>
                      <c:pt idx="12">
                        <c:v>41275</c:v>
                      </c:pt>
                      <c:pt idx="13">
                        <c:v>41306</c:v>
                      </c:pt>
                      <c:pt idx="14">
                        <c:v>41334</c:v>
                      </c:pt>
                      <c:pt idx="15">
                        <c:v>41365</c:v>
                      </c:pt>
                      <c:pt idx="16">
                        <c:v>41395</c:v>
                      </c:pt>
                      <c:pt idx="17">
                        <c:v>41426</c:v>
                      </c:pt>
                      <c:pt idx="18">
                        <c:v>41456</c:v>
                      </c:pt>
                      <c:pt idx="19">
                        <c:v>41487</c:v>
                      </c:pt>
                      <c:pt idx="20">
                        <c:v>41518</c:v>
                      </c:pt>
                      <c:pt idx="21">
                        <c:v>41548</c:v>
                      </c:pt>
                      <c:pt idx="22">
                        <c:v>41579</c:v>
                      </c:pt>
                      <c:pt idx="23">
                        <c:v>41609</c:v>
                      </c:pt>
                      <c:pt idx="24">
                        <c:v>41640</c:v>
                      </c:pt>
                      <c:pt idx="25">
                        <c:v>41671</c:v>
                      </c:pt>
                      <c:pt idx="26">
                        <c:v>41699</c:v>
                      </c:pt>
                      <c:pt idx="27">
                        <c:v>41730</c:v>
                      </c:pt>
                      <c:pt idx="28">
                        <c:v>41760</c:v>
                      </c:pt>
                      <c:pt idx="29">
                        <c:v>41791</c:v>
                      </c:pt>
                      <c:pt idx="30">
                        <c:v>41821</c:v>
                      </c:pt>
                      <c:pt idx="31">
                        <c:v>41852</c:v>
                      </c:pt>
                      <c:pt idx="32">
                        <c:v>41883</c:v>
                      </c:pt>
                      <c:pt idx="33">
                        <c:v>41913</c:v>
                      </c:pt>
                      <c:pt idx="34">
                        <c:v>41944</c:v>
                      </c:pt>
                      <c:pt idx="35">
                        <c:v>41974</c:v>
                      </c:pt>
                      <c:pt idx="36">
                        <c:v>42005</c:v>
                      </c:pt>
                      <c:pt idx="37">
                        <c:v>42036</c:v>
                      </c:pt>
                      <c:pt idx="38">
                        <c:v>42064</c:v>
                      </c:pt>
                      <c:pt idx="39">
                        <c:v>42095</c:v>
                      </c:pt>
                      <c:pt idx="40">
                        <c:v>42125</c:v>
                      </c:pt>
                      <c:pt idx="41">
                        <c:v>42156</c:v>
                      </c:pt>
                      <c:pt idx="42">
                        <c:v>42186</c:v>
                      </c:pt>
                      <c:pt idx="43">
                        <c:v>42217</c:v>
                      </c:pt>
                      <c:pt idx="44">
                        <c:v>42248</c:v>
                      </c:pt>
                      <c:pt idx="45">
                        <c:v>42278</c:v>
                      </c:pt>
                      <c:pt idx="46">
                        <c:v>42309</c:v>
                      </c:pt>
                      <c:pt idx="47">
                        <c:v>42339</c:v>
                      </c:pt>
                      <c:pt idx="48">
                        <c:v>42370</c:v>
                      </c:pt>
                      <c:pt idx="49">
                        <c:v>42401</c:v>
                      </c:pt>
                      <c:pt idx="50">
                        <c:v>42430</c:v>
                      </c:pt>
                      <c:pt idx="51">
                        <c:v>42461</c:v>
                      </c:pt>
                      <c:pt idx="52">
                        <c:v>42491</c:v>
                      </c:pt>
                      <c:pt idx="53">
                        <c:v>42522</c:v>
                      </c:pt>
                      <c:pt idx="54">
                        <c:v>42552</c:v>
                      </c:pt>
                      <c:pt idx="55">
                        <c:v>42583</c:v>
                      </c:pt>
                      <c:pt idx="56">
                        <c:v>42614</c:v>
                      </c:pt>
                      <c:pt idx="57">
                        <c:v>42644</c:v>
                      </c:pt>
                      <c:pt idx="58">
                        <c:v>42675</c:v>
                      </c:pt>
                      <c:pt idx="59">
                        <c:v>42705</c:v>
                      </c:pt>
                      <c:pt idx="60">
                        <c:v>42736</c:v>
                      </c:pt>
                      <c:pt idx="61">
                        <c:v>42767</c:v>
                      </c:pt>
                      <c:pt idx="62">
                        <c:v>42795</c:v>
                      </c:pt>
                      <c:pt idx="63">
                        <c:v>42826</c:v>
                      </c:pt>
                      <c:pt idx="64">
                        <c:v>42856</c:v>
                      </c:pt>
                      <c:pt idx="65">
                        <c:v>42887</c:v>
                      </c:pt>
                      <c:pt idx="66">
                        <c:v>42917</c:v>
                      </c:pt>
                      <c:pt idx="67">
                        <c:v>42948</c:v>
                      </c:pt>
                      <c:pt idx="68">
                        <c:v>42979</c:v>
                      </c:pt>
                      <c:pt idx="69">
                        <c:v>43009</c:v>
                      </c:pt>
                      <c:pt idx="70">
                        <c:v>43040</c:v>
                      </c:pt>
                      <c:pt idx="71">
                        <c:v>43070</c:v>
                      </c:pt>
                      <c:pt idx="72">
                        <c:v>43101</c:v>
                      </c:pt>
                      <c:pt idx="73">
                        <c:v>43132</c:v>
                      </c:pt>
                      <c:pt idx="74">
                        <c:v>43160</c:v>
                      </c:pt>
                      <c:pt idx="75">
                        <c:v>43191</c:v>
                      </c:pt>
                      <c:pt idx="76">
                        <c:v>43221</c:v>
                      </c:pt>
                      <c:pt idx="77">
                        <c:v>43252</c:v>
                      </c:pt>
                      <c:pt idx="78">
                        <c:v>43282</c:v>
                      </c:pt>
                      <c:pt idx="79">
                        <c:v>43313</c:v>
                      </c:pt>
                      <c:pt idx="80">
                        <c:v>43344</c:v>
                      </c:pt>
                      <c:pt idx="81">
                        <c:v>43374</c:v>
                      </c:pt>
                      <c:pt idx="82">
                        <c:v>43405</c:v>
                      </c:pt>
                      <c:pt idx="83">
                        <c:v>43435</c:v>
                      </c:pt>
                      <c:pt idx="84">
                        <c:v>43466</c:v>
                      </c:pt>
                      <c:pt idx="85">
                        <c:v>43497</c:v>
                      </c:pt>
                      <c:pt idx="86">
                        <c:v>43525</c:v>
                      </c:pt>
                      <c:pt idx="87">
                        <c:v>43556</c:v>
                      </c:pt>
                      <c:pt idx="88">
                        <c:v>43586</c:v>
                      </c:pt>
                      <c:pt idx="89">
                        <c:v>43617</c:v>
                      </c:pt>
                      <c:pt idx="90">
                        <c:v>43647</c:v>
                      </c:pt>
                      <c:pt idx="91">
                        <c:v>43678</c:v>
                      </c:pt>
                      <c:pt idx="92">
                        <c:v>43709</c:v>
                      </c:pt>
                      <c:pt idx="93">
                        <c:v>43739</c:v>
                      </c:pt>
                      <c:pt idx="94">
                        <c:v>43770</c:v>
                      </c:pt>
                      <c:pt idx="95">
                        <c:v>43800</c:v>
                      </c:pt>
                      <c:pt idx="96">
                        <c:v>43831</c:v>
                      </c:pt>
                      <c:pt idx="97">
                        <c:v>43862</c:v>
                      </c:pt>
                      <c:pt idx="98">
                        <c:v>43891</c:v>
                      </c:pt>
                      <c:pt idx="99">
                        <c:v>43922</c:v>
                      </c:pt>
                      <c:pt idx="100">
                        <c:v>43952</c:v>
                      </c:pt>
                      <c:pt idx="101">
                        <c:v>43983</c:v>
                      </c:pt>
                      <c:pt idx="102">
                        <c:v>44013</c:v>
                      </c:pt>
                      <c:pt idx="103">
                        <c:v>44044</c:v>
                      </c:pt>
                      <c:pt idx="104">
                        <c:v>44075</c:v>
                      </c:pt>
                      <c:pt idx="105">
                        <c:v>44105</c:v>
                      </c:pt>
                      <c:pt idx="106">
                        <c:v>44136</c:v>
                      </c:pt>
                      <c:pt idx="107">
                        <c:v>44166</c:v>
                      </c:pt>
                      <c:pt idx="108">
                        <c:v>44197</c:v>
                      </c:pt>
                      <c:pt idx="109">
                        <c:v>44228</c:v>
                      </c:pt>
                      <c:pt idx="110">
                        <c:v>44256</c:v>
                      </c:pt>
                      <c:pt idx="111">
                        <c:v>44287</c:v>
                      </c:pt>
                      <c:pt idx="112">
                        <c:v>44317</c:v>
                      </c:pt>
                      <c:pt idx="113">
                        <c:v>44348</c:v>
                      </c:pt>
                      <c:pt idx="114">
                        <c:v>44378</c:v>
                      </c:pt>
                      <c:pt idx="115">
                        <c:v>44409</c:v>
                      </c:pt>
                      <c:pt idx="116">
                        <c:v>44440</c:v>
                      </c:pt>
                      <c:pt idx="117">
                        <c:v>44470</c:v>
                      </c:pt>
                      <c:pt idx="118">
                        <c:v>44501</c:v>
                      </c:pt>
                      <c:pt idx="119">
                        <c:v>44531</c:v>
                      </c:pt>
                      <c:pt idx="120">
                        <c:v>44562</c:v>
                      </c:pt>
                      <c:pt idx="121">
                        <c:v>44593</c:v>
                      </c:pt>
                      <c:pt idx="122">
                        <c:v>44621</c:v>
                      </c:pt>
                      <c:pt idx="123">
                        <c:v>44652</c:v>
                      </c:pt>
                      <c:pt idx="124">
                        <c:v>44682</c:v>
                      </c:pt>
                      <c:pt idx="125">
                        <c:v>44713</c:v>
                      </c:pt>
                      <c:pt idx="126">
                        <c:v>44743</c:v>
                      </c:pt>
                      <c:pt idx="127">
                        <c:v>44774</c:v>
                      </c:pt>
                      <c:pt idx="128">
                        <c:v>44805</c:v>
                      </c:pt>
                      <c:pt idx="129">
                        <c:v>44835</c:v>
                      </c:pt>
                      <c:pt idx="130">
                        <c:v>44866</c:v>
                      </c:pt>
                      <c:pt idx="131">
                        <c:v>44896</c:v>
                      </c:pt>
                      <c:pt idx="132">
                        <c:v>44927</c:v>
                      </c:pt>
                      <c:pt idx="133">
                        <c:v>44958</c:v>
                      </c:pt>
                      <c:pt idx="134">
                        <c:v>44986</c:v>
                      </c:pt>
                      <c:pt idx="135">
                        <c:v>45017</c:v>
                      </c:pt>
                      <c:pt idx="136">
                        <c:v>45047</c:v>
                      </c:pt>
                      <c:pt idx="137">
                        <c:v>45078</c:v>
                      </c:pt>
                      <c:pt idx="138">
                        <c:v>45108</c:v>
                      </c:pt>
                      <c:pt idx="139">
                        <c:v>45139</c:v>
                      </c:pt>
                      <c:pt idx="140">
                        <c:v>45170</c:v>
                      </c:pt>
                      <c:pt idx="141">
                        <c:v>45200</c:v>
                      </c:pt>
                      <c:pt idx="142">
                        <c:v>45231</c:v>
                      </c:pt>
                      <c:pt idx="143">
                        <c:v>45261</c:v>
                      </c:pt>
                      <c:pt idx="144">
                        <c:v>45292</c:v>
                      </c:pt>
                      <c:pt idx="145">
                        <c:v>45323</c:v>
                      </c:pt>
                      <c:pt idx="146">
                        <c:v>45352</c:v>
                      </c:pt>
                      <c:pt idx="147">
                        <c:v>45383</c:v>
                      </c:pt>
                      <c:pt idx="148">
                        <c:v>45413</c:v>
                      </c:pt>
                      <c:pt idx="149">
                        <c:v>45444</c:v>
                      </c:pt>
                      <c:pt idx="150">
                        <c:v>45474</c:v>
                      </c:pt>
                      <c:pt idx="151">
                        <c:v>45505</c:v>
                      </c:pt>
                      <c:pt idx="152">
                        <c:v>45536</c:v>
                      </c:pt>
                      <c:pt idx="153">
                        <c:v>45566</c:v>
                      </c:pt>
                      <c:pt idx="154">
                        <c:v>45597</c:v>
                      </c:pt>
                      <c:pt idx="155">
                        <c:v>45627</c:v>
                      </c:pt>
                    </c:numCache>
                  </c:numRef>
                </c:cat>
                <c:val>
                  <c:numRef>
                    <c:extLst xmlns:c15="http://schemas.microsoft.com/office/drawing/2012/chart">
                      <c:ext xmlns:c15="http://schemas.microsoft.com/office/drawing/2012/chart" uri="{02D57815-91ED-43cb-92C2-25804820EDAC}">
                        <c15:formulaRef>
                          <c15:sqref>'Equity and Bond_Foreign'!$I$4:$I$159</c15:sqref>
                        </c15:formulaRef>
                      </c:ext>
                    </c:extLst>
                    <c:numCache>
                      <c:formatCode>0</c:formatCode>
                      <c:ptCount val="156"/>
                      <c:pt idx="0">
                        <c:v>42.8</c:v>
                      </c:pt>
                      <c:pt idx="1">
                        <c:v>43</c:v>
                      </c:pt>
                      <c:pt idx="2">
                        <c:v>43.5</c:v>
                      </c:pt>
                      <c:pt idx="3">
                        <c:v>44.7</c:v>
                      </c:pt>
                      <c:pt idx="4">
                        <c:v>45.3</c:v>
                      </c:pt>
                      <c:pt idx="5">
                        <c:v>46.6</c:v>
                      </c:pt>
                      <c:pt idx="6">
                        <c:v>49.1</c:v>
                      </c:pt>
                      <c:pt idx="7">
                        <c:v>50.599999999999994</c:v>
                      </c:pt>
                      <c:pt idx="8">
                        <c:v>53.6</c:v>
                      </c:pt>
                      <c:pt idx="9">
                        <c:v>54.7</c:v>
                      </c:pt>
                      <c:pt idx="10">
                        <c:v>55.1</c:v>
                      </c:pt>
                      <c:pt idx="11">
                        <c:v>56</c:v>
                      </c:pt>
                      <c:pt idx="12">
                        <c:v>58.8</c:v>
                      </c:pt>
                      <c:pt idx="13">
                        <c:v>58.699999999999996</c:v>
                      </c:pt>
                      <c:pt idx="14">
                        <c:v>59.8</c:v>
                      </c:pt>
                      <c:pt idx="15">
                        <c:v>61.9</c:v>
                      </c:pt>
                      <c:pt idx="16">
                        <c:v>60.6</c:v>
                      </c:pt>
                      <c:pt idx="17">
                        <c:v>58.1</c:v>
                      </c:pt>
                      <c:pt idx="18">
                        <c:v>61.1</c:v>
                      </c:pt>
                      <c:pt idx="19">
                        <c:v>60.3</c:v>
                      </c:pt>
                      <c:pt idx="20">
                        <c:v>61.5</c:v>
                      </c:pt>
                      <c:pt idx="21">
                        <c:v>64.5</c:v>
                      </c:pt>
                      <c:pt idx="22">
                        <c:v>65</c:v>
                      </c:pt>
                      <c:pt idx="23">
                        <c:v>64.599999999999994</c:v>
                      </c:pt>
                      <c:pt idx="24">
                        <c:v>65.8</c:v>
                      </c:pt>
                      <c:pt idx="25">
                        <c:v>66.699999999999989</c:v>
                      </c:pt>
                      <c:pt idx="26">
                        <c:v>67.900000000000006</c:v>
                      </c:pt>
                      <c:pt idx="27">
                        <c:v>68.900000000000006</c:v>
                      </c:pt>
                      <c:pt idx="28">
                        <c:v>70.5</c:v>
                      </c:pt>
                      <c:pt idx="29">
                        <c:v>71.5</c:v>
                      </c:pt>
                      <c:pt idx="30">
                        <c:v>71.8</c:v>
                      </c:pt>
                      <c:pt idx="31">
                        <c:v>74.5</c:v>
                      </c:pt>
                      <c:pt idx="32">
                        <c:v>73.400000000000006</c:v>
                      </c:pt>
                      <c:pt idx="33">
                        <c:v>76.199999999999989</c:v>
                      </c:pt>
                      <c:pt idx="34">
                        <c:v>77.8</c:v>
                      </c:pt>
                      <c:pt idx="35">
                        <c:v>78.400000000000006</c:v>
                      </c:pt>
                      <c:pt idx="36">
                        <c:v>81.2</c:v>
                      </c:pt>
                      <c:pt idx="37">
                        <c:v>84.4</c:v>
                      </c:pt>
                      <c:pt idx="38">
                        <c:v>85.9</c:v>
                      </c:pt>
                      <c:pt idx="39">
                        <c:v>86.2</c:v>
                      </c:pt>
                      <c:pt idx="40">
                        <c:v>89.4</c:v>
                      </c:pt>
                      <c:pt idx="41">
                        <c:v>90.7</c:v>
                      </c:pt>
                      <c:pt idx="42">
                        <c:v>94.1</c:v>
                      </c:pt>
                      <c:pt idx="43">
                        <c:v>93.7</c:v>
                      </c:pt>
                      <c:pt idx="44">
                        <c:v>97.6</c:v>
                      </c:pt>
                      <c:pt idx="45">
                        <c:v>101.3</c:v>
                      </c:pt>
                      <c:pt idx="46">
                        <c:v>99.5</c:v>
                      </c:pt>
                      <c:pt idx="47">
                        <c:v>100.7</c:v>
                      </c:pt>
                      <c:pt idx="48">
                        <c:v>100.4</c:v>
                      </c:pt>
                      <c:pt idx="49">
                        <c:v>107.3</c:v>
                      </c:pt>
                      <c:pt idx="50">
                        <c:v>113.4</c:v>
                      </c:pt>
                      <c:pt idx="51">
                        <c:v>116</c:v>
                      </c:pt>
                      <c:pt idx="52">
                        <c:v>117.1</c:v>
                      </c:pt>
                      <c:pt idx="53">
                        <c:v>125.6</c:v>
                      </c:pt>
                      <c:pt idx="54">
                        <c:v>129.1</c:v>
                      </c:pt>
                      <c:pt idx="55">
                        <c:v>131.19999999999999</c:v>
                      </c:pt>
                      <c:pt idx="56">
                        <c:v>133.9</c:v>
                      </c:pt>
                      <c:pt idx="57">
                        <c:v>132.19999999999999</c:v>
                      </c:pt>
                      <c:pt idx="58">
                        <c:v>134.4</c:v>
                      </c:pt>
                      <c:pt idx="59">
                        <c:v>135.80000000000001</c:v>
                      </c:pt>
                      <c:pt idx="60">
                        <c:v>138.19999999999999</c:v>
                      </c:pt>
                      <c:pt idx="61">
                        <c:v>143.19999999999999</c:v>
                      </c:pt>
                      <c:pt idx="62">
                        <c:v>143.9</c:v>
                      </c:pt>
                      <c:pt idx="63">
                        <c:v>147</c:v>
                      </c:pt>
                      <c:pt idx="64">
                        <c:v>148.9</c:v>
                      </c:pt>
                      <c:pt idx="65">
                        <c:v>150.89999999999998</c:v>
                      </c:pt>
                      <c:pt idx="66">
                        <c:v>152.6</c:v>
                      </c:pt>
                      <c:pt idx="67">
                        <c:v>149.1</c:v>
                      </c:pt>
                      <c:pt idx="68">
                        <c:v>153.80000000000001</c:v>
                      </c:pt>
                      <c:pt idx="69">
                        <c:v>157.30000000000001</c:v>
                      </c:pt>
                      <c:pt idx="70">
                        <c:v>158.39999999999998</c:v>
                      </c:pt>
                      <c:pt idx="71">
                        <c:v>159.4</c:v>
                      </c:pt>
                      <c:pt idx="72">
                        <c:v>164.8</c:v>
                      </c:pt>
                      <c:pt idx="73">
                        <c:v>160.19999999999999</c:v>
                      </c:pt>
                      <c:pt idx="74">
                        <c:v>163.1</c:v>
                      </c:pt>
                      <c:pt idx="75">
                        <c:v>163.6</c:v>
                      </c:pt>
                      <c:pt idx="76">
                        <c:v>165.4</c:v>
                      </c:pt>
                      <c:pt idx="77">
                        <c:v>164.2</c:v>
                      </c:pt>
                      <c:pt idx="78">
                        <c:v>164.89999999999998</c:v>
                      </c:pt>
                      <c:pt idx="79">
                        <c:v>166.8</c:v>
                      </c:pt>
                      <c:pt idx="80">
                        <c:v>168.5</c:v>
                      </c:pt>
                      <c:pt idx="81">
                        <c:v>164.5</c:v>
                      </c:pt>
                      <c:pt idx="82">
                        <c:v>167.7</c:v>
                      </c:pt>
                      <c:pt idx="83">
                        <c:v>163</c:v>
                      </c:pt>
                      <c:pt idx="84">
                        <c:v>175.9</c:v>
                      </c:pt>
                      <c:pt idx="85">
                        <c:v>177.1</c:v>
                      </c:pt>
                      <c:pt idx="86">
                        <c:v>180.8</c:v>
                      </c:pt>
                      <c:pt idx="87">
                        <c:v>183.6</c:v>
                      </c:pt>
                      <c:pt idx="88">
                        <c:v>178.8</c:v>
                      </c:pt>
                      <c:pt idx="89">
                        <c:v>184.1</c:v>
                      </c:pt>
                      <c:pt idx="90">
                        <c:v>188.5</c:v>
                      </c:pt>
                      <c:pt idx="91">
                        <c:v>196</c:v>
                      </c:pt>
                      <c:pt idx="92">
                        <c:v>197.9</c:v>
                      </c:pt>
                      <c:pt idx="93">
                        <c:v>202.4</c:v>
                      </c:pt>
                      <c:pt idx="94">
                        <c:v>204.9</c:v>
                      </c:pt>
                      <c:pt idx="95">
                        <c:v>203.3</c:v>
                      </c:pt>
                      <c:pt idx="96">
                        <c:v>218.2</c:v>
                      </c:pt>
                      <c:pt idx="97">
                        <c:v>214.1</c:v>
                      </c:pt>
                      <c:pt idx="98">
                        <c:v>199.3</c:v>
                      </c:pt>
                      <c:pt idx="99">
                        <c:v>214.20000000000002</c:v>
                      </c:pt>
                      <c:pt idx="100">
                        <c:v>219.6</c:v>
                      </c:pt>
                      <c:pt idx="101">
                        <c:v>222.9</c:v>
                      </c:pt>
                      <c:pt idx="102">
                        <c:v>236</c:v>
                      </c:pt>
                      <c:pt idx="103">
                        <c:v>234.1</c:v>
                      </c:pt>
                      <c:pt idx="104">
                        <c:v>232</c:v>
                      </c:pt>
                      <c:pt idx="105">
                        <c:v>231.3</c:v>
                      </c:pt>
                      <c:pt idx="106">
                        <c:v>247.6</c:v>
                      </c:pt>
                      <c:pt idx="107">
                        <c:v>250.6</c:v>
                      </c:pt>
                      <c:pt idx="108">
                        <c:v>248.29999999999998</c:v>
                      </c:pt>
                      <c:pt idx="109">
                        <c:v>245.39999999999998</c:v>
                      </c:pt>
                      <c:pt idx="110">
                        <c:v>249.8</c:v>
                      </c:pt>
                      <c:pt idx="111">
                        <c:v>253.7</c:v>
                      </c:pt>
                      <c:pt idx="112">
                        <c:v>259.60000000000002</c:v>
                      </c:pt>
                      <c:pt idx="113">
                        <c:v>275.39999999999998</c:v>
                      </c:pt>
                      <c:pt idx="114">
                        <c:v>280.2</c:v>
                      </c:pt>
                      <c:pt idx="115">
                        <c:v>281.5</c:v>
                      </c:pt>
                      <c:pt idx="116">
                        <c:v>279.3</c:v>
                      </c:pt>
                      <c:pt idx="117">
                        <c:v>293.10000000000002</c:v>
                      </c:pt>
                      <c:pt idx="118">
                        <c:v>291.3</c:v>
                      </c:pt>
                      <c:pt idx="119">
                        <c:v>294.10000000000002</c:v>
                      </c:pt>
                      <c:pt idx="120">
                        <c:v>280.89999999999998</c:v>
                      </c:pt>
                      <c:pt idx="121">
                        <c:v>274.89999999999998</c:v>
                      </c:pt>
                      <c:pt idx="122">
                        <c:v>278.39999999999998</c:v>
                      </c:pt>
                      <c:pt idx="123">
                        <c:v>258</c:v>
                      </c:pt>
                      <c:pt idx="124">
                        <c:v>260.7</c:v>
                      </c:pt>
                      <c:pt idx="125">
                        <c:v>245.79999999999998</c:v>
                      </c:pt>
                      <c:pt idx="126">
                        <c:v>249.10000000000002</c:v>
                      </c:pt>
                      <c:pt idx="127">
                        <c:v>250.60000000000002</c:v>
                      </c:pt>
                      <c:pt idx="128">
                        <c:v>224.29999999999998</c:v>
                      </c:pt>
                      <c:pt idx="129">
                        <c:v>223.9</c:v>
                      </c:pt>
                      <c:pt idx="130">
                        <c:v>241.9</c:v>
                      </c:pt>
                      <c:pt idx="131">
                        <c:v>234.3</c:v>
                      </c:pt>
                      <c:pt idx="132">
                        <c:v>250.9</c:v>
                      </c:pt>
                      <c:pt idx="133">
                        <c:v>241.3</c:v>
                      </c:pt>
                      <c:pt idx="134">
                        <c:v>250.9</c:v>
                      </c:pt>
                      <c:pt idx="135">
                        <c:v>251.4</c:v>
                      </c:pt>
                      <c:pt idx="136">
                        <c:v>251.4</c:v>
                      </c:pt>
                      <c:pt idx="137">
                        <c:v>262.10000000000002</c:v>
                      </c:pt>
                      <c:pt idx="138">
                        <c:v>266.7</c:v>
                      </c:pt>
                      <c:pt idx="139">
                        <c:v>262.10000000000002</c:v>
                      </c:pt>
                      <c:pt idx="140">
                        <c:v>250</c:v>
                      </c:pt>
                      <c:pt idx="141">
                        <c:v>242.7</c:v>
                      </c:pt>
                      <c:pt idx="142">
                        <c:v>266.8</c:v>
                      </c:pt>
                      <c:pt idx="143">
                        <c:v>302.39999999999998</c:v>
                      </c:pt>
                      <c:pt idx="144">
                        <c:v>303</c:v>
                      </c:pt>
                      <c:pt idx="145">
                        <c:v>305.89999999999998</c:v>
                      </c:pt>
                      <c:pt idx="146">
                        <c:v>319.29999999999995</c:v>
                      </c:pt>
                      <c:pt idx="147">
                        <c:v>308.20000000000005</c:v>
                      </c:pt>
                      <c:pt idx="148">
                        <c:v>320.89999999999998</c:v>
                      </c:pt>
                      <c:pt idx="149">
                        <c:v>327.39999999999998</c:v>
                      </c:pt>
                      <c:pt idx="150">
                        <c:v>330.70000000000005</c:v>
                      </c:pt>
                      <c:pt idx="151">
                        <c:v>338.79999999999995</c:v>
                      </c:pt>
                      <c:pt idx="152">
                        <c:v>348.9</c:v>
                      </c:pt>
                      <c:pt idx="153">
                        <c:v>341.79999999999995</c:v>
                      </c:pt>
                      <c:pt idx="154">
                        <c:v>344.4</c:v>
                      </c:pt>
                      <c:pt idx="155">
                        <c:v>340.6</c:v>
                      </c:pt>
                    </c:numCache>
                  </c:numRef>
                </c:val>
                <c:extLst xmlns:c15="http://schemas.microsoft.com/office/drawing/2012/chart">
                  <c:ext xmlns:c16="http://schemas.microsoft.com/office/drawing/2014/chart" uri="{C3380CC4-5D6E-409C-BE32-E72D297353CC}">
                    <c16:uniqueId val="{0000000A-8664-4062-9D12-23F62B278608}"/>
                  </c:ext>
                </c:extLst>
              </c15:ser>
            </c15:filteredAreaSeries>
            <c15:filteredAreaSeries>
              <c15:ser>
                <c:idx val="7"/>
                <c:order val="7"/>
                <c:tx>
                  <c:strRef>
                    <c:extLst xmlns:c15="http://schemas.microsoft.com/office/drawing/2012/chart">
                      <c:ext xmlns:c15="http://schemas.microsoft.com/office/drawing/2012/chart" uri="{02D57815-91ED-43cb-92C2-25804820EDAC}">
                        <c15:formulaRef>
                          <c15:sqref>'Equity and Bond_Foreign'!$J$3</c15:sqref>
                        </c15:formulaRef>
                      </c:ext>
                    </c:extLst>
                    <c:strCache>
                      <c:ptCount val="1"/>
                      <c:pt idx="0">
                        <c:v>HK</c:v>
                      </c:pt>
                    </c:strCache>
                  </c:strRef>
                </c:tx>
                <c:spPr>
                  <a:solidFill>
                    <a:schemeClr val="accent2">
                      <a:lumMod val="60000"/>
                    </a:schemeClr>
                  </a:solidFill>
                  <a:ln>
                    <a:noFill/>
                  </a:ln>
                  <a:effectLst/>
                </c:spPr>
                <c:cat>
                  <c:numRef>
                    <c:extLst xmlns:c15="http://schemas.microsoft.com/office/drawing/2012/chart">
                      <c:ext xmlns:c15="http://schemas.microsoft.com/office/drawing/2012/chart" uri="{02D57815-91ED-43cb-92C2-25804820EDAC}">
                        <c15:formulaRef>
                          <c15:sqref>'Equity and Bond_Foreign'!$B$4:$B$159</c15:sqref>
                        </c15:formulaRef>
                      </c:ext>
                    </c:extLst>
                    <c:numCache>
                      <c:formatCode>m/d/yyyy</c:formatCode>
                      <c:ptCount val="156"/>
                      <c:pt idx="0">
                        <c:v>40909</c:v>
                      </c:pt>
                      <c:pt idx="1">
                        <c:v>40940</c:v>
                      </c:pt>
                      <c:pt idx="2">
                        <c:v>40969</c:v>
                      </c:pt>
                      <c:pt idx="3">
                        <c:v>41000</c:v>
                      </c:pt>
                      <c:pt idx="4">
                        <c:v>41030</c:v>
                      </c:pt>
                      <c:pt idx="5">
                        <c:v>41061</c:v>
                      </c:pt>
                      <c:pt idx="6">
                        <c:v>41091</c:v>
                      </c:pt>
                      <c:pt idx="7">
                        <c:v>41122</c:v>
                      </c:pt>
                      <c:pt idx="8">
                        <c:v>41153</c:v>
                      </c:pt>
                      <c:pt idx="9">
                        <c:v>41183</c:v>
                      </c:pt>
                      <c:pt idx="10">
                        <c:v>41214</c:v>
                      </c:pt>
                      <c:pt idx="11">
                        <c:v>41244</c:v>
                      </c:pt>
                      <c:pt idx="12">
                        <c:v>41275</c:v>
                      </c:pt>
                      <c:pt idx="13">
                        <c:v>41306</c:v>
                      </c:pt>
                      <c:pt idx="14">
                        <c:v>41334</c:v>
                      </c:pt>
                      <c:pt idx="15">
                        <c:v>41365</c:v>
                      </c:pt>
                      <c:pt idx="16">
                        <c:v>41395</c:v>
                      </c:pt>
                      <c:pt idx="17">
                        <c:v>41426</c:v>
                      </c:pt>
                      <c:pt idx="18">
                        <c:v>41456</c:v>
                      </c:pt>
                      <c:pt idx="19">
                        <c:v>41487</c:v>
                      </c:pt>
                      <c:pt idx="20">
                        <c:v>41518</c:v>
                      </c:pt>
                      <c:pt idx="21">
                        <c:v>41548</c:v>
                      </c:pt>
                      <c:pt idx="22">
                        <c:v>41579</c:v>
                      </c:pt>
                      <c:pt idx="23">
                        <c:v>41609</c:v>
                      </c:pt>
                      <c:pt idx="24">
                        <c:v>41640</c:v>
                      </c:pt>
                      <c:pt idx="25">
                        <c:v>41671</c:v>
                      </c:pt>
                      <c:pt idx="26">
                        <c:v>41699</c:v>
                      </c:pt>
                      <c:pt idx="27">
                        <c:v>41730</c:v>
                      </c:pt>
                      <c:pt idx="28">
                        <c:v>41760</c:v>
                      </c:pt>
                      <c:pt idx="29">
                        <c:v>41791</c:v>
                      </c:pt>
                      <c:pt idx="30">
                        <c:v>41821</c:v>
                      </c:pt>
                      <c:pt idx="31">
                        <c:v>41852</c:v>
                      </c:pt>
                      <c:pt idx="32">
                        <c:v>41883</c:v>
                      </c:pt>
                      <c:pt idx="33">
                        <c:v>41913</c:v>
                      </c:pt>
                      <c:pt idx="34">
                        <c:v>41944</c:v>
                      </c:pt>
                      <c:pt idx="35">
                        <c:v>41974</c:v>
                      </c:pt>
                      <c:pt idx="36">
                        <c:v>42005</c:v>
                      </c:pt>
                      <c:pt idx="37">
                        <c:v>42036</c:v>
                      </c:pt>
                      <c:pt idx="38">
                        <c:v>42064</c:v>
                      </c:pt>
                      <c:pt idx="39">
                        <c:v>42095</c:v>
                      </c:pt>
                      <c:pt idx="40">
                        <c:v>42125</c:v>
                      </c:pt>
                      <c:pt idx="41">
                        <c:v>42156</c:v>
                      </c:pt>
                      <c:pt idx="42">
                        <c:v>42186</c:v>
                      </c:pt>
                      <c:pt idx="43">
                        <c:v>42217</c:v>
                      </c:pt>
                      <c:pt idx="44">
                        <c:v>42248</c:v>
                      </c:pt>
                      <c:pt idx="45">
                        <c:v>42278</c:v>
                      </c:pt>
                      <c:pt idx="46">
                        <c:v>42309</c:v>
                      </c:pt>
                      <c:pt idx="47">
                        <c:v>42339</c:v>
                      </c:pt>
                      <c:pt idx="48">
                        <c:v>42370</c:v>
                      </c:pt>
                      <c:pt idx="49">
                        <c:v>42401</c:v>
                      </c:pt>
                      <c:pt idx="50">
                        <c:v>42430</c:v>
                      </c:pt>
                      <c:pt idx="51">
                        <c:v>42461</c:v>
                      </c:pt>
                      <c:pt idx="52">
                        <c:v>42491</c:v>
                      </c:pt>
                      <c:pt idx="53">
                        <c:v>42522</c:v>
                      </c:pt>
                      <c:pt idx="54">
                        <c:v>42552</c:v>
                      </c:pt>
                      <c:pt idx="55">
                        <c:v>42583</c:v>
                      </c:pt>
                      <c:pt idx="56">
                        <c:v>42614</c:v>
                      </c:pt>
                      <c:pt idx="57">
                        <c:v>42644</c:v>
                      </c:pt>
                      <c:pt idx="58">
                        <c:v>42675</c:v>
                      </c:pt>
                      <c:pt idx="59">
                        <c:v>42705</c:v>
                      </c:pt>
                      <c:pt idx="60">
                        <c:v>42736</c:v>
                      </c:pt>
                      <c:pt idx="61">
                        <c:v>42767</c:v>
                      </c:pt>
                      <c:pt idx="62">
                        <c:v>42795</c:v>
                      </c:pt>
                      <c:pt idx="63">
                        <c:v>42826</c:v>
                      </c:pt>
                      <c:pt idx="64">
                        <c:v>42856</c:v>
                      </c:pt>
                      <c:pt idx="65">
                        <c:v>42887</c:v>
                      </c:pt>
                      <c:pt idx="66">
                        <c:v>42917</c:v>
                      </c:pt>
                      <c:pt idx="67">
                        <c:v>42948</c:v>
                      </c:pt>
                      <c:pt idx="68">
                        <c:v>42979</c:v>
                      </c:pt>
                      <c:pt idx="69">
                        <c:v>43009</c:v>
                      </c:pt>
                      <c:pt idx="70">
                        <c:v>43040</c:v>
                      </c:pt>
                      <c:pt idx="71">
                        <c:v>43070</c:v>
                      </c:pt>
                      <c:pt idx="72">
                        <c:v>43101</c:v>
                      </c:pt>
                      <c:pt idx="73">
                        <c:v>43132</c:v>
                      </c:pt>
                      <c:pt idx="74">
                        <c:v>43160</c:v>
                      </c:pt>
                      <c:pt idx="75">
                        <c:v>43191</c:v>
                      </c:pt>
                      <c:pt idx="76">
                        <c:v>43221</c:v>
                      </c:pt>
                      <c:pt idx="77">
                        <c:v>43252</c:v>
                      </c:pt>
                      <c:pt idx="78">
                        <c:v>43282</c:v>
                      </c:pt>
                      <c:pt idx="79">
                        <c:v>43313</c:v>
                      </c:pt>
                      <c:pt idx="80">
                        <c:v>43344</c:v>
                      </c:pt>
                      <c:pt idx="81">
                        <c:v>43374</c:v>
                      </c:pt>
                      <c:pt idx="82">
                        <c:v>43405</c:v>
                      </c:pt>
                      <c:pt idx="83">
                        <c:v>43435</c:v>
                      </c:pt>
                      <c:pt idx="84">
                        <c:v>43466</c:v>
                      </c:pt>
                      <c:pt idx="85">
                        <c:v>43497</c:v>
                      </c:pt>
                      <c:pt idx="86">
                        <c:v>43525</c:v>
                      </c:pt>
                      <c:pt idx="87">
                        <c:v>43556</c:v>
                      </c:pt>
                      <c:pt idx="88">
                        <c:v>43586</c:v>
                      </c:pt>
                      <c:pt idx="89">
                        <c:v>43617</c:v>
                      </c:pt>
                      <c:pt idx="90">
                        <c:v>43647</c:v>
                      </c:pt>
                      <c:pt idx="91">
                        <c:v>43678</c:v>
                      </c:pt>
                      <c:pt idx="92">
                        <c:v>43709</c:v>
                      </c:pt>
                      <c:pt idx="93">
                        <c:v>43739</c:v>
                      </c:pt>
                      <c:pt idx="94">
                        <c:v>43770</c:v>
                      </c:pt>
                      <c:pt idx="95">
                        <c:v>43800</c:v>
                      </c:pt>
                      <c:pt idx="96">
                        <c:v>43831</c:v>
                      </c:pt>
                      <c:pt idx="97">
                        <c:v>43862</c:v>
                      </c:pt>
                      <c:pt idx="98">
                        <c:v>43891</c:v>
                      </c:pt>
                      <c:pt idx="99">
                        <c:v>43922</c:v>
                      </c:pt>
                      <c:pt idx="100">
                        <c:v>43952</c:v>
                      </c:pt>
                      <c:pt idx="101">
                        <c:v>43983</c:v>
                      </c:pt>
                      <c:pt idx="102">
                        <c:v>44013</c:v>
                      </c:pt>
                      <c:pt idx="103">
                        <c:v>44044</c:v>
                      </c:pt>
                      <c:pt idx="104">
                        <c:v>44075</c:v>
                      </c:pt>
                      <c:pt idx="105">
                        <c:v>44105</c:v>
                      </c:pt>
                      <c:pt idx="106">
                        <c:v>44136</c:v>
                      </c:pt>
                      <c:pt idx="107">
                        <c:v>44166</c:v>
                      </c:pt>
                      <c:pt idx="108">
                        <c:v>44197</c:v>
                      </c:pt>
                      <c:pt idx="109">
                        <c:v>44228</c:v>
                      </c:pt>
                      <c:pt idx="110">
                        <c:v>44256</c:v>
                      </c:pt>
                      <c:pt idx="111">
                        <c:v>44287</c:v>
                      </c:pt>
                      <c:pt idx="112">
                        <c:v>44317</c:v>
                      </c:pt>
                      <c:pt idx="113">
                        <c:v>44348</c:v>
                      </c:pt>
                      <c:pt idx="114">
                        <c:v>44378</c:v>
                      </c:pt>
                      <c:pt idx="115">
                        <c:v>44409</c:v>
                      </c:pt>
                      <c:pt idx="116">
                        <c:v>44440</c:v>
                      </c:pt>
                      <c:pt idx="117">
                        <c:v>44470</c:v>
                      </c:pt>
                      <c:pt idx="118">
                        <c:v>44501</c:v>
                      </c:pt>
                      <c:pt idx="119">
                        <c:v>44531</c:v>
                      </c:pt>
                      <c:pt idx="120">
                        <c:v>44562</c:v>
                      </c:pt>
                      <c:pt idx="121">
                        <c:v>44593</c:v>
                      </c:pt>
                      <c:pt idx="122">
                        <c:v>44621</c:v>
                      </c:pt>
                      <c:pt idx="123">
                        <c:v>44652</c:v>
                      </c:pt>
                      <c:pt idx="124">
                        <c:v>44682</c:v>
                      </c:pt>
                      <c:pt idx="125">
                        <c:v>44713</c:v>
                      </c:pt>
                      <c:pt idx="126">
                        <c:v>44743</c:v>
                      </c:pt>
                      <c:pt idx="127">
                        <c:v>44774</c:v>
                      </c:pt>
                      <c:pt idx="128">
                        <c:v>44805</c:v>
                      </c:pt>
                      <c:pt idx="129">
                        <c:v>44835</c:v>
                      </c:pt>
                      <c:pt idx="130">
                        <c:v>44866</c:v>
                      </c:pt>
                      <c:pt idx="131">
                        <c:v>44896</c:v>
                      </c:pt>
                      <c:pt idx="132">
                        <c:v>44927</c:v>
                      </c:pt>
                      <c:pt idx="133">
                        <c:v>44958</c:v>
                      </c:pt>
                      <c:pt idx="134">
                        <c:v>44986</c:v>
                      </c:pt>
                      <c:pt idx="135">
                        <c:v>45017</c:v>
                      </c:pt>
                      <c:pt idx="136">
                        <c:v>45047</c:v>
                      </c:pt>
                      <c:pt idx="137">
                        <c:v>45078</c:v>
                      </c:pt>
                      <c:pt idx="138">
                        <c:v>45108</c:v>
                      </c:pt>
                      <c:pt idx="139">
                        <c:v>45139</c:v>
                      </c:pt>
                      <c:pt idx="140">
                        <c:v>45170</c:v>
                      </c:pt>
                      <c:pt idx="141">
                        <c:v>45200</c:v>
                      </c:pt>
                      <c:pt idx="142">
                        <c:v>45231</c:v>
                      </c:pt>
                      <c:pt idx="143">
                        <c:v>45261</c:v>
                      </c:pt>
                      <c:pt idx="144">
                        <c:v>45292</c:v>
                      </c:pt>
                      <c:pt idx="145">
                        <c:v>45323</c:v>
                      </c:pt>
                      <c:pt idx="146">
                        <c:v>45352</c:v>
                      </c:pt>
                      <c:pt idx="147">
                        <c:v>45383</c:v>
                      </c:pt>
                      <c:pt idx="148">
                        <c:v>45413</c:v>
                      </c:pt>
                      <c:pt idx="149">
                        <c:v>45444</c:v>
                      </c:pt>
                      <c:pt idx="150">
                        <c:v>45474</c:v>
                      </c:pt>
                      <c:pt idx="151">
                        <c:v>45505</c:v>
                      </c:pt>
                      <c:pt idx="152">
                        <c:v>45536</c:v>
                      </c:pt>
                      <c:pt idx="153">
                        <c:v>45566</c:v>
                      </c:pt>
                      <c:pt idx="154">
                        <c:v>45597</c:v>
                      </c:pt>
                      <c:pt idx="155">
                        <c:v>45627</c:v>
                      </c:pt>
                    </c:numCache>
                  </c:numRef>
                </c:cat>
                <c:val>
                  <c:numRef>
                    <c:extLst xmlns:c15="http://schemas.microsoft.com/office/drawing/2012/chart">
                      <c:ext xmlns:c15="http://schemas.microsoft.com/office/drawing/2012/chart" uri="{02D57815-91ED-43cb-92C2-25804820EDAC}">
                        <c15:formulaRef>
                          <c15:sqref>'Equity and Bond_Foreign'!$J$4:$J$159</c15:sqref>
                        </c15:formulaRef>
                      </c:ext>
                    </c:extLst>
                    <c:numCache>
                      <c:formatCode>0</c:formatCode>
                      <c:ptCount val="156"/>
                      <c:pt idx="0">
                        <c:v>55.7</c:v>
                      </c:pt>
                      <c:pt idx="1">
                        <c:v>58.3</c:v>
                      </c:pt>
                      <c:pt idx="2">
                        <c:v>58.900000000000006</c:v>
                      </c:pt>
                      <c:pt idx="3">
                        <c:v>56.7</c:v>
                      </c:pt>
                      <c:pt idx="4">
                        <c:v>53.6</c:v>
                      </c:pt>
                      <c:pt idx="5">
                        <c:v>57.4</c:v>
                      </c:pt>
                      <c:pt idx="6">
                        <c:v>54.099999999999994</c:v>
                      </c:pt>
                      <c:pt idx="7">
                        <c:v>56.6</c:v>
                      </c:pt>
                      <c:pt idx="8">
                        <c:v>57.2</c:v>
                      </c:pt>
                      <c:pt idx="9">
                        <c:v>56.7</c:v>
                      </c:pt>
                      <c:pt idx="10">
                        <c:v>58.2</c:v>
                      </c:pt>
                      <c:pt idx="11">
                        <c:v>59.2</c:v>
                      </c:pt>
                      <c:pt idx="12">
                        <c:v>61.6</c:v>
                      </c:pt>
                      <c:pt idx="13">
                        <c:v>64.400000000000006</c:v>
                      </c:pt>
                      <c:pt idx="14">
                        <c:v>66.900000000000006</c:v>
                      </c:pt>
                      <c:pt idx="15">
                        <c:v>68.899999999999991</c:v>
                      </c:pt>
                      <c:pt idx="16">
                        <c:v>69.099999999999994</c:v>
                      </c:pt>
                      <c:pt idx="17">
                        <c:v>67.399999999999991</c:v>
                      </c:pt>
                      <c:pt idx="18">
                        <c:v>68.599999999999994</c:v>
                      </c:pt>
                      <c:pt idx="19">
                        <c:v>67.3</c:v>
                      </c:pt>
                      <c:pt idx="20">
                        <c:v>70.2</c:v>
                      </c:pt>
                      <c:pt idx="21">
                        <c:v>72.900000000000006</c:v>
                      </c:pt>
                      <c:pt idx="22">
                        <c:v>77</c:v>
                      </c:pt>
                      <c:pt idx="23">
                        <c:v>80.100000000000009</c:v>
                      </c:pt>
                      <c:pt idx="24">
                        <c:v>78.400000000000006</c:v>
                      </c:pt>
                      <c:pt idx="25">
                        <c:v>82.2</c:v>
                      </c:pt>
                      <c:pt idx="26">
                        <c:v>82.199999999999989</c:v>
                      </c:pt>
                      <c:pt idx="27">
                        <c:v>83.300000000000011</c:v>
                      </c:pt>
                      <c:pt idx="28">
                        <c:v>91.1</c:v>
                      </c:pt>
                      <c:pt idx="29">
                        <c:v>86.300000000000011</c:v>
                      </c:pt>
                      <c:pt idx="30">
                        <c:v>86</c:v>
                      </c:pt>
                      <c:pt idx="31">
                        <c:v>88.8</c:v>
                      </c:pt>
                      <c:pt idx="32">
                        <c:v>96.399999999999991</c:v>
                      </c:pt>
                      <c:pt idx="33">
                        <c:v>89.6</c:v>
                      </c:pt>
                      <c:pt idx="34">
                        <c:v>91.2</c:v>
                      </c:pt>
                      <c:pt idx="35">
                        <c:v>90.899999999999991</c:v>
                      </c:pt>
                      <c:pt idx="36">
                        <c:v>99.4</c:v>
                      </c:pt>
                      <c:pt idx="37">
                        <c:v>103.9</c:v>
                      </c:pt>
                      <c:pt idx="38">
                        <c:v>102.2</c:v>
                      </c:pt>
                      <c:pt idx="39">
                        <c:v>104</c:v>
                      </c:pt>
                      <c:pt idx="40">
                        <c:v>104.89999999999999</c:v>
                      </c:pt>
                      <c:pt idx="41">
                        <c:v>101.10000000000001</c:v>
                      </c:pt>
                      <c:pt idx="42">
                        <c:v>103.19999999999999</c:v>
                      </c:pt>
                      <c:pt idx="43">
                        <c:v>96.6</c:v>
                      </c:pt>
                      <c:pt idx="44">
                        <c:v>95.8</c:v>
                      </c:pt>
                      <c:pt idx="45">
                        <c:v>101.39999999999999</c:v>
                      </c:pt>
                      <c:pt idx="46">
                        <c:v>101.1</c:v>
                      </c:pt>
                      <c:pt idx="47">
                        <c:v>100.5</c:v>
                      </c:pt>
                      <c:pt idx="48">
                        <c:v>99.4</c:v>
                      </c:pt>
                      <c:pt idx="49">
                        <c:v>99.899999999999991</c:v>
                      </c:pt>
                      <c:pt idx="50">
                        <c:v>104.6</c:v>
                      </c:pt>
                      <c:pt idx="51">
                        <c:v>106.80000000000001</c:v>
                      </c:pt>
                      <c:pt idx="52">
                        <c:v>104.8</c:v>
                      </c:pt>
                      <c:pt idx="53">
                        <c:v>107.7</c:v>
                      </c:pt>
                      <c:pt idx="54">
                        <c:v>114</c:v>
                      </c:pt>
                      <c:pt idx="55">
                        <c:v>116</c:v>
                      </c:pt>
                      <c:pt idx="56">
                        <c:v>117.1</c:v>
                      </c:pt>
                      <c:pt idx="57">
                        <c:v>117.30000000000001</c:v>
                      </c:pt>
                      <c:pt idx="58">
                        <c:v>117.5</c:v>
                      </c:pt>
                      <c:pt idx="59">
                        <c:v>118.5</c:v>
                      </c:pt>
                      <c:pt idx="60">
                        <c:v>123.2</c:v>
                      </c:pt>
                      <c:pt idx="61">
                        <c:v>123.5</c:v>
                      </c:pt>
                      <c:pt idx="62">
                        <c:v>129.80000000000001</c:v>
                      </c:pt>
                      <c:pt idx="63">
                        <c:v>131.89999999999998</c:v>
                      </c:pt>
                      <c:pt idx="64">
                        <c:v>134.5</c:v>
                      </c:pt>
                      <c:pt idx="65">
                        <c:v>135.80000000000001</c:v>
                      </c:pt>
                      <c:pt idx="66">
                        <c:v>137.6</c:v>
                      </c:pt>
                      <c:pt idx="67">
                        <c:v>139.60000000000002</c:v>
                      </c:pt>
                      <c:pt idx="68">
                        <c:v>142.30000000000001</c:v>
                      </c:pt>
                      <c:pt idx="69">
                        <c:v>145.30000000000001</c:v>
                      </c:pt>
                      <c:pt idx="70">
                        <c:v>148.80000000000001</c:v>
                      </c:pt>
                      <c:pt idx="71">
                        <c:v>145.1</c:v>
                      </c:pt>
                      <c:pt idx="72">
                        <c:v>160.6</c:v>
                      </c:pt>
                      <c:pt idx="73">
                        <c:v>155.10000000000002</c:v>
                      </c:pt>
                      <c:pt idx="74">
                        <c:v>152.69999999999999</c:v>
                      </c:pt>
                      <c:pt idx="75">
                        <c:v>151.5</c:v>
                      </c:pt>
                      <c:pt idx="76">
                        <c:v>154.1</c:v>
                      </c:pt>
                      <c:pt idx="77">
                        <c:v>157</c:v>
                      </c:pt>
                      <c:pt idx="78">
                        <c:v>155.6</c:v>
                      </c:pt>
                      <c:pt idx="79">
                        <c:v>155.6</c:v>
                      </c:pt>
                      <c:pt idx="80">
                        <c:v>154.5</c:v>
                      </c:pt>
                      <c:pt idx="81">
                        <c:v>146.5</c:v>
                      </c:pt>
                      <c:pt idx="82">
                        <c:v>142</c:v>
                      </c:pt>
                      <c:pt idx="83">
                        <c:v>133.60000000000002</c:v>
                      </c:pt>
                      <c:pt idx="84">
                        <c:v>141.69999999999999</c:v>
                      </c:pt>
                      <c:pt idx="85">
                        <c:v>149</c:v>
                      </c:pt>
                      <c:pt idx="86">
                        <c:v>150.30000000000001</c:v>
                      </c:pt>
                      <c:pt idx="87">
                        <c:v>155.69999999999999</c:v>
                      </c:pt>
                      <c:pt idx="88">
                        <c:v>152.69999999999999</c:v>
                      </c:pt>
                      <c:pt idx="89">
                        <c:v>163.1</c:v>
                      </c:pt>
                      <c:pt idx="90">
                        <c:v>164.5</c:v>
                      </c:pt>
                      <c:pt idx="91">
                        <c:v>167.6</c:v>
                      </c:pt>
                      <c:pt idx="92">
                        <c:v>169.7</c:v>
                      </c:pt>
                      <c:pt idx="93">
                        <c:v>171.1</c:v>
                      </c:pt>
                      <c:pt idx="94">
                        <c:v>174.5</c:v>
                      </c:pt>
                      <c:pt idx="95">
                        <c:v>178.7</c:v>
                      </c:pt>
                      <c:pt idx="96">
                        <c:v>181.5</c:v>
                      </c:pt>
                      <c:pt idx="97">
                        <c:v>172.5</c:v>
                      </c:pt>
                      <c:pt idx="98">
                        <c:v>160.69999999999999</c:v>
                      </c:pt>
                      <c:pt idx="99">
                        <c:v>180.5</c:v>
                      </c:pt>
                      <c:pt idx="100">
                        <c:v>189.7</c:v>
                      </c:pt>
                      <c:pt idx="101">
                        <c:v>178.4</c:v>
                      </c:pt>
                      <c:pt idx="102">
                        <c:v>197.7</c:v>
                      </c:pt>
                      <c:pt idx="103">
                        <c:v>200.70000000000002</c:v>
                      </c:pt>
                      <c:pt idx="104">
                        <c:v>200.10000000000002</c:v>
                      </c:pt>
                      <c:pt idx="105">
                        <c:v>196.9</c:v>
                      </c:pt>
                      <c:pt idx="106">
                        <c:v>211.60000000000002</c:v>
                      </c:pt>
                      <c:pt idx="107">
                        <c:v>221.5</c:v>
                      </c:pt>
                      <c:pt idx="108">
                        <c:v>229.5</c:v>
                      </c:pt>
                      <c:pt idx="109">
                        <c:v>228</c:v>
                      </c:pt>
                      <c:pt idx="110">
                        <c:v>227.5</c:v>
                      </c:pt>
                      <c:pt idx="111">
                        <c:v>236.2</c:v>
                      </c:pt>
                      <c:pt idx="112">
                        <c:v>235.9</c:v>
                      </c:pt>
                      <c:pt idx="113">
                        <c:v>244.4</c:v>
                      </c:pt>
                      <c:pt idx="114">
                        <c:v>247.2</c:v>
                      </c:pt>
                      <c:pt idx="115">
                        <c:v>252.79999999999998</c:v>
                      </c:pt>
                      <c:pt idx="116">
                        <c:v>241.29999999999998</c:v>
                      </c:pt>
                      <c:pt idx="117">
                        <c:v>252.4</c:v>
                      </c:pt>
                      <c:pt idx="118">
                        <c:v>256.2</c:v>
                      </c:pt>
                      <c:pt idx="119">
                        <c:v>260</c:v>
                      </c:pt>
                      <c:pt idx="120">
                        <c:v>242.6</c:v>
                      </c:pt>
                      <c:pt idx="121">
                        <c:v>235.39999999999998</c:v>
                      </c:pt>
                      <c:pt idx="122">
                        <c:v>233.60000000000002</c:v>
                      </c:pt>
                      <c:pt idx="123">
                        <c:v>216</c:v>
                      </c:pt>
                      <c:pt idx="124">
                        <c:v>222.8</c:v>
                      </c:pt>
                      <c:pt idx="125">
                        <c:v>194.29999999999998</c:v>
                      </c:pt>
                      <c:pt idx="126">
                        <c:v>206.60000000000002</c:v>
                      </c:pt>
                      <c:pt idx="127">
                        <c:v>203.7</c:v>
                      </c:pt>
                      <c:pt idx="128">
                        <c:v>189</c:v>
                      </c:pt>
                      <c:pt idx="129">
                        <c:v>192.6</c:v>
                      </c:pt>
                      <c:pt idx="130">
                        <c:v>204.8</c:v>
                      </c:pt>
                      <c:pt idx="131">
                        <c:v>201.6</c:v>
                      </c:pt>
                      <c:pt idx="132">
                        <c:v>212.3</c:v>
                      </c:pt>
                      <c:pt idx="133">
                        <c:v>208.2</c:v>
                      </c:pt>
                      <c:pt idx="134">
                        <c:v>216.8</c:v>
                      </c:pt>
                      <c:pt idx="135">
                        <c:v>217.5</c:v>
                      </c:pt>
                      <c:pt idx="136">
                        <c:v>219.8</c:v>
                      </c:pt>
                      <c:pt idx="137">
                        <c:v>228.4</c:v>
                      </c:pt>
                      <c:pt idx="138">
                        <c:v>236.8</c:v>
                      </c:pt>
                      <c:pt idx="139">
                        <c:v>235.3</c:v>
                      </c:pt>
                      <c:pt idx="140">
                        <c:v>226.60000000000002</c:v>
                      </c:pt>
                      <c:pt idx="141">
                        <c:v>216</c:v>
                      </c:pt>
                      <c:pt idx="142">
                        <c:v>232.60000000000002</c:v>
                      </c:pt>
                      <c:pt idx="143">
                        <c:v>258.8</c:v>
                      </c:pt>
                      <c:pt idx="144">
                        <c:v>254.2</c:v>
                      </c:pt>
                      <c:pt idx="145">
                        <c:v>266.89999999999998</c:v>
                      </c:pt>
                      <c:pt idx="146">
                        <c:v>280</c:v>
                      </c:pt>
                      <c:pt idx="147">
                        <c:v>269.79999999999995</c:v>
                      </c:pt>
                      <c:pt idx="148">
                        <c:v>283.39999999999998</c:v>
                      </c:pt>
                      <c:pt idx="149">
                        <c:v>287.7</c:v>
                      </c:pt>
                      <c:pt idx="150">
                        <c:v>296</c:v>
                      </c:pt>
                      <c:pt idx="151">
                        <c:v>303.70000000000005</c:v>
                      </c:pt>
                      <c:pt idx="152">
                        <c:v>309.3</c:v>
                      </c:pt>
                      <c:pt idx="153">
                        <c:v>307.5</c:v>
                      </c:pt>
                      <c:pt idx="154">
                        <c:v>320.3</c:v>
                      </c:pt>
                      <c:pt idx="155">
                        <c:v>314.79999999999995</c:v>
                      </c:pt>
                    </c:numCache>
                  </c:numRef>
                </c:val>
                <c:extLst xmlns:c15="http://schemas.microsoft.com/office/drawing/2012/chart">
                  <c:ext xmlns:c16="http://schemas.microsoft.com/office/drawing/2014/chart" uri="{C3380CC4-5D6E-409C-BE32-E72D297353CC}">
                    <c16:uniqueId val="{0000000B-8664-4062-9D12-23F62B278608}"/>
                  </c:ext>
                </c:extLst>
              </c15:ser>
            </c15:filteredAreaSeries>
            <c15:filteredAreaSeries>
              <c15:ser>
                <c:idx val="8"/>
                <c:order val="8"/>
                <c:tx>
                  <c:strRef>
                    <c:extLst xmlns:c15="http://schemas.microsoft.com/office/drawing/2012/chart">
                      <c:ext xmlns:c15="http://schemas.microsoft.com/office/drawing/2012/chart" uri="{02D57815-91ED-43cb-92C2-25804820EDAC}">
                        <c15:formulaRef>
                          <c15:sqref>'Equity and Bond_Foreign'!$K$3</c15:sqref>
                        </c15:formulaRef>
                      </c:ext>
                    </c:extLst>
                    <c:strCache>
                      <c:ptCount val="1"/>
                      <c:pt idx="0">
                        <c:v>MY</c:v>
                      </c:pt>
                    </c:strCache>
                  </c:strRef>
                </c:tx>
                <c:spPr>
                  <a:solidFill>
                    <a:schemeClr val="accent3">
                      <a:lumMod val="60000"/>
                    </a:schemeClr>
                  </a:solidFill>
                  <a:ln>
                    <a:noFill/>
                  </a:ln>
                  <a:effectLst/>
                </c:spPr>
                <c:cat>
                  <c:numRef>
                    <c:extLst xmlns:c15="http://schemas.microsoft.com/office/drawing/2012/chart">
                      <c:ext xmlns:c15="http://schemas.microsoft.com/office/drawing/2012/chart" uri="{02D57815-91ED-43cb-92C2-25804820EDAC}">
                        <c15:formulaRef>
                          <c15:sqref>'Equity and Bond_Foreign'!$B$4:$B$159</c15:sqref>
                        </c15:formulaRef>
                      </c:ext>
                    </c:extLst>
                    <c:numCache>
                      <c:formatCode>m/d/yyyy</c:formatCode>
                      <c:ptCount val="156"/>
                      <c:pt idx="0">
                        <c:v>40909</c:v>
                      </c:pt>
                      <c:pt idx="1">
                        <c:v>40940</c:v>
                      </c:pt>
                      <c:pt idx="2">
                        <c:v>40969</c:v>
                      </c:pt>
                      <c:pt idx="3">
                        <c:v>41000</c:v>
                      </c:pt>
                      <c:pt idx="4">
                        <c:v>41030</c:v>
                      </c:pt>
                      <c:pt idx="5">
                        <c:v>41061</c:v>
                      </c:pt>
                      <c:pt idx="6">
                        <c:v>41091</c:v>
                      </c:pt>
                      <c:pt idx="7">
                        <c:v>41122</c:v>
                      </c:pt>
                      <c:pt idx="8">
                        <c:v>41153</c:v>
                      </c:pt>
                      <c:pt idx="9">
                        <c:v>41183</c:v>
                      </c:pt>
                      <c:pt idx="10">
                        <c:v>41214</c:v>
                      </c:pt>
                      <c:pt idx="11">
                        <c:v>41244</c:v>
                      </c:pt>
                      <c:pt idx="12">
                        <c:v>41275</c:v>
                      </c:pt>
                      <c:pt idx="13">
                        <c:v>41306</c:v>
                      </c:pt>
                      <c:pt idx="14">
                        <c:v>41334</c:v>
                      </c:pt>
                      <c:pt idx="15">
                        <c:v>41365</c:v>
                      </c:pt>
                      <c:pt idx="16">
                        <c:v>41395</c:v>
                      </c:pt>
                      <c:pt idx="17">
                        <c:v>41426</c:v>
                      </c:pt>
                      <c:pt idx="18">
                        <c:v>41456</c:v>
                      </c:pt>
                      <c:pt idx="19">
                        <c:v>41487</c:v>
                      </c:pt>
                      <c:pt idx="20">
                        <c:v>41518</c:v>
                      </c:pt>
                      <c:pt idx="21">
                        <c:v>41548</c:v>
                      </c:pt>
                      <c:pt idx="22">
                        <c:v>41579</c:v>
                      </c:pt>
                      <c:pt idx="23">
                        <c:v>41609</c:v>
                      </c:pt>
                      <c:pt idx="24">
                        <c:v>41640</c:v>
                      </c:pt>
                      <c:pt idx="25">
                        <c:v>41671</c:v>
                      </c:pt>
                      <c:pt idx="26">
                        <c:v>41699</c:v>
                      </c:pt>
                      <c:pt idx="27">
                        <c:v>41730</c:v>
                      </c:pt>
                      <c:pt idx="28">
                        <c:v>41760</c:v>
                      </c:pt>
                      <c:pt idx="29">
                        <c:v>41791</c:v>
                      </c:pt>
                      <c:pt idx="30">
                        <c:v>41821</c:v>
                      </c:pt>
                      <c:pt idx="31">
                        <c:v>41852</c:v>
                      </c:pt>
                      <c:pt idx="32">
                        <c:v>41883</c:v>
                      </c:pt>
                      <c:pt idx="33">
                        <c:v>41913</c:v>
                      </c:pt>
                      <c:pt idx="34">
                        <c:v>41944</c:v>
                      </c:pt>
                      <c:pt idx="35">
                        <c:v>41974</c:v>
                      </c:pt>
                      <c:pt idx="36">
                        <c:v>42005</c:v>
                      </c:pt>
                      <c:pt idx="37">
                        <c:v>42036</c:v>
                      </c:pt>
                      <c:pt idx="38">
                        <c:v>42064</c:v>
                      </c:pt>
                      <c:pt idx="39">
                        <c:v>42095</c:v>
                      </c:pt>
                      <c:pt idx="40">
                        <c:v>42125</c:v>
                      </c:pt>
                      <c:pt idx="41">
                        <c:v>42156</c:v>
                      </c:pt>
                      <c:pt idx="42">
                        <c:v>42186</c:v>
                      </c:pt>
                      <c:pt idx="43">
                        <c:v>42217</c:v>
                      </c:pt>
                      <c:pt idx="44">
                        <c:v>42248</c:v>
                      </c:pt>
                      <c:pt idx="45">
                        <c:v>42278</c:v>
                      </c:pt>
                      <c:pt idx="46">
                        <c:v>42309</c:v>
                      </c:pt>
                      <c:pt idx="47">
                        <c:v>42339</c:v>
                      </c:pt>
                      <c:pt idx="48">
                        <c:v>42370</c:v>
                      </c:pt>
                      <c:pt idx="49">
                        <c:v>42401</c:v>
                      </c:pt>
                      <c:pt idx="50">
                        <c:v>42430</c:v>
                      </c:pt>
                      <c:pt idx="51">
                        <c:v>42461</c:v>
                      </c:pt>
                      <c:pt idx="52">
                        <c:v>42491</c:v>
                      </c:pt>
                      <c:pt idx="53">
                        <c:v>42522</c:v>
                      </c:pt>
                      <c:pt idx="54">
                        <c:v>42552</c:v>
                      </c:pt>
                      <c:pt idx="55">
                        <c:v>42583</c:v>
                      </c:pt>
                      <c:pt idx="56">
                        <c:v>42614</c:v>
                      </c:pt>
                      <c:pt idx="57">
                        <c:v>42644</c:v>
                      </c:pt>
                      <c:pt idx="58">
                        <c:v>42675</c:v>
                      </c:pt>
                      <c:pt idx="59">
                        <c:v>42705</c:v>
                      </c:pt>
                      <c:pt idx="60">
                        <c:v>42736</c:v>
                      </c:pt>
                      <c:pt idx="61">
                        <c:v>42767</c:v>
                      </c:pt>
                      <c:pt idx="62">
                        <c:v>42795</c:v>
                      </c:pt>
                      <c:pt idx="63">
                        <c:v>42826</c:v>
                      </c:pt>
                      <c:pt idx="64">
                        <c:v>42856</c:v>
                      </c:pt>
                      <c:pt idx="65">
                        <c:v>42887</c:v>
                      </c:pt>
                      <c:pt idx="66">
                        <c:v>42917</c:v>
                      </c:pt>
                      <c:pt idx="67">
                        <c:v>42948</c:v>
                      </c:pt>
                      <c:pt idx="68">
                        <c:v>42979</c:v>
                      </c:pt>
                      <c:pt idx="69">
                        <c:v>43009</c:v>
                      </c:pt>
                      <c:pt idx="70">
                        <c:v>43040</c:v>
                      </c:pt>
                      <c:pt idx="71">
                        <c:v>43070</c:v>
                      </c:pt>
                      <c:pt idx="72">
                        <c:v>43101</c:v>
                      </c:pt>
                      <c:pt idx="73">
                        <c:v>43132</c:v>
                      </c:pt>
                      <c:pt idx="74">
                        <c:v>43160</c:v>
                      </c:pt>
                      <c:pt idx="75">
                        <c:v>43191</c:v>
                      </c:pt>
                      <c:pt idx="76">
                        <c:v>43221</c:v>
                      </c:pt>
                      <c:pt idx="77">
                        <c:v>43252</c:v>
                      </c:pt>
                      <c:pt idx="78">
                        <c:v>43282</c:v>
                      </c:pt>
                      <c:pt idx="79">
                        <c:v>43313</c:v>
                      </c:pt>
                      <c:pt idx="80">
                        <c:v>43344</c:v>
                      </c:pt>
                      <c:pt idx="81">
                        <c:v>43374</c:v>
                      </c:pt>
                      <c:pt idx="82">
                        <c:v>43405</c:v>
                      </c:pt>
                      <c:pt idx="83">
                        <c:v>43435</c:v>
                      </c:pt>
                      <c:pt idx="84">
                        <c:v>43466</c:v>
                      </c:pt>
                      <c:pt idx="85">
                        <c:v>43497</c:v>
                      </c:pt>
                      <c:pt idx="86">
                        <c:v>43525</c:v>
                      </c:pt>
                      <c:pt idx="87">
                        <c:v>43556</c:v>
                      </c:pt>
                      <c:pt idx="88">
                        <c:v>43586</c:v>
                      </c:pt>
                      <c:pt idx="89">
                        <c:v>43617</c:v>
                      </c:pt>
                      <c:pt idx="90">
                        <c:v>43647</c:v>
                      </c:pt>
                      <c:pt idx="91">
                        <c:v>43678</c:v>
                      </c:pt>
                      <c:pt idx="92">
                        <c:v>43709</c:v>
                      </c:pt>
                      <c:pt idx="93">
                        <c:v>43739</c:v>
                      </c:pt>
                      <c:pt idx="94">
                        <c:v>43770</c:v>
                      </c:pt>
                      <c:pt idx="95">
                        <c:v>43800</c:v>
                      </c:pt>
                      <c:pt idx="96">
                        <c:v>43831</c:v>
                      </c:pt>
                      <c:pt idx="97">
                        <c:v>43862</c:v>
                      </c:pt>
                      <c:pt idx="98">
                        <c:v>43891</c:v>
                      </c:pt>
                      <c:pt idx="99">
                        <c:v>43922</c:v>
                      </c:pt>
                      <c:pt idx="100">
                        <c:v>43952</c:v>
                      </c:pt>
                      <c:pt idx="101">
                        <c:v>43983</c:v>
                      </c:pt>
                      <c:pt idx="102">
                        <c:v>44013</c:v>
                      </c:pt>
                      <c:pt idx="103">
                        <c:v>44044</c:v>
                      </c:pt>
                      <c:pt idx="104">
                        <c:v>44075</c:v>
                      </c:pt>
                      <c:pt idx="105">
                        <c:v>44105</c:v>
                      </c:pt>
                      <c:pt idx="106">
                        <c:v>44136</c:v>
                      </c:pt>
                      <c:pt idx="107">
                        <c:v>44166</c:v>
                      </c:pt>
                      <c:pt idx="108">
                        <c:v>44197</c:v>
                      </c:pt>
                      <c:pt idx="109">
                        <c:v>44228</c:v>
                      </c:pt>
                      <c:pt idx="110">
                        <c:v>44256</c:v>
                      </c:pt>
                      <c:pt idx="111">
                        <c:v>44287</c:v>
                      </c:pt>
                      <c:pt idx="112">
                        <c:v>44317</c:v>
                      </c:pt>
                      <c:pt idx="113">
                        <c:v>44348</c:v>
                      </c:pt>
                      <c:pt idx="114">
                        <c:v>44378</c:v>
                      </c:pt>
                      <c:pt idx="115">
                        <c:v>44409</c:v>
                      </c:pt>
                      <c:pt idx="116">
                        <c:v>44440</c:v>
                      </c:pt>
                      <c:pt idx="117">
                        <c:v>44470</c:v>
                      </c:pt>
                      <c:pt idx="118">
                        <c:v>44501</c:v>
                      </c:pt>
                      <c:pt idx="119">
                        <c:v>44531</c:v>
                      </c:pt>
                      <c:pt idx="120">
                        <c:v>44562</c:v>
                      </c:pt>
                      <c:pt idx="121">
                        <c:v>44593</c:v>
                      </c:pt>
                      <c:pt idx="122">
                        <c:v>44621</c:v>
                      </c:pt>
                      <c:pt idx="123">
                        <c:v>44652</c:v>
                      </c:pt>
                      <c:pt idx="124">
                        <c:v>44682</c:v>
                      </c:pt>
                      <c:pt idx="125">
                        <c:v>44713</c:v>
                      </c:pt>
                      <c:pt idx="126">
                        <c:v>44743</c:v>
                      </c:pt>
                      <c:pt idx="127">
                        <c:v>44774</c:v>
                      </c:pt>
                      <c:pt idx="128">
                        <c:v>44805</c:v>
                      </c:pt>
                      <c:pt idx="129">
                        <c:v>44835</c:v>
                      </c:pt>
                      <c:pt idx="130">
                        <c:v>44866</c:v>
                      </c:pt>
                      <c:pt idx="131">
                        <c:v>44896</c:v>
                      </c:pt>
                      <c:pt idx="132">
                        <c:v>44927</c:v>
                      </c:pt>
                      <c:pt idx="133">
                        <c:v>44958</c:v>
                      </c:pt>
                      <c:pt idx="134">
                        <c:v>44986</c:v>
                      </c:pt>
                      <c:pt idx="135">
                        <c:v>45017</c:v>
                      </c:pt>
                      <c:pt idx="136">
                        <c:v>45047</c:v>
                      </c:pt>
                      <c:pt idx="137">
                        <c:v>45078</c:v>
                      </c:pt>
                      <c:pt idx="138">
                        <c:v>45108</c:v>
                      </c:pt>
                      <c:pt idx="139">
                        <c:v>45139</c:v>
                      </c:pt>
                      <c:pt idx="140">
                        <c:v>45170</c:v>
                      </c:pt>
                      <c:pt idx="141">
                        <c:v>45200</c:v>
                      </c:pt>
                      <c:pt idx="142">
                        <c:v>45231</c:v>
                      </c:pt>
                      <c:pt idx="143">
                        <c:v>45261</c:v>
                      </c:pt>
                      <c:pt idx="144">
                        <c:v>45292</c:v>
                      </c:pt>
                      <c:pt idx="145">
                        <c:v>45323</c:v>
                      </c:pt>
                      <c:pt idx="146">
                        <c:v>45352</c:v>
                      </c:pt>
                      <c:pt idx="147">
                        <c:v>45383</c:v>
                      </c:pt>
                      <c:pt idx="148">
                        <c:v>45413</c:v>
                      </c:pt>
                      <c:pt idx="149">
                        <c:v>45444</c:v>
                      </c:pt>
                      <c:pt idx="150">
                        <c:v>45474</c:v>
                      </c:pt>
                      <c:pt idx="151">
                        <c:v>45505</c:v>
                      </c:pt>
                      <c:pt idx="152">
                        <c:v>45536</c:v>
                      </c:pt>
                      <c:pt idx="153">
                        <c:v>45566</c:v>
                      </c:pt>
                      <c:pt idx="154">
                        <c:v>45597</c:v>
                      </c:pt>
                      <c:pt idx="155">
                        <c:v>45627</c:v>
                      </c:pt>
                    </c:numCache>
                  </c:numRef>
                </c:cat>
                <c:val>
                  <c:numRef>
                    <c:extLst xmlns:c15="http://schemas.microsoft.com/office/drawing/2012/chart">
                      <c:ext xmlns:c15="http://schemas.microsoft.com/office/drawing/2012/chart" uri="{02D57815-91ED-43cb-92C2-25804820EDAC}">
                        <c15:formulaRef>
                          <c15:sqref>'Equity and Bond_Foreign'!$K$4:$K$159</c15:sqref>
                        </c15:formulaRef>
                      </c:ext>
                    </c:extLst>
                    <c:numCache>
                      <c:formatCode>0</c:formatCode>
                      <c:ptCount val="156"/>
                      <c:pt idx="0">
                        <c:v>8</c:v>
                      </c:pt>
                      <c:pt idx="1">
                        <c:v>8.6999999999999993</c:v>
                      </c:pt>
                      <c:pt idx="2">
                        <c:v>9.3999999999999986</c:v>
                      </c:pt>
                      <c:pt idx="3">
                        <c:v>10</c:v>
                      </c:pt>
                      <c:pt idx="4">
                        <c:v>9.5</c:v>
                      </c:pt>
                      <c:pt idx="5">
                        <c:v>9.8000000000000007</c:v>
                      </c:pt>
                      <c:pt idx="6">
                        <c:v>9.9</c:v>
                      </c:pt>
                      <c:pt idx="7">
                        <c:v>10</c:v>
                      </c:pt>
                      <c:pt idx="8">
                        <c:v>10.4</c:v>
                      </c:pt>
                      <c:pt idx="9">
                        <c:v>10.3</c:v>
                      </c:pt>
                      <c:pt idx="10">
                        <c:v>10.1</c:v>
                      </c:pt>
                      <c:pt idx="11">
                        <c:v>10.5</c:v>
                      </c:pt>
                      <c:pt idx="12">
                        <c:v>10.7</c:v>
                      </c:pt>
                      <c:pt idx="13">
                        <c:v>10.7</c:v>
                      </c:pt>
                      <c:pt idx="14">
                        <c:v>10.4</c:v>
                      </c:pt>
                      <c:pt idx="15">
                        <c:v>11</c:v>
                      </c:pt>
                      <c:pt idx="16">
                        <c:v>10.9</c:v>
                      </c:pt>
                      <c:pt idx="17">
                        <c:v>11.6</c:v>
                      </c:pt>
                      <c:pt idx="18">
                        <c:v>12.100000000000001</c:v>
                      </c:pt>
                      <c:pt idx="19">
                        <c:v>12.3</c:v>
                      </c:pt>
                      <c:pt idx="20">
                        <c:v>13</c:v>
                      </c:pt>
                      <c:pt idx="21">
                        <c:v>13.600000000000001</c:v>
                      </c:pt>
                      <c:pt idx="22">
                        <c:v>14.3</c:v>
                      </c:pt>
                      <c:pt idx="23">
                        <c:v>14.8</c:v>
                      </c:pt>
                      <c:pt idx="24">
                        <c:v>14</c:v>
                      </c:pt>
                      <c:pt idx="25">
                        <c:v>14.8</c:v>
                      </c:pt>
                      <c:pt idx="26">
                        <c:v>14.899999999999999</c:v>
                      </c:pt>
                      <c:pt idx="27">
                        <c:v>14.799999999999999</c:v>
                      </c:pt>
                      <c:pt idx="28">
                        <c:v>15</c:v>
                      </c:pt>
                      <c:pt idx="29">
                        <c:v>14.700000000000001</c:v>
                      </c:pt>
                      <c:pt idx="30">
                        <c:v>14.5</c:v>
                      </c:pt>
                      <c:pt idx="31">
                        <c:v>15.100000000000001</c:v>
                      </c:pt>
                      <c:pt idx="32">
                        <c:v>15</c:v>
                      </c:pt>
                      <c:pt idx="33">
                        <c:v>14.600000000000001</c:v>
                      </c:pt>
                      <c:pt idx="34">
                        <c:v>15</c:v>
                      </c:pt>
                      <c:pt idx="35">
                        <c:v>15.2</c:v>
                      </c:pt>
                      <c:pt idx="36">
                        <c:v>14</c:v>
                      </c:pt>
                      <c:pt idx="37">
                        <c:v>14.6</c:v>
                      </c:pt>
                      <c:pt idx="38">
                        <c:v>14.7</c:v>
                      </c:pt>
                      <c:pt idx="39">
                        <c:v>15</c:v>
                      </c:pt>
                      <c:pt idx="40">
                        <c:v>15.3</c:v>
                      </c:pt>
                      <c:pt idx="41">
                        <c:v>14.5</c:v>
                      </c:pt>
                      <c:pt idx="42">
                        <c:v>14</c:v>
                      </c:pt>
                      <c:pt idx="43">
                        <c:v>13.4</c:v>
                      </c:pt>
                      <c:pt idx="44">
                        <c:v>13.200000000000001</c:v>
                      </c:pt>
                      <c:pt idx="45">
                        <c:v>13.5</c:v>
                      </c:pt>
                      <c:pt idx="46">
                        <c:v>13.3</c:v>
                      </c:pt>
                      <c:pt idx="47">
                        <c:v>12.899999999999999</c:v>
                      </c:pt>
                      <c:pt idx="48">
                        <c:v>12.399999999999999</c:v>
                      </c:pt>
                      <c:pt idx="49">
                        <c:v>12.3</c:v>
                      </c:pt>
                      <c:pt idx="50">
                        <c:v>12.600000000000001</c:v>
                      </c:pt>
                      <c:pt idx="51">
                        <c:v>12.200000000000001</c:v>
                      </c:pt>
                      <c:pt idx="52">
                        <c:v>12.5</c:v>
                      </c:pt>
                      <c:pt idx="53">
                        <c:v>12.2</c:v>
                      </c:pt>
                      <c:pt idx="54">
                        <c:v>12.5</c:v>
                      </c:pt>
                      <c:pt idx="55">
                        <c:v>12.7</c:v>
                      </c:pt>
                      <c:pt idx="56">
                        <c:v>13.100000000000001</c:v>
                      </c:pt>
                      <c:pt idx="57">
                        <c:v>12.7</c:v>
                      </c:pt>
                      <c:pt idx="58">
                        <c:v>13</c:v>
                      </c:pt>
                      <c:pt idx="59">
                        <c:v>12.9</c:v>
                      </c:pt>
                      <c:pt idx="60">
                        <c:v>13</c:v>
                      </c:pt>
                      <c:pt idx="61">
                        <c:v>13.700000000000001</c:v>
                      </c:pt>
                      <c:pt idx="62">
                        <c:v>13.700000000000001</c:v>
                      </c:pt>
                      <c:pt idx="63">
                        <c:v>13.8</c:v>
                      </c:pt>
                      <c:pt idx="64">
                        <c:v>14.4</c:v>
                      </c:pt>
                      <c:pt idx="65">
                        <c:v>14.5</c:v>
                      </c:pt>
                      <c:pt idx="66">
                        <c:v>14.5</c:v>
                      </c:pt>
                      <c:pt idx="67">
                        <c:v>14.5</c:v>
                      </c:pt>
                      <c:pt idx="68">
                        <c:v>14.9</c:v>
                      </c:pt>
                      <c:pt idx="69">
                        <c:v>15.1</c:v>
                      </c:pt>
                      <c:pt idx="70">
                        <c:v>15.3</c:v>
                      </c:pt>
                      <c:pt idx="71">
                        <c:v>15.5</c:v>
                      </c:pt>
                      <c:pt idx="72">
                        <c:v>16.2</c:v>
                      </c:pt>
                      <c:pt idx="73">
                        <c:v>15.6</c:v>
                      </c:pt>
                      <c:pt idx="74">
                        <c:v>15.1</c:v>
                      </c:pt>
                      <c:pt idx="75">
                        <c:v>15.6</c:v>
                      </c:pt>
                      <c:pt idx="76">
                        <c:v>16.2</c:v>
                      </c:pt>
                      <c:pt idx="77">
                        <c:v>15.6</c:v>
                      </c:pt>
                      <c:pt idx="78">
                        <c:v>16.8</c:v>
                      </c:pt>
                      <c:pt idx="79">
                        <c:v>16.7</c:v>
                      </c:pt>
                      <c:pt idx="80">
                        <c:v>16.8</c:v>
                      </c:pt>
                      <c:pt idx="81">
                        <c:v>15.8</c:v>
                      </c:pt>
                      <c:pt idx="82">
                        <c:v>16</c:v>
                      </c:pt>
                      <c:pt idx="83">
                        <c:v>16.2</c:v>
                      </c:pt>
                      <c:pt idx="84">
                        <c:v>16.2</c:v>
                      </c:pt>
                      <c:pt idx="85">
                        <c:v>15</c:v>
                      </c:pt>
                      <c:pt idx="86">
                        <c:v>15.2</c:v>
                      </c:pt>
                      <c:pt idx="87">
                        <c:v>15.5</c:v>
                      </c:pt>
                      <c:pt idx="88">
                        <c:v>14.9</c:v>
                      </c:pt>
                      <c:pt idx="89">
                        <c:v>15.8</c:v>
                      </c:pt>
                      <c:pt idx="90">
                        <c:v>16</c:v>
                      </c:pt>
                      <c:pt idx="91">
                        <c:v>16.399999999999999</c:v>
                      </c:pt>
                      <c:pt idx="92">
                        <c:v>16.8</c:v>
                      </c:pt>
                      <c:pt idx="93">
                        <c:v>18.100000000000001</c:v>
                      </c:pt>
                      <c:pt idx="94">
                        <c:v>19.2</c:v>
                      </c:pt>
                      <c:pt idx="95">
                        <c:v>19.799999999999997</c:v>
                      </c:pt>
                      <c:pt idx="96">
                        <c:v>19.7</c:v>
                      </c:pt>
                      <c:pt idx="97">
                        <c:v>18.7</c:v>
                      </c:pt>
                      <c:pt idx="98">
                        <c:v>17.600000000000001</c:v>
                      </c:pt>
                      <c:pt idx="99">
                        <c:v>19.5</c:v>
                      </c:pt>
                      <c:pt idx="100">
                        <c:v>20.6</c:v>
                      </c:pt>
                      <c:pt idx="101">
                        <c:v>21.700000000000003</c:v>
                      </c:pt>
                      <c:pt idx="102">
                        <c:v>22.599999999999998</c:v>
                      </c:pt>
                      <c:pt idx="103">
                        <c:v>25.3</c:v>
                      </c:pt>
                      <c:pt idx="104">
                        <c:v>24.900000000000002</c:v>
                      </c:pt>
                      <c:pt idx="105">
                        <c:v>24.7</c:v>
                      </c:pt>
                      <c:pt idx="106">
                        <c:v>27.299999999999997</c:v>
                      </c:pt>
                      <c:pt idx="107">
                        <c:v>28.400000000000002</c:v>
                      </c:pt>
                      <c:pt idx="108">
                        <c:v>28</c:v>
                      </c:pt>
                      <c:pt idx="109">
                        <c:v>28.099999999999998</c:v>
                      </c:pt>
                      <c:pt idx="110">
                        <c:v>28.5</c:v>
                      </c:pt>
                      <c:pt idx="111">
                        <c:v>29.8</c:v>
                      </c:pt>
                      <c:pt idx="112">
                        <c:v>29.8</c:v>
                      </c:pt>
                      <c:pt idx="113">
                        <c:v>30.400000000000002</c:v>
                      </c:pt>
                      <c:pt idx="114">
                        <c:v>30.6</c:v>
                      </c:pt>
                      <c:pt idx="115">
                        <c:v>31.7</c:v>
                      </c:pt>
                      <c:pt idx="116">
                        <c:v>30.900000000000002</c:v>
                      </c:pt>
                      <c:pt idx="117">
                        <c:v>32.9</c:v>
                      </c:pt>
                      <c:pt idx="118">
                        <c:v>33</c:v>
                      </c:pt>
                      <c:pt idx="119">
                        <c:v>37.699999999999996</c:v>
                      </c:pt>
                      <c:pt idx="120">
                        <c:v>35.199999999999996</c:v>
                      </c:pt>
                      <c:pt idx="121">
                        <c:v>34.299999999999997</c:v>
                      </c:pt>
                      <c:pt idx="122">
                        <c:v>35.700000000000003</c:v>
                      </c:pt>
                      <c:pt idx="123">
                        <c:v>33.5</c:v>
                      </c:pt>
                      <c:pt idx="124">
                        <c:v>32.9</c:v>
                      </c:pt>
                      <c:pt idx="125">
                        <c:v>30.5</c:v>
                      </c:pt>
                      <c:pt idx="126">
                        <c:v>33</c:v>
                      </c:pt>
                      <c:pt idx="127">
                        <c:v>31.9</c:v>
                      </c:pt>
                      <c:pt idx="128">
                        <c:v>28.599999999999998</c:v>
                      </c:pt>
                      <c:pt idx="129">
                        <c:v>29.200000000000003</c:v>
                      </c:pt>
                      <c:pt idx="130">
                        <c:v>30.9</c:v>
                      </c:pt>
                      <c:pt idx="131">
                        <c:v>29.7</c:v>
                      </c:pt>
                      <c:pt idx="132">
                        <c:v>28.5</c:v>
                      </c:pt>
                      <c:pt idx="133">
                        <c:v>30.8</c:v>
                      </c:pt>
                      <c:pt idx="134">
                        <c:v>33.4</c:v>
                      </c:pt>
                      <c:pt idx="135">
                        <c:v>33.700000000000003</c:v>
                      </c:pt>
                      <c:pt idx="136">
                        <c:v>34.700000000000003</c:v>
                      </c:pt>
                      <c:pt idx="137">
                        <c:v>36.5</c:v>
                      </c:pt>
                      <c:pt idx="138">
                        <c:v>38.299999999999997</c:v>
                      </c:pt>
                      <c:pt idx="139">
                        <c:v>37.699999999999996</c:v>
                      </c:pt>
                      <c:pt idx="140">
                        <c:v>36.199999999999996</c:v>
                      </c:pt>
                      <c:pt idx="141">
                        <c:v>35.5</c:v>
                      </c:pt>
                      <c:pt idx="142">
                        <c:v>38.700000000000003</c:v>
                      </c:pt>
                      <c:pt idx="143">
                        <c:v>39</c:v>
                      </c:pt>
                      <c:pt idx="144">
                        <c:v>38.700000000000003</c:v>
                      </c:pt>
                      <c:pt idx="145">
                        <c:v>40.9</c:v>
                      </c:pt>
                      <c:pt idx="146">
                        <c:v>41.199999999999996</c:v>
                      </c:pt>
                      <c:pt idx="147">
                        <c:v>39.300000000000004</c:v>
                      </c:pt>
                      <c:pt idx="148">
                        <c:v>41.4</c:v>
                      </c:pt>
                      <c:pt idx="149">
                        <c:v>43.599999999999994</c:v>
                      </c:pt>
                      <c:pt idx="150">
                        <c:v>43.199999999999996</c:v>
                      </c:pt>
                      <c:pt idx="151">
                        <c:v>45</c:v>
                      </c:pt>
                      <c:pt idx="152">
                        <c:v>46</c:v>
                      </c:pt>
                      <c:pt idx="153">
                        <c:v>46</c:v>
                      </c:pt>
                      <c:pt idx="154">
                        <c:v>49</c:v>
                      </c:pt>
                      <c:pt idx="155">
                        <c:v>49.199999999999996</c:v>
                      </c:pt>
                    </c:numCache>
                  </c:numRef>
                </c:val>
                <c:extLst xmlns:c15="http://schemas.microsoft.com/office/drawing/2012/chart">
                  <c:ext xmlns:c16="http://schemas.microsoft.com/office/drawing/2014/chart" uri="{C3380CC4-5D6E-409C-BE32-E72D297353CC}">
                    <c16:uniqueId val="{0000000C-8664-4062-9D12-23F62B278608}"/>
                  </c:ext>
                </c:extLst>
              </c15:ser>
            </c15:filteredAreaSeries>
            <c15:filteredAreaSeries>
              <c15:ser>
                <c:idx val="9"/>
                <c:order val="9"/>
                <c:tx>
                  <c:strRef>
                    <c:extLst xmlns:c15="http://schemas.microsoft.com/office/drawing/2012/chart">
                      <c:ext xmlns:c15="http://schemas.microsoft.com/office/drawing/2012/chart" uri="{02D57815-91ED-43cb-92C2-25804820EDAC}">
                        <c15:formulaRef>
                          <c15:sqref>'Equity and Bond_Foreign'!$L$3</c15:sqref>
                        </c15:formulaRef>
                      </c:ext>
                    </c:extLst>
                    <c:strCache>
                      <c:ptCount val="1"/>
                      <c:pt idx="0">
                        <c:v>TH</c:v>
                      </c:pt>
                    </c:strCache>
                  </c:strRef>
                </c:tx>
                <c:spPr>
                  <a:solidFill>
                    <a:schemeClr val="accent4">
                      <a:lumMod val="60000"/>
                    </a:schemeClr>
                  </a:solidFill>
                  <a:ln>
                    <a:noFill/>
                  </a:ln>
                  <a:effectLst/>
                </c:spPr>
                <c:cat>
                  <c:numRef>
                    <c:extLst xmlns:c15="http://schemas.microsoft.com/office/drawing/2012/chart">
                      <c:ext xmlns:c15="http://schemas.microsoft.com/office/drawing/2012/chart" uri="{02D57815-91ED-43cb-92C2-25804820EDAC}">
                        <c15:formulaRef>
                          <c15:sqref>'Equity and Bond_Foreign'!$B$4:$B$159</c15:sqref>
                        </c15:formulaRef>
                      </c:ext>
                    </c:extLst>
                    <c:numCache>
                      <c:formatCode>m/d/yyyy</c:formatCode>
                      <c:ptCount val="156"/>
                      <c:pt idx="0">
                        <c:v>40909</c:v>
                      </c:pt>
                      <c:pt idx="1">
                        <c:v>40940</c:v>
                      </c:pt>
                      <c:pt idx="2">
                        <c:v>40969</c:v>
                      </c:pt>
                      <c:pt idx="3">
                        <c:v>41000</c:v>
                      </c:pt>
                      <c:pt idx="4">
                        <c:v>41030</c:v>
                      </c:pt>
                      <c:pt idx="5">
                        <c:v>41061</c:v>
                      </c:pt>
                      <c:pt idx="6">
                        <c:v>41091</c:v>
                      </c:pt>
                      <c:pt idx="7">
                        <c:v>41122</c:v>
                      </c:pt>
                      <c:pt idx="8">
                        <c:v>41153</c:v>
                      </c:pt>
                      <c:pt idx="9">
                        <c:v>41183</c:v>
                      </c:pt>
                      <c:pt idx="10">
                        <c:v>41214</c:v>
                      </c:pt>
                      <c:pt idx="11">
                        <c:v>41244</c:v>
                      </c:pt>
                      <c:pt idx="12">
                        <c:v>41275</c:v>
                      </c:pt>
                      <c:pt idx="13">
                        <c:v>41306</c:v>
                      </c:pt>
                      <c:pt idx="14">
                        <c:v>41334</c:v>
                      </c:pt>
                      <c:pt idx="15">
                        <c:v>41365</c:v>
                      </c:pt>
                      <c:pt idx="16">
                        <c:v>41395</c:v>
                      </c:pt>
                      <c:pt idx="17">
                        <c:v>41426</c:v>
                      </c:pt>
                      <c:pt idx="18">
                        <c:v>41456</c:v>
                      </c:pt>
                      <c:pt idx="19">
                        <c:v>41487</c:v>
                      </c:pt>
                      <c:pt idx="20">
                        <c:v>41518</c:v>
                      </c:pt>
                      <c:pt idx="21">
                        <c:v>41548</c:v>
                      </c:pt>
                      <c:pt idx="22">
                        <c:v>41579</c:v>
                      </c:pt>
                      <c:pt idx="23">
                        <c:v>41609</c:v>
                      </c:pt>
                      <c:pt idx="24">
                        <c:v>41640</c:v>
                      </c:pt>
                      <c:pt idx="25">
                        <c:v>41671</c:v>
                      </c:pt>
                      <c:pt idx="26">
                        <c:v>41699</c:v>
                      </c:pt>
                      <c:pt idx="27">
                        <c:v>41730</c:v>
                      </c:pt>
                      <c:pt idx="28">
                        <c:v>41760</c:v>
                      </c:pt>
                      <c:pt idx="29">
                        <c:v>41791</c:v>
                      </c:pt>
                      <c:pt idx="30">
                        <c:v>41821</c:v>
                      </c:pt>
                      <c:pt idx="31">
                        <c:v>41852</c:v>
                      </c:pt>
                      <c:pt idx="32">
                        <c:v>41883</c:v>
                      </c:pt>
                      <c:pt idx="33">
                        <c:v>41913</c:v>
                      </c:pt>
                      <c:pt idx="34">
                        <c:v>41944</c:v>
                      </c:pt>
                      <c:pt idx="35">
                        <c:v>41974</c:v>
                      </c:pt>
                      <c:pt idx="36">
                        <c:v>42005</c:v>
                      </c:pt>
                      <c:pt idx="37">
                        <c:v>42036</c:v>
                      </c:pt>
                      <c:pt idx="38">
                        <c:v>42064</c:v>
                      </c:pt>
                      <c:pt idx="39">
                        <c:v>42095</c:v>
                      </c:pt>
                      <c:pt idx="40">
                        <c:v>42125</c:v>
                      </c:pt>
                      <c:pt idx="41">
                        <c:v>42156</c:v>
                      </c:pt>
                      <c:pt idx="42">
                        <c:v>42186</c:v>
                      </c:pt>
                      <c:pt idx="43">
                        <c:v>42217</c:v>
                      </c:pt>
                      <c:pt idx="44">
                        <c:v>42248</c:v>
                      </c:pt>
                      <c:pt idx="45">
                        <c:v>42278</c:v>
                      </c:pt>
                      <c:pt idx="46">
                        <c:v>42309</c:v>
                      </c:pt>
                      <c:pt idx="47">
                        <c:v>42339</c:v>
                      </c:pt>
                      <c:pt idx="48">
                        <c:v>42370</c:v>
                      </c:pt>
                      <c:pt idx="49">
                        <c:v>42401</c:v>
                      </c:pt>
                      <c:pt idx="50">
                        <c:v>42430</c:v>
                      </c:pt>
                      <c:pt idx="51">
                        <c:v>42461</c:v>
                      </c:pt>
                      <c:pt idx="52">
                        <c:v>42491</c:v>
                      </c:pt>
                      <c:pt idx="53">
                        <c:v>42522</c:v>
                      </c:pt>
                      <c:pt idx="54">
                        <c:v>42552</c:v>
                      </c:pt>
                      <c:pt idx="55">
                        <c:v>42583</c:v>
                      </c:pt>
                      <c:pt idx="56">
                        <c:v>42614</c:v>
                      </c:pt>
                      <c:pt idx="57">
                        <c:v>42644</c:v>
                      </c:pt>
                      <c:pt idx="58">
                        <c:v>42675</c:v>
                      </c:pt>
                      <c:pt idx="59">
                        <c:v>42705</c:v>
                      </c:pt>
                      <c:pt idx="60">
                        <c:v>42736</c:v>
                      </c:pt>
                      <c:pt idx="61">
                        <c:v>42767</c:v>
                      </c:pt>
                      <c:pt idx="62">
                        <c:v>42795</c:v>
                      </c:pt>
                      <c:pt idx="63">
                        <c:v>42826</c:v>
                      </c:pt>
                      <c:pt idx="64">
                        <c:v>42856</c:v>
                      </c:pt>
                      <c:pt idx="65">
                        <c:v>42887</c:v>
                      </c:pt>
                      <c:pt idx="66">
                        <c:v>42917</c:v>
                      </c:pt>
                      <c:pt idx="67">
                        <c:v>42948</c:v>
                      </c:pt>
                      <c:pt idx="68">
                        <c:v>42979</c:v>
                      </c:pt>
                      <c:pt idx="69">
                        <c:v>43009</c:v>
                      </c:pt>
                      <c:pt idx="70">
                        <c:v>43040</c:v>
                      </c:pt>
                      <c:pt idx="71">
                        <c:v>43070</c:v>
                      </c:pt>
                      <c:pt idx="72">
                        <c:v>43101</c:v>
                      </c:pt>
                      <c:pt idx="73">
                        <c:v>43132</c:v>
                      </c:pt>
                      <c:pt idx="74">
                        <c:v>43160</c:v>
                      </c:pt>
                      <c:pt idx="75">
                        <c:v>43191</c:v>
                      </c:pt>
                      <c:pt idx="76">
                        <c:v>43221</c:v>
                      </c:pt>
                      <c:pt idx="77">
                        <c:v>43252</c:v>
                      </c:pt>
                      <c:pt idx="78">
                        <c:v>43282</c:v>
                      </c:pt>
                      <c:pt idx="79">
                        <c:v>43313</c:v>
                      </c:pt>
                      <c:pt idx="80">
                        <c:v>43344</c:v>
                      </c:pt>
                      <c:pt idx="81">
                        <c:v>43374</c:v>
                      </c:pt>
                      <c:pt idx="82">
                        <c:v>43405</c:v>
                      </c:pt>
                      <c:pt idx="83">
                        <c:v>43435</c:v>
                      </c:pt>
                      <c:pt idx="84">
                        <c:v>43466</c:v>
                      </c:pt>
                      <c:pt idx="85">
                        <c:v>43497</c:v>
                      </c:pt>
                      <c:pt idx="86">
                        <c:v>43525</c:v>
                      </c:pt>
                      <c:pt idx="87">
                        <c:v>43556</c:v>
                      </c:pt>
                      <c:pt idx="88">
                        <c:v>43586</c:v>
                      </c:pt>
                      <c:pt idx="89">
                        <c:v>43617</c:v>
                      </c:pt>
                      <c:pt idx="90">
                        <c:v>43647</c:v>
                      </c:pt>
                      <c:pt idx="91">
                        <c:v>43678</c:v>
                      </c:pt>
                      <c:pt idx="92">
                        <c:v>43709</c:v>
                      </c:pt>
                      <c:pt idx="93">
                        <c:v>43739</c:v>
                      </c:pt>
                      <c:pt idx="94">
                        <c:v>43770</c:v>
                      </c:pt>
                      <c:pt idx="95">
                        <c:v>43800</c:v>
                      </c:pt>
                      <c:pt idx="96">
                        <c:v>43831</c:v>
                      </c:pt>
                      <c:pt idx="97">
                        <c:v>43862</c:v>
                      </c:pt>
                      <c:pt idx="98">
                        <c:v>43891</c:v>
                      </c:pt>
                      <c:pt idx="99">
                        <c:v>43922</c:v>
                      </c:pt>
                      <c:pt idx="100">
                        <c:v>43952</c:v>
                      </c:pt>
                      <c:pt idx="101">
                        <c:v>43983</c:v>
                      </c:pt>
                      <c:pt idx="102">
                        <c:v>44013</c:v>
                      </c:pt>
                      <c:pt idx="103">
                        <c:v>44044</c:v>
                      </c:pt>
                      <c:pt idx="104">
                        <c:v>44075</c:v>
                      </c:pt>
                      <c:pt idx="105">
                        <c:v>44105</c:v>
                      </c:pt>
                      <c:pt idx="106">
                        <c:v>44136</c:v>
                      </c:pt>
                      <c:pt idx="107">
                        <c:v>44166</c:v>
                      </c:pt>
                      <c:pt idx="108">
                        <c:v>44197</c:v>
                      </c:pt>
                      <c:pt idx="109">
                        <c:v>44228</c:v>
                      </c:pt>
                      <c:pt idx="110">
                        <c:v>44256</c:v>
                      </c:pt>
                      <c:pt idx="111">
                        <c:v>44287</c:v>
                      </c:pt>
                      <c:pt idx="112">
                        <c:v>44317</c:v>
                      </c:pt>
                      <c:pt idx="113">
                        <c:v>44348</c:v>
                      </c:pt>
                      <c:pt idx="114">
                        <c:v>44378</c:v>
                      </c:pt>
                      <c:pt idx="115">
                        <c:v>44409</c:v>
                      </c:pt>
                      <c:pt idx="116">
                        <c:v>44440</c:v>
                      </c:pt>
                      <c:pt idx="117">
                        <c:v>44470</c:v>
                      </c:pt>
                      <c:pt idx="118">
                        <c:v>44501</c:v>
                      </c:pt>
                      <c:pt idx="119">
                        <c:v>44531</c:v>
                      </c:pt>
                      <c:pt idx="120">
                        <c:v>44562</c:v>
                      </c:pt>
                      <c:pt idx="121">
                        <c:v>44593</c:v>
                      </c:pt>
                      <c:pt idx="122">
                        <c:v>44621</c:v>
                      </c:pt>
                      <c:pt idx="123">
                        <c:v>44652</c:v>
                      </c:pt>
                      <c:pt idx="124">
                        <c:v>44682</c:v>
                      </c:pt>
                      <c:pt idx="125">
                        <c:v>44713</c:v>
                      </c:pt>
                      <c:pt idx="126">
                        <c:v>44743</c:v>
                      </c:pt>
                      <c:pt idx="127">
                        <c:v>44774</c:v>
                      </c:pt>
                      <c:pt idx="128">
                        <c:v>44805</c:v>
                      </c:pt>
                      <c:pt idx="129">
                        <c:v>44835</c:v>
                      </c:pt>
                      <c:pt idx="130">
                        <c:v>44866</c:v>
                      </c:pt>
                      <c:pt idx="131">
                        <c:v>44896</c:v>
                      </c:pt>
                      <c:pt idx="132">
                        <c:v>44927</c:v>
                      </c:pt>
                      <c:pt idx="133">
                        <c:v>44958</c:v>
                      </c:pt>
                      <c:pt idx="134">
                        <c:v>44986</c:v>
                      </c:pt>
                      <c:pt idx="135">
                        <c:v>45017</c:v>
                      </c:pt>
                      <c:pt idx="136">
                        <c:v>45047</c:v>
                      </c:pt>
                      <c:pt idx="137">
                        <c:v>45078</c:v>
                      </c:pt>
                      <c:pt idx="138">
                        <c:v>45108</c:v>
                      </c:pt>
                      <c:pt idx="139">
                        <c:v>45139</c:v>
                      </c:pt>
                      <c:pt idx="140">
                        <c:v>45170</c:v>
                      </c:pt>
                      <c:pt idx="141">
                        <c:v>45200</c:v>
                      </c:pt>
                      <c:pt idx="142">
                        <c:v>45231</c:v>
                      </c:pt>
                      <c:pt idx="143">
                        <c:v>45261</c:v>
                      </c:pt>
                      <c:pt idx="144">
                        <c:v>45292</c:v>
                      </c:pt>
                      <c:pt idx="145">
                        <c:v>45323</c:v>
                      </c:pt>
                      <c:pt idx="146">
                        <c:v>45352</c:v>
                      </c:pt>
                      <c:pt idx="147">
                        <c:v>45383</c:v>
                      </c:pt>
                      <c:pt idx="148">
                        <c:v>45413</c:v>
                      </c:pt>
                      <c:pt idx="149">
                        <c:v>45444</c:v>
                      </c:pt>
                      <c:pt idx="150">
                        <c:v>45474</c:v>
                      </c:pt>
                      <c:pt idx="151">
                        <c:v>45505</c:v>
                      </c:pt>
                      <c:pt idx="152">
                        <c:v>45536</c:v>
                      </c:pt>
                      <c:pt idx="153">
                        <c:v>45566</c:v>
                      </c:pt>
                      <c:pt idx="154">
                        <c:v>45597</c:v>
                      </c:pt>
                      <c:pt idx="155">
                        <c:v>45627</c:v>
                      </c:pt>
                    </c:numCache>
                  </c:numRef>
                </c:cat>
                <c:val>
                  <c:numRef>
                    <c:extLst xmlns:c15="http://schemas.microsoft.com/office/drawing/2012/chart">
                      <c:ext xmlns:c15="http://schemas.microsoft.com/office/drawing/2012/chart" uri="{02D57815-91ED-43cb-92C2-25804820EDAC}">
                        <c15:formulaRef>
                          <c15:sqref>'Equity and Bond_Foreign'!$L$4:$L$159</c15:sqref>
                        </c15:formulaRef>
                      </c:ext>
                    </c:extLst>
                    <c:numCache>
                      <c:formatCode>0</c:formatCode>
                      <c:ptCount val="156"/>
                      <c:pt idx="0">
                        <c:v>3.3</c:v>
                      </c:pt>
                      <c:pt idx="1">
                        <c:v>3.5</c:v>
                      </c:pt>
                      <c:pt idx="2">
                        <c:v>3.3</c:v>
                      </c:pt>
                      <c:pt idx="3">
                        <c:v>3.3</c:v>
                      </c:pt>
                      <c:pt idx="4">
                        <c:v>3.4</c:v>
                      </c:pt>
                      <c:pt idx="5">
                        <c:v>3.4</c:v>
                      </c:pt>
                      <c:pt idx="6">
                        <c:v>3.5</c:v>
                      </c:pt>
                      <c:pt idx="7">
                        <c:v>3.4</c:v>
                      </c:pt>
                      <c:pt idx="8">
                        <c:v>3.4</c:v>
                      </c:pt>
                      <c:pt idx="9">
                        <c:v>3.8</c:v>
                      </c:pt>
                      <c:pt idx="10">
                        <c:v>3.5</c:v>
                      </c:pt>
                      <c:pt idx="11">
                        <c:v>3.5</c:v>
                      </c:pt>
                      <c:pt idx="12">
                        <c:v>3.6</c:v>
                      </c:pt>
                      <c:pt idx="13">
                        <c:v>3.5</c:v>
                      </c:pt>
                      <c:pt idx="14">
                        <c:v>3.7</c:v>
                      </c:pt>
                      <c:pt idx="15">
                        <c:v>3.6</c:v>
                      </c:pt>
                      <c:pt idx="16">
                        <c:v>3.7</c:v>
                      </c:pt>
                      <c:pt idx="17">
                        <c:v>3.7</c:v>
                      </c:pt>
                      <c:pt idx="18">
                        <c:v>3.8</c:v>
                      </c:pt>
                      <c:pt idx="19">
                        <c:v>3.6</c:v>
                      </c:pt>
                      <c:pt idx="20">
                        <c:v>3.6</c:v>
                      </c:pt>
                      <c:pt idx="21">
                        <c:v>3.6999999999999997</c:v>
                      </c:pt>
                      <c:pt idx="22">
                        <c:v>3.6999999999999997</c:v>
                      </c:pt>
                      <c:pt idx="23">
                        <c:v>3.6</c:v>
                      </c:pt>
                      <c:pt idx="24">
                        <c:v>3.9000000000000004</c:v>
                      </c:pt>
                      <c:pt idx="25">
                        <c:v>4</c:v>
                      </c:pt>
                      <c:pt idx="26">
                        <c:v>3.9000000000000004</c:v>
                      </c:pt>
                      <c:pt idx="27">
                        <c:v>4</c:v>
                      </c:pt>
                      <c:pt idx="28">
                        <c:v>4</c:v>
                      </c:pt>
                      <c:pt idx="29">
                        <c:v>4</c:v>
                      </c:pt>
                      <c:pt idx="30">
                        <c:v>3.8</c:v>
                      </c:pt>
                      <c:pt idx="31">
                        <c:v>3.9000000000000004</c:v>
                      </c:pt>
                      <c:pt idx="32">
                        <c:v>4.3</c:v>
                      </c:pt>
                      <c:pt idx="33">
                        <c:v>4.3</c:v>
                      </c:pt>
                      <c:pt idx="34">
                        <c:v>4.5999999999999996</c:v>
                      </c:pt>
                      <c:pt idx="35">
                        <c:v>4.7</c:v>
                      </c:pt>
                      <c:pt idx="36">
                        <c:v>5.4</c:v>
                      </c:pt>
                      <c:pt idx="37">
                        <c:v>5.2</c:v>
                      </c:pt>
                      <c:pt idx="38">
                        <c:v>5.5</c:v>
                      </c:pt>
                      <c:pt idx="39">
                        <c:v>5.5</c:v>
                      </c:pt>
                      <c:pt idx="40">
                        <c:v>5.6</c:v>
                      </c:pt>
                      <c:pt idx="41">
                        <c:v>5.4</c:v>
                      </c:pt>
                      <c:pt idx="42">
                        <c:v>5.5</c:v>
                      </c:pt>
                      <c:pt idx="43">
                        <c:v>5.4</c:v>
                      </c:pt>
                      <c:pt idx="44">
                        <c:v>4.9000000000000004</c:v>
                      </c:pt>
                      <c:pt idx="45">
                        <c:v>5</c:v>
                      </c:pt>
                      <c:pt idx="46">
                        <c:v>5.0999999999999996</c:v>
                      </c:pt>
                      <c:pt idx="47">
                        <c:v>5</c:v>
                      </c:pt>
                      <c:pt idx="48">
                        <c:v>4.8000000000000007</c:v>
                      </c:pt>
                      <c:pt idx="49">
                        <c:v>4.8000000000000007</c:v>
                      </c:pt>
                      <c:pt idx="50">
                        <c:v>5</c:v>
                      </c:pt>
                      <c:pt idx="51">
                        <c:v>5.1999999999999993</c:v>
                      </c:pt>
                      <c:pt idx="52">
                        <c:v>5.3</c:v>
                      </c:pt>
                      <c:pt idx="53">
                        <c:v>5.3</c:v>
                      </c:pt>
                      <c:pt idx="54">
                        <c:v>5.5</c:v>
                      </c:pt>
                      <c:pt idx="55">
                        <c:v>5.5</c:v>
                      </c:pt>
                      <c:pt idx="56">
                        <c:v>5.6</c:v>
                      </c:pt>
                      <c:pt idx="57">
                        <c:v>5.6</c:v>
                      </c:pt>
                      <c:pt idx="58">
                        <c:v>5.5</c:v>
                      </c:pt>
                      <c:pt idx="59">
                        <c:v>6.3</c:v>
                      </c:pt>
                      <c:pt idx="60">
                        <c:v>7.4</c:v>
                      </c:pt>
                      <c:pt idx="61">
                        <c:v>8.3000000000000007</c:v>
                      </c:pt>
                      <c:pt idx="62">
                        <c:v>8.9</c:v>
                      </c:pt>
                      <c:pt idx="63">
                        <c:v>9</c:v>
                      </c:pt>
                      <c:pt idx="64">
                        <c:v>9.1</c:v>
                      </c:pt>
                      <c:pt idx="65">
                        <c:v>9.3000000000000007</c:v>
                      </c:pt>
                      <c:pt idx="66">
                        <c:v>9.3999999999999986</c:v>
                      </c:pt>
                      <c:pt idx="67">
                        <c:v>9.5</c:v>
                      </c:pt>
                      <c:pt idx="68">
                        <c:v>10.1</c:v>
                      </c:pt>
                      <c:pt idx="69">
                        <c:v>10.4</c:v>
                      </c:pt>
                      <c:pt idx="70">
                        <c:v>11.5</c:v>
                      </c:pt>
                      <c:pt idx="71">
                        <c:v>12.3</c:v>
                      </c:pt>
                      <c:pt idx="72">
                        <c:v>12.5</c:v>
                      </c:pt>
                      <c:pt idx="73">
                        <c:v>12.7</c:v>
                      </c:pt>
                      <c:pt idx="74">
                        <c:v>12.7</c:v>
                      </c:pt>
                      <c:pt idx="75">
                        <c:v>12.7</c:v>
                      </c:pt>
                      <c:pt idx="76">
                        <c:v>12.8</c:v>
                      </c:pt>
                      <c:pt idx="77">
                        <c:v>10.899999999999999</c:v>
                      </c:pt>
                      <c:pt idx="78">
                        <c:v>11</c:v>
                      </c:pt>
                      <c:pt idx="79">
                        <c:v>11.1</c:v>
                      </c:pt>
                      <c:pt idx="80">
                        <c:v>11.2</c:v>
                      </c:pt>
                      <c:pt idx="81">
                        <c:v>11</c:v>
                      </c:pt>
                      <c:pt idx="82">
                        <c:v>11.2</c:v>
                      </c:pt>
                      <c:pt idx="83">
                        <c:v>11.7</c:v>
                      </c:pt>
                      <c:pt idx="84">
                        <c:v>10.3</c:v>
                      </c:pt>
                      <c:pt idx="85">
                        <c:v>10.5</c:v>
                      </c:pt>
                      <c:pt idx="86">
                        <c:v>12.3</c:v>
                      </c:pt>
                      <c:pt idx="87">
                        <c:v>12.600000000000001</c:v>
                      </c:pt>
                      <c:pt idx="88">
                        <c:v>12.2</c:v>
                      </c:pt>
                      <c:pt idx="89">
                        <c:v>13.5</c:v>
                      </c:pt>
                      <c:pt idx="90">
                        <c:v>13.700000000000001</c:v>
                      </c:pt>
                      <c:pt idx="91">
                        <c:v>14.4</c:v>
                      </c:pt>
                      <c:pt idx="92">
                        <c:v>14.8</c:v>
                      </c:pt>
                      <c:pt idx="93">
                        <c:v>15</c:v>
                      </c:pt>
                      <c:pt idx="94">
                        <c:v>15.8</c:v>
                      </c:pt>
                      <c:pt idx="95">
                        <c:v>17.2</c:v>
                      </c:pt>
                      <c:pt idx="96">
                        <c:v>17.2</c:v>
                      </c:pt>
                      <c:pt idx="97">
                        <c:v>16.3</c:v>
                      </c:pt>
                      <c:pt idx="98">
                        <c:v>16.100000000000001</c:v>
                      </c:pt>
                      <c:pt idx="99">
                        <c:v>17.8</c:v>
                      </c:pt>
                      <c:pt idx="100">
                        <c:v>18.399999999999999</c:v>
                      </c:pt>
                      <c:pt idx="101">
                        <c:v>19</c:v>
                      </c:pt>
                      <c:pt idx="102">
                        <c:v>20.8</c:v>
                      </c:pt>
                      <c:pt idx="103">
                        <c:v>22.3</c:v>
                      </c:pt>
                      <c:pt idx="104">
                        <c:v>22.5</c:v>
                      </c:pt>
                      <c:pt idx="105">
                        <c:v>22.099999999999998</c:v>
                      </c:pt>
                      <c:pt idx="106">
                        <c:v>23.900000000000002</c:v>
                      </c:pt>
                      <c:pt idx="107">
                        <c:v>25</c:v>
                      </c:pt>
                      <c:pt idx="108">
                        <c:v>25.1</c:v>
                      </c:pt>
                      <c:pt idx="109">
                        <c:v>25.8</c:v>
                      </c:pt>
                      <c:pt idx="110">
                        <c:v>26.8</c:v>
                      </c:pt>
                      <c:pt idx="111">
                        <c:v>27.900000000000002</c:v>
                      </c:pt>
                      <c:pt idx="112">
                        <c:v>28.4</c:v>
                      </c:pt>
                      <c:pt idx="113">
                        <c:v>28.900000000000002</c:v>
                      </c:pt>
                      <c:pt idx="114">
                        <c:v>29.5</c:v>
                      </c:pt>
                      <c:pt idx="115">
                        <c:v>29.900000000000002</c:v>
                      </c:pt>
                      <c:pt idx="116">
                        <c:v>27.5</c:v>
                      </c:pt>
                      <c:pt idx="117">
                        <c:v>28.8</c:v>
                      </c:pt>
                      <c:pt idx="118">
                        <c:v>28.6</c:v>
                      </c:pt>
                      <c:pt idx="119">
                        <c:v>28.7</c:v>
                      </c:pt>
                      <c:pt idx="120">
                        <c:v>27.3</c:v>
                      </c:pt>
                      <c:pt idx="121">
                        <c:v>26.400000000000002</c:v>
                      </c:pt>
                      <c:pt idx="122">
                        <c:v>22.900000000000002</c:v>
                      </c:pt>
                      <c:pt idx="123">
                        <c:v>21.7</c:v>
                      </c:pt>
                      <c:pt idx="124">
                        <c:v>21.9</c:v>
                      </c:pt>
                      <c:pt idx="125">
                        <c:v>20.599999999999998</c:v>
                      </c:pt>
                      <c:pt idx="126">
                        <c:v>22</c:v>
                      </c:pt>
                      <c:pt idx="127">
                        <c:v>21.4</c:v>
                      </c:pt>
                      <c:pt idx="128">
                        <c:v>19.899999999999999</c:v>
                      </c:pt>
                      <c:pt idx="129">
                        <c:v>20.5</c:v>
                      </c:pt>
                      <c:pt idx="130">
                        <c:v>19.899999999999999</c:v>
                      </c:pt>
                      <c:pt idx="131">
                        <c:v>19.3</c:v>
                      </c:pt>
                      <c:pt idx="132">
                        <c:v>20.6</c:v>
                      </c:pt>
                      <c:pt idx="133">
                        <c:v>20.3</c:v>
                      </c:pt>
                      <c:pt idx="134">
                        <c:v>21.3</c:v>
                      </c:pt>
                      <c:pt idx="135">
                        <c:v>21.6</c:v>
                      </c:pt>
                      <c:pt idx="136">
                        <c:v>21.7</c:v>
                      </c:pt>
                      <c:pt idx="137">
                        <c:v>22.299999999999997</c:v>
                      </c:pt>
                      <c:pt idx="138">
                        <c:v>22.9</c:v>
                      </c:pt>
                      <c:pt idx="139">
                        <c:v>22.2</c:v>
                      </c:pt>
                      <c:pt idx="140">
                        <c:v>20.400000000000002</c:v>
                      </c:pt>
                      <c:pt idx="141">
                        <c:v>20.2</c:v>
                      </c:pt>
                      <c:pt idx="142">
                        <c:v>21.8</c:v>
                      </c:pt>
                      <c:pt idx="143">
                        <c:v>22.8</c:v>
                      </c:pt>
                      <c:pt idx="144">
                        <c:v>23</c:v>
                      </c:pt>
                      <c:pt idx="145">
                        <c:v>23.8</c:v>
                      </c:pt>
                      <c:pt idx="146">
                        <c:v>24.4</c:v>
                      </c:pt>
                      <c:pt idx="147">
                        <c:v>24.299999999999997</c:v>
                      </c:pt>
                      <c:pt idx="148">
                        <c:v>25.2</c:v>
                      </c:pt>
                      <c:pt idx="149">
                        <c:v>25.9</c:v>
                      </c:pt>
                      <c:pt idx="150">
                        <c:v>26.2</c:v>
                      </c:pt>
                      <c:pt idx="151">
                        <c:v>26.700000000000003</c:v>
                      </c:pt>
                      <c:pt idx="152">
                        <c:v>28.3</c:v>
                      </c:pt>
                      <c:pt idx="153">
                        <c:v>28.2</c:v>
                      </c:pt>
                      <c:pt idx="154">
                        <c:v>29.3</c:v>
                      </c:pt>
                      <c:pt idx="155">
                        <c:v>28.900000000000002</c:v>
                      </c:pt>
                    </c:numCache>
                  </c:numRef>
                </c:val>
                <c:extLst xmlns:c15="http://schemas.microsoft.com/office/drawing/2012/chart">
                  <c:ext xmlns:c16="http://schemas.microsoft.com/office/drawing/2014/chart" uri="{C3380CC4-5D6E-409C-BE32-E72D297353CC}">
                    <c16:uniqueId val="{0000000D-8664-4062-9D12-23F62B278608}"/>
                  </c:ext>
                </c:extLst>
              </c15:ser>
            </c15:filteredAreaSeries>
            <c15:filteredAreaSeries>
              <c15:ser>
                <c:idx val="10"/>
                <c:order val="10"/>
                <c:tx>
                  <c:strRef>
                    <c:extLst xmlns:c15="http://schemas.microsoft.com/office/drawing/2012/chart">
                      <c:ext xmlns:c15="http://schemas.microsoft.com/office/drawing/2012/chart" uri="{02D57815-91ED-43cb-92C2-25804820EDAC}">
                        <c15:formulaRef>
                          <c15:sqref>'Equity and Bond_Foreign'!$M$3</c15:sqref>
                        </c15:formulaRef>
                      </c:ext>
                    </c:extLst>
                    <c:strCache>
                      <c:ptCount val="1"/>
                      <c:pt idx="0">
                        <c:v>PH</c:v>
                      </c:pt>
                    </c:strCache>
                  </c:strRef>
                </c:tx>
                <c:spPr>
                  <a:solidFill>
                    <a:schemeClr val="accent5">
                      <a:lumMod val="60000"/>
                    </a:schemeClr>
                  </a:solidFill>
                  <a:ln>
                    <a:noFill/>
                  </a:ln>
                  <a:effectLst/>
                </c:spPr>
                <c:cat>
                  <c:numRef>
                    <c:extLst xmlns:c15="http://schemas.microsoft.com/office/drawing/2012/chart">
                      <c:ext xmlns:c15="http://schemas.microsoft.com/office/drawing/2012/chart" uri="{02D57815-91ED-43cb-92C2-25804820EDAC}">
                        <c15:formulaRef>
                          <c15:sqref>'Equity and Bond_Foreign'!$B$4:$B$159</c15:sqref>
                        </c15:formulaRef>
                      </c:ext>
                    </c:extLst>
                    <c:numCache>
                      <c:formatCode>m/d/yyyy</c:formatCode>
                      <c:ptCount val="156"/>
                      <c:pt idx="0">
                        <c:v>40909</c:v>
                      </c:pt>
                      <c:pt idx="1">
                        <c:v>40940</c:v>
                      </c:pt>
                      <c:pt idx="2">
                        <c:v>40969</c:v>
                      </c:pt>
                      <c:pt idx="3">
                        <c:v>41000</c:v>
                      </c:pt>
                      <c:pt idx="4">
                        <c:v>41030</c:v>
                      </c:pt>
                      <c:pt idx="5">
                        <c:v>41061</c:v>
                      </c:pt>
                      <c:pt idx="6">
                        <c:v>41091</c:v>
                      </c:pt>
                      <c:pt idx="7">
                        <c:v>41122</c:v>
                      </c:pt>
                      <c:pt idx="8">
                        <c:v>41153</c:v>
                      </c:pt>
                      <c:pt idx="9">
                        <c:v>41183</c:v>
                      </c:pt>
                      <c:pt idx="10">
                        <c:v>41214</c:v>
                      </c:pt>
                      <c:pt idx="11">
                        <c:v>41244</c:v>
                      </c:pt>
                      <c:pt idx="12">
                        <c:v>41275</c:v>
                      </c:pt>
                      <c:pt idx="13">
                        <c:v>41306</c:v>
                      </c:pt>
                      <c:pt idx="14">
                        <c:v>41334</c:v>
                      </c:pt>
                      <c:pt idx="15">
                        <c:v>41365</c:v>
                      </c:pt>
                      <c:pt idx="16">
                        <c:v>41395</c:v>
                      </c:pt>
                      <c:pt idx="17">
                        <c:v>41426</c:v>
                      </c:pt>
                      <c:pt idx="18">
                        <c:v>41456</c:v>
                      </c:pt>
                      <c:pt idx="19">
                        <c:v>41487</c:v>
                      </c:pt>
                      <c:pt idx="20">
                        <c:v>41518</c:v>
                      </c:pt>
                      <c:pt idx="21">
                        <c:v>41548</c:v>
                      </c:pt>
                      <c:pt idx="22">
                        <c:v>41579</c:v>
                      </c:pt>
                      <c:pt idx="23">
                        <c:v>41609</c:v>
                      </c:pt>
                      <c:pt idx="24">
                        <c:v>41640</c:v>
                      </c:pt>
                      <c:pt idx="25">
                        <c:v>41671</c:v>
                      </c:pt>
                      <c:pt idx="26">
                        <c:v>41699</c:v>
                      </c:pt>
                      <c:pt idx="27">
                        <c:v>41730</c:v>
                      </c:pt>
                      <c:pt idx="28">
                        <c:v>41760</c:v>
                      </c:pt>
                      <c:pt idx="29">
                        <c:v>41791</c:v>
                      </c:pt>
                      <c:pt idx="30">
                        <c:v>41821</c:v>
                      </c:pt>
                      <c:pt idx="31">
                        <c:v>41852</c:v>
                      </c:pt>
                      <c:pt idx="32">
                        <c:v>41883</c:v>
                      </c:pt>
                      <c:pt idx="33">
                        <c:v>41913</c:v>
                      </c:pt>
                      <c:pt idx="34">
                        <c:v>41944</c:v>
                      </c:pt>
                      <c:pt idx="35">
                        <c:v>41974</c:v>
                      </c:pt>
                      <c:pt idx="36">
                        <c:v>42005</c:v>
                      </c:pt>
                      <c:pt idx="37">
                        <c:v>42036</c:v>
                      </c:pt>
                      <c:pt idx="38">
                        <c:v>42064</c:v>
                      </c:pt>
                      <c:pt idx="39">
                        <c:v>42095</c:v>
                      </c:pt>
                      <c:pt idx="40">
                        <c:v>42125</c:v>
                      </c:pt>
                      <c:pt idx="41">
                        <c:v>42156</c:v>
                      </c:pt>
                      <c:pt idx="42">
                        <c:v>42186</c:v>
                      </c:pt>
                      <c:pt idx="43">
                        <c:v>42217</c:v>
                      </c:pt>
                      <c:pt idx="44">
                        <c:v>42248</c:v>
                      </c:pt>
                      <c:pt idx="45">
                        <c:v>42278</c:v>
                      </c:pt>
                      <c:pt idx="46">
                        <c:v>42309</c:v>
                      </c:pt>
                      <c:pt idx="47">
                        <c:v>42339</c:v>
                      </c:pt>
                      <c:pt idx="48">
                        <c:v>42370</c:v>
                      </c:pt>
                      <c:pt idx="49">
                        <c:v>42401</c:v>
                      </c:pt>
                      <c:pt idx="50">
                        <c:v>42430</c:v>
                      </c:pt>
                      <c:pt idx="51">
                        <c:v>42461</c:v>
                      </c:pt>
                      <c:pt idx="52">
                        <c:v>42491</c:v>
                      </c:pt>
                      <c:pt idx="53">
                        <c:v>42522</c:v>
                      </c:pt>
                      <c:pt idx="54">
                        <c:v>42552</c:v>
                      </c:pt>
                      <c:pt idx="55">
                        <c:v>42583</c:v>
                      </c:pt>
                      <c:pt idx="56">
                        <c:v>42614</c:v>
                      </c:pt>
                      <c:pt idx="57">
                        <c:v>42644</c:v>
                      </c:pt>
                      <c:pt idx="58">
                        <c:v>42675</c:v>
                      </c:pt>
                      <c:pt idx="59">
                        <c:v>42705</c:v>
                      </c:pt>
                      <c:pt idx="60">
                        <c:v>42736</c:v>
                      </c:pt>
                      <c:pt idx="61">
                        <c:v>42767</c:v>
                      </c:pt>
                      <c:pt idx="62">
                        <c:v>42795</c:v>
                      </c:pt>
                      <c:pt idx="63">
                        <c:v>42826</c:v>
                      </c:pt>
                      <c:pt idx="64">
                        <c:v>42856</c:v>
                      </c:pt>
                      <c:pt idx="65">
                        <c:v>42887</c:v>
                      </c:pt>
                      <c:pt idx="66">
                        <c:v>42917</c:v>
                      </c:pt>
                      <c:pt idx="67">
                        <c:v>42948</c:v>
                      </c:pt>
                      <c:pt idx="68">
                        <c:v>42979</c:v>
                      </c:pt>
                      <c:pt idx="69">
                        <c:v>43009</c:v>
                      </c:pt>
                      <c:pt idx="70">
                        <c:v>43040</c:v>
                      </c:pt>
                      <c:pt idx="71">
                        <c:v>43070</c:v>
                      </c:pt>
                      <c:pt idx="72">
                        <c:v>43101</c:v>
                      </c:pt>
                      <c:pt idx="73">
                        <c:v>43132</c:v>
                      </c:pt>
                      <c:pt idx="74">
                        <c:v>43160</c:v>
                      </c:pt>
                      <c:pt idx="75">
                        <c:v>43191</c:v>
                      </c:pt>
                      <c:pt idx="76">
                        <c:v>43221</c:v>
                      </c:pt>
                      <c:pt idx="77">
                        <c:v>43252</c:v>
                      </c:pt>
                      <c:pt idx="78">
                        <c:v>43282</c:v>
                      </c:pt>
                      <c:pt idx="79">
                        <c:v>43313</c:v>
                      </c:pt>
                      <c:pt idx="80">
                        <c:v>43344</c:v>
                      </c:pt>
                      <c:pt idx="81">
                        <c:v>43374</c:v>
                      </c:pt>
                      <c:pt idx="82">
                        <c:v>43405</c:v>
                      </c:pt>
                      <c:pt idx="83">
                        <c:v>43435</c:v>
                      </c:pt>
                      <c:pt idx="84">
                        <c:v>43466</c:v>
                      </c:pt>
                      <c:pt idx="85">
                        <c:v>43497</c:v>
                      </c:pt>
                      <c:pt idx="86">
                        <c:v>43525</c:v>
                      </c:pt>
                      <c:pt idx="87">
                        <c:v>43556</c:v>
                      </c:pt>
                      <c:pt idx="88">
                        <c:v>43586</c:v>
                      </c:pt>
                      <c:pt idx="89">
                        <c:v>43617</c:v>
                      </c:pt>
                      <c:pt idx="90">
                        <c:v>43647</c:v>
                      </c:pt>
                      <c:pt idx="91">
                        <c:v>43678</c:v>
                      </c:pt>
                      <c:pt idx="92">
                        <c:v>43709</c:v>
                      </c:pt>
                      <c:pt idx="93">
                        <c:v>43739</c:v>
                      </c:pt>
                      <c:pt idx="94">
                        <c:v>43770</c:v>
                      </c:pt>
                      <c:pt idx="95">
                        <c:v>43800</c:v>
                      </c:pt>
                      <c:pt idx="96">
                        <c:v>43831</c:v>
                      </c:pt>
                      <c:pt idx="97">
                        <c:v>43862</c:v>
                      </c:pt>
                      <c:pt idx="98">
                        <c:v>43891</c:v>
                      </c:pt>
                      <c:pt idx="99">
                        <c:v>43922</c:v>
                      </c:pt>
                      <c:pt idx="100">
                        <c:v>43952</c:v>
                      </c:pt>
                      <c:pt idx="101">
                        <c:v>43983</c:v>
                      </c:pt>
                      <c:pt idx="102">
                        <c:v>44013</c:v>
                      </c:pt>
                      <c:pt idx="103">
                        <c:v>44044</c:v>
                      </c:pt>
                      <c:pt idx="104">
                        <c:v>44075</c:v>
                      </c:pt>
                      <c:pt idx="105">
                        <c:v>44105</c:v>
                      </c:pt>
                      <c:pt idx="106">
                        <c:v>44136</c:v>
                      </c:pt>
                      <c:pt idx="107">
                        <c:v>44166</c:v>
                      </c:pt>
                      <c:pt idx="108">
                        <c:v>44197</c:v>
                      </c:pt>
                      <c:pt idx="109">
                        <c:v>44228</c:v>
                      </c:pt>
                      <c:pt idx="110">
                        <c:v>44256</c:v>
                      </c:pt>
                      <c:pt idx="111">
                        <c:v>44287</c:v>
                      </c:pt>
                      <c:pt idx="112">
                        <c:v>44317</c:v>
                      </c:pt>
                      <c:pt idx="113">
                        <c:v>44348</c:v>
                      </c:pt>
                      <c:pt idx="114">
                        <c:v>44378</c:v>
                      </c:pt>
                      <c:pt idx="115">
                        <c:v>44409</c:v>
                      </c:pt>
                      <c:pt idx="116">
                        <c:v>44440</c:v>
                      </c:pt>
                      <c:pt idx="117">
                        <c:v>44470</c:v>
                      </c:pt>
                      <c:pt idx="118">
                        <c:v>44501</c:v>
                      </c:pt>
                      <c:pt idx="119">
                        <c:v>44531</c:v>
                      </c:pt>
                      <c:pt idx="120">
                        <c:v>44562</c:v>
                      </c:pt>
                      <c:pt idx="121">
                        <c:v>44593</c:v>
                      </c:pt>
                      <c:pt idx="122">
                        <c:v>44621</c:v>
                      </c:pt>
                      <c:pt idx="123">
                        <c:v>44652</c:v>
                      </c:pt>
                      <c:pt idx="124">
                        <c:v>44682</c:v>
                      </c:pt>
                      <c:pt idx="125">
                        <c:v>44713</c:v>
                      </c:pt>
                      <c:pt idx="126">
                        <c:v>44743</c:v>
                      </c:pt>
                      <c:pt idx="127">
                        <c:v>44774</c:v>
                      </c:pt>
                      <c:pt idx="128">
                        <c:v>44805</c:v>
                      </c:pt>
                      <c:pt idx="129">
                        <c:v>44835</c:v>
                      </c:pt>
                      <c:pt idx="130">
                        <c:v>44866</c:v>
                      </c:pt>
                      <c:pt idx="131">
                        <c:v>44896</c:v>
                      </c:pt>
                      <c:pt idx="132">
                        <c:v>44927</c:v>
                      </c:pt>
                      <c:pt idx="133">
                        <c:v>44958</c:v>
                      </c:pt>
                      <c:pt idx="134">
                        <c:v>44986</c:v>
                      </c:pt>
                      <c:pt idx="135">
                        <c:v>45017</c:v>
                      </c:pt>
                      <c:pt idx="136">
                        <c:v>45047</c:v>
                      </c:pt>
                      <c:pt idx="137">
                        <c:v>45078</c:v>
                      </c:pt>
                      <c:pt idx="138">
                        <c:v>45108</c:v>
                      </c:pt>
                      <c:pt idx="139">
                        <c:v>45139</c:v>
                      </c:pt>
                      <c:pt idx="140">
                        <c:v>45170</c:v>
                      </c:pt>
                      <c:pt idx="141">
                        <c:v>45200</c:v>
                      </c:pt>
                      <c:pt idx="142">
                        <c:v>45231</c:v>
                      </c:pt>
                      <c:pt idx="143">
                        <c:v>45261</c:v>
                      </c:pt>
                      <c:pt idx="144">
                        <c:v>45292</c:v>
                      </c:pt>
                      <c:pt idx="145">
                        <c:v>45323</c:v>
                      </c:pt>
                      <c:pt idx="146">
                        <c:v>45352</c:v>
                      </c:pt>
                      <c:pt idx="147">
                        <c:v>45383</c:v>
                      </c:pt>
                      <c:pt idx="148">
                        <c:v>45413</c:v>
                      </c:pt>
                      <c:pt idx="149">
                        <c:v>45444</c:v>
                      </c:pt>
                      <c:pt idx="150">
                        <c:v>45474</c:v>
                      </c:pt>
                      <c:pt idx="151">
                        <c:v>45505</c:v>
                      </c:pt>
                      <c:pt idx="152">
                        <c:v>45536</c:v>
                      </c:pt>
                      <c:pt idx="153">
                        <c:v>45566</c:v>
                      </c:pt>
                      <c:pt idx="154">
                        <c:v>45597</c:v>
                      </c:pt>
                      <c:pt idx="155">
                        <c:v>45627</c:v>
                      </c:pt>
                    </c:numCache>
                  </c:numRef>
                </c:cat>
                <c:val>
                  <c:numRef>
                    <c:extLst xmlns:c15="http://schemas.microsoft.com/office/drawing/2012/chart">
                      <c:ext xmlns:c15="http://schemas.microsoft.com/office/drawing/2012/chart" uri="{02D57815-91ED-43cb-92C2-25804820EDAC}">
                        <c15:formulaRef>
                          <c15:sqref>'Equity and Bond_Foreign'!$M$4:$M$159</c15:sqref>
                        </c15:formulaRef>
                      </c:ext>
                    </c:extLst>
                    <c:numCache>
                      <c:formatCode>0</c:formatCode>
                      <c:ptCount val="156"/>
                      <c:pt idx="0">
                        <c:v>1.5</c:v>
                      </c:pt>
                      <c:pt idx="1">
                        <c:v>1.5</c:v>
                      </c:pt>
                      <c:pt idx="2">
                        <c:v>1.6</c:v>
                      </c:pt>
                      <c:pt idx="3">
                        <c:v>1.6</c:v>
                      </c:pt>
                      <c:pt idx="4">
                        <c:v>1.4</c:v>
                      </c:pt>
                      <c:pt idx="5">
                        <c:v>1.5</c:v>
                      </c:pt>
                      <c:pt idx="6">
                        <c:v>1.6</c:v>
                      </c:pt>
                      <c:pt idx="7">
                        <c:v>1.6</c:v>
                      </c:pt>
                      <c:pt idx="8">
                        <c:v>1.6</c:v>
                      </c:pt>
                      <c:pt idx="9">
                        <c:v>1.5</c:v>
                      </c:pt>
                      <c:pt idx="10">
                        <c:v>1.6</c:v>
                      </c:pt>
                      <c:pt idx="11">
                        <c:v>1.7</c:v>
                      </c:pt>
                      <c:pt idx="12">
                        <c:v>1.7</c:v>
                      </c:pt>
                      <c:pt idx="13">
                        <c:v>1.7</c:v>
                      </c:pt>
                      <c:pt idx="14">
                        <c:v>1.7000000000000002</c:v>
                      </c:pt>
                      <c:pt idx="15">
                        <c:v>1.7000000000000002</c:v>
                      </c:pt>
                      <c:pt idx="16">
                        <c:v>1.7000000000000002</c:v>
                      </c:pt>
                      <c:pt idx="17">
                        <c:v>1.7000000000000002</c:v>
                      </c:pt>
                      <c:pt idx="18">
                        <c:v>1.7999999999999998</c:v>
                      </c:pt>
                      <c:pt idx="19">
                        <c:v>1.7000000000000002</c:v>
                      </c:pt>
                      <c:pt idx="20">
                        <c:v>1.7999999999999998</c:v>
                      </c:pt>
                      <c:pt idx="21">
                        <c:v>1.9</c:v>
                      </c:pt>
                      <c:pt idx="22">
                        <c:v>1.8</c:v>
                      </c:pt>
                      <c:pt idx="23">
                        <c:v>1.9000000000000001</c:v>
                      </c:pt>
                      <c:pt idx="24">
                        <c:v>1.8</c:v>
                      </c:pt>
                      <c:pt idx="25">
                        <c:v>2</c:v>
                      </c:pt>
                      <c:pt idx="26">
                        <c:v>2</c:v>
                      </c:pt>
                      <c:pt idx="27">
                        <c:v>2</c:v>
                      </c:pt>
                      <c:pt idx="28">
                        <c:v>1.9000000000000001</c:v>
                      </c:pt>
                      <c:pt idx="29">
                        <c:v>1.9000000000000001</c:v>
                      </c:pt>
                      <c:pt idx="30">
                        <c:v>1.9000000000000001</c:v>
                      </c:pt>
                      <c:pt idx="31">
                        <c:v>2.1</c:v>
                      </c:pt>
                      <c:pt idx="32">
                        <c:v>2.1</c:v>
                      </c:pt>
                      <c:pt idx="33">
                        <c:v>2.1</c:v>
                      </c:pt>
                      <c:pt idx="34">
                        <c:v>2.2000000000000002</c:v>
                      </c:pt>
                      <c:pt idx="35">
                        <c:v>2.2000000000000002</c:v>
                      </c:pt>
                      <c:pt idx="36">
                        <c:v>2.4</c:v>
                      </c:pt>
                      <c:pt idx="37">
                        <c:v>2.4</c:v>
                      </c:pt>
                      <c:pt idx="38">
                        <c:v>2.4</c:v>
                      </c:pt>
                      <c:pt idx="39">
                        <c:v>2.5</c:v>
                      </c:pt>
                      <c:pt idx="40">
                        <c:v>2.6</c:v>
                      </c:pt>
                      <c:pt idx="41">
                        <c:v>2.5</c:v>
                      </c:pt>
                      <c:pt idx="42">
                        <c:v>2.6</c:v>
                      </c:pt>
                      <c:pt idx="43">
                        <c:v>2.6</c:v>
                      </c:pt>
                      <c:pt idx="44">
                        <c:v>2.5</c:v>
                      </c:pt>
                      <c:pt idx="45">
                        <c:v>2.8</c:v>
                      </c:pt>
                      <c:pt idx="46">
                        <c:v>3</c:v>
                      </c:pt>
                      <c:pt idx="47">
                        <c:v>2.7</c:v>
                      </c:pt>
                      <c:pt idx="48">
                        <c:v>2.8</c:v>
                      </c:pt>
                      <c:pt idx="49">
                        <c:v>2.8</c:v>
                      </c:pt>
                      <c:pt idx="50">
                        <c:v>3</c:v>
                      </c:pt>
                      <c:pt idx="51">
                        <c:v>3.1</c:v>
                      </c:pt>
                      <c:pt idx="52">
                        <c:v>3.4</c:v>
                      </c:pt>
                      <c:pt idx="53">
                        <c:v>3.3</c:v>
                      </c:pt>
                      <c:pt idx="54">
                        <c:v>3.4</c:v>
                      </c:pt>
                      <c:pt idx="55">
                        <c:v>3.4</c:v>
                      </c:pt>
                      <c:pt idx="56">
                        <c:v>3.5</c:v>
                      </c:pt>
                      <c:pt idx="57">
                        <c:v>3.5</c:v>
                      </c:pt>
                      <c:pt idx="58">
                        <c:v>3.7</c:v>
                      </c:pt>
                      <c:pt idx="59">
                        <c:v>3.8</c:v>
                      </c:pt>
                      <c:pt idx="60">
                        <c:v>3.9000000000000004</c:v>
                      </c:pt>
                      <c:pt idx="61">
                        <c:v>4.3</c:v>
                      </c:pt>
                      <c:pt idx="62">
                        <c:v>4.5</c:v>
                      </c:pt>
                      <c:pt idx="63">
                        <c:v>4.7</c:v>
                      </c:pt>
                      <c:pt idx="64">
                        <c:v>4.7</c:v>
                      </c:pt>
                      <c:pt idx="65">
                        <c:v>4.5999999999999996</c:v>
                      </c:pt>
                      <c:pt idx="66">
                        <c:v>4.5999999999999996</c:v>
                      </c:pt>
                      <c:pt idx="67">
                        <c:v>4.3</c:v>
                      </c:pt>
                      <c:pt idx="68">
                        <c:v>4.4000000000000004</c:v>
                      </c:pt>
                      <c:pt idx="69">
                        <c:v>4.5</c:v>
                      </c:pt>
                      <c:pt idx="70">
                        <c:v>4.5</c:v>
                      </c:pt>
                      <c:pt idx="71">
                        <c:v>4.5</c:v>
                      </c:pt>
                      <c:pt idx="72">
                        <c:v>4.7</c:v>
                      </c:pt>
                      <c:pt idx="73">
                        <c:v>4.5999999999999996</c:v>
                      </c:pt>
                      <c:pt idx="74">
                        <c:v>4.5</c:v>
                      </c:pt>
                      <c:pt idx="75">
                        <c:v>4.5999999999999996</c:v>
                      </c:pt>
                      <c:pt idx="76">
                        <c:v>4.5999999999999996</c:v>
                      </c:pt>
                      <c:pt idx="77">
                        <c:v>4.5</c:v>
                      </c:pt>
                      <c:pt idx="78">
                        <c:v>4.5</c:v>
                      </c:pt>
                      <c:pt idx="79">
                        <c:v>4.5999999999999996</c:v>
                      </c:pt>
                      <c:pt idx="80">
                        <c:v>4.5999999999999996</c:v>
                      </c:pt>
                      <c:pt idx="81">
                        <c:v>4.4000000000000004</c:v>
                      </c:pt>
                      <c:pt idx="82">
                        <c:v>4.5999999999999996</c:v>
                      </c:pt>
                      <c:pt idx="83">
                        <c:v>4.4000000000000004</c:v>
                      </c:pt>
                      <c:pt idx="84">
                        <c:v>4.8</c:v>
                      </c:pt>
                      <c:pt idx="85">
                        <c:v>4.9000000000000004</c:v>
                      </c:pt>
                      <c:pt idx="86">
                        <c:v>5</c:v>
                      </c:pt>
                      <c:pt idx="87">
                        <c:v>5.0999999999999996</c:v>
                      </c:pt>
                      <c:pt idx="88">
                        <c:v>5</c:v>
                      </c:pt>
                      <c:pt idx="89">
                        <c:v>5.3</c:v>
                      </c:pt>
                      <c:pt idx="90">
                        <c:v>5.4</c:v>
                      </c:pt>
                      <c:pt idx="91">
                        <c:v>5.6</c:v>
                      </c:pt>
                      <c:pt idx="92">
                        <c:v>5.6</c:v>
                      </c:pt>
                      <c:pt idx="93">
                        <c:v>5.6</c:v>
                      </c:pt>
                      <c:pt idx="94">
                        <c:v>5.7</c:v>
                      </c:pt>
                      <c:pt idx="95">
                        <c:v>5.9</c:v>
                      </c:pt>
                      <c:pt idx="96">
                        <c:v>6.1</c:v>
                      </c:pt>
                      <c:pt idx="97">
                        <c:v>6</c:v>
                      </c:pt>
                      <c:pt idx="98">
                        <c:v>5.2</c:v>
                      </c:pt>
                      <c:pt idx="99">
                        <c:v>5.3</c:v>
                      </c:pt>
                      <c:pt idx="100">
                        <c:v>5.5</c:v>
                      </c:pt>
                      <c:pt idx="101">
                        <c:v>4.2</c:v>
                      </c:pt>
                      <c:pt idx="102">
                        <c:v>4.5</c:v>
                      </c:pt>
                      <c:pt idx="103">
                        <c:v>4.5</c:v>
                      </c:pt>
                      <c:pt idx="104">
                        <c:v>4.4000000000000004</c:v>
                      </c:pt>
                      <c:pt idx="105">
                        <c:v>4.2</c:v>
                      </c:pt>
                      <c:pt idx="106">
                        <c:v>4.5999999999999996</c:v>
                      </c:pt>
                      <c:pt idx="107">
                        <c:v>4.8</c:v>
                      </c:pt>
                      <c:pt idx="108">
                        <c:v>4.9000000000000004</c:v>
                      </c:pt>
                      <c:pt idx="109">
                        <c:v>5.2</c:v>
                      </c:pt>
                      <c:pt idx="110">
                        <c:v>5.2</c:v>
                      </c:pt>
                      <c:pt idx="111">
                        <c:v>5.3999999999999995</c:v>
                      </c:pt>
                      <c:pt idx="112">
                        <c:v>5.4</c:v>
                      </c:pt>
                      <c:pt idx="113">
                        <c:v>5.0999999999999996</c:v>
                      </c:pt>
                      <c:pt idx="114">
                        <c:v>5.1000000000000005</c:v>
                      </c:pt>
                      <c:pt idx="115">
                        <c:v>5.3</c:v>
                      </c:pt>
                      <c:pt idx="116">
                        <c:v>5.3999999999999995</c:v>
                      </c:pt>
                      <c:pt idx="117">
                        <c:v>6</c:v>
                      </c:pt>
                      <c:pt idx="118">
                        <c:v>6.1999999999999993</c:v>
                      </c:pt>
                      <c:pt idx="119">
                        <c:v>6.6000000000000005</c:v>
                      </c:pt>
                      <c:pt idx="120">
                        <c:v>6.5</c:v>
                      </c:pt>
                      <c:pt idx="121">
                        <c:v>6.7</c:v>
                      </c:pt>
                      <c:pt idx="122">
                        <c:v>6.8</c:v>
                      </c:pt>
                      <c:pt idx="123">
                        <c:v>6.3</c:v>
                      </c:pt>
                      <c:pt idx="124">
                        <c:v>6.3</c:v>
                      </c:pt>
                      <c:pt idx="125">
                        <c:v>5.8999999999999995</c:v>
                      </c:pt>
                      <c:pt idx="126">
                        <c:v>6.3</c:v>
                      </c:pt>
                      <c:pt idx="127">
                        <c:v>6.1</c:v>
                      </c:pt>
                      <c:pt idx="128">
                        <c:v>5.6</c:v>
                      </c:pt>
                      <c:pt idx="129">
                        <c:v>5.8</c:v>
                      </c:pt>
                      <c:pt idx="130">
                        <c:v>5.8</c:v>
                      </c:pt>
                      <c:pt idx="131">
                        <c:v>5.6</c:v>
                      </c:pt>
                      <c:pt idx="132">
                        <c:v>5.6999999999999993</c:v>
                      </c:pt>
                      <c:pt idx="133">
                        <c:v>5.1999999999999993</c:v>
                      </c:pt>
                      <c:pt idx="134">
                        <c:v>4.0999999999999996</c:v>
                      </c:pt>
                      <c:pt idx="135">
                        <c:v>4.0999999999999996</c:v>
                      </c:pt>
                      <c:pt idx="136">
                        <c:v>4</c:v>
                      </c:pt>
                      <c:pt idx="137">
                        <c:v>4.2</c:v>
                      </c:pt>
                      <c:pt idx="138">
                        <c:v>4.2</c:v>
                      </c:pt>
                      <c:pt idx="139">
                        <c:v>3.8000000000000003</c:v>
                      </c:pt>
                      <c:pt idx="140">
                        <c:v>3.6</c:v>
                      </c:pt>
                      <c:pt idx="141">
                        <c:v>3.5</c:v>
                      </c:pt>
                      <c:pt idx="142">
                        <c:v>3.7</c:v>
                      </c:pt>
                      <c:pt idx="143">
                        <c:v>3.7</c:v>
                      </c:pt>
                      <c:pt idx="144">
                        <c:v>3.5999999999999996</c:v>
                      </c:pt>
                      <c:pt idx="145">
                        <c:v>3.8</c:v>
                      </c:pt>
                      <c:pt idx="146">
                        <c:v>3.8</c:v>
                      </c:pt>
                      <c:pt idx="147">
                        <c:v>3.7</c:v>
                      </c:pt>
                      <c:pt idx="148">
                        <c:v>3.9000000000000004</c:v>
                      </c:pt>
                      <c:pt idx="149">
                        <c:v>3.8</c:v>
                      </c:pt>
                      <c:pt idx="150">
                        <c:v>3.9000000000000004</c:v>
                      </c:pt>
                      <c:pt idx="151">
                        <c:v>3.9000000000000004</c:v>
                      </c:pt>
                      <c:pt idx="152">
                        <c:v>4</c:v>
                      </c:pt>
                      <c:pt idx="153">
                        <c:v>4</c:v>
                      </c:pt>
                      <c:pt idx="154">
                        <c:v>4.0999999999999996</c:v>
                      </c:pt>
                      <c:pt idx="155">
                        <c:v>4</c:v>
                      </c:pt>
                    </c:numCache>
                  </c:numRef>
                </c:val>
                <c:extLst xmlns:c15="http://schemas.microsoft.com/office/drawing/2012/chart">
                  <c:ext xmlns:c16="http://schemas.microsoft.com/office/drawing/2014/chart" uri="{C3380CC4-5D6E-409C-BE32-E72D297353CC}">
                    <c16:uniqueId val="{0000000E-8664-4062-9D12-23F62B278608}"/>
                  </c:ext>
                </c:extLst>
              </c15:ser>
            </c15:filteredAreaSeries>
            <c15:filteredAreaSeries>
              <c15:ser>
                <c:idx val="11"/>
                <c:order val="11"/>
                <c:tx>
                  <c:strRef>
                    <c:extLst xmlns:c15="http://schemas.microsoft.com/office/drawing/2012/chart">
                      <c:ext xmlns:c15="http://schemas.microsoft.com/office/drawing/2012/chart" uri="{02D57815-91ED-43cb-92C2-25804820EDAC}">
                        <c15:formulaRef>
                          <c15:sqref>'Equity and Bond_Foreign'!$N$3</c15:sqref>
                        </c15:formulaRef>
                      </c:ext>
                    </c:extLst>
                    <c:strCache>
                      <c:ptCount val="1"/>
                      <c:pt idx="0">
                        <c:v>VN</c:v>
                      </c:pt>
                    </c:strCache>
                  </c:strRef>
                </c:tx>
                <c:spPr>
                  <a:solidFill>
                    <a:schemeClr val="accent6">
                      <a:lumMod val="60000"/>
                    </a:schemeClr>
                  </a:solidFill>
                  <a:ln>
                    <a:noFill/>
                  </a:ln>
                  <a:effectLst/>
                </c:spPr>
                <c:cat>
                  <c:numRef>
                    <c:extLst xmlns:c15="http://schemas.microsoft.com/office/drawing/2012/chart">
                      <c:ext xmlns:c15="http://schemas.microsoft.com/office/drawing/2012/chart" uri="{02D57815-91ED-43cb-92C2-25804820EDAC}">
                        <c15:formulaRef>
                          <c15:sqref>'Equity and Bond_Foreign'!$B$4:$B$159</c15:sqref>
                        </c15:formulaRef>
                      </c:ext>
                    </c:extLst>
                    <c:numCache>
                      <c:formatCode>m/d/yyyy</c:formatCode>
                      <c:ptCount val="156"/>
                      <c:pt idx="0">
                        <c:v>40909</c:v>
                      </c:pt>
                      <c:pt idx="1">
                        <c:v>40940</c:v>
                      </c:pt>
                      <c:pt idx="2">
                        <c:v>40969</c:v>
                      </c:pt>
                      <c:pt idx="3">
                        <c:v>41000</c:v>
                      </c:pt>
                      <c:pt idx="4">
                        <c:v>41030</c:v>
                      </c:pt>
                      <c:pt idx="5">
                        <c:v>41061</c:v>
                      </c:pt>
                      <c:pt idx="6">
                        <c:v>41091</c:v>
                      </c:pt>
                      <c:pt idx="7">
                        <c:v>41122</c:v>
                      </c:pt>
                      <c:pt idx="8">
                        <c:v>41153</c:v>
                      </c:pt>
                      <c:pt idx="9">
                        <c:v>41183</c:v>
                      </c:pt>
                      <c:pt idx="10">
                        <c:v>41214</c:v>
                      </c:pt>
                      <c:pt idx="11">
                        <c:v>41244</c:v>
                      </c:pt>
                      <c:pt idx="12">
                        <c:v>41275</c:v>
                      </c:pt>
                      <c:pt idx="13">
                        <c:v>41306</c:v>
                      </c:pt>
                      <c:pt idx="14">
                        <c:v>41334</c:v>
                      </c:pt>
                      <c:pt idx="15">
                        <c:v>41365</c:v>
                      </c:pt>
                      <c:pt idx="16">
                        <c:v>41395</c:v>
                      </c:pt>
                      <c:pt idx="17">
                        <c:v>41426</c:v>
                      </c:pt>
                      <c:pt idx="18">
                        <c:v>41456</c:v>
                      </c:pt>
                      <c:pt idx="19">
                        <c:v>41487</c:v>
                      </c:pt>
                      <c:pt idx="20">
                        <c:v>41518</c:v>
                      </c:pt>
                      <c:pt idx="21">
                        <c:v>41548</c:v>
                      </c:pt>
                      <c:pt idx="22">
                        <c:v>41579</c:v>
                      </c:pt>
                      <c:pt idx="23">
                        <c:v>41609</c:v>
                      </c:pt>
                      <c:pt idx="24">
                        <c:v>41640</c:v>
                      </c:pt>
                      <c:pt idx="25">
                        <c:v>41671</c:v>
                      </c:pt>
                      <c:pt idx="26">
                        <c:v>41699</c:v>
                      </c:pt>
                      <c:pt idx="27">
                        <c:v>41730</c:v>
                      </c:pt>
                      <c:pt idx="28">
                        <c:v>41760</c:v>
                      </c:pt>
                      <c:pt idx="29">
                        <c:v>41791</c:v>
                      </c:pt>
                      <c:pt idx="30">
                        <c:v>41821</c:v>
                      </c:pt>
                      <c:pt idx="31">
                        <c:v>41852</c:v>
                      </c:pt>
                      <c:pt idx="32">
                        <c:v>41883</c:v>
                      </c:pt>
                      <c:pt idx="33">
                        <c:v>41913</c:v>
                      </c:pt>
                      <c:pt idx="34">
                        <c:v>41944</c:v>
                      </c:pt>
                      <c:pt idx="35">
                        <c:v>41974</c:v>
                      </c:pt>
                      <c:pt idx="36">
                        <c:v>42005</c:v>
                      </c:pt>
                      <c:pt idx="37">
                        <c:v>42036</c:v>
                      </c:pt>
                      <c:pt idx="38">
                        <c:v>42064</c:v>
                      </c:pt>
                      <c:pt idx="39">
                        <c:v>42095</c:v>
                      </c:pt>
                      <c:pt idx="40">
                        <c:v>42125</c:v>
                      </c:pt>
                      <c:pt idx="41">
                        <c:v>42156</c:v>
                      </c:pt>
                      <c:pt idx="42">
                        <c:v>42186</c:v>
                      </c:pt>
                      <c:pt idx="43">
                        <c:v>42217</c:v>
                      </c:pt>
                      <c:pt idx="44">
                        <c:v>42248</c:v>
                      </c:pt>
                      <c:pt idx="45">
                        <c:v>42278</c:v>
                      </c:pt>
                      <c:pt idx="46">
                        <c:v>42309</c:v>
                      </c:pt>
                      <c:pt idx="47">
                        <c:v>42339</c:v>
                      </c:pt>
                      <c:pt idx="48">
                        <c:v>42370</c:v>
                      </c:pt>
                      <c:pt idx="49">
                        <c:v>42401</c:v>
                      </c:pt>
                      <c:pt idx="50">
                        <c:v>42430</c:v>
                      </c:pt>
                      <c:pt idx="51">
                        <c:v>42461</c:v>
                      </c:pt>
                      <c:pt idx="52">
                        <c:v>42491</c:v>
                      </c:pt>
                      <c:pt idx="53">
                        <c:v>42522</c:v>
                      </c:pt>
                      <c:pt idx="54">
                        <c:v>42552</c:v>
                      </c:pt>
                      <c:pt idx="55">
                        <c:v>42583</c:v>
                      </c:pt>
                      <c:pt idx="56">
                        <c:v>42614</c:v>
                      </c:pt>
                      <c:pt idx="57">
                        <c:v>42644</c:v>
                      </c:pt>
                      <c:pt idx="58">
                        <c:v>42675</c:v>
                      </c:pt>
                      <c:pt idx="59">
                        <c:v>42705</c:v>
                      </c:pt>
                      <c:pt idx="60">
                        <c:v>42736</c:v>
                      </c:pt>
                      <c:pt idx="61">
                        <c:v>42767</c:v>
                      </c:pt>
                      <c:pt idx="62">
                        <c:v>42795</c:v>
                      </c:pt>
                      <c:pt idx="63">
                        <c:v>42826</c:v>
                      </c:pt>
                      <c:pt idx="64">
                        <c:v>42856</c:v>
                      </c:pt>
                      <c:pt idx="65">
                        <c:v>42887</c:v>
                      </c:pt>
                      <c:pt idx="66">
                        <c:v>42917</c:v>
                      </c:pt>
                      <c:pt idx="67">
                        <c:v>42948</c:v>
                      </c:pt>
                      <c:pt idx="68">
                        <c:v>42979</c:v>
                      </c:pt>
                      <c:pt idx="69">
                        <c:v>43009</c:v>
                      </c:pt>
                      <c:pt idx="70">
                        <c:v>43040</c:v>
                      </c:pt>
                      <c:pt idx="71">
                        <c:v>43070</c:v>
                      </c:pt>
                      <c:pt idx="72">
                        <c:v>43101</c:v>
                      </c:pt>
                      <c:pt idx="73">
                        <c:v>43132</c:v>
                      </c:pt>
                      <c:pt idx="74">
                        <c:v>43160</c:v>
                      </c:pt>
                      <c:pt idx="75">
                        <c:v>43191</c:v>
                      </c:pt>
                      <c:pt idx="76">
                        <c:v>43221</c:v>
                      </c:pt>
                      <c:pt idx="77">
                        <c:v>43252</c:v>
                      </c:pt>
                      <c:pt idx="78">
                        <c:v>43282</c:v>
                      </c:pt>
                      <c:pt idx="79">
                        <c:v>43313</c:v>
                      </c:pt>
                      <c:pt idx="80">
                        <c:v>43344</c:v>
                      </c:pt>
                      <c:pt idx="81">
                        <c:v>43374</c:v>
                      </c:pt>
                      <c:pt idx="82">
                        <c:v>43405</c:v>
                      </c:pt>
                      <c:pt idx="83">
                        <c:v>43435</c:v>
                      </c:pt>
                      <c:pt idx="84">
                        <c:v>43466</c:v>
                      </c:pt>
                      <c:pt idx="85">
                        <c:v>43497</c:v>
                      </c:pt>
                      <c:pt idx="86">
                        <c:v>43525</c:v>
                      </c:pt>
                      <c:pt idx="87">
                        <c:v>43556</c:v>
                      </c:pt>
                      <c:pt idx="88">
                        <c:v>43586</c:v>
                      </c:pt>
                      <c:pt idx="89">
                        <c:v>43617</c:v>
                      </c:pt>
                      <c:pt idx="90">
                        <c:v>43647</c:v>
                      </c:pt>
                      <c:pt idx="91">
                        <c:v>43678</c:v>
                      </c:pt>
                      <c:pt idx="92">
                        <c:v>43709</c:v>
                      </c:pt>
                      <c:pt idx="93">
                        <c:v>43739</c:v>
                      </c:pt>
                      <c:pt idx="94">
                        <c:v>43770</c:v>
                      </c:pt>
                      <c:pt idx="95">
                        <c:v>43800</c:v>
                      </c:pt>
                      <c:pt idx="96">
                        <c:v>43831</c:v>
                      </c:pt>
                      <c:pt idx="97">
                        <c:v>43862</c:v>
                      </c:pt>
                      <c:pt idx="98">
                        <c:v>43891</c:v>
                      </c:pt>
                      <c:pt idx="99">
                        <c:v>43922</c:v>
                      </c:pt>
                      <c:pt idx="100">
                        <c:v>43952</c:v>
                      </c:pt>
                      <c:pt idx="101">
                        <c:v>43983</c:v>
                      </c:pt>
                      <c:pt idx="102">
                        <c:v>44013</c:v>
                      </c:pt>
                      <c:pt idx="103">
                        <c:v>44044</c:v>
                      </c:pt>
                      <c:pt idx="104">
                        <c:v>44075</c:v>
                      </c:pt>
                      <c:pt idx="105">
                        <c:v>44105</c:v>
                      </c:pt>
                      <c:pt idx="106">
                        <c:v>44136</c:v>
                      </c:pt>
                      <c:pt idx="107">
                        <c:v>44166</c:v>
                      </c:pt>
                      <c:pt idx="108">
                        <c:v>44197</c:v>
                      </c:pt>
                      <c:pt idx="109">
                        <c:v>44228</c:v>
                      </c:pt>
                      <c:pt idx="110">
                        <c:v>44256</c:v>
                      </c:pt>
                      <c:pt idx="111">
                        <c:v>44287</c:v>
                      </c:pt>
                      <c:pt idx="112">
                        <c:v>44317</c:v>
                      </c:pt>
                      <c:pt idx="113">
                        <c:v>44348</c:v>
                      </c:pt>
                      <c:pt idx="114">
                        <c:v>44378</c:v>
                      </c:pt>
                      <c:pt idx="115">
                        <c:v>44409</c:v>
                      </c:pt>
                      <c:pt idx="116">
                        <c:v>44440</c:v>
                      </c:pt>
                      <c:pt idx="117">
                        <c:v>44470</c:v>
                      </c:pt>
                      <c:pt idx="118">
                        <c:v>44501</c:v>
                      </c:pt>
                      <c:pt idx="119">
                        <c:v>44531</c:v>
                      </c:pt>
                      <c:pt idx="120">
                        <c:v>44562</c:v>
                      </c:pt>
                      <c:pt idx="121">
                        <c:v>44593</c:v>
                      </c:pt>
                      <c:pt idx="122">
                        <c:v>44621</c:v>
                      </c:pt>
                      <c:pt idx="123">
                        <c:v>44652</c:v>
                      </c:pt>
                      <c:pt idx="124">
                        <c:v>44682</c:v>
                      </c:pt>
                      <c:pt idx="125">
                        <c:v>44713</c:v>
                      </c:pt>
                      <c:pt idx="126">
                        <c:v>44743</c:v>
                      </c:pt>
                      <c:pt idx="127">
                        <c:v>44774</c:v>
                      </c:pt>
                      <c:pt idx="128">
                        <c:v>44805</c:v>
                      </c:pt>
                      <c:pt idx="129">
                        <c:v>44835</c:v>
                      </c:pt>
                      <c:pt idx="130">
                        <c:v>44866</c:v>
                      </c:pt>
                      <c:pt idx="131">
                        <c:v>44896</c:v>
                      </c:pt>
                      <c:pt idx="132">
                        <c:v>44927</c:v>
                      </c:pt>
                      <c:pt idx="133">
                        <c:v>44958</c:v>
                      </c:pt>
                      <c:pt idx="134">
                        <c:v>44986</c:v>
                      </c:pt>
                      <c:pt idx="135">
                        <c:v>45017</c:v>
                      </c:pt>
                      <c:pt idx="136">
                        <c:v>45047</c:v>
                      </c:pt>
                      <c:pt idx="137">
                        <c:v>45078</c:v>
                      </c:pt>
                      <c:pt idx="138">
                        <c:v>45108</c:v>
                      </c:pt>
                      <c:pt idx="139">
                        <c:v>45139</c:v>
                      </c:pt>
                      <c:pt idx="140">
                        <c:v>45170</c:v>
                      </c:pt>
                      <c:pt idx="141">
                        <c:v>45200</c:v>
                      </c:pt>
                      <c:pt idx="142">
                        <c:v>45231</c:v>
                      </c:pt>
                      <c:pt idx="143">
                        <c:v>45261</c:v>
                      </c:pt>
                      <c:pt idx="144">
                        <c:v>45292</c:v>
                      </c:pt>
                      <c:pt idx="145">
                        <c:v>45323</c:v>
                      </c:pt>
                      <c:pt idx="146">
                        <c:v>45352</c:v>
                      </c:pt>
                      <c:pt idx="147">
                        <c:v>45383</c:v>
                      </c:pt>
                      <c:pt idx="148">
                        <c:v>45413</c:v>
                      </c:pt>
                      <c:pt idx="149">
                        <c:v>45444</c:v>
                      </c:pt>
                      <c:pt idx="150">
                        <c:v>45474</c:v>
                      </c:pt>
                      <c:pt idx="151">
                        <c:v>45505</c:v>
                      </c:pt>
                      <c:pt idx="152">
                        <c:v>45536</c:v>
                      </c:pt>
                      <c:pt idx="153">
                        <c:v>45566</c:v>
                      </c:pt>
                      <c:pt idx="154">
                        <c:v>45597</c:v>
                      </c:pt>
                      <c:pt idx="155">
                        <c:v>45627</c:v>
                      </c:pt>
                    </c:numCache>
                  </c:numRef>
                </c:cat>
                <c:val>
                  <c:numRef>
                    <c:extLst xmlns:c15="http://schemas.microsoft.com/office/drawing/2012/chart">
                      <c:ext xmlns:c15="http://schemas.microsoft.com/office/drawing/2012/chart" uri="{02D57815-91ED-43cb-92C2-25804820EDAC}">
                        <c15:formulaRef>
                          <c15:sqref>'Equity and Bond_Foreign'!$N$4:$N$159</c15:sqref>
                        </c15:formulaRef>
                      </c:ext>
                    </c:extLst>
                    <c:numCache>
                      <c:formatCode>0</c:formatCode>
                      <c:ptCount val="15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0.2</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numCache>
                  </c:numRef>
                </c:val>
                <c:extLst xmlns:c15="http://schemas.microsoft.com/office/drawing/2012/chart">
                  <c:ext xmlns:c16="http://schemas.microsoft.com/office/drawing/2014/chart" uri="{C3380CC4-5D6E-409C-BE32-E72D297353CC}">
                    <c16:uniqueId val="{0000000F-8664-4062-9D12-23F62B278608}"/>
                  </c:ext>
                </c:extLst>
              </c15:ser>
            </c15:filteredAreaSeries>
            <c15:filteredAreaSeries>
              <c15:ser>
                <c:idx val="12"/>
                <c:order val="12"/>
                <c:tx>
                  <c:strRef>
                    <c:extLst xmlns:c15="http://schemas.microsoft.com/office/drawing/2012/chart">
                      <c:ext xmlns:c15="http://schemas.microsoft.com/office/drawing/2012/chart" uri="{02D57815-91ED-43cb-92C2-25804820EDAC}">
                        <c15:formulaRef>
                          <c15:sqref>'Equity and Bond_Foreign'!$O$3</c15:sqref>
                        </c15:formulaRef>
                      </c:ext>
                    </c:extLst>
                    <c:strCache>
                      <c:ptCount val="1"/>
                      <c:pt idx="0">
                        <c:v>SG</c:v>
                      </c:pt>
                    </c:strCache>
                  </c:strRef>
                </c:tx>
                <c:spPr>
                  <a:solidFill>
                    <a:schemeClr val="tx1">
                      <a:lumMod val="95000"/>
                      <a:lumOff val="5000"/>
                    </a:schemeClr>
                  </a:solidFill>
                  <a:ln>
                    <a:noFill/>
                  </a:ln>
                  <a:effectLst/>
                </c:spPr>
                <c:cat>
                  <c:numRef>
                    <c:extLst xmlns:c15="http://schemas.microsoft.com/office/drawing/2012/chart">
                      <c:ext xmlns:c15="http://schemas.microsoft.com/office/drawing/2012/chart" uri="{02D57815-91ED-43cb-92C2-25804820EDAC}">
                        <c15:formulaRef>
                          <c15:sqref>'Equity and Bond_Foreign'!$B$4:$B$159</c15:sqref>
                        </c15:formulaRef>
                      </c:ext>
                    </c:extLst>
                    <c:numCache>
                      <c:formatCode>m/d/yyyy</c:formatCode>
                      <c:ptCount val="156"/>
                      <c:pt idx="0">
                        <c:v>40909</c:v>
                      </c:pt>
                      <c:pt idx="1">
                        <c:v>40940</c:v>
                      </c:pt>
                      <c:pt idx="2">
                        <c:v>40969</c:v>
                      </c:pt>
                      <c:pt idx="3">
                        <c:v>41000</c:v>
                      </c:pt>
                      <c:pt idx="4">
                        <c:v>41030</c:v>
                      </c:pt>
                      <c:pt idx="5">
                        <c:v>41061</c:v>
                      </c:pt>
                      <c:pt idx="6">
                        <c:v>41091</c:v>
                      </c:pt>
                      <c:pt idx="7">
                        <c:v>41122</c:v>
                      </c:pt>
                      <c:pt idx="8">
                        <c:v>41153</c:v>
                      </c:pt>
                      <c:pt idx="9">
                        <c:v>41183</c:v>
                      </c:pt>
                      <c:pt idx="10">
                        <c:v>41214</c:v>
                      </c:pt>
                      <c:pt idx="11">
                        <c:v>41244</c:v>
                      </c:pt>
                      <c:pt idx="12">
                        <c:v>41275</c:v>
                      </c:pt>
                      <c:pt idx="13">
                        <c:v>41306</c:v>
                      </c:pt>
                      <c:pt idx="14">
                        <c:v>41334</c:v>
                      </c:pt>
                      <c:pt idx="15">
                        <c:v>41365</c:v>
                      </c:pt>
                      <c:pt idx="16">
                        <c:v>41395</c:v>
                      </c:pt>
                      <c:pt idx="17">
                        <c:v>41426</c:v>
                      </c:pt>
                      <c:pt idx="18">
                        <c:v>41456</c:v>
                      </c:pt>
                      <c:pt idx="19">
                        <c:v>41487</c:v>
                      </c:pt>
                      <c:pt idx="20">
                        <c:v>41518</c:v>
                      </c:pt>
                      <c:pt idx="21">
                        <c:v>41548</c:v>
                      </c:pt>
                      <c:pt idx="22">
                        <c:v>41579</c:v>
                      </c:pt>
                      <c:pt idx="23">
                        <c:v>41609</c:v>
                      </c:pt>
                      <c:pt idx="24">
                        <c:v>41640</c:v>
                      </c:pt>
                      <c:pt idx="25">
                        <c:v>41671</c:v>
                      </c:pt>
                      <c:pt idx="26">
                        <c:v>41699</c:v>
                      </c:pt>
                      <c:pt idx="27">
                        <c:v>41730</c:v>
                      </c:pt>
                      <c:pt idx="28">
                        <c:v>41760</c:v>
                      </c:pt>
                      <c:pt idx="29">
                        <c:v>41791</c:v>
                      </c:pt>
                      <c:pt idx="30">
                        <c:v>41821</c:v>
                      </c:pt>
                      <c:pt idx="31">
                        <c:v>41852</c:v>
                      </c:pt>
                      <c:pt idx="32">
                        <c:v>41883</c:v>
                      </c:pt>
                      <c:pt idx="33">
                        <c:v>41913</c:v>
                      </c:pt>
                      <c:pt idx="34">
                        <c:v>41944</c:v>
                      </c:pt>
                      <c:pt idx="35">
                        <c:v>41974</c:v>
                      </c:pt>
                      <c:pt idx="36">
                        <c:v>42005</c:v>
                      </c:pt>
                      <c:pt idx="37">
                        <c:v>42036</c:v>
                      </c:pt>
                      <c:pt idx="38">
                        <c:v>42064</c:v>
                      </c:pt>
                      <c:pt idx="39">
                        <c:v>42095</c:v>
                      </c:pt>
                      <c:pt idx="40">
                        <c:v>42125</c:v>
                      </c:pt>
                      <c:pt idx="41">
                        <c:v>42156</c:v>
                      </c:pt>
                      <c:pt idx="42">
                        <c:v>42186</c:v>
                      </c:pt>
                      <c:pt idx="43">
                        <c:v>42217</c:v>
                      </c:pt>
                      <c:pt idx="44">
                        <c:v>42248</c:v>
                      </c:pt>
                      <c:pt idx="45">
                        <c:v>42278</c:v>
                      </c:pt>
                      <c:pt idx="46">
                        <c:v>42309</c:v>
                      </c:pt>
                      <c:pt idx="47">
                        <c:v>42339</c:v>
                      </c:pt>
                      <c:pt idx="48">
                        <c:v>42370</c:v>
                      </c:pt>
                      <c:pt idx="49">
                        <c:v>42401</c:v>
                      </c:pt>
                      <c:pt idx="50">
                        <c:v>42430</c:v>
                      </c:pt>
                      <c:pt idx="51">
                        <c:v>42461</c:v>
                      </c:pt>
                      <c:pt idx="52">
                        <c:v>42491</c:v>
                      </c:pt>
                      <c:pt idx="53">
                        <c:v>42522</c:v>
                      </c:pt>
                      <c:pt idx="54">
                        <c:v>42552</c:v>
                      </c:pt>
                      <c:pt idx="55">
                        <c:v>42583</c:v>
                      </c:pt>
                      <c:pt idx="56">
                        <c:v>42614</c:v>
                      </c:pt>
                      <c:pt idx="57">
                        <c:v>42644</c:v>
                      </c:pt>
                      <c:pt idx="58">
                        <c:v>42675</c:v>
                      </c:pt>
                      <c:pt idx="59">
                        <c:v>42705</c:v>
                      </c:pt>
                      <c:pt idx="60">
                        <c:v>42736</c:v>
                      </c:pt>
                      <c:pt idx="61">
                        <c:v>42767</c:v>
                      </c:pt>
                      <c:pt idx="62">
                        <c:v>42795</c:v>
                      </c:pt>
                      <c:pt idx="63">
                        <c:v>42826</c:v>
                      </c:pt>
                      <c:pt idx="64">
                        <c:v>42856</c:v>
                      </c:pt>
                      <c:pt idx="65">
                        <c:v>42887</c:v>
                      </c:pt>
                      <c:pt idx="66">
                        <c:v>42917</c:v>
                      </c:pt>
                      <c:pt idx="67">
                        <c:v>42948</c:v>
                      </c:pt>
                      <c:pt idx="68">
                        <c:v>42979</c:v>
                      </c:pt>
                      <c:pt idx="69">
                        <c:v>43009</c:v>
                      </c:pt>
                      <c:pt idx="70">
                        <c:v>43040</c:v>
                      </c:pt>
                      <c:pt idx="71">
                        <c:v>43070</c:v>
                      </c:pt>
                      <c:pt idx="72">
                        <c:v>43101</c:v>
                      </c:pt>
                      <c:pt idx="73">
                        <c:v>43132</c:v>
                      </c:pt>
                      <c:pt idx="74">
                        <c:v>43160</c:v>
                      </c:pt>
                      <c:pt idx="75">
                        <c:v>43191</c:v>
                      </c:pt>
                      <c:pt idx="76">
                        <c:v>43221</c:v>
                      </c:pt>
                      <c:pt idx="77">
                        <c:v>43252</c:v>
                      </c:pt>
                      <c:pt idx="78">
                        <c:v>43282</c:v>
                      </c:pt>
                      <c:pt idx="79">
                        <c:v>43313</c:v>
                      </c:pt>
                      <c:pt idx="80">
                        <c:v>43344</c:v>
                      </c:pt>
                      <c:pt idx="81">
                        <c:v>43374</c:v>
                      </c:pt>
                      <c:pt idx="82">
                        <c:v>43405</c:v>
                      </c:pt>
                      <c:pt idx="83">
                        <c:v>43435</c:v>
                      </c:pt>
                      <c:pt idx="84">
                        <c:v>43466</c:v>
                      </c:pt>
                      <c:pt idx="85">
                        <c:v>43497</c:v>
                      </c:pt>
                      <c:pt idx="86">
                        <c:v>43525</c:v>
                      </c:pt>
                      <c:pt idx="87">
                        <c:v>43556</c:v>
                      </c:pt>
                      <c:pt idx="88">
                        <c:v>43586</c:v>
                      </c:pt>
                      <c:pt idx="89">
                        <c:v>43617</c:v>
                      </c:pt>
                      <c:pt idx="90">
                        <c:v>43647</c:v>
                      </c:pt>
                      <c:pt idx="91">
                        <c:v>43678</c:v>
                      </c:pt>
                      <c:pt idx="92">
                        <c:v>43709</c:v>
                      </c:pt>
                      <c:pt idx="93">
                        <c:v>43739</c:v>
                      </c:pt>
                      <c:pt idx="94">
                        <c:v>43770</c:v>
                      </c:pt>
                      <c:pt idx="95">
                        <c:v>43800</c:v>
                      </c:pt>
                      <c:pt idx="96">
                        <c:v>43831</c:v>
                      </c:pt>
                      <c:pt idx="97">
                        <c:v>43862</c:v>
                      </c:pt>
                      <c:pt idx="98">
                        <c:v>43891</c:v>
                      </c:pt>
                      <c:pt idx="99">
                        <c:v>43922</c:v>
                      </c:pt>
                      <c:pt idx="100">
                        <c:v>43952</c:v>
                      </c:pt>
                      <c:pt idx="101">
                        <c:v>43983</c:v>
                      </c:pt>
                      <c:pt idx="102">
                        <c:v>44013</c:v>
                      </c:pt>
                      <c:pt idx="103">
                        <c:v>44044</c:v>
                      </c:pt>
                      <c:pt idx="104">
                        <c:v>44075</c:v>
                      </c:pt>
                      <c:pt idx="105">
                        <c:v>44105</c:v>
                      </c:pt>
                      <c:pt idx="106">
                        <c:v>44136</c:v>
                      </c:pt>
                      <c:pt idx="107">
                        <c:v>44166</c:v>
                      </c:pt>
                      <c:pt idx="108">
                        <c:v>44197</c:v>
                      </c:pt>
                      <c:pt idx="109">
                        <c:v>44228</c:v>
                      </c:pt>
                      <c:pt idx="110">
                        <c:v>44256</c:v>
                      </c:pt>
                      <c:pt idx="111">
                        <c:v>44287</c:v>
                      </c:pt>
                      <c:pt idx="112">
                        <c:v>44317</c:v>
                      </c:pt>
                      <c:pt idx="113">
                        <c:v>44348</c:v>
                      </c:pt>
                      <c:pt idx="114">
                        <c:v>44378</c:v>
                      </c:pt>
                      <c:pt idx="115">
                        <c:v>44409</c:v>
                      </c:pt>
                      <c:pt idx="116">
                        <c:v>44440</c:v>
                      </c:pt>
                      <c:pt idx="117">
                        <c:v>44470</c:v>
                      </c:pt>
                      <c:pt idx="118">
                        <c:v>44501</c:v>
                      </c:pt>
                      <c:pt idx="119">
                        <c:v>44531</c:v>
                      </c:pt>
                      <c:pt idx="120">
                        <c:v>44562</c:v>
                      </c:pt>
                      <c:pt idx="121">
                        <c:v>44593</c:v>
                      </c:pt>
                      <c:pt idx="122">
                        <c:v>44621</c:v>
                      </c:pt>
                      <c:pt idx="123">
                        <c:v>44652</c:v>
                      </c:pt>
                      <c:pt idx="124">
                        <c:v>44682</c:v>
                      </c:pt>
                      <c:pt idx="125">
                        <c:v>44713</c:v>
                      </c:pt>
                      <c:pt idx="126">
                        <c:v>44743</c:v>
                      </c:pt>
                      <c:pt idx="127">
                        <c:v>44774</c:v>
                      </c:pt>
                      <c:pt idx="128">
                        <c:v>44805</c:v>
                      </c:pt>
                      <c:pt idx="129">
                        <c:v>44835</c:v>
                      </c:pt>
                      <c:pt idx="130">
                        <c:v>44866</c:v>
                      </c:pt>
                      <c:pt idx="131">
                        <c:v>44896</c:v>
                      </c:pt>
                      <c:pt idx="132">
                        <c:v>44927</c:v>
                      </c:pt>
                      <c:pt idx="133">
                        <c:v>44958</c:v>
                      </c:pt>
                      <c:pt idx="134">
                        <c:v>44986</c:v>
                      </c:pt>
                      <c:pt idx="135">
                        <c:v>45017</c:v>
                      </c:pt>
                      <c:pt idx="136">
                        <c:v>45047</c:v>
                      </c:pt>
                      <c:pt idx="137">
                        <c:v>45078</c:v>
                      </c:pt>
                      <c:pt idx="138">
                        <c:v>45108</c:v>
                      </c:pt>
                      <c:pt idx="139">
                        <c:v>45139</c:v>
                      </c:pt>
                      <c:pt idx="140">
                        <c:v>45170</c:v>
                      </c:pt>
                      <c:pt idx="141">
                        <c:v>45200</c:v>
                      </c:pt>
                      <c:pt idx="142">
                        <c:v>45231</c:v>
                      </c:pt>
                      <c:pt idx="143">
                        <c:v>45261</c:v>
                      </c:pt>
                      <c:pt idx="144">
                        <c:v>45292</c:v>
                      </c:pt>
                      <c:pt idx="145">
                        <c:v>45323</c:v>
                      </c:pt>
                      <c:pt idx="146">
                        <c:v>45352</c:v>
                      </c:pt>
                      <c:pt idx="147">
                        <c:v>45383</c:v>
                      </c:pt>
                      <c:pt idx="148">
                        <c:v>45413</c:v>
                      </c:pt>
                      <c:pt idx="149">
                        <c:v>45444</c:v>
                      </c:pt>
                      <c:pt idx="150">
                        <c:v>45474</c:v>
                      </c:pt>
                      <c:pt idx="151">
                        <c:v>45505</c:v>
                      </c:pt>
                      <c:pt idx="152">
                        <c:v>45536</c:v>
                      </c:pt>
                      <c:pt idx="153">
                        <c:v>45566</c:v>
                      </c:pt>
                      <c:pt idx="154">
                        <c:v>45597</c:v>
                      </c:pt>
                      <c:pt idx="155">
                        <c:v>45627</c:v>
                      </c:pt>
                    </c:numCache>
                  </c:numRef>
                </c:cat>
                <c:val>
                  <c:numRef>
                    <c:extLst xmlns:c15="http://schemas.microsoft.com/office/drawing/2012/chart">
                      <c:ext xmlns:c15="http://schemas.microsoft.com/office/drawing/2012/chart" uri="{02D57815-91ED-43cb-92C2-25804820EDAC}">
                        <c15:formulaRef>
                          <c15:sqref>'Equity and Bond_Foreign'!$O$4:$O$159</c15:sqref>
                        </c15:formulaRef>
                      </c:ext>
                    </c:extLst>
                    <c:numCache>
                      <c:formatCode>0</c:formatCode>
                      <c:ptCount val="156"/>
                      <c:pt idx="0">
                        <c:v>138.19999999999999</c:v>
                      </c:pt>
                      <c:pt idx="1">
                        <c:v>143.1</c:v>
                      </c:pt>
                      <c:pt idx="2">
                        <c:v>150</c:v>
                      </c:pt>
                      <c:pt idx="3">
                        <c:v>149.6</c:v>
                      </c:pt>
                      <c:pt idx="4">
                        <c:v>142.80000000000001</c:v>
                      </c:pt>
                      <c:pt idx="5">
                        <c:v>149.9</c:v>
                      </c:pt>
                      <c:pt idx="6">
                        <c:v>151.19999999999999</c:v>
                      </c:pt>
                      <c:pt idx="7">
                        <c:v>154</c:v>
                      </c:pt>
                      <c:pt idx="8">
                        <c:v>159.10000000000002</c:v>
                      </c:pt>
                      <c:pt idx="9">
                        <c:v>160.80000000000001</c:v>
                      </c:pt>
                      <c:pt idx="10">
                        <c:v>160.80000000000001</c:v>
                      </c:pt>
                      <c:pt idx="11">
                        <c:v>163.1</c:v>
                      </c:pt>
                      <c:pt idx="12">
                        <c:v>167.8</c:v>
                      </c:pt>
                      <c:pt idx="13">
                        <c:v>168.7</c:v>
                      </c:pt>
                      <c:pt idx="14">
                        <c:v>181</c:v>
                      </c:pt>
                      <c:pt idx="15">
                        <c:v>185.9</c:v>
                      </c:pt>
                      <c:pt idx="16">
                        <c:v>188.2</c:v>
                      </c:pt>
                      <c:pt idx="17">
                        <c:v>180.8</c:v>
                      </c:pt>
                      <c:pt idx="18">
                        <c:v>187.5</c:v>
                      </c:pt>
                      <c:pt idx="19">
                        <c:v>181.5</c:v>
                      </c:pt>
                      <c:pt idx="20">
                        <c:v>187.4</c:v>
                      </c:pt>
                      <c:pt idx="21">
                        <c:v>191.39999999999998</c:v>
                      </c:pt>
                      <c:pt idx="22">
                        <c:v>194.2</c:v>
                      </c:pt>
                      <c:pt idx="23">
                        <c:v>195.5</c:v>
                      </c:pt>
                      <c:pt idx="24">
                        <c:v>193.2</c:v>
                      </c:pt>
                      <c:pt idx="25">
                        <c:v>200.8</c:v>
                      </c:pt>
                      <c:pt idx="26">
                        <c:v>193.8</c:v>
                      </c:pt>
                      <c:pt idx="27">
                        <c:v>194.39999999999998</c:v>
                      </c:pt>
                      <c:pt idx="28">
                        <c:v>196.4</c:v>
                      </c:pt>
                      <c:pt idx="29">
                        <c:v>196.89999999999998</c:v>
                      </c:pt>
                      <c:pt idx="30">
                        <c:v>194.2</c:v>
                      </c:pt>
                      <c:pt idx="31">
                        <c:v>202.1</c:v>
                      </c:pt>
                      <c:pt idx="32">
                        <c:v>199.8</c:v>
                      </c:pt>
                      <c:pt idx="33">
                        <c:v>203.8</c:v>
                      </c:pt>
                      <c:pt idx="34">
                        <c:v>209.8</c:v>
                      </c:pt>
                      <c:pt idx="35">
                        <c:v>205.8</c:v>
                      </c:pt>
                      <c:pt idx="36">
                        <c:v>200.60000000000002</c:v>
                      </c:pt>
                      <c:pt idx="37">
                        <c:v>207.6</c:v>
                      </c:pt>
                      <c:pt idx="38">
                        <c:v>203.7</c:v>
                      </c:pt>
                      <c:pt idx="39">
                        <c:v>204.2</c:v>
                      </c:pt>
                      <c:pt idx="40">
                        <c:v>206.6</c:v>
                      </c:pt>
                      <c:pt idx="41">
                        <c:v>204.8</c:v>
                      </c:pt>
                      <c:pt idx="42">
                        <c:v>206</c:v>
                      </c:pt>
                      <c:pt idx="43">
                        <c:v>196.39999999999998</c:v>
                      </c:pt>
                      <c:pt idx="44">
                        <c:v>187.8</c:v>
                      </c:pt>
                      <c:pt idx="45">
                        <c:v>195.7</c:v>
                      </c:pt>
                      <c:pt idx="46">
                        <c:v>197.6</c:v>
                      </c:pt>
                      <c:pt idx="47">
                        <c:v>193.1</c:v>
                      </c:pt>
                      <c:pt idx="48">
                        <c:v>187.8</c:v>
                      </c:pt>
                      <c:pt idx="49">
                        <c:v>189.5</c:v>
                      </c:pt>
                      <c:pt idx="50">
                        <c:v>194.3</c:v>
                      </c:pt>
                      <c:pt idx="51">
                        <c:v>195.8</c:v>
                      </c:pt>
                      <c:pt idx="52">
                        <c:v>196.8</c:v>
                      </c:pt>
                      <c:pt idx="53">
                        <c:v>197</c:v>
                      </c:pt>
                      <c:pt idx="54">
                        <c:v>203.9</c:v>
                      </c:pt>
                      <c:pt idx="55">
                        <c:v>199.1</c:v>
                      </c:pt>
                      <c:pt idx="56">
                        <c:v>204.1</c:v>
                      </c:pt>
                      <c:pt idx="57">
                        <c:v>203.8</c:v>
                      </c:pt>
                      <c:pt idx="58">
                        <c:v>207.60000000000002</c:v>
                      </c:pt>
                      <c:pt idx="59">
                        <c:v>202.6</c:v>
                      </c:pt>
                      <c:pt idx="60">
                        <c:v>207.10000000000002</c:v>
                      </c:pt>
                      <c:pt idx="61">
                        <c:v>214.1</c:v>
                      </c:pt>
                      <c:pt idx="62">
                        <c:v>214.5</c:v>
                      </c:pt>
                      <c:pt idx="63">
                        <c:v>217.7</c:v>
                      </c:pt>
                      <c:pt idx="64">
                        <c:v>222</c:v>
                      </c:pt>
                      <c:pt idx="65">
                        <c:v>224.39999999999998</c:v>
                      </c:pt>
                      <c:pt idx="66">
                        <c:v>222.89999999999998</c:v>
                      </c:pt>
                      <c:pt idx="67">
                        <c:v>226.1</c:v>
                      </c:pt>
                      <c:pt idx="68">
                        <c:v>227.3</c:v>
                      </c:pt>
                      <c:pt idx="69">
                        <c:v>230.5</c:v>
                      </c:pt>
                      <c:pt idx="70">
                        <c:v>234.8</c:v>
                      </c:pt>
                      <c:pt idx="71">
                        <c:v>227.29999999999998</c:v>
                      </c:pt>
                      <c:pt idx="72">
                        <c:v>238.5</c:v>
                      </c:pt>
                      <c:pt idx="73">
                        <c:v>232.3</c:v>
                      </c:pt>
                      <c:pt idx="74">
                        <c:v>229.10000000000002</c:v>
                      </c:pt>
                      <c:pt idx="75">
                        <c:v>228</c:v>
                      </c:pt>
                      <c:pt idx="76">
                        <c:v>230.10000000000002</c:v>
                      </c:pt>
                      <c:pt idx="77">
                        <c:v>221.89999999999998</c:v>
                      </c:pt>
                      <c:pt idx="78">
                        <c:v>226.1</c:v>
                      </c:pt>
                      <c:pt idx="79">
                        <c:v>228.3</c:v>
                      </c:pt>
                      <c:pt idx="80">
                        <c:v>217.2</c:v>
                      </c:pt>
                      <c:pt idx="81">
                        <c:v>208.5</c:v>
                      </c:pt>
                      <c:pt idx="82">
                        <c:v>208.1</c:v>
                      </c:pt>
                      <c:pt idx="83">
                        <c:v>234.60000000000002</c:v>
                      </c:pt>
                      <c:pt idx="84">
                        <c:v>235.4</c:v>
                      </c:pt>
                      <c:pt idx="85">
                        <c:v>235</c:v>
                      </c:pt>
                      <c:pt idx="86">
                        <c:v>233.79999999999998</c:v>
                      </c:pt>
                      <c:pt idx="87">
                        <c:v>249.39999999999998</c:v>
                      </c:pt>
                      <c:pt idx="88">
                        <c:v>245.9</c:v>
                      </c:pt>
                      <c:pt idx="89">
                        <c:v>207.1</c:v>
                      </c:pt>
                      <c:pt idx="90">
                        <c:v>213.20000000000002</c:v>
                      </c:pt>
                      <c:pt idx="91">
                        <c:v>215.8</c:v>
                      </c:pt>
                      <c:pt idx="92">
                        <c:v>221.8</c:v>
                      </c:pt>
                      <c:pt idx="93">
                        <c:v>232.2</c:v>
                      </c:pt>
                      <c:pt idx="94">
                        <c:v>225.8</c:v>
                      </c:pt>
                      <c:pt idx="95">
                        <c:v>228.7</c:v>
                      </c:pt>
                      <c:pt idx="96">
                        <c:v>217.7</c:v>
                      </c:pt>
                      <c:pt idx="97">
                        <c:v>211.7</c:v>
                      </c:pt>
                      <c:pt idx="98">
                        <c:v>181.3</c:v>
                      </c:pt>
                      <c:pt idx="99">
                        <c:v>185.5</c:v>
                      </c:pt>
                      <c:pt idx="100">
                        <c:v>199.5</c:v>
                      </c:pt>
                      <c:pt idx="101">
                        <c:v>207.8</c:v>
                      </c:pt>
                      <c:pt idx="102">
                        <c:v>219.9</c:v>
                      </c:pt>
                      <c:pt idx="103">
                        <c:v>236.9</c:v>
                      </c:pt>
                      <c:pt idx="104">
                        <c:v>239.10000000000002</c:v>
                      </c:pt>
                      <c:pt idx="105">
                        <c:v>240.3</c:v>
                      </c:pt>
                      <c:pt idx="106">
                        <c:v>264.40000000000003</c:v>
                      </c:pt>
                      <c:pt idx="107">
                        <c:v>283.10000000000002</c:v>
                      </c:pt>
                      <c:pt idx="108">
                        <c:v>282.59999999999997</c:v>
                      </c:pt>
                      <c:pt idx="109">
                        <c:v>304.5</c:v>
                      </c:pt>
                      <c:pt idx="110">
                        <c:v>315.8</c:v>
                      </c:pt>
                      <c:pt idx="111">
                        <c:v>333.5</c:v>
                      </c:pt>
                      <c:pt idx="112">
                        <c:v>338.09999999999997</c:v>
                      </c:pt>
                      <c:pt idx="113">
                        <c:v>372.2</c:v>
                      </c:pt>
                      <c:pt idx="114">
                        <c:v>371.2</c:v>
                      </c:pt>
                      <c:pt idx="115">
                        <c:v>389.5</c:v>
                      </c:pt>
                      <c:pt idx="116">
                        <c:v>385.4</c:v>
                      </c:pt>
                      <c:pt idx="117">
                        <c:v>401.4</c:v>
                      </c:pt>
                      <c:pt idx="118">
                        <c:v>402.8</c:v>
                      </c:pt>
                      <c:pt idx="119">
                        <c:v>436.7</c:v>
                      </c:pt>
                      <c:pt idx="120">
                        <c:v>414.5</c:v>
                      </c:pt>
                      <c:pt idx="121">
                        <c:v>411.7</c:v>
                      </c:pt>
                      <c:pt idx="122">
                        <c:v>405.3</c:v>
                      </c:pt>
                      <c:pt idx="123">
                        <c:v>387.4</c:v>
                      </c:pt>
                      <c:pt idx="124">
                        <c:v>380.2</c:v>
                      </c:pt>
                      <c:pt idx="125">
                        <c:v>377.70000000000005</c:v>
                      </c:pt>
                      <c:pt idx="126">
                        <c:v>393.79999999999995</c:v>
                      </c:pt>
                      <c:pt idx="127">
                        <c:v>382.3</c:v>
                      </c:pt>
                      <c:pt idx="128">
                        <c:v>370</c:v>
                      </c:pt>
                      <c:pt idx="129">
                        <c:v>398.40000000000003</c:v>
                      </c:pt>
                      <c:pt idx="130">
                        <c:v>422.59999999999997</c:v>
                      </c:pt>
                      <c:pt idx="131">
                        <c:v>408.3</c:v>
                      </c:pt>
                      <c:pt idx="132">
                        <c:v>414.7</c:v>
                      </c:pt>
                      <c:pt idx="133">
                        <c:v>416.7</c:v>
                      </c:pt>
                      <c:pt idx="134">
                        <c:v>442.1</c:v>
                      </c:pt>
                      <c:pt idx="135">
                        <c:v>450.2</c:v>
                      </c:pt>
                      <c:pt idx="136">
                        <c:v>461.8</c:v>
                      </c:pt>
                      <c:pt idx="137">
                        <c:v>485.20000000000005</c:v>
                      </c:pt>
                      <c:pt idx="138">
                        <c:v>507.4</c:v>
                      </c:pt>
                      <c:pt idx="139">
                        <c:v>519.1</c:v>
                      </c:pt>
                      <c:pt idx="140">
                        <c:v>507.4</c:v>
                      </c:pt>
                      <c:pt idx="141">
                        <c:v>502.3</c:v>
                      </c:pt>
                      <c:pt idx="142">
                        <c:v>521.1</c:v>
                      </c:pt>
                      <c:pt idx="143">
                        <c:v>534.5</c:v>
                      </c:pt>
                      <c:pt idx="144">
                        <c:v>555</c:v>
                      </c:pt>
                      <c:pt idx="145">
                        <c:v>592.30000000000007</c:v>
                      </c:pt>
                      <c:pt idx="146">
                        <c:v>612.79999999999995</c:v>
                      </c:pt>
                      <c:pt idx="147">
                        <c:v>606.5</c:v>
                      </c:pt>
                      <c:pt idx="148">
                        <c:v>629.1</c:v>
                      </c:pt>
                      <c:pt idx="149">
                        <c:v>650.5</c:v>
                      </c:pt>
                      <c:pt idx="150">
                        <c:v>654.1</c:v>
                      </c:pt>
                      <c:pt idx="151">
                        <c:v>674.3</c:v>
                      </c:pt>
                      <c:pt idx="152">
                        <c:v>702</c:v>
                      </c:pt>
                      <c:pt idx="153">
                        <c:v>709.5</c:v>
                      </c:pt>
                      <c:pt idx="154">
                        <c:v>751.3</c:v>
                      </c:pt>
                      <c:pt idx="155">
                        <c:v>757.2</c:v>
                      </c:pt>
                    </c:numCache>
                  </c:numRef>
                </c:val>
                <c:extLst xmlns:c15="http://schemas.microsoft.com/office/drawing/2012/chart">
                  <c:ext xmlns:c16="http://schemas.microsoft.com/office/drawing/2014/chart" uri="{C3380CC4-5D6E-409C-BE32-E72D297353CC}">
                    <c16:uniqueId val="{00000010-8664-4062-9D12-23F62B278608}"/>
                  </c:ext>
                </c:extLst>
              </c15:ser>
            </c15:filteredAreaSeries>
            <c15:filteredAreaSeries>
              <c15:ser>
                <c:idx val="13"/>
                <c:order val="13"/>
                <c:tx>
                  <c:strRef>
                    <c:extLst xmlns:c15="http://schemas.microsoft.com/office/drawing/2012/chart">
                      <c:ext xmlns:c15="http://schemas.microsoft.com/office/drawing/2012/chart" uri="{02D57815-91ED-43cb-92C2-25804820EDAC}">
                        <c15:formulaRef>
                          <c15:sqref>'Equity and Bond_Foreign'!$P$3</c15:sqref>
                        </c15:formulaRef>
                      </c:ext>
                    </c:extLst>
                    <c:strCache>
                      <c:ptCount val="1"/>
                      <c:pt idx="0">
                        <c:v>ID</c:v>
                      </c:pt>
                    </c:strCache>
                  </c:strRef>
                </c:tx>
                <c:spPr>
                  <a:solidFill>
                    <a:schemeClr val="accent2">
                      <a:lumMod val="80000"/>
                      <a:lumOff val="20000"/>
                    </a:schemeClr>
                  </a:solidFill>
                  <a:ln>
                    <a:noFill/>
                  </a:ln>
                  <a:effectLst/>
                </c:spPr>
                <c:cat>
                  <c:numRef>
                    <c:extLst xmlns:c15="http://schemas.microsoft.com/office/drawing/2012/chart">
                      <c:ext xmlns:c15="http://schemas.microsoft.com/office/drawing/2012/chart" uri="{02D57815-91ED-43cb-92C2-25804820EDAC}">
                        <c15:formulaRef>
                          <c15:sqref>'Equity and Bond_Foreign'!$B$4:$B$159</c15:sqref>
                        </c15:formulaRef>
                      </c:ext>
                    </c:extLst>
                    <c:numCache>
                      <c:formatCode>m/d/yyyy</c:formatCode>
                      <c:ptCount val="156"/>
                      <c:pt idx="0">
                        <c:v>40909</c:v>
                      </c:pt>
                      <c:pt idx="1">
                        <c:v>40940</c:v>
                      </c:pt>
                      <c:pt idx="2">
                        <c:v>40969</c:v>
                      </c:pt>
                      <c:pt idx="3">
                        <c:v>41000</c:v>
                      </c:pt>
                      <c:pt idx="4">
                        <c:v>41030</c:v>
                      </c:pt>
                      <c:pt idx="5">
                        <c:v>41061</c:v>
                      </c:pt>
                      <c:pt idx="6">
                        <c:v>41091</c:v>
                      </c:pt>
                      <c:pt idx="7">
                        <c:v>41122</c:v>
                      </c:pt>
                      <c:pt idx="8">
                        <c:v>41153</c:v>
                      </c:pt>
                      <c:pt idx="9">
                        <c:v>41183</c:v>
                      </c:pt>
                      <c:pt idx="10">
                        <c:v>41214</c:v>
                      </c:pt>
                      <c:pt idx="11">
                        <c:v>41244</c:v>
                      </c:pt>
                      <c:pt idx="12">
                        <c:v>41275</c:v>
                      </c:pt>
                      <c:pt idx="13">
                        <c:v>41306</c:v>
                      </c:pt>
                      <c:pt idx="14">
                        <c:v>41334</c:v>
                      </c:pt>
                      <c:pt idx="15">
                        <c:v>41365</c:v>
                      </c:pt>
                      <c:pt idx="16">
                        <c:v>41395</c:v>
                      </c:pt>
                      <c:pt idx="17">
                        <c:v>41426</c:v>
                      </c:pt>
                      <c:pt idx="18">
                        <c:v>41456</c:v>
                      </c:pt>
                      <c:pt idx="19">
                        <c:v>41487</c:v>
                      </c:pt>
                      <c:pt idx="20">
                        <c:v>41518</c:v>
                      </c:pt>
                      <c:pt idx="21">
                        <c:v>41548</c:v>
                      </c:pt>
                      <c:pt idx="22">
                        <c:v>41579</c:v>
                      </c:pt>
                      <c:pt idx="23">
                        <c:v>41609</c:v>
                      </c:pt>
                      <c:pt idx="24">
                        <c:v>41640</c:v>
                      </c:pt>
                      <c:pt idx="25">
                        <c:v>41671</c:v>
                      </c:pt>
                      <c:pt idx="26">
                        <c:v>41699</c:v>
                      </c:pt>
                      <c:pt idx="27">
                        <c:v>41730</c:v>
                      </c:pt>
                      <c:pt idx="28">
                        <c:v>41760</c:v>
                      </c:pt>
                      <c:pt idx="29">
                        <c:v>41791</c:v>
                      </c:pt>
                      <c:pt idx="30">
                        <c:v>41821</c:v>
                      </c:pt>
                      <c:pt idx="31">
                        <c:v>41852</c:v>
                      </c:pt>
                      <c:pt idx="32">
                        <c:v>41883</c:v>
                      </c:pt>
                      <c:pt idx="33">
                        <c:v>41913</c:v>
                      </c:pt>
                      <c:pt idx="34">
                        <c:v>41944</c:v>
                      </c:pt>
                      <c:pt idx="35">
                        <c:v>41974</c:v>
                      </c:pt>
                      <c:pt idx="36">
                        <c:v>42005</c:v>
                      </c:pt>
                      <c:pt idx="37">
                        <c:v>42036</c:v>
                      </c:pt>
                      <c:pt idx="38">
                        <c:v>42064</c:v>
                      </c:pt>
                      <c:pt idx="39">
                        <c:v>42095</c:v>
                      </c:pt>
                      <c:pt idx="40">
                        <c:v>42125</c:v>
                      </c:pt>
                      <c:pt idx="41">
                        <c:v>42156</c:v>
                      </c:pt>
                      <c:pt idx="42">
                        <c:v>42186</c:v>
                      </c:pt>
                      <c:pt idx="43">
                        <c:v>42217</c:v>
                      </c:pt>
                      <c:pt idx="44">
                        <c:v>42248</c:v>
                      </c:pt>
                      <c:pt idx="45">
                        <c:v>42278</c:v>
                      </c:pt>
                      <c:pt idx="46">
                        <c:v>42309</c:v>
                      </c:pt>
                      <c:pt idx="47">
                        <c:v>42339</c:v>
                      </c:pt>
                      <c:pt idx="48">
                        <c:v>42370</c:v>
                      </c:pt>
                      <c:pt idx="49">
                        <c:v>42401</c:v>
                      </c:pt>
                      <c:pt idx="50">
                        <c:v>42430</c:v>
                      </c:pt>
                      <c:pt idx="51">
                        <c:v>42461</c:v>
                      </c:pt>
                      <c:pt idx="52">
                        <c:v>42491</c:v>
                      </c:pt>
                      <c:pt idx="53">
                        <c:v>42522</c:v>
                      </c:pt>
                      <c:pt idx="54">
                        <c:v>42552</c:v>
                      </c:pt>
                      <c:pt idx="55">
                        <c:v>42583</c:v>
                      </c:pt>
                      <c:pt idx="56">
                        <c:v>42614</c:v>
                      </c:pt>
                      <c:pt idx="57">
                        <c:v>42644</c:v>
                      </c:pt>
                      <c:pt idx="58">
                        <c:v>42675</c:v>
                      </c:pt>
                      <c:pt idx="59">
                        <c:v>42705</c:v>
                      </c:pt>
                      <c:pt idx="60">
                        <c:v>42736</c:v>
                      </c:pt>
                      <c:pt idx="61">
                        <c:v>42767</c:v>
                      </c:pt>
                      <c:pt idx="62">
                        <c:v>42795</c:v>
                      </c:pt>
                      <c:pt idx="63">
                        <c:v>42826</c:v>
                      </c:pt>
                      <c:pt idx="64">
                        <c:v>42856</c:v>
                      </c:pt>
                      <c:pt idx="65">
                        <c:v>42887</c:v>
                      </c:pt>
                      <c:pt idx="66">
                        <c:v>42917</c:v>
                      </c:pt>
                      <c:pt idx="67">
                        <c:v>42948</c:v>
                      </c:pt>
                      <c:pt idx="68">
                        <c:v>42979</c:v>
                      </c:pt>
                      <c:pt idx="69">
                        <c:v>43009</c:v>
                      </c:pt>
                      <c:pt idx="70">
                        <c:v>43040</c:v>
                      </c:pt>
                      <c:pt idx="71">
                        <c:v>43070</c:v>
                      </c:pt>
                      <c:pt idx="72">
                        <c:v>43101</c:v>
                      </c:pt>
                      <c:pt idx="73">
                        <c:v>43132</c:v>
                      </c:pt>
                      <c:pt idx="74">
                        <c:v>43160</c:v>
                      </c:pt>
                      <c:pt idx="75">
                        <c:v>43191</c:v>
                      </c:pt>
                      <c:pt idx="76">
                        <c:v>43221</c:v>
                      </c:pt>
                      <c:pt idx="77">
                        <c:v>43252</c:v>
                      </c:pt>
                      <c:pt idx="78">
                        <c:v>43282</c:v>
                      </c:pt>
                      <c:pt idx="79">
                        <c:v>43313</c:v>
                      </c:pt>
                      <c:pt idx="80">
                        <c:v>43344</c:v>
                      </c:pt>
                      <c:pt idx="81">
                        <c:v>43374</c:v>
                      </c:pt>
                      <c:pt idx="82">
                        <c:v>43405</c:v>
                      </c:pt>
                      <c:pt idx="83">
                        <c:v>43435</c:v>
                      </c:pt>
                      <c:pt idx="84">
                        <c:v>43466</c:v>
                      </c:pt>
                      <c:pt idx="85">
                        <c:v>43497</c:v>
                      </c:pt>
                      <c:pt idx="86">
                        <c:v>43525</c:v>
                      </c:pt>
                      <c:pt idx="87">
                        <c:v>43556</c:v>
                      </c:pt>
                      <c:pt idx="88">
                        <c:v>43586</c:v>
                      </c:pt>
                      <c:pt idx="89">
                        <c:v>43617</c:v>
                      </c:pt>
                      <c:pt idx="90">
                        <c:v>43647</c:v>
                      </c:pt>
                      <c:pt idx="91">
                        <c:v>43678</c:v>
                      </c:pt>
                      <c:pt idx="92">
                        <c:v>43709</c:v>
                      </c:pt>
                      <c:pt idx="93">
                        <c:v>43739</c:v>
                      </c:pt>
                      <c:pt idx="94">
                        <c:v>43770</c:v>
                      </c:pt>
                      <c:pt idx="95">
                        <c:v>43800</c:v>
                      </c:pt>
                      <c:pt idx="96">
                        <c:v>43831</c:v>
                      </c:pt>
                      <c:pt idx="97">
                        <c:v>43862</c:v>
                      </c:pt>
                      <c:pt idx="98">
                        <c:v>43891</c:v>
                      </c:pt>
                      <c:pt idx="99">
                        <c:v>43922</c:v>
                      </c:pt>
                      <c:pt idx="100">
                        <c:v>43952</c:v>
                      </c:pt>
                      <c:pt idx="101">
                        <c:v>43983</c:v>
                      </c:pt>
                      <c:pt idx="102">
                        <c:v>44013</c:v>
                      </c:pt>
                      <c:pt idx="103">
                        <c:v>44044</c:v>
                      </c:pt>
                      <c:pt idx="104">
                        <c:v>44075</c:v>
                      </c:pt>
                      <c:pt idx="105">
                        <c:v>44105</c:v>
                      </c:pt>
                      <c:pt idx="106">
                        <c:v>44136</c:v>
                      </c:pt>
                      <c:pt idx="107">
                        <c:v>44166</c:v>
                      </c:pt>
                      <c:pt idx="108">
                        <c:v>44197</c:v>
                      </c:pt>
                      <c:pt idx="109">
                        <c:v>44228</c:v>
                      </c:pt>
                      <c:pt idx="110">
                        <c:v>44256</c:v>
                      </c:pt>
                      <c:pt idx="111">
                        <c:v>44287</c:v>
                      </c:pt>
                      <c:pt idx="112">
                        <c:v>44317</c:v>
                      </c:pt>
                      <c:pt idx="113">
                        <c:v>44348</c:v>
                      </c:pt>
                      <c:pt idx="114">
                        <c:v>44378</c:v>
                      </c:pt>
                      <c:pt idx="115">
                        <c:v>44409</c:v>
                      </c:pt>
                      <c:pt idx="116">
                        <c:v>44440</c:v>
                      </c:pt>
                      <c:pt idx="117">
                        <c:v>44470</c:v>
                      </c:pt>
                      <c:pt idx="118">
                        <c:v>44501</c:v>
                      </c:pt>
                      <c:pt idx="119">
                        <c:v>44531</c:v>
                      </c:pt>
                      <c:pt idx="120">
                        <c:v>44562</c:v>
                      </c:pt>
                      <c:pt idx="121">
                        <c:v>44593</c:v>
                      </c:pt>
                      <c:pt idx="122">
                        <c:v>44621</c:v>
                      </c:pt>
                      <c:pt idx="123">
                        <c:v>44652</c:v>
                      </c:pt>
                      <c:pt idx="124">
                        <c:v>44682</c:v>
                      </c:pt>
                      <c:pt idx="125">
                        <c:v>44713</c:v>
                      </c:pt>
                      <c:pt idx="126">
                        <c:v>44743</c:v>
                      </c:pt>
                      <c:pt idx="127">
                        <c:v>44774</c:v>
                      </c:pt>
                      <c:pt idx="128">
                        <c:v>44805</c:v>
                      </c:pt>
                      <c:pt idx="129">
                        <c:v>44835</c:v>
                      </c:pt>
                      <c:pt idx="130">
                        <c:v>44866</c:v>
                      </c:pt>
                      <c:pt idx="131">
                        <c:v>44896</c:v>
                      </c:pt>
                      <c:pt idx="132">
                        <c:v>44927</c:v>
                      </c:pt>
                      <c:pt idx="133">
                        <c:v>44958</c:v>
                      </c:pt>
                      <c:pt idx="134">
                        <c:v>44986</c:v>
                      </c:pt>
                      <c:pt idx="135">
                        <c:v>45017</c:v>
                      </c:pt>
                      <c:pt idx="136">
                        <c:v>45047</c:v>
                      </c:pt>
                      <c:pt idx="137">
                        <c:v>45078</c:v>
                      </c:pt>
                      <c:pt idx="138">
                        <c:v>45108</c:v>
                      </c:pt>
                      <c:pt idx="139">
                        <c:v>45139</c:v>
                      </c:pt>
                      <c:pt idx="140">
                        <c:v>45170</c:v>
                      </c:pt>
                      <c:pt idx="141">
                        <c:v>45200</c:v>
                      </c:pt>
                      <c:pt idx="142">
                        <c:v>45231</c:v>
                      </c:pt>
                      <c:pt idx="143">
                        <c:v>45261</c:v>
                      </c:pt>
                      <c:pt idx="144">
                        <c:v>45292</c:v>
                      </c:pt>
                      <c:pt idx="145">
                        <c:v>45323</c:v>
                      </c:pt>
                      <c:pt idx="146">
                        <c:v>45352</c:v>
                      </c:pt>
                      <c:pt idx="147">
                        <c:v>45383</c:v>
                      </c:pt>
                      <c:pt idx="148">
                        <c:v>45413</c:v>
                      </c:pt>
                      <c:pt idx="149">
                        <c:v>45444</c:v>
                      </c:pt>
                      <c:pt idx="150">
                        <c:v>45474</c:v>
                      </c:pt>
                      <c:pt idx="151">
                        <c:v>45505</c:v>
                      </c:pt>
                      <c:pt idx="152">
                        <c:v>45536</c:v>
                      </c:pt>
                      <c:pt idx="153">
                        <c:v>45566</c:v>
                      </c:pt>
                      <c:pt idx="154">
                        <c:v>45597</c:v>
                      </c:pt>
                      <c:pt idx="155">
                        <c:v>45627</c:v>
                      </c:pt>
                    </c:numCache>
                  </c:numRef>
                </c:cat>
                <c:val>
                  <c:numRef>
                    <c:extLst xmlns:c15="http://schemas.microsoft.com/office/drawing/2012/chart">
                      <c:ext xmlns:c15="http://schemas.microsoft.com/office/drawing/2012/chart" uri="{02D57815-91ED-43cb-92C2-25804820EDAC}">
                        <c15:formulaRef>
                          <c15:sqref>'Equity and Bond_Foreign'!$P$4:$P$159</c15:sqref>
                        </c15:formulaRef>
                      </c:ext>
                    </c:extLst>
                    <c:numCache>
                      <c:formatCode>0</c:formatCode>
                      <c:ptCount val="156"/>
                      <c:pt idx="0">
                        <c:v>0.5</c:v>
                      </c:pt>
                      <c:pt idx="1">
                        <c:v>0.5</c:v>
                      </c:pt>
                      <c:pt idx="2">
                        <c:v>0.5</c:v>
                      </c:pt>
                      <c:pt idx="3">
                        <c:v>0.4</c:v>
                      </c:pt>
                      <c:pt idx="4">
                        <c:v>0.4</c:v>
                      </c:pt>
                      <c:pt idx="5">
                        <c:v>0.4</c:v>
                      </c:pt>
                      <c:pt idx="6">
                        <c:v>0.4</c:v>
                      </c:pt>
                      <c:pt idx="7">
                        <c:v>0.4</c:v>
                      </c:pt>
                      <c:pt idx="8">
                        <c:v>0.3</c:v>
                      </c:pt>
                      <c:pt idx="9">
                        <c:v>0.3</c:v>
                      </c:pt>
                      <c:pt idx="10">
                        <c:v>0.3</c:v>
                      </c:pt>
                      <c:pt idx="11">
                        <c:v>0.4</c:v>
                      </c:pt>
                      <c:pt idx="12">
                        <c:v>0.4</c:v>
                      </c:pt>
                      <c:pt idx="13">
                        <c:v>0.7</c:v>
                      </c:pt>
                      <c:pt idx="14">
                        <c:v>0.7</c:v>
                      </c:pt>
                      <c:pt idx="15">
                        <c:v>0.6</c:v>
                      </c:pt>
                      <c:pt idx="16">
                        <c:v>0.6</c:v>
                      </c:pt>
                      <c:pt idx="17">
                        <c:v>0.5</c:v>
                      </c:pt>
                      <c:pt idx="18">
                        <c:v>0.5</c:v>
                      </c:pt>
                      <c:pt idx="19">
                        <c:v>0.5</c:v>
                      </c:pt>
                      <c:pt idx="20">
                        <c:v>0.9</c:v>
                      </c:pt>
                      <c:pt idx="21">
                        <c:v>1</c:v>
                      </c:pt>
                      <c:pt idx="22">
                        <c:v>1</c:v>
                      </c:pt>
                      <c:pt idx="23">
                        <c:v>1</c:v>
                      </c:pt>
                      <c:pt idx="24">
                        <c:v>1.1000000000000001</c:v>
                      </c:pt>
                      <c:pt idx="25">
                        <c:v>1</c:v>
                      </c:pt>
                      <c:pt idx="26">
                        <c:v>1</c:v>
                      </c:pt>
                      <c:pt idx="27">
                        <c:v>1</c:v>
                      </c:pt>
                      <c:pt idx="28">
                        <c:v>1.1000000000000001</c:v>
                      </c:pt>
                      <c:pt idx="29">
                        <c:v>1</c:v>
                      </c:pt>
                      <c:pt idx="30">
                        <c:v>1</c:v>
                      </c:pt>
                      <c:pt idx="31">
                        <c:v>1</c:v>
                      </c:pt>
                      <c:pt idx="32">
                        <c:v>1</c:v>
                      </c:pt>
                      <c:pt idx="33">
                        <c:v>1</c:v>
                      </c:pt>
                      <c:pt idx="34">
                        <c:v>1</c:v>
                      </c:pt>
                      <c:pt idx="35">
                        <c:v>1</c:v>
                      </c:pt>
                      <c:pt idx="36">
                        <c:v>1</c:v>
                      </c:pt>
                      <c:pt idx="37">
                        <c:v>1</c:v>
                      </c:pt>
                      <c:pt idx="38">
                        <c:v>1.1000000000000001</c:v>
                      </c:pt>
                      <c:pt idx="39">
                        <c:v>1.1000000000000001</c:v>
                      </c:pt>
                      <c:pt idx="40">
                        <c:v>1.1000000000000001</c:v>
                      </c:pt>
                      <c:pt idx="41">
                        <c:v>1.1000000000000001</c:v>
                      </c:pt>
                      <c:pt idx="42">
                        <c:v>2.1999999999999997</c:v>
                      </c:pt>
                      <c:pt idx="43">
                        <c:v>2.1999999999999997</c:v>
                      </c:pt>
                      <c:pt idx="44">
                        <c:v>2.1999999999999997</c:v>
                      </c:pt>
                      <c:pt idx="45">
                        <c:v>2.2999999999999998</c:v>
                      </c:pt>
                      <c:pt idx="46">
                        <c:v>2.4</c:v>
                      </c:pt>
                      <c:pt idx="47">
                        <c:v>2.4</c:v>
                      </c:pt>
                      <c:pt idx="48">
                        <c:v>2.1999999999999997</c:v>
                      </c:pt>
                      <c:pt idx="49">
                        <c:v>2.1999999999999997</c:v>
                      </c:pt>
                      <c:pt idx="50">
                        <c:v>2.1999999999999997</c:v>
                      </c:pt>
                      <c:pt idx="51">
                        <c:v>2.1999999999999997</c:v>
                      </c:pt>
                      <c:pt idx="52">
                        <c:v>2.1999999999999997</c:v>
                      </c:pt>
                      <c:pt idx="53">
                        <c:v>2.2999999999999998</c:v>
                      </c:pt>
                      <c:pt idx="54">
                        <c:v>2.4</c:v>
                      </c:pt>
                      <c:pt idx="55">
                        <c:v>2.4</c:v>
                      </c:pt>
                      <c:pt idx="56">
                        <c:v>2.4</c:v>
                      </c:pt>
                      <c:pt idx="57">
                        <c:v>2.4</c:v>
                      </c:pt>
                      <c:pt idx="58">
                        <c:v>2.4</c:v>
                      </c:pt>
                      <c:pt idx="59">
                        <c:v>2.4</c:v>
                      </c:pt>
                      <c:pt idx="60">
                        <c:v>2.4</c:v>
                      </c:pt>
                      <c:pt idx="61">
                        <c:v>2.6</c:v>
                      </c:pt>
                      <c:pt idx="62">
                        <c:v>2.4</c:v>
                      </c:pt>
                      <c:pt idx="63">
                        <c:v>2.4</c:v>
                      </c:pt>
                      <c:pt idx="64">
                        <c:v>2.5</c:v>
                      </c:pt>
                      <c:pt idx="65">
                        <c:v>2.5</c:v>
                      </c:pt>
                      <c:pt idx="66">
                        <c:v>2.5</c:v>
                      </c:pt>
                      <c:pt idx="67">
                        <c:v>2.6</c:v>
                      </c:pt>
                      <c:pt idx="68">
                        <c:v>2.6</c:v>
                      </c:pt>
                      <c:pt idx="69">
                        <c:v>2.5</c:v>
                      </c:pt>
                      <c:pt idx="70">
                        <c:v>2.5</c:v>
                      </c:pt>
                      <c:pt idx="71">
                        <c:v>2.6</c:v>
                      </c:pt>
                      <c:pt idx="72">
                        <c:v>2.5</c:v>
                      </c:pt>
                      <c:pt idx="73">
                        <c:v>2.5</c:v>
                      </c:pt>
                      <c:pt idx="74">
                        <c:v>2.4</c:v>
                      </c:pt>
                      <c:pt idx="75">
                        <c:v>2.2999999999999998</c:v>
                      </c:pt>
                      <c:pt idx="76">
                        <c:v>2.2999999999999998</c:v>
                      </c:pt>
                      <c:pt idx="77">
                        <c:v>2.2999999999999998</c:v>
                      </c:pt>
                      <c:pt idx="78">
                        <c:v>2.2999999999999998</c:v>
                      </c:pt>
                      <c:pt idx="79">
                        <c:v>2.2999999999999998</c:v>
                      </c:pt>
                      <c:pt idx="80">
                        <c:v>2.2999999999999998</c:v>
                      </c:pt>
                      <c:pt idx="81">
                        <c:v>2.2999999999999998</c:v>
                      </c:pt>
                      <c:pt idx="82">
                        <c:v>2.2000000000000002</c:v>
                      </c:pt>
                      <c:pt idx="83">
                        <c:v>2.1</c:v>
                      </c:pt>
                      <c:pt idx="84">
                        <c:v>2.1999999999999997</c:v>
                      </c:pt>
                      <c:pt idx="85">
                        <c:v>2.1999999999999997</c:v>
                      </c:pt>
                      <c:pt idx="86">
                        <c:v>2.2999999999999998</c:v>
                      </c:pt>
                      <c:pt idx="87">
                        <c:v>2.2999999999999998</c:v>
                      </c:pt>
                      <c:pt idx="88">
                        <c:v>2.2999999999999998</c:v>
                      </c:pt>
                      <c:pt idx="89">
                        <c:v>2.4</c:v>
                      </c:pt>
                      <c:pt idx="90">
                        <c:v>2.4</c:v>
                      </c:pt>
                      <c:pt idx="91">
                        <c:v>3.1999999999999997</c:v>
                      </c:pt>
                      <c:pt idx="92">
                        <c:v>3.1999999999999997</c:v>
                      </c:pt>
                      <c:pt idx="93">
                        <c:v>3.1999999999999997</c:v>
                      </c:pt>
                      <c:pt idx="94">
                        <c:v>3.5999999999999996</c:v>
                      </c:pt>
                      <c:pt idx="95">
                        <c:v>3.6999999999999997</c:v>
                      </c:pt>
                      <c:pt idx="96">
                        <c:v>3.9</c:v>
                      </c:pt>
                      <c:pt idx="97">
                        <c:v>3.8</c:v>
                      </c:pt>
                      <c:pt idx="98">
                        <c:v>3.8</c:v>
                      </c:pt>
                      <c:pt idx="99">
                        <c:v>3.1999999999999997</c:v>
                      </c:pt>
                      <c:pt idx="100">
                        <c:v>3.5</c:v>
                      </c:pt>
                      <c:pt idx="101">
                        <c:v>3.6999999999999997</c:v>
                      </c:pt>
                      <c:pt idx="102">
                        <c:v>3.6999999999999997</c:v>
                      </c:pt>
                      <c:pt idx="103">
                        <c:v>3.6999999999999997</c:v>
                      </c:pt>
                      <c:pt idx="104">
                        <c:v>3.7</c:v>
                      </c:pt>
                      <c:pt idx="105">
                        <c:v>3.6</c:v>
                      </c:pt>
                      <c:pt idx="106">
                        <c:v>3.9</c:v>
                      </c:pt>
                      <c:pt idx="107">
                        <c:v>4.2</c:v>
                      </c:pt>
                      <c:pt idx="108">
                        <c:v>4.0999999999999996</c:v>
                      </c:pt>
                      <c:pt idx="109">
                        <c:v>4</c:v>
                      </c:pt>
                      <c:pt idx="110">
                        <c:v>3.7</c:v>
                      </c:pt>
                      <c:pt idx="111">
                        <c:v>3.7</c:v>
                      </c:pt>
                      <c:pt idx="112">
                        <c:v>3.8000000000000003</c:v>
                      </c:pt>
                      <c:pt idx="113">
                        <c:v>3.9000000000000004</c:v>
                      </c:pt>
                      <c:pt idx="114">
                        <c:v>3.9</c:v>
                      </c:pt>
                      <c:pt idx="115">
                        <c:v>4</c:v>
                      </c:pt>
                      <c:pt idx="116">
                        <c:v>4.2</c:v>
                      </c:pt>
                      <c:pt idx="117">
                        <c:v>4.2</c:v>
                      </c:pt>
                      <c:pt idx="118">
                        <c:v>4</c:v>
                      </c:pt>
                      <c:pt idx="119">
                        <c:v>4</c:v>
                      </c:pt>
                      <c:pt idx="120">
                        <c:v>3.9000000000000004</c:v>
                      </c:pt>
                      <c:pt idx="121">
                        <c:v>3.8</c:v>
                      </c:pt>
                      <c:pt idx="122">
                        <c:v>3.8</c:v>
                      </c:pt>
                      <c:pt idx="123">
                        <c:v>6.6999999999999993</c:v>
                      </c:pt>
                      <c:pt idx="124">
                        <c:v>6.4</c:v>
                      </c:pt>
                      <c:pt idx="125">
                        <c:v>6.7</c:v>
                      </c:pt>
                      <c:pt idx="126">
                        <c:v>6.6</c:v>
                      </c:pt>
                      <c:pt idx="127">
                        <c:v>6.1999999999999993</c:v>
                      </c:pt>
                      <c:pt idx="128">
                        <c:v>6.1</c:v>
                      </c:pt>
                      <c:pt idx="129">
                        <c:v>6.1</c:v>
                      </c:pt>
                      <c:pt idx="130">
                        <c:v>5.6</c:v>
                      </c:pt>
                      <c:pt idx="131">
                        <c:v>5.8000000000000007</c:v>
                      </c:pt>
                      <c:pt idx="132">
                        <c:v>5.9</c:v>
                      </c:pt>
                      <c:pt idx="133">
                        <c:v>5.6</c:v>
                      </c:pt>
                      <c:pt idx="134">
                        <c:v>5.6</c:v>
                      </c:pt>
                      <c:pt idx="135">
                        <c:v>5.1999999999999993</c:v>
                      </c:pt>
                      <c:pt idx="136">
                        <c:v>5.1999999999999993</c:v>
                      </c:pt>
                      <c:pt idx="137">
                        <c:v>5.0999999999999996</c:v>
                      </c:pt>
                      <c:pt idx="138">
                        <c:v>4.9000000000000004</c:v>
                      </c:pt>
                      <c:pt idx="139">
                        <c:v>4.5999999999999996</c:v>
                      </c:pt>
                      <c:pt idx="140">
                        <c:v>4.5</c:v>
                      </c:pt>
                      <c:pt idx="141">
                        <c:v>4.3</c:v>
                      </c:pt>
                      <c:pt idx="142">
                        <c:v>4.2</c:v>
                      </c:pt>
                      <c:pt idx="143">
                        <c:v>4.5999999999999996</c:v>
                      </c:pt>
                      <c:pt idx="144">
                        <c:v>5</c:v>
                      </c:pt>
                      <c:pt idx="145">
                        <c:v>4.9000000000000004</c:v>
                      </c:pt>
                      <c:pt idx="146">
                        <c:v>5.5</c:v>
                      </c:pt>
                      <c:pt idx="147">
                        <c:v>5.0999999999999996</c:v>
                      </c:pt>
                      <c:pt idx="148">
                        <c:v>4.5999999999999996</c:v>
                      </c:pt>
                      <c:pt idx="149">
                        <c:v>4.9000000000000004</c:v>
                      </c:pt>
                      <c:pt idx="150">
                        <c:v>5.0999999999999996</c:v>
                      </c:pt>
                      <c:pt idx="151">
                        <c:v>4.7</c:v>
                      </c:pt>
                      <c:pt idx="152">
                        <c:v>5.4</c:v>
                      </c:pt>
                      <c:pt idx="153">
                        <c:v>5</c:v>
                      </c:pt>
                      <c:pt idx="154">
                        <c:v>4.4000000000000004</c:v>
                      </c:pt>
                      <c:pt idx="155">
                        <c:v>4.4000000000000004</c:v>
                      </c:pt>
                    </c:numCache>
                  </c:numRef>
                </c:val>
                <c:extLst xmlns:c15="http://schemas.microsoft.com/office/drawing/2012/chart">
                  <c:ext xmlns:c16="http://schemas.microsoft.com/office/drawing/2014/chart" uri="{C3380CC4-5D6E-409C-BE32-E72D297353CC}">
                    <c16:uniqueId val="{00000011-8664-4062-9D12-23F62B278608}"/>
                  </c:ext>
                </c:extLst>
              </c15:ser>
            </c15:filteredAreaSeries>
            <c15:filteredAreaSeries>
              <c15:ser>
                <c:idx val="15"/>
                <c:order val="15"/>
                <c:tx>
                  <c:strRef>
                    <c:extLst xmlns:c15="http://schemas.microsoft.com/office/drawing/2012/chart">
                      <c:ext xmlns:c15="http://schemas.microsoft.com/office/drawing/2012/chart" uri="{02D57815-91ED-43cb-92C2-25804820EDAC}">
                        <c15:formulaRef>
                          <c15:sqref>'Equity and Bond_Foreign'!$R$3</c15:sqref>
                        </c15:formulaRef>
                      </c:ext>
                    </c:extLst>
                    <c:strCache>
                      <c:ptCount val="1"/>
                      <c:pt idx="0">
                        <c:v>Others</c:v>
                      </c:pt>
                    </c:strCache>
                  </c:strRef>
                </c:tx>
                <c:spPr>
                  <a:solidFill>
                    <a:srgbClr val="969696"/>
                  </a:solidFill>
                  <a:ln>
                    <a:noFill/>
                  </a:ln>
                  <a:effectLst/>
                </c:spPr>
                <c:cat>
                  <c:numRef>
                    <c:extLst xmlns:c15="http://schemas.microsoft.com/office/drawing/2012/chart">
                      <c:ext xmlns:c15="http://schemas.microsoft.com/office/drawing/2012/chart" uri="{02D57815-91ED-43cb-92C2-25804820EDAC}">
                        <c15:formulaRef>
                          <c15:sqref>'Equity and Bond_Foreign'!$B$4:$B$159</c15:sqref>
                        </c15:formulaRef>
                      </c:ext>
                    </c:extLst>
                    <c:numCache>
                      <c:formatCode>m/d/yyyy</c:formatCode>
                      <c:ptCount val="156"/>
                      <c:pt idx="0">
                        <c:v>40909</c:v>
                      </c:pt>
                      <c:pt idx="1">
                        <c:v>40940</c:v>
                      </c:pt>
                      <c:pt idx="2">
                        <c:v>40969</c:v>
                      </c:pt>
                      <c:pt idx="3">
                        <c:v>41000</c:v>
                      </c:pt>
                      <c:pt idx="4">
                        <c:v>41030</c:v>
                      </c:pt>
                      <c:pt idx="5">
                        <c:v>41061</c:v>
                      </c:pt>
                      <c:pt idx="6">
                        <c:v>41091</c:v>
                      </c:pt>
                      <c:pt idx="7">
                        <c:v>41122</c:v>
                      </c:pt>
                      <c:pt idx="8">
                        <c:v>41153</c:v>
                      </c:pt>
                      <c:pt idx="9">
                        <c:v>41183</c:v>
                      </c:pt>
                      <c:pt idx="10">
                        <c:v>41214</c:v>
                      </c:pt>
                      <c:pt idx="11">
                        <c:v>41244</c:v>
                      </c:pt>
                      <c:pt idx="12">
                        <c:v>41275</c:v>
                      </c:pt>
                      <c:pt idx="13">
                        <c:v>41306</c:v>
                      </c:pt>
                      <c:pt idx="14">
                        <c:v>41334</c:v>
                      </c:pt>
                      <c:pt idx="15">
                        <c:v>41365</c:v>
                      </c:pt>
                      <c:pt idx="16">
                        <c:v>41395</c:v>
                      </c:pt>
                      <c:pt idx="17">
                        <c:v>41426</c:v>
                      </c:pt>
                      <c:pt idx="18">
                        <c:v>41456</c:v>
                      </c:pt>
                      <c:pt idx="19">
                        <c:v>41487</c:v>
                      </c:pt>
                      <c:pt idx="20">
                        <c:v>41518</c:v>
                      </c:pt>
                      <c:pt idx="21">
                        <c:v>41548</c:v>
                      </c:pt>
                      <c:pt idx="22">
                        <c:v>41579</c:v>
                      </c:pt>
                      <c:pt idx="23">
                        <c:v>41609</c:v>
                      </c:pt>
                      <c:pt idx="24">
                        <c:v>41640</c:v>
                      </c:pt>
                      <c:pt idx="25">
                        <c:v>41671</c:v>
                      </c:pt>
                      <c:pt idx="26">
                        <c:v>41699</c:v>
                      </c:pt>
                      <c:pt idx="27">
                        <c:v>41730</c:v>
                      </c:pt>
                      <c:pt idx="28">
                        <c:v>41760</c:v>
                      </c:pt>
                      <c:pt idx="29">
                        <c:v>41791</c:v>
                      </c:pt>
                      <c:pt idx="30">
                        <c:v>41821</c:v>
                      </c:pt>
                      <c:pt idx="31">
                        <c:v>41852</c:v>
                      </c:pt>
                      <c:pt idx="32">
                        <c:v>41883</c:v>
                      </c:pt>
                      <c:pt idx="33">
                        <c:v>41913</c:v>
                      </c:pt>
                      <c:pt idx="34">
                        <c:v>41944</c:v>
                      </c:pt>
                      <c:pt idx="35">
                        <c:v>41974</c:v>
                      </c:pt>
                      <c:pt idx="36">
                        <c:v>42005</c:v>
                      </c:pt>
                      <c:pt idx="37">
                        <c:v>42036</c:v>
                      </c:pt>
                      <c:pt idx="38">
                        <c:v>42064</c:v>
                      </c:pt>
                      <c:pt idx="39">
                        <c:v>42095</c:v>
                      </c:pt>
                      <c:pt idx="40">
                        <c:v>42125</c:v>
                      </c:pt>
                      <c:pt idx="41">
                        <c:v>42156</c:v>
                      </c:pt>
                      <c:pt idx="42">
                        <c:v>42186</c:v>
                      </c:pt>
                      <c:pt idx="43">
                        <c:v>42217</c:v>
                      </c:pt>
                      <c:pt idx="44">
                        <c:v>42248</c:v>
                      </c:pt>
                      <c:pt idx="45">
                        <c:v>42278</c:v>
                      </c:pt>
                      <c:pt idx="46">
                        <c:v>42309</c:v>
                      </c:pt>
                      <c:pt idx="47">
                        <c:v>42339</c:v>
                      </c:pt>
                      <c:pt idx="48">
                        <c:v>42370</c:v>
                      </c:pt>
                      <c:pt idx="49">
                        <c:v>42401</c:v>
                      </c:pt>
                      <c:pt idx="50">
                        <c:v>42430</c:v>
                      </c:pt>
                      <c:pt idx="51">
                        <c:v>42461</c:v>
                      </c:pt>
                      <c:pt idx="52">
                        <c:v>42491</c:v>
                      </c:pt>
                      <c:pt idx="53">
                        <c:v>42522</c:v>
                      </c:pt>
                      <c:pt idx="54">
                        <c:v>42552</c:v>
                      </c:pt>
                      <c:pt idx="55">
                        <c:v>42583</c:v>
                      </c:pt>
                      <c:pt idx="56">
                        <c:v>42614</c:v>
                      </c:pt>
                      <c:pt idx="57">
                        <c:v>42644</c:v>
                      </c:pt>
                      <c:pt idx="58">
                        <c:v>42675</c:v>
                      </c:pt>
                      <c:pt idx="59">
                        <c:v>42705</c:v>
                      </c:pt>
                      <c:pt idx="60">
                        <c:v>42736</c:v>
                      </c:pt>
                      <c:pt idx="61">
                        <c:v>42767</c:v>
                      </c:pt>
                      <c:pt idx="62">
                        <c:v>42795</c:v>
                      </c:pt>
                      <c:pt idx="63">
                        <c:v>42826</c:v>
                      </c:pt>
                      <c:pt idx="64">
                        <c:v>42856</c:v>
                      </c:pt>
                      <c:pt idx="65">
                        <c:v>42887</c:v>
                      </c:pt>
                      <c:pt idx="66">
                        <c:v>42917</c:v>
                      </c:pt>
                      <c:pt idx="67">
                        <c:v>42948</c:v>
                      </c:pt>
                      <c:pt idx="68">
                        <c:v>42979</c:v>
                      </c:pt>
                      <c:pt idx="69">
                        <c:v>43009</c:v>
                      </c:pt>
                      <c:pt idx="70">
                        <c:v>43040</c:v>
                      </c:pt>
                      <c:pt idx="71">
                        <c:v>43070</c:v>
                      </c:pt>
                      <c:pt idx="72">
                        <c:v>43101</c:v>
                      </c:pt>
                      <c:pt idx="73">
                        <c:v>43132</c:v>
                      </c:pt>
                      <c:pt idx="74">
                        <c:v>43160</c:v>
                      </c:pt>
                      <c:pt idx="75">
                        <c:v>43191</c:v>
                      </c:pt>
                      <c:pt idx="76">
                        <c:v>43221</c:v>
                      </c:pt>
                      <c:pt idx="77">
                        <c:v>43252</c:v>
                      </c:pt>
                      <c:pt idx="78">
                        <c:v>43282</c:v>
                      </c:pt>
                      <c:pt idx="79">
                        <c:v>43313</c:v>
                      </c:pt>
                      <c:pt idx="80">
                        <c:v>43344</c:v>
                      </c:pt>
                      <c:pt idx="81">
                        <c:v>43374</c:v>
                      </c:pt>
                      <c:pt idx="82">
                        <c:v>43405</c:v>
                      </c:pt>
                      <c:pt idx="83">
                        <c:v>43435</c:v>
                      </c:pt>
                      <c:pt idx="84">
                        <c:v>43466</c:v>
                      </c:pt>
                      <c:pt idx="85">
                        <c:v>43497</c:v>
                      </c:pt>
                      <c:pt idx="86">
                        <c:v>43525</c:v>
                      </c:pt>
                      <c:pt idx="87">
                        <c:v>43556</c:v>
                      </c:pt>
                      <c:pt idx="88">
                        <c:v>43586</c:v>
                      </c:pt>
                      <c:pt idx="89">
                        <c:v>43617</c:v>
                      </c:pt>
                      <c:pt idx="90">
                        <c:v>43647</c:v>
                      </c:pt>
                      <c:pt idx="91">
                        <c:v>43678</c:v>
                      </c:pt>
                      <c:pt idx="92">
                        <c:v>43709</c:v>
                      </c:pt>
                      <c:pt idx="93">
                        <c:v>43739</c:v>
                      </c:pt>
                      <c:pt idx="94">
                        <c:v>43770</c:v>
                      </c:pt>
                      <c:pt idx="95">
                        <c:v>43800</c:v>
                      </c:pt>
                      <c:pt idx="96">
                        <c:v>43831</c:v>
                      </c:pt>
                      <c:pt idx="97">
                        <c:v>43862</c:v>
                      </c:pt>
                      <c:pt idx="98">
                        <c:v>43891</c:v>
                      </c:pt>
                      <c:pt idx="99">
                        <c:v>43922</c:v>
                      </c:pt>
                      <c:pt idx="100">
                        <c:v>43952</c:v>
                      </c:pt>
                      <c:pt idx="101">
                        <c:v>43983</c:v>
                      </c:pt>
                      <c:pt idx="102">
                        <c:v>44013</c:v>
                      </c:pt>
                      <c:pt idx="103">
                        <c:v>44044</c:v>
                      </c:pt>
                      <c:pt idx="104">
                        <c:v>44075</c:v>
                      </c:pt>
                      <c:pt idx="105">
                        <c:v>44105</c:v>
                      </c:pt>
                      <c:pt idx="106">
                        <c:v>44136</c:v>
                      </c:pt>
                      <c:pt idx="107">
                        <c:v>44166</c:v>
                      </c:pt>
                      <c:pt idx="108">
                        <c:v>44197</c:v>
                      </c:pt>
                      <c:pt idx="109">
                        <c:v>44228</c:v>
                      </c:pt>
                      <c:pt idx="110">
                        <c:v>44256</c:v>
                      </c:pt>
                      <c:pt idx="111">
                        <c:v>44287</c:v>
                      </c:pt>
                      <c:pt idx="112">
                        <c:v>44317</c:v>
                      </c:pt>
                      <c:pt idx="113">
                        <c:v>44348</c:v>
                      </c:pt>
                      <c:pt idx="114">
                        <c:v>44378</c:v>
                      </c:pt>
                      <c:pt idx="115">
                        <c:v>44409</c:v>
                      </c:pt>
                      <c:pt idx="116">
                        <c:v>44440</c:v>
                      </c:pt>
                      <c:pt idx="117">
                        <c:v>44470</c:v>
                      </c:pt>
                      <c:pt idx="118">
                        <c:v>44501</c:v>
                      </c:pt>
                      <c:pt idx="119">
                        <c:v>44531</c:v>
                      </c:pt>
                      <c:pt idx="120">
                        <c:v>44562</c:v>
                      </c:pt>
                      <c:pt idx="121">
                        <c:v>44593</c:v>
                      </c:pt>
                      <c:pt idx="122">
                        <c:v>44621</c:v>
                      </c:pt>
                      <c:pt idx="123">
                        <c:v>44652</c:v>
                      </c:pt>
                      <c:pt idx="124">
                        <c:v>44682</c:v>
                      </c:pt>
                      <c:pt idx="125">
                        <c:v>44713</c:v>
                      </c:pt>
                      <c:pt idx="126">
                        <c:v>44743</c:v>
                      </c:pt>
                      <c:pt idx="127">
                        <c:v>44774</c:v>
                      </c:pt>
                      <c:pt idx="128">
                        <c:v>44805</c:v>
                      </c:pt>
                      <c:pt idx="129">
                        <c:v>44835</c:v>
                      </c:pt>
                      <c:pt idx="130">
                        <c:v>44866</c:v>
                      </c:pt>
                      <c:pt idx="131">
                        <c:v>44896</c:v>
                      </c:pt>
                      <c:pt idx="132">
                        <c:v>44927</c:v>
                      </c:pt>
                      <c:pt idx="133">
                        <c:v>44958</c:v>
                      </c:pt>
                      <c:pt idx="134">
                        <c:v>44986</c:v>
                      </c:pt>
                      <c:pt idx="135">
                        <c:v>45017</c:v>
                      </c:pt>
                      <c:pt idx="136">
                        <c:v>45047</c:v>
                      </c:pt>
                      <c:pt idx="137">
                        <c:v>45078</c:v>
                      </c:pt>
                      <c:pt idx="138">
                        <c:v>45108</c:v>
                      </c:pt>
                      <c:pt idx="139">
                        <c:v>45139</c:v>
                      </c:pt>
                      <c:pt idx="140">
                        <c:v>45170</c:v>
                      </c:pt>
                      <c:pt idx="141">
                        <c:v>45200</c:v>
                      </c:pt>
                      <c:pt idx="142">
                        <c:v>45231</c:v>
                      </c:pt>
                      <c:pt idx="143">
                        <c:v>45261</c:v>
                      </c:pt>
                      <c:pt idx="144">
                        <c:v>45292</c:v>
                      </c:pt>
                      <c:pt idx="145">
                        <c:v>45323</c:v>
                      </c:pt>
                      <c:pt idx="146">
                        <c:v>45352</c:v>
                      </c:pt>
                      <c:pt idx="147">
                        <c:v>45383</c:v>
                      </c:pt>
                      <c:pt idx="148">
                        <c:v>45413</c:v>
                      </c:pt>
                      <c:pt idx="149">
                        <c:v>45444</c:v>
                      </c:pt>
                      <c:pt idx="150">
                        <c:v>45474</c:v>
                      </c:pt>
                      <c:pt idx="151">
                        <c:v>45505</c:v>
                      </c:pt>
                      <c:pt idx="152">
                        <c:v>45536</c:v>
                      </c:pt>
                      <c:pt idx="153">
                        <c:v>45566</c:v>
                      </c:pt>
                      <c:pt idx="154">
                        <c:v>45597</c:v>
                      </c:pt>
                      <c:pt idx="155">
                        <c:v>45627</c:v>
                      </c:pt>
                    </c:numCache>
                  </c:numRef>
                </c:cat>
                <c:val>
                  <c:numRef>
                    <c:extLst xmlns:c15="http://schemas.microsoft.com/office/drawing/2012/chart">
                      <c:ext xmlns:c15="http://schemas.microsoft.com/office/drawing/2012/chart" uri="{02D57815-91ED-43cb-92C2-25804820EDAC}">
                        <c15:formulaRef>
                          <c15:sqref>'Equity and Bond_Foreign'!$R$4:$R$159</c15:sqref>
                        </c15:formulaRef>
                      </c:ext>
                    </c:extLst>
                    <c:numCache>
                      <c:formatCode>0</c:formatCode>
                      <c:ptCount val="156"/>
                      <c:pt idx="0">
                        <c:v>14.5</c:v>
                      </c:pt>
                      <c:pt idx="1">
                        <c:v>15.499999999999998</c:v>
                      </c:pt>
                      <c:pt idx="2">
                        <c:v>16.2</c:v>
                      </c:pt>
                      <c:pt idx="3">
                        <c:v>16.7</c:v>
                      </c:pt>
                      <c:pt idx="4">
                        <c:v>15.999999999999998</c:v>
                      </c:pt>
                      <c:pt idx="5">
                        <c:v>16.399999999999999</c:v>
                      </c:pt>
                      <c:pt idx="6">
                        <c:v>16.599999999999998</c:v>
                      </c:pt>
                      <c:pt idx="7">
                        <c:v>16.799999999999997</c:v>
                      </c:pt>
                      <c:pt idx="8">
                        <c:v>17.2</c:v>
                      </c:pt>
                      <c:pt idx="9">
                        <c:v>17.3</c:v>
                      </c:pt>
                      <c:pt idx="10">
                        <c:v>16.899999999999999</c:v>
                      </c:pt>
                      <c:pt idx="11">
                        <c:v>17.599999999999998</c:v>
                      </c:pt>
                      <c:pt idx="12">
                        <c:v>17.899999999999999</c:v>
                      </c:pt>
                      <c:pt idx="13">
                        <c:v>18.2</c:v>
                      </c:pt>
                      <c:pt idx="14">
                        <c:v>18.299999999999997</c:v>
                      </c:pt>
                      <c:pt idx="15">
                        <c:v>18.5</c:v>
                      </c:pt>
                      <c:pt idx="16">
                        <c:v>18.600000000000001</c:v>
                      </c:pt>
                      <c:pt idx="17">
                        <c:v>19.100000000000001</c:v>
                      </c:pt>
                      <c:pt idx="18">
                        <c:v>20</c:v>
                      </c:pt>
                      <c:pt idx="19">
                        <c:v>19.7</c:v>
                      </c:pt>
                      <c:pt idx="20">
                        <c:v>21.1</c:v>
                      </c:pt>
                      <c:pt idx="21">
                        <c:v>22.1</c:v>
                      </c:pt>
                      <c:pt idx="22">
                        <c:v>22.700000000000003</c:v>
                      </c:pt>
                      <c:pt idx="23">
                        <c:v>23.3</c:v>
                      </c:pt>
                      <c:pt idx="24">
                        <c:v>22.799999999999997</c:v>
                      </c:pt>
                      <c:pt idx="25">
                        <c:v>23.9</c:v>
                      </c:pt>
                      <c:pt idx="26">
                        <c:v>23.700000000000003</c:v>
                      </c:pt>
                      <c:pt idx="27">
                        <c:v>23.799999999999997</c:v>
                      </c:pt>
                      <c:pt idx="28">
                        <c:v>24</c:v>
                      </c:pt>
                      <c:pt idx="29">
                        <c:v>23.6</c:v>
                      </c:pt>
                      <c:pt idx="30">
                        <c:v>23.2</c:v>
                      </c:pt>
                      <c:pt idx="31">
                        <c:v>24.200000000000003</c:v>
                      </c:pt>
                      <c:pt idx="32">
                        <c:v>24.5</c:v>
                      </c:pt>
                      <c:pt idx="33">
                        <c:v>24.1</c:v>
                      </c:pt>
                      <c:pt idx="34">
                        <c:v>25</c:v>
                      </c:pt>
                      <c:pt idx="35">
                        <c:v>25.200000000000003</c:v>
                      </c:pt>
                      <c:pt idx="36">
                        <c:v>24.900000000000002</c:v>
                      </c:pt>
                      <c:pt idx="37">
                        <c:v>25.5</c:v>
                      </c:pt>
                      <c:pt idx="38">
                        <c:v>25.9</c:v>
                      </c:pt>
                      <c:pt idx="39">
                        <c:v>26.4</c:v>
                      </c:pt>
                      <c:pt idx="40">
                        <c:v>26.9</c:v>
                      </c:pt>
                      <c:pt idx="41">
                        <c:v>25.8</c:v>
                      </c:pt>
                      <c:pt idx="42">
                        <c:v>26.599999999999998</c:v>
                      </c:pt>
                      <c:pt idx="43">
                        <c:v>25.799999999999997</c:v>
                      </c:pt>
                      <c:pt idx="44">
                        <c:v>25</c:v>
                      </c:pt>
                      <c:pt idx="45">
                        <c:v>25.8</c:v>
                      </c:pt>
                      <c:pt idx="46">
                        <c:v>26</c:v>
                      </c:pt>
                      <c:pt idx="47">
                        <c:v>25.1</c:v>
                      </c:pt>
                      <c:pt idx="48">
                        <c:v>24.299999999999997</c:v>
                      </c:pt>
                      <c:pt idx="49">
                        <c:v>24.200000000000003</c:v>
                      </c:pt>
                      <c:pt idx="50">
                        <c:v>25.000000000000004</c:v>
                      </c:pt>
                      <c:pt idx="51">
                        <c:v>24.9</c:v>
                      </c:pt>
                      <c:pt idx="52">
                        <c:v>25.6</c:v>
                      </c:pt>
                      <c:pt idx="53">
                        <c:v>25.299999999999997</c:v>
                      </c:pt>
                      <c:pt idx="54">
                        <c:v>26.1</c:v>
                      </c:pt>
                      <c:pt idx="55">
                        <c:v>26.4</c:v>
                      </c:pt>
                      <c:pt idx="56">
                        <c:v>26.9</c:v>
                      </c:pt>
                      <c:pt idx="57">
                        <c:v>26.5</c:v>
                      </c:pt>
                      <c:pt idx="58">
                        <c:v>27.299999999999997</c:v>
                      </c:pt>
                      <c:pt idx="59">
                        <c:v>28.1</c:v>
                      </c:pt>
                      <c:pt idx="60">
                        <c:v>29.500000000000004</c:v>
                      </c:pt>
                      <c:pt idx="61">
                        <c:v>31.800000000000004</c:v>
                      </c:pt>
                      <c:pt idx="62">
                        <c:v>32.400000000000006</c:v>
                      </c:pt>
                      <c:pt idx="63">
                        <c:v>32.9</c:v>
                      </c:pt>
                      <c:pt idx="64">
                        <c:v>33.700000000000003</c:v>
                      </c:pt>
                      <c:pt idx="65">
                        <c:v>33.9</c:v>
                      </c:pt>
                      <c:pt idx="66">
                        <c:v>34.1</c:v>
                      </c:pt>
                      <c:pt idx="67">
                        <c:v>34.1</c:v>
                      </c:pt>
                      <c:pt idx="68">
                        <c:v>35.200000000000003</c:v>
                      </c:pt>
                      <c:pt idx="69">
                        <c:v>35.800000000000004</c:v>
                      </c:pt>
                      <c:pt idx="70">
                        <c:v>37.200000000000003</c:v>
                      </c:pt>
                      <c:pt idx="71">
                        <c:v>40.1</c:v>
                      </c:pt>
                      <c:pt idx="72">
                        <c:v>42.1</c:v>
                      </c:pt>
                      <c:pt idx="73">
                        <c:v>39.299999999999997</c:v>
                      </c:pt>
                      <c:pt idx="74">
                        <c:v>38.5</c:v>
                      </c:pt>
                      <c:pt idx="75">
                        <c:v>39.199999999999996</c:v>
                      </c:pt>
                      <c:pt idx="76">
                        <c:v>40</c:v>
                      </c:pt>
                      <c:pt idx="77">
                        <c:v>37.4</c:v>
                      </c:pt>
                      <c:pt idx="78">
                        <c:v>38.9</c:v>
                      </c:pt>
                      <c:pt idx="79">
                        <c:v>39.199999999999996</c:v>
                      </c:pt>
                      <c:pt idx="80">
                        <c:v>39.4</c:v>
                      </c:pt>
                      <c:pt idx="81">
                        <c:v>37.700000000000003</c:v>
                      </c:pt>
                      <c:pt idx="82">
                        <c:v>38.299999999999997</c:v>
                      </c:pt>
                      <c:pt idx="83">
                        <c:v>38.4</c:v>
                      </c:pt>
                      <c:pt idx="84">
                        <c:v>37.800000000000004</c:v>
                      </c:pt>
                      <c:pt idx="85">
                        <c:v>37.1</c:v>
                      </c:pt>
                      <c:pt idx="86">
                        <c:v>39.5</c:v>
                      </c:pt>
                      <c:pt idx="87">
                        <c:v>40.5</c:v>
                      </c:pt>
                      <c:pt idx="88">
                        <c:v>39</c:v>
                      </c:pt>
                      <c:pt idx="89">
                        <c:v>41.800000000000004</c:v>
                      </c:pt>
                      <c:pt idx="90">
                        <c:v>42.4</c:v>
                      </c:pt>
                      <c:pt idx="91">
                        <c:v>44.5</c:v>
                      </c:pt>
                      <c:pt idx="92">
                        <c:v>45.2</c:v>
                      </c:pt>
                      <c:pt idx="93">
                        <c:v>46.699999999999996</c:v>
                      </c:pt>
                      <c:pt idx="94">
                        <c:v>49.5</c:v>
                      </c:pt>
                      <c:pt idx="95">
                        <c:v>51.8</c:v>
                      </c:pt>
                      <c:pt idx="96">
                        <c:v>52.2</c:v>
                      </c:pt>
                      <c:pt idx="97">
                        <c:v>49.800000000000004</c:v>
                      </c:pt>
                      <c:pt idx="98">
                        <c:v>47.199999999999996</c:v>
                      </c:pt>
                      <c:pt idx="99">
                        <c:v>50.899999999999991</c:v>
                      </c:pt>
                      <c:pt idx="100">
                        <c:v>53.400000000000006</c:v>
                      </c:pt>
                      <c:pt idx="101">
                        <c:v>54.4</c:v>
                      </c:pt>
                      <c:pt idx="102">
                        <c:v>57.6</c:v>
                      </c:pt>
                      <c:pt idx="103">
                        <c:v>62.199999999999996</c:v>
                      </c:pt>
                      <c:pt idx="104">
                        <c:v>61.900000000000006</c:v>
                      </c:pt>
                      <c:pt idx="105">
                        <c:v>60.8</c:v>
                      </c:pt>
                      <c:pt idx="106">
                        <c:v>66.8</c:v>
                      </c:pt>
                      <c:pt idx="107">
                        <c:v>70.100000000000009</c:v>
                      </c:pt>
                      <c:pt idx="108">
                        <c:v>69.900000000000006</c:v>
                      </c:pt>
                      <c:pt idx="109">
                        <c:v>71.300000000000011</c:v>
                      </c:pt>
                      <c:pt idx="110">
                        <c:v>72.7</c:v>
                      </c:pt>
                      <c:pt idx="111">
                        <c:v>75.700000000000017</c:v>
                      </c:pt>
                      <c:pt idx="112">
                        <c:v>76.5</c:v>
                      </c:pt>
                      <c:pt idx="113">
                        <c:v>77.900000000000006</c:v>
                      </c:pt>
                      <c:pt idx="114">
                        <c:v>79</c:v>
                      </c:pt>
                      <c:pt idx="115">
                        <c:v>81.300000000000011</c:v>
                      </c:pt>
                      <c:pt idx="116">
                        <c:v>77.8</c:v>
                      </c:pt>
                      <c:pt idx="117">
                        <c:v>82.5</c:v>
                      </c:pt>
                      <c:pt idx="118">
                        <c:v>82.7</c:v>
                      </c:pt>
                      <c:pt idx="119">
                        <c:v>88.199999999999989</c:v>
                      </c:pt>
                      <c:pt idx="120">
                        <c:v>83.199999999999989</c:v>
                      </c:pt>
                      <c:pt idx="121">
                        <c:v>81.400000000000006</c:v>
                      </c:pt>
                      <c:pt idx="122">
                        <c:v>79.699999999999989</c:v>
                      </c:pt>
                      <c:pt idx="123">
                        <c:v>77.8</c:v>
                      </c:pt>
                      <c:pt idx="124">
                        <c:v>77.099999999999994</c:v>
                      </c:pt>
                      <c:pt idx="125">
                        <c:v>72.699999999999989</c:v>
                      </c:pt>
                      <c:pt idx="126">
                        <c:v>77.900000000000006</c:v>
                      </c:pt>
                      <c:pt idx="127">
                        <c:v>75.199999999999989</c:v>
                      </c:pt>
                      <c:pt idx="128">
                        <c:v>69</c:v>
                      </c:pt>
                      <c:pt idx="129">
                        <c:v>71.100000000000009</c:v>
                      </c:pt>
                      <c:pt idx="130">
                        <c:v>72.3</c:v>
                      </c:pt>
                      <c:pt idx="131">
                        <c:v>70.099999999999994</c:v>
                      </c:pt>
                      <c:pt idx="132">
                        <c:v>71.2</c:v>
                      </c:pt>
                      <c:pt idx="133">
                        <c:v>72.300000000000011</c:v>
                      </c:pt>
                      <c:pt idx="134">
                        <c:v>75.5</c:v>
                      </c:pt>
                      <c:pt idx="135">
                        <c:v>75.600000000000009</c:v>
                      </c:pt>
                      <c:pt idx="136">
                        <c:v>77.099999999999994</c:v>
                      </c:pt>
                      <c:pt idx="137">
                        <c:v>80.8</c:v>
                      </c:pt>
                      <c:pt idx="138">
                        <c:v>83.5</c:v>
                      </c:pt>
                      <c:pt idx="139">
                        <c:v>81.5</c:v>
                      </c:pt>
                      <c:pt idx="140">
                        <c:v>77.8</c:v>
                      </c:pt>
                      <c:pt idx="141">
                        <c:v>76.600000000000009</c:v>
                      </c:pt>
                      <c:pt idx="142">
                        <c:v>82.300000000000011</c:v>
                      </c:pt>
                      <c:pt idx="143">
                        <c:v>89.100000000000009</c:v>
                      </c:pt>
                      <c:pt idx="144">
                        <c:v>89.699999999999989</c:v>
                      </c:pt>
                      <c:pt idx="145">
                        <c:v>93.799999999999983</c:v>
                      </c:pt>
                      <c:pt idx="146">
                        <c:v>95.9</c:v>
                      </c:pt>
                      <c:pt idx="147">
                        <c:v>92.4</c:v>
                      </c:pt>
                      <c:pt idx="148">
                        <c:v>95.899999999999991</c:v>
                      </c:pt>
                      <c:pt idx="149">
                        <c:v>100.79999999999998</c:v>
                      </c:pt>
                      <c:pt idx="150">
                        <c:v>100.8</c:v>
                      </c:pt>
                      <c:pt idx="151">
                        <c:v>103.4</c:v>
                      </c:pt>
                      <c:pt idx="152">
                        <c:v>107.8</c:v>
                      </c:pt>
                      <c:pt idx="153">
                        <c:v>107</c:v>
                      </c:pt>
                      <c:pt idx="154">
                        <c:v>111.9</c:v>
                      </c:pt>
                      <c:pt idx="155">
                        <c:v>113.6</c:v>
                      </c:pt>
                    </c:numCache>
                  </c:numRef>
                </c:val>
                <c:extLst xmlns:c15="http://schemas.microsoft.com/office/drawing/2012/chart">
                  <c:ext xmlns:c16="http://schemas.microsoft.com/office/drawing/2014/chart" uri="{C3380CC4-5D6E-409C-BE32-E72D297353CC}">
                    <c16:uniqueId val="{00000012-8664-4062-9D12-23F62B278608}"/>
                  </c:ext>
                </c:extLst>
              </c15:ser>
            </c15:filteredAreaSeries>
          </c:ext>
        </c:extLst>
      </c:areaChart>
      <c:lineChart>
        <c:grouping val="standard"/>
        <c:varyColors val="0"/>
        <c:ser>
          <c:idx val="18"/>
          <c:order val="18"/>
          <c:tx>
            <c:strRef>
              <c:f>'Equity and Bond_Foreign'!$U$3</c:f>
              <c:strCache>
                <c:ptCount val="1"/>
              </c:strCache>
            </c:strRef>
          </c:tx>
          <c:spPr>
            <a:ln w="28575" cap="rnd">
              <a:solidFill>
                <a:schemeClr val="accent1">
                  <a:lumMod val="80000"/>
                </a:schemeClr>
              </a:solidFill>
              <a:round/>
            </a:ln>
            <a:effectLst/>
          </c:spPr>
          <c:marker>
            <c:symbol val="none"/>
          </c:marker>
          <c:cat>
            <c:numRef>
              <c:f>'Equity and Bond_Foreign'!$B$4:$B$159</c:f>
              <c:numCache>
                <c:formatCode>m/d/yyyy</c:formatCode>
                <c:ptCount val="156"/>
                <c:pt idx="0">
                  <c:v>40909</c:v>
                </c:pt>
                <c:pt idx="1">
                  <c:v>40940</c:v>
                </c:pt>
                <c:pt idx="2">
                  <c:v>40969</c:v>
                </c:pt>
                <c:pt idx="3">
                  <c:v>41000</c:v>
                </c:pt>
                <c:pt idx="4">
                  <c:v>41030</c:v>
                </c:pt>
                <c:pt idx="5">
                  <c:v>41061</c:v>
                </c:pt>
                <c:pt idx="6">
                  <c:v>41091</c:v>
                </c:pt>
                <c:pt idx="7">
                  <c:v>41122</c:v>
                </c:pt>
                <c:pt idx="8">
                  <c:v>41153</c:v>
                </c:pt>
                <c:pt idx="9">
                  <c:v>41183</c:v>
                </c:pt>
                <c:pt idx="10">
                  <c:v>41214</c:v>
                </c:pt>
                <c:pt idx="11">
                  <c:v>41244</c:v>
                </c:pt>
                <c:pt idx="12">
                  <c:v>41275</c:v>
                </c:pt>
                <c:pt idx="13">
                  <c:v>41306</c:v>
                </c:pt>
                <c:pt idx="14">
                  <c:v>41334</c:v>
                </c:pt>
                <c:pt idx="15">
                  <c:v>41365</c:v>
                </c:pt>
                <c:pt idx="16">
                  <c:v>41395</c:v>
                </c:pt>
                <c:pt idx="17">
                  <c:v>41426</c:v>
                </c:pt>
                <c:pt idx="18">
                  <c:v>41456</c:v>
                </c:pt>
                <c:pt idx="19">
                  <c:v>41487</c:v>
                </c:pt>
                <c:pt idx="20">
                  <c:v>41518</c:v>
                </c:pt>
                <c:pt idx="21">
                  <c:v>41548</c:v>
                </c:pt>
                <c:pt idx="22">
                  <c:v>41579</c:v>
                </c:pt>
                <c:pt idx="23">
                  <c:v>41609</c:v>
                </c:pt>
                <c:pt idx="24">
                  <c:v>41640</c:v>
                </c:pt>
                <c:pt idx="25">
                  <c:v>41671</c:v>
                </c:pt>
                <c:pt idx="26">
                  <c:v>41699</c:v>
                </c:pt>
                <c:pt idx="27">
                  <c:v>41730</c:v>
                </c:pt>
                <c:pt idx="28">
                  <c:v>41760</c:v>
                </c:pt>
                <c:pt idx="29">
                  <c:v>41791</c:v>
                </c:pt>
                <c:pt idx="30">
                  <c:v>41821</c:v>
                </c:pt>
                <c:pt idx="31">
                  <c:v>41852</c:v>
                </c:pt>
                <c:pt idx="32">
                  <c:v>41883</c:v>
                </c:pt>
                <c:pt idx="33">
                  <c:v>41913</c:v>
                </c:pt>
                <c:pt idx="34">
                  <c:v>41944</c:v>
                </c:pt>
                <c:pt idx="35">
                  <c:v>41974</c:v>
                </c:pt>
                <c:pt idx="36">
                  <c:v>42005</c:v>
                </c:pt>
                <c:pt idx="37">
                  <c:v>42036</c:v>
                </c:pt>
                <c:pt idx="38">
                  <c:v>42064</c:v>
                </c:pt>
                <c:pt idx="39">
                  <c:v>42095</c:v>
                </c:pt>
                <c:pt idx="40">
                  <c:v>42125</c:v>
                </c:pt>
                <c:pt idx="41">
                  <c:v>42156</c:v>
                </c:pt>
                <c:pt idx="42">
                  <c:v>42186</c:v>
                </c:pt>
                <c:pt idx="43">
                  <c:v>42217</c:v>
                </c:pt>
                <c:pt idx="44">
                  <c:v>42248</c:v>
                </c:pt>
                <c:pt idx="45">
                  <c:v>42278</c:v>
                </c:pt>
                <c:pt idx="46">
                  <c:v>42309</c:v>
                </c:pt>
                <c:pt idx="47">
                  <c:v>42339</c:v>
                </c:pt>
                <c:pt idx="48">
                  <c:v>42370</c:v>
                </c:pt>
                <c:pt idx="49">
                  <c:v>42401</c:v>
                </c:pt>
                <c:pt idx="50">
                  <c:v>42430</c:v>
                </c:pt>
                <c:pt idx="51">
                  <c:v>42461</c:v>
                </c:pt>
                <c:pt idx="52">
                  <c:v>42491</c:v>
                </c:pt>
                <c:pt idx="53">
                  <c:v>42522</c:v>
                </c:pt>
                <c:pt idx="54">
                  <c:v>42552</c:v>
                </c:pt>
                <c:pt idx="55">
                  <c:v>42583</c:v>
                </c:pt>
                <c:pt idx="56">
                  <c:v>42614</c:v>
                </c:pt>
                <c:pt idx="57">
                  <c:v>42644</c:v>
                </c:pt>
                <c:pt idx="58">
                  <c:v>42675</c:v>
                </c:pt>
                <c:pt idx="59">
                  <c:v>42705</c:v>
                </c:pt>
                <c:pt idx="60">
                  <c:v>42736</c:v>
                </c:pt>
                <c:pt idx="61">
                  <c:v>42767</c:v>
                </c:pt>
                <c:pt idx="62">
                  <c:v>42795</c:v>
                </c:pt>
                <c:pt idx="63">
                  <c:v>42826</c:v>
                </c:pt>
                <c:pt idx="64">
                  <c:v>42856</c:v>
                </c:pt>
                <c:pt idx="65">
                  <c:v>42887</c:v>
                </c:pt>
                <c:pt idx="66">
                  <c:v>42917</c:v>
                </c:pt>
                <c:pt idx="67">
                  <c:v>42948</c:v>
                </c:pt>
                <c:pt idx="68">
                  <c:v>42979</c:v>
                </c:pt>
                <c:pt idx="69">
                  <c:v>43009</c:v>
                </c:pt>
                <c:pt idx="70">
                  <c:v>43040</c:v>
                </c:pt>
                <c:pt idx="71">
                  <c:v>43070</c:v>
                </c:pt>
                <c:pt idx="72">
                  <c:v>43101</c:v>
                </c:pt>
                <c:pt idx="73">
                  <c:v>43132</c:v>
                </c:pt>
                <c:pt idx="74">
                  <c:v>43160</c:v>
                </c:pt>
                <c:pt idx="75">
                  <c:v>43191</c:v>
                </c:pt>
                <c:pt idx="76">
                  <c:v>43221</c:v>
                </c:pt>
                <c:pt idx="77">
                  <c:v>43252</c:v>
                </c:pt>
                <c:pt idx="78">
                  <c:v>43282</c:v>
                </c:pt>
                <c:pt idx="79">
                  <c:v>43313</c:v>
                </c:pt>
                <c:pt idx="80">
                  <c:v>43344</c:v>
                </c:pt>
                <c:pt idx="81">
                  <c:v>43374</c:v>
                </c:pt>
                <c:pt idx="82">
                  <c:v>43405</c:v>
                </c:pt>
                <c:pt idx="83">
                  <c:v>43435</c:v>
                </c:pt>
                <c:pt idx="84">
                  <c:v>43466</c:v>
                </c:pt>
                <c:pt idx="85">
                  <c:v>43497</c:v>
                </c:pt>
                <c:pt idx="86">
                  <c:v>43525</c:v>
                </c:pt>
                <c:pt idx="87">
                  <c:v>43556</c:v>
                </c:pt>
                <c:pt idx="88">
                  <c:v>43586</c:v>
                </c:pt>
                <c:pt idx="89">
                  <c:v>43617</c:v>
                </c:pt>
                <c:pt idx="90">
                  <c:v>43647</c:v>
                </c:pt>
                <c:pt idx="91">
                  <c:v>43678</c:v>
                </c:pt>
                <c:pt idx="92">
                  <c:v>43709</c:v>
                </c:pt>
                <c:pt idx="93">
                  <c:v>43739</c:v>
                </c:pt>
                <c:pt idx="94">
                  <c:v>43770</c:v>
                </c:pt>
                <c:pt idx="95">
                  <c:v>43800</c:v>
                </c:pt>
                <c:pt idx="96">
                  <c:v>43831</c:v>
                </c:pt>
                <c:pt idx="97">
                  <c:v>43862</c:v>
                </c:pt>
                <c:pt idx="98">
                  <c:v>43891</c:v>
                </c:pt>
                <c:pt idx="99">
                  <c:v>43922</c:v>
                </c:pt>
                <c:pt idx="100">
                  <c:v>43952</c:v>
                </c:pt>
                <c:pt idx="101">
                  <c:v>43983</c:v>
                </c:pt>
                <c:pt idx="102">
                  <c:v>44013</c:v>
                </c:pt>
                <c:pt idx="103">
                  <c:v>44044</c:v>
                </c:pt>
                <c:pt idx="104">
                  <c:v>44075</c:v>
                </c:pt>
                <c:pt idx="105">
                  <c:v>44105</c:v>
                </c:pt>
                <c:pt idx="106">
                  <c:v>44136</c:v>
                </c:pt>
                <c:pt idx="107">
                  <c:v>44166</c:v>
                </c:pt>
                <c:pt idx="108">
                  <c:v>44197</c:v>
                </c:pt>
                <c:pt idx="109">
                  <c:v>44228</c:v>
                </c:pt>
                <c:pt idx="110">
                  <c:v>44256</c:v>
                </c:pt>
                <c:pt idx="111">
                  <c:v>44287</c:v>
                </c:pt>
                <c:pt idx="112">
                  <c:v>44317</c:v>
                </c:pt>
                <c:pt idx="113">
                  <c:v>44348</c:v>
                </c:pt>
                <c:pt idx="114">
                  <c:v>44378</c:v>
                </c:pt>
                <c:pt idx="115">
                  <c:v>44409</c:v>
                </c:pt>
                <c:pt idx="116">
                  <c:v>44440</c:v>
                </c:pt>
                <c:pt idx="117">
                  <c:v>44470</c:v>
                </c:pt>
                <c:pt idx="118">
                  <c:v>44501</c:v>
                </c:pt>
                <c:pt idx="119">
                  <c:v>44531</c:v>
                </c:pt>
                <c:pt idx="120">
                  <c:v>44562</c:v>
                </c:pt>
                <c:pt idx="121">
                  <c:v>44593</c:v>
                </c:pt>
                <c:pt idx="122">
                  <c:v>44621</c:v>
                </c:pt>
                <c:pt idx="123">
                  <c:v>44652</c:v>
                </c:pt>
                <c:pt idx="124">
                  <c:v>44682</c:v>
                </c:pt>
                <c:pt idx="125">
                  <c:v>44713</c:v>
                </c:pt>
                <c:pt idx="126">
                  <c:v>44743</c:v>
                </c:pt>
                <c:pt idx="127">
                  <c:v>44774</c:v>
                </c:pt>
                <c:pt idx="128">
                  <c:v>44805</c:v>
                </c:pt>
                <c:pt idx="129">
                  <c:v>44835</c:v>
                </c:pt>
                <c:pt idx="130">
                  <c:v>44866</c:v>
                </c:pt>
                <c:pt idx="131">
                  <c:v>44896</c:v>
                </c:pt>
                <c:pt idx="132">
                  <c:v>44927</c:v>
                </c:pt>
                <c:pt idx="133">
                  <c:v>44958</c:v>
                </c:pt>
                <c:pt idx="134">
                  <c:v>44986</c:v>
                </c:pt>
                <c:pt idx="135">
                  <c:v>45017</c:v>
                </c:pt>
                <c:pt idx="136">
                  <c:v>45047</c:v>
                </c:pt>
                <c:pt idx="137">
                  <c:v>45078</c:v>
                </c:pt>
                <c:pt idx="138">
                  <c:v>45108</c:v>
                </c:pt>
                <c:pt idx="139">
                  <c:v>45139</c:v>
                </c:pt>
                <c:pt idx="140">
                  <c:v>45170</c:v>
                </c:pt>
                <c:pt idx="141">
                  <c:v>45200</c:v>
                </c:pt>
                <c:pt idx="142">
                  <c:v>45231</c:v>
                </c:pt>
                <c:pt idx="143">
                  <c:v>45261</c:v>
                </c:pt>
                <c:pt idx="144">
                  <c:v>45292</c:v>
                </c:pt>
                <c:pt idx="145">
                  <c:v>45323</c:v>
                </c:pt>
                <c:pt idx="146">
                  <c:v>45352</c:v>
                </c:pt>
                <c:pt idx="147">
                  <c:v>45383</c:v>
                </c:pt>
                <c:pt idx="148">
                  <c:v>45413</c:v>
                </c:pt>
                <c:pt idx="149">
                  <c:v>45444</c:v>
                </c:pt>
                <c:pt idx="150">
                  <c:v>45474</c:v>
                </c:pt>
                <c:pt idx="151">
                  <c:v>45505</c:v>
                </c:pt>
                <c:pt idx="152">
                  <c:v>45536</c:v>
                </c:pt>
                <c:pt idx="153">
                  <c:v>45566</c:v>
                </c:pt>
                <c:pt idx="154">
                  <c:v>45597</c:v>
                </c:pt>
                <c:pt idx="155">
                  <c:v>45627</c:v>
                </c:pt>
              </c:numCache>
            </c:numRef>
          </c:cat>
          <c:val>
            <c:numRef>
              <c:f>'Equity and Bond_Foreign'!$U$4:$U$159</c:f>
              <c:numCache>
                <c:formatCode>General</c:formatCode>
                <c:ptCount val="156"/>
              </c:numCache>
            </c:numRef>
          </c:val>
          <c:smooth val="0"/>
          <c:extLst>
            <c:ext xmlns:c16="http://schemas.microsoft.com/office/drawing/2014/chart" uri="{C3380CC4-5D6E-409C-BE32-E72D297353CC}">
              <c16:uniqueId val="{00000005-8664-4062-9D12-23F62B278608}"/>
            </c:ext>
          </c:extLst>
        </c:ser>
        <c:dLbls>
          <c:showLegendKey val="0"/>
          <c:showVal val="0"/>
          <c:showCatName val="0"/>
          <c:showSerName val="0"/>
          <c:showPercent val="0"/>
          <c:showBubbleSize val="0"/>
        </c:dLbls>
        <c:marker val="1"/>
        <c:smooth val="0"/>
        <c:axId val="1157285592"/>
        <c:axId val="1157285232"/>
      </c:lineChart>
      <c:dateAx>
        <c:axId val="1512651240"/>
        <c:scaling>
          <c:orientation val="minMax"/>
        </c:scaling>
        <c:delete val="0"/>
        <c:axPos val="b"/>
        <c:numFmt formatCode="yy" sourceLinked="0"/>
        <c:majorTickMark val="out"/>
        <c:minorTickMark val="none"/>
        <c:tickLblPos val="nextTo"/>
        <c:spPr>
          <a:noFill/>
          <a:ln w="9525" cap="flat" cmpd="sng" algn="ctr">
            <a:solidFill>
              <a:srgbClr val="969696"/>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512650160"/>
        <c:crosses val="autoZero"/>
        <c:auto val="1"/>
        <c:lblOffset val="100"/>
        <c:baseTimeUnit val="months"/>
        <c:majorUnit val="12"/>
        <c:majorTimeUnit val="months"/>
      </c:dateAx>
      <c:valAx>
        <c:axId val="1512650160"/>
        <c:scaling>
          <c:orientation val="minMax"/>
        </c:scaling>
        <c:delete val="0"/>
        <c:axPos val="l"/>
        <c:numFmt formatCode="0" sourceLinked="1"/>
        <c:majorTickMark val="out"/>
        <c:minorTickMark val="none"/>
        <c:tickLblPos val="nextTo"/>
        <c:spPr>
          <a:noFill/>
          <a:ln>
            <a:solidFill>
              <a:srgbClr val="969696"/>
            </a:solid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512651240"/>
        <c:crosses val="autoZero"/>
        <c:crossBetween val="between"/>
        <c:dispUnits>
          <c:builtInUnit val="thousands"/>
          <c:dispUnitsLbl>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ispUnitsLbl>
        </c:dispUnits>
      </c:valAx>
      <c:valAx>
        <c:axId val="1157285232"/>
        <c:scaling>
          <c:orientation val="minMax"/>
          <c:max val="25"/>
          <c:min val="0"/>
        </c:scaling>
        <c:delete val="0"/>
        <c:axPos val="r"/>
        <c:numFmt formatCode="General" sourceLinked="1"/>
        <c:majorTickMark val="out"/>
        <c:minorTickMark val="none"/>
        <c:tickLblPos val="nextTo"/>
        <c:spPr>
          <a:noFill/>
          <a:ln>
            <a:solidFill>
              <a:srgbClr val="969696"/>
            </a:solid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157285592"/>
        <c:crosses val="max"/>
        <c:crossBetween val="between"/>
      </c:valAx>
      <c:dateAx>
        <c:axId val="1157285592"/>
        <c:scaling>
          <c:orientation val="minMax"/>
        </c:scaling>
        <c:delete val="1"/>
        <c:axPos val="b"/>
        <c:numFmt formatCode="m/d/yyyy" sourceLinked="1"/>
        <c:majorTickMark val="out"/>
        <c:minorTickMark val="none"/>
        <c:tickLblPos val="nextTo"/>
        <c:crossAx val="1157285232"/>
        <c:crosses val="autoZero"/>
        <c:auto val="1"/>
        <c:lblOffset val="100"/>
        <c:baseTimeUnit val="months"/>
        <c:majorUnit val="1"/>
        <c:minorUnit val="1"/>
      </c:dateAx>
      <c:spPr>
        <a:noFill/>
        <a:ln>
          <a:noFill/>
        </a:ln>
        <a:effectLst/>
      </c:spPr>
    </c:plotArea>
    <c:legend>
      <c:legendPos val="t"/>
      <c:legendEntry>
        <c:idx val="5"/>
        <c:delete val="1"/>
      </c:legendEntry>
      <c:layout>
        <c:manualLayout>
          <c:xMode val="edge"/>
          <c:yMode val="edge"/>
          <c:x val="0"/>
          <c:y val="0.16355059578378414"/>
          <c:w val="1"/>
          <c:h val="7.8996427529892096E-2"/>
        </c:manualLayout>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0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userShapes r:id="rId5"/>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ysClr val="windowText" lastClr="000000"/>
                </a:solidFill>
                <a:latin typeface="Arial" panose="020B0604020202020204" pitchFamily="34" charset="0"/>
                <a:ea typeface="+mn-ea"/>
                <a:cs typeface="Arial" panose="020B0604020202020204" pitchFamily="34" charset="0"/>
              </a:defRPr>
            </a:pPr>
            <a:r>
              <a:rPr lang="en-US" b="1">
                <a:solidFill>
                  <a:srgbClr val="581D74"/>
                </a:solidFill>
              </a:rPr>
              <a:t>Global Manufacturing Output</a:t>
            </a:r>
            <a:r>
              <a:rPr lang="en-US" b="1" baseline="0">
                <a:solidFill>
                  <a:srgbClr val="581D74"/>
                </a:solidFill>
              </a:rPr>
              <a:t> (</a:t>
            </a:r>
            <a:r>
              <a:rPr lang="en-US" altLang="zh-TW" b="1" baseline="0">
                <a:solidFill>
                  <a:srgbClr val="581D74"/>
                </a:solidFill>
              </a:rPr>
              <a:t>Year 2023)</a:t>
            </a:r>
            <a:endParaRPr lang="en-US" b="1">
              <a:solidFill>
                <a:srgbClr val="581D74"/>
              </a:solidFill>
            </a:endParaRPr>
          </a:p>
        </c:rich>
      </c:tx>
      <c:layout>
        <c:manualLayout>
          <c:xMode val="edge"/>
          <c:yMode val="edge"/>
          <c:x val="0.13469889180519101"/>
          <c:y val="0"/>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4.8351317196461553E-2"/>
          <c:y val="0.20309383202099743"/>
          <c:w val="0.8861368717799164"/>
          <c:h val="0.64083333333333337"/>
        </c:manualLayout>
      </c:layout>
      <c:barChart>
        <c:barDir val="col"/>
        <c:grouping val="clustered"/>
        <c:varyColors val="0"/>
        <c:ser>
          <c:idx val="0"/>
          <c:order val="0"/>
          <c:tx>
            <c:strRef>
              <c:f>Sheet1!$B$57</c:f>
              <c:strCache>
                <c:ptCount val="1"/>
                <c:pt idx="0">
                  <c:v>USD tn</c:v>
                </c:pt>
              </c:strCache>
            </c:strRef>
          </c:tx>
          <c:spPr>
            <a:solidFill>
              <a:srgbClr val="581D74"/>
            </a:solidFill>
            <a:ln>
              <a:noFill/>
            </a:ln>
            <a:effectLst/>
          </c:spPr>
          <c:invertIfNegative val="0"/>
          <c:cat>
            <c:strRef>
              <c:f>Sheet1!$D$30:$I$30</c:f>
              <c:strCache>
                <c:ptCount val="6"/>
                <c:pt idx="0">
                  <c:v>China</c:v>
                </c:pt>
                <c:pt idx="1">
                  <c:v>US</c:v>
                </c:pt>
                <c:pt idx="2">
                  <c:v>Japan</c:v>
                </c:pt>
                <c:pt idx="3">
                  <c:v>Germany</c:v>
                </c:pt>
                <c:pt idx="4">
                  <c:v>Korea</c:v>
                </c:pt>
                <c:pt idx="5">
                  <c:v>India</c:v>
                </c:pt>
              </c:strCache>
            </c:strRef>
          </c:cat>
          <c:val>
            <c:numRef>
              <c:f>Sheet1!$D$57:$I$57</c:f>
              <c:numCache>
                <c:formatCode>0</c:formatCode>
                <c:ptCount val="6"/>
                <c:pt idx="0">
                  <c:v>4.7811794661384699</c:v>
                </c:pt>
                <c:pt idx="1">
                  <c:v>2.8404470000000002</c:v>
                </c:pt>
                <c:pt idx="2">
                  <c:v>0.84279666622656502</c:v>
                </c:pt>
                <c:pt idx="3">
                  <c:v>0.83889361445883803</c:v>
                </c:pt>
                <c:pt idx="4">
                  <c:v>0.470928283534221</c:v>
                </c:pt>
                <c:pt idx="5">
                  <c:v>0.46244334222607397</c:v>
                </c:pt>
              </c:numCache>
            </c:numRef>
          </c:val>
          <c:extLst>
            <c:ext xmlns:c16="http://schemas.microsoft.com/office/drawing/2014/chart" uri="{C3380CC4-5D6E-409C-BE32-E72D297353CC}">
              <c16:uniqueId val="{00000000-FC79-4F59-A866-CF330E6CF0B7}"/>
            </c:ext>
          </c:extLst>
        </c:ser>
        <c:dLbls>
          <c:showLegendKey val="0"/>
          <c:showVal val="0"/>
          <c:showCatName val="0"/>
          <c:showSerName val="0"/>
          <c:showPercent val="0"/>
          <c:showBubbleSize val="0"/>
        </c:dLbls>
        <c:gapWidth val="150"/>
        <c:axId val="2088026120"/>
        <c:axId val="2088025400"/>
      </c:barChart>
      <c:scatterChart>
        <c:scatterStyle val="lineMarker"/>
        <c:varyColors val="0"/>
        <c:ser>
          <c:idx val="1"/>
          <c:order val="1"/>
          <c:tx>
            <c:strRef>
              <c:f>Sheet1!$B$58</c:f>
              <c:strCache>
                <c:ptCount val="1"/>
                <c:pt idx="0">
                  <c:v>% of Total (rhs)</c:v>
                </c:pt>
              </c:strCache>
            </c:strRef>
          </c:tx>
          <c:spPr>
            <a:ln w="25400" cap="rnd">
              <a:no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f>Sheet1!$D$30:$I$30</c:f>
              <c:strCache>
                <c:ptCount val="6"/>
                <c:pt idx="0">
                  <c:v>China</c:v>
                </c:pt>
                <c:pt idx="1">
                  <c:v>US</c:v>
                </c:pt>
                <c:pt idx="2">
                  <c:v>Japan</c:v>
                </c:pt>
                <c:pt idx="3">
                  <c:v>Germany</c:v>
                </c:pt>
                <c:pt idx="4">
                  <c:v>Korea</c:v>
                </c:pt>
                <c:pt idx="5">
                  <c:v>India</c:v>
                </c:pt>
              </c:strCache>
            </c:strRef>
          </c:xVal>
          <c:yVal>
            <c:numRef>
              <c:f>Sheet1!$D$58:$I$58</c:f>
              <c:numCache>
                <c:formatCode>0</c:formatCode>
                <c:ptCount val="6"/>
                <c:pt idx="0">
                  <c:v>28.878824069295799</c:v>
                </c:pt>
                <c:pt idx="1">
                  <c:v>17.15659698032832</c:v>
                </c:pt>
                <c:pt idx="2">
                  <c:v>5.0905800174456557</c:v>
                </c:pt>
                <c:pt idx="3">
                  <c:v>5.0670051765236988</c:v>
                </c:pt>
                <c:pt idx="4">
                  <c:v>2.8444560899162754</c:v>
                </c:pt>
                <c:pt idx="5">
                  <c:v>2.7932061569213564</c:v>
                </c:pt>
              </c:numCache>
            </c:numRef>
          </c:yVal>
          <c:smooth val="0"/>
          <c:extLst>
            <c:ext xmlns:c16="http://schemas.microsoft.com/office/drawing/2014/chart" uri="{C3380CC4-5D6E-409C-BE32-E72D297353CC}">
              <c16:uniqueId val="{00000001-FC79-4F59-A866-CF330E6CF0B7}"/>
            </c:ext>
          </c:extLst>
        </c:ser>
        <c:dLbls>
          <c:showLegendKey val="0"/>
          <c:showVal val="0"/>
          <c:showCatName val="0"/>
          <c:showSerName val="0"/>
          <c:showPercent val="0"/>
          <c:showBubbleSize val="0"/>
        </c:dLbls>
        <c:axId val="1125993784"/>
        <c:axId val="1125990904"/>
      </c:scatterChart>
      <c:catAx>
        <c:axId val="2088026120"/>
        <c:scaling>
          <c:orientation val="minMax"/>
        </c:scaling>
        <c:delete val="0"/>
        <c:axPos val="b"/>
        <c:numFmt formatCode="yy" sourceLinked="0"/>
        <c:majorTickMark val="out"/>
        <c:minorTickMark val="none"/>
        <c:tickLblPos val="nextTo"/>
        <c:spPr>
          <a:noFill/>
          <a:ln w="9525" cap="flat" cmpd="sng" algn="ctr">
            <a:solidFill>
              <a:srgbClr val="969696"/>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2088025400"/>
        <c:crosses val="autoZero"/>
        <c:auto val="1"/>
        <c:lblAlgn val="ctr"/>
        <c:lblOffset val="100"/>
        <c:noMultiLvlLbl val="0"/>
      </c:catAx>
      <c:valAx>
        <c:axId val="2088025400"/>
        <c:scaling>
          <c:orientation val="minMax"/>
        </c:scaling>
        <c:delete val="0"/>
        <c:axPos val="l"/>
        <c:numFmt formatCode="0" sourceLinked="1"/>
        <c:majorTickMark val="out"/>
        <c:minorTickMark val="none"/>
        <c:tickLblPos val="nextTo"/>
        <c:spPr>
          <a:noFill/>
          <a:ln>
            <a:solidFill>
              <a:srgbClr val="969696"/>
            </a:solid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2088026120"/>
        <c:crosses val="autoZero"/>
        <c:crossBetween val="between"/>
      </c:valAx>
      <c:valAx>
        <c:axId val="1125990904"/>
        <c:scaling>
          <c:orientation val="minMax"/>
        </c:scaling>
        <c:delete val="0"/>
        <c:axPos val="r"/>
        <c:numFmt formatCode="0" sourceLinked="0"/>
        <c:majorTickMark val="out"/>
        <c:minorTickMark val="none"/>
        <c:tickLblPos val="nextTo"/>
        <c:spPr>
          <a:noFill/>
          <a:ln>
            <a:solidFill>
              <a:srgbClr val="969696"/>
            </a:solid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125993784"/>
        <c:crosses val="max"/>
        <c:crossBetween val="midCat"/>
      </c:valAx>
      <c:valAx>
        <c:axId val="1125993784"/>
        <c:scaling>
          <c:orientation val="minMax"/>
        </c:scaling>
        <c:delete val="1"/>
        <c:axPos val="b"/>
        <c:numFmt formatCode="General" sourceLinked="1"/>
        <c:majorTickMark val="out"/>
        <c:minorTickMark val="none"/>
        <c:tickLblPos val="nextTo"/>
        <c:crossAx val="1125990904"/>
        <c:crosses val="autoZero"/>
        <c:crossBetween val="midCat"/>
      </c:valAx>
      <c:spPr>
        <a:noFill/>
        <a:ln>
          <a:noFill/>
        </a:ln>
        <a:effectLst/>
      </c:spPr>
    </c:plotArea>
    <c:legend>
      <c:legendPos val="t"/>
      <c:layout>
        <c:manualLayout>
          <c:xMode val="edge"/>
          <c:yMode val="edge"/>
          <c:x val="0.27031787693205017"/>
          <c:y val="0.10094925634295714"/>
          <c:w val="0.44701832409837661"/>
          <c:h val="7.8996427529892096E-2"/>
        </c:manualLayout>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0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userShapes r:id="rId5"/>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ysClr val="windowText" lastClr="000000"/>
                </a:solidFill>
                <a:latin typeface="Arial" panose="020B0604020202020204" pitchFamily="34" charset="0"/>
                <a:ea typeface="+mn-ea"/>
                <a:cs typeface="Arial" panose="020B0604020202020204" pitchFamily="34" charset="0"/>
              </a:defRPr>
            </a:pPr>
            <a:r>
              <a:rPr lang="en-US" b="1">
                <a:solidFill>
                  <a:srgbClr val="581D74"/>
                </a:solidFill>
              </a:rPr>
              <a:t>Military Spending (%</a:t>
            </a:r>
            <a:r>
              <a:rPr lang="en-US" b="1" baseline="0">
                <a:solidFill>
                  <a:srgbClr val="581D74"/>
                </a:solidFill>
              </a:rPr>
              <a:t> of World's Total</a:t>
            </a:r>
            <a:r>
              <a:rPr lang="en-US" altLang="zh-TW" b="1">
                <a:solidFill>
                  <a:srgbClr val="581D74"/>
                </a:solidFill>
              </a:rPr>
              <a:t>)</a:t>
            </a:r>
            <a:endParaRPr lang="en-US" b="1">
              <a:solidFill>
                <a:srgbClr val="581D74"/>
              </a:solidFill>
            </a:endParaRPr>
          </a:p>
        </c:rich>
      </c:tx>
      <c:layout>
        <c:manualLayout>
          <c:xMode val="edge"/>
          <c:yMode val="edge"/>
          <c:x val="0.15592130844755517"/>
          <c:y val="0"/>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4.6632495428746396E-2"/>
          <c:y val="0.17358668708078159"/>
          <c:w val="0.90673500914250726"/>
          <c:h val="0.61478492271799368"/>
        </c:manualLayout>
      </c:layout>
      <c:areaChart>
        <c:grouping val="stacked"/>
        <c:varyColors val="0"/>
        <c:dLbls>
          <c:showLegendKey val="0"/>
          <c:showVal val="0"/>
          <c:showCatName val="0"/>
          <c:showSerName val="0"/>
          <c:showPercent val="0"/>
          <c:showBubbleSize val="0"/>
        </c:dLbls>
        <c:axId val="866941528"/>
        <c:axId val="866941168"/>
        <c:extLst>
          <c:ext xmlns:c15="http://schemas.microsoft.com/office/drawing/2012/chart" uri="{02D57815-91ED-43cb-92C2-25804820EDAC}">
            <c15:filteredAreaSeries>
              <c15:ser>
                <c:idx val="1"/>
                <c:order val="1"/>
                <c:tx>
                  <c:strRef>
                    <c:extLst>
                      <c:ext uri="{02D57815-91ED-43cb-92C2-25804820EDAC}">
                        <c15:formulaRef>
                          <c15:sqref>Raw!$AM$14</c15:sqref>
                        </c15:formulaRef>
                      </c:ext>
                    </c:extLst>
                    <c:strCache>
                      <c:ptCount val="1"/>
                      <c:pt idx="0">
                        <c:v>IN</c:v>
                      </c:pt>
                    </c:strCache>
                  </c:strRef>
                </c:tx>
                <c:spPr>
                  <a:solidFill>
                    <a:schemeClr val="accent2"/>
                  </a:solidFill>
                  <a:ln w="25400">
                    <a:noFill/>
                  </a:ln>
                  <a:effectLst/>
                </c:spPr>
                <c:cat>
                  <c:numRef>
                    <c:extLst>
                      <c:ext uri="{02D57815-91ED-43cb-92C2-25804820EDAC}">
                        <c15:formulaRef>
                          <c15:sqref>Raw!$B$15:$B$51</c15:sqref>
                        </c15:formulaRef>
                      </c:ext>
                    </c:extLst>
                    <c:numCache>
                      <c:formatCode>m/d/yyyy</c:formatCode>
                      <c:ptCount val="37"/>
                      <c:pt idx="0">
                        <c:v>32508</c:v>
                      </c:pt>
                      <c:pt idx="1">
                        <c:v>32873</c:v>
                      </c:pt>
                      <c:pt idx="2">
                        <c:v>33238</c:v>
                      </c:pt>
                      <c:pt idx="3">
                        <c:v>33603</c:v>
                      </c:pt>
                      <c:pt idx="4">
                        <c:v>33969</c:v>
                      </c:pt>
                      <c:pt idx="5">
                        <c:v>34334</c:v>
                      </c:pt>
                      <c:pt idx="6">
                        <c:v>34699</c:v>
                      </c:pt>
                      <c:pt idx="7">
                        <c:v>35064</c:v>
                      </c:pt>
                      <c:pt idx="8">
                        <c:v>35430</c:v>
                      </c:pt>
                      <c:pt idx="9">
                        <c:v>35795</c:v>
                      </c:pt>
                      <c:pt idx="10">
                        <c:v>36160</c:v>
                      </c:pt>
                      <c:pt idx="11">
                        <c:v>36525</c:v>
                      </c:pt>
                      <c:pt idx="12">
                        <c:v>36891</c:v>
                      </c:pt>
                      <c:pt idx="13">
                        <c:v>37256</c:v>
                      </c:pt>
                      <c:pt idx="14">
                        <c:v>37621</c:v>
                      </c:pt>
                      <c:pt idx="15">
                        <c:v>37986</c:v>
                      </c:pt>
                      <c:pt idx="16">
                        <c:v>38352</c:v>
                      </c:pt>
                      <c:pt idx="17">
                        <c:v>38717</c:v>
                      </c:pt>
                      <c:pt idx="18">
                        <c:v>39082</c:v>
                      </c:pt>
                      <c:pt idx="19">
                        <c:v>39447</c:v>
                      </c:pt>
                      <c:pt idx="20">
                        <c:v>39813</c:v>
                      </c:pt>
                      <c:pt idx="21">
                        <c:v>40178</c:v>
                      </c:pt>
                      <c:pt idx="22">
                        <c:v>40543</c:v>
                      </c:pt>
                      <c:pt idx="23">
                        <c:v>40908</c:v>
                      </c:pt>
                      <c:pt idx="24">
                        <c:v>41274</c:v>
                      </c:pt>
                      <c:pt idx="25">
                        <c:v>41639</c:v>
                      </c:pt>
                      <c:pt idx="26">
                        <c:v>42004</c:v>
                      </c:pt>
                      <c:pt idx="27">
                        <c:v>42369</c:v>
                      </c:pt>
                      <c:pt idx="28">
                        <c:v>42735</c:v>
                      </c:pt>
                      <c:pt idx="29">
                        <c:v>43100</c:v>
                      </c:pt>
                      <c:pt idx="30">
                        <c:v>43465</c:v>
                      </c:pt>
                      <c:pt idx="31">
                        <c:v>43830</c:v>
                      </c:pt>
                      <c:pt idx="32">
                        <c:v>44196</c:v>
                      </c:pt>
                      <c:pt idx="33">
                        <c:v>44561</c:v>
                      </c:pt>
                      <c:pt idx="34">
                        <c:v>44926</c:v>
                      </c:pt>
                      <c:pt idx="35">
                        <c:v>45291</c:v>
                      </c:pt>
                      <c:pt idx="36">
                        <c:v>45657</c:v>
                      </c:pt>
                    </c:numCache>
                  </c:numRef>
                </c:cat>
                <c:val>
                  <c:numRef>
                    <c:extLst>
                      <c:ext uri="{02D57815-91ED-43cb-92C2-25804820EDAC}">
                        <c15:formulaRef>
                          <c15:sqref>Raw!$AM$15:$AM$51</c15:sqref>
                        </c15:formulaRef>
                      </c:ext>
                    </c:extLst>
                    <c:numCache>
                      <c:formatCode>0.0</c:formatCode>
                      <c:ptCount val="37"/>
                      <c:pt idx="0">
                        <c:v>1.1623932230778471</c:v>
                      </c:pt>
                      <c:pt idx="1">
                        <c:v>1.2396439200475415</c:v>
                      </c:pt>
                      <c:pt idx="2">
                        <c:v>1.2710149163406252</c:v>
                      </c:pt>
                      <c:pt idx="3">
                        <c:v>0</c:v>
                      </c:pt>
                      <c:pt idx="4">
                        <c:v>1.3569712613361753</c:v>
                      </c:pt>
                      <c:pt idx="5">
                        <c:v>1.6053588090494195</c:v>
                      </c:pt>
                      <c:pt idx="6">
                        <c:v>1.6545448351893248</c:v>
                      </c:pt>
                      <c:pt idx="7">
                        <c:v>1.8030254412322724</c:v>
                      </c:pt>
                      <c:pt idx="8">
                        <c:v>1.8893745524755823</c:v>
                      </c:pt>
                      <c:pt idx="9">
                        <c:v>2.0732299295022139</c:v>
                      </c:pt>
                      <c:pt idx="10">
                        <c:v>2.1869873144129586</c:v>
                      </c:pt>
                      <c:pt idx="11">
                        <c:v>2.4988050649203495</c:v>
                      </c:pt>
                      <c:pt idx="12">
                        <c:v>2.4866948342432638</c:v>
                      </c:pt>
                      <c:pt idx="13">
                        <c:v>2.5244337985283116</c:v>
                      </c:pt>
                      <c:pt idx="14">
                        <c:v>2.3556826865773881</c:v>
                      </c:pt>
                      <c:pt idx="15">
                        <c:v>2.242316494610431</c:v>
                      </c:pt>
                      <c:pt idx="16">
                        <c:v>2.4415152297774627</c:v>
                      </c:pt>
                      <c:pt idx="17">
                        <c:v>2.4949448721564207</c:v>
                      </c:pt>
                      <c:pt idx="18">
                        <c:v>2.4487269583004325</c:v>
                      </c:pt>
                      <c:pt idx="19">
                        <c:v>2.3821667483840905</c:v>
                      </c:pt>
                      <c:pt idx="20">
                        <c:v>2.5492124180970532</c:v>
                      </c:pt>
                      <c:pt idx="21">
                        <c:v>2.8080790151860247</c:v>
                      </c:pt>
                      <c:pt idx="22">
                        <c:v>2.7632470124018549</c:v>
                      </c:pt>
                      <c:pt idx="23">
                        <c:v>2.7844292767994414</c:v>
                      </c:pt>
                      <c:pt idx="24">
                        <c:v>2.8019254571017447</c:v>
                      </c:pt>
                      <c:pt idx="25">
                        <c:v>2.8626336717478527</c:v>
                      </c:pt>
                      <c:pt idx="26">
                        <c:v>3.0230054581264953</c:v>
                      </c:pt>
                      <c:pt idx="27">
                        <c:v>3.0112909915755757</c:v>
                      </c:pt>
                      <c:pt idx="28">
                        <c:v>3.3150410073452292</c:v>
                      </c:pt>
                      <c:pt idx="29">
                        <c:v>3.5071100747792516</c:v>
                      </c:pt>
                      <c:pt idx="30">
                        <c:v>3.5264030981595336</c:v>
                      </c:pt>
                      <c:pt idx="31">
                        <c:v>3.6233256000960203</c:v>
                      </c:pt>
                      <c:pt idx="32">
                        <c:v>3.51958659317705</c:v>
                      </c:pt>
                      <c:pt idx="33">
                        <c:v>3.4622891122518542</c:v>
                      </c:pt>
                      <c:pt idx="34">
                        <c:v>3.5017497041615742</c:v>
                      </c:pt>
                      <c:pt idx="35">
                        <c:v>3.362418878770701</c:v>
                      </c:pt>
                      <c:pt idx="36">
                        <c:v>3.1243305332444908</c:v>
                      </c:pt>
                    </c:numCache>
                  </c:numRef>
                </c:val>
                <c:extLst>
                  <c:ext xmlns:c16="http://schemas.microsoft.com/office/drawing/2014/chart" uri="{C3380CC4-5D6E-409C-BE32-E72D297353CC}">
                    <c16:uniqueId val="{00000002-AAE6-4679-81D1-410F4217A699}"/>
                  </c:ext>
                </c:extLst>
              </c15:ser>
            </c15:filteredAreaSeries>
            <c15:filteredAreaSeries>
              <c15:ser>
                <c:idx val="2"/>
                <c:order val="2"/>
                <c:tx>
                  <c:strRef>
                    <c:extLst xmlns:c15="http://schemas.microsoft.com/office/drawing/2012/chart">
                      <c:ext xmlns:c15="http://schemas.microsoft.com/office/drawing/2012/chart" uri="{02D57815-91ED-43cb-92C2-25804820EDAC}">
                        <c15:formulaRef>
                          <c15:sqref>Raw!$AN$14</c15:sqref>
                        </c15:formulaRef>
                      </c:ext>
                    </c:extLst>
                    <c:strCache>
                      <c:ptCount val="1"/>
                      <c:pt idx="0">
                        <c:v>SK</c:v>
                      </c:pt>
                    </c:strCache>
                  </c:strRef>
                </c:tx>
                <c:spPr>
                  <a:solidFill>
                    <a:schemeClr val="accent3"/>
                  </a:solidFill>
                  <a:ln w="25400">
                    <a:noFill/>
                  </a:ln>
                  <a:effectLst/>
                </c:spPr>
                <c:cat>
                  <c:numRef>
                    <c:extLst xmlns:c15="http://schemas.microsoft.com/office/drawing/2012/chart">
                      <c:ext xmlns:c15="http://schemas.microsoft.com/office/drawing/2012/chart" uri="{02D57815-91ED-43cb-92C2-25804820EDAC}">
                        <c15:formulaRef>
                          <c15:sqref>Raw!$B$15:$B$51</c15:sqref>
                        </c15:formulaRef>
                      </c:ext>
                    </c:extLst>
                    <c:numCache>
                      <c:formatCode>m/d/yyyy</c:formatCode>
                      <c:ptCount val="37"/>
                      <c:pt idx="0">
                        <c:v>32508</c:v>
                      </c:pt>
                      <c:pt idx="1">
                        <c:v>32873</c:v>
                      </c:pt>
                      <c:pt idx="2">
                        <c:v>33238</c:v>
                      </c:pt>
                      <c:pt idx="3">
                        <c:v>33603</c:v>
                      </c:pt>
                      <c:pt idx="4">
                        <c:v>33969</c:v>
                      </c:pt>
                      <c:pt idx="5">
                        <c:v>34334</c:v>
                      </c:pt>
                      <c:pt idx="6">
                        <c:v>34699</c:v>
                      </c:pt>
                      <c:pt idx="7">
                        <c:v>35064</c:v>
                      </c:pt>
                      <c:pt idx="8">
                        <c:v>35430</c:v>
                      </c:pt>
                      <c:pt idx="9">
                        <c:v>35795</c:v>
                      </c:pt>
                      <c:pt idx="10">
                        <c:v>36160</c:v>
                      </c:pt>
                      <c:pt idx="11">
                        <c:v>36525</c:v>
                      </c:pt>
                      <c:pt idx="12">
                        <c:v>36891</c:v>
                      </c:pt>
                      <c:pt idx="13">
                        <c:v>37256</c:v>
                      </c:pt>
                      <c:pt idx="14">
                        <c:v>37621</c:v>
                      </c:pt>
                      <c:pt idx="15">
                        <c:v>37986</c:v>
                      </c:pt>
                      <c:pt idx="16">
                        <c:v>38352</c:v>
                      </c:pt>
                      <c:pt idx="17">
                        <c:v>38717</c:v>
                      </c:pt>
                      <c:pt idx="18">
                        <c:v>39082</c:v>
                      </c:pt>
                      <c:pt idx="19">
                        <c:v>39447</c:v>
                      </c:pt>
                      <c:pt idx="20">
                        <c:v>39813</c:v>
                      </c:pt>
                      <c:pt idx="21">
                        <c:v>40178</c:v>
                      </c:pt>
                      <c:pt idx="22">
                        <c:v>40543</c:v>
                      </c:pt>
                      <c:pt idx="23">
                        <c:v>40908</c:v>
                      </c:pt>
                      <c:pt idx="24">
                        <c:v>41274</c:v>
                      </c:pt>
                      <c:pt idx="25">
                        <c:v>41639</c:v>
                      </c:pt>
                      <c:pt idx="26">
                        <c:v>42004</c:v>
                      </c:pt>
                      <c:pt idx="27">
                        <c:v>42369</c:v>
                      </c:pt>
                      <c:pt idx="28">
                        <c:v>42735</c:v>
                      </c:pt>
                      <c:pt idx="29">
                        <c:v>43100</c:v>
                      </c:pt>
                      <c:pt idx="30">
                        <c:v>43465</c:v>
                      </c:pt>
                      <c:pt idx="31">
                        <c:v>43830</c:v>
                      </c:pt>
                      <c:pt idx="32">
                        <c:v>44196</c:v>
                      </c:pt>
                      <c:pt idx="33">
                        <c:v>44561</c:v>
                      </c:pt>
                      <c:pt idx="34">
                        <c:v>44926</c:v>
                      </c:pt>
                      <c:pt idx="35">
                        <c:v>45291</c:v>
                      </c:pt>
                      <c:pt idx="36">
                        <c:v>45657</c:v>
                      </c:pt>
                    </c:numCache>
                  </c:numRef>
                </c:cat>
                <c:val>
                  <c:numRef>
                    <c:extLst xmlns:c15="http://schemas.microsoft.com/office/drawing/2012/chart">
                      <c:ext xmlns:c15="http://schemas.microsoft.com/office/drawing/2012/chart" uri="{02D57815-91ED-43cb-92C2-25804820EDAC}">
                        <c15:formulaRef>
                          <c15:sqref>Raw!$AN$15:$AN$51</c15:sqref>
                        </c15:formulaRef>
                      </c:ext>
                    </c:extLst>
                    <c:numCache>
                      <c:formatCode>0.0</c:formatCode>
                      <c:ptCount val="37"/>
                      <c:pt idx="0">
                        <c:v>0.82403822053645803</c:v>
                      </c:pt>
                      <c:pt idx="1">
                        <c:v>0.8869345500427499</c:v>
                      </c:pt>
                      <c:pt idx="2">
                        <c:v>0.9569952703901955</c:v>
                      </c:pt>
                      <c:pt idx="3">
                        <c:v>0</c:v>
                      </c:pt>
                      <c:pt idx="4">
                        <c:v>1.2485423860087581</c:v>
                      </c:pt>
                      <c:pt idx="5">
                        <c:v>1.3680519068530375</c:v>
                      </c:pt>
                      <c:pt idx="6">
                        <c:v>1.4443100434114973</c:v>
                      </c:pt>
                      <c:pt idx="7">
                        <c:v>1.6705049599572894</c:v>
                      </c:pt>
                      <c:pt idx="8">
                        <c:v>1.7435099328683819</c:v>
                      </c:pt>
                      <c:pt idx="9">
                        <c:v>1.7708290128447379</c:v>
                      </c:pt>
                      <c:pt idx="10">
                        <c:v>1.7278996635583077</c:v>
                      </c:pt>
                      <c:pt idx="11">
                        <c:v>1.6532348465361835</c:v>
                      </c:pt>
                      <c:pt idx="12">
                        <c:v>1.6924936217794757</c:v>
                      </c:pt>
                      <c:pt idx="13">
                        <c:v>1.7078388632783648</c:v>
                      </c:pt>
                      <c:pt idx="14">
                        <c:v>1.6426809884834932</c:v>
                      </c:pt>
                      <c:pt idx="15">
                        <c:v>1.5814771870271145</c:v>
                      </c:pt>
                      <c:pt idx="16">
                        <c:v>1.5475469879481454</c:v>
                      </c:pt>
                      <c:pt idx="17">
                        <c:v>1.6071295752491177</c:v>
                      </c:pt>
                      <c:pt idx="18">
                        <c:v>1.6210641560637624</c:v>
                      </c:pt>
                      <c:pt idx="19">
                        <c:v>1.628753936505918</c:v>
                      </c:pt>
                      <c:pt idx="20">
                        <c:v>1.6371916763774517</c:v>
                      </c:pt>
                      <c:pt idx="21">
                        <c:v>1.628095065692017</c:v>
                      </c:pt>
                      <c:pt idx="22">
                        <c:v>1.6089437339903077</c:v>
                      </c:pt>
                      <c:pt idx="23">
                        <c:v>1.6285249979576117</c:v>
                      </c:pt>
                      <c:pt idx="24">
                        <c:v>1.6890555930386342</c:v>
                      </c:pt>
                      <c:pt idx="25">
                        <c:v>1.7767524233352161</c:v>
                      </c:pt>
                      <c:pt idx="26">
                        <c:v>1.8594965771114993</c:v>
                      </c:pt>
                      <c:pt idx="27">
                        <c:v>1.9061373293743373</c:v>
                      </c:pt>
                      <c:pt idx="28">
                        <c:v>1.9519173579206246</c:v>
                      </c:pt>
                      <c:pt idx="29">
                        <c:v>1.9646004949805684</c:v>
                      </c:pt>
                      <c:pt idx="30">
                        <c:v>2.0049855796450218</c:v>
                      </c:pt>
                      <c:pt idx="31">
                        <c:v>2.0792601267780353</c:v>
                      </c:pt>
                      <c:pt idx="32">
                        <c:v>2.1131820658621665</c:v>
                      </c:pt>
                      <c:pt idx="33">
                        <c:v>2.1831664540493998</c:v>
                      </c:pt>
                      <c:pt idx="34">
                        <c:v>2.0703564377659132</c:v>
                      </c:pt>
                      <c:pt idx="35">
                        <c:v>1.9531337776527813</c:v>
                      </c:pt>
                      <c:pt idx="36">
                        <c:v>1.8110684644605901</c:v>
                      </c:pt>
                    </c:numCache>
                  </c:numRef>
                </c:val>
                <c:extLst xmlns:c15="http://schemas.microsoft.com/office/drawing/2012/chart">
                  <c:ext xmlns:c16="http://schemas.microsoft.com/office/drawing/2014/chart" uri="{C3380CC4-5D6E-409C-BE32-E72D297353CC}">
                    <c16:uniqueId val="{00000003-AAE6-4679-81D1-410F4217A699}"/>
                  </c:ext>
                </c:extLst>
              </c15:ser>
            </c15:filteredAreaSeries>
            <c15:filteredAreaSeries>
              <c15:ser>
                <c:idx val="3"/>
                <c:order val="3"/>
                <c:tx>
                  <c:strRef>
                    <c:extLst xmlns:c15="http://schemas.microsoft.com/office/drawing/2012/chart">
                      <c:ext xmlns:c15="http://schemas.microsoft.com/office/drawing/2012/chart" uri="{02D57815-91ED-43cb-92C2-25804820EDAC}">
                        <c15:formulaRef>
                          <c15:sqref>Raw!$AO$14</c15:sqref>
                        </c15:formulaRef>
                      </c:ext>
                    </c:extLst>
                    <c:strCache>
                      <c:ptCount val="1"/>
                      <c:pt idx="0">
                        <c:v>AU</c:v>
                      </c:pt>
                    </c:strCache>
                  </c:strRef>
                </c:tx>
                <c:spPr>
                  <a:solidFill>
                    <a:schemeClr val="accent4"/>
                  </a:solidFill>
                  <a:ln w="25400">
                    <a:noFill/>
                  </a:ln>
                  <a:effectLst/>
                </c:spPr>
                <c:cat>
                  <c:numRef>
                    <c:extLst xmlns:c15="http://schemas.microsoft.com/office/drawing/2012/chart">
                      <c:ext xmlns:c15="http://schemas.microsoft.com/office/drawing/2012/chart" uri="{02D57815-91ED-43cb-92C2-25804820EDAC}">
                        <c15:formulaRef>
                          <c15:sqref>Raw!$B$15:$B$51</c15:sqref>
                        </c15:formulaRef>
                      </c:ext>
                    </c:extLst>
                    <c:numCache>
                      <c:formatCode>m/d/yyyy</c:formatCode>
                      <c:ptCount val="37"/>
                      <c:pt idx="0">
                        <c:v>32508</c:v>
                      </c:pt>
                      <c:pt idx="1">
                        <c:v>32873</c:v>
                      </c:pt>
                      <c:pt idx="2">
                        <c:v>33238</c:v>
                      </c:pt>
                      <c:pt idx="3">
                        <c:v>33603</c:v>
                      </c:pt>
                      <c:pt idx="4">
                        <c:v>33969</c:v>
                      </c:pt>
                      <c:pt idx="5">
                        <c:v>34334</c:v>
                      </c:pt>
                      <c:pt idx="6">
                        <c:v>34699</c:v>
                      </c:pt>
                      <c:pt idx="7">
                        <c:v>35064</c:v>
                      </c:pt>
                      <c:pt idx="8">
                        <c:v>35430</c:v>
                      </c:pt>
                      <c:pt idx="9">
                        <c:v>35795</c:v>
                      </c:pt>
                      <c:pt idx="10">
                        <c:v>36160</c:v>
                      </c:pt>
                      <c:pt idx="11">
                        <c:v>36525</c:v>
                      </c:pt>
                      <c:pt idx="12">
                        <c:v>36891</c:v>
                      </c:pt>
                      <c:pt idx="13">
                        <c:v>37256</c:v>
                      </c:pt>
                      <c:pt idx="14">
                        <c:v>37621</c:v>
                      </c:pt>
                      <c:pt idx="15">
                        <c:v>37986</c:v>
                      </c:pt>
                      <c:pt idx="16">
                        <c:v>38352</c:v>
                      </c:pt>
                      <c:pt idx="17">
                        <c:v>38717</c:v>
                      </c:pt>
                      <c:pt idx="18">
                        <c:v>39082</c:v>
                      </c:pt>
                      <c:pt idx="19">
                        <c:v>39447</c:v>
                      </c:pt>
                      <c:pt idx="20">
                        <c:v>39813</c:v>
                      </c:pt>
                      <c:pt idx="21">
                        <c:v>40178</c:v>
                      </c:pt>
                      <c:pt idx="22">
                        <c:v>40543</c:v>
                      </c:pt>
                      <c:pt idx="23">
                        <c:v>40908</c:v>
                      </c:pt>
                      <c:pt idx="24">
                        <c:v>41274</c:v>
                      </c:pt>
                      <c:pt idx="25">
                        <c:v>41639</c:v>
                      </c:pt>
                      <c:pt idx="26">
                        <c:v>42004</c:v>
                      </c:pt>
                      <c:pt idx="27">
                        <c:v>42369</c:v>
                      </c:pt>
                      <c:pt idx="28">
                        <c:v>42735</c:v>
                      </c:pt>
                      <c:pt idx="29">
                        <c:v>43100</c:v>
                      </c:pt>
                      <c:pt idx="30">
                        <c:v>43465</c:v>
                      </c:pt>
                      <c:pt idx="31">
                        <c:v>43830</c:v>
                      </c:pt>
                      <c:pt idx="32">
                        <c:v>44196</c:v>
                      </c:pt>
                      <c:pt idx="33">
                        <c:v>44561</c:v>
                      </c:pt>
                      <c:pt idx="34">
                        <c:v>44926</c:v>
                      </c:pt>
                      <c:pt idx="35">
                        <c:v>45291</c:v>
                      </c:pt>
                      <c:pt idx="36">
                        <c:v>45657</c:v>
                      </c:pt>
                    </c:numCache>
                  </c:numRef>
                </c:cat>
                <c:val>
                  <c:numRef>
                    <c:extLst xmlns:c15="http://schemas.microsoft.com/office/drawing/2012/chart">
                      <c:ext xmlns:c15="http://schemas.microsoft.com/office/drawing/2012/chart" uri="{02D57815-91ED-43cb-92C2-25804820EDAC}">
                        <c15:formulaRef>
                          <c15:sqref>Raw!$AO$15:$AO$51</c15:sqref>
                        </c15:formulaRef>
                      </c:ext>
                    </c:extLst>
                    <c:numCache>
                      <c:formatCode>0.0</c:formatCode>
                      <c:ptCount val="37"/>
                      <c:pt idx="0">
                        <c:v>0.76476510698002798</c:v>
                      </c:pt>
                      <c:pt idx="1">
                        <c:v>0.7674716682624505</c:v>
                      </c:pt>
                      <c:pt idx="2">
                        <c:v>0.80279713717231782</c:v>
                      </c:pt>
                      <c:pt idx="3">
                        <c:v>0</c:v>
                      </c:pt>
                      <c:pt idx="4">
                        <c:v>1.0053522322934971</c:v>
                      </c:pt>
                      <c:pt idx="5">
                        <c:v>1.0929612554862171</c:v>
                      </c:pt>
                      <c:pt idx="6">
                        <c:v>1.1339859088997821</c:v>
                      </c:pt>
                      <c:pt idx="7">
                        <c:v>1.1621721592754315</c:v>
                      </c:pt>
                      <c:pt idx="8">
                        <c:v>1.181493404015084</c:v>
                      </c:pt>
                      <c:pt idx="9">
                        <c:v>1.192192118386868</c:v>
                      </c:pt>
                      <c:pt idx="10">
                        <c:v>1.2643874197236964</c:v>
                      </c:pt>
                      <c:pt idx="11">
                        <c:v>1.3039114871851736</c:v>
                      </c:pt>
                      <c:pt idx="12">
                        <c:v>1.2540727178679154</c:v>
                      </c:pt>
                      <c:pt idx="13">
                        <c:v>1.278962049427012</c:v>
                      </c:pt>
                      <c:pt idx="14">
                        <c:v>1.2486487828498105</c:v>
                      </c:pt>
                      <c:pt idx="15">
                        <c:v>1.1842500816151806</c:v>
                      </c:pt>
                      <c:pt idx="16">
                        <c:v>1.155843145470556</c:v>
                      </c:pt>
                      <c:pt idx="17">
                        <c:v>1.1486184279945899</c:v>
                      </c:pt>
                      <c:pt idx="18">
                        <c:v>1.1780357061197264</c:v>
                      </c:pt>
                      <c:pt idx="19">
                        <c:v>1.2019054303868206</c:v>
                      </c:pt>
                      <c:pt idx="20">
                        <c:v>1.175301040697482</c:v>
                      </c:pt>
                      <c:pt idx="21">
                        <c:v>1.1824734353747153</c:v>
                      </c:pt>
                      <c:pt idx="22">
                        <c:v>1.1724153749146451</c:v>
                      </c:pt>
                      <c:pt idx="23">
                        <c:v>1.1544265922645292</c:v>
                      </c:pt>
                      <c:pt idx="24">
                        <c:v>1.1266885717641468</c:v>
                      </c:pt>
                      <c:pt idx="25">
                        <c:v>1.1403470807143081</c:v>
                      </c:pt>
                      <c:pt idx="26">
                        <c:v>1.2462604430418414</c:v>
                      </c:pt>
                      <c:pt idx="27">
                        <c:v>1.3555625444308224</c:v>
                      </c:pt>
                      <c:pt idx="28">
                        <c:v>1.4828970120957656</c:v>
                      </c:pt>
                      <c:pt idx="29">
                        <c:v>1.4629518145291083</c:v>
                      </c:pt>
                      <c:pt idx="30">
                        <c:v>1.3870330427223236</c:v>
                      </c:pt>
                      <c:pt idx="31">
                        <c:v>1.3672662683561239</c:v>
                      </c:pt>
                      <c:pt idx="32">
                        <c:v>1.3846355232872418</c:v>
                      </c:pt>
                      <c:pt idx="33">
                        <c:v>1.4640469795812694</c:v>
                      </c:pt>
                      <c:pt idx="34">
                        <c:v>1.4279359384530763</c:v>
                      </c:pt>
                      <c:pt idx="35">
                        <c:v>1.3233391512962902</c:v>
                      </c:pt>
                      <c:pt idx="36">
                        <c:v>1.2331652057779823</c:v>
                      </c:pt>
                    </c:numCache>
                  </c:numRef>
                </c:val>
                <c:extLst xmlns:c15="http://schemas.microsoft.com/office/drawing/2012/chart">
                  <c:ext xmlns:c16="http://schemas.microsoft.com/office/drawing/2014/chart" uri="{C3380CC4-5D6E-409C-BE32-E72D297353CC}">
                    <c16:uniqueId val="{00000004-AAE6-4679-81D1-410F4217A699}"/>
                  </c:ext>
                </c:extLst>
              </c15:ser>
            </c15:filteredAreaSeries>
            <c15:filteredAreaSeries>
              <c15:ser>
                <c:idx val="4"/>
                <c:order val="4"/>
                <c:tx>
                  <c:strRef>
                    <c:extLst xmlns:c15="http://schemas.microsoft.com/office/drawing/2012/chart">
                      <c:ext xmlns:c15="http://schemas.microsoft.com/office/drawing/2012/chart" uri="{02D57815-91ED-43cb-92C2-25804820EDAC}">
                        <c15:formulaRef>
                          <c15:sqref>Raw!$AP$14</c15:sqref>
                        </c15:formulaRef>
                      </c:ext>
                    </c:extLst>
                    <c:strCache>
                      <c:ptCount val="1"/>
                      <c:pt idx="0">
                        <c:v>JP</c:v>
                      </c:pt>
                    </c:strCache>
                  </c:strRef>
                </c:tx>
                <c:spPr>
                  <a:solidFill>
                    <a:schemeClr val="accent5"/>
                  </a:solidFill>
                  <a:ln w="25400">
                    <a:noFill/>
                  </a:ln>
                  <a:effectLst/>
                </c:spPr>
                <c:cat>
                  <c:numRef>
                    <c:extLst xmlns:c15="http://schemas.microsoft.com/office/drawing/2012/chart">
                      <c:ext xmlns:c15="http://schemas.microsoft.com/office/drawing/2012/chart" uri="{02D57815-91ED-43cb-92C2-25804820EDAC}">
                        <c15:formulaRef>
                          <c15:sqref>Raw!$B$15:$B$51</c15:sqref>
                        </c15:formulaRef>
                      </c:ext>
                    </c:extLst>
                    <c:numCache>
                      <c:formatCode>m/d/yyyy</c:formatCode>
                      <c:ptCount val="37"/>
                      <c:pt idx="0">
                        <c:v>32508</c:v>
                      </c:pt>
                      <c:pt idx="1">
                        <c:v>32873</c:v>
                      </c:pt>
                      <c:pt idx="2">
                        <c:v>33238</c:v>
                      </c:pt>
                      <c:pt idx="3">
                        <c:v>33603</c:v>
                      </c:pt>
                      <c:pt idx="4">
                        <c:v>33969</c:v>
                      </c:pt>
                      <c:pt idx="5">
                        <c:v>34334</c:v>
                      </c:pt>
                      <c:pt idx="6">
                        <c:v>34699</c:v>
                      </c:pt>
                      <c:pt idx="7">
                        <c:v>35064</c:v>
                      </c:pt>
                      <c:pt idx="8">
                        <c:v>35430</c:v>
                      </c:pt>
                      <c:pt idx="9">
                        <c:v>35795</c:v>
                      </c:pt>
                      <c:pt idx="10">
                        <c:v>36160</c:v>
                      </c:pt>
                      <c:pt idx="11">
                        <c:v>36525</c:v>
                      </c:pt>
                      <c:pt idx="12">
                        <c:v>36891</c:v>
                      </c:pt>
                      <c:pt idx="13">
                        <c:v>37256</c:v>
                      </c:pt>
                      <c:pt idx="14">
                        <c:v>37621</c:v>
                      </c:pt>
                      <c:pt idx="15">
                        <c:v>37986</c:v>
                      </c:pt>
                      <c:pt idx="16">
                        <c:v>38352</c:v>
                      </c:pt>
                      <c:pt idx="17">
                        <c:v>38717</c:v>
                      </c:pt>
                      <c:pt idx="18">
                        <c:v>39082</c:v>
                      </c:pt>
                      <c:pt idx="19">
                        <c:v>39447</c:v>
                      </c:pt>
                      <c:pt idx="20">
                        <c:v>39813</c:v>
                      </c:pt>
                      <c:pt idx="21">
                        <c:v>40178</c:v>
                      </c:pt>
                      <c:pt idx="22">
                        <c:v>40543</c:v>
                      </c:pt>
                      <c:pt idx="23">
                        <c:v>40908</c:v>
                      </c:pt>
                      <c:pt idx="24">
                        <c:v>41274</c:v>
                      </c:pt>
                      <c:pt idx="25">
                        <c:v>41639</c:v>
                      </c:pt>
                      <c:pt idx="26">
                        <c:v>42004</c:v>
                      </c:pt>
                      <c:pt idx="27">
                        <c:v>42369</c:v>
                      </c:pt>
                      <c:pt idx="28">
                        <c:v>42735</c:v>
                      </c:pt>
                      <c:pt idx="29">
                        <c:v>43100</c:v>
                      </c:pt>
                      <c:pt idx="30">
                        <c:v>43465</c:v>
                      </c:pt>
                      <c:pt idx="31">
                        <c:v>43830</c:v>
                      </c:pt>
                      <c:pt idx="32">
                        <c:v>44196</c:v>
                      </c:pt>
                      <c:pt idx="33">
                        <c:v>44561</c:v>
                      </c:pt>
                      <c:pt idx="34">
                        <c:v>44926</c:v>
                      </c:pt>
                      <c:pt idx="35">
                        <c:v>45291</c:v>
                      </c:pt>
                      <c:pt idx="36">
                        <c:v>45657</c:v>
                      </c:pt>
                    </c:numCache>
                  </c:numRef>
                </c:cat>
                <c:val>
                  <c:numRef>
                    <c:extLst xmlns:c15="http://schemas.microsoft.com/office/drawing/2012/chart">
                      <c:ext xmlns:c15="http://schemas.microsoft.com/office/drawing/2012/chart" uri="{02D57815-91ED-43cb-92C2-25804820EDAC}">
                        <c15:formulaRef>
                          <c15:sqref>Raw!$AP$15:$AP$51</c15:sqref>
                        </c15:formulaRef>
                      </c:ext>
                    </c:extLst>
                    <c:numCache>
                      <c:formatCode>0.0</c:formatCode>
                      <c:ptCount val="37"/>
                      <c:pt idx="0">
                        <c:v>1.8300767069620583</c:v>
                      </c:pt>
                      <c:pt idx="1">
                        <c:v>1.932324674498251</c:v>
                      </c:pt>
                      <c:pt idx="2">
                        <c:v>2.109829196038012</c:v>
                      </c:pt>
                      <c:pt idx="3">
                        <c:v>0</c:v>
                      </c:pt>
                      <c:pt idx="4">
                        <c:v>2.6268736697753252</c:v>
                      </c:pt>
                      <c:pt idx="5">
                        <c:v>2.740401650227462</c:v>
                      </c:pt>
                      <c:pt idx="6">
                        <c:v>2.8108568099529019</c:v>
                      </c:pt>
                      <c:pt idx="7">
                        <c:v>3.0232162276956389</c:v>
                      </c:pt>
                      <c:pt idx="8">
                        <c:v>3.1681912171611497</c:v>
                      </c:pt>
                      <c:pt idx="9">
                        <c:v>3.1671602269993162</c:v>
                      </c:pt>
                      <c:pt idx="10">
                        <c:v>3.2058354195789707</c:v>
                      </c:pt>
                      <c:pt idx="11">
                        <c:v>3.1354423061534344</c:v>
                      </c:pt>
                      <c:pt idx="12">
                        <c:v>3.0397064237355105</c:v>
                      </c:pt>
                      <c:pt idx="13">
                        <c:v>3.0341819089365329</c:v>
                      </c:pt>
                      <c:pt idx="14">
                        <c:v>2.8542926223991243</c:v>
                      </c:pt>
                      <c:pt idx="15">
                        <c:v>2.6609580820936576</c:v>
                      </c:pt>
                      <c:pt idx="16">
                        <c:v>2.4843256839022674</c:v>
                      </c:pt>
                      <c:pt idx="17">
                        <c:v>2.3811745669387294</c:v>
                      </c:pt>
                      <c:pt idx="18">
                        <c:v>2.2887388239422872</c:v>
                      </c:pt>
                      <c:pt idx="19">
                        <c:v>2.1713564984619027</c:v>
                      </c:pt>
                      <c:pt idx="20">
                        <c:v>2.0288795903728896</c:v>
                      </c:pt>
                      <c:pt idx="21">
                        <c:v>1.9338210708974561</c:v>
                      </c:pt>
                      <c:pt idx="22">
                        <c:v>1.9021125408368911</c:v>
                      </c:pt>
                      <c:pt idx="23">
                        <c:v>1.924910711643318</c:v>
                      </c:pt>
                      <c:pt idx="24">
                        <c:v>1.923283380230205</c:v>
                      </c:pt>
                      <c:pt idx="25">
                        <c:v>1.9555342638447639</c:v>
                      </c:pt>
                      <c:pt idx="26">
                        <c:v>1.9902245597320816</c:v>
                      </c:pt>
                      <c:pt idx="27">
                        <c:v>1.9983563695486446</c:v>
                      </c:pt>
                      <c:pt idx="28">
                        <c:v>1.9844690963673768</c:v>
                      </c:pt>
                      <c:pt idx="29">
                        <c:v>1.9483111434384242</c:v>
                      </c:pt>
                      <c:pt idx="30">
                        <c:v>1.9876481590594051</c:v>
                      </c:pt>
                      <c:pt idx="31">
                        <c:v>1.9618660953699403</c:v>
                      </c:pt>
                      <c:pt idx="32">
                        <c:v>1.8779686594050671</c:v>
                      </c:pt>
                      <c:pt idx="33">
                        <c:v>1.9986006545168786</c:v>
                      </c:pt>
                      <c:pt idx="34">
                        <c:v>1.8209666000270686</c:v>
                      </c:pt>
                      <c:pt idx="35">
                        <c:v>1.9689562242974954</c:v>
                      </c:pt>
                      <c:pt idx="36">
                        <c:v>2.1819158072381395</c:v>
                      </c:pt>
                    </c:numCache>
                  </c:numRef>
                </c:val>
                <c:extLst xmlns:c15="http://schemas.microsoft.com/office/drawing/2012/chart">
                  <c:ext xmlns:c16="http://schemas.microsoft.com/office/drawing/2014/chart" uri="{C3380CC4-5D6E-409C-BE32-E72D297353CC}">
                    <c16:uniqueId val="{00000005-AAE6-4679-81D1-410F4217A699}"/>
                  </c:ext>
                </c:extLst>
              </c15:ser>
            </c15:filteredAreaSeries>
            <c15:filteredAreaSeries>
              <c15:ser>
                <c:idx val="11"/>
                <c:order val="5"/>
                <c:tx>
                  <c:strRef>
                    <c:extLst xmlns:c15="http://schemas.microsoft.com/office/drawing/2012/chart">
                      <c:ext xmlns:c15="http://schemas.microsoft.com/office/drawing/2012/chart" uri="{02D57815-91ED-43cb-92C2-25804820EDAC}">
                        <c15:formulaRef>
                          <c15:sqref>Raw!$AQ$14</c15:sqref>
                        </c15:formulaRef>
                      </c:ext>
                    </c:extLst>
                    <c:strCache>
                      <c:ptCount val="1"/>
                      <c:pt idx="0">
                        <c:v>MY</c:v>
                      </c:pt>
                    </c:strCache>
                  </c:strRef>
                </c:tx>
                <c:spPr>
                  <a:solidFill>
                    <a:schemeClr val="accent6">
                      <a:lumMod val="60000"/>
                    </a:schemeClr>
                  </a:solidFill>
                  <a:ln w="25400">
                    <a:noFill/>
                  </a:ln>
                  <a:effectLst/>
                </c:spPr>
                <c:cat>
                  <c:numRef>
                    <c:extLst xmlns:c15="http://schemas.microsoft.com/office/drawing/2012/chart">
                      <c:ext xmlns:c15="http://schemas.microsoft.com/office/drawing/2012/chart" uri="{02D57815-91ED-43cb-92C2-25804820EDAC}">
                        <c15:formulaRef>
                          <c15:sqref>Raw!$B$15:$B$51</c15:sqref>
                        </c15:formulaRef>
                      </c:ext>
                    </c:extLst>
                    <c:numCache>
                      <c:formatCode>m/d/yyyy</c:formatCode>
                      <c:ptCount val="37"/>
                      <c:pt idx="0">
                        <c:v>32508</c:v>
                      </c:pt>
                      <c:pt idx="1">
                        <c:v>32873</c:v>
                      </c:pt>
                      <c:pt idx="2">
                        <c:v>33238</c:v>
                      </c:pt>
                      <c:pt idx="3">
                        <c:v>33603</c:v>
                      </c:pt>
                      <c:pt idx="4">
                        <c:v>33969</c:v>
                      </c:pt>
                      <c:pt idx="5">
                        <c:v>34334</c:v>
                      </c:pt>
                      <c:pt idx="6">
                        <c:v>34699</c:v>
                      </c:pt>
                      <c:pt idx="7">
                        <c:v>35064</c:v>
                      </c:pt>
                      <c:pt idx="8">
                        <c:v>35430</c:v>
                      </c:pt>
                      <c:pt idx="9">
                        <c:v>35795</c:v>
                      </c:pt>
                      <c:pt idx="10">
                        <c:v>36160</c:v>
                      </c:pt>
                      <c:pt idx="11">
                        <c:v>36525</c:v>
                      </c:pt>
                      <c:pt idx="12">
                        <c:v>36891</c:v>
                      </c:pt>
                      <c:pt idx="13">
                        <c:v>37256</c:v>
                      </c:pt>
                      <c:pt idx="14">
                        <c:v>37621</c:v>
                      </c:pt>
                      <c:pt idx="15">
                        <c:v>37986</c:v>
                      </c:pt>
                      <c:pt idx="16">
                        <c:v>38352</c:v>
                      </c:pt>
                      <c:pt idx="17">
                        <c:v>38717</c:v>
                      </c:pt>
                      <c:pt idx="18">
                        <c:v>39082</c:v>
                      </c:pt>
                      <c:pt idx="19">
                        <c:v>39447</c:v>
                      </c:pt>
                      <c:pt idx="20">
                        <c:v>39813</c:v>
                      </c:pt>
                      <c:pt idx="21">
                        <c:v>40178</c:v>
                      </c:pt>
                      <c:pt idx="22">
                        <c:v>40543</c:v>
                      </c:pt>
                      <c:pt idx="23">
                        <c:v>40908</c:v>
                      </c:pt>
                      <c:pt idx="24">
                        <c:v>41274</c:v>
                      </c:pt>
                      <c:pt idx="25">
                        <c:v>41639</c:v>
                      </c:pt>
                      <c:pt idx="26">
                        <c:v>42004</c:v>
                      </c:pt>
                      <c:pt idx="27">
                        <c:v>42369</c:v>
                      </c:pt>
                      <c:pt idx="28">
                        <c:v>42735</c:v>
                      </c:pt>
                      <c:pt idx="29">
                        <c:v>43100</c:v>
                      </c:pt>
                      <c:pt idx="30">
                        <c:v>43465</c:v>
                      </c:pt>
                      <c:pt idx="31">
                        <c:v>43830</c:v>
                      </c:pt>
                      <c:pt idx="32">
                        <c:v>44196</c:v>
                      </c:pt>
                      <c:pt idx="33">
                        <c:v>44561</c:v>
                      </c:pt>
                      <c:pt idx="34">
                        <c:v>44926</c:v>
                      </c:pt>
                      <c:pt idx="35">
                        <c:v>45291</c:v>
                      </c:pt>
                      <c:pt idx="36">
                        <c:v>45657</c:v>
                      </c:pt>
                    </c:numCache>
                  </c:numRef>
                </c:cat>
                <c:val>
                  <c:numRef>
                    <c:extLst xmlns:c15="http://schemas.microsoft.com/office/drawing/2012/chart">
                      <c:ext xmlns:c15="http://schemas.microsoft.com/office/drawing/2012/chart" uri="{02D57815-91ED-43cb-92C2-25804820EDAC}">
                        <c15:formulaRef>
                          <c15:sqref>Raw!$AQ$15:$AQ$51</c15:sqref>
                        </c15:formulaRef>
                      </c:ext>
                    </c:extLst>
                    <c:numCache>
                      <c:formatCode>0.0</c:formatCode>
                      <c:ptCount val="37"/>
                      <c:pt idx="0">
                        <c:v>6.814150966619785E-2</c:v>
                      </c:pt>
                      <c:pt idx="1">
                        <c:v>8.2641035564821816E-2</c:v>
                      </c:pt>
                      <c:pt idx="2">
                        <c:v>9.2388250382892043E-2</c:v>
                      </c:pt>
                      <c:pt idx="3">
                        <c:v>0</c:v>
                      </c:pt>
                      <c:pt idx="4">
                        <c:v>0.14950468434823527</c:v>
                      </c:pt>
                      <c:pt idx="5">
                        <c:v>0.16640737227180449</c:v>
                      </c:pt>
                      <c:pt idx="6">
                        <c:v>0.18502660771261265</c:v>
                      </c:pt>
                      <c:pt idx="7">
                        <c:v>0.2081400045492876</c:v>
                      </c:pt>
                      <c:pt idx="8">
                        <c:v>0.20598809929498349</c:v>
                      </c:pt>
                      <c:pt idx="9">
                        <c:v>0.19190744444011612</c:v>
                      </c:pt>
                      <c:pt idx="10">
                        <c:v>0.14260426690169609</c:v>
                      </c:pt>
                      <c:pt idx="11">
                        <c:v>0.18968169129154616</c:v>
                      </c:pt>
                      <c:pt idx="12">
                        <c:v>0.16607000402867048</c:v>
                      </c:pt>
                      <c:pt idx="13">
                        <c:v>0.20268906447499035</c:v>
                      </c:pt>
                      <c:pt idx="14">
                        <c:v>0.21558816775344372</c:v>
                      </c:pt>
                      <c:pt idx="15">
                        <c:v>0.25568136569334809</c:v>
                      </c:pt>
                      <c:pt idx="16">
                        <c:v>0.2315174940187848</c:v>
                      </c:pt>
                      <c:pt idx="17">
                        <c:v>0.23779839402235683</c:v>
                      </c:pt>
                      <c:pt idx="18">
                        <c:v>0.22655362977353913</c:v>
                      </c:pt>
                      <c:pt idx="19">
                        <c:v>0.24315269280090673</c:v>
                      </c:pt>
                      <c:pt idx="20">
                        <c:v>0.23459241559713456</c:v>
                      </c:pt>
                      <c:pt idx="21">
                        <c:v>0.20719973247759743</c:v>
                      </c:pt>
                      <c:pt idx="22">
                        <c:v>0.17753797707836017</c:v>
                      </c:pt>
                      <c:pt idx="23">
                        <c:v>0.19871926924752009</c:v>
                      </c:pt>
                      <c:pt idx="24">
                        <c:v>0.19168230339771478</c:v>
                      </c:pt>
                      <c:pt idx="25">
                        <c:v>0.21324484295705443</c:v>
                      </c:pt>
                      <c:pt idx="26">
                        <c:v>0.21639793451964009</c:v>
                      </c:pt>
                      <c:pt idx="27">
                        <c:v>0.22991284664141493</c:v>
                      </c:pt>
                      <c:pt idx="28">
                        <c:v>0.21989234781407685</c:v>
                      </c:pt>
                      <c:pt idx="29">
                        <c:v>0.18261746089516645</c:v>
                      </c:pt>
                      <c:pt idx="30">
                        <c:v>0.16184773825085266</c:v>
                      </c:pt>
                      <c:pt idx="31">
                        <c:v>0.15003336021005989</c:v>
                      </c:pt>
                      <c:pt idx="32">
                        <c:v>0.15373747681382563</c:v>
                      </c:pt>
                      <c:pt idx="33">
                        <c:v>0.15941539095662699</c:v>
                      </c:pt>
                      <c:pt idx="34">
                        <c:v>0.15858009245128782</c:v>
                      </c:pt>
                      <c:pt idx="35">
                        <c:v>0.16038849722240775</c:v>
                      </c:pt>
                      <c:pt idx="36">
                        <c:v>0.1575406308703956</c:v>
                      </c:pt>
                    </c:numCache>
                  </c:numRef>
                </c:val>
                <c:extLst xmlns:c15="http://schemas.microsoft.com/office/drawing/2012/chart">
                  <c:ext xmlns:c16="http://schemas.microsoft.com/office/drawing/2014/chart" uri="{C3380CC4-5D6E-409C-BE32-E72D297353CC}">
                    <c16:uniqueId val="{00000006-AAE6-4679-81D1-410F4217A699}"/>
                  </c:ext>
                </c:extLst>
              </c15:ser>
            </c15:filteredAreaSeries>
            <c15:filteredAreaSeries>
              <c15:ser>
                <c:idx val="5"/>
                <c:order val="6"/>
                <c:tx>
                  <c:strRef>
                    <c:extLst xmlns:c15="http://schemas.microsoft.com/office/drawing/2012/chart">
                      <c:ext xmlns:c15="http://schemas.microsoft.com/office/drawing/2012/chart" uri="{02D57815-91ED-43cb-92C2-25804820EDAC}">
                        <c15:formulaRef>
                          <c15:sqref>Raw!$AR$14</c15:sqref>
                        </c15:formulaRef>
                      </c:ext>
                    </c:extLst>
                    <c:strCache>
                      <c:ptCount val="1"/>
                      <c:pt idx="0">
                        <c:v>SG</c:v>
                      </c:pt>
                    </c:strCache>
                  </c:strRef>
                </c:tx>
                <c:spPr>
                  <a:solidFill>
                    <a:schemeClr val="accent6"/>
                  </a:solidFill>
                  <a:ln w="25400">
                    <a:noFill/>
                  </a:ln>
                  <a:effectLst/>
                </c:spPr>
                <c:cat>
                  <c:numRef>
                    <c:extLst xmlns:c15="http://schemas.microsoft.com/office/drawing/2012/chart">
                      <c:ext xmlns:c15="http://schemas.microsoft.com/office/drawing/2012/chart" uri="{02D57815-91ED-43cb-92C2-25804820EDAC}">
                        <c15:formulaRef>
                          <c15:sqref>Raw!$B$15:$B$51</c15:sqref>
                        </c15:formulaRef>
                      </c:ext>
                    </c:extLst>
                    <c:numCache>
                      <c:formatCode>m/d/yyyy</c:formatCode>
                      <c:ptCount val="37"/>
                      <c:pt idx="0">
                        <c:v>32508</c:v>
                      </c:pt>
                      <c:pt idx="1">
                        <c:v>32873</c:v>
                      </c:pt>
                      <c:pt idx="2">
                        <c:v>33238</c:v>
                      </c:pt>
                      <c:pt idx="3">
                        <c:v>33603</c:v>
                      </c:pt>
                      <c:pt idx="4">
                        <c:v>33969</c:v>
                      </c:pt>
                      <c:pt idx="5">
                        <c:v>34334</c:v>
                      </c:pt>
                      <c:pt idx="6">
                        <c:v>34699</c:v>
                      </c:pt>
                      <c:pt idx="7">
                        <c:v>35064</c:v>
                      </c:pt>
                      <c:pt idx="8">
                        <c:v>35430</c:v>
                      </c:pt>
                      <c:pt idx="9">
                        <c:v>35795</c:v>
                      </c:pt>
                      <c:pt idx="10">
                        <c:v>36160</c:v>
                      </c:pt>
                      <c:pt idx="11">
                        <c:v>36525</c:v>
                      </c:pt>
                      <c:pt idx="12">
                        <c:v>36891</c:v>
                      </c:pt>
                      <c:pt idx="13">
                        <c:v>37256</c:v>
                      </c:pt>
                      <c:pt idx="14">
                        <c:v>37621</c:v>
                      </c:pt>
                      <c:pt idx="15">
                        <c:v>37986</c:v>
                      </c:pt>
                      <c:pt idx="16">
                        <c:v>38352</c:v>
                      </c:pt>
                      <c:pt idx="17">
                        <c:v>38717</c:v>
                      </c:pt>
                      <c:pt idx="18">
                        <c:v>39082</c:v>
                      </c:pt>
                      <c:pt idx="19">
                        <c:v>39447</c:v>
                      </c:pt>
                      <c:pt idx="20">
                        <c:v>39813</c:v>
                      </c:pt>
                      <c:pt idx="21">
                        <c:v>40178</c:v>
                      </c:pt>
                      <c:pt idx="22">
                        <c:v>40543</c:v>
                      </c:pt>
                      <c:pt idx="23">
                        <c:v>40908</c:v>
                      </c:pt>
                      <c:pt idx="24">
                        <c:v>41274</c:v>
                      </c:pt>
                      <c:pt idx="25">
                        <c:v>41639</c:v>
                      </c:pt>
                      <c:pt idx="26">
                        <c:v>42004</c:v>
                      </c:pt>
                      <c:pt idx="27">
                        <c:v>42369</c:v>
                      </c:pt>
                      <c:pt idx="28">
                        <c:v>42735</c:v>
                      </c:pt>
                      <c:pt idx="29">
                        <c:v>43100</c:v>
                      </c:pt>
                      <c:pt idx="30">
                        <c:v>43465</c:v>
                      </c:pt>
                      <c:pt idx="31">
                        <c:v>43830</c:v>
                      </c:pt>
                      <c:pt idx="32">
                        <c:v>44196</c:v>
                      </c:pt>
                      <c:pt idx="33">
                        <c:v>44561</c:v>
                      </c:pt>
                      <c:pt idx="34">
                        <c:v>44926</c:v>
                      </c:pt>
                      <c:pt idx="35">
                        <c:v>45291</c:v>
                      </c:pt>
                      <c:pt idx="36">
                        <c:v>45657</c:v>
                      </c:pt>
                    </c:numCache>
                  </c:numRef>
                </c:cat>
                <c:val>
                  <c:numRef>
                    <c:extLst xmlns:c15="http://schemas.microsoft.com/office/drawing/2012/chart">
                      <c:ext xmlns:c15="http://schemas.microsoft.com/office/drawing/2012/chart" uri="{02D57815-91ED-43cb-92C2-25804820EDAC}">
                        <c15:formulaRef>
                          <c15:sqref>Raw!$AR$15:$AR$51</c15:sqref>
                        </c15:formulaRef>
                      </c:ext>
                    </c:extLst>
                    <c:numCache>
                      <c:formatCode>0.0</c:formatCode>
                      <c:ptCount val="37"/>
                      <c:pt idx="0">
                        <c:v>0.19780417197770744</c:v>
                      </c:pt>
                      <c:pt idx="1">
                        <c:v>0.2217184443239977</c:v>
                      </c:pt>
                      <c:pt idx="2">
                        <c:v>0.2648496415815183</c:v>
                      </c:pt>
                      <c:pt idx="3">
                        <c:v>0</c:v>
                      </c:pt>
                      <c:pt idx="4">
                        <c:v>0.34848569692022635</c:v>
                      </c:pt>
                      <c:pt idx="5">
                        <c:v>0.37662333078538757</c:v>
                      </c:pt>
                      <c:pt idx="6">
                        <c:v>0.39940387860947074</c:v>
                      </c:pt>
                      <c:pt idx="7">
                        <c:v>0.50617673399782592</c:v>
                      </c:pt>
                      <c:pt idx="8">
                        <c:v>0.57069777876925787</c:v>
                      </c:pt>
                      <c:pt idx="9">
                        <c:v>0.63487449163818033</c:v>
                      </c:pt>
                      <c:pt idx="10">
                        <c:v>0.72691252927883887</c:v>
                      </c:pt>
                      <c:pt idx="11">
                        <c:v>0.7280326419631783</c:v>
                      </c:pt>
                      <c:pt idx="12">
                        <c:v>0.67906914630662885</c:v>
                      </c:pt>
                      <c:pt idx="13">
                        <c:v>0.68210179977392238</c:v>
                      </c:pt>
                      <c:pt idx="14">
                        <c:v>0.6731424092882885</c:v>
                      </c:pt>
                      <c:pt idx="15">
                        <c:v>0.63293124392746425</c:v>
                      </c:pt>
                      <c:pt idx="16">
                        <c:v>0.60450428495003927</c:v>
                      </c:pt>
                      <c:pt idx="17">
                        <c:v>0.61661182887726795</c:v>
                      </c:pt>
                      <c:pt idx="18">
                        <c:v>0.60573467099587874</c:v>
                      </c:pt>
                      <c:pt idx="19">
                        <c:v>0.60468877363683238</c:v>
                      </c:pt>
                      <c:pt idx="20">
                        <c:v>0.57440293264245279</c:v>
                      </c:pt>
                      <c:pt idx="21">
                        <c:v>0.55535399634386029</c:v>
                      </c:pt>
                      <c:pt idx="22">
                        <c:v>0.53382985165826113</c:v>
                      </c:pt>
                      <c:pt idx="23">
                        <c:v>0.51403846593388713</c:v>
                      </c:pt>
                      <c:pt idx="24">
                        <c:v>0.50778009460286311</c:v>
                      </c:pt>
                      <c:pt idx="25">
                        <c:v>0.5167555104207614</c:v>
                      </c:pt>
                      <c:pt idx="26">
                        <c:v>0.53555773525639783</c:v>
                      </c:pt>
                      <c:pt idx="27">
                        <c:v>0.56364470558223967</c:v>
                      </c:pt>
                      <c:pt idx="28">
                        <c:v>0.59867213502783112</c:v>
                      </c:pt>
                      <c:pt idx="29">
                        <c:v>0.60743022234062116</c:v>
                      </c:pt>
                      <c:pt idx="30">
                        <c:v>0.59517713513658754</c:v>
                      </c:pt>
                      <c:pt idx="31">
                        <c:v>0.56463055683703656</c:v>
                      </c:pt>
                      <c:pt idx="32">
                        <c:v>0.52026070104270472</c:v>
                      </c:pt>
                      <c:pt idx="33">
                        <c:v>0.55113304888169257</c:v>
                      </c:pt>
                      <c:pt idx="34">
                        <c:v>0.56224000814914943</c:v>
                      </c:pt>
                      <c:pt idx="35">
                        <c:v>0.57943969652711391</c:v>
                      </c:pt>
                      <c:pt idx="36">
                        <c:v>0.5455471824956083</c:v>
                      </c:pt>
                    </c:numCache>
                  </c:numRef>
                </c:val>
                <c:extLst xmlns:c15="http://schemas.microsoft.com/office/drawing/2012/chart">
                  <c:ext xmlns:c16="http://schemas.microsoft.com/office/drawing/2014/chart" uri="{C3380CC4-5D6E-409C-BE32-E72D297353CC}">
                    <c16:uniqueId val="{00000007-AAE6-4679-81D1-410F4217A699}"/>
                  </c:ext>
                </c:extLst>
              </c15:ser>
            </c15:filteredAreaSeries>
            <c15:filteredAreaSeries>
              <c15:ser>
                <c:idx val="6"/>
                <c:order val="7"/>
                <c:tx>
                  <c:strRef>
                    <c:extLst xmlns:c15="http://schemas.microsoft.com/office/drawing/2012/chart">
                      <c:ext xmlns:c15="http://schemas.microsoft.com/office/drawing/2012/chart" uri="{02D57815-91ED-43cb-92C2-25804820EDAC}">
                        <c15:formulaRef>
                          <c15:sqref>Raw!$AS$14</c15:sqref>
                        </c15:formulaRef>
                      </c:ext>
                    </c:extLst>
                    <c:strCache>
                      <c:ptCount val="1"/>
                      <c:pt idx="0">
                        <c:v>VN</c:v>
                      </c:pt>
                    </c:strCache>
                  </c:strRef>
                </c:tx>
                <c:spPr>
                  <a:solidFill>
                    <a:schemeClr val="accent1">
                      <a:lumMod val="60000"/>
                    </a:schemeClr>
                  </a:solidFill>
                  <a:ln w="25400">
                    <a:noFill/>
                  </a:ln>
                  <a:effectLst/>
                </c:spPr>
                <c:cat>
                  <c:numRef>
                    <c:extLst xmlns:c15="http://schemas.microsoft.com/office/drawing/2012/chart">
                      <c:ext xmlns:c15="http://schemas.microsoft.com/office/drawing/2012/chart" uri="{02D57815-91ED-43cb-92C2-25804820EDAC}">
                        <c15:formulaRef>
                          <c15:sqref>Raw!$B$15:$B$51</c15:sqref>
                        </c15:formulaRef>
                      </c:ext>
                    </c:extLst>
                    <c:numCache>
                      <c:formatCode>m/d/yyyy</c:formatCode>
                      <c:ptCount val="37"/>
                      <c:pt idx="0">
                        <c:v>32508</c:v>
                      </c:pt>
                      <c:pt idx="1">
                        <c:v>32873</c:v>
                      </c:pt>
                      <c:pt idx="2">
                        <c:v>33238</c:v>
                      </c:pt>
                      <c:pt idx="3">
                        <c:v>33603</c:v>
                      </c:pt>
                      <c:pt idx="4">
                        <c:v>33969</c:v>
                      </c:pt>
                      <c:pt idx="5">
                        <c:v>34334</c:v>
                      </c:pt>
                      <c:pt idx="6">
                        <c:v>34699</c:v>
                      </c:pt>
                      <c:pt idx="7">
                        <c:v>35064</c:v>
                      </c:pt>
                      <c:pt idx="8">
                        <c:v>35430</c:v>
                      </c:pt>
                      <c:pt idx="9">
                        <c:v>35795</c:v>
                      </c:pt>
                      <c:pt idx="10">
                        <c:v>36160</c:v>
                      </c:pt>
                      <c:pt idx="11">
                        <c:v>36525</c:v>
                      </c:pt>
                      <c:pt idx="12">
                        <c:v>36891</c:v>
                      </c:pt>
                      <c:pt idx="13">
                        <c:v>37256</c:v>
                      </c:pt>
                      <c:pt idx="14">
                        <c:v>37621</c:v>
                      </c:pt>
                      <c:pt idx="15">
                        <c:v>37986</c:v>
                      </c:pt>
                      <c:pt idx="16">
                        <c:v>38352</c:v>
                      </c:pt>
                      <c:pt idx="17">
                        <c:v>38717</c:v>
                      </c:pt>
                      <c:pt idx="18">
                        <c:v>39082</c:v>
                      </c:pt>
                      <c:pt idx="19">
                        <c:v>39447</c:v>
                      </c:pt>
                      <c:pt idx="20">
                        <c:v>39813</c:v>
                      </c:pt>
                      <c:pt idx="21">
                        <c:v>40178</c:v>
                      </c:pt>
                      <c:pt idx="22">
                        <c:v>40543</c:v>
                      </c:pt>
                      <c:pt idx="23">
                        <c:v>40908</c:v>
                      </c:pt>
                      <c:pt idx="24">
                        <c:v>41274</c:v>
                      </c:pt>
                      <c:pt idx="25">
                        <c:v>41639</c:v>
                      </c:pt>
                      <c:pt idx="26">
                        <c:v>42004</c:v>
                      </c:pt>
                      <c:pt idx="27">
                        <c:v>42369</c:v>
                      </c:pt>
                      <c:pt idx="28">
                        <c:v>42735</c:v>
                      </c:pt>
                      <c:pt idx="29">
                        <c:v>43100</c:v>
                      </c:pt>
                      <c:pt idx="30">
                        <c:v>43465</c:v>
                      </c:pt>
                      <c:pt idx="31">
                        <c:v>43830</c:v>
                      </c:pt>
                      <c:pt idx="32">
                        <c:v>44196</c:v>
                      </c:pt>
                      <c:pt idx="33">
                        <c:v>44561</c:v>
                      </c:pt>
                      <c:pt idx="34">
                        <c:v>44926</c:v>
                      </c:pt>
                      <c:pt idx="35">
                        <c:v>45291</c:v>
                      </c:pt>
                      <c:pt idx="36">
                        <c:v>45657</c:v>
                      </c:pt>
                    </c:numCache>
                  </c:numRef>
                </c:cat>
                <c:val>
                  <c:numRef>
                    <c:extLst xmlns:c15="http://schemas.microsoft.com/office/drawing/2012/chart">
                      <c:ext xmlns:c15="http://schemas.microsoft.com/office/drawing/2012/chart" uri="{02D57815-91ED-43cb-92C2-25804820EDAC}">
                        <c15:formulaRef>
                          <c15:sqref>Raw!$AS$15:$AS$51</c15:sqref>
                        </c15:formulaRef>
                      </c:ext>
                    </c:extLst>
                    <c:numCache>
                      <c:formatCode>0.0</c:formatCode>
                      <c:ptCount val="37"/>
                      <c:pt idx="0">
                        <c:v>8.0219310875222619E-2</c:v>
                      </c:pt>
                      <c:pt idx="1">
                        <c:v>0.10718416931213458</c:v>
                      </c:pt>
                      <c:pt idx="2">
                        <c:v>0.13298177721231169</c:v>
                      </c:pt>
                      <c:pt idx="3">
                        <c:v>0</c:v>
                      </c:pt>
                      <c:pt idx="4">
                        <c:v>7.1415300431333636E-2</c:v>
                      </c:pt>
                      <c:pt idx="5">
                        <c:v>5.8620992721715101E-2</c:v>
                      </c:pt>
                      <c:pt idx="6">
                        <c:v>8.2025068734201678E-2</c:v>
                      </c:pt>
                      <c:pt idx="7">
                        <c:v>0</c:v>
                      </c:pt>
                      <c:pt idx="8">
                        <c:v>0</c:v>
                      </c:pt>
                      <c:pt idx="9">
                        <c:v>0</c:v>
                      </c:pt>
                      <c:pt idx="10">
                        <c:v>0</c:v>
                      </c:pt>
                      <c:pt idx="11">
                        <c:v>0</c:v>
                      </c:pt>
                      <c:pt idx="12">
                        <c:v>0</c:v>
                      </c:pt>
                      <c:pt idx="13">
                        <c:v>0</c:v>
                      </c:pt>
                      <c:pt idx="14">
                        <c:v>0</c:v>
                      </c:pt>
                      <c:pt idx="15">
                        <c:v>0.13411925133208261</c:v>
                      </c:pt>
                      <c:pt idx="16">
                        <c:v>0.12873699136722819</c:v>
                      </c:pt>
                      <c:pt idx="17">
                        <c:v>0.1289690028285603</c:v>
                      </c:pt>
                      <c:pt idx="18">
                        <c:v>0.14780675976527041</c:v>
                      </c:pt>
                      <c:pt idx="19">
                        <c:v>0.18303978470781818</c:v>
                      </c:pt>
                      <c:pt idx="20">
                        <c:v>0.17010796476241424</c:v>
                      </c:pt>
                      <c:pt idx="21">
                        <c:v>0.17538623089170838</c:v>
                      </c:pt>
                      <c:pt idx="22">
                        <c:v>0.19104036239611491</c:v>
                      </c:pt>
                      <c:pt idx="23">
                        <c:v>0.17805490284371772</c:v>
                      </c:pt>
                      <c:pt idx="24">
                        <c:v>0.20971363924119027</c:v>
                      </c:pt>
                      <c:pt idx="25">
                        <c:v>0.223898568564074</c:v>
                      </c:pt>
                      <c:pt idx="26">
                        <c:v>0.24985677186683003</c:v>
                      </c:pt>
                      <c:pt idx="27">
                        <c:v>0.26949971215294821</c:v>
                      </c:pt>
                      <c:pt idx="28">
                        <c:v>0.29136628695243616</c:v>
                      </c:pt>
                      <c:pt idx="29">
                        <c:v>0.28710695014173326</c:v>
                      </c:pt>
                      <c:pt idx="30">
                        <c:v>0.30037235841983484</c:v>
                      </c:pt>
                      <c:pt idx="31">
                        <c:v>0</c:v>
                      </c:pt>
                      <c:pt idx="32">
                        <c:v>0</c:v>
                      </c:pt>
                      <c:pt idx="33">
                        <c:v>0</c:v>
                      </c:pt>
                      <c:pt idx="34">
                        <c:v>0</c:v>
                      </c:pt>
                      <c:pt idx="35">
                        <c:v>0</c:v>
                      </c:pt>
                      <c:pt idx="36">
                        <c:v>0</c:v>
                      </c:pt>
                    </c:numCache>
                  </c:numRef>
                </c:val>
                <c:extLst xmlns:c15="http://schemas.microsoft.com/office/drawing/2012/chart">
                  <c:ext xmlns:c16="http://schemas.microsoft.com/office/drawing/2014/chart" uri="{C3380CC4-5D6E-409C-BE32-E72D297353CC}">
                    <c16:uniqueId val="{00000008-AAE6-4679-81D1-410F4217A699}"/>
                  </c:ext>
                </c:extLst>
              </c15:ser>
            </c15:filteredAreaSeries>
            <c15:filteredAreaSeries>
              <c15:ser>
                <c:idx val="7"/>
                <c:order val="8"/>
                <c:tx>
                  <c:strRef>
                    <c:extLst xmlns:c15="http://schemas.microsoft.com/office/drawing/2012/chart">
                      <c:ext xmlns:c15="http://schemas.microsoft.com/office/drawing/2012/chart" uri="{02D57815-91ED-43cb-92C2-25804820EDAC}">
                        <c15:formulaRef>
                          <c15:sqref>Raw!$AT$14</c15:sqref>
                        </c15:formulaRef>
                      </c:ext>
                    </c:extLst>
                    <c:strCache>
                      <c:ptCount val="1"/>
                      <c:pt idx="0">
                        <c:v>TH</c:v>
                      </c:pt>
                    </c:strCache>
                  </c:strRef>
                </c:tx>
                <c:spPr>
                  <a:solidFill>
                    <a:schemeClr val="accent2">
                      <a:lumMod val="60000"/>
                    </a:schemeClr>
                  </a:solidFill>
                  <a:ln w="25400">
                    <a:noFill/>
                  </a:ln>
                  <a:effectLst/>
                </c:spPr>
                <c:cat>
                  <c:numRef>
                    <c:extLst xmlns:c15="http://schemas.microsoft.com/office/drawing/2012/chart">
                      <c:ext xmlns:c15="http://schemas.microsoft.com/office/drawing/2012/chart" uri="{02D57815-91ED-43cb-92C2-25804820EDAC}">
                        <c15:formulaRef>
                          <c15:sqref>Raw!$B$15:$B$51</c15:sqref>
                        </c15:formulaRef>
                      </c:ext>
                    </c:extLst>
                    <c:numCache>
                      <c:formatCode>m/d/yyyy</c:formatCode>
                      <c:ptCount val="37"/>
                      <c:pt idx="0">
                        <c:v>32508</c:v>
                      </c:pt>
                      <c:pt idx="1">
                        <c:v>32873</c:v>
                      </c:pt>
                      <c:pt idx="2">
                        <c:v>33238</c:v>
                      </c:pt>
                      <c:pt idx="3">
                        <c:v>33603</c:v>
                      </c:pt>
                      <c:pt idx="4">
                        <c:v>33969</c:v>
                      </c:pt>
                      <c:pt idx="5">
                        <c:v>34334</c:v>
                      </c:pt>
                      <c:pt idx="6">
                        <c:v>34699</c:v>
                      </c:pt>
                      <c:pt idx="7">
                        <c:v>35064</c:v>
                      </c:pt>
                      <c:pt idx="8">
                        <c:v>35430</c:v>
                      </c:pt>
                      <c:pt idx="9">
                        <c:v>35795</c:v>
                      </c:pt>
                      <c:pt idx="10">
                        <c:v>36160</c:v>
                      </c:pt>
                      <c:pt idx="11">
                        <c:v>36525</c:v>
                      </c:pt>
                      <c:pt idx="12">
                        <c:v>36891</c:v>
                      </c:pt>
                      <c:pt idx="13">
                        <c:v>37256</c:v>
                      </c:pt>
                      <c:pt idx="14">
                        <c:v>37621</c:v>
                      </c:pt>
                      <c:pt idx="15">
                        <c:v>37986</c:v>
                      </c:pt>
                      <c:pt idx="16">
                        <c:v>38352</c:v>
                      </c:pt>
                      <c:pt idx="17">
                        <c:v>38717</c:v>
                      </c:pt>
                      <c:pt idx="18">
                        <c:v>39082</c:v>
                      </c:pt>
                      <c:pt idx="19">
                        <c:v>39447</c:v>
                      </c:pt>
                      <c:pt idx="20">
                        <c:v>39813</c:v>
                      </c:pt>
                      <c:pt idx="21">
                        <c:v>40178</c:v>
                      </c:pt>
                      <c:pt idx="22">
                        <c:v>40543</c:v>
                      </c:pt>
                      <c:pt idx="23">
                        <c:v>40908</c:v>
                      </c:pt>
                      <c:pt idx="24">
                        <c:v>41274</c:v>
                      </c:pt>
                      <c:pt idx="25">
                        <c:v>41639</c:v>
                      </c:pt>
                      <c:pt idx="26">
                        <c:v>42004</c:v>
                      </c:pt>
                      <c:pt idx="27">
                        <c:v>42369</c:v>
                      </c:pt>
                      <c:pt idx="28">
                        <c:v>42735</c:v>
                      </c:pt>
                      <c:pt idx="29">
                        <c:v>43100</c:v>
                      </c:pt>
                      <c:pt idx="30">
                        <c:v>43465</c:v>
                      </c:pt>
                      <c:pt idx="31">
                        <c:v>43830</c:v>
                      </c:pt>
                      <c:pt idx="32">
                        <c:v>44196</c:v>
                      </c:pt>
                      <c:pt idx="33">
                        <c:v>44561</c:v>
                      </c:pt>
                      <c:pt idx="34">
                        <c:v>44926</c:v>
                      </c:pt>
                      <c:pt idx="35">
                        <c:v>45291</c:v>
                      </c:pt>
                      <c:pt idx="36">
                        <c:v>45657</c:v>
                      </c:pt>
                    </c:numCache>
                  </c:numRef>
                </c:cat>
                <c:val>
                  <c:numRef>
                    <c:extLst xmlns:c15="http://schemas.microsoft.com/office/drawing/2012/chart">
                      <c:ext xmlns:c15="http://schemas.microsoft.com/office/drawing/2012/chart" uri="{02D57815-91ED-43cb-92C2-25804820EDAC}">
                        <c15:formulaRef>
                          <c15:sqref>Raw!$AT$15:$AT$51</c15:sqref>
                        </c15:formulaRef>
                      </c:ext>
                    </c:extLst>
                    <c:numCache>
                      <c:formatCode>0.0</c:formatCode>
                      <c:ptCount val="37"/>
                      <c:pt idx="0">
                        <c:v>0.20573111995484469</c:v>
                      </c:pt>
                      <c:pt idx="1">
                        <c:v>0.21532584333080704</c:v>
                      </c:pt>
                      <c:pt idx="2">
                        <c:v>0.24056416809767117</c:v>
                      </c:pt>
                      <c:pt idx="3">
                        <c:v>0</c:v>
                      </c:pt>
                      <c:pt idx="4">
                        <c:v>0.34721066181288857</c:v>
                      </c:pt>
                      <c:pt idx="5">
                        <c:v>0.37395674069977708</c:v>
                      </c:pt>
                      <c:pt idx="6">
                        <c:v>0.41510083168312439</c:v>
                      </c:pt>
                      <c:pt idx="7">
                        <c:v>0.43825218624799844</c:v>
                      </c:pt>
                      <c:pt idx="8">
                        <c:v>0.44365844538825838</c:v>
                      </c:pt>
                      <c:pt idx="9">
                        <c:v>0.42720072392842734</c:v>
                      </c:pt>
                      <c:pt idx="10">
                        <c:v>0.34089480721224547</c:v>
                      </c:pt>
                      <c:pt idx="11">
                        <c:v>0.29782147013070859</c:v>
                      </c:pt>
                      <c:pt idx="12">
                        <c:v>0.27424274138850468</c:v>
                      </c:pt>
                      <c:pt idx="13">
                        <c:v>0.26817672102890555</c:v>
                      </c:pt>
                      <c:pt idx="14">
                        <c:v>0.2499688817926175</c:v>
                      </c:pt>
                      <c:pt idx="15">
                        <c:v>0.23234731634204325</c:v>
                      </c:pt>
                      <c:pt idx="16">
                        <c:v>0.21353191172678443</c:v>
                      </c:pt>
                      <c:pt idx="17">
                        <c:v>0.18769263543750797</c:v>
                      </c:pt>
                      <c:pt idx="18">
                        <c:v>0.18562210285149655</c:v>
                      </c:pt>
                      <c:pt idx="19">
                        <c:v>0.20225084026840773</c:v>
                      </c:pt>
                      <c:pt idx="20">
                        <c:v>0.23781791821424766</c:v>
                      </c:pt>
                      <c:pt idx="21">
                        <c:v>0.27456985939380324</c:v>
                      </c:pt>
                      <c:pt idx="22">
                        <c:v>0.28828954891677033</c:v>
                      </c:pt>
                      <c:pt idx="23">
                        <c:v>0.26495419647302942</c:v>
                      </c:pt>
                      <c:pt idx="24">
                        <c:v>0.27810721931576471</c:v>
                      </c:pt>
                      <c:pt idx="25">
                        <c:v>0.28218064196325371</c:v>
                      </c:pt>
                      <c:pt idx="26">
                        <c:v>0.29620397379637525</c:v>
                      </c:pt>
                      <c:pt idx="27">
                        <c:v>0.30270832782146628</c:v>
                      </c:pt>
                      <c:pt idx="28">
                        <c:v>0.31843268728826984</c:v>
                      </c:pt>
                      <c:pt idx="29">
                        <c:v>0.33160137570279075</c:v>
                      </c:pt>
                      <c:pt idx="30">
                        <c:v>0.32941423649845469</c:v>
                      </c:pt>
                      <c:pt idx="31">
                        <c:v>0.32402063196083958</c:v>
                      </c:pt>
                      <c:pt idx="32">
                        <c:v>0.32418745696414419</c:v>
                      </c:pt>
                      <c:pt idx="33">
                        <c:v>0.31587661542350243</c:v>
                      </c:pt>
                      <c:pt idx="34">
                        <c:v>0.26799300363178907</c:v>
                      </c:pt>
                      <c:pt idx="35">
                        <c:v>0.23476293716147728</c:v>
                      </c:pt>
                      <c:pt idx="36">
                        <c:v>0.20811961591243894</c:v>
                      </c:pt>
                    </c:numCache>
                  </c:numRef>
                </c:val>
                <c:extLst xmlns:c15="http://schemas.microsoft.com/office/drawing/2012/chart">
                  <c:ext xmlns:c16="http://schemas.microsoft.com/office/drawing/2014/chart" uri="{C3380CC4-5D6E-409C-BE32-E72D297353CC}">
                    <c16:uniqueId val="{00000009-AAE6-4679-81D1-410F4217A699}"/>
                  </c:ext>
                </c:extLst>
              </c15:ser>
            </c15:filteredAreaSeries>
            <c15:filteredAreaSeries>
              <c15:ser>
                <c:idx val="8"/>
                <c:order val="9"/>
                <c:tx>
                  <c:strRef>
                    <c:extLst xmlns:c15="http://schemas.microsoft.com/office/drawing/2012/chart">
                      <c:ext xmlns:c15="http://schemas.microsoft.com/office/drawing/2012/chart" uri="{02D57815-91ED-43cb-92C2-25804820EDAC}">
                        <c15:formulaRef>
                          <c15:sqref>Raw!$AU$14</c15:sqref>
                        </c15:formulaRef>
                      </c:ext>
                    </c:extLst>
                    <c:strCache>
                      <c:ptCount val="1"/>
                      <c:pt idx="0">
                        <c:v>PH</c:v>
                      </c:pt>
                    </c:strCache>
                  </c:strRef>
                </c:tx>
                <c:spPr>
                  <a:solidFill>
                    <a:schemeClr val="accent3">
                      <a:lumMod val="60000"/>
                    </a:schemeClr>
                  </a:solidFill>
                  <a:ln w="25400">
                    <a:noFill/>
                  </a:ln>
                  <a:effectLst/>
                </c:spPr>
                <c:cat>
                  <c:numRef>
                    <c:extLst xmlns:c15="http://schemas.microsoft.com/office/drawing/2012/chart">
                      <c:ext xmlns:c15="http://schemas.microsoft.com/office/drawing/2012/chart" uri="{02D57815-91ED-43cb-92C2-25804820EDAC}">
                        <c15:formulaRef>
                          <c15:sqref>Raw!$B$15:$B$51</c15:sqref>
                        </c15:formulaRef>
                      </c:ext>
                    </c:extLst>
                    <c:numCache>
                      <c:formatCode>m/d/yyyy</c:formatCode>
                      <c:ptCount val="37"/>
                      <c:pt idx="0">
                        <c:v>32508</c:v>
                      </c:pt>
                      <c:pt idx="1">
                        <c:v>32873</c:v>
                      </c:pt>
                      <c:pt idx="2">
                        <c:v>33238</c:v>
                      </c:pt>
                      <c:pt idx="3">
                        <c:v>33603</c:v>
                      </c:pt>
                      <c:pt idx="4">
                        <c:v>33969</c:v>
                      </c:pt>
                      <c:pt idx="5">
                        <c:v>34334</c:v>
                      </c:pt>
                      <c:pt idx="6">
                        <c:v>34699</c:v>
                      </c:pt>
                      <c:pt idx="7">
                        <c:v>35064</c:v>
                      </c:pt>
                      <c:pt idx="8">
                        <c:v>35430</c:v>
                      </c:pt>
                      <c:pt idx="9">
                        <c:v>35795</c:v>
                      </c:pt>
                      <c:pt idx="10">
                        <c:v>36160</c:v>
                      </c:pt>
                      <c:pt idx="11">
                        <c:v>36525</c:v>
                      </c:pt>
                      <c:pt idx="12">
                        <c:v>36891</c:v>
                      </c:pt>
                      <c:pt idx="13">
                        <c:v>37256</c:v>
                      </c:pt>
                      <c:pt idx="14">
                        <c:v>37621</c:v>
                      </c:pt>
                      <c:pt idx="15">
                        <c:v>37986</c:v>
                      </c:pt>
                      <c:pt idx="16">
                        <c:v>38352</c:v>
                      </c:pt>
                      <c:pt idx="17">
                        <c:v>38717</c:v>
                      </c:pt>
                      <c:pt idx="18">
                        <c:v>39082</c:v>
                      </c:pt>
                      <c:pt idx="19">
                        <c:v>39447</c:v>
                      </c:pt>
                      <c:pt idx="20">
                        <c:v>39813</c:v>
                      </c:pt>
                      <c:pt idx="21">
                        <c:v>40178</c:v>
                      </c:pt>
                      <c:pt idx="22">
                        <c:v>40543</c:v>
                      </c:pt>
                      <c:pt idx="23">
                        <c:v>40908</c:v>
                      </c:pt>
                      <c:pt idx="24">
                        <c:v>41274</c:v>
                      </c:pt>
                      <c:pt idx="25">
                        <c:v>41639</c:v>
                      </c:pt>
                      <c:pt idx="26">
                        <c:v>42004</c:v>
                      </c:pt>
                      <c:pt idx="27">
                        <c:v>42369</c:v>
                      </c:pt>
                      <c:pt idx="28">
                        <c:v>42735</c:v>
                      </c:pt>
                      <c:pt idx="29">
                        <c:v>43100</c:v>
                      </c:pt>
                      <c:pt idx="30">
                        <c:v>43465</c:v>
                      </c:pt>
                      <c:pt idx="31">
                        <c:v>43830</c:v>
                      </c:pt>
                      <c:pt idx="32">
                        <c:v>44196</c:v>
                      </c:pt>
                      <c:pt idx="33">
                        <c:v>44561</c:v>
                      </c:pt>
                      <c:pt idx="34">
                        <c:v>44926</c:v>
                      </c:pt>
                      <c:pt idx="35">
                        <c:v>45291</c:v>
                      </c:pt>
                      <c:pt idx="36">
                        <c:v>45657</c:v>
                      </c:pt>
                    </c:numCache>
                  </c:numRef>
                </c:cat>
                <c:val>
                  <c:numRef>
                    <c:extLst xmlns:c15="http://schemas.microsoft.com/office/drawing/2012/chart">
                      <c:ext xmlns:c15="http://schemas.microsoft.com/office/drawing/2012/chart" uri="{02D57815-91ED-43cb-92C2-25804820EDAC}">
                        <c15:formulaRef>
                          <c15:sqref>Raw!$AU$15:$AU$51</c15:sqref>
                        </c15:formulaRef>
                      </c:ext>
                    </c:extLst>
                    <c:numCache>
                      <c:formatCode>0.0</c:formatCode>
                      <c:ptCount val="37"/>
                      <c:pt idx="0">
                        <c:v>0.1375906449373345</c:v>
                      </c:pt>
                      <c:pt idx="1">
                        <c:v>0.13104430463988159</c:v>
                      </c:pt>
                      <c:pt idx="2">
                        <c:v>0.13550370805480441</c:v>
                      </c:pt>
                      <c:pt idx="3">
                        <c:v>0</c:v>
                      </c:pt>
                      <c:pt idx="4">
                        <c:v>0.14887240785363443</c:v>
                      </c:pt>
                      <c:pt idx="5">
                        <c:v>0.16888619246660094</c:v>
                      </c:pt>
                      <c:pt idx="6">
                        <c:v>0.18148805747660873</c:v>
                      </c:pt>
                      <c:pt idx="7">
                        <c:v>0.21369067571367023</c:v>
                      </c:pt>
                      <c:pt idx="8">
                        <c:v>0.2305799099227917</c:v>
                      </c:pt>
                      <c:pt idx="9">
                        <c:v>0.20412539190076437</c:v>
                      </c:pt>
                      <c:pt idx="10">
                        <c:v>0.20381125201257821</c:v>
                      </c:pt>
                      <c:pt idx="11">
                        <c:v>0.19783403359940471</c:v>
                      </c:pt>
                      <c:pt idx="12">
                        <c:v>0.20158247929941156</c:v>
                      </c:pt>
                      <c:pt idx="13">
                        <c:v>0.18652332703947502</c:v>
                      </c:pt>
                      <c:pt idx="14">
                        <c:v>0.18380976567277418</c:v>
                      </c:pt>
                      <c:pt idx="15">
                        <c:v>0.19071475948409355</c:v>
                      </c:pt>
                      <c:pt idx="16">
                        <c:v>0.1684451164822949</c:v>
                      </c:pt>
                      <c:pt idx="17">
                        <c:v>0.16480740329330204</c:v>
                      </c:pt>
                      <c:pt idx="18">
                        <c:v>0.16591042988612176</c:v>
                      </c:pt>
                      <c:pt idx="19">
                        <c:v>0.17468022891431165</c:v>
                      </c:pt>
                      <c:pt idx="20">
                        <c:v>0.16482910723668312</c:v>
                      </c:pt>
                      <c:pt idx="21">
                        <c:v>0.1483066425012278</c:v>
                      </c:pt>
                      <c:pt idx="22">
                        <c:v>0.15268823765363251</c:v>
                      </c:pt>
                      <c:pt idx="23">
                        <c:v>0.15488579119249288</c:v>
                      </c:pt>
                      <c:pt idx="24">
                        <c:v>0.15906603816953124</c:v>
                      </c:pt>
                      <c:pt idx="25">
                        <c:v>0.18539109850618696</c:v>
                      </c:pt>
                      <c:pt idx="26">
                        <c:v>0.17318581909283429</c:v>
                      </c:pt>
                      <c:pt idx="27">
                        <c:v>0.18701289127549789</c:v>
                      </c:pt>
                      <c:pt idx="28">
                        <c:v>0.19234505444878591</c:v>
                      </c:pt>
                      <c:pt idx="29">
                        <c:v>0.22588835941579982</c:v>
                      </c:pt>
                      <c:pt idx="30">
                        <c:v>0.23304755106898795</c:v>
                      </c:pt>
                      <c:pt idx="31">
                        <c:v>0.22298883445269133</c:v>
                      </c:pt>
                      <c:pt idx="32">
                        <c:v>0.22175375752786017</c:v>
                      </c:pt>
                      <c:pt idx="33">
                        <c:v>0.24770272607991042</c:v>
                      </c:pt>
                      <c:pt idx="34">
                        <c:v>0.24075998831922818</c:v>
                      </c:pt>
                      <c:pt idx="35">
                        <c:v>0.2101214161292895</c:v>
                      </c:pt>
                      <c:pt idx="36">
                        <c:v>0.22781226084038234</c:v>
                      </c:pt>
                    </c:numCache>
                  </c:numRef>
                </c:val>
                <c:extLst xmlns:c15="http://schemas.microsoft.com/office/drawing/2012/chart">
                  <c:ext xmlns:c16="http://schemas.microsoft.com/office/drawing/2014/chart" uri="{C3380CC4-5D6E-409C-BE32-E72D297353CC}">
                    <c16:uniqueId val="{0000000A-AAE6-4679-81D1-410F4217A699}"/>
                  </c:ext>
                </c:extLst>
              </c15:ser>
            </c15:filteredAreaSeries>
            <c15:filteredAreaSeries>
              <c15:ser>
                <c:idx val="9"/>
                <c:order val="10"/>
                <c:tx>
                  <c:strRef>
                    <c:extLst xmlns:c15="http://schemas.microsoft.com/office/drawing/2012/chart">
                      <c:ext xmlns:c15="http://schemas.microsoft.com/office/drawing/2012/chart" uri="{02D57815-91ED-43cb-92C2-25804820EDAC}">
                        <c15:formulaRef>
                          <c15:sqref>Raw!$AV$14</c15:sqref>
                        </c15:formulaRef>
                      </c:ext>
                    </c:extLst>
                    <c:strCache>
                      <c:ptCount val="1"/>
                      <c:pt idx="0">
                        <c:v>ID</c:v>
                      </c:pt>
                    </c:strCache>
                  </c:strRef>
                </c:tx>
                <c:spPr>
                  <a:solidFill>
                    <a:schemeClr val="accent4">
                      <a:lumMod val="60000"/>
                    </a:schemeClr>
                  </a:solidFill>
                  <a:ln w="25400">
                    <a:noFill/>
                  </a:ln>
                  <a:effectLst/>
                </c:spPr>
                <c:cat>
                  <c:numRef>
                    <c:extLst xmlns:c15="http://schemas.microsoft.com/office/drawing/2012/chart">
                      <c:ext xmlns:c15="http://schemas.microsoft.com/office/drawing/2012/chart" uri="{02D57815-91ED-43cb-92C2-25804820EDAC}">
                        <c15:formulaRef>
                          <c15:sqref>Raw!$B$15:$B$51</c15:sqref>
                        </c15:formulaRef>
                      </c:ext>
                    </c:extLst>
                    <c:numCache>
                      <c:formatCode>m/d/yyyy</c:formatCode>
                      <c:ptCount val="37"/>
                      <c:pt idx="0">
                        <c:v>32508</c:v>
                      </c:pt>
                      <c:pt idx="1">
                        <c:v>32873</c:v>
                      </c:pt>
                      <c:pt idx="2">
                        <c:v>33238</c:v>
                      </c:pt>
                      <c:pt idx="3">
                        <c:v>33603</c:v>
                      </c:pt>
                      <c:pt idx="4">
                        <c:v>33969</c:v>
                      </c:pt>
                      <c:pt idx="5">
                        <c:v>34334</c:v>
                      </c:pt>
                      <c:pt idx="6">
                        <c:v>34699</c:v>
                      </c:pt>
                      <c:pt idx="7">
                        <c:v>35064</c:v>
                      </c:pt>
                      <c:pt idx="8">
                        <c:v>35430</c:v>
                      </c:pt>
                      <c:pt idx="9">
                        <c:v>35795</c:v>
                      </c:pt>
                      <c:pt idx="10">
                        <c:v>36160</c:v>
                      </c:pt>
                      <c:pt idx="11">
                        <c:v>36525</c:v>
                      </c:pt>
                      <c:pt idx="12">
                        <c:v>36891</c:v>
                      </c:pt>
                      <c:pt idx="13">
                        <c:v>37256</c:v>
                      </c:pt>
                      <c:pt idx="14">
                        <c:v>37621</c:v>
                      </c:pt>
                      <c:pt idx="15">
                        <c:v>37986</c:v>
                      </c:pt>
                      <c:pt idx="16">
                        <c:v>38352</c:v>
                      </c:pt>
                      <c:pt idx="17">
                        <c:v>38717</c:v>
                      </c:pt>
                      <c:pt idx="18">
                        <c:v>39082</c:v>
                      </c:pt>
                      <c:pt idx="19">
                        <c:v>39447</c:v>
                      </c:pt>
                      <c:pt idx="20">
                        <c:v>39813</c:v>
                      </c:pt>
                      <c:pt idx="21">
                        <c:v>40178</c:v>
                      </c:pt>
                      <c:pt idx="22">
                        <c:v>40543</c:v>
                      </c:pt>
                      <c:pt idx="23">
                        <c:v>40908</c:v>
                      </c:pt>
                      <c:pt idx="24">
                        <c:v>41274</c:v>
                      </c:pt>
                      <c:pt idx="25">
                        <c:v>41639</c:v>
                      </c:pt>
                      <c:pt idx="26">
                        <c:v>42004</c:v>
                      </c:pt>
                      <c:pt idx="27">
                        <c:v>42369</c:v>
                      </c:pt>
                      <c:pt idx="28">
                        <c:v>42735</c:v>
                      </c:pt>
                      <c:pt idx="29">
                        <c:v>43100</c:v>
                      </c:pt>
                      <c:pt idx="30">
                        <c:v>43465</c:v>
                      </c:pt>
                      <c:pt idx="31">
                        <c:v>43830</c:v>
                      </c:pt>
                      <c:pt idx="32">
                        <c:v>44196</c:v>
                      </c:pt>
                      <c:pt idx="33">
                        <c:v>44561</c:v>
                      </c:pt>
                      <c:pt idx="34">
                        <c:v>44926</c:v>
                      </c:pt>
                      <c:pt idx="35">
                        <c:v>45291</c:v>
                      </c:pt>
                      <c:pt idx="36">
                        <c:v>45657</c:v>
                      </c:pt>
                    </c:numCache>
                  </c:numRef>
                </c:cat>
                <c:val>
                  <c:numRef>
                    <c:extLst xmlns:c15="http://schemas.microsoft.com/office/drawing/2012/chart">
                      <c:ext xmlns:c15="http://schemas.microsoft.com/office/drawing/2012/chart" uri="{02D57815-91ED-43cb-92C2-25804820EDAC}">
                        <c15:formulaRef>
                          <c15:sqref>Raw!$AV$15:$AV$51</c15:sqref>
                        </c15:formulaRef>
                      </c:ext>
                    </c:extLst>
                    <c:numCache>
                      <c:formatCode>0.0</c:formatCode>
                      <c:ptCount val="37"/>
                      <c:pt idx="0">
                        <c:v>0.13153431410274227</c:v>
                      </c:pt>
                      <c:pt idx="1">
                        <c:v>0.13647034310366046</c:v>
                      </c:pt>
                      <c:pt idx="2">
                        <c:v>0.15706649490591557</c:v>
                      </c:pt>
                      <c:pt idx="3">
                        <c:v>0</c:v>
                      </c:pt>
                      <c:pt idx="4">
                        <c:v>0.20577356348553347</c:v>
                      </c:pt>
                      <c:pt idx="5">
                        <c:v>0.20692296622178116</c:v>
                      </c:pt>
                      <c:pt idx="6">
                        <c:v>0.23465761740481</c:v>
                      </c:pt>
                      <c:pt idx="7">
                        <c:v>0.26129688503327558</c:v>
                      </c:pt>
                      <c:pt idx="8">
                        <c:v>0.30091243146514807</c:v>
                      </c:pt>
                      <c:pt idx="9">
                        <c:v>0.39204131212075743</c:v>
                      </c:pt>
                      <c:pt idx="10">
                        <c:v>0.25917833681240976</c:v>
                      </c:pt>
                      <c:pt idx="11">
                        <c:v>0.19362137423427267</c:v>
                      </c:pt>
                      <c:pt idx="12">
                        <c:v>0.19212465495047848</c:v>
                      </c:pt>
                      <c:pt idx="13">
                        <c:v>0.16756619663819944</c:v>
                      </c:pt>
                      <c:pt idx="14">
                        <c:v>0.18959364501409726</c:v>
                      </c:pt>
                      <c:pt idx="15">
                        <c:v>0.23736905467555205</c:v>
                      </c:pt>
                      <c:pt idx="16">
                        <c:v>0.24875766906587035</c:v>
                      </c:pt>
                      <c:pt idx="17">
                        <c:v>0.20746054068057335</c:v>
                      </c:pt>
                      <c:pt idx="18">
                        <c:v>0.20509806664476141</c:v>
                      </c:pt>
                      <c:pt idx="19">
                        <c:v>0.23706745770072452</c:v>
                      </c:pt>
                      <c:pt idx="20">
                        <c:v>0.20780524149351534</c:v>
                      </c:pt>
                      <c:pt idx="21">
                        <c:v>0.20398595443397194</c:v>
                      </c:pt>
                      <c:pt idx="22">
                        <c:v>0.23479879256889019</c:v>
                      </c:pt>
                      <c:pt idx="23">
                        <c:v>0.26877130541105188</c:v>
                      </c:pt>
                      <c:pt idx="24">
                        <c:v>0.31212093326352752</c:v>
                      </c:pt>
                      <c:pt idx="25">
                        <c:v>0.42844036925842627</c:v>
                      </c:pt>
                      <c:pt idx="26">
                        <c:v>0.38010942383771334</c:v>
                      </c:pt>
                      <c:pt idx="27">
                        <c:v>0.4361683507255249</c:v>
                      </c:pt>
                      <c:pt idx="28">
                        <c:v>0.4066326685011436</c:v>
                      </c:pt>
                      <c:pt idx="29">
                        <c:v>0.46330024204991849</c:v>
                      </c:pt>
                      <c:pt idx="30">
                        <c:v>0.39563850765657821</c:v>
                      </c:pt>
                      <c:pt idx="31">
                        <c:v>0.39849244631461384</c:v>
                      </c:pt>
                      <c:pt idx="32">
                        <c:v>0.44792434766944877</c:v>
                      </c:pt>
                      <c:pt idx="33">
                        <c:v>0.40159109502236923</c:v>
                      </c:pt>
                      <c:pt idx="34">
                        <c:v>0.44609284974944069</c:v>
                      </c:pt>
                      <c:pt idx="35">
                        <c:v>0.46002261064343847</c:v>
                      </c:pt>
                      <c:pt idx="36">
                        <c:v>0.41898413931435174</c:v>
                      </c:pt>
                    </c:numCache>
                  </c:numRef>
                </c:val>
                <c:extLst xmlns:c15="http://schemas.microsoft.com/office/drawing/2012/chart">
                  <c:ext xmlns:c16="http://schemas.microsoft.com/office/drawing/2014/chart" uri="{C3380CC4-5D6E-409C-BE32-E72D297353CC}">
                    <c16:uniqueId val="{0000000B-AAE6-4679-81D1-410F4217A699}"/>
                  </c:ext>
                </c:extLst>
              </c15:ser>
            </c15:filteredAreaSeries>
            <c15:filteredAreaSeries>
              <c15:ser>
                <c:idx val="10"/>
                <c:order val="11"/>
                <c:tx>
                  <c:strRef>
                    <c:extLst xmlns:c15="http://schemas.microsoft.com/office/drawing/2012/chart">
                      <c:ext xmlns:c15="http://schemas.microsoft.com/office/drawing/2012/chart" uri="{02D57815-91ED-43cb-92C2-25804820EDAC}">
                        <c15:formulaRef>
                          <c15:sqref>Raw!$AW$14</c15:sqref>
                        </c15:formulaRef>
                      </c:ext>
                    </c:extLst>
                    <c:strCache>
                      <c:ptCount val="1"/>
                      <c:pt idx="0">
                        <c:v>TW</c:v>
                      </c:pt>
                    </c:strCache>
                  </c:strRef>
                </c:tx>
                <c:spPr>
                  <a:solidFill>
                    <a:schemeClr val="accent5">
                      <a:lumMod val="60000"/>
                    </a:schemeClr>
                  </a:solidFill>
                  <a:ln w="25400">
                    <a:noFill/>
                  </a:ln>
                  <a:effectLst/>
                </c:spPr>
                <c:cat>
                  <c:numRef>
                    <c:extLst xmlns:c15="http://schemas.microsoft.com/office/drawing/2012/chart">
                      <c:ext xmlns:c15="http://schemas.microsoft.com/office/drawing/2012/chart" uri="{02D57815-91ED-43cb-92C2-25804820EDAC}">
                        <c15:formulaRef>
                          <c15:sqref>Raw!$B$15:$B$51</c15:sqref>
                        </c15:formulaRef>
                      </c:ext>
                    </c:extLst>
                    <c:numCache>
                      <c:formatCode>m/d/yyyy</c:formatCode>
                      <c:ptCount val="37"/>
                      <c:pt idx="0">
                        <c:v>32508</c:v>
                      </c:pt>
                      <c:pt idx="1">
                        <c:v>32873</c:v>
                      </c:pt>
                      <c:pt idx="2">
                        <c:v>33238</c:v>
                      </c:pt>
                      <c:pt idx="3">
                        <c:v>33603</c:v>
                      </c:pt>
                      <c:pt idx="4">
                        <c:v>33969</c:v>
                      </c:pt>
                      <c:pt idx="5">
                        <c:v>34334</c:v>
                      </c:pt>
                      <c:pt idx="6">
                        <c:v>34699</c:v>
                      </c:pt>
                      <c:pt idx="7">
                        <c:v>35064</c:v>
                      </c:pt>
                      <c:pt idx="8">
                        <c:v>35430</c:v>
                      </c:pt>
                      <c:pt idx="9">
                        <c:v>35795</c:v>
                      </c:pt>
                      <c:pt idx="10">
                        <c:v>36160</c:v>
                      </c:pt>
                      <c:pt idx="11">
                        <c:v>36525</c:v>
                      </c:pt>
                      <c:pt idx="12">
                        <c:v>36891</c:v>
                      </c:pt>
                      <c:pt idx="13">
                        <c:v>37256</c:v>
                      </c:pt>
                      <c:pt idx="14">
                        <c:v>37621</c:v>
                      </c:pt>
                      <c:pt idx="15">
                        <c:v>37986</c:v>
                      </c:pt>
                      <c:pt idx="16">
                        <c:v>38352</c:v>
                      </c:pt>
                      <c:pt idx="17">
                        <c:v>38717</c:v>
                      </c:pt>
                      <c:pt idx="18">
                        <c:v>39082</c:v>
                      </c:pt>
                      <c:pt idx="19">
                        <c:v>39447</c:v>
                      </c:pt>
                      <c:pt idx="20">
                        <c:v>39813</c:v>
                      </c:pt>
                      <c:pt idx="21">
                        <c:v>40178</c:v>
                      </c:pt>
                      <c:pt idx="22">
                        <c:v>40543</c:v>
                      </c:pt>
                      <c:pt idx="23">
                        <c:v>40908</c:v>
                      </c:pt>
                      <c:pt idx="24">
                        <c:v>41274</c:v>
                      </c:pt>
                      <c:pt idx="25">
                        <c:v>41639</c:v>
                      </c:pt>
                      <c:pt idx="26">
                        <c:v>42004</c:v>
                      </c:pt>
                      <c:pt idx="27">
                        <c:v>42369</c:v>
                      </c:pt>
                      <c:pt idx="28">
                        <c:v>42735</c:v>
                      </c:pt>
                      <c:pt idx="29">
                        <c:v>43100</c:v>
                      </c:pt>
                      <c:pt idx="30">
                        <c:v>43465</c:v>
                      </c:pt>
                      <c:pt idx="31">
                        <c:v>43830</c:v>
                      </c:pt>
                      <c:pt idx="32">
                        <c:v>44196</c:v>
                      </c:pt>
                      <c:pt idx="33">
                        <c:v>44561</c:v>
                      </c:pt>
                      <c:pt idx="34">
                        <c:v>44926</c:v>
                      </c:pt>
                      <c:pt idx="35">
                        <c:v>45291</c:v>
                      </c:pt>
                      <c:pt idx="36">
                        <c:v>45657</c:v>
                      </c:pt>
                    </c:numCache>
                  </c:numRef>
                </c:cat>
                <c:val>
                  <c:numRef>
                    <c:extLst xmlns:c15="http://schemas.microsoft.com/office/drawing/2012/chart">
                      <c:ext xmlns:c15="http://schemas.microsoft.com/office/drawing/2012/chart" uri="{02D57815-91ED-43cb-92C2-25804820EDAC}">
                        <c15:formulaRef>
                          <c15:sqref>Raw!$AW$15:$AW$51</c15:sqref>
                        </c15:formulaRef>
                      </c:ext>
                    </c:extLst>
                    <c:numCache>
                      <c:formatCode>0.0</c:formatCode>
                      <c:ptCount val="37"/>
                      <c:pt idx="0">
                        <c:v>0.61680827346983369</c:v>
                      </c:pt>
                      <c:pt idx="1">
                        <c:v>0.68465589381241732</c:v>
                      </c:pt>
                      <c:pt idx="2">
                        <c:v>0.75188452974266529</c:v>
                      </c:pt>
                      <c:pt idx="3">
                        <c:v>0</c:v>
                      </c:pt>
                      <c:pt idx="4">
                        <c:v>0.93577110643937556</c:v>
                      </c:pt>
                      <c:pt idx="5">
                        <c:v>1.1111563842736225</c:v>
                      </c:pt>
                      <c:pt idx="6">
                        <c:v>1.126334156952483</c:v>
                      </c:pt>
                      <c:pt idx="7">
                        <c:v>1.1042972980369918</c:v>
                      </c:pt>
                      <c:pt idx="8">
                        <c:v>1.1725502479065721</c:v>
                      </c:pt>
                      <c:pt idx="9">
                        <c:v>1.157437281672695</c:v>
                      </c:pt>
                      <c:pt idx="10">
                        <c:v>1.0946336830462506</c:v>
                      </c:pt>
                      <c:pt idx="11">
                        <c:v>0.98201940493421236</c:v>
                      </c:pt>
                      <c:pt idx="12">
                        <c:v>0.91076304118501805</c:v>
                      </c:pt>
                      <c:pt idx="13">
                        <c:v>0.87727848705033629</c:v>
                      </c:pt>
                      <c:pt idx="14">
                        <c:v>0.79415797590549742</c:v>
                      </c:pt>
                      <c:pt idx="15">
                        <c:v>0.73236948655417611</c:v>
                      </c:pt>
                      <c:pt idx="16">
                        <c:v>0.68769750843887045</c:v>
                      </c:pt>
                      <c:pt idx="17">
                        <c:v>0.63533489329227566</c:v>
                      </c:pt>
                      <c:pt idx="18">
                        <c:v>0.59340695176782321</c:v>
                      </c:pt>
                      <c:pt idx="19">
                        <c:v>0.60356773273767572</c:v>
                      </c:pt>
                      <c:pt idx="20">
                        <c:v>0.57982235512802227</c:v>
                      </c:pt>
                      <c:pt idx="21">
                        <c:v>0.58427962131632372</c:v>
                      </c:pt>
                      <c:pt idx="22">
                        <c:v>0.54122811650615943</c:v>
                      </c:pt>
                      <c:pt idx="23">
                        <c:v>0.54556341436309408</c:v>
                      </c:pt>
                      <c:pt idx="24">
                        <c:v>0.57122748314574412</c:v>
                      </c:pt>
                      <c:pt idx="25">
                        <c:v>0.55079199053632988</c:v>
                      </c:pt>
                      <c:pt idx="26">
                        <c:v>0.55140824315174919</c:v>
                      </c:pt>
                      <c:pt idx="27">
                        <c:v>0.5734485817721694</c:v>
                      </c:pt>
                      <c:pt idx="28">
                        <c:v>0.56302025307965387</c:v>
                      </c:pt>
                      <c:pt idx="29">
                        <c:v>0.5638360156752561</c:v>
                      </c:pt>
                      <c:pt idx="30">
                        <c:v>0.53583479242858589</c:v>
                      </c:pt>
                      <c:pt idx="31">
                        <c:v>0.54847325416420178</c:v>
                      </c:pt>
                      <c:pt idx="32">
                        <c:v>0.55289973541713333</c:v>
                      </c:pt>
                      <c:pt idx="33">
                        <c:v>0.59147952280431149</c:v>
                      </c:pt>
                      <c:pt idx="34">
                        <c:v>0.64943212017905005</c:v>
                      </c:pt>
                      <c:pt idx="35">
                        <c:v>0.66782170288465337</c:v>
                      </c:pt>
                      <c:pt idx="36">
                        <c:v>0.62150743664299213</c:v>
                      </c:pt>
                    </c:numCache>
                  </c:numRef>
                </c:val>
                <c:extLst xmlns:c15="http://schemas.microsoft.com/office/drawing/2012/chart">
                  <c:ext xmlns:c16="http://schemas.microsoft.com/office/drawing/2014/chart" uri="{C3380CC4-5D6E-409C-BE32-E72D297353CC}">
                    <c16:uniqueId val="{0000000C-AAE6-4679-81D1-410F4217A699}"/>
                  </c:ext>
                </c:extLst>
              </c15:ser>
            </c15:filteredAreaSeries>
          </c:ext>
        </c:extLst>
      </c:areaChart>
      <c:lineChart>
        <c:grouping val="standard"/>
        <c:varyColors val="0"/>
        <c:ser>
          <c:idx val="0"/>
          <c:order val="0"/>
          <c:tx>
            <c:strRef>
              <c:f>Raw!$AL$14</c:f>
              <c:strCache>
                <c:ptCount val="1"/>
                <c:pt idx="0">
                  <c:v>China</c:v>
                </c:pt>
              </c:strCache>
            </c:strRef>
          </c:tx>
          <c:spPr>
            <a:ln w="28575" cap="rnd">
              <a:solidFill>
                <a:srgbClr val="C00000"/>
              </a:solidFill>
              <a:round/>
            </a:ln>
            <a:effectLst/>
          </c:spPr>
          <c:marker>
            <c:symbol val="none"/>
          </c:marker>
          <c:cat>
            <c:numRef>
              <c:f>Raw!$B$15:$B$51</c:f>
              <c:numCache>
                <c:formatCode>m/d/yyyy</c:formatCode>
                <c:ptCount val="37"/>
                <c:pt idx="0">
                  <c:v>32508</c:v>
                </c:pt>
                <c:pt idx="1">
                  <c:v>32873</c:v>
                </c:pt>
                <c:pt idx="2">
                  <c:v>33238</c:v>
                </c:pt>
                <c:pt idx="3">
                  <c:v>33603</c:v>
                </c:pt>
                <c:pt idx="4">
                  <c:v>33969</c:v>
                </c:pt>
                <c:pt idx="5">
                  <c:v>34334</c:v>
                </c:pt>
                <c:pt idx="6">
                  <c:v>34699</c:v>
                </c:pt>
                <c:pt idx="7">
                  <c:v>35064</c:v>
                </c:pt>
                <c:pt idx="8">
                  <c:v>35430</c:v>
                </c:pt>
                <c:pt idx="9">
                  <c:v>35795</c:v>
                </c:pt>
                <c:pt idx="10">
                  <c:v>36160</c:v>
                </c:pt>
                <c:pt idx="11">
                  <c:v>36525</c:v>
                </c:pt>
                <c:pt idx="12">
                  <c:v>36891</c:v>
                </c:pt>
                <c:pt idx="13">
                  <c:v>37256</c:v>
                </c:pt>
                <c:pt idx="14">
                  <c:v>37621</c:v>
                </c:pt>
                <c:pt idx="15">
                  <c:v>37986</c:v>
                </c:pt>
                <c:pt idx="16">
                  <c:v>38352</c:v>
                </c:pt>
                <c:pt idx="17">
                  <c:v>38717</c:v>
                </c:pt>
                <c:pt idx="18">
                  <c:v>39082</c:v>
                </c:pt>
                <c:pt idx="19">
                  <c:v>39447</c:v>
                </c:pt>
                <c:pt idx="20">
                  <c:v>39813</c:v>
                </c:pt>
                <c:pt idx="21">
                  <c:v>40178</c:v>
                </c:pt>
                <c:pt idx="22">
                  <c:v>40543</c:v>
                </c:pt>
                <c:pt idx="23">
                  <c:v>40908</c:v>
                </c:pt>
                <c:pt idx="24">
                  <c:v>41274</c:v>
                </c:pt>
                <c:pt idx="25">
                  <c:v>41639</c:v>
                </c:pt>
                <c:pt idx="26">
                  <c:v>42004</c:v>
                </c:pt>
                <c:pt idx="27">
                  <c:v>42369</c:v>
                </c:pt>
                <c:pt idx="28">
                  <c:v>42735</c:v>
                </c:pt>
                <c:pt idx="29">
                  <c:v>43100</c:v>
                </c:pt>
                <c:pt idx="30">
                  <c:v>43465</c:v>
                </c:pt>
                <c:pt idx="31">
                  <c:v>43830</c:v>
                </c:pt>
                <c:pt idx="32">
                  <c:v>44196</c:v>
                </c:pt>
                <c:pt idx="33">
                  <c:v>44561</c:v>
                </c:pt>
                <c:pt idx="34">
                  <c:v>44926</c:v>
                </c:pt>
                <c:pt idx="35">
                  <c:v>45291</c:v>
                </c:pt>
                <c:pt idx="36">
                  <c:v>45657</c:v>
                </c:pt>
              </c:numCache>
            </c:numRef>
          </c:cat>
          <c:val>
            <c:numRef>
              <c:f>Raw!$AL$15:$AL$51</c:f>
              <c:numCache>
                <c:formatCode>0.0</c:formatCode>
                <c:ptCount val="37"/>
                <c:pt idx="0">
                  <c:v>0</c:v>
                </c:pt>
                <c:pt idx="1">
                  <c:v>1.1696566042042564</c:v>
                </c:pt>
                <c:pt idx="2">
                  <c:v>1.3235287256703745</c:v>
                </c:pt>
                <c:pt idx="3">
                  <c:v>0</c:v>
                </c:pt>
                <c:pt idx="4">
                  <c:v>2.0468596006569224</c:v>
                </c:pt>
                <c:pt idx="5">
                  <c:v>1.9715718340908006</c:v>
                </c:pt>
                <c:pt idx="6">
                  <c:v>1.9464779922341464</c:v>
                </c:pt>
                <c:pt idx="7">
                  <c:v>2.1390358873887392</c:v>
                </c:pt>
                <c:pt idx="8">
                  <c:v>2.3323644905498151</c:v>
                </c:pt>
                <c:pt idx="9">
                  <c:v>2.4664968346331078</c:v>
                </c:pt>
                <c:pt idx="10">
                  <c:v>2.7228986330380534</c:v>
                </c:pt>
                <c:pt idx="11">
                  <c:v>3.2635473031676687</c:v>
                </c:pt>
                <c:pt idx="12">
                  <c:v>3.4067052238948903</c:v>
                </c:pt>
                <c:pt idx="13">
                  <c:v>3.962722500520345</c:v>
                </c:pt>
                <c:pt idx="14">
                  <c:v>4.2603050677555476</c:v>
                </c:pt>
                <c:pt idx="15">
                  <c:v>4.2929431467567607</c:v>
                </c:pt>
                <c:pt idx="16">
                  <c:v>4.4323896163652767</c:v>
                </c:pt>
                <c:pt idx="17">
                  <c:v>4.6736931622673366</c:v>
                </c:pt>
                <c:pt idx="18">
                  <c:v>5.237630247085737</c:v>
                </c:pt>
                <c:pt idx="19">
                  <c:v>5.5341700394989575</c:v>
                </c:pt>
                <c:pt idx="20">
                  <c:v>5.7126605977212837</c:v>
                </c:pt>
                <c:pt idx="21">
                  <c:v>6.4856901382669001</c:v>
                </c:pt>
                <c:pt idx="22">
                  <c:v>6.6696629458642436</c:v>
                </c:pt>
                <c:pt idx="23">
                  <c:v>7.149174999705199</c:v>
                </c:pt>
                <c:pt idx="24">
                  <c:v>7.9737228284706569</c:v>
                </c:pt>
                <c:pt idx="25">
                  <c:v>8.8030218581765585</c:v>
                </c:pt>
                <c:pt idx="26">
                  <c:v>9.5718362706563767</c:v>
                </c:pt>
                <c:pt idx="27">
                  <c:v>10.186479595129214</c:v>
                </c:pt>
                <c:pt idx="28">
                  <c:v>10.76195073457701</c:v>
                </c:pt>
                <c:pt idx="29">
                  <c:v>11.290368769983308</c:v>
                </c:pt>
                <c:pt idx="30">
                  <c:v>11.608659973425073</c:v>
                </c:pt>
                <c:pt idx="31">
                  <c:v>11.683955431696674</c:v>
                </c:pt>
                <c:pt idx="32">
                  <c:v>11.812739064908289</c:v>
                </c:pt>
                <c:pt idx="33">
                  <c:v>11.999109701028475</c:v>
                </c:pt>
                <c:pt idx="34">
                  <c:v>12.136478606866037</c:v>
                </c:pt>
                <c:pt idx="35">
                  <c:v>12.127808868702028</c:v>
                </c:pt>
                <c:pt idx="36">
                  <c:v>11.864726124923873</c:v>
                </c:pt>
              </c:numCache>
            </c:numRef>
          </c:val>
          <c:smooth val="0"/>
          <c:extLst>
            <c:ext xmlns:c16="http://schemas.microsoft.com/office/drawing/2014/chart" uri="{C3380CC4-5D6E-409C-BE32-E72D297353CC}">
              <c16:uniqueId val="{00000000-AAE6-4679-81D1-410F4217A699}"/>
            </c:ext>
          </c:extLst>
        </c:ser>
        <c:ser>
          <c:idx val="12"/>
          <c:order val="12"/>
          <c:tx>
            <c:strRef>
              <c:f>Raw!$AX$14</c:f>
              <c:strCache>
                <c:ptCount val="1"/>
                <c:pt idx="0">
                  <c:v>US</c:v>
                </c:pt>
              </c:strCache>
            </c:strRef>
          </c:tx>
          <c:spPr>
            <a:ln w="28575" cap="rnd">
              <a:solidFill>
                <a:schemeClr val="accent5">
                  <a:lumMod val="75000"/>
                </a:schemeClr>
              </a:solidFill>
              <a:round/>
            </a:ln>
            <a:effectLst/>
          </c:spPr>
          <c:marker>
            <c:symbol val="none"/>
          </c:marker>
          <c:cat>
            <c:numRef>
              <c:f>Raw!$B$15:$B$51</c:f>
              <c:numCache>
                <c:formatCode>m/d/yyyy</c:formatCode>
                <c:ptCount val="37"/>
                <c:pt idx="0">
                  <c:v>32508</c:v>
                </c:pt>
                <c:pt idx="1">
                  <c:v>32873</c:v>
                </c:pt>
                <c:pt idx="2">
                  <c:v>33238</c:v>
                </c:pt>
                <c:pt idx="3">
                  <c:v>33603</c:v>
                </c:pt>
                <c:pt idx="4">
                  <c:v>33969</c:v>
                </c:pt>
                <c:pt idx="5">
                  <c:v>34334</c:v>
                </c:pt>
                <c:pt idx="6">
                  <c:v>34699</c:v>
                </c:pt>
                <c:pt idx="7">
                  <c:v>35064</c:v>
                </c:pt>
                <c:pt idx="8">
                  <c:v>35430</c:v>
                </c:pt>
                <c:pt idx="9">
                  <c:v>35795</c:v>
                </c:pt>
                <c:pt idx="10">
                  <c:v>36160</c:v>
                </c:pt>
                <c:pt idx="11">
                  <c:v>36525</c:v>
                </c:pt>
                <c:pt idx="12">
                  <c:v>36891</c:v>
                </c:pt>
                <c:pt idx="13">
                  <c:v>37256</c:v>
                </c:pt>
                <c:pt idx="14">
                  <c:v>37621</c:v>
                </c:pt>
                <c:pt idx="15">
                  <c:v>37986</c:v>
                </c:pt>
                <c:pt idx="16">
                  <c:v>38352</c:v>
                </c:pt>
                <c:pt idx="17">
                  <c:v>38717</c:v>
                </c:pt>
                <c:pt idx="18">
                  <c:v>39082</c:v>
                </c:pt>
                <c:pt idx="19">
                  <c:v>39447</c:v>
                </c:pt>
                <c:pt idx="20">
                  <c:v>39813</c:v>
                </c:pt>
                <c:pt idx="21">
                  <c:v>40178</c:v>
                </c:pt>
                <c:pt idx="22">
                  <c:v>40543</c:v>
                </c:pt>
                <c:pt idx="23">
                  <c:v>40908</c:v>
                </c:pt>
                <c:pt idx="24">
                  <c:v>41274</c:v>
                </c:pt>
                <c:pt idx="25">
                  <c:v>41639</c:v>
                </c:pt>
                <c:pt idx="26">
                  <c:v>42004</c:v>
                </c:pt>
                <c:pt idx="27">
                  <c:v>42369</c:v>
                </c:pt>
                <c:pt idx="28">
                  <c:v>42735</c:v>
                </c:pt>
                <c:pt idx="29">
                  <c:v>43100</c:v>
                </c:pt>
                <c:pt idx="30">
                  <c:v>43465</c:v>
                </c:pt>
                <c:pt idx="31">
                  <c:v>43830</c:v>
                </c:pt>
                <c:pt idx="32">
                  <c:v>44196</c:v>
                </c:pt>
                <c:pt idx="33">
                  <c:v>44561</c:v>
                </c:pt>
                <c:pt idx="34">
                  <c:v>44926</c:v>
                </c:pt>
                <c:pt idx="35">
                  <c:v>45291</c:v>
                </c:pt>
                <c:pt idx="36">
                  <c:v>45657</c:v>
                </c:pt>
              </c:numCache>
            </c:numRef>
          </c:cat>
          <c:val>
            <c:numRef>
              <c:f>Raw!$AX$15:$AX$51</c:f>
              <c:numCache>
                <c:formatCode>0.0</c:formatCode>
                <c:ptCount val="37"/>
                <c:pt idx="0">
                  <c:v>45.605016009588333</c:v>
                </c:pt>
                <c:pt idx="1">
                  <c:v>45.765330586534013</c:v>
                </c:pt>
                <c:pt idx="2">
                  <c:v>45.655518381930889</c:v>
                </c:pt>
                <c:pt idx="3">
                  <c:v>0</c:v>
                </c:pt>
                <c:pt idx="4">
                  <c:v>50.847910953555399</c:v>
                </c:pt>
                <c:pt idx="5">
                  <c:v>50.410092690384488</c:v>
                </c:pt>
                <c:pt idx="6">
                  <c:v>49.034962725982311</c:v>
                </c:pt>
                <c:pt idx="7">
                  <c:v>48.461160141151083</c:v>
                </c:pt>
                <c:pt idx="8">
                  <c:v>47.16463716958296</c:v>
                </c:pt>
                <c:pt idx="9">
                  <c:v>46.511304405252737</c:v>
                </c:pt>
                <c:pt idx="10">
                  <c:v>45.96392515239426</c:v>
                </c:pt>
                <c:pt idx="11">
                  <c:v>45.301207613304491</c:v>
                </c:pt>
                <c:pt idx="12">
                  <c:v>45.379576686868454</c:v>
                </c:pt>
                <c:pt idx="13">
                  <c:v>44.879333567415003</c:v>
                </c:pt>
                <c:pt idx="14">
                  <c:v>47.16842792640206</c:v>
                </c:pt>
                <c:pt idx="15">
                  <c:v>49.985815217484202</c:v>
                </c:pt>
                <c:pt idx="16">
                  <c:v>51.068204271508932</c:v>
                </c:pt>
                <c:pt idx="17">
                  <c:v>51.295050463395853</c:v>
                </c:pt>
                <c:pt idx="18">
                  <c:v>50.659816363090471</c:v>
                </c:pt>
                <c:pt idx="19">
                  <c:v>49.993927182359762</c:v>
                </c:pt>
                <c:pt idx="20">
                  <c:v>50.598573134840422</c:v>
                </c:pt>
                <c:pt idx="21">
                  <c:v>51.066303445416295</c:v>
                </c:pt>
                <c:pt idx="22">
                  <c:v>51.480495140431429</c:v>
                </c:pt>
                <c:pt idx="23">
                  <c:v>50.794068711688986</c:v>
                </c:pt>
                <c:pt idx="24">
                  <c:v>48.520394962077177</c:v>
                </c:pt>
                <c:pt idx="25">
                  <c:v>45.728403953441052</c:v>
                </c:pt>
                <c:pt idx="26">
                  <c:v>43.214202099244389</c:v>
                </c:pt>
                <c:pt idx="27">
                  <c:v>41.673285265014208</c:v>
                </c:pt>
                <c:pt idx="28">
                  <c:v>41.503305238526458</c:v>
                </c:pt>
                <c:pt idx="29">
                  <c:v>40.595812091212537</c:v>
                </c:pt>
                <c:pt idx="30">
                  <c:v>40.61732522624191</c:v>
                </c:pt>
                <c:pt idx="31">
                  <c:v>41.196776599273591</c:v>
                </c:pt>
                <c:pt idx="32">
                  <c:v>41.648399537441669</c:v>
                </c:pt>
                <c:pt idx="33">
                  <c:v>40.78979493856643</c:v>
                </c:pt>
                <c:pt idx="34">
                  <c:v>39.054772172013799</c:v>
                </c:pt>
                <c:pt idx="35">
                  <c:v>37.427395872444329</c:v>
                </c:pt>
                <c:pt idx="36">
                  <c:v>36.180705048722658</c:v>
                </c:pt>
              </c:numCache>
            </c:numRef>
          </c:val>
          <c:smooth val="0"/>
          <c:extLst>
            <c:ext xmlns:c16="http://schemas.microsoft.com/office/drawing/2014/chart" uri="{C3380CC4-5D6E-409C-BE32-E72D297353CC}">
              <c16:uniqueId val="{00000001-AAE6-4679-81D1-410F4217A699}"/>
            </c:ext>
          </c:extLst>
        </c:ser>
        <c:dLbls>
          <c:showLegendKey val="0"/>
          <c:showVal val="0"/>
          <c:showCatName val="0"/>
          <c:showSerName val="0"/>
          <c:showPercent val="0"/>
          <c:showBubbleSize val="0"/>
        </c:dLbls>
        <c:marker val="1"/>
        <c:smooth val="0"/>
        <c:axId val="2107739128"/>
        <c:axId val="2107742008"/>
      </c:lineChart>
      <c:dateAx>
        <c:axId val="2107739128"/>
        <c:scaling>
          <c:orientation val="minMax"/>
          <c:min val="36526"/>
        </c:scaling>
        <c:delete val="0"/>
        <c:axPos val="b"/>
        <c:numFmt formatCode="yy" sourceLinked="0"/>
        <c:majorTickMark val="out"/>
        <c:minorTickMark val="none"/>
        <c:tickLblPos val="nextTo"/>
        <c:spPr>
          <a:noFill/>
          <a:ln w="9525" cap="flat" cmpd="sng" algn="ctr">
            <a:solidFill>
              <a:srgbClr val="969696"/>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2107742008"/>
        <c:crosses val="autoZero"/>
        <c:auto val="1"/>
        <c:lblOffset val="100"/>
        <c:baseTimeUnit val="years"/>
      </c:dateAx>
      <c:valAx>
        <c:axId val="2107742008"/>
        <c:scaling>
          <c:orientation val="minMax"/>
        </c:scaling>
        <c:delete val="0"/>
        <c:axPos val="l"/>
        <c:numFmt formatCode="0" sourceLinked="0"/>
        <c:majorTickMark val="out"/>
        <c:minorTickMark val="none"/>
        <c:tickLblPos val="nextTo"/>
        <c:spPr>
          <a:noFill/>
          <a:ln>
            <a:solidFill>
              <a:srgbClr val="969696"/>
            </a:solid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2107739128"/>
        <c:crosses val="autoZero"/>
        <c:crossBetween val="between"/>
      </c:valAx>
      <c:valAx>
        <c:axId val="866941168"/>
        <c:scaling>
          <c:orientation val="minMax"/>
          <c:max val="60"/>
          <c:min val="0"/>
        </c:scaling>
        <c:delete val="0"/>
        <c:axPos val="r"/>
        <c:numFmt formatCode="0" sourceLinked="0"/>
        <c:majorTickMark val="out"/>
        <c:minorTickMark val="none"/>
        <c:tickLblPos val="nextTo"/>
        <c:spPr>
          <a:noFill/>
          <a:ln>
            <a:solidFill>
              <a:srgbClr val="969696"/>
            </a:solid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866941528"/>
        <c:crosses val="max"/>
        <c:crossBetween val="between"/>
        <c:majorUnit val="10"/>
      </c:valAx>
      <c:catAx>
        <c:axId val="866941528"/>
        <c:scaling>
          <c:orientation val="minMax"/>
        </c:scaling>
        <c:delete val="1"/>
        <c:axPos val="b"/>
        <c:numFmt formatCode="m/d/yyyy" sourceLinked="1"/>
        <c:majorTickMark val="out"/>
        <c:minorTickMark val="none"/>
        <c:tickLblPos val="nextTo"/>
        <c:crossAx val="866941168"/>
        <c:crosses val="autoZero"/>
        <c:auto val="1"/>
        <c:lblAlgn val="ctr"/>
        <c:lblOffset val="100"/>
        <c:tickLblSkip val="1"/>
        <c:tickMarkSkip val="1"/>
        <c:noMultiLvlLbl val="0"/>
      </c:catAx>
      <c:spPr>
        <a:noFill/>
        <a:ln>
          <a:noFill/>
        </a:ln>
        <a:effectLst/>
      </c:spPr>
    </c:plotArea>
    <c:legend>
      <c:legendPos val="t"/>
      <c:layout>
        <c:manualLayout>
          <c:xMode val="edge"/>
          <c:yMode val="edge"/>
          <c:x val="0.31971590356760959"/>
          <c:y val="9.1210265383493735E-2"/>
          <c:w val="0.32596286575289202"/>
          <c:h val="7.8996427529892096E-2"/>
        </c:manualLayout>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0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5789588801399826E-2"/>
          <c:y val="0.22398767862350538"/>
          <c:w val="0.94333194607417192"/>
          <c:h val="0.68938393117526964"/>
        </c:manualLayout>
      </c:layout>
      <c:barChart>
        <c:barDir val="col"/>
        <c:grouping val="stacked"/>
        <c:varyColors val="0"/>
        <c:ser>
          <c:idx val="1"/>
          <c:order val="1"/>
          <c:tx>
            <c:strRef>
              <c:f>'23 - FoF_GDP'!$BV$213</c:f>
              <c:strCache>
                <c:ptCount val="1"/>
                <c:pt idx="0">
                  <c:v>Monetary Authority</c:v>
                </c:pt>
              </c:strCache>
            </c:strRef>
          </c:tx>
          <c:spPr>
            <a:solidFill>
              <a:srgbClr val="581D74"/>
            </a:solidFill>
            <a:ln>
              <a:noFill/>
            </a:ln>
            <a:effectLst/>
          </c:spPr>
          <c:invertIfNegative val="0"/>
          <c:cat>
            <c:strRef>
              <c:f>'23 - FoF_GDP'!$BT$242:$BT$313</c:f>
              <c:strCache>
                <c:ptCount val="72"/>
                <c:pt idx="0">
                  <c:v>07</c:v>
                </c:pt>
                <c:pt idx="1">
                  <c:v>07</c:v>
                </c:pt>
                <c:pt idx="2">
                  <c:v>07</c:v>
                </c:pt>
                <c:pt idx="3">
                  <c:v>07</c:v>
                </c:pt>
                <c:pt idx="4">
                  <c:v>08</c:v>
                </c:pt>
                <c:pt idx="5">
                  <c:v>08</c:v>
                </c:pt>
                <c:pt idx="6">
                  <c:v>08</c:v>
                </c:pt>
                <c:pt idx="7">
                  <c:v>08</c:v>
                </c:pt>
                <c:pt idx="8">
                  <c:v>09</c:v>
                </c:pt>
                <c:pt idx="9">
                  <c:v>09</c:v>
                </c:pt>
                <c:pt idx="10">
                  <c:v>09</c:v>
                </c:pt>
                <c:pt idx="11">
                  <c:v>09</c:v>
                </c:pt>
                <c:pt idx="12">
                  <c:v>10</c:v>
                </c:pt>
                <c:pt idx="13">
                  <c:v>10</c:v>
                </c:pt>
                <c:pt idx="14">
                  <c:v>10</c:v>
                </c:pt>
                <c:pt idx="15">
                  <c:v>10</c:v>
                </c:pt>
                <c:pt idx="16">
                  <c:v>11</c:v>
                </c:pt>
                <c:pt idx="17">
                  <c:v>11</c:v>
                </c:pt>
                <c:pt idx="18">
                  <c:v>11</c:v>
                </c:pt>
                <c:pt idx="19">
                  <c:v>11</c:v>
                </c:pt>
                <c:pt idx="20">
                  <c:v>12</c:v>
                </c:pt>
                <c:pt idx="21">
                  <c:v>12</c:v>
                </c:pt>
                <c:pt idx="22">
                  <c:v>12</c:v>
                </c:pt>
                <c:pt idx="23">
                  <c:v>12</c:v>
                </c:pt>
                <c:pt idx="24">
                  <c:v>13</c:v>
                </c:pt>
                <c:pt idx="25">
                  <c:v>13</c:v>
                </c:pt>
                <c:pt idx="26">
                  <c:v>13</c:v>
                </c:pt>
                <c:pt idx="27">
                  <c:v>13</c:v>
                </c:pt>
                <c:pt idx="28">
                  <c:v>14</c:v>
                </c:pt>
                <c:pt idx="29">
                  <c:v>14</c:v>
                </c:pt>
                <c:pt idx="30">
                  <c:v>14</c:v>
                </c:pt>
                <c:pt idx="31">
                  <c:v>14</c:v>
                </c:pt>
                <c:pt idx="32">
                  <c:v>15</c:v>
                </c:pt>
                <c:pt idx="33">
                  <c:v>15</c:v>
                </c:pt>
                <c:pt idx="34">
                  <c:v>15</c:v>
                </c:pt>
                <c:pt idx="35">
                  <c:v>15</c:v>
                </c:pt>
                <c:pt idx="36">
                  <c:v>16</c:v>
                </c:pt>
                <c:pt idx="37">
                  <c:v>16</c:v>
                </c:pt>
                <c:pt idx="38">
                  <c:v>16</c:v>
                </c:pt>
                <c:pt idx="39">
                  <c:v>16</c:v>
                </c:pt>
                <c:pt idx="40">
                  <c:v>17</c:v>
                </c:pt>
                <c:pt idx="41">
                  <c:v>17</c:v>
                </c:pt>
                <c:pt idx="42">
                  <c:v>17</c:v>
                </c:pt>
                <c:pt idx="43">
                  <c:v>17</c:v>
                </c:pt>
                <c:pt idx="44">
                  <c:v>18</c:v>
                </c:pt>
                <c:pt idx="45">
                  <c:v>18</c:v>
                </c:pt>
                <c:pt idx="46">
                  <c:v>18</c:v>
                </c:pt>
                <c:pt idx="47">
                  <c:v>18</c:v>
                </c:pt>
                <c:pt idx="48">
                  <c:v>19</c:v>
                </c:pt>
                <c:pt idx="49">
                  <c:v>19</c:v>
                </c:pt>
                <c:pt idx="50">
                  <c:v>19</c:v>
                </c:pt>
                <c:pt idx="51">
                  <c:v>19</c:v>
                </c:pt>
                <c:pt idx="52">
                  <c:v>20</c:v>
                </c:pt>
                <c:pt idx="53">
                  <c:v>20</c:v>
                </c:pt>
                <c:pt idx="54">
                  <c:v>20</c:v>
                </c:pt>
                <c:pt idx="55">
                  <c:v>20</c:v>
                </c:pt>
                <c:pt idx="56">
                  <c:v>21</c:v>
                </c:pt>
                <c:pt idx="57">
                  <c:v>21</c:v>
                </c:pt>
                <c:pt idx="58">
                  <c:v>21</c:v>
                </c:pt>
                <c:pt idx="59">
                  <c:v>21</c:v>
                </c:pt>
                <c:pt idx="60">
                  <c:v>22</c:v>
                </c:pt>
                <c:pt idx="61">
                  <c:v>22</c:v>
                </c:pt>
                <c:pt idx="62">
                  <c:v>22</c:v>
                </c:pt>
                <c:pt idx="63">
                  <c:v>22</c:v>
                </c:pt>
                <c:pt idx="64">
                  <c:v>23</c:v>
                </c:pt>
                <c:pt idx="65">
                  <c:v>23</c:v>
                </c:pt>
                <c:pt idx="66">
                  <c:v>23</c:v>
                </c:pt>
                <c:pt idx="67">
                  <c:v>23</c:v>
                </c:pt>
                <c:pt idx="68">
                  <c:v>24</c:v>
                </c:pt>
                <c:pt idx="69">
                  <c:v>24</c:v>
                </c:pt>
                <c:pt idx="70">
                  <c:v>24</c:v>
                </c:pt>
                <c:pt idx="71">
                  <c:v>24</c:v>
                </c:pt>
              </c:strCache>
            </c:strRef>
          </c:cat>
          <c:val>
            <c:numRef>
              <c:f>'23 - FoF_GDP'!$BV$242:$BV$313</c:f>
              <c:numCache>
                <c:formatCode>0.00</c:formatCode>
                <c:ptCount val="72"/>
                <c:pt idx="0">
                  <c:v>0.1600532580276276</c:v>
                </c:pt>
                <c:pt idx="1">
                  <c:v>0.17094658184674391</c:v>
                </c:pt>
                <c:pt idx="2">
                  <c:v>7.4852983581346164E-2</c:v>
                </c:pt>
                <c:pt idx="3">
                  <c:v>-0.26463547334058762</c:v>
                </c:pt>
                <c:pt idx="4">
                  <c:v>-1.2993604828405934</c:v>
                </c:pt>
                <c:pt idx="5">
                  <c:v>-2.1184270892451162</c:v>
                </c:pt>
                <c:pt idx="6">
                  <c:v>-2.0478049818961486</c:v>
                </c:pt>
                <c:pt idx="7">
                  <c:v>-1.7920967376107408</c:v>
                </c:pt>
                <c:pt idx="8">
                  <c:v>-0.67282046398362005</c:v>
                </c:pt>
                <c:pt idx="9">
                  <c:v>1.21829308650824</c:v>
                </c:pt>
                <c:pt idx="10">
                  <c:v>2.022028989514284</c:v>
                </c:pt>
                <c:pt idx="11">
                  <c:v>2.0767092253445734</c:v>
                </c:pt>
                <c:pt idx="12">
                  <c:v>1.9529752308746195</c:v>
                </c:pt>
                <c:pt idx="13">
                  <c:v>0.81925876329129643</c:v>
                </c:pt>
                <c:pt idx="14">
                  <c:v>0.28559431350944614</c:v>
                </c:pt>
                <c:pt idx="15">
                  <c:v>1.627386582807135</c:v>
                </c:pt>
                <c:pt idx="16">
                  <c:v>3.709877975147533</c:v>
                </c:pt>
                <c:pt idx="17">
                  <c:v>5.4924967405475877</c:v>
                </c:pt>
                <c:pt idx="18">
                  <c:v>5.5150785325081095</c:v>
                </c:pt>
                <c:pt idx="19">
                  <c:v>4.1151558761452511</c:v>
                </c:pt>
                <c:pt idx="20">
                  <c:v>2.1327612676915471</c:v>
                </c:pt>
                <c:pt idx="21">
                  <c:v>0.45401068596224631</c:v>
                </c:pt>
                <c:pt idx="22">
                  <c:v>0.17000606787641398</c:v>
                </c:pt>
                <c:pt idx="23">
                  <c:v>0.36244112969462805</c:v>
                </c:pt>
                <c:pt idx="24">
                  <c:v>1.137918628192307</c:v>
                </c:pt>
                <c:pt idx="25">
                  <c:v>1.9268809137768312</c:v>
                </c:pt>
                <c:pt idx="26">
                  <c:v>2.6940380008718954</c:v>
                </c:pt>
                <c:pt idx="27">
                  <c:v>3.2596208386216783</c:v>
                </c:pt>
                <c:pt idx="28">
                  <c:v>3.0148460017452061</c:v>
                </c:pt>
                <c:pt idx="29">
                  <c:v>2.576596671604078</c:v>
                </c:pt>
                <c:pt idx="30">
                  <c:v>2.075435647029797</c:v>
                </c:pt>
                <c:pt idx="31">
                  <c:v>1.3448734604053527</c:v>
                </c:pt>
                <c:pt idx="32">
                  <c:v>0.71290900344047481</c:v>
                </c:pt>
                <c:pt idx="33">
                  <c:v>0.2619831361817162</c:v>
                </c:pt>
                <c:pt idx="34">
                  <c:v>-2.8236783792339348E-2</c:v>
                </c:pt>
                <c:pt idx="35">
                  <c:v>-8.5077890133916367E-2</c:v>
                </c:pt>
                <c:pt idx="36">
                  <c:v>-7.6423364800712643E-2</c:v>
                </c:pt>
                <c:pt idx="37">
                  <c:v>-7.8035161992755897E-2</c:v>
                </c:pt>
                <c:pt idx="38">
                  <c:v>-7.5337992336918125E-2</c:v>
                </c:pt>
                <c:pt idx="39">
                  <c:v>-7.0481629787980782E-2</c:v>
                </c:pt>
                <c:pt idx="40">
                  <c:v>-6.077358247185214E-2</c:v>
                </c:pt>
                <c:pt idx="41">
                  <c:v>-5.7720464089636735E-2</c:v>
                </c:pt>
                <c:pt idx="42">
                  <c:v>-5.7553028553290489E-2</c:v>
                </c:pt>
                <c:pt idx="43">
                  <c:v>-0.1105898909346781</c:v>
                </c:pt>
                <c:pt idx="44">
                  <c:v>-0.25929564549057887</c:v>
                </c:pt>
                <c:pt idx="45">
                  <c:v>-0.4899502971259635</c:v>
                </c:pt>
                <c:pt idx="46">
                  <c:v>-0.80247304738009384</c:v>
                </c:pt>
                <c:pt idx="47">
                  <c:v>-1.1776956675917172</c:v>
                </c:pt>
                <c:pt idx="48">
                  <c:v>-1.2489812262690758</c:v>
                </c:pt>
                <c:pt idx="49">
                  <c:v>-1.3223264522517368</c:v>
                </c:pt>
                <c:pt idx="50">
                  <c:v>-0.98178392992626651</c:v>
                </c:pt>
                <c:pt idx="51">
                  <c:v>0.46026980068454126</c:v>
                </c:pt>
                <c:pt idx="52">
                  <c:v>5.3844795796072642</c:v>
                </c:pt>
                <c:pt idx="53">
                  <c:v>10.643647253951602</c:v>
                </c:pt>
                <c:pt idx="54">
                  <c:v>11.813529172417271</c:v>
                </c:pt>
                <c:pt idx="55">
                  <c:v>11.961468802865955</c:v>
                </c:pt>
                <c:pt idx="56">
                  <c:v>8.2887419856946956</c:v>
                </c:pt>
                <c:pt idx="57">
                  <c:v>4.4315347335849884</c:v>
                </c:pt>
                <c:pt idx="58">
                  <c:v>4.3250590926627295</c:v>
                </c:pt>
                <c:pt idx="59">
                  <c:v>4.0604192992957486</c:v>
                </c:pt>
                <c:pt idx="60">
                  <c:v>3.3188108145891277</c:v>
                </c:pt>
                <c:pt idx="61">
                  <c:v>2.1682646361874158</c:v>
                </c:pt>
                <c:pt idx="62">
                  <c:v>0.67890071842641797</c:v>
                </c:pt>
                <c:pt idx="63">
                  <c:v>-0.72357335937770362</c:v>
                </c:pt>
                <c:pt idx="64">
                  <c:v>-1.9447594513878077</c:v>
                </c:pt>
                <c:pt idx="65">
                  <c:v>-2.4842670581512571</c:v>
                </c:pt>
                <c:pt idx="66">
                  <c:v>-2.6036286066070131</c:v>
                </c:pt>
                <c:pt idx="67">
                  <c:v>-2.6728016673445589</c:v>
                </c:pt>
                <c:pt idx="68">
                  <c:v>-2.4572726641541145</c:v>
                </c:pt>
                <c:pt idx="69">
                  <c:v>-2.3739784294876021</c:v>
                </c:pt>
                <c:pt idx="70">
                  <c:v>-2.1175256498200108</c:v>
                </c:pt>
                <c:pt idx="71">
                  <c:v>-1.7619282574207897</c:v>
                </c:pt>
              </c:numCache>
            </c:numRef>
          </c:val>
          <c:extLst>
            <c:ext xmlns:c16="http://schemas.microsoft.com/office/drawing/2014/chart" uri="{C3380CC4-5D6E-409C-BE32-E72D297353CC}">
              <c16:uniqueId val="{00000000-F6F2-4B32-9A40-822830225749}"/>
            </c:ext>
          </c:extLst>
        </c:ser>
        <c:ser>
          <c:idx val="2"/>
          <c:order val="2"/>
          <c:tx>
            <c:strRef>
              <c:f>'23 - FoF_GDP'!$BW$213</c:f>
              <c:strCache>
                <c:ptCount val="1"/>
                <c:pt idx="0">
                  <c:v>Money Market Mutual Funds</c:v>
                </c:pt>
              </c:strCache>
            </c:strRef>
          </c:tx>
          <c:spPr>
            <a:solidFill>
              <a:srgbClr val="F5DA86"/>
            </a:solidFill>
            <a:ln>
              <a:noFill/>
            </a:ln>
            <a:effectLst/>
          </c:spPr>
          <c:invertIfNegative val="0"/>
          <c:cat>
            <c:strRef>
              <c:f>'23 - FoF_GDP'!$BT$242:$BT$313</c:f>
              <c:strCache>
                <c:ptCount val="72"/>
                <c:pt idx="0">
                  <c:v>07</c:v>
                </c:pt>
                <c:pt idx="1">
                  <c:v>07</c:v>
                </c:pt>
                <c:pt idx="2">
                  <c:v>07</c:v>
                </c:pt>
                <c:pt idx="3">
                  <c:v>07</c:v>
                </c:pt>
                <c:pt idx="4">
                  <c:v>08</c:v>
                </c:pt>
                <c:pt idx="5">
                  <c:v>08</c:v>
                </c:pt>
                <c:pt idx="6">
                  <c:v>08</c:v>
                </c:pt>
                <c:pt idx="7">
                  <c:v>08</c:v>
                </c:pt>
                <c:pt idx="8">
                  <c:v>09</c:v>
                </c:pt>
                <c:pt idx="9">
                  <c:v>09</c:v>
                </c:pt>
                <c:pt idx="10">
                  <c:v>09</c:v>
                </c:pt>
                <c:pt idx="11">
                  <c:v>09</c:v>
                </c:pt>
                <c:pt idx="12">
                  <c:v>10</c:v>
                </c:pt>
                <c:pt idx="13">
                  <c:v>10</c:v>
                </c:pt>
                <c:pt idx="14">
                  <c:v>10</c:v>
                </c:pt>
                <c:pt idx="15">
                  <c:v>10</c:v>
                </c:pt>
                <c:pt idx="16">
                  <c:v>11</c:v>
                </c:pt>
                <c:pt idx="17">
                  <c:v>11</c:v>
                </c:pt>
                <c:pt idx="18">
                  <c:v>11</c:v>
                </c:pt>
                <c:pt idx="19">
                  <c:v>11</c:v>
                </c:pt>
                <c:pt idx="20">
                  <c:v>12</c:v>
                </c:pt>
                <c:pt idx="21">
                  <c:v>12</c:v>
                </c:pt>
                <c:pt idx="22">
                  <c:v>12</c:v>
                </c:pt>
                <c:pt idx="23">
                  <c:v>12</c:v>
                </c:pt>
                <c:pt idx="24">
                  <c:v>13</c:v>
                </c:pt>
                <c:pt idx="25">
                  <c:v>13</c:v>
                </c:pt>
                <c:pt idx="26">
                  <c:v>13</c:v>
                </c:pt>
                <c:pt idx="27">
                  <c:v>13</c:v>
                </c:pt>
                <c:pt idx="28">
                  <c:v>14</c:v>
                </c:pt>
                <c:pt idx="29">
                  <c:v>14</c:v>
                </c:pt>
                <c:pt idx="30">
                  <c:v>14</c:v>
                </c:pt>
                <c:pt idx="31">
                  <c:v>14</c:v>
                </c:pt>
                <c:pt idx="32">
                  <c:v>15</c:v>
                </c:pt>
                <c:pt idx="33">
                  <c:v>15</c:v>
                </c:pt>
                <c:pt idx="34">
                  <c:v>15</c:v>
                </c:pt>
                <c:pt idx="35">
                  <c:v>15</c:v>
                </c:pt>
                <c:pt idx="36">
                  <c:v>16</c:v>
                </c:pt>
                <c:pt idx="37">
                  <c:v>16</c:v>
                </c:pt>
                <c:pt idx="38">
                  <c:v>16</c:v>
                </c:pt>
                <c:pt idx="39">
                  <c:v>16</c:v>
                </c:pt>
                <c:pt idx="40">
                  <c:v>17</c:v>
                </c:pt>
                <c:pt idx="41">
                  <c:v>17</c:v>
                </c:pt>
                <c:pt idx="42">
                  <c:v>17</c:v>
                </c:pt>
                <c:pt idx="43">
                  <c:v>17</c:v>
                </c:pt>
                <c:pt idx="44">
                  <c:v>18</c:v>
                </c:pt>
                <c:pt idx="45">
                  <c:v>18</c:v>
                </c:pt>
                <c:pt idx="46">
                  <c:v>18</c:v>
                </c:pt>
                <c:pt idx="47">
                  <c:v>18</c:v>
                </c:pt>
                <c:pt idx="48">
                  <c:v>19</c:v>
                </c:pt>
                <c:pt idx="49">
                  <c:v>19</c:v>
                </c:pt>
                <c:pt idx="50">
                  <c:v>19</c:v>
                </c:pt>
                <c:pt idx="51">
                  <c:v>19</c:v>
                </c:pt>
                <c:pt idx="52">
                  <c:v>20</c:v>
                </c:pt>
                <c:pt idx="53">
                  <c:v>20</c:v>
                </c:pt>
                <c:pt idx="54">
                  <c:v>20</c:v>
                </c:pt>
                <c:pt idx="55">
                  <c:v>20</c:v>
                </c:pt>
                <c:pt idx="56">
                  <c:v>21</c:v>
                </c:pt>
                <c:pt idx="57">
                  <c:v>21</c:v>
                </c:pt>
                <c:pt idx="58">
                  <c:v>21</c:v>
                </c:pt>
                <c:pt idx="59">
                  <c:v>21</c:v>
                </c:pt>
                <c:pt idx="60">
                  <c:v>22</c:v>
                </c:pt>
                <c:pt idx="61">
                  <c:v>22</c:v>
                </c:pt>
                <c:pt idx="62">
                  <c:v>22</c:v>
                </c:pt>
                <c:pt idx="63">
                  <c:v>22</c:v>
                </c:pt>
                <c:pt idx="64">
                  <c:v>23</c:v>
                </c:pt>
                <c:pt idx="65">
                  <c:v>23</c:v>
                </c:pt>
                <c:pt idx="66">
                  <c:v>23</c:v>
                </c:pt>
                <c:pt idx="67">
                  <c:v>23</c:v>
                </c:pt>
                <c:pt idx="68">
                  <c:v>24</c:v>
                </c:pt>
                <c:pt idx="69">
                  <c:v>24</c:v>
                </c:pt>
                <c:pt idx="70">
                  <c:v>24</c:v>
                </c:pt>
                <c:pt idx="71">
                  <c:v>24</c:v>
                </c:pt>
              </c:strCache>
            </c:strRef>
          </c:cat>
          <c:val>
            <c:numRef>
              <c:f>'23 - FoF_GDP'!$BW$242:$BW$313</c:f>
              <c:numCache>
                <c:formatCode>0.00</c:formatCode>
                <c:ptCount val="72"/>
                <c:pt idx="0">
                  <c:v>4.8010966572355603E-2</c:v>
                </c:pt>
                <c:pt idx="1">
                  <c:v>7.1830397894126069E-2</c:v>
                </c:pt>
                <c:pt idx="2">
                  <c:v>0.39974485114860675</c:v>
                </c:pt>
                <c:pt idx="3">
                  <c:v>0.67265661433234869</c:v>
                </c:pt>
                <c:pt idx="4">
                  <c:v>1.4337926758672188</c:v>
                </c:pt>
                <c:pt idx="5">
                  <c:v>1.3459255004978643</c:v>
                </c:pt>
                <c:pt idx="6">
                  <c:v>2.2981804910933783</c:v>
                </c:pt>
                <c:pt idx="7">
                  <c:v>2.7701432309739102</c:v>
                </c:pt>
                <c:pt idx="8">
                  <c:v>1.5656403157619063</c:v>
                </c:pt>
                <c:pt idx="9">
                  <c:v>1.4458198229402615</c:v>
                </c:pt>
                <c:pt idx="10">
                  <c:v>-0.24126132726908267</c:v>
                </c:pt>
                <c:pt idx="11">
                  <c:v>-1.2183063326898305</c:v>
                </c:pt>
                <c:pt idx="12">
                  <c:v>-1.0538836209930658</c:v>
                </c:pt>
                <c:pt idx="13">
                  <c:v>-0.97802188464930684</c:v>
                </c:pt>
                <c:pt idx="14">
                  <c:v>-0.8122329418720271</c:v>
                </c:pt>
                <c:pt idx="15">
                  <c:v>-0.48140155724891553</c:v>
                </c:pt>
                <c:pt idx="16">
                  <c:v>-0.31784701897085849</c:v>
                </c:pt>
                <c:pt idx="17">
                  <c:v>-0.20749674054758799</c:v>
                </c:pt>
                <c:pt idx="18">
                  <c:v>0.3210417336796727</c:v>
                </c:pt>
                <c:pt idx="19">
                  <c:v>0.74570545314100067</c:v>
                </c:pt>
                <c:pt idx="20">
                  <c:v>1.1115733970464048</c:v>
                </c:pt>
                <c:pt idx="21">
                  <c:v>0.79330802199921902</c:v>
                </c:pt>
                <c:pt idx="22">
                  <c:v>0.68945974173504021</c:v>
                </c:pt>
                <c:pt idx="23">
                  <c:v>8.2324604173139443E-2</c:v>
                </c:pt>
                <c:pt idx="24">
                  <c:v>-7.8688684537893044E-2</c:v>
                </c:pt>
                <c:pt idx="25">
                  <c:v>5.5048036202599057E-2</c:v>
                </c:pt>
                <c:pt idx="26">
                  <c:v>7.7475876802030219E-2</c:v>
                </c:pt>
                <c:pt idx="27">
                  <c:v>0.21954690792874101</c:v>
                </c:pt>
                <c:pt idx="28">
                  <c:v>-3.7994952418167756E-2</c:v>
                </c:pt>
                <c:pt idx="29">
                  <c:v>-0.41378989863785542</c:v>
                </c:pt>
                <c:pt idx="30">
                  <c:v>-0.46096246865693913</c:v>
                </c:pt>
                <c:pt idx="31">
                  <c:v>-0.35568239094168169</c:v>
                </c:pt>
                <c:pt idx="32">
                  <c:v>-9.3129850220832755E-2</c:v>
                </c:pt>
                <c:pt idx="33">
                  <c:v>9.4616123320140549E-2</c:v>
                </c:pt>
                <c:pt idx="34">
                  <c:v>-5.8015057048873449E-2</c:v>
                </c:pt>
                <c:pt idx="35">
                  <c:v>0.24927575840393551</c:v>
                </c:pt>
                <c:pt idx="36">
                  <c:v>0.52857049743082796</c:v>
                </c:pt>
                <c:pt idx="37">
                  <c:v>0.60177416458879784</c:v>
                </c:pt>
                <c:pt idx="38">
                  <c:v>1.4666124859686744</c:v>
                </c:pt>
                <c:pt idx="39">
                  <c:v>1.7053268031204629</c:v>
                </c:pt>
                <c:pt idx="40">
                  <c:v>0.95143325725447447</c:v>
                </c:pt>
                <c:pt idx="41">
                  <c:v>0.55440954254654773</c:v>
                </c:pt>
                <c:pt idx="42">
                  <c:v>-7.3031598424272343E-2</c:v>
                </c:pt>
                <c:pt idx="43">
                  <c:v>-0.48327308141402503</c:v>
                </c:pt>
                <c:pt idx="44">
                  <c:v>0.82727754163998868</c:v>
                </c:pt>
                <c:pt idx="45">
                  <c:v>0.6240538100576396</c:v>
                </c:pt>
                <c:pt idx="46">
                  <c:v>0.64241491559759401</c:v>
                </c:pt>
                <c:pt idx="47">
                  <c:v>0.91432126168365679</c:v>
                </c:pt>
                <c:pt idx="48">
                  <c:v>0.2836620944237499</c:v>
                </c:pt>
                <c:pt idx="49">
                  <c:v>0.19554983550229688</c:v>
                </c:pt>
                <c:pt idx="50">
                  <c:v>1.0415129086283803</c:v>
                </c:pt>
                <c:pt idx="51">
                  <c:v>0.82420708473431392</c:v>
                </c:pt>
                <c:pt idx="52">
                  <c:v>1.6032313081958147</c:v>
                </c:pt>
                <c:pt idx="53">
                  <c:v>8.1365457987305643</c:v>
                </c:pt>
                <c:pt idx="54">
                  <c:v>6.7804256287163964</c:v>
                </c:pt>
                <c:pt idx="55">
                  <c:v>6.2907283721529206</c:v>
                </c:pt>
                <c:pt idx="56">
                  <c:v>5.6751519475225134</c:v>
                </c:pt>
                <c:pt idx="57">
                  <c:v>-1.232157595698776</c:v>
                </c:pt>
                <c:pt idx="58">
                  <c:v>-3.4730032113805676</c:v>
                </c:pt>
                <c:pt idx="59">
                  <c:v>-2.7501042494724186</c:v>
                </c:pt>
                <c:pt idx="60">
                  <c:v>-3.3870526729123358</c:v>
                </c:pt>
                <c:pt idx="61">
                  <c:v>-3.3257822128493388</c:v>
                </c:pt>
                <c:pt idx="62">
                  <c:v>-1.7185684768243064</c:v>
                </c:pt>
                <c:pt idx="63">
                  <c:v>-2.8863724626925928</c:v>
                </c:pt>
                <c:pt idx="64">
                  <c:v>-2.7124692738484475</c:v>
                </c:pt>
                <c:pt idx="65">
                  <c:v>-0.79921207531742311</c:v>
                </c:pt>
                <c:pt idx="66">
                  <c:v>1.8696636120314452</c:v>
                </c:pt>
                <c:pt idx="67">
                  <c:v>4.3486561047735943</c:v>
                </c:pt>
                <c:pt idx="68">
                  <c:v>5.422238758939173</c:v>
                </c:pt>
                <c:pt idx="69">
                  <c:v>4.2348929595146867</c:v>
                </c:pt>
                <c:pt idx="70">
                  <c:v>3.0967135449954779</c:v>
                </c:pt>
                <c:pt idx="71">
                  <c:v>2.4853845653060311</c:v>
                </c:pt>
              </c:numCache>
            </c:numRef>
          </c:val>
          <c:extLst>
            <c:ext xmlns:c16="http://schemas.microsoft.com/office/drawing/2014/chart" uri="{C3380CC4-5D6E-409C-BE32-E72D297353CC}">
              <c16:uniqueId val="{00000001-F6F2-4B32-9A40-822830225749}"/>
            </c:ext>
          </c:extLst>
        </c:ser>
        <c:ser>
          <c:idx val="3"/>
          <c:order val="3"/>
          <c:tx>
            <c:strRef>
              <c:f>'23 - FoF_GDP'!$BX$213</c:f>
              <c:strCache>
                <c:ptCount val="1"/>
                <c:pt idx="0">
                  <c:v>Households (inc. HFs and nonprofits)</c:v>
                </c:pt>
              </c:strCache>
            </c:strRef>
          </c:tx>
          <c:spPr>
            <a:solidFill>
              <a:srgbClr val="8779C6"/>
            </a:solidFill>
            <a:ln>
              <a:noFill/>
            </a:ln>
            <a:effectLst/>
          </c:spPr>
          <c:invertIfNegative val="0"/>
          <c:cat>
            <c:strRef>
              <c:f>'23 - FoF_GDP'!$BT$242:$BT$313</c:f>
              <c:strCache>
                <c:ptCount val="72"/>
                <c:pt idx="0">
                  <c:v>07</c:v>
                </c:pt>
                <c:pt idx="1">
                  <c:v>07</c:v>
                </c:pt>
                <c:pt idx="2">
                  <c:v>07</c:v>
                </c:pt>
                <c:pt idx="3">
                  <c:v>07</c:v>
                </c:pt>
                <c:pt idx="4">
                  <c:v>08</c:v>
                </c:pt>
                <c:pt idx="5">
                  <c:v>08</c:v>
                </c:pt>
                <c:pt idx="6">
                  <c:v>08</c:v>
                </c:pt>
                <c:pt idx="7">
                  <c:v>08</c:v>
                </c:pt>
                <c:pt idx="8">
                  <c:v>09</c:v>
                </c:pt>
                <c:pt idx="9">
                  <c:v>09</c:v>
                </c:pt>
                <c:pt idx="10">
                  <c:v>09</c:v>
                </c:pt>
                <c:pt idx="11">
                  <c:v>09</c:v>
                </c:pt>
                <c:pt idx="12">
                  <c:v>10</c:v>
                </c:pt>
                <c:pt idx="13">
                  <c:v>10</c:v>
                </c:pt>
                <c:pt idx="14">
                  <c:v>10</c:v>
                </c:pt>
                <c:pt idx="15">
                  <c:v>10</c:v>
                </c:pt>
                <c:pt idx="16">
                  <c:v>11</c:v>
                </c:pt>
                <c:pt idx="17">
                  <c:v>11</c:v>
                </c:pt>
                <c:pt idx="18">
                  <c:v>11</c:v>
                </c:pt>
                <c:pt idx="19">
                  <c:v>11</c:v>
                </c:pt>
                <c:pt idx="20">
                  <c:v>12</c:v>
                </c:pt>
                <c:pt idx="21">
                  <c:v>12</c:v>
                </c:pt>
                <c:pt idx="22">
                  <c:v>12</c:v>
                </c:pt>
                <c:pt idx="23">
                  <c:v>12</c:v>
                </c:pt>
                <c:pt idx="24">
                  <c:v>13</c:v>
                </c:pt>
                <c:pt idx="25">
                  <c:v>13</c:v>
                </c:pt>
                <c:pt idx="26">
                  <c:v>13</c:v>
                </c:pt>
                <c:pt idx="27">
                  <c:v>13</c:v>
                </c:pt>
                <c:pt idx="28">
                  <c:v>14</c:v>
                </c:pt>
                <c:pt idx="29">
                  <c:v>14</c:v>
                </c:pt>
                <c:pt idx="30">
                  <c:v>14</c:v>
                </c:pt>
                <c:pt idx="31">
                  <c:v>14</c:v>
                </c:pt>
                <c:pt idx="32">
                  <c:v>15</c:v>
                </c:pt>
                <c:pt idx="33">
                  <c:v>15</c:v>
                </c:pt>
                <c:pt idx="34">
                  <c:v>15</c:v>
                </c:pt>
                <c:pt idx="35">
                  <c:v>15</c:v>
                </c:pt>
                <c:pt idx="36">
                  <c:v>16</c:v>
                </c:pt>
                <c:pt idx="37">
                  <c:v>16</c:v>
                </c:pt>
                <c:pt idx="38">
                  <c:v>16</c:v>
                </c:pt>
                <c:pt idx="39">
                  <c:v>16</c:v>
                </c:pt>
                <c:pt idx="40">
                  <c:v>17</c:v>
                </c:pt>
                <c:pt idx="41">
                  <c:v>17</c:v>
                </c:pt>
                <c:pt idx="42">
                  <c:v>17</c:v>
                </c:pt>
                <c:pt idx="43">
                  <c:v>17</c:v>
                </c:pt>
                <c:pt idx="44">
                  <c:v>18</c:v>
                </c:pt>
                <c:pt idx="45">
                  <c:v>18</c:v>
                </c:pt>
                <c:pt idx="46">
                  <c:v>18</c:v>
                </c:pt>
                <c:pt idx="47">
                  <c:v>18</c:v>
                </c:pt>
                <c:pt idx="48">
                  <c:v>19</c:v>
                </c:pt>
                <c:pt idx="49">
                  <c:v>19</c:v>
                </c:pt>
                <c:pt idx="50">
                  <c:v>19</c:v>
                </c:pt>
                <c:pt idx="51">
                  <c:v>19</c:v>
                </c:pt>
                <c:pt idx="52">
                  <c:v>20</c:v>
                </c:pt>
                <c:pt idx="53">
                  <c:v>20</c:v>
                </c:pt>
                <c:pt idx="54">
                  <c:v>20</c:v>
                </c:pt>
                <c:pt idx="55">
                  <c:v>20</c:v>
                </c:pt>
                <c:pt idx="56">
                  <c:v>21</c:v>
                </c:pt>
                <c:pt idx="57">
                  <c:v>21</c:v>
                </c:pt>
                <c:pt idx="58">
                  <c:v>21</c:v>
                </c:pt>
                <c:pt idx="59">
                  <c:v>21</c:v>
                </c:pt>
                <c:pt idx="60">
                  <c:v>22</c:v>
                </c:pt>
                <c:pt idx="61">
                  <c:v>22</c:v>
                </c:pt>
                <c:pt idx="62">
                  <c:v>22</c:v>
                </c:pt>
                <c:pt idx="63">
                  <c:v>22</c:v>
                </c:pt>
                <c:pt idx="64">
                  <c:v>23</c:v>
                </c:pt>
                <c:pt idx="65">
                  <c:v>23</c:v>
                </c:pt>
                <c:pt idx="66">
                  <c:v>23</c:v>
                </c:pt>
                <c:pt idx="67">
                  <c:v>23</c:v>
                </c:pt>
                <c:pt idx="68">
                  <c:v>24</c:v>
                </c:pt>
                <c:pt idx="69">
                  <c:v>24</c:v>
                </c:pt>
                <c:pt idx="70">
                  <c:v>24</c:v>
                </c:pt>
                <c:pt idx="71">
                  <c:v>24</c:v>
                </c:pt>
              </c:strCache>
            </c:strRef>
          </c:cat>
          <c:val>
            <c:numRef>
              <c:f>'23 - FoF_GDP'!$BX$242:$BX$313</c:f>
              <c:numCache>
                <c:formatCode>0.00</c:formatCode>
                <c:ptCount val="72"/>
                <c:pt idx="0">
                  <c:v>-1.3461395983099169</c:v>
                </c:pt>
                <c:pt idx="1">
                  <c:v>-1.3758730248586533</c:v>
                </c:pt>
                <c:pt idx="2">
                  <c:v>-1.4786679831881373</c:v>
                </c:pt>
                <c:pt idx="3">
                  <c:v>-0.9351987149593245</c:v>
                </c:pt>
                <c:pt idx="4">
                  <c:v>-0.15656010330925299</c:v>
                </c:pt>
                <c:pt idx="5">
                  <c:v>0.56149556340206008</c:v>
                </c:pt>
                <c:pt idx="6">
                  <c:v>1.6389603675174829</c:v>
                </c:pt>
                <c:pt idx="7">
                  <c:v>2.8337728548360341</c:v>
                </c:pt>
                <c:pt idx="8">
                  <c:v>3.3863525826562233</c:v>
                </c:pt>
                <c:pt idx="9">
                  <c:v>2.7150051526681556</c:v>
                </c:pt>
                <c:pt idx="10">
                  <c:v>3.1328167660862771</c:v>
                </c:pt>
                <c:pt idx="11">
                  <c:v>2.7777083239800939</c:v>
                </c:pt>
                <c:pt idx="12">
                  <c:v>2.1160905746155523</c:v>
                </c:pt>
                <c:pt idx="13">
                  <c:v>4.0962190436214527</c:v>
                </c:pt>
                <c:pt idx="14">
                  <c:v>2.9200773964687863</c:v>
                </c:pt>
                <c:pt idx="15">
                  <c:v>1.7051925463362121</c:v>
                </c:pt>
                <c:pt idx="16">
                  <c:v>0.18842203455917558</c:v>
                </c:pt>
                <c:pt idx="17">
                  <c:v>-2.104419817470665</c:v>
                </c:pt>
                <c:pt idx="18">
                  <c:v>-1.2891906876302206</c:v>
                </c:pt>
                <c:pt idx="19">
                  <c:v>-0.67032591920690898</c:v>
                </c:pt>
                <c:pt idx="20">
                  <c:v>-0.10750947061218727</c:v>
                </c:pt>
                <c:pt idx="21">
                  <c:v>1.5896960601199075</c:v>
                </c:pt>
                <c:pt idx="22">
                  <c:v>0.44207040288526744</c:v>
                </c:pt>
                <c:pt idx="23">
                  <c:v>1.0132244777423334</c:v>
                </c:pt>
                <c:pt idx="24">
                  <c:v>1.1895992389687053</c:v>
                </c:pt>
                <c:pt idx="25">
                  <c:v>-8.1709943614935998E-2</c:v>
                </c:pt>
                <c:pt idx="26">
                  <c:v>0.12604436481196563</c:v>
                </c:pt>
                <c:pt idx="27">
                  <c:v>-1.1083087613498865</c:v>
                </c:pt>
                <c:pt idx="28">
                  <c:v>-1.5463757598549779</c:v>
                </c:pt>
                <c:pt idx="29">
                  <c:v>-1.8001277918155156</c:v>
                </c:pt>
                <c:pt idx="30">
                  <c:v>-1.8733195242166389</c:v>
                </c:pt>
                <c:pt idx="31">
                  <c:v>-1.3877286763922903</c:v>
                </c:pt>
                <c:pt idx="32">
                  <c:v>-0.23731281110489322</c:v>
                </c:pt>
                <c:pt idx="33">
                  <c:v>0.47976952411614832</c:v>
                </c:pt>
                <c:pt idx="34">
                  <c:v>1.9122727335287724</c:v>
                </c:pt>
                <c:pt idx="35">
                  <c:v>2.095725608089642</c:v>
                </c:pt>
                <c:pt idx="36">
                  <c:v>2.0136062920274189</c:v>
                </c:pt>
                <c:pt idx="37">
                  <c:v>2.0482839527339438</c:v>
                </c:pt>
                <c:pt idx="38">
                  <c:v>0.86251916105748938</c:v>
                </c:pt>
                <c:pt idx="39">
                  <c:v>0.68476301389531447</c:v>
                </c:pt>
                <c:pt idx="40">
                  <c:v>-4.9048487768151655E-2</c:v>
                </c:pt>
                <c:pt idx="41">
                  <c:v>-2.8667274223051382E-2</c:v>
                </c:pt>
                <c:pt idx="42">
                  <c:v>-0.43663605619046025</c:v>
                </c:pt>
                <c:pt idx="43">
                  <c:v>-0.27881766868412866</c:v>
                </c:pt>
                <c:pt idx="44">
                  <c:v>0.79626249577027541</c:v>
                </c:pt>
                <c:pt idx="45">
                  <c:v>1.1404329408029843</c:v>
                </c:pt>
                <c:pt idx="46">
                  <c:v>2.4004120114550926</c:v>
                </c:pt>
                <c:pt idx="47">
                  <c:v>2.954228748543136</c:v>
                </c:pt>
                <c:pt idx="48">
                  <c:v>2.7185666791752929</c:v>
                </c:pt>
                <c:pt idx="49">
                  <c:v>2.7666530920937804</c:v>
                </c:pt>
                <c:pt idx="50">
                  <c:v>1.8894915238312229</c:v>
                </c:pt>
                <c:pt idx="51">
                  <c:v>0.68464796268333639</c:v>
                </c:pt>
                <c:pt idx="52">
                  <c:v>-1.0021895454964507</c:v>
                </c:pt>
                <c:pt idx="53">
                  <c:v>-2.1608069062926734</c:v>
                </c:pt>
                <c:pt idx="54">
                  <c:v>-2.2720210504345055</c:v>
                </c:pt>
                <c:pt idx="55">
                  <c:v>-1.3393009547335699</c:v>
                </c:pt>
                <c:pt idx="56">
                  <c:v>-2.0581477226401805</c:v>
                </c:pt>
                <c:pt idx="57">
                  <c:v>-2.7780496797138756</c:v>
                </c:pt>
                <c:pt idx="58">
                  <c:v>-1.8672651100617828</c:v>
                </c:pt>
                <c:pt idx="59">
                  <c:v>-2.9494186838279779</c:v>
                </c:pt>
                <c:pt idx="60">
                  <c:v>-0.20336049110125676</c:v>
                </c:pt>
                <c:pt idx="61">
                  <c:v>1.4664977943307429</c:v>
                </c:pt>
                <c:pt idx="62">
                  <c:v>2.4750314244202278</c:v>
                </c:pt>
                <c:pt idx="63">
                  <c:v>5.0163341267125263</c:v>
                </c:pt>
                <c:pt idx="64">
                  <c:v>5.7200530306247144</c:v>
                </c:pt>
                <c:pt idx="65">
                  <c:v>6.0095461535245223</c:v>
                </c:pt>
                <c:pt idx="66">
                  <c:v>5.0158964217043138</c:v>
                </c:pt>
                <c:pt idx="67">
                  <c:v>3.3740712048476369</c:v>
                </c:pt>
                <c:pt idx="68">
                  <c:v>1.6349345662286612</c:v>
                </c:pt>
                <c:pt idx="69">
                  <c:v>1.0771244584326483</c:v>
                </c:pt>
                <c:pt idx="70">
                  <c:v>0.67944640963224345</c:v>
                </c:pt>
                <c:pt idx="71">
                  <c:v>0.10082268570390857</c:v>
                </c:pt>
              </c:numCache>
            </c:numRef>
          </c:val>
          <c:extLst>
            <c:ext xmlns:c16="http://schemas.microsoft.com/office/drawing/2014/chart" uri="{C3380CC4-5D6E-409C-BE32-E72D297353CC}">
              <c16:uniqueId val="{00000002-F6F2-4B32-9A40-822830225749}"/>
            </c:ext>
          </c:extLst>
        </c:ser>
        <c:ser>
          <c:idx val="4"/>
          <c:order val="4"/>
          <c:tx>
            <c:strRef>
              <c:f>'23 - FoF_GDP'!$BY$213</c:f>
              <c:strCache>
                <c:ptCount val="1"/>
                <c:pt idx="0">
                  <c:v>U.S. Depository Institutions</c:v>
                </c:pt>
              </c:strCache>
            </c:strRef>
          </c:tx>
          <c:spPr>
            <a:solidFill>
              <a:srgbClr val="C055B8"/>
            </a:solidFill>
            <a:ln>
              <a:noFill/>
            </a:ln>
            <a:effectLst/>
          </c:spPr>
          <c:invertIfNegative val="0"/>
          <c:dPt>
            <c:idx val="270"/>
            <c:invertIfNegative val="0"/>
            <c:bubble3D val="0"/>
            <c:spPr>
              <a:solidFill>
                <a:srgbClr val="C055B8"/>
              </a:solidFill>
              <a:ln>
                <a:noFill/>
              </a:ln>
              <a:effectLst/>
            </c:spPr>
            <c:extLst>
              <c:ext xmlns:c16="http://schemas.microsoft.com/office/drawing/2014/chart" uri="{C3380CC4-5D6E-409C-BE32-E72D297353CC}">
                <c16:uniqueId val="{00000004-F6F2-4B32-9A40-822830225749}"/>
              </c:ext>
            </c:extLst>
          </c:dPt>
          <c:cat>
            <c:strRef>
              <c:f>'23 - FoF_GDP'!$BT$242:$BT$313</c:f>
              <c:strCache>
                <c:ptCount val="72"/>
                <c:pt idx="0">
                  <c:v>07</c:v>
                </c:pt>
                <c:pt idx="1">
                  <c:v>07</c:v>
                </c:pt>
                <c:pt idx="2">
                  <c:v>07</c:v>
                </c:pt>
                <c:pt idx="3">
                  <c:v>07</c:v>
                </c:pt>
                <c:pt idx="4">
                  <c:v>08</c:v>
                </c:pt>
                <c:pt idx="5">
                  <c:v>08</c:v>
                </c:pt>
                <c:pt idx="6">
                  <c:v>08</c:v>
                </c:pt>
                <c:pt idx="7">
                  <c:v>08</c:v>
                </c:pt>
                <c:pt idx="8">
                  <c:v>09</c:v>
                </c:pt>
                <c:pt idx="9">
                  <c:v>09</c:v>
                </c:pt>
                <c:pt idx="10">
                  <c:v>09</c:v>
                </c:pt>
                <c:pt idx="11">
                  <c:v>09</c:v>
                </c:pt>
                <c:pt idx="12">
                  <c:v>10</c:v>
                </c:pt>
                <c:pt idx="13">
                  <c:v>10</c:v>
                </c:pt>
                <c:pt idx="14">
                  <c:v>10</c:v>
                </c:pt>
                <c:pt idx="15">
                  <c:v>10</c:v>
                </c:pt>
                <c:pt idx="16">
                  <c:v>11</c:v>
                </c:pt>
                <c:pt idx="17">
                  <c:v>11</c:v>
                </c:pt>
                <c:pt idx="18">
                  <c:v>11</c:v>
                </c:pt>
                <c:pt idx="19">
                  <c:v>11</c:v>
                </c:pt>
                <c:pt idx="20">
                  <c:v>12</c:v>
                </c:pt>
                <c:pt idx="21">
                  <c:v>12</c:v>
                </c:pt>
                <c:pt idx="22">
                  <c:v>12</c:v>
                </c:pt>
                <c:pt idx="23">
                  <c:v>12</c:v>
                </c:pt>
                <c:pt idx="24">
                  <c:v>13</c:v>
                </c:pt>
                <c:pt idx="25">
                  <c:v>13</c:v>
                </c:pt>
                <c:pt idx="26">
                  <c:v>13</c:v>
                </c:pt>
                <c:pt idx="27">
                  <c:v>13</c:v>
                </c:pt>
                <c:pt idx="28">
                  <c:v>14</c:v>
                </c:pt>
                <c:pt idx="29">
                  <c:v>14</c:v>
                </c:pt>
                <c:pt idx="30">
                  <c:v>14</c:v>
                </c:pt>
                <c:pt idx="31">
                  <c:v>14</c:v>
                </c:pt>
                <c:pt idx="32">
                  <c:v>15</c:v>
                </c:pt>
                <c:pt idx="33">
                  <c:v>15</c:v>
                </c:pt>
                <c:pt idx="34">
                  <c:v>15</c:v>
                </c:pt>
                <c:pt idx="35">
                  <c:v>15</c:v>
                </c:pt>
                <c:pt idx="36">
                  <c:v>16</c:v>
                </c:pt>
                <c:pt idx="37">
                  <c:v>16</c:v>
                </c:pt>
                <c:pt idx="38">
                  <c:v>16</c:v>
                </c:pt>
                <c:pt idx="39">
                  <c:v>16</c:v>
                </c:pt>
                <c:pt idx="40">
                  <c:v>17</c:v>
                </c:pt>
                <c:pt idx="41">
                  <c:v>17</c:v>
                </c:pt>
                <c:pt idx="42">
                  <c:v>17</c:v>
                </c:pt>
                <c:pt idx="43">
                  <c:v>17</c:v>
                </c:pt>
                <c:pt idx="44">
                  <c:v>18</c:v>
                </c:pt>
                <c:pt idx="45">
                  <c:v>18</c:v>
                </c:pt>
                <c:pt idx="46">
                  <c:v>18</c:v>
                </c:pt>
                <c:pt idx="47">
                  <c:v>18</c:v>
                </c:pt>
                <c:pt idx="48">
                  <c:v>19</c:v>
                </c:pt>
                <c:pt idx="49">
                  <c:v>19</c:v>
                </c:pt>
                <c:pt idx="50">
                  <c:v>19</c:v>
                </c:pt>
                <c:pt idx="51">
                  <c:v>19</c:v>
                </c:pt>
                <c:pt idx="52">
                  <c:v>20</c:v>
                </c:pt>
                <c:pt idx="53">
                  <c:v>20</c:v>
                </c:pt>
                <c:pt idx="54">
                  <c:v>20</c:v>
                </c:pt>
                <c:pt idx="55">
                  <c:v>20</c:v>
                </c:pt>
                <c:pt idx="56">
                  <c:v>21</c:v>
                </c:pt>
                <c:pt idx="57">
                  <c:v>21</c:v>
                </c:pt>
                <c:pt idx="58">
                  <c:v>21</c:v>
                </c:pt>
                <c:pt idx="59">
                  <c:v>21</c:v>
                </c:pt>
                <c:pt idx="60">
                  <c:v>22</c:v>
                </c:pt>
                <c:pt idx="61">
                  <c:v>22</c:v>
                </c:pt>
                <c:pt idx="62">
                  <c:v>22</c:v>
                </c:pt>
                <c:pt idx="63">
                  <c:v>22</c:v>
                </c:pt>
                <c:pt idx="64">
                  <c:v>23</c:v>
                </c:pt>
                <c:pt idx="65">
                  <c:v>23</c:v>
                </c:pt>
                <c:pt idx="66">
                  <c:v>23</c:v>
                </c:pt>
                <c:pt idx="67">
                  <c:v>23</c:v>
                </c:pt>
                <c:pt idx="68">
                  <c:v>24</c:v>
                </c:pt>
                <c:pt idx="69">
                  <c:v>24</c:v>
                </c:pt>
                <c:pt idx="70">
                  <c:v>24</c:v>
                </c:pt>
                <c:pt idx="71">
                  <c:v>24</c:v>
                </c:pt>
              </c:strCache>
            </c:strRef>
          </c:cat>
          <c:val>
            <c:numRef>
              <c:f>'23 - FoF_GDP'!$BY$242:$BY$313</c:f>
              <c:numCache>
                <c:formatCode>0.00</c:formatCode>
                <c:ptCount val="72"/>
                <c:pt idx="0">
                  <c:v>2.4502987710924875E-2</c:v>
                </c:pt>
                <c:pt idx="1">
                  <c:v>-1.7364968617100317E-2</c:v>
                </c:pt>
                <c:pt idx="2">
                  <c:v>5.4315248639060495E-2</c:v>
                </c:pt>
                <c:pt idx="3">
                  <c:v>3.9000293624885572E-2</c:v>
                </c:pt>
                <c:pt idx="4">
                  <c:v>-5.153131304827379E-2</c:v>
                </c:pt>
                <c:pt idx="5">
                  <c:v>-0.14619873104123271</c:v>
                </c:pt>
                <c:pt idx="6">
                  <c:v>-2.4316438094626618E-2</c:v>
                </c:pt>
                <c:pt idx="7">
                  <c:v>-0.16042139899863575</c:v>
                </c:pt>
                <c:pt idx="8">
                  <c:v>3.0895962505824451E-2</c:v>
                </c:pt>
                <c:pt idx="9">
                  <c:v>0.22548967494465805</c:v>
                </c:pt>
                <c:pt idx="10">
                  <c:v>0.34920821438692773</c:v>
                </c:pt>
                <c:pt idx="11">
                  <c:v>0.47044318813652397</c:v>
                </c:pt>
                <c:pt idx="12">
                  <c:v>0.78352639413246239</c:v>
                </c:pt>
                <c:pt idx="13">
                  <c:v>0.68370241091411499</c:v>
                </c:pt>
                <c:pt idx="14">
                  <c:v>0.68016849856225325</c:v>
                </c:pt>
                <c:pt idx="15">
                  <c:v>0.61823479672203585</c:v>
                </c:pt>
                <c:pt idx="16">
                  <c:v>0.17978799888784144</c:v>
                </c:pt>
                <c:pt idx="17">
                  <c:v>-2.9837027379400249E-2</c:v>
                </c:pt>
                <c:pt idx="18">
                  <c:v>-0.22305592238722016</c:v>
                </c:pt>
                <c:pt idx="19">
                  <c:v>-0.27987672859617713</c:v>
                </c:pt>
                <c:pt idx="20">
                  <c:v>-0.1794338388023379</c:v>
                </c:pt>
                <c:pt idx="21">
                  <c:v>0.18184013712658334</c:v>
                </c:pt>
                <c:pt idx="22">
                  <c:v>0.2238875689231615</c:v>
                </c:pt>
                <c:pt idx="23">
                  <c:v>0.42622870133106106</c:v>
                </c:pt>
                <c:pt idx="24">
                  <c:v>0.25928726492182358</c:v>
                </c:pt>
                <c:pt idx="25">
                  <c:v>-0.11051956537521476</c:v>
                </c:pt>
                <c:pt idx="26">
                  <c:v>-0.24707907435233276</c:v>
                </c:pt>
                <c:pt idx="27">
                  <c:v>-0.154371789042796</c:v>
                </c:pt>
                <c:pt idx="28">
                  <c:v>0.19662652301526912</c:v>
                </c:pt>
                <c:pt idx="29">
                  <c:v>0.60217246086375653</c:v>
                </c:pt>
                <c:pt idx="30">
                  <c:v>0.98936774519310777</c:v>
                </c:pt>
                <c:pt idx="31">
                  <c:v>1.1544897596990025</c:v>
                </c:pt>
                <c:pt idx="32">
                  <c:v>0.88389765253870045</c:v>
                </c:pt>
                <c:pt idx="33">
                  <c:v>0.70209104685565826</c:v>
                </c:pt>
                <c:pt idx="34">
                  <c:v>0.34054254923820143</c:v>
                </c:pt>
                <c:pt idx="35">
                  <c:v>8.0661382891500405E-2</c:v>
                </c:pt>
                <c:pt idx="36">
                  <c:v>7.4848185284564328E-2</c:v>
                </c:pt>
                <c:pt idx="37">
                  <c:v>0.1168178437055767</c:v>
                </c:pt>
                <c:pt idx="38">
                  <c:v>0.35893907756020565</c:v>
                </c:pt>
                <c:pt idx="39">
                  <c:v>0.5106700913059895</c:v>
                </c:pt>
                <c:pt idx="40">
                  <c:v>0.48277169234657213</c:v>
                </c:pt>
                <c:pt idx="41">
                  <c:v>0.17296321937087927</c:v>
                </c:pt>
                <c:pt idx="42">
                  <c:v>-3.2278418130416861E-2</c:v>
                </c:pt>
                <c:pt idx="43">
                  <c:v>-0.2203639589845045</c:v>
                </c:pt>
                <c:pt idx="44">
                  <c:v>-0.19824169244335321</c:v>
                </c:pt>
                <c:pt idx="45">
                  <c:v>8.5070288395718202E-2</c:v>
                </c:pt>
                <c:pt idx="46">
                  <c:v>0.1234028133727566</c:v>
                </c:pt>
                <c:pt idx="47">
                  <c:v>0.42283975644499727</c:v>
                </c:pt>
                <c:pt idx="48">
                  <c:v>0.37729696160251092</c:v>
                </c:pt>
                <c:pt idx="49">
                  <c:v>0.4438291693429946</c:v>
                </c:pt>
                <c:pt idx="50">
                  <c:v>0.7686688292622198</c:v>
                </c:pt>
                <c:pt idx="51">
                  <c:v>0.58305081598284125</c:v>
                </c:pt>
                <c:pt idx="52">
                  <c:v>0.63319811929565795</c:v>
                </c:pt>
                <c:pt idx="53">
                  <c:v>1.4910137317071743</c:v>
                </c:pt>
                <c:pt idx="54">
                  <c:v>1.5501384248993622</c:v>
                </c:pt>
                <c:pt idx="55">
                  <c:v>1.535160068605012</c:v>
                </c:pt>
                <c:pt idx="56">
                  <c:v>1.8956750546640473</c:v>
                </c:pt>
                <c:pt idx="57">
                  <c:v>1.2682328069673232</c:v>
                </c:pt>
                <c:pt idx="58">
                  <c:v>1.2866388093439767</c:v>
                </c:pt>
                <c:pt idx="59">
                  <c:v>1.8961812494523604</c:v>
                </c:pt>
                <c:pt idx="60">
                  <c:v>1.7020622223318675</c:v>
                </c:pt>
                <c:pt idx="61">
                  <c:v>1.4840669352178042</c:v>
                </c:pt>
                <c:pt idx="62">
                  <c:v>0.84948510977238234</c:v>
                </c:pt>
                <c:pt idx="63">
                  <c:v>3.3960218249772169E-2</c:v>
                </c:pt>
                <c:pt idx="64">
                  <c:v>-0.55436441097790556</c:v>
                </c:pt>
                <c:pt idx="65">
                  <c:v>-0.8956547997900105</c:v>
                </c:pt>
                <c:pt idx="66">
                  <c:v>-0.66027321574603781</c:v>
                </c:pt>
                <c:pt idx="67">
                  <c:v>-0.32494460372158379</c:v>
                </c:pt>
                <c:pt idx="68">
                  <c:v>0.40390733346032581</c:v>
                </c:pt>
                <c:pt idx="69">
                  <c:v>0.53126846377040626</c:v>
                </c:pt>
                <c:pt idx="70">
                  <c:v>0.63106318731588118</c:v>
                </c:pt>
                <c:pt idx="71">
                  <c:v>0.66581691217033456</c:v>
                </c:pt>
              </c:numCache>
            </c:numRef>
          </c:val>
          <c:extLst>
            <c:ext xmlns:c16="http://schemas.microsoft.com/office/drawing/2014/chart" uri="{C3380CC4-5D6E-409C-BE32-E72D297353CC}">
              <c16:uniqueId val="{00000005-F6F2-4B32-9A40-822830225749}"/>
            </c:ext>
          </c:extLst>
        </c:ser>
        <c:ser>
          <c:idx val="5"/>
          <c:order val="5"/>
          <c:tx>
            <c:strRef>
              <c:f>'23 - FoF_GDP'!$BZ$213</c:f>
              <c:strCache>
                <c:ptCount val="1"/>
                <c:pt idx="0">
                  <c:v>Rest of World</c:v>
                </c:pt>
              </c:strCache>
            </c:strRef>
          </c:tx>
          <c:spPr>
            <a:solidFill>
              <a:srgbClr val="33CCCC">
                <a:alpha val="98824"/>
              </a:srgbClr>
            </a:solidFill>
            <a:ln w="22225">
              <a:noFill/>
            </a:ln>
            <a:effectLst/>
          </c:spPr>
          <c:invertIfNegative val="0"/>
          <c:cat>
            <c:strRef>
              <c:f>'23 - FoF_GDP'!$BT$242:$BT$313</c:f>
              <c:strCache>
                <c:ptCount val="72"/>
                <c:pt idx="0">
                  <c:v>07</c:v>
                </c:pt>
                <c:pt idx="1">
                  <c:v>07</c:v>
                </c:pt>
                <c:pt idx="2">
                  <c:v>07</c:v>
                </c:pt>
                <c:pt idx="3">
                  <c:v>07</c:v>
                </c:pt>
                <c:pt idx="4">
                  <c:v>08</c:v>
                </c:pt>
                <c:pt idx="5">
                  <c:v>08</c:v>
                </c:pt>
                <c:pt idx="6">
                  <c:v>08</c:v>
                </c:pt>
                <c:pt idx="7">
                  <c:v>08</c:v>
                </c:pt>
                <c:pt idx="8">
                  <c:v>09</c:v>
                </c:pt>
                <c:pt idx="9">
                  <c:v>09</c:v>
                </c:pt>
                <c:pt idx="10">
                  <c:v>09</c:v>
                </c:pt>
                <c:pt idx="11">
                  <c:v>09</c:v>
                </c:pt>
                <c:pt idx="12">
                  <c:v>10</c:v>
                </c:pt>
                <c:pt idx="13">
                  <c:v>10</c:v>
                </c:pt>
                <c:pt idx="14">
                  <c:v>10</c:v>
                </c:pt>
                <c:pt idx="15">
                  <c:v>10</c:v>
                </c:pt>
                <c:pt idx="16">
                  <c:v>11</c:v>
                </c:pt>
                <c:pt idx="17">
                  <c:v>11</c:v>
                </c:pt>
                <c:pt idx="18">
                  <c:v>11</c:v>
                </c:pt>
                <c:pt idx="19">
                  <c:v>11</c:v>
                </c:pt>
                <c:pt idx="20">
                  <c:v>12</c:v>
                </c:pt>
                <c:pt idx="21">
                  <c:v>12</c:v>
                </c:pt>
                <c:pt idx="22">
                  <c:v>12</c:v>
                </c:pt>
                <c:pt idx="23">
                  <c:v>12</c:v>
                </c:pt>
                <c:pt idx="24">
                  <c:v>13</c:v>
                </c:pt>
                <c:pt idx="25">
                  <c:v>13</c:v>
                </c:pt>
                <c:pt idx="26">
                  <c:v>13</c:v>
                </c:pt>
                <c:pt idx="27">
                  <c:v>13</c:v>
                </c:pt>
                <c:pt idx="28">
                  <c:v>14</c:v>
                </c:pt>
                <c:pt idx="29">
                  <c:v>14</c:v>
                </c:pt>
                <c:pt idx="30">
                  <c:v>14</c:v>
                </c:pt>
                <c:pt idx="31">
                  <c:v>14</c:v>
                </c:pt>
                <c:pt idx="32">
                  <c:v>15</c:v>
                </c:pt>
                <c:pt idx="33">
                  <c:v>15</c:v>
                </c:pt>
                <c:pt idx="34">
                  <c:v>15</c:v>
                </c:pt>
                <c:pt idx="35">
                  <c:v>15</c:v>
                </c:pt>
                <c:pt idx="36">
                  <c:v>16</c:v>
                </c:pt>
                <c:pt idx="37">
                  <c:v>16</c:v>
                </c:pt>
                <c:pt idx="38">
                  <c:v>16</c:v>
                </c:pt>
                <c:pt idx="39">
                  <c:v>16</c:v>
                </c:pt>
                <c:pt idx="40">
                  <c:v>17</c:v>
                </c:pt>
                <c:pt idx="41">
                  <c:v>17</c:v>
                </c:pt>
                <c:pt idx="42">
                  <c:v>17</c:v>
                </c:pt>
                <c:pt idx="43">
                  <c:v>17</c:v>
                </c:pt>
                <c:pt idx="44">
                  <c:v>18</c:v>
                </c:pt>
                <c:pt idx="45">
                  <c:v>18</c:v>
                </c:pt>
                <c:pt idx="46">
                  <c:v>18</c:v>
                </c:pt>
                <c:pt idx="47">
                  <c:v>18</c:v>
                </c:pt>
                <c:pt idx="48">
                  <c:v>19</c:v>
                </c:pt>
                <c:pt idx="49">
                  <c:v>19</c:v>
                </c:pt>
                <c:pt idx="50">
                  <c:v>19</c:v>
                </c:pt>
                <c:pt idx="51">
                  <c:v>19</c:v>
                </c:pt>
                <c:pt idx="52">
                  <c:v>20</c:v>
                </c:pt>
                <c:pt idx="53">
                  <c:v>20</c:v>
                </c:pt>
                <c:pt idx="54">
                  <c:v>20</c:v>
                </c:pt>
                <c:pt idx="55">
                  <c:v>20</c:v>
                </c:pt>
                <c:pt idx="56">
                  <c:v>21</c:v>
                </c:pt>
                <c:pt idx="57">
                  <c:v>21</c:v>
                </c:pt>
                <c:pt idx="58">
                  <c:v>21</c:v>
                </c:pt>
                <c:pt idx="59">
                  <c:v>21</c:v>
                </c:pt>
                <c:pt idx="60">
                  <c:v>22</c:v>
                </c:pt>
                <c:pt idx="61">
                  <c:v>22</c:v>
                </c:pt>
                <c:pt idx="62">
                  <c:v>22</c:v>
                </c:pt>
                <c:pt idx="63">
                  <c:v>22</c:v>
                </c:pt>
                <c:pt idx="64">
                  <c:v>23</c:v>
                </c:pt>
                <c:pt idx="65">
                  <c:v>23</c:v>
                </c:pt>
                <c:pt idx="66">
                  <c:v>23</c:v>
                </c:pt>
                <c:pt idx="67">
                  <c:v>23</c:v>
                </c:pt>
                <c:pt idx="68">
                  <c:v>24</c:v>
                </c:pt>
                <c:pt idx="69">
                  <c:v>24</c:v>
                </c:pt>
                <c:pt idx="70">
                  <c:v>24</c:v>
                </c:pt>
                <c:pt idx="71">
                  <c:v>24</c:v>
                </c:pt>
              </c:strCache>
            </c:strRef>
          </c:cat>
          <c:val>
            <c:numRef>
              <c:f>'23 - FoF_GDP'!$BZ$242:$BZ$313</c:f>
              <c:numCache>
                <c:formatCode>0.00</c:formatCode>
                <c:ptCount val="72"/>
                <c:pt idx="0">
                  <c:v>1.3846085015989935</c:v>
                </c:pt>
                <c:pt idx="1">
                  <c:v>1.2675011852617126</c:v>
                </c:pt>
                <c:pt idx="2">
                  <c:v>1.057958983948341</c:v>
                </c:pt>
                <c:pt idx="3">
                  <c:v>1.1418691814774511</c:v>
                </c:pt>
                <c:pt idx="4">
                  <c:v>1.390365795594285</c:v>
                </c:pt>
                <c:pt idx="5">
                  <c:v>2.1063763988622193</c:v>
                </c:pt>
                <c:pt idx="6">
                  <c:v>3.4924906608455002</c:v>
                </c:pt>
                <c:pt idx="7">
                  <c:v>4.8178959163430912</c:v>
                </c:pt>
                <c:pt idx="8">
                  <c:v>5.4476547434009355</c:v>
                </c:pt>
                <c:pt idx="9">
                  <c:v>5.6582023446783483</c:v>
                </c:pt>
                <c:pt idx="10">
                  <c:v>4.8755261866415989</c:v>
                </c:pt>
                <c:pt idx="11">
                  <c:v>3.8295212407748283</c:v>
                </c:pt>
                <c:pt idx="12">
                  <c:v>3.6145788802301966</c:v>
                </c:pt>
                <c:pt idx="13">
                  <c:v>3.5409355781044751</c:v>
                </c:pt>
                <c:pt idx="14">
                  <c:v>4.8241044314853134</c:v>
                </c:pt>
                <c:pt idx="15">
                  <c:v>4.9196240939997571</c:v>
                </c:pt>
                <c:pt idx="16">
                  <c:v>4.4354002043344565</c:v>
                </c:pt>
                <c:pt idx="17">
                  <c:v>4.317262059973924</c:v>
                </c:pt>
                <c:pt idx="18">
                  <c:v>3.1029335936805453</c:v>
                </c:pt>
                <c:pt idx="19">
                  <c:v>2.2774568141425569</c:v>
                </c:pt>
                <c:pt idx="20">
                  <c:v>2.8392031852310735</c:v>
                </c:pt>
                <c:pt idx="21">
                  <c:v>2.7449906611527477</c:v>
                </c:pt>
                <c:pt idx="22">
                  <c:v>3.0255828497913493</c:v>
                </c:pt>
                <c:pt idx="23">
                  <c:v>3.6283303443163044</c:v>
                </c:pt>
                <c:pt idx="24">
                  <c:v>3.3228589896821723</c:v>
                </c:pt>
                <c:pt idx="25">
                  <c:v>2.6784417878663214</c:v>
                </c:pt>
                <c:pt idx="26">
                  <c:v>2.0953722110946487</c:v>
                </c:pt>
                <c:pt idx="27">
                  <c:v>2.5069732104906937</c:v>
                </c:pt>
                <c:pt idx="28">
                  <c:v>2.2832228134245702</c:v>
                </c:pt>
                <c:pt idx="29">
                  <c:v>2.4770758909122597</c:v>
                </c:pt>
                <c:pt idx="30">
                  <c:v>2.4440070919951111</c:v>
                </c:pt>
                <c:pt idx="31">
                  <c:v>1.784579561991978</c:v>
                </c:pt>
                <c:pt idx="32">
                  <c:v>0.82478824880817636</c:v>
                </c:pt>
                <c:pt idx="33">
                  <c:v>1.0925789207822414</c:v>
                </c:pt>
                <c:pt idx="34">
                  <c:v>7.9375696767001069E-2</c:v>
                </c:pt>
                <c:pt idx="35">
                  <c:v>0.23333151134189667</c:v>
                </c:pt>
                <c:pt idx="36">
                  <c:v>0.49451946161450472</c:v>
                </c:pt>
                <c:pt idx="37">
                  <c:v>-0.31647143476212397</c:v>
                </c:pt>
                <c:pt idx="38">
                  <c:v>-0.13698597068609661</c:v>
                </c:pt>
                <c:pt idx="39">
                  <c:v>-0.57354732011337461</c:v>
                </c:pt>
                <c:pt idx="40">
                  <c:v>-0.23991955121370789</c:v>
                </c:pt>
                <c:pt idx="41">
                  <c:v>0.42752152196785692</c:v>
                </c:pt>
                <c:pt idx="42">
                  <c:v>1.6563308460439714</c:v>
                </c:pt>
                <c:pt idx="43">
                  <c:v>1.5715196230898276</c:v>
                </c:pt>
                <c:pt idx="44">
                  <c:v>1.6508668891491365</c:v>
                </c:pt>
                <c:pt idx="45">
                  <c:v>1.4262591890792562</c:v>
                </c:pt>
                <c:pt idx="46">
                  <c:v>0.92951643703063025</c:v>
                </c:pt>
                <c:pt idx="47">
                  <c:v>0.58206789380111124</c:v>
                </c:pt>
                <c:pt idx="48">
                  <c:v>0.80612786854192164</c:v>
                </c:pt>
                <c:pt idx="49">
                  <c:v>0.90262282119200565</c:v>
                </c:pt>
                <c:pt idx="50">
                  <c:v>1.0929407149719417</c:v>
                </c:pt>
                <c:pt idx="51">
                  <c:v>1.3818678991038753</c:v>
                </c:pt>
                <c:pt idx="52">
                  <c:v>-0.45005531483359462</c:v>
                </c:pt>
                <c:pt idx="53">
                  <c:v>5.4640824722933627E-2</c:v>
                </c:pt>
                <c:pt idx="54">
                  <c:v>-7.0266613039965564E-2</c:v>
                </c:pt>
                <c:pt idx="55">
                  <c:v>0.31397212482365833</c:v>
                </c:pt>
                <c:pt idx="56">
                  <c:v>2.5171404217470261</c:v>
                </c:pt>
                <c:pt idx="57">
                  <c:v>2.3713002246625323</c:v>
                </c:pt>
                <c:pt idx="58">
                  <c:v>2.3090684822830689</c:v>
                </c:pt>
                <c:pt idx="59">
                  <c:v>2.5580107405988093</c:v>
                </c:pt>
                <c:pt idx="60">
                  <c:v>2.456049027891706</c:v>
                </c:pt>
                <c:pt idx="61">
                  <c:v>1.9697614226992894</c:v>
                </c:pt>
                <c:pt idx="62">
                  <c:v>2.1340938549215585</c:v>
                </c:pt>
                <c:pt idx="63">
                  <c:v>1.5105721943022812</c:v>
                </c:pt>
                <c:pt idx="64">
                  <c:v>1.2685416106400951</c:v>
                </c:pt>
                <c:pt idx="65">
                  <c:v>1.844141436197148</c:v>
                </c:pt>
                <c:pt idx="66">
                  <c:v>1.7812444543643353</c:v>
                </c:pt>
                <c:pt idx="67">
                  <c:v>2.2051551681999664</c:v>
                </c:pt>
                <c:pt idx="68">
                  <c:v>2.2857259846220401</c:v>
                </c:pt>
                <c:pt idx="69">
                  <c:v>1.9968201711067508</c:v>
                </c:pt>
                <c:pt idx="70">
                  <c:v>2.4144747282823142</c:v>
                </c:pt>
                <c:pt idx="71">
                  <c:v>1.9975055593817348</c:v>
                </c:pt>
              </c:numCache>
            </c:numRef>
          </c:val>
          <c:extLst>
            <c:ext xmlns:c16="http://schemas.microsoft.com/office/drawing/2014/chart" uri="{C3380CC4-5D6E-409C-BE32-E72D297353CC}">
              <c16:uniqueId val="{00000006-F6F2-4B32-9A40-822830225749}"/>
            </c:ext>
          </c:extLst>
        </c:ser>
        <c:ser>
          <c:idx val="6"/>
          <c:order val="6"/>
          <c:tx>
            <c:strRef>
              <c:f>'23 - FoF_GDP'!$CA$213</c:f>
              <c:strCache>
                <c:ptCount val="1"/>
                <c:pt idx="0">
                  <c:v>Other (inc. insurance, retirement funds, and gov.)</c:v>
                </c:pt>
              </c:strCache>
            </c:strRef>
          </c:tx>
          <c:spPr>
            <a:solidFill>
              <a:sysClr val="window" lastClr="FFFFFF">
                <a:lumMod val="65000"/>
              </a:sysClr>
            </a:solidFill>
            <a:ln>
              <a:noFill/>
            </a:ln>
            <a:effectLst/>
          </c:spPr>
          <c:invertIfNegative val="0"/>
          <c:cat>
            <c:strRef>
              <c:f>'23 - FoF_GDP'!$BT$242:$BT$313</c:f>
              <c:strCache>
                <c:ptCount val="72"/>
                <c:pt idx="0">
                  <c:v>07</c:v>
                </c:pt>
                <c:pt idx="1">
                  <c:v>07</c:v>
                </c:pt>
                <c:pt idx="2">
                  <c:v>07</c:v>
                </c:pt>
                <c:pt idx="3">
                  <c:v>07</c:v>
                </c:pt>
                <c:pt idx="4">
                  <c:v>08</c:v>
                </c:pt>
                <c:pt idx="5">
                  <c:v>08</c:v>
                </c:pt>
                <c:pt idx="6">
                  <c:v>08</c:v>
                </c:pt>
                <c:pt idx="7">
                  <c:v>08</c:v>
                </c:pt>
                <c:pt idx="8">
                  <c:v>09</c:v>
                </c:pt>
                <c:pt idx="9">
                  <c:v>09</c:v>
                </c:pt>
                <c:pt idx="10">
                  <c:v>09</c:v>
                </c:pt>
                <c:pt idx="11">
                  <c:v>09</c:v>
                </c:pt>
                <c:pt idx="12">
                  <c:v>10</c:v>
                </c:pt>
                <c:pt idx="13">
                  <c:v>10</c:v>
                </c:pt>
                <c:pt idx="14">
                  <c:v>10</c:v>
                </c:pt>
                <c:pt idx="15">
                  <c:v>10</c:v>
                </c:pt>
                <c:pt idx="16">
                  <c:v>11</c:v>
                </c:pt>
                <c:pt idx="17">
                  <c:v>11</c:v>
                </c:pt>
                <c:pt idx="18">
                  <c:v>11</c:v>
                </c:pt>
                <c:pt idx="19">
                  <c:v>11</c:v>
                </c:pt>
                <c:pt idx="20">
                  <c:v>12</c:v>
                </c:pt>
                <c:pt idx="21">
                  <c:v>12</c:v>
                </c:pt>
                <c:pt idx="22">
                  <c:v>12</c:v>
                </c:pt>
                <c:pt idx="23">
                  <c:v>12</c:v>
                </c:pt>
                <c:pt idx="24">
                  <c:v>13</c:v>
                </c:pt>
                <c:pt idx="25">
                  <c:v>13</c:v>
                </c:pt>
                <c:pt idx="26">
                  <c:v>13</c:v>
                </c:pt>
                <c:pt idx="27">
                  <c:v>13</c:v>
                </c:pt>
                <c:pt idx="28">
                  <c:v>14</c:v>
                </c:pt>
                <c:pt idx="29">
                  <c:v>14</c:v>
                </c:pt>
                <c:pt idx="30">
                  <c:v>14</c:v>
                </c:pt>
                <c:pt idx="31">
                  <c:v>14</c:v>
                </c:pt>
                <c:pt idx="32">
                  <c:v>15</c:v>
                </c:pt>
                <c:pt idx="33">
                  <c:v>15</c:v>
                </c:pt>
                <c:pt idx="34">
                  <c:v>15</c:v>
                </c:pt>
                <c:pt idx="35">
                  <c:v>15</c:v>
                </c:pt>
                <c:pt idx="36">
                  <c:v>16</c:v>
                </c:pt>
                <c:pt idx="37">
                  <c:v>16</c:v>
                </c:pt>
                <c:pt idx="38">
                  <c:v>16</c:v>
                </c:pt>
                <c:pt idx="39">
                  <c:v>16</c:v>
                </c:pt>
                <c:pt idx="40">
                  <c:v>17</c:v>
                </c:pt>
                <c:pt idx="41">
                  <c:v>17</c:v>
                </c:pt>
                <c:pt idx="42">
                  <c:v>17</c:v>
                </c:pt>
                <c:pt idx="43">
                  <c:v>17</c:v>
                </c:pt>
                <c:pt idx="44">
                  <c:v>18</c:v>
                </c:pt>
                <c:pt idx="45">
                  <c:v>18</c:v>
                </c:pt>
                <c:pt idx="46">
                  <c:v>18</c:v>
                </c:pt>
                <c:pt idx="47">
                  <c:v>18</c:v>
                </c:pt>
                <c:pt idx="48">
                  <c:v>19</c:v>
                </c:pt>
                <c:pt idx="49">
                  <c:v>19</c:v>
                </c:pt>
                <c:pt idx="50">
                  <c:v>19</c:v>
                </c:pt>
                <c:pt idx="51">
                  <c:v>19</c:v>
                </c:pt>
                <c:pt idx="52">
                  <c:v>20</c:v>
                </c:pt>
                <c:pt idx="53">
                  <c:v>20</c:v>
                </c:pt>
                <c:pt idx="54">
                  <c:v>20</c:v>
                </c:pt>
                <c:pt idx="55">
                  <c:v>20</c:v>
                </c:pt>
                <c:pt idx="56">
                  <c:v>21</c:v>
                </c:pt>
                <c:pt idx="57">
                  <c:v>21</c:v>
                </c:pt>
                <c:pt idx="58">
                  <c:v>21</c:v>
                </c:pt>
                <c:pt idx="59">
                  <c:v>21</c:v>
                </c:pt>
                <c:pt idx="60">
                  <c:v>22</c:v>
                </c:pt>
                <c:pt idx="61">
                  <c:v>22</c:v>
                </c:pt>
                <c:pt idx="62">
                  <c:v>22</c:v>
                </c:pt>
                <c:pt idx="63">
                  <c:v>22</c:v>
                </c:pt>
                <c:pt idx="64">
                  <c:v>23</c:v>
                </c:pt>
                <c:pt idx="65">
                  <c:v>23</c:v>
                </c:pt>
                <c:pt idx="66">
                  <c:v>23</c:v>
                </c:pt>
                <c:pt idx="67">
                  <c:v>23</c:v>
                </c:pt>
                <c:pt idx="68">
                  <c:v>24</c:v>
                </c:pt>
                <c:pt idx="69">
                  <c:v>24</c:v>
                </c:pt>
                <c:pt idx="70">
                  <c:v>24</c:v>
                </c:pt>
                <c:pt idx="71">
                  <c:v>24</c:v>
                </c:pt>
              </c:strCache>
            </c:strRef>
          </c:cat>
          <c:val>
            <c:numRef>
              <c:f>'23 - FoF_GDP'!$CA$242:$CA$313</c:f>
              <c:numCache>
                <c:formatCode>0.00</c:formatCode>
                <c:ptCount val="72"/>
                <c:pt idx="0">
                  <c:v>0.63184493610289427</c:v>
                </c:pt>
                <c:pt idx="1">
                  <c:v>0.47021278101316921</c:v>
                </c:pt>
                <c:pt idx="2">
                  <c:v>0.9066662006413676</c:v>
                </c:pt>
                <c:pt idx="3">
                  <c:v>0.70132131198507752</c:v>
                </c:pt>
                <c:pt idx="4">
                  <c:v>0.51889607075450717</c:v>
                </c:pt>
                <c:pt idx="5">
                  <c:v>0.70880896631176149</c:v>
                </c:pt>
                <c:pt idx="6">
                  <c:v>-1.8862473241272909E-2</c:v>
                </c:pt>
                <c:pt idx="7">
                  <c:v>8.4388128518570138E-2</c:v>
                </c:pt>
                <c:pt idx="8">
                  <c:v>0.68752699655464422</c:v>
                </c:pt>
                <c:pt idx="9">
                  <c:v>1.8764011227843942</c:v>
                </c:pt>
                <c:pt idx="10">
                  <c:v>2.1361622417451724</c:v>
                </c:pt>
                <c:pt idx="11">
                  <c:v>2.2561394662955294</c:v>
                </c:pt>
                <c:pt idx="12">
                  <c:v>2.8040153899244413</c:v>
                </c:pt>
                <c:pt idx="13">
                  <c:v>1.9500483474353763</c:v>
                </c:pt>
                <c:pt idx="14">
                  <c:v>2.1018112923597836</c:v>
                </c:pt>
                <c:pt idx="15">
                  <c:v>2.1762877538171193</c:v>
                </c:pt>
                <c:pt idx="16">
                  <c:v>0.85836923993175585</c:v>
                </c:pt>
                <c:pt idx="17">
                  <c:v>0.58748370273794137</c:v>
                </c:pt>
                <c:pt idx="18">
                  <c:v>-0.11301827656826559</c:v>
                </c:pt>
                <c:pt idx="19">
                  <c:v>0.75702616552535318</c:v>
                </c:pt>
                <c:pt idx="20">
                  <c:v>1.9090345916981815</c:v>
                </c:pt>
                <c:pt idx="21">
                  <c:v>1.7348833781064814</c:v>
                </c:pt>
                <c:pt idx="22">
                  <c:v>2.4934099137616652</c:v>
                </c:pt>
                <c:pt idx="23">
                  <c:v>1.3895207011218802</c:v>
                </c:pt>
                <c:pt idx="24">
                  <c:v>0.67216503646608072</c:v>
                </c:pt>
                <c:pt idx="25">
                  <c:v>0.84135953343174585</c:v>
                </c:pt>
                <c:pt idx="26">
                  <c:v>0.29036824861313043</c:v>
                </c:pt>
                <c:pt idx="27">
                  <c:v>5.2669694784123693E-2</c:v>
                </c:pt>
                <c:pt idx="28">
                  <c:v>0.3520614876557539</c:v>
                </c:pt>
                <c:pt idx="29">
                  <c:v>0.50419679939589257</c:v>
                </c:pt>
                <c:pt idx="30">
                  <c:v>0.79712074179055881</c:v>
                </c:pt>
                <c:pt idx="31">
                  <c:v>1.1320171795690928</c:v>
                </c:pt>
                <c:pt idx="32">
                  <c:v>0.75996201872976055</c:v>
                </c:pt>
                <c:pt idx="33">
                  <c:v>0.82800348600325313</c:v>
                </c:pt>
                <c:pt idx="34">
                  <c:v>0.82090920351789931</c:v>
                </c:pt>
                <c:pt idx="35">
                  <c:v>1.1874501229844205</c:v>
                </c:pt>
                <c:pt idx="36">
                  <c:v>1.3123689613592167</c:v>
                </c:pt>
                <c:pt idx="37">
                  <c:v>1.5209809610080667</c:v>
                </c:pt>
                <c:pt idx="38">
                  <c:v>1.8647333277006855</c:v>
                </c:pt>
                <c:pt idx="39">
                  <c:v>1.5254002946040666</c:v>
                </c:pt>
                <c:pt idx="40">
                  <c:v>1.6317519987153468</c:v>
                </c:pt>
                <c:pt idx="41">
                  <c:v>1.925713846157858</c:v>
                </c:pt>
                <c:pt idx="42">
                  <c:v>1.6997781955517826</c:v>
                </c:pt>
                <c:pt idx="43">
                  <c:v>2.3481830094686447</c:v>
                </c:pt>
                <c:pt idx="44">
                  <c:v>2.0723021903998782</c:v>
                </c:pt>
                <c:pt idx="45">
                  <c:v>2.0153920177779545</c:v>
                </c:pt>
                <c:pt idx="46">
                  <c:v>1.9501353594640918</c:v>
                </c:pt>
                <c:pt idx="47">
                  <c:v>1.7825408678371599</c:v>
                </c:pt>
                <c:pt idx="48">
                  <c:v>1.8302799095062776</c:v>
                </c:pt>
                <c:pt idx="49">
                  <c:v>1.5280346590902338</c:v>
                </c:pt>
                <c:pt idx="50">
                  <c:v>1.2444147955360649</c:v>
                </c:pt>
                <c:pt idx="51">
                  <c:v>0.9995322650095928</c:v>
                </c:pt>
                <c:pt idx="52">
                  <c:v>-0.51216465382133369</c:v>
                </c:pt>
                <c:pt idx="53">
                  <c:v>0.50843535899945491</c:v>
                </c:pt>
                <c:pt idx="54">
                  <c:v>1.1308792472874929</c:v>
                </c:pt>
                <c:pt idx="55">
                  <c:v>1.4553815714762368</c:v>
                </c:pt>
                <c:pt idx="56">
                  <c:v>3.284225252937035</c:v>
                </c:pt>
                <c:pt idx="57">
                  <c:v>4.1014311794170339</c:v>
                </c:pt>
                <c:pt idx="58">
                  <c:v>3.9659539321752075</c:v>
                </c:pt>
                <c:pt idx="59">
                  <c:v>3.9893797499490646</c:v>
                </c:pt>
                <c:pt idx="60">
                  <c:v>3.9205496518419372</c:v>
                </c:pt>
                <c:pt idx="61">
                  <c:v>2.4719299881769317</c:v>
                </c:pt>
                <c:pt idx="62">
                  <c:v>2.519706515999268</c:v>
                </c:pt>
                <c:pt idx="63">
                  <c:v>1.9994655264564387</c:v>
                </c:pt>
                <c:pt idx="64">
                  <c:v>2.1330502517067464</c:v>
                </c:pt>
                <c:pt idx="65">
                  <c:v>1.9710196098472017</c:v>
                </c:pt>
                <c:pt idx="66">
                  <c:v>1.9642883931789348</c:v>
                </c:pt>
                <c:pt idx="67">
                  <c:v>1.6612372151161279</c:v>
                </c:pt>
                <c:pt idx="68">
                  <c:v>1.7063981072184546</c:v>
                </c:pt>
                <c:pt idx="69">
                  <c:v>2.016432920271626</c:v>
                </c:pt>
                <c:pt idx="70">
                  <c:v>2.081755088554861</c:v>
                </c:pt>
                <c:pt idx="71">
                  <c:v>3.0668188001329462</c:v>
                </c:pt>
              </c:numCache>
            </c:numRef>
          </c:val>
          <c:extLst>
            <c:ext xmlns:c16="http://schemas.microsoft.com/office/drawing/2014/chart" uri="{C3380CC4-5D6E-409C-BE32-E72D297353CC}">
              <c16:uniqueId val="{00000007-F6F2-4B32-9A40-822830225749}"/>
            </c:ext>
          </c:extLst>
        </c:ser>
        <c:dLbls>
          <c:showLegendKey val="0"/>
          <c:showVal val="0"/>
          <c:showCatName val="0"/>
          <c:showSerName val="0"/>
          <c:showPercent val="0"/>
          <c:showBubbleSize val="0"/>
        </c:dLbls>
        <c:gapWidth val="25"/>
        <c:overlap val="100"/>
        <c:axId val="1092500224"/>
        <c:axId val="1092502848"/>
      </c:barChart>
      <c:lineChart>
        <c:grouping val="standard"/>
        <c:varyColors val="0"/>
        <c:ser>
          <c:idx val="0"/>
          <c:order val="0"/>
          <c:tx>
            <c:strRef>
              <c:f>'23 - FoF_GDP'!$BU$213</c:f>
              <c:strCache>
                <c:ptCount val="1"/>
                <c:pt idx="0">
                  <c:v>Total</c:v>
                </c:pt>
              </c:strCache>
            </c:strRef>
          </c:tx>
          <c:spPr>
            <a:ln w="22225" cap="rnd">
              <a:solidFill>
                <a:sysClr val="windowText" lastClr="000000"/>
              </a:solidFill>
              <a:round/>
            </a:ln>
            <a:effectLst/>
          </c:spPr>
          <c:marker>
            <c:symbol val="none"/>
          </c:marker>
          <c:cat>
            <c:strRef>
              <c:f>'23 - FoF_GDP'!$BT$242:$BT$313</c:f>
              <c:strCache>
                <c:ptCount val="72"/>
                <c:pt idx="0">
                  <c:v>07</c:v>
                </c:pt>
                <c:pt idx="1">
                  <c:v>07</c:v>
                </c:pt>
                <c:pt idx="2">
                  <c:v>07</c:v>
                </c:pt>
                <c:pt idx="3">
                  <c:v>07</c:v>
                </c:pt>
                <c:pt idx="4">
                  <c:v>08</c:v>
                </c:pt>
                <c:pt idx="5">
                  <c:v>08</c:v>
                </c:pt>
                <c:pt idx="6">
                  <c:v>08</c:v>
                </c:pt>
                <c:pt idx="7">
                  <c:v>08</c:v>
                </c:pt>
                <c:pt idx="8">
                  <c:v>09</c:v>
                </c:pt>
                <c:pt idx="9">
                  <c:v>09</c:v>
                </c:pt>
                <c:pt idx="10">
                  <c:v>09</c:v>
                </c:pt>
                <c:pt idx="11">
                  <c:v>09</c:v>
                </c:pt>
                <c:pt idx="12">
                  <c:v>10</c:v>
                </c:pt>
                <c:pt idx="13">
                  <c:v>10</c:v>
                </c:pt>
                <c:pt idx="14">
                  <c:v>10</c:v>
                </c:pt>
                <c:pt idx="15">
                  <c:v>10</c:v>
                </c:pt>
                <c:pt idx="16">
                  <c:v>11</c:v>
                </c:pt>
                <c:pt idx="17">
                  <c:v>11</c:v>
                </c:pt>
                <c:pt idx="18">
                  <c:v>11</c:v>
                </c:pt>
                <c:pt idx="19">
                  <c:v>11</c:v>
                </c:pt>
                <c:pt idx="20">
                  <c:v>12</c:v>
                </c:pt>
                <c:pt idx="21">
                  <c:v>12</c:v>
                </c:pt>
                <c:pt idx="22">
                  <c:v>12</c:v>
                </c:pt>
                <c:pt idx="23">
                  <c:v>12</c:v>
                </c:pt>
                <c:pt idx="24">
                  <c:v>13</c:v>
                </c:pt>
                <c:pt idx="25">
                  <c:v>13</c:v>
                </c:pt>
                <c:pt idx="26">
                  <c:v>13</c:v>
                </c:pt>
                <c:pt idx="27">
                  <c:v>13</c:v>
                </c:pt>
                <c:pt idx="28">
                  <c:v>14</c:v>
                </c:pt>
                <c:pt idx="29">
                  <c:v>14</c:v>
                </c:pt>
                <c:pt idx="30">
                  <c:v>14</c:v>
                </c:pt>
                <c:pt idx="31">
                  <c:v>14</c:v>
                </c:pt>
                <c:pt idx="32">
                  <c:v>15</c:v>
                </c:pt>
                <c:pt idx="33">
                  <c:v>15</c:v>
                </c:pt>
                <c:pt idx="34">
                  <c:v>15</c:v>
                </c:pt>
                <c:pt idx="35">
                  <c:v>15</c:v>
                </c:pt>
                <c:pt idx="36">
                  <c:v>16</c:v>
                </c:pt>
                <c:pt idx="37">
                  <c:v>16</c:v>
                </c:pt>
                <c:pt idx="38">
                  <c:v>16</c:v>
                </c:pt>
                <c:pt idx="39">
                  <c:v>16</c:v>
                </c:pt>
                <c:pt idx="40">
                  <c:v>17</c:v>
                </c:pt>
                <c:pt idx="41">
                  <c:v>17</c:v>
                </c:pt>
                <c:pt idx="42">
                  <c:v>17</c:v>
                </c:pt>
                <c:pt idx="43">
                  <c:v>17</c:v>
                </c:pt>
                <c:pt idx="44">
                  <c:v>18</c:v>
                </c:pt>
                <c:pt idx="45">
                  <c:v>18</c:v>
                </c:pt>
                <c:pt idx="46">
                  <c:v>18</c:v>
                </c:pt>
                <c:pt idx="47">
                  <c:v>18</c:v>
                </c:pt>
                <c:pt idx="48">
                  <c:v>19</c:v>
                </c:pt>
                <c:pt idx="49">
                  <c:v>19</c:v>
                </c:pt>
                <c:pt idx="50">
                  <c:v>19</c:v>
                </c:pt>
                <c:pt idx="51">
                  <c:v>19</c:v>
                </c:pt>
                <c:pt idx="52">
                  <c:v>20</c:v>
                </c:pt>
                <c:pt idx="53">
                  <c:v>20</c:v>
                </c:pt>
                <c:pt idx="54">
                  <c:v>20</c:v>
                </c:pt>
                <c:pt idx="55">
                  <c:v>20</c:v>
                </c:pt>
                <c:pt idx="56">
                  <c:v>21</c:v>
                </c:pt>
                <c:pt idx="57">
                  <c:v>21</c:v>
                </c:pt>
                <c:pt idx="58">
                  <c:v>21</c:v>
                </c:pt>
                <c:pt idx="59">
                  <c:v>21</c:v>
                </c:pt>
                <c:pt idx="60">
                  <c:v>22</c:v>
                </c:pt>
                <c:pt idx="61">
                  <c:v>22</c:v>
                </c:pt>
                <c:pt idx="62">
                  <c:v>22</c:v>
                </c:pt>
                <c:pt idx="63">
                  <c:v>22</c:v>
                </c:pt>
                <c:pt idx="64">
                  <c:v>23</c:v>
                </c:pt>
                <c:pt idx="65">
                  <c:v>23</c:v>
                </c:pt>
                <c:pt idx="66">
                  <c:v>23</c:v>
                </c:pt>
                <c:pt idx="67">
                  <c:v>23</c:v>
                </c:pt>
                <c:pt idx="68">
                  <c:v>24</c:v>
                </c:pt>
                <c:pt idx="69">
                  <c:v>24</c:v>
                </c:pt>
                <c:pt idx="70">
                  <c:v>24</c:v>
                </c:pt>
                <c:pt idx="71">
                  <c:v>24</c:v>
                </c:pt>
              </c:strCache>
            </c:strRef>
          </c:cat>
          <c:val>
            <c:numRef>
              <c:f>'23 - FoF_GDP'!$BU$242:$BU$313</c:f>
              <c:numCache>
                <c:formatCode>0.00</c:formatCode>
                <c:ptCount val="72"/>
                <c:pt idx="0">
                  <c:v>0.90288105170287913</c:v>
                </c:pt>
                <c:pt idx="1">
                  <c:v>0.58725295253999843</c:v>
                </c:pt>
                <c:pt idx="2">
                  <c:v>1.0148702847705848</c:v>
                </c:pt>
                <c:pt idx="3">
                  <c:v>1.3550132131198509</c:v>
                </c:pt>
                <c:pt idx="4">
                  <c:v>1.8356026430178911</c:v>
                </c:pt>
                <c:pt idx="5">
                  <c:v>2.4579806087875564</c:v>
                </c:pt>
                <c:pt idx="6">
                  <c:v>5.3386476262243123</c:v>
                </c:pt>
                <c:pt idx="7">
                  <c:v>8.5536819940622291</c:v>
                </c:pt>
                <c:pt idx="8">
                  <c:v>10.445250136895913</c:v>
                </c:pt>
                <c:pt idx="9">
                  <c:v>13.139211204524056</c:v>
                </c:pt>
                <c:pt idx="10">
                  <c:v>12.274481071105178</c:v>
                </c:pt>
                <c:pt idx="11">
                  <c:v>10.192215111841719</c:v>
                </c:pt>
                <c:pt idx="12">
                  <c:v>10.217302848784206</c:v>
                </c:pt>
                <c:pt idx="13">
                  <c:v>10.112142258717411</c:v>
                </c:pt>
                <c:pt idx="14">
                  <c:v>9.9995229905135563</c:v>
                </c:pt>
                <c:pt idx="15">
                  <c:v>10.565324216433345</c:v>
                </c:pt>
                <c:pt idx="16">
                  <c:v>9.0540104338899052</c:v>
                </c:pt>
                <c:pt idx="17">
                  <c:v>8.0554889178617994</c:v>
                </c:pt>
                <c:pt idx="18">
                  <c:v>7.3137889732826213</c:v>
                </c:pt>
                <c:pt idx="19">
                  <c:v>6.9451416611510757</c:v>
                </c:pt>
                <c:pt idx="20">
                  <c:v>7.7056291322526809</c:v>
                </c:pt>
                <c:pt idx="21">
                  <c:v>7.4987289444671852</c:v>
                </c:pt>
                <c:pt idx="22">
                  <c:v>7.0444165449728979</c:v>
                </c:pt>
                <c:pt idx="23">
                  <c:v>6.9020699583793466</c:v>
                </c:pt>
                <c:pt idx="24">
                  <c:v>6.5031404736931959</c:v>
                </c:pt>
                <c:pt idx="25">
                  <c:v>5.3095007622873469</c:v>
                </c:pt>
                <c:pt idx="26">
                  <c:v>5.036219627841338</c:v>
                </c:pt>
                <c:pt idx="27">
                  <c:v>4.776130101432555</c:v>
                </c:pt>
                <c:pt idx="28">
                  <c:v>4.2623861135676533</c:v>
                </c:pt>
                <c:pt idx="29">
                  <c:v>3.9461241323226162</c:v>
                </c:pt>
                <c:pt idx="30">
                  <c:v>3.9716492331349968</c:v>
                </c:pt>
                <c:pt idx="31">
                  <c:v>3.6725488943314537</c:v>
                </c:pt>
                <c:pt idx="32">
                  <c:v>2.8511142621913863</c:v>
                </c:pt>
                <c:pt idx="33">
                  <c:v>3.4590422372591578</c:v>
                </c:pt>
                <c:pt idx="34">
                  <c:v>3.0668483422106618</c:v>
                </c:pt>
                <c:pt idx="35">
                  <c:v>3.7613664935774791</c:v>
                </c:pt>
                <c:pt idx="36">
                  <c:v>4.3474900329158199</c:v>
                </c:pt>
                <c:pt idx="37">
                  <c:v>3.8933503252815056</c:v>
                </c:pt>
                <c:pt idx="38">
                  <c:v>4.3404800892640401</c:v>
                </c:pt>
                <c:pt idx="39">
                  <c:v>3.7821312530244779</c:v>
                </c:pt>
                <c:pt idx="40">
                  <c:v>2.7162153268626819</c:v>
                </c:pt>
                <c:pt idx="41">
                  <c:v>2.9942203917304542</c:v>
                </c:pt>
                <c:pt idx="42">
                  <c:v>2.7566099402973143</c:v>
                </c:pt>
                <c:pt idx="43">
                  <c:v>2.8266580325411357</c:v>
                </c:pt>
                <c:pt idx="44">
                  <c:v>4.8891717790253466</c:v>
                </c:pt>
                <c:pt idx="45">
                  <c:v>4.8012579489875895</c:v>
                </c:pt>
                <c:pt idx="46">
                  <c:v>5.2434084895400721</c:v>
                </c:pt>
                <c:pt idx="47">
                  <c:v>5.478302860718343</c:v>
                </c:pt>
                <c:pt idx="48">
                  <c:v>4.7669522869806764</c:v>
                </c:pt>
                <c:pt idx="49">
                  <c:v>4.5143631249695746</c:v>
                </c:pt>
                <c:pt idx="50">
                  <c:v>5.0552448423035639</c:v>
                </c:pt>
                <c:pt idx="51">
                  <c:v>4.9335758281985012</c:v>
                </c:pt>
                <c:pt idx="52">
                  <c:v>5.6564994929473595</c:v>
                </c:pt>
                <c:pt idx="53">
                  <c:v>18.673476061819056</c:v>
                </c:pt>
                <c:pt idx="54">
                  <c:v>18.932684809846052</c:v>
                </c:pt>
                <c:pt idx="55">
                  <c:v>20.217409985190212</c:v>
                </c:pt>
                <c:pt idx="56">
                  <c:v>19.602786939925139</c:v>
                </c:pt>
                <c:pt idx="57">
                  <c:v>8.1622916692192273</c:v>
                </c:pt>
                <c:pt idx="58">
                  <c:v>6.5464519950226325</c:v>
                </c:pt>
                <c:pt idx="59">
                  <c:v>6.8044681059955856</c:v>
                </c:pt>
                <c:pt idx="60">
                  <c:v>7.8070585526410454</c:v>
                </c:pt>
                <c:pt idx="61">
                  <c:v>6.2347385637628454</c:v>
                </c:pt>
                <c:pt idx="62">
                  <c:v>6.9386491467155489</c:v>
                </c:pt>
                <c:pt idx="63">
                  <c:v>4.9503862436507218</c:v>
                </c:pt>
                <c:pt idx="64">
                  <c:v>3.9100517567573947</c:v>
                </c:pt>
                <c:pt idx="65">
                  <c:v>5.6455732663101816</c:v>
                </c:pt>
                <c:pt idx="66">
                  <c:v>7.3671910589259788</c:v>
                </c:pt>
                <c:pt idx="67">
                  <c:v>8.5913734218711824</c:v>
                </c:pt>
                <c:pt idx="68">
                  <c:v>8.9959320863145411</c:v>
                </c:pt>
                <c:pt idx="69">
                  <c:v>7.4825605436085159</c:v>
                </c:pt>
                <c:pt idx="70">
                  <c:v>6.7859273089607663</c:v>
                </c:pt>
                <c:pt idx="71">
                  <c:v>6.5544202652741665</c:v>
                </c:pt>
              </c:numCache>
            </c:numRef>
          </c:val>
          <c:smooth val="0"/>
          <c:extLst>
            <c:ext xmlns:c16="http://schemas.microsoft.com/office/drawing/2014/chart" uri="{C3380CC4-5D6E-409C-BE32-E72D297353CC}">
              <c16:uniqueId val="{00000008-F6F2-4B32-9A40-822830225749}"/>
            </c:ext>
          </c:extLst>
        </c:ser>
        <c:dLbls>
          <c:showLegendKey val="0"/>
          <c:showVal val="0"/>
          <c:showCatName val="0"/>
          <c:showSerName val="0"/>
          <c:showPercent val="0"/>
          <c:showBubbleSize val="0"/>
        </c:dLbls>
        <c:marker val="1"/>
        <c:smooth val="0"/>
        <c:axId val="1092500224"/>
        <c:axId val="1092502848"/>
      </c:lineChart>
      <c:dateAx>
        <c:axId val="1092500224"/>
        <c:scaling>
          <c:orientation val="minMax"/>
        </c:scaling>
        <c:delete val="0"/>
        <c:axPos val="b"/>
        <c:numFmt formatCode="mmmyy" sourceLinked="0"/>
        <c:majorTickMark val="out"/>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Inter" panose="02000503000000020004" pitchFamily="2" charset="0"/>
                <a:cs typeface="Arial" panose="020B0604020202020204" pitchFamily="34" charset="0"/>
              </a:defRPr>
            </a:pPr>
            <a:endParaRPr lang="en-US"/>
          </a:p>
        </c:txPr>
        <c:crossAx val="1092502848"/>
        <c:crosses val="autoZero"/>
        <c:auto val="0"/>
        <c:lblOffset val="100"/>
        <c:baseTimeUnit val="days"/>
        <c:majorUnit val="8"/>
        <c:minorUnit val="8"/>
      </c:dateAx>
      <c:valAx>
        <c:axId val="1092502848"/>
        <c:scaling>
          <c:orientation val="minMax"/>
        </c:scaling>
        <c:delete val="0"/>
        <c:axPos val="l"/>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Inter" panose="02000503000000020004" pitchFamily="2" charset="0"/>
                <a:cs typeface="Arial" panose="020B0604020202020204" pitchFamily="34" charset="0"/>
              </a:defRPr>
            </a:pPr>
            <a:endParaRPr lang="en-US"/>
          </a:p>
        </c:txPr>
        <c:crossAx val="1092500224"/>
        <c:crosses val="autoZero"/>
        <c:crossBetween val="between"/>
      </c:valAx>
      <c:spPr>
        <a:noFill/>
        <a:ln>
          <a:noFill/>
        </a:ln>
        <a:effectLst/>
      </c:spPr>
    </c:plotArea>
    <c:legend>
      <c:legendPos val="l"/>
      <c:layout>
        <c:manualLayout>
          <c:xMode val="edge"/>
          <c:yMode val="edge"/>
          <c:x val="0"/>
          <c:y val="9.6099505849066638E-2"/>
          <c:w val="1"/>
          <c:h val="0.32527865613079887"/>
        </c:manualLayout>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Inter" panose="02000503000000020004" pitchFamily="2" charset="0"/>
              <a:cs typeface="Arial" panose="020B0604020202020204" pitchFamily="34" charset="0"/>
            </a:defRPr>
          </a:pPr>
          <a:endParaRPr lang="en-US"/>
        </a:p>
      </c:txPr>
    </c:legend>
    <c:plotVisOnly val="1"/>
    <c:dispBlanksAs val="gap"/>
    <c:showDLblsOverMax val="0"/>
    <c:extLst/>
  </c:chart>
  <c:spPr>
    <a:solidFill>
      <a:schemeClr val="bg1"/>
    </a:solidFill>
    <a:ln w="9525" cap="flat" cmpd="sng" algn="ctr">
      <a:noFill/>
      <a:round/>
    </a:ln>
    <a:effectLst/>
  </c:spPr>
  <c:txPr>
    <a:bodyPr/>
    <a:lstStyle/>
    <a:p>
      <a:pPr>
        <a:defRPr sz="1000">
          <a:solidFill>
            <a:sysClr val="windowText" lastClr="000000"/>
          </a:solidFill>
          <a:latin typeface="Arial" panose="020B0604020202020204" pitchFamily="34" charset="0"/>
          <a:ea typeface="Inter" panose="02000503000000020004" pitchFamily="2" charset="0"/>
          <a:cs typeface="Arial" panose="020B0604020202020204" pitchFamily="34" charset="0"/>
        </a:defRPr>
      </a:pPr>
      <a:endParaRPr lang="en-US"/>
    </a:p>
  </c:txPr>
  <c:externalData r:id="rId4">
    <c:autoUpdate val="0"/>
  </c:externalData>
  <c:userShapes r:id="rId5"/>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ysClr val="windowText" lastClr="000000"/>
                </a:solidFill>
                <a:latin typeface="Arial" panose="020B0604020202020204" pitchFamily="34" charset="0"/>
                <a:ea typeface="+mn-ea"/>
                <a:cs typeface="Arial" panose="020B0604020202020204" pitchFamily="34" charset="0"/>
              </a:defRPr>
            </a:pPr>
            <a:r>
              <a:rPr lang="en-US" b="1" dirty="0">
                <a:solidFill>
                  <a:srgbClr val="581D74"/>
                </a:solidFill>
              </a:rPr>
              <a:t>Asia: Military Spending (USD bn</a:t>
            </a:r>
            <a:r>
              <a:rPr lang="en-US" altLang="zh-TW" b="1" dirty="0">
                <a:solidFill>
                  <a:srgbClr val="581D74"/>
                </a:solidFill>
              </a:rPr>
              <a:t>)</a:t>
            </a:r>
            <a:endParaRPr lang="en-US" b="1" dirty="0">
              <a:solidFill>
                <a:srgbClr val="581D74"/>
              </a:solidFill>
            </a:endParaRPr>
          </a:p>
        </c:rich>
      </c:tx>
      <c:layout>
        <c:manualLayout>
          <c:xMode val="edge"/>
          <c:yMode val="edge"/>
          <c:x val="0.21148682803538449"/>
          <c:y val="0"/>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8.2672304850782544E-2"/>
          <c:y val="0.20599409448818898"/>
          <c:w val="0.83465539029843494"/>
          <c:h val="0.58700714494021577"/>
        </c:manualLayout>
      </c:layout>
      <c:barChart>
        <c:barDir val="col"/>
        <c:grouping val="stacked"/>
        <c:varyColors val="0"/>
        <c:ser>
          <c:idx val="1"/>
          <c:order val="1"/>
          <c:tx>
            <c:strRef>
              <c:f>Raw!$Y$14</c:f>
              <c:strCache>
                <c:ptCount val="1"/>
                <c:pt idx="0">
                  <c:v>IN</c:v>
                </c:pt>
              </c:strCache>
            </c:strRef>
          </c:tx>
          <c:spPr>
            <a:solidFill>
              <a:srgbClr val="969696"/>
            </a:solidFill>
            <a:ln>
              <a:noFill/>
            </a:ln>
            <a:effectLst/>
          </c:spPr>
          <c:invertIfNegative val="0"/>
          <c:cat>
            <c:numRef>
              <c:f>Raw!$B$27:$B$51</c:f>
              <c:numCache>
                <c:formatCode>m/d/yyyy</c:formatCode>
                <c:ptCount val="25"/>
                <c:pt idx="0">
                  <c:v>36891</c:v>
                </c:pt>
                <c:pt idx="1">
                  <c:v>37256</c:v>
                </c:pt>
                <c:pt idx="2">
                  <c:v>37621</c:v>
                </c:pt>
                <c:pt idx="3">
                  <c:v>37986</c:v>
                </c:pt>
                <c:pt idx="4">
                  <c:v>38352</c:v>
                </c:pt>
                <c:pt idx="5">
                  <c:v>38717</c:v>
                </c:pt>
                <c:pt idx="6">
                  <c:v>39082</c:v>
                </c:pt>
                <c:pt idx="7">
                  <c:v>39447</c:v>
                </c:pt>
                <c:pt idx="8">
                  <c:v>39813</c:v>
                </c:pt>
                <c:pt idx="9">
                  <c:v>40178</c:v>
                </c:pt>
                <c:pt idx="10">
                  <c:v>40543</c:v>
                </c:pt>
                <c:pt idx="11">
                  <c:v>40908</c:v>
                </c:pt>
                <c:pt idx="12">
                  <c:v>41274</c:v>
                </c:pt>
                <c:pt idx="13">
                  <c:v>41639</c:v>
                </c:pt>
                <c:pt idx="14">
                  <c:v>42004</c:v>
                </c:pt>
                <c:pt idx="15">
                  <c:v>42369</c:v>
                </c:pt>
                <c:pt idx="16">
                  <c:v>42735</c:v>
                </c:pt>
                <c:pt idx="17">
                  <c:v>43100</c:v>
                </c:pt>
                <c:pt idx="18">
                  <c:v>43465</c:v>
                </c:pt>
                <c:pt idx="19">
                  <c:v>43830</c:v>
                </c:pt>
                <c:pt idx="20">
                  <c:v>44196</c:v>
                </c:pt>
                <c:pt idx="21">
                  <c:v>44561</c:v>
                </c:pt>
                <c:pt idx="22">
                  <c:v>44926</c:v>
                </c:pt>
                <c:pt idx="23">
                  <c:v>45291</c:v>
                </c:pt>
                <c:pt idx="24">
                  <c:v>45657</c:v>
                </c:pt>
              </c:numCache>
            </c:numRef>
          </c:cat>
          <c:val>
            <c:numRef>
              <c:f>Raw!$Y$27:$Y$51</c:f>
              <c:numCache>
                <c:formatCode>General</c:formatCode>
                <c:ptCount val="25"/>
                <c:pt idx="0">
                  <c:v>31036.356720556512</c:v>
                </c:pt>
                <c:pt idx="1">
                  <c:v>32117.313543172251</c:v>
                </c:pt>
                <c:pt idx="2">
                  <c:v>32017.902588636764</c:v>
                </c:pt>
                <c:pt idx="3">
                  <c:v>32732.78111804049</c:v>
                </c:pt>
                <c:pt idx="4">
                  <c:v>38022.11693106038</c:v>
                </c:pt>
                <c:pt idx="5">
                  <c:v>40464.024595783565</c:v>
                </c:pt>
                <c:pt idx="6">
                  <c:v>40791.881738836928</c:v>
                </c:pt>
                <c:pt idx="7">
                  <c:v>41284.651434743202</c:v>
                </c:pt>
                <c:pt idx="8">
                  <c:v>46827.119406728067</c:v>
                </c:pt>
                <c:pt idx="9">
                  <c:v>55131.657677931798</c:v>
                </c:pt>
                <c:pt idx="10">
                  <c:v>55353.356886549831</c:v>
                </c:pt>
                <c:pt idx="11">
                  <c:v>55862.060748138378</c:v>
                </c:pt>
                <c:pt idx="12">
                  <c:v>55578.570648853929</c:v>
                </c:pt>
                <c:pt idx="13">
                  <c:v>55615.35869482316</c:v>
                </c:pt>
                <c:pt idx="14">
                  <c:v>58325.18186124487</c:v>
                </c:pt>
                <c:pt idx="15">
                  <c:v>58879.314335611547</c:v>
                </c:pt>
                <c:pt idx="16">
                  <c:v>64884.247011629057</c:v>
                </c:pt>
                <c:pt idx="17">
                  <c:v>69454.960310548428</c:v>
                </c:pt>
                <c:pt idx="18">
                  <c:v>71900.84542546497</c:v>
                </c:pt>
                <c:pt idx="19">
                  <c:v>76976.835030888193</c:v>
                </c:pt>
                <c:pt idx="20">
                  <c:v>77443.73732546308</c:v>
                </c:pt>
                <c:pt idx="21">
                  <c:v>76952.860906260903</c:v>
                </c:pt>
                <c:pt idx="22">
                  <c:v>80348.4948025958</c:v>
                </c:pt>
                <c:pt idx="23">
                  <c:v>82293.332162581151</c:v>
                </c:pt>
                <c:pt idx="24">
                  <c:v>83623.140581432875</c:v>
                </c:pt>
              </c:numCache>
            </c:numRef>
          </c:val>
          <c:extLst>
            <c:ext xmlns:c16="http://schemas.microsoft.com/office/drawing/2014/chart" uri="{C3380CC4-5D6E-409C-BE32-E72D297353CC}">
              <c16:uniqueId val="{00000000-87A7-48F8-9C9E-F313DBDEC154}"/>
            </c:ext>
          </c:extLst>
        </c:ser>
        <c:ser>
          <c:idx val="2"/>
          <c:order val="2"/>
          <c:tx>
            <c:strRef>
              <c:f>Raw!$Z$14</c:f>
              <c:strCache>
                <c:ptCount val="1"/>
                <c:pt idx="0">
                  <c:v>SK</c:v>
                </c:pt>
              </c:strCache>
            </c:strRef>
          </c:tx>
          <c:spPr>
            <a:solidFill>
              <a:srgbClr val="0070C0"/>
            </a:solidFill>
            <a:ln>
              <a:noFill/>
            </a:ln>
            <a:effectLst/>
          </c:spPr>
          <c:invertIfNegative val="0"/>
          <c:cat>
            <c:numRef>
              <c:f>Raw!$B$27:$B$51</c:f>
              <c:numCache>
                <c:formatCode>m/d/yyyy</c:formatCode>
                <c:ptCount val="25"/>
                <c:pt idx="0">
                  <c:v>36891</c:v>
                </c:pt>
                <c:pt idx="1">
                  <c:v>37256</c:v>
                </c:pt>
                <c:pt idx="2">
                  <c:v>37621</c:v>
                </c:pt>
                <c:pt idx="3">
                  <c:v>37986</c:v>
                </c:pt>
                <c:pt idx="4">
                  <c:v>38352</c:v>
                </c:pt>
                <c:pt idx="5">
                  <c:v>38717</c:v>
                </c:pt>
                <c:pt idx="6">
                  <c:v>39082</c:v>
                </c:pt>
                <c:pt idx="7">
                  <c:v>39447</c:v>
                </c:pt>
                <c:pt idx="8">
                  <c:v>39813</c:v>
                </c:pt>
                <c:pt idx="9">
                  <c:v>40178</c:v>
                </c:pt>
                <c:pt idx="10">
                  <c:v>40543</c:v>
                </c:pt>
                <c:pt idx="11">
                  <c:v>40908</c:v>
                </c:pt>
                <c:pt idx="12">
                  <c:v>41274</c:v>
                </c:pt>
                <c:pt idx="13">
                  <c:v>41639</c:v>
                </c:pt>
                <c:pt idx="14">
                  <c:v>42004</c:v>
                </c:pt>
                <c:pt idx="15">
                  <c:v>42369</c:v>
                </c:pt>
                <c:pt idx="16">
                  <c:v>42735</c:v>
                </c:pt>
                <c:pt idx="17">
                  <c:v>43100</c:v>
                </c:pt>
                <c:pt idx="18">
                  <c:v>43465</c:v>
                </c:pt>
                <c:pt idx="19">
                  <c:v>43830</c:v>
                </c:pt>
                <c:pt idx="20">
                  <c:v>44196</c:v>
                </c:pt>
                <c:pt idx="21">
                  <c:v>44561</c:v>
                </c:pt>
                <c:pt idx="22">
                  <c:v>44926</c:v>
                </c:pt>
                <c:pt idx="23">
                  <c:v>45291</c:v>
                </c:pt>
                <c:pt idx="24">
                  <c:v>45657</c:v>
                </c:pt>
              </c:numCache>
            </c:numRef>
          </c:cat>
          <c:val>
            <c:numRef>
              <c:f>Raw!$Z$27:$Z$51</c:f>
              <c:numCache>
                <c:formatCode>General</c:formatCode>
                <c:ptCount val="25"/>
                <c:pt idx="0">
                  <c:v>21123.957419085451</c:v>
                </c:pt>
                <c:pt idx="1">
                  <c:v>21728.118315126012</c:v>
                </c:pt>
                <c:pt idx="2">
                  <c:v>22326.945888406775</c:v>
                </c:pt>
                <c:pt idx="3">
                  <c:v>23086.012492240312</c:v>
                </c:pt>
                <c:pt idx="4">
                  <c:v>24100.202945462628</c:v>
                </c:pt>
                <c:pt idx="5">
                  <c:v>26065.077183562862</c:v>
                </c:pt>
                <c:pt idx="6">
                  <c:v>27004.340815162253</c:v>
                </c:pt>
                <c:pt idx="7">
                  <c:v>28227.469209376603</c:v>
                </c:pt>
                <c:pt idx="8">
                  <c:v>30073.982684682436</c:v>
                </c:pt>
                <c:pt idx="9">
                  <c:v>31964.762865804169</c:v>
                </c:pt>
                <c:pt idx="10">
                  <c:v>32230.356648619319</c:v>
                </c:pt>
                <c:pt idx="11">
                  <c:v>32671.960147732159</c:v>
                </c:pt>
                <c:pt idx="12">
                  <c:v>33503.851920686822</c:v>
                </c:pt>
                <c:pt idx="13">
                  <c:v>34518.815421936444</c:v>
                </c:pt>
                <c:pt idx="14">
                  <c:v>35876.70532940609</c:v>
                </c:pt>
                <c:pt idx="15">
                  <c:v>37270.413021211338</c:v>
                </c:pt>
                <c:pt idx="16">
                  <c:v>38204.259831775569</c:v>
                </c:pt>
                <c:pt idx="17">
                  <c:v>38907.033567672617</c:v>
                </c:pt>
                <c:pt idx="18">
                  <c:v>40880.226743670246</c:v>
                </c:pt>
                <c:pt idx="19">
                  <c:v>44173.469743115253</c:v>
                </c:pt>
                <c:pt idx="20">
                  <c:v>46497.710028433619</c:v>
                </c:pt>
                <c:pt idx="21">
                  <c:v>48523.072171870539</c:v>
                </c:pt>
                <c:pt idx="22">
                  <c:v>47504.829737448206</c:v>
                </c:pt>
                <c:pt idx="23">
                  <c:v>47801.863038878735</c:v>
                </c:pt>
                <c:pt idx="24">
                  <c:v>48473.49894472141</c:v>
                </c:pt>
              </c:numCache>
            </c:numRef>
          </c:val>
          <c:extLst>
            <c:ext xmlns:c16="http://schemas.microsoft.com/office/drawing/2014/chart" uri="{C3380CC4-5D6E-409C-BE32-E72D297353CC}">
              <c16:uniqueId val="{00000001-87A7-48F8-9C9E-F313DBDEC154}"/>
            </c:ext>
          </c:extLst>
        </c:ser>
        <c:ser>
          <c:idx val="3"/>
          <c:order val="3"/>
          <c:tx>
            <c:strRef>
              <c:f>Raw!$AA$14</c:f>
              <c:strCache>
                <c:ptCount val="1"/>
                <c:pt idx="0">
                  <c:v>AU</c:v>
                </c:pt>
              </c:strCache>
            </c:strRef>
          </c:tx>
          <c:spPr>
            <a:solidFill>
              <a:schemeClr val="accent5">
                <a:lumMod val="50000"/>
              </a:schemeClr>
            </a:solidFill>
            <a:ln>
              <a:noFill/>
            </a:ln>
            <a:effectLst/>
          </c:spPr>
          <c:invertIfNegative val="0"/>
          <c:cat>
            <c:numRef>
              <c:f>Raw!$B$27:$B$51</c:f>
              <c:numCache>
                <c:formatCode>m/d/yyyy</c:formatCode>
                <c:ptCount val="25"/>
                <c:pt idx="0">
                  <c:v>36891</c:v>
                </c:pt>
                <c:pt idx="1">
                  <c:v>37256</c:v>
                </c:pt>
                <c:pt idx="2">
                  <c:v>37621</c:v>
                </c:pt>
                <c:pt idx="3">
                  <c:v>37986</c:v>
                </c:pt>
                <c:pt idx="4">
                  <c:v>38352</c:v>
                </c:pt>
                <c:pt idx="5">
                  <c:v>38717</c:v>
                </c:pt>
                <c:pt idx="6">
                  <c:v>39082</c:v>
                </c:pt>
                <c:pt idx="7">
                  <c:v>39447</c:v>
                </c:pt>
                <c:pt idx="8">
                  <c:v>39813</c:v>
                </c:pt>
                <c:pt idx="9">
                  <c:v>40178</c:v>
                </c:pt>
                <c:pt idx="10">
                  <c:v>40543</c:v>
                </c:pt>
                <c:pt idx="11">
                  <c:v>40908</c:v>
                </c:pt>
                <c:pt idx="12">
                  <c:v>41274</c:v>
                </c:pt>
                <c:pt idx="13">
                  <c:v>41639</c:v>
                </c:pt>
                <c:pt idx="14">
                  <c:v>42004</c:v>
                </c:pt>
                <c:pt idx="15">
                  <c:v>42369</c:v>
                </c:pt>
                <c:pt idx="16">
                  <c:v>42735</c:v>
                </c:pt>
                <c:pt idx="17">
                  <c:v>43100</c:v>
                </c:pt>
                <c:pt idx="18">
                  <c:v>43465</c:v>
                </c:pt>
                <c:pt idx="19">
                  <c:v>43830</c:v>
                </c:pt>
                <c:pt idx="20">
                  <c:v>44196</c:v>
                </c:pt>
                <c:pt idx="21">
                  <c:v>44561</c:v>
                </c:pt>
                <c:pt idx="22">
                  <c:v>44926</c:v>
                </c:pt>
                <c:pt idx="23">
                  <c:v>45291</c:v>
                </c:pt>
                <c:pt idx="24">
                  <c:v>45657</c:v>
                </c:pt>
              </c:numCache>
            </c:numRef>
          </c:cat>
          <c:val>
            <c:numRef>
              <c:f>Raw!$AA$27:$AA$51</c:f>
              <c:numCache>
                <c:formatCode>General</c:formatCode>
                <c:ptCount val="25"/>
                <c:pt idx="0">
                  <c:v>15652.04048735273</c:v>
                </c:pt>
                <c:pt idx="1">
                  <c:v>16271.698301303199</c:v>
                </c:pt>
                <c:pt idx="2">
                  <c:v>16971.349887022108</c:v>
                </c:pt>
                <c:pt idx="3">
                  <c:v>17287.389538320243</c:v>
                </c:pt>
                <c:pt idx="4">
                  <c:v>18000.134791316381</c:v>
                </c:pt>
                <c:pt idx="5">
                  <c:v>18628.7580299808</c:v>
                </c:pt>
                <c:pt idx="6">
                  <c:v>19624.194132903973</c:v>
                </c:pt>
                <c:pt idx="7">
                  <c:v>20829.879681892169</c:v>
                </c:pt>
                <c:pt idx="8">
                  <c:v>21589.398270967245</c:v>
                </c:pt>
                <c:pt idx="9">
                  <c:v>23215.771457915373</c:v>
                </c:pt>
                <c:pt idx="10">
                  <c:v>23485.821707455296</c:v>
                </c:pt>
                <c:pt idx="11">
                  <c:v>23160.454806190621</c:v>
                </c:pt>
                <c:pt idx="12">
                  <c:v>22348.824529337249</c:v>
                </c:pt>
                <c:pt idx="13">
                  <c:v>22154.707588483558</c:v>
                </c:pt>
                <c:pt idx="14">
                  <c:v>24045.066406178285</c:v>
                </c:pt>
                <c:pt idx="15">
                  <c:v>26505.108067740402</c:v>
                </c:pt>
                <c:pt idx="16">
                  <c:v>29024.273248034762</c:v>
                </c:pt>
                <c:pt idx="17">
                  <c:v>28972.361302563226</c:v>
                </c:pt>
                <c:pt idx="18">
                  <c:v>28280.615014443374</c:v>
                </c:pt>
                <c:pt idx="19">
                  <c:v>29047.3011809257</c:v>
                </c:pt>
                <c:pt idx="20">
                  <c:v>30467.029839480947</c:v>
                </c:pt>
                <c:pt idx="21">
                  <c:v>32539.917935008518</c:v>
                </c:pt>
                <c:pt idx="22">
                  <c:v>32764.335838419731</c:v>
                </c:pt>
                <c:pt idx="23">
                  <c:v>32387.989797745951</c:v>
                </c:pt>
                <c:pt idx="24">
                  <c:v>33005.837975733215</c:v>
                </c:pt>
              </c:numCache>
            </c:numRef>
          </c:val>
          <c:extLst>
            <c:ext xmlns:c16="http://schemas.microsoft.com/office/drawing/2014/chart" uri="{C3380CC4-5D6E-409C-BE32-E72D297353CC}">
              <c16:uniqueId val="{00000002-87A7-48F8-9C9E-F313DBDEC154}"/>
            </c:ext>
          </c:extLst>
        </c:ser>
        <c:ser>
          <c:idx val="4"/>
          <c:order val="4"/>
          <c:tx>
            <c:strRef>
              <c:f>Raw!$AB$14</c:f>
              <c:strCache>
                <c:ptCount val="1"/>
                <c:pt idx="0">
                  <c:v>JP</c:v>
                </c:pt>
              </c:strCache>
            </c:strRef>
          </c:tx>
          <c:spPr>
            <a:solidFill>
              <a:srgbClr val="00B0F0"/>
            </a:solidFill>
            <a:ln>
              <a:noFill/>
            </a:ln>
            <a:effectLst/>
          </c:spPr>
          <c:invertIfNegative val="0"/>
          <c:cat>
            <c:numRef>
              <c:f>Raw!$B$27:$B$51</c:f>
              <c:numCache>
                <c:formatCode>m/d/yyyy</c:formatCode>
                <c:ptCount val="25"/>
                <c:pt idx="0">
                  <c:v>36891</c:v>
                </c:pt>
                <c:pt idx="1">
                  <c:v>37256</c:v>
                </c:pt>
                <c:pt idx="2">
                  <c:v>37621</c:v>
                </c:pt>
                <c:pt idx="3">
                  <c:v>37986</c:v>
                </c:pt>
                <c:pt idx="4">
                  <c:v>38352</c:v>
                </c:pt>
                <c:pt idx="5">
                  <c:v>38717</c:v>
                </c:pt>
                <c:pt idx="6">
                  <c:v>39082</c:v>
                </c:pt>
                <c:pt idx="7">
                  <c:v>39447</c:v>
                </c:pt>
                <c:pt idx="8">
                  <c:v>39813</c:v>
                </c:pt>
                <c:pt idx="9">
                  <c:v>40178</c:v>
                </c:pt>
                <c:pt idx="10">
                  <c:v>40543</c:v>
                </c:pt>
                <c:pt idx="11">
                  <c:v>40908</c:v>
                </c:pt>
                <c:pt idx="12">
                  <c:v>41274</c:v>
                </c:pt>
                <c:pt idx="13">
                  <c:v>41639</c:v>
                </c:pt>
                <c:pt idx="14">
                  <c:v>42004</c:v>
                </c:pt>
                <c:pt idx="15">
                  <c:v>42369</c:v>
                </c:pt>
                <c:pt idx="16">
                  <c:v>42735</c:v>
                </c:pt>
                <c:pt idx="17">
                  <c:v>43100</c:v>
                </c:pt>
                <c:pt idx="18">
                  <c:v>43465</c:v>
                </c:pt>
                <c:pt idx="19">
                  <c:v>43830</c:v>
                </c:pt>
                <c:pt idx="20">
                  <c:v>44196</c:v>
                </c:pt>
                <c:pt idx="21">
                  <c:v>44561</c:v>
                </c:pt>
                <c:pt idx="22">
                  <c:v>44926</c:v>
                </c:pt>
                <c:pt idx="23">
                  <c:v>45291</c:v>
                </c:pt>
                <c:pt idx="24">
                  <c:v>45657</c:v>
                </c:pt>
              </c:numCache>
            </c:numRef>
          </c:cat>
          <c:val>
            <c:numRef>
              <c:f>Raw!$AB$27:$AB$51</c:f>
              <c:numCache>
                <c:formatCode>General</c:formatCode>
                <c:ptCount val="25"/>
                <c:pt idx="0">
                  <c:v>37938.476243118042</c:v>
                </c:pt>
                <c:pt idx="1">
                  <c:v>38602.625180009309</c:v>
                </c:pt>
                <c:pt idx="2">
                  <c:v>38794.895282021032</c:v>
                </c:pt>
                <c:pt idx="3">
                  <c:v>38844.007380227078</c:v>
                </c:pt>
                <c:pt idx="4">
                  <c:v>38688.811151416921</c:v>
                </c:pt>
                <c:pt idx="5">
                  <c:v>38618.851790574648</c:v>
                </c:pt>
                <c:pt idx="6">
                  <c:v>38126.734841085534</c:v>
                </c:pt>
                <c:pt idx="7">
                  <c:v>37631.15921266751</c:v>
                </c:pt>
                <c:pt idx="8">
                  <c:v>37268.99577524644</c:v>
                </c:pt>
                <c:pt idx="9">
                  <c:v>37967.1514635165</c:v>
                </c:pt>
                <c:pt idx="10">
                  <c:v>38103.113416490545</c:v>
                </c:pt>
                <c:pt idx="11">
                  <c:v>38618.139812177571</c:v>
                </c:pt>
                <c:pt idx="12">
                  <c:v>38149.958970164524</c:v>
                </c:pt>
                <c:pt idx="13">
                  <c:v>37992.19599668117</c:v>
                </c:pt>
                <c:pt idx="14">
                  <c:v>38398.941384323618</c:v>
                </c:pt>
                <c:pt idx="15">
                  <c:v>39073.557874811297</c:v>
                </c:pt>
                <c:pt idx="16">
                  <c:v>38841.384691877509</c:v>
                </c:pt>
                <c:pt idx="17">
                  <c:v>38584.438541933254</c:v>
                </c:pt>
                <c:pt idx="18">
                  <c:v>40526.729096661802</c:v>
                </c:pt>
                <c:pt idx="19">
                  <c:v>41679.456787428266</c:v>
                </c:pt>
                <c:pt idx="20">
                  <c:v>41322.157507463249</c:v>
                </c:pt>
                <c:pt idx="21">
                  <c:v>44420.911480199858</c:v>
                </c:pt>
                <c:pt idx="22">
                  <c:v>41782.51952847869</c:v>
                </c:pt>
                <c:pt idx="23">
                  <c:v>48189.108621390515</c:v>
                </c:pt>
                <c:pt idx="24">
                  <c:v>58399.279571758241</c:v>
                </c:pt>
              </c:numCache>
            </c:numRef>
          </c:val>
          <c:extLst>
            <c:ext xmlns:c16="http://schemas.microsoft.com/office/drawing/2014/chart" uri="{C3380CC4-5D6E-409C-BE32-E72D297353CC}">
              <c16:uniqueId val="{00000003-87A7-48F8-9C9E-F313DBDEC154}"/>
            </c:ext>
          </c:extLst>
        </c:ser>
        <c:ser>
          <c:idx val="5"/>
          <c:order val="5"/>
          <c:tx>
            <c:strRef>
              <c:f>Raw!$AC$14</c:f>
              <c:strCache>
                <c:ptCount val="1"/>
                <c:pt idx="0">
                  <c:v>MY</c:v>
                </c:pt>
              </c:strCache>
            </c:strRef>
          </c:tx>
          <c:spPr>
            <a:solidFill>
              <a:schemeClr val="accent2">
                <a:lumMod val="60000"/>
                <a:lumOff val="40000"/>
              </a:schemeClr>
            </a:solidFill>
            <a:ln>
              <a:noFill/>
            </a:ln>
            <a:effectLst/>
          </c:spPr>
          <c:invertIfNegative val="0"/>
          <c:cat>
            <c:numRef>
              <c:f>Raw!$B$27:$B$51</c:f>
              <c:numCache>
                <c:formatCode>m/d/yyyy</c:formatCode>
                <c:ptCount val="25"/>
                <c:pt idx="0">
                  <c:v>36891</c:v>
                </c:pt>
                <c:pt idx="1">
                  <c:v>37256</c:v>
                </c:pt>
                <c:pt idx="2">
                  <c:v>37621</c:v>
                </c:pt>
                <c:pt idx="3">
                  <c:v>37986</c:v>
                </c:pt>
                <c:pt idx="4">
                  <c:v>38352</c:v>
                </c:pt>
                <c:pt idx="5">
                  <c:v>38717</c:v>
                </c:pt>
                <c:pt idx="6">
                  <c:v>39082</c:v>
                </c:pt>
                <c:pt idx="7">
                  <c:v>39447</c:v>
                </c:pt>
                <c:pt idx="8">
                  <c:v>39813</c:v>
                </c:pt>
                <c:pt idx="9">
                  <c:v>40178</c:v>
                </c:pt>
                <c:pt idx="10">
                  <c:v>40543</c:v>
                </c:pt>
                <c:pt idx="11">
                  <c:v>40908</c:v>
                </c:pt>
                <c:pt idx="12">
                  <c:v>41274</c:v>
                </c:pt>
                <c:pt idx="13">
                  <c:v>41639</c:v>
                </c:pt>
                <c:pt idx="14">
                  <c:v>42004</c:v>
                </c:pt>
                <c:pt idx="15">
                  <c:v>42369</c:v>
                </c:pt>
                <c:pt idx="16">
                  <c:v>42735</c:v>
                </c:pt>
                <c:pt idx="17">
                  <c:v>43100</c:v>
                </c:pt>
                <c:pt idx="18">
                  <c:v>43465</c:v>
                </c:pt>
                <c:pt idx="19">
                  <c:v>43830</c:v>
                </c:pt>
                <c:pt idx="20">
                  <c:v>44196</c:v>
                </c:pt>
                <c:pt idx="21">
                  <c:v>44561</c:v>
                </c:pt>
                <c:pt idx="22">
                  <c:v>44926</c:v>
                </c:pt>
                <c:pt idx="23">
                  <c:v>45291</c:v>
                </c:pt>
                <c:pt idx="24">
                  <c:v>45657</c:v>
                </c:pt>
              </c:numCache>
            </c:numRef>
          </c:cat>
          <c:val>
            <c:numRef>
              <c:f>Raw!$AC$27:$AC$51</c:f>
              <c:numCache>
                <c:formatCode>General</c:formatCode>
                <c:ptCount val="25"/>
                <c:pt idx="0">
                  <c:v>2072.7142770562646</c:v>
                </c:pt>
                <c:pt idx="1">
                  <c:v>2578.7280455960486</c:v>
                </c:pt>
                <c:pt idx="2">
                  <c:v>2930.2252776758601</c:v>
                </c:pt>
                <c:pt idx="3">
                  <c:v>3732.3732841986898</c:v>
                </c:pt>
                <c:pt idx="4">
                  <c:v>3605.4598889275235</c:v>
                </c:pt>
                <c:pt idx="5">
                  <c:v>3856.7104916597973</c:v>
                </c:pt>
                <c:pt idx="6">
                  <c:v>3774.0217797253554</c:v>
                </c:pt>
                <c:pt idx="7">
                  <c:v>4214.0098607765749</c:v>
                </c:pt>
                <c:pt idx="8">
                  <c:v>4309.2866561822811</c:v>
                </c:pt>
                <c:pt idx="9">
                  <c:v>4067.999746494741</c:v>
                </c:pt>
                <c:pt idx="10">
                  <c:v>3556.4402900023479</c:v>
                </c:pt>
                <c:pt idx="11">
                  <c:v>3986.765971406001</c:v>
                </c:pt>
                <c:pt idx="12">
                  <c:v>3802.1812516542232</c:v>
                </c:pt>
                <c:pt idx="13">
                  <c:v>4142.9291312837058</c:v>
                </c:pt>
                <c:pt idx="14">
                  <c:v>4175.1326817245963</c:v>
                </c:pt>
                <c:pt idx="15">
                  <c:v>4495.4508896904044</c:v>
                </c:pt>
                <c:pt idx="16">
                  <c:v>4303.8832340000026</c:v>
                </c:pt>
                <c:pt idx="17">
                  <c:v>3616.5641305926974</c:v>
                </c:pt>
                <c:pt idx="18">
                  <c:v>3299.9600120896948</c:v>
                </c:pt>
                <c:pt idx="19">
                  <c:v>3187.4290341761025</c:v>
                </c:pt>
                <c:pt idx="20">
                  <c:v>3382.785010753807</c:v>
                </c:pt>
                <c:pt idx="21">
                  <c:v>3543.1675428814274</c:v>
                </c:pt>
                <c:pt idx="22">
                  <c:v>3638.6586165695717</c:v>
                </c:pt>
                <c:pt idx="23">
                  <c:v>3925.4192748900869</c:v>
                </c:pt>
                <c:pt idx="24">
                  <c:v>4216.5968620746435</c:v>
                </c:pt>
              </c:numCache>
            </c:numRef>
          </c:val>
          <c:extLst>
            <c:ext xmlns:c16="http://schemas.microsoft.com/office/drawing/2014/chart" uri="{C3380CC4-5D6E-409C-BE32-E72D297353CC}">
              <c16:uniqueId val="{00000004-87A7-48F8-9C9E-F313DBDEC154}"/>
            </c:ext>
          </c:extLst>
        </c:ser>
        <c:ser>
          <c:idx val="6"/>
          <c:order val="6"/>
          <c:tx>
            <c:strRef>
              <c:f>Raw!$AD$14</c:f>
              <c:strCache>
                <c:ptCount val="1"/>
                <c:pt idx="0">
                  <c:v>SG</c:v>
                </c:pt>
              </c:strCache>
            </c:strRef>
          </c:tx>
          <c:spPr>
            <a:solidFill>
              <a:schemeClr val="accent4">
                <a:lumMod val="75000"/>
              </a:schemeClr>
            </a:solidFill>
            <a:ln>
              <a:noFill/>
            </a:ln>
            <a:effectLst/>
          </c:spPr>
          <c:invertIfNegative val="0"/>
          <c:cat>
            <c:numRef>
              <c:f>Raw!$B$27:$B$51</c:f>
              <c:numCache>
                <c:formatCode>m/d/yyyy</c:formatCode>
                <c:ptCount val="25"/>
                <c:pt idx="0">
                  <c:v>36891</c:v>
                </c:pt>
                <c:pt idx="1">
                  <c:v>37256</c:v>
                </c:pt>
                <c:pt idx="2">
                  <c:v>37621</c:v>
                </c:pt>
                <c:pt idx="3">
                  <c:v>37986</c:v>
                </c:pt>
                <c:pt idx="4">
                  <c:v>38352</c:v>
                </c:pt>
                <c:pt idx="5">
                  <c:v>38717</c:v>
                </c:pt>
                <c:pt idx="6">
                  <c:v>39082</c:v>
                </c:pt>
                <c:pt idx="7">
                  <c:v>39447</c:v>
                </c:pt>
                <c:pt idx="8">
                  <c:v>39813</c:v>
                </c:pt>
                <c:pt idx="9">
                  <c:v>40178</c:v>
                </c:pt>
                <c:pt idx="10">
                  <c:v>40543</c:v>
                </c:pt>
                <c:pt idx="11">
                  <c:v>40908</c:v>
                </c:pt>
                <c:pt idx="12">
                  <c:v>41274</c:v>
                </c:pt>
                <c:pt idx="13">
                  <c:v>41639</c:v>
                </c:pt>
                <c:pt idx="14">
                  <c:v>42004</c:v>
                </c:pt>
                <c:pt idx="15">
                  <c:v>42369</c:v>
                </c:pt>
                <c:pt idx="16">
                  <c:v>42735</c:v>
                </c:pt>
                <c:pt idx="17">
                  <c:v>43100</c:v>
                </c:pt>
                <c:pt idx="18">
                  <c:v>43465</c:v>
                </c:pt>
                <c:pt idx="19">
                  <c:v>43830</c:v>
                </c:pt>
                <c:pt idx="20">
                  <c:v>44196</c:v>
                </c:pt>
                <c:pt idx="21">
                  <c:v>44561</c:v>
                </c:pt>
                <c:pt idx="22">
                  <c:v>44926</c:v>
                </c:pt>
                <c:pt idx="23">
                  <c:v>45291</c:v>
                </c:pt>
                <c:pt idx="24">
                  <c:v>45657</c:v>
                </c:pt>
              </c:numCache>
            </c:numRef>
          </c:cat>
          <c:val>
            <c:numRef>
              <c:f>Raw!$AD$27:$AD$51</c:f>
              <c:numCache>
                <c:formatCode>General</c:formatCode>
                <c:ptCount val="25"/>
                <c:pt idx="0">
                  <c:v>8475.4397574119648</c:v>
                </c:pt>
                <c:pt idx="1">
                  <c:v>8678.0954146916501</c:v>
                </c:pt>
                <c:pt idx="2">
                  <c:v>9149.1983244088096</c:v>
                </c:pt>
                <c:pt idx="3">
                  <c:v>9239.3736210044481</c:v>
                </c:pt>
                <c:pt idx="4">
                  <c:v>9414.0443309020084</c:v>
                </c:pt>
                <c:pt idx="5">
                  <c:v>10000.459925263061</c:v>
                </c:pt>
                <c:pt idx="6">
                  <c:v>10090.57256490809</c:v>
                </c:pt>
                <c:pt idx="7">
                  <c:v>10479.688402599519</c:v>
                </c:pt>
                <c:pt idx="8">
                  <c:v>10551.350889190151</c:v>
                </c:pt>
                <c:pt idx="9">
                  <c:v>10903.392052332543</c:v>
                </c:pt>
                <c:pt idx="10">
                  <c:v>10693.678184726967</c:v>
                </c:pt>
                <c:pt idx="11">
                  <c:v>10312.794887678156</c:v>
                </c:pt>
                <c:pt idx="12">
                  <c:v>10072.2493492596</c:v>
                </c:pt>
                <c:pt idx="13">
                  <c:v>10039.546223890193</c:v>
                </c:pt>
                <c:pt idx="14">
                  <c:v>10332.929509622727</c:v>
                </c:pt>
                <c:pt idx="15">
                  <c:v>11020.859122025839</c:v>
                </c:pt>
                <c:pt idx="16">
                  <c:v>11717.61996369171</c:v>
                </c:pt>
                <c:pt idx="17">
                  <c:v>12029.574517061872</c:v>
                </c:pt>
                <c:pt idx="18">
                  <c:v>12135.237521927471</c:v>
                </c:pt>
                <c:pt idx="19">
                  <c:v>11995.464394889406</c:v>
                </c:pt>
                <c:pt idx="20">
                  <c:v>11447.63227318206</c:v>
                </c:pt>
                <c:pt idx="21">
                  <c:v>12249.48682112001</c:v>
                </c:pt>
                <c:pt idx="22">
                  <c:v>12900.733116046529</c:v>
                </c:pt>
                <c:pt idx="23">
                  <c:v>14181.464336746845</c:v>
                </c:pt>
                <c:pt idx="24">
                  <c:v>14601.646096727151</c:v>
                </c:pt>
              </c:numCache>
            </c:numRef>
          </c:val>
          <c:extLst>
            <c:ext xmlns:c16="http://schemas.microsoft.com/office/drawing/2014/chart" uri="{C3380CC4-5D6E-409C-BE32-E72D297353CC}">
              <c16:uniqueId val="{00000005-87A7-48F8-9C9E-F313DBDEC154}"/>
            </c:ext>
          </c:extLst>
        </c:ser>
        <c:ser>
          <c:idx val="7"/>
          <c:order val="7"/>
          <c:tx>
            <c:strRef>
              <c:f>Raw!$AE$14</c:f>
              <c:strCache>
                <c:ptCount val="1"/>
                <c:pt idx="0">
                  <c:v>VN</c:v>
                </c:pt>
              </c:strCache>
            </c:strRef>
          </c:tx>
          <c:spPr>
            <a:solidFill>
              <a:schemeClr val="accent2">
                <a:lumMod val="60000"/>
              </a:schemeClr>
            </a:solidFill>
            <a:ln>
              <a:noFill/>
            </a:ln>
            <a:effectLst/>
          </c:spPr>
          <c:invertIfNegative val="0"/>
          <c:cat>
            <c:numRef>
              <c:f>Raw!$B$27:$B$51</c:f>
              <c:numCache>
                <c:formatCode>m/d/yyyy</c:formatCode>
                <c:ptCount val="25"/>
                <c:pt idx="0">
                  <c:v>36891</c:v>
                </c:pt>
                <c:pt idx="1">
                  <c:v>37256</c:v>
                </c:pt>
                <c:pt idx="2">
                  <c:v>37621</c:v>
                </c:pt>
                <c:pt idx="3">
                  <c:v>37986</c:v>
                </c:pt>
                <c:pt idx="4">
                  <c:v>38352</c:v>
                </c:pt>
                <c:pt idx="5">
                  <c:v>38717</c:v>
                </c:pt>
                <c:pt idx="6">
                  <c:v>39082</c:v>
                </c:pt>
                <c:pt idx="7">
                  <c:v>39447</c:v>
                </c:pt>
                <c:pt idx="8">
                  <c:v>39813</c:v>
                </c:pt>
                <c:pt idx="9">
                  <c:v>40178</c:v>
                </c:pt>
                <c:pt idx="10">
                  <c:v>40543</c:v>
                </c:pt>
                <c:pt idx="11">
                  <c:v>40908</c:v>
                </c:pt>
                <c:pt idx="12">
                  <c:v>41274</c:v>
                </c:pt>
                <c:pt idx="13">
                  <c:v>41639</c:v>
                </c:pt>
                <c:pt idx="14">
                  <c:v>42004</c:v>
                </c:pt>
                <c:pt idx="15">
                  <c:v>42369</c:v>
                </c:pt>
                <c:pt idx="16">
                  <c:v>42735</c:v>
                </c:pt>
                <c:pt idx="17">
                  <c:v>43100</c:v>
                </c:pt>
                <c:pt idx="18">
                  <c:v>43465</c:v>
                </c:pt>
                <c:pt idx="19">
                  <c:v>43830</c:v>
                </c:pt>
                <c:pt idx="20">
                  <c:v>44196</c:v>
                </c:pt>
                <c:pt idx="21">
                  <c:v>44561</c:v>
                </c:pt>
                <c:pt idx="22">
                  <c:v>44926</c:v>
                </c:pt>
                <c:pt idx="23">
                  <c:v>45291</c:v>
                </c:pt>
                <c:pt idx="24">
                  <c:v>45657</c:v>
                </c:pt>
              </c:numCache>
            </c:numRef>
          </c:cat>
          <c:val>
            <c:numRef>
              <c:f>Raw!$AE$27:$AE$51</c:f>
              <c:numCache>
                <c:formatCode>General</c:formatCode>
                <c:ptCount val="25"/>
                <c:pt idx="0">
                  <c:v>0</c:v>
                </c:pt>
                <c:pt idx="1">
                  <c:v>0</c:v>
                </c:pt>
                <c:pt idx="2">
                  <c:v>0</c:v>
                </c:pt>
                <c:pt idx="3">
                  <c:v>1957.8396306321749</c:v>
                </c:pt>
                <c:pt idx="4">
                  <c:v>2004.8422714790165</c:v>
                </c:pt>
                <c:pt idx="5">
                  <c:v>2091.6714276087473</c:v>
                </c:pt>
                <c:pt idx="6">
                  <c:v>2462.2246445680939</c:v>
                </c:pt>
                <c:pt idx="7">
                  <c:v>3172.2102222603507</c:v>
                </c:pt>
                <c:pt idx="8">
                  <c:v>3124.7556780345935</c:v>
                </c:pt>
                <c:pt idx="9">
                  <c:v>3443.3979922405488</c:v>
                </c:pt>
                <c:pt idx="10">
                  <c:v>3826.9200371834495</c:v>
                </c:pt>
                <c:pt idx="11">
                  <c:v>3572.1912142055348</c:v>
                </c:pt>
                <c:pt idx="12">
                  <c:v>4159.8481091110325</c:v>
                </c:pt>
                <c:pt idx="13">
                  <c:v>4349.9101281602098</c:v>
                </c:pt>
                <c:pt idx="14">
                  <c:v>4820.6799029162185</c:v>
                </c:pt>
                <c:pt idx="15">
                  <c:v>5269.486844546961</c:v>
                </c:pt>
                <c:pt idx="16">
                  <c:v>5702.8199927525902</c:v>
                </c:pt>
                <c:pt idx="17">
                  <c:v>5685.8785158694618</c:v>
                </c:pt>
                <c:pt idx="18">
                  <c:v>6124.3782720411682</c:v>
                </c:pt>
                <c:pt idx="19">
                  <c:v>0</c:v>
                </c:pt>
                <c:pt idx="20">
                  <c:v>0</c:v>
                </c:pt>
                <c:pt idx="21">
                  <c:v>0</c:v>
                </c:pt>
                <c:pt idx="22">
                  <c:v>0</c:v>
                </c:pt>
                <c:pt idx="23">
                  <c:v>0</c:v>
                </c:pt>
                <c:pt idx="24">
                  <c:v>0</c:v>
                </c:pt>
              </c:numCache>
            </c:numRef>
          </c:val>
          <c:extLst>
            <c:ext xmlns:c16="http://schemas.microsoft.com/office/drawing/2014/chart" uri="{C3380CC4-5D6E-409C-BE32-E72D297353CC}">
              <c16:uniqueId val="{00000006-87A7-48F8-9C9E-F313DBDEC154}"/>
            </c:ext>
          </c:extLst>
        </c:ser>
        <c:ser>
          <c:idx val="8"/>
          <c:order val="8"/>
          <c:tx>
            <c:strRef>
              <c:f>Raw!$AF$14</c:f>
              <c:strCache>
                <c:ptCount val="1"/>
                <c:pt idx="0">
                  <c:v>TH</c:v>
                </c:pt>
              </c:strCache>
            </c:strRef>
          </c:tx>
          <c:spPr>
            <a:solidFill>
              <a:srgbClr val="581D74">
                <a:alpha val="50196"/>
              </a:srgbClr>
            </a:solidFill>
            <a:ln>
              <a:noFill/>
            </a:ln>
            <a:effectLst/>
          </c:spPr>
          <c:invertIfNegative val="0"/>
          <c:cat>
            <c:numRef>
              <c:f>Raw!$B$27:$B$51</c:f>
              <c:numCache>
                <c:formatCode>m/d/yyyy</c:formatCode>
                <c:ptCount val="25"/>
                <c:pt idx="0">
                  <c:v>36891</c:v>
                </c:pt>
                <c:pt idx="1">
                  <c:v>37256</c:v>
                </c:pt>
                <c:pt idx="2">
                  <c:v>37621</c:v>
                </c:pt>
                <c:pt idx="3">
                  <c:v>37986</c:v>
                </c:pt>
                <c:pt idx="4">
                  <c:v>38352</c:v>
                </c:pt>
                <c:pt idx="5">
                  <c:v>38717</c:v>
                </c:pt>
                <c:pt idx="6">
                  <c:v>39082</c:v>
                </c:pt>
                <c:pt idx="7">
                  <c:v>39447</c:v>
                </c:pt>
                <c:pt idx="8">
                  <c:v>39813</c:v>
                </c:pt>
                <c:pt idx="9">
                  <c:v>40178</c:v>
                </c:pt>
                <c:pt idx="10">
                  <c:v>40543</c:v>
                </c:pt>
                <c:pt idx="11">
                  <c:v>40908</c:v>
                </c:pt>
                <c:pt idx="12">
                  <c:v>41274</c:v>
                </c:pt>
                <c:pt idx="13">
                  <c:v>41639</c:v>
                </c:pt>
                <c:pt idx="14">
                  <c:v>42004</c:v>
                </c:pt>
                <c:pt idx="15">
                  <c:v>42369</c:v>
                </c:pt>
                <c:pt idx="16">
                  <c:v>42735</c:v>
                </c:pt>
                <c:pt idx="17">
                  <c:v>43100</c:v>
                </c:pt>
                <c:pt idx="18">
                  <c:v>43465</c:v>
                </c:pt>
                <c:pt idx="19">
                  <c:v>43830</c:v>
                </c:pt>
                <c:pt idx="20">
                  <c:v>44196</c:v>
                </c:pt>
                <c:pt idx="21">
                  <c:v>44561</c:v>
                </c:pt>
                <c:pt idx="22">
                  <c:v>44926</c:v>
                </c:pt>
                <c:pt idx="23">
                  <c:v>45291</c:v>
                </c:pt>
                <c:pt idx="24">
                  <c:v>45657</c:v>
                </c:pt>
              </c:numCache>
            </c:numRef>
          </c:cat>
          <c:val>
            <c:numRef>
              <c:f>Raw!$AF$27:$AF$51</c:f>
              <c:numCache>
                <c:formatCode>General</c:formatCode>
                <c:ptCount val="25"/>
                <c:pt idx="0">
                  <c:v>3422.8146664997303</c:v>
                </c:pt>
                <c:pt idx="1">
                  <c:v>3411.9000622184858</c:v>
                </c:pt>
                <c:pt idx="2">
                  <c:v>3397.5201129719549</c:v>
                </c:pt>
                <c:pt idx="3">
                  <c:v>3391.7486079544415</c:v>
                </c:pt>
                <c:pt idx="4">
                  <c:v>3325.3674673693022</c:v>
                </c:pt>
                <c:pt idx="5">
                  <c:v>3044.0750421176458</c:v>
                </c:pt>
                <c:pt idx="6">
                  <c:v>3092.1678882842129</c:v>
                </c:pt>
                <c:pt idx="7">
                  <c:v>3505.151538417344</c:v>
                </c:pt>
                <c:pt idx="8">
                  <c:v>4368.5367191138821</c:v>
                </c:pt>
                <c:pt idx="9">
                  <c:v>5390.6928597499691</c:v>
                </c:pt>
                <c:pt idx="10">
                  <c:v>5775.0154858510832</c:v>
                </c:pt>
                <c:pt idx="11">
                  <c:v>5315.5910772003599</c:v>
                </c:pt>
                <c:pt idx="12">
                  <c:v>5516.4928451329133</c:v>
                </c:pt>
                <c:pt idx="13">
                  <c:v>5482.216524736019</c:v>
                </c:pt>
                <c:pt idx="14">
                  <c:v>5714.8923080026043</c:v>
                </c:pt>
                <c:pt idx="15">
                  <c:v>5918.8098512133256</c:v>
                </c:pt>
                <c:pt idx="16">
                  <c:v>6232.582068459843</c:v>
                </c:pt>
                <c:pt idx="17">
                  <c:v>6567.0480530355899</c:v>
                </c:pt>
                <c:pt idx="18">
                  <c:v>6716.5214639768446</c:v>
                </c:pt>
                <c:pt idx="19">
                  <c:v>6883.7541766582344</c:v>
                </c:pt>
                <c:pt idx="20">
                  <c:v>7133.3060280463724</c:v>
                </c:pt>
                <c:pt idx="21">
                  <c:v>7020.6757616540335</c:v>
                </c:pt>
                <c:pt idx="22">
                  <c:v>6149.1643545655579</c:v>
                </c:pt>
                <c:pt idx="23">
                  <c:v>5745.6923315740451</c:v>
                </c:pt>
                <c:pt idx="24">
                  <c:v>5570.3504203592529</c:v>
                </c:pt>
              </c:numCache>
            </c:numRef>
          </c:val>
          <c:extLst>
            <c:ext xmlns:c16="http://schemas.microsoft.com/office/drawing/2014/chart" uri="{C3380CC4-5D6E-409C-BE32-E72D297353CC}">
              <c16:uniqueId val="{00000007-87A7-48F8-9C9E-F313DBDEC154}"/>
            </c:ext>
          </c:extLst>
        </c:ser>
        <c:ser>
          <c:idx val="9"/>
          <c:order val="9"/>
          <c:tx>
            <c:strRef>
              <c:f>Raw!$AG$14</c:f>
              <c:strCache>
                <c:ptCount val="1"/>
                <c:pt idx="0">
                  <c:v>PH</c:v>
                </c:pt>
              </c:strCache>
            </c:strRef>
          </c:tx>
          <c:spPr>
            <a:solidFill>
              <a:srgbClr val="581D74">
                <a:alpha val="69804"/>
              </a:srgbClr>
            </a:solidFill>
            <a:ln>
              <a:noFill/>
            </a:ln>
            <a:effectLst/>
          </c:spPr>
          <c:invertIfNegative val="0"/>
          <c:cat>
            <c:numRef>
              <c:f>Raw!$B$27:$B$51</c:f>
              <c:numCache>
                <c:formatCode>m/d/yyyy</c:formatCode>
                <c:ptCount val="25"/>
                <c:pt idx="0">
                  <c:v>36891</c:v>
                </c:pt>
                <c:pt idx="1">
                  <c:v>37256</c:v>
                </c:pt>
                <c:pt idx="2">
                  <c:v>37621</c:v>
                </c:pt>
                <c:pt idx="3">
                  <c:v>37986</c:v>
                </c:pt>
                <c:pt idx="4">
                  <c:v>38352</c:v>
                </c:pt>
                <c:pt idx="5">
                  <c:v>38717</c:v>
                </c:pt>
                <c:pt idx="6">
                  <c:v>39082</c:v>
                </c:pt>
                <c:pt idx="7">
                  <c:v>39447</c:v>
                </c:pt>
                <c:pt idx="8">
                  <c:v>39813</c:v>
                </c:pt>
                <c:pt idx="9">
                  <c:v>40178</c:v>
                </c:pt>
                <c:pt idx="10">
                  <c:v>40543</c:v>
                </c:pt>
                <c:pt idx="11">
                  <c:v>40908</c:v>
                </c:pt>
                <c:pt idx="12">
                  <c:v>41274</c:v>
                </c:pt>
                <c:pt idx="13">
                  <c:v>41639</c:v>
                </c:pt>
                <c:pt idx="14">
                  <c:v>42004</c:v>
                </c:pt>
                <c:pt idx="15">
                  <c:v>42369</c:v>
                </c:pt>
                <c:pt idx="16">
                  <c:v>42735</c:v>
                </c:pt>
                <c:pt idx="17">
                  <c:v>43100</c:v>
                </c:pt>
                <c:pt idx="18">
                  <c:v>43465</c:v>
                </c:pt>
                <c:pt idx="19">
                  <c:v>43830</c:v>
                </c:pt>
                <c:pt idx="20">
                  <c:v>44196</c:v>
                </c:pt>
                <c:pt idx="21">
                  <c:v>44561</c:v>
                </c:pt>
                <c:pt idx="22">
                  <c:v>44926</c:v>
                </c:pt>
                <c:pt idx="23">
                  <c:v>45291</c:v>
                </c:pt>
                <c:pt idx="24">
                  <c:v>45657</c:v>
                </c:pt>
              </c:numCache>
            </c:numRef>
          </c:cat>
          <c:val>
            <c:numRef>
              <c:f>Raw!$AG$27:$AG$51</c:f>
              <c:numCache>
                <c:formatCode>General</c:formatCode>
                <c:ptCount val="25"/>
                <c:pt idx="0">
                  <c:v>2515.9443169288775</c:v>
                </c:pt>
                <c:pt idx="1">
                  <c:v>2373.0581412492893</c:v>
                </c:pt>
                <c:pt idx="2">
                  <c:v>2498.3004738646473</c:v>
                </c:pt>
                <c:pt idx="3">
                  <c:v>2784.0068487999652</c:v>
                </c:pt>
                <c:pt idx="4">
                  <c:v>2623.223413576522</c:v>
                </c:pt>
                <c:pt idx="5">
                  <c:v>2672.9130951352327</c:v>
                </c:pt>
                <c:pt idx="6">
                  <c:v>2763.8028863175273</c:v>
                </c:pt>
                <c:pt idx="7">
                  <c:v>3027.3331487648397</c:v>
                </c:pt>
                <c:pt idx="8">
                  <c:v>3027.7870260957948</c:v>
                </c:pt>
                <c:pt idx="9">
                  <c:v>2911.7382386761105</c:v>
                </c:pt>
                <c:pt idx="10">
                  <c:v>3058.6503751879286</c:v>
                </c:pt>
                <c:pt idx="11">
                  <c:v>3107.3655016886687</c:v>
                </c:pt>
                <c:pt idx="12">
                  <c:v>3155.209935307555</c:v>
                </c:pt>
                <c:pt idx="13">
                  <c:v>3601.7854970431795</c:v>
                </c:pt>
                <c:pt idx="14">
                  <c:v>3341.4079247605318</c:v>
                </c:pt>
                <c:pt idx="15">
                  <c:v>3656.6345932779759</c:v>
                </c:pt>
                <c:pt idx="16">
                  <c:v>3764.7087914350427</c:v>
                </c:pt>
                <c:pt idx="17">
                  <c:v>4473.5028850860326</c:v>
                </c:pt>
                <c:pt idx="18">
                  <c:v>4751.6734416833269</c:v>
                </c:pt>
                <c:pt idx="19">
                  <c:v>4737.3536407934125</c:v>
                </c:pt>
                <c:pt idx="20">
                  <c:v>4879.3911711716009</c:v>
                </c:pt>
                <c:pt idx="21">
                  <c:v>5505.4424423070604</c:v>
                </c:pt>
                <c:pt idx="22">
                  <c:v>5524.2962245847448</c:v>
                </c:pt>
                <c:pt idx="23">
                  <c:v>5142.6048078582517</c:v>
                </c:pt>
                <c:pt idx="24">
                  <c:v>6097.426796468395</c:v>
                </c:pt>
              </c:numCache>
            </c:numRef>
          </c:val>
          <c:extLst>
            <c:ext xmlns:c16="http://schemas.microsoft.com/office/drawing/2014/chart" uri="{C3380CC4-5D6E-409C-BE32-E72D297353CC}">
              <c16:uniqueId val="{00000008-87A7-48F8-9C9E-F313DBDEC154}"/>
            </c:ext>
          </c:extLst>
        </c:ser>
        <c:ser>
          <c:idx val="10"/>
          <c:order val="10"/>
          <c:tx>
            <c:strRef>
              <c:f>Raw!$AH$14</c:f>
              <c:strCache>
                <c:ptCount val="1"/>
                <c:pt idx="0">
                  <c:v>ID</c:v>
                </c:pt>
              </c:strCache>
            </c:strRef>
          </c:tx>
          <c:spPr>
            <a:solidFill>
              <a:srgbClr val="581D74"/>
            </a:solidFill>
            <a:ln>
              <a:noFill/>
            </a:ln>
            <a:effectLst/>
          </c:spPr>
          <c:invertIfNegative val="0"/>
          <c:cat>
            <c:numRef>
              <c:f>Raw!$B$27:$B$51</c:f>
              <c:numCache>
                <c:formatCode>m/d/yyyy</c:formatCode>
                <c:ptCount val="25"/>
                <c:pt idx="0">
                  <c:v>36891</c:v>
                </c:pt>
                <c:pt idx="1">
                  <c:v>37256</c:v>
                </c:pt>
                <c:pt idx="2">
                  <c:v>37621</c:v>
                </c:pt>
                <c:pt idx="3">
                  <c:v>37986</c:v>
                </c:pt>
                <c:pt idx="4">
                  <c:v>38352</c:v>
                </c:pt>
                <c:pt idx="5">
                  <c:v>38717</c:v>
                </c:pt>
                <c:pt idx="6">
                  <c:v>39082</c:v>
                </c:pt>
                <c:pt idx="7">
                  <c:v>39447</c:v>
                </c:pt>
                <c:pt idx="8">
                  <c:v>39813</c:v>
                </c:pt>
                <c:pt idx="9">
                  <c:v>40178</c:v>
                </c:pt>
                <c:pt idx="10">
                  <c:v>40543</c:v>
                </c:pt>
                <c:pt idx="11">
                  <c:v>40908</c:v>
                </c:pt>
                <c:pt idx="12">
                  <c:v>41274</c:v>
                </c:pt>
                <c:pt idx="13">
                  <c:v>41639</c:v>
                </c:pt>
                <c:pt idx="14">
                  <c:v>42004</c:v>
                </c:pt>
                <c:pt idx="15">
                  <c:v>42369</c:v>
                </c:pt>
                <c:pt idx="16">
                  <c:v>42735</c:v>
                </c:pt>
                <c:pt idx="17">
                  <c:v>43100</c:v>
                </c:pt>
                <c:pt idx="18">
                  <c:v>43465</c:v>
                </c:pt>
                <c:pt idx="19">
                  <c:v>43830</c:v>
                </c:pt>
                <c:pt idx="20">
                  <c:v>44196</c:v>
                </c:pt>
                <c:pt idx="21">
                  <c:v>44561</c:v>
                </c:pt>
                <c:pt idx="22">
                  <c:v>44926</c:v>
                </c:pt>
                <c:pt idx="23">
                  <c:v>45291</c:v>
                </c:pt>
                <c:pt idx="24">
                  <c:v>45657</c:v>
                </c:pt>
              </c:numCache>
            </c:numRef>
          </c:cat>
          <c:val>
            <c:numRef>
              <c:f>Raw!$AH$27:$AH$51</c:f>
              <c:numCache>
                <c:formatCode>General</c:formatCode>
                <c:ptCount val="25"/>
                <c:pt idx="0">
                  <c:v>2397.9015212260506</c:v>
                </c:pt>
                <c:pt idx="1">
                  <c:v>2131.8745137239735</c:v>
                </c:pt>
                <c:pt idx="2">
                  <c:v>2576.9136446410448</c:v>
                </c:pt>
                <c:pt idx="3">
                  <c:v>3465.054701049643</c:v>
                </c:pt>
                <c:pt idx="4">
                  <c:v>3873.9439612599267</c:v>
                </c:pt>
                <c:pt idx="5">
                  <c:v>3364.6789211408959</c:v>
                </c:pt>
                <c:pt idx="6">
                  <c:v>3416.6063517526495</c:v>
                </c:pt>
                <c:pt idx="7">
                  <c:v>4108.5483895424959</c:v>
                </c:pt>
                <c:pt idx="8">
                  <c:v>3817.2263667320376</c:v>
                </c:pt>
                <c:pt idx="9">
                  <c:v>4004.9029069842341</c:v>
                </c:pt>
                <c:pt idx="10">
                  <c:v>4703.4887953428624</c:v>
                </c:pt>
                <c:pt idx="11">
                  <c:v>5392.1710690697064</c:v>
                </c:pt>
                <c:pt idx="12">
                  <c:v>6191.1837434521958</c:v>
                </c:pt>
                <c:pt idx="13">
                  <c:v>8323.756214710198</c:v>
                </c:pt>
                <c:pt idx="14">
                  <c:v>7333.7450360567454</c:v>
                </c:pt>
                <c:pt idx="15">
                  <c:v>8528.3333618237975</c:v>
                </c:pt>
                <c:pt idx="16">
                  <c:v>7958.8923478069155</c:v>
                </c:pt>
                <c:pt idx="17">
                  <c:v>9175.2181247034223</c:v>
                </c:pt>
                <c:pt idx="18">
                  <c:v>8066.7871458665395</c:v>
                </c:pt>
                <c:pt idx="19">
                  <c:v>8465.8931287329524</c:v>
                </c:pt>
                <c:pt idx="20">
                  <c:v>9855.9687634448237</c:v>
                </c:pt>
                <c:pt idx="21">
                  <c:v>8925.766357030152</c:v>
                </c:pt>
                <c:pt idx="22">
                  <c:v>10235.708445115715</c:v>
                </c:pt>
                <c:pt idx="23">
                  <c:v>11258.797569510034</c:v>
                </c:pt>
                <c:pt idx="24">
                  <c:v>11214.16867084496</c:v>
                </c:pt>
              </c:numCache>
            </c:numRef>
          </c:val>
          <c:extLst>
            <c:ext xmlns:c16="http://schemas.microsoft.com/office/drawing/2014/chart" uri="{C3380CC4-5D6E-409C-BE32-E72D297353CC}">
              <c16:uniqueId val="{00000009-87A7-48F8-9C9E-F313DBDEC154}"/>
            </c:ext>
          </c:extLst>
        </c:ser>
        <c:ser>
          <c:idx val="11"/>
          <c:order val="11"/>
          <c:tx>
            <c:strRef>
              <c:f>Raw!$AI$14</c:f>
              <c:strCache>
                <c:ptCount val="1"/>
                <c:pt idx="0">
                  <c:v>TW</c:v>
                </c:pt>
              </c:strCache>
            </c:strRef>
          </c:tx>
          <c:spPr>
            <a:solidFill>
              <a:schemeClr val="accent2">
                <a:lumMod val="75000"/>
              </a:schemeClr>
            </a:solidFill>
            <a:ln>
              <a:noFill/>
            </a:ln>
            <a:effectLst/>
          </c:spPr>
          <c:invertIfNegative val="0"/>
          <c:cat>
            <c:numRef>
              <c:f>Raw!$B$27:$B$51</c:f>
              <c:numCache>
                <c:formatCode>m/d/yyyy</c:formatCode>
                <c:ptCount val="25"/>
                <c:pt idx="0">
                  <c:v>36891</c:v>
                </c:pt>
                <c:pt idx="1">
                  <c:v>37256</c:v>
                </c:pt>
                <c:pt idx="2">
                  <c:v>37621</c:v>
                </c:pt>
                <c:pt idx="3">
                  <c:v>37986</c:v>
                </c:pt>
                <c:pt idx="4">
                  <c:v>38352</c:v>
                </c:pt>
                <c:pt idx="5">
                  <c:v>38717</c:v>
                </c:pt>
                <c:pt idx="6">
                  <c:v>39082</c:v>
                </c:pt>
                <c:pt idx="7">
                  <c:v>39447</c:v>
                </c:pt>
                <c:pt idx="8">
                  <c:v>39813</c:v>
                </c:pt>
                <c:pt idx="9">
                  <c:v>40178</c:v>
                </c:pt>
                <c:pt idx="10">
                  <c:v>40543</c:v>
                </c:pt>
                <c:pt idx="11">
                  <c:v>40908</c:v>
                </c:pt>
                <c:pt idx="12">
                  <c:v>41274</c:v>
                </c:pt>
                <c:pt idx="13">
                  <c:v>41639</c:v>
                </c:pt>
                <c:pt idx="14">
                  <c:v>42004</c:v>
                </c:pt>
                <c:pt idx="15">
                  <c:v>42369</c:v>
                </c:pt>
                <c:pt idx="16">
                  <c:v>42735</c:v>
                </c:pt>
                <c:pt idx="17">
                  <c:v>43100</c:v>
                </c:pt>
                <c:pt idx="18">
                  <c:v>43465</c:v>
                </c:pt>
                <c:pt idx="19">
                  <c:v>43830</c:v>
                </c:pt>
                <c:pt idx="20">
                  <c:v>44196</c:v>
                </c:pt>
                <c:pt idx="21">
                  <c:v>44561</c:v>
                </c:pt>
                <c:pt idx="22">
                  <c:v>44926</c:v>
                </c:pt>
                <c:pt idx="23">
                  <c:v>45291</c:v>
                </c:pt>
                <c:pt idx="24">
                  <c:v>45657</c:v>
                </c:pt>
              </c:numCache>
            </c:numRef>
          </c:cat>
          <c:val>
            <c:numRef>
              <c:f>Raw!$AI$27:$AI$51</c:f>
              <c:numCache>
                <c:formatCode>General</c:formatCode>
                <c:ptCount val="25"/>
                <c:pt idx="0">
                  <c:v>11367.203665229434</c:v>
                </c:pt>
                <c:pt idx="1">
                  <c:v>11161.246632690985</c:v>
                </c:pt>
                <c:pt idx="2">
                  <c:v>10794.014345571679</c:v>
                </c:pt>
                <c:pt idx="3">
                  <c:v>10690.948471604765</c:v>
                </c:pt>
                <c:pt idx="4">
                  <c:v>10709.62603884511</c:v>
                </c:pt>
                <c:pt idx="5">
                  <c:v>10304.118153327434</c:v>
                </c:pt>
                <c:pt idx="6">
                  <c:v>9885.2124437415187</c:v>
                </c:pt>
                <c:pt idx="7">
                  <c:v>10460.259963008895</c:v>
                </c:pt>
                <c:pt idx="8">
                  <c:v>10650.901613973105</c:v>
                </c:pt>
                <c:pt idx="9">
                  <c:v>11471.295464408162</c:v>
                </c:pt>
                <c:pt idx="10">
                  <c:v>10841.880206706526</c:v>
                </c:pt>
                <c:pt idx="11">
                  <c:v>10945.257920195369</c:v>
                </c:pt>
                <c:pt idx="12">
                  <c:v>11330.782176276114</c:v>
                </c:pt>
                <c:pt idx="13">
                  <c:v>10700.808287918375</c:v>
                </c:pt>
                <c:pt idx="14">
                  <c:v>10638.745614950705</c:v>
                </c:pt>
                <c:pt idx="15">
                  <c:v>11212.552820678409</c:v>
                </c:pt>
                <c:pt idx="16">
                  <c:v>11019.816977354754</c:v>
                </c:pt>
                <c:pt idx="17">
                  <c:v>11166.232954022009</c:v>
                </c:pt>
                <c:pt idx="18">
                  <c:v>10925.289455451502</c:v>
                </c:pt>
                <c:pt idx="19">
                  <c:v>11652.205698415102</c:v>
                </c:pt>
                <c:pt idx="20">
                  <c:v>12165.810030066947</c:v>
                </c:pt>
                <c:pt idx="21">
                  <c:v>13146.227819680365</c:v>
                </c:pt>
                <c:pt idx="22">
                  <c:v>14901.377237451319</c:v>
                </c:pt>
                <c:pt idx="23">
                  <c:v>16344.564791689403</c:v>
                </c:pt>
                <c:pt idx="24">
                  <c:v>16634.732847177882</c:v>
                </c:pt>
              </c:numCache>
            </c:numRef>
          </c:val>
          <c:extLst>
            <c:ext xmlns:c16="http://schemas.microsoft.com/office/drawing/2014/chart" uri="{C3380CC4-5D6E-409C-BE32-E72D297353CC}">
              <c16:uniqueId val="{0000000A-87A7-48F8-9C9E-F313DBDEC154}"/>
            </c:ext>
          </c:extLst>
        </c:ser>
        <c:dLbls>
          <c:showLegendKey val="0"/>
          <c:showVal val="0"/>
          <c:showCatName val="0"/>
          <c:showSerName val="0"/>
          <c:showPercent val="0"/>
          <c:showBubbleSize val="0"/>
        </c:dLbls>
        <c:gapWidth val="150"/>
        <c:overlap val="100"/>
        <c:axId val="2107739128"/>
        <c:axId val="2107742008"/>
      </c:barChart>
      <c:lineChart>
        <c:grouping val="standard"/>
        <c:varyColors val="0"/>
        <c:ser>
          <c:idx val="13"/>
          <c:order val="13"/>
          <c:tx>
            <c:strRef>
              <c:f>Raw!$AK$14</c:f>
              <c:strCache>
                <c:ptCount val="1"/>
              </c:strCache>
            </c:strRef>
          </c:tx>
          <c:spPr>
            <a:ln w="28575" cap="rnd">
              <a:solidFill>
                <a:schemeClr val="accent2">
                  <a:lumMod val="80000"/>
                  <a:lumOff val="20000"/>
                </a:schemeClr>
              </a:solid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cat>
            <c:numRef>
              <c:f>Raw!$B$27:$B$51</c:f>
              <c:numCache>
                <c:formatCode>m/d/yyyy</c:formatCode>
                <c:ptCount val="25"/>
                <c:pt idx="0">
                  <c:v>36891</c:v>
                </c:pt>
                <c:pt idx="1">
                  <c:v>37256</c:v>
                </c:pt>
                <c:pt idx="2">
                  <c:v>37621</c:v>
                </c:pt>
                <c:pt idx="3">
                  <c:v>37986</c:v>
                </c:pt>
                <c:pt idx="4">
                  <c:v>38352</c:v>
                </c:pt>
                <c:pt idx="5">
                  <c:v>38717</c:v>
                </c:pt>
                <c:pt idx="6">
                  <c:v>39082</c:v>
                </c:pt>
                <c:pt idx="7">
                  <c:v>39447</c:v>
                </c:pt>
                <c:pt idx="8">
                  <c:v>39813</c:v>
                </c:pt>
                <c:pt idx="9">
                  <c:v>40178</c:v>
                </c:pt>
                <c:pt idx="10">
                  <c:v>40543</c:v>
                </c:pt>
                <c:pt idx="11">
                  <c:v>40908</c:v>
                </c:pt>
                <c:pt idx="12">
                  <c:v>41274</c:v>
                </c:pt>
                <c:pt idx="13">
                  <c:v>41639</c:v>
                </c:pt>
                <c:pt idx="14">
                  <c:v>42004</c:v>
                </c:pt>
                <c:pt idx="15">
                  <c:v>42369</c:v>
                </c:pt>
                <c:pt idx="16">
                  <c:v>42735</c:v>
                </c:pt>
                <c:pt idx="17">
                  <c:v>43100</c:v>
                </c:pt>
                <c:pt idx="18">
                  <c:v>43465</c:v>
                </c:pt>
                <c:pt idx="19">
                  <c:v>43830</c:v>
                </c:pt>
                <c:pt idx="20">
                  <c:v>44196</c:v>
                </c:pt>
                <c:pt idx="21">
                  <c:v>44561</c:v>
                </c:pt>
                <c:pt idx="22">
                  <c:v>44926</c:v>
                </c:pt>
                <c:pt idx="23">
                  <c:v>45291</c:v>
                </c:pt>
                <c:pt idx="24">
                  <c:v>45657</c:v>
                </c:pt>
              </c:numCache>
            </c:numRef>
          </c:cat>
          <c:val>
            <c:numRef>
              <c:f>Raw!$AK$27:$AK$51</c:f>
              <c:numCache>
                <c:formatCode>m/d/yyyy</c:formatCode>
                <c:ptCount val="25"/>
                <c:pt idx="0">
                  <c:v>36891</c:v>
                </c:pt>
                <c:pt idx="1">
                  <c:v>37256</c:v>
                </c:pt>
                <c:pt idx="2">
                  <c:v>37621</c:v>
                </c:pt>
                <c:pt idx="3">
                  <c:v>37986</c:v>
                </c:pt>
                <c:pt idx="4">
                  <c:v>38352</c:v>
                </c:pt>
                <c:pt idx="5">
                  <c:v>38717</c:v>
                </c:pt>
                <c:pt idx="6">
                  <c:v>39082</c:v>
                </c:pt>
                <c:pt idx="7">
                  <c:v>39447</c:v>
                </c:pt>
                <c:pt idx="8">
                  <c:v>39813</c:v>
                </c:pt>
                <c:pt idx="9">
                  <c:v>40178</c:v>
                </c:pt>
                <c:pt idx="10">
                  <c:v>40543</c:v>
                </c:pt>
                <c:pt idx="11">
                  <c:v>40908</c:v>
                </c:pt>
                <c:pt idx="12">
                  <c:v>41274</c:v>
                </c:pt>
                <c:pt idx="13">
                  <c:v>41639</c:v>
                </c:pt>
                <c:pt idx="14">
                  <c:v>42004</c:v>
                </c:pt>
                <c:pt idx="15">
                  <c:v>42369</c:v>
                </c:pt>
                <c:pt idx="16">
                  <c:v>42735</c:v>
                </c:pt>
                <c:pt idx="17">
                  <c:v>43100</c:v>
                </c:pt>
                <c:pt idx="18">
                  <c:v>43465</c:v>
                </c:pt>
                <c:pt idx="19">
                  <c:v>43830</c:v>
                </c:pt>
                <c:pt idx="20">
                  <c:v>44196</c:v>
                </c:pt>
                <c:pt idx="21">
                  <c:v>44561</c:v>
                </c:pt>
                <c:pt idx="22">
                  <c:v>44926</c:v>
                </c:pt>
                <c:pt idx="23">
                  <c:v>45291</c:v>
                </c:pt>
                <c:pt idx="24">
                  <c:v>45657</c:v>
                </c:pt>
              </c:numCache>
            </c:numRef>
          </c:val>
          <c:smooth val="0"/>
          <c:extLst>
            <c:ext xmlns:c16="http://schemas.microsoft.com/office/drawing/2014/chart" uri="{C3380CC4-5D6E-409C-BE32-E72D297353CC}">
              <c16:uniqueId val="{0000000B-87A7-48F8-9C9E-F313DBDEC154}"/>
            </c:ext>
          </c:extLst>
        </c:ser>
        <c:dLbls>
          <c:showLegendKey val="0"/>
          <c:showVal val="0"/>
          <c:showCatName val="0"/>
          <c:showSerName val="0"/>
          <c:showPercent val="0"/>
          <c:showBubbleSize val="0"/>
        </c:dLbls>
        <c:marker val="1"/>
        <c:smooth val="0"/>
        <c:axId val="66678375"/>
        <c:axId val="980820800"/>
        <c:extLst>
          <c:ext xmlns:c15="http://schemas.microsoft.com/office/drawing/2012/chart" uri="{02D57815-91ED-43cb-92C2-25804820EDAC}">
            <c15:filteredLineSeries>
              <c15:ser>
                <c:idx val="0"/>
                <c:order val="0"/>
                <c:tx>
                  <c:strRef>
                    <c:extLst>
                      <c:ext uri="{02D57815-91ED-43cb-92C2-25804820EDAC}">
                        <c15:formulaRef>
                          <c15:sqref>Raw!$X$14</c15:sqref>
                        </c15:formulaRef>
                      </c:ext>
                    </c:extLst>
                    <c:strCache>
                      <c:ptCount val="1"/>
                      <c:pt idx="0">
                        <c:v>CN (Lhs)</c:v>
                      </c:pt>
                    </c:strCache>
                  </c:strRef>
                </c:tx>
                <c:spPr>
                  <a:ln w="28575" cap="rnd">
                    <a:solidFill>
                      <a:srgbClr val="C00000"/>
                    </a:solidFill>
                    <a:round/>
                  </a:ln>
                  <a:effectLst/>
                </c:spPr>
                <c:marker>
                  <c:symbol val="none"/>
                </c:marker>
                <c:cat>
                  <c:numRef>
                    <c:extLst>
                      <c:ext uri="{02D57815-91ED-43cb-92C2-25804820EDAC}">
                        <c15:formulaRef>
                          <c15:sqref>Raw!$B$27:$B$51</c15:sqref>
                        </c15:formulaRef>
                      </c:ext>
                    </c:extLst>
                    <c:numCache>
                      <c:formatCode>m/d/yyyy</c:formatCode>
                      <c:ptCount val="25"/>
                      <c:pt idx="0">
                        <c:v>36891</c:v>
                      </c:pt>
                      <c:pt idx="1">
                        <c:v>37256</c:v>
                      </c:pt>
                      <c:pt idx="2">
                        <c:v>37621</c:v>
                      </c:pt>
                      <c:pt idx="3">
                        <c:v>37986</c:v>
                      </c:pt>
                      <c:pt idx="4">
                        <c:v>38352</c:v>
                      </c:pt>
                      <c:pt idx="5">
                        <c:v>38717</c:v>
                      </c:pt>
                      <c:pt idx="6">
                        <c:v>39082</c:v>
                      </c:pt>
                      <c:pt idx="7">
                        <c:v>39447</c:v>
                      </c:pt>
                      <c:pt idx="8">
                        <c:v>39813</c:v>
                      </c:pt>
                      <c:pt idx="9">
                        <c:v>40178</c:v>
                      </c:pt>
                      <c:pt idx="10">
                        <c:v>40543</c:v>
                      </c:pt>
                      <c:pt idx="11">
                        <c:v>40908</c:v>
                      </c:pt>
                      <c:pt idx="12">
                        <c:v>41274</c:v>
                      </c:pt>
                      <c:pt idx="13">
                        <c:v>41639</c:v>
                      </c:pt>
                      <c:pt idx="14">
                        <c:v>42004</c:v>
                      </c:pt>
                      <c:pt idx="15">
                        <c:v>42369</c:v>
                      </c:pt>
                      <c:pt idx="16">
                        <c:v>42735</c:v>
                      </c:pt>
                      <c:pt idx="17">
                        <c:v>43100</c:v>
                      </c:pt>
                      <c:pt idx="18">
                        <c:v>43465</c:v>
                      </c:pt>
                      <c:pt idx="19">
                        <c:v>43830</c:v>
                      </c:pt>
                      <c:pt idx="20">
                        <c:v>44196</c:v>
                      </c:pt>
                      <c:pt idx="21">
                        <c:v>44561</c:v>
                      </c:pt>
                      <c:pt idx="22">
                        <c:v>44926</c:v>
                      </c:pt>
                      <c:pt idx="23">
                        <c:v>45291</c:v>
                      </c:pt>
                      <c:pt idx="24">
                        <c:v>45657</c:v>
                      </c:pt>
                    </c:numCache>
                  </c:numRef>
                </c:cat>
                <c:val>
                  <c:numRef>
                    <c:extLst>
                      <c:ext uri="{02D57815-91ED-43cb-92C2-25804820EDAC}">
                        <c15:formulaRef>
                          <c15:sqref>Raw!$X$27:$X$51</c15:sqref>
                        </c15:formulaRef>
                      </c:ext>
                    </c:extLst>
                    <c:numCache>
                      <c:formatCode>General</c:formatCode>
                      <c:ptCount val="25"/>
                      <c:pt idx="0">
                        <c:v>42518.976238900184</c:v>
                      </c:pt>
                      <c:pt idx="1">
                        <c:v>50416.05809112214</c:v>
                      </c:pt>
                      <c:pt idx="2">
                        <c:v>57905.096231555435</c:v>
                      </c:pt>
                      <c:pt idx="3">
                        <c:v>62667.321367314049</c:v>
                      </c:pt>
                      <c:pt idx="4">
                        <c:v>69026.330133856813</c:v>
                      </c:pt>
                      <c:pt idx="5">
                        <c:v>75799.845191639295</c:v>
                      </c:pt>
                      <c:pt idx="6">
                        <c:v>87250.558052893262</c:v>
                      </c:pt>
                      <c:pt idx="7">
                        <c:v>95911.120082713431</c:v>
                      </c:pt>
                      <c:pt idx="8">
                        <c:v>104937.28888206781</c:v>
                      </c:pt>
                      <c:pt idx="9">
                        <c:v>127335.0381432844</c:v>
                      </c:pt>
                      <c:pt idx="10">
                        <c:v>133606.67059385218</c:v>
                      </c:pt>
                      <c:pt idx="11">
                        <c:v>143428.90712299096</c:v>
                      </c:pt>
                      <c:pt idx="12">
                        <c:v>158165.56305353675</c:v>
                      </c:pt>
                      <c:pt idx="13">
                        <c:v>171025.45221650059</c:v>
                      </c:pt>
                      <c:pt idx="14">
                        <c:v>184676.83865118984</c:v>
                      </c:pt>
                      <c:pt idx="15">
                        <c:v>199174.68478896198</c:v>
                      </c:pt>
                      <c:pt idx="16">
                        <c:v>210640.25097791446</c:v>
                      </c:pt>
                      <c:pt idx="17">
                        <c:v>223594.95370558175</c:v>
                      </c:pt>
                      <c:pt idx="18">
                        <c:v>236692.30179092195</c:v>
                      </c:pt>
                      <c:pt idx="19">
                        <c:v>248223.31996609148</c:v>
                      </c:pt>
                      <c:pt idx="20">
                        <c:v>259923.32821429588</c:v>
                      </c:pt>
                      <c:pt idx="21">
                        <c:v>266692.2922625771</c:v>
                      </c:pt>
                      <c:pt idx="22">
                        <c:v>278474.44010824041</c:v>
                      </c:pt>
                      <c:pt idx="23">
                        <c:v>296821.37759150215</c:v>
                      </c:pt>
                      <c:pt idx="24">
                        <c:v>317561.04232492473</c:v>
                      </c:pt>
                    </c:numCache>
                  </c:numRef>
                </c:val>
                <c:smooth val="0"/>
                <c:extLst>
                  <c:ext xmlns:c16="http://schemas.microsoft.com/office/drawing/2014/chart" uri="{C3380CC4-5D6E-409C-BE32-E72D297353CC}">
                    <c16:uniqueId val="{0000000C-87A7-48F8-9C9E-F313DBDEC154}"/>
                  </c:ext>
                </c:extLst>
              </c15:ser>
            </c15:filteredLineSeries>
            <c15:filteredLineSeries>
              <c15:ser>
                <c:idx val="12"/>
                <c:order val="12"/>
                <c:tx>
                  <c:strRef>
                    <c:extLst xmlns:c15="http://schemas.microsoft.com/office/drawing/2012/chart">
                      <c:ext xmlns:c15="http://schemas.microsoft.com/office/drawing/2012/chart" uri="{02D57815-91ED-43cb-92C2-25804820EDAC}">
                        <c15:formulaRef>
                          <c15:sqref>Raw!$AJ$14</c15:sqref>
                        </c15:formulaRef>
                      </c:ext>
                    </c:extLst>
                    <c:strCache>
                      <c:ptCount val="1"/>
                      <c:pt idx="0">
                        <c:v>US</c:v>
                      </c:pt>
                    </c:strCache>
                  </c:strRef>
                </c:tx>
                <c:spPr>
                  <a:ln w="28575" cap="rnd">
                    <a:solidFill>
                      <a:schemeClr val="accent1">
                        <a:lumMod val="80000"/>
                        <a:lumOff val="20000"/>
                      </a:schemeClr>
                    </a:solidFill>
                    <a:round/>
                  </a:ln>
                  <a:effectLst/>
                </c:spPr>
                <c:marker>
                  <c:symbol val="circle"/>
                  <c:size val="5"/>
                  <c:spPr>
                    <a:solidFill>
                      <a:schemeClr val="accent1">
                        <a:lumMod val="80000"/>
                        <a:lumOff val="20000"/>
                      </a:schemeClr>
                    </a:solidFill>
                    <a:ln w="9525">
                      <a:solidFill>
                        <a:schemeClr val="accent1">
                          <a:lumMod val="80000"/>
                          <a:lumOff val="20000"/>
                        </a:schemeClr>
                      </a:solidFill>
                    </a:ln>
                    <a:effectLst/>
                  </c:spPr>
                </c:marker>
                <c:cat>
                  <c:numRef>
                    <c:extLst xmlns:c15="http://schemas.microsoft.com/office/drawing/2012/chart">
                      <c:ext xmlns:c15="http://schemas.microsoft.com/office/drawing/2012/chart" uri="{02D57815-91ED-43cb-92C2-25804820EDAC}">
                        <c15:formulaRef>
                          <c15:sqref>Raw!$B$27:$B$51</c15:sqref>
                        </c15:formulaRef>
                      </c:ext>
                    </c:extLst>
                    <c:numCache>
                      <c:formatCode>m/d/yyyy</c:formatCode>
                      <c:ptCount val="25"/>
                      <c:pt idx="0">
                        <c:v>36891</c:v>
                      </c:pt>
                      <c:pt idx="1">
                        <c:v>37256</c:v>
                      </c:pt>
                      <c:pt idx="2">
                        <c:v>37621</c:v>
                      </c:pt>
                      <c:pt idx="3">
                        <c:v>37986</c:v>
                      </c:pt>
                      <c:pt idx="4">
                        <c:v>38352</c:v>
                      </c:pt>
                      <c:pt idx="5">
                        <c:v>38717</c:v>
                      </c:pt>
                      <c:pt idx="6">
                        <c:v>39082</c:v>
                      </c:pt>
                      <c:pt idx="7">
                        <c:v>39447</c:v>
                      </c:pt>
                      <c:pt idx="8">
                        <c:v>39813</c:v>
                      </c:pt>
                      <c:pt idx="9">
                        <c:v>40178</c:v>
                      </c:pt>
                      <c:pt idx="10">
                        <c:v>40543</c:v>
                      </c:pt>
                      <c:pt idx="11">
                        <c:v>40908</c:v>
                      </c:pt>
                      <c:pt idx="12">
                        <c:v>41274</c:v>
                      </c:pt>
                      <c:pt idx="13">
                        <c:v>41639</c:v>
                      </c:pt>
                      <c:pt idx="14">
                        <c:v>42004</c:v>
                      </c:pt>
                      <c:pt idx="15">
                        <c:v>42369</c:v>
                      </c:pt>
                      <c:pt idx="16">
                        <c:v>42735</c:v>
                      </c:pt>
                      <c:pt idx="17">
                        <c:v>43100</c:v>
                      </c:pt>
                      <c:pt idx="18">
                        <c:v>43465</c:v>
                      </c:pt>
                      <c:pt idx="19">
                        <c:v>43830</c:v>
                      </c:pt>
                      <c:pt idx="20">
                        <c:v>44196</c:v>
                      </c:pt>
                      <c:pt idx="21">
                        <c:v>44561</c:v>
                      </c:pt>
                      <c:pt idx="22">
                        <c:v>44926</c:v>
                      </c:pt>
                      <c:pt idx="23">
                        <c:v>45291</c:v>
                      </c:pt>
                      <c:pt idx="24">
                        <c:v>45657</c:v>
                      </c:pt>
                    </c:numCache>
                  </c:numRef>
                </c:cat>
                <c:val>
                  <c:numRef>
                    <c:extLst xmlns:c15="http://schemas.microsoft.com/office/drawing/2012/chart">
                      <c:ext xmlns:c15="http://schemas.microsoft.com/office/drawing/2012/chart" uri="{02D57815-91ED-43cb-92C2-25804820EDAC}">
                        <c15:formulaRef>
                          <c15:sqref>Raw!$AJ$27:$AJ$51</c15:sqref>
                        </c15:formulaRef>
                      </c:ext>
                    </c:extLst>
                    <c:numCache>
                      <c:formatCode>General</c:formatCode>
                      <c:ptCount val="25"/>
                      <c:pt idx="0">
                        <c:v>566381.00923634262</c:v>
                      </c:pt>
                      <c:pt idx="1">
                        <c:v>570980.95764428005</c:v>
                      </c:pt>
                      <c:pt idx="2">
                        <c:v>641102.53015482333</c:v>
                      </c:pt>
                      <c:pt idx="3">
                        <c:v>729680.55689435068</c:v>
                      </c:pt>
                      <c:pt idx="4">
                        <c:v>795293.5171522859</c:v>
                      </c:pt>
                      <c:pt idx="5">
                        <c:v>831923.86603669962</c:v>
                      </c:pt>
                      <c:pt idx="6">
                        <c:v>843911.66233930283</c:v>
                      </c:pt>
                      <c:pt idx="7">
                        <c:v>866430.47090541816</c:v>
                      </c:pt>
                      <c:pt idx="8">
                        <c:v>929457.82359084219</c:v>
                      </c:pt>
                      <c:pt idx="9">
                        <c:v>1002596.4174101321</c:v>
                      </c:pt>
                      <c:pt idx="10">
                        <c:v>1031257.143286537</c:v>
                      </c:pt>
                      <c:pt idx="11">
                        <c:v>1019045.9408180772</c:v>
                      </c:pt>
                      <c:pt idx="12">
                        <c:v>962443.2343391137</c:v>
                      </c:pt>
                      <c:pt idx="13">
                        <c:v>888413.21665149624</c:v>
                      </c:pt>
                      <c:pt idx="14">
                        <c:v>833765.01674895454</c:v>
                      </c:pt>
                      <c:pt idx="15">
                        <c:v>814831.4026711022</c:v>
                      </c:pt>
                      <c:pt idx="16">
                        <c:v>812331.03992645373</c:v>
                      </c:pt>
                      <c:pt idx="17">
                        <c:v>803961.22660824144</c:v>
                      </c:pt>
                      <c:pt idx="18">
                        <c:v>828158.30788376299</c:v>
                      </c:pt>
                      <c:pt idx="19">
                        <c:v>875217.36274614662</c:v>
                      </c:pt>
                      <c:pt idx="20">
                        <c:v>916416.63826548134</c:v>
                      </c:pt>
                      <c:pt idx="21">
                        <c:v>906594.2544182539</c:v>
                      </c:pt>
                      <c:pt idx="22">
                        <c:v>896121.20339450275</c:v>
                      </c:pt>
                      <c:pt idx="23">
                        <c:v>916014.7</c:v>
                      </c:pt>
                      <c:pt idx="24">
                        <c:v>968381.59485090966</c:v>
                      </c:pt>
                    </c:numCache>
                  </c:numRef>
                </c:val>
                <c:smooth val="0"/>
                <c:extLst xmlns:c15="http://schemas.microsoft.com/office/drawing/2012/chart">
                  <c:ext xmlns:c16="http://schemas.microsoft.com/office/drawing/2014/chart" uri="{C3380CC4-5D6E-409C-BE32-E72D297353CC}">
                    <c16:uniqueId val="{0000000D-87A7-48F8-9C9E-F313DBDEC154}"/>
                  </c:ext>
                </c:extLst>
              </c15:ser>
            </c15:filteredLineSeries>
          </c:ext>
        </c:extLst>
      </c:lineChart>
      <c:dateAx>
        <c:axId val="2107739128"/>
        <c:scaling>
          <c:orientation val="minMax"/>
          <c:min val="36526"/>
        </c:scaling>
        <c:delete val="0"/>
        <c:axPos val="b"/>
        <c:numFmt formatCode="yy" sourceLinked="0"/>
        <c:majorTickMark val="out"/>
        <c:minorTickMark val="none"/>
        <c:tickLblPos val="nextTo"/>
        <c:spPr>
          <a:noFill/>
          <a:ln w="9525" cap="flat" cmpd="sng" algn="ctr">
            <a:solidFill>
              <a:srgbClr val="969696"/>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2107742008"/>
        <c:crosses val="autoZero"/>
        <c:auto val="1"/>
        <c:lblOffset val="100"/>
        <c:baseTimeUnit val="years"/>
      </c:dateAx>
      <c:valAx>
        <c:axId val="2107742008"/>
        <c:scaling>
          <c:orientation val="minMax"/>
        </c:scaling>
        <c:delete val="0"/>
        <c:axPos val="l"/>
        <c:numFmt formatCode="General" sourceLinked="1"/>
        <c:majorTickMark val="out"/>
        <c:minorTickMark val="none"/>
        <c:tickLblPos val="nextTo"/>
        <c:spPr>
          <a:noFill/>
          <a:ln>
            <a:solidFill>
              <a:srgbClr val="969696"/>
            </a:solid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2107739128"/>
        <c:crosses val="autoZero"/>
        <c:crossBetween val="between"/>
        <c:dispUnits>
          <c:builtInUnit val="thousands"/>
        </c:dispUnits>
      </c:valAx>
      <c:valAx>
        <c:axId val="980820800"/>
        <c:scaling>
          <c:orientation val="minMax"/>
          <c:max val="300"/>
          <c:min val="0"/>
        </c:scaling>
        <c:delete val="0"/>
        <c:axPos val="r"/>
        <c:numFmt formatCode="General" sourceLinked="0"/>
        <c:majorTickMark val="out"/>
        <c:minorTickMark val="none"/>
        <c:tickLblPos val="nextTo"/>
        <c:spPr>
          <a:noFill/>
          <a:ln>
            <a:solidFill>
              <a:srgbClr val="969696"/>
            </a:solid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66678375"/>
        <c:crosses val="max"/>
        <c:crossBetween val="between"/>
      </c:valAx>
      <c:dateAx>
        <c:axId val="66678375"/>
        <c:scaling>
          <c:orientation val="minMax"/>
        </c:scaling>
        <c:delete val="1"/>
        <c:axPos val="b"/>
        <c:numFmt formatCode="m/d/yyyy" sourceLinked="1"/>
        <c:majorTickMark val="out"/>
        <c:minorTickMark val="none"/>
        <c:tickLblPos val="nextTo"/>
        <c:crossAx val="980820800"/>
        <c:crosses val="autoZero"/>
        <c:auto val="1"/>
        <c:lblOffset val="100"/>
        <c:baseTimeUnit val="years"/>
      </c:dateAx>
      <c:spPr>
        <a:noFill/>
        <a:ln>
          <a:noFill/>
        </a:ln>
        <a:effectLst/>
      </c:spPr>
    </c:plotArea>
    <c:legend>
      <c:legendPos val="t"/>
      <c:legendEntry>
        <c:idx val="11"/>
        <c:delete val="1"/>
      </c:legendEntry>
      <c:layout>
        <c:manualLayout>
          <c:xMode val="edge"/>
          <c:yMode val="edge"/>
          <c:x val="0"/>
          <c:y val="9.63196267133275E-2"/>
          <c:w val="1"/>
          <c:h val="6.9737168270632838E-2"/>
        </c:manualLayout>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0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userShapes r:id="rId5"/>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en-US" dirty="0">
                <a:solidFill>
                  <a:srgbClr val="581D74"/>
                </a:solidFill>
              </a:rPr>
              <a:t>Debt Ratio by Sector (% GDP)</a:t>
            </a:r>
          </a:p>
        </c:rich>
      </c:tx>
      <c:layout>
        <c:manualLayout>
          <c:xMode val="edge"/>
          <c:yMode val="edge"/>
          <c:x val="0.35337366032370954"/>
          <c:y val="1.5484423570561346E-3"/>
        </c:manualLayout>
      </c:layout>
      <c:overlay val="0"/>
      <c:spPr>
        <a:noFill/>
        <a:ln>
          <a:noFill/>
        </a:ln>
        <a:effectLst/>
      </c:spPr>
    </c:title>
    <c:autoTitleDeleted val="0"/>
    <c:plotArea>
      <c:layout>
        <c:manualLayout>
          <c:layoutTarget val="inner"/>
          <c:xMode val="edge"/>
          <c:yMode val="edge"/>
          <c:x val="5.2218856229291406E-2"/>
          <c:y val="0.15930883163880494"/>
          <c:w val="0.90640146544181976"/>
          <c:h val="0.63356761775185377"/>
        </c:manualLayout>
      </c:layout>
      <c:barChart>
        <c:barDir val="col"/>
        <c:grouping val="stacked"/>
        <c:varyColors val="0"/>
        <c:ser>
          <c:idx val="0"/>
          <c:order val="0"/>
          <c:tx>
            <c:strRef>
              <c:f>Sum!$D$31</c:f>
              <c:strCache>
                <c:ptCount val="1"/>
                <c:pt idx="0">
                  <c:v>Households</c:v>
                </c:pt>
              </c:strCache>
            </c:strRef>
          </c:tx>
          <c:spPr>
            <a:solidFill>
              <a:srgbClr val="581D74"/>
            </a:solidFill>
            <a:ln>
              <a:noFill/>
            </a:ln>
            <a:effectLst/>
          </c:spPr>
          <c:invertIfNegative val="0"/>
          <c:dPt>
            <c:idx val="9"/>
            <c:invertIfNegative val="0"/>
            <c:bubble3D val="0"/>
            <c:spPr>
              <a:solidFill>
                <a:srgbClr val="581D74">
                  <a:alpha val="50196"/>
                </a:srgbClr>
              </a:solidFill>
              <a:ln>
                <a:noFill/>
              </a:ln>
              <a:effectLst/>
            </c:spPr>
            <c:extLst>
              <c:ext xmlns:c16="http://schemas.microsoft.com/office/drawing/2014/chart" uri="{C3380CC4-5D6E-409C-BE32-E72D297353CC}">
                <c16:uniqueId val="{00000001-D850-451A-B1E1-5E926F0D73A7}"/>
              </c:ext>
            </c:extLst>
          </c:dPt>
          <c:dPt>
            <c:idx val="10"/>
            <c:invertIfNegative val="0"/>
            <c:bubble3D val="0"/>
            <c:spPr>
              <a:solidFill>
                <a:srgbClr val="581D74">
                  <a:alpha val="50196"/>
                </a:srgbClr>
              </a:solidFill>
              <a:ln>
                <a:noFill/>
              </a:ln>
              <a:effectLst/>
            </c:spPr>
            <c:extLst>
              <c:ext xmlns:c16="http://schemas.microsoft.com/office/drawing/2014/chart" uri="{C3380CC4-5D6E-409C-BE32-E72D297353CC}">
                <c16:uniqueId val="{00000003-D850-451A-B1E1-5E926F0D73A7}"/>
              </c:ext>
            </c:extLst>
          </c:dPt>
          <c:dLbls>
            <c:dLbl>
              <c:idx val="10"/>
              <c:layout>
                <c:manualLayout>
                  <c:x val="-1.557955638147977E-6"/>
                  <c:y val="-1.869624084951862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850-451A-B1E1-5E926F0D73A7}"/>
                </c:ext>
              </c:extLst>
            </c:dLbl>
            <c:numFmt formatCode="#,##0" sourceLinked="0"/>
            <c:spPr>
              <a:noFill/>
              <a:ln>
                <a:noFill/>
              </a:ln>
              <a:effectLst/>
            </c:spPr>
            <c:txPr>
              <a:bodyPr rot="0" vert="horz"/>
              <a:lstStyle/>
              <a:p>
                <a:pPr>
                  <a:defRPr sz="9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Sum!$A$32:$A$43</c:f>
              <c:strCache>
                <c:ptCount val="12"/>
                <c:pt idx="0">
                  <c:v>JP</c:v>
                </c:pt>
                <c:pt idx="1">
                  <c:v>CN</c:v>
                </c:pt>
                <c:pt idx="2">
                  <c:v>SK</c:v>
                </c:pt>
                <c:pt idx="3">
                  <c:v>US</c:v>
                </c:pt>
                <c:pt idx="4">
                  <c:v>EU</c:v>
                </c:pt>
                <c:pt idx="5">
                  <c:v>TH</c:v>
                </c:pt>
                <c:pt idx="6">
                  <c:v>MY</c:v>
                </c:pt>
                <c:pt idx="7">
                  <c:v>AU</c:v>
                </c:pt>
                <c:pt idx="8">
                  <c:v>IN</c:v>
                </c:pt>
                <c:pt idx="9">
                  <c:v>VN</c:v>
                </c:pt>
                <c:pt idx="10">
                  <c:v>PH</c:v>
                </c:pt>
                <c:pt idx="11">
                  <c:v>ID</c:v>
                </c:pt>
              </c:strCache>
            </c:strRef>
          </c:cat>
          <c:val>
            <c:numRef>
              <c:f>Sum!$D$32:$D$43</c:f>
              <c:numCache>
                <c:formatCode>General</c:formatCode>
                <c:ptCount val="12"/>
                <c:pt idx="0">
                  <c:v>65.400000000000006</c:v>
                </c:pt>
                <c:pt idx="1">
                  <c:v>62.1</c:v>
                </c:pt>
                <c:pt idx="2">
                  <c:v>91</c:v>
                </c:pt>
                <c:pt idx="3">
                  <c:v>70.7</c:v>
                </c:pt>
                <c:pt idx="4">
                  <c:v>52.2</c:v>
                </c:pt>
                <c:pt idx="5">
                  <c:v>90.5</c:v>
                </c:pt>
                <c:pt idx="6">
                  <c:v>69.099999999999994</c:v>
                </c:pt>
                <c:pt idx="7">
                  <c:v>111.5</c:v>
                </c:pt>
                <c:pt idx="8">
                  <c:v>42.9</c:v>
                </c:pt>
                <c:pt idx="11">
                  <c:v>16.3</c:v>
                </c:pt>
              </c:numCache>
            </c:numRef>
          </c:val>
          <c:extLst>
            <c:ext xmlns:c16="http://schemas.microsoft.com/office/drawing/2014/chart" uri="{C3380CC4-5D6E-409C-BE32-E72D297353CC}">
              <c16:uniqueId val="{00000004-D850-451A-B1E1-5E926F0D73A7}"/>
            </c:ext>
          </c:extLst>
        </c:ser>
        <c:ser>
          <c:idx val="1"/>
          <c:order val="1"/>
          <c:tx>
            <c:strRef>
              <c:f>Sum!$E$31</c:f>
              <c:strCache>
                <c:ptCount val="1"/>
                <c:pt idx="0">
                  <c:v>Non-financial</c:v>
                </c:pt>
              </c:strCache>
            </c:strRef>
          </c:tx>
          <c:spPr>
            <a:solidFill>
              <a:srgbClr val="969696"/>
            </a:solidFill>
            <a:ln>
              <a:noFill/>
            </a:ln>
            <a:effectLst/>
          </c:spPr>
          <c:invertIfNegative val="0"/>
          <c:dPt>
            <c:idx val="9"/>
            <c:invertIfNegative val="0"/>
            <c:bubble3D val="0"/>
            <c:spPr>
              <a:solidFill>
                <a:srgbClr val="581D74">
                  <a:alpha val="50000"/>
                </a:srgbClr>
              </a:solidFill>
              <a:ln>
                <a:noFill/>
              </a:ln>
              <a:effectLst/>
            </c:spPr>
            <c:extLst>
              <c:ext xmlns:c16="http://schemas.microsoft.com/office/drawing/2014/chart" uri="{C3380CC4-5D6E-409C-BE32-E72D297353CC}">
                <c16:uniqueId val="{00000006-D850-451A-B1E1-5E926F0D73A7}"/>
              </c:ext>
            </c:extLst>
          </c:dPt>
          <c:dPt>
            <c:idx val="10"/>
            <c:invertIfNegative val="0"/>
            <c:bubble3D val="0"/>
            <c:spPr>
              <a:solidFill>
                <a:srgbClr val="581D74">
                  <a:alpha val="50196"/>
                </a:srgbClr>
              </a:solidFill>
              <a:ln>
                <a:noFill/>
              </a:ln>
              <a:effectLst/>
            </c:spPr>
            <c:extLst>
              <c:ext xmlns:c16="http://schemas.microsoft.com/office/drawing/2014/chart" uri="{C3380CC4-5D6E-409C-BE32-E72D297353CC}">
                <c16:uniqueId val="{00000008-D850-451A-B1E1-5E926F0D73A7}"/>
              </c:ext>
            </c:extLst>
          </c:dPt>
          <c:dLbls>
            <c:dLbl>
              <c:idx val="10"/>
              <c:layout>
                <c:manualLayout>
                  <c:x val="-1.4602819745322812E-16"/>
                  <c:y val="9.07417026715929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850-451A-B1E1-5E926F0D73A7}"/>
                </c:ext>
              </c:extLst>
            </c:dLbl>
            <c:numFmt formatCode="#,##0" sourceLinked="0"/>
            <c:spPr>
              <a:noFill/>
              <a:ln>
                <a:noFill/>
              </a:ln>
              <a:effectLst/>
            </c:spPr>
            <c:txPr>
              <a:bodyPr rot="0" vert="horz"/>
              <a:lstStyle/>
              <a:p>
                <a:pPr>
                  <a:defRPr sz="900" b="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Sum!$A$32:$A$43</c:f>
              <c:strCache>
                <c:ptCount val="12"/>
                <c:pt idx="0">
                  <c:v>JP</c:v>
                </c:pt>
                <c:pt idx="1">
                  <c:v>CN</c:v>
                </c:pt>
                <c:pt idx="2">
                  <c:v>SK</c:v>
                </c:pt>
                <c:pt idx="3">
                  <c:v>US</c:v>
                </c:pt>
                <c:pt idx="4">
                  <c:v>EU</c:v>
                </c:pt>
                <c:pt idx="5">
                  <c:v>TH</c:v>
                </c:pt>
                <c:pt idx="6">
                  <c:v>MY</c:v>
                </c:pt>
                <c:pt idx="7">
                  <c:v>AU</c:v>
                </c:pt>
                <c:pt idx="8">
                  <c:v>IN</c:v>
                </c:pt>
                <c:pt idx="9">
                  <c:v>VN</c:v>
                </c:pt>
                <c:pt idx="10">
                  <c:v>PH</c:v>
                </c:pt>
                <c:pt idx="11">
                  <c:v>ID</c:v>
                </c:pt>
              </c:strCache>
            </c:strRef>
          </c:cat>
          <c:val>
            <c:numRef>
              <c:f>Sum!$E$32:$E$43</c:f>
              <c:numCache>
                <c:formatCode>General</c:formatCode>
                <c:ptCount val="12"/>
                <c:pt idx="0">
                  <c:v>116.7</c:v>
                </c:pt>
                <c:pt idx="1">
                  <c:v>142.5</c:v>
                </c:pt>
                <c:pt idx="2">
                  <c:v>111.5</c:v>
                </c:pt>
                <c:pt idx="3">
                  <c:v>75.2</c:v>
                </c:pt>
                <c:pt idx="4">
                  <c:v>102.1</c:v>
                </c:pt>
                <c:pt idx="5">
                  <c:v>84.8</c:v>
                </c:pt>
                <c:pt idx="6">
                  <c:v>88.7</c:v>
                </c:pt>
                <c:pt idx="7">
                  <c:v>59.8</c:v>
                </c:pt>
                <c:pt idx="8">
                  <c:v>56.1</c:v>
                </c:pt>
                <c:pt idx="9" formatCode="0.0">
                  <c:v>126.09893703674811</c:v>
                </c:pt>
                <c:pt idx="10" formatCode="0.0">
                  <c:v>48.301012013188924</c:v>
                </c:pt>
                <c:pt idx="11">
                  <c:v>24.2</c:v>
                </c:pt>
              </c:numCache>
            </c:numRef>
          </c:val>
          <c:extLst>
            <c:ext xmlns:c16="http://schemas.microsoft.com/office/drawing/2014/chart" uri="{C3380CC4-5D6E-409C-BE32-E72D297353CC}">
              <c16:uniqueId val="{00000009-D850-451A-B1E1-5E926F0D73A7}"/>
            </c:ext>
          </c:extLst>
        </c:ser>
        <c:ser>
          <c:idx val="2"/>
          <c:order val="2"/>
          <c:tx>
            <c:strRef>
              <c:f>Sum!$F$31</c:f>
              <c:strCache>
                <c:ptCount val="1"/>
                <c:pt idx="0">
                  <c:v>Government</c:v>
                </c:pt>
              </c:strCache>
            </c:strRef>
          </c:tx>
          <c:spPr>
            <a:solidFill>
              <a:srgbClr val="31879C"/>
            </a:solidFill>
            <a:effectLst/>
          </c:spPr>
          <c:invertIfNegative val="0"/>
          <c:dLbls>
            <c:numFmt formatCode="#,##0" sourceLinked="0"/>
            <c:spPr>
              <a:noFill/>
              <a:ln>
                <a:noFill/>
              </a:ln>
              <a:effectLst/>
            </c:spPr>
            <c:txPr>
              <a:bodyPr/>
              <a:lstStyle/>
              <a:p>
                <a:pPr>
                  <a:defRPr sz="9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Sum!$A$32:$A$43</c:f>
              <c:strCache>
                <c:ptCount val="12"/>
                <c:pt idx="0">
                  <c:v>JP</c:v>
                </c:pt>
                <c:pt idx="1">
                  <c:v>CN</c:v>
                </c:pt>
                <c:pt idx="2">
                  <c:v>SK</c:v>
                </c:pt>
                <c:pt idx="3">
                  <c:v>US</c:v>
                </c:pt>
                <c:pt idx="4">
                  <c:v>EU</c:v>
                </c:pt>
                <c:pt idx="5">
                  <c:v>TH</c:v>
                </c:pt>
                <c:pt idx="6">
                  <c:v>MY</c:v>
                </c:pt>
                <c:pt idx="7">
                  <c:v>AU</c:v>
                </c:pt>
                <c:pt idx="8">
                  <c:v>IN</c:v>
                </c:pt>
                <c:pt idx="9">
                  <c:v>VN</c:v>
                </c:pt>
                <c:pt idx="10">
                  <c:v>PH</c:v>
                </c:pt>
                <c:pt idx="11">
                  <c:v>ID</c:v>
                </c:pt>
              </c:strCache>
            </c:strRef>
          </c:cat>
          <c:val>
            <c:numRef>
              <c:f>Sum!$F$32:$F$43</c:f>
              <c:numCache>
                <c:formatCode>General</c:formatCode>
                <c:ptCount val="12"/>
                <c:pt idx="0">
                  <c:v>218</c:v>
                </c:pt>
                <c:pt idx="1">
                  <c:v>87.4</c:v>
                </c:pt>
                <c:pt idx="2">
                  <c:v>45.4</c:v>
                </c:pt>
                <c:pt idx="3">
                  <c:v>111.7</c:v>
                </c:pt>
                <c:pt idx="4">
                  <c:v>88</c:v>
                </c:pt>
                <c:pt idx="5">
                  <c:v>55.8</c:v>
                </c:pt>
                <c:pt idx="6">
                  <c:v>65.400000000000006</c:v>
                </c:pt>
                <c:pt idx="7">
                  <c:v>50.5</c:v>
                </c:pt>
                <c:pt idx="8">
                  <c:v>83.5</c:v>
                </c:pt>
                <c:pt idx="9" formatCode="0.0">
                  <c:v>32.940410878026881</c:v>
                </c:pt>
                <c:pt idx="10" formatCode="0.0">
                  <c:v>62.027070602457577</c:v>
                </c:pt>
                <c:pt idx="11">
                  <c:v>39.200000000000003</c:v>
                </c:pt>
              </c:numCache>
            </c:numRef>
          </c:val>
          <c:extLst>
            <c:ext xmlns:c16="http://schemas.microsoft.com/office/drawing/2014/chart" uri="{C3380CC4-5D6E-409C-BE32-E72D297353CC}">
              <c16:uniqueId val="{0000000A-D850-451A-B1E1-5E926F0D73A7}"/>
            </c:ext>
          </c:extLst>
        </c:ser>
        <c:dLbls>
          <c:showLegendKey val="0"/>
          <c:showVal val="0"/>
          <c:showCatName val="0"/>
          <c:showSerName val="0"/>
          <c:showPercent val="0"/>
          <c:showBubbleSize val="0"/>
        </c:dLbls>
        <c:gapWidth val="150"/>
        <c:overlap val="100"/>
        <c:axId val="1048024216"/>
        <c:axId val="1048027496"/>
      </c:barChart>
      <c:lineChart>
        <c:grouping val="standard"/>
        <c:varyColors val="0"/>
        <c:ser>
          <c:idx val="4"/>
          <c:order val="4"/>
          <c:tx>
            <c:strRef>
              <c:f>Sum!$C$31</c:f>
              <c:strCache>
                <c:ptCount val="1"/>
                <c:pt idx="0">
                  <c:v>Total debt</c:v>
                </c:pt>
              </c:strCache>
            </c:strRef>
          </c:tx>
          <c:spPr>
            <a:ln w="19050">
              <a:noFill/>
            </a:ln>
          </c:spPr>
          <c:marker>
            <c:spPr>
              <a:noFill/>
              <a:ln>
                <a:noFill/>
              </a:ln>
            </c:spPr>
          </c:marker>
          <c:dLbls>
            <c:numFmt formatCode="#,##0" sourceLinked="0"/>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Sum!$A$32:$A$43</c:f>
              <c:strCache>
                <c:ptCount val="12"/>
                <c:pt idx="0">
                  <c:v>JP</c:v>
                </c:pt>
                <c:pt idx="1">
                  <c:v>CN</c:v>
                </c:pt>
                <c:pt idx="2">
                  <c:v>SK</c:v>
                </c:pt>
                <c:pt idx="3">
                  <c:v>US</c:v>
                </c:pt>
                <c:pt idx="4">
                  <c:v>EU</c:v>
                </c:pt>
                <c:pt idx="5">
                  <c:v>TH</c:v>
                </c:pt>
                <c:pt idx="6">
                  <c:v>MY</c:v>
                </c:pt>
                <c:pt idx="7">
                  <c:v>AU</c:v>
                </c:pt>
                <c:pt idx="8">
                  <c:v>IN</c:v>
                </c:pt>
                <c:pt idx="9">
                  <c:v>VN</c:v>
                </c:pt>
                <c:pt idx="10">
                  <c:v>PH</c:v>
                </c:pt>
                <c:pt idx="11">
                  <c:v>ID</c:v>
                </c:pt>
              </c:strCache>
            </c:strRef>
          </c:cat>
          <c:val>
            <c:numRef>
              <c:f>Sum!$C$32:$C$43</c:f>
              <c:numCache>
                <c:formatCode>0</c:formatCode>
                <c:ptCount val="12"/>
                <c:pt idx="0">
                  <c:v>400.1</c:v>
                </c:pt>
                <c:pt idx="1">
                  <c:v>292</c:v>
                </c:pt>
                <c:pt idx="2">
                  <c:v>247.9</c:v>
                </c:pt>
                <c:pt idx="3">
                  <c:v>257.60000000000002</c:v>
                </c:pt>
                <c:pt idx="4">
                  <c:v>242.3</c:v>
                </c:pt>
                <c:pt idx="5">
                  <c:v>231.10000000000002</c:v>
                </c:pt>
                <c:pt idx="6">
                  <c:v>223.20000000000002</c:v>
                </c:pt>
                <c:pt idx="7">
                  <c:v>221.8</c:v>
                </c:pt>
                <c:pt idx="8">
                  <c:v>182.5</c:v>
                </c:pt>
                <c:pt idx="9">
                  <c:v>159.03934791477499</c:v>
                </c:pt>
                <c:pt idx="10">
                  <c:v>110.32808261564651</c:v>
                </c:pt>
                <c:pt idx="11">
                  <c:v>79.7</c:v>
                </c:pt>
              </c:numCache>
            </c:numRef>
          </c:val>
          <c:smooth val="0"/>
          <c:extLst>
            <c:ext xmlns:c16="http://schemas.microsoft.com/office/drawing/2014/chart" uri="{C3380CC4-5D6E-409C-BE32-E72D297353CC}">
              <c16:uniqueId val="{0000000B-D850-451A-B1E1-5E926F0D73A7}"/>
            </c:ext>
          </c:extLst>
        </c:ser>
        <c:dLbls>
          <c:showLegendKey val="0"/>
          <c:showVal val="0"/>
          <c:showCatName val="0"/>
          <c:showSerName val="0"/>
          <c:showPercent val="0"/>
          <c:showBubbleSize val="0"/>
        </c:dLbls>
        <c:marker val="1"/>
        <c:smooth val="0"/>
        <c:axId val="1048024216"/>
        <c:axId val="1048027496"/>
      </c:lineChart>
      <c:lineChart>
        <c:grouping val="standard"/>
        <c:varyColors val="0"/>
        <c:ser>
          <c:idx val="3"/>
          <c:order val="3"/>
          <c:tx>
            <c:strRef>
              <c:f>Sum!$H$31</c:f>
              <c:strCache>
                <c:ptCount val="1"/>
                <c:pt idx="0">
                  <c:v>Change versus 2019 (rhs)</c:v>
                </c:pt>
              </c:strCache>
            </c:strRef>
          </c:tx>
          <c:spPr>
            <a:ln>
              <a:noFill/>
            </a:ln>
          </c:spPr>
          <c:marker>
            <c:symbol val="circle"/>
            <c:size val="4"/>
            <c:spPr>
              <a:solidFill>
                <a:srgbClr val="FF8001"/>
              </a:solidFill>
              <a:ln>
                <a:noFill/>
              </a:ln>
            </c:spPr>
          </c:marker>
          <c:cat>
            <c:numRef>
              <c:f>Sum!$I$32:$I$40</c:f>
              <c:numCache>
                <c:formatCode>General</c:formatCode>
                <c:ptCount val="9"/>
                <c:pt idx="0">
                  <c:v>0</c:v>
                </c:pt>
                <c:pt idx="1">
                  <c:v>0</c:v>
                </c:pt>
                <c:pt idx="2">
                  <c:v>0</c:v>
                </c:pt>
                <c:pt idx="3">
                  <c:v>0</c:v>
                </c:pt>
                <c:pt idx="4">
                  <c:v>0</c:v>
                </c:pt>
                <c:pt idx="5">
                  <c:v>0</c:v>
                </c:pt>
                <c:pt idx="6">
                  <c:v>0</c:v>
                </c:pt>
                <c:pt idx="7">
                  <c:v>0</c:v>
                </c:pt>
                <c:pt idx="8">
                  <c:v>0</c:v>
                </c:pt>
              </c:numCache>
            </c:numRef>
          </c:cat>
          <c:val>
            <c:numRef>
              <c:f>Sum!$H$32:$H$43</c:f>
              <c:numCache>
                <c:formatCode>0.0</c:formatCode>
                <c:ptCount val="12"/>
                <c:pt idx="0">
                  <c:v>32.300000000000011</c:v>
                </c:pt>
                <c:pt idx="1">
                  <c:v>25.600000000000023</c:v>
                </c:pt>
                <c:pt idx="2">
                  <c:v>14.5</c:v>
                </c:pt>
                <c:pt idx="3">
                  <c:v>4.9000000000000057</c:v>
                </c:pt>
                <c:pt idx="4">
                  <c:v>0.40000000000000568</c:v>
                </c:pt>
                <c:pt idx="5">
                  <c:v>37.600000000000023</c:v>
                </c:pt>
                <c:pt idx="6">
                  <c:v>6.7000000000000171</c:v>
                </c:pt>
                <c:pt idx="7">
                  <c:v>-8.0999999999999943</c:v>
                </c:pt>
                <c:pt idx="8">
                  <c:v>16.699999999999989</c:v>
                </c:pt>
                <c:pt idx="9">
                  <c:v>29.258288057451324</c:v>
                </c:pt>
                <c:pt idx="10">
                  <c:v>23.81245444277971</c:v>
                </c:pt>
                <c:pt idx="11">
                  <c:v>6.6000000000000085</c:v>
                </c:pt>
              </c:numCache>
            </c:numRef>
          </c:val>
          <c:smooth val="0"/>
          <c:extLst>
            <c:ext xmlns:c16="http://schemas.microsoft.com/office/drawing/2014/chart" uri="{C3380CC4-5D6E-409C-BE32-E72D297353CC}">
              <c16:uniqueId val="{0000000C-D850-451A-B1E1-5E926F0D73A7}"/>
            </c:ext>
          </c:extLst>
        </c:ser>
        <c:ser>
          <c:idx val="5"/>
          <c:order val="5"/>
          <c:tx>
            <c:strRef>
              <c:f>Sum!$I$26</c:f>
              <c:strCache>
                <c:ptCount val="1"/>
              </c:strCache>
            </c:strRef>
          </c:tx>
          <c:spPr>
            <a:ln w="19050">
              <a:solidFill>
                <a:schemeClr val="tx1"/>
              </a:solidFill>
              <a:prstDash val="dash"/>
            </a:ln>
          </c:spPr>
          <c:marker>
            <c:symbol val="none"/>
          </c:marker>
          <c:cat>
            <c:numRef>
              <c:f>Sum!$I$32:$I$40</c:f>
              <c:numCache>
                <c:formatCode>General</c:formatCode>
                <c:ptCount val="9"/>
                <c:pt idx="0">
                  <c:v>0</c:v>
                </c:pt>
                <c:pt idx="1">
                  <c:v>0</c:v>
                </c:pt>
                <c:pt idx="2">
                  <c:v>0</c:v>
                </c:pt>
                <c:pt idx="3">
                  <c:v>0</c:v>
                </c:pt>
                <c:pt idx="4">
                  <c:v>0</c:v>
                </c:pt>
                <c:pt idx="5">
                  <c:v>0</c:v>
                </c:pt>
                <c:pt idx="6">
                  <c:v>0</c:v>
                </c:pt>
                <c:pt idx="7">
                  <c:v>0</c:v>
                </c:pt>
                <c:pt idx="8">
                  <c:v>0</c:v>
                </c:pt>
              </c:numCache>
            </c:numRef>
          </c:cat>
          <c:val>
            <c:numRef>
              <c:f>Sum!$I$32:$I$43</c:f>
              <c:numCache>
                <c:formatCode>General</c:formatCode>
                <c:ptCount val="12"/>
                <c:pt idx="0">
                  <c:v>0</c:v>
                </c:pt>
                <c:pt idx="1">
                  <c:v>0</c:v>
                </c:pt>
                <c:pt idx="2">
                  <c:v>0</c:v>
                </c:pt>
                <c:pt idx="3">
                  <c:v>0</c:v>
                </c:pt>
                <c:pt idx="4">
                  <c:v>0</c:v>
                </c:pt>
                <c:pt idx="5">
                  <c:v>0</c:v>
                </c:pt>
                <c:pt idx="6">
                  <c:v>0</c:v>
                </c:pt>
                <c:pt idx="7">
                  <c:v>0</c:v>
                </c:pt>
                <c:pt idx="8">
                  <c:v>0</c:v>
                </c:pt>
                <c:pt idx="9">
                  <c:v>0</c:v>
                </c:pt>
                <c:pt idx="10">
                  <c:v>0</c:v>
                </c:pt>
                <c:pt idx="11">
                  <c:v>0</c:v>
                </c:pt>
              </c:numCache>
            </c:numRef>
          </c:val>
          <c:smooth val="0"/>
          <c:extLst>
            <c:ext xmlns:c16="http://schemas.microsoft.com/office/drawing/2014/chart" uri="{C3380CC4-5D6E-409C-BE32-E72D297353CC}">
              <c16:uniqueId val="{0000000D-D850-451A-B1E1-5E926F0D73A7}"/>
            </c:ext>
          </c:extLst>
        </c:ser>
        <c:dLbls>
          <c:showLegendKey val="0"/>
          <c:showVal val="0"/>
          <c:showCatName val="0"/>
          <c:showSerName val="0"/>
          <c:showPercent val="0"/>
          <c:showBubbleSize val="0"/>
        </c:dLbls>
        <c:marker val="1"/>
        <c:smooth val="0"/>
        <c:axId val="1484405608"/>
        <c:axId val="308699032"/>
      </c:lineChart>
      <c:catAx>
        <c:axId val="1048024216"/>
        <c:scaling>
          <c:orientation val="minMax"/>
        </c:scaling>
        <c:delete val="0"/>
        <c:axPos val="b"/>
        <c:numFmt formatCode="General" sourceLinked="1"/>
        <c:majorTickMark val="out"/>
        <c:minorTickMark val="none"/>
        <c:tickLblPos val="low"/>
        <c:spPr>
          <a:noFill/>
          <a:ln w="9525" cap="flat" cmpd="sng" algn="ctr">
            <a:solidFill>
              <a:srgbClr val="969696"/>
            </a:solidFill>
            <a:round/>
          </a:ln>
          <a:effectLst/>
        </c:spPr>
        <c:txPr>
          <a:bodyPr rot="-60000000" vert="horz"/>
          <a:lstStyle/>
          <a:p>
            <a:pPr>
              <a:defRPr/>
            </a:pPr>
            <a:endParaRPr lang="en-US"/>
          </a:p>
        </c:txPr>
        <c:crossAx val="1048027496"/>
        <c:crosses val="autoZero"/>
        <c:auto val="1"/>
        <c:lblAlgn val="ctr"/>
        <c:lblOffset val="100"/>
        <c:noMultiLvlLbl val="0"/>
      </c:catAx>
      <c:valAx>
        <c:axId val="1048027496"/>
        <c:scaling>
          <c:orientation val="minMax"/>
          <c:max val="500"/>
          <c:min val="0"/>
        </c:scaling>
        <c:delete val="0"/>
        <c:axPos val="l"/>
        <c:numFmt formatCode="General" sourceLinked="1"/>
        <c:majorTickMark val="out"/>
        <c:minorTickMark val="none"/>
        <c:tickLblPos val="nextTo"/>
        <c:spPr>
          <a:noFill/>
          <a:ln>
            <a:solidFill>
              <a:srgbClr val="969696"/>
            </a:solidFill>
          </a:ln>
          <a:effectLst/>
        </c:spPr>
        <c:txPr>
          <a:bodyPr rot="-60000000" vert="horz"/>
          <a:lstStyle/>
          <a:p>
            <a:pPr>
              <a:defRPr/>
            </a:pPr>
            <a:endParaRPr lang="en-US"/>
          </a:p>
        </c:txPr>
        <c:crossAx val="1048024216"/>
        <c:crosses val="autoZero"/>
        <c:crossBetween val="between"/>
        <c:majorUnit val="100"/>
      </c:valAx>
      <c:valAx>
        <c:axId val="308699032"/>
        <c:scaling>
          <c:orientation val="minMax"/>
          <c:max val="80"/>
          <c:min val="-20"/>
        </c:scaling>
        <c:delete val="0"/>
        <c:axPos val="r"/>
        <c:numFmt formatCode="0" sourceLinked="0"/>
        <c:majorTickMark val="out"/>
        <c:minorTickMark val="none"/>
        <c:tickLblPos val="nextTo"/>
        <c:crossAx val="1484405608"/>
        <c:crosses val="max"/>
        <c:crossBetween val="between"/>
        <c:majorUnit val="20"/>
      </c:valAx>
      <c:catAx>
        <c:axId val="1484405608"/>
        <c:scaling>
          <c:orientation val="minMax"/>
        </c:scaling>
        <c:delete val="1"/>
        <c:axPos val="b"/>
        <c:numFmt formatCode="General" sourceLinked="1"/>
        <c:majorTickMark val="out"/>
        <c:minorTickMark val="none"/>
        <c:tickLblPos val="nextTo"/>
        <c:crossAx val="308699032"/>
        <c:crosses val="autoZero"/>
        <c:auto val="1"/>
        <c:lblAlgn val="ctr"/>
        <c:lblOffset val="100"/>
        <c:noMultiLvlLbl val="0"/>
      </c:catAx>
    </c:plotArea>
    <c:legend>
      <c:legendPos val="t"/>
      <c:legendEntry>
        <c:idx val="3"/>
        <c:delete val="1"/>
      </c:legendEntry>
      <c:legendEntry>
        <c:idx val="5"/>
        <c:delete val="1"/>
      </c:legendEntry>
      <c:layout>
        <c:manualLayout>
          <c:xMode val="edge"/>
          <c:yMode val="edge"/>
          <c:x val="0.11407576006124234"/>
          <c:y val="7.7635058500522047E-2"/>
          <c:w val="0.75312624839296383"/>
          <c:h val="5.6270908221686129E-2"/>
        </c:manualLayout>
      </c:layout>
      <c:overlay val="0"/>
      <c:spPr>
        <a:noFill/>
        <a:ln>
          <a:noFill/>
        </a:ln>
        <a:effectLst/>
      </c:spPr>
      <c:txPr>
        <a:bodyPr rot="0" vert="horz"/>
        <a:lstStyle/>
        <a:p>
          <a:pPr>
            <a:defRPr/>
          </a:pPr>
          <a:endParaRPr lang="en-US"/>
        </a:p>
      </c:txPr>
    </c:legend>
    <c:plotVisOnly val="1"/>
    <c:dispBlanksAs val="gap"/>
    <c:showDLblsOverMax val="0"/>
  </c:chart>
  <c:spPr>
    <a:solidFill>
      <a:srgbClr val="FFFFFF"/>
    </a:solidFill>
    <a:ln w="9525" cap="flat" cmpd="sng" algn="ctr">
      <a:noFill/>
      <a:round/>
    </a:ln>
    <a:effectLst/>
  </c:spPr>
  <c:txPr>
    <a:bodyPr/>
    <a:lstStyle/>
    <a:p>
      <a:pPr>
        <a:defRPr sz="1000">
          <a:solidFill>
            <a:schemeClr val="tx1"/>
          </a:solidFill>
          <a:latin typeface="Arial" panose="020B0604020202020204" pitchFamily="34" charset="0"/>
          <a:cs typeface="Arial" panose="020B0604020202020204" pitchFamily="34" charset="0"/>
        </a:defRPr>
      </a:pPr>
      <a:endParaRPr lang="en-US"/>
    </a:p>
  </c:txPr>
  <c:externalData r:id="rId1">
    <c:autoUpdate val="0"/>
  </c:externalData>
  <c:userShapes r:id="rId2"/>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ysClr val="windowText" lastClr="000000"/>
                </a:solidFill>
                <a:latin typeface="Arial" panose="020B0604020202020204" pitchFamily="34" charset="0"/>
                <a:ea typeface="+mn-ea"/>
                <a:cs typeface="Arial" panose="020B0604020202020204" pitchFamily="34" charset="0"/>
              </a:defRPr>
            </a:pPr>
            <a:r>
              <a:rPr lang="en-US" b="1" dirty="0">
                <a:solidFill>
                  <a:srgbClr val="581D74"/>
                </a:solidFill>
              </a:rPr>
              <a:t>World: FAO Food Price Index</a:t>
            </a:r>
          </a:p>
          <a:p>
            <a:pPr>
              <a:defRPr/>
            </a:pPr>
            <a:r>
              <a:rPr lang="en-US" b="1" dirty="0">
                <a:solidFill>
                  <a:srgbClr val="581D74"/>
                </a:solidFill>
              </a:rPr>
              <a:t>(2014-2016 = 100)</a:t>
            </a:r>
          </a:p>
        </c:rich>
      </c:tx>
      <c:layout>
        <c:manualLayout>
          <c:xMode val="edge"/>
          <c:yMode val="edge"/>
          <c:x val="0.23178234665111308"/>
          <c:y val="0"/>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8.2672304850782544E-2"/>
          <c:y val="0.18920494313210848"/>
          <c:w val="0.83465539029843494"/>
          <c:h val="0.65472222222222209"/>
        </c:manualLayout>
      </c:layout>
      <c:lineChart>
        <c:grouping val="standard"/>
        <c:varyColors val="0"/>
        <c:ser>
          <c:idx val="0"/>
          <c:order val="0"/>
          <c:tx>
            <c:strRef>
              <c:f>FFPI_Historical!$E$4</c:f>
              <c:strCache>
                <c:ptCount val="1"/>
                <c:pt idx="0">
                  <c:v>Nominal</c:v>
                </c:pt>
              </c:strCache>
            </c:strRef>
          </c:tx>
          <c:spPr>
            <a:ln w="28575" cap="rnd">
              <a:solidFill>
                <a:schemeClr val="accent1"/>
              </a:solidFill>
              <a:round/>
            </a:ln>
            <a:effectLst/>
          </c:spPr>
          <c:marker>
            <c:symbol val="none"/>
          </c:marker>
          <c:cat>
            <c:numRef>
              <c:f>FFPI_Historical!$D$6:$D$68</c:f>
              <c:numCache>
                <c:formatCode>m/d/yyyy</c:formatCode>
                <c:ptCount val="63"/>
                <c:pt idx="0">
                  <c:v>23011</c:v>
                </c:pt>
                <c:pt idx="1">
                  <c:v>23376</c:v>
                </c:pt>
                <c:pt idx="2">
                  <c:v>23742</c:v>
                </c:pt>
                <c:pt idx="3">
                  <c:v>24107</c:v>
                </c:pt>
                <c:pt idx="4">
                  <c:v>24472</c:v>
                </c:pt>
                <c:pt idx="5">
                  <c:v>24837</c:v>
                </c:pt>
                <c:pt idx="6">
                  <c:v>25203</c:v>
                </c:pt>
                <c:pt idx="7">
                  <c:v>25568</c:v>
                </c:pt>
                <c:pt idx="8">
                  <c:v>25933</c:v>
                </c:pt>
                <c:pt idx="9">
                  <c:v>26298</c:v>
                </c:pt>
                <c:pt idx="10">
                  <c:v>26664</c:v>
                </c:pt>
                <c:pt idx="11">
                  <c:v>27029</c:v>
                </c:pt>
                <c:pt idx="12">
                  <c:v>27394</c:v>
                </c:pt>
                <c:pt idx="13">
                  <c:v>27759</c:v>
                </c:pt>
                <c:pt idx="14">
                  <c:v>28125</c:v>
                </c:pt>
                <c:pt idx="15">
                  <c:v>28490</c:v>
                </c:pt>
                <c:pt idx="16">
                  <c:v>28855</c:v>
                </c:pt>
                <c:pt idx="17">
                  <c:v>29220</c:v>
                </c:pt>
                <c:pt idx="18">
                  <c:v>29586</c:v>
                </c:pt>
                <c:pt idx="19">
                  <c:v>29951</c:v>
                </c:pt>
                <c:pt idx="20">
                  <c:v>30316</c:v>
                </c:pt>
                <c:pt idx="21">
                  <c:v>30681</c:v>
                </c:pt>
                <c:pt idx="22">
                  <c:v>31047</c:v>
                </c:pt>
                <c:pt idx="23">
                  <c:v>31412</c:v>
                </c:pt>
                <c:pt idx="24">
                  <c:v>31777</c:v>
                </c:pt>
                <c:pt idx="25">
                  <c:v>32142</c:v>
                </c:pt>
                <c:pt idx="26">
                  <c:v>32508</c:v>
                </c:pt>
                <c:pt idx="27">
                  <c:v>32873</c:v>
                </c:pt>
                <c:pt idx="28">
                  <c:v>33238</c:v>
                </c:pt>
                <c:pt idx="29">
                  <c:v>33603</c:v>
                </c:pt>
                <c:pt idx="30">
                  <c:v>33969</c:v>
                </c:pt>
                <c:pt idx="31">
                  <c:v>34334</c:v>
                </c:pt>
                <c:pt idx="32">
                  <c:v>34699</c:v>
                </c:pt>
                <c:pt idx="33">
                  <c:v>35064</c:v>
                </c:pt>
                <c:pt idx="34">
                  <c:v>35430</c:v>
                </c:pt>
                <c:pt idx="35">
                  <c:v>35795</c:v>
                </c:pt>
                <c:pt idx="36">
                  <c:v>36160</c:v>
                </c:pt>
                <c:pt idx="37">
                  <c:v>36525</c:v>
                </c:pt>
                <c:pt idx="38">
                  <c:v>36891</c:v>
                </c:pt>
                <c:pt idx="39">
                  <c:v>37256</c:v>
                </c:pt>
                <c:pt idx="40">
                  <c:v>37621</c:v>
                </c:pt>
                <c:pt idx="41">
                  <c:v>37986</c:v>
                </c:pt>
                <c:pt idx="42">
                  <c:v>38352</c:v>
                </c:pt>
                <c:pt idx="43">
                  <c:v>38717</c:v>
                </c:pt>
                <c:pt idx="44">
                  <c:v>39082</c:v>
                </c:pt>
                <c:pt idx="45">
                  <c:v>39447</c:v>
                </c:pt>
                <c:pt idx="46">
                  <c:v>39813</c:v>
                </c:pt>
                <c:pt idx="47">
                  <c:v>40178</c:v>
                </c:pt>
                <c:pt idx="48">
                  <c:v>40543</c:v>
                </c:pt>
                <c:pt idx="49">
                  <c:v>40908</c:v>
                </c:pt>
                <c:pt idx="50">
                  <c:v>41274</c:v>
                </c:pt>
                <c:pt idx="51">
                  <c:v>41639</c:v>
                </c:pt>
                <c:pt idx="52">
                  <c:v>42004</c:v>
                </c:pt>
                <c:pt idx="53">
                  <c:v>42369</c:v>
                </c:pt>
                <c:pt idx="54">
                  <c:v>42735</c:v>
                </c:pt>
                <c:pt idx="55">
                  <c:v>43100</c:v>
                </c:pt>
                <c:pt idx="56">
                  <c:v>43465</c:v>
                </c:pt>
                <c:pt idx="57">
                  <c:v>43830</c:v>
                </c:pt>
                <c:pt idx="58">
                  <c:v>44196</c:v>
                </c:pt>
                <c:pt idx="59">
                  <c:v>44561</c:v>
                </c:pt>
                <c:pt idx="60">
                  <c:v>44926</c:v>
                </c:pt>
                <c:pt idx="61">
                  <c:v>45291</c:v>
                </c:pt>
                <c:pt idx="62">
                  <c:v>45657</c:v>
                </c:pt>
              </c:numCache>
            </c:numRef>
          </c:cat>
          <c:val>
            <c:numRef>
              <c:f>FFPI_Historical!$E$6:$E$68</c:f>
              <c:numCache>
                <c:formatCode>0.0</c:formatCode>
                <c:ptCount val="63"/>
                <c:pt idx="0">
                  <c:v>20.096067272996237</c:v>
                </c:pt>
                <c:pt idx="1">
                  <c:v>21.005116164318881</c:v>
                </c:pt>
                <c:pt idx="2">
                  <c:v>21.989469953417363</c:v>
                </c:pt>
                <c:pt idx="3">
                  <c:v>22.183831317931585</c:v>
                </c:pt>
                <c:pt idx="4">
                  <c:v>22.38220506755507</c:v>
                </c:pt>
                <c:pt idx="5">
                  <c:v>22.134352113265415</c:v>
                </c:pt>
                <c:pt idx="6">
                  <c:v>21.023001598740585</c:v>
                </c:pt>
                <c:pt idx="7">
                  <c:v>22.000077339610986</c:v>
                </c:pt>
                <c:pt idx="8">
                  <c:v>23.340194323716187</c:v>
                </c:pt>
                <c:pt idx="9">
                  <c:v>24.843206040837405</c:v>
                </c:pt>
                <c:pt idx="10">
                  <c:v>26.561854264412485</c:v>
                </c:pt>
                <c:pt idx="11">
                  <c:v>36.139138538868536</c:v>
                </c:pt>
                <c:pt idx="12">
                  <c:v>51.943985347830115</c:v>
                </c:pt>
                <c:pt idx="13">
                  <c:v>55.179380906980512</c:v>
                </c:pt>
                <c:pt idx="14">
                  <c:v>47.819628895186476</c:v>
                </c:pt>
                <c:pt idx="15">
                  <c:v>48.052916252976082</c:v>
                </c:pt>
                <c:pt idx="16">
                  <c:v>53.197109971901966</c:v>
                </c:pt>
                <c:pt idx="17">
                  <c:v>59.266211101675239</c:v>
                </c:pt>
                <c:pt idx="18">
                  <c:v>65.301647394099419</c:v>
                </c:pt>
                <c:pt idx="19">
                  <c:v>63.771650229516951</c:v>
                </c:pt>
                <c:pt idx="20">
                  <c:v>56.075279974508568</c:v>
                </c:pt>
                <c:pt idx="21">
                  <c:v>53.240595346138164</c:v>
                </c:pt>
                <c:pt idx="22">
                  <c:v>55.628117947210747</c:v>
                </c:pt>
                <c:pt idx="23">
                  <c:v>50.121325863264538</c:v>
                </c:pt>
                <c:pt idx="24">
                  <c:v>48.978084880161681</c:v>
                </c:pt>
                <c:pt idx="25">
                  <c:v>50.540243232661339</c:v>
                </c:pt>
                <c:pt idx="26">
                  <c:v>56.971365425169324</c:v>
                </c:pt>
                <c:pt idx="27">
                  <c:v>59.904247405561321</c:v>
                </c:pt>
                <c:pt idx="28">
                  <c:v>63.3176063590235</c:v>
                </c:pt>
                <c:pt idx="29">
                  <c:v>62.345284390117001</c:v>
                </c:pt>
                <c:pt idx="30">
                  <c:v>64.225558684646487</c:v>
                </c:pt>
                <c:pt idx="31">
                  <c:v>62.259404847966501</c:v>
                </c:pt>
                <c:pt idx="32">
                  <c:v>67.260546793509192</c:v>
                </c:pt>
                <c:pt idx="33">
                  <c:v>76.828785011635304</c:v>
                </c:pt>
                <c:pt idx="34">
                  <c:v>77.820863086557438</c:v>
                </c:pt>
                <c:pt idx="35">
                  <c:v>70.756823803996824</c:v>
                </c:pt>
                <c:pt idx="36">
                  <c:v>64.823765132643601</c:v>
                </c:pt>
                <c:pt idx="37">
                  <c:v>55.38494745729497</c:v>
                </c:pt>
                <c:pt idx="38">
                  <c:v>53.658254311091923</c:v>
                </c:pt>
                <c:pt idx="39">
                  <c:v>55.353759430433776</c:v>
                </c:pt>
                <c:pt idx="40">
                  <c:v>53.432698046969534</c:v>
                </c:pt>
                <c:pt idx="41">
                  <c:v>58.115593036362533</c:v>
                </c:pt>
                <c:pt idx="42">
                  <c:v>65.899447290537566</c:v>
                </c:pt>
                <c:pt idx="43">
                  <c:v>67.646799786670599</c:v>
                </c:pt>
                <c:pt idx="44">
                  <c:v>72.851981535564448</c:v>
                </c:pt>
                <c:pt idx="45">
                  <c:v>94.550250650745184</c:v>
                </c:pt>
                <c:pt idx="46">
                  <c:v>117.73787331863998</c:v>
                </c:pt>
                <c:pt idx="47">
                  <c:v>91.787852984824056</c:v>
                </c:pt>
                <c:pt idx="48">
                  <c:v>106.87404108388505</c:v>
                </c:pt>
                <c:pt idx="49">
                  <c:v>131.77593256915614</c:v>
                </c:pt>
                <c:pt idx="50">
                  <c:v>122.75021644490623</c:v>
                </c:pt>
                <c:pt idx="51">
                  <c:v>120.14390446093925</c:v>
                </c:pt>
                <c:pt idx="52">
                  <c:v>114.98315043593857</c:v>
                </c:pt>
                <c:pt idx="53">
                  <c:v>93.063812518124607</c:v>
                </c:pt>
                <c:pt idx="54">
                  <c:v>91.953037045936853</c:v>
                </c:pt>
                <c:pt idx="55">
                  <c:v>97.932546596546104</c:v>
                </c:pt>
                <c:pt idx="56">
                  <c:v>95.751774022590169</c:v>
                </c:pt>
                <c:pt idx="57">
                  <c:v>94.931294364533031</c:v>
                </c:pt>
                <c:pt idx="58">
                  <c:v>98.052504865018591</c:v>
                </c:pt>
                <c:pt idx="59">
                  <c:v>125.73406972850044</c:v>
                </c:pt>
                <c:pt idx="60">
                  <c:v>144.50986636550888</c:v>
                </c:pt>
                <c:pt idx="61">
                  <c:v>124.51966645168862</c:v>
                </c:pt>
                <c:pt idx="62">
                  <c:v>120.95527341666977</c:v>
                </c:pt>
              </c:numCache>
            </c:numRef>
          </c:val>
          <c:smooth val="0"/>
          <c:extLst>
            <c:ext xmlns:c16="http://schemas.microsoft.com/office/drawing/2014/chart" uri="{C3380CC4-5D6E-409C-BE32-E72D297353CC}">
              <c16:uniqueId val="{00000000-E047-4266-BEA0-8EFEEBBB0846}"/>
            </c:ext>
          </c:extLst>
        </c:ser>
        <c:dLbls>
          <c:showLegendKey val="0"/>
          <c:showVal val="0"/>
          <c:showCatName val="0"/>
          <c:showSerName val="0"/>
          <c:showPercent val="0"/>
          <c:showBubbleSize val="0"/>
        </c:dLbls>
        <c:marker val="1"/>
        <c:smooth val="0"/>
        <c:axId val="1328086248"/>
        <c:axId val="1328086968"/>
      </c:lineChart>
      <c:lineChart>
        <c:grouping val="standard"/>
        <c:varyColors val="0"/>
        <c:ser>
          <c:idx val="1"/>
          <c:order val="1"/>
          <c:tx>
            <c:strRef>
              <c:f>FFPI_Historical!$F$4</c:f>
              <c:strCache>
                <c:ptCount val="1"/>
                <c:pt idx="0">
                  <c:v>Real</c:v>
                </c:pt>
              </c:strCache>
            </c:strRef>
          </c:tx>
          <c:spPr>
            <a:ln w="28575" cap="rnd">
              <a:solidFill>
                <a:srgbClr val="581D74"/>
              </a:solidFill>
              <a:round/>
            </a:ln>
            <a:effectLst/>
          </c:spPr>
          <c:marker>
            <c:symbol val="none"/>
          </c:marker>
          <c:cat>
            <c:numRef>
              <c:f>FFPI_Historical!$D$6:$D$68</c:f>
              <c:numCache>
                <c:formatCode>m/d/yyyy</c:formatCode>
                <c:ptCount val="63"/>
                <c:pt idx="0">
                  <c:v>23011</c:v>
                </c:pt>
                <c:pt idx="1">
                  <c:v>23376</c:v>
                </c:pt>
                <c:pt idx="2">
                  <c:v>23742</c:v>
                </c:pt>
                <c:pt idx="3">
                  <c:v>24107</c:v>
                </c:pt>
                <c:pt idx="4">
                  <c:v>24472</c:v>
                </c:pt>
                <c:pt idx="5">
                  <c:v>24837</c:v>
                </c:pt>
                <c:pt idx="6">
                  <c:v>25203</c:v>
                </c:pt>
                <c:pt idx="7">
                  <c:v>25568</c:v>
                </c:pt>
                <c:pt idx="8">
                  <c:v>25933</c:v>
                </c:pt>
                <c:pt idx="9">
                  <c:v>26298</c:v>
                </c:pt>
                <c:pt idx="10">
                  <c:v>26664</c:v>
                </c:pt>
                <c:pt idx="11">
                  <c:v>27029</c:v>
                </c:pt>
                <c:pt idx="12">
                  <c:v>27394</c:v>
                </c:pt>
                <c:pt idx="13">
                  <c:v>27759</c:v>
                </c:pt>
                <c:pt idx="14">
                  <c:v>28125</c:v>
                </c:pt>
                <c:pt idx="15">
                  <c:v>28490</c:v>
                </c:pt>
                <c:pt idx="16">
                  <c:v>28855</c:v>
                </c:pt>
                <c:pt idx="17">
                  <c:v>29220</c:v>
                </c:pt>
                <c:pt idx="18">
                  <c:v>29586</c:v>
                </c:pt>
                <c:pt idx="19">
                  <c:v>29951</c:v>
                </c:pt>
                <c:pt idx="20">
                  <c:v>30316</c:v>
                </c:pt>
                <c:pt idx="21">
                  <c:v>30681</c:v>
                </c:pt>
                <c:pt idx="22">
                  <c:v>31047</c:v>
                </c:pt>
                <c:pt idx="23">
                  <c:v>31412</c:v>
                </c:pt>
                <c:pt idx="24">
                  <c:v>31777</c:v>
                </c:pt>
                <c:pt idx="25">
                  <c:v>32142</c:v>
                </c:pt>
                <c:pt idx="26">
                  <c:v>32508</c:v>
                </c:pt>
                <c:pt idx="27">
                  <c:v>32873</c:v>
                </c:pt>
                <c:pt idx="28">
                  <c:v>33238</c:v>
                </c:pt>
                <c:pt idx="29">
                  <c:v>33603</c:v>
                </c:pt>
                <c:pt idx="30">
                  <c:v>33969</c:v>
                </c:pt>
                <c:pt idx="31">
                  <c:v>34334</c:v>
                </c:pt>
                <c:pt idx="32">
                  <c:v>34699</c:v>
                </c:pt>
                <c:pt idx="33">
                  <c:v>35064</c:v>
                </c:pt>
                <c:pt idx="34">
                  <c:v>35430</c:v>
                </c:pt>
                <c:pt idx="35">
                  <c:v>35795</c:v>
                </c:pt>
                <c:pt idx="36">
                  <c:v>36160</c:v>
                </c:pt>
                <c:pt idx="37">
                  <c:v>36525</c:v>
                </c:pt>
                <c:pt idx="38">
                  <c:v>36891</c:v>
                </c:pt>
                <c:pt idx="39">
                  <c:v>37256</c:v>
                </c:pt>
                <c:pt idx="40">
                  <c:v>37621</c:v>
                </c:pt>
                <c:pt idx="41">
                  <c:v>37986</c:v>
                </c:pt>
                <c:pt idx="42">
                  <c:v>38352</c:v>
                </c:pt>
                <c:pt idx="43">
                  <c:v>38717</c:v>
                </c:pt>
                <c:pt idx="44">
                  <c:v>39082</c:v>
                </c:pt>
                <c:pt idx="45">
                  <c:v>39447</c:v>
                </c:pt>
                <c:pt idx="46">
                  <c:v>39813</c:v>
                </c:pt>
                <c:pt idx="47">
                  <c:v>40178</c:v>
                </c:pt>
                <c:pt idx="48">
                  <c:v>40543</c:v>
                </c:pt>
                <c:pt idx="49">
                  <c:v>40908</c:v>
                </c:pt>
                <c:pt idx="50">
                  <c:v>41274</c:v>
                </c:pt>
                <c:pt idx="51">
                  <c:v>41639</c:v>
                </c:pt>
                <c:pt idx="52">
                  <c:v>42004</c:v>
                </c:pt>
                <c:pt idx="53">
                  <c:v>42369</c:v>
                </c:pt>
                <c:pt idx="54">
                  <c:v>42735</c:v>
                </c:pt>
                <c:pt idx="55">
                  <c:v>43100</c:v>
                </c:pt>
                <c:pt idx="56">
                  <c:v>43465</c:v>
                </c:pt>
                <c:pt idx="57">
                  <c:v>43830</c:v>
                </c:pt>
                <c:pt idx="58">
                  <c:v>44196</c:v>
                </c:pt>
                <c:pt idx="59">
                  <c:v>44561</c:v>
                </c:pt>
                <c:pt idx="60">
                  <c:v>44926</c:v>
                </c:pt>
                <c:pt idx="61">
                  <c:v>45291</c:v>
                </c:pt>
                <c:pt idx="62">
                  <c:v>45657</c:v>
                </c:pt>
              </c:numCache>
            </c:numRef>
          </c:cat>
          <c:val>
            <c:numRef>
              <c:f>FFPI_Historical!$F$6:$F$68</c:f>
              <c:numCache>
                <c:formatCode>0.0</c:formatCode>
                <c:ptCount val="63"/>
                <c:pt idx="0">
                  <c:v>101.13998732334912</c:v>
                </c:pt>
                <c:pt idx="1">
                  <c:v>107.68770187446883</c:v>
                </c:pt>
                <c:pt idx="2">
                  <c:v>111.17829433423717</c:v>
                </c:pt>
                <c:pt idx="3">
                  <c:v>111.09233895285114</c:v>
                </c:pt>
                <c:pt idx="4">
                  <c:v>108.10028598254272</c:v>
                </c:pt>
                <c:pt idx="5">
                  <c:v>105.97178605092196</c:v>
                </c:pt>
                <c:pt idx="6">
                  <c:v>101.53568328840075</c:v>
                </c:pt>
                <c:pt idx="7">
                  <c:v>100.85534046435301</c:v>
                </c:pt>
                <c:pt idx="8">
                  <c:v>100.59037425521346</c:v>
                </c:pt>
                <c:pt idx="9">
                  <c:v>101.80531389972118</c:v>
                </c:pt>
                <c:pt idx="10">
                  <c:v>99.783141268602961</c:v>
                </c:pt>
                <c:pt idx="11">
                  <c:v>117.06335936173382</c:v>
                </c:pt>
                <c:pt idx="12">
                  <c:v>138.07009808825961</c:v>
                </c:pt>
                <c:pt idx="13">
                  <c:v>132.06394826554609</c:v>
                </c:pt>
                <c:pt idx="14">
                  <c:v>113.06162698054358</c:v>
                </c:pt>
                <c:pt idx="15">
                  <c:v>105.10299865091768</c:v>
                </c:pt>
                <c:pt idx="16">
                  <c:v>100.12325017890093</c:v>
                </c:pt>
                <c:pt idx="17">
                  <c:v>99.994425807952496</c:v>
                </c:pt>
                <c:pt idx="18">
                  <c:v>100.16768391272568</c:v>
                </c:pt>
                <c:pt idx="19">
                  <c:v>97.709203776506229</c:v>
                </c:pt>
                <c:pt idx="20">
                  <c:v>88.554590198858079</c:v>
                </c:pt>
                <c:pt idx="21">
                  <c:v>86.368400947869134</c:v>
                </c:pt>
                <c:pt idx="22">
                  <c:v>92.272189266555046</c:v>
                </c:pt>
                <c:pt idx="23">
                  <c:v>84.013998538227867</c:v>
                </c:pt>
                <c:pt idx="24">
                  <c:v>71.37896250837629</c:v>
                </c:pt>
                <c:pt idx="25">
                  <c:v>67.213771700084976</c:v>
                </c:pt>
                <c:pt idx="26">
                  <c:v>71.148556447532343</c:v>
                </c:pt>
                <c:pt idx="27">
                  <c:v>75.262230630214489</c:v>
                </c:pt>
                <c:pt idx="28">
                  <c:v>76.626229994126234</c:v>
                </c:pt>
                <c:pt idx="29">
                  <c:v>76.149786883960161</c:v>
                </c:pt>
                <c:pt idx="30">
                  <c:v>77.007054611633748</c:v>
                </c:pt>
                <c:pt idx="31">
                  <c:v>72.159529160930461</c:v>
                </c:pt>
                <c:pt idx="32">
                  <c:v>80.369827602485884</c:v>
                </c:pt>
                <c:pt idx="33">
                  <c:v>83.623253941784952</c:v>
                </c:pt>
                <c:pt idx="34">
                  <c:v>86.348321360362348</c:v>
                </c:pt>
                <c:pt idx="35">
                  <c:v>82.390393719948037</c:v>
                </c:pt>
                <c:pt idx="36">
                  <c:v>78.927680192119496</c:v>
                </c:pt>
                <c:pt idx="37">
                  <c:v>68.756917803429729</c:v>
                </c:pt>
                <c:pt idx="38">
                  <c:v>67.47720484960017</c:v>
                </c:pt>
                <c:pt idx="39">
                  <c:v>72.320722091276664</c:v>
                </c:pt>
                <c:pt idx="40">
                  <c:v>70.635520770373915</c:v>
                </c:pt>
                <c:pt idx="41">
                  <c:v>73.028917436464539</c:v>
                </c:pt>
                <c:pt idx="42">
                  <c:v>77.543059527963095</c:v>
                </c:pt>
                <c:pt idx="43">
                  <c:v>77.168407626338023</c:v>
                </c:pt>
                <c:pt idx="44">
                  <c:v>81.052913638107569</c:v>
                </c:pt>
                <c:pt idx="45">
                  <c:v>99.127087846587571</c:v>
                </c:pt>
                <c:pt idx="46">
                  <c:v>114.54948724277905</c:v>
                </c:pt>
                <c:pt idx="47">
                  <c:v>95.201052680615476</c:v>
                </c:pt>
                <c:pt idx="48">
                  <c:v>106.92654121093462</c:v>
                </c:pt>
                <c:pt idx="49">
                  <c:v>118.7349101784386</c:v>
                </c:pt>
                <c:pt idx="50">
                  <c:v>111.41513803992102</c:v>
                </c:pt>
                <c:pt idx="51">
                  <c:v>109.52750474057216</c:v>
                </c:pt>
                <c:pt idx="52">
                  <c:v>106.2750115175609</c:v>
                </c:pt>
                <c:pt idx="53">
                  <c:v>95.13792041075682</c:v>
                </c:pt>
                <c:pt idx="54">
                  <c:v>97.836805739101479</c:v>
                </c:pt>
                <c:pt idx="55">
                  <c:v>100.71491889856637</c:v>
                </c:pt>
                <c:pt idx="56">
                  <c:v>94.051055208430938</c:v>
                </c:pt>
                <c:pt idx="57">
                  <c:v>95.476292762925425</c:v>
                </c:pt>
                <c:pt idx="58">
                  <c:v>99.102072856665529</c:v>
                </c:pt>
                <c:pt idx="59">
                  <c:v>125.08185224199472</c:v>
                </c:pt>
                <c:pt idx="60">
                  <c:v>141.39095120108723</c:v>
                </c:pt>
                <c:pt idx="61">
                  <c:v>119.75449161985874</c:v>
                </c:pt>
                <c:pt idx="62">
                  <c:v>114.28869368808785</c:v>
                </c:pt>
              </c:numCache>
            </c:numRef>
          </c:val>
          <c:smooth val="0"/>
          <c:extLst>
            <c:ext xmlns:c16="http://schemas.microsoft.com/office/drawing/2014/chart" uri="{C3380CC4-5D6E-409C-BE32-E72D297353CC}">
              <c16:uniqueId val="{00000001-E047-4266-BEA0-8EFEEBBB0846}"/>
            </c:ext>
          </c:extLst>
        </c:ser>
        <c:dLbls>
          <c:showLegendKey val="0"/>
          <c:showVal val="0"/>
          <c:showCatName val="0"/>
          <c:showSerName val="0"/>
          <c:showPercent val="0"/>
          <c:showBubbleSize val="0"/>
        </c:dLbls>
        <c:marker val="1"/>
        <c:smooth val="0"/>
        <c:axId val="2125920432"/>
        <c:axId val="2125919712"/>
      </c:lineChart>
      <c:dateAx>
        <c:axId val="1328086248"/>
        <c:scaling>
          <c:orientation val="minMax"/>
          <c:min val="23377"/>
        </c:scaling>
        <c:delete val="0"/>
        <c:axPos val="b"/>
        <c:numFmt formatCode="yy" sourceLinked="0"/>
        <c:majorTickMark val="out"/>
        <c:minorTickMark val="none"/>
        <c:tickLblPos val="nextTo"/>
        <c:spPr>
          <a:noFill/>
          <a:ln w="9525" cap="flat" cmpd="sng" algn="ctr">
            <a:solidFill>
              <a:srgbClr val="969696"/>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328086968"/>
        <c:crosses val="autoZero"/>
        <c:auto val="1"/>
        <c:lblOffset val="100"/>
        <c:baseTimeUnit val="years"/>
      </c:dateAx>
      <c:valAx>
        <c:axId val="1328086968"/>
        <c:scaling>
          <c:orientation val="minMax"/>
        </c:scaling>
        <c:delete val="0"/>
        <c:axPos val="l"/>
        <c:numFmt formatCode="0" sourceLinked="0"/>
        <c:majorTickMark val="out"/>
        <c:minorTickMark val="none"/>
        <c:tickLblPos val="nextTo"/>
        <c:spPr>
          <a:noFill/>
          <a:ln>
            <a:solidFill>
              <a:srgbClr val="969696"/>
            </a:solid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328086248"/>
        <c:crosses val="autoZero"/>
        <c:crossBetween val="between"/>
      </c:valAx>
      <c:valAx>
        <c:axId val="2125919712"/>
        <c:scaling>
          <c:orientation val="minMax"/>
        </c:scaling>
        <c:delete val="0"/>
        <c:axPos val="r"/>
        <c:numFmt formatCode="0" sourceLinked="0"/>
        <c:majorTickMark val="out"/>
        <c:minorTickMark val="none"/>
        <c:tickLblPos val="nextTo"/>
        <c:spPr>
          <a:noFill/>
          <a:ln>
            <a:solidFill>
              <a:srgbClr val="969696"/>
            </a:solid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2125920432"/>
        <c:crosses val="max"/>
        <c:crossBetween val="between"/>
      </c:valAx>
      <c:dateAx>
        <c:axId val="2125920432"/>
        <c:scaling>
          <c:orientation val="minMax"/>
        </c:scaling>
        <c:delete val="1"/>
        <c:axPos val="b"/>
        <c:numFmt formatCode="m/d/yyyy" sourceLinked="1"/>
        <c:majorTickMark val="out"/>
        <c:minorTickMark val="none"/>
        <c:tickLblPos val="nextTo"/>
        <c:crossAx val="2125919712"/>
        <c:crosses val="autoZero"/>
        <c:auto val="1"/>
        <c:lblOffset val="100"/>
        <c:baseTimeUnit val="years"/>
      </c:dateAx>
      <c:spPr>
        <a:noFill/>
        <a:ln>
          <a:noFill/>
        </a:ln>
        <a:effectLst/>
      </c:spPr>
    </c:plotArea>
    <c:legend>
      <c:legendPos val="t"/>
      <c:layout>
        <c:manualLayout>
          <c:xMode val="edge"/>
          <c:yMode val="edge"/>
          <c:x val="0.24957397686400309"/>
          <c:y val="0.1565048118985127"/>
          <c:w val="0.49776538349372995"/>
          <c:h val="7.8996427529892096E-2"/>
        </c:manualLayout>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0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userShapes r:id="rId5"/>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ysClr val="windowText" lastClr="000000"/>
                </a:solidFill>
                <a:latin typeface="Arial" panose="020B0604020202020204" pitchFamily="34" charset="0"/>
                <a:ea typeface="+mn-ea"/>
                <a:cs typeface="Arial" panose="020B0604020202020204" pitchFamily="34" charset="0"/>
              </a:defRPr>
            </a:pPr>
            <a:r>
              <a:rPr lang="en-US" b="1">
                <a:solidFill>
                  <a:srgbClr val="581D74"/>
                </a:solidFill>
              </a:rPr>
              <a:t>Global Surface Temperature Change from 1951-1980</a:t>
            </a:r>
            <a:r>
              <a:rPr lang="en-US" b="1" baseline="0">
                <a:solidFill>
                  <a:srgbClr val="581D74"/>
                </a:solidFill>
              </a:rPr>
              <a:t> Baseline</a:t>
            </a:r>
            <a:endParaRPr lang="en-US" b="1">
              <a:solidFill>
                <a:srgbClr val="581D74"/>
              </a:solidFill>
            </a:endParaRPr>
          </a:p>
        </c:rich>
      </c:tx>
      <c:layout>
        <c:manualLayout>
          <c:xMode val="edge"/>
          <c:yMode val="edge"/>
          <c:x val="0.12472222222222221"/>
          <c:y val="0"/>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8.4369835714980065E-2"/>
          <c:y val="0.16666666666666666"/>
          <c:w val="0.83126032857003984"/>
          <c:h val="0.67263086905803438"/>
        </c:manualLayout>
      </c:layout>
      <c:barChart>
        <c:barDir val="col"/>
        <c:grouping val="clustered"/>
        <c:varyColors val="0"/>
        <c:ser>
          <c:idx val="0"/>
          <c:order val="0"/>
          <c:tx>
            <c:strRef>
              <c:f>Graph!$C$2</c:f>
              <c:strCache>
                <c:ptCount val="1"/>
              </c:strCache>
            </c:strRef>
          </c:tx>
          <c:spPr>
            <a:solidFill>
              <a:srgbClr val="581D74"/>
            </a:solidFill>
            <a:ln>
              <a:noFill/>
            </a:ln>
            <a:effectLst/>
          </c:spPr>
          <c:invertIfNegative val="0"/>
          <c:cat>
            <c:numRef>
              <c:f>Graph!$B$3:$B$65</c:f>
              <c:numCache>
                <c:formatCode>m/d/yyyy</c:formatCode>
                <c:ptCount val="63"/>
                <c:pt idx="0">
                  <c:v>22646</c:v>
                </c:pt>
                <c:pt idx="1">
                  <c:v>23011</c:v>
                </c:pt>
                <c:pt idx="2">
                  <c:v>23376</c:v>
                </c:pt>
                <c:pt idx="3">
                  <c:v>23742</c:v>
                </c:pt>
                <c:pt idx="4">
                  <c:v>24107</c:v>
                </c:pt>
                <c:pt idx="5">
                  <c:v>24472</c:v>
                </c:pt>
                <c:pt idx="6">
                  <c:v>24837</c:v>
                </c:pt>
                <c:pt idx="7">
                  <c:v>25203</c:v>
                </c:pt>
                <c:pt idx="8">
                  <c:v>25568</c:v>
                </c:pt>
                <c:pt idx="9">
                  <c:v>25933</c:v>
                </c:pt>
                <c:pt idx="10">
                  <c:v>26298</c:v>
                </c:pt>
                <c:pt idx="11">
                  <c:v>26664</c:v>
                </c:pt>
                <c:pt idx="12">
                  <c:v>27029</c:v>
                </c:pt>
                <c:pt idx="13">
                  <c:v>27394</c:v>
                </c:pt>
                <c:pt idx="14">
                  <c:v>27759</c:v>
                </c:pt>
                <c:pt idx="15">
                  <c:v>28125</c:v>
                </c:pt>
                <c:pt idx="16">
                  <c:v>28490</c:v>
                </c:pt>
                <c:pt idx="17">
                  <c:v>28855</c:v>
                </c:pt>
                <c:pt idx="18">
                  <c:v>29220</c:v>
                </c:pt>
                <c:pt idx="19">
                  <c:v>29586</c:v>
                </c:pt>
                <c:pt idx="20">
                  <c:v>29951</c:v>
                </c:pt>
                <c:pt idx="21">
                  <c:v>30316</c:v>
                </c:pt>
                <c:pt idx="22">
                  <c:v>30681</c:v>
                </c:pt>
                <c:pt idx="23">
                  <c:v>31047</c:v>
                </c:pt>
                <c:pt idx="24">
                  <c:v>31412</c:v>
                </c:pt>
                <c:pt idx="25">
                  <c:v>31777</c:v>
                </c:pt>
                <c:pt idx="26">
                  <c:v>32142</c:v>
                </c:pt>
                <c:pt idx="27">
                  <c:v>32508</c:v>
                </c:pt>
                <c:pt idx="28">
                  <c:v>32873</c:v>
                </c:pt>
                <c:pt idx="29">
                  <c:v>33238</c:v>
                </c:pt>
                <c:pt idx="30">
                  <c:v>33603</c:v>
                </c:pt>
                <c:pt idx="31">
                  <c:v>33969</c:v>
                </c:pt>
                <c:pt idx="32">
                  <c:v>34334</c:v>
                </c:pt>
                <c:pt idx="33">
                  <c:v>34699</c:v>
                </c:pt>
                <c:pt idx="34">
                  <c:v>35064</c:v>
                </c:pt>
                <c:pt idx="35">
                  <c:v>35430</c:v>
                </c:pt>
                <c:pt idx="36">
                  <c:v>35795</c:v>
                </c:pt>
                <c:pt idx="37">
                  <c:v>36160</c:v>
                </c:pt>
                <c:pt idx="38">
                  <c:v>36525</c:v>
                </c:pt>
                <c:pt idx="39">
                  <c:v>36891</c:v>
                </c:pt>
                <c:pt idx="40">
                  <c:v>37256</c:v>
                </c:pt>
                <c:pt idx="41">
                  <c:v>37621</c:v>
                </c:pt>
                <c:pt idx="42">
                  <c:v>37986</c:v>
                </c:pt>
                <c:pt idx="43">
                  <c:v>38352</c:v>
                </c:pt>
                <c:pt idx="44">
                  <c:v>38717</c:v>
                </c:pt>
                <c:pt idx="45">
                  <c:v>39082</c:v>
                </c:pt>
                <c:pt idx="46">
                  <c:v>39447</c:v>
                </c:pt>
                <c:pt idx="47">
                  <c:v>39813</c:v>
                </c:pt>
                <c:pt idx="48">
                  <c:v>40178</c:v>
                </c:pt>
                <c:pt idx="49">
                  <c:v>40543</c:v>
                </c:pt>
                <c:pt idx="50">
                  <c:v>40908</c:v>
                </c:pt>
                <c:pt idx="51">
                  <c:v>41274</c:v>
                </c:pt>
                <c:pt idx="52">
                  <c:v>41639</c:v>
                </c:pt>
                <c:pt idx="53">
                  <c:v>42004</c:v>
                </c:pt>
                <c:pt idx="54">
                  <c:v>42369</c:v>
                </c:pt>
                <c:pt idx="55">
                  <c:v>42735</c:v>
                </c:pt>
                <c:pt idx="56">
                  <c:v>43100</c:v>
                </c:pt>
                <c:pt idx="57">
                  <c:v>43465</c:v>
                </c:pt>
                <c:pt idx="58">
                  <c:v>43830</c:v>
                </c:pt>
                <c:pt idx="59">
                  <c:v>44196</c:v>
                </c:pt>
                <c:pt idx="60">
                  <c:v>44561</c:v>
                </c:pt>
                <c:pt idx="61">
                  <c:v>44926</c:v>
                </c:pt>
                <c:pt idx="62">
                  <c:v>45291</c:v>
                </c:pt>
              </c:numCache>
            </c:numRef>
          </c:cat>
          <c:val>
            <c:numRef>
              <c:f>Graph!$C$3:$C$65</c:f>
              <c:numCache>
                <c:formatCode>0.0</c:formatCode>
                <c:ptCount val="63"/>
                <c:pt idx="0">
                  <c:v>0.4</c:v>
                </c:pt>
                <c:pt idx="1">
                  <c:v>0.10100000000000001</c:v>
                </c:pt>
                <c:pt idx="2">
                  <c:v>-0.159</c:v>
                </c:pt>
                <c:pt idx="3">
                  <c:v>-0.30499999999999999</c:v>
                </c:pt>
                <c:pt idx="4">
                  <c:v>0.20399999999999999</c:v>
                </c:pt>
                <c:pt idx="5">
                  <c:v>0.45800000000000002</c:v>
                </c:pt>
                <c:pt idx="6">
                  <c:v>-0.28599999999999998</c:v>
                </c:pt>
                <c:pt idx="7">
                  <c:v>-0.39600000000000002</c:v>
                </c:pt>
                <c:pt idx="8">
                  <c:v>-0.85799999999999998</c:v>
                </c:pt>
                <c:pt idx="9">
                  <c:v>6.9000000000000006E-2</c:v>
                </c:pt>
                <c:pt idx="10">
                  <c:v>-3.7999999999999999E-2</c:v>
                </c:pt>
                <c:pt idx="11">
                  <c:v>-0.996</c:v>
                </c:pt>
                <c:pt idx="12">
                  <c:v>0.22600000000000001</c:v>
                </c:pt>
                <c:pt idx="13">
                  <c:v>-0.498</c:v>
                </c:pt>
                <c:pt idx="14">
                  <c:v>0.36</c:v>
                </c:pt>
                <c:pt idx="15">
                  <c:v>0.127</c:v>
                </c:pt>
                <c:pt idx="16">
                  <c:v>-0.54700000000000004</c:v>
                </c:pt>
                <c:pt idx="17">
                  <c:v>0.104</c:v>
                </c:pt>
                <c:pt idx="18">
                  <c:v>0.371</c:v>
                </c:pt>
                <c:pt idx="19">
                  <c:v>9.4E-2</c:v>
                </c:pt>
                <c:pt idx="20">
                  <c:v>1.0920000000000001</c:v>
                </c:pt>
                <c:pt idx="21">
                  <c:v>0.104</c:v>
                </c:pt>
                <c:pt idx="22">
                  <c:v>0.67300000000000004</c:v>
                </c:pt>
                <c:pt idx="23">
                  <c:v>0.191</c:v>
                </c:pt>
                <c:pt idx="24">
                  <c:v>0.23699999999999999</c:v>
                </c:pt>
                <c:pt idx="25">
                  <c:v>0.89200000000000002</c:v>
                </c:pt>
                <c:pt idx="26">
                  <c:v>0.53500000000000003</c:v>
                </c:pt>
                <c:pt idx="27">
                  <c:v>0.89800000000000002</c:v>
                </c:pt>
                <c:pt idx="28">
                  <c:v>0.22700000000000001</c:v>
                </c:pt>
                <c:pt idx="29">
                  <c:v>0.96</c:v>
                </c:pt>
                <c:pt idx="30">
                  <c:v>0.56299999999999994</c:v>
                </c:pt>
                <c:pt idx="31">
                  <c:v>0.94599999999999995</c:v>
                </c:pt>
                <c:pt idx="32">
                  <c:v>0.71799999999999997</c:v>
                </c:pt>
                <c:pt idx="33">
                  <c:v>0.51300000000000001</c:v>
                </c:pt>
                <c:pt idx="34">
                  <c:v>1.212</c:v>
                </c:pt>
                <c:pt idx="35">
                  <c:v>0.25600000000000001</c:v>
                </c:pt>
                <c:pt idx="36">
                  <c:v>0.61299999999999999</c:v>
                </c:pt>
                <c:pt idx="37">
                  <c:v>0.79100000000000004</c:v>
                </c:pt>
                <c:pt idx="38">
                  <c:v>1.008</c:v>
                </c:pt>
                <c:pt idx="39">
                  <c:v>0.47399999999999998</c:v>
                </c:pt>
                <c:pt idx="40">
                  <c:v>0.80800000000000005</c:v>
                </c:pt>
                <c:pt idx="41">
                  <c:v>1.4019999999999999</c:v>
                </c:pt>
                <c:pt idx="42">
                  <c:v>1.3839999999999999</c:v>
                </c:pt>
                <c:pt idx="43">
                  <c:v>1</c:v>
                </c:pt>
                <c:pt idx="44">
                  <c:v>1.17</c:v>
                </c:pt>
                <c:pt idx="45">
                  <c:v>0.74099999999999999</c:v>
                </c:pt>
                <c:pt idx="46">
                  <c:v>2.0680000000000001</c:v>
                </c:pt>
                <c:pt idx="47">
                  <c:v>0.311</c:v>
                </c:pt>
                <c:pt idx="48">
                  <c:v>1.0649999999999999</c:v>
                </c:pt>
                <c:pt idx="49">
                  <c:v>1.083</c:v>
                </c:pt>
                <c:pt idx="50">
                  <c:v>0.69199999999999995</c:v>
                </c:pt>
                <c:pt idx="51">
                  <c:v>0.64800000000000002</c:v>
                </c:pt>
                <c:pt idx="52">
                  <c:v>1.1379999999999999</c:v>
                </c:pt>
                <c:pt idx="53">
                  <c:v>1.181</c:v>
                </c:pt>
                <c:pt idx="54">
                  <c:v>1.468</c:v>
                </c:pt>
                <c:pt idx="55">
                  <c:v>1.758</c:v>
                </c:pt>
                <c:pt idx="56">
                  <c:v>1.7669999999999999</c:v>
                </c:pt>
                <c:pt idx="57">
                  <c:v>1.298</c:v>
                </c:pt>
                <c:pt idx="58">
                  <c:v>1.6859999999999999</c:v>
                </c:pt>
                <c:pt idx="59">
                  <c:v>2.202</c:v>
                </c:pt>
                <c:pt idx="60">
                  <c:v>1.722</c:v>
                </c:pt>
                <c:pt idx="61">
                  <c:v>1.524</c:v>
                </c:pt>
                <c:pt idx="62">
                  <c:v>1.702</c:v>
                </c:pt>
              </c:numCache>
            </c:numRef>
          </c:val>
          <c:extLst>
            <c:ext xmlns:c16="http://schemas.microsoft.com/office/drawing/2014/chart" uri="{C3380CC4-5D6E-409C-BE32-E72D297353CC}">
              <c16:uniqueId val="{00000000-290D-4976-9546-76F62AF603BF}"/>
            </c:ext>
          </c:extLst>
        </c:ser>
        <c:dLbls>
          <c:showLegendKey val="0"/>
          <c:showVal val="0"/>
          <c:showCatName val="0"/>
          <c:showSerName val="0"/>
          <c:showPercent val="0"/>
          <c:showBubbleSize val="0"/>
        </c:dLbls>
        <c:gapWidth val="150"/>
        <c:axId val="1032814536"/>
        <c:axId val="1032809856"/>
      </c:barChart>
      <c:lineChart>
        <c:grouping val="standard"/>
        <c:varyColors val="0"/>
        <c:ser>
          <c:idx val="1"/>
          <c:order val="1"/>
          <c:tx>
            <c:strRef>
              <c:f>Graph!$D$2</c:f>
              <c:strCache>
                <c:ptCount val="1"/>
              </c:strCache>
            </c:strRef>
          </c:tx>
          <c:spPr>
            <a:ln w="28575" cap="rnd">
              <a:solidFill>
                <a:schemeClr val="accent2"/>
              </a:solidFill>
              <a:round/>
            </a:ln>
            <a:effectLst/>
          </c:spPr>
          <c:marker>
            <c:symbol val="none"/>
          </c:marker>
          <c:val>
            <c:numRef>
              <c:f>Graph!$D$3</c:f>
              <c:numCache>
                <c:formatCode>General</c:formatCode>
                <c:ptCount val="1"/>
              </c:numCache>
            </c:numRef>
          </c:val>
          <c:smooth val="0"/>
          <c:extLst>
            <c:ext xmlns:c16="http://schemas.microsoft.com/office/drawing/2014/chart" uri="{C3380CC4-5D6E-409C-BE32-E72D297353CC}">
              <c16:uniqueId val="{00000001-290D-4976-9546-76F62AF603BF}"/>
            </c:ext>
          </c:extLst>
        </c:ser>
        <c:dLbls>
          <c:showLegendKey val="0"/>
          <c:showVal val="0"/>
          <c:showCatName val="0"/>
          <c:showSerName val="0"/>
          <c:showPercent val="0"/>
          <c:showBubbleSize val="0"/>
        </c:dLbls>
        <c:marker val="1"/>
        <c:smooth val="0"/>
        <c:axId val="1297756976"/>
        <c:axId val="1297752656"/>
      </c:lineChart>
      <c:dateAx>
        <c:axId val="1032814536"/>
        <c:scaling>
          <c:orientation val="minMax"/>
          <c:min val="23012"/>
        </c:scaling>
        <c:delete val="0"/>
        <c:axPos val="b"/>
        <c:numFmt formatCode="yy" sourceLinked="0"/>
        <c:majorTickMark val="out"/>
        <c:minorTickMark val="none"/>
        <c:tickLblPos val="low"/>
        <c:spPr>
          <a:noFill/>
          <a:ln w="9525" cap="flat" cmpd="sng" algn="ctr">
            <a:solidFill>
              <a:srgbClr val="969696"/>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032809856"/>
        <c:crosses val="autoZero"/>
        <c:auto val="1"/>
        <c:lblOffset val="100"/>
        <c:baseTimeUnit val="years"/>
        <c:majorUnit val="4"/>
        <c:majorTimeUnit val="years"/>
      </c:dateAx>
      <c:valAx>
        <c:axId val="1032809856"/>
        <c:scaling>
          <c:orientation val="minMax"/>
          <c:max val="2"/>
          <c:min val="-1"/>
        </c:scaling>
        <c:delete val="0"/>
        <c:axPos val="l"/>
        <c:numFmt formatCode="0.0" sourceLinked="1"/>
        <c:majorTickMark val="out"/>
        <c:minorTickMark val="none"/>
        <c:tickLblPos val="nextTo"/>
        <c:spPr>
          <a:noFill/>
          <a:ln>
            <a:solidFill>
              <a:srgbClr val="969696"/>
            </a:solid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032814536"/>
        <c:crosses val="autoZero"/>
        <c:crossBetween val="between"/>
      </c:valAx>
      <c:valAx>
        <c:axId val="1297752656"/>
        <c:scaling>
          <c:orientation val="minMax"/>
          <c:max val="2"/>
          <c:min val="-1"/>
        </c:scaling>
        <c:delete val="0"/>
        <c:axPos val="r"/>
        <c:numFmt formatCode="General" sourceLinked="1"/>
        <c:majorTickMark val="out"/>
        <c:minorTickMark val="none"/>
        <c:tickLblPos val="nextTo"/>
        <c:spPr>
          <a:noFill/>
          <a:ln>
            <a:solidFill>
              <a:srgbClr val="969696"/>
            </a:solid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297756976"/>
        <c:crosses val="max"/>
        <c:crossBetween val="between"/>
      </c:valAx>
      <c:catAx>
        <c:axId val="1297756976"/>
        <c:scaling>
          <c:orientation val="minMax"/>
        </c:scaling>
        <c:delete val="1"/>
        <c:axPos val="b"/>
        <c:majorTickMark val="out"/>
        <c:minorTickMark val="none"/>
        <c:tickLblPos val="nextTo"/>
        <c:crossAx val="1297752656"/>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0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userShapes r:id="rId5"/>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ysClr val="windowText" lastClr="000000"/>
                </a:solidFill>
                <a:latin typeface="Arial" panose="020B0604020202020204" pitchFamily="34" charset="0"/>
                <a:ea typeface="+mn-ea"/>
                <a:cs typeface="Arial" panose="020B0604020202020204" pitchFamily="34" charset="0"/>
              </a:defRPr>
            </a:pPr>
            <a:r>
              <a:rPr lang="en-US" b="1" dirty="0">
                <a:solidFill>
                  <a:srgbClr val="581D74"/>
                </a:solidFill>
              </a:rPr>
              <a:t>Expressway Length (km/million people)</a:t>
            </a:r>
          </a:p>
        </c:rich>
      </c:tx>
      <c:layout>
        <c:manualLayout>
          <c:xMode val="edge"/>
          <c:yMode val="edge"/>
          <c:x val="0.15167711674929524"/>
          <c:y val="4.6463983668708075E-3"/>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7.3731044036162152E-2"/>
          <c:y val="0.26242402735806197"/>
          <c:w val="0.83708643190434529"/>
          <c:h val="0.551014513063113"/>
        </c:manualLayout>
      </c:layout>
      <c:barChart>
        <c:barDir val="col"/>
        <c:grouping val="clustered"/>
        <c:varyColors val="0"/>
        <c:ser>
          <c:idx val="0"/>
          <c:order val="0"/>
          <c:tx>
            <c:strRef>
              <c:f>Graph!$J$3</c:f>
              <c:strCache>
                <c:ptCount val="1"/>
                <c:pt idx="0">
                  <c:v>2010</c:v>
                </c:pt>
              </c:strCache>
            </c:strRef>
          </c:tx>
          <c:spPr>
            <a:solidFill>
              <a:srgbClr val="969696"/>
            </a:solidFill>
            <a:ln>
              <a:noFill/>
            </a:ln>
            <a:effectLst/>
          </c:spPr>
          <c:invertIfNegative val="0"/>
          <c:cat>
            <c:strRef>
              <c:f>Graph!$I$4:$I$11</c:f>
              <c:strCache>
                <c:ptCount val="8"/>
                <c:pt idx="0">
                  <c:v>CN</c:v>
                </c:pt>
                <c:pt idx="1">
                  <c:v>MY</c:v>
                </c:pt>
                <c:pt idx="2">
                  <c:v>VN*</c:v>
                </c:pt>
                <c:pt idx="3">
                  <c:v>ID</c:v>
                </c:pt>
                <c:pt idx="4">
                  <c:v>PK</c:v>
                </c:pt>
                <c:pt idx="5">
                  <c:v>PH</c:v>
                </c:pt>
                <c:pt idx="6">
                  <c:v>IN</c:v>
                </c:pt>
                <c:pt idx="7">
                  <c:v>TH</c:v>
                </c:pt>
              </c:strCache>
            </c:strRef>
          </c:cat>
          <c:val>
            <c:numRef>
              <c:f>Graph!$J$4:$J$11</c:f>
              <c:numCache>
                <c:formatCode>0.0</c:formatCode>
                <c:ptCount val="8"/>
                <c:pt idx="0">
                  <c:v>55.017037647386168</c:v>
                </c:pt>
                <c:pt idx="1">
                  <c:v>58.684237873473045</c:v>
                </c:pt>
                <c:pt idx="2">
                  <c:v>1.0235226551622107</c:v>
                </c:pt>
                <c:pt idx="3">
                  <c:v>3.0959294288904977</c:v>
                </c:pt>
                <c:pt idx="4">
                  <c:v>2.5</c:v>
                </c:pt>
                <c:pt idx="5">
                  <c:v>3.2733615036865924</c:v>
                </c:pt>
                <c:pt idx="6">
                  <c:v>0.46982166816124099</c:v>
                </c:pt>
                <c:pt idx="7">
                  <c:v>3.0409047321991922</c:v>
                </c:pt>
              </c:numCache>
            </c:numRef>
          </c:val>
          <c:extLst>
            <c:ext xmlns:c16="http://schemas.microsoft.com/office/drawing/2014/chart" uri="{C3380CC4-5D6E-409C-BE32-E72D297353CC}">
              <c16:uniqueId val="{00000000-6481-40BA-8DB5-B2FE0C4699E1}"/>
            </c:ext>
          </c:extLst>
        </c:ser>
        <c:ser>
          <c:idx val="1"/>
          <c:order val="1"/>
          <c:tx>
            <c:strRef>
              <c:f>Graph!$K$3</c:f>
              <c:strCache>
                <c:ptCount val="1"/>
                <c:pt idx="0">
                  <c:v>2023</c:v>
                </c:pt>
              </c:strCache>
            </c:strRef>
          </c:tx>
          <c:spPr>
            <a:solidFill>
              <a:srgbClr val="581D74"/>
            </a:solidFill>
            <a:ln>
              <a:noFill/>
            </a:ln>
            <a:effectLst/>
          </c:spPr>
          <c:invertIfNegative val="0"/>
          <c:cat>
            <c:strRef>
              <c:f>Graph!$I$4:$I$11</c:f>
              <c:strCache>
                <c:ptCount val="8"/>
                <c:pt idx="0">
                  <c:v>CN</c:v>
                </c:pt>
                <c:pt idx="1">
                  <c:v>MY</c:v>
                </c:pt>
                <c:pt idx="2">
                  <c:v>VN*</c:v>
                </c:pt>
                <c:pt idx="3">
                  <c:v>ID</c:v>
                </c:pt>
                <c:pt idx="4">
                  <c:v>PK</c:v>
                </c:pt>
                <c:pt idx="5">
                  <c:v>PH</c:v>
                </c:pt>
                <c:pt idx="6">
                  <c:v>IN</c:v>
                </c:pt>
                <c:pt idx="7">
                  <c:v>TH</c:v>
                </c:pt>
              </c:strCache>
            </c:strRef>
          </c:cat>
          <c:val>
            <c:numRef>
              <c:f>Graph!$K$4:$K$11</c:f>
              <c:numCache>
                <c:formatCode>0.0</c:formatCode>
                <c:ptCount val="8"/>
                <c:pt idx="0">
                  <c:v>128.94055721724465</c:v>
                </c:pt>
                <c:pt idx="1">
                  <c:v>59.613237564853385</c:v>
                </c:pt>
                <c:pt idx="2">
                  <c:v>11.913493002958685</c:v>
                </c:pt>
                <c:pt idx="3">
                  <c:v>9.3051813346240078</c:v>
                </c:pt>
                <c:pt idx="4">
                  <c:v>8</c:v>
                </c:pt>
                <c:pt idx="5">
                  <c:v>4.0342151016117276</c:v>
                </c:pt>
                <c:pt idx="6">
                  <c:v>3.5936225508142208</c:v>
                </c:pt>
                <c:pt idx="7">
                  <c:v>3.1318124066121014</c:v>
                </c:pt>
              </c:numCache>
            </c:numRef>
          </c:val>
          <c:extLst>
            <c:ext xmlns:c16="http://schemas.microsoft.com/office/drawing/2014/chart" uri="{C3380CC4-5D6E-409C-BE32-E72D297353CC}">
              <c16:uniqueId val="{00000001-6481-40BA-8DB5-B2FE0C4699E1}"/>
            </c:ext>
          </c:extLst>
        </c:ser>
        <c:dLbls>
          <c:showLegendKey val="0"/>
          <c:showVal val="0"/>
          <c:showCatName val="0"/>
          <c:showSerName val="0"/>
          <c:showPercent val="0"/>
          <c:showBubbleSize val="0"/>
        </c:dLbls>
        <c:gapWidth val="219"/>
        <c:axId val="44925287"/>
        <c:axId val="44929247"/>
      </c:barChart>
      <c:scatterChart>
        <c:scatterStyle val="lineMarker"/>
        <c:varyColors val="0"/>
        <c:ser>
          <c:idx val="2"/>
          <c:order val="2"/>
          <c:tx>
            <c:strRef>
              <c:f>Graph!$L$3</c:f>
              <c:strCache>
                <c:ptCount val="1"/>
                <c:pt idx="0">
                  <c:v>Change (%, rhs)</c:v>
                </c:pt>
              </c:strCache>
            </c:strRef>
          </c:tx>
          <c:spPr>
            <a:ln w="25400" cap="rnd">
              <a:noFill/>
              <a:round/>
            </a:ln>
            <a:effectLst/>
          </c:spPr>
          <c:marker>
            <c:symbol val="circle"/>
            <c:size val="5"/>
            <c:spPr>
              <a:solidFill>
                <a:srgbClr val="E07808"/>
              </a:solidFill>
              <a:ln w="9525">
                <a:noFill/>
              </a:ln>
              <a:effectLst/>
            </c:spPr>
          </c:marker>
          <c:xVal>
            <c:strRef>
              <c:f>Graph!$I$4:$I$11</c:f>
              <c:strCache>
                <c:ptCount val="8"/>
                <c:pt idx="0">
                  <c:v>CN</c:v>
                </c:pt>
                <c:pt idx="1">
                  <c:v>MY</c:v>
                </c:pt>
                <c:pt idx="2">
                  <c:v>VN*</c:v>
                </c:pt>
                <c:pt idx="3">
                  <c:v>ID</c:v>
                </c:pt>
                <c:pt idx="4">
                  <c:v>PK</c:v>
                </c:pt>
                <c:pt idx="5">
                  <c:v>PH</c:v>
                </c:pt>
                <c:pt idx="6">
                  <c:v>IN</c:v>
                </c:pt>
                <c:pt idx="7">
                  <c:v>TH</c:v>
                </c:pt>
              </c:strCache>
            </c:strRef>
          </c:xVal>
          <c:yVal>
            <c:numRef>
              <c:f>Graph!$L$4:$L$11</c:f>
              <c:numCache>
                <c:formatCode>0.0</c:formatCode>
                <c:ptCount val="8"/>
                <c:pt idx="0">
                  <c:v>134.36477631465232</c:v>
                </c:pt>
                <c:pt idx="1">
                  <c:v>1.5830480637463893</c:v>
                </c:pt>
                <c:pt idx="2">
                  <c:v>1063.9696437467328</c:v>
                </c:pt>
                <c:pt idx="3">
                  <c:v>200.56180376045415</c:v>
                </c:pt>
                <c:pt idx="4">
                  <c:v>220</c:v>
                </c:pt>
                <c:pt idx="5">
                  <c:v>23.243799900140289</c:v>
                </c:pt>
                <c:pt idx="6">
                  <c:v>664.89076480416895</c:v>
                </c:pt>
                <c:pt idx="7">
                  <c:v>2.9894943254984696</c:v>
                </c:pt>
              </c:numCache>
            </c:numRef>
          </c:yVal>
          <c:smooth val="0"/>
          <c:extLst>
            <c:ext xmlns:c16="http://schemas.microsoft.com/office/drawing/2014/chart" uri="{C3380CC4-5D6E-409C-BE32-E72D297353CC}">
              <c16:uniqueId val="{00000002-6481-40BA-8DB5-B2FE0C4699E1}"/>
            </c:ext>
          </c:extLst>
        </c:ser>
        <c:dLbls>
          <c:showLegendKey val="0"/>
          <c:showVal val="0"/>
          <c:showCatName val="0"/>
          <c:showSerName val="0"/>
          <c:showPercent val="0"/>
          <c:showBubbleSize val="0"/>
        </c:dLbls>
        <c:axId val="989552392"/>
        <c:axId val="989563552"/>
      </c:scatterChart>
      <c:catAx>
        <c:axId val="44925287"/>
        <c:scaling>
          <c:orientation val="minMax"/>
        </c:scaling>
        <c:delete val="0"/>
        <c:axPos val="b"/>
        <c:numFmt formatCode="General" sourceLinked="1"/>
        <c:majorTickMark val="out"/>
        <c:minorTickMark val="none"/>
        <c:tickLblPos val="nextTo"/>
        <c:spPr>
          <a:noFill/>
          <a:ln w="9525" cap="flat" cmpd="sng" algn="ctr">
            <a:solidFill>
              <a:srgbClr val="969696"/>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44929247"/>
        <c:crosses val="autoZero"/>
        <c:auto val="1"/>
        <c:lblAlgn val="ctr"/>
        <c:lblOffset val="100"/>
        <c:noMultiLvlLbl val="0"/>
      </c:catAx>
      <c:valAx>
        <c:axId val="44929247"/>
        <c:scaling>
          <c:orientation val="minMax"/>
        </c:scaling>
        <c:delete val="0"/>
        <c:axPos val="l"/>
        <c:numFmt formatCode="0" sourceLinked="0"/>
        <c:majorTickMark val="out"/>
        <c:minorTickMark val="none"/>
        <c:tickLblPos val="nextTo"/>
        <c:spPr>
          <a:noFill/>
          <a:ln>
            <a:solidFill>
              <a:srgbClr val="969696"/>
            </a:solid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44925287"/>
        <c:crosses val="autoZero"/>
        <c:crossBetween val="between"/>
      </c:valAx>
      <c:valAx>
        <c:axId val="989563552"/>
        <c:scaling>
          <c:orientation val="minMax"/>
        </c:scaling>
        <c:delete val="0"/>
        <c:axPos val="r"/>
        <c:numFmt formatCode="0" sourceLinked="0"/>
        <c:majorTickMark val="out"/>
        <c:minorTickMark val="none"/>
        <c:tickLblPos val="nextTo"/>
        <c:spPr>
          <a:noFill/>
          <a:ln>
            <a:solidFill>
              <a:srgbClr val="969696"/>
            </a:solid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989552392"/>
        <c:crosses val="max"/>
        <c:crossBetween val="midCat"/>
      </c:valAx>
      <c:valAx>
        <c:axId val="989552392"/>
        <c:scaling>
          <c:orientation val="minMax"/>
        </c:scaling>
        <c:delete val="1"/>
        <c:axPos val="t"/>
        <c:majorTickMark val="out"/>
        <c:minorTickMark val="none"/>
        <c:tickLblPos val="nextTo"/>
        <c:crossAx val="989563552"/>
        <c:crosses val="max"/>
        <c:crossBetween val="midCat"/>
      </c:valAx>
      <c:spPr>
        <a:noFill/>
        <a:ln>
          <a:noFill/>
        </a:ln>
        <a:effectLst/>
      </c:spPr>
    </c:plotArea>
    <c:legend>
      <c:legendPos val="t"/>
      <c:layout>
        <c:manualLayout>
          <c:xMode val="edge"/>
          <c:yMode val="edge"/>
          <c:x val="0.15740886555847186"/>
          <c:y val="9.7164260717410314E-2"/>
          <c:w val="0.6791950233079409"/>
          <c:h val="5.3607465733449988E-2"/>
        </c:manualLayout>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0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userShapes r:id="rId5"/>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Arial" panose="020B0604020202020204" pitchFamily="34" charset="0"/>
                <a:ea typeface="+mn-ea"/>
                <a:cs typeface="Arial" panose="020B0604020202020204" pitchFamily="34" charset="0"/>
              </a:defRPr>
            </a:pPr>
            <a:r>
              <a:rPr lang="en-US" b="1" dirty="0">
                <a:solidFill>
                  <a:srgbClr val="581D74"/>
                </a:solidFill>
              </a:rPr>
              <a:t>Asia Energy Consumption vs GDP growth </a:t>
            </a:r>
          </a:p>
          <a:p>
            <a:pPr>
              <a:defRPr/>
            </a:pPr>
            <a:r>
              <a:rPr lang="en-US" b="1" dirty="0">
                <a:solidFill>
                  <a:srgbClr val="581D74"/>
                </a:solidFill>
              </a:rPr>
              <a:t>(%, 2014 - 2023)</a:t>
            </a:r>
          </a:p>
        </c:rich>
      </c:tx>
      <c:layout>
        <c:manualLayout>
          <c:xMode val="edge"/>
          <c:yMode val="edge"/>
          <c:x val="0.12934553319723924"/>
          <c:y val="1.3888888888888888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3451322056965101"/>
          <c:y val="0.14147200349956257"/>
          <c:w val="0.82609531447457951"/>
          <c:h val="0.74431466899970833"/>
        </c:manualLayout>
      </c:layout>
      <c:scatterChart>
        <c:scatterStyle val="lineMarker"/>
        <c:varyColors val="0"/>
        <c:ser>
          <c:idx val="0"/>
          <c:order val="0"/>
          <c:spPr>
            <a:ln w="25400" cap="rnd">
              <a:noFill/>
              <a:round/>
            </a:ln>
            <a:effectLst/>
          </c:spPr>
          <c:marker>
            <c:symbol val="circle"/>
            <c:size val="7"/>
            <c:spPr>
              <a:solidFill>
                <a:srgbClr val="581D7E"/>
              </a:solidFill>
              <a:ln w="9525">
                <a:solidFill>
                  <a:srgbClr val="581D7E"/>
                </a:solidFill>
              </a:ln>
              <a:effectLst/>
            </c:spPr>
          </c:marker>
          <c:dLbls>
            <c:dLbl>
              <c:idx val="0"/>
              <c:tx>
                <c:rich>
                  <a:bodyPr/>
                  <a:lstStyle/>
                  <a:p>
                    <a:fld id="{FBE4FF47-7963-4AF0-95DB-A8D37443EA44}"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0-ACC3-48C2-AE17-C7163098B415}"/>
                </c:ext>
              </c:extLst>
            </c:dLbl>
            <c:dLbl>
              <c:idx val="1"/>
              <c:tx>
                <c:rich>
                  <a:bodyPr/>
                  <a:lstStyle/>
                  <a:p>
                    <a:fld id="{47397045-D40F-4861-8539-3FE006780A02}"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ACC3-48C2-AE17-C7163098B415}"/>
                </c:ext>
              </c:extLst>
            </c:dLbl>
            <c:dLbl>
              <c:idx val="2"/>
              <c:tx>
                <c:rich>
                  <a:bodyPr/>
                  <a:lstStyle/>
                  <a:p>
                    <a:fld id="{648B4700-9F48-499E-977C-76F950F72970}"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ACC3-48C2-AE17-C7163098B415}"/>
                </c:ext>
              </c:extLst>
            </c:dLbl>
            <c:dLbl>
              <c:idx val="3"/>
              <c:tx>
                <c:rich>
                  <a:bodyPr/>
                  <a:lstStyle/>
                  <a:p>
                    <a:fld id="{6D7D1498-E163-45B8-BAA1-C6E9AB250348}"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ACC3-48C2-AE17-C7163098B415}"/>
                </c:ext>
              </c:extLst>
            </c:dLbl>
            <c:dLbl>
              <c:idx val="4"/>
              <c:layout>
                <c:manualLayout>
                  <c:x val="-6.617940199335548E-2"/>
                  <c:y val="-6.4760727583470665E-2"/>
                </c:manualLayout>
              </c:layout>
              <c:tx>
                <c:rich>
                  <a:bodyPr/>
                  <a:lstStyle/>
                  <a:p>
                    <a:fld id="{6E0AE3E8-33CC-47EF-BF00-7A0642A37010}"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ACC3-48C2-AE17-C7163098B415}"/>
                </c:ext>
              </c:extLst>
            </c:dLbl>
            <c:dLbl>
              <c:idx val="5"/>
              <c:tx>
                <c:rich>
                  <a:bodyPr/>
                  <a:lstStyle/>
                  <a:p>
                    <a:fld id="{D7D8B3A6-0ACA-4889-A91C-8B5EE1937D6E}"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ACC3-48C2-AE17-C7163098B415}"/>
                </c:ext>
              </c:extLst>
            </c:dLbl>
            <c:dLbl>
              <c:idx val="6"/>
              <c:layout>
                <c:manualLayout>
                  <c:x val="-7.0805238784807073E-2"/>
                  <c:y val="6.6836404564012838E-2"/>
                </c:manualLayout>
              </c:layout>
              <c:tx>
                <c:rich>
                  <a:bodyPr/>
                  <a:lstStyle/>
                  <a:p>
                    <a:fld id="{E02CAAE1-053F-42A2-9732-4825CF054C50}"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layout>
                    <c:manualLayout>
                      <c:w val="9.3603116420792221E-2"/>
                      <c:h val="0.16722304243219596"/>
                    </c:manualLayout>
                  </c15:layout>
                  <c15:dlblFieldTable/>
                  <c15:showDataLabelsRange val="1"/>
                </c:ext>
                <c:ext xmlns:c16="http://schemas.microsoft.com/office/drawing/2014/chart" uri="{C3380CC4-5D6E-409C-BE32-E72D297353CC}">
                  <c16:uniqueId val="{00000006-ACC3-48C2-AE17-C7163098B415}"/>
                </c:ext>
              </c:extLst>
            </c:dLbl>
            <c:dLbl>
              <c:idx val="7"/>
              <c:tx>
                <c:rich>
                  <a:bodyPr/>
                  <a:lstStyle/>
                  <a:p>
                    <a:fld id="{3F629F96-A6BE-4716-861C-43C7E52C7D67}"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ACC3-48C2-AE17-C7163098B415}"/>
                </c:ext>
              </c:extLst>
            </c:dLbl>
            <c:dLbl>
              <c:idx val="8"/>
              <c:tx>
                <c:rich>
                  <a:bodyPr/>
                  <a:lstStyle/>
                  <a:p>
                    <a:fld id="{E9E1390E-975F-4BFB-BAD7-76D2944FE7F4}"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ACC3-48C2-AE17-C7163098B415}"/>
                </c:ext>
              </c:extLst>
            </c:dLbl>
            <c:dLbl>
              <c:idx val="9"/>
              <c:layout>
                <c:manualLayout>
                  <c:x val="-2.4586461576025552E-3"/>
                  <c:y val="1.3184508478496263E-2"/>
                </c:manualLayout>
              </c:layout>
              <c:tx>
                <c:rich>
                  <a:bodyPr/>
                  <a:lstStyle/>
                  <a:p>
                    <a:fld id="{E62001B4-014E-4108-9599-AB538B880A1D}"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ACC3-48C2-AE17-C7163098B415}"/>
                </c:ext>
              </c:extLst>
            </c:dLbl>
            <c:dLbl>
              <c:idx val="10"/>
              <c:tx>
                <c:rich>
                  <a:bodyPr/>
                  <a:lstStyle/>
                  <a:p>
                    <a:fld id="{C67C6BBB-22E6-4A64-A2E6-9B19EB8F687C}"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ACC3-48C2-AE17-C7163098B415}"/>
                </c:ext>
              </c:extLst>
            </c:dLbl>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t"/>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xVal>
            <c:numRef>
              <c:f>'[Chart in Microsoft Word]Energy'!$BF$47:$BF$57</c:f>
              <c:numCache>
                <c:formatCode>0.00</c:formatCode>
                <c:ptCount val="11"/>
                <c:pt idx="0">
                  <c:v>6.05</c:v>
                </c:pt>
                <c:pt idx="1">
                  <c:v>5.99</c:v>
                </c:pt>
                <c:pt idx="2">
                  <c:v>4.22</c:v>
                </c:pt>
                <c:pt idx="3">
                  <c:v>4.09</c:v>
                </c:pt>
                <c:pt idx="4">
                  <c:v>3.2</c:v>
                </c:pt>
                <c:pt idx="5">
                  <c:v>2.48</c:v>
                </c:pt>
                <c:pt idx="6">
                  <c:v>2.4550000000000001</c:v>
                </c:pt>
                <c:pt idx="7">
                  <c:v>1.79</c:v>
                </c:pt>
                <c:pt idx="8">
                  <c:v>0.56000000000000005</c:v>
                </c:pt>
                <c:pt idx="9">
                  <c:v>5.99</c:v>
                </c:pt>
                <c:pt idx="10">
                  <c:v>4.8600000000000003</c:v>
                </c:pt>
              </c:numCache>
            </c:numRef>
          </c:xVal>
          <c:yVal>
            <c:numRef>
              <c:f>'[Chart in Microsoft Word]Energy'!$BG$47:$BG$57</c:f>
              <c:numCache>
                <c:formatCode>0.00</c:formatCode>
                <c:ptCount val="11"/>
                <c:pt idx="0">
                  <c:v>8.6619133360651084</c:v>
                </c:pt>
                <c:pt idx="1">
                  <c:v>4.1412462367285059</c:v>
                </c:pt>
                <c:pt idx="2">
                  <c:v>5.2627315997242219</c:v>
                </c:pt>
                <c:pt idx="3">
                  <c:v>2.1655558148198351</c:v>
                </c:pt>
                <c:pt idx="4">
                  <c:v>-0.56882101841497534</c:v>
                </c:pt>
                <c:pt idx="5">
                  <c:v>0.61863471109333967</c:v>
                </c:pt>
                <c:pt idx="6">
                  <c:v>0.67667138468615773</c:v>
                </c:pt>
                <c:pt idx="7">
                  <c:v>0.24788914408727719</c:v>
                </c:pt>
                <c:pt idx="8">
                  <c:v>-1.0989134399999911</c:v>
                </c:pt>
                <c:pt idx="9">
                  <c:v>3.6564471487154377</c:v>
                </c:pt>
                <c:pt idx="10">
                  <c:v>5.055026327891591</c:v>
                </c:pt>
              </c:numCache>
            </c:numRef>
          </c:yVal>
          <c:smooth val="0"/>
          <c:extLst>
            <c:ext xmlns:c15="http://schemas.microsoft.com/office/drawing/2012/chart" uri="{02D57815-91ED-43cb-92C2-25804820EDAC}">
              <c15:datalabelsRange>
                <c15:f>'[Chart in Microsoft Word]Energy'!$BE$47:$BE$57</c15:f>
                <c15:dlblRangeCache>
                  <c:ptCount val="11"/>
                  <c:pt idx="0">
                    <c:v>VN</c:v>
                  </c:pt>
                  <c:pt idx="1">
                    <c:v>IN</c:v>
                  </c:pt>
                  <c:pt idx="2">
                    <c:v>ID</c:v>
                  </c:pt>
                  <c:pt idx="3">
                    <c:v>MY</c:v>
                  </c:pt>
                  <c:pt idx="4">
                    <c:v>TW</c:v>
                  </c:pt>
                  <c:pt idx="5">
                    <c:v>SK</c:v>
                  </c:pt>
                  <c:pt idx="6">
                    <c:v>AU</c:v>
                  </c:pt>
                  <c:pt idx="7">
                    <c:v>TH</c:v>
                  </c:pt>
                  <c:pt idx="8">
                    <c:v>JP</c:v>
                  </c:pt>
                  <c:pt idx="9">
                    <c:v>CN</c:v>
                  </c:pt>
                  <c:pt idx="10">
                    <c:v>PH</c:v>
                  </c:pt>
                </c15:dlblRangeCache>
              </c15:datalabelsRange>
            </c:ext>
            <c:ext xmlns:c16="http://schemas.microsoft.com/office/drawing/2014/chart" uri="{C3380CC4-5D6E-409C-BE32-E72D297353CC}">
              <c16:uniqueId val="{0000000B-ACC3-48C2-AE17-C7163098B415}"/>
            </c:ext>
          </c:extLst>
        </c:ser>
        <c:dLbls>
          <c:showLegendKey val="0"/>
          <c:showVal val="0"/>
          <c:showCatName val="0"/>
          <c:showSerName val="0"/>
          <c:showPercent val="0"/>
          <c:showBubbleSize val="0"/>
        </c:dLbls>
        <c:axId val="139190871"/>
        <c:axId val="139199727"/>
      </c:scatterChart>
      <c:valAx>
        <c:axId val="139190871"/>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r>
                  <a:rPr lang="en-US"/>
                  <a:t>Average Real GDP Growth (%)</a:t>
                </a:r>
              </a:p>
            </c:rich>
          </c:tx>
          <c:layout>
            <c:manualLayout>
              <c:xMode val="edge"/>
              <c:yMode val="edge"/>
              <c:x val="0.3671334572761738"/>
              <c:y val="0.88908929352580945"/>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0" sourceLinked="0"/>
        <c:majorTickMark val="out"/>
        <c:minorTickMark val="none"/>
        <c:tickLblPos val="nextTo"/>
        <c:spPr>
          <a:noFill/>
          <a:ln w="9525" cap="flat" cmpd="sng" algn="ctr">
            <a:solidFill>
              <a:srgbClr val="969696"/>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39199727"/>
        <c:crosses val="autoZero"/>
        <c:crossBetween val="midCat"/>
      </c:valAx>
      <c:valAx>
        <c:axId val="139199727"/>
        <c:scaling>
          <c:orientation val="minMax"/>
        </c:scaling>
        <c:delete val="0"/>
        <c:axPos val="l"/>
        <c:title>
          <c:tx>
            <c:rich>
              <a:bodyPr rot="-5400000" spcFirstLastPara="1" vertOverflow="ellipsis" vert="horz" wrap="square" anchor="ctr" anchorCtr="1"/>
              <a:lstStyle/>
              <a:p>
                <a:pPr algn="ctr" rtl="0">
                  <a:defRPr sz="1000" b="0" i="0" u="none" strike="noStrike" kern="1200" baseline="0">
                    <a:solidFill>
                      <a:schemeClr val="tx1"/>
                    </a:solidFill>
                    <a:latin typeface="Arial" panose="020B0604020202020204" pitchFamily="34" charset="0"/>
                    <a:ea typeface="+mn-ea"/>
                    <a:cs typeface="Arial" panose="020B0604020202020204" pitchFamily="34" charset="0"/>
                  </a:defRPr>
                </a:pPr>
                <a:r>
                  <a:rPr lang="en-US"/>
                  <a:t>Average Energy Consumption Growth (%)</a:t>
                </a:r>
              </a:p>
            </c:rich>
          </c:tx>
          <c:layout>
            <c:manualLayout>
              <c:xMode val="edge"/>
              <c:yMode val="edge"/>
              <c:x val="0"/>
              <c:y val="0.12587407042869642"/>
            </c:manualLayout>
          </c:layout>
          <c:overlay val="0"/>
          <c:spPr>
            <a:noFill/>
            <a:ln>
              <a:noFill/>
            </a:ln>
            <a:effectLst/>
          </c:spPr>
          <c:txPr>
            <a:bodyPr rot="-5400000" spcFirstLastPara="1" vertOverflow="ellipsis" vert="horz" wrap="square" anchor="ctr" anchorCtr="1"/>
            <a:lstStyle/>
            <a:p>
              <a:pPr algn="ctr" rtl="0">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0"/>
        <c:majorTickMark val="out"/>
        <c:minorTickMark val="none"/>
        <c:tickLblPos val="nextTo"/>
        <c:spPr>
          <a:noFill/>
          <a:ln w="9525" cap="flat" cmpd="sng" algn="ctr">
            <a:solidFill>
              <a:srgbClr val="969696"/>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39190871"/>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FFFFFF"/>
    </a:solidFill>
    <a:ln w="9525" cap="flat" cmpd="sng" algn="ctr">
      <a:noFill/>
      <a:round/>
    </a:ln>
    <a:effectLst/>
  </c:spPr>
  <c:txPr>
    <a:bodyPr/>
    <a:lstStyle/>
    <a:p>
      <a:pPr>
        <a:defRPr sz="1000">
          <a:solidFill>
            <a:schemeClr val="tx1"/>
          </a:solidFill>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Arial" panose="020B0604020202020204" pitchFamily="34" charset="0"/>
                <a:ea typeface="+mn-ea"/>
                <a:cs typeface="Arial" panose="020B0604020202020204" pitchFamily="34" charset="0"/>
              </a:defRPr>
            </a:pPr>
            <a:r>
              <a:rPr lang="en-US" b="1" dirty="0">
                <a:solidFill>
                  <a:srgbClr val="581D74"/>
                </a:solidFill>
              </a:rPr>
              <a:t>Asia Energy Consumption per Capita vs GDP growth (%, 2014 - 2023)</a:t>
            </a:r>
          </a:p>
        </c:rich>
      </c:tx>
      <c:layout>
        <c:manualLayout>
          <c:xMode val="edge"/>
          <c:yMode val="edge"/>
          <c:x val="0.13776308619707089"/>
          <c:y val="0"/>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4298189489278815"/>
          <c:y val="0.14525289807524058"/>
          <c:w val="0.82970416305766448"/>
          <c:h val="0.73703039079348809"/>
        </c:manualLayout>
      </c:layout>
      <c:scatterChart>
        <c:scatterStyle val="lineMarker"/>
        <c:varyColors val="0"/>
        <c:ser>
          <c:idx val="0"/>
          <c:order val="0"/>
          <c:spPr>
            <a:ln w="25400" cap="rnd">
              <a:noFill/>
              <a:round/>
            </a:ln>
            <a:effectLst/>
          </c:spPr>
          <c:marker>
            <c:symbol val="circle"/>
            <c:size val="7"/>
            <c:spPr>
              <a:solidFill>
                <a:srgbClr val="581D7E"/>
              </a:solidFill>
              <a:ln w="9525">
                <a:solidFill>
                  <a:srgbClr val="581D7E"/>
                </a:solidFill>
              </a:ln>
              <a:effectLst/>
            </c:spPr>
          </c:marker>
          <c:dLbls>
            <c:dLbl>
              <c:idx val="0"/>
              <c:tx>
                <c:rich>
                  <a:bodyPr/>
                  <a:lstStyle/>
                  <a:p>
                    <a:fld id="{F481A673-94B5-4D37-A800-93197CD215A0}"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0-9B56-4C02-8AB4-8924848EA2F0}"/>
                </c:ext>
              </c:extLst>
            </c:dLbl>
            <c:dLbl>
              <c:idx val="1"/>
              <c:layout>
                <c:manualLayout>
                  <c:x val="-3.5879629629629629E-2"/>
                  <c:y val="-6.5104166666666727E-2"/>
                </c:manualLayout>
              </c:layout>
              <c:tx>
                <c:rich>
                  <a:bodyPr/>
                  <a:lstStyle/>
                  <a:p>
                    <a:fld id="{1F31C163-BF60-42D5-9446-B010654B4953}"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9B56-4C02-8AB4-8924848EA2F0}"/>
                </c:ext>
              </c:extLst>
            </c:dLbl>
            <c:dLbl>
              <c:idx val="2"/>
              <c:tx>
                <c:rich>
                  <a:bodyPr/>
                  <a:lstStyle/>
                  <a:p>
                    <a:fld id="{F43D4DB3-9263-4BA4-8111-FD6C9AB90FB8}"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9B56-4C02-8AB4-8924848EA2F0}"/>
                </c:ext>
              </c:extLst>
            </c:dLbl>
            <c:dLbl>
              <c:idx val="3"/>
              <c:tx>
                <c:rich>
                  <a:bodyPr/>
                  <a:lstStyle/>
                  <a:p>
                    <a:fld id="{5E31BD35-CCDF-464F-BD1C-F6E3954460EB}"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9B56-4C02-8AB4-8924848EA2F0}"/>
                </c:ext>
              </c:extLst>
            </c:dLbl>
            <c:dLbl>
              <c:idx val="4"/>
              <c:tx>
                <c:rich>
                  <a:bodyPr/>
                  <a:lstStyle/>
                  <a:p>
                    <a:fld id="{6094C2FE-1CF7-4722-9C2A-AD3002D0EFBC}"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9B56-4C02-8AB4-8924848EA2F0}"/>
                </c:ext>
              </c:extLst>
            </c:dLbl>
            <c:dLbl>
              <c:idx val="5"/>
              <c:tx>
                <c:rich>
                  <a:bodyPr/>
                  <a:lstStyle/>
                  <a:p>
                    <a:fld id="{AE734F5F-C402-4A58-A3F8-97D948E3BFE7}"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9B56-4C02-8AB4-8924848EA2F0}"/>
                </c:ext>
              </c:extLst>
            </c:dLbl>
            <c:dLbl>
              <c:idx val="6"/>
              <c:layout>
                <c:manualLayout>
                  <c:x val="-6.9867272391239132E-2"/>
                  <c:y val="5.8119428490643589E-2"/>
                </c:manualLayout>
              </c:layout>
              <c:tx>
                <c:rich>
                  <a:bodyPr/>
                  <a:lstStyle/>
                  <a:p>
                    <a:fld id="{69AB84E8-C18E-4440-B157-69081F848B3D}"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layout>
                    <c:manualLayout>
                      <c:w val="0.11873633381087299"/>
                      <c:h val="7.3319894403581318E-2"/>
                    </c:manualLayout>
                  </c15:layout>
                  <c15:dlblFieldTable/>
                  <c15:showDataLabelsRange val="1"/>
                </c:ext>
                <c:ext xmlns:c16="http://schemas.microsoft.com/office/drawing/2014/chart" uri="{C3380CC4-5D6E-409C-BE32-E72D297353CC}">
                  <c16:uniqueId val="{00000006-9B56-4C02-8AB4-8924848EA2F0}"/>
                </c:ext>
              </c:extLst>
            </c:dLbl>
            <c:dLbl>
              <c:idx val="7"/>
              <c:tx>
                <c:rich>
                  <a:bodyPr/>
                  <a:lstStyle/>
                  <a:p>
                    <a:fld id="{8349B52F-BA52-4CFE-9BC8-ACA9EDEF46F6}"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9B56-4C02-8AB4-8924848EA2F0}"/>
                </c:ext>
              </c:extLst>
            </c:dLbl>
            <c:dLbl>
              <c:idx val="8"/>
              <c:tx>
                <c:rich>
                  <a:bodyPr/>
                  <a:lstStyle/>
                  <a:p>
                    <a:fld id="{0A2B71A7-53C2-4FCA-8934-97527B73B103}"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9B56-4C02-8AB4-8924848EA2F0}"/>
                </c:ext>
              </c:extLst>
            </c:dLbl>
            <c:dLbl>
              <c:idx val="9"/>
              <c:layout>
                <c:manualLayout>
                  <c:x val="-3.9814814814814817E-3"/>
                  <c:y val="3.5590277777777776E-2"/>
                </c:manualLayout>
              </c:layout>
              <c:tx>
                <c:rich>
                  <a:bodyPr/>
                  <a:lstStyle/>
                  <a:p>
                    <a:fld id="{19D9A7EA-5A4C-4229-935D-A7C9C809C6F8}"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9B56-4C02-8AB4-8924848EA2F0}"/>
                </c:ext>
              </c:extLst>
            </c:dLbl>
            <c:dLbl>
              <c:idx val="10"/>
              <c:tx>
                <c:rich>
                  <a:bodyPr/>
                  <a:lstStyle/>
                  <a:p>
                    <a:fld id="{F7264227-A2F4-4989-9EA0-0BBAFDAD4703}"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9B56-4C02-8AB4-8924848EA2F0}"/>
                </c:ext>
              </c:extLst>
            </c:dLbl>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t"/>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xVal>
            <c:numRef>
              <c:f>'[Chart in Microsoft Word]Energy'!$BF$47:$BF$57</c:f>
              <c:numCache>
                <c:formatCode>0.00</c:formatCode>
                <c:ptCount val="11"/>
                <c:pt idx="0">
                  <c:v>6.05</c:v>
                </c:pt>
                <c:pt idx="1">
                  <c:v>5.99</c:v>
                </c:pt>
                <c:pt idx="2">
                  <c:v>4.22</c:v>
                </c:pt>
                <c:pt idx="3">
                  <c:v>4.09</c:v>
                </c:pt>
                <c:pt idx="4">
                  <c:v>3.2</c:v>
                </c:pt>
                <c:pt idx="5">
                  <c:v>2.48</c:v>
                </c:pt>
                <c:pt idx="6">
                  <c:v>2.4550000000000001</c:v>
                </c:pt>
                <c:pt idx="7">
                  <c:v>1.79</c:v>
                </c:pt>
                <c:pt idx="8">
                  <c:v>0.56000000000000005</c:v>
                </c:pt>
                <c:pt idx="9">
                  <c:v>5.99</c:v>
                </c:pt>
                <c:pt idx="10">
                  <c:v>4.8600000000000003</c:v>
                </c:pt>
              </c:numCache>
            </c:numRef>
          </c:xVal>
          <c:yVal>
            <c:numRef>
              <c:f>'[Chart in Microsoft Word]Energy'!$BH$47:$BH$57</c:f>
              <c:numCache>
                <c:formatCode>0.0</c:formatCode>
                <c:ptCount val="11"/>
                <c:pt idx="0">
                  <c:v>6.0190096497773027</c:v>
                </c:pt>
                <c:pt idx="1">
                  <c:v>2.4497974843526058</c:v>
                </c:pt>
                <c:pt idx="2">
                  <c:v>3.4092650694774043</c:v>
                </c:pt>
                <c:pt idx="3">
                  <c:v>0.71069156666102751</c:v>
                </c:pt>
                <c:pt idx="4">
                  <c:v>-0.63852903822265006</c:v>
                </c:pt>
                <c:pt idx="5">
                  <c:v>0.30602725838772216</c:v>
                </c:pt>
                <c:pt idx="6">
                  <c:v>-0.43540695827697701</c:v>
                </c:pt>
                <c:pt idx="7">
                  <c:v>-1.2311778366687065E-2</c:v>
                </c:pt>
                <c:pt idx="8">
                  <c:v>-0.66415281445396701</c:v>
                </c:pt>
                <c:pt idx="9">
                  <c:v>2.7238956378056165</c:v>
                </c:pt>
                <c:pt idx="10">
                  <c:v>2.5004814091130498</c:v>
                </c:pt>
              </c:numCache>
            </c:numRef>
          </c:yVal>
          <c:smooth val="0"/>
          <c:extLst>
            <c:ext xmlns:c15="http://schemas.microsoft.com/office/drawing/2012/chart" uri="{02D57815-91ED-43cb-92C2-25804820EDAC}">
              <c15:datalabelsRange>
                <c15:f>'[Chart in Microsoft Word]Energy'!$BE$47:$BE$57</c15:f>
                <c15:dlblRangeCache>
                  <c:ptCount val="11"/>
                  <c:pt idx="0">
                    <c:v>VN</c:v>
                  </c:pt>
                  <c:pt idx="1">
                    <c:v>IN</c:v>
                  </c:pt>
                  <c:pt idx="2">
                    <c:v>ID</c:v>
                  </c:pt>
                  <c:pt idx="3">
                    <c:v>MY</c:v>
                  </c:pt>
                  <c:pt idx="4">
                    <c:v>TW</c:v>
                  </c:pt>
                  <c:pt idx="5">
                    <c:v>SK</c:v>
                  </c:pt>
                  <c:pt idx="6">
                    <c:v>AU</c:v>
                  </c:pt>
                  <c:pt idx="7">
                    <c:v>TH</c:v>
                  </c:pt>
                  <c:pt idx="8">
                    <c:v>JP</c:v>
                  </c:pt>
                  <c:pt idx="9">
                    <c:v>CN</c:v>
                  </c:pt>
                  <c:pt idx="10">
                    <c:v>PH</c:v>
                  </c:pt>
                </c15:dlblRangeCache>
              </c15:datalabelsRange>
            </c:ext>
            <c:ext xmlns:c16="http://schemas.microsoft.com/office/drawing/2014/chart" uri="{C3380CC4-5D6E-409C-BE32-E72D297353CC}">
              <c16:uniqueId val="{0000000B-9B56-4C02-8AB4-8924848EA2F0}"/>
            </c:ext>
          </c:extLst>
        </c:ser>
        <c:dLbls>
          <c:showLegendKey val="0"/>
          <c:showVal val="0"/>
          <c:showCatName val="0"/>
          <c:showSerName val="0"/>
          <c:showPercent val="0"/>
          <c:showBubbleSize val="0"/>
        </c:dLbls>
        <c:axId val="139190871"/>
        <c:axId val="139199727"/>
      </c:scatterChart>
      <c:valAx>
        <c:axId val="139190871"/>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r>
                  <a:rPr lang="en-US"/>
                  <a:t>Average Real GDP Growth (%)</a:t>
                </a:r>
              </a:p>
            </c:rich>
          </c:tx>
          <c:layout>
            <c:manualLayout>
              <c:xMode val="edge"/>
              <c:yMode val="edge"/>
              <c:x val="0.40339705958541133"/>
              <c:y val="0.87086489594967775"/>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0" sourceLinked="0"/>
        <c:majorTickMark val="out"/>
        <c:minorTickMark val="none"/>
        <c:tickLblPos val="nextTo"/>
        <c:spPr>
          <a:noFill/>
          <a:ln w="9525" cap="flat" cmpd="sng" algn="ctr">
            <a:solidFill>
              <a:srgbClr val="969696"/>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39199727"/>
        <c:crosses val="autoZero"/>
        <c:crossBetween val="midCat"/>
      </c:valAx>
      <c:valAx>
        <c:axId val="139199727"/>
        <c:scaling>
          <c:orientation val="minMax"/>
          <c:max val="8"/>
        </c:scaling>
        <c:delete val="0"/>
        <c:axPos val="l"/>
        <c:title>
          <c:tx>
            <c:rich>
              <a:bodyPr rot="-5400000" spcFirstLastPara="1" vertOverflow="ellipsis" vert="horz" wrap="square" anchor="ctr" anchorCtr="1"/>
              <a:lstStyle/>
              <a:p>
                <a:pPr algn="ctr" rtl="0">
                  <a:defRPr sz="1000" b="0" i="0" u="none" strike="noStrike" kern="1200" baseline="0">
                    <a:solidFill>
                      <a:schemeClr val="tx1"/>
                    </a:solidFill>
                    <a:latin typeface="Arial" panose="020B0604020202020204" pitchFamily="34" charset="0"/>
                    <a:ea typeface="+mn-ea"/>
                    <a:cs typeface="Arial" panose="020B0604020202020204" pitchFamily="34" charset="0"/>
                  </a:defRPr>
                </a:pPr>
                <a:r>
                  <a:rPr lang="en-US"/>
                  <a:t>Average Energy Consumption per Capita Growth (%)</a:t>
                </a:r>
              </a:p>
            </c:rich>
          </c:tx>
          <c:layout>
            <c:manualLayout>
              <c:xMode val="edge"/>
              <c:yMode val="edge"/>
              <c:x val="4.861111111111131E-4"/>
              <c:y val="0.13168525809273843"/>
            </c:manualLayout>
          </c:layout>
          <c:overlay val="0"/>
          <c:spPr>
            <a:noFill/>
            <a:ln>
              <a:noFill/>
            </a:ln>
            <a:effectLst/>
          </c:spPr>
          <c:txPr>
            <a:bodyPr rot="-5400000" spcFirstLastPara="1" vertOverflow="ellipsis" vert="horz" wrap="square" anchor="ctr" anchorCtr="1"/>
            <a:lstStyle/>
            <a:p>
              <a:pPr algn="ctr" rtl="0">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0" sourceLinked="0"/>
        <c:majorTickMark val="out"/>
        <c:minorTickMark val="none"/>
        <c:tickLblPos val="nextTo"/>
        <c:spPr>
          <a:noFill/>
          <a:ln w="9525" cap="flat" cmpd="sng" algn="ctr">
            <a:solidFill>
              <a:srgbClr val="969696"/>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39190871"/>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FFFFFF"/>
    </a:solidFill>
    <a:ln w="9525" cap="flat" cmpd="sng" algn="ctr">
      <a:noFill/>
      <a:round/>
    </a:ln>
    <a:effectLst/>
  </c:spPr>
  <c:txPr>
    <a:bodyPr/>
    <a:lstStyle/>
    <a:p>
      <a:pPr>
        <a:defRPr sz="1000">
          <a:solidFill>
            <a:schemeClr val="tx1"/>
          </a:solidFill>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8886115180511404E-2"/>
          <c:y val="0.16394164327512431"/>
          <c:w val="0.84222776963897716"/>
          <c:h val="0.73963610631648735"/>
        </c:manualLayout>
      </c:layout>
      <c:barChart>
        <c:barDir val="col"/>
        <c:grouping val="stacked"/>
        <c:varyColors val="0"/>
        <c:ser>
          <c:idx val="1"/>
          <c:order val="1"/>
          <c:tx>
            <c:strRef>
              <c:f>'24 - FoF_Nominal'!$BH$213</c:f>
              <c:strCache>
                <c:ptCount val="1"/>
                <c:pt idx="0">
                  <c:v>Monetary Authority</c:v>
                </c:pt>
              </c:strCache>
            </c:strRef>
          </c:tx>
          <c:spPr>
            <a:solidFill>
              <a:srgbClr val="581D74"/>
            </a:solidFill>
            <a:ln>
              <a:noFill/>
            </a:ln>
            <a:effectLst/>
          </c:spPr>
          <c:invertIfNegative val="0"/>
          <c:cat>
            <c:strRef>
              <c:f>'24 - FoF_Nominal'!$BF$282:$BF$313</c:f>
              <c:strCache>
                <c:ptCount val="32"/>
                <c:pt idx="0">
                  <c:v>17</c:v>
                </c:pt>
                <c:pt idx="1">
                  <c:v>17</c:v>
                </c:pt>
                <c:pt idx="2">
                  <c:v>17</c:v>
                </c:pt>
                <c:pt idx="3">
                  <c:v>17</c:v>
                </c:pt>
                <c:pt idx="4">
                  <c:v>18</c:v>
                </c:pt>
                <c:pt idx="5">
                  <c:v>18</c:v>
                </c:pt>
                <c:pt idx="6">
                  <c:v>18</c:v>
                </c:pt>
                <c:pt idx="7">
                  <c:v>18</c:v>
                </c:pt>
                <c:pt idx="8">
                  <c:v>19</c:v>
                </c:pt>
                <c:pt idx="9">
                  <c:v>19</c:v>
                </c:pt>
                <c:pt idx="10">
                  <c:v>19</c:v>
                </c:pt>
                <c:pt idx="11">
                  <c:v>19</c:v>
                </c:pt>
                <c:pt idx="12">
                  <c:v>20</c:v>
                </c:pt>
                <c:pt idx="13">
                  <c:v>20</c:v>
                </c:pt>
                <c:pt idx="14">
                  <c:v>20</c:v>
                </c:pt>
                <c:pt idx="15">
                  <c:v>20</c:v>
                </c:pt>
                <c:pt idx="16">
                  <c:v>21</c:v>
                </c:pt>
                <c:pt idx="17">
                  <c:v>21</c:v>
                </c:pt>
                <c:pt idx="18">
                  <c:v>21</c:v>
                </c:pt>
                <c:pt idx="19">
                  <c:v>21</c:v>
                </c:pt>
                <c:pt idx="20">
                  <c:v>22</c:v>
                </c:pt>
                <c:pt idx="21">
                  <c:v>22</c:v>
                </c:pt>
                <c:pt idx="22">
                  <c:v>22</c:v>
                </c:pt>
                <c:pt idx="23">
                  <c:v>22</c:v>
                </c:pt>
                <c:pt idx="24">
                  <c:v>23</c:v>
                </c:pt>
                <c:pt idx="25">
                  <c:v>23</c:v>
                </c:pt>
                <c:pt idx="26">
                  <c:v>23</c:v>
                </c:pt>
                <c:pt idx="27">
                  <c:v>23</c:v>
                </c:pt>
                <c:pt idx="28">
                  <c:v>24</c:v>
                </c:pt>
                <c:pt idx="29">
                  <c:v>24</c:v>
                </c:pt>
                <c:pt idx="30">
                  <c:v>24</c:v>
                </c:pt>
                <c:pt idx="31">
                  <c:v>24</c:v>
                </c:pt>
              </c:strCache>
            </c:strRef>
          </c:cat>
          <c:val>
            <c:numRef>
              <c:f>'24 - FoF_Nominal'!$BH$282:$BH$313</c:f>
              <c:numCache>
                <c:formatCode>0.00</c:formatCode>
                <c:ptCount val="32"/>
                <c:pt idx="0">
                  <c:v>-2.4820000000000003E-3</c:v>
                </c:pt>
                <c:pt idx="1">
                  <c:v>-2.4460000000000003E-3</c:v>
                </c:pt>
                <c:pt idx="2">
                  <c:v>-2.6559999999999999E-3</c:v>
                </c:pt>
                <c:pt idx="3">
                  <c:v>-1.4105000000000001E-2</c:v>
                </c:pt>
                <c:pt idx="4">
                  <c:v>-3.2326000000000001E-2</c:v>
                </c:pt>
                <c:pt idx="5">
                  <c:v>-4.9686000000000001E-2</c:v>
                </c:pt>
                <c:pt idx="6">
                  <c:v>-6.7879000000000009E-2</c:v>
                </c:pt>
                <c:pt idx="7">
                  <c:v>-9.3379999999999991E-2</c:v>
                </c:pt>
                <c:pt idx="8">
                  <c:v>-4.9496000000000005E-2</c:v>
                </c:pt>
                <c:pt idx="9">
                  <c:v>-6.7680999999999991E-2</c:v>
                </c:pt>
                <c:pt idx="10">
                  <c:v>1.573E-3</c:v>
                </c:pt>
                <c:pt idx="11">
                  <c:v>0.21474600000000002</c:v>
                </c:pt>
                <c:pt idx="12">
                  <c:v>1.019471</c:v>
                </c:pt>
                <c:pt idx="13">
                  <c:v>1.034327</c:v>
                </c:pt>
                <c:pt idx="14">
                  <c:v>0.25012699999999999</c:v>
                </c:pt>
                <c:pt idx="15">
                  <c:v>0.25034200000000001</c:v>
                </c:pt>
                <c:pt idx="16">
                  <c:v>0.25444499999999998</c:v>
                </c:pt>
                <c:pt idx="17">
                  <c:v>0.239734</c:v>
                </c:pt>
                <c:pt idx="18">
                  <c:v>0.250421</c:v>
                </c:pt>
                <c:pt idx="19">
                  <c:v>0.21695500000000001</c:v>
                </c:pt>
                <c:pt idx="20">
                  <c:v>0.100053</c:v>
                </c:pt>
                <c:pt idx="21">
                  <c:v>-2.6879E-2</c:v>
                </c:pt>
                <c:pt idx="22">
                  <c:v>-0.11688999999999999</c:v>
                </c:pt>
                <c:pt idx="23">
                  <c:v>-0.14446299999999998</c:v>
                </c:pt>
                <c:pt idx="24">
                  <c:v>-0.22701499999999999</c:v>
                </c:pt>
                <c:pt idx="25">
                  <c:v>-0.18005199999999999</c:v>
                </c:pt>
                <c:pt idx="26">
                  <c:v>-0.16004300000000002</c:v>
                </c:pt>
                <c:pt idx="27">
                  <c:v>-0.17380999999999999</c:v>
                </c:pt>
                <c:pt idx="28">
                  <c:v>-0.176236</c:v>
                </c:pt>
                <c:pt idx="29">
                  <c:v>-0.165934</c:v>
                </c:pt>
                <c:pt idx="30">
                  <c:v>-9.4463999999999992E-2</c:v>
                </c:pt>
                <c:pt idx="31">
                  <c:v>-7.7582999999999999E-2</c:v>
                </c:pt>
              </c:numCache>
            </c:numRef>
          </c:val>
          <c:extLst>
            <c:ext xmlns:c16="http://schemas.microsoft.com/office/drawing/2014/chart" uri="{C3380CC4-5D6E-409C-BE32-E72D297353CC}">
              <c16:uniqueId val="{00000000-6B97-47A1-B6A3-1D2FA90B35C6}"/>
            </c:ext>
          </c:extLst>
        </c:ser>
        <c:ser>
          <c:idx val="2"/>
          <c:order val="2"/>
          <c:tx>
            <c:strRef>
              <c:f>'24 - FoF_Nominal'!$BI$213</c:f>
              <c:strCache>
                <c:ptCount val="1"/>
                <c:pt idx="0">
                  <c:v>Money Market Mutal Funds</c:v>
                </c:pt>
              </c:strCache>
            </c:strRef>
          </c:tx>
          <c:spPr>
            <a:solidFill>
              <a:srgbClr val="F5DA86"/>
            </a:solidFill>
            <a:ln>
              <a:noFill/>
            </a:ln>
            <a:effectLst/>
          </c:spPr>
          <c:invertIfNegative val="0"/>
          <c:cat>
            <c:strRef>
              <c:f>'24 - FoF_Nominal'!$BF$282:$BF$313</c:f>
              <c:strCache>
                <c:ptCount val="32"/>
                <c:pt idx="0">
                  <c:v>17</c:v>
                </c:pt>
                <c:pt idx="1">
                  <c:v>17</c:v>
                </c:pt>
                <c:pt idx="2">
                  <c:v>17</c:v>
                </c:pt>
                <c:pt idx="3">
                  <c:v>17</c:v>
                </c:pt>
                <c:pt idx="4">
                  <c:v>18</c:v>
                </c:pt>
                <c:pt idx="5">
                  <c:v>18</c:v>
                </c:pt>
                <c:pt idx="6">
                  <c:v>18</c:v>
                </c:pt>
                <c:pt idx="7">
                  <c:v>18</c:v>
                </c:pt>
                <c:pt idx="8">
                  <c:v>19</c:v>
                </c:pt>
                <c:pt idx="9">
                  <c:v>19</c:v>
                </c:pt>
                <c:pt idx="10">
                  <c:v>19</c:v>
                </c:pt>
                <c:pt idx="11">
                  <c:v>19</c:v>
                </c:pt>
                <c:pt idx="12">
                  <c:v>20</c:v>
                </c:pt>
                <c:pt idx="13">
                  <c:v>20</c:v>
                </c:pt>
                <c:pt idx="14">
                  <c:v>20</c:v>
                </c:pt>
                <c:pt idx="15">
                  <c:v>20</c:v>
                </c:pt>
                <c:pt idx="16">
                  <c:v>21</c:v>
                </c:pt>
                <c:pt idx="17">
                  <c:v>21</c:v>
                </c:pt>
                <c:pt idx="18">
                  <c:v>21</c:v>
                </c:pt>
                <c:pt idx="19">
                  <c:v>21</c:v>
                </c:pt>
                <c:pt idx="20">
                  <c:v>22</c:v>
                </c:pt>
                <c:pt idx="21">
                  <c:v>22</c:v>
                </c:pt>
                <c:pt idx="22">
                  <c:v>22</c:v>
                </c:pt>
                <c:pt idx="23">
                  <c:v>22</c:v>
                </c:pt>
                <c:pt idx="24">
                  <c:v>23</c:v>
                </c:pt>
                <c:pt idx="25">
                  <c:v>23</c:v>
                </c:pt>
                <c:pt idx="26">
                  <c:v>23</c:v>
                </c:pt>
                <c:pt idx="27">
                  <c:v>23</c:v>
                </c:pt>
                <c:pt idx="28">
                  <c:v>24</c:v>
                </c:pt>
                <c:pt idx="29">
                  <c:v>24</c:v>
                </c:pt>
                <c:pt idx="30">
                  <c:v>24</c:v>
                </c:pt>
                <c:pt idx="31">
                  <c:v>24</c:v>
                </c:pt>
              </c:strCache>
            </c:strRef>
          </c:cat>
          <c:val>
            <c:numRef>
              <c:f>'24 - FoF_Nominal'!$BI$282:$BI$313</c:f>
              <c:numCache>
                <c:formatCode>0.00</c:formatCode>
                <c:ptCount val="32"/>
                <c:pt idx="0">
                  <c:v>-6.4203999999999997E-2</c:v>
                </c:pt>
                <c:pt idx="1">
                  <c:v>-0.124476</c:v>
                </c:pt>
                <c:pt idx="2">
                  <c:v>3.2723000000000002E-2</c:v>
                </c:pt>
                <c:pt idx="3">
                  <c:v>6.1177000000000002E-2</c:v>
                </c:pt>
                <c:pt idx="4">
                  <c:v>0.19499100000000003</c:v>
                </c:pt>
                <c:pt idx="5">
                  <c:v>-0.16308300000000001</c:v>
                </c:pt>
                <c:pt idx="6">
                  <c:v>3.8200999999999999E-2</c:v>
                </c:pt>
                <c:pt idx="7">
                  <c:v>0.118758</c:v>
                </c:pt>
                <c:pt idx="8">
                  <c:v>6.5273999999999999E-2</c:v>
                </c:pt>
                <c:pt idx="9">
                  <c:v>-0.181057</c:v>
                </c:pt>
                <c:pt idx="10">
                  <c:v>0.218723</c:v>
                </c:pt>
                <c:pt idx="11">
                  <c:v>7.4593999999999994E-2</c:v>
                </c:pt>
                <c:pt idx="12">
                  <c:v>0.23554499999999998</c:v>
                </c:pt>
                <c:pt idx="13">
                  <c:v>1.206531</c:v>
                </c:pt>
                <c:pt idx="14">
                  <c:v>-7.1067999999999992E-2</c:v>
                </c:pt>
                <c:pt idx="15">
                  <c:v>-2.7678000000000001E-2</c:v>
                </c:pt>
                <c:pt idx="16">
                  <c:v>0.11727599999999999</c:v>
                </c:pt>
                <c:pt idx="17">
                  <c:v>-0.29508499999999999</c:v>
                </c:pt>
                <c:pt idx="18">
                  <c:v>-0.59344700000000006</c:v>
                </c:pt>
                <c:pt idx="19">
                  <c:v>0.11999899999999999</c:v>
                </c:pt>
                <c:pt idx="20">
                  <c:v>-5.5226999999999998E-2</c:v>
                </c:pt>
                <c:pt idx="21">
                  <c:v>-0.30044500000000002</c:v>
                </c:pt>
                <c:pt idx="22">
                  <c:v>-0.20286400000000002</c:v>
                </c:pt>
                <c:pt idx="23">
                  <c:v>-0.19212000000000001</c:v>
                </c:pt>
                <c:pt idx="24">
                  <c:v>-2.3216000000000001E-2</c:v>
                </c:pt>
                <c:pt idx="25">
                  <c:v>0.20316300000000001</c:v>
                </c:pt>
                <c:pt idx="26">
                  <c:v>0.52315299999999998</c:v>
                </c:pt>
                <c:pt idx="27">
                  <c:v>0.50237900000000002</c:v>
                </c:pt>
                <c:pt idx="28">
                  <c:v>0.29417599999999999</c:v>
                </c:pt>
                <c:pt idx="29">
                  <c:v>-0.11376399999999999</c:v>
                </c:pt>
                <c:pt idx="30">
                  <c:v>0.20993500000000001</c:v>
                </c:pt>
                <c:pt idx="31">
                  <c:v>0.33500999999999997</c:v>
                </c:pt>
              </c:numCache>
            </c:numRef>
          </c:val>
          <c:extLst>
            <c:ext xmlns:c16="http://schemas.microsoft.com/office/drawing/2014/chart" uri="{C3380CC4-5D6E-409C-BE32-E72D297353CC}">
              <c16:uniqueId val="{00000001-6B97-47A1-B6A3-1D2FA90B35C6}"/>
            </c:ext>
          </c:extLst>
        </c:ser>
        <c:ser>
          <c:idx val="3"/>
          <c:order val="3"/>
          <c:tx>
            <c:strRef>
              <c:f>'24 - FoF_Nominal'!$BJ$213</c:f>
              <c:strCache>
                <c:ptCount val="1"/>
                <c:pt idx="0">
                  <c:v>Households (inc. HFs and nonprofits)</c:v>
                </c:pt>
              </c:strCache>
            </c:strRef>
          </c:tx>
          <c:spPr>
            <a:solidFill>
              <a:srgbClr val="8779C6"/>
            </a:solidFill>
            <a:ln>
              <a:noFill/>
            </a:ln>
            <a:effectLst/>
          </c:spPr>
          <c:invertIfNegative val="0"/>
          <c:cat>
            <c:strRef>
              <c:f>'24 - FoF_Nominal'!$BF$282:$BF$313</c:f>
              <c:strCache>
                <c:ptCount val="32"/>
                <c:pt idx="0">
                  <c:v>17</c:v>
                </c:pt>
                <c:pt idx="1">
                  <c:v>17</c:v>
                </c:pt>
                <c:pt idx="2">
                  <c:v>17</c:v>
                </c:pt>
                <c:pt idx="3">
                  <c:v>17</c:v>
                </c:pt>
                <c:pt idx="4">
                  <c:v>18</c:v>
                </c:pt>
                <c:pt idx="5">
                  <c:v>18</c:v>
                </c:pt>
                <c:pt idx="6">
                  <c:v>18</c:v>
                </c:pt>
                <c:pt idx="7">
                  <c:v>18</c:v>
                </c:pt>
                <c:pt idx="8">
                  <c:v>19</c:v>
                </c:pt>
                <c:pt idx="9">
                  <c:v>19</c:v>
                </c:pt>
                <c:pt idx="10">
                  <c:v>19</c:v>
                </c:pt>
                <c:pt idx="11">
                  <c:v>19</c:v>
                </c:pt>
                <c:pt idx="12">
                  <c:v>20</c:v>
                </c:pt>
                <c:pt idx="13">
                  <c:v>20</c:v>
                </c:pt>
                <c:pt idx="14">
                  <c:v>20</c:v>
                </c:pt>
                <c:pt idx="15">
                  <c:v>20</c:v>
                </c:pt>
                <c:pt idx="16">
                  <c:v>21</c:v>
                </c:pt>
                <c:pt idx="17">
                  <c:v>21</c:v>
                </c:pt>
                <c:pt idx="18">
                  <c:v>21</c:v>
                </c:pt>
                <c:pt idx="19">
                  <c:v>21</c:v>
                </c:pt>
                <c:pt idx="20">
                  <c:v>22</c:v>
                </c:pt>
                <c:pt idx="21">
                  <c:v>22</c:v>
                </c:pt>
                <c:pt idx="22">
                  <c:v>22</c:v>
                </c:pt>
                <c:pt idx="23">
                  <c:v>22</c:v>
                </c:pt>
                <c:pt idx="24">
                  <c:v>23</c:v>
                </c:pt>
                <c:pt idx="25">
                  <c:v>23</c:v>
                </c:pt>
                <c:pt idx="26">
                  <c:v>23</c:v>
                </c:pt>
                <c:pt idx="27">
                  <c:v>23</c:v>
                </c:pt>
                <c:pt idx="28">
                  <c:v>24</c:v>
                </c:pt>
                <c:pt idx="29">
                  <c:v>24</c:v>
                </c:pt>
                <c:pt idx="30">
                  <c:v>24</c:v>
                </c:pt>
                <c:pt idx="31">
                  <c:v>24</c:v>
                </c:pt>
              </c:strCache>
            </c:strRef>
          </c:cat>
          <c:val>
            <c:numRef>
              <c:f>'24 - FoF_Nominal'!$BJ$282:$BJ$313</c:f>
              <c:numCache>
                <c:formatCode>0.00</c:formatCode>
                <c:ptCount val="32"/>
                <c:pt idx="0">
                  <c:v>-2.8309999999999998E-2</c:v>
                </c:pt>
                <c:pt idx="1">
                  <c:v>3.5480999999999999E-2</c:v>
                </c:pt>
                <c:pt idx="2">
                  <c:v>-8.0606999999999998E-2</c:v>
                </c:pt>
                <c:pt idx="3">
                  <c:v>1.8754E-2</c:v>
                </c:pt>
                <c:pt idx="4">
                  <c:v>0.18462299999999998</c:v>
                </c:pt>
                <c:pt idx="5">
                  <c:v>0.107139</c:v>
                </c:pt>
                <c:pt idx="6">
                  <c:v>0.18004000000000001</c:v>
                </c:pt>
                <c:pt idx="7">
                  <c:v>0.13843900000000001</c:v>
                </c:pt>
                <c:pt idx="8">
                  <c:v>0.14126499999999997</c:v>
                </c:pt>
                <c:pt idx="9">
                  <c:v>0.122817</c:v>
                </c:pt>
                <c:pt idx="10">
                  <c:v>-3.21E-4</c:v>
                </c:pt>
                <c:pt idx="11">
                  <c:v>-0.116288</c:v>
                </c:pt>
                <c:pt idx="12">
                  <c:v>-0.22362299999999999</c:v>
                </c:pt>
                <c:pt idx="13">
                  <c:v>-0.12063299999999999</c:v>
                </c:pt>
                <c:pt idx="14">
                  <c:v>-2.3856000000000002E-2</c:v>
                </c:pt>
                <c:pt idx="15">
                  <c:v>8.2115999999999995E-2</c:v>
                </c:pt>
                <c:pt idx="16">
                  <c:v>-0.381907</c:v>
                </c:pt>
                <c:pt idx="17">
                  <c:v>-0.29987999999999998</c:v>
                </c:pt>
                <c:pt idx="18">
                  <c:v>0.170123</c:v>
                </c:pt>
                <c:pt idx="19">
                  <c:v>-0.18679300000000001</c:v>
                </c:pt>
                <c:pt idx="20">
                  <c:v>0.26709100000000002</c:v>
                </c:pt>
                <c:pt idx="21">
                  <c:v>0.115178</c:v>
                </c:pt>
                <c:pt idx="22">
                  <c:v>0.43609199999999998</c:v>
                </c:pt>
                <c:pt idx="23">
                  <c:v>0.48623200000000005</c:v>
                </c:pt>
                <c:pt idx="24">
                  <c:v>0.47797600000000001</c:v>
                </c:pt>
                <c:pt idx="25">
                  <c:v>0.216636</c:v>
                </c:pt>
                <c:pt idx="26">
                  <c:v>0.19000299999999998</c:v>
                </c:pt>
                <c:pt idx="27">
                  <c:v>5.0701999999999997E-2</c:v>
                </c:pt>
                <c:pt idx="28">
                  <c:v>1.841E-3</c:v>
                </c:pt>
                <c:pt idx="29">
                  <c:v>6.4180000000000001E-2</c:v>
                </c:pt>
                <c:pt idx="30">
                  <c:v>7.9148999999999997E-2</c:v>
                </c:pt>
                <c:pt idx="31">
                  <c:v>-0.115745</c:v>
                </c:pt>
              </c:numCache>
            </c:numRef>
          </c:val>
          <c:extLst>
            <c:ext xmlns:c16="http://schemas.microsoft.com/office/drawing/2014/chart" uri="{C3380CC4-5D6E-409C-BE32-E72D297353CC}">
              <c16:uniqueId val="{00000002-6B97-47A1-B6A3-1D2FA90B35C6}"/>
            </c:ext>
          </c:extLst>
        </c:ser>
        <c:ser>
          <c:idx val="4"/>
          <c:order val="4"/>
          <c:tx>
            <c:strRef>
              <c:f>'24 - FoF_Nominal'!$BK$213</c:f>
              <c:strCache>
                <c:ptCount val="1"/>
                <c:pt idx="0">
                  <c:v>U.S. Depository Institutions</c:v>
                </c:pt>
              </c:strCache>
            </c:strRef>
          </c:tx>
          <c:spPr>
            <a:solidFill>
              <a:srgbClr val="C055B8"/>
            </a:solidFill>
            <a:ln>
              <a:noFill/>
            </a:ln>
            <a:effectLst/>
          </c:spPr>
          <c:invertIfNegative val="0"/>
          <c:dPt>
            <c:idx val="270"/>
            <c:invertIfNegative val="0"/>
            <c:bubble3D val="0"/>
            <c:spPr>
              <a:solidFill>
                <a:srgbClr val="C055B8"/>
              </a:solidFill>
              <a:ln>
                <a:noFill/>
              </a:ln>
              <a:effectLst/>
            </c:spPr>
            <c:extLst>
              <c:ext xmlns:c16="http://schemas.microsoft.com/office/drawing/2014/chart" uri="{C3380CC4-5D6E-409C-BE32-E72D297353CC}">
                <c16:uniqueId val="{00000004-6B97-47A1-B6A3-1D2FA90B35C6}"/>
              </c:ext>
            </c:extLst>
          </c:dPt>
          <c:cat>
            <c:strRef>
              <c:f>'24 - FoF_Nominal'!$BF$282:$BF$313</c:f>
              <c:strCache>
                <c:ptCount val="32"/>
                <c:pt idx="0">
                  <c:v>17</c:v>
                </c:pt>
                <c:pt idx="1">
                  <c:v>17</c:v>
                </c:pt>
                <c:pt idx="2">
                  <c:v>17</c:v>
                </c:pt>
                <c:pt idx="3">
                  <c:v>17</c:v>
                </c:pt>
                <c:pt idx="4">
                  <c:v>18</c:v>
                </c:pt>
                <c:pt idx="5">
                  <c:v>18</c:v>
                </c:pt>
                <c:pt idx="6">
                  <c:v>18</c:v>
                </c:pt>
                <c:pt idx="7">
                  <c:v>18</c:v>
                </c:pt>
                <c:pt idx="8">
                  <c:v>19</c:v>
                </c:pt>
                <c:pt idx="9">
                  <c:v>19</c:v>
                </c:pt>
                <c:pt idx="10">
                  <c:v>19</c:v>
                </c:pt>
                <c:pt idx="11">
                  <c:v>19</c:v>
                </c:pt>
                <c:pt idx="12">
                  <c:v>20</c:v>
                </c:pt>
                <c:pt idx="13">
                  <c:v>20</c:v>
                </c:pt>
                <c:pt idx="14">
                  <c:v>20</c:v>
                </c:pt>
                <c:pt idx="15">
                  <c:v>20</c:v>
                </c:pt>
                <c:pt idx="16">
                  <c:v>21</c:v>
                </c:pt>
                <c:pt idx="17">
                  <c:v>21</c:v>
                </c:pt>
                <c:pt idx="18">
                  <c:v>21</c:v>
                </c:pt>
                <c:pt idx="19">
                  <c:v>21</c:v>
                </c:pt>
                <c:pt idx="20">
                  <c:v>22</c:v>
                </c:pt>
                <c:pt idx="21">
                  <c:v>22</c:v>
                </c:pt>
                <c:pt idx="22">
                  <c:v>22</c:v>
                </c:pt>
                <c:pt idx="23">
                  <c:v>22</c:v>
                </c:pt>
                <c:pt idx="24">
                  <c:v>23</c:v>
                </c:pt>
                <c:pt idx="25">
                  <c:v>23</c:v>
                </c:pt>
                <c:pt idx="26">
                  <c:v>23</c:v>
                </c:pt>
                <c:pt idx="27">
                  <c:v>23</c:v>
                </c:pt>
                <c:pt idx="28">
                  <c:v>24</c:v>
                </c:pt>
                <c:pt idx="29">
                  <c:v>24</c:v>
                </c:pt>
                <c:pt idx="30">
                  <c:v>24</c:v>
                </c:pt>
                <c:pt idx="31">
                  <c:v>24</c:v>
                </c:pt>
              </c:strCache>
            </c:strRef>
          </c:cat>
          <c:val>
            <c:numRef>
              <c:f>'24 - FoF_Nominal'!$BK$282:$BK$313</c:f>
              <c:numCache>
                <c:formatCode>0.00</c:formatCode>
                <c:ptCount val="32"/>
                <c:pt idx="0">
                  <c:v>-4.3909999999999999E-3</c:v>
                </c:pt>
                <c:pt idx="1">
                  <c:v>-4.7795999999999998E-2</c:v>
                </c:pt>
                <c:pt idx="2">
                  <c:v>2.5499999999999997E-3</c:v>
                </c:pt>
                <c:pt idx="3">
                  <c:v>6.4189999999999994E-3</c:v>
                </c:pt>
                <c:pt idx="4">
                  <c:v>-5.7199999999999992E-4</c:v>
                </c:pt>
                <c:pt idx="5">
                  <c:v>8.7530000000000004E-3</c:v>
                </c:pt>
                <c:pt idx="6">
                  <c:v>1.0619E-2</c:v>
                </c:pt>
                <c:pt idx="7">
                  <c:v>6.8543999999999994E-2</c:v>
                </c:pt>
                <c:pt idx="8">
                  <c:v>-9.2409999999999992E-3</c:v>
                </c:pt>
                <c:pt idx="9">
                  <c:v>2.3533000000000002E-2</c:v>
                </c:pt>
                <c:pt idx="10">
                  <c:v>8.0784000000000009E-2</c:v>
                </c:pt>
                <c:pt idx="11">
                  <c:v>3.0513000000000002E-2</c:v>
                </c:pt>
                <c:pt idx="12">
                  <c:v>2.5360000000000001E-3</c:v>
                </c:pt>
                <c:pt idx="13">
                  <c:v>0.204176</c:v>
                </c:pt>
                <c:pt idx="14">
                  <c:v>9.3268000000000004E-2</c:v>
                </c:pt>
                <c:pt idx="15">
                  <c:v>2.784E-2</c:v>
                </c:pt>
                <c:pt idx="16">
                  <c:v>8.3924000000000012E-2</c:v>
                </c:pt>
                <c:pt idx="17">
                  <c:v>7.962000000000001E-2</c:v>
                </c:pt>
                <c:pt idx="18">
                  <c:v>0.10459600000000001</c:v>
                </c:pt>
                <c:pt idx="19">
                  <c:v>0.180898</c:v>
                </c:pt>
                <c:pt idx="20">
                  <c:v>4.8841999999999997E-2</c:v>
                </c:pt>
                <c:pt idx="21">
                  <c:v>3.5643000000000001E-2</c:v>
                </c:pt>
                <c:pt idx="22">
                  <c:v>-4.8615000000000005E-2</c:v>
                </c:pt>
                <c:pt idx="23">
                  <c:v>-2.7038E-2</c:v>
                </c:pt>
                <c:pt idx="24">
                  <c:v>-0.106864</c:v>
                </c:pt>
                <c:pt idx="25">
                  <c:v>-5.8469E-2</c:v>
                </c:pt>
                <c:pt idx="26">
                  <c:v>1.1918E-2</c:v>
                </c:pt>
                <c:pt idx="27">
                  <c:v>6.3338000000000005E-2</c:v>
                </c:pt>
                <c:pt idx="28">
                  <c:v>9.6653000000000003E-2</c:v>
                </c:pt>
                <c:pt idx="29">
                  <c:v>-2.0623000000000002E-2</c:v>
                </c:pt>
                <c:pt idx="30">
                  <c:v>4.2555999999999997E-2</c:v>
                </c:pt>
                <c:pt idx="31">
                  <c:v>7.5731999999999994E-2</c:v>
                </c:pt>
              </c:numCache>
            </c:numRef>
          </c:val>
          <c:extLst>
            <c:ext xmlns:c16="http://schemas.microsoft.com/office/drawing/2014/chart" uri="{C3380CC4-5D6E-409C-BE32-E72D297353CC}">
              <c16:uniqueId val="{00000005-6B97-47A1-B6A3-1D2FA90B35C6}"/>
            </c:ext>
          </c:extLst>
        </c:ser>
        <c:ser>
          <c:idx val="5"/>
          <c:order val="5"/>
          <c:tx>
            <c:strRef>
              <c:f>'24 - FoF_Nominal'!$BL$213</c:f>
              <c:strCache>
                <c:ptCount val="1"/>
                <c:pt idx="0">
                  <c:v>Rest of World</c:v>
                </c:pt>
              </c:strCache>
            </c:strRef>
          </c:tx>
          <c:spPr>
            <a:solidFill>
              <a:srgbClr val="33CCCC">
                <a:alpha val="98824"/>
              </a:srgbClr>
            </a:solidFill>
            <a:ln w="22225">
              <a:noFill/>
            </a:ln>
            <a:effectLst/>
          </c:spPr>
          <c:invertIfNegative val="0"/>
          <c:cat>
            <c:strRef>
              <c:f>'24 - FoF_Nominal'!$BF$282:$BF$313</c:f>
              <c:strCache>
                <c:ptCount val="32"/>
                <c:pt idx="0">
                  <c:v>17</c:v>
                </c:pt>
                <c:pt idx="1">
                  <c:v>17</c:v>
                </c:pt>
                <c:pt idx="2">
                  <c:v>17</c:v>
                </c:pt>
                <c:pt idx="3">
                  <c:v>17</c:v>
                </c:pt>
                <c:pt idx="4">
                  <c:v>18</c:v>
                </c:pt>
                <c:pt idx="5">
                  <c:v>18</c:v>
                </c:pt>
                <c:pt idx="6">
                  <c:v>18</c:v>
                </c:pt>
                <c:pt idx="7">
                  <c:v>18</c:v>
                </c:pt>
                <c:pt idx="8">
                  <c:v>19</c:v>
                </c:pt>
                <c:pt idx="9">
                  <c:v>19</c:v>
                </c:pt>
                <c:pt idx="10">
                  <c:v>19</c:v>
                </c:pt>
                <c:pt idx="11">
                  <c:v>19</c:v>
                </c:pt>
                <c:pt idx="12">
                  <c:v>20</c:v>
                </c:pt>
                <c:pt idx="13">
                  <c:v>20</c:v>
                </c:pt>
                <c:pt idx="14">
                  <c:v>20</c:v>
                </c:pt>
                <c:pt idx="15">
                  <c:v>20</c:v>
                </c:pt>
                <c:pt idx="16">
                  <c:v>21</c:v>
                </c:pt>
                <c:pt idx="17">
                  <c:v>21</c:v>
                </c:pt>
                <c:pt idx="18">
                  <c:v>21</c:v>
                </c:pt>
                <c:pt idx="19">
                  <c:v>21</c:v>
                </c:pt>
                <c:pt idx="20">
                  <c:v>22</c:v>
                </c:pt>
                <c:pt idx="21">
                  <c:v>22</c:v>
                </c:pt>
                <c:pt idx="22">
                  <c:v>22</c:v>
                </c:pt>
                <c:pt idx="23">
                  <c:v>22</c:v>
                </c:pt>
                <c:pt idx="24">
                  <c:v>23</c:v>
                </c:pt>
                <c:pt idx="25">
                  <c:v>23</c:v>
                </c:pt>
                <c:pt idx="26">
                  <c:v>23</c:v>
                </c:pt>
                <c:pt idx="27">
                  <c:v>23</c:v>
                </c:pt>
                <c:pt idx="28">
                  <c:v>24</c:v>
                </c:pt>
                <c:pt idx="29">
                  <c:v>24</c:v>
                </c:pt>
                <c:pt idx="30">
                  <c:v>24</c:v>
                </c:pt>
                <c:pt idx="31">
                  <c:v>24</c:v>
                </c:pt>
              </c:strCache>
            </c:strRef>
          </c:cat>
          <c:val>
            <c:numRef>
              <c:f>'24 - FoF_Nominal'!$BL$282:$BL$313</c:f>
              <c:numCache>
                <c:formatCode>0.00</c:formatCode>
                <c:ptCount val="32"/>
                <c:pt idx="0">
                  <c:v>7.1889999999999996E-2</c:v>
                </c:pt>
                <c:pt idx="1">
                  <c:v>5.4975000000000003E-2</c:v>
                </c:pt>
                <c:pt idx="2">
                  <c:v>0.159166</c:v>
                </c:pt>
                <c:pt idx="3">
                  <c:v>2.2176999999999999E-2</c:v>
                </c:pt>
                <c:pt idx="4">
                  <c:v>9.1778999999999999E-2</c:v>
                </c:pt>
                <c:pt idx="5">
                  <c:v>1.4409E-2</c:v>
                </c:pt>
                <c:pt idx="6">
                  <c:v>6.1594000000000003E-2</c:v>
                </c:pt>
                <c:pt idx="7">
                  <c:v>-4.7546999999999999E-2</c:v>
                </c:pt>
                <c:pt idx="8">
                  <c:v>0.13963999999999999</c:v>
                </c:pt>
                <c:pt idx="9">
                  <c:v>3.6374000000000004E-2</c:v>
                </c:pt>
                <c:pt idx="10">
                  <c:v>0.10417799999999999</c:v>
                </c:pt>
                <c:pt idx="11">
                  <c:v>1.7461999999999998E-2</c:v>
                </c:pt>
                <c:pt idx="12">
                  <c:v>-0.25564900000000002</c:v>
                </c:pt>
                <c:pt idx="13">
                  <c:v>0.14566300000000001</c:v>
                </c:pt>
                <c:pt idx="14">
                  <c:v>7.7543000000000001E-2</c:v>
                </c:pt>
                <c:pt idx="15">
                  <c:v>9.9489000000000008E-2</c:v>
                </c:pt>
                <c:pt idx="16">
                  <c:v>0.220665</c:v>
                </c:pt>
                <c:pt idx="17">
                  <c:v>0.13453599999999999</c:v>
                </c:pt>
                <c:pt idx="18">
                  <c:v>7.6491000000000003E-2</c:v>
                </c:pt>
                <c:pt idx="19">
                  <c:v>0.17407499999999998</c:v>
                </c:pt>
                <c:pt idx="20">
                  <c:v>0.21223</c:v>
                </c:pt>
                <c:pt idx="21">
                  <c:v>2.8267E-2</c:v>
                </c:pt>
                <c:pt idx="22">
                  <c:v>0.129997</c:v>
                </c:pt>
                <c:pt idx="23">
                  <c:v>2.2359E-2</c:v>
                </c:pt>
                <c:pt idx="24">
                  <c:v>0.15546600000000002</c:v>
                </c:pt>
                <c:pt idx="25">
                  <c:v>0.188365</c:v>
                </c:pt>
                <c:pt idx="26">
                  <c:v>0.120625</c:v>
                </c:pt>
                <c:pt idx="27">
                  <c:v>0.14682900000000002</c:v>
                </c:pt>
                <c:pt idx="28">
                  <c:v>0.186142</c:v>
                </c:pt>
                <c:pt idx="29">
                  <c:v>0.11502599999999999</c:v>
                </c:pt>
                <c:pt idx="30">
                  <c:v>0.24805199999999999</c:v>
                </c:pt>
                <c:pt idx="31">
                  <c:v>3.3750000000000002E-2</c:v>
                </c:pt>
              </c:numCache>
            </c:numRef>
          </c:val>
          <c:extLst>
            <c:ext xmlns:c16="http://schemas.microsoft.com/office/drawing/2014/chart" uri="{C3380CC4-5D6E-409C-BE32-E72D297353CC}">
              <c16:uniqueId val="{00000006-6B97-47A1-B6A3-1D2FA90B35C6}"/>
            </c:ext>
          </c:extLst>
        </c:ser>
        <c:ser>
          <c:idx val="6"/>
          <c:order val="6"/>
          <c:tx>
            <c:strRef>
              <c:f>'24 - FoF_Nominal'!$BM$213</c:f>
              <c:strCache>
                <c:ptCount val="1"/>
                <c:pt idx="0">
                  <c:v>Other (inc. insurance, retirement funds, and gov.)</c:v>
                </c:pt>
              </c:strCache>
            </c:strRef>
          </c:tx>
          <c:spPr>
            <a:solidFill>
              <a:sysClr val="window" lastClr="FFFFFF">
                <a:lumMod val="65000"/>
              </a:sysClr>
            </a:solidFill>
            <a:ln>
              <a:noFill/>
            </a:ln>
            <a:effectLst/>
          </c:spPr>
          <c:invertIfNegative val="0"/>
          <c:cat>
            <c:strRef>
              <c:f>'24 - FoF_Nominal'!$BF$282:$BF$313</c:f>
              <c:strCache>
                <c:ptCount val="32"/>
                <c:pt idx="0">
                  <c:v>17</c:v>
                </c:pt>
                <c:pt idx="1">
                  <c:v>17</c:v>
                </c:pt>
                <c:pt idx="2">
                  <c:v>17</c:v>
                </c:pt>
                <c:pt idx="3">
                  <c:v>17</c:v>
                </c:pt>
                <c:pt idx="4">
                  <c:v>18</c:v>
                </c:pt>
                <c:pt idx="5">
                  <c:v>18</c:v>
                </c:pt>
                <c:pt idx="6">
                  <c:v>18</c:v>
                </c:pt>
                <c:pt idx="7">
                  <c:v>18</c:v>
                </c:pt>
                <c:pt idx="8">
                  <c:v>19</c:v>
                </c:pt>
                <c:pt idx="9">
                  <c:v>19</c:v>
                </c:pt>
                <c:pt idx="10">
                  <c:v>19</c:v>
                </c:pt>
                <c:pt idx="11">
                  <c:v>19</c:v>
                </c:pt>
                <c:pt idx="12">
                  <c:v>20</c:v>
                </c:pt>
                <c:pt idx="13">
                  <c:v>20</c:v>
                </c:pt>
                <c:pt idx="14">
                  <c:v>20</c:v>
                </c:pt>
                <c:pt idx="15">
                  <c:v>20</c:v>
                </c:pt>
                <c:pt idx="16">
                  <c:v>21</c:v>
                </c:pt>
                <c:pt idx="17">
                  <c:v>21</c:v>
                </c:pt>
                <c:pt idx="18">
                  <c:v>21</c:v>
                </c:pt>
                <c:pt idx="19">
                  <c:v>21</c:v>
                </c:pt>
                <c:pt idx="20">
                  <c:v>22</c:v>
                </c:pt>
                <c:pt idx="21">
                  <c:v>22</c:v>
                </c:pt>
                <c:pt idx="22">
                  <c:v>22</c:v>
                </c:pt>
                <c:pt idx="23">
                  <c:v>22</c:v>
                </c:pt>
                <c:pt idx="24">
                  <c:v>23</c:v>
                </c:pt>
                <c:pt idx="25">
                  <c:v>23</c:v>
                </c:pt>
                <c:pt idx="26">
                  <c:v>23</c:v>
                </c:pt>
                <c:pt idx="27">
                  <c:v>23</c:v>
                </c:pt>
                <c:pt idx="28">
                  <c:v>24</c:v>
                </c:pt>
                <c:pt idx="29">
                  <c:v>24</c:v>
                </c:pt>
                <c:pt idx="30">
                  <c:v>24</c:v>
                </c:pt>
                <c:pt idx="31">
                  <c:v>24</c:v>
                </c:pt>
              </c:strCache>
            </c:strRef>
          </c:cat>
          <c:val>
            <c:numRef>
              <c:f>'24 - FoF_Nominal'!$BM$282:$BM$313</c:f>
              <c:numCache>
                <c:formatCode>0.00</c:formatCode>
                <c:ptCount val="32"/>
                <c:pt idx="0">
                  <c:v>7.0280000000000009E-2</c:v>
                </c:pt>
                <c:pt idx="1">
                  <c:v>0.127051</c:v>
                </c:pt>
                <c:pt idx="2">
                  <c:v>7.9092999999999997E-2</c:v>
                </c:pt>
                <c:pt idx="3">
                  <c:v>0.18410399999999999</c:v>
                </c:pt>
                <c:pt idx="4">
                  <c:v>2.1605999999999959E-2</c:v>
                </c:pt>
                <c:pt idx="5">
                  <c:v>0.12149600000000002</c:v>
                </c:pt>
                <c:pt idx="6">
                  <c:v>7.1329999999999977E-2</c:v>
                </c:pt>
                <c:pt idx="7">
                  <c:v>0.15377900000000003</c:v>
                </c:pt>
                <c:pt idx="8">
                  <c:v>3.5050000000000026E-2</c:v>
                </c:pt>
                <c:pt idx="9">
                  <c:v>6.1592000000000008E-2</c:v>
                </c:pt>
                <c:pt idx="10">
                  <c:v>1.4467000000000008E-2</c:v>
                </c:pt>
                <c:pt idx="11">
                  <c:v>0.10418999999999992</c:v>
                </c:pt>
                <c:pt idx="12">
                  <c:v>-0.29135800000000006</c:v>
                </c:pt>
                <c:pt idx="13">
                  <c:v>0.281142</c:v>
                </c:pt>
                <c:pt idx="14">
                  <c:v>0.14713199999999999</c:v>
                </c:pt>
                <c:pt idx="15">
                  <c:v>0.17386800000000002</c:v>
                </c:pt>
                <c:pt idx="16">
                  <c:v>0.10680400000000001</c:v>
                </c:pt>
                <c:pt idx="17">
                  <c:v>0.49275299999999994</c:v>
                </c:pt>
                <c:pt idx="18">
                  <c:v>0.13890800000000003</c:v>
                </c:pt>
                <c:pt idx="19">
                  <c:v>0.20626699999999998</c:v>
                </c:pt>
                <c:pt idx="20">
                  <c:v>0.11558299999999999</c:v>
                </c:pt>
                <c:pt idx="21">
                  <c:v>0.15549599999999997</c:v>
                </c:pt>
                <c:pt idx="22">
                  <c:v>0.16562199999999999</c:v>
                </c:pt>
                <c:pt idx="23">
                  <c:v>8.3297999999999928E-2</c:v>
                </c:pt>
                <c:pt idx="24">
                  <c:v>0.16071699999999994</c:v>
                </c:pt>
                <c:pt idx="25">
                  <c:v>0.12068799999999996</c:v>
                </c:pt>
                <c:pt idx="26">
                  <c:v>0.17213800000000001</c:v>
                </c:pt>
                <c:pt idx="27">
                  <c:v>6.9640000000000812E-3</c:v>
                </c:pt>
                <c:pt idx="28">
                  <c:v>0.17946299999999998</c:v>
                </c:pt>
                <c:pt idx="29">
                  <c:v>0.215642</c:v>
                </c:pt>
                <c:pt idx="30">
                  <c:v>0.1980630000000001</c:v>
                </c:pt>
                <c:pt idx="31">
                  <c:v>0.30188000000000004</c:v>
                </c:pt>
              </c:numCache>
            </c:numRef>
          </c:val>
          <c:extLst>
            <c:ext xmlns:c16="http://schemas.microsoft.com/office/drawing/2014/chart" uri="{C3380CC4-5D6E-409C-BE32-E72D297353CC}">
              <c16:uniqueId val="{00000007-6B97-47A1-B6A3-1D2FA90B35C6}"/>
            </c:ext>
          </c:extLst>
        </c:ser>
        <c:dLbls>
          <c:showLegendKey val="0"/>
          <c:showVal val="0"/>
          <c:showCatName val="0"/>
          <c:showSerName val="0"/>
          <c:showPercent val="0"/>
          <c:showBubbleSize val="0"/>
        </c:dLbls>
        <c:gapWidth val="25"/>
        <c:overlap val="100"/>
        <c:axId val="1092500224"/>
        <c:axId val="1092502848"/>
      </c:barChart>
      <c:lineChart>
        <c:grouping val="standard"/>
        <c:varyColors val="0"/>
        <c:ser>
          <c:idx val="0"/>
          <c:order val="0"/>
          <c:tx>
            <c:strRef>
              <c:f>'24 - FoF_Nominal'!$BG$213</c:f>
              <c:strCache>
                <c:ptCount val="1"/>
                <c:pt idx="0">
                  <c:v>Total</c:v>
                </c:pt>
              </c:strCache>
            </c:strRef>
          </c:tx>
          <c:spPr>
            <a:ln w="22225" cap="rnd">
              <a:solidFill>
                <a:sysClr val="windowText" lastClr="000000"/>
              </a:solidFill>
              <a:round/>
            </a:ln>
            <a:effectLst/>
          </c:spPr>
          <c:marker>
            <c:symbol val="none"/>
          </c:marker>
          <c:cat>
            <c:strRef>
              <c:f>'24 - FoF_Nominal'!$BF$282:$BF$313</c:f>
              <c:strCache>
                <c:ptCount val="32"/>
                <c:pt idx="0">
                  <c:v>17</c:v>
                </c:pt>
                <c:pt idx="1">
                  <c:v>17</c:v>
                </c:pt>
                <c:pt idx="2">
                  <c:v>17</c:v>
                </c:pt>
                <c:pt idx="3">
                  <c:v>17</c:v>
                </c:pt>
                <c:pt idx="4">
                  <c:v>18</c:v>
                </c:pt>
                <c:pt idx="5">
                  <c:v>18</c:v>
                </c:pt>
                <c:pt idx="6">
                  <c:v>18</c:v>
                </c:pt>
                <c:pt idx="7">
                  <c:v>18</c:v>
                </c:pt>
                <c:pt idx="8">
                  <c:v>19</c:v>
                </c:pt>
                <c:pt idx="9">
                  <c:v>19</c:v>
                </c:pt>
                <c:pt idx="10">
                  <c:v>19</c:v>
                </c:pt>
                <c:pt idx="11">
                  <c:v>19</c:v>
                </c:pt>
                <c:pt idx="12">
                  <c:v>20</c:v>
                </c:pt>
                <c:pt idx="13">
                  <c:v>20</c:v>
                </c:pt>
                <c:pt idx="14">
                  <c:v>20</c:v>
                </c:pt>
                <c:pt idx="15">
                  <c:v>20</c:v>
                </c:pt>
                <c:pt idx="16">
                  <c:v>21</c:v>
                </c:pt>
                <c:pt idx="17">
                  <c:v>21</c:v>
                </c:pt>
                <c:pt idx="18">
                  <c:v>21</c:v>
                </c:pt>
                <c:pt idx="19">
                  <c:v>21</c:v>
                </c:pt>
                <c:pt idx="20">
                  <c:v>22</c:v>
                </c:pt>
                <c:pt idx="21">
                  <c:v>22</c:v>
                </c:pt>
                <c:pt idx="22">
                  <c:v>22</c:v>
                </c:pt>
                <c:pt idx="23">
                  <c:v>22</c:v>
                </c:pt>
                <c:pt idx="24">
                  <c:v>23</c:v>
                </c:pt>
                <c:pt idx="25">
                  <c:v>23</c:v>
                </c:pt>
                <c:pt idx="26">
                  <c:v>23</c:v>
                </c:pt>
                <c:pt idx="27">
                  <c:v>23</c:v>
                </c:pt>
                <c:pt idx="28">
                  <c:v>24</c:v>
                </c:pt>
                <c:pt idx="29">
                  <c:v>24</c:v>
                </c:pt>
                <c:pt idx="30">
                  <c:v>24</c:v>
                </c:pt>
                <c:pt idx="31">
                  <c:v>24</c:v>
                </c:pt>
              </c:strCache>
            </c:strRef>
          </c:cat>
          <c:val>
            <c:numRef>
              <c:f>'24 - FoF_Nominal'!$BG$282:$BG$313</c:f>
              <c:numCache>
                <c:formatCode>0.00</c:formatCode>
                <c:ptCount val="32"/>
                <c:pt idx="0">
                  <c:v>4.2783000000000002E-2</c:v>
                </c:pt>
                <c:pt idx="1">
                  <c:v>4.2789000000000001E-2</c:v>
                </c:pt>
                <c:pt idx="2">
                  <c:v>0.19026899999999999</c:v>
                </c:pt>
                <c:pt idx="3">
                  <c:v>0.278526</c:v>
                </c:pt>
                <c:pt idx="4">
                  <c:v>0.46010099999999998</c:v>
                </c:pt>
                <c:pt idx="5">
                  <c:v>3.9028E-2</c:v>
                </c:pt>
                <c:pt idx="6">
                  <c:v>0.29390499999999997</c:v>
                </c:pt>
                <c:pt idx="7">
                  <c:v>0.33859300000000003</c:v>
                </c:pt>
                <c:pt idx="8">
                  <c:v>0.322492</c:v>
                </c:pt>
                <c:pt idx="9">
                  <c:v>-4.4219999999999971E-3</c:v>
                </c:pt>
                <c:pt idx="10">
                  <c:v>0.419404</c:v>
                </c:pt>
                <c:pt idx="11">
                  <c:v>0.32521699999999998</c:v>
                </c:pt>
                <c:pt idx="12">
                  <c:v>0.48692200000000002</c:v>
                </c:pt>
                <c:pt idx="13">
                  <c:v>2.7512060000000003</c:v>
                </c:pt>
                <c:pt idx="14">
                  <c:v>0.47314600000000001</c:v>
                </c:pt>
                <c:pt idx="15">
                  <c:v>0.60597699999999999</c:v>
                </c:pt>
                <c:pt idx="16">
                  <c:v>0.40120699999999998</c:v>
                </c:pt>
                <c:pt idx="17">
                  <c:v>0.35167799999999999</c:v>
                </c:pt>
                <c:pt idx="18">
                  <c:v>0.147092</c:v>
                </c:pt>
                <c:pt idx="19">
                  <c:v>0.71140099999999995</c:v>
                </c:pt>
                <c:pt idx="20">
                  <c:v>0.68857199999999996</c:v>
                </c:pt>
                <c:pt idx="21">
                  <c:v>7.2599999999999982E-3</c:v>
                </c:pt>
                <c:pt idx="22">
                  <c:v>0.363342</c:v>
                </c:pt>
                <c:pt idx="23">
                  <c:v>0.228268</c:v>
                </c:pt>
                <c:pt idx="24">
                  <c:v>0.43706400000000001</c:v>
                </c:pt>
                <c:pt idx="25">
                  <c:v>0.49033100000000002</c:v>
                </c:pt>
                <c:pt idx="26">
                  <c:v>0.85779399999999995</c:v>
                </c:pt>
                <c:pt idx="27">
                  <c:v>0.5964020000000001</c:v>
                </c:pt>
                <c:pt idx="28">
                  <c:v>0.58203899999999997</c:v>
                </c:pt>
                <c:pt idx="29">
                  <c:v>9.4527E-2</c:v>
                </c:pt>
                <c:pt idx="30">
                  <c:v>0.68329100000000009</c:v>
                </c:pt>
                <c:pt idx="31">
                  <c:v>0.55304399999999998</c:v>
                </c:pt>
              </c:numCache>
            </c:numRef>
          </c:val>
          <c:smooth val="0"/>
          <c:extLst>
            <c:ext xmlns:c16="http://schemas.microsoft.com/office/drawing/2014/chart" uri="{C3380CC4-5D6E-409C-BE32-E72D297353CC}">
              <c16:uniqueId val="{00000008-6B97-47A1-B6A3-1D2FA90B35C6}"/>
            </c:ext>
          </c:extLst>
        </c:ser>
        <c:dLbls>
          <c:showLegendKey val="0"/>
          <c:showVal val="0"/>
          <c:showCatName val="0"/>
          <c:showSerName val="0"/>
          <c:showPercent val="0"/>
          <c:showBubbleSize val="0"/>
        </c:dLbls>
        <c:marker val="1"/>
        <c:smooth val="0"/>
        <c:axId val="335328839"/>
        <c:axId val="335321999"/>
      </c:lineChart>
      <c:dateAx>
        <c:axId val="1092500224"/>
        <c:scaling>
          <c:orientation val="minMax"/>
        </c:scaling>
        <c:delete val="0"/>
        <c:axPos val="b"/>
        <c:numFmt formatCode="mmmyy" sourceLinked="0"/>
        <c:majorTickMark val="out"/>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Inter" panose="02000503000000020004" pitchFamily="2" charset="0"/>
                <a:cs typeface="Arial" panose="020B0604020202020204" pitchFamily="34" charset="0"/>
              </a:defRPr>
            </a:pPr>
            <a:endParaRPr lang="en-US"/>
          </a:p>
        </c:txPr>
        <c:crossAx val="1092502848"/>
        <c:crosses val="autoZero"/>
        <c:auto val="0"/>
        <c:lblOffset val="100"/>
        <c:baseTimeUnit val="days"/>
        <c:majorUnit val="4"/>
        <c:minorUnit val="4"/>
      </c:dateAx>
      <c:valAx>
        <c:axId val="1092502848"/>
        <c:scaling>
          <c:orientation val="minMax"/>
        </c:scaling>
        <c:delete val="0"/>
        <c:axPos val="l"/>
        <c:numFmt formatCode="0.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Inter" panose="02000503000000020004" pitchFamily="2" charset="0"/>
                <a:cs typeface="Arial" panose="020B0604020202020204" pitchFamily="34" charset="0"/>
              </a:defRPr>
            </a:pPr>
            <a:endParaRPr lang="en-US"/>
          </a:p>
        </c:txPr>
        <c:crossAx val="1092500224"/>
        <c:crosses val="autoZero"/>
        <c:crossBetween val="between"/>
      </c:valAx>
      <c:valAx>
        <c:axId val="335321999"/>
        <c:scaling>
          <c:orientation val="minMax"/>
          <c:max val="3.5"/>
          <c:min val="-1"/>
        </c:scaling>
        <c:delete val="0"/>
        <c:axPos val="r"/>
        <c:numFmt formatCode="0.0" sourceLinked="0"/>
        <c:majorTickMark val="out"/>
        <c:minorTickMark val="none"/>
        <c:tickLblPos val="nextTo"/>
        <c:spPr>
          <a:noFill/>
          <a:ln>
            <a:solidFill>
              <a:srgbClr val="000000"/>
            </a:solid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Inter" panose="02000503000000020004" pitchFamily="2" charset="0"/>
                <a:cs typeface="Arial" panose="020B0604020202020204" pitchFamily="34" charset="0"/>
              </a:defRPr>
            </a:pPr>
            <a:endParaRPr lang="en-US"/>
          </a:p>
        </c:txPr>
        <c:crossAx val="335328839"/>
        <c:crosses val="max"/>
        <c:crossBetween val="between"/>
      </c:valAx>
      <c:catAx>
        <c:axId val="335328839"/>
        <c:scaling>
          <c:orientation val="minMax"/>
        </c:scaling>
        <c:delete val="1"/>
        <c:axPos val="b"/>
        <c:numFmt formatCode="General" sourceLinked="1"/>
        <c:majorTickMark val="out"/>
        <c:minorTickMark val="none"/>
        <c:tickLblPos val="nextTo"/>
        <c:crossAx val="335321999"/>
        <c:crosses val="autoZero"/>
        <c:auto val="1"/>
        <c:lblAlgn val="ctr"/>
        <c:lblOffset val="100"/>
        <c:noMultiLvlLbl val="0"/>
      </c:catAx>
      <c:spPr>
        <a:noFill/>
        <a:ln>
          <a:noFill/>
        </a:ln>
        <a:effectLst/>
      </c:spPr>
    </c:plotArea>
    <c:plotVisOnly val="1"/>
    <c:dispBlanksAs val="gap"/>
    <c:showDLblsOverMax val="0"/>
    <c:extLst/>
  </c:chart>
  <c:spPr>
    <a:solidFill>
      <a:schemeClr val="bg1"/>
    </a:solidFill>
    <a:ln w="9525" cap="flat" cmpd="sng" algn="ctr">
      <a:noFill/>
      <a:round/>
    </a:ln>
    <a:effectLst/>
  </c:spPr>
  <c:txPr>
    <a:bodyPr/>
    <a:lstStyle/>
    <a:p>
      <a:pPr>
        <a:defRPr sz="1000">
          <a:solidFill>
            <a:sysClr val="windowText" lastClr="000000"/>
          </a:solidFill>
          <a:latin typeface="Arial" panose="020B0604020202020204" pitchFamily="34" charset="0"/>
          <a:ea typeface="Inter" panose="02000503000000020004" pitchFamily="2" charset="0"/>
          <a:cs typeface="Arial" panose="020B0604020202020204" pitchFamily="34" charset="0"/>
        </a:defRPr>
      </a:pPr>
      <a:endParaRPr lang="en-US"/>
    </a:p>
  </c:txPr>
  <c:externalData r:id="rId4">
    <c:autoUpdate val="0"/>
  </c:externalData>
  <c:userShapes r:id="rId5"/>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145634005494858E-2"/>
          <c:y val="0.17347458212460284"/>
          <c:w val="0.88392794650668671"/>
          <c:h val="0.74445641663213147"/>
        </c:manualLayout>
      </c:layout>
      <c:barChart>
        <c:barDir val="col"/>
        <c:grouping val="clustered"/>
        <c:varyColors val="0"/>
        <c:ser>
          <c:idx val="0"/>
          <c:order val="0"/>
          <c:tx>
            <c:strRef>
              <c:f>'18 - WIRP'!$C$49</c:f>
              <c:strCache>
                <c:ptCount val="1"/>
                <c:pt idx="0">
                  <c:v>Futures Implied Rate Change (bp)</c:v>
                </c:pt>
              </c:strCache>
            </c:strRef>
          </c:tx>
          <c:spPr>
            <a:solidFill>
              <a:schemeClr val="accent4"/>
            </a:solidFill>
            <a:ln>
              <a:noFill/>
            </a:ln>
            <a:effectLst/>
          </c:spPr>
          <c:invertIfNegative val="0"/>
          <c:cat>
            <c:strRef>
              <c:f>'18 - WIRP'!$F$58:$F$76</c:f>
              <c:strCache>
                <c:ptCount val="19"/>
                <c:pt idx="0">
                  <c:v>Sep 24</c:v>
                </c:pt>
                <c:pt idx="1">
                  <c:v>Nov 24</c:v>
                </c:pt>
                <c:pt idx="2">
                  <c:v>Dec 24</c:v>
                </c:pt>
                <c:pt idx="3">
                  <c:v>Jan 25</c:v>
                </c:pt>
                <c:pt idx="4">
                  <c:v>Mar 25</c:v>
                </c:pt>
                <c:pt idx="5">
                  <c:v>May 25</c:v>
                </c:pt>
                <c:pt idx="6">
                  <c:v>Jun 25</c:v>
                </c:pt>
                <c:pt idx="7">
                  <c:v>Jul 25</c:v>
                </c:pt>
                <c:pt idx="8">
                  <c:v>Sep 25</c:v>
                </c:pt>
                <c:pt idx="9">
                  <c:v>Oct 25</c:v>
                </c:pt>
                <c:pt idx="10">
                  <c:v>Dec 25</c:v>
                </c:pt>
                <c:pt idx="11">
                  <c:v>Jan 26</c:v>
                </c:pt>
                <c:pt idx="12">
                  <c:v>Mar 26</c:v>
                </c:pt>
                <c:pt idx="13">
                  <c:v>Apr 26</c:v>
                </c:pt>
                <c:pt idx="14">
                  <c:v>Jun 26</c:v>
                </c:pt>
                <c:pt idx="15">
                  <c:v>Jul 26</c:v>
                </c:pt>
                <c:pt idx="16">
                  <c:v>Sep 26</c:v>
                </c:pt>
                <c:pt idx="17">
                  <c:v>Oct 26</c:v>
                </c:pt>
                <c:pt idx="18">
                  <c:v>Dec 26</c:v>
                </c:pt>
              </c:strCache>
            </c:strRef>
          </c:cat>
          <c:val>
            <c:numRef>
              <c:f>'18 - WIRP'!$C$58:$C$76</c:f>
              <c:numCache>
                <c:formatCode>General</c:formatCode>
                <c:ptCount val="19"/>
                <c:pt idx="0">
                  <c:v>-50</c:v>
                </c:pt>
                <c:pt idx="1">
                  <c:v>-75</c:v>
                </c:pt>
                <c:pt idx="2">
                  <c:v>-100</c:v>
                </c:pt>
                <c:pt idx="3">
                  <c:v>-100</c:v>
                </c:pt>
                <c:pt idx="4">
                  <c:v>-100</c:v>
                </c:pt>
                <c:pt idx="5">
                  <c:v>-100</c:v>
                </c:pt>
                <c:pt idx="6">
                  <c:v>-102.1</c:v>
                </c:pt>
                <c:pt idx="7">
                  <c:v>-109.8</c:v>
                </c:pt>
                <c:pt idx="8">
                  <c:v>-124.7</c:v>
                </c:pt>
                <c:pt idx="9">
                  <c:v>-136.80000000000001</c:v>
                </c:pt>
                <c:pt idx="10">
                  <c:v>-152.19999999999999</c:v>
                </c:pt>
                <c:pt idx="11">
                  <c:v>-160.80000000000001</c:v>
                </c:pt>
                <c:pt idx="12">
                  <c:v>-171.6</c:v>
                </c:pt>
                <c:pt idx="13">
                  <c:v>-176.6</c:v>
                </c:pt>
                <c:pt idx="14">
                  <c:v>-184</c:v>
                </c:pt>
                <c:pt idx="15">
                  <c:v>-187.3</c:v>
                </c:pt>
                <c:pt idx="16">
                  <c:v>-193.2</c:v>
                </c:pt>
                <c:pt idx="17">
                  <c:v>-193.60000000000002</c:v>
                </c:pt>
                <c:pt idx="18">
                  <c:v>-192.7</c:v>
                </c:pt>
              </c:numCache>
            </c:numRef>
          </c:val>
          <c:extLst>
            <c:ext xmlns:c16="http://schemas.microsoft.com/office/drawing/2014/chart" uri="{C3380CC4-5D6E-409C-BE32-E72D297353CC}">
              <c16:uniqueId val="{00000000-86D7-48A9-9CED-A036CB31C32A}"/>
            </c:ext>
          </c:extLst>
        </c:ser>
        <c:ser>
          <c:idx val="3"/>
          <c:order val="3"/>
          <c:tx>
            <c:strRef>
              <c:f>'18 - WIRP'!$H$49</c:f>
              <c:strCache>
                <c:ptCount val="1"/>
                <c:pt idx="0">
                  <c:v>Natixis Implied Rate Change (bp)</c:v>
                </c:pt>
              </c:strCache>
            </c:strRef>
          </c:tx>
          <c:spPr>
            <a:solidFill>
              <a:schemeClr val="bg2"/>
            </a:solidFill>
            <a:ln>
              <a:noFill/>
            </a:ln>
            <a:effectLst/>
          </c:spPr>
          <c:invertIfNegative val="0"/>
          <c:cat>
            <c:strRef>
              <c:f>'18 - WIRP'!$F$58:$F$76</c:f>
              <c:strCache>
                <c:ptCount val="19"/>
                <c:pt idx="0">
                  <c:v>Sep 24</c:v>
                </c:pt>
                <c:pt idx="1">
                  <c:v>Nov 24</c:v>
                </c:pt>
                <c:pt idx="2">
                  <c:v>Dec 24</c:v>
                </c:pt>
                <c:pt idx="3">
                  <c:v>Jan 25</c:v>
                </c:pt>
                <c:pt idx="4">
                  <c:v>Mar 25</c:v>
                </c:pt>
                <c:pt idx="5">
                  <c:v>May 25</c:v>
                </c:pt>
                <c:pt idx="6">
                  <c:v>Jun 25</c:v>
                </c:pt>
                <c:pt idx="7">
                  <c:v>Jul 25</c:v>
                </c:pt>
                <c:pt idx="8">
                  <c:v>Sep 25</c:v>
                </c:pt>
                <c:pt idx="9">
                  <c:v>Oct 25</c:v>
                </c:pt>
                <c:pt idx="10">
                  <c:v>Dec 25</c:v>
                </c:pt>
                <c:pt idx="11">
                  <c:v>Jan 26</c:v>
                </c:pt>
                <c:pt idx="12">
                  <c:v>Mar 26</c:v>
                </c:pt>
                <c:pt idx="13">
                  <c:v>Apr 26</c:v>
                </c:pt>
                <c:pt idx="14">
                  <c:v>Jun 26</c:v>
                </c:pt>
                <c:pt idx="15">
                  <c:v>Jul 26</c:v>
                </c:pt>
                <c:pt idx="16">
                  <c:v>Sep 26</c:v>
                </c:pt>
                <c:pt idx="17">
                  <c:v>Oct 26</c:v>
                </c:pt>
                <c:pt idx="18">
                  <c:v>Dec 26</c:v>
                </c:pt>
              </c:strCache>
            </c:strRef>
          </c:cat>
          <c:val>
            <c:numRef>
              <c:f>'18 - WIRP'!$H$58:$H$76</c:f>
              <c:numCache>
                <c:formatCode>General</c:formatCode>
                <c:ptCount val="19"/>
                <c:pt idx="0">
                  <c:v>-50</c:v>
                </c:pt>
                <c:pt idx="1">
                  <c:v>-75</c:v>
                </c:pt>
                <c:pt idx="2">
                  <c:v>-100</c:v>
                </c:pt>
                <c:pt idx="3">
                  <c:v>-100</c:v>
                </c:pt>
                <c:pt idx="4">
                  <c:v>-100</c:v>
                </c:pt>
                <c:pt idx="5">
                  <c:v>-100</c:v>
                </c:pt>
                <c:pt idx="6">
                  <c:v>-100</c:v>
                </c:pt>
                <c:pt idx="7">
                  <c:v>-100</c:v>
                </c:pt>
                <c:pt idx="8">
                  <c:v>-125</c:v>
                </c:pt>
                <c:pt idx="9">
                  <c:v>-150</c:v>
                </c:pt>
                <c:pt idx="10">
                  <c:v>-175</c:v>
                </c:pt>
                <c:pt idx="11">
                  <c:v>-200</c:v>
                </c:pt>
                <c:pt idx="12">
                  <c:v>-225</c:v>
                </c:pt>
                <c:pt idx="13">
                  <c:v>-250</c:v>
                </c:pt>
                <c:pt idx="14">
                  <c:v>-250</c:v>
                </c:pt>
                <c:pt idx="15">
                  <c:v>-250</c:v>
                </c:pt>
                <c:pt idx="16">
                  <c:v>-250</c:v>
                </c:pt>
                <c:pt idx="17">
                  <c:v>-250</c:v>
                </c:pt>
                <c:pt idx="18">
                  <c:v>-250</c:v>
                </c:pt>
              </c:numCache>
            </c:numRef>
          </c:val>
          <c:extLst>
            <c:ext xmlns:c16="http://schemas.microsoft.com/office/drawing/2014/chart" uri="{C3380CC4-5D6E-409C-BE32-E72D297353CC}">
              <c16:uniqueId val="{00000001-86D7-48A9-9CED-A036CB31C32A}"/>
            </c:ext>
          </c:extLst>
        </c:ser>
        <c:dLbls>
          <c:showLegendKey val="0"/>
          <c:showVal val="0"/>
          <c:showCatName val="0"/>
          <c:showSerName val="0"/>
          <c:showPercent val="0"/>
          <c:showBubbleSize val="0"/>
        </c:dLbls>
        <c:gapWidth val="75"/>
        <c:overlap val="-10"/>
        <c:axId val="378257799"/>
        <c:axId val="378266655"/>
      </c:barChart>
      <c:lineChart>
        <c:grouping val="standard"/>
        <c:varyColors val="0"/>
        <c:ser>
          <c:idx val="1"/>
          <c:order val="1"/>
          <c:tx>
            <c:strRef>
              <c:f>'18 - WIRP'!$D$49</c:f>
              <c:strCache>
                <c:ptCount val="1"/>
                <c:pt idx="0">
                  <c:v>Implied Rate (lhs)</c:v>
                </c:pt>
              </c:strCache>
            </c:strRef>
          </c:tx>
          <c:spPr>
            <a:ln w="28575" cap="rnd">
              <a:solidFill>
                <a:schemeClr val="accent4">
                  <a:lumMod val="40000"/>
                  <a:lumOff val="60000"/>
                </a:schemeClr>
              </a:solidFill>
              <a:round/>
            </a:ln>
            <a:effectLst/>
          </c:spPr>
          <c:marker>
            <c:symbol val="diamond"/>
            <c:size val="9"/>
            <c:spPr>
              <a:solidFill>
                <a:schemeClr val="accent4">
                  <a:lumMod val="60000"/>
                  <a:lumOff val="40000"/>
                </a:schemeClr>
              </a:solidFill>
              <a:ln w="9525">
                <a:noFill/>
              </a:ln>
              <a:effectLst/>
            </c:spPr>
          </c:marker>
          <c:cat>
            <c:strRef>
              <c:f>'18 - WIRP'!$F$58:$F$76</c:f>
              <c:strCache>
                <c:ptCount val="19"/>
                <c:pt idx="0">
                  <c:v>Sep 24</c:v>
                </c:pt>
                <c:pt idx="1">
                  <c:v>Nov 24</c:v>
                </c:pt>
                <c:pt idx="2">
                  <c:v>Dec 24</c:v>
                </c:pt>
                <c:pt idx="3">
                  <c:v>Jan 25</c:v>
                </c:pt>
                <c:pt idx="4">
                  <c:v>Mar 25</c:v>
                </c:pt>
                <c:pt idx="5">
                  <c:v>May 25</c:v>
                </c:pt>
                <c:pt idx="6">
                  <c:v>Jun 25</c:v>
                </c:pt>
                <c:pt idx="7">
                  <c:v>Jul 25</c:v>
                </c:pt>
                <c:pt idx="8">
                  <c:v>Sep 25</c:v>
                </c:pt>
                <c:pt idx="9">
                  <c:v>Oct 25</c:v>
                </c:pt>
                <c:pt idx="10">
                  <c:v>Dec 25</c:v>
                </c:pt>
                <c:pt idx="11">
                  <c:v>Jan 26</c:v>
                </c:pt>
                <c:pt idx="12">
                  <c:v>Mar 26</c:v>
                </c:pt>
                <c:pt idx="13">
                  <c:v>Apr 26</c:v>
                </c:pt>
                <c:pt idx="14">
                  <c:v>Jun 26</c:v>
                </c:pt>
                <c:pt idx="15">
                  <c:v>Jul 26</c:v>
                </c:pt>
                <c:pt idx="16">
                  <c:v>Sep 26</c:v>
                </c:pt>
                <c:pt idx="17">
                  <c:v>Oct 26</c:v>
                </c:pt>
                <c:pt idx="18">
                  <c:v>Dec 26</c:v>
                </c:pt>
              </c:strCache>
            </c:strRef>
          </c:cat>
          <c:val>
            <c:numRef>
              <c:f>'18 - WIRP'!$G$58:$G$76</c:f>
              <c:numCache>
                <c:formatCode>General</c:formatCode>
                <c:ptCount val="19"/>
                <c:pt idx="0">
                  <c:v>5</c:v>
                </c:pt>
                <c:pt idx="1">
                  <c:v>4.75</c:v>
                </c:pt>
                <c:pt idx="2">
                  <c:v>4.5</c:v>
                </c:pt>
                <c:pt idx="3">
                  <c:v>4.5</c:v>
                </c:pt>
                <c:pt idx="4">
                  <c:v>4.5</c:v>
                </c:pt>
                <c:pt idx="5">
                  <c:v>4.5</c:v>
                </c:pt>
                <c:pt idx="6">
                  <c:v>4.4790000000000001</c:v>
                </c:pt>
                <c:pt idx="7">
                  <c:v>4.4020000000000001</c:v>
                </c:pt>
                <c:pt idx="8">
                  <c:v>4.2530000000000001</c:v>
                </c:pt>
                <c:pt idx="9">
                  <c:v>4.1319999999999997</c:v>
                </c:pt>
                <c:pt idx="10">
                  <c:v>3.9780000000000002</c:v>
                </c:pt>
                <c:pt idx="11">
                  <c:v>3.8919999999999999</c:v>
                </c:pt>
                <c:pt idx="12">
                  <c:v>3.7839999999999998</c:v>
                </c:pt>
                <c:pt idx="13">
                  <c:v>3.734</c:v>
                </c:pt>
                <c:pt idx="14">
                  <c:v>3.66</c:v>
                </c:pt>
                <c:pt idx="15">
                  <c:v>3.6269999999999998</c:v>
                </c:pt>
                <c:pt idx="16">
                  <c:v>3.5680000000000001</c:v>
                </c:pt>
                <c:pt idx="17">
                  <c:v>3.5640000000000001</c:v>
                </c:pt>
                <c:pt idx="18">
                  <c:v>3.5730000000000004</c:v>
                </c:pt>
              </c:numCache>
            </c:numRef>
          </c:val>
          <c:smooth val="0"/>
          <c:extLst>
            <c:ext xmlns:c16="http://schemas.microsoft.com/office/drawing/2014/chart" uri="{C3380CC4-5D6E-409C-BE32-E72D297353CC}">
              <c16:uniqueId val="{00000002-86D7-48A9-9CED-A036CB31C32A}"/>
            </c:ext>
          </c:extLst>
        </c:ser>
        <c:ser>
          <c:idx val="2"/>
          <c:order val="2"/>
          <c:tx>
            <c:strRef>
              <c:f>'18 - WIRP'!$E$49</c:f>
              <c:strCache>
                <c:ptCount val="1"/>
                <c:pt idx="0">
                  <c:v>Natixis Forecast (lhs)</c:v>
                </c:pt>
              </c:strCache>
            </c:strRef>
          </c:tx>
          <c:spPr>
            <a:ln w="28575" cap="rnd">
              <a:solidFill>
                <a:schemeClr val="bg2">
                  <a:lumMod val="60000"/>
                  <a:lumOff val="40000"/>
                </a:schemeClr>
              </a:solidFill>
              <a:round/>
            </a:ln>
            <a:effectLst/>
          </c:spPr>
          <c:marker>
            <c:symbol val="diamond"/>
            <c:size val="9"/>
            <c:spPr>
              <a:solidFill>
                <a:schemeClr val="bg2">
                  <a:lumMod val="60000"/>
                  <a:lumOff val="40000"/>
                </a:schemeClr>
              </a:solidFill>
              <a:ln w="9525">
                <a:noFill/>
              </a:ln>
              <a:effectLst/>
            </c:spPr>
          </c:marker>
          <c:cat>
            <c:strRef>
              <c:f>'18 - WIRP'!$F$58:$F$76</c:f>
              <c:strCache>
                <c:ptCount val="19"/>
                <c:pt idx="0">
                  <c:v>Sep 24</c:v>
                </c:pt>
                <c:pt idx="1">
                  <c:v>Nov 24</c:v>
                </c:pt>
                <c:pt idx="2">
                  <c:v>Dec 24</c:v>
                </c:pt>
                <c:pt idx="3">
                  <c:v>Jan 25</c:v>
                </c:pt>
                <c:pt idx="4">
                  <c:v>Mar 25</c:v>
                </c:pt>
                <c:pt idx="5">
                  <c:v>May 25</c:v>
                </c:pt>
                <c:pt idx="6">
                  <c:v>Jun 25</c:v>
                </c:pt>
                <c:pt idx="7">
                  <c:v>Jul 25</c:v>
                </c:pt>
                <c:pt idx="8">
                  <c:v>Sep 25</c:v>
                </c:pt>
                <c:pt idx="9">
                  <c:v>Oct 25</c:v>
                </c:pt>
                <c:pt idx="10">
                  <c:v>Dec 25</c:v>
                </c:pt>
                <c:pt idx="11">
                  <c:v>Jan 26</c:v>
                </c:pt>
                <c:pt idx="12">
                  <c:v>Mar 26</c:v>
                </c:pt>
                <c:pt idx="13">
                  <c:v>Apr 26</c:v>
                </c:pt>
                <c:pt idx="14">
                  <c:v>Jun 26</c:v>
                </c:pt>
                <c:pt idx="15">
                  <c:v>Jul 26</c:v>
                </c:pt>
                <c:pt idx="16">
                  <c:v>Sep 26</c:v>
                </c:pt>
                <c:pt idx="17">
                  <c:v>Oct 26</c:v>
                </c:pt>
                <c:pt idx="18">
                  <c:v>Dec 26</c:v>
                </c:pt>
              </c:strCache>
            </c:strRef>
          </c:cat>
          <c:val>
            <c:numRef>
              <c:f>'18 - WIRP'!$E$58:$E$76</c:f>
              <c:numCache>
                <c:formatCode>0.00</c:formatCode>
                <c:ptCount val="19"/>
                <c:pt idx="0">
                  <c:v>5</c:v>
                </c:pt>
                <c:pt idx="1">
                  <c:v>4.75</c:v>
                </c:pt>
                <c:pt idx="2">
                  <c:v>4.5</c:v>
                </c:pt>
                <c:pt idx="3">
                  <c:v>4.5</c:v>
                </c:pt>
                <c:pt idx="4">
                  <c:v>4.5</c:v>
                </c:pt>
                <c:pt idx="5">
                  <c:v>4.5</c:v>
                </c:pt>
                <c:pt idx="6">
                  <c:v>4.5</c:v>
                </c:pt>
                <c:pt idx="7">
                  <c:v>4.5</c:v>
                </c:pt>
                <c:pt idx="8">
                  <c:v>4.25</c:v>
                </c:pt>
                <c:pt idx="9">
                  <c:v>4</c:v>
                </c:pt>
                <c:pt idx="10">
                  <c:v>3.75</c:v>
                </c:pt>
                <c:pt idx="11">
                  <c:v>3.5</c:v>
                </c:pt>
                <c:pt idx="12">
                  <c:v>3.25</c:v>
                </c:pt>
                <c:pt idx="13">
                  <c:v>3</c:v>
                </c:pt>
                <c:pt idx="14">
                  <c:v>3</c:v>
                </c:pt>
                <c:pt idx="15">
                  <c:v>3</c:v>
                </c:pt>
                <c:pt idx="16">
                  <c:v>3</c:v>
                </c:pt>
                <c:pt idx="17">
                  <c:v>3</c:v>
                </c:pt>
                <c:pt idx="18">
                  <c:v>3</c:v>
                </c:pt>
              </c:numCache>
            </c:numRef>
          </c:val>
          <c:smooth val="0"/>
          <c:extLst>
            <c:ext xmlns:c16="http://schemas.microsoft.com/office/drawing/2014/chart" uri="{C3380CC4-5D6E-409C-BE32-E72D297353CC}">
              <c16:uniqueId val="{00000003-86D7-48A9-9CED-A036CB31C32A}"/>
            </c:ext>
          </c:extLst>
        </c:ser>
        <c:dLbls>
          <c:showLegendKey val="0"/>
          <c:showVal val="0"/>
          <c:showCatName val="0"/>
          <c:showSerName val="0"/>
          <c:showPercent val="0"/>
          <c:showBubbleSize val="0"/>
        </c:dLbls>
        <c:marker val="1"/>
        <c:smooth val="0"/>
        <c:axId val="1620034304"/>
        <c:axId val="1620032336"/>
      </c:lineChart>
      <c:catAx>
        <c:axId val="1620034304"/>
        <c:scaling>
          <c:orientation val="minMax"/>
        </c:scaling>
        <c:delete val="0"/>
        <c:axPos val="b"/>
        <c:numFmt formatCode="mmm\ \'yy" sourceLinked="0"/>
        <c:majorTickMark val="out"/>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Inter" panose="02000503000000020004" pitchFamily="2" charset="0"/>
                <a:cs typeface="Arial" panose="020B0604020202020204" pitchFamily="34" charset="0"/>
              </a:defRPr>
            </a:pPr>
            <a:endParaRPr lang="en-US"/>
          </a:p>
        </c:txPr>
        <c:crossAx val="1620032336"/>
        <c:crossesAt val="5.5"/>
        <c:auto val="0"/>
        <c:lblAlgn val="ctr"/>
        <c:lblOffset val="100"/>
        <c:tickLblSkip val="2"/>
        <c:tickMarkSkip val="2"/>
        <c:noMultiLvlLbl val="0"/>
      </c:catAx>
      <c:valAx>
        <c:axId val="1620032336"/>
        <c:scaling>
          <c:orientation val="minMax"/>
          <c:max val="5.5"/>
          <c:min val="2.5"/>
        </c:scaling>
        <c:delete val="0"/>
        <c:axPos val="l"/>
        <c:numFmt formatCode="#,##0.0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Inter" panose="02000503000000020004" pitchFamily="2" charset="0"/>
                <a:cs typeface="Arial" panose="020B0604020202020204" pitchFamily="34" charset="0"/>
              </a:defRPr>
            </a:pPr>
            <a:endParaRPr lang="en-US"/>
          </a:p>
        </c:txPr>
        <c:crossAx val="1620034304"/>
        <c:crosses val="autoZero"/>
        <c:crossBetween val="between"/>
        <c:majorUnit val="0.5"/>
      </c:valAx>
      <c:valAx>
        <c:axId val="378266655"/>
        <c:scaling>
          <c:orientation val="minMax"/>
          <c:max val="0"/>
          <c:min val="-300"/>
        </c:scaling>
        <c:delete val="0"/>
        <c:axPos val="r"/>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Inter" panose="02000503000000020004" pitchFamily="2" charset="0"/>
                <a:cs typeface="Arial" panose="020B0604020202020204" pitchFamily="34" charset="0"/>
              </a:defRPr>
            </a:pPr>
            <a:endParaRPr lang="en-US"/>
          </a:p>
        </c:txPr>
        <c:crossAx val="378257799"/>
        <c:crosses val="max"/>
        <c:crossBetween val="between"/>
        <c:majorUnit val="50"/>
      </c:valAx>
      <c:catAx>
        <c:axId val="378257799"/>
        <c:scaling>
          <c:orientation val="minMax"/>
        </c:scaling>
        <c:delete val="1"/>
        <c:axPos val="b"/>
        <c:numFmt formatCode="General" sourceLinked="1"/>
        <c:majorTickMark val="out"/>
        <c:minorTickMark val="none"/>
        <c:tickLblPos val="nextTo"/>
        <c:crossAx val="378266655"/>
        <c:crosses val="autoZero"/>
        <c:auto val="1"/>
        <c:lblAlgn val="ctr"/>
        <c:lblOffset val="100"/>
        <c:noMultiLvlLbl val="0"/>
      </c:catAx>
      <c:spPr>
        <a:noFill/>
        <a:ln>
          <a:noFill/>
        </a:ln>
        <a:effectLst/>
      </c:spPr>
    </c:plotArea>
    <c:legend>
      <c:legendPos val="b"/>
      <c:layout>
        <c:manualLayout>
          <c:xMode val="edge"/>
          <c:yMode val="edge"/>
          <c:x val="0.10499262241957059"/>
          <c:y val="0.63457349081364833"/>
          <c:w val="0.44978687066625211"/>
          <c:h val="0.24437820272465938"/>
        </c:manualLayout>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Inter" panose="02000503000000020004" pitchFamily="2" charset="0"/>
              <a:cs typeface="Arial" panose="020B0604020202020204" pitchFamily="34" charset="0"/>
            </a:defRPr>
          </a:pPr>
          <a:endParaRPr lang="en-US"/>
        </a:p>
      </c:txPr>
    </c:legend>
    <c:plotVisOnly val="1"/>
    <c:dispBlanksAs val="gap"/>
    <c:showDLblsOverMax val="0"/>
  </c:chart>
  <c:spPr>
    <a:noFill/>
    <a:ln w="9525" cap="flat" cmpd="sng" algn="ctr">
      <a:noFill/>
      <a:round/>
    </a:ln>
    <a:effectLst/>
  </c:spPr>
  <c:txPr>
    <a:bodyPr/>
    <a:lstStyle/>
    <a:p>
      <a:pPr>
        <a:defRPr sz="1000">
          <a:solidFill>
            <a:sysClr val="windowText" lastClr="000000"/>
          </a:solidFill>
          <a:latin typeface="Arial" panose="020B0604020202020204" pitchFamily="34" charset="0"/>
          <a:ea typeface="Inter" panose="02000503000000020004" pitchFamily="2" charset="0"/>
          <a:cs typeface="Arial" panose="020B0604020202020204" pitchFamily="34" charset="0"/>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ysClr val="windowText" lastClr="000000"/>
                </a:solidFill>
                <a:latin typeface="Arial" panose="020B0604020202020204" pitchFamily="34" charset="0"/>
                <a:ea typeface="+mn-ea"/>
                <a:cs typeface="Arial" panose="020B0604020202020204" pitchFamily="34" charset="0"/>
              </a:defRPr>
            </a:pPr>
            <a:r>
              <a:rPr lang="en-US" b="1" dirty="0">
                <a:solidFill>
                  <a:srgbClr val="581D74"/>
                </a:solidFill>
              </a:rPr>
              <a:t>Total Value of Product Exemption during Trump 2.0</a:t>
            </a:r>
          </a:p>
          <a:p>
            <a:pPr>
              <a:defRPr/>
            </a:pPr>
            <a:r>
              <a:rPr lang="en-US" b="1" dirty="0">
                <a:solidFill>
                  <a:srgbClr val="581D74"/>
                </a:solidFill>
              </a:rPr>
              <a:t>(in % of region's GDP, US Imports in 2024)</a:t>
            </a:r>
          </a:p>
        </c:rich>
      </c:tx>
      <c:layout>
        <c:manualLayout>
          <c:xMode val="edge"/>
          <c:yMode val="edge"/>
          <c:x val="0.16312956335003581"/>
          <c:y val="0"/>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5.3398053527980535E-2"/>
          <c:y val="0.16700885964566478"/>
          <c:w val="0.94660194647201945"/>
          <c:h val="0.69169937602373088"/>
        </c:manualLayout>
      </c:layout>
      <c:barChart>
        <c:barDir val="col"/>
        <c:grouping val="stacked"/>
        <c:varyColors val="0"/>
        <c:ser>
          <c:idx val="0"/>
          <c:order val="0"/>
          <c:tx>
            <c:strRef>
              <c:f>Analysis!$AH$27</c:f>
              <c:strCache>
                <c:ptCount val="1"/>
                <c:pt idx="0">
                  <c:v>2-Apr</c:v>
                </c:pt>
              </c:strCache>
            </c:strRef>
          </c:tx>
          <c:spPr>
            <a:solidFill>
              <a:srgbClr val="E8C2DA"/>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Analysis!$AG$28:$AG$39</c:f>
              <c:strCache>
                <c:ptCount val="12"/>
                <c:pt idx="0">
                  <c:v>VN</c:v>
                </c:pt>
                <c:pt idx="1">
                  <c:v>TW</c:v>
                </c:pt>
                <c:pt idx="2">
                  <c:v>MY</c:v>
                </c:pt>
                <c:pt idx="3">
                  <c:v>SG</c:v>
                </c:pt>
                <c:pt idx="4">
                  <c:v>TH</c:v>
                </c:pt>
                <c:pt idx="5">
                  <c:v>SK</c:v>
                </c:pt>
                <c:pt idx="6">
                  <c:v>PH</c:v>
                </c:pt>
                <c:pt idx="7">
                  <c:v>IN</c:v>
                </c:pt>
                <c:pt idx="8">
                  <c:v>CN</c:v>
                </c:pt>
                <c:pt idx="9">
                  <c:v>JP</c:v>
                </c:pt>
                <c:pt idx="10">
                  <c:v>ID</c:v>
                </c:pt>
                <c:pt idx="11">
                  <c:v>AU</c:v>
                </c:pt>
              </c:strCache>
            </c:strRef>
          </c:cat>
          <c:val>
            <c:numRef>
              <c:f>Analysis!$AH$28:$AH$39</c:f>
              <c:numCache>
                <c:formatCode>0</c:formatCode>
                <c:ptCount val="12"/>
                <c:pt idx="0">
                  <c:v>1.8813441893764431</c:v>
                </c:pt>
                <c:pt idx="1">
                  <c:v>1.8747891097591574</c:v>
                </c:pt>
                <c:pt idx="2">
                  <c:v>3.4452071794507573</c:v>
                </c:pt>
                <c:pt idx="3">
                  <c:v>4.1453106249543303</c:v>
                </c:pt>
                <c:pt idx="4">
                  <c:v>1.256668019365863</c:v>
                </c:pt>
                <c:pt idx="5">
                  <c:v>1.0508238553220979</c:v>
                </c:pt>
                <c:pt idx="6">
                  <c:v>0.26920315251299826</c:v>
                </c:pt>
                <c:pt idx="7">
                  <c:v>0.5941041954587295</c:v>
                </c:pt>
                <c:pt idx="8">
                  <c:v>0.14768681001173459</c:v>
                </c:pt>
                <c:pt idx="9">
                  <c:v>0.45726483637764365</c:v>
                </c:pt>
                <c:pt idx="10">
                  <c:v>0.20260366454200388</c:v>
                </c:pt>
                <c:pt idx="11">
                  <c:v>0.20420630199509582</c:v>
                </c:pt>
              </c:numCache>
            </c:numRef>
          </c:val>
          <c:extLst>
            <c:ext xmlns:c16="http://schemas.microsoft.com/office/drawing/2014/chart" uri="{C3380CC4-5D6E-409C-BE32-E72D297353CC}">
              <c16:uniqueId val="{00000000-DB00-432F-BFC0-7B7DFD99F5CE}"/>
            </c:ext>
          </c:extLst>
        </c:ser>
        <c:ser>
          <c:idx val="1"/>
          <c:order val="1"/>
          <c:tx>
            <c:strRef>
              <c:f>Analysis!$AI$27</c:f>
              <c:strCache>
                <c:ptCount val="1"/>
                <c:pt idx="0">
                  <c:v>11-Apr</c:v>
                </c:pt>
              </c:strCache>
            </c:strRef>
          </c:tx>
          <c:spPr>
            <a:solidFill>
              <a:srgbClr val="581D74"/>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Analysis!$AG$28:$AG$39</c:f>
              <c:strCache>
                <c:ptCount val="12"/>
                <c:pt idx="0">
                  <c:v>VN</c:v>
                </c:pt>
                <c:pt idx="1">
                  <c:v>TW</c:v>
                </c:pt>
                <c:pt idx="2">
                  <c:v>MY</c:v>
                </c:pt>
                <c:pt idx="3">
                  <c:v>SG</c:v>
                </c:pt>
                <c:pt idx="4">
                  <c:v>TH</c:v>
                </c:pt>
                <c:pt idx="5">
                  <c:v>SK</c:v>
                </c:pt>
                <c:pt idx="6">
                  <c:v>PH</c:v>
                </c:pt>
                <c:pt idx="7">
                  <c:v>IN</c:v>
                </c:pt>
                <c:pt idx="8">
                  <c:v>CN</c:v>
                </c:pt>
                <c:pt idx="9">
                  <c:v>JP</c:v>
                </c:pt>
                <c:pt idx="10">
                  <c:v>ID</c:v>
                </c:pt>
                <c:pt idx="11">
                  <c:v>AU</c:v>
                </c:pt>
              </c:strCache>
            </c:strRef>
          </c:cat>
          <c:val>
            <c:numRef>
              <c:f>Analysis!$AI$28:$AI$39</c:f>
              <c:numCache>
                <c:formatCode>0</c:formatCode>
                <c:ptCount val="12"/>
                <c:pt idx="0">
                  <c:v>8.5786374866680664</c:v>
                </c:pt>
                <c:pt idx="1">
                  <c:v>7.9920394810587059</c:v>
                </c:pt>
                <c:pt idx="2">
                  <c:v>3.2601515059185604</c:v>
                </c:pt>
                <c:pt idx="3">
                  <c:v>0.72480491359152355</c:v>
                </c:pt>
                <c:pt idx="4">
                  <c:v>3.4897136671729632</c:v>
                </c:pt>
                <c:pt idx="5">
                  <c:v>0.78533397381612635</c:v>
                </c:pt>
                <c:pt idx="6">
                  <c:v>0.85652376234835359</c:v>
                </c:pt>
                <c:pt idx="7">
                  <c:v>0.23513991152705327</c:v>
                </c:pt>
                <c:pt idx="8">
                  <c:v>0.55476367222103695</c:v>
                </c:pt>
                <c:pt idx="9">
                  <c:v>0.15887407316285196</c:v>
                </c:pt>
                <c:pt idx="10">
                  <c:v>9.378187710377428E-2</c:v>
                </c:pt>
                <c:pt idx="11">
                  <c:v>6.6502876727596973E-3</c:v>
                </c:pt>
              </c:numCache>
            </c:numRef>
          </c:val>
          <c:extLst>
            <c:ext xmlns:c16="http://schemas.microsoft.com/office/drawing/2014/chart" uri="{C3380CC4-5D6E-409C-BE32-E72D297353CC}">
              <c16:uniqueId val="{00000001-DB00-432F-BFC0-7B7DFD99F5CE}"/>
            </c:ext>
          </c:extLst>
        </c:ser>
        <c:ser>
          <c:idx val="2"/>
          <c:order val="2"/>
          <c:tx>
            <c:strRef>
              <c:f>Analysis!$AJ$27</c:f>
              <c:strCache>
                <c:ptCount val="1"/>
                <c:pt idx="0">
                  <c:v>Not Exempted</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Analysis!$AG$28:$AG$39</c:f>
              <c:strCache>
                <c:ptCount val="12"/>
                <c:pt idx="0">
                  <c:v>VN</c:v>
                </c:pt>
                <c:pt idx="1">
                  <c:v>TW</c:v>
                </c:pt>
                <c:pt idx="2">
                  <c:v>MY</c:v>
                </c:pt>
                <c:pt idx="3">
                  <c:v>SG</c:v>
                </c:pt>
                <c:pt idx="4">
                  <c:v>TH</c:v>
                </c:pt>
                <c:pt idx="5">
                  <c:v>SK</c:v>
                </c:pt>
                <c:pt idx="6">
                  <c:v>PH</c:v>
                </c:pt>
                <c:pt idx="7">
                  <c:v>IN</c:v>
                </c:pt>
                <c:pt idx="8">
                  <c:v>CN</c:v>
                </c:pt>
                <c:pt idx="9">
                  <c:v>JP</c:v>
                </c:pt>
                <c:pt idx="10">
                  <c:v>ID</c:v>
                </c:pt>
                <c:pt idx="11">
                  <c:v>AU</c:v>
                </c:pt>
              </c:strCache>
            </c:strRef>
          </c:cat>
          <c:val>
            <c:numRef>
              <c:f>Analysis!$AJ$28:$AJ$39</c:f>
              <c:numCache>
                <c:formatCode>0</c:formatCode>
                <c:ptCount val="12"/>
                <c:pt idx="0">
                  <c:v>19.453098315557423</c:v>
                </c:pt>
                <c:pt idx="1">
                  <c:v>5.026548228048167</c:v>
                </c:pt>
                <c:pt idx="2">
                  <c:v>6.0429841176609846</c:v>
                </c:pt>
                <c:pt idx="3">
                  <c:v>3.0862235188162206</c:v>
                </c:pt>
                <c:pt idx="4">
                  <c:v>7.7865592665654058</c:v>
                </c:pt>
                <c:pt idx="5">
                  <c:v>5.3873916589163819</c:v>
                </c:pt>
                <c:pt idx="6">
                  <c:v>2.0356682324523394</c:v>
                </c:pt>
                <c:pt idx="7">
                  <c:v>1.5035266815996728</c:v>
                </c:pt>
                <c:pt idx="8">
                  <c:v>1.7651193918871346</c:v>
                </c:pt>
                <c:pt idx="9">
                  <c:v>3.1614400561395661</c:v>
                </c:pt>
                <c:pt idx="10">
                  <c:v>1.8198502243070971</c:v>
                </c:pt>
                <c:pt idx="11">
                  <c:v>0.7124046675769059</c:v>
                </c:pt>
              </c:numCache>
            </c:numRef>
          </c:val>
          <c:extLst>
            <c:ext xmlns:c16="http://schemas.microsoft.com/office/drawing/2014/chart" uri="{C3380CC4-5D6E-409C-BE32-E72D297353CC}">
              <c16:uniqueId val="{00000002-DB00-432F-BFC0-7B7DFD99F5CE}"/>
            </c:ext>
          </c:extLst>
        </c:ser>
        <c:dLbls>
          <c:showLegendKey val="0"/>
          <c:showVal val="0"/>
          <c:showCatName val="0"/>
          <c:showSerName val="0"/>
          <c:showPercent val="0"/>
          <c:showBubbleSize val="0"/>
        </c:dLbls>
        <c:gapWidth val="219"/>
        <c:overlap val="100"/>
        <c:axId val="906967024"/>
        <c:axId val="906967384"/>
      </c:barChart>
      <c:catAx>
        <c:axId val="906967024"/>
        <c:scaling>
          <c:orientation val="minMax"/>
        </c:scaling>
        <c:delete val="0"/>
        <c:axPos val="b"/>
        <c:numFmt formatCode="General" sourceLinked="1"/>
        <c:majorTickMark val="out"/>
        <c:minorTickMark val="none"/>
        <c:tickLblPos val="nextTo"/>
        <c:spPr>
          <a:noFill/>
          <a:ln w="9525" cap="flat" cmpd="sng" algn="ctr">
            <a:solidFill>
              <a:srgbClr val="969696"/>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906967384"/>
        <c:crosses val="autoZero"/>
        <c:auto val="1"/>
        <c:lblAlgn val="ctr"/>
        <c:lblOffset val="100"/>
        <c:noMultiLvlLbl val="0"/>
      </c:catAx>
      <c:valAx>
        <c:axId val="906967384"/>
        <c:scaling>
          <c:orientation val="minMax"/>
        </c:scaling>
        <c:delete val="0"/>
        <c:axPos val="l"/>
        <c:numFmt formatCode="0" sourceLinked="0"/>
        <c:majorTickMark val="out"/>
        <c:minorTickMark val="none"/>
        <c:tickLblPos val="nextTo"/>
        <c:spPr>
          <a:noFill/>
          <a:ln>
            <a:solidFill>
              <a:srgbClr val="969696"/>
            </a:solid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906967024"/>
        <c:crosses val="autoZero"/>
        <c:crossBetween val="between"/>
      </c:valAx>
      <c:spPr>
        <a:noFill/>
        <a:ln>
          <a:noFill/>
        </a:ln>
        <a:effectLst/>
      </c:spPr>
    </c:plotArea>
    <c:legend>
      <c:legendPos val="t"/>
      <c:layout>
        <c:manualLayout>
          <c:xMode val="edge"/>
          <c:yMode val="edge"/>
          <c:x val="0"/>
          <c:y val="0.12915304671666991"/>
          <c:w val="1"/>
          <c:h val="4.4323782443861183E-2"/>
        </c:manualLayout>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0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userShapes r:id="rId5"/>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ysClr val="windowText" lastClr="000000"/>
                </a:solidFill>
                <a:latin typeface="Arial" panose="020B0604020202020204" pitchFamily="34" charset="0"/>
                <a:ea typeface="+mn-ea"/>
                <a:cs typeface="Arial" panose="020B0604020202020204" pitchFamily="34" charset="0"/>
              </a:defRPr>
            </a:pPr>
            <a:r>
              <a:rPr lang="en-US" b="1" dirty="0">
                <a:solidFill>
                  <a:srgbClr val="581D74"/>
                </a:solidFill>
              </a:rPr>
              <a:t>Estimated Impact</a:t>
            </a:r>
            <a:r>
              <a:rPr lang="en-US" b="1" baseline="0" dirty="0">
                <a:solidFill>
                  <a:srgbClr val="581D74"/>
                </a:solidFill>
              </a:rPr>
              <a:t> of Trump's Tariffs on Asia</a:t>
            </a:r>
            <a:endParaRPr lang="en-US" b="1" dirty="0">
              <a:solidFill>
                <a:srgbClr val="581D74"/>
              </a:solidFill>
            </a:endParaRPr>
          </a:p>
        </c:rich>
      </c:tx>
      <c:layout>
        <c:manualLayout>
          <c:xMode val="edge"/>
          <c:yMode val="edge"/>
          <c:x val="0.26187601549806278"/>
          <c:y val="0"/>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5.4237751531058614E-2"/>
          <c:y val="0.17039370078740157"/>
          <c:w val="0.88049275090613677"/>
          <c:h val="0.59279992344706911"/>
        </c:manualLayout>
      </c:layout>
      <c:barChart>
        <c:barDir val="col"/>
        <c:grouping val="clustered"/>
        <c:varyColors val="0"/>
        <c:ser>
          <c:idx val="0"/>
          <c:order val="0"/>
          <c:tx>
            <c:strRef>
              <c:f>'Reciprocal Tariffs Plan'!$K$22</c:f>
              <c:strCache>
                <c:ptCount val="1"/>
                <c:pt idx="0">
                  <c:v>As % of GDP</c:v>
                </c:pt>
              </c:strCache>
            </c:strRef>
          </c:tx>
          <c:spPr>
            <a:solidFill>
              <a:srgbClr val="969696"/>
            </a:solidFill>
            <a:ln>
              <a:noFill/>
            </a:ln>
            <a:effectLst/>
          </c:spPr>
          <c:invertIfNegative val="0"/>
          <c:cat>
            <c:strRef>
              <c:f>'Reciprocal Tariffs Plan'!$J$23:$J$34</c:f>
              <c:strCache>
                <c:ptCount val="12"/>
                <c:pt idx="0">
                  <c:v>VN</c:v>
                </c:pt>
                <c:pt idx="1">
                  <c:v>CN</c:v>
                </c:pt>
                <c:pt idx="2">
                  <c:v>SG</c:v>
                </c:pt>
                <c:pt idx="3">
                  <c:v>TH</c:v>
                </c:pt>
                <c:pt idx="4">
                  <c:v>SK</c:v>
                </c:pt>
                <c:pt idx="5">
                  <c:v>MY</c:v>
                </c:pt>
                <c:pt idx="6">
                  <c:v>JP</c:v>
                </c:pt>
                <c:pt idx="7">
                  <c:v>TW</c:v>
                </c:pt>
                <c:pt idx="8">
                  <c:v>PH</c:v>
                </c:pt>
                <c:pt idx="9">
                  <c:v>ID</c:v>
                </c:pt>
                <c:pt idx="10">
                  <c:v>IN</c:v>
                </c:pt>
                <c:pt idx="11">
                  <c:v>AU</c:v>
                </c:pt>
              </c:strCache>
            </c:strRef>
          </c:cat>
          <c:val>
            <c:numRef>
              <c:f>'Reciprocal Tariffs Plan'!$K$23:$K$34</c:f>
              <c:numCache>
                <c:formatCode>0.0</c:formatCode>
                <c:ptCount val="12"/>
                <c:pt idx="0">
                  <c:v>-1.5562561939281945</c:v>
                </c:pt>
                <c:pt idx="1">
                  <c:v>-0.42415574919351395</c:v>
                </c:pt>
                <c:pt idx="2">
                  <c:v>-0.24690149695286773</c:v>
                </c:pt>
                <c:pt idx="3">
                  <c:v>-0.6229291055097772</c:v>
                </c:pt>
                <c:pt idx="4">
                  <c:v>-0.43101128309300346</c:v>
                </c:pt>
                <c:pt idx="5">
                  <c:v>-0.48373846227272727</c:v>
                </c:pt>
                <c:pt idx="6">
                  <c:v>-0.2529222493759784</c:v>
                </c:pt>
                <c:pt idx="7">
                  <c:v>-0.4021982321525337</c:v>
                </c:pt>
                <c:pt idx="8">
                  <c:v>-0.16285345859618716</c:v>
                </c:pt>
                <c:pt idx="9">
                  <c:v>-0.14804547467449694</c:v>
                </c:pt>
                <c:pt idx="10">
                  <c:v>-0.12050440359619519</c:v>
                </c:pt>
                <c:pt idx="11">
                  <c:v>-5.6990909349086009E-2</c:v>
                </c:pt>
              </c:numCache>
            </c:numRef>
          </c:val>
          <c:extLst>
            <c:ext xmlns:c16="http://schemas.microsoft.com/office/drawing/2014/chart" uri="{C3380CC4-5D6E-409C-BE32-E72D297353CC}">
              <c16:uniqueId val="{00000000-980D-446A-A6CB-AC5620ED9426}"/>
            </c:ext>
          </c:extLst>
        </c:ser>
        <c:dLbls>
          <c:showLegendKey val="0"/>
          <c:showVal val="0"/>
          <c:showCatName val="0"/>
          <c:showSerName val="0"/>
          <c:showPercent val="0"/>
          <c:showBubbleSize val="0"/>
        </c:dLbls>
        <c:gapWidth val="219"/>
        <c:axId val="1170479"/>
        <c:axId val="1170839"/>
      </c:barChart>
      <c:scatterChart>
        <c:scatterStyle val="lineMarker"/>
        <c:varyColors val="0"/>
        <c:ser>
          <c:idx val="1"/>
          <c:order val="1"/>
          <c:tx>
            <c:strRef>
              <c:f>'Reciprocal Tariffs Plan'!$L$22</c:f>
              <c:strCache>
                <c:ptCount val="1"/>
                <c:pt idx="0">
                  <c:v>As % of Total Exports to US (rhs)</c:v>
                </c:pt>
              </c:strCache>
            </c:strRef>
          </c:tx>
          <c:spPr>
            <a:ln w="25400" cap="rnd">
              <a:noFill/>
              <a:round/>
            </a:ln>
            <a:effectLst/>
          </c:spPr>
          <c:marker>
            <c:symbol val="circle"/>
            <c:size val="5"/>
            <c:spPr>
              <a:solidFill>
                <a:srgbClr val="581D74"/>
              </a:solidFill>
              <a:ln w="9525">
                <a:noFill/>
              </a:ln>
              <a:effectLst/>
            </c:spPr>
          </c:marker>
          <c:xVal>
            <c:strRef>
              <c:f>'Reciprocal Tariffs Plan'!$J$23:$J$34</c:f>
              <c:strCache>
                <c:ptCount val="12"/>
                <c:pt idx="0">
                  <c:v>VN</c:v>
                </c:pt>
                <c:pt idx="1">
                  <c:v>CN</c:v>
                </c:pt>
                <c:pt idx="2">
                  <c:v>SG</c:v>
                </c:pt>
                <c:pt idx="3">
                  <c:v>TH</c:v>
                </c:pt>
                <c:pt idx="4">
                  <c:v>SK</c:v>
                </c:pt>
                <c:pt idx="5">
                  <c:v>MY</c:v>
                </c:pt>
                <c:pt idx="6">
                  <c:v>JP</c:v>
                </c:pt>
                <c:pt idx="7">
                  <c:v>TW</c:v>
                </c:pt>
                <c:pt idx="8">
                  <c:v>PH</c:v>
                </c:pt>
                <c:pt idx="9">
                  <c:v>ID</c:v>
                </c:pt>
                <c:pt idx="10">
                  <c:v>IN</c:v>
                </c:pt>
                <c:pt idx="11">
                  <c:v>AU</c:v>
                </c:pt>
              </c:strCache>
            </c:strRef>
          </c:xVal>
          <c:yVal>
            <c:numRef>
              <c:f>'Reciprocal Tariffs Plan'!$L$23:$L$34</c:f>
              <c:numCache>
                <c:formatCode>0.0</c:formatCode>
                <c:ptCount val="12"/>
                <c:pt idx="0">
                  <c:v>-5.2025942977624231</c:v>
                </c:pt>
                <c:pt idx="1">
                  <c:v>-17.189209255717433</c:v>
                </c:pt>
                <c:pt idx="2">
                  <c:v>-3.1032048178541043</c:v>
                </c:pt>
                <c:pt idx="3">
                  <c:v>-4.9703346392570884</c:v>
                </c:pt>
                <c:pt idx="4">
                  <c:v>-5.9667519936806057</c:v>
                </c:pt>
                <c:pt idx="5">
                  <c:v>-3.7945203525413653</c:v>
                </c:pt>
                <c:pt idx="6">
                  <c:v>-6.6953530733260509</c:v>
                </c:pt>
                <c:pt idx="7">
                  <c:v>-2.7005173980628308</c:v>
                </c:pt>
                <c:pt idx="8">
                  <c:v>-5.1513161439046122</c:v>
                </c:pt>
                <c:pt idx="9">
                  <c:v>-6.9956985443839077</c:v>
                </c:pt>
                <c:pt idx="10">
                  <c:v>-5.1657198463663283</c:v>
                </c:pt>
                <c:pt idx="11">
                  <c:v>-6.1727825035311126</c:v>
                </c:pt>
              </c:numCache>
            </c:numRef>
          </c:yVal>
          <c:smooth val="0"/>
          <c:extLst>
            <c:ext xmlns:c16="http://schemas.microsoft.com/office/drawing/2014/chart" uri="{C3380CC4-5D6E-409C-BE32-E72D297353CC}">
              <c16:uniqueId val="{00000001-980D-446A-A6CB-AC5620ED9426}"/>
            </c:ext>
          </c:extLst>
        </c:ser>
        <c:dLbls>
          <c:showLegendKey val="0"/>
          <c:showVal val="0"/>
          <c:showCatName val="0"/>
          <c:showSerName val="0"/>
          <c:showPercent val="0"/>
          <c:showBubbleSize val="0"/>
        </c:dLbls>
        <c:axId val="2144700088"/>
        <c:axId val="2144694328"/>
      </c:scatterChart>
      <c:catAx>
        <c:axId val="1170479"/>
        <c:scaling>
          <c:orientation val="minMax"/>
        </c:scaling>
        <c:delete val="0"/>
        <c:axPos val="b"/>
        <c:numFmt formatCode="General" sourceLinked="1"/>
        <c:majorTickMark val="out"/>
        <c:minorTickMark val="none"/>
        <c:tickLblPos val="low"/>
        <c:spPr>
          <a:noFill/>
          <a:ln w="9525" cap="flat" cmpd="sng" algn="ctr">
            <a:solidFill>
              <a:srgbClr val="969696"/>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170839"/>
        <c:crosses val="autoZero"/>
        <c:auto val="1"/>
        <c:lblAlgn val="ctr"/>
        <c:lblOffset val="100"/>
        <c:noMultiLvlLbl val="0"/>
      </c:catAx>
      <c:valAx>
        <c:axId val="1170839"/>
        <c:scaling>
          <c:orientation val="minMax"/>
        </c:scaling>
        <c:delete val="0"/>
        <c:axPos val="l"/>
        <c:numFmt formatCode="0.0" sourceLinked="1"/>
        <c:majorTickMark val="out"/>
        <c:minorTickMark val="none"/>
        <c:tickLblPos val="nextTo"/>
        <c:spPr>
          <a:noFill/>
          <a:ln>
            <a:solidFill>
              <a:srgbClr val="969696"/>
            </a:solid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170479"/>
        <c:crosses val="autoZero"/>
        <c:crossBetween val="between"/>
      </c:valAx>
      <c:valAx>
        <c:axId val="2144694328"/>
        <c:scaling>
          <c:orientation val="minMax"/>
          <c:min val="-18"/>
        </c:scaling>
        <c:delete val="0"/>
        <c:axPos val="r"/>
        <c:numFmt formatCode="0.0" sourceLinked="1"/>
        <c:majorTickMark val="out"/>
        <c:minorTickMark val="none"/>
        <c:tickLblPos val="nextTo"/>
        <c:spPr>
          <a:noFill/>
          <a:ln>
            <a:solidFill>
              <a:srgbClr val="969696"/>
            </a:solid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2144700088"/>
        <c:crosses val="max"/>
        <c:crossBetween val="midCat"/>
        <c:majorUnit val="3"/>
      </c:valAx>
      <c:valAx>
        <c:axId val="2144700088"/>
        <c:scaling>
          <c:orientation val="minMax"/>
        </c:scaling>
        <c:delete val="1"/>
        <c:axPos val="t"/>
        <c:majorTickMark val="out"/>
        <c:minorTickMark val="none"/>
        <c:tickLblPos val="nextTo"/>
        <c:crossAx val="2144694328"/>
        <c:crosses val="max"/>
        <c:crossBetween val="midCat"/>
      </c:valAx>
      <c:spPr>
        <a:noFill/>
        <a:ln>
          <a:noFill/>
        </a:ln>
        <a:effectLst/>
      </c:spPr>
    </c:plotArea>
    <c:legend>
      <c:legendPos val="t"/>
      <c:layout>
        <c:manualLayout>
          <c:xMode val="edge"/>
          <c:yMode val="edge"/>
          <c:x val="0"/>
          <c:y val="7.432879483814521E-2"/>
          <c:w val="1"/>
          <c:h val="6.1635225284339464E-2"/>
        </c:manualLayout>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0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userShapes r:id="rId5"/>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ysClr val="windowText" lastClr="000000"/>
                </a:solidFill>
                <a:latin typeface="Arial" panose="020B0604020202020204" pitchFamily="34" charset="0"/>
                <a:ea typeface="+mn-ea"/>
                <a:cs typeface="Arial" panose="020B0604020202020204" pitchFamily="34" charset="0"/>
              </a:defRPr>
            </a:pPr>
            <a:r>
              <a:rPr lang="en-US" b="1" dirty="0">
                <a:solidFill>
                  <a:srgbClr val="581D74"/>
                </a:solidFill>
              </a:rPr>
              <a:t>US Latest</a:t>
            </a:r>
            <a:r>
              <a:rPr lang="zh-TW" b="1" dirty="0">
                <a:solidFill>
                  <a:srgbClr val="581D74"/>
                </a:solidFill>
              </a:rPr>
              <a:t> </a:t>
            </a:r>
            <a:r>
              <a:rPr lang="en-US" b="1" dirty="0">
                <a:solidFill>
                  <a:srgbClr val="581D74"/>
                </a:solidFill>
              </a:rPr>
              <a:t>Tariffs Plan and Trade Balance with Asia Economies</a:t>
            </a:r>
          </a:p>
        </c:rich>
      </c:tx>
      <c:layout>
        <c:manualLayout>
          <c:xMode val="edge"/>
          <c:yMode val="edge"/>
          <c:x val="0.14522434695663042"/>
          <c:y val="0"/>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5.975362454693163E-2"/>
          <c:y val="0.16085903324584427"/>
          <c:w val="0.89152449693788272"/>
          <c:h val="0.6674879702537182"/>
        </c:manualLayout>
      </c:layout>
      <c:barChart>
        <c:barDir val="col"/>
        <c:grouping val="clustered"/>
        <c:varyColors val="0"/>
        <c:ser>
          <c:idx val="1"/>
          <c:order val="1"/>
          <c:tx>
            <c:strRef>
              <c:f>'Reciprocal Tariffs Plan'!$X$2</c:f>
              <c:strCache>
                <c:ptCount val="1"/>
                <c:pt idx="0">
                  <c:v>US Trade Balance with Asia (USDbn, 2024)</c:v>
                </c:pt>
              </c:strCache>
            </c:strRef>
          </c:tx>
          <c:spPr>
            <a:solidFill>
              <a:srgbClr val="581D74"/>
            </a:solidFill>
            <a:ln w="25400">
              <a:noFill/>
            </a:ln>
            <a:effectLst/>
          </c:spPr>
          <c:invertIfNegative val="0"/>
          <c:cat>
            <c:strRef>
              <c:f>'Reciprocal Tariffs Plan'!$V$3:$V$14</c:f>
              <c:strCache>
                <c:ptCount val="12"/>
                <c:pt idx="0">
                  <c:v>CN</c:v>
                </c:pt>
                <c:pt idx="1">
                  <c:v>VN</c:v>
                </c:pt>
                <c:pt idx="2">
                  <c:v>TH</c:v>
                </c:pt>
                <c:pt idx="3">
                  <c:v>TW</c:v>
                </c:pt>
                <c:pt idx="4">
                  <c:v>ID</c:v>
                </c:pt>
                <c:pt idx="5">
                  <c:v>IN</c:v>
                </c:pt>
                <c:pt idx="6">
                  <c:v>SK</c:v>
                </c:pt>
                <c:pt idx="7">
                  <c:v>MY</c:v>
                </c:pt>
                <c:pt idx="8">
                  <c:v>JP</c:v>
                </c:pt>
                <c:pt idx="9">
                  <c:v>PH</c:v>
                </c:pt>
                <c:pt idx="10">
                  <c:v>SG</c:v>
                </c:pt>
                <c:pt idx="11">
                  <c:v>AU</c:v>
                </c:pt>
              </c:strCache>
            </c:strRef>
          </c:cat>
          <c:val>
            <c:numRef>
              <c:f>'Reciprocal Tariffs Plan'!$X$3:$X$14</c:f>
              <c:numCache>
                <c:formatCode>0.0</c:formatCode>
                <c:ptCount val="12"/>
                <c:pt idx="0">
                  <c:v>-337</c:v>
                </c:pt>
                <c:pt idx="1">
                  <c:v>-131</c:v>
                </c:pt>
                <c:pt idx="2">
                  <c:v>-51</c:v>
                </c:pt>
                <c:pt idx="3">
                  <c:v>-83</c:v>
                </c:pt>
                <c:pt idx="4">
                  <c:v>-20</c:v>
                </c:pt>
                <c:pt idx="5">
                  <c:v>-57</c:v>
                </c:pt>
                <c:pt idx="6">
                  <c:v>-74</c:v>
                </c:pt>
                <c:pt idx="7">
                  <c:v>-32</c:v>
                </c:pt>
                <c:pt idx="8">
                  <c:v>-81</c:v>
                </c:pt>
                <c:pt idx="9">
                  <c:v>-6</c:v>
                </c:pt>
                <c:pt idx="10">
                  <c:v>-4.7</c:v>
                </c:pt>
                <c:pt idx="11">
                  <c:v>13.7</c:v>
                </c:pt>
              </c:numCache>
            </c:numRef>
          </c:val>
          <c:extLst>
            <c:ext xmlns:c16="http://schemas.microsoft.com/office/drawing/2014/chart" uri="{C3380CC4-5D6E-409C-BE32-E72D297353CC}">
              <c16:uniqueId val="{00000000-9545-4AB9-A46A-397973420641}"/>
            </c:ext>
          </c:extLst>
        </c:ser>
        <c:dLbls>
          <c:showLegendKey val="0"/>
          <c:showVal val="0"/>
          <c:showCatName val="0"/>
          <c:showSerName val="0"/>
          <c:showPercent val="0"/>
          <c:showBubbleSize val="0"/>
        </c:dLbls>
        <c:gapWidth val="219"/>
        <c:axId val="35524727"/>
        <c:axId val="35527247"/>
      </c:barChart>
      <c:scatterChart>
        <c:scatterStyle val="lineMarker"/>
        <c:varyColors val="0"/>
        <c:ser>
          <c:idx val="0"/>
          <c:order val="0"/>
          <c:tx>
            <c:strRef>
              <c:f>'Reciprocal Tariffs Plan'!$W$2</c:f>
              <c:strCache>
                <c:ptCount val="1"/>
                <c:pt idx="0">
                  <c:v>Change in Tariffs (%, rhs)</c:v>
                </c:pt>
              </c:strCache>
            </c:strRef>
          </c:tx>
          <c:spPr>
            <a:ln w="25400" cap="rnd">
              <a:noFill/>
              <a:round/>
            </a:ln>
            <a:effectLst/>
          </c:spPr>
          <c:marker>
            <c:symbol val="circle"/>
            <c:size val="5"/>
            <c:spPr>
              <a:solidFill>
                <a:srgbClr val="FFC000"/>
              </a:solidFill>
              <a:ln w="9525">
                <a:noFill/>
              </a:ln>
              <a:effectLst/>
            </c:spPr>
          </c:marker>
          <c:dLbls>
            <c:dLbl>
              <c:idx val="0"/>
              <c:layout>
                <c:manualLayout>
                  <c:x val="-2.9601299837520318E-2"/>
                  <c:y val="-5.8014818460192477E-2"/>
                </c:manualLayout>
              </c:layout>
              <c:tx>
                <c:rich>
                  <a:bodyPr/>
                  <a:lstStyle/>
                  <a:p>
                    <a:fld id="{78E3A4C7-FADF-4979-894D-4D0D46162C99}" type="YVALUE">
                      <a:rPr lang="en-US" b="1">
                        <a:solidFill>
                          <a:schemeClr val="bg1"/>
                        </a:solidFill>
                      </a:rPr>
                      <a:pPr/>
                      <a:t>[Y VALUE]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9545-4AB9-A46A-397973420641}"/>
                </c:ext>
              </c:extLst>
            </c:dLbl>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xVal>
            <c:strRef>
              <c:f>'Reciprocal Tariffs Plan'!$V$3:$V$14</c:f>
              <c:strCache>
                <c:ptCount val="12"/>
                <c:pt idx="0">
                  <c:v>CN</c:v>
                </c:pt>
                <c:pt idx="1">
                  <c:v>VN</c:v>
                </c:pt>
                <c:pt idx="2">
                  <c:v>TH</c:v>
                </c:pt>
                <c:pt idx="3">
                  <c:v>TW</c:v>
                </c:pt>
                <c:pt idx="4">
                  <c:v>ID</c:v>
                </c:pt>
                <c:pt idx="5">
                  <c:v>IN</c:v>
                </c:pt>
                <c:pt idx="6">
                  <c:v>SK</c:v>
                </c:pt>
                <c:pt idx="7">
                  <c:v>MY</c:v>
                </c:pt>
                <c:pt idx="8">
                  <c:v>JP</c:v>
                </c:pt>
                <c:pt idx="9">
                  <c:v>PH</c:v>
                </c:pt>
                <c:pt idx="10">
                  <c:v>SG</c:v>
                </c:pt>
                <c:pt idx="11">
                  <c:v>AU</c:v>
                </c:pt>
              </c:strCache>
            </c:strRef>
          </c:xVal>
          <c:yVal>
            <c:numRef>
              <c:f>'Reciprocal Tariffs Plan'!$W$3:$W$14</c:f>
              <c:numCache>
                <c:formatCode>General</c:formatCode>
                <c:ptCount val="12"/>
                <c:pt idx="0">
                  <c:v>54</c:v>
                </c:pt>
                <c:pt idx="1">
                  <c:v>46</c:v>
                </c:pt>
                <c:pt idx="2">
                  <c:v>36</c:v>
                </c:pt>
                <c:pt idx="3">
                  <c:v>32</c:v>
                </c:pt>
                <c:pt idx="4">
                  <c:v>32</c:v>
                </c:pt>
                <c:pt idx="5">
                  <c:v>26</c:v>
                </c:pt>
                <c:pt idx="6">
                  <c:v>25</c:v>
                </c:pt>
                <c:pt idx="7">
                  <c:v>24</c:v>
                </c:pt>
                <c:pt idx="8">
                  <c:v>24</c:v>
                </c:pt>
                <c:pt idx="9">
                  <c:v>17</c:v>
                </c:pt>
                <c:pt idx="10">
                  <c:v>10</c:v>
                </c:pt>
                <c:pt idx="11">
                  <c:v>10</c:v>
                </c:pt>
              </c:numCache>
            </c:numRef>
          </c:yVal>
          <c:smooth val="0"/>
          <c:extLst>
            <c:ext xmlns:c16="http://schemas.microsoft.com/office/drawing/2014/chart" uri="{C3380CC4-5D6E-409C-BE32-E72D297353CC}">
              <c16:uniqueId val="{00000002-9545-4AB9-A46A-397973420641}"/>
            </c:ext>
          </c:extLst>
        </c:ser>
        <c:dLbls>
          <c:showLegendKey val="0"/>
          <c:showVal val="0"/>
          <c:showCatName val="0"/>
          <c:showSerName val="0"/>
          <c:showPercent val="0"/>
          <c:showBubbleSize val="0"/>
        </c:dLbls>
        <c:axId val="1217753008"/>
        <c:axId val="986880688"/>
      </c:scatterChart>
      <c:catAx>
        <c:axId val="35524727"/>
        <c:scaling>
          <c:orientation val="minMax"/>
        </c:scaling>
        <c:delete val="0"/>
        <c:axPos val="t"/>
        <c:numFmt formatCode="General" sourceLinked="1"/>
        <c:majorTickMark val="out"/>
        <c:minorTickMark val="none"/>
        <c:tickLblPos val="high"/>
        <c:spPr>
          <a:noFill/>
          <a:ln w="9525" cap="flat" cmpd="sng" algn="ctr">
            <a:solidFill>
              <a:srgbClr val="969696"/>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35527247"/>
        <c:crosses val="autoZero"/>
        <c:auto val="1"/>
        <c:lblAlgn val="ctr"/>
        <c:lblOffset val="100"/>
        <c:noMultiLvlLbl val="0"/>
      </c:catAx>
      <c:valAx>
        <c:axId val="35527247"/>
        <c:scaling>
          <c:orientation val="maxMin"/>
          <c:max val="50"/>
          <c:min val="-350"/>
        </c:scaling>
        <c:delete val="0"/>
        <c:axPos val="l"/>
        <c:numFmt formatCode="0" sourceLinked="0"/>
        <c:majorTickMark val="out"/>
        <c:minorTickMark val="none"/>
        <c:tickLblPos val="nextTo"/>
        <c:spPr>
          <a:noFill/>
          <a:ln>
            <a:solidFill>
              <a:srgbClr val="969696"/>
            </a:solid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35524727"/>
        <c:crosses val="autoZero"/>
        <c:crossBetween val="between"/>
        <c:majorUnit val="50"/>
      </c:valAx>
      <c:valAx>
        <c:axId val="986880688"/>
        <c:scaling>
          <c:orientation val="minMax"/>
          <c:max val="70"/>
          <c:min val="-10"/>
        </c:scaling>
        <c:delete val="0"/>
        <c:axPos val="r"/>
        <c:numFmt formatCode="0" sourceLinked="0"/>
        <c:majorTickMark val="out"/>
        <c:minorTickMark val="none"/>
        <c:tickLblPos val="nextTo"/>
        <c:spPr>
          <a:noFill/>
          <a:ln>
            <a:solidFill>
              <a:srgbClr val="969696"/>
            </a:solid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217753008"/>
        <c:crosses val="max"/>
        <c:crossBetween val="between"/>
        <c:majorUnit val="10"/>
      </c:valAx>
      <c:catAx>
        <c:axId val="1217753008"/>
        <c:scaling>
          <c:orientation val="minMax"/>
        </c:scaling>
        <c:delete val="1"/>
        <c:axPos val="t"/>
        <c:numFmt formatCode="General" sourceLinked="1"/>
        <c:majorTickMark val="out"/>
        <c:minorTickMark val="none"/>
        <c:tickLblPos val="nextTo"/>
        <c:crossAx val="986880688"/>
        <c:crosses val="max"/>
        <c:auto val="1"/>
        <c:lblAlgn val="ctr"/>
        <c:lblOffset val="100"/>
        <c:noMultiLvlLbl val="0"/>
      </c:catAx>
      <c:spPr>
        <a:noFill/>
        <a:ln>
          <a:noFill/>
        </a:ln>
        <a:effectLst/>
      </c:spPr>
    </c:plotArea>
    <c:legend>
      <c:legendPos val="t"/>
      <c:layout>
        <c:manualLayout>
          <c:xMode val="edge"/>
          <c:yMode val="edge"/>
          <c:x val="0"/>
          <c:y val="9.1025809273840769E-2"/>
          <c:w val="1"/>
          <c:h val="4.5087762467191608E-2"/>
        </c:manualLayout>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0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userShapes r:id="rId5"/>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chemeClr val="tx1"/>
                </a:solidFill>
                <a:latin typeface="Arial" panose="020B0604020202020204" pitchFamily="34" charset="0"/>
                <a:ea typeface="+mn-ea"/>
                <a:cs typeface="Arial" panose="020B0604020202020204" pitchFamily="34" charset="0"/>
              </a:defRPr>
            </a:pPr>
            <a:r>
              <a:rPr lang="en-US" b="1" dirty="0">
                <a:solidFill>
                  <a:srgbClr val="581D74"/>
                </a:solidFill>
              </a:rPr>
              <a:t>Central Banks: Rate Changes from 2024 to 2025 (YTD, bps)</a:t>
            </a:r>
          </a:p>
        </c:rich>
      </c:tx>
      <c:layout>
        <c:manualLayout>
          <c:xMode val="edge"/>
          <c:yMode val="edge"/>
          <c:x val="0.11161636045494315"/>
          <c:y val="0"/>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9.2950082628560318E-2"/>
          <c:y val="0.17892607174103237"/>
          <c:w val="0.86057487605715954"/>
          <c:h val="0.62517607174103229"/>
        </c:manualLayout>
      </c:layout>
      <c:barChart>
        <c:barDir val="col"/>
        <c:grouping val="clustered"/>
        <c:varyColors val="0"/>
        <c:ser>
          <c:idx val="0"/>
          <c:order val="0"/>
          <c:tx>
            <c:strRef>
              <c:f>'Policy rate_M'!$O$862</c:f>
              <c:strCache>
                <c:ptCount val="1"/>
                <c:pt idx="0">
                  <c:v>Rate Changes from 2024 to 2025 (YTD, bps)</c:v>
                </c:pt>
              </c:strCache>
            </c:strRef>
          </c:tx>
          <c:spPr>
            <a:solidFill>
              <a:srgbClr val="581D74">
                <a:alpha val="60000"/>
              </a:srgbClr>
            </a:solidFill>
            <a:ln>
              <a:noFill/>
            </a:ln>
            <a:effectLst/>
          </c:spPr>
          <c:invertIfNegative val="0"/>
          <c:cat>
            <c:strRef>
              <c:f>'Policy rate_M'!$N$863:$N$877</c:f>
              <c:strCache>
                <c:ptCount val="15"/>
                <c:pt idx="0">
                  <c:v>EU</c:v>
                </c:pt>
                <c:pt idx="1">
                  <c:v>CN</c:v>
                </c:pt>
                <c:pt idx="2">
                  <c:v>SG</c:v>
                </c:pt>
                <c:pt idx="3">
                  <c:v>US</c:v>
                </c:pt>
                <c:pt idx="4">
                  <c:v>HK</c:v>
                </c:pt>
                <c:pt idx="5">
                  <c:v>PH</c:v>
                </c:pt>
                <c:pt idx="6">
                  <c:v>SK</c:v>
                </c:pt>
                <c:pt idx="7">
                  <c:v>TH</c:v>
                </c:pt>
                <c:pt idx="8">
                  <c:v>IN</c:v>
                </c:pt>
                <c:pt idx="9">
                  <c:v>CN</c:v>
                </c:pt>
                <c:pt idx="10">
                  <c:v>AU</c:v>
                </c:pt>
                <c:pt idx="11">
                  <c:v>ID</c:v>
                </c:pt>
                <c:pt idx="12">
                  <c:v>MY</c:v>
                </c:pt>
                <c:pt idx="13">
                  <c:v>VN</c:v>
                </c:pt>
                <c:pt idx="14">
                  <c:v>TW</c:v>
                </c:pt>
              </c:strCache>
            </c:strRef>
          </c:cat>
          <c:val>
            <c:numRef>
              <c:f>'Policy rate_M'!$O$863:$O$877</c:f>
              <c:numCache>
                <c:formatCode>General</c:formatCode>
                <c:ptCount val="15"/>
                <c:pt idx="0">
                  <c:v>-210</c:v>
                </c:pt>
                <c:pt idx="1">
                  <c:v>-180</c:v>
                </c:pt>
                <c:pt idx="2">
                  <c:v>-129.61000000000001</c:v>
                </c:pt>
                <c:pt idx="3">
                  <c:v>-100</c:v>
                </c:pt>
                <c:pt idx="4">
                  <c:v>-100</c:v>
                </c:pt>
                <c:pt idx="5">
                  <c:v>-100</c:v>
                </c:pt>
                <c:pt idx="6">
                  <c:v>-75</c:v>
                </c:pt>
                <c:pt idx="7">
                  <c:v>-75</c:v>
                </c:pt>
                <c:pt idx="8">
                  <c:v>-50</c:v>
                </c:pt>
                <c:pt idx="9">
                  <c:v>-35.000000000000007</c:v>
                </c:pt>
                <c:pt idx="10">
                  <c:v>-25</c:v>
                </c:pt>
                <c:pt idx="11">
                  <c:v>-25</c:v>
                </c:pt>
                <c:pt idx="12">
                  <c:v>0</c:v>
                </c:pt>
                <c:pt idx="13">
                  <c:v>0</c:v>
                </c:pt>
                <c:pt idx="14">
                  <c:v>12.5</c:v>
                </c:pt>
              </c:numCache>
            </c:numRef>
          </c:val>
          <c:extLst>
            <c:ext xmlns:c16="http://schemas.microsoft.com/office/drawing/2014/chart" uri="{C3380CC4-5D6E-409C-BE32-E72D297353CC}">
              <c16:uniqueId val="{00000000-2A48-4FA0-973E-B26C3784ADFA}"/>
            </c:ext>
          </c:extLst>
        </c:ser>
        <c:dLbls>
          <c:showLegendKey val="0"/>
          <c:showVal val="0"/>
          <c:showCatName val="0"/>
          <c:showSerName val="0"/>
          <c:showPercent val="0"/>
          <c:showBubbleSize val="0"/>
        </c:dLbls>
        <c:gapWidth val="219"/>
        <c:axId val="389441767"/>
        <c:axId val="389432767"/>
      </c:barChart>
      <c:lineChart>
        <c:grouping val="standard"/>
        <c:varyColors val="0"/>
        <c:ser>
          <c:idx val="1"/>
          <c:order val="1"/>
          <c:tx>
            <c:strRef>
              <c:f>'Policy rate_M'!$P$862</c:f>
              <c:strCache>
                <c:ptCount val="1"/>
              </c:strCache>
            </c:strRef>
          </c:tx>
          <c:spPr>
            <a:ln w="28575" cap="rnd">
              <a:solidFill>
                <a:schemeClr val="accent2"/>
              </a:solidFill>
              <a:round/>
            </a:ln>
            <a:effectLst/>
          </c:spPr>
          <c:marker>
            <c:symbol val="none"/>
          </c:marker>
          <c:val>
            <c:numRef>
              <c:f>'Policy rate_M'!$P$863</c:f>
              <c:numCache>
                <c:formatCode>General</c:formatCode>
                <c:ptCount val="1"/>
              </c:numCache>
            </c:numRef>
          </c:val>
          <c:smooth val="0"/>
          <c:extLst>
            <c:ext xmlns:c16="http://schemas.microsoft.com/office/drawing/2014/chart" uri="{C3380CC4-5D6E-409C-BE32-E72D297353CC}">
              <c16:uniqueId val="{00000001-2A48-4FA0-973E-B26C3784ADFA}"/>
            </c:ext>
          </c:extLst>
        </c:ser>
        <c:dLbls>
          <c:showLegendKey val="0"/>
          <c:showVal val="0"/>
          <c:showCatName val="0"/>
          <c:showSerName val="0"/>
          <c:showPercent val="0"/>
          <c:showBubbleSize val="0"/>
        </c:dLbls>
        <c:marker val="1"/>
        <c:smooth val="0"/>
        <c:axId val="1730733976"/>
        <c:axId val="1730736856"/>
      </c:lineChart>
      <c:catAx>
        <c:axId val="389441767"/>
        <c:scaling>
          <c:orientation val="minMax"/>
        </c:scaling>
        <c:delete val="0"/>
        <c:axPos val="b"/>
        <c:numFmt formatCode="General" sourceLinked="1"/>
        <c:majorTickMark val="out"/>
        <c:minorTickMark val="none"/>
        <c:tickLblPos val="low"/>
        <c:spPr>
          <a:noFill/>
          <a:ln w="9525" cap="flat" cmpd="sng" algn="ctr">
            <a:solidFill>
              <a:srgbClr val="969696"/>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89432767"/>
        <c:crosses val="autoZero"/>
        <c:auto val="1"/>
        <c:lblAlgn val="ctr"/>
        <c:lblOffset val="100"/>
        <c:noMultiLvlLbl val="0"/>
      </c:catAx>
      <c:valAx>
        <c:axId val="389432767"/>
        <c:scaling>
          <c:orientation val="minMax"/>
          <c:max val="40"/>
        </c:scaling>
        <c:delete val="0"/>
        <c:axPos val="l"/>
        <c:numFmt formatCode="General" sourceLinked="1"/>
        <c:majorTickMark val="out"/>
        <c:minorTickMark val="none"/>
        <c:tickLblPos val="nextTo"/>
        <c:spPr>
          <a:noFill/>
          <a:ln>
            <a:solidFill>
              <a:srgbClr val="969696"/>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89441767"/>
        <c:crosses val="autoZero"/>
        <c:crossBetween val="between"/>
      </c:valAx>
      <c:valAx>
        <c:axId val="1730736856"/>
        <c:scaling>
          <c:orientation val="minMax"/>
          <c:max val="40"/>
          <c:min val="-100"/>
        </c:scaling>
        <c:delete val="0"/>
        <c:axPos val="r"/>
        <c:numFmt formatCode="General" sourceLinked="1"/>
        <c:majorTickMark val="out"/>
        <c:minorTickMark val="none"/>
        <c:tickLblPos val="nextTo"/>
        <c:spPr>
          <a:noFill/>
          <a:ln>
            <a:solidFill>
              <a:srgbClr val="969696"/>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730733976"/>
        <c:crosses val="max"/>
        <c:crossBetween val="between"/>
      </c:valAx>
      <c:catAx>
        <c:axId val="1730733976"/>
        <c:scaling>
          <c:orientation val="minMax"/>
        </c:scaling>
        <c:delete val="1"/>
        <c:axPos val="b"/>
        <c:majorTickMark val="out"/>
        <c:minorTickMark val="none"/>
        <c:tickLblPos val="nextTo"/>
        <c:crossAx val="1730736856"/>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000">
          <a:solidFill>
            <a:schemeClr val="tx1"/>
          </a:solidFill>
          <a:latin typeface="Arial" panose="020B0604020202020204" pitchFamily="34" charset="0"/>
          <a:cs typeface="Arial" panose="020B0604020202020204" pitchFamily="34" charset="0"/>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29A039-F76B-4B1D-8F3B-82770651E687}" type="doc">
      <dgm:prSet loTypeId="urn:microsoft.com/office/officeart/2005/8/layout/list1" loCatId="list" qsTypeId="urn:microsoft.com/office/officeart/2005/8/quickstyle/simple1" qsCatId="simple" csTypeId="urn:microsoft.com/office/officeart/2005/8/colors/colorful3" csCatId="colorful" phldr="1"/>
      <dgm:spPr/>
      <dgm:t>
        <a:bodyPr/>
        <a:lstStyle/>
        <a:p>
          <a:endParaRPr lang="en-US"/>
        </a:p>
      </dgm:t>
    </dgm:pt>
    <dgm:pt modelId="{65A17CC3-63C9-47F9-BF3E-267D88653D94}">
      <dgm:prSet phldrT="[Text]" custT="1"/>
      <dgm:spPr/>
      <dgm:t>
        <a:bodyPr/>
        <a:lstStyle/>
        <a:p>
          <a:r>
            <a:rPr lang="en-US" sz="1200" dirty="0">
              <a:latin typeface="Arial" panose="020B0604020202020204" pitchFamily="34" charset="0"/>
              <a:cs typeface="Arial" panose="020B0604020202020204" pitchFamily="34" charset="0"/>
            </a:rPr>
            <a:t>Reciprocal Tariffs/Fentanyl; 25% on Mexico and Canada</a:t>
          </a:r>
        </a:p>
      </dgm:t>
    </dgm:pt>
    <dgm:pt modelId="{E25C8EC0-08F4-4D85-8B95-18EE4212249B}" type="parTrans" cxnId="{549A5CBE-66B0-4752-8180-FC8082B8C797}">
      <dgm:prSet/>
      <dgm:spPr/>
      <dgm:t>
        <a:bodyPr/>
        <a:lstStyle/>
        <a:p>
          <a:endParaRPr lang="en-US"/>
        </a:p>
      </dgm:t>
    </dgm:pt>
    <dgm:pt modelId="{B08512BD-1E57-4C56-9FC6-FBB8FEBD104B}" type="sibTrans" cxnId="{549A5CBE-66B0-4752-8180-FC8082B8C797}">
      <dgm:prSet/>
      <dgm:spPr/>
      <dgm:t>
        <a:bodyPr/>
        <a:lstStyle/>
        <a:p>
          <a:endParaRPr lang="en-US"/>
        </a:p>
      </dgm:t>
    </dgm:pt>
    <dgm:pt modelId="{2E49B38B-18B1-4BB4-A3C3-92716B1E6917}">
      <dgm:prSet phldrT="[Text]" custT="1"/>
      <dgm:spPr/>
      <dgm:t>
        <a:bodyPr/>
        <a:lstStyle/>
        <a:p>
          <a:r>
            <a:rPr lang="en-US" sz="1200" dirty="0">
              <a:latin typeface="Arial" panose="020B0604020202020204" pitchFamily="34" charset="0"/>
              <a:cs typeface="Arial" panose="020B0604020202020204" pitchFamily="34" charset="0"/>
            </a:rPr>
            <a:t>Sectoral Tariffs</a:t>
          </a:r>
        </a:p>
      </dgm:t>
    </dgm:pt>
    <dgm:pt modelId="{F8355ED9-24FE-4E1E-B6E1-5DEC1F962523}" type="parTrans" cxnId="{1EC80988-8724-4C60-8C05-54326082B700}">
      <dgm:prSet/>
      <dgm:spPr/>
      <dgm:t>
        <a:bodyPr/>
        <a:lstStyle/>
        <a:p>
          <a:endParaRPr lang="en-US"/>
        </a:p>
      </dgm:t>
    </dgm:pt>
    <dgm:pt modelId="{FD25E13A-81DC-4BE1-A53A-00CEF22399A5}" type="sibTrans" cxnId="{1EC80988-8724-4C60-8C05-54326082B700}">
      <dgm:prSet/>
      <dgm:spPr/>
      <dgm:t>
        <a:bodyPr/>
        <a:lstStyle/>
        <a:p>
          <a:endParaRPr lang="en-US"/>
        </a:p>
      </dgm:t>
    </dgm:pt>
    <dgm:pt modelId="{078A580D-A6C6-44A3-A48D-5D9059C1963F}">
      <dgm:prSet phldrT="[Text]" custT="1"/>
      <dgm:spPr/>
      <dgm:t>
        <a:bodyPr/>
        <a:lstStyle/>
        <a:p>
          <a:r>
            <a:rPr lang="en-US" sz="1200" dirty="0">
              <a:latin typeface="Arial" panose="020B0604020202020204" pitchFamily="34" charset="0"/>
              <a:cs typeface="Arial" panose="020B0604020202020204" pitchFamily="34" charset="0"/>
            </a:rPr>
            <a:t>Country-Focused Tariffs</a:t>
          </a:r>
        </a:p>
      </dgm:t>
    </dgm:pt>
    <dgm:pt modelId="{800BC303-2E48-43C7-9434-E63D95DE2A43}" type="parTrans" cxnId="{3414BA92-1374-47F1-BFCD-8AF9FF49487A}">
      <dgm:prSet/>
      <dgm:spPr/>
      <dgm:t>
        <a:bodyPr/>
        <a:lstStyle/>
        <a:p>
          <a:endParaRPr lang="en-US"/>
        </a:p>
      </dgm:t>
    </dgm:pt>
    <dgm:pt modelId="{B30B7ED5-8859-48E6-BDBE-C7FD36B1739D}" type="sibTrans" cxnId="{3414BA92-1374-47F1-BFCD-8AF9FF49487A}">
      <dgm:prSet/>
      <dgm:spPr/>
      <dgm:t>
        <a:bodyPr/>
        <a:lstStyle/>
        <a:p>
          <a:endParaRPr lang="en-US"/>
        </a:p>
      </dgm:t>
    </dgm:pt>
    <dgm:pt modelId="{6646A265-4F7E-44DC-887D-18F7F8FD173F}">
      <dgm:prSet custT="1"/>
      <dgm:spPr/>
      <dgm:t>
        <a:bodyPr/>
        <a:lstStyle/>
        <a:p>
          <a:r>
            <a:rPr lang="en-US" sz="1000" dirty="0">
              <a:latin typeface="Arial" panose="020B0604020202020204" pitchFamily="34" charset="0"/>
              <a:cs typeface="Arial" panose="020B0604020202020204" pitchFamily="34" charset="0"/>
            </a:rPr>
            <a:t>International Emergency Economics Power Act (IEEPA passed in 1977) </a:t>
          </a:r>
          <a:r>
            <a:rPr lang="en-US" sz="1000" b="0" i="0" dirty="0">
              <a:latin typeface="Arial" panose="020B0604020202020204" pitchFamily="34" charset="0"/>
              <a:cs typeface="Arial" panose="020B0604020202020204" pitchFamily="34" charset="0"/>
            </a:rPr>
            <a:t>the president to regulate international commerce after declaring a national emergency. </a:t>
          </a:r>
          <a:endParaRPr lang="en-US" sz="1000" dirty="0">
            <a:latin typeface="Arial" panose="020B0604020202020204" pitchFamily="34" charset="0"/>
            <a:cs typeface="Arial" panose="020B0604020202020204" pitchFamily="34" charset="0"/>
          </a:endParaRPr>
        </a:p>
      </dgm:t>
    </dgm:pt>
    <dgm:pt modelId="{BF8EF041-F292-47F8-A7D3-497093CD6E80}" type="parTrans" cxnId="{3160F954-FE1F-4EFB-A2E8-4448EA909216}">
      <dgm:prSet/>
      <dgm:spPr/>
      <dgm:t>
        <a:bodyPr/>
        <a:lstStyle/>
        <a:p>
          <a:endParaRPr lang="en-US"/>
        </a:p>
      </dgm:t>
    </dgm:pt>
    <dgm:pt modelId="{AAEE4C44-8628-4194-B43C-63E53320DB6B}" type="sibTrans" cxnId="{3160F954-FE1F-4EFB-A2E8-4448EA909216}">
      <dgm:prSet/>
      <dgm:spPr/>
      <dgm:t>
        <a:bodyPr/>
        <a:lstStyle/>
        <a:p>
          <a:endParaRPr lang="en-US"/>
        </a:p>
      </dgm:t>
    </dgm:pt>
    <dgm:pt modelId="{6D4A2501-3C11-462D-9852-D3C99F19274A}">
      <dgm:prSet custT="1"/>
      <dgm:spPr/>
      <dgm:t>
        <a:bodyPr/>
        <a:lstStyle/>
        <a:p>
          <a:r>
            <a:rPr lang="en-US" sz="1000" dirty="0">
              <a:latin typeface="Arial" panose="020B0604020202020204" pitchFamily="34" charset="0"/>
              <a:cs typeface="Arial" panose="020B0604020202020204" pitchFamily="34" charset="0"/>
            </a:rPr>
            <a:t>Section 232 Tariffs: </a:t>
          </a:r>
          <a:r>
            <a:rPr lang="en-US" sz="1000" b="0" i="0" dirty="0">
              <a:latin typeface="Arial" panose="020B0604020202020204" pitchFamily="34" charset="0"/>
              <a:cs typeface="Arial" panose="020B0604020202020204" pitchFamily="34" charset="0"/>
            </a:rPr>
            <a:t>Trade Expansion Act of 1962 (19 U.S.C. §1862) authorizes the Secretary of Commerce to conduct comprehensive investigations to determine the effects of imports of any article on the national security of the United States.</a:t>
          </a:r>
          <a:endParaRPr lang="en-US" sz="1000" dirty="0">
            <a:latin typeface="Arial" panose="020B0604020202020204" pitchFamily="34" charset="0"/>
            <a:cs typeface="Arial" panose="020B0604020202020204" pitchFamily="34" charset="0"/>
          </a:endParaRPr>
        </a:p>
      </dgm:t>
    </dgm:pt>
    <dgm:pt modelId="{84563C3C-3C71-4BAB-9D55-9213BFECC628}" type="parTrans" cxnId="{A61A5E70-6D6A-4C0C-933F-4D2352A93112}">
      <dgm:prSet/>
      <dgm:spPr/>
      <dgm:t>
        <a:bodyPr/>
        <a:lstStyle/>
        <a:p>
          <a:endParaRPr lang="en-US"/>
        </a:p>
      </dgm:t>
    </dgm:pt>
    <dgm:pt modelId="{917A9035-6351-456F-BE1C-182CBC28BD39}" type="sibTrans" cxnId="{A61A5E70-6D6A-4C0C-933F-4D2352A93112}">
      <dgm:prSet/>
      <dgm:spPr/>
      <dgm:t>
        <a:bodyPr/>
        <a:lstStyle/>
        <a:p>
          <a:endParaRPr lang="en-US"/>
        </a:p>
      </dgm:t>
    </dgm:pt>
    <dgm:pt modelId="{B609CDDC-6B84-4611-B3F3-8DCCEE5CA94D}">
      <dgm:prSet custT="1"/>
      <dgm:spPr/>
      <dgm:t>
        <a:bodyPr/>
        <a:lstStyle/>
        <a:p>
          <a:r>
            <a:rPr lang="en-US" sz="1000" b="0" i="0" dirty="0">
              <a:latin typeface="Arial" panose="020B0604020202020204" pitchFamily="34" charset="0"/>
              <a:cs typeface="Arial" panose="020B0604020202020204" pitchFamily="34" charset="0"/>
            </a:rPr>
            <a:t>Section 301 of the Tariff Act of 1930 allows the Office of the U.S. Trade Representative (“USTR”) to pursue unilateral trade retaliation against countries that impose unfair trade barriers against the United States</a:t>
          </a:r>
          <a:endParaRPr lang="en-US" sz="1000" dirty="0">
            <a:latin typeface="Arial" panose="020B0604020202020204" pitchFamily="34" charset="0"/>
            <a:cs typeface="Arial" panose="020B0604020202020204" pitchFamily="34" charset="0"/>
          </a:endParaRPr>
        </a:p>
      </dgm:t>
    </dgm:pt>
    <dgm:pt modelId="{975B1781-E60E-49D9-8C14-A2D2E73CF581}" type="parTrans" cxnId="{B80A547A-F822-49CD-827D-8525D7039E69}">
      <dgm:prSet/>
      <dgm:spPr/>
      <dgm:t>
        <a:bodyPr/>
        <a:lstStyle/>
        <a:p>
          <a:endParaRPr lang="en-US"/>
        </a:p>
      </dgm:t>
    </dgm:pt>
    <dgm:pt modelId="{6BBF8A7F-8185-4A77-8394-FEF5C450B615}" type="sibTrans" cxnId="{B80A547A-F822-49CD-827D-8525D7039E69}">
      <dgm:prSet/>
      <dgm:spPr/>
      <dgm:t>
        <a:bodyPr/>
        <a:lstStyle/>
        <a:p>
          <a:endParaRPr lang="en-US"/>
        </a:p>
      </dgm:t>
    </dgm:pt>
    <dgm:pt modelId="{2113C895-D8A0-4FBF-BA85-6D337915EFC9}">
      <dgm:prSet custT="1"/>
      <dgm:spPr/>
      <dgm:t>
        <a:bodyPr/>
        <a:lstStyle/>
        <a:p>
          <a:r>
            <a:rPr lang="en-US" sz="1200" dirty="0">
              <a:latin typeface="Arial" panose="020B0604020202020204" pitchFamily="34" charset="0"/>
              <a:cs typeface="Arial" panose="020B0604020202020204" pitchFamily="34" charset="0"/>
            </a:rPr>
            <a:t>Balance of Payment/Discrimination</a:t>
          </a:r>
        </a:p>
      </dgm:t>
    </dgm:pt>
    <dgm:pt modelId="{0D86F1F9-2844-437B-BB9F-DC14A32A66AC}" type="parTrans" cxnId="{0A06ACD7-3675-4670-BA7F-26C95811172C}">
      <dgm:prSet/>
      <dgm:spPr/>
      <dgm:t>
        <a:bodyPr/>
        <a:lstStyle/>
        <a:p>
          <a:endParaRPr lang="en-US"/>
        </a:p>
      </dgm:t>
    </dgm:pt>
    <dgm:pt modelId="{03AFB99F-6B72-49BF-8077-351215AE81A1}" type="sibTrans" cxnId="{0A06ACD7-3675-4670-BA7F-26C95811172C}">
      <dgm:prSet/>
      <dgm:spPr/>
      <dgm:t>
        <a:bodyPr/>
        <a:lstStyle/>
        <a:p>
          <a:endParaRPr lang="en-US"/>
        </a:p>
      </dgm:t>
    </dgm:pt>
    <dgm:pt modelId="{DD2BD4AB-2571-4AE4-BB3F-A7AB85FE4626}">
      <dgm:prSet custT="1"/>
      <dgm:spPr/>
      <dgm:t>
        <a:bodyPr/>
        <a:lstStyle/>
        <a:p>
          <a:r>
            <a:rPr lang="en-US" sz="1000" b="0" i="0" dirty="0">
              <a:latin typeface="Arial" panose="020B0604020202020204" pitchFamily="34" charset="0"/>
              <a:cs typeface="Arial" panose="020B0604020202020204" pitchFamily="34" charset="0"/>
            </a:rPr>
            <a:t>Section 122 of the Trade Act of 1974, the president can impose tariffs of up to 15% or quotas on all imports for up to 150 days to address balance-of-payments deficits. Extending tariffs beyond 150 days requires Congressional approval.</a:t>
          </a:r>
          <a:endParaRPr lang="en-US" sz="1000" dirty="0">
            <a:latin typeface="Arial" panose="020B0604020202020204" pitchFamily="34" charset="0"/>
            <a:cs typeface="Arial" panose="020B0604020202020204" pitchFamily="34" charset="0"/>
          </a:endParaRPr>
        </a:p>
      </dgm:t>
    </dgm:pt>
    <dgm:pt modelId="{494D744D-6B06-43E6-A878-DA1CD528BE5E}" type="parTrans" cxnId="{8B96D2A5-54ED-4C0C-9175-7155C5741E12}">
      <dgm:prSet/>
      <dgm:spPr/>
      <dgm:t>
        <a:bodyPr/>
        <a:lstStyle/>
        <a:p>
          <a:endParaRPr lang="en-US"/>
        </a:p>
      </dgm:t>
    </dgm:pt>
    <dgm:pt modelId="{808DED06-399F-4E99-A389-26EF719B0C1D}" type="sibTrans" cxnId="{8B96D2A5-54ED-4C0C-9175-7155C5741E12}">
      <dgm:prSet/>
      <dgm:spPr/>
      <dgm:t>
        <a:bodyPr/>
        <a:lstStyle/>
        <a:p>
          <a:endParaRPr lang="en-US"/>
        </a:p>
      </dgm:t>
    </dgm:pt>
    <dgm:pt modelId="{6CFBC95A-2A74-439F-A000-4C8F65E1D009}">
      <dgm:prSet custT="1"/>
      <dgm:spPr/>
      <dgm:t>
        <a:bodyPr/>
        <a:lstStyle/>
        <a:p>
          <a:r>
            <a:rPr lang="en-US" sz="1000" b="0" i="0" dirty="0">
              <a:latin typeface="Arial" panose="020B0604020202020204" pitchFamily="34" charset="0"/>
              <a:cs typeface="Arial" panose="020B0604020202020204" pitchFamily="34" charset="0"/>
            </a:rPr>
            <a:t>Section 238 of the Tariff Act of 1930, the president can impose new or additional duties on imports from a foreign country of up to 50% or exclude its products from importation if the foreign country imposes unreasonable charges or discriminates against US commerce. These duties take effect 30 days after the proclamation and do not explicitly require consultation with any department.</a:t>
          </a:r>
          <a:endParaRPr lang="en-US" sz="1000" dirty="0">
            <a:latin typeface="Arial" panose="020B0604020202020204" pitchFamily="34" charset="0"/>
            <a:cs typeface="Arial" panose="020B0604020202020204" pitchFamily="34" charset="0"/>
          </a:endParaRPr>
        </a:p>
      </dgm:t>
    </dgm:pt>
    <dgm:pt modelId="{65F811B9-CA8F-4FC4-9EF0-41D87C1AAE9E}" type="parTrans" cxnId="{83851DFC-4462-418C-AF5D-D33EF2F14054}">
      <dgm:prSet/>
      <dgm:spPr/>
      <dgm:t>
        <a:bodyPr/>
        <a:lstStyle/>
        <a:p>
          <a:endParaRPr lang="en-US"/>
        </a:p>
      </dgm:t>
    </dgm:pt>
    <dgm:pt modelId="{0342D66E-40BB-40FB-AC9D-B60EF1D6D24E}" type="sibTrans" cxnId="{83851DFC-4462-418C-AF5D-D33EF2F14054}">
      <dgm:prSet/>
      <dgm:spPr/>
      <dgm:t>
        <a:bodyPr/>
        <a:lstStyle/>
        <a:p>
          <a:endParaRPr lang="en-US"/>
        </a:p>
      </dgm:t>
    </dgm:pt>
    <dgm:pt modelId="{F3805126-E627-4313-98AD-D3B682E730E0}" type="pres">
      <dgm:prSet presAssocID="{1929A039-F76B-4B1D-8F3B-82770651E687}" presName="linear" presStyleCnt="0">
        <dgm:presLayoutVars>
          <dgm:dir/>
          <dgm:animLvl val="lvl"/>
          <dgm:resizeHandles val="exact"/>
        </dgm:presLayoutVars>
      </dgm:prSet>
      <dgm:spPr/>
    </dgm:pt>
    <dgm:pt modelId="{B3836378-EB9D-473D-9E83-D7646282BF78}" type="pres">
      <dgm:prSet presAssocID="{65A17CC3-63C9-47F9-BF3E-267D88653D94}" presName="parentLin" presStyleCnt="0"/>
      <dgm:spPr/>
    </dgm:pt>
    <dgm:pt modelId="{03C45915-DE4E-449E-B959-10C104C32467}" type="pres">
      <dgm:prSet presAssocID="{65A17CC3-63C9-47F9-BF3E-267D88653D94}" presName="parentLeftMargin" presStyleLbl="node1" presStyleIdx="0" presStyleCnt="4"/>
      <dgm:spPr/>
    </dgm:pt>
    <dgm:pt modelId="{EC839A77-A91B-4D5F-B6D5-18EAFFEB06D8}" type="pres">
      <dgm:prSet presAssocID="{65A17CC3-63C9-47F9-BF3E-267D88653D94}" presName="parentText" presStyleLbl="node1" presStyleIdx="0" presStyleCnt="4">
        <dgm:presLayoutVars>
          <dgm:chMax val="0"/>
          <dgm:bulletEnabled val="1"/>
        </dgm:presLayoutVars>
      </dgm:prSet>
      <dgm:spPr/>
    </dgm:pt>
    <dgm:pt modelId="{14D0E762-2297-402C-8D0E-FD1E591E824A}" type="pres">
      <dgm:prSet presAssocID="{65A17CC3-63C9-47F9-BF3E-267D88653D94}" presName="negativeSpace" presStyleCnt="0"/>
      <dgm:spPr/>
    </dgm:pt>
    <dgm:pt modelId="{68C33CF3-F4A4-4BF2-B80B-D841EFF7308C}" type="pres">
      <dgm:prSet presAssocID="{65A17CC3-63C9-47F9-BF3E-267D88653D94}" presName="childText" presStyleLbl="conFgAcc1" presStyleIdx="0" presStyleCnt="4">
        <dgm:presLayoutVars>
          <dgm:bulletEnabled val="1"/>
        </dgm:presLayoutVars>
      </dgm:prSet>
      <dgm:spPr/>
    </dgm:pt>
    <dgm:pt modelId="{6C57660C-F4E0-4D3F-9E38-9499E25649D7}" type="pres">
      <dgm:prSet presAssocID="{B08512BD-1E57-4C56-9FC6-FBB8FEBD104B}" presName="spaceBetweenRectangles" presStyleCnt="0"/>
      <dgm:spPr/>
    </dgm:pt>
    <dgm:pt modelId="{A0779CC0-23C4-4B48-A1E2-479C73AB9C57}" type="pres">
      <dgm:prSet presAssocID="{2E49B38B-18B1-4BB4-A3C3-92716B1E6917}" presName="parentLin" presStyleCnt="0"/>
      <dgm:spPr/>
    </dgm:pt>
    <dgm:pt modelId="{61198820-4EC6-414B-A4CA-4A2C9B075267}" type="pres">
      <dgm:prSet presAssocID="{2E49B38B-18B1-4BB4-A3C3-92716B1E6917}" presName="parentLeftMargin" presStyleLbl="node1" presStyleIdx="0" presStyleCnt="4"/>
      <dgm:spPr/>
    </dgm:pt>
    <dgm:pt modelId="{679817A9-EEBB-4842-818F-2F4A39035F42}" type="pres">
      <dgm:prSet presAssocID="{2E49B38B-18B1-4BB4-A3C3-92716B1E6917}" presName="parentText" presStyleLbl="node1" presStyleIdx="1" presStyleCnt="4">
        <dgm:presLayoutVars>
          <dgm:chMax val="0"/>
          <dgm:bulletEnabled val="1"/>
        </dgm:presLayoutVars>
      </dgm:prSet>
      <dgm:spPr/>
    </dgm:pt>
    <dgm:pt modelId="{EFA9C7ED-A263-4303-863C-57E016DAAC56}" type="pres">
      <dgm:prSet presAssocID="{2E49B38B-18B1-4BB4-A3C3-92716B1E6917}" presName="negativeSpace" presStyleCnt="0"/>
      <dgm:spPr/>
    </dgm:pt>
    <dgm:pt modelId="{964DC967-6A51-4E20-8AAE-14E68EAF22DC}" type="pres">
      <dgm:prSet presAssocID="{2E49B38B-18B1-4BB4-A3C3-92716B1E6917}" presName="childText" presStyleLbl="conFgAcc1" presStyleIdx="1" presStyleCnt="4" custLinFactNeighborY="-37352">
        <dgm:presLayoutVars>
          <dgm:bulletEnabled val="1"/>
        </dgm:presLayoutVars>
      </dgm:prSet>
      <dgm:spPr/>
    </dgm:pt>
    <dgm:pt modelId="{2B523907-3C70-4D39-990A-086BFF03F537}" type="pres">
      <dgm:prSet presAssocID="{FD25E13A-81DC-4BE1-A53A-00CEF22399A5}" presName="spaceBetweenRectangles" presStyleCnt="0"/>
      <dgm:spPr/>
    </dgm:pt>
    <dgm:pt modelId="{B077164A-2EE6-4280-9BF8-CE4459CA0037}" type="pres">
      <dgm:prSet presAssocID="{078A580D-A6C6-44A3-A48D-5D9059C1963F}" presName="parentLin" presStyleCnt="0"/>
      <dgm:spPr/>
    </dgm:pt>
    <dgm:pt modelId="{40034358-8982-4E89-B504-8D5959663567}" type="pres">
      <dgm:prSet presAssocID="{078A580D-A6C6-44A3-A48D-5D9059C1963F}" presName="parentLeftMargin" presStyleLbl="node1" presStyleIdx="1" presStyleCnt="4"/>
      <dgm:spPr/>
    </dgm:pt>
    <dgm:pt modelId="{77A0B0AF-E54C-4178-A6A6-426D2BFB717A}" type="pres">
      <dgm:prSet presAssocID="{078A580D-A6C6-44A3-A48D-5D9059C1963F}" presName="parentText" presStyleLbl="node1" presStyleIdx="2" presStyleCnt="4">
        <dgm:presLayoutVars>
          <dgm:chMax val="0"/>
          <dgm:bulletEnabled val="1"/>
        </dgm:presLayoutVars>
      </dgm:prSet>
      <dgm:spPr/>
    </dgm:pt>
    <dgm:pt modelId="{BF9FAE06-7925-4517-8DD4-A00678D4828A}" type="pres">
      <dgm:prSet presAssocID="{078A580D-A6C6-44A3-A48D-5D9059C1963F}" presName="negativeSpace" presStyleCnt="0"/>
      <dgm:spPr/>
    </dgm:pt>
    <dgm:pt modelId="{A467BC45-7488-4457-8782-95A5AC79286E}" type="pres">
      <dgm:prSet presAssocID="{078A580D-A6C6-44A3-A48D-5D9059C1963F}" presName="childText" presStyleLbl="conFgAcc1" presStyleIdx="2" presStyleCnt="4">
        <dgm:presLayoutVars>
          <dgm:bulletEnabled val="1"/>
        </dgm:presLayoutVars>
      </dgm:prSet>
      <dgm:spPr/>
    </dgm:pt>
    <dgm:pt modelId="{2F9ABF85-1FCA-4BFD-A2B4-7E8A931A1F84}" type="pres">
      <dgm:prSet presAssocID="{B30B7ED5-8859-48E6-BDBE-C7FD36B1739D}" presName="spaceBetweenRectangles" presStyleCnt="0"/>
      <dgm:spPr/>
    </dgm:pt>
    <dgm:pt modelId="{139112A3-E33F-40F7-AC44-ECF6EB9BCF31}" type="pres">
      <dgm:prSet presAssocID="{2113C895-D8A0-4FBF-BA85-6D337915EFC9}" presName="parentLin" presStyleCnt="0"/>
      <dgm:spPr/>
    </dgm:pt>
    <dgm:pt modelId="{8A91F4C9-1B42-407A-866F-C429D786F0B5}" type="pres">
      <dgm:prSet presAssocID="{2113C895-D8A0-4FBF-BA85-6D337915EFC9}" presName="parentLeftMargin" presStyleLbl="node1" presStyleIdx="2" presStyleCnt="4"/>
      <dgm:spPr/>
    </dgm:pt>
    <dgm:pt modelId="{1D1464C0-41D1-4810-85FE-631839F9EE42}" type="pres">
      <dgm:prSet presAssocID="{2113C895-D8A0-4FBF-BA85-6D337915EFC9}" presName="parentText" presStyleLbl="node1" presStyleIdx="3" presStyleCnt="4">
        <dgm:presLayoutVars>
          <dgm:chMax val="0"/>
          <dgm:bulletEnabled val="1"/>
        </dgm:presLayoutVars>
      </dgm:prSet>
      <dgm:spPr/>
    </dgm:pt>
    <dgm:pt modelId="{14A8209F-1B06-40A4-AFAB-63B366E483D5}" type="pres">
      <dgm:prSet presAssocID="{2113C895-D8A0-4FBF-BA85-6D337915EFC9}" presName="negativeSpace" presStyleCnt="0"/>
      <dgm:spPr/>
    </dgm:pt>
    <dgm:pt modelId="{12062C04-20CF-4183-A256-996A9EC0FD60}" type="pres">
      <dgm:prSet presAssocID="{2113C895-D8A0-4FBF-BA85-6D337915EFC9}" presName="childText" presStyleLbl="conFgAcc1" presStyleIdx="3" presStyleCnt="4">
        <dgm:presLayoutVars>
          <dgm:bulletEnabled val="1"/>
        </dgm:presLayoutVars>
      </dgm:prSet>
      <dgm:spPr/>
    </dgm:pt>
  </dgm:ptLst>
  <dgm:cxnLst>
    <dgm:cxn modelId="{1CA44B1C-C0AF-4B7A-B7CD-B98736C8BE7A}" type="presOf" srcId="{65A17CC3-63C9-47F9-BF3E-267D88653D94}" destId="{03C45915-DE4E-449E-B959-10C104C32467}" srcOrd="0" destOrd="0" presId="urn:microsoft.com/office/officeart/2005/8/layout/list1"/>
    <dgm:cxn modelId="{F972B824-E9ED-44AD-B69A-05AB79CC4EAD}" type="presOf" srcId="{2E49B38B-18B1-4BB4-A3C3-92716B1E6917}" destId="{679817A9-EEBB-4842-818F-2F4A39035F42}" srcOrd="1" destOrd="0" presId="urn:microsoft.com/office/officeart/2005/8/layout/list1"/>
    <dgm:cxn modelId="{83C63325-450F-4ED8-89F9-BCA6F110ECD6}" type="presOf" srcId="{B609CDDC-6B84-4611-B3F3-8DCCEE5CA94D}" destId="{A467BC45-7488-4457-8782-95A5AC79286E}" srcOrd="0" destOrd="0" presId="urn:microsoft.com/office/officeart/2005/8/layout/list1"/>
    <dgm:cxn modelId="{E4AD755B-7EFF-4444-8A28-4674385878BA}" type="presOf" srcId="{2113C895-D8A0-4FBF-BA85-6D337915EFC9}" destId="{8A91F4C9-1B42-407A-866F-C429D786F0B5}" srcOrd="0" destOrd="0" presId="urn:microsoft.com/office/officeart/2005/8/layout/list1"/>
    <dgm:cxn modelId="{ABCE015E-BA4D-460A-9385-56FDF6E82253}" type="presOf" srcId="{2113C895-D8A0-4FBF-BA85-6D337915EFC9}" destId="{1D1464C0-41D1-4810-85FE-631839F9EE42}" srcOrd="1" destOrd="0" presId="urn:microsoft.com/office/officeart/2005/8/layout/list1"/>
    <dgm:cxn modelId="{0238D763-DE1A-46D1-802C-0886BECD9CBB}" type="presOf" srcId="{078A580D-A6C6-44A3-A48D-5D9059C1963F}" destId="{40034358-8982-4E89-B504-8D5959663567}" srcOrd="0" destOrd="0" presId="urn:microsoft.com/office/officeart/2005/8/layout/list1"/>
    <dgm:cxn modelId="{C1626667-5F2B-433B-8DC9-5035EFF86DA5}" type="presOf" srcId="{078A580D-A6C6-44A3-A48D-5D9059C1963F}" destId="{77A0B0AF-E54C-4178-A6A6-426D2BFB717A}" srcOrd="1" destOrd="0" presId="urn:microsoft.com/office/officeart/2005/8/layout/list1"/>
    <dgm:cxn modelId="{48419A69-248D-49CD-8101-1C9ADD8A3C90}" type="presOf" srcId="{2E49B38B-18B1-4BB4-A3C3-92716B1E6917}" destId="{61198820-4EC6-414B-A4CA-4A2C9B075267}" srcOrd="0" destOrd="0" presId="urn:microsoft.com/office/officeart/2005/8/layout/list1"/>
    <dgm:cxn modelId="{A61A5E70-6D6A-4C0C-933F-4D2352A93112}" srcId="{2E49B38B-18B1-4BB4-A3C3-92716B1E6917}" destId="{6D4A2501-3C11-462D-9852-D3C99F19274A}" srcOrd="0" destOrd="0" parTransId="{84563C3C-3C71-4BAB-9D55-9213BFECC628}" sibTransId="{917A9035-6351-456F-BE1C-182CBC28BD39}"/>
    <dgm:cxn modelId="{7C7F4870-D71E-46DE-A601-F48850CC3629}" type="presOf" srcId="{65A17CC3-63C9-47F9-BF3E-267D88653D94}" destId="{EC839A77-A91B-4D5F-B6D5-18EAFFEB06D8}" srcOrd="1" destOrd="0" presId="urn:microsoft.com/office/officeart/2005/8/layout/list1"/>
    <dgm:cxn modelId="{F78E6E54-F728-442A-BE2B-C9752C43A9E8}" type="presOf" srcId="{6D4A2501-3C11-462D-9852-D3C99F19274A}" destId="{964DC967-6A51-4E20-8AAE-14E68EAF22DC}" srcOrd="0" destOrd="0" presId="urn:microsoft.com/office/officeart/2005/8/layout/list1"/>
    <dgm:cxn modelId="{3160F954-FE1F-4EFB-A2E8-4448EA909216}" srcId="{65A17CC3-63C9-47F9-BF3E-267D88653D94}" destId="{6646A265-4F7E-44DC-887D-18F7F8FD173F}" srcOrd="0" destOrd="0" parTransId="{BF8EF041-F292-47F8-A7D3-497093CD6E80}" sibTransId="{AAEE4C44-8628-4194-B43C-63E53320DB6B}"/>
    <dgm:cxn modelId="{B80A547A-F822-49CD-827D-8525D7039E69}" srcId="{078A580D-A6C6-44A3-A48D-5D9059C1963F}" destId="{B609CDDC-6B84-4611-B3F3-8DCCEE5CA94D}" srcOrd="0" destOrd="0" parTransId="{975B1781-E60E-49D9-8C14-A2D2E73CF581}" sibTransId="{6BBF8A7F-8185-4A77-8394-FEF5C450B615}"/>
    <dgm:cxn modelId="{1EC80988-8724-4C60-8C05-54326082B700}" srcId="{1929A039-F76B-4B1D-8F3B-82770651E687}" destId="{2E49B38B-18B1-4BB4-A3C3-92716B1E6917}" srcOrd="1" destOrd="0" parTransId="{F8355ED9-24FE-4E1E-B6E1-5DEC1F962523}" sibTransId="{FD25E13A-81DC-4BE1-A53A-00CEF22399A5}"/>
    <dgm:cxn modelId="{3414BA92-1374-47F1-BFCD-8AF9FF49487A}" srcId="{1929A039-F76B-4B1D-8F3B-82770651E687}" destId="{078A580D-A6C6-44A3-A48D-5D9059C1963F}" srcOrd="2" destOrd="0" parTransId="{800BC303-2E48-43C7-9434-E63D95DE2A43}" sibTransId="{B30B7ED5-8859-48E6-BDBE-C7FD36B1739D}"/>
    <dgm:cxn modelId="{3609369D-32EE-4646-BA8B-7889EB53B525}" type="presOf" srcId="{1929A039-F76B-4B1D-8F3B-82770651E687}" destId="{F3805126-E627-4313-98AD-D3B682E730E0}" srcOrd="0" destOrd="0" presId="urn:microsoft.com/office/officeart/2005/8/layout/list1"/>
    <dgm:cxn modelId="{8B96D2A5-54ED-4C0C-9175-7155C5741E12}" srcId="{2113C895-D8A0-4FBF-BA85-6D337915EFC9}" destId="{DD2BD4AB-2571-4AE4-BB3F-A7AB85FE4626}" srcOrd="0" destOrd="0" parTransId="{494D744D-6B06-43E6-A878-DA1CD528BE5E}" sibTransId="{808DED06-399F-4E99-A389-26EF719B0C1D}"/>
    <dgm:cxn modelId="{DE4D3FA6-5C9E-4066-BDD4-37E994685738}" type="presOf" srcId="{6646A265-4F7E-44DC-887D-18F7F8FD173F}" destId="{68C33CF3-F4A4-4BF2-B80B-D841EFF7308C}" srcOrd="0" destOrd="0" presId="urn:microsoft.com/office/officeart/2005/8/layout/list1"/>
    <dgm:cxn modelId="{355CADA8-5BB5-4310-9746-DA97F54FB323}" type="presOf" srcId="{6CFBC95A-2A74-439F-A000-4C8F65E1D009}" destId="{12062C04-20CF-4183-A256-996A9EC0FD60}" srcOrd="0" destOrd="1" presId="urn:microsoft.com/office/officeart/2005/8/layout/list1"/>
    <dgm:cxn modelId="{EAB288B6-69E2-459B-B5B2-3D52C3028160}" type="presOf" srcId="{DD2BD4AB-2571-4AE4-BB3F-A7AB85FE4626}" destId="{12062C04-20CF-4183-A256-996A9EC0FD60}" srcOrd="0" destOrd="0" presId="urn:microsoft.com/office/officeart/2005/8/layout/list1"/>
    <dgm:cxn modelId="{549A5CBE-66B0-4752-8180-FC8082B8C797}" srcId="{1929A039-F76B-4B1D-8F3B-82770651E687}" destId="{65A17CC3-63C9-47F9-BF3E-267D88653D94}" srcOrd="0" destOrd="0" parTransId="{E25C8EC0-08F4-4D85-8B95-18EE4212249B}" sibTransId="{B08512BD-1E57-4C56-9FC6-FBB8FEBD104B}"/>
    <dgm:cxn modelId="{0A06ACD7-3675-4670-BA7F-26C95811172C}" srcId="{1929A039-F76B-4B1D-8F3B-82770651E687}" destId="{2113C895-D8A0-4FBF-BA85-6D337915EFC9}" srcOrd="3" destOrd="0" parTransId="{0D86F1F9-2844-437B-BB9F-DC14A32A66AC}" sibTransId="{03AFB99F-6B72-49BF-8077-351215AE81A1}"/>
    <dgm:cxn modelId="{83851DFC-4462-418C-AF5D-D33EF2F14054}" srcId="{2113C895-D8A0-4FBF-BA85-6D337915EFC9}" destId="{6CFBC95A-2A74-439F-A000-4C8F65E1D009}" srcOrd="1" destOrd="0" parTransId="{65F811B9-CA8F-4FC4-9EF0-41D87C1AAE9E}" sibTransId="{0342D66E-40BB-40FB-AC9D-B60EF1D6D24E}"/>
    <dgm:cxn modelId="{3C926334-AAF4-4E3C-BBE7-5DDCEE3956E7}" type="presParOf" srcId="{F3805126-E627-4313-98AD-D3B682E730E0}" destId="{B3836378-EB9D-473D-9E83-D7646282BF78}" srcOrd="0" destOrd="0" presId="urn:microsoft.com/office/officeart/2005/8/layout/list1"/>
    <dgm:cxn modelId="{91C932AF-DBC9-4C1D-965D-AEA2A93B6286}" type="presParOf" srcId="{B3836378-EB9D-473D-9E83-D7646282BF78}" destId="{03C45915-DE4E-449E-B959-10C104C32467}" srcOrd="0" destOrd="0" presId="urn:microsoft.com/office/officeart/2005/8/layout/list1"/>
    <dgm:cxn modelId="{58ACF78A-0B34-4DC1-8CC7-4362350CA984}" type="presParOf" srcId="{B3836378-EB9D-473D-9E83-D7646282BF78}" destId="{EC839A77-A91B-4D5F-B6D5-18EAFFEB06D8}" srcOrd="1" destOrd="0" presId="urn:microsoft.com/office/officeart/2005/8/layout/list1"/>
    <dgm:cxn modelId="{03C4826A-0C91-4038-BE15-CBE51E5E5DDB}" type="presParOf" srcId="{F3805126-E627-4313-98AD-D3B682E730E0}" destId="{14D0E762-2297-402C-8D0E-FD1E591E824A}" srcOrd="1" destOrd="0" presId="urn:microsoft.com/office/officeart/2005/8/layout/list1"/>
    <dgm:cxn modelId="{274A05B3-EACF-4C4D-87B5-F1D983EA0A1B}" type="presParOf" srcId="{F3805126-E627-4313-98AD-D3B682E730E0}" destId="{68C33CF3-F4A4-4BF2-B80B-D841EFF7308C}" srcOrd="2" destOrd="0" presId="urn:microsoft.com/office/officeart/2005/8/layout/list1"/>
    <dgm:cxn modelId="{C982B2E5-5069-4053-A9AB-46C119D89730}" type="presParOf" srcId="{F3805126-E627-4313-98AD-D3B682E730E0}" destId="{6C57660C-F4E0-4D3F-9E38-9499E25649D7}" srcOrd="3" destOrd="0" presId="urn:microsoft.com/office/officeart/2005/8/layout/list1"/>
    <dgm:cxn modelId="{92568710-1F7F-465C-B31D-E61D135C5DFC}" type="presParOf" srcId="{F3805126-E627-4313-98AD-D3B682E730E0}" destId="{A0779CC0-23C4-4B48-A1E2-479C73AB9C57}" srcOrd="4" destOrd="0" presId="urn:microsoft.com/office/officeart/2005/8/layout/list1"/>
    <dgm:cxn modelId="{EEE505AF-EAFB-4B3A-A7FC-516FBAE82266}" type="presParOf" srcId="{A0779CC0-23C4-4B48-A1E2-479C73AB9C57}" destId="{61198820-4EC6-414B-A4CA-4A2C9B075267}" srcOrd="0" destOrd="0" presId="urn:microsoft.com/office/officeart/2005/8/layout/list1"/>
    <dgm:cxn modelId="{9C9AA773-1FE4-4934-A9B7-DE5DB6725DB5}" type="presParOf" srcId="{A0779CC0-23C4-4B48-A1E2-479C73AB9C57}" destId="{679817A9-EEBB-4842-818F-2F4A39035F42}" srcOrd="1" destOrd="0" presId="urn:microsoft.com/office/officeart/2005/8/layout/list1"/>
    <dgm:cxn modelId="{52BFD448-3D2F-4AB6-BDD2-69A9E7B03B3C}" type="presParOf" srcId="{F3805126-E627-4313-98AD-D3B682E730E0}" destId="{EFA9C7ED-A263-4303-863C-57E016DAAC56}" srcOrd="5" destOrd="0" presId="urn:microsoft.com/office/officeart/2005/8/layout/list1"/>
    <dgm:cxn modelId="{1A761FF0-5F57-4078-982C-F1E2603353DF}" type="presParOf" srcId="{F3805126-E627-4313-98AD-D3B682E730E0}" destId="{964DC967-6A51-4E20-8AAE-14E68EAF22DC}" srcOrd="6" destOrd="0" presId="urn:microsoft.com/office/officeart/2005/8/layout/list1"/>
    <dgm:cxn modelId="{FC040B2A-929A-4E14-8C50-65CA6FB61B7C}" type="presParOf" srcId="{F3805126-E627-4313-98AD-D3B682E730E0}" destId="{2B523907-3C70-4D39-990A-086BFF03F537}" srcOrd="7" destOrd="0" presId="urn:microsoft.com/office/officeart/2005/8/layout/list1"/>
    <dgm:cxn modelId="{3EFB6F95-5E1A-41BD-9B35-31C2D580C2DB}" type="presParOf" srcId="{F3805126-E627-4313-98AD-D3B682E730E0}" destId="{B077164A-2EE6-4280-9BF8-CE4459CA0037}" srcOrd="8" destOrd="0" presId="urn:microsoft.com/office/officeart/2005/8/layout/list1"/>
    <dgm:cxn modelId="{9F043F8C-3076-4CE2-AABF-02E8F852F67E}" type="presParOf" srcId="{B077164A-2EE6-4280-9BF8-CE4459CA0037}" destId="{40034358-8982-4E89-B504-8D5959663567}" srcOrd="0" destOrd="0" presId="urn:microsoft.com/office/officeart/2005/8/layout/list1"/>
    <dgm:cxn modelId="{E1B641FD-AA77-4E00-B0ED-F3D04CA680B0}" type="presParOf" srcId="{B077164A-2EE6-4280-9BF8-CE4459CA0037}" destId="{77A0B0AF-E54C-4178-A6A6-426D2BFB717A}" srcOrd="1" destOrd="0" presId="urn:microsoft.com/office/officeart/2005/8/layout/list1"/>
    <dgm:cxn modelId="{89653E00-1A7A-44F0-9D09-021DC686FF03}" type="presParOf" srcId="{F3805126-E627-4313-98AD-D3B682E730E0}" destId="{BF9FAE06-7925-4517-8DD4-A00678D4828A}" srcOrd="9" destOrd="0" presId="urn:microsoft.com/office/officeart/2005/8/layout/list1"/>
    <dgm:cxn modelId="{54945300-D831-4396-B130-8E6987BFA4FB}" type="presParOf" srcId="{F3805126-E627-4313-98AD-D3B682E730E0}" destId="{A467BC45-7488-4457-8782-95A5AC79286E}" srcOrd="10" destOrd="0" presId="urn:microsoft.com/office/officeart/2005/8/layout/list1"/>
    <dgm:cxn modelId="{3659D880-1E8A-4149-83C2-43732E278CB0}" type="presParOf" srcId="{F3805126-E627-4313-98AD-D3B682E730E0}" destId="{2F9ABF85-1FCA-4BFD-A2B4-7E8A931A1F84}" srcOrd="11" destOrd="0" presId="urn:microsoft.com/office/officeart/2005/8/layout/list1"/>
    <dgm:cxn modelId="{D342A911-6247-4955-9FEC-C474AD785750}" type="presParOf" srcId="{F3805126-E627-4313-98AD-D3B682E730E0}" destId="{139112A3-E33F-40F7-AC44-ECF6EB9BCF31}" srcOrd="12" destOrd="0" presId="urn:microsoft.com/office/officeart/2005/8/layout/list1"/>
    <dgm:cxn modelId="{77251944-E79D-4F0E-99D2-78C7B202CF45}" type="presParOf" srcId="{139112A3-E33F-40F7-AC44-ECF6EB9BCF31}" destId="{8A91F4C9-1B42-407A-866F-C429D786F0B5}" srcOrd="0" destOrd="0" presId="urn:microsoft.com/office/officeart/2005/8/layout/list1"/>
    <dgm:cxn modelId="{601CAE36-B0BF-4A74-B60E-1DA45B016B0A}" type="presParOf" srcId="{139112A3-E33F-40F7-AC44-ECF6EB9BCF31}" destId="{1D1464C0-41D1-4810-85FE-631839F9EE42}" srcOrd="1" destOrd="0" presId="urn:microsoft.com/office/officeart/2005/8/layout/list1"/>
    <dgm:cxn modelId="{8AC881F7-65EC-44B6-B051-F25E1045D42B}" type="presParOf" srcId="{F3805126-E627-4313-98AD-D3B682E730E0}" destId="{14A8209F-1B06-40A4-AFAB-63B366E483D5}" srcOrd="13" destOrd="0" presId="urn:microsoft.com/office/officeart/2005/8/layout/list1"/>
    <dgm:cxn modelId="{36B493E2-06F5-4F3D-8664-F3DD44FA310C}" type="presParOf" srcId="{F3805126-E627-4313-98AD-D3B682E730E0}" destId="{12062C04-20CF-4183-A256-996A9EC0FD60}"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F0A73C3-957B-4911-86E1-DB57392F84E2}" type="doc">
      <dgm:prSet loTypeId="urn:microsoft.com/office/officeart/2008/layout/LinedList" loCatId="list" qsTypeId="urn:microsoft.com/office/officeart/2005/8/quickstyle/simple1" qsCatId="simple" csTypeId="urn:microsoft.com/office/officeart/2005/8/colors/colorful3" csCatId="colorful" phldr="1"/>
      <dgm:spPr/>
      <dgm:t>
        <a:bodyPr/>
        <a:lstStyle/>
        <a:p>
          <a:endParaRPr lang="en-US"/>
        </a:p>
      </dgm:t>
    </dgm:pt>
    <dgm:pt modelId="{9991C66C-A1E9-4A98-8167-5D63B3B69353}">
      <dgm:prSet phldrT="[Text]" custT="1"/>
      <dgm:spPr/>
      <dgm:t>
        <a:bodyPr/>
        <a:lstStyle/>
        <a:p>
          <a:pPr algn="ctr"/>
          <a:r>
            <a:rPr lang="en-US" sz="1000" dirty="0">
              <a:latin typeface="Arial" panose="020B0604020202020204" pitchFamily="34" charset="0"/>
              <a:cs typeface="Arial" panose="020B0604020202020204" pitchFamily="34" charset="0"/>
            </a:rPr>
            <a:t>Court of international Trade Ruled IEEPA invalid as not appropriate</a:t>
          </a:r>
        </a:p>
      </dgm:t>
    </dgm:pt>
    <dgm:pt modelId="{E6B5A83D-D4E2-4C6A-A3A3-C5D347E83F48}" type="parTrans" cxnId="{BBEE7761-960D-47C3-89BA-12EF26C66794}">
      <dgm:prSet/>
      <dgm:spPr/>
      <dgm:t>
        <a:bodyPr/>
        <a:lstStyle/>
        <a:p>
          <a:pPr algn="ctr"/>
          <a:endParaRPr lang="en-US" sz="1000">
            <a:latin typeface="Arial" panose="020B0604020202020204" pitchFamily="34" charset="0"/>
            <a:cs typeface="Arial" panose="020B0604020202020204" pitchFamily="34" charset="0"/>
          </a:endParaRPr>
        </a:p>
      </dgm:t>
    </dgm:pt>
    <dgm:pt modelId="{D582C112-44BC-4BEB-AED9-7038E24B771C}" type="sibTrans" cxnId="{BBEE7761-960D-47C3-89BA-12EF26C66794}">
      <dgm:prSet/>
      <dgm:spPr/>
      <dgm:t>
        <a:bodyPr/>
        <a:lstStyle/>
        <a:p>
          <a:pPr algn="ctr"/>
          <a:endParaRPr lang="en-US" sz="1000">
            <a:latin typeface="Arial" panose="020B0604020202020204" pitchFamily="34" charset="0"/>
            <a:cs typeface="Arial" panose="020B0604020202020204" pitchFamily="34" charset="0"/>
          </a:endParaRPr>
        </a:p>
      </dgm:t>
    </dgm:pt>
    <dgm:pt modelId="{BA3A8820-D1D8-4EE7-A70F-97F2843080C9}">
      <dgm:prSet phldrT="[Text]" custT="1"/>
      <dgm:spPr/>
      <dgm:t>
        <a:bodyPr/>
        <a:lstStyle/>
        <a:p>
          <a:pPr algn="ctr"/>
          <a:r>
            <a:rPr lang="en-US" sz="1000" dirty="0">
              <a:latin typeface="Arial" panose="020B0604020202020204" pitchFamily="34" charset="0"/>
              <a:cs typeface="Arial" panose="020B0604020202020204" pitchFamily="34" charset="0"/>
            </a:rPr>
            <a:t>Trump appealed</a:t>
          </a:r>
        </a:p>
      </dgm:t>
    </dgm:pt>
    <dgm:pt modelId="{A8DFFA22-E3B9-4E29-8C84-69CC86FD6CA9}" type="parTrans" cxnId="{D902510C-B2CD-4D4F-BC56-EBBB31F43239}">
      <dgm:prSet/>
      <dgm:spPr/>
      <dgm:t>
        <a:bodyPr/>
        <a:lstStyle/>
        <a:p>
          <a:pPr algn="ctr"/>
          <a:endParaRPr lang="en-US" sz="1000">
            <a:latin typeface="Arial" panose="020B0604020202020204" pitchFamily="34" charset="0"/>
            <a:cs typeface="Arial" panose="020B0604020202020204" pitchFamily="34" charset="0"/>
          </a:endParaRPr>
        </a:p>
      </dgm:t>
    </dgm:pt>
    <dgm:pt modelId="{1E01C6DE-7BDE-44B6-9285-5A7B9F260E2E}" type="sibTrans" cxnId="{D902510C-B2CD-4D4F-BC56-EBBB31F43239}">
      <dgm:prSet/>
      <dgm:spPr/>
      <dgm:t>
        <a:bodyPr/>
        <a:lstStyle/>
        <a:p>
          <a:pPr algn="ctr"/>
          <a:endParaRPr lang="en-US" sz="1000">
            <a:latin typeface="Arial" panose="020B0604020202020204" pitchFamily="34" charset="0"/>
            <a:cs typeface="Arial" panose="020B0604020202020204" pitchFamily="34" charset="0"/>
          </a:endParaRPr>
        </a:p>
      </dgm:t>
    </dgm:pt>
    <dgm:pt modelId="{601148CA-111E-474C-935D-6168EB0277ED}">
      <dgm:prSet phldrT="[Text]" custT="1"/>
      <dgm:spPr/>
      <dgm:t>
        <a:bodyPr/>
        <a:lstStyle/>
        <a:p>
          <a:pPr algn="ctr"/>
          <a:r>
            <a:rPr lang="en-US" sz="1000" dirty="0">
              <a:latin typeface="Arial" panose="020B0604020202020204" pitchFamily="34" charset="0"/>
              <a:cs typeface="Arial" panose="020B0604020202020204" pitchFamily="34" charset="0"/>
            </a:rPr>
            <a:t>US Court of Appeals for the Federal Circuit ruled that tariffs remain in place during appeal</a:t>
          </a:r>
        </a:p>
      </dgm:t>
    </dgm:pt>
    <dgm:pt modelId="{DFCDDD22-231E-4CFC-8612-1E71EA006D51}" type="parTrans" cxnId="{76FE0B94-F2F7-4E52-B7EA-64CC6158A732}">
      <dgm:prSet/>
      <dgm:spPr/>
      <dgm:t>
        <a:bodyPr/>
        <a:lstStyle/>
        <a:p>
          <a:pPr algn="ctr"/>
          <a:endParaRPr lang="en-US" sz="1000">
            <a:latin typeface="Arial" panose="020B0604020202020204" pitchFamily="34" charset="0"/>
            <a:cs typeface="Arial" panose="020B0604020202020204" pitchFamily="34" charset="0"/>
          </a:endParaRPr>
        </a:p>
      </dgm:t>
    </dgm:pt>
    <dgm:pt modelId="{21FF458B-5AA7-45A0-9F70-87BA1DB9A0CC}" type="sibTrans" cxnId="{76FE0B94-F2F7-4E52-B7EA-64CC6158A732}">
      <dgm:prSet/>
      <dgm:spPr/>
      <dgm:t>
        <a:bodyPr/>
        <a:lstStyle/>
        <a:p>
          <a:pPr algn="ctr"/>
          <a:endParaRPr lang="en-US" sz="1000">
            <a:latin typeface="Arial" panose="020B0604020202020204" pitchFamily="34" charset="0"/>
            <a:cs typeface="Arial" panose="020B0604020202020204" pitchFamily="34" charset="0"/>
          </a:endParaRPr>
        </a:p>
      </dgm:t>
    </dgm:pt>
    <dgm:pt modelId="{189534A2-CBD7-429B-9A99-77DCE1F2BD3B}">
      <dgm:prSet phldrT="[Text]" custT="1"/>
      <dgm:spPr/>
      <dgm:t>
        <a:bodyPr/>
        <a:lstStyle/>
        <a:p>
          <a:pPr algn="ctr"/>
          <a:r>
            <a:rPr lang="en-US" sz="1000" dirty="0">
              <a:latin typeface="Arial" panose="020B0604020202020204" pitchFamily="34" charset="0"/>
              <a:cs typeface="Arial" panose="020B0604020202020204" pitchFamily="34" charset="0"/>
            </a:rPr>
            <a:t>Cased expected to reach the Supreme Court</a:t>
          </a:r>
        </a:p>
      </dgm:t>
    </dgm:pt>
    <dgm:pt modelId="{781ADDF2-54F8-4848-95B8-28F77C0487DE}" type="parTrans" cxnId="{AEC129AE-AD53-4A1A-AC0C-47B2ADD2D07E}">
      <dgm:prSet/>
      <dgm:spPr/>
      <dgm:t>
        <a:bodyPr/>
        <a:lstStyle/>
        <a:p>
          <a:pPr algn="ctr"/>
          <a:endParaRPr lang="en-US" sz="1000">
            <a:latin typeface="Arial" panose="020B0604020202020204" pitchFamily="34" charset="0"/>
            <a:cs typeface="Arial" panose="020B0604020202020204" pitchFamily="34" charset="0"/>
          </a:endParaRPr>
        </a:p>
      </dgm:t>
    </dgm:pt>
    <dgm:pt modelId="{B3730B28-5999-42A9-9DEB-FDC8FBAF0CCF}" type="sibTrans" cxnId="{AEC129AE-AD53-4A1A-AC0C-47B2ADD2D07E}">
      <dgm:prSet/>
      <dgm:spPr/>
      <dgm:t>
        <a:bodyPr/>
        <a:lstStyle/>
        <a:p>
          <a:pPr algn="ctr"/>
          <a:endParaRPr lang="en-US" sz="1000">
            <a:latin typeface="Arial" panose="020B0604020202020204" pitchFamily="34" charset="0"/>
            <a:cs typeface="Arial" panose="020B0604020202020204" pitchFamily="34" charset="0"/>
          </a:endParaRPr>
        </a:p>
      </dgm:t>
    </dgm:pt>
    <dgm:pt modelId="{52095301-4C69-485F-AADD-338FF4BE53BB}" type="pres">
      <dgm:prSet presAssocID="{4F0A73C3-957B-4911-86E1-DB57392F84E2}" presName="vert0" presStyleCnt="0">
        <dgm:presLayoutVars>
          <dgm:dir/>
          <dgm:animOne val="branch"/>
          <dgm:animLvl val="lvl"/>
        </dgm:presLayoutVars>
      </dgm:prSet>
      <dgm:spPr/>
    </dgm:pt>
    <dgm:pt modelId="{711E23D1-A8EB-48AF-9B88-0AF1A26FD737}" type="pres">
      <dgm:prSet presAssocID="{9991C66C-A1E9-4A98-8167-5D63B3B69353}" presName="thickLine" presStyleLbl="alignNode1" presStyleIdx="0" presStyleCnt="4"/>
      <dgm:spPr/>
    </dgm:pt>
    <dgm:pt modelId="{68F909DE-3CC5-4736-8638-06D653061C98}" type="pres">
      <dgm:prSet presAssocID="{9991C66C-A1E9-4A98-8167-5D63B3B69353}" presName="horz1" presStyleCnt="0"/>
      <dgm:spPr/>
    </dgm:pt>
    <dgm:pt modelId="{3A052A39-77FD-4CDE-A813-9079D001B2B4}" type="pres">
      <dgm:prSet presAssocID="{9991C66C-A1E9-4A98-8167-5D63B3B69353}" presName="tx1" presStyleLbl="revTx" presStyleIdx="0" presStyleCnt="4"/>
      <dgm:spPr/>
    </dgm:pt>
    <dgm:pt modelId="{2B98E131-B3C7-4720-972D-BAAEC476D7E5}" type="pres">
      <dgm:prSet presAssocID="{9991C66C-A1E9-4A98-8167-5D63B3B69353}" presName="vert1" presStyleCnt="0"/>
      <dgm:spPr/>
    </dgm:pt>
    <dgm:pt modelId="{959D16E4-0A5B-469B-9362-0E9B05A5443C}" type="pres">
      <dgm:prSet presAssocID="{BA3A8820-D1D8-4EE7-A70F-97F2843080C9}" presName="thickLine" presStyleLbl="alignNode1" presStyleIdx="1" presStyleCnt="4"/>
      <dgm:spPr/>
    </dgm:pt>
    <dgm:pt modelId="{3E61BD32-CC61-449C-84ED-690CDDAD4A68}" type="pres">
      <dgm:prSet presAssocID="{BA3A8820-D1D8-4EE7-A70F-97F2843080C9}" presName="horz1" presStyleCnt="0"/>
      <dgm:spPr/>
    </dgm:pt>
    <dgm:pt modelId="{1BB7C153-8160-4D7F-94D0-3244C099E970}" type="pres">
      <dgm:prSet presAssocID="{BA3A8820-D1D8-4EE7-A70F-97F2843080C9}" presName="tx1" presStyleLbl="revTx" presStyleIdx="1" presStyleCnt="4"/>
      <dgm:spPr/>
    </dgm:pt>
    <dgm:pt modelId="{18057E97-5CFF-43D7-85E3-D03B36554653}" type="pres">
      <dgm:prSet presAssocID="{BA3A8820-D1D8-4EE7-A70F-97F2843080C9}" presName="vert1" presStyleCnt="0"/>
      <dgm:spPr/>
    </dgm:pt>
    <dgm:pt modelId="{7EC7ED1B-B9EC-4C70-8D11-6C2F9353F748}" type="pres">
      <dgm:prSet presAssocID="{601148CA-111E-474C-935D-6168EB0277ED}" presName="thickLine" presStyleLbl="alignNode1" presStyleIdx="2" presStyleCnt="4"/>
      <dgm:spPr/>
    </dgm:pt>
    <dgm:pt modelId="{928DC8B7-D8CC-4372-8991-29DF6570C7CB}" type="pres">
      <dgm:prSet presAssocID="{601148CA-111E-474C-935D-6168EB0277ED}" presName="horz1" presStyleCnt="0"/>
      <dgm:spPr/>
    </dgm:pt>
    <dgm:pt modelId="{BA9C95FB-64DC-4CA4-A385-0D9455F95616}" type="pres">
      <dgm:prSet presAssocID="{601148CA-111E-474C-935D-6168EB0277ED}" presName="tx1" presStyleLbl="revTx" presStyleIdx="2" presStyleCnt="4"/>
      <dgm:spPr/>
    </dgm:pt>
    <dgm:pt modelId="{9A4433FC-FA6B-46D6-A4D7-A03F74565E02}" type="pres">
      <dgm:prSet presAssocID="{601148CA-111E-474C-935D-6168EB0277ED}" presName="vert1" presStyleCnt="0"/>
      <dgm:spPr/>
    </dgm:pt>
    <dgm:pt modelId="{15A9A1EA-9E67-4D8D-817D-34B6323217EA}" type="pres">
      <dgm:prSet presAssocID="{189534A2-CBD7-429B-9A99-77DCE1F2BD3B}" presName="thickLine" presStyleLbl="alignNode1" presStyleIdx="3" presStyleCnt="4"/>
      <dgm:spPr/>
    </dgm:pt>
    <dgm:pt modelId="{4C14C788-63C5-4271-AEF3-B7FB6EB48DBF}" type="pres">
      <dgm:prSet presAssocID="{189534A2-CBD7-429B-9A99-77DCE1F2BD3B}" presName="horz1" presStyleCnt="0"/>
      <dgm:spPr/>
    </dgm:pt>
    <dgm:pt modelId="{1A47BA8B-C557-4291-8823-B1CB9FF49D87}" type="pres">
      <dgm:prSet presAssocID="{189534A2-CBD7-429B-9A99-77DCE1F2BD3B}" presName="tx1" presStyleLbl="revTx" presStyleIdx="3" presStyleCnt="4"/>
      <dgm:spPr/>
    </dgm:pt>
    <dgm:pt modelId="{5F6974C5-EF06-44A7-B9FD-387961D0863D}" type="pres">
      <dgm:prSet presAssocID="{189534A2-CBD7-429B-9A99-77DCE1F2BD3B}" presName="vert1" presStyleCnt="0"/>
      <dgm:spPr/>
    </dgm:pt>
  </dgm:ptLst>
  <dgm:cxnLst>
    <dgm:cxn modelId="{D902510C-B2CD-4D4F-BC56-EBBB31F43239}" srcId="{4F0A73C3-957B-4911-86E1-DB57392F84E2}" destId="{BA3A8820-D1D8-4EE7-A70F-97F2843080C9}" srcOrd="1" destOrd="0" parTransId="{A8DFFA22-E3B9-4E29-8C84-69CC86FD6CA9}" sibTransId="{1E01C6DE-7BDE-44B6-9285-5A7B9F260E2E}"/>
    <dgm:cxn modelId="{ADFC7D2F-2EC2-4337-99EF-22135FAD75D9}" type="presOf" srcId="{189534A2-CBD7-429B-9A99-77DCE1F2BD3B}" destId="{1A47BA8B-C557-4291-8823-B1CB9FF49D87}" srcOrd="0" destOrd="0" presId="urn:microsoft.com/office/officeart/2008/layout/LinedList"/>
    <dgm:cxn modelId="{BBEE7761-960D-47C3-89BA-12EF26C66794}" srcId="{4F0A73C3-957B-4911-86E1-DB57392F84E2}" destId="{9991C66C-A1E9-4A98-8167-5D63B3B69353}" srcOrd="0" destOrd="0" parTransId="{E6B5A83D-D4E2-4C6A-A3A3-C5D347E83F48}" sibTransId="{D582C112-44BC-4BEB-AED9-7038E24B771C}"/>
    <dgm:cxn modelId="{9AB6FF89-29E6-4159-B4C9-C0F711702D3B}" type="presOf" srcId="{9991C66C-A1E9-4A98-8167-5D63B3B69353}" destId="{3A052A39-77FD-4CDE-A813-9079D001B2B4}" srcOrd="0" destOrd="0" presId="urn:microsoft.com/office/officeart/2008/layout/LinedList"/>
    <dgm:cxn modelId="{76FE0B94-F2F7-4E52-B7EA-64CC6158A732}" srcId="{4F0A73C3-957B-4911-86E1-DB57392F84E2}" destId="{601148CA-111E-474C-935D-6168EB0277ED}" srcOrd="2" destOrd="0" parTransId="{DFCDDD22-231E-4CFC-8612-1E71EA006D51}" sibTransId="{21FF458B-5AA7-45A0-9F70-87BA1DB9A0CC}"/>
    <dgm:cxn modelId="{CC320696-0940-4536-B7D5-4F4C9B209732}" type="presOf" srcId="{601148CA-111E-474C-935D-6168EB0277ED}" destId="{BA9C95FB-64DC-4CA4-A385-0D9455F95616}" srcOrd="0" destOrd="0" presId="urn:microsoft.com/office/officeart/2008/layout/LinedList"/>
    <dgm:cxn modelId="{AEC129AE-AD53-4A1A-AC0C-47B2ADD2D07E}" srcId="{4F0A73C3-957B-4911-86E1-DB57392F84E2}" destId="{189534A2-CBD7-429B-9A99-77DCE1F2BD3B}" srcOrd="3" destOrd="0" parTransId="{781ADDF2-54F8-4848-95B8-28F77C0487DE}" sibTransId="{B3730B28-5999-42A9-9DEB-FDC8FBAF0CCF}"/>
    <dgm:cxn modelId="{0C1203E8-1508-4819-8A17-2F8B4EA65C05}" type="presOf" srcId="{4F0A73C3-957B-4911-86E1-DB57392F84E2}" destId="{52095301-4C69-485F-AADD-338FF4BE53BB}" srcOrd="0" destOrd="0" presId="urn:microsoft.com/office/officeart/2008/layout/LinedList"/>
    <dgm:cxn modelId="{D432C1FC-424C-4291-BD6E-C52708549A0A}" type="presOf" srcId="{BA3A8820-D1D8-4EE7-A70F-97F2843080C9}" destId="{1BB7C153-8160-4D7F-94D0-3244C099E970}" srcOrd="0" destOrd="0" presId="urn:microsoft.com/office/officeart/2008/layout/LinedList"/>
    <dgm:cxn modelId="{73D647EC-BC5A-4881-8D8F-0D2D98E21E69}" type="presParOf" srcId="{52095301-4C69-485F-AADD-338FF4BE53BB}" destId="{711E23D1-A8EB-48AF-9B88-0AF1A26FD737}" srcOrd="0" destOrd="0" presId="urn:microsoft.com/office/officeart/2008/layout/LinedList"/>
    <dgm:cxn modelId="{FC79D517-8CFB-41A9-BCCD-710D335D4244}" type="presParOf" srcId="{52095301-4C69-485F-AADD-338FF4BE53BB}" destId="{68F909DE-3CC5-4736-8638-06D653061C98}" srcOrd="1" destOrd="0" presId="urn:microsoft.com/office/officeart/2008/layout/LinedList"/>
    <dgm:cxn modelId="{F3466840-F206-41F2-BA7D-E99516468CBF}" type="presParOf" srcId="{68F909DE-3CC5-4736-8638-06D653061C98}" destId="{3A052A39-77FD-4CDE-A813-9079D001B2B4}" srcOrd="0" destOrd="0" presId="urn:microsoft.com/office/officeart/2008/layout/LinedList"/>
    <dgm:cxn modelId="{13FCF489-0173-45EF-9BAC-B287EFF6F3BB}" type="presParOf" srcId="{68F909DE-3CC5-4736-8638-06D653061C98}" destId="{2B98E131-B3C7-4720-972D-BAAEC476D7E5}" srcOrd="1" destOrd="0" presId="urn:microsoft.com/office/officeart/2008/layout/LinedList"/>
    <dgm:cxn modelId="{8F563D13-CCD2-4CC2-B95B-3422CC9BAD6C}" type="presParOf" srcId="{52095301-4C69-485F-AADD-338FF4BE53BB}" destId="{959D16E4-0A5B-469B-9362-0E9B05A5443C}" srcOrd="2" destOrd="0" presId="urn:microsoft.com/office/officeart/2008/layout/LinedList"/>
    <dgm:cxn modelId="{AC235A6D-5D18-4838-A7F3-0ED8C72373AC}" type="presParOf" srcId="{52095301-4C69-485F-AADD-338FF4BE53BB}" destId="{3E61BD32-CC61-449C-84ED-690CDDAD4A68}" srcOrd="3" destOrd="0" presId="urn:microsoft.com/office/officeart/2008/layout/LinedList"/>
    <dgm:cxn modelId="{3094E824-96C0-4F44-879D-8644279EC84C}" type="presParOf" srcId="{3E61BD32-CC61-449C-84ED-690CDDAD4A68}" destId="{1BB7C153-8160-4D7F-94D0-3244C099E970}" srcOrd="0" destOrd="0" presId="urn:microsoft.com/office/officeart/2008/layout/LinedList"/>
    <dgm:cxn modelId="{6D86CC42-63C6-4C5A-9042-69D2CF4EC14E}" type="presParOf" srcId="{3E61BD32-CC61-449C-84ED-690CDDAD4A68}" destId="{18057E97-5CFF-43D7-85E3-D03B36554653}" srcOrd="1" destOrd="0" presId="urn:microsoft.com/office/officeart/2008/layout/LinedList"/>
    <dgm:cxn modelId="{CD52513D-2588-4762-9098-04A66C206901}" type="presParOf" srcId="{52095301-4C69-485F-AADD-338FF4BE53BB}" destId="{7EC7ED1B-B9EC-4C70-8D11-6C2F9353F748}" srcOrd="4" destOrd="0" presId="urn:microsoft.com/office/officeart/2008/layout/LinedList"/>
    <dgm:cxn modelId="{A0081FBB-3BAD-404C-B682-E20F67F40A56}" type="presParOf" srcId="{52095301-4C69-485F-AADD-338FF4BE53BB}" destId="{928DC8B7-D8CC-4372-8991-29DF6570C7CB}" srcOrd="5" destOrd="0" presId="urn:microsoft.com/office/officeart/2008/layout/LinedList"/>
    <dgm:cxn modelId="{114245BE-7869-4699-B138-6F6D7F23F384}" type="presParOf" srcId="{928DC8B7-D8CC-4372-8991-29DF6570C7CB}" destId="{BA9C95FB-64DC-4CA4-A385-0D9455F95616}" srcOrd="0" destOrd="0" presId="urn:microsoft.com/office/officeart/2008/layout/LinedList"/>
    <dgm:cxn modelId="{86841211-85CF-4637-90D6-DADF548A29EA}" type="presParOf" srcId="{928DC8B7-D8CC-4372-8991-29DF6570C7CB}" destId="{9A4433FC-FA6B-46D6-A4D7-A03F74565E02}" srcOrd="1" destOrd="0" presId="urn:microsoft.com/office/officeart/2008/layout/LinedList"/>
    <dgm:cxn modelId="{1551B711-76E8-4CF5-BEEA-530DB8A5E051}" type="presParOf" srcId="{52095301-4C69-485F-AADD-338FF4BE53BB}" destId="{15A9A1EA-9E67-4D8D-817D-34B6323217EA}" srcOrd="6" destOrd="0" presId="urn:microsoft.com/office/officeart/2008/layout/LinedList"/>
    <dgm:cxn modelId="{CE239092-2F01-48F9-A94F-8255977A2BE7}" type="presParOf" srcId="{52095301-4C69-485F-AADD-338FF4BE53BB}" destId="{4C14C788-63C5-4271-AEF3-B7FB6EB48DBF}" srcOrd="7" destOrd="0" presId="urn:microsoft.com/office/officeart/2008/layout/LinedList"/>
    <dgm:cxn modelId="{6D71A766-BE44-42D5-8E70-7EB9EA062506}" type="presParOf" srcId="{4C14C788-63C5-4271-AEF3-B7FB6EB48DBF}" destId="{1A47BA8B-C557-4291-8823-B1CB9FF49D87}" srcOrd="0" destOrd="0" presId="urn:microsoft.com/office/officeart/2008/layout/LinedList"/>
    <dgm:cxn modelId="{C20E0AEF-4DDE-41BE-9514-687406BC1352}" type="presParOf" srcId="{4C14C788-63C5-4271-AEF3-B7FB6EB48DBF}" destId="{5F6974C5-EF06-44A7-B9FD-387961D0863D}" srcOrd="1" destOrd="0" presId="urn:microsoft.com/office/officeart/2008/layout/LinedList"/>
  </dgm:cxnLst>
  <dgm:bg/>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C33CF3-F4A4-4BF2-B80B-D841EFF7308C}">
      <dsp:nvSpPr>
        <dsp:cNvPr id="0" name=""/>
        <dsp:cNvSpPr/>
      </dsp:nvSpPr>
      <dsp:spPr>
        <a:xfrm>
          <a:off x="0" y="130925"/>
          <a:ext cx="5913813" cy="5040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8978" tIns="166624" rIns="458978" bIns="71120" numCol="1" spcCol="1270" anchor="t" anchorCtr="0">
          <a:noAutofit/>
        </a:bodyPr>
        <a:lstStyle/>
        <a:p>
          <a:pPr marL="57150" lvl="1" indent="-57150" algn="l" defTabSz="444500">
            <a:lnSpc>
              <a:spcPct val="90000"/>
            </a:lnSpc>
            <a:spcBef>
              <a:spcPct val="0"/>
            </a:spcBef>
            <a:spcAft>
              <a:spcPct val="15000"/>
            </a:spcAft>
            <a:buChar char="•"/>
          </a:pPr>
          <a:r>
            <a:rPr lang="en-US" sz="1000" kern="1200" dirty="0">
              <a:latin typeface="Arial" panose="020B0604020202020204" pitchFamily="34" charset="0"/>
              <a:cs typeface="Arial" panose="020B0604020202020204" pitchFamily="34" charset="0"/>
            </a:rPr>
            <a:t>International Emergency Economics Power Act (IEEPA passed in 1977) </a:t>
          </a:r>
          <a:r>
            <a:rPr lang="en-US" sz="1000" b="0" i="0" kern="1200" dirty="0">
              <a:latin typeface="Arial" panose="020B0604020202020204" pitchFamily="34" charset="0"/>
              <a:cs typeface="Arial" panose="020B0604020202020204" pitchFamily="34" charset="0"/>
            </a:rPr>
            <a:t>the president to regulate international commerce after declaring a national emergency. </a:t>
          </a:r>
          <a:endParaRPr lang="en-US" sz="1000" kern="1200" dirty="0">
            <a:latin typeface="Arial" panose="020B0604020202020204" pitchFamily="34" charset="0"/>
            <a:cs typeface="Arial" panose="020B0604020202020204" pitchFamily="34" charset="0"/>
          </a:endParaRPr>
        </a:p>
      </dsp:txBody>
      <dsp:txXfrm>
        <a:off x="0" y="130925"/>
        <a:ext cx="5913813" cy="504000"/>
      </dsp:txXfrm>
    </dsp:sp>
    <dsp:sp modelId="{EC839A77-A91B-4D5F-B6D5-18EAFFEB06D8}">
      <dsp:nvSpPr>
        <dsp:cNvPr id="0" name=""/>
        <dsp:cNvSpPr/>
      </dsp:nvSpPr>
      <dsp:spPr>
        <a:xfrm>
          <a:off x="295690" y="12845"/>
          <a:ext cx="4139669" cy="23616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70" tIns="0" rIns="156470" bIns="0" numCol="1" spcCol="1270" anchor="ctr" anchorCtr="0">
          <a:noAutofit/>
        </a:bodyPr>
        <a:lstStyle/>
        <a:p>
          <a:pPr marL="0" lvl="0" indent="0" algn="l"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Reciprocal Tariffs/Fentanyl; 25% on Mexico and Canada</a:t>
          </a:r>
        </a:p>
      </dsp:txBody>
      <dsp:txXfrm>
        <a:off x="307218" y="24373"/>
        <a:ext cx="4116613" cy="213104"/>
      </dsp:txXfrm>
    </dsp:sp>
    <dsp:sp modelId="{964DC967-6A51-4E20-8AAE-14E68EAF22DC}">
      <dsp:nvSpPr>
        <dsp:cNvPr id="0" name=""/>
        <dsp:cNvSpPr/>
      </dsp:nvSpPr>
      <dsp:spPr>
        <a:xfrm>
          <a:off x="0" y="780069"/>
          <a:ext cx="5913813" cy="642600"/>
        </a:xfrm>
        <a:prstGeom prst="rect">
          <a:avLst/>
        </a:prstGeom>
        <a:solidFill>
          <a:schemeClr val="lt1">
            <a:alpha val="90000"/>
            <a:hueOff val="0"/>
            <a:satOff val="0"/>
            <a:lumOff val="0"/>
            <a:alphaOff val="0"/>
          </a:schemeClr>
        </a:solidFill>
        <a:ln w="25400" cap="flat" cmpd="sng" algn="ctr">
          <a:solidFill>
            <a:schemeClr val="accent3">
              <a:hueOff val="1407994"/>
              <a:satOff val="1870"/>
              <a:lumOff val="-274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8978" tIns="166624" rIns="458978" bIns="71120" numCol="1" spcCol="1270" anchor="t" anchorCtr="0">
          <a:noAutofit/>
        </a:bodyPr>
        <a:lstStyle/>
        <a:p>
          <a:pPr marL="57150" lvl="1" indent="-57150" algn="l" defTabSz="444500">
            <a:lnSpc>
              <a:spcPct val="90000"/>
            </a:lnSpc>
            <a:spcBef>
              <a:spcPct val="0"/>
            </a:spcBef>
            <a:spcAft>
              <a:spcPct val="15000"/>
            </a:spcAft>
            <a:buChar char="•"/>
          </a:pPr>
          <a:r>
            <a:rPr lang="en-US" sz="1000" kern="1200" dirty="0">
              <a:latin typeface="Arial" panose="020B0604020202020204" pitchFamily="34" charset="0"/>
              <a:cs typeface="Arial" panose="020B0604020202020204" pitchFamily="34" charset="0"/>
            </a:rPr>
            <a:t>Section 232 Tariffs: </a:t>
          </a:r>
          <a:r>
            <a:rPr lang="en-US" sz="1000" b="0" i="0" kern="1200" dirty="0">
              <a:latin typeface="Arial" panose="020B0604020202020204" pitchFamily="34" charset="0"/>
              <a:cs typeface="Arial" panose="020B0604020202020204" pitchFamily="34" charset="0"/>
            </a:rPr>
            <a:t>Trade Expansion Act of 1962 (19 U.S.C. §1862) authorizes the Secretary of Commerce to conduct comprehensive investigations to determine the effects of imports of any article on the national security of the United States.</a:t>
          </a:r>
          <a:endParaRPr lang="en-US" sz="1000" kern="1200" dirty="0">
            <a:latin typeface="Arial" panose="020B0604020202020204" pitchFamily="34" charset="0"/>
            <a:cs typeface="Arial" panose="020B0604020202020204" pitchFamily="34" charset="0"/>
          </a:endParaRPr>
        </a:p>
      </dsp:txBody>
      <dsp:txXfrm>
        <a:off x="0" y="780069"/>
        <a:ext cx="5913813" cy="642600"/>
      </dsp:txXfrm>
    </dsp:sp>
    <dsp:sp modelId="{679817A9-EEBB-4842-818F-2F4A39035F42}">
      <dsp:nvSpPr>
        <dsp:cNvPr id="0" name=""/>
        <dsp:cNvSpPr/>
      </dsp:nvSpPr>
      <dsp:spPr>
        <a:xfrm>
          <a:off x="295690" y="678125"/>
          <a:ext cx="4139669" cy="236160"/>
        </a:xfrm>
        <a:prstGeom prst="roundRect">
          <a:avLst/>
        </a:prstGeom>
        <a:solidFill>
          <a:schemeClr val="accent3">
            <a:hueOff val="1407994"/>
            <a:satOff val="187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70" tIns="0" rIns="156470" bIns="0" numCol="1" spcCol="1270" anchor="ctr" anchorCtr="0">
          <a:noAutofit/>
        </a:bodyPr>
        <a:lstStyle/>
        <a:p>
          <a:pPr marL="0" lvl="0" indent="0" algn="l"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Sectoral Tariffs</a:t>
          </a:r>
        </a:p>
      </dsp:txBody>
      <dsp:txXfrm>
        <a:off x="307218" y="689653"/>
        <a:ext cx="4116613" cy="213104"/>
      </dsp:txXfrm>
    </dsp:sp>
    <dsp:sp modelId="{A467BC45-7488-4457-8782-95A5AC79286E}">
      <dsp:nvSpPr>
        <dsp:cNvPr id="0" name=""/>
        <dsp:cNvSpPr/>
      </dsp:nvSpPr>
      <dsp:spPr>
        <a:xfrm>
          <a:off x="0" y="1600085"/>
          <a:ext cx="5913813" cy="642600"/>
        </a:xfrm>
        <a:prstGeom prst="rect">
          <a:avLst/>
        </a:prstGeom>
        <a:solidFill>
          <a:schemeClr val="lt1">
            <a:alpha val="90000"/>
            <a:hueOff val="0"/>
            <a:satOff val="0"/>
            <a:lumOff val="0"/>
            <a:alphaOff val="0"/>
          </a:schemeClr>
        </a:solidFill>
        <a:ln w="25400" cap="flat" cmpd="sng" algn="ctr">
          <a:solidFill>
            <a:schemeClr val="accent3">
              <a:hueOff val="2815988"/>
              <a:satOff val="3739"/>
              <a:lumOff val="-549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8978" tIns="166624" rIns="458978" bIns="71120" numCol="1" spcCol="1270" anchor="t" anchorCtr="0">
          <a:noAutofit/>
        </a:bodyPr>
        <a:lstStyle/>
        <a:p>
          <a:pPr marL="57150" lvl="1" indent="-57150" algn="l" defTabSz="444500">
            <a:lnSpc>
              <a:spcPct val="90000"/>
            </a:lnSpc>
            <a:spcBef>
              <a:spcPct val="0"/>
            </a:spcBef>
            <a:spcAft>
              <a:spcPct val="15000"/>
            </a:spcAft>
            <a:buChar char="•"/>
          </a:pPr>
          <a:r>
            <a:rPr lang="en-US" sz="1000" b="0" i="0" kern="1200" dirty="0">
              <a:latin typeface="Arial" panose="020B0604020202020204" pitchFamily="34" charset="0"/>
              <a:cs typeface="Arial" panose="020B0604020202020204" pitchFamily="34" charset="0"/>
            </a:rPr>
            <a:t>Section 301 of the Tariff Act of 1930 allows the Office of the U.S. Trade Representative (“USTR”) to pursue unilateral trade retaliation against countries that impose unfair trade barriers against the United States</a:t>
          </a:r>
          <a:endParaRPr lang="en-US" sz="1000" kern="1200" dirty="0">
            <a:latin typeface="Arial" panose="020B0604020202020204" pitchFamily="34" charset="0"/>
            <a:cs typeface="Arial" panose="020B0604020202020204" pitchFamily="34" charset="0"/>
          </a:endParaRPr>
        </a:p>
      </dsp:txBody>
      <dsp:txXfrm>
        <a:off x="0" y="1600085"/>
        <a:ext cx="5913813" cy="642600"/>
      </dsp:txXfrm>
    </dsp:sp>
    <dsp:sp modelId="{77A0B0AF-E54C-4178-A6A6-426D2BFB717A}">
      <dsp:nvSpPr>
        <dsp:cNvPr id="0" name=""/>
        <dsp:cNvSpPr/>
      </dsp:nvSpPr>
      <dsp:spPr>
        <a:xfrm>
          <a:off x="295690" y="1482005"/>
          <a:ext cx="4139669" cy="236160"/>
        </a:xfrm>
        <a:prstGeom prst="roundRect">
          <a:avLst/>
        </a:prstGeom>
        <a:solidFill>
          <a:schemeClr val="accent3">
            <a:hueOff val="2815988"/>
            <a:satOff val="3739"/>
            <a:lumOff val="-549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70" tIns="0" rIns="156470" bIns="0" numCol="1" spcCol="1270" anchor="ctr" anchorCtr="0">
          <a:noAutofit/>
        </a:bodyPr>
        <a:lstStyle/>
        <a:p>
          <a:pPr marL="0" lvl="0" indent="0" algn="l"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Country-Focused Tariffs</a:t>
          </a:r>
        </a:p>
      </dsp:txBody>
      <dsp:txXfrm>
        <a:off x="307218" y="1493533"/>
        <a:ext cx="4116613" cy="213104"/>
      </dsp:txXfrm>
    </dsp:sp>
    <dsp:sp modelId="{12062C04-20CF-4183-A256-996A9EC0FD60}">
      <dsp:nvSpPr>
        <dsp:cNvPr id="0" name=""/>
        <dsp:cNvSpPr/>
      </dsp:nvSpPr>
      <dsp:spPr>
        <a:xfrm>
          <a:off x="0" y="2403965"/>
          <a:ext cx="5913813" cy="1335600"/>
        </a:xfrm>
        <a:prstGeom prst="rect">
          <a:avLst/>
        </a:prstGeom>
        <a:solidFill>
          <a:schemeClr val="lt1">
            <a:alpha val="90000"/>
            <a:hueOff val="0"/>
            <a:satOff val="0"/>
            <a:lumOff val="0"/>
            <a:alphaOff val="0"/>
          </a:schemeClr>
        </a:solidFill>
        <a:ln w="25400" cap="flat" cmpd="sng" algn="ctr">
          <a:solidFill>
            <a:schemeClr val="accent3">
              <a:hueOff val="4223981"/>
              <a:satOff val="5609"/>
              <a:lumOff val="-823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8978" tIns="166624" rIns="458978" bIns="71120" numCol="1" spcCol="1270" anchor="t" anchorCtr="0">
          <a:noAutofit/>
        </a:bodyPr>
        <a:lstStyle/>
        <a:p>
          <a:pPr marL="57150" lvl="1" indent="-57150" algn="l" defTabSz="444500">
            <a:lnSpc>
              <a:spcPct val="90000"/>
            </a:lnSpc>
            <a:spcBef>
              <a:spcPct val="0"/>
            </a:spcBef>
            <a:spcAft>
              <a:spcPct val="15000"/>
            </a:spcAft>
            <a:buChar char="•"/>
          </a:pPr>
          <a:r>
            <a:rPr lang="en-US" sz="1000" b="0" i="0" kern="1200" dirty="0">
              <a:latin typeface="Arial" panose="020B0604020202020204" pitchFamily="34" charset="0"/>
              <a:cs typeface="Arial" panose="020B0604020202020204" pitchFamily="34" charset="0"/>
            </a:rPr>
            <a:t>Section 122 of the Trade Act of 1974, the president can impose tariffs of up to 15% or quotas on all imports for up to 150 days to address balance-of-payments deficits. Extending tariffs beyond 150 days requires Congressional approval.</a:t>
          </a:r>
          <a:endParaRPr lang="en-US" sz="1000" kern="1200" dirty="0">
            <a:latin typeface="Arial" panose="020B0604020202020204" pitchFamily="34" charset="0"/>
            <a:cs typeface="Arial" panose="020B0604020202020204" pitchFamily="34" charset="0"/>
          </a:endParaRPr>
        </a:p>
        <a:p>
          <a:pPr marL="57150" lvl="1" indent="-57150" algn="l" defTabSz="444500">
            <a:lnSpc>
              <a:spcPct val="90000"/>
            </a:lnSpc>
            <a:spcBef>
              <a:spcPct val="0"/>
            </a:spcBef>
            <a:spcAft>
              <a:spcPct val="15000"/>
            </a:spcAft>
            <a:buChar char="•"/>
          </a:pPr>
          <a:r>
            <a:rPr lang="en-US" sz="1000" b="0" i="0" kern="1200" dirty="0">
              <a:latin typeface="Arial" panose="020B0604020202020204" pitchFamily="34" charset="0"/>
              <a:cs typeface="Arial" panose="020B0604020202020204" pitchFamily="34" charset="0"/>
            </a:rPr>
            <a:t>Section 238 of the Tariff Act of 1930, the president can impose new or additional duties on imports from a foreign country of up to 50% or exclude its products from importation if the foreign country imposes unreasonable charges or discriminates against US commerce. These duties take effect 30 days after the proclamation and do not explicitly require consultation with any department.</a:t>
          </a:r>
          <a:endParaRPr lang="en-US" sz="1000" kern="1200" dirty="0">
            <a:latin typeface="Arial" panose="020B0604020202020204" pitchFamily="34" charset="0"/>
            <a:cs typeface="Arial" panose="020B0604020202020204" pitchFamily="34" charset="0"/>
          </a:endParaRPr>
        </a:p>
      </dsp:txBody>
      <dsp:txXfrm>
        <a:off x="0" y="2403965"/>
        <a:ext cx="5913813" cy="1335600"/>
      </dsp:txXfrm>
    </dsp:sp>
    <dsp:sp modelId="{1D1464C0-41D1-4810-85FE-631839F9EE42}">
      <dsp:nvSpPr>
        <dsp:cNvPr id="0" name=""/>
        <dsp:cNvSpPr/>
      </dsp:nvSpPr>
      <dsp:spPr>
        <a:xfrm>
          <a:off x="295690" y="2285885"/>
          <a:ext cx="4139669" cy="236160"/>
        </a:xfrm>
        <a:prstGeom prst="roundRect">
          <a:avLst/>
        </a:prstGeom>
        <a:solidFill>
          <a:schemeClr val="accent3">
            <a:hueOff val="4223981"/>
            <a:satOff val="5609"/>
            <a:lumOff val="-823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70" tIns="0" rIns="156470" bIns="0" numCol="1" spcCol="1270" anchor="ctr" anchorCtr="0">
          <a:noAutofit/>
        </a:bodyPr>
        <a:lstStyle/>
        <a:p>
          <a:pPr marL="0" lvl="0" indent="0" algn="l"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Balance of Payment/Discrimination</a:t>
          </a:r>
        </a:p>
      </dsp:txBody>
      <dsp:txXfrm>
        <a:off x="307218" y="2297413"/>
        <a:ext cx="4116613" cy="2131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1E23D1-A8EB-48AF-9B88-0AF1A26FD737}">
      <dsp:nvSpPr>
        <dsp:cNvPr id="0" name=""/>
        <dsp:cNvSpPr/>
      </dsp:nvSpPr>
      <dsp:spPr>
        <a:xfrm>
          <a:off x="0" y="0"/>
          <a:ext cx="1030941"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A052A39-77FD-4CDE-A813-9079D001B2B4}">
      <dsp:nvSpPr>
        <dsp:cNvPr id="0" name=""/>
        <dsp:cNvSpPr/>
      </dsp:nvSpPr>
      <dsp:spPr>
        <a:xfrm>
          <a:off x="0" y="0"/>
          <a:ext cx="1030941" cy="101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ctr" defTabSz="444500">
            <a:lnSpc>
              <a:spcPct val="90000"/>
            </a:lnSpc>
            <a:spcBef>
              <a:spcPct val="0"/>
            </a:spcBef>
            <a:spcAft>
              <a:spcPct val="35000"/>
            </a:spcAft>
            <a:buNone/>
          </a:pPr>
          <a:r>
            <a:rPr lang="en-US" sz="1000" kern="1200" dirty="0">
              <a:latin typeface="Arial" panose="020B0604020202020204" pitchFamily="34" charset="0"/>
              <a:cs typeface="Arial" panose="020B0604020202020204" pitchFamily="34" charset="0"/>
            </a:rPr>
            <a:t>Court of international Trade Ruled IEEPA invalid as not appropriate</a:t>
          </a:r>
        </a:p>
      </dsp:txBody>
      <dsp:txXfrm>
        <a:off x="0" y="0"/>
        <a:ext cx="1030941" cy="1016000"/>
      </dsp:txXfrm>
    </dsp:sp>
    <dsp:sp modelId="{959D16E4-0A5B-469B-9362-0E9B05A5443C}">
      <dsp:nvSpPr>
        <dsp:cNvPr id="0" name=""/>
        <dsp:cNvSpPr/>
      </dsp:nvSpPr>
      <dsp:spPr>
        <a:xfrm>
          <a:off x="0" y="1016000"/>
          <a:ext cx="1030941" cy="0"/>
        </a:xfrm>
        <a:prstGeom prst="line">
          <a:avLst/>
        </a:prstGeom>
        <a:solidFill>
          <a:schemeClr val="accent3">
            <a:hueOff val="1407994"/>
            <a:satOff val="1870"/>
            <a:lumOff val="-2745"/>
            <a:alphaOff val="0"/>
          </a:schemeClr>
        </a:solidFill>
        <a:ln w="25400" cap="flat" cmpd="sng" algn="ctr">
          <a:solidFill>
            <a:schemeClr val="accent3">
              <a:hueOff val="1407994"/>
              <a:satOff val="1870"/>
              <a:lumOff val="-274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B7C153-8160-4D7F-94D0-3244C099E970}">
      <dsp:nvSpPr>
        <dsp:cNvPr id="0" name=""/>
        <dsp:cNvSpPr/>
      </dsp:nvSpPr>
      <dsp:spPr>
        <a:xfrm>
          <a:off x="0" y="1016000"/>
          <a:ext cx="1030941" cy="101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ctr" defTabSz="444500">
            <a:lnSpc>
              <a:spcPct val="90000"/>
            </a:lnSpc>
            <a:spcBef>
              <a:spcPct val="0"/>
            </a:spcBef>
            <a:spcAft>
              <a:spcPct val="35000"/>
            </a:spcAft>
            <a:buNone/>
          </a:pPr>
          <a:r>
            <a:rPr lang="en-US" sz="1000" kern="1200" dirty="0">
              <a:latin typeface="Arial" panose="020B0604020202020204" pitchFamily="34" charset="0"/>
              <a:cs typeface="Arial" panose="020B0604020202020204" pitchFamily="34" charset="0"/>
            </a:rPr>
            <a:t>Trump appealed</a:t>
          </a:r>
        </a:p>
      </dsp:txBody>
      <dsp:txXfrm>
        <a:off x="0" y="1016000"/>
        <a:ext cx="1030941" cy="1016000"/>
      </dsp:txXfrm>
    </dsp:sp>
    <dsp:sp modelId="{7EC7ED1B-B9EC-4C70-8D11-6C2F9353F748}">
      <dsp:nvSpPr>
        <dsp:cNvPr id="0" name=""/>
        <dsp:cNvSpPr/>
      </dsp:nvSpPr>
      <dsp:spPr>
        <a:xfrm>
          <a:off x="0" y="2032000"/>
          <a:ext cx="1030941" cy="0"/>
        </a:xfrm>
        <a:prstGeom prst="line">
          <a:avLst/>
        </a:prstGeom>
        <a:solidFill>
          <a:schemeClr val="accent3">
            <a:hueOff val="2815988"/>
            <a:satOff val="3739"/>
            <a:lumOff val="-5490"/>
            <a:alphaOff val="0"/>
          </a:schemeClr>
        </a:solidFill>
        <a:ln w="25400" cap="flat" cmpd="sng" algn="ctr">
          <a:solidFill>
            <a:schemeClr val="accent3">
              <a:hueOff val="2815988"/>
              <a:satOff val="3739"/>
              <a:lumOff val="-549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A9C95FB-64DC-4CA4-A385-0D9455F95616}">
      <dsp:nvSpPr>
        <dsp:cNvPr id="0" name=""/>
        <dsp:cNvSpPr/>
      </dsp:nvSpPr>
      <dsp:spPr>
        <a:xfrm>
          <a:off x="0" y="2032000"/>
          <a:ext cx="1030941" cy="101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ctr" defTabSz="444500">
            <a:lnSpc>
              <a:spcPct val="90000"/>
            </a:lnSpc>
            <a:spcBef>
              <a:spcPct val="0"/>
            </a:spcBef>
            <a:spcAft>
              <a:spcPct val="35000"/>
            </a:spcAft>
            <a:buNone/>
          </a:pPr>
          <a:r>
            <a:rPr lang="en-US" sz="1000" kern="1200" dirty="0">
              <a:latin typeface="Arial" panose="020B0604020202020204" pitchFamily="34" charset="0"/>
              <a:cs typeface="Arial" panose="020B0604020202020204" pitchFamily="34" charset="0"/>
            </a:rPr>
            <a:t>US Court of Appeals for the Federal Circuit ruled that tariffs remain in place during appeal</a:t>
          </a:r>
        </a:p>
      </dsp:txBody>
      <dsp:txXfrm>
        <a:off x="0" y="2032000"/>
        <a:ext cx="1030941" cy="1016000"/>
      </dsp:txXfrm>
    </dsp:sp>
    <dsp:sp modelId="{15A9A1EA-9E67-4D8D-817D-34B6323217EA}">
      <dsp:nvSpPr>
        <dsp:cNvPr id="0" name=""/>
        <dsp:cNvSpPr/>
      </dsp:nvSpPr>
      <dsp:spPr>
        <a:xfrm>
          <a:off x="0" y="3047999"/>
          <a:ext cx="1030941" cy="0"/>
        </a:xfrm>
        <a:prstGeom prst="line">
          <a:avLst/>
        </a:prstGeom>
        <a:solidFill>
          <a:schemeClr val="accent3">
            <a:hueOff val="4223981"/>
            <a:satOff val="5609"/>
            <a:lumOff val="-8235"/>
            <a:alphaOff val="0"/>
          </a:schemeClr>
        </a:solidFill>
        <a:ln w="25400" cap="flat" cmpd="sng" algn="ctr">
          <a:solidFill>
            <a:schemeClr val="accent3">
              <a:hueOff val="4223981"/>
              <a:satOff val="5609"/>
              <a:lumOff val="-823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A47BA8B-C557-4291-8823-B1CB9FF49D87}">
      <dsp:nvSpPr>
        <dsp:cNvPr id="0" name=""/>
        <dsp:cNvSpPr/>
      </dsp:nvSpPr>
      <dsp:spPr>
        <a:xfrm>
          <a:off x="0" y="3047999"/>
          <a:ext cx="1030941" cy="101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ctr" defTabSz="444500">
            <a:lnSpc>
              <a:spcPct val="90000"/>
            </a:lnSpc>
            <a:spcBef>
              <a:spcPct val="0"/>
            </a:spcBef>
            <a:spcAft>
              <a:spcPct val="35000"/>
            </a:spcAft>
            <a:buNone/>
          </a:pPr>
          <a:r>
            <a:rPr lang="en-US" sz="1000" kern="1200" dirty="0">
              <a:latin typeface="Arial" panose="020B0604020202020204" pitchFamily="34" charset="0"/>
              <a:cs typeface="Arial" panose="020B0604020202020204" pitchFamily="34" charset="0"/>
            </a:rPr>
            <a:t>Cased expected to reach the Supreme Court</a:t>
          </a:r>
        </a:p>
      </dsp:txBody>
      <dsp:txXfrm>
        <a:off x="0" y="3047999"/>
        <a:ext cx="1030941" cy="101600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0.14484</cdr:x>
      <cdr:y>0.03977</cdr:y>
    </cdr:from>
    <cdr:to>
      <cdr:x>0.83831</cdr:x>
      <cdr:y>0.16477</cdr:y>
    </cdr:to>
    <cdr:sp macro="" textlink="">
      <cdr:nvSpPr>
        <cdr:cNvPr id="2" name="TextBox 1">
          <a:extLst xmlns:a="http://schemas.openxmlformats.org/drawingml/2006/main">
            <a:ext uri="{FF2B5EF4-FFF2-40B4-BE49-F238E27FC236}">
              <a16:creationId xmlns:a16="http://schemas.microsoft.com/office/drawing/2014/main" id="{06454E6C-280B-6861-98EB-DA9712410C27}"/>
            </a:ext>
          </a:extLst>
        </cdr:cNvPr>
        <cdr:cNvSpPr txBox="1"/>
      </cdr:nvSpPr>
      <cdr:spPr>
        <a:xfrm xmlns:a="http://schemas.openxmlformats.org/drawingml/2006/main">
          <a:off x="471488" y="100013"/>
          <a:ext cx="2257425" cy="3143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0.13021</cdr:x>
      <cdr:y>0.05492</cdr:y>
    </cdr:from>
    <cdr:to>
      <cdr:x>0.94364</cdr:x>
      <cdr:y>0.16856</cdr:y>
    </cdr:to>
    <cdr:sp macro="" textlink="">
      <cdr:nvSpPr>
        <cdr:cNvPr id="3" name="TextBox 2">
          <a:extLst xmlns:a="http://schemas.openxmlformats.org/drawingml/2006/main">
            <a:ext uri="{FF2B5EF4-FFF2-40B4-BE49-F238E27FC236}">
              <a16:creationId xmlns:a16="http://schemas.microsoft.com/office/drawing/2014/main" id="{38E3E1DF-6004-41DB-05A7-2E26DC43DA18}"/>
            </a:ext>
          </a:extLst>
        </cdr:cNvPr>
        <cdr:cNvSpPr txBox="1"/>
      </cdr:nvSpPr>
      <cdr:spPr>
        <a:xfrm xmlns:a="http://schemas.openxmlformats.org/drawingml/2006/main">
          <a:off x="423863" y="138113"/>
          <a:ext cx="2647950" cy="2857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0.14484</cdr:x>
      <cdr:y>0.03977</cdr:y>
    </cdr:from>
    <cdr:to>
      <cdr:x>0.83831</cdr:x>
      <cdr:y>0.16477</cdr:y>
    </cdr:to>
    <cdr:sp macro="" textlink="">
      <cdr:nvSpPr>
        <cdr:cNvPr id="7" name="TextBox 1">
          <a:extLst xmlns:a="http://schemas.openxmlformats.org/drawingml/2006/main">
            <a:ext uri="{FF2B5EF4-FFF2-40B4-BE49-F238E27FC236}">
              <a16:creationId xmlns:a16="http://schemas.microsoft.com/office/drawing/2014/main" id="{06454E6C-280B-6861-98EB-DA9712410C27}"/>
            </a:ext>
          </a:extLst>
        </cdr:cNvPr>
        <cdr:cNvSpPr txBox="1"/>
      </cdr:nvSpPr>
      <cdr:spPr>
        <a:xfrm xmlns:a="http://schemas.openxmlformats.org/drawingml/2006/main">
          <a:off x="471488" y="100013"/>
          <a:ext cx="2257425" cy="3143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0.13021</cdr:x>
      <cdr:y>0.05492</cdr:y>
    </cdr:from>
    <cdr:to>
      <cdr:x>0.94364</cdr:x>
      <cdr:y>0.16856</cdr:y>
    </cdr:to>
    <cdr:sp macro="" textlink="">
      <cdr:nvSpPr>
        <cdr:cNvPr id="9" name="TextBox 2">
          <a:extLst xmlns:a="http://schemas.openxmlformats.org/drawingml/2006/main">
            <a:ext uri="{FF2B5EF4-FFF2-40B4-BE49-F238E27FC236}">
              <a16:creationId xmlns:a16="http://schemas.microsoft.com/office/drawing/2014/main" id="{38E3E1DF-6004-41DB-05A7-2E26DC43DA18}"/>
            </a:ext>
          </a:extLst>
        </cdr:cNvPr>
        <cdr:cNvSpPr txBox="1"/>
      </cdr:nvSpPr>
      <cdr:spPr>
        <a:xfrm xmlns:a="http://schemas.openxmlformats.org/drawingml/2006/main">
          <a:off x="423863" y="138113"/>
          <a:ext cx="2647950" cy="2857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0.11251</cdr:x>
      <cdr:y>0</cdr:y>
    </cdr:from>
    <cdr:to>
      <cdr:x>0.88749</cdr:x>
      <cdr:y>0.07651</cdr:y>
    </cdr:to>
    <cdr:sp macro="" textlink="">
      <cdr:nvSpPr>
        <cdr:cNvPr id="11" name="TextBox 3">
          <a:extLst xmlns:a="http://schemas.openxmlformats.org/drawingml/2006/main">
            <a:ext uri="{FF2B5EF4-FFF2-40B4-BE49-F238E27FC236}">
              <a16:creationId xmlns:a16="http://schemas.microsoft.com/office/drawing/2014/main" id="{84D872FB-8D46-22CE-3EC0-84E9DAA34CBE}"/>
            </a:ext>
          </a:extLst>
        </cdr:cNvPr>
        <cdr:cNvSpPr txBox="1"/>
      </cdr:nvSpPr>
      <cdr:spPr>
        <a:xfrm xmlns:a="http://schemas.openxmlformats.org/drawingml/2006/main">
          <a:off x="557677" y="-1647231"/>
          <a:ext cx="3841116" cy="21922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baseline="0" dirty="0">
              <a:solidFill>
                <a:srgbClr val="581D74"/>
              </a:solidFill>
              <a:effectLst/>
              <a:latin typeface="Arial" panose="020B0604020202020204" pitchFamily="34" charset="0"/>
              <a:ea typeface="Inter" panose="02000503000000020004" pitchFamily="2" charset="0"/>
              <a:cs typeface="Arial" panose="020B0604020202020204" pitchFamily="34" charset="0"/>
            </a:rPr>
            <a:t>Contributions to Real</a:t>
          </a:r>
          <a:r>
            <a:rPr lang="en-US" sz="1200" b="1" i="0" dirty="0">
              <a:solidFill>
                <a:srgbClr val="581D74"/>
              </a:solidFill>
              <a:effectLst/>
              <a:latin typeface="Arial" panose="020B0604020202020204" pitchFamily="34" charset="0"/>
              <a:ea typeface="Inter" panose="02000503000000020004" pitchFamily="2" charset="0"/>
              <a:cs typeface="Arial" panose="020B0604020202020204" pitchFamily="34" charset="0"/>
            </a:rPr>
            <a:t> Gross Domestic Product</a:t>
          </a:r>
          <a:endParaRPr lang="en-US" sz="1200" b="1" dirty="0">
            <a:solidFill>
              <a:srgbClr val="581D74"/>
            </a:solidFill>
            <a:latin typeface="Arial" panose="020B0604020202020204" pitchFamily="34" charset="0"/>
            <a:ea typeface="Inter" panose="02000503000000020004" pitchFamily="2" charset="0"/>
            <a:cs typeface="Arial" panose="020B0604020202020204" pitchFamily="34" charset="0"/>
          </a:endParaRPr>
        </a:p>
      </cdr:txBody>
    </cdr:sp>
  </cdr:relSizeAnchor>
  <cdr:relSizeAnchor xmlns:cdr="http://schemas.openxmlformats.org/drawingml/2006/chartDrawing">
    <cdr:from>
      <cdr:x>0.74231</cdr:x>
      <cdr:y>0.76708</cdr:y>
    </cdr:from>
    <cdr:to>
      <cdr:x>0.96106</cdr:x>
      <cdr:y>0.85389</cdr:y>
    </cdr:to>
    <cdr:sp macro="" textlink="">
      <cdr:nvSpPr>
        <cdr:cNvPr id="12" name="TextBox 5">
          <a:extLst xmlns:a="http://schemas.openxmlformats.org/drawingml/2006/main">
            <a:ext uri="{FF2B5EF4-FFF2-40B4-BE49-F238E27FC236}">
              <a16:creationId xmlns:a16="http://schemas.microsoft.com/office/drawing/2014/main" id="{8BE0BD66-2AFA-37C4-9DC2-10AB7A914FD9}"/>
            </a:ext>
          </a:extLst>
        </cdr:cNvPr>
        <cdr:cNvSpPr txBox="1"/>
      </cdr:nvSpPr>
      <cdr:spPr>
        <a:xfrm xmlns:a="http://schemas.openxmlformats.org/drawingml/2006/main">
          <a:off x="4751382" y="2454973"/>
          <a:ext cx="1400175" cy="27782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900" b="1" dirty="0">
              <a:solidFill>
                <a:schemeClr val="tx1"/>
              </a:solidFill>
              <a:latin typeface="Inter" panose="02000503000000020004" pitchFamily="2" charset="0"/>
              <a:ea typeface="Inter" panose="02000503000000020004" pitchFamily="2" charset="0"/>
            </a:rPr>
            <a:t>Forecast</a:t>
          </a:r>
        </a:p>
      </cdr:txBody>
    </cdr:sp>
  </cdr:relSizeAnchor>
  <cdr:relSizeAnchor xmlns:cdr="http://schemas.openxmlformats.org/drawingml/2006/chartDrawing">
    <cdr:from>
      <cdr:x>0.75788</cdr:x>
      <cdr:y>0.84463</cdr:y>
    </cdr:from>
    <cdr:to>
      <cdr:x>0.84631</cdr:x>
      <cdr:y>0.84463</cdr:y>
    </cdr:to>
    <cdr:cxnSp macro="">
      <cdr:nvCxnSpPr>
        <cdr:cNvPr id="13" name="Straight Arrow Connector 7">
          <a:extLst xmlns:a="http://schemas.openxmlformats.org/drawingml/2006/main">
            <a:ext uri="{FF2B5EF4-FFF2-40B4-BE49-F238E27FC236}">
              <a16:creationId xmlns:a16="http://schemas.microsoft.com/office/drawing/2014/main" id="{277D7F25-0362-DE3B-199B-436EEA212B71}"/>
            </a:ext>
          </a:extLst>
        </cdr:cNvPr>
        <cdr:cNvCxnSpPr/>
      </cdr:nvCxnSpPr>
      <cdr:spPr>
        <a:xfrm xmlns:a="http://schemas.openxmlformats.org/drawingml/2006/main">
          <a:off x="4851037" y="2703164"/>
          <a:ext cx="566023" cy="0"/>
        </a:xfrm>
        <a:prstGeom xmlns:a="http://schemas.openxmlformats.org/drawingml/2006/main" prst="straightConnector1">
          <a:avLst/>
        </a:prstGeom>
        <a:ln xmlns:a="http://schemas.openxmlformats.org/drawingml/2006/main" w="15875">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cdr:x>
      <cdr:y>0.05396</cdr:y>
    </cdr:from>
    <cdr:to>
      <cdr:x>0.14512</cdr:x>
      <cdr:y>0.14276</cdr:y>
    </cdr:to>
    <cdr:sp macro="" textlink="">
      <cdr:nvSpPr>
        <cdr:cNvPr id="14" name="TextBox 1">
          <a:extLst xmlns:a="http://schemas.openxmlformats.org/drawingml/2006/main">
            <a:ext uri="{FF2B5EF4-FFF2-40B4-BE49-F238E27FC236}">
              <a16:creationId xmlns:a16="http://schemas.microsoft.com/office/drawing/2014/main" id="{642A3762-85B8-27CC-02C6-84FBAAD9D47A}"/>
            </a:ext>
          </a:extLst>
        </cdr:cNvPr>
        <cdr:cNvSpPr txBox="1"/>
      </cdr:nvSpPr>
      <cdr:spPr>
        <a:xfrm xmlns:a="http://schemas.openxmlformats.org/drawingml/2006/main">
          <a:off x="0" y="154609"/>
          <a:ext cx="719284" cy="25443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latin typeface="Arial" panose="020B0604020202020204" pitchFamily="34" charset="0"/>
              <a:ea typeface="Inter" panose="02000503000000020004" pitchFamily="2" charset="0"/>
              <a:cs typeface="Arial" panose="020B0604020202020204" pitchFamily="34" charset="0"/>
            </a:rPr>
            <a:t>q/q saar, %</a:t>
          </a:r>
          <a:endParaRPr lang="en-US" sz="800" dirty="0">
            <a:solidFill>
              <a:srgbClr val="581D74"/>
            </a:solidFill>
            <a:latin typeface="Arial" panose="020B0604020202020204" pitchFamily="34" charset="0"/>
            <a:ea typeface="Inter" panose="02000503000000020004" pitchFamily="2" charset="0"/>
            <a:cs typeface="Arial" panose="020B0604020202020204" pitchFamily="34" charset="0"/>
          </a:endParaRPr>
        </a:p>
      </cdr:txBody>
    </cdr:sp>
  </cdr:relSizeAnchor>
</c:userShapes>
</file>

<file path=ppt/drawings/drawing10.xml><?xml version="1.0" encoding="utf-8"?>
<c:userShapes xmlns:c="http://schemas.openxmlformats.org/drawingml/2006/chart">
  <cdr:relSizeAnchor xmlns:cdr="http://schemas.openxmlformats.org/drawingml/2006/chartDrawing">
    <cdr:from>
      <cdr:x>0</cdr:x>
      <cdr:y>0.95381</cdr:y>
    </cdr:from>
    <cdr:to>
      <cdr:x>0.55038</cdr:x>
      <cdr:y>1</cdr:y>
    </cdr:to>
    <cdr:sp macro="" textlink="">
      <cdr:nvSpPr>
        <cdr:cNvPr id="2" name="TextBox 1">
          <a:extLst xmlns:a="http://schemas.openxmlformats.org/drawingml/2006/main">
            <a:ext uri="{FF2B5EF4-FFF2-40B4-BE49-F238E27FC236}">
              <a16:creationId xmlns:a16="http://schemas.microsoft.com/office/drawing/2014/main" id="{1E6B7045-C796-A7D3-4746-587CAB985687}"/>
            </a:ext>
          </a:extLst>
        </cdr:cNvPr>
        <cdr:cNvSpPr txBox="1"/>
      </cdr:nvSpPr>
      <cdr:spPr>
        <a:xfrm xmlns:a="http://schemas.openxmlformats.org/drawingml/2006/main">
          <a:off x="0" y="3488648"/>
          <a:ext cx="3019605" cy="168952"/>
        </a:xfrm>
        <a:prstGeom xmlns:a="http://schemas.openxmlformats.org/drawingml/2006/main" prst="rect">
          <a:avLst/>
        </a:prstGeom>
      </cdr:spPr>
      <cdr:txBody>
        <a:bodyPr xmlns:a="http://schemas.openxmlformats.org/drawingml/2006/main" vertOverflow="clip" wrap="square" lIns="0" tIns="0" rIns="0" bIns="0" rtlCol="0"/>
        <a:lstStyle xmlns:a="http://schemas.openxmlformats.org/drawingml/2006/main"/>
        <a:p xmlns:a="http://schemas.openxmlformats.org/drawingml/2006/main">
          <a:r>
            <a:rPr lang="en-US" sz="800" dirty="0">
              <a:latin typeface="Arial" panose="020B0604020202020204" pitchFamily="34" charset="0"/>
              <a:cs typeface="Arial" panose="020B0604020202020204" pitchFamily="34" charset="0"/>
            </a:rPr>
            <a:t>Source: Natixis, Bloomberg</a:t>
          </a:r>
        </a:p>
        <a:p xmlns:a="http://schemas.openxmlformats.org/drawingml/2006/main">
          <a:r>
            <a:rPr lang="en-US" sz="800" baseline="0" dirty="0">
              <a:latin typeface="Arial" panose="020B0604020202020204" pitchFamily="34" charset="0"/>
              <a:cs typeface="Arial" panose="020B0604020202020204" pitchFamily="34" charset="0"/>
            </a:rPr>
            <a:t>.</a:t>
          </a:r>
          <a:endParaRPr lang="en-US" sz="800" dirty="0">
            <a:latin typeface="Arial" panose="020B0604020202020204" pitchFamily="34" charset="0"/>
            <a:cs typeface="Arial" panose="020B0604020202020204" pitchFamily="34" charset="0"/>
          </a:endParaRPr>
        </a:p>
      </cdr:txBody>
    </cdr:sp>
  </cdr:relSizeAnchor>
</c:userShapes>
</file>

<file path=ppt/drawings/drawing11.xml><?xml version="1.0" encoding="utf-8"?>
<c:userShapes xmlns:c="http://schemas.openxmlformats.org/drawingml/2006/chart">
  <cdr:relSizeAnchor xmlns:cdr="http://schemas.openxmlformats.org/drawingml/2006/chartDrawing">
    <cdr:from>
      <cdr:x>0</cdr:x>
      <cdr:y>0.9133</cdr:y>
    </cdr:from>
    <cdr:to>
      <cdr:x>0.52254</cdr:x>
      <cdr:y>1</cdr:y>
    </cdr:to>
    <cdr:sp macro="" textlink="">
      <cdr:nvSpPr>
        <cdr:cNvPr id="2" name="Rectangle 1">
          <a:extLst xmlns:a="http://schemas.openxmlformats.org/drawingml/2006/main">
            <a:ext uri="{FF2B5EF4-FFF2-40B4-BE49-F238E27FC236}">
              <a16:creationId xmlns:a16="http://schemas.microsoft.com/office/drawing/2014/main" id="{4B0F75ED-3463-5F20-0902-6D086988468A}"/>
            </a:ext>
          </a:extLst>
        </cdr:cNvPr>
        <cdr:cNvSpPr/>
      </cdr:nvSpPr>
      <cdr:spPr>
        <a:xfrm xmlns:a="http://schemas.openxmlformats.org/drawingml/2006/main">
          <a:off x="0" y="2666641"/>
          <a:ext cx="3583579" cy="253132"/>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en-US" sz="800" dirty="0">
              <a:solidFill>
                <a:sysClr val="windowText" lastClr="000000"/>
              </a:solidFill>
              <a:latin typeface="Arial" panose="020B0604020202020204" pitchFamily="34" charset="0"/>
              <a:cs typeface="Arial" panose="020B0604020202020204" pitchFamily="34" charset="0"/>
            </a:rPr>
            <a:t>N.B.</a:t>
          </a:r>
          <a:r>
            <a:rPr lang="en-US" sz="800" baseline="0" dirty="0">
              <a:solidFill>
                <a:sysClr val="windowText" lastClr="000000"/>
              </a:solidFill>
              <a:latin typeface="Arial" panose="020B0604020202020204" pitchFamily="34" charset="0"/>
              <a:cs typeface="Arial" panose="020B0604020202020204" pitchFamily="34" charset="0"/>
            </a:rPr>
            <a:t> Data as of 2023.</a:t>
          </a:r>
        </a:p>
        <a:p xmlns:a="http://schemas.openxmlformats.org/drawingml/2006/main">
          <a:r>
            <a:rPr lang="en-US" sz="800" baseline="0" dirty="0">
              <a:solidFill>
                <a:sysClr val="windowText" lastClr="000000"/>
              </a:solidFill>
              <a:latin typeface="Arial" panose="020B0604020202020204" pitchFamily="34" charset="0"/>
              <a:cs typeface="Arial" panose="020B0604020202020204" pitchFamily="34" charset="0"/>
            </a:rPr>
            <a:t>Source: Natixis, UN</a:t>
          </a:r>
          <a:r>
            <a:rPr lang="en-US" sz="800" dirty="0">
              <a:solidFill>
                <a:sysClr val="windowText" lastClr="000000"/>
              </a:solidFill>
              <a:latin typeface="Arial" panose="020B0604020202020204" pitchFamily="34" charset="0"/>
              <a:cs typeface="Arial" panose="020B0604020202020204" pitchFamily="34" charset="0"/>
            </a:rPr>
            <a:t> </a:t>
          </a:r>
          <a:r>
            <a:rPr lang="en-US" sz="800" dirty="0" err="1">
              <a:solidFill>
                <a:sysClr val="windowText" lastClr="000000"/>
              </a:solidFill>
              <a:latin typeface="Arial" panose="020B0604020202020204" pitchFamily="34" charset="0"/>
              <a:cs typeface="Arial" panose="020B0604020202020204" pitchFamily="34" charset="0"/>
            </a:rPr>
            <a:t>Comtrade</a:t>
          </a:r>
          <a:endParaRPr lang="en-US" sz="800" dirty="0">
            <a:solidFill>
              <a:sysClr val="windowText" lastClr="000000"/>
            </a:solidFill>
            <a:latin typeface="Arial" panose="020B0604020202020204" pitchFamily="34" charset="0"/>
            <a:cs typeface="Arial" panose="020B0604020202020204" pitchFamily="34" charset="0"/>
          </a:endParaRPr>
        </a:p>
      </cdr:txBody>
    </cdr:sp>
  </cdr:relSizeAnchor>
</c:userShapes>
</file>

<file path=ppt/drawings/drawing12.xml><?xml version="1.0" encoding="utf-8"?>
<c:userShapes xmlns:c="http://schemas.openxmlformats.org/drawingml/2006/chart">
  <cdr:relSizeAnchor xmlns:cdr="http://schemas.openxmlformats.org/drawingml/2006/chartDrawing">
    <cdr:from>
      <cdr:x>0</cdr:x>
      <cdr:y>0.93958</cdr:y>
    </cdr:from>
    <cdr:to>
      <cdr:x>0.65151</cdr:x>
      <cdr:y>1</cdr:y>
    </cdr:to>
    <cdr:sp macro="" textlink="">
      <cdr:nvSpPr>
        <cdr:cNvPr id="2" name="TextBox 9"/>
        <cdr:cNvSpPr txBox="1"/>
      </cdr:nvSpPr>
      <cdr:spPr>
        <a:xfrm xmlns:a="http://schemas.openxmlformats.org/drawingml/2006/main">
          <a:off x="0" y="2577446"/>
          <a:ext cx="2680833" cy="165754"/>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lIns="0" tIns="0" rIns="0" bIns="0"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US" sz="800" dirty="0">
              <a:solidFill>
                <a:sysClr val="windowText" lastClr="000000"/>
              </a:solidFill>
              <a:latin typeface="Arial" panose="020B0604020202020204" pitchFamily="34" charset="0"/>
              <a:cs typeface="Arial" panose="020B0604020202020204" pitchFamily="34" charset="0"/>
            </a:rPr>
            <a:t>Source:</a:t>
          </a:r>
          <a:r>
            <a:rPr lang="en-US" sz="800" baseline="0" dirty="0">
              <a:solidFill>
                <a:sysClr val="windowText" lastClr="000000"/>
              </a:solidFill>
              <a:latin typeface="Arial" panose="020B0604020202020204" pitchFamily="34" charset="0"/>
              <a:cs typeface="Arial" panose="020B0604020202020204" pitchFamily="34" charset="0"/>
            </a:rPr>
            <a:t> Natixis, UNCTAD</a:t>
          </a:r>
          <a:endParaRPr lang="en-US" sz="800" dirty="0">
            <a:solidFill>
              <a:sysClr val="windowText" lastClr="000000"/>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0.09818</cdr:x>
      <cdr:y>0.2414</cdr:y>
    </cdr:from>
    <cdr:to>
      <cdr:x>0.85967</cdr:x>
      <cdr:y>0.53571</cdr:y>
    </cdr:to>
    <cdr:sp macro="" textlink="">
      <cdr:nvSpPr>
        <cdr:cNvPr id="3" name="Text Box 2"/>
        <cdr:cNvSpPr txBox="1"/>
      </cdr:nvSpPr>
      <cdr:spPr>
        <a:xfrm xmlns:a="http://schemas.openxmlformats.org/drawingml/2006/main">
          <a:off x="260350" y="463550"/>
          <a:ext cx="2019300" cy="5651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cdr:x>
      <cdr:y>0</cdr:y>
    </cdr:from>
    <cdr:to>
      <cdr:x>1</cdr:x>
      <cdr:y>0.08206</cdr:y>
    </cdr:to>
    <cdr:sp macro="" textlink="">
      <cdr:nvSpPr>
        <cdr:cNvPr id="6" name="Text Box 5"/>
        <cdr:cNvSpPr txBox="1"/>
      </cdr:nvSpPr>
      <cdr:spPr>
        <a:xfrm xmlns:a="http://schemas.openxmlformats.org/drawingml/2006/main">
          <a:off x="0" y="0"/>
          <a:ext cx="4114800" cy="22511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200" b="1" dirty="0">
              <a:solidFill>
                <a:srgbClr val="581D74"/>
              </a:solidFill>
              <a:effectLst/>
              <a:latin typeface="Arial" panose="020B0604020202020204" pitchFamily="34" charset="0"/>
              <a:cs typeface="Arial" panose="020B0604020202020204" pitchFamily="34" charset="0"/>
            </a:rPr>
            <a:t>World: FDI Inflow as share of World's Total (%)</a:t>
          </a:r>
          <a:endParaRPr lang="en-US" sz="1200" dirty="0">
            <a:solidFill>
              <a:srgbClr val="581D74"/>
            </a:solidFill>
            <a:effectLst/>
            <a:latin typeface="Arial" panose="020B0604020202020204" pitchFamily="34" charset="0"/>
            <a:cs typeface="Arial" panose="020B0604020202020204" pitchFamily="34" charset="0"/>
          </a:endParaRPr>
        </a:p>
        <a:p xmlns:a="http://schemas.openxmlformats.org/drawingml/2006/main">
          <a:pPr algn="ctr"/>
          <a:r>
            <a:rPr lang="en-US" sz="1200" dirty="0">
              <a:solidFill>
                <a:srgbClr val="581D74"/>
              </a:solidFill>
              <a:effectLst/>
              <a:latin typeface="Arial" panose="020B0604020202020204" pitchFamily="34" charset="0"/>
              <a:cs typeface="Arial" panose="020B0604020202020204" pitchFamily="34" charset="0"/>
            </a:rPr>
            <a:t> </a:t>
          </a:r>
        </a:p>
        <a:p xmlns:a="http://schemas.openxmlformats.org/drawingml/2006/main">
          <a:pPr algn="ctr"/>
          <a:endParaRPr lang="en-US" sz="1200" dirty="0">
            <a:solidFill>
              <a:srgbClr val="581D74"/>
            </a:solidFill>
            <a:latin typeface="Arial" panose="020B0604020202020204" pitchFamily="34" charset="0"/>
            <a:cs typeface="Arial" panose="020B0604020202020204" pitchFamily="34" charset="0"/>
          </a:endParaRPr>
        </a:p>
      </cdr:txBody>
    </cdr:sp>
  </cdr:relSizeAnchor>
</c:userShapes>
</file>

<file path=ppt/drawings/drawing13.xml><?xml version="1.0" encoding="utf-8"?>
<c:userShapes xmlns:c="http://schemas.openxmlformats.org/drawingml/2006/chart">
  <cdr:relSizeAnchor xmlns:cdr="http://schemas.openxmlformats.org/drawingml/2006/chartDrawing">
    <cdr:from>
      <cdr:x>0</cdr:x>
      <cdr:y>0.9445</cdr:y>
    </cdr:from>
    <cdr:to>
      <cdr:x>0.74548</cdr:x>
      <cdr:y>1</cdr:y>
    </cdr:to>
    <cdr:sp macro="" textlink="">
      <cdr:nvSpPr>
        <cdr:cNvPr id="2" name="Rectangle 1">
          <a:extLst xmlns:a="http://schemas.openxmlformats.org/drawingml/2006/main">
            <a:ext uri="{FF2B5EF4-FFF2-40B4-BE49-F238E27FC236}">
              <a16:creationId xmlns:a16="http://schemas.microsoft.com/office/drawing/2014/main" id="{D8594971-AE15-8CA8-BC5F-62799990310B}"/>
            </a:ext>
          </a:extLst>
        </cdr:cNvPr>
        <cdr:cNvSpPr/>
      </cdr:nvSpPr>
      <cdr:spPr>
        <a:xfrm xmlns:a="http://schemas.openxmlformats.org/drawingml/2006/main">
          <a:off x="0" y="2590945"/>
          <a:ext cx="3067501" cy="152255"/>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lIns="0" tIns="0" rIns="0" bIns="0"/>
        <a:lstStyle xmlns:a="http://schemas.openxmlformats.org/drawingml/2006/main"/>
        <a:p xmlns:a="http://schemas.openxmlformats.org/drawingml/2006/main">
          <a:r>
            <a:rPr lang="en-US" sz="800" dirty="0">
              <a:solidFill>
                <a:sysClr val="windowText" lastClr="000000"/>
              </a:solidFill>
              <a:latin typeface="Arial" panose="020B0604020202020204" pitchFamily="34" charset="0"/>
              <a:cs typeface="Arial" panose="020B0604020202020204" pitchFamily="34" charset="0"/>
            </a:rPr>
            <a:t>Source: Natixis, </a:t>
          </a:r>
          <a:r>
            <a:rPr lang="en-US" sz="800" baseline="0" dirty="0">
              <a:solidFill>
                <a:sysClr val="windowText" lastClr="000000"/>
              </a:solidFill>
              <a:latin typeface="Arial" panose="020B0604020202020204" pitchFamily="34" charset="0"/>
              <a:cs typeface="Arial" panose="020B0604020202020204" pitchFamily="34" charset="0"/>
            </a:rPr>
            <a:t>UNCTAD</a:t>
          </a:r>
          <a:endParaRPr lang="en-US" sz="800" dirty="0">
            <a:solidFill>
              <a:sysClr val="windowText" lastClr="000000"/>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0.00215</cdr:x>
      <cdr:y>0.00661</cdr:y>
    </cdr:from>
    <cdr:to>
      <cdr:x>1</cdr:x>
      <cdr:y>0.09265</cdr:y>
    </cdr:to>
    <cdr:sp macro="" textlink="">
      <cdr:nvSpPr>
        <cdr:cNvPr id="3" name="Text Box 1"/>
        <cdr:cNvSpPr txBox="1"/>
      </cdr:nvSpPr>
      <cdr:spPr>
        <a:xfrm xmlns:a="http://schemas.openxmlformats.org/drawingml/2006/main">
          <a:off x="8847" y="18134"/>
          <a:ext cx="4105953" cy="23601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200" b="1" dirty="0">
              <a:solidFill>
                <a:srgbClr val="581D74"/>
              </a:solidFill>
              <a:effectLst/>
              <a:latin typeface="Arial" panose="020B0604020202020204" pitchFamily="34" charset="0"/>
              <a:ea typeface="+mn-ea"/>
              <a:cs typeface="Arial" panose="020B0604020202020204" pitchFamily="34" charset="0"/>
            </a:rPr>
            <a:t>China: FDI Destinations as share of total (%)</a:t>
          </a:r>
          <a:endParaRPr lang="en-US" sz="1200" dirty="0">
            <a:solidFill>
              <a:srgbClr val="581D74"/>
            </a:solidFill>
            <a:effectLst/>
            <a:latin typeface="Arial" panose="020B0604020202020204" pitchFamily="34" charset="0"/>
            <a:ea typeface="+mn-ea"/>
            <a:cs typeface="Arial" panose="020B0604020202020204" pitchFamily="34" charset="0"/>
          </a:endParaRPr>
        </a:p>
      </cdr:txBody>
    </cdr:sp>
  </cdr:relSizeAnchor>
</c:userShapes>
</file>

<file path=ppt/drawings/drawing14.xml><?xml version="1.0" encoding="utf-8"?>
<c:userShapes xmlns:c="http://schemas.openxmlformats.org/drawingml/2006/chart">
  <cdr:relSizeAnchor xmlns:cdr="http://schemas.openxmlformats.org/drawingml/2006/chartDrawing">
    <cdr:from>
      <cdr:x>0</cdr:x>
      <cdr:y>0.94253</cdr:y>
    </cdr:from>
    <cdr:to>
      <cdr:x>0.55499</cdr:x>
      <cdr:y>1</cdr:y>
    </cdr:to>
    <cdr:sp macro="" textlink="">
      <cdr:nvSpPr>
        <cdr:cNvPr id="2" name="TextBox 1">
          <a:extLst xmlns:a="http://schemas.openxmlformats.org/drawingml/2006/main">
            <a:ext uri="{FF2B5EF4-FFF2-40B4-BE49-F238E27FC236}">
              <a16:creationId xmlns:a16="http://schemas.microsoft.com/office/drawing/2014/main" id="{AA5AC94D-BE83-60CE-8F2D-68283427855A}"/>
            </a:ext>
          </a:extLst>
        </cdr:cNvPr>
        <cdr:cNvSpPr txBox="1"/>
      </cdr:nvSpPr>
      <cdr:spPr>
        <a:xfrm xmlns:a="http://schemas.openxmlformats.org/drawingml/2006/main">
          <a:off x="0" y="2154619"/>
          <a:ext cx="1471700" cy="131381"/>
        </a:xfrm>
        <a:prstGeom xmlns:a="http://schemas.openxmlformats.org/drawingml/2006/main" prst="rect">
          <a:avLst/>
        </a:prstGeom>
      </cdr:spPr>
      <cdr:txBody>
        <a:bodyPr xmlns:a="http://schemas.openxmlformats.org/drawingml/2006/main" vertOverflow="clip" wrap="square" lIns="0" tIns="0" rIns="0" bIns="0" rtlCol="0"/>
        <a:lstStyle xmlns:a="http://schemas.openxmlformats.org/drawingml/2006/main"/>
        <a:p xmlns:a="http://schemas.openxmlformats.org/drawingml/2006/main">
          <a:r>
            <a:rPr lang="en-US" sz="800" dirty="0">
              <a:latin typeface="Arial" panose="020B0604020202020204" pitchFamily="34" charset="0"/>
              <a:cs typeface="Arial" panose="020B0604020202020204" pitchFamily="34" charset="0"/>
            </a:rPr>
            <a:t>Source:</a:t>
          </a:r>
          <a:r>
            <a:rPr lang="en-US" sz="800" baseline="0" dirty="0">
              <a:latin typeface="Arial" panose="020B0604020202020204" pitchFamily="34" charset="0"/>
              <a:cs typeface="Arial" panose="020B0604020202020204" pitchFamily="34" charset="0"/>
            </a:rPr>
            <a:t> Natixis</a:t>
          </a:r>
          <a:endParaRPr lang="en-US" sz="800" dirty="0">
            <a:latin typeface="Arial" panose="020B0604020202020204" pitchFamily="34" charset="0"/>
            <a:cs typeface="Arial" panose="020B0604020202020204" pitchFamily="34" charset="0"/>
          </a:endParaRPr>
        </a:p>
      </cdr:txBody>
    </cdr:sp>
  </cdr:relSizeAnchor>
</c:userShapes>
</file>

<file path=ppt/drawings/drawing15.xml><?xml version="1.0" encoding="utf-8"?>
<c:userShapes xmlns:c="http://schemas.openxmlformats.org/drawingml/2006/chart">
  <cdr:relSizeAnchor xmlns:cdr="http://schemas.openxmlformats.org/drawingml/2006/chartDrawing">
    <cdr:from>
      <cdr:x>0</cdr:x>
      <cdr:y>0.91097</cdr:y>
    </cdr:from>
    <cdr:to>
      <cdr:x>0.98876</cdr:x>
      <cdr:y>1</cdr:y>
    </cdr:to>
    <cdr:sp macro="" textlink="">
      <cdr:nvSpPr>
        <cdr:cNvPr id="3" name="TextBox 1">
          <a:extLst xmlns:a="http://schemas.openxmlformats.org/drawingml/2006/main">
            <a:ext uri="{FF2B5EF4-FFF2-40B4-BE49-F238E27FC236}">
              <a16:creationId xmlns:a16="http://schemas.microsoft.com/office/drawing/2014/main" id="{F60B03D1-7B79-2D29-5C41-E231DEDE6FA9}"/>
            </a:ext>
          </a:extLst>
        </cdr:cNvPr>
        <cdr:cNvSpPr txBox="1"/>
      </cdr:nvSpPr>
      <cdr:spPr>
        <a:xfrm xmlns:a="http://schemas.openxmlformats.org/drawingml/2006/main">
          <a:off x="0" y="2082472"/>
          <a:ext cx="2621954" cy="203528"/>
        </a:xfrm>
        <a:prstGeom xmlns:a="http://schemas.openxmlformats.org/drawingml/2006/main" prst="rect">
          <a:avLst/>
        </a:prstGeom>
      </cdr:spPr>
      <cdr:txBody>
        <a:bodyPr xmlns:a="http://schemas.openxmlformats.org/drawingml/2006/main" wrap="square" lIns="0" tIns="0" rIns="0" bIns="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800" dirty="0">
              <a:latin typeface="Arial" panose="020B0604020202020204" pitchFamily="34" charset="0"/>
              <a:cs typeface="Arial" panose="020B0604020202020204" pitchFamily="34" charset="0"/>
            </a:rPr>
            <a:t>N.B. Estimates</a:t>
          </a:r>
          <a:r>
            <a:rPr lang="en-US" sz="800" baseline="0" dirty="0">
              <a:latin typeface="Arial" panose="020B0604020202020204" pitchFamily="34" charset="0"/>
              <a:cs typeface="Arial" panose="020B0604020202020204" pitchFamily="34" charset="0"/>
            </a:rPr>
            <a:t> of nominal GDP used for 202</a:t>
          </a:r>
          <a:r>
            <a:rPr lang="en-US" altLang="zh-TW" sz="800" baseline="0" dirty="0">
              <a:latin typeface="Arial" panose="020B0604020202020204" pitchFamily="34" charset="0"/>
              <a:cs typeface="Arial" panose="020B0604020202020204" pitchFamily="34" charset="0"/>
            </a:rPr>
            <a:t>5</a:t>
          </a:r>
          <a:r>
            <a:rPr lang="en-US" sz="800" baseline="0" dirty="0">
              <a:latin typeface="Arial" panose="020B0604020202020204" pitchFamily="34" charset="0"/>
              <a:cs typeface="Arial" panose="020B0604020202020204" pitchFamily="34" charset="0"/>
            </a:rPr>
            <a:t>. </a:t>
          </a:r>
        </a:p>
        <a:p xmlns:a="http://schemas.openxmlformats.org/drawingml/2006/main">
          <a:r>
            <a:rPr lang="en-US" sz="800" dirty="0">
              <a:latin typeface="Arial" panose="020B0604020202020204" pitchFamily="34" charset="0"/>
              <a:cs typeface="Arial" panose="020B0604020202020204" pitchFamily="34" charset="0"/>
            </a:rPr>
            <a:t>Source:</a:t>
          </a:r>
          <a:r>
            <a:rPr lang="en-US" sz="800" baseline="0" dirty="0">
              <a:latin typeface="Arial" panose="020B0604020202020204" pitchFamily="34" charset="0"/>
              <a:cs typeface="Arial" panose="020B0604020202020204" pitchFamily="34" charset="0"/>
            </a:rPr>
            <a:t> Natixis</a:t>
          </a:r>
          <a:endParaRPr lang="en-US" sz="800" dirty="0">
            <a:latin typeface="Arial" panose="020B0604020202020204" pitchFamily="34" charset="0"/>
            <a:cs typeface="Arial" panose="020B0604020202020204" pitchFamily="34" charset="0"/>
          </a:endParaRPr>
        </a:p>
      </cdr:txBody>
    </cdr:sp>
  </cdr:relSizeAnchor>
</c:userShapes>
</file>

<file path=ppt/drawings/drawing16.xml><?xml version="1.0" encoding="utf-8"?>
<c:userShapes xmlns:c="http://schemas.openxmlformats.org/drawingml/2006/chart">
  <cdr:relSizeAnchor xmlns:cdr="http://schemas.openxmlformats.org/drawingml/2006/chartDrawing">
    <cdr:from>
      <cdr:x>0.41521</cdr:x>
      <cdr:y>0.28855</cdr:y>
    </cdr:from>
    <cdr:to>
      <cdr:x>0.55641</cdr:x>
      <cdr:y>0.37882</cdr:y>
    </cdr:to>
    <cdr:sp macro="" textlink="">
      <cdr:nvSpPr>
        <cdr:cNvPr id="2" name="TextBox 1">
          <a:extLst xmlns:a="http://schemas.openxmlformats.org/drawingml/2006/main">
            <a:ext uri="{FF2B5EF4-FFF2-40B4-BE49-F238E27FC236}">
              <a16:creationId xmlns:a16="http://schemas.microsoft.com/office/drawing/2014/main" id="{41138EEF-D9DF-E4DA-A692-F20068223242}"/>
            </a:ext>
          </a:extLst>
        </cdr:cNvPr>
        <cdr:cNvSpPr txBox="1"/>
      </cdr:nvSpPr>
      <cdr:spPr>
        <a:xfrm xmlns:a="http://schemas.openxmlformats.org/drawingml/2006/main">
          <a:off x="1804040" y="775383"/>
          <a:ext cx="613499" cy="24257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000">
              <a:latin typeface="Arial" panose="020B0604020202020204" pitchFamily="34" charset="0"/>
              <a:cs typeface="Arial" panose="020B0604020202020204" pitchFamily="34" charset="0"/>
            </a:rPr>
            <a:t>Tighter</a:t>
          </a:r>
        </a:p>
      </cdr:txBody>
    </cdr:sp>
  </cdr:relSizeAnchor>
  <cdr:relSizeAnchor xmlns:cdr="http://schemas.openxmlformats.org/drawingml/2006/chartDrawing">
    <cdr:from>
      <cdr:x>0.20811</cdr:x>
      <cdr:y>0.61588</cdr:y>
    </cdr:from>
    <cdr:to>
      <cdr:x>0.34931</cdr:x>
      <cdr:y>0.70616</cdr:y>
    </cdr:to>
    <cdr:sp macro="" textlink="">
      <cdr:nvSpPr>
        <cdr:cNvPr id="3" name="TextBox 1">
          <a:extLst xmlns:a="http://schemas.openxmlformats.org/drawingml/2006/main">
            <a:ext uri="{FF2B5EF4-FFF2-40B4-BE49-F238E27FC236}">
              <a16:creationId xmlns:a16="http://schemas.microsoft.com/office/drawing/2014/main" id="{37889199-4734-1359-765F-47D752E0DD6B}"/>
            </a:ext>
          </a:extLst>
        </cdr:cNvPr>
        <cdr:cNvSpPr txBox="1"/>
      </cdr:nvSpPr>
      <cdr:spPr>
        <a:xfrm xmlns:a="http://schemas.openxmlformats.org/drawingml/2006/main">
          <a:off x="856336" y="1689474"/>
          <a:ext cx="581010" cy="24765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a:latin typeface="Arial" panose="020B0604020202020204" pitchFamily="34" charset="0"/>
              <a:cs typeface="Arial" panose="020B0604020202020204" pitchFamily="34" charset="0"/>
            </a:rPr>
            <a:t>Looser</a:t>
          </a:r>
        </a:p>
      </cdr:txBody>
    </cdr:sp>
  </cdr:relSizeAnchor>
  <cdr:relSizeAnchor xmlns:cdr="http://schemas.openxmlformats.org/drawingml/2006/chartDrawing">
    <cdr:from>
      <cdr:x>0.42013</cdr:x>
      <cdr:y>0.23342</cdr:y>
    </cdr:from>
    <cdr:to>
      <cdr:x>0.42149</cdr:x>
      <cdr:y>0.45247</cdr:y>
    </cdr:to>
    <cdr:cxnSp macro="">
      <cdr:nvCxnSpPr>
        <cdr:cNvPr id="5" name="Straight Arrow Connector 4">
          <a:extLst xmlns:a="http://schemas.openxmlformats.org/drawingml/2006/main">
            <a:ext uri="{FF2B5EF4-FFF2-40B4-BE49-F238E27FC236}">
              <a16:creationId xmlns:a16="http://schemas.microsoft.com/office/drawing/2014/main" id="{2CA81CD9-8237-C9C7-EAD9-87AE55C06D2C}"/>
            </a:ext>
          </a:extLst>
        </cdr:cNvPr>
        <cdr:cNvCxnSpPr/>
      </cdr:nvCxnSpPr>
      <cdr:spPr>
        <a:xfrm xmlns:a="http://schemas.openxmlformats.org/drawingml/2006/main" flipH="1" flipV="1">
          <a:off x="1825439" y="627250"/>
          <a:ext cx="5873" cy="588617"/>
        </a:xfrm>
        <a:prstGeom xmlns:a="http://schemas.openxmlformats.org/drawingml/2006/main" prst="straightConnector1">
          <a:avLst/>
        </a:prstGeom>
        <a:ln xmlns:a="http://schemas.openxmlformats.org/drawingml/2006/main">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0.21074</cdr:x>
      <cdr:y>0.56499</cdr:y>
    </cdr:from>
    <cdr:to>
      <cdr:x>0.21094</cdr:x>
      <cdr:y>0.78694</cdr:y>
    </cdr:to>
    <cdr:cxnSp macro="">
      <cdr:nvCxnSpPr>
        <cdr:cNvPr id="6" name="Straight Arrow Connector 5">
          <a:extLst xmlns:a="http://schemas.openxmlformats.org/drawingml/2006/main">
            <a:ext uri="{FF2B5EF4-FFF2-40B4-BE49-F238E27FC236}">
              <a16:creationId xmlns:a16="http://schemas.microsoft.com/office/drawing/2014/main" id="{91617E43-B4A1-273A-1546-26713E394738}"/>
            </a:ext>
          </a:extLst>
        </cdr:cNvPr>
        <cdr:cNvCxnSpPr/>
      </cdr:nvCxnSpPr>
      <cdr:spPr>
        <a:xfrm xmlns:a="http://schemas.openxmlformats.org/drawingml/2006/main" flipV="1">
          <a:off x="867167" y="1549889"/>
          <a:ext cx="829" cy="608836"/>
        </a:xfrm>
        <a:prstGeom xmlns:a="http://schemas.openxmlformats.org/drawingml/2006/main" prst="straightConnector1">
          <a:avLst/>
        </a:prstGeom>
        <a:ln xmlns:a="http://schemas.openxmlformats.org/drawingml/2006/main">
          <a:solidFill>
            <a:schemeClr val="tx1"/>
          </a:solidFill>
          <a:headEnd type="arrow"/>
          <a:tailEnd type="non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cdr:x>
      <cdr:y>0.8877</cdr:y>
    </cdr:from>
    <cdr:to>
      <cdr:x>0.76883</cdr:x>
      <cdr:y>1</cdr:y>
    </cdr:to>
    <cdr:sp macro="" textlink="">
      <cdr:nvSpPr>
        <cdr:cNvPr id="4" name="TextBox 1">
          <a:extLst xmlns:a="http://schemas.openxmlformats.org/drawingml/2006/main">
            <a:ext uri="{FF2B5EF4-FFF2-40B4-BE49-F238E27FC236}">
              <a16:creationId xmlns:a16="http://schemas.microsoft.com/office/drawing/2014/main" id="{04643057-90B7-65B3-BE4B-B952C732FE39}"/>
            </a:ext>
          </a:extLst>
        </cdr:cNvPr>
        <cdr:cNvSpPr txBox="1"/>
      </cdr:nvSpPr>
      <cdr:spPr>
        <a:xfrm xmlns:a="http://schemas.openxmlformats.org/drawingml/2006/main">
          <a:off x="0" y="2435133"/>
          <a:ext cx="3163582" cy="30806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800" dirty="0">
              <a:solidFill>
                <a:schemeClr val="tx1"/>
              </a:solidFill>
              <a:latin typeface="Arial" panose="020B0604020202020204" pitchFamily="34" charset="0"/>
              <a:cs typeface="Arial" panose="020B0604020202020204" pitchFamily="34" charset="0"/>
            </a:rPr>
            <a:t>Source: Natixis, CEIC</a:t>
          </a:r>
        </a:p>
        <a:p xmlns:a="http://schemas.openxmlformats.org/drawingml/2006/main">
          <a:r>
            <a:rPr lang="en-US" sz="800" dirty="0">
              <a:solidFill>
                <a:schemeClr val="tx1"/>
              </a:solidFill>
              <a:latin typeface="Arial" panose="020B0604020202020204" pitchFamily="34" charset="0"/>
              <a:cs typeface="Arial" panose="020B0604020202020204" pitchFamily="34" charset="0"/>
            </a:rPr>
            <a:t>N.B.</a:t>
          </a:r>
          <a:r>
            <a:rPr lang="en-US" sz="800" baseline="0" dirty="0">
              <a:solidFill>
                <a:schemeClr val="tx1"/>
              </a:solidFill>
              <a:latin typeface="Arial" panose="020B0604020202020204" pitchFamily="34" charset="0"/>
              <a:cs typeface="Arial" panose="020B0604020202020204" pitchFamily="34" charset="0"/>
            </a:rPr>
            <a:t> Data as of </a:t>
          </a:r>
          <a:r>
            <a:rPr lang="en-US" sz="800" dirty="0">
              <a:solidFill>
                <a:schemeClr val="tx1"/>
              </a:solidFill>
              <a:latin typeface="Arial" panose="020B0604020202020204" pitchFamily="34" charset="0"/>
              <a:cs typeface="Arial" panose="020B0604020202020204" pitchFamily="34" charset="0"/>
            </a:rPr>
            <a:t>April</a:t>
          </a:r>
          <a:r>
            <a:rPr lang="en-US" sz="800" baseline="0" dirty="0">
              <a:solidFill>
                <a:schemeClr val="tx1"/>
              </a:solidFill>
              <a:latin typeface="Arial" panose="020B0604020202020204" pitchFamily="34" charset="0"/>
              <a:cs typeface="Arial" panose="020B0604020202020204" pitchFamily="34" charset="0"/>
            </a:rPr>
            <a:t> 2025.</a:t>
          </a:r>
          <a:endParaRPr lang="en-US" sz="800" dirty="0">
            <a:solidFill>
              <a:schemeClr val="tx1"/>
            </a:solidFill>
            <a:latin typeface="Arial" panose="020B0604020202020204" pitchFamily="34" charset="0"/>
            <a:cs typeface="Arial" panose="020B0604020202020204" pitchFamily="34" charset="0"/>
          </a:endParaRPr>
        </a:p>
        <a:p xmlns:a="http://schemas.openxmlformats.org/drawingml/2006/main">
          <a:endParaRPr lang="en-US" sz="800" dirty="0">
            <a:solidFill>
              <a:schemeClr val="tx1"/>
            </a:solidFill>
            <a:latin typeface="Arial" panose="020B0604020202020204" pitchFamily="34" charset="0"/>
            <a:cs typeface="Arial" panose="020B0604020202020204" pitchFamily="34" charset="0"/>
          </a:endParaRPr>
        </a:p>
      </cdr:txBody>
    </cdr:sp>
  </cdr:relSizeAnchor>
</c:userShapes>
</file>

<file path=ppt/drawings/drawing17.xml><?xml version="1.0" encoding="utf-8"?>
<c:userShapes xmlns:c="http://schemas.openxmlformats.org/drawingml/2006/chart">
  <cdr:relSizeAnchor xmlns:cdr="http://schemas.openxmlformats.org/drawingml/2006/chartDrawing">
    <cdr:from>
      <cdr:x>0.43773</cdr:x>
      <cdr:y>0.1911</cdr:y>
    </cdr:from>
    <cdr:to>
      <cdr:x>0.57893</cdr:x>
      <cdr:y>0.28138</cdr:y>
    </cdr:to>
    <cdr:sp macro="" textlink="">
      <cdr:nvSpPr>
        <cdr:cNvPr id="2" name="TextBox 1">
          <a:extLst xmlns:a="http://schemas.openxmlformats.org/drawingml/2006/main">
            <a:ext uri="{FF2B5EF4-FFF2-40B4-BE49-F238E27FC236}">
              <a16:creationId xmlns:a16="http://schemas.microsoft.com/office/drawing/2014/main" id="{41138EEF-D9DF-E4DA-A692-F20068223242}"/>
            </a:ext>
          </a:extLst>
        </cdr:cNvPr>
        <cdr:cNvSpPr txBox="1"/>
      </cdr:nvSpPr>
      <cdr:spPr>
        <a:xfrm xmlns:a="http://schemas.openxmlformats.org/drawingml/2006/main">
          <a:off x="1801173" y="524215"/>
          <a:ext cx="581009" cy="24765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000">
              <a:latin typeface="Arial" panose="020B0604020202020204" pitchFamily="34" charset="0"/>
              <a:cs typeface="Arial" panose="020B0604020202020204" pitchFamily="34" charset="0"/>
            </a:rPr>
            <a:t>Tighter</a:t>
          </a:r>
        </a:p>
      </cdr:txBody>
    </cdr:sp>
  </cdr:relSizeAnchor>
  <cdr:relSizeAnchor xmlns:cdr="http://schemas.openxmlformats.org/drawingml/2006/chartDrawing">
    <cdr:from>
      <cdr:x>0.26432</cdr:x>
      <cdr:y>0.54031</cdr:y>
    </cdr:from>
    <cdr:to>
      <cdr:x>0.40553</cdr:x>
      <cdr:y>0.63059</cdr:y>
    </cdr:to>
    <cdr:sp macro="" textlink="">
      <cdr:nvSpPr>
        <cdr:cNvPr id="3" name="TextBox 1">
          <a:extLst xmlns:a="http://schemas.openxmlformats.org/drawingml/2006/main">
            <a:ext uri="{FF2B5EF4-FFF2-40B4-BE49-F238E27FC236}">
              <a16:creationId xmlns:a16="http://schemas.microsoft.com/office/drawing/2014/main" id="{37889199-4734-1359-765F-47D752E0DD6B}"/>
            </a:ext>
          </a:extLst>
        </cdr:cNvPr>
        <cdr:cNvSpPr txBox="1"/>
      </cdr:nvSpPr>
      <cdr:spPr>
        <a:xfrm xmlns:a="http://schemas.openxmlformats.org/drawingml/2006/main">
          <a:off x="1087625" y="1482191"/>
          <a:ext cx="581051" cy="24765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a:latin typeface="Arial" panose="020B0604020202020204" pitchFamily="34" charset="0"/>
              <a:cs typeface="Arial" panose="020B0604020202020204" pitchFamily="34" charset="0"/>
            </a:rPr>
            <a:t>Looser</a:t>
          </a:r>
        </a:p>
      </cdr:txBody>
    </cdr:sp>
  </cdr:relSizeAnchor>
  <cdr:relSizeAnchor xmlns:cdr="http://schemas.openxmlformats.org/drawingml/2006/chartDrawing">
    <cdr:from>
      <cdr:x>0.42999</cdr:x>
      <cdr:y>0.17328</cdr:y>
    </cdr:from>
    <cdr:to>
      <cdr:x>0.42999</cdr:x>
      <cdr:y>0.33995</cdr:y>
    </cdr:to>
    <cdr:cxnSp macro="">
      <cdr:nvCxnSpPr>
        <cdr:cNvPr id="5" name="Straight Arrow Connector 4">
          <a:extLst xmlns:a="http://schemas.openxmlformats.org/drawingml/2006/main">
            <a:ext uri="{FF2B5EF4-FFF2-40B4-BE49-F238E27FC236}">
              <a16:creationId xmlns:a16="http://schemas.microsoft.com/office/drawing/2014/main" id="{2CA81CD9-8237-C9C7-EAD9-87AE55C06D2C}"/>
            </a:ext>
          </a:extLst>
        </cdr:cNvPr>
        <cdr:cNvCxnSpPr/>
      </cdr:nvCxnSpPr>
      <cdr:spPr>
        <a:xfrm xmlns:a="http://schemas.openxmlformats.org/drawingml/2006/main" flipV="1">
          <a:off x="1769314" y="475353"/>
          <a:ext cx="0" cy="457209"/>
        </a:xfrm>
        <a:prstGeom xmlns:a="http://schemas.openxmlformats.org/drawingml/2006/main" prst="straightConnector1">
          <a:avLst/>
        </a:prstGeom>
        <a:ln xmlns:a="http://schemas.openxmlformats.org/drawingml/2006/main">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0.26321</cdr:x>
      <cdr:y>0.45713</cdr:y>
    </cdr:from>
    <cdr:to>
      <cdr:x>0.26523</cdr:x>
      <cdr:y>0.76913</cdr:y>
    </cdr:to>
    <cdr:cxnSp macro="">
      <cdr:nvCxnSpPr>
        <cdr:cNvPr id="6" name="Straight Arrow Connector 5">
          <a:extLst xmlns:a="http://schemas.openxmlformats.org/drawingml/2006/main">
            <a:ext uri="{FF2B5EF4-FFF2-40B4-BE49-F238E27FC236}">
              <a16:creationId xmlns:a16="http://schemas.microsoft.com/office/drawing/2014/main" id="{91617E43-B4A1-273A-1546-26713E394738}"/>
            </a:ext>
          </a:extLst>
        </cdr:cNvPr>
        <cdr:cNvCxnSpPr/>
      </cdr:nvCxnSpPr>
      <cdr:spPr>
        <a:xfrm xmlns:a="http://schemas.openxmlformats.org/drawingml/2006/main" flipV="1">
          <a:off x="1083048" y="1253987"/>
          <a:ext cx="8311" cy="855895"/>
        </a:xfrm>
        <a:prstGeom xmlns:a="http://schemas.openxmlformats.org/drawingml/2006/main" prst="straightConnector1">
          <a:avLst/>
        </a:prstGeom>
        <a:ln xmlns:a="http://schemas.openxmlformats.org/drawingml/2006/main">
          <a:solidFill>
            <a:schemeClr val="tx1"/>
          </a:solidFill>
          <a:headEnd type="arrow"/>
          <a:tailEnd type="non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0.01169</cdr:x>
      <cdr:y>0.87778</cdr:y>
    </cdr:from>
    <cdr:to>
      <cdr:x>0.78053</cdr:x>
      <cdr:y>1</cdr:y>
    </cdr:to>
    <cdr:sp macro="" textlink="">
      <cdr:nvSpPr>
        <cdr:cNvPr id="4" name="TextBox 1">
          <a:extLst xmlns:a="http://schemas.openxmlformats.org/drawingml/2006/main">
            <a:ext uri="{FF2B5EF4-FFF2-40B4-BE49-F238E27FC236}">
              <a16:creationId xmlns:a16="http://schemas.microsoft.com/office/drawing/2014/main" id="{95B881D7-94B8-6F56-539B-74FC57AC7FF4}"/>
            </a:ext>
          </a:extLst>
        </cdr:cNvPr>
        <cdr:cNvSpPr txBox="1"/>
      </cdr:nvSpPr>
      <cdr:spPr>
        <a:xfrm xmlns:a="http://schemas.openxmlformats.org/drawingml/2006/main">
          <a:off x="48102" y="2407920"/>
          <a:ext cx="3163623" cy="33528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800" dirty="0">
              <a:solidFill>
                <a:schemeClr val="tx1"/>
              </a:solidFill>
              <a:latin typeface="Arial" panose="020B0604020202020204" pitchFamily="34" charset="0"/>
              <a:cs typeface="Arial" panose="020B0604020202020204" pitchFamily="34" charset="0"/>
            </a:rPr>
            <a:t>Source: Natixis, CEIC</a:t>
          </a:r>
        </a:p>
        <a:p xmlns:a="http://schemas.openxmlformats.org/drawingml/2006/main">
          <a:r>
            <a:rPr lang="en-US" sz="800" dirty="0">
              <a:solidFill>
                <a:schemeClr val="tx1"/>
              </a:solidFill>
              <a:latin typeface="Arial" panose="020B0604020202020204" pitchFamily="34" charset="0"/>
              <a:cs typeface="Arial" panose="020B0604020202020204" pitchFamily="34" charset="0"/>
            </a:rPr>
            <a:t>N.B.</a:t>
          </a:r>
          <a:r>
            <a:rPr lang="en-US" sz="800" baseline="0" dirty="0">
              <a:solidFill>
                <a:schemeClr val="tx1"/>
              </a:solidFill>
              <a:latin typeface="Arial" panose="020B0604020202020204" pitchFamily="34" charset="0"/>
              <a:cs typeface="Arial" panose="020B0604020202020204" pitchFamily="34" charset="0"/>
            </a:rPr>
            <a:t> Data as of </a:t>
          </a:r>
          <a:r>
            <a:rPr lang="en-US" sz="800" dirty="0">
              <a:solidFill>
                <a:schemeClr val="tx1"/>
              </a:solidFill>
              <a:latin typeface="Arial" panose="020B0604020202020204" pitchFamily="34" charset="0"/>
              <a:cs typeface="Arial" panose="020B0604020202020204" pitchFamily="34" charset="0"/>
            </a:rPr>
            <a:t>April</a:t>
          </a:r>
          <a:r>
            <a:rPr lang="en-US" sz="800" baseline="0" dirty="0">
              <a:solidFill>
                <a:schemeClr val="tx1"/>
              </a:solidFill>
              <a:latin typeface="Arial" panose="020B0604020202020204" pitchFamily="34" charset="0"/>
              <a:cs typeface="Arial" panose="020B0604020202020204" pitchFamily="34" charset="0"/>
            </a:rPr>
            <a:t> 2025.</a:t>
          </a:r>
          <a:endParaRPr lang="en-US" sz="800" dirty="0">
            <a:solidFill>
              <a:schemeClr val="tx1"/>
            </a:solidFill>
            <a:latin typeface="Arial" panose="020B0604020202020204" pitchFamily="34" charset="0"/>
            <a:cs typeface="Arial" panose="020B0604020202020204" pitchFamily="34" charset="0"/>
          </a:endParaRPr>
        </a:p>
        <a:p xmlns:a="http://schemas.openxmlformats.org/drawingml/2006/main">
          <a:endParaRPr lang="en-US" sz="800" dirty="0">
            <a:solidFill>
              <a:schemeClr val="tx1"/>
            </a:solidFill>
            <a:latin typeface="Arial" panose="020B0604020202020204" pitchFamily="34" charset="0"/>
            <a:cs typeface="Arial" panose="020B0604020202020204" pitchFamily="34" charset="0"/>
          </a:endParaRPr>
        </a:p>
      </cdr:txBody>
    </cdr:sp>
  </cdr:relSizeAnchor>
</c:userShapes>
</file>

<file path=ppt/drawings/drawing18.xml><?xml version="1.0" encoding="utf-8"?>
<c:userShapes xmlns:c="http://schemas.openxmlformats.org/drawingml/2006/chart">
  <cdr:relSizeAnchor xmlns:cdr="http://schemas.openxmlformats.org/drawingml/2006/chartDrawing">
    <cdr:from>
      <cdr:x>0</cdr:x>
      <cdr:y>0.93885</cdr:y>
    </cdr:from>
    <cdr:to>
      <cdr:x>0.94934</cdr:x>
      <cdr:y>1</cdr:y>
    </cdr:to>
    <cdr:sp macro="" textlink="">
      <cdr:nvSpPr>
        <cdr:cNvPr id="2" name="TextBox 1">
          <a:extLst xmlns:a="http://schemas.openxmlformats.org/drawingml/2006/main">
            <a:ext uri="{FF2B5EF4-FFF2-40B4-BE49-F238E27FC236}">
              <a16:creationId xmlns:a16="http://schemas.microsoft.com/office/drawing/2014/main" id="{DD87D844-F62A-189D-087C-2F4705202E0B}"/>
            </a:ext>
          </a:extLst>
        </cdr:cNvPr>
        <cdr:cNvSpPr txBox="1"/>
      </cdr:nvSpPr>
      <cdr:spPr>
        <a:xfrm xmlns:a="http://schemas.openxmlformats.org/drawingml/2006/main">
          <a:off x="0" y="2575453"/>
          <a:ext cx="3907118" cy="16774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800" dirty="0">
              <a:solidFill>
                <a:schemeClr val="tx1"/>
              </a:solidFill>
              <a:latin typeface="Arial" panose="020B0604020202020204" pitchFamily="34" charset="0"/>
              <a:cs typeface="Arial" panose="020B0604020202020204" pitchFamily="34" charset="0"/>
            </a:rPr>
            <a:t>Source: Natixis</a:t>
          </a:r>
        </a:p>
      </cdr:txBody>
    </cdr:sp>
  </cdr:relSizeAnchor>
</c:userShapes>
</file>

<file path=ppt/drawings/drawing19.xml><?xml version="1.0" encoding="utf-8"?>
<c:userShapes xmlns:c="http://schemas.openxmlformats.org/drawingml/2006/chart">
  <cdr:relSizeAnchor xmlns:cdr="http://schemas.openxmlformats.org/drawingml/2006/chartDrawing">
    <cdr:from>
      <cdr:x>0</cdr:x>
      <cdr:y>0.93819</cdr:y>
    </cdr:from>
    <cdr:to>
      <cdr:x>0.49569</cdr:x>
      <cdr:y>1</cdr:y>
    </cdr:to>
    <cdr:sp macro="" textlink="">
      <cdr:nvSpPr>
        <cdr:cNvPr id="2" name="TextBox 1">
          <a:extLst xmlns:a="http://schemas.openxmlformats.org/drawingml/2006/main">
            <a:ext uri="{FF2B5EF4-FFF2-40B4-BE49-F238E27FC236}">
              <a16:creationId xmlns:a16="http://schemas.microsoft.com/office/drawing/2014/main" id="{2E86BAC0-3F2C-1FB1-D779-F128D18E695A}"/>
            </a:ext>
          </a:extLst>
        </cdr:cNvPr>
        <cdr:cNvSpPr txBox="1"/>
      </cdr:nvSpPr>
      <cdr:spPr>
        <a:xfrm xmlns:a="http://schemas.openxmlformats.org/drawingml/2006/main">
          <a:off x="0" y="3431514"/>
          <a:ext cx="2639837" cy="22608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altLang="zh-CN" sz="800" dirty="0">
              <a:latin typeface="Arial" panose="020B0604020202020204" pitchFamily="34" charset="0"/>
              <a:cs typeface="Arial" panose="020B0604020202020204" pitchFamily="34" charset="0"/>
            </a:rPr>
            <a:t>Source: Natixis</a:t>
          </a:r>
          <a:endParaRPr lang="en-US" sz="800" dirty="0">
            <a:latin typeface="Arial" panose="020B0604020202020204" pitchFamily="34" charset="0"/>
            <a:cs typeface="Arial" panose="020B0604020202020204"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cdr:x>
      <cdr:y>0.00901</cdr:y>
    </cdr:from>
    <cdr:to>
      <cdr:x>1</cdr:x>
      <cdr:y>0.12788</cdr:y>
    </cdr:to>
    <cdr:sp macro="" textlink="">
      <cdr:nvSpPr>
        <cdr:cNvPr id="2" name="TextBox 1">
          <a:extLst xmlns:a="http://schemas.openxmlformats.org/drawingml/2006/main">
            <a:ext uri="{FF2B5EF4-FFF2-40B4-BE49-F238E27FC236}">
              <a16:creationId xmlns:a16="http://schemas.microsoft.com/office/drawing/2014/main" id="{B865425D-5F56-6A99-2328-BE71C5E0A20E}"/>
            </a:ext>
          </a:extLst>
        </cdr:cNvPr>
        <cdr:cNvSpPr txBox="1"/>
      </cdr:nvSpPr>
      <cdr:spPr>
        <a:xfrm xmlns:a="http://schemas.openxmlformats.org/drawingml/2006/main">
          <a:off x="0" y="28849"/>
          <a:ext cx="6371134" cy="3804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200" b="1" dirty="0">
              <a:solidFill>
                <a:srgbClr val="581D74"/>
              </a:solidFill>
              <a:latin typeface="Arial" panose="020B0604020202020204" pitchFamily="34" charset="0"/>
              <a:ea typeface="Inter" panose="02000503000000020004" pitchFamily="2" charset="0"/>
              <a:cs typeface="Arial" panose="020B0604020202020204" pitchFamily="34" charset="0"/>
            </a:rPr>
            <a:t>US: SEP Median</a:t>
          </a:r>
          <a:r>
            <a:rPr lang="en-US" sz="1200" b="1" baseline="0" dirty="0">
              <a:solidFill>
                <a:srgbClr val="581D74"/>
              </a:solidFill>
              <a:latin typeface="Arial" panose="020B0604020202020204" pitchFamily="34" charset="0"/>
              <a:ea typeface="Inter" panose="02000503000000020004" pitchFamily="2" charset="0"/>
              <a:cs typeface="Arial" panose="020B0604020202020204" pitchFamily="34" charset="0"/>
            </a:rPr>
            <a:t> Expectation</a:t>
          </a:r>
          <a:r>
            <a:rPr lang="en-US" sz="1200" b="1" dirty="0">
              <a:solidFill>
                <a:srgbClr val="581D74"/>
              </a:solidFill>
              <a:latin typeface="Arial" panose="020B0604020202020204" pitchFamily="34" charset="0"/>
              <a:ea typeface="Inter" panose="02000503000000020004" pitchFamily="2" charset="0"/>
              <a:cs typeface="Arial" panose="020B0604020202020204" pitchFamily="34" charset="0"/>
            </a:rPr>
            <a:t> for Core</a:t>
          </a:r>
          <a:r>
            <a:rPr lang="en-US" sz="1200" b="1" baseline="0" dirty="0">
              <a:solidFill>
                <a:srgbClr val="581D74"/>
              </a:solidFill>
              <a:latin typeface="Arial" panose="020B0604020202020204" pitchFamily="34" charset="0"/>
              <a:ea typeface="Inter" panose="02000503000000020004" pitchFamily="2" charset="0"/>
              <a:cs typeface="Arial" panose="020B0604020202020204" pitchFamily="34" charset="0"/>
            </a:rPr>
            <a:t> PCE Inflation</a:t>
          </a:r>
          <a:endParaRPr lang="en-US" sz="1200" b="1" dirty="0">
            <a:solidFill>
              <a:srgbClr val="581D74"/>
            </a:solidFill>
            <a:latin typeface="Arial" panose="020B0604020202020204" pitchFamily="34" charset="0"/>
            <a:ea typeface="Inter" panose="02000503000000020004" pitchFamily="2" charset="0"/>
            <a:cs typeface="Arial" panose="020B0604020202020204" pitchFamily="34" charset="0"/>
          </a:endParaRPr>
        </a:p>
      </cdr:txBody>
    </cdr:sp>
  </cdr:relSizeAnchor>
  <cdr:relSizeAnchor xmlns:cdr="http://schemas.openxmlformats.org/drawingml/2006/chartDrawing">
    <cdr:from>
      <cdr:x>0.75697</cdr:x>
      <cdr:y>0.6453</cdr:y>
    </cdr:from>
    <cdr:to>
      <cdr:x>0.87946</cdr:x>
      <cdr:y>0.75711</cdr:y>
    </cdr:to>
    <cdr:sp macro="" textlink="">
      <cdr:nvSpPr>
        <cdr:cNvPr id="3" name="TextBox 2">
          <a:extLst xmlns:a="http://schemas.openxmlformats.org/drawingml/2006/main">
            <a:ext uri="{FF2B5EF4-FFF2-40B4-BE49-F238E27FC236}">
              <a16:creationId xmlns:a16="http://schemas.microsoft.com/office/drawing/2014/main" id="{F1603CB4-9C6C-960A-2AD7-9A54353E3DBA}"/>
            </a:ext>
          </a:extLst>
        </cdr:cNvPr>
        <cdr:cNvSpPr txBox="1"/>
      </cdr:nvSpPr>
      <cdr:spPr>
        <a:xfrm xmlns:a="http://schemas.openxmlformats.org/drawingml/2006/main">
          <a:off x="3430705" y="1770188"/>
          <a:ext cx="555128" cy="30671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800" b="1">
              <a:solidFill>
                <a:srgbClr val="8779C6"/>
              </a:solidFill>
              <a:latin typeface="Inter" panose="02000503000000020004" pitchFamily="2" charset="0"/>
              <a:ea typeface="Inter" panose="02000503000000020004" pitchFamily="2" charset="0"/>
            </a:rPr>
            <a:t>Sep-24</a:t>
          </a:r>
        </a:p>
      </cdr:txBody>
    </cdr:sp>
  </cdr:relSizeAnchor>
  <cdr:relSizeAnchor xmlns:cdr="http://schemas.openxmlformats.org/drawingml/2006/chartDrawing">
    <cdr:from>
      <cdr:x>0.68722</cdr:x>
      <cdr:y>0.60479</cdr:y>
    </cdr:from>
    <cdr:to>
      <cdr:x>0.81856</cdr:x>
      <cdr:y>0.69878</cdr:y>
    </cdr:to>
    <cdr:sp macro="" textlink="">
      <cdr:nvSpPr>
        <cdr:cNvPr id="4" name="TextBox 1">
          <a:extLst xmlns:a="http://schemas.openxmlformats.org/drawingml/2006/main">
            <a:ext uri="{FF2B5EF4-FFF2-40B4-BE49-F238E27FC236}">
              <a16:creationId xmlns:a16="http://schemas.microsoft.com/office/drawing/2014/main" id="{D566F995-F5DD-F64B-D193-143B79125507}"/>
            </a:ext>
          </a:extLst>
        </cdr:cNvPr>
        <cdr:cNvSpPr txBox="1"/>
      </cdr:nvSpPr>
      <cdr:spPr>
        <a:xfrm xmlns:a="http://schemas.openxmlformats.org/drawingml/2006/main">
          <a:off x="3114593" y="1659064"/>
          <a:ext cx="595217" cy="25784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800" b="1">
              <a:solidFill>
                <a:srgbClr val="C055B8"/>
              </a:solidFill>
              <a:latin typeface="Inter" panose="02000503000000020004" pitchFamily="2" charset="0"/>
              <a:ea typeface="Inter" panose="02000503000000020004" pitchFamily="2" charset="0"/>
            </a:rPr>
            <a:t>Jun-24</a:t>
          </a:r>
        </a:p>
      </cdr:txBody>
    </cdr:sp>
  </cdr:relSizeAnchor>
  <cdr:relSizeAnchor xmlns:cdr="http://schemas.openxmlformats.org/drawingml/2006/chartDrawing">
    <cdr:from>
      <cdr:x>0.83564</cdr:x>
      <cdr:y>0.67517</cdr:y>
    </cdr:from>
    <cdr:to>
      <cdr:x>0.96143</cdr:x>
      <cdr:y>0.80377</cdr:y>
    </cdr:to>
    <cdr:sp macro="" textlink="">
      <cdr:nvSpPr>
        <cdr:cNvPr id="5" name="TextBox 1">
          <a:extLst xmlns:a="http://schemas.openxmlformats.org/drawingml/2006/main">
            <a:ext uri="{FF2B5EF4-FFF2-40B4-BE49-F238E27FC236}">
              <a16:creationId xmlns:a16="http://schemas.microsoft.com/office/drawing/2014/main" id="{B30E4FBB-94EA-F7F8-2E4D-295FF0CDA829}"/>
            </a:ext>
          </a:extLst>
        </cdr:cNvPr>
        <cdr:cNvSpPr txBox="1"/>
      </cdr:nvSpPr>
      <cdr:spPr>
        <a:xfrm xmlns:a="http://schemas.openxmlformats.org/drawingml/2006/main">
          <a:off x="3787258" y="1852124"/>
          <a:ext cx="570064" cy="35277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800" b="1">
              <a:solidFill>
                <a:srgbClr val="33CCCC"/>
              </a:solidFill>
              <a:latin typeface="Inter" panose="02000503000000020004" pitchFamily="2" charset="0"/>
              <a:ea typeface="Inter" panose="02000503000000020004" pitchFamily="2" charset="0"/>
            </a:rPr>
            <a:t>Dec-24</a:t>
          </a:r>
        </a:p>
      </cdr:txBody>
    </cdr:sp>
  </cdr:relSizeAnchor>
  <cdr:relSizeAnchor xmlns:cdr="http://schemas.openxmlformats.org/drawingml/2006/chartDrawing">
    <cdr:from>
      <cdr:x>0.00925</cdr:x>
      <cdr:y>0.04735</cdr:y>
    </cdr:from>
    <cdr:to>
      <cdr:x>0.11296</cdr:x>
      <cdr:y>0.11585</cdr:y>
    </cdr:to>
    <cdr:sp macro="" textlink="">
      <cdr:nvSpPr>
        <cdr:cNvPr id="6" name="TextBox 1">
          <a:extLst xmlns:a="http://schemas.openxmlformats.org/drawingml/2006/main">
            <a:ext uri="{FF2B5EF4-FFF2-40B4-BE49-F238E27FC236}">
              <a16:creationId xmlns:a16="http://schemas.microsoft.com/office/drawing/2014/main" id="{60FB0692-4F3F-7ED1-96E3-E4AE511CC3BB}"/>
            </a:ext>
          </a:extLst>
        </cdr:cNvPr>
        <cdr:cNvSpPr txBox="1"/>
      </cdr:nvSpPr>
      <cdr:spPr>
        <a:xfrm xmlns:a="http://schemas.openxmlformats.org/drawingml/2006/main">
          <a:off x="41922" y="129891"/>
          <a:ext cx="470046" cy="18790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US" sz="800" dirty="0">
              <a:latin typeface="Arial" panose="020B0604020202020204" pitchFamily="34" charset="0"/>
              <a:cs typeface="Arial" panose="020B0604020202020204" pitchFamily="34" charset="0"/>
            </a:rPr>
            <a:t>y/y%</a:t>
          </a:r>
        </a:p>
      </cdr:txBody>
    </cdr:sp>
  </cdr:relSizeAnchor>
  <cdr:relSizeAnchor xmlns:cdr="http://schemas.openxmlformats.org/drawingml/2006/chartDrawing">
    <cdr:from>
      <cdr:x>0.87218</cdr:x>
      <cdr:y>0.58333</cdr:y>
    </cdr:from>
    <cdr:to>
      <cdr:x>1</cdr:x>
      <cdr:y>0.68487</cdr:y>
    </cdr:to>
    <cdr:sp macro="" textlink="">
      <cdr:nvSpPr>
        <cdr:cNvPr id="7" name="TextBox 1">
          <a:extLst xmlns:a="http://schemas.openxmlformats.org/drawingml/2006/main">
            <a:ext uri="{FF2B5EF4-FFF2-40B4-BE49-F238E27FC236}">
              <a16:creationId xmlns:a16="http://schemas.microsoft.com/office/drawing/2014/main" id="{D7018FB9-63B0-7B57-8D84-1E2F406229D2}"/>
            </a:ext>
          </a:extLst>
        </cdr:cNvPr>
        <cdr:cNvSpPr txBox="1"/>
      </cdr:nvSpPr>
      <cdr:spPr>
        <a:xfrm xmlns:a="http://schemas.openxmlformats.org/drawingml/2006/main">
          <a:off x="3975402" y="1600202"/>
          <a:ext cx="582604" cy="27854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800" b="1">
              <a:solidFill>
                <a:srgbClr val="EF972D"/>
              </a:solidFill>
              <a:latin typeface="Inter" panose="02000503000000020004" pitchFamily="2" charset="0"/>
              <a:ea typeface="Inter" panose="02000503000000020004" pitchFamily="2" charset="0"/>
            </a:rPr>
            <a:t>Mar-25</a:t>
          </a:r>
        </a:p>
      </cdr:txBody>
    </cdr:sp>
  </cdr:relSizeAnchor>
  <cdr:relSizeAnchor xmlns:cdr="http://schemas.openxmlformats.org/drawingml/2006/chartDrawing">
    <cdr:from>
      <cdr:x>0.78107</cdr:x>
      <cdr:y>0.2938</cdr:y>
    </cdr:from>
    <cdr:to>
      <cdr:x>0.97295</cdr:x>
      <cdr:y>0.39534</cdr:y>
    </cdr:to>
    <cdr:sp macro="" textlink="">
      <cdr:nvSpPr>
        <cdr:cNvPr id="8" name="TextBox 1">
          <a:extLst xmlns:a="http://schemas.openxmlformats.org/drawingml/2006/main">
            <a:ext uri="{FF2B5EF4-FFF2-40B4-BE49-F238E27FC236}">
              <a16:creationId xmlns:a16="http://schemas.microsoft.com/office/drawing/2014/main" id="{9F65E929-07F2-9A2B-727F-3119FC392F52}"/>
            </a:ext>
          </a:extLst>
        </cdr:cNvPr>
        <cdr:cNvSpPr txBox="1"/>
      </cdr:nvSpPr>
      <cdr:spPr>
        <a:xfrm xmlns:a="http://schemas.openxmlformats.org/drawingml/2006/main">
          <a:off x="3933099" y="880791"/>
          <a:ext cx="966221" cy="30440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800" b="1" dirty="0">
              <a:solidFill>
                <a:srgbClr val="C00000"/>
              </a:solidFill>
              <a:latin typeface="Inter" panose="02000503000000020004" pitchFamily="2" charset="0"/>
              <a:ea typeface="Inter" panose="02000503000000020004" pitchFamily="2" charset="0"/>
            </a:rPr>
            <a:t>Natixis Forecast</a:t>
          </a:r>
        </a:p>
      </cdr:txBody>
    </cdr:sp>
  </cdr:relSizeAnchor>
  <cdr:relSizeAnchor xmlns:cdr="http://schemas.openxmlformats.org/drawingml/2006/chartDrawing">
    <cdr:from>
      <cdr:x>0.60649</cdr:x>
      <cdr:y>0.56274</cdr:y>
    </cdr:from>
    <cdr:to>
      <cdr:x>0.73308</cdr:x>
      <cdr:y>0.66428</cdr:y>
    </cdr:to>
    <cdr:sp macro="" textlink="">
      <cdr:nvSpPr>
        <cdr:cNvPr id="23" name="TextBox 1">
          <a:extLst xmlns:a="http://schemas.openxmlformats.org/drawingml/2006/main">
            <a:ext uri="{FF2B5EF4-FFF2-40B4-BE49-F238E27FC236}">
              <a16:creationId xmlns:a16="http://schemas.microsoft.com/office/drawing/2014/main" id="{2C9016D0-4FD0-75FE-2C77-984985DE9D19}"/>
            </a:ext>
          </a:extLst>
        </cdr:cNvPr>
        <cdr:cNvSpPr txBox="1"/>
      </cdr:nvSpPr>
      <cdr:spPr>
        <a:xfrm xmlns:a="http://schemas.openxmlformats.org/drawingml/2006/main">
          <a:off x="2764382" y="1543708"/>
          <a:ext cx="576998" cy="27854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800" b="1">
              <a:solidFill>
                <a:schemeClr val="tx2"/>
              </a:solidFill>
              <a:latin typeface="Inter" panose="02000503000000020004" pitchFamily="2" charset="0"/>
              <a:ea typeface="Inter" panose="02000503000000020004" pitchFamily="2" charset="0"/>
            </a:rPr>
            <a:t>Mar-24</a:t>
          </a:r>
        </a:p>
      </cdr:txBody>
    </cdr:sp>
  </cdr:relSizeAnchor>
</c:userShapes>
</file>

<file path=ppt/drawings/drawing20.xml><?xml version="1.0" encoding="utf-8"?>
<c:userShapes xmlns:c="http://schemas.openxmlformats.org/drawingml/2006/chart">
  <cdr:relSizeAnchor xmlns:cdr="http://schemas.openxmlformats.org/drawingml/2006/chartDrawing">
    <cdr:from>
      <cdr:x>0</cdr:x>
      <cdr:y>0.93597</cdr:y>
    </cdr:from>
    <cdr:to>
      <cdr:x>1</cdr:x>
      <cdr:y>1</cdr:y>
    </cdr:to>
    <cdr:sp macro="" textlink="">
      <cdr:nvSpPr>
        <cdr:cNvPr id="2" name="Rectangle 1">
          <a:extLst xmlns:a="http://schemas.openxmlformats.org/drawingml/2006/main">
            <a:ext uri="{FF2B5EF4-FFF2-40B4-BE49-F238E27FC236}">
              <a16:creationId xmlns:a16="http://schemas.microsoft.com/office/drawing/2014/main" id="{7BF39353-9A71-BC34-22F1-70473A71645B}"/>
            </a:ext>
          </a:extLst>
        </cdr:cNvPr>
        <cdr:cNvSpPr/>
      </cdr:nvSpPr>
      <cdr:spPr>
        <a:xfrm xmlns:a="http://schemas.openxmlformats.org/drawingml/2006/main">
          <a:off x="0" y="3764728"/>
          <a:ext cx="5376333" cy="257551"/>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en-US" sz="800" dirty="0">
              <a:solidFill>
                <a:sysClr val="windowText" lastClr="000000"/>
              </a:solidFill>
              <a:latin typeface="Arial" panose="020B0604020202020204" pitchFamily="34" charset="0"/>
              <a:cs typeface="Arial" panose="020B0604020202020204" pitchFamily="34" charset="0"/>
            </a:rPr>
            <a:t>Source: Natixis, Federal Reserve, Bloomberg</a:t>
          </a:r>
        </a:p>
      </cdr:txBody>
    </cdr:sp>
  </cdr:relSizeAnchor>
</c:userShapes>
</file>

<file path=ppt/drawings/drawing21.xml><?xml version="1.0" encoding="utf-8"?>
<c:userShapes xmlns:c="http://schemas.openxmlformats.org/drawingml/2006/chart">
  <cdr:relSizeAnchor xmlns:cdr="http://schemas.openxmlformats.org/drawingml/2006/chartDrawing">
    <cdr:from>
      <cdr:x>0</cdr:x>
      <cdr:y>0.94339</cdr:y>
    </cdr:from>
    <cdr:to>
      <cdr:x>1</cdr:x>
      <cdr:y>1</cdr:y>
    </cdr:to>
    <cdr:sp macro="" textlink="">
      <cdr:nvSpPr>
        <cdr:cNvPr id="2" name="Rectangle 1">
          <a:extLst xmlns:a="http://schemas.openxmlformats.org/drawingml/2006/main">
            <a:ext uri="{FF2B5EF4-FFF2-40B4-BE49-F238E27FC236}">
              <a16:creationId xmlns:a16="http://schemas.microsoft.com/office/drawing/2014/main" id="{71CBFA55-E8A7-A461-8852-A0CC9B7DC0F6}"/>
            </a:ext>
          </a:extLst>
        </cdr:cNvPr>
        <cdr:cNvSpPr/>
      </cdr:nvSpPr>
      <cdr:spPr>
        <a:xfrm xmlns:a="http://schemas.openxmlformats.org/drawingml/2006/main">
          <a:off x="0" y="3613149"/>
          <a:ext cx="4896197" cy="216807"/>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en-US" sz="800" dirty="0">
              <a:solidFill>
                <a:sysClr val="windowText" lastClr="000000"/>
              </a:solidFill>
              <a:latin typeface="Arial" panose="020B0604020202020204" pitchFamily="34" charset="0"/>
              <a:cs typeface="Arial" panose="020B0604020202020204" pitchFamily="34" charset="0"/>
            </a:rPr>
            <a:t>Source: Natixis, Federal Reserve, Bloomberg</a:t>
          </a:r>
        </a:p>
      </cdr:txBody>
    </cdr:sp>
  </cdr:relSizeAnchor>
</c:userShapes>
</file>

<file path=ppt/drawings/drawing22.xml><?xml version="1.0" encoding="utf-8"?>
<c:userShapes xmlns:c="http://schemas.openxmlformats.org/drawingml/2006/chart">
  <cdr:relSizeAnchor xmlns:cdr="http://schemas.openxmlformats.org/drawingml/2006/chartDrawing">
    <cdr:from>
      <cdr:x>0.42851</cdr:x>
      <cdr:y>0.29473</cdr:y>
    </cdr:from>
    <cdr:to>
      <cdr:x>0.42851</cdr:x>
      <cdr:y>0.77892</cdr:y>
    </cdr:to>
    <cdr:cxnSp macro="">
      <cdr:nvCxnSpPr>
        <cdr:cNvPr id="6" name="Straight Connector 5">
          <a:extLst xmlns:a="http://schemas.openxmlformats.org/drawingml/2006/main">
            <a:ext uri="{FF2B5EF4-FFF2-40B4-BE49-F238E27FC236}">
              <a16:creationId xmlns:a16="http://schemas.microsoft.com/office/drawing/2014/main" id="{5664515E-1970-2EAD-38B9-5E9F483CAA11}"/>
            </a:ext>
          </a:extLst>
        </cdr:cNvPr>
        <cdr:cNvCxnSpPr>
          <a:cxnSpLocks xmlns:a="http://schemas.openxmlformats.org/drawingml/2006/main"/>
        </cdr:cNvCxnSpPr>
      </cdr:nvCxnSpPr>
      <cdr:spPr>
        <a:xfrm xmlns:a="http://schemas.openxmlformats.org/drawingml/2006/main">
          <a:off x="1763239" y="808491"/>
          <a:ext cx="0" cy="1328230"/>
        </a:xfrm>
        <a:prstGeom xmlns:a="http://schemas.openxmlformats.org/drawingml/2006/main" prst="line">
          <a:avLst/>
        </a:prstGeom>
        <a:ln xmlns:a="http://schemas.openxmlformats.org/drawingml/2006/main" w="15875">
          <a:solidFill>
            <a:schemeClr val="tx1"/>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cdr:x>
      <cdr:y>0.93344</cdr:y>
    </cdr:from>
    <cdr:to>
      <cdr:x>0.98074</cdr:x>
      <cdr:y>0.99625</cdr:y>
    </cdr:to>
    <cdr:sp macro="" textlink="">
      <cdr:nvSpPr>
        <cdr:cNvPr id="4" name="TextBox 1">
          <a:extLst xmlns:a="http://schemas.openxmlformats.org/drawingml/2006/main">
            <a:ext uri="{FF2B5EF4-FFF2-40B4-BE49-F238E27FC236}">
              <a16:creationId xmlns:a16="http://schemas.microsoft.com/office/drawing/2014/main" id="{A0D4CCC4-7A75-124E-8A8A-1E5D0DC0E4F2}"/>
            </a:ext>
          </a:extLst>
        </cdr:cNvPr>
        <cdr:cNvSpPr txBox="1"/>
      </cdr:nvSpPr>
      <cdr:spPr>
        <a:xfrm xmlns:a="http://schemas.openxmlformats.org/drawingml/2006/main">
          <a:off x="0" y="2560626"/>
          <a:ext cx="4035549" cy="172287"/>
        </a:xfrm>
        <a:prstGeom xmlns:a="http://schemas.openxmlformats.org/drawingml/2006/main" prst="rect">
          <a:avLst/>
        </a:prstGeom>
      </cdr:spPr>
      <cdr:txBody>
        <a:bodyPr xmlns:a="http://schemas.openxmlformats.org/drawingml/2006/main" wrap="square" lIns="0" tIns="0" rIns="0" bIns="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zh-TW" sz="800" dirty="0">
              <a:latin typeface="Arial" panose="020B0604020202020204" pitchFamily="34" charset="0"/>
              <a:cs typeface="Arial" panose="020B0604020202020204" pitchFamily="34" charset="0"/>
            </a:rPr>
            <a:t>Source: Natixis, CEIC</a:t>
          </a:r>
          <a:endParaRPr lang="en-US" sz="800" dirty="0">
            <a:latin typeface="Arial" panose="020B0604020202020204" pitchFamily="34" charset="0"/>
            <a:cs typeface="Arial" panose="020B0604020202020204" pitchFamily="34" charset="0"/>
          </a:endParaRPr>
        </a:p>
      </cdr:txBody>
    </cdr:sp>
  </cdr:relSizeAnchor>
</c:userShapes>
</file>

<file path=ppt/drawings/drawing23.xml><?xml version="1.0" encoding="utf-8"?>
<c:userShapes xmlns:c="http://schemas.openxmlformats.org/drawingml/2006/chart">
  <cdr:relSizeAnchor xmlns:cdr="http://schemas.openxmlformats.org/drawingml/2006/chartDrawing">
    <cdr:from>
      <cdr:x>0</cdr:x>
      <cdr:y>0.89761</cdr:y>
    </cdr:from>
    <cdr:to>
      <cdr:x>0.97265</cdr:x>
      <cdr:y>0.99329</cdr:y>
    </cdr:to>
    <cdr:sp macro="" textlink="">
      <cdr:nvSpPr>
        <cdr:cNvPr id="2" name="Rectangle 1">
          <a:extLst xmlns:a="http://schemas.openxmlformats.org/drawingml/2006/main">
            <a:ext uri="{FF2B5EF4-FFF2-40B4-BE49-F238E27FC236}">
              <a16:creationId xmlns:a16="http://schemas.microsoft.com/office/drawing/2014/main" id="{73ED4404-D71B-401F-D9B7-E34F8CA64BEC}"/>
            </a:ext>
          </a:extLst>
        </cdr:cNvPr>
        <cdr:cNvSpPr/>
      </cdr:nvSpPr>
      <cdr:spPr>
        <a:xfrm xmlns:a="http://schemas.openxmlformats.org/drawingml/2006/main">
          <a:off x="0" y="2425693"/>
          <a:ext cx="3989908" cy="258542"/>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lIns="0" tIns="0" rIns="0" bIns="0"/>
        <a:lstStyle xmlns:a="http://schemas.openxmlformats.org/drawingml/2006/main"/>
        <a:p xmlns:a="http://schemas.openxmlformats.org/drawingml/2006/main">
          <a:r>
            <a:rPr lang="en-US" sz="800" dirty="0">
              <a:solidFill>
                <a:sysClr val="windowText" lastClr="000000"/>
              </a:solidFill>
              <a:latin typeface="Arial" panose="020B0604020202020204" pitchFamily="34" charset="0"/>
              <a:cs typeface="Arial" panose="020B0604020202020204" pitchFamily="34" charset="0"/>
            </a:rPr>
            <a:t>Source:</a:t>
          </a:r>
          <a:r>
            <a:rPr lang="en-US" sz="800" baseline="0" dirty="0">
              <a:solidFill>
                <a:sysClr val="windowText" lastClr="000000"/>
              </a:solidFill>
              <a:latin typeface="Arial" panose="020B0604020202020204" pitchFamily="34" charset="0"/>
              <a:cs typeface="Arial" panose="020B0604020202020204" pitchFamily="34" charset="0"/>
            </a:rPr>
            <a:t> Natixis, IIF</a:t>
          </a:r>
        </a:p>
        <a:p xmlns:a="http://schemas.openxmlformats.org/drawingml/2006/main">
          <a:r>
            <a:rPr lang="en-US" sz="800" baseline="0" dirty="0">
              <a:solidFill>
                <a:sysClr val="windowText" lastClr="000000"/>
              </a:solidFill>
              <a:latin typeface="Arial" panose="020B0604020202020204" pitchFamily="34" charset="0"/>
              <a:cs typeface="Arial" panose="020B0604020202020204" pitchFamily="34" charset="0"/>
            </a:rPr>
            <a:t>N.B.</a:t>
          </a:r>
          <a:r>
            <a:rPr lang="en-US" sz="800" dirty="0">
              <a:solidFill>
                <a:sysClr val="windowText" lastClr="000000"/>
              </a:solidFill>
              <a:latin typeface="Arial" panose="020B0604020202020204" pitchFamily="34" charset="0"/>
              <a:cs typeface="Arial" panose="020B0604020202020204" pitchFamily="34" charset="0"/>
            </a:rPr>
            <a:t> </a:t>
          </a:r>
          <a:r>
            <a:rPr lang="en-US" sz="800" baseline="0" dirty="0">
              <a:solidFill>
                <a:sysClr val="windowText" lastClr="000000"/>
              </a:solidFill>
              <a:latin typeface="Arial" panose="020B0604020202020204" pitchFamily="34" charset="0"/>
              <a:cs typeface="Arial" panose="020B0604020202020204" pitchFamily="34" charset="0"/>
            </a:rPr>
            <a:t>ASEAN includes Indonesia, Malaysia, Philippines, Vietnam and Thailand</a:t>
          </a:r>
          <a:endParaRPr lang="en-US" sz="800" dirty="0">
            <a:solidFill>
              <a:sysClr val="windowText" lastClr="000000"/>
            </a:solidFill>
            <a:latin typeface="Arial" panose="020B0604020202020204" pitchFamily="34" charset="0"/>
            <a:cs typeface="Arial" panose="020B0604020202020204" pitchFamily="34" charset="0"/>
          </a:endParaRPr>
        </a:p>
      </cdr:txBody>
    </cdr:sp>
  </cdr:relSizeAnchor>
</c:userShapes>
</file>

<file path=ppt/drawings/drawing24.xml><?xml version="1.0" encoding="utf-8"?>
<c:userShapes xmlns:c="http://schemas.openxmlformats.org/drawingml/2006/chart">
  <cdr:relSizeAnchor xmlns:cdr="http://schemas.openxmlformats.org/drawingml/2006/chartDrawing">
    <cdr:from>
      <cdr:x>0</cdr:x>
      <cdr:y>0.91531</cdr:y>
    </cdr:from>
    <cdr:to>
      <cdr:x>1</cdr:x>
      <cdr:y>1</cdr:y>
    </cdr:to>
    <cdr:sp macro="" textlink="">
      <cdr:nvSpPr>
        <cdr:cNvPr id="2" name="TextBox 1">
          <a:extLst xmlns:a="http://schemas.openxmlformats.org/drawingml/2006/main">
            <a:ext uri="{FF2B5EF4-FFF2-40B4-BE49-F238E27FC236}">
              <a16:creationId xmlns:a16="http://schemas.microsoft.com/office/drawing/2014/main" id="{FB7D49C1-C8C0-7EED-32EB-D9D5A1520EB0}"/>
            </a:ext>
          </a:extLst>
        </cdr:cNvPr>
        <cdr:cNvSpPr txBox="1"/>
      </cdr:nvSpPr>
      <cdr:spPr>
        <a:xfrm xmlns:a="http://schemas.openxmlformats.org/drawingml/2006/main">
          <a:off x="0" y="2929344"/>
          <a:ext cx="6400800" cy="271056"/>
        </a:xfrm>
        <a:prstGeom xmlns:a="http://schemas.openxmlformats.org/drawingml/2006/main" prst="rect">
          <a:avLst/>
        </a:prstGeom>
      </cdr:spPr>
      <cdr:txBody>
        <a:bodyPr xmlns:a="http://schemas.openxmlformats.org/drawingml/2006/main" wrap="square" lIns="0" tIns="0" rIns="0" bIns="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800" dirty="0">
              <a:latin typeface="Arial" panose="020B0604020202020204" pitchFamily="34" charset="0"/>
              <a:cs typeface="Arial" panose="020B0604020202020204" pitchFamily="34" charset="0"/>
            </a:rPr>
            <a:t>Source: Natixis,</a:t>
          </a:r>
          <a:r>
            <a:rPr lang="en-US" sz="800" baseline="0" dirty="0">
              <a:latin typeface="Arial" panose="020B0604020202020204" pitchFamily="34" charset="0"/>
              <a:cs typeface="Arial" panose="020B0604020202020204" pitchFamily="34" charset="0"/>
            </a:rPr>
            <a:t> MSCI</a:t>
          </a:r>
        </a:p>
        <a:p xmlns:a="http://schemas.openxmlformats.org/drawingml/2006/main">
          <a:r>
            <a:rPr lang="en-US" sz="800" baseline="0" dirty="0">
              <a:latin typeface="Arial" panose="020B0604020202020204" pitchFamily="34" charset="0"/>
              <a:cs typeface="Arial" panose="020B0604020202020204" pitchFamily="34" charset="0"/>
            </a:rPr>
            <a:t>N.B. Data is up to April 2025. ISCI ACWI IMI index covers 99</a:t>
          </a:r>
          <a:r>
            <a:rPr lang="en-US" altLang="zh-TW" sz="800" baseline="0" dirty="0">
              <a:latin typeface="Arial" panose="020B0604020202020204" pitchFamily="34" charset="0"/>
              <a:cs typeface="Arial" panose="020B0604020202020204" pitchFamily="34" charset="0"/>
            </a:rPr>
            <a:t>%</a:t>
          </a:r>
          <a:r>
            <a:rPr lang="zh-TW" altLang="en-US" sz="800" baseline="0" dirty="0">
              <a:latin typeface="Arial" panose="020B0604020202020204" pitchFamily="34" charset="0"/>
              <a:cs typeface="Arial" panose="020B0604020202020204" pitchFamily="34" charset="0"/>
            </a:rPr>
            <a:t> </a:t>
          </a:r>
          <a:r>
            <a:rPr lang="en-US" altLang="zh-TW" sz="800" baseline="0" dirty="0">
              <a:latin typeface="Arial" panose="020B0604020202020204" pitchFamily="34" charset="0"/>
              <a:cs typeface="Arial" panose="020B0604020202020204" pitchFamily="34" charset="0"/>
            </a:rPr>
            <a:t>of the investible global equity market.</a:t>
          </a:r>
          <a:endParaRPr lang="en-US" sz="800"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0.20154</cdr:x>
      <cdr:y>0.43713</cdr:y>
    </cdr:from>
    <cdr:to>
      <cdr:x>0.32242</cdr:x>
      <cdr:y>0.75854</cdr:y>
    </cdr:to>
    <cdr:sp macro="" textlink="">
      <cdr:nvSpPr>
        <cdr:cNvPr id="3" name="Left Brace 2">
          <a:extLst xmlns:a="http://schemas.openxmlformats.org/drawingml/2006/main">
            <a:ext uri="{FF2B5EF4-FFF2-40B4-BE49-F238E27FC236}">
              <a16:creationId xmlns:a16="http://schemas.microsoft.com/office/drawing/2014/main" id="{F51EDF20-A2B3-2080-7B94-41EE5D494D65}"/>
            </a:ext>
          </a:extLst>
        </cdr:cNvPr>
        <cdr:cNvSpPr/>
      </cdr:nvSpPr>
      <cdr:spPr>
        <a:xfrm xmlns:a="http://schemas.openxmlformats.org/drawingml/2006/main">
          <a:off x="1290048" y="1398994"/>
          <a:ext cx="773702" cy="1028637"/>
        </a:xfrm>
        <a:prstGeom xmlns:a="http://schemas.openxmlformats.org/drawingml/2006/main" prst="leftBrace">
          <a:avLst/>
        </a:prstGeom>
        <a:ln xmlns:a="http://schemas.openxmlformats.org/drawingml/2006/main" w="19050">
          <a:solidFill>
            <a:srgbClr val="C0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cdr:x>
      <cdr:y>0.55778</cdr:y>
    </cdr:from>
    <cdr:to>
      <cdr:x>0.2004</cdr:x>
      <cdr:y>0.70059</cdr:y>
    </cdr:to>
    <cdr:sp macro="" textlink="">
      <cdr:nvSpPr>
        <cdr:cNvPr id="4" name="Rectangle 3">
          <a:extLst xmlns:a="http://schemas.openxmlformats.org/drawingml/2006/main">
            <a:ext uri="{FF2B5EF4-FFF2-40B4-BE49-F238E27FC236}">
              <a16:creationId xmlns:a16="http://schemas.microsoft.com/office/drawing/2014/main" id="{3EB40AF2-930B-4963-1DC3-3CD683793F33}"/>
            </a:ext>
          </a:extLst>
        </cdr:cNvPr>
        <cdr:cNvSpPr/>
      </cdr:nvSpPr>
      <cdr:spPr>
        <a:xfrm xmlns:a="http://schemas.openxmlformats.org/drawingml/2006/main">
          <a:off x="0" y="1785119"/>
          <a:ext cx="1282700" cy="457049"/>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r>
            <a:rPr lang="en-US" sz="1000" b="1" dirty="0">
              <a:solidFill>
                <a:srgbClr val="581D74"/>
              </a:solidFill>
              <a:latin typeface="Arial" panose="020B0604020202020204" pitchFamily="34" charset="0"/>
              <a:cs typeface="Arial" panose="020B0604020202020204" pitchFamily="34" charset="0"/>
            </a:rPr>
            <a:t>Only 16% for Asia</a:t>
          </a:r>
        </a:p>
      </cdr:txBody>
    </cdr:sp>
  </cdr:relSizeAnchor>
</c:userShapes>
</file>

<file path=ppt/drawings/drawing25.xml><?xml version="1.0" encoding="utf-8"?>
<c:userShapes xmlns:c="http://schemas.openxmlformats.org/drawingml/2006/chart">
  <cdr:relSizeAnchor xmlns:cdr="http://schemas.openxmlformats.org/drawingml/2006/chartDrawing">
    <cdr:from>
      <cdr:x>0</cdr:x>
      <cdr:y>0.93113</cdr:y>
    </cdr:from>
    <cdr:to>
      <cdr:x>0.37131</cdr:x>
      <cdr:y>1</cdr:y>
    </cdr:to>
    <cdr:sp macro="" textlink="">
      <cdr:nvSpPr>
        <cdr:cNvPr id="2" name="ZoneTexte 6">
          <a:extLst xmlns:a="http://schemas.openxmlformats.org/drawingml/2006/main">
            <a:ext uri="{FF2B5EF4-FFF2-40B4-BE49-F238E27FC236}">
              <a16:creationId xmlns:a16="http://schemas.microsoft.com/office/drawing/2014/main" id="{D5ACAA95-0018-C60F-3E14-CF0B5D77CD9C}"/>
            </a:ext>
          </a:extLst>
        </cdr:cNvPr>
        <cdr:cNvSpPr txBox="1"/>
      </cdr:nvSpPr>
      <cdr:spPr>
        <a:xfrm xmlns:a="http://schemas.openxmlformats.org/drawingml/2006/main">
          <a:off x="0" y="2943815"/>
          <a:ext cx="1554886" cy="21544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fr-FR" sz="800" dirty="0">
              <a:latin typeface="Arial" panose="020B0604020202020204" pitchFamily="34" charset="0"/>
              <a:cs typeface="Arial" panose="020B0604020202020204" pitchFamily="34" charset="0"/>
            </a:rPr>
            <a:t>Source : IMF</a:t>
          </a:r>
        </a:p>
      </cdr:txBody>
    </cdr:sp>
  </cdr:relSizeAnchor>
</c:userShapes>
</file>

<file path=ppt/drawings/drawing26.xml><?xml version="1.0" encoding="utf-8"?>
<c:userShapes xmlns:c="http://schemas.openxmlformats.org/drawingml/2006/chart">
  <cdr:relSizeAnchor xmlns:cdr="http://schemas.openxmlformats.org/drawingml/2006/chartDrawing">
    <cdr:from>
      <cdr:x>0</cdr:x>
      <cdr:y>0.9433</cdr:y>
    </cdr:from>
    <cdr:to>
      <cdr:x>1</cdr:x>
      <cdr:y>1</cdr:y>
    </cdr:to>
    <cdr:sp macro="" textlink="">
      <cdr:nvSpPr>
        <cdr:cNvPr id="2" name="Rectangle 1">
          <a:extLst xmlns:a="http://schemas.openxmlformats.org/drawingml/2006/main">
            <a:ext uri="{FF2B5EF4-FFF2-40B4-BE49-F238E27FC236}">
              <a16:creationId xmlns:a16="http://schemas.microsoft.com/office/drawing/2014/main" id="{C3F1F681-75E7-B214-C7F7-6118D875D0AA}"/>
            </a:ext>
          </a:extLst>
        </cdr:cNvPr>
        <cdr:cNvSpPr/>
      </cdr:nvSpPr>
      <cdr:spPr>
        <a:xfrm xmlns:a="http://schemas.openxmlformats.org/drawingml/2006/main">
          <a:off x="0" y="2608385"/>
          <a:ext cx="4121638" cy="156796"/>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en-US" sz="800" dirty="0">
              <a:solidFill>
                <a:sysClr val="windowText" lastClr="000000"/>
              </a:solidFill>
              <a:latin typeface="Arial" panose="020B0604020202020204" pitchFamily="34" charset="0"/>
              <a:cs typeface="Arial" panose="020B0604020202020204" pitchFamily="34" charset="0"/>
            </a:rPr>
            <a:t>Source: Natixis, Federal Reserve, Bloomberg</a:t>
          </a:r>
        </a:p>
      </cdr:txBody>
    </cdr:sp>
  </cdr:relSizeAnchor>
</c:userShapes>
</file>

<file path=ppt/drawings/drawing27.xml><?xml version="1.0" encoding="utf-8"?>
<c:userShapes xmlns:c="http://schemas.openxmlformats.org/drawingml/2006/chart">
  <cdr:relSizeAnchor xmlns:cdr="http://schemas.openxmlformats.org/drawingml/2006/chartDrawing">
    <cdr:from>
      <cdr:x>0</cdr:x>
      <cdr:y>0.9433</cdr:y>
    </cdr:from>
    <cdr:to>
      <cdr:x>1</cdr:x>
      <cdr:y>1</cdr:y>
    </cdr:to>
    <cdr:sp macro="" textlink="">
      <cdr:nvSpPr>
        <cdr:cNvPr id="2" name="Rectangle 1">
          <a:extLst xmlns:a="http://schemas.openxmlformats.org/drawingml/2006/main">
            <a:ext uri="{FF2B5EF4-FFF2-40B4-BE49-F238E27FC236}">
              <a16:creationId xmlns:a16="http://schemas.microsoft.com/office/drawing/2014/main" id="{9FA5C586-5D98-3AB9-EDE6-3121E0300991}"/>
            </a:ext>
          </a:extLst>
        </cdr:cNvPr>
        <cdr:cNvSpPr/>
      </cdr:nvSpPr>
      <cdr:spPr>
        <a:xfrm xmlns:a="http://schemas.openxmlformats.org/drawingml/2006/main">
          <a:off x="50800" y="2638461"/>
          <a:ext cx="4114800" cy="155539"/>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en-US" sz="800" dirty="0">
              <a:solidFill>
                <a:sysClr val="windowText" lastClr="000000"/>
              </a:solidFill>
              <a:latin typeface="Arial" panose="020B0604020202020204" pitchFamily="34" charset="0"/>
              <a:cs typeface="Arial" panose="020B0604020202020204" pitchFamily="34" charset="0"/>
            </a:rPr>
            <a:t>Source: Natixis, United</a:t>
          </a:r>
          <a:r>
            <a:rPr lang="en-US" sz="800" baseline="0" dirty="0">
              <a:solidFill>
                <a:sysClr val="windowText" lastClr="000000"/>
              </a:solidFill>
              <a:latin typeface="Arial" panose="020B0604020202020204" pitchFamily="34" charset="0"/>
              <a:cs typeface="Arial" panose="020B0604020202020204" pitchFamily="34" charset="0"/>
            </a:rPr>
            <a:t> Nations Statistics Division</a:t>
          </a:r>
          <a:endParaRPr lang="en-US" sz="800" dirty="0">
            <a:solidFill>
              <a:sysClr val="windowText" lastClr="000000"/>
            </a:solidFill>
            <a:latin typeface="Arial" panose="020B0604020202020204" pitchFamily="34" charset="0"/>
            <a:cs typeface="Arial" panose="020B0604020202020204" pitchFamily="34" charset="0"/>
          </a:endParaRPr>
        </a:p>
      </cdr:txBody>
    </cdr:sp>
  </cdr:relSizeAnchor>
</c:userShapes>
</file>

<file path=ppt/drawings/drawing28.xml><?xml version="1.0" encoding="utf-8"?>
<c:userShapes xmlns:c="http://schemas.openxmlformats.org/drawingml/2006/chart">
  <cdr:relSizeAnchor xmlns:cdr="http://schemas.openxmlformats.org/drawingml/2006/chartDrawing">
    <cdr:from>
      <cdr:x>0</cdr:x>
      <cdr:y>0.87528</cdr:y>
    </cdr:from>
    <cdr:to>
      <cdr:x>1</cdr:x>
      <cdr:y>1</cdr:y>
    </cdr:to>
    <cdr:sp macro="" textlink="">
      <cdr:nvSpPr>
        <cdr:cNvPr id="2" name="TextBox 1">
          <a:extLst xmlns:a="http://schemas.openxmlformats.org/drawingml/2006/main">
            <a:ext uri="{FF2B5EF4-FFF2-40B4-BE49-F238E27FC236}">
              <a16:creationId xmlns:a16="http://schemas.microsoft.com/office/drawing/2014/main" id="{08B6B45A-74DC-D37B-4052-E36E17A5F287}"/>
            </a:ext>
          </a:extLst>
        </cdr:cNvPr>
        <cdr:cNvSpPr txBox="1"/>
      </cdr:nvSpPr>
      <cdr:spPr>
        <a:xfrm xmlns:a="http://schemas.openxmlformats.org/drawingml/2006/main">
          <a:off x="0" y="2401068"/>
          <a:ext cx="4086130" cy="34213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800" dirty="0">
              <a:latin typeface="Arial" panose="020B0604020202020204" pitchFamily="34" charset="0"/>
              <a:cs typeface="Arial" panose="020B0604020202020204" pitchFamily="34" charset="0"/>
            </a:rPr>
            <a:t>Source: Natixis, Stockholm International Peace Research Institute</a:t>
          </a:r>
          <a:endParaRPr lang="en-US" altLang="zh-CN" sz="800" dirty="0">
            <a:latin typeface="Arial" panose="020B0604020202020204" pitchFamily="34" charset="0"/>
            <a:cs typeface="Arial" panose="020B0604020202020204" pitchFamily="34" charset="0"/>
          </a:endParaRPr>
        </a:p>
        <a:p xmlns:a="http://schemas.openxmlformats.org/drawingml/2006/main">
          <a:r>
            <a:rPr lang="en-US" altLang="zh-CN" sz="800" dirty="0">
              <a:latin typeface="Arial" panose="020B0604020202020204" pitchFamily="34" charset="0"/>
              <a:cs typeface="Arial" panose="020B0604020202020204" pitchFamily="34" charset="0"/>
            </a:rPr>
            <a:t>N.B. Data as of 2024.</a:t>
          </a:r>
          <a:r>
            <a:rPr lang="en-US" altLang="zh-CN" sz="800" baseline="0" dirty="0">
              <a:latin typeface="Arial" panose="020B0604020202020204" pitchFamily="34" charset="0"/>
              <a:cs typeface="Arial" panose="020B0604020202020204" pitchFamily="34" charset="0"/>
            </a:rPr>
            <a:t> Data was based on 2023 constant prices. </a:t>
          </a:r>
          <a:endParaRPr lang="en-US" altLang="zh-CN" sz="800" dirty="0">
            <a:latin typeface="Arial" panose="020B0604020202020204" pitchFamily="34" charset="0"/>
            <a:cs typeface="Arial" panose="020B0604020202020204" pitchFamily="34" charset="0"/>
          </a:endParaRPr>
        </a:p>
      </cdr:txBody>
    </cdr:sp>
  </cdr:relSizeAnchor>
</c:userShapes>
</file>

<file path=ppt/drawings/drawing29.xml><?xml version="1.0" encoding="utf-8"?>
<c:userShapes xmlns:c="http://schemas.openxmlformats.org/drawingml/2006/chart">
  <cdr:relSizeAnchor xmlns:cdr="http://schemas.openxmlformats.org/drawingml/2006/chartDrawing">
    <cdr:from>
      <cdr:x>0</cdr:x>
      <cdr:y>0.87528</cdr:y>
    </cdr:from>
    <cdr:to>
      <cdr:x>1</cdr:x>
      <cdr:y>1</cdr:y>
    </cdr:to>
    <cdr:sp macro="" textlink="">
      <cdr:nvSpPr>
        <cdr:cNvPr id="2" name="TextBox 1">
          <a:extLst xmlns:a="http://schemas.openxmlformats.org/drawingml/2006/main">
            <a:ext uri="{FF2B5EF4-FFF2-40B4-BE49-F238E27FC236}">
              <a16:creationId xmlns:a16="http://schemas.microsoft.com/office/drawing/2014/main" id="{08B6B45A-74DC-D37B-4052-E36E17A5F287}"/>
            </a:ext>
          </a:extLst>
        </cdr:cNvPr>
        <cdr:cNvSpPr txBox="1"/>
      </cdr:nvSpPr>
      <cdr:spPr>
        <a:xfrm xmlns:a="http://schemas.openxmlformats.org/drawingml/2006/main">
          <a:off x="0" y="2401068"/>
          <a:ext cx="4086130" cy="34213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800" dirty="0">
              <a:latin typeface="Arial" panose="020B0604020202020204" pitchFamily="34" charset="0"/>
              <a:cs typeface="Arial" panose="020B0604020202020204" pitchFamily="34" charset="0"/>
            </a:rPr>
            <a:t>Source: Natixis, Stockholm International Peace Research Institute</a:t>
          </a:r>
          <a:endParaRPr lang="en-US" altLang="zh-CN" sz="800" dirty="0">
            <a:latin typeface="Arial" panose="020B0604020202020204" pitchFamily="34" charset="0"/>
            <a:cs typeface="Arial" panose="020B0604020202020204" pitchFamily="34" charset="0"/>
          </a:endParaRPr>
        </a:p>
        <a:p xmlns:a="http://schemas.openxmlformats.org/drawingml/2006/main">
          <a:r>
            <a:rPr lang="en-US" altLang="zh-CN" sz="800" dirty="0">
              <a:latin typeface="Arial" panose="020B0604020202020204" pitchFamily="34" charset="0"/>
              <a:cs typeface="Arial" panose="020B0604020202020204" pitchFamily="34" charset="0"/>
            </a:rPr>
            <a:t>N.B. Data as of 2024.</a:t>
          </a:r>
          <a:r>
            <a:rPr lang="en-US" altLang="zh-CN" sz="800" baseline="0" dirty="0">
              <a:latin typeface="Arial" panose="020B0604020202020204" pitchFamily="34" charset="0"/>
              <a:cs typeface="Arial" panose="020B0604020202020204" pitchFamily="34" charset="0"/>
            </a:rPr>
            <a:t> Data was based on 2023 constant prices. </a:t>
          </a:r>
          <a:endParaRPr lang="en-US" altLang="zh-CN" sz="800" dirty="0">
            <a:latin typeface="Arial" panose="020B0604020202020204" pitchFamily="34" charset="0"/>
            <a:cs typeface="Arial" panose="020B0604020202020204" pitchFamily="34"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cdr:x>
      <cdr:y>0</cdr:y>
    </cdr:from>
    <cdr:to>
      <cdr:x>1</cdr:x>
      <cdr:y>0.20956</cdr:y>
    </cdr:to>
    <cdr:sp macro="" textlink="">
      <cdr:nvSpPr>
        <cdr:cNvPr id="2" name="TextBox 1">
          <a:extLst xmlns:a="http://schemas.openxmlformats.org/drawingml/2006/main">
            <a:ext uri="{FF2B5EF4-FFF2-40B4-BE49-F238E27FC236}">
              <a16:creationId xmlns:a16="http://schemas.microsoft.com/office/drawing/2014/main" id="{B865425D-5F56-6A99-2328-BE71C5E0A20E}"/>
            </a:ext>
          </a:extLst>
        </cdr:cNvPr>
        <cdr:cNvSpPr txBox="1"/>
      </cdr:nvSpPr>
      <cdr:spPr>
        <a:xfrm xmlns:a="http://schemas.openxmlformats.org/drawingml/2006/main">
          <a:off x="0" y="0"/>
          <a:ext cx="4572000" cy="57564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200" b="1" dirty="0">
              <a:solidFill>
                <a:srgbClr val="581D74"/>
              </a:solidFill>
              <a:latin typeface="Arial" panose="020B0604020202020204" pitchFamily="34" charset="0"/>
              <a:ea typeface="Inter" panose="02000503000000020004" pitchFamily="2" charset="0"/>
              <a:cs typeface="Arial" panose="020B0604020202020204" pitchFamily="34" charset="0"/>
            </a:rPr>
            <a:t>Flow of Funds: Net Purchases of Treasury Securities</a:t>
          </a:r>
        </a:p>
      </cdr:txBody>
    </cdr:sp>
  </cdr:relSizeAnchor>
  <cdr:relSizeAnchor xmlns:cdr="http://schemas.openxmlformats.org/drawingml/2006/chartDrawing">
    <cdr:from>
      <cdr:x>0.09583</cdr:x>
      <cdr:y>0.76435</cdr:y>
    </cdr:from>
    <cdr:to>
      <cdr:x>0.19591</cdr:x>
      <cdr:y>0.85301</cdr:y>
    </cdr:to>
    <cdr:sp macro="" textlink="">
      <cdr:nvSpPr>
        <cdr:cNvPr id="3" name="TextBox 1">
          <a:extLst xmlns:a="http://schemas.openxmlformats.org/drawingml/2006/main">
            <a:ext uri="{FF2B5EF4-FFF2-40B4-BE49-F238E27FC236}">
              <a16:creationId xmlns:a16="http://schemas.microsoft.com/office/drawing/2014/main" id="{F9A1C475-9100-6F14-DDEE-2CDFB636C77C}"/>
            </a:ext>
          </a:extLst>
        </cdr:cNvPr>
        <cdr:cNvSpPr txBox="1"/>
      </cdr:nvSpPr>
      <cdr:spPr>
        <a:xfrm xmlns:a="http://schemas.openxmlformats.org/drawingml/2006/main">
          <a:off x="394321" y="2096765"/>
          <a:ext cx="411822" cy="24321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800" b="1" dirty="0">
              <a:solidFill>
                <a:srgbClr val="581D74"/>
              </a:solidFill>
              <a:latin typeface="Inter" panose="02000503000000020004" pitchFamily="2" charset="0"/>
              <a:ea typeface="Inter" panose="02000503000000020004" pitchFamily="2" charset="0"/>
            </a:rPr>
            <a:t>QE 1</a:t>
          </a:r>
        </a:p>
      </cdr:txBody>
    </cdr:sp>
  </cdr:relSizeAnchor>
  <cdr:relSizeAnchor xmlns:cdr="http://schemas.openxmlformats.org/drawingml/2006/chartDrawing">
    <cdr:from>
      <cdr:x>0.18705</cdr:x>
      <cdr:y>0.76435</cdr:y>
    </cdr:from>
    <cdr:to>
      <cdr:x>0.2917</cdr:x>
      <cdr:y>0.84165</cdr:y>
    </cdr:to>
    <cdr:sp macro="" textlink="">
      <cdr:nvSpPr>
        <cdr:cNvPr id="4" name="TextBox 1">
          <a:extLst xmlns:a="http://schemas.openxmlformats.org/drawingml/2006/main">
            <a:ext uri="{FF2B5EF4-FFF2-40B4-BE49-F238E27FC236}">
              <a16:creationId xmlns:a16="http://schemas.microsoft.com/office/drawing/2014/main" id="{0D6A308D-55FA-0ED7-51FE-15074D29E9D4}"/>
            </a:ext>
          </a:extLst>
        </cdr:cNvPr>
        <cdr:cNvSpPr txBox="1"/>
      </cdr:nvSpPr>
      <cdr:spPr>
        <a:xfrm xmlns:a="http://schemas.openxmlformats.org/drawingml/2006/main">
          <a:off x="769673" y="2096765"/>
          <a:ext cx="430608" cy="21204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800" b="1" dirty="0">
              <a:solidFill>
                <a:srgbClr val="581D74"/>
              </a:solidFill>
              <a:latin typeface="Inter" panose="02000503000000020004" pitchFamily="2" charset="0"/>
              <a:ea typeface="Inter" panose="02000503000000020004" pitchFamily="2" charset="0"/>
            </a:rPr>
            <a:t>QE 2 </a:t>
          </a:r>
        </a:p>
      </cdr:txBody>
    </cdr:sp>
  </cdr:relSizeAnchor>
  <cdr:relSizeAnchor xmlns:cdr="http://schemas.openxmlformats.org/drawingml/2006/chartDrawing">
    <cdr:from>
      <cdr:x>0.30811</cdr:x>
      <cdr:y>0.76645</cdr:y>
    </cdr:from>
    <cdr:to>
      <cdr:x>0.41303</cdr:x>
      <cdr:y>0.84375</cdr:y>
    </cdr:to>
    <cdr:sp macro="" textlink="">
      <cdr:nvSpPr>
        <cdr:cNvPr id="5" name="TextBox 1">
          <a:extLst xmlns:a="http://schemas.openxmlformats.org/drawingml/2006/main">
            <a:ext uri="{FF2B5EF4-FFF2-40B4-BE49-F238E27FC236}">
              <a16:creationId xmlns:a16="http://schemas.microsoft.com/office/drawing/2014/main" id="{17D657E3-B6F8-C47E-2C54-1CC49EA16762}"/>
            </a:ext>
          </a:extLst>
        </cdr:cNvPr>
        <cdr:cNvSpPr txBox="1"/>
      </cdr:nvSpPr>
      <cdr:spPr>
        <a:xfrm xmlns:a="http://schemas.openxmlformats.org/drawingml/2006/main">
          <a:off x="1267811" y="2102526"/>
          <a:ext cx="431712" cy="21204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800" b="1" dirty="0">
              <a:solidFill>
                <a:srgbClr val="581D74"/>
              </a:solidFill>
              <a:latin typeface="Inter" panose="02000503000000020004" pitchFamily="2" charset="0"/>
              <a:ea typeface="Inter" panose="02000503000000020004" pitchFamily="2" charset="0"/>
            </a:rPr>
            <a:t>QE 3 </a:t>
          </a:r>
        </a:p>
      </cdr:txBody>
    </cdr:sp>
  </cdr:relSizeAnchor>
  <cdr:relSizeAnchor xmlns:cdr="http://schemas.openxmlformats.org/drawingml/2006/chartDrawing">
    <cdr:from>
      <cdr:x>0.59093</cdr:x>
      <cdr:y>0.77908</cdr:y>
    </cdr:from>
    <cdr:to>
      <cdr:x>0.70677</cdr:x>
      <cdr:y>0.85638</cdr:y>
    </cdr:to>
    <cdr:sp macro="" textlink="">
      <cdr:nvSpPr>
        <cdr:cNvPr id="6" name="TextBox 1">
          <a:extLst xmlns:a="http://schemas.openxmlformats.org/drawingml/2006/main">
            <a:ext uri="{FF2B5EF4-FFF2-40B4-BE49-F238E27FC236}">
              <a16:creationId xmlns:a16="http://schemas.microsoft.com/office/drawing/2014/main" id="{DD7E53AA-DBD5-E6F0-5669-D84D1284528C}"/>
            </a:ext>
          </a:extLst>
        </cdr:cNvPr>
        <cdr:cNvSpPr txBox="1"/>
      </cdr:nvSpPr>
      <cdr:spPr>
        <a:xfrm xmlns:a="http://schemas.openxmlformats.org/drawingml/2006/main">
          <a:off x="2431559" y="2137172"/>
          <a:ext cx="476653" cy="21205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800" b="1" dirty="0">
              <a:solidFill>
                <a:srgbClr val="581D74"/>
              </a:solidFill>
              <a:latin typeface="Inter" panose="02000503000000020004" pitchFamily="2" charset="0"/>
              <a:ea typeface="Inter" panose="02000503000000020004" pitchFamily="2" charset="0"/>
            </a:rPr>
            <a:t>QT 1</a:t>
          </a:r>
        </a:p>
      </cdr:txBody>
    </cdr:sp>
  </cdr:relSizeAnchor>
  <cdr:relSizeAnchor xmlns:cdr="http://schemas.openxmlformats.org/drawingml/2006/chartDrawing">
    <cdr:from>
      <cdr:x>0.65</cdr:x>
      <cdr:y>0.81064</cdr:y>
    </cdr:from>
    <cdr:to>
      <cdr:x>0.79802</cdr:x>
      <cdr:y>0.89808</cdr:y>
    </cdr:to>
    <cdr:sp macro="" textlink="">
      <cdr:nvSpPr>
        <cdr:cNvPr id="7" name="TextBox 1">
          <a:extLst xmlns:a="http://schemas.openxmlformats.org/drawingml/2006/main">
            <a:ext uri="{FF2B5EF4-FFF2-40B4-BE49-F238E27FC236}">
              <a16:creationId xmlns:a16="http://schemas.microsoft.com/office/drawing/2014/main" id="{B875695B-6D1D-2B11-82D6-5EDCCACB12DB}"/>
            </a:ext>
          </a:extLst>
        </cdr:cNvPr>
        <cdr:cNvSpPr txBox="1"/>
      </cdr:nvSpPr>
      <cdr:spPr>
        <a:xfrm xmlns:a="http://schemas.openxmlformats.org/drawingml/2006/main">
          <a:off x="2971800" y="2226775"/>
          <a:ext cx="676747" cy="2402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800" b="1">
              <a:solidFill>
                <a:srgbClr val="581D74"/>
              </a:solidFill>
              <a:latin typeface="Inter" panose="02000503000000020004" pitchFamily="2" charset="0"/>
              <a:ea typeface="Inter" panose="02000503000000020004" pitchFamily="2" charset="0"/>
            </a:rPr>
            <a:t>COVID-19</a:t>
          </a:r>
        </a:p>
      </cdr:txBody>
    </cdr:sp>
  </cdr:relSizeAnchor>
  <cdr:relSizeAnchor xmlns:cdr="http://schemas.openxmlformats.org/drawingml/2006/chartDrawing">
    <cdr:from>
      <cdr:x>0.83375</cdr:x>
      <cdr:y>0.84431</cdr:y>
    </cdr:from>
    <cdr:to>
      <cdr:x>0.9555</cdr:x>
      <cdr:y>0.9216</cdr:y>
    </cdr:to>
    <cdr:sp macro="" textlink="">
      <cdr:nvSpPr>
        <cdr:cNvPr id="8" name="TextBox 1">
          <a:extLst xmlns:a="http://schemas.openxmlformats.org/drawingml/2006/main">
            <a:ext uri="{FF2B5EF4-FFF2-40B4-BE49-F238E27FC236}">
              <a16:creationId xmlns:a16="http://schemas.microsoft.com/office/drawing/2014/main" id="{8E93A7EB-8FDA-ED6C-6424-62EDEF8E009E}"/>
            </a:ext>
          </a:extLst>
        </cdr:cNvPr>
        <cdr:cNvSpPr txBox="1"/>
      </cdr:nvSpPr>
      <cdr:spPr>
        <a:xfrm xmlns:a="http://schemas.openxmlformats.org/drawingml/2006/main">
          <a:off x="4534051" y="2319261"/>
          <a:ext cx="662092" cy="21231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800" b="1">
              <a:solidFill>
                <a:srgbClr val="581D74"/>
              </a:solidFill>
              <a:latin typeface="Inter" panose="02000503000000020004" pitchFamily="2" charset="0"/>
              <a:ea typeface="Inter" panose="02000503000000020004" pitchFamily="2" charset="0"/>
            </a:rPr>
            <a:t>QT 2</a:t>
          </a:r>
        </a:p>
      </cdr:txBody>
    </cdr:sp>
  </cdr:relSizeAnchor>
  <cdr:relSizeAnchor xmlns:cdr="http://schemas.openxmlformats.org/drawingml/2006/chartDrawing">
    <cdr:from>
      <cdr:x>0.15399</cdr:x>
      <cdr:y>0.73013</cdr:y>
    </cdr:from>
    <cdr:to>
      <cdr:x>0.17562</cdr:x>
      <cdr:y>0.77642</cdr:y>
    </cdr:to>
    <cdr:cxnSp macro="">
      <cdr:nvCxnSpPr>
        <cdr:cNvPr id="10" name="Straight Arrow Connector 9">
          <a:extLst xmlns:a="http://schemas.openxmlformats.org/drawingml/2006/main">
            <a:ext uri="{FF2B5EF4-FFF2-40B4-BE49-F238E27FC236}">
              <a16:creationId xmlns:a16="http://schemas.microsoft.com/office/drawing/2014/main" id="{023E7722-00E8-07C9-D3C4-A7472A73E190}"/>
            </a:ext>
          </a:extLst>
        </cdr:cNvPr>
        <cdr:cNvCxnSpPr/>
      </cdr:nvCxnSpPr>
      <cdr:spPr>
        <a:xfrm xmlns:a="http://schemas.openxmlformats.org/drawingml/2006/main" flipV="1">
          <a:off x="837434" y="2005616"/>
          <a:ext cx="117626" cy="127156"/>
        </a:xfrm>
        <a:prstGeom xmlns:a="http://schemas.openxmlformats.org/drawingml/2006/main" prst="straightConnector1">
          <a:avLst/>
        </a:prstGeom>
        <a:ln xmlns:a="http://schemas.openxmlformats.org/drawingml/2006/main" w="25400">
          <a:solidFill>
            <a:srgbClr val="581D74"/>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0.89757</cdr:x>
      <cdr:y>0.81064</cdr:y>
    </cdr:from>
    <cdr:to>
      <cdr:x>0.9192</cdr:x>
      <cdr:y>0.85693</cdr:y>
    </cdr:to>
    <cdr:cxnSp macro="">
      <cdr:nvCxnSpPr>
        <cdr:cNvPr id="12" name="Straight Arrow Connector 11">
          <a:extLst xmlns:a="http://schemas.openxmlformats.org/drawingml/2006/main">
            <a:ext uri="{FF2B5EF4-FFF2-40B4-BE49-F238E27FC236}">
              <a16:creationId xmlns:a16="http://schemas.microsoft.com/office/drawing/2014/main" id="{11886BC4-3171-1180-F14E-85527703B1F6}"/>
            </a:ext>
          </a:extLst>
        </cdr:cNvPr>
        <cdr:cNvCxnSpPr/>
      </cdr:nvCxnSpPr>
      <cdr:spPr>
        <a:xfrm xmlns:a="http://schemas.openxmlformats.org/drawingml/2006/main" flipV="1">
          <a:off x="4881112" y="2226772"/>
          <a:ext cx="117627" cy="127156"/>
        </a:xfrm>
        <a:prstGeom xmlns:a="http://schemas.openxmlformats.org/drawingml/2006/main" prst="straightConnector1">
          <a:avLst/>
        </a:prstGeom>
        <a:ln xmlns:a="http://schemas.openxmlformats.org/drawingml/2006/main" w="25400">
          <a:solidFill>
            <a:srgbClr val="581D74"/>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0.73879</cdr:x>
      <cdr:y>0.77487</cdr:y>
    </cdr:from>
    <cdr:to>
      <cdr:x>0.76043</cdr:x>
      <cdr:y>0.82116</cdr:y>
    </cdr:to>
    <cdr:cxnSp macro="">
      <cdr:nvCxnSpPr>
        <cdr:cNvPr id="13" name="Straight Arrow Connector 12">
          <a:extLst xmlns:a="http://schemas.openxmlformats.org/drawingml/2006/main">
            <a:ext uri="{FF2B5EF4-FFF2-40B4-BE49-F238E27FC236}">
              <a16:creationId xmlns:a16="http://schemas.microsoft.com/office/drawing/2014/main" id="{11886BC4-3171-1180-F14E-85527703B1F6}"/>
            </a:ext>
          </a:extLst>
        </cdr:cNvPr>
        <cdr:cNvCxnSpPr/>
      </cdr:nvCxnSpPr>
      <cdr:spPr>
        <a:xfrm xmlns:a="http://schemas.openxmlformats.org/drawingml/2006/main" flipV="1">
          <a:off x="4017647" y="2128514"/>
          <a:ext cx="117681" cy="127156"/>
        </a:xfrm>
        <a:prstGeom xmlns:a="http://schemas.openxmlformats.org/drawingml/2006/main" prst="straightConnector1">
          <a:avLst/>
        </a:prstGeom>
        <a:ln xmlns:a="http://schemas.openxmlformats.org/drawingml/2006/main" w="25400">
          <a:solidFill>
            <a:srgbClr val="581D74"/>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0.64651</cdr:x>
      <cdr:y>0.74121</cdr:y>
    </cdr:from>
    <cdr:to>
      <cdr:x>0.66814</cdr:x>
      <cdr:y>0.7875</cdr:y>
    </cdr:to>
    <cdr:cxnSp macro="">
      <cdr:nvCxnSpPr>
        <cdr:cNvPr id="14" name="Straight Arrow Connector 13">
          <a:extLst xmlns:a="http://schemas.openxmlformats.org/drawingml/2006/main">
            <a:ext uri="{FF2B5EF4-FFF2-40B4-BE49-F238E27FC236}">
              <a16:creationId xmlns:a16="http://schemas.microsoft.com/office/drawing/2014/main" id="{11886BC4-3171-1180-F14E-85527703B1F6}"/>
            </a:ext>
          </a:extLst>
        </cdr:cNvPr>
        <cdr:cNvCxnSpPr/>
      </cdr:nvCxnSpPr>
      <cdr:spPr>
        <a:xfrm xmlns:a="http://schemas.openxmlformats.org/drawingml/2006/main" flipV="1">
          <a:off x="3515817" y="2036052"/>
          <a:ext cx="117627" cy="127156"/>
        </a:xfrm>
        <a:prstGeom xmlns:a="http://schemas.openxmlformats.org/drawingml/2006/main" prst="straightConnector1">
          <a:avLst/>
        </a:prstGeom>
        <a:ln xmlns:a="http://schemas.openxmlformats.org/drawingml/2006/main" w="25400">
          <a:solidFill>
            <a:srgbClr val="581D74"/>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0.36071</cdr:x>
      <cdr:y>0.737</cdr:y>
    </cdr:from>
    <cdr:to>
      <cdr:x>0.38234</cdr:x>
      <cdr:y>0.78329</cdr:y>
    </cdr:to>
    <cdr:cxnSp macro="">
      <cdr:nvCxnSpPr>
        <cdr:cNvPr id="15" name="Straight Arrow Connector 14">
          <a:extLst xmlns:a="http://schemas.openxmlformats.org/drawingml/2006/main">
            <a:ext uri="{FF2B5EF4-FFF2-40B4-BE49-F238E27FC236}">
              <a16:creationId xmlns:a16="http://schemas.microsoft.com/office/drawing/2014/main" id="{11886BC4-3171-1180-F14E-85527703B1F6}"/>
            </a:ext>
          </a:extLst>
        </cdr:cNvPr>
        <cdr:cNvCxnSpPr/>
      </cdr:nvCxnSpPr>
      <cdr:spPr>
        <a:xfrm xmlns:a="http://schemas.openxmlformats.org/drawingml/2006/main" flipV="1">
          <a:off x="1961602" y="2024488"/>
          <a:ext cx="117627" cy="127155"/>
        </a:xfrm>
        <a:prstGeom xmlns:a="http://schemas.openxmlformats.org/drawingml/2006/main" prst="straightConnector1">
          <a:avLst/>
        </a:prstGeom>
        <a:ln xmlns:a="http://schemas.openxmlformats.org/drawingml/2006/main" w="25400">
          <a:solidFill>
            <a:srgbClr val="581D74"/>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0.23567</cdr:x>
      <cdr:y>0.73279</cdr:y>
    </cdr:from>
    <cdr:to>
      <cdr:x>0.25731</cdr:x>
      <cdr:y>0.77908</cdr:y>
    </cdr:to>
    <cdr:cxnSp macro="">
      <cdr:nvCxnSpPr>
        <cdr:cNvPr id="16" name="Straight Arrow Connector 15">
          <a:extLst xmlns:a="http://schemas.openxmlformats.org/drawingml/2006/main">
            <a:ext uri="{FF2B5EF4-FFF2-40B4-BE49-F238E27FC236}">
              <a16:creationId xmlns:a16="http://schemas.microsoft.com/office/drawing/2014/main" id="{11886BC4-3171-1180-F14E-85527703B1F6}"/>
            </a:ext>
          </a:extLst>
        </cdr:cNvPr>
        <cdr:cNvCxnSpPr/>
      </cdr:nvCxnSpPr>
      <cdr:spPr>
        <a:xfrm xmlns:a="http://schemas.openxmlformats.org/drawingml/2006/main" flipV="1">
          <a:off x="1281619" y="2012923"/>
          <a:ext cx="117681" cy="127156"/>
        </a:xfrm>
        <a:prstGeom xmlns:a="http://schemas.openxmlformats.org/drawingml/2006/main" prst="straightConnector1">
          <a:avLst/>
        </a:prstGeom>
        <a:ln xmlns:a="http://schemas.openxmlformats.org/drawingml/2006/main" w="25400">
          <a:solidFill>
            <a:srgbClr val="581D74"/>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0.xml><?xml version="1.0" encoding="utf-8"?>
<c:userShapes xmlns:c="http://schemas.openxmlformats.org/drawingml/2006/chart">
  <cdr:relSizeAnchor xmlns:cdr="http://schemas.openxmlformats.org/drawingml/2006/chartDrawing">
    <cdr:from>
      <cdr:x>0</cdr:x>
      <cdr:y>0.90323</cdr:y>
    </cdr:from>
    <cdr:to>
      <cdr:x>0.94755</cdr:x>
      <cdr:y>1</cdr:y>
    </cdr:to>
    <cdr:sp macro="" textlink="">
      <cdr:nvSpPr>
        <cdr:cNvPr id="2" name="TextBox 1">
          <a:extLst xmlns:a="http://schemas.openxmlformats.org/drawingml/2006/main">
            <a:ext uri="{FF2B5EF4-FFF2-40B4-BE49-F238E27FC236}">
              <a16:creationId xmlns:a16="http://schemas.microsoft.com/office/drawing/2014/main" id="{CD66A4F4-4458-441C-82A8-AD28C2B7B96B}"/>
            </a:ext>
          </a:extLst>
        </cdr:cNvPr>
        <cdr:cNvSpPr txBox="1"/>
      </cdr:nvSpPr>
      <cdr:spPr>
        <a:xfrm xmlns:a="http://schemas.openxmlformats.org/drawingml/2006/main">
          <a:off x="0" y="2514598"/>
          <a:ext cx="6172819" cy="269422"/>
        </a:xfrm>
        <a:prstGeom xmlns:a="http://schemas.openxmlformats.org/drawingml/2006/main" prst="rect">
          <a:avLst/>
        </a:prstGeom>
      </cdr:spPr>
      <cdr:txBody>
        <a:bodyPr xmlns:a="http://schemas.openxmlformats.org/drawingml/2006/main" vertOverflow="clip" wrap="square" lIns="0" tIns="0" rIns="0" bIns="0" rtlCol="0"/>
        <a:lstStyle xmlns:a="http://schemas.openxmlformats.org/drawingml/2006/main"/>
        <a:p xmlns:a="http://schemas.openxmlformats.org/drawingml/2006/main">
          <a:r>
            <a:rPr lang="en-US" sz="800" dirty="0">
              <a:latin typeface="Arial" panose="020B0604020202020204" pitchFamily="34" charset="0"/>
              <a:cs typeface="Arial" panose="020B0604020202020204" pitchFamily="34" charset="0"/>
            </a:rPr>
            <a:t>N.B. </a:t>
          </a:r>
          <a:r>
            <a:rPr lang="en-US" sz="800" baseline="0" dirty="0">
              <a:latin typeface="Arial" panose="020B0604020202020204" pitchFamily="34" charset="0"/>
              <a:cs typeface="Arial" panose="020B0604020202020204" pitchFamily="34" charset="0"/>
            </a:rPr>
            <a:t>Private debt to GDP is used </a:t>
          </a:r>
          <a:r>
            <a:rPr lang="en-US" altLang="zh-CN" sz="800" baseline="0" dirty="0">
              <a:latin typeface="Arial" panose="020B0604020202020204" pitchFamily="34" charset="0"/>
              <a:cs typeface="Arial" panose="020B0604020202020204" pitchFamily="34" charset="0"/>
            </a:rPr>
            <a:t>for Vietnam and the Philippines. Data of Vietnam and Philippines as of 2023.</a:t>
          </a:r>
          <a:endParaRPr lang="en-US" sz="800" dirty="0">
            <a:latin typeface="Arial" panose="020B0604020202020204" pitchFamily="34" charset="0"/>
            <a:cs typeface="Arial" panose="020B0604020202020204" pitchFamily="34" charset="0"/>
          </a:endParaRPr>
        </a:p>
        <a:p xmlns:a="http://schemas.openxmlformats.org/drawingml/2006/main">
          <a:r>
            <a:rPr lang="en-US" sz="800" dirty="0">
              <a:latin typeface="Arial" panose="020B0604020202020204" pitchFamily="34" charset="0"/>
              <a:cs typeface="Arial" panose="020B0604020202020204" pitchFamily="34" charset="0"/>
            </a:rPr>
            <a:t>Source:</a:t>
          </a:r>
          <a:r>
            <a:rPr lang="en-US" sz="800" baseline="0" dirty="0">
              <a:latin typeface="Arial" panose="020B0604020202020204" pitchFamily="34" charset="0"/>
              <a:cs typeface="Arial" panose="020B0604020202020204" pitchFamily="34" charset="0"/>
            </a:rPr>
            <a:t> Natixis, Bank for International Settlements, CEIC. Data as of Q2 2024. </a:t>
          </a:r>
          <a:endParaRPr lang="en-US" sz="800" dirty="0">
            <a:latin typeface="Arial" panose="020B0604020202020204" pitchFamily="34" charset="0"/>
            <a:cs typeface="Arial" panose="020B0604020202020204" pitchFamily="34" charset="0"/>
          </a:endParaRPr>
        </a:p>
      </cdr:txBody>
    </cdr:sp>
  </cdr:relSizeAnchor>
</c:userShapes>
</file>

<file path=ppt/drawings/drawing31.xml><?xml version="1.0" encoding="utf-8"?>
<c:userShapes xmlns:c="http://schemas.openxmlformats.org/drawingml/2006/chart">
  <cdr:relSizeAnchor xmlns:cdr="http://schemas.openxmlformats.org/drawingml/2006/chartDrawing">
    <cdr:from>
      <cdr:x>0</cdr:x>
      <cdr:y>0.93958</cdr:y>
    </cdr:from>
    <cdr:to>
      <cdr:x>0.98524</cdr:x>
      <cdr:y>1</cdr:y>
    </cdr:to>
    <cdr:sp macro="" textlink="">
      <cdr:nvSpPr>
        <cdr:cNvPr id="3" name="TextBox 2">
          <a:extLst xmlns:a="http://schemas.openxmlformats.org/drawingml/2006/main">
            <a:ext uri="{FF2B5EF4-FFF2-40B4-BE49-F238E27FC236}">
              <a16:creationId xmlns:a16="http://schemas.microsoft.com/office/drawing/2014/main" id="{761289D5-125B-6135-A0B5-054C75DDDDFD}"/>
            </a:ext>
          </a:extLst>
        </cdr:cNvPr>
        <cdr:cNvSpPr txBox="1"/>
      </cdr:nvSpPr>
      <cdr:spPr>
        <a:xfrm xmlns:a="http://schemas.openxmlformats.org/drawingml/2006/main">
          <a:off x="0" y="2577446"/>
          <a:ext cx="4054066" cy="165754"/>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lIns="0" tIns="0" rIns="0" bIns="0"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US" sz="800" dirty="0">
              <a:latin typeface="Arial" panose="020B0604020202020204" pitchFamily="34" charset="0"/>
              <a:cs typeface="Arial" panose="020B0604020202020204" pitchFamily="34" charset="0"/>
            </a:rPr>
            <a:t>Source: Natixis, Food</a:t>
          </a:r>
          <a:r>
            <a:rPr lang="zh-TW" altLang="en-US" sz="800" dirty="0">
              <a:latin typeface="Arial" panose="020B0604020202020204" pitchFamily="34" charset="0"/>
              <a:cs typeface="Arial" panose="020B0604020202020204" pitchFamily="34" charset="0"/>
            </a:rPr>
            <a:t> </a:t>
          </a:r>
          <a:r>
            <a:rPr lang="en-US" altLang="zh-TW" sz="800" dirty="0">
              <a:latin typeface="Arial" panose="020B0604020202020204" pitchFamily="34" charset="0"/>
              <a:cs typeface="Arial" panose="020B0604020202020204" pitchFamily="34" charset="0"/>
            </a:rPr>
            <a:t>and Agriculture Organization of the United Nations (FAO)</a:t>
          </a:r>
        </a:p>
      </cdr:txBody>
    </cdr:sp>
  </cdr:relSizeAnchor>
</c:userShapes>
</file>

<file path=ppt/drawings/drawing32.xml><?xml version="1.0" encoding="utf-8"?>
<c:userShapes xmlns:c="http://schemas.openxmlformats.org/drawingml/2006/chart">
  <cdr:relSizeAnchor xmlns:cdr="http://schemas.openxmlformats.org/drawingml/2006/chartDrawing">
    <cdr:from>
      <cdr:x>0.00331</cdr:x>
      <cdr:y>0.94816</cdr:y>
    </cdr:from>
    <cdr:to>
      <cdr:x>1</cdr:x>
      <cdr:y>1</cdr:y>
    </cdr:to>
    <cdr:sp macro="" textlink="">
      <cdr:nvSpPr>
        <cdr:cNvPr id="2" name="TextBox 1">
          <a:extLst xmlns:a="http://schemas.openxmlformats.org/drawingml/2006/main">
            <a:ext uri="{FF2B5EF4-FFF2-40B4-BE49-F238E27FC236}">
              <a16:creationId xmlns:a16="http://schemas.microsoft.com/office/drawing/2014/main" id="{0F249EB8-FE7B-365D-7ED0-94FA8E7224A7}"/>
            </a:ext>
          </a:extLst>
        </cdr:cNvPr>
        <cdr:cNvSpPr txBox="1"/>
      </cdr:nvSpPr>
      <cdr:spPr>
        <a:xfrm xmlns:a="http://schemas.openxmlformats.org/drawingml/2006/main">
          <a:off x="13615" y="2600982"/>
          <a:ext cx="4101185" cy="142217"/>
        </a:xfrm>
        <a:prstGeom xmlns:a="http://schemas.openxmlformats.org/drawingml/2006/main" prst="rect">
          <a:avLst/>
        </a:prstGeom>
      </cdr:spPr>
      <cdr:txBody>
        <a:bodyPr xmlns:a="http://schemas.openxmlformats.org/drawingml/2006/main" wrap="square" lIns="0" tIns="0" rIns="0" bIns="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800" dirty="0">
              <a:latin typeface="Arial" panose="020B0604020202020204" pitchFamily="34" charset="0"/>
              <a:cs typeface="Arial" panose="020B0604020202020204" pitchFamily="34" charset="0"/>
            </a:rPr>
            <a:t>Source: Natixis,</a:t>
          </a:r>
          <a:r>
            <a:rPr lang="en-US" sz="800" baseline="0" dirty="0">
              <a:latin typeface="Arial" panose="020B0604020202020204" pitchFamily="34" charset="0"/>
              <a:cs typeface="Arial" panose="020B0604020202020204" pitchFamily="34" charset="0"/>
            </a:rPr>
            <a:t> IMF, Food and Agriculture Organization of the United Nations (FAO)</a:t>
          </a:r>
          <a:endParaRPr lang="en-US" sz="800" dirty="0">
            <a:latin typeface="Arial" panose="020B0604020202020204" pitchFamily="34" charset="0"/>
            <a:cs typeface="Arial" panose="020B0604020202020204" pitchFamily="34" charset="0"/>
          </a:endParaRPr>
        </a:p>
      </cdr:txBody>
    </cdr:sp>
  </cdr:relSizeAnchor>
</c:userShapes>
</file>

<file path=ppt/drawings/drawing33.xml><?xml version="1.0" encoding="utf-8"?>
<c:userShapes xmlns:c="http://schemas.openxmlformats.org/drawingml/2006/chart">
  <cdr:relSizeAnchor xmlns:cdr="http://schemas.openxmlformats.org/drawingml/2006/chartDrawing">
    <cdr:from>
      <cdr:x>0</cdr:x>
      <cdr:y>0.89571</cdr:y>
    </cdr:from>
    <cdr:to>
      <cdr:x>1</cdr:x>
      <cdr:y>1</cdr:y>
    </cdr:to>
    <cdr:sp macro="" textlink="">
      <cdr:nvSpPr>
        <cdr:cNvPr id="2" name="TextBox 1">
          <a:extLst xmlns:a="http://schemas.openxmlformats.org/drawingml/2006/main">
            <a:ext uri="{FF2B5EF4-FFF2-40B4-BE49-F238E27FC236}">
              <a16:creationId xmlns:a16="http://schemas.microsoft.com/office/drawing/2014/main" id="{C08EFB2C-BFAA-8AA6-98E3-6F0DD7F60433}"/>
            </a:ext>
          </a:extLst>
        </cdr:cNvPr>
        <cdr:cNvSpPr txBox="1"/>
      </cdr:nvSpPr>
      <cdr:spPr>
        <a:xfrm xmlns:a="http://schemas.openxmlformats.org/drawingml/2006/main">
          <a:off x="0" y="1981444"/>
          <a:ext cx="2656645" cy="23070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800" dirty="0">
              <a:latin typeface="Arial" panose="020B0604020202020204" pitchFamily="34" charset="0"/>
              <a:cs typeface="Arial" panose="020B0604020202020204" pitchFamily="34" charset="0"/>
            </a:rPr>
            <a:t>Source: Natixis, World Bank, ASEAN Stats, CEIC</a:t>
          </a:r>
        </a:p>
        <a:p xmlns:a="http://schemas.openxmlformats.org/drawingml/2006/main">
          <a:r>
            <a:rPr lang="en-US" sz="800" dirty="0">
              <a:effectLst/>
              <a:latin typeface="Arial" panose="020B0604020202020204" pitchFamily="34" charset="0"/>
              <a:cs typeface="Arial" panose="020B0604020202020204" pitchFamily="34" charset="0"/>
            </a:rPr>
            <a:t>N.B. Vietnam data as of 2020. </a:t>
          </a:r>
          <a:r>
            <a:rPr lang="en-US" sz="800" dirty="0">
              <a:latin typeface="Arial" panose="020B0604020202020204" pitchFamily="34" charset="0"/>
              <a:cs typeface="Arial" panose="020B0604020202020204" pitchFamily="34" charset="0"/>
            </a:rPr>
            <a:t> </a:t>
          </a:r>
        </a:p>
      </cdr:txBody>
    </cdr:sp>
  </cdr:relSizeAnchor>
  <cdr:relSizeAnchor xmlns:cdr="http://schemas.openxmlformats.org/drawingml/2006/chartDrawing">
    <cdr:from>
      <cdr:x>0.078</cdr:x>
      <cdr:y>0.28515</cdr:y>
    </cdr:from>
    <cdr:to>
      <cdr:x>0.90516</cdr:x>
      <cdr:y>0.28515</cdr:y>
    </cdr:to>
    <cdr:cxnSp macro="">
      <cdr:nvCxnSpPr>
        <cdr:cNvPr id="4" name="Straight Connector 3">
          <a:extLst xmlns:a="http://schemas.openxmlformats.org/drawingml/2006/main">
            <a:ext uri="{FF2B5EF4-FFF2-40B4-BE49-F238E27FC236}">
              <a16:creationId xmlns:a16="http://schemas.microsoft.com/office/drawing/2014/main" id="{91D6C337-A6B6-5F4F-7088-B68692DE10F4}"/>
            </a:ext>
          </a:extLst>
        </cdr:cNvPr>
        <cdr:cNvCxnSpPr/>
      </cdr:nvCxnSpPr>
      <cdr:spPr>
        <a:xfrm xmlns:a="http://schemas.openxmlformats.org/drawingml/2006/main">
          <a:off x="427960" y="1042965"/>
          <a:ext cx="4538134" cy="0"/>
        </a:xfrm>
        <a:prstGeom xmlns:a="http://schemas.openxmlformats.org/drawingml/2006/main" prst="line">
          <a:avLst/>
        </a:prstGeom>
        <a:ln xmlns:a="http://schemas.openxmlformats.org/drawingml/2006/main">
          <a:solidFill>
            <a:srgbClr val="969696"/>
          </a:solidFill>
          <a:prstDash val="dash"/>
        </a:ln>
        <a:effectLst xmlns:a="http://schemas.openxmlformats.org/drawingml/2006/main">
          <a:reflection stA="98000" endPos="65000" dist="50800" dir="5400000" sy="-100000" algn="bl" rotWithShape="0"/>
        </a:effectLst>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cdr:x>
      <cdr:y>0.20923</cdr:y>
    </cdr:from>
    <cdr:to>
      <cdr:x>1</cdr:x>
      <cdr:y>0.29329</cdr:y>
    </cdr:to>
    <cdr:sp macro="" textlink="">
      <cdr:nvSpPr>
        <cdr:cNvPr id="15" name="TextBox 1">
          <a:extLst xmlns:a="http://schemas.openxmlformats.org/drawingml/2006/main">
            <a:ext uri="{FF2B5EF4-FFF2-40B4-BE49-F238E27FC236}">
              <a16:creationId xmlns:a16="http://schemas.microsoft.com/office/drawing/2014/main" id="{C4834F9B-F0F3-3249-0551-4BED07CC4FA7}"/>
            </a:ext>
          </a:extLst>
        </cdr:cNvPr>
        <cdr:cNvSpPr txBox="1"/>
      </cdr:nvSpPr>
      <cdr:spPr>
        <a:xfrm xmlns:a="http://schemas.openxmlformats.org/drawingml/2006/main">
          <a:off x="0" y="458623"/>
          <a:ext cx="2647381" cy="18425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dirty="0">
              <a:latin typeface="Arial" panose="020B0604020202020204" pitchFamily="34" charset="0"/>
              <a:cs typeface="Arial" panose="020B0604020202020204" pitchFamily="34" charset="0"/>
            </a:rPr>
            <a:t>Average of US, JP &amp; SK (2023, </a:t>
          </a:r>
          <a:r>
            <a:rPr lang="en-US" sz="1000" dirty="0" err="1">
              <a:latin typeface="Arial" panose="020B0604020202020204" pitchFamily="34" charset="0"/>
              <a:cs typeface="Arial" panose="020B0604020202020204" pitchFamily="34" charset="0"/>
            </a:rPr>
            <a:t>lhs</a:t>
          </a:r>
          <a:r>
            <a:rPr lang="en-US" sz="1000" dirty="0">
              <a:latin typeface="Arial" panose="020B0604020202020204" pitchFamily="34" charset="0"/>
              <a:cs typeface="Arial" panose="020B0604020202020204" pitchFamily="34" charset="0"/>
            </a:rPr>
            <a:t>)</a:t>
          </a:r>
        </a:p>
      </cdr:txBody>
    </cdr:sp>
  </cdr:relSizeAnchor>
</c:userShapes>
</file>

<file path=ppt/drawings/drawing34.xml><?xml version="1.0" encoding="utf-8"?>
<c:userShapes xmlns:c="http://schemas.openxmlformats.org/drawingml/2006/chart">
  <cdr:relSizeAnchor xmlns:cdr="http://schemas.openxmlformats.org/drawingml/2006/chartDrawing">
    <cdr:from>
      <cdr:x>0</cdr:x>
      <cdr:y>0.93765</cdr:y>
    </cdr:from>
    <cdr:to>
      <cdr:x>0.56548</cdr:x>
      <cdr:y>1</cdr:y>
    </cdr:to>
    <cdr:sp macro="" textlink="">
      <cdr:nvSpPr>
        <cdr:cNvPr id="2" name="TextBox 1">
          <a:extLst xmlns:a="http://schemas.openxmlformats.org/drawingml/2006/main">
            <a:ext uri="{FF2B5EF4-FFF2-40B4-BE49-F238E27FC236}">
              <a16:creationId xmlns:a16="http://schemas.microsoft.com/office/drawing/2014/main" id="{D2B6A9E5-5FE7-4457-A265-357AD50EBDA9}"/>
            </a:ext>
          </a:extLst>
        </cdr:cNvPr>
        <cdr:cNvSpPr txBox="1"/>
      </cdr:nvSpPr>
      <cdr:spPr>
        <a:xfrm xmlns:a="http://schemas.openxmlformats.org/drawingml/2006/main">
          <a:off x="0" y="2572175"/>
          <a:ext cx="2326837" cy="17102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800" dirty="0">
              <a:latin typeface="Arial" panose="020B0604020202020204" pitchFamily="34" charset="0"/>
              <a:cs typeface="Arial" panose="020B0604020202020204" pitchFamily="34" charset="0"/>
            </a:rPr>
            <a:t>Source: Natixis, British Petroleum</a:t>
          </a:r>
        </a:p>
      </cdr:txBody>
    </cdr:sp>
  </cdr:relSizeAnchor>
</c:userShapes>
</file>

<file path=ppt/drawings/drawing35.xml><?xml version="1.0" encoding="utf-8"?>
<c:userShapes xmlns:c="http://schemas.openxmlformats.org/drawingml/2006/chart">
  <cdr:relSizeAnchor xmlns:cdr="http://schemas.openxmlformats.org/drawingml/2006/chartDrawing">
    <cdr:from>
      <cdr:x>0</cdr:x>
      <cdr:y>0.94167</cdr:y>
    </cdr:from>
    <cdr:to>
      <cdr:x>0.56548</cdr:x>
      <cdr:y>1</cdr:y>
    </cdr:to>
    <cdr:sp macro="" textlink="">
      <cdr:nvSpPr>
        <cdr:cNvPr id="2" name="TextBox 1">
          <a:extLst xmlns:a="http://schemas.openxmlformats.org/drawingml/2006/main">
            <a:ext uri="{FF2B5EF4-FFF2-40B4-BE49-F238E27FC236}">
              <a16:creationId xmlns:a16="http://schemas.microsoft.com/office/drawing/2014/main" id="{98059B07-323B-43B9-B411-E67294032872}"/>
            </a:ext>
          </a:extLst>
        </cdr:cNvPr>
        <cdr:cNvSpPr txBox="1"/>
      </cdr:nvSpPr>
      <cdr:spPr>
        <a:xfrm xmlns:a="http://schemas.openxmlformats.org/drawingml/2006/main">
          <a:off x="-6135624" y="3444252"/>
          <a:ext cx="3102449" cy="21334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800" dirty="0">
              <a:latin typeface="Arial" panose="020B0604020202020204" pitchFamily="34" charset="0"/>
              <a:cs typeface="Arial" panose="020B0604020202020204" pitchFamily="34" charset="0"/>
            </a:rPr>
            <a:t>Source: Natixis, British Petroleum</a:t>
          </a:r>
        </a:p>
      </cdr:txBody>
    </cdr:sp>
  </cdr:relSizeAnchor>
</c:userShapes>
</file>

<file path=ppt/drawings/drawing4.xml><?xml version="1.0" encoding="utf-8"?>
<c:userShapes xmlns:c="http://schemas.openxmlformats.org/drawingml/2006/chart">
  <cdr:relSizeAnchor xmlns:cdr="http://schemas.openxmlformats.org/drawingml/2006/chartDrawing">
    <cdr:from>
      <cdr:x>0</cdr:x>
      <cdr:y>0</cdr:y>
    </cdr:from>
    <cdr:to>
      <cdr:x>0.96169</cdr:x>
      <cdr:y>0.18732</cdr:y>
    </cdr:to>
    <cdr:sp macro="" textlink="">
      <cdr:nvSpPr>
        <cdr:cNvPr id="2" name="TextBox 1">
          <a:extLst xmlns:a="http://schemas.openxmlformats.org/drawingml/2006/main">
            <a:ext uri="{FF2B5EF4-FFF2-40B4-BE49-F238E27FC236}">
              <a16:creationId xmlns:a16="http://schemas.microsoft.com/office/drawing/2014/main" id="{B865425D-5F56-6A99-2328-BE71C5E0A20E}"/>
            </a:ext>
          </a:extLst>
        </cdr:cNvPr>
        <cdr:cNvSpPr txBox="1"/>
      </cdr:nvSpPr>
      <cdr:spPr>
        <a:xfrm xmlns:a="http://schemas.openxmlformats.org/drawingml/2006/main">
          <a:off x="0" y="0"/>
          <a:ext cx="3328862" cy="46166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200" b="1" dirty="0">
              <a:solidFill>
                <a:srgbClr val="581D74"/>
              </a:solidFill>
              <a:latin typeface="Arial" panose="020B0604020202020204" pitchFamily="34" charset="0"/>
              <a:ea typeface="Inter" panose="02000503000000020004" pitchFamily="2" charset="0"/>
              <a:cs typeface="Arial" panose="020B0604020202020204" pitchFamily="34" charset="0"/>
            </a:rPr>
            <a:t>Flow of Funds: Net Purchases of Treasury Securities</a:t>
          </a:r>
        </a:p>
      </cdr:txBody>
    </cdr:sp>
  </cdr:relSizeAnchor>
</c:userShapes>
</file>

<file path=ppt/drawings/drawing5.xml><?xml version="1.0" encoding="utf-8"?>
<c:userShapes xmlns:c="http://schemas.openxmlformats.org/drawingml/2006/chart">
  <cdr:relSizeAnchor xmlns:cdr="http://schemas.openxmlformats.org/drawingml/2006/chartDrawing">
    <cdr:from>
      <cdr:x>0</cdr:x>
      <cdr:y>0</cdr:y>
    </cdr:from>
    <cdr:to>
      <cdr:x>1</cdr:x>
      <cdr:y>0.09081</cdr:y>
    </cdr:to>
    <cdr:sp macro="" textlink="">
      <cdr:nvSpPr>
        <cdr:cNvPr id="2" name="TextBox 1">
          <a:extLst xmlns:a="http://schemas.openxmlformats.org/drawingml/2006/main">
            <a:ext uri="{FF2B5EF4-FFF2-40B4-BE49-F238E27FC236}">
              <a16:creationId xmlns:a16="http://schemas.microsoft.com/office/drawing/2014/main" id="{3689B699-CA97-99A0-FD0B-DA7B08114EC5}"/>
            </a:ext>
          </a:extLst>
        </cdr:cNvPr>
        <cdr:cNvSpPr txBox="1"/>
      </cdr:nvSpPr>
      <cdr:spPr>
        <a:xfrm xmlns:a="http://schemas.openxmlformats.org/drawingml/2006/main">
          <a:off x="0" y="0"/>
          <a:ext cx="5452905" cy="24911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200" b="1" dirty="0">
              <a:solidFill>
                <a:srgbClr val="581D74"/>
              </a:solidFill>
              <a:latin typeface="Arial" panose="020B0604020202020204" pitchFamily="34" charset="0"/>
              <a:ea typeface="Inter" panose="02000503000000020004" pitchFamily="2" charset="0"/>
              <a:cs typeface="Arial" panose="020B0604020202020204" pitchFamily="34" charset="0"/>
            </a:rPr>
            <a:t>Rate Outlook: Fed Funds Futures vs. Natixis Forecast</a:t>
          </a:r>
        </a:p>
      </cdr:txBody>
    </cdr:sp>
  </cdr:relSizeAnchor>
  <cdr:relSizeAnchor xmlns:cdr="http://schemas.openxmlformats.org/drawingml/2006/chartDrawing">
    <cdr:from>
      <cdr:x>0</cdr:x>
      <cdr:y>0.06838</cdr:y>
    </cdr:from>
    <cdr:to>
      <cdr:x>0.1251</cdr:x>
      <cdr:y>0.13304</cdr:y>
    </cdr:to>
    <cdr:sp macro="" textlink="">
      <cdr:nvSpPr>
        <cdr:cNvPr id="3" name="TextBox 1">
          <a:extLst xmlns:a="http://schemas.openxmlformats.org/drawingml/2006/main">
            <a:ext uri="{FF2B5EF4-FFF2-40B4-BE49-F238E27FC236}">
              <a16:creationId xmlns:a16="http://schemas.microsoft.com/office/drawing/2014/main" id="{2C2ACB98-44C3-A390-CA02-9C81243C2B5C}"/>
            </a:ext>
          </a:extLst>
        </cdr:cNvPr>
        <cdr:cNvSpPr txBox="1"/>
      </cdr:nvSpPr>
      <cdr:spPr>
        <a:xfrm xmlns:a="http://schemas.openxmlformats.org/drawingml/2006/main">
          <a:off x="0" y="197998"/>
          <a:ext cx="616888" cy="18723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US" sz="800" i="0" dirty="0">
              <a:latin typeface="Arial" panose="020B0604020202020204" pitchFamily="34" charset="0"/>
              <a:ea typeface="Inter" panose="02000503000000020004" pitchFamily="2" charset="0"/>
              <a:cs typeface="Arial" panose="020B0604020202020204" pitchFamily="34" charset="0"/>
            </a:rPr>
            <a:t>Percent</a:t>
          </a:r>
        </a:p>
      </cdr:txBody>
    </cdr:sp>
  </cdr:relSizeAnchor>
  <cdr:relSizeAnchor xmlns:cdr="http://schemas.openxmlformats.org/drawingml/2006/chartDrawing">
    <cdr:from>
      <cdr:x>0.82006</cdr:x>
      <cdr:y>0.07582</cdr:y>
    </cdr:from>
    <cdr:to>
      <cdr:x>1</cdr:x>
      <cdr:y>0.14048</cdr:y>
    </cdr:to>
    <cdr:sp macro="" textlink="">
      <cdr:nvSpPr>
        <cdr:cNvPr id="4" name="TextBox 1">
          <a:extLst xmlns:a="http://schemas.openxmlformats.org/drawingml/2006/main">
            <a:ext uri="{FF2B5EF4-FFF2-40B4-BE49-F238E27FC236}">
              <a16:creationId xmlns:a16="http://schemas.microsoft.com/office/drawing/2014/main" id="{2A6BE3D2-94A4-3E3E-0D15-A925AFD88CDB}"/>
            </a:ext>
          </a:extLst>
        </cdr:cNvPr>
        <cdr:cNvSpPr txBox="1"/>
      </cdr:nvSpPr>
      <cdr:spPr>
        <a:xfrm xmlns:a="http://schemas.openxmlformats.org/drawingml/2006/main">
          <a:off x="4043844" y="219546"/>
          <a:ext cx="887312" cy="18722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800" i="0" dirty="0">
              <a:latin typeface="Arial" panose="020B0604020202020204" pitchFamily="34" charset="0"/>
              <a:ea typeface="Inter" panose="02000503000000020004" pitchFamily="2" charset="0"/>
              <a:cs typeface="Arial" panose="020B0604020202020204" pitchFamily="34" charset="0"/>
            </a:rPr>
            <a:t>Basis Points</a:t>
          </a:r>
        </a:p>
      </cdr:txBody>
    </cdr:sp>
  </cdr:relSizeAnchor>
</c:userShapes>
</file>

<file path=ppt/drawings/drawing6.xml><?xml version="1.0" encoding="utf-8"?>
<c:userShapes xmlns:c="http://schemas.openxmlformats.org/drawingml/2006/chart">
  <cdr:relSizeAnchor xmlns:cdr="http://schemas.openxmlformats.org/drawingml/2006/chartDrawing">
    <cdr:from>
      <cdr:x>0</cdr:x>
      <cdr:y>0.94162</cdr:y>
    </cdr:from>
    <cdr:to>
      <cdr:x>0.55193</cdr:x>
      <cdr:y>1</cdr:y>
    </cdr:to>
    <cdr:sp macro="" textlink="">
      <cdr:nvSpPr>
        <cdr:cNvPr id="2" name="Rectangle 1">
          <a:extLst xmlns:a="http://schemas.openxmlformats.org/drawingml/2006/main">
            <a:ext uri="{FF2B5EF4-FFF2-40B4-BE49-F238E27FC236}">
              <a16:creationId xmlns:a16="http://schemas.microsoft.com/office/drawing/2014/main" id="{66A215C5-9D61-5E32-60FC-AB3F31333F78}"/>
            </a:ext>
          </a:extLst>
        </cdr:cNvPr>
        <cdr:cNvSpPr/>
      </cdr:nvSpPr>
      <cdr:spPr>
        <a:xfrm xmlns:a="http://schemas.openxmlformats.org/drawingml/2006/main">
          <a:off x="0" y="2583063"/>
          <a:ext cx="2271061" cy="160137"/>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en-US" sz="800" dirty="0">
              <a:solidFill>
                <a:sysClr val="windowText" lastClr="000000"/>
              </a:solidFill>
              <a:latin typeface="Arial" panose="020B0604020202020204" pitchFamily="34" charset="0"/>
              <a:cs typeface="Arial" panose="020B0604020202020204" pitchFamily="34" charset="0"/>
            </a:rPr>
            <a:t>Source: Natixis, UN </a:t>
          </a:r>
          <a:r>
            <a:rPr lang="en-US" sz="800" dirty="0" err="1">
              <a:solidFill>
                <a:sysClr val="windowText" lastClr="000000"/>
              </a:solidFill>
              <a:latin typeface="Arial" panose="020B0604020202020204" pitchFamily="34" charset="0"/>
              <a:cs typeface="Arial" panose="020B0604020202020204" pitchFamily="34" charset="0"/>
            </a:rPr>
            <a:t>Comtrade</a:t>
          </a:r>
          <a:endParaRPr lang="en-US" sz="800" dirty="0">
            <a:solidFill>
              <a:sysClr val="windowText" lastClr="000000"/>
            </a:solidFill>
            <a:latin typeface="Arial" panose="020B0604020202020204" pitchFamily="34" charset="0"/>
            <a:cs typeface="Arial" panose="020B0604020202020204" pitchFamily="34" charset="0"/>
          </a:endParaRPr>
        </a:p>
      </cdr:txBody>
    </cdr:sp>
  </cdr:relSizeAnchor>
</c:userShapes>
</file>

<file path=ppt/drawings/drawing7.xml><?xml version="1.0" encoding="utf-8"?>
<c:userShapes xmlns:c="http://schemas.openxmlformats.org/drawingml/2006/chart">
  <cdr:relSizeAnchor xmlns:cdr="http://schemas.openxmlformats.org/drawingml/2006/chartDrawing">
    <cdr:from>
      <cdr:x>0</cdr:x>
      <cdr:y>0.84846</cdr:y>
    </cdr:from>
    <cdr:to>
      <cdr:x>1</cdr:x>
      <cdr:y>1</cdr:y>
    </cdr:to>
    <cdr:sp macro="" textlink="">
      <cdr:nvSpPr>
        <cdr:cNvPr id="2" name="TextBox 9">
          <a:extLst xmlns:a="http://schemas.openxmlformats.org/drawingml/2006/main">
            <a:ext uri="{FF2B5EF4-FFF2-40B4-BE49-F238E27FC236}">
              <a16:creationId xmlns:a16="http://schemas.microsoft.com/office/drawing/2014/main" id="{20A361DA-ABD7-97C4-2E6E-04F717A7822D}"/>
            </a:ext>
          </a:extLst>
        </cdr:cNvPr>
        <cdr:cNvSpPr txBox="1"/>
      </cdr:nvSpPr>
      <cdr:spPr>
        <a:xfrm xmlns:a="http://schemas.openxmlformats.org/drawingml/2006/main">
          <a:off x="0" y="3103340"/>
          <a:ext cx="6400800" cy="554260"/>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lIns="0" tIns="0" rIns="0" bIns="0"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US" sz="800" dirty="0">
              <a:solidFill>
                <a:sysClr val="windowText" lastClr="000000"/>
              </a:solidFill>
              <a:latin typeface="Arial" panose="020B0604020202020204" pitchFamily="34" charset="0"/>
              <a:cs typeface="Arial" panose="020B0604020202020204" pitchFamily="34" charset="0"/>
            </a:rPr>
            <a:t>Source:</a:t>
          </a:r>
          <a:r>
            <a:rPr lang="en-US" sz="800" baseline="0" dirty="0">
              <a:solidFill>
                <a:sysClr val="windowText" lastClr="000000"/>
              </a:solidFill>
              <a:latin typeface="Arial" panose="020B0604020202020204" pitchFamily="34" charset="0"/>
              <a:cs typeface="Arial" panose="020B0604020202020204" pitchFamily="34" charset="0"/>
            </a:rPr>
            <a:t> Natixis, UN</a:t>
          </a:r>
          <a:r>
            <a:rPr lang="en-US" sz="800" dirty="0">
              <a:solidFill>
                <a:sysClr val="windowText" lastClr="000000"/>
              </a:solidFill>
              <a:latin typeface="Arial" panose="020B0604020202020204" pitchFamily="34" charset="0"/>
              <a:cs typeface="Arial" panose="020B0604020202020204" pitchFamily="34" charset="0"/>
            </a:rPr>
            <a:t> </a:t>
          </a:r>
          <a:r>
            <a:rPr lang="en-US" sz="800" dirty="0" err="1">
              <a:solidFill>
                <a:sysClr val="windowText" lastClr="000000"/>
              </a:solidFill>
              <a:latin typeface="Arial" panose="020B0604020202020204" pitchFamily="34" charset="0"/>
              <a:cs typeface="Arial" panose="020B0604020202020204" pitchFamily="34" charset="0"/>
            </a:rPr>
            <a:t>Comtrade</a:t>
          </a:r>
          <a:r>
            <a:rPr lang="en-US" sz="800" baseline="0" dirty="0">
              <a:solidFill>
                <a:sysClr val="windowText" lastClr="000000"/>
              </a:solidFill>
              <a:latin typeface="Arial" panose="020B0604020202020204" pitchFamily="34" charset="0"/>
              <a:cs typeface="Arial" panose="020B0604020202020204" pitchFamily="34" charset="0"/>
            </a:rPr>
            <a:t>, the White House</a:t>
          </a:r>
        </a:p>
        <a:p xmlns:a="http://schemas.openxmlformats.org/drawingml/2006/main">
          <a:r>
            <a:rPr lang="en-US" altLang="zh-TW" sz="800" b="0" i="0" baseline="0" dirty="0">
              <a:solidFill>
                <a:schemeClr val="dk1"/>
              </a:solidFill>
              <a:effectLst/>
              <a:latin typeface="Arial" panose="020B0604020202020204" pitchFamily="34" charset="0"/>
              <a:ea typeface="+mn-ea"/>
              <a:cs typeface="Arial" panose="020B0604020202020204" pitchFamily="34" charset="0"/>
            </a:rPr>
            <a:t>N.B. Data is based </a:t>
          </a:r>
          <a:r>
            <a:rPr lang="en-US" altLang="zh-TW" sz="800" dirty="0">
              <a:latin typeface="Arial" panose="020B0604020202020204" pitchFamily="34" charset="0"/>
              <a:cs typeface="Arial" panose="020B0604020202020204" pitchFamily="34" charset="0"/>
            </a:rPr>
            <a:t>goods trade data in 2024</a:t>
          </a:r>
          <a:r>
            <a:rPr lang="en-US" altLang="zh-TW" sz="800" b="0" i="0" baseline="0" dirty="0">
              <a:solidFill>
                <a:schemeClr val="dk1"/>
              </a:solidFill>
              <a:effectLst/>
              <a:latin typeface="Arial" panose="020B0604020202020204" pitchFamily="34" charset="0"/>
              <a:ea typeface="+mn-ea"/>
              <a:cs typeface="Arial" panose="020B0604020202020204" pitchFamily="34" charset="0"/>
            </a:rPr>
            <a:t>. Estimated impact of reciprocal tariffs is calculated under the assumption of short-term elasticity of demand = 0.8. We exclude products including semiconductor, pharmaceutical, energy products, etc., which are exempted from the current tariff plan, to calculate the net impact of tariffs. US currently imposes 30% tariff on China and 10% on rest of the world</a:t>
          </a:r>
          <a:r>
            <a:rPr lang="en-US" altLang="zh-TW" sz="800" b="0" i="0" dirty="0">
              <a:solidFill>
                <a:schemeClr val="dk1"/>
              </a:solidFill>
              <a:effectLst/>
              <a:latin typeface="Arial" panose="020B0604020202020204" pitchFamily="34" charset="0"/>
              <a:ea typeface="+mn-ea"/>
              <a:cs typeface="Arial" panose="020B0604020202020204" pitchFamily="34" charset="0"/>
            </a:rPr>
            <a:t> until 9</a:t>
          </a:r>
          <a:r>
            <a:rPr lang="en-US" altLang="zh-TW" sz="800" b="0" i="0" baseline="30000" dirty="0">
              <a:solidFill>
                <a:schemeClr val="dk1"/>
              </a:solidFill>
              <a:effectLst/>
              <a:latin typeface="Arial" panose="020B0604020202020204" pitchFamily="34" charset="0"/>
              <a:ea typeface="+mn-ea"/>
              <a:cs typeface="Arial" panose="020B0604020202020204" pitchFamily="34" charset="0"/>
            </a:rPr>
            <a:t>th</a:t>
          </a:r>
          <a:r>
            <a:rPr lang="en-US" altLang="zh-TW" sz="800" b="0" i="0" dirty="0">
              <a:solidFill>
                <a:schemeClr val="dk1"/>
              </a:solidFill>
              <a:effectLst/>
              <a:latin typeface="Arial" panose="020B0604020202020204" pitchFamily="34" charset="0"/>
              <a:ea typeface="+mn-ea"/>
              <a:cs typeface="Arial" panose="020B0604020202020204" pitchFamily="34" charset="0"/>
            </a:rPr>
            <a:t> July.</a:t>
          </a:r>
          <a:endParaRPr lang="en-US" sz="800" dirty="0">
            <a:solidFill>
              <a:sysClr val="windowText" lastClr="000000"/>
            </a:solidFill>
            <a:latin typeface="Arial" panose="020B0604020202020204" pitchFamily="34" charset="0"/>
            <a:cs typeface="Arial" panose="020B0604020202020204" pitchFamily="34" charset="0"/>
          </a:endParaRPr>
        </a:p>
      </cdr:txBody>
    </cdr:sp>
  </cdr:relSizeAnchor>
</c:userShapes>
</file>

<file path=ppt/drawings/drawing8.xml><?xml version="1.0" encoding="utf-8"?>
<c:userShapes xmlns:c="http://schemas.openxmlformats.org/drawingml/2006/chart">
  <cdr:relSizeAnchor xmlns:cdr="http://schemas.openxmlformats.org/drawingml/2006/chartDrawing">
    <cdr:from>
      <cdr:x>0</cdr:x>
      <cdr:y>0.89583</cdr:y>
    </cdr:from>
    <cdr:to>
      <cdr:x>1</cdr:x>
      <cdr:y>1</cdr:y>
    </cdr:to>
    <cdr:sp macro="" textlink="">
      <cdr:nvSpPr>
        <cdr:cNvPr id="2" name="TextBox 9">
          <a:extLst xmlns:a="http://schemas.openxmlformats.org/drawingml/2006/main">
            <a:ext uri="{FF2B5EF4-FFF2-40B4-BE49-F238E27FC236}">
              <a16:creationId xmlns:a16="http://schemas.microsoft.com/office/drawing/2014/main" id="{A91067F6-6230-6C00-72D1-70BCDBECF005}"/>
            </a:ext>
          </a:extLst>
        </cdr:cNvPr>
        <cdr:cNvSpPr txBox="1"/>
      </cdr:nvSpPr>
      <cdr:spPr>
        <a:xfrm xmlns:a="http://schemas.openxmlformats.org/drawingml/2006/main">
          <a:off x="0" y="3276601"/>
          <a:ext cx="6400800" cy="380999"/>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lIns="0" tIns="0" rIns="0" bIns="0"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just"/>
          <a:r>
            <a:rPr lang="en-US" sz="800" dirty="0">
              <a:solidFill>
                <a:sysClr val="windowText" lastClr="000000"/>
              </a:solidFill>
              <a:latin typeface="Arial" panose="020B0604020202020204" pitchFamily="34" charset="0"/>
              <a:cs typeface="Arial" panose="020B0604020202020204" pitchFamily="34" charset="0"/>
            </a:rPr>
            <a:t>Source: Natixis, UN</a:t>
          </a:r>
          <a:r>
            <a:rPr lang="zh-TW" altLang="en-US" sz="800" dirty="0">
              <a:solidFill>
                <a:sysClr val="windowText" lastClr="000000"/>
              </a:solidFill>
              <a:latin typeface="Arial" panose="020B0604020202020204" pitchFamily="34" charset="0"/>
              <a:cs typeface="Arial" panose="020B0604020202020204" pitchFamily="34" charset="0"/>
            </a:rPr>
            <a:t> </a:t>
          </a:r>
          <a:r>
            <a:rPr lang="en-US" altLang="zh-TW" sz="800" dirty="0" err="1">
              <a:solidFill>
                <a:sysClr val="windowText" lastClr="000000"/>
              </a:solidFill>
              <a:latin typeface="Arial" panose="020B0604020202020204" pitchFamily="34" charset="0"/>
              <a:cs typeface="Arial" panose="020B0604020202020204" pitchFamily="34" charset="0"/>
            </a:rPr>
            <a:t>Comtrade</a:t>
          </a:r>
          <a:endParaRPr lang="en-US" sz="800" dirty="0">
            <a:solidFill>
              <a:sysClr val="windowText" lastClr="000000"/>
            </a:solidFill>
            <a:latin typeface="Arial" panose="020B0604020202020204" pitchFamily="34" charset="0"/>
            <a:cs typeface="Arial" panose="020B0604020202020204" pitchFamily="34" charset="0"/>
          </a:endParaRPr>
        </a:p>
        <a:p xmlns:a="http://schemas.openxmlformats.org/drawingml/2006/main">
          <a:pPr algn="just"/>
          <a:r>
            <a:rPr lang="en-US" sz="800" dirty="0">
              <a:solidFill>
                <a:sysClr val="windowText" lastClr="000000"/>
              </a:solidFill>
              <a:latin typeface="Arial" panose="020B0604020202020204" pitchFamily="34" charset="0"/>
              <a:cs typeface="Arial" panose="020B0604020202020204" pitchFamily="34" charset="0"/>
            </a:rPr>
            <a:t>N.B. We used the initial reciprocal tariffs Trump announced on 2 April to reflect its relationship with trade balance. From 9 April to 8 July, rest of the world will be subject to 10% of tariffs.</a:t>
          </a:r>
        </a:p>
      </cdr:txBody>
    </cdr:sp>
  </cdr:relSizeAnchor>
</c:userShapes>
</file>

<file path=ppt/drawings/drawing9.xml><?xml version="1.0" encoding="utf-8"?>
<c:userShapes xmlns:c="http://schemas.openxmlformats.org/drawingml/2006/chart">
  <cdr:relSizeAnchor xmlns:cdr="http://schemas.openxmlformats.org/drawingml/2006/chartDrawing">
    <cdr:from>
      <cdr:x>0</cdr:x>
      <cdr:y>0.89274</cdr:y>
    </cdr:from>
    <cdr:to>
      <cdr:x>0.64152</cdr:x>
      <cdr:y>1</cdr:y>
    </cdr:to>
    <cdr:sp macro="" textlink="">
      <cdr:nvSpPr>
        <cdr:cNvPr id="2" name="TextBox 1">
          <a:extLst xmlns:a="http://schemas.openxmlformats.org/drawingml/2006/main">
            <a:ext uri="{FF2B5EF4-FFF2-40B4-BE49-F238E27FC236}">
              <a16:creationId xmlns:a16="http://schemas.microsoft.com/office/drawing/2014/main" id="{D2E34259-C87E-CB98-3D80-41D5A3EF3054}"/>
            </a:ext>
          </a:extLst>
        </cdr:cNvPr>
        <cdr:cNvSpPr txBox="1"/>
      </cdr:nvSpPr>
      <cdr:spPr>
        <a:xfrm xmlns:a="http://schemas.openxmlformats.org/drawingml/2006/main">
          <a:off x="-1868069" y="2040804"/>
          <a:ext cx="1701157" cy="24519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800" dirty="0">
              <a:latin typeface="Arial" panose="020B0604020202020204" pitchFamily="34" charset="0"/>
              <a:cs typeface="Arial" panose="020B0604020202020204" pitchFamily="34" charset="0"/>
            </a:rPr>
            <a:t>Source: Natixis, Bloomberg, CEIC</a:t>
          </a:r>
        </a:p>
        <a:p xmlns:a="http://schemas.openxmlformats.org/drawingml/2006/main">
          <a:r>
            <a:rPr lang="en-US" sz="800" dirty="0">
              <a:latin typeface="Arial" panose="020B0604020202020204" pitchFamily="34" charset="0"/>
              <a:cs typeface="Arial" panose="020B0604020202020204" pitchFamily="34" charset="0"/>
            </a:rPr>
            <a:t>N.B.</a:t>
          </a:r>
          <a:r>
            <a:rPr lang="en-US" sz="800" baseline="0" dirty="0">
              <a:latin typeface="Arial" panose="020B0604020202020204" pitchFamily="34" charset="0"/>
              <a:cs typeface="Arial" panose="020B0604020202020204" pitchFamily="34" charset="0"/>
            </a:rPr>
            <a:t> Data up to</a:t>
          </a:r>
          <a:r>
            <a:rPr lang="en-US" sz="800" dirty="0">
              <a:latin typeface="Arial" panose="020B0604020202020204" pitchFamily="34" charset="0"/>
              <a:cs typeface="Arial" panose="020B0604020202020204" pitchFamily="34" charset="0"/>
            </a:rPr>
            <a:t> 3 June</a:t>
          </a:r>
          <a:r>
            <a:rPr lang="en-US" altLang="zh-TW" sz="800" dirty="0">
              <a:latin typeface="Arial" panose="020B0604020202020204" pitchFamily="34" charset="0"/>
              <a:cs typeface="Arial" panose="020B0604020202020204" pitchFamily="34" charset="0"/>
            </a:rPr>
            <a:t> </a:t>
          </a:r>
          <a:r>
            <a:rPr lang="en-US" sz="800" baseline="0" dirty="0">
              <a:latin typeface="Arial" panose="020B0604020202020204" pitchFamily="34" charset="0"/>
              <a:cs typeface="Arial" panose="020B0604020202020204" pitchFamily="34" charset="0"/>
            </a:rPr>
            <a:t>2025.</a:t>
          </a:r>
          <a:endParaRPr lang="en-US" sz="800" dirty="0">
            <a:latin typeface="Arial" panose="020B0604020202020204" pitchFamily="34" charset="0"/>
            <a:cs typeface="Arial" panose="020B0604020202020204" pitchFamily="34" charset="0"/>
          </a:endParaRPr>
        </a:p>
      </cdr:txBody>
    </cdr:sp>
  </cdr:relSizeAnchor>
</c:userShape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4T02:36:30.021"/>
    </inkml:context>
    <inkml:brush xml:id="br0">
      <inkml:brushProperty name="width" value="0.035" units="cm"/>
      <inkml:brushProperty name="height" value="0.035" units="cm"/>
      <inkml:brushProperty name="color" value="#E71224"/>
    </inkml:brush>
  </inkml:definitions>
  <inkml:trace contextRef="#ctx0" brushRef="#br0">0 0 24575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4T02:36:30.021"/>
    </inkml:context>
    <inkml:brush xml:id="br0">
      <inkml:brushProperty name="width" value="0.035" units="cm"/>
      <inkml:brushProperty name="height" value="0.035" units="cm"/>
      <inkml:brushProperty name="color" value="#E71224"/>
    </inkml:brush>
  </inkml:definitions>
  <inkml:trace contextRef="#ctx0" brushRef="#br0">0 0 24575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B55A8B50-2E70-474E-A6D9-49750C10DB8F}" type="datetimeFigureOut">
              <a:rPr lang="en-US" smtClean="0"/>
              <a:t>6/23/2025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FADCA2D6-F486-431F-A316-377BB21B4B8A}" type="slidenum">
              <a:rPr lang="en-US" smtClean="0"/>
              <a:t>‹#›</a:t>
            </a:fld>
            <a:endParaRPr lang="en-US"/>
          </a:p>
        </p:txBody>
      </p:sp>
    </p:spTree>
    <p:extLst>
      <p:ext uri="{BB962C8B-B14F-4D97-AF65-F5344CB8AC3E}">
        <p14:creationId xmlns:p14="http://schemas.microsoft.com/office/powerpoint/2010/main" val="4212900180"/>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8067FF-6E9C-9441-B364-2835EAD2E5A1}" type="slidenum">
              <a:rPr lang="fr-FR" smtClean="0"/>
              <a:t>1</a:t>
            </a:fld>
            <a:endParaRPr lang="fr-FR"/>
          </a:p>
        </p:txBody>
      </p:sp>
    </p:spTree>
    <p:extLst>
      <p:ext uri="{BB962C8B-B14F-4D97-AF65-F5344CB8AC3E}">
        <p14:creationId xmlns:p14="http://schemas.microsoft.com/office/powerpoint/2010/main" val="28852445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DCA2D6-F486-431F-A316-377BB21B4B8A}" type="slidenum">
              <a:rPr lang="en-US" smtClean="0"/>
              <a:t>12</a:t>
            </a:fld>
            <a:endParaRPr lang="en-US"/>
          </a:p>
        </p:txBody>
      </p:sp>
    </p:spTree>
    <p:extLst>
      <p:ext uri="{BB962C8B-B14F-4D97-AF65-F5344CB8AC3E}">
        <p14:creationId xmlns:p14="http://schemas.microsoft.com/office/powerpoint/2010/main" val="11757395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DCA2D6-F486-431F-A316-377BB21B4B8A}" type="slidenum">
              <a:rPr lang="en-US" smtClean="0"/>
              <a:t>13</a:t>
            </a:fld>
            <a:endParaRPr lang="en-US"/>
          </a:p>
        </p:txBody>
      </p:sp>
    </p:spTree>
    <p:extLst>
      <p:ext uri="{BB962C8B-B14F-4D97-AF65-F5344CB8AC3E}">
        <p14:creationId xmlns:p14="http://schemas.microsoft.com/office/powerpoint/2010/main" val="34397112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DCA2D6-F486-431F-A316-377BB21B4B8A}" type="slidenum">
              <a:rPr lang="en-US" smtClean="0"/>
              <a:t>14</a:t>
            </a:fld>
            <a:endParaRPr lang="en-US"/>
          </a:p>
        </p:txBody>
      </p:sp>
    </p:spTree>
    <p:extLst>
      <p:ext uri="{BB962C8B-B14F-4D97-AF65-F5344CB8AC3E}">
        <p14:creationId xmlns:p14="http://schemas.microsoft.com/office/powerpoint/2010/main" val="27862498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DCA2D6-F486-431F-A316-377BB21B4B8A}" type="slidenum">
              <a:rPr lang="en-US" smtClean="0"/>
              <a:t>15</a:t>
            </a:fld>
            <a:endParaRPr lang="en-US" dirty="0"/>
          </a:p>
        </p:txBody>
      </p:sp>
    </p:spTree>
    <p:extLst>
      <p:ext uri="{BB962C8B-B14F-4D97-AF65-F5344CB8AC3E}">
        <p14:creationId xmlns:p14="http://schemas.microsoft.com/office/powerpoint/2010/main" val="18638430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DCA2D6-F486-431F-A316-377BB21B4B8A}" type="slidenum">
              <a:rPr lang="en-US" smtClean="0"/>
              <a:t>16</a:t>
            </a:fld>
            <a:endParaRPr lang="en-US" dirty="0"/>
          </a:p>
        </p:txBody>
      </p:sp>
    </p:spTree>
    <p:extLst>
      <p:ext uri="{BB962C8B-B14F-4D97-AF65-F5344CB8AC3E}">
        <p14:creationId xmlns:p14="http://schemas.microsoft.com/office/powerpoint/2010/main" val="17765126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DCA2D6-F486-431F-A316-377BB21B4B8A}" type="slidenum">
              <a:rPr lang="en-US" smtClean="0"/>
              <a:t>17</a:t>
            </a:fld>
            <a:endParaRPr lang="en-US" dirty="0"/>
          </a:p>
        </p:txBody>
      </p:sp>
    </p:spTree>
    <p:extLst>
      <p:ext uri="{BB962C8B-B14F-4D97-AF65-F5344CB8AC3E}">
        <p14:creationId xmlns:p14="http://schemas.microsoft.com/office/powerpoint/2010/main" val="28417905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DCA2D6-F486-431F-A316-377BB21B4B8A}" type="slidenum">
              <a:rPr lang="en-US" smtClean="0"/>
              <a:t>18</a:t>
            </a:fld>
            <a:endParaRPr lang="en-US"/>
          </a:p>
        </p:txBody>
      </p:sp>
    </p:spTree>
    <p:extLst>
      <p:ext uri="{BB962C8B-B14F-4D97-AF65-F5344CB8AC3E}">
        <p14:creationId xmlns:p14="http://schemas.microsoft.com/office/powerpoint/2010/main" val="24321809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DCA2D6-F486-431F-A316-377BB21B4B8A}" type="slidenum">
              <a:rPr lang="en-US" smtClean="0"/>
              <a:t>19</a:t>
            </a:fld>
            <a:endParaRPr lang="en-US"/>
          </a:p>
        </p:txBody>
      </p:sp>
    </p:spTree>
    <p:extLst>
      <p:ext uri="{BB962C8B-B14F-4D97-AF65-F5344CB8AC3E}">
        <p14:creationId xmlns:p14="http://schemas.microsoft.com/office/powerpoint/2010/main" val="886178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DCA2D6-F486-431F-A316-377BB21B4B8A}" type="slidenum">
              <a:rPr lang="en-US" smtClean="0"/>
              <a:t>21</a:t>
            </a:fld>
            <a:endParaRPr lang="en-US" dirty="0"/>
          </a:p>
        </p:txBody>
      </p:sp>
    </p:spTree>
    <p:extLst>
      <p:ext uri="{BB962C8B-B14F-4D97-AF65-F5344CB8AC3E}">
        <p14:creationId xmlns:p14="http://schemas.microsoft.com/office/powerpoint/2010/main" val="18368618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DCA2D6-F486-431F-A316-377BB21B4B8A}" type="slidenum">
              <a:rPr lang="en-US" smtClean="0"/>
              <a:t>22</a:t>
            </a:fld>
            <a:endParaRPr lang="en-US" dirty="0"/>
          </a:p>
        </p:txBody>
      </p:sp>
    </p:spTree>
    <p:extLst>
      <p:ext uri="{BB962C8B-B14F-4D97-AF65-F5344CB8AC3E}">
        <p14:creationId xmlns:p14="http://schemas.microsoft.com/office/powerpoint/2010/main" val="187991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DCA2D6-F486-431F-A316-377BB21B4B8A}" type="slidenum">
              <a:rPr lang="en-US" smtClean="0"/>
              <a:t>4</a:t>
            </a:fld>
            <a:endParaRPr lang="en-US"/>
          </a:p>
        </p:txBody>
      </p:sp>
    </p:spTree>
    <p:extLst>
      <p:ext uri="{BB962C8B-B14F-4D97-AF65-F5344CB8AC3E}">
        <p14:creationId xmlns:p14="http://schemas.microsoft.com/office/powerpoint/2010/main" val="42770336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DCA2D6-F486-431F-A316-377BB21B4B8A}" type="slidenum">
              <a:rPr lang="en-US" smtClean="0"/>
              <a:t>23</a:t>
            </a:fld>
            <a:endParaRPr lang="en-US" dirty="0"/>
          </a:p>
        </p:txBody>
      </p:sp>
    </p:spTree>
    <p:extLst>
      <p:ext uri="{BB962C8B-B14F-4D97-AF65-F5344CB8AC3E}">
        <p14:creationId xmlns:p14="http://schemas.microsoft.com/office/powerpoint/2010/main" val="24314366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DCA2D6-F486-431F-A316-377BB21B4B8A}" type="slidenum">
              <a:rPr lang="en-US" smtClean="0"/>
              <a:t>24</a:t>
            </a:fld>
            <a:endParaRPr lang="en-US" dirty="0"/>
          </a:p>
        </p:txBody>
      </p:sp>
    </p:spTree>
    <p:extLst>
      <p:ext uri="{BB962C8B-B14F-4D97-AF65-F5344CB8AC3E}">
        <p14:creationId xmlns:p14="http://schemas.microsoft.com/office/powerpoint/2010/main" val="22795888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DCA2D6-F486-431F-A316-377BB21B4B8A}" type="slidenum">
              <a:rPr lang="en-US" smtClean="0"/>
              <a:t>25</a:t>
            </a:fld>
            <a:endParaRPr lang="en-US" dirty="0"/>
          </a:p>
        </p:txBody>
      </p:sp>
    </p:spTree>
    <p:extLst>
      <p:ext uri="{BB962C8B-B14F-4D97-AF65-F5344CB8AC3E}">
        <p14:creationId xmlns:p14="http://schemas.microsoft.com/office/powerpoint/2010/main" val="28703045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DCA2D6-F486-431F-A316-377BB21B4B8A}" type="slidenum">
              <a:rPr lang="en-US" smtClean="0"/>
              <a:t>26</a:t>
            </a:fld>
            <a:endParaRPr lang="en-US" dirty="0"/>
          </a:p>
        </p:txBody>
      </p:sp>
    </p:spTree>
    <p:extLst>
      <p:ext uri="{BB962C8B-B14F-4D97-AF65-F5344CB8AC3E}">
        <p14:creationId xmlns:p14="http://schemas.microsoft.com/office/powerpoint/2010/main" val="13114601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DCA2D6-F486-431F-A316-377BB21B4B8A}" type="slidenum">
              <a:rPr lang="en-US" smtClean="0"/>
              <a:t>27</a:t>
            </a:fld>
            <a:endParaRPr lang="en-US" dirty="0"/>
          </a:p>
        </p:txBody>
      </p:sp>
    </p:spTree>
    <p:extLst>
      <p:ext uri="{BB962C8B-B14F-4D97-AF65-F5344CB8AC3E}">
        <p14:creationId xmlns:p14="http://schemas.microsoft.com/office/powerpoint/2010/main" val="12963192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ADCA2D6-F486-431F-A316-377BB21B4B8A}"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359931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ADCA2D6-F486-431F-A316-377BB21B4B8A}"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5186448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ADCA2D6-F486-431F-A316-377BB21B4B8A}"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8284166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ADCA2D6-F486-431F-A316-377BB21B4B8A}"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5509799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ADCA2D6-F486-431F-A316-377BB21B4B8A}"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123855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DCA2D6-F486-431F-A316-377BB21B4B8A}" type="slidenum">
              <a:rPr lang="en-US" smtClean="0"/>
              <a:t>5</a:t>
            </a:fld>
            <a:endParaRPr lang="en-US"/>
          </a:p>
        </p:txBody>
      </p:sp>
    </p:spTree>
    <p:extLst>
      <p:ext uri="{BB962C8B-B14F-4D97-AF65-F5344CB8AC3E}">
        <p14:creationId xmlns:p14="http://schemas.microsoft.com/office/powerpoint/2010/main" val="31994532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DCA2D6-F486-431F-A316-377BB21B4B8A}" type="slidenum">
              <a:rPr lang="en-US" smtClean="0"/>
              <a:t>34</a:t>
            </a:fld>
            <a:endParaRPr lang="en-US" dirty="0"/>
          </a:p>
        </p:txBody>
      </p:sp>
    </p:spTree>
    <p:extLst>
      <p:ext uri="{BB962C8B-B14F-4D97-AF65-F5344CB8AC3E}">
        <p14:creationId xmlns:p14="http://schemas.microsoft.com/office/powerpoint/2010/main" val="27111948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ADCA2D6-F486-431F-A316-377BB21B4B8A}"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259595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ADCA2D6-F486-431F-A316-377BB21B4B8A}"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8038438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ADCA2D6-F486-431F-A316-377BB21B4B8A}"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1883767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ADCA2D6-F486-431F-A316-377BB21B4B8A}"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616638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ADCA2D6-F486-431F-A316-377BB21B4B8A}"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935215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ADCA2D6-F486-431F-A316-377BB21B4B8A}"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172734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ADCA2D6-F486-431F-A316-377BB21B4B8A}"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9885348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ADCA2D6-F486-431F-A316-377BB21B4B8A}"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2191387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DCA2D6-F486-431F-A316-377BB21B4B8A}" type="slidenum">
              <a:rPr lang="en-US" smtClean="0"/>
              <a:t>10</a:t>
            </a:fld>
            <a:endParaRPr lang="en-US"/>
          </a:p>
        </p:txBody>
      </p:sp>
    </p:spTree>
    <p:extLst>
      <p:ext uri="{BB962C8B-B14F-4D97-AF65-F5344CB8AC3E}">
        <p14:creationId xmlns:p14="http://schemas.microsoft.com/office/powerpoint/2010/main" val="3305124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DCA2D6-F486-431F-A316-377BB21B4B8A}" type="slidenum">
              <a:rPr lang="en-US" smtClean="0"/>
              <a:t>11</a:t>
            </a:fld>
            <a:endParaRPr lang="en-US"/>
          </a:p>
        </p:txBody>
      </p:sp>
    </p:spTree>
    <p:extLst>
      <p:ext uri="{BB962C8B-B14F-4D97-AF65-F5344CB8AC3E}">
        <p14:creationId xmlns:p14="http://schemas.microsoft.com/office/powerpoint/2010/main" val="4162164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6.xml"/><Relationship Id="rId4" Type="http://schemas.openxmlformats.org/officeDocument/2006/relationships/image" Target="../media/image7.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3" Type="http://schemas.openxmlformats.org/officeDocument/2006/relationships/hyperlink" Target="http://cib.natixis.com/" TargetMode="External"/><Relationship Id="rId2" Type="http://schemas.openxmlformats.org/officeDocument/2006/relationships/image" Target="../media/image7.png"/><Relationship Id="rId1" Type="http://schemas.openxmlformats.org/officeDocument/2006/relationships/slideMaster" Target="../slideMasters/slideMaster7.xml"/><Relationship Id="rId4" Type="http://schemas.openxmlformats.org/officeDocument/2006/relationships/image" Target="../media/image5.jpe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7.png"/><Relationship Id="rId1" Type="http://schemas.openxmlformats.org/officeDocument/2006/relationships/slideMaster" Target="../slideMasters/slideMaster8.xml"/><Relationship Id="rId5" Type="http://schemas.openxmlformats.org/officeDocument/2006/relationships/image" Target="../media/image5.jpeg"/><Relationship Id="rId4" Type="http://schemas.openxmlformats.org/officeDocument/2006/relationships/hyperlink" Target="http://cib.natixis.com/" TargetMode="Externa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jpeg"/><Relationship Id="rId1" Type="http://schemas.openxmlformats.org/officeDocument/2006/relationships/slideMaster" Target="../slideMasters/slideMaster9.xml"/><Relationship Id="rId4" Type="http://schemas.openxmlformats.org/officeDocument/2006/relationships/image" Target="../media/image7.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0.xml.rels><?xml version="1.0" encoding="UTF-8" standalone="yes"?>
<Relationships xmlns="http://schemas.openxmlformats.org/package/2006/relationships"><Relationship Id="rId3" Type="http://schemas.openxmlformats.org/officeDocument/2006/relationships/hyperlink" Target="http://cib.natixis.com/" TargetMode="External"/><Relationship Id="rId2" Type="http://schemas.openxmlformats.org/officeDocument/2006/relationships/image" Target="../media/image7.png"/><Relationship Id="rId1" Type="http://schemas.openxmlformats.org/officeDocument/2006/relationships/slideMaster" Target="../slideMasters/slideMaster9.xml"/><Relationship Id="rId4" Type="http://schemas.openxmlformats.org/officeDocument/2006/relationships/image" Target="../media/image5.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Diapositive de titre">
    <p:spTree>
      <p:nvGrpSpPr>
        <p:cNvPr id="1" name=""/>
        <p:cNvGrpSpPr/>
        <p:nvPr/>
      </p:nvGrpSpPr>
      <p:grpSpPr>
        <a:xfrm>
          <a:off x="0" y="0"/>
          <a:ext cx="0" cy="0"/>
          <a:chOff x="0" y="0"/>
          <a:chExt cx="0" cy="0"/>
        </a:xfrm>
      </p:grpSpPr>
      <p:pic>
        <p:nvPicPr>
          <p:cNvPr id="28" name="Image 4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145"/>
            <a:ext cx="9144000" cy="5136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8"/>
          <p:cNvGrpSpPr>
            <a:grpSpLocks/>
          </p:cNvGrpSpPr>
          <p:nvPr/>
        </p:nvGrpSpPr>
        <p:grpSpPr bwMode="auto">
          <a:xfrm>
            <a:off x="1677989" y="3798095"/>
            <a:ext cx="698500" cy="102394"/>
            <a:chOff x="1152" y="3216"/>
            <a:chExt cx="440" cy="86"/>
          </a:xfrm>
        </p:grpSpPr>
        <p:sp>
          <p:nvSpPr>
            <p:cNvPr id="6" name="Freeform 9"/>
            <p:cNvSpPr>
              <a:spLocks/>
            </p:cNvSpPr>
            <p:nvPr/>
          </p:nvSpPr>
          <p:spPr bwMode="gray">
            <a:xfrm>
              <a:off x="1222" y="3216"/>
              <a:ext cx="107" cy="86"/>
            </a:xfrm>
            <a:custGeom>
              <a:avLst/>
              <a:gdLst>
                <a:gd name="T0" fmla="*/ 2 w 107"/>
                <a:gd name="T1" fmla="*/ 86 h 86"/>
                <a:gd name="T2" fmla="*/ 0 w 107"/>
                <a:gd name="T3" fmla="*/ 86 h 86"/>
                <a:gd name="T4" fmla="*/ 105 w 107"/>
                <a:gd name="T5" fmla="*/ 0 h 86"/>
                <a:gd name="T6" fmla="*/ 107 w 107"/>
                <a:gd name="T7" fmla="*/ 0 h 86"/>
                <a:gd name="T8" fmla="*/ 2 w 107"/>
                <a:gd name="T9" fmla="*/ 86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86">
                  <a:moveTo>
                    <a:pt x="2" y="86"/>
                  </a:moveTo>
                  <a:lnTo>
                    <a:pt x="0" y="86"/>
                  </a:lnTo>
                  <a:lnTo>
                    <a:pt x="105" y="0"/>
                  </a:lnTo>
                  <a:lnTo>
                    <a:pt x="107" y="0"/>
                  </a:lnTo>
                  <a:lnTo>
                    <a:pt x="2" y="86"/>
                  </a:lnTo>
                  <a:close/>
                </a:path>
              </a:pathLst>
            </a:custGeom>
            <a:solidFill>
              <a:srgbClr val="FFFFFF"/>
            </a:solidFill>
            <a:ln w="1270">
              <a:solidFill>
                <a:schemeClr val="bg1"/>
              </a:solidFill>
              <a:round/>
              <a:headEnd/>
              <a:tailEnd/>
            </a:ln>
          </p:spPr>
          <p:txBody>
            <a:bodyPr/>
            <a:lstStyle/>
            <a:p>
              <a:endParaRPr lang="fr-FR" sz="1350"/>
            </a:p>
          </p:txBody>
        </p:sp>
        <p:sp>
          <p:nvSpPr>
            <p:cNvPr id="7" name="Freeform 10"/>
            <p:cNvSpPr>
              <a:spLocks/>
            </p:cNvSpPr>
            <p:nvPr/>
          </p:nvSpPr>
          <p:spPr bwMode="gray">
            <a:xfrm>
              <a:off x="1244" y="3216"/>
              <a:ext cx="107" cy="86"/>
            </a:xfrm>
            <a:custGeom>
              <a:avLst/>
              <a:gdLst>
                <a:gd name="T0" fmla="*/ 2 w 107"/>
                <a:gd name="T1" fmla="*/ 86 h 86"/>
                <a:gd name="T2" fmla="*/ 0 w 107"/>
                <a:gd name="T3" fmla="*/ 86 h 86"/>
                <a:gd name="T4" fmla="*/ 105 w 107"/>
                <a:gd name="T5" fmla="*/ 0 h 86"/>
                <a:gd name="T6" fmla="*/ 107 w 107"/>
                <a:gd name="T7" fmla="*/ 0 h 86"/>
                <a:gd name="T8" fmla="*/ 2 w 107"/>
                <a:gd name="T9" fmla="*/ 86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86">
                  <a:moveTo>
                    <a:pt x="2" y="86"/>
                  </a:moveTo>
                  <a:lnTo>
                    <a:pt x="0" y="86"/>
                  </a:lnTo>
                  <a:lnTo>
                    <a:pt x="105" y="0"/>
                  </a:lnTo>
                  <a:lnTo>
                    <a:pt x="107" y="0"/>
                  </a:lnTo>
                  <a:lnTo>
                    <a:pt x="2" y="86"/>
                  </a:lnTo>
                  <a:close/>
                </a:path>
              </a:pathLst>
            </a:custGeom>
            <a:solidFill>
              <a:srgbClr val="FFFFFF"/>
            </a:solidFill>
            <a:ln w="1270">
              <a:solidFill>
                <a:schemeClr val="bg1"/>
              </a:solidFill>
              <a:round/>
              <a:headEnd/>
              <a:tailEnd/>
            </a:ln>
          </p:spPr>
          <p:txBody>
            <a:bodyPr/>
            <a:lstStyle/>
            <a:p>
              <a:endParaRPr lang="fr-FR" sz="1350"/>
            </a:p>
          </p:txBody>
        </p:sp>
        <p:sp>
          <p:nvSpPr>
            <p:cNvPr id="8" name="Freeform 11"/>
            <p:cNvSpPr>
              <a:spLocks/>
            </p:cNvSpPr>
            <p:nvPr/>
          </p:nvSpPr>
          <p:spPr bwMode="gray">
            <a:xfrm>
              <a:off x="1178" y="3216"/>
              <a:ext cx="107" cy="86"/>
            </a:xfrm>
            <a:custGeom>
              <a:avLst/>
              <a:gdLst>
                <a:gd name="T0" fmla="*/ 2 w 107"/>
                <a:gd name="T1" fmla="*/ 86 h 86"/>
                <a:gd name="T2" fmla="*/ 0 w 107"/>
                <a:gd name="T3" fmla="*/ 86 h 86"/>
                <a:gd name="T4" fmla="*/ 105 w 107"/>
                <a:gd name="T5" fmla="*/ 0 h 86"/>
                <a:gd name="T6" fmla="*/ 107 w 107"/>
                <a:gd name="T7" fmla="*/ 0 h 86"/>
                <a:gd name="T8" fmla="*/ 2 w 107"/>
                <a:gd name="T9" fmla="*/ 86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86">
                  <a:moveTo>
                    <a:pt x="2" y="86"/>
                  </a:moveTo>
                  <a:lnTo>
                    <a:pt x="0" y="86"/>
                  </a:lnTo>
                  <a:lnTo>
                    <a:pt x="105" y="0"/>
                  </a:lnTo>
                  <a:lnTo>
                    <a:pt x="107" y="0"/>
                  </a:lnTo>
                  <a:lnTo>
                    <a:pt x="2" y="86"/>
                  </a:lnTo>
                  <a:close/>
                </a:path>
              </a:pathLst>
            </a:custGeom>
            <a:solidFill>
              <a:srgbClr val="FFFFFF"/>
            </a:solidFill>
            <a:ln w="1270">
              <a:solidFill>
                <a:schemeClr val="bg1"/>
              </a:solidFill>
              <a:round/>
              <a:headEnd/>
              <a:tailEnd/>
            </a:ln>
          </p:spPr>
          <p:txBody>
            <a:bodyPr/>
            <a:lstStyle/>
            <a:p>
              <a:endParaRPr lang="fr-FR" sz="1350"/>
            </a:p>
          </p:txBody>
        </p:sp>
        <p:sp>
          <p:nvSpPr>
            <p:cNvPr id="9" name="Freeform 12"/>
            <p:cNvSpPr>
              <a:spLocks/>
            </p:cNvSpPr>
            <p:nvPr/>
          </p:nvSpPr>
          <p:spPr bwMode="gray">
            <a:xfrm>
              <a:off x="1152" y="3216"/>
              <a:ext cx="108" cy="86"/>
            </a:xfrm>
            <a:custGeom>
              <a:avLst/>
              <a:gdLst>
                <a:gd name="T0" fmla="*/ 2 w 108"/>
                <a:gd name="T1" fmla="*/ 86 h 86"/>
                <a:gd name="T2" fmla="*/ 0 w 108"/>
                <a:gd name="T3" fmla="*/ 86 h 86"/>
                <a:gd name="T4" fmla="*/ 106 w 108"/>
                <a:gd name="T5" fmla="*/ 0 h 86"/>
                <a:gd name="T6" fmla="*/ 108 w 108"/>
                <a:gd name="T7" fmla="*/ 0 h 86"/>
                <a:gd name="T8" fmla="*/ 2 w 108"/>
                <a:gd name="T9" fmla="*/ 86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8" h="86">
                  <a:moveTo>
                    <a:pt x="2" y="86"/>
                  </a:moveTo>
                  <a:lnTo>
                    <a:pt x="0" y="86"/>
                  </a:lnTo>
                  <a:lnTo>
                    <a:pt x="106" y="0"/>
                  </a:lnTo>
                  <a:lnTo>
                    <a:pt x="108" y="0"/>
                  </a:lnTo>
                  <a:lnTo>
                    <a:pt x="2" y="86"/>
                  </a:lnTo>
                  <a:close/>
                </a:path>
              </a:pathLst>
            </a:custGeom>
            <a:solidFill>
              <a:srgbClr val="FFFFFF"/>
            </a:solidFill>
            <a:ln w="1270">
              <a:solidFill>
                <a:schemeClr val="bg1"/>
              </a:solidFill>
              <a:round/>
              <a:headEnd/>
              <a:tailEnd/>
            </a:ln>
          </p:spPr>
          <p:txBody>
            <a:bodyPr/>
            <a:lstStyle/>
            <a:p>
              <a:endParaRPr lang="fr-FR" sz="1350"/>
            </a:p>
          </p:txBody>
        </p:sp>
        <p:sp>
          <p:nvSpPr>
            <p:cNvPr id="10" name="Freeform 13"/>
            <p:cNvSpPr>
              <a:spLocks/>
            </p:cNvSpPr>
            <p:nvPr/>
          </p:nvSpPr>
          <p:spPr bwMode="gray">
            <a:xfrm>
              <a:off x="1200" y="3216"/>
              <a:ext cx="107" cy="86"/>
            </a:xfrm>
            <a:custGeom>
              <a:avLst/>
              <a:gdLst>
                <a:gd name="T0" fmla="*/ 2 w 107"/>
                <a:gd name="T1" fmla="*/ 86 h 86"/>
                <a:gd name="T2" fmla="*/ 0 w 107"/>
                <a:gd name="T3" fmla="*/ 86 h 86"/>
                <a:gd name="T4" fmla="*/ 105 w 107"/>
                <a:gd name="T5" fmla="*/ 0 h 86"/>
                <a:gd name="T6" fmla="*/ 107 w 107"/>
                <a:gd name="T7" fmla="*/ 0 h 86"/>
                <a:gd name="T8" fmla="*/ 2 w 107"/>
                <a:gd name="T9" fmla="*/ 86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86">
                  <a:moveTo>
                    <a:pt x="2" y="86"/>
                  </a:moveTo>
                  <a:lnTo>
                    <a:pt x="0" y="86"/>
                  </a:lnTo>
                  <a:lnTo>
                    <a:pt x="105" y="0"/>
                  </a:lnTo>
                  <a:lnTo>
                    <a:pt x="107" y="0"/>
                  </a:lnTo>
                  <a:lnTo>
                    <a:pt x="2" y="86"/>
                  </a:lnTo>
                  <a:close/>
                </a:path>
              </a:pathLst>
            </a:custGeom>
            <a:solidFill>
              <a:srgbClr val="FFFFFF"/>
            </a:solidFill>
            <a:ln w="1270">
              <a:solidFill>
                <a:schemeClr val="bg1"/>
              </a:solidFill>
              <a:round/>
              <a:headEnd/>
              <a:tailEnd/>
            </a:ln>
          </p:spPr>
          <p:txBody>
            <a:bodyPr/>
            <a:lstStyle/>
            <a:p>
              <a:endParaRPr lang="fr-FR" sz="1350"/>
            </a:p>
          </p:txBody>
        </p:sp>
        <p:sp>
          <p:nvSpPr>
            <p:cNvPr id="11" name="Freeform 14"/>
            <p:cNvSpPr>
              <a:spLocks/>
            </p:cNvSpPr>
            <p:nvPr/>
          </p:nvSpPr>
          <p:spPr bwMode="gray">
            <a:xfrm>
              <a:off x="1265" y="3216"/>
              <a:ext cx="108" cy="86"/>
            </a:xfrm>
            <a:custGeom>
              <a:avLst/>
              <a:gdLst>
                <a:gd name="T0" fmla="*/ 2 w 108"/>
                <a:gd name="T1" fmla="*/ 86 h 86"/>
                <a:gd name="T2" fmla="*/ 0 w 108"/>
                <a:gd name="T3" fmla="*/ 86 h 86"/>
                <a:gd name="T4" fmla="*/ 106 w 108"/>
                <a:gd name="T5" fmla="*/ 0 h 86"/>
                <a:gd name="T6" fmla="*/ 108 w 108"/>
                <a:gd name="T7" fmla="*/ 0 h 86"/>
                <a:gd name="T8" fmla="*/ 2 w 108"/>
                <a:gd name="T9" fmla="*/ 86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8" h="86">
                  <a:moveTo>
                    <a:pt x="2" y="86"/>
                  </a:moveTo>
                  <a:lnTo>
                    <a:pt x="0" y="86"/>
                  </a:lnTo>
                  <a:lnTo>
                    <a:pt x="106" y="0"/>
                  </a:lnTo>
                  <a:lnTo>
                    <a:pt x="108" y="0"/>
                  </a:lnTo>
                  <a:lnTo>
                    <a:pt x="2" y="86"/>
                  </a:lnTo>
                  <a:close/>
                </a:path>
              </a:pathLst>
            </a:custGeom>
            <a:solidFill>
              <a:srgbClr val="FFFFFF"/>
            </a:solidFill>
            <a:ln w="1270">
              <a:solidFill>
                <a:schemeClr val="bg1"/>
              </a:solidFill>
              <a:round/>
              <a:headEnd/>
              <a:tailEnd/>
            </a:ln>
          </p:spPr>
          <p:txBody>
            <a:bodyPr/>
            <a:lstStyle/>
            <a:p>
              <a:endParaRPr lang="fr-FR" sz="1350"/>
            </a:p>
          </p:txBody>
        </p:sp>
        <p:sp>
          <p:nvSpPr>
            <p:cNvPr id="12" name="Freeform 15"/>
            <p:cNvSpPr>
              <a:spLocks/>
            </p:cNvSpPr>
            <p:nvPr/>
          </p:nvSpPr>
          <p:spPr bwMode="gray">
            <a:xfrm>
              <a:off x="1287" y="3216"/>
              <a:ext cx="108" cy="86"/>
            </a:xfrm>
            <a:custGeom>
              <a:avLst/>
              <a:gdLst>
                <a:gd name="T0" fmla="*/ 2 w 108"/>
                <a:gd name="T1" fmla="*/ 86 h 86"/>
                <a:gd name="T2" fmla="*/ 0 w 108"/>
                <a:gd name="T3" fmla="*/ 86 h 86"/>
                <a:gd name="T4" fmla="*/ 106 w 108"/>
                <a:gd name="T5" fmla="*/ 0 h 86"/>
                <a:gd name="T6" fmla="*/ 108 w 108"/>
                <a:gd name="T7" fmla="*/ 0 h 86"/>
                <a:gd name="T8" fmla="*/ 2 w 108"/>
                <a:gd name="T9" fmla="*/ 86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8" h="86">
                  <a:moveTo>
                    <a:pt x="2" y="86"/>
                  </a:moveTo>
                  <a:lnTo>
                    <a:pt x="0" y="86"/>
                  </a:lnTo>
                  <a:lnTo>
                    <a:pt x="106" y="0"/>
                  </a:lnTo>
                  <a:lnTo>
                    <a:pt x="108" y="0"/>
                  </a:lnTo>
                  <a:lnTo>
                    <a:pt x="2" y="86"/>
                  </a:lnTo>
                  <a:close/>
                </a:path>
              </a:pathLst>
            </a:custGeom>
            <a:solidFill>
              <a:srgbClr val="FFFFFF"/>
            </a:solidFill>
            <a:ln w="1270">
              <a:solidFill>
                <a:schemeClr val="bg1"/>
              </a:solidFill>
              <a:round/>
              <a:headEnd/>
              <a:tailEnd/>
            </a:ln>
          </p:spPr>
          <p:txBody>
            <a:bodyPr/>
            <a:lstStyle/>
            <a:p>
              <a:endParaRPr lang="fr-FR" sz="1350"/>
            </a:p>
          </p:txBody>
        </p:sp>
        <p:sp>
          <p:nvSpPr>
            <p:cNvPr id="13" name="Freeform 16"/>
            <p:cNvSpPr>
              <a:spLocks/>
            </p:cNvSpPr>
            <p:nvPr/>
          </p:nvSpPr>
          <p:spPr bwMode="gray">
            <a:xfrm>
              <a:off x="1309" y="3216"/>
              <a:ext cx="108" cy="86"/>
            </a:xfrm>
            <a:custGeom>
              <a:avLst/>
              <a:gdLst>
                <a:gd name="T0" fmla="*/ 2 w 108"/>
                <a:gd name="T1" fmla="*/ 86 h 86"/>
                <a:gd name="T2" fmla="*/ 0 w 108"/>
                <a:gd name="T3" fmla="*/ 86 h 86"/>
                <a:gd name="T4" fmla="*/ 106 w 108"/>
                <a:gd name="T5" fmla="*/ 0 h 86"/>
                <a:gd name="T6" fmla="*/ 108 w 108"/>
                <a:gd name="T7" fmla="*/ 0 h 86"/>
                <a:gd name="T8" fmla="*/ 2 w 108"/>
                <a:gd name="T9" fmla="*/ 86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8" h="86">
                  <a:moveTo>
                    <a:pt x="2" y="86"/>
                  </a:moveTo>
                  <a:lnTo>
                    <a:pt x="0" y="86"/>
                  </a:lnTo>
                  <a:lnTo>
                    <a:pt x="106" y="0"/>
                  </a:lnTo>
                  <a:lnTo>
                    <a:pt x="108" y="0"/>
                  </a:lnTo>
                  <a:lnTo>
                    <a:pt x="2" y="86"/>
                  </a:lnTo>
                  <a:close/>
                </a:path>
              </a:pathLst>
            </a:custGeom>
            <a:solidFill>
              <a:srgbClr val="FFFFFF"/>
            </a:solidFill>
            <a:ln w="1270">
              <a:solidFill>
                <a:schemeClr val="bg1"/>
              </a:solidFill>
              <a:round/>
              <a:headEnd/>
              <a:tailEnd/>
            </a:ln>
          </p:spPr>
          <p:txBody>
            <a:bodyPr/>
            <a:lstStyle/>
            <a:p>
              <a:endParaRPr lang="fr-FR" sz="1350"/>
            </a:p>
          </p:txBody>
        </p:sp>
        <p:sp>
          <p:nvSpPr>
            <p:cNvPr id="14" name="Freeform 17"/>
            <p:cNvSpPr>
              <a:spLocks/>
            </p:cNvSpPr>
            <p:nvPr/>
          </p:nvSpPr>
          <p:spPr bwMode="gray">
            <a:xfrm>
              <a:off x="1331" y="3216"/>
              <a:ext cx="108" cy="86"/>
            </a:xfrm>
            <a:custGeom>
              <a:avLst/>
              <a:gdLst>
                <a:gd name="T0" fmla="*/ 2 w 108"/>
                <a:gd name="T1" fmla="*/ 86 h 86"/>
                <a:gd name="T2" fmla="*/ 0 w 108"/>
                <a:gd name="T3" fmla="*/ 86 h 86"/>
                <a:gd name="T4" fmla="*/ 106 w 108"/>
                <a:gd name="T5" fmla="*/ 0 h 86"/>
                <a:gd name="T6" fmla="*/ 108 w 108"/>
                <a:gd name="T7" fmla="*/ 0 h 86"/>
                <a:gd name="T8" fmla="*/ 2 w 108"/>
                <a:gd name="T9" fmla="*/ 86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8" h="86">
                  <a:moveTo>
                    <a:pt x="2" y="86"/>
                  </a:moveTo>
                  <a:lnTo>
                    <a:pt x="0" y="86"/>
                  </a:lnTo>
                  <a:lnTo>
                    <a:pt x="106" y="0"/>
                  </a:lnTo>
                  <a:lnTo>
                    <a:pt x="108" y="0"/>
                  </a:lnTo>
                  <a:lnTo>
                    <a:pt x="2" y="86"/>
                  </a:lnTo>
                  <a:close/>
                </a:path>
              </a:pathLst>
            </a:custGeom>
            <a:solidFill>
              <a:srgbClr val="FFFFFF"/>
            </a:solidFill>
            <a:ln w="1270">
              <a:solidFill>
                <a:schemeClr val="bg1"/>
              </a:solidFill>
              <a:round/>
              <a:headEnd/>
              <a:tailEnd/>
            </a:ln>
          </p:spPr>
          <p:txBody>
            <a:bodyPr/>
            <a:lstStyle/>
            <a:p>
              <a:endParaRPr lang="fr-FR" sz="1350"/>
            </a:p>
          </p:txBody>
        </p:sp>
        <p:sp>
          <p:nvSpPr>
            <p:cNvPr id="15" name="Freeform 18"/>
            <p:cNvSpPr>
              <a:spLocks/>
            </p:cNvSpPr>
            <p:nvPr/>
          </p:nvSpPr>
          <p:spPr bwMode="gray">
            <a:xfrm>
              <a:off x="1353" y="3216"/>
              <a:ext cx="108" cy="86"/>
            </a:xfrm>
            <a:custGeom>
              <a:avLst/>
              <a:gdLst>
                <a:gd name="T0" fmla="*/ 2 w 108"/>
                <a:gd name="T1" fmla="*/ 86 h 86"/>
                <a:gd name="T2" fmla="*/ 0 w 108"/>
                <a:gd name="T3" fmla="*/ 86 h 86"/>
                <a:gd name="T4" fmla="*/ 106 w 108"/>
                <a:gd name="T5" fmla="*/ 0 h 86"/>
                <a:gd name="T6" fmla="*/ 108 w 108"/>
                <a:gd name="T7" fmla="*/ 0 h 86"/>
                <a:gd name="T8" fmla="*/ 2 w 108"/>
                <a:gd name="T9" fmla="*/ 86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8" h="86">
                  <a:moveTo>
                    <a:pt x="2" y="86"/>
                  </a:moveTo>
                  <a:lnTo>
                    <a:pt x="0" y="86"/>
                  </a:lnTo>
                  <a:lnTo>
                    <a:pt x="106" y="0"/>
                  </a:lnTo>
                  <a:lnTo>
                    <a:pt x="108" y="0"/>
                  </a:lnTo>
                  <a:lnTo>
                    <a:pt x="2" y="86"/>
                  </a:lnTo>
                  <a:close/>
                </a:path>
              </a:pathLst>
            </a:custGeom>
            <a:solidFill>
              <a:srgbClr val="FFFFFF"/>
            </a:solidFill>
            <a:ln w="1270">
              <a:solidFill>
                <a:schemeClr val="bg1"/>
              </a:solidFill>
              <a:round/>
              <a:headEnd/>
              <a:tailEnd/>
            </a:ln>
          </p:spPr>
          <p:txBody>
            <a:bodyPr/>
            <a:lstStyle/>
            <a:p>
              <a:endParaRPr lang="fr-FR" sz="1350"/>
            </a:p>
          </p:txBody>
        </p:sp>
        <p:sp>
          <p:nvSpPr>
            <p:cNvPr id="16" name="Freeform 19"/>
            <p:cNvSpPr>
              <a:spLocks/>
            </p:cNvSpPr>
            <p:nvPr/>
          </p:nvSpPr>
          <p:spPr bwMode="gray">
            <a:xfrm>
              <a:off x="1375" y="3216"/>
              <a:ext cx="108" cy="86"/>
            </a:xfrm>
            <a:custGeom>
              <a:avLst/>
              <a:gdLst>
                <a:gd name="T0" fmla="*/ 2 w 108"/>
                <a:gd name="T1" fmla="*/ 86 h 86"/>
                <a:gd name="T2" fmla="*/ 0 w 108"/>
                <a:gd name="T3" fmla="*/ 86 h 86"/>
                <a:gd name="T4" fmla="*/ 106 w 108"/>
                <a:gd name="T5" fmla="*/ 0 h 86"/>
                <a:gd name="T6" fmla="*/ 108 w 108"/>
                <a:gd name="T7" fmla="*/ 0 h 86"/>
                <a:gd name="T8" fmla="*/ 2 w 108"/>
                <a:gd name="T9" fmla="*/ 86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8" h="86">
                  <a:moveTo>
                    <a:pt x="2" y="86"/>
                  </a:moveTo>
                  <a:lnTo>
                    <a:pt x="0" y="86"/>
                  </a:lnTo>
                  <a:lnTo>
                    <a:pt x="106" y="0"/>
                  </a:lnTo>
                  <a:lnTo>
                    <a:pt x="108" y="0"/>
                  </a:lnTo>
                  <a:lnTo>
                    <a:pt x="2" y="86"/>
                  </a:lnTo>
                  <a:close/>
                </a:path>
              </a:pathLst>
            </a:custGeom>
            <a:solidFill>
              <a:srgbClr val="FFFFFF"/>
            </a:solidFill>
            <a:ln w="1270">
              <a:solidFill>
                <a:schemeClr val="bg1"/>
              </a:solidFill>
              <a:round/>
              <a:headEnd/>
              <a:tailEnd/>
            </a:ln>
          </p:spPr>
          <p:txBody>
            <a:bodyPr/>
            <a:lstStyle/>
            <a:p>
              <a:endParaRPr lang="fr-FR" sz="1350"/>
            </a:p>
          </p:txBody>
        </p:sp>
        <p:sp>
          <p:nvSpPr>
            <p:cNvPr id="17" name="Freeform 20"/>
            <p:cNvSpPr>
              <a:spLocks/>
            </p:cNvSpPr>
            <p:nvPr/>
          </p:nvSpPr>
          <p:spPr bwMode="gray">
            <a:xfrm>
              <a:off x="1397" y="3216"/>
              <a:ext cx="107" cy="86"/>
            </a:xfrm>
            <a:custGeom>
              <a:avLst/>
              <a:gdLst>
                <a:gd name="T0" fmla="*/ 2 w 107"/>
                <a:gd name="T1" fmla="*/ 86 h 86"/>
                <a:gd name="T2" fmla="*/ 0 w 107"/>
                <a:gd name="T3" fmla="*/ 86 h 86"/>
                <a:gd name="T4" fmla="*/ 105 w 107"/>
                <a:gd name="T5" fmla="*/ 0 h 86"/>
                <a:gd name="T6" fmla="*/ 107 w 107"/>
                <a:gd name="T7" fmla="*/ 0 h 86"/>
                <a:gd name="T8" fmla="*/ 2 w 107"/>
                <a:gd name="T9" fmla="*/ 86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86">
                  <a:moveTo>
                    <a:pt x="2" y="86"/>
                  </a:moveTo>
                  <a:lnTo>
                    <a:pt x="0" y="86"/>
                  </a:lnTo>
                  <a:lnTo>
                    <a:pt x="105" y="0"/>
                  </a:lnTo>
                  <a:lnTo>
                    <a:pt x="107" y="0"/>
                  </a:lnTo>
                  <a:lnTo>
                    <a:pt x="2" y="86"/>
                  </a:lnTo>
                  <a:close/>
                </a:path>
              </a:pathLst>
            </a:custGeom>
            <a:solidFill>
              <a:srgbClr val="FFFFFF"/>
            </a:solidFill>
            <a:ln w="1270">
              <a:solidFill>
                <a:schemeClr val="bg1"/>
              </a:solidFill>
              <a:round/>
              <a:headEnd/>
              <a:tailEnd/>
            </a:ln>
          </p:spPr>
          <p:txBody>
            <a:bodyPr/>
            <a:lstStyle/>
            <a:p>
              <a:endParaRPr lang="fr-FR" sz="1350"/>
            </a:p>
          </p:txBody>
        </p:sp>
        <p:sp>
          <p:nvSpPr>
            <p:cNvPr id="18" name="Freeform 21"/>
            <p:cNvSpPr>
              <a:spLocks/>
            </p:cNvSpPr>
            <p:nvPr/>
          </p:nvSpPr>
          <p:spPr bwMode="gray">
            <a:xfrm>
              <a:off x="1419" y="3216"/>
              <a:ext cx="107" cy="86"/>
            </a:xfrm>
            <a:custGeom>
              <a:avLst/>
              <a:gdLst>
                <a:gd name="T0" fmla="*/ 2 w 107"/>
                <a:gd name="T1" fmla="*/ 86 h 86"/>
                <a:gd name="T2" fmla="*/ 0 w 107"/>
                <a:gd name="T3" fmla="*/ 86 h 86"/>
                <a:gd name="T4" fmla="*/ 105 w 107"/>
                <a:gd name="T5" fmla="*/ 0 h 86"/>
                <a:gd name="T6" fmla="*/ 107 w 107"/>
                <a:gd name="T7" fmla="*/ 0 h 86"/>
                <a:gd name="T8" fmla="*/ 2 w 107"/>
                <a:gd name="T9" fmla="*/ 86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86">
                  <a:moveTo>
                    <a:pt x="2" y="86"/>
                  </a:moveTo>
                  <a:lnTo>
                    <a:pt x="0" y="86"/>
                  </a:lnTo>
                  <a:lnTo>
                    <a:pt x="105" y="0"/>
                  </a:lnTo>
                  <a:lnTo>
                    <a:pt x="107" y="0"/>
                  </a:lnTo>
                  <a:lnTo>
                    <a:pt x="2" y="86"/>
                  </a:lnTo>
                  <a:close/>
                </a:path>
              </a:pathLst>
            </a:custGeom>
            <a:solidFill>
              <a:srgbClr val="FFFFFF"/>
            </a:solidFill>
            <a:ln w="1270">
              <a:solidFill>
                <a:schemeClr val="bg1"/>
              </a:solidFill>
              <a:round/>
              <a:headEnd/>
              <a:tailEnd/>
            </a:ln>
          </p:spPr>
          <p:txBody>
            <a:bodyPr/>
            <a:lstStyle/>
            <a:p>
              <a:endParaRPr lang="fr-FR" sz="1350"/>
            </a:p>
          </p:txBody>
        </p:sp>
        <p:sp>
          <p:nvSpPr>
            <p:cNvPr id="19" name="Freeform 22"/>
            <p:cNvSpPr>
              <a:spLocks/>
            </p:cNvSpPr>
            <p:nvPr/>
          </p:nvSpPr>
          <p:spPr bwMode="gray">
            <a:xfrm>
              <a:off x="1441" y="3216"/>
              <a:ext cx="107" cy="86"/>
            </a:xfrm>
            <a:custGeom>
              <a:avLst/>
              <a:gdLst>
                <a:gd name="T0" fmla="*/ 2 w 107"/>
                <a:gd name="T1" fmla="*/ 86 h 86"/>
                <a:gd name="T2" fmla="*/ 0 w 107"/>
                <a:gd name="T3" fmla="*/ 86 h 86"/>
                <a:gd name="T4" fmla="*/ 105 w 107"/>
                <a:gd name="T5" fmla="*/ 0 h 86"/>
                <a:gd name="T6" fmla="*/ 107 w 107"/>
                <a:gd name="T7" fmla="*/ 0 h 86"/>
                <a:gd name="T8" fmla="*/ 2 w 107"/>
                <a:gd name="T9" fmla="*/ 86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86">
                  <a:moveTo>
                    <a:pt x="2" y="86"/>
                  </a:moveTo>
                  <a:lnTo>
                    <a:pt x="0" y="86"/>
                  </a:lnTo>
                  <a:lnTo>
                    <a:pt x="105" y="0"/>
                  </a:lnTo>
                  <a:lnTo>
                    <a:pt x="107" y="0"/>
                  </a:lnTo>
                  <a:lnTo>
                    <a:pt x="2" y="86"/>
                  </a:lnTo>
                  <a:close/>
                </a:path>
              </a:pathLst>
            </a:custGeom>
            <a:solidFill>
              <a:srgbClr val="FFFFFF"/>
            </a:solidFill>
            <a:ln w="1270">
              <a:solidFill>
                <a:schemeClr val="bg1"/>
              </a:solidFill>
              <a:round/>
              <a:headEnd/>
              <a:tailEnd/>
            </a:ln>
          </p:spPr>
          <p:txBody>
            <a:bodyPr/>
            <a:lstStyle/>
            <a:p>
              <a:endParaRPr lang="fr-FR" sz="1350"/>
            </a:p>
          </p:txBody>
        </p:sp>
        <p:sp>
          <p:nvSpPr>
            <p:cNvPr id="20" name="Freeform 23"/>
            <p:cNvSpPr>
              <a:spLocks/>
            </p:cNvSpPr>
            <p:nvPr/>
          </p:nvSpPr>
          <p:spPr bwMode="gray">
            <a:xfrm>
              <a:off x="1463" y="3216"/>
              <a:ext cx="107" cy="86"/>
            </a:xfrm>
            <a:custGeom>
              <a:avLst/>
              <a:gdLst>
                <a:gd name="T0" fmla="*/ 2 w 107"/>
                <a:gd name="T1" fmla="*/ 86 h 86"/>
                <a:gd name="T2" fmla="*/ 0 w 107"/>
                <a:gd name="T3" fmla="*/ 86 h 86"/>
                <a:gd name="T4" fmla="*/ 105 w 107"/>
                <a:gd name="T5" fmla="*/ 0 h 86"/>
                <a:gd name="T6" fmla="*/ 107 w 107"/>
                <a:gd name="T7" fmla="*/ 0 h 86"/>
                <a:gd name="T8" fmla="*/ 2 w 107"/>
                <a:gd name="T9" fmla="*/ 86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86">
                  <a:moveTo>
                    <a:pt x="2" y="86"/>
                  </a:moveTo>
                  <a:lnTo>
                    <a:pt x="0" y="86"/>
                  </a:lnTo>
                  <a:lnTo>
                    <a:pt x="105" y="0"/>
                  </a:lnTo>
                  <a:lnTo>
                    <a:pt x="107" y="0"/>
                  </a:lnTo>
                  <a:lnTo>
                    <a:pt x="2" y="86"/>
                  </a:lnTo>
                  <a:close/>
                </a:path>
              </a:pathLst>
            </a:custGeom>
            <a:solidFill>
              <a:srgbClr val="FFFFFF"/>
            </a:solidFill>
            <a:ln w="1270">
              <a:solidFill>
                <a:schemeClr val="bg1"/>
              </a:solidFill>
              <a:round/>
              <a:headEnd/>
              <a:tailEnd/>
            </a:ln>
          </p:spPr>
          <p:txBody>
            <a:bodyPr/>
            <a:lstStyle/>
            <a:p>
              <a:endParaRPr lang="fr-FR" sz="1350"/>
            </a:p>
          </p:txBody>
        </p:sp>
        <p:sp>
          <p:nvSpPr>
            <p:cNvPr id="21" name="Freeform 24"/>
            <p:cNvSpPr>
              <a:spLocks/>
            </p:cNvSpPr>
            <p:nvPr/>
          </p:nvSpPr>
          <p:spPr bwMode="gray">
            <a:xfrm>
              <a:off x="1484" y="3216"/>
              <a:ext cx="108" cy="86"/>
            </a:xfrm>
            <a:custGeom>
              <a:avLst/>
              <a:gdLst>
                <a:gd name="T0" fmla="*/ 2 w 108"/>
                <a:gd name="T1" fmla="*/ 86 h 86"/>
                <a:gd name="T2" fmla="*/ 0 w 108"/>
                <a:gd name="T3" fmla="*/ 86 h 86"/>
                <a:gd name="T4" fmla="*/ 106 w 108"/>
                <a:gd name="T5" fmla="*/ 0 h 86"/>
                <a:gd name="T6" fmla="*/ 108 w 108"/>
                <a:gd name="T7" fmla="*/ 0 h 86"/>
                <a:gd name="T8" fmla="*/ 2 w 108"/>
                <a:gd name="T9" fmla="*/ 86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8" h="86">
                  <a:moveTo>
                    <a:pt x="2" y="86"/>
                  </a:moveTo>
                  <a:lnTo>
                    <a:pt x="0" y="86"/>
                  </a:lnTo>
                  <a:lnTo>
                    <a:pt x="106" y="0"/>
                  </a:lnTo>
                  <a:lnTo>
                    <a:pt x="108" y="0"/>
                  </a:lnTo>
                  <a:lnTo>
                    <a:pt x="2" y="86"/>
                  </a:lnTo>
                  <a:close/>
                </a:path>
              </a:pathLst>
            </a:custGeom>
            <a:solidFill>
              <a:srgbClr val="FFFFFF"/>
            </a:solidFill>
            <a:ln w="1270">
              <a:solidFill>
                <a:schemeClr val="bg1"/>
              </a:solidFill>
              <a:round/>
              <a:headEnd/>
              <a:tailEnd/>
            </a:ln>
          </p:spPr>
          <p:txBody>
            <a:bodyPr/>
            <a:lstStyle/>
            <a:p>
              <a:endParaRPr lang="fr-FR" sz="1350"/>
            </a:p>
          </p:txBody>
        </p:sp>
      </p:grpSp>
      <p:sp>
        <p:nvSpPr>
          <p:cNvPr id="23" name="Rectangle 2"/>
          <p:cNvSpPr>
            <a:spLocks noGrp="1" noChangeArrowheads="1"/>
          </p:cNvSpPr>
          <p:nvPr>
            <p:ph type="ctrTitle"/>
          </p:nvPr>
        </p:nvSpPr>
        <p:spPr>
          <a:xfrm>
            <a:off x="3486150" y="2622949"/>
            <a:ext cx="5118100" cy="1134665"/>
          </a:xfrm>
        </p:spPr>
        <p:txBody>
          <a:bodyPr anchor="b"/>
          <a:lstStyle>
            <a:lvl1pPr>
              <a:defRPr sz="2400" b="0">
                <a:solidFill>
                  <a:srgbClr val="4091A7"/>
                </a:solidFill>
              </a:defRPr>
            </a:lvl1pPr>
          </a:lstStyle>
          <a:p>
            <a:r>
              <a:rPr lang="en-US" altLang="fr-FR"/>
              <a:t>Click to edit Master title style</a:t>
            </a:r>
            <a:endParaRPr lang="fr-FR" altLang="fr-FR"/>
          </a:p>
        </p:txBody>
      </p:sp>
      <p:pic>
        <p:nvPicPr>
          <p:cNvPr id="10242" name="Picture 2" descr="Q:\Fmr\Secretariat\MAQUETTES _NATIXIS\2014\ECO\economi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939" y="3166222"/>
            <a:ext cx="2556000" cy="444539"/>
          </a:xfrm>
          <a:prstGeom prst="rect">
            <a:avLst/>
          </a:prstGeom>
          <a:noFill/>
          <a:extLst>
            <a:ext uri="{909E8E84-426E-40DD-AFC4-6F175D3DCCD1}">
              <a14:hiddenFill xmlns:a14="http://schemas.microsoft.com/office/drawing/2010/main">
                <a:solidFill>
                  <a:srgbClr val="FFFFFF"/>
                </a:solidFill>
              </a14:hiddenFill>
            </a:ext>
          </a:extLst>
        </p:spPr>
      </p:pic>
      <p:sp>
        <p:nvSpPr>
          <p:cNvPr id="22" name="Espace réservé du contenu 23"/>
          <p:cNvSpPr>
            <a:spLocks noGrp="1"/>
          </p:cNvSpPr>
          <p:nvPr>
            <p:ph sz="quarter" idx="10"/>
          </p:nvPr>
        </p:nvSpPr>
        <p:spPr>
          <a:xfrm>
            <a:off x="3486151" y="4064796"/>
            <a:ext cx="5124450" cy="478631"/>
          </a:xfrm>
        </p:spPr>
        <p:txBody>
          <a:bodyPr/>
          <a:lstStyle>
            <a:lvl1pPr marL="0" indent="0">
              <a:defRPr sz="825" b="0">
                <a:solidFill>
                  <a:srgbClr val="4091A7"/>
                </a:solidFill>
              </a:defRPr>
            </a:lvl1pPr>
          </a:lstStyle>
          <a:p>
            <a:pPr lvl="0"/>
            <a:r>
              <a:rPr lang="en-US"/>
              <a:t>Click to edit Master text styles</a:t>
            </a:r>
          </a:p>
        </p:txBody>
      </p:sp>
    </p:spTree>
    <p:extLst>
      <p:ext uri="{BB962C8B-B14F-4D97-AF65-F5344CB8AC3E}">
        <p14:creationId xmlns:p14="http://schemas.microsoft.com/office/powerpoint/2010/main" val="10263490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3305176"/>
            <a:ext cx="7772400" cy="1021556"/>
          </a:xfrm>
        </p:spPr>
        <p:txBody>
          <a:bodyPr/>
          <a:lstStyle>
            <a:lvl1pPr algn="l">
              <a:defRPr sz="3000" b="1" cap="all"/>
            </a:lvl1pPr>
          </a:lstStyle>
          <a:p>
            <a:r>
              <a:rPr lang="en-US"/>
              <a:t>Click to edit Master title style</a:t>
            </a:r>
            <a:endParaRPr lang="fr-FR"/>
          </a:p>
        </p:txBody>
      </p:sp>
      <p:sp>
        <p:nvSpPr>
          <p:cNvPr id="3" name="Espace réservé du texte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B51D8987-AC04-41B5-929B-1ADAF7426084}" type="datetime7">
              <a:rPr lang="en-US" altLang="fr-FR" smtClean="0"/>
              <a:t>Jun-25</a:t>
            </a:fld>
            <a:endParaRPr lang="fr-FR" altLang="fr-FR"/>
          </a:p>
        </p:txBody>
      </p:sp>
      <p:sp>
        <p:nvSpPr>
          <p:cNvPr id="5" name="Rectangle 6"/>
          <p:cNvSpPr>
            <a:spLocks noGrp="1" noChangeArrowheads="1"/>
          </p:cNvSpPr>
          <p:nvPr>
            <p:ph type="sldNum" sz="quarter" idx="11"/>
          </p:nvPr>
        </p:nvSpPr>
        <p:spPr>
          <a:ln/>
        </p:spPr>
        <p:txBody>
          <a:bodyPr/>
          <a:lstStyle>
            <a:lvl1pPr>
              <a:defRPr/>
            </a:lvl1pPr>
          </a:lstStyle>
          <a:p>
            <a:pPr>
              <a:defRPr/>
            </a:pPr>
            <a:fld id="{A610A93E-6645-47DF-9F2D-5E7E4BAFBA8F}" type="slidenum">
              <a:rPr lang="fr-FR" altLang="fr-FR"/>
              <a:pPr>
                <a:defRPr/>
              </a:pPr>
              <a:t>‹#›</a:t>
            </a:fld>
            <a:endParaRPr lang="fr-FR" altLang="fr-FR"/>
          </a:p>
        </p:txBody>
      </p:sp>
    </p:spTree>
    <p:extLst>
      <p:ext uri="{BB962C8B-B14F-4D97-AF65-F5344CB8AC3E}">
        <p14:creationId xmlns:p14="http://schemas.microsoft.com/office/powerpoint/2010/main" val="20797093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Click to edit Master title style</a:t>
            </a:r>
            <a:endParaRPr lang="fr-FR"/>
          </a:p>
        </p:txBody>
      </p:sp>
      <p:sp>
        <p:nvSpPr>
          <p:cNvPr id="3" name="Rectangle 4"/>
          <p:cNvSpPr>
            <a:spLocks noGrp="1" noChangeArrowheads="1"/>
          </p:cNvSpPr>
          <p:nvPr>
            <p:ph type="dt" sz="half" idx="10"/>
          </p:nvPr>
        </p:nvSpPr>
        <p:spPr>
          <a:ln/>
        </p:spPr>
        <p:txBody>
          <a:bodyPr/>
          <a:lstStyle>
            <a:lvl1pPr>
              <a:defRPr/>
            </a:lvl1pPr>
          </a:lstStyle>
          <a:p>
            <a:pPr>
              <a:defRPr/>
            </a:pPr>
            <a:fld id="{D5164BC7-F89A-436B-B608-FED054C6FB50}" type="datetime7">
              <a:rPr lang="en-US" altLang="fr-FR" smtClean="0"/>
              <a:t>Jun-25</a:t>
            </a:fld>
            <a:endParaRPr lang="fr-FR" altLang="fr-FR"/>
          </a:p>
        </p:txBody>
      </p:sp>
      <p:sp>
        <p:nvSpPr>
          <p:cNvPr id="4" name="Rectangle 6"/>
          <p:cNvSpPr>
            <a:spLocks noGrp="1" noChangeArrowheads="1"/>
          </p:cNvSpPr>
          <p:nvPr>
            <p:ph type="sldNum" sz="quarter" idx="11"/>
          </p:nvPr>
        </p:nvSpPr>
        <p:spPr>
          <a:ln/>
        </p:spPr>
        <p:txBody>
          <a:bodyPr/>
          <a:lstStyle>
            <a:lvl1pPr>
              <a:defRPr/>
            </a:lvl1pPr>
          </a:lstStyle>
          <a:p>
            <a:pPr>
              <a:defRPr/>
            </a:pPr>
            <a:fld id="{D65D56CB-8290-4AD4-92E8-B8E13A68A8FF}" type="slidenum">
              <a:rPr lang="fr-FR" altLang="fr-FR"/>
              <a:pPr>
                <a:defRPr/>
              </a:pPr>
              <a:t>‹#›</a:t>
            </a:fld>
            <a:endParaRPr lang="fr-FR" altLang="fr-FR"/>
          </a:p>
        </p:txBody>
      </p:sp>
    </p:spTree>
    <p:extLst>
      <p:ext uri="{BB962C8B-B14F-4D97-AF65-F5344CB8AC3E}">
        <p14:creationId xmlns:p14="http://schemas.microsoft.com/office/powerpoint/2010/main" val="36335117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8352A943-3A40-49AD-A63B-4BCC14C301F7}" type="datetime7">
              <a:rPr lang="en-US" altLang="fr-FR" smtClean="0"/>
              <a:t>Jun-25</a:t>
            </a:fld>
            <a:endParaRPr lang="fr-FR" altLang="fr-FR"/>
          </a:p>
        </p:txBody>
      </p:sp>
      <p:sp>
        <p:nvSpPr>
          <p:cNvPr id="3" name="Rectangle 6"/>
          <p:cNvSpPr>
            <a:spLocks noGrp="1" noChangeArrowheads="1"/>
          </p:cNvSpPr>
          <p:nvPr>
            <p:ph type="sldNum" sz="quarter" idx="11"/>
          </p:nvPr>
        </p:nvSpPr>
        <p:spPr>
          <a:ln/>
        </p:spPr>
        <p:txBody>
          <a:bodyPr/>
          <a:lstStyle>
            <a:lvl1pPr>
              <a:defRPr/>
            </a:lvl1pPr>
          </a:lstStyle>
          <a:p>
            <a:pPr>
              <a:defRPr/>
            </a:pPr>
            <a:fld id="{D736278B-E398-4C2A-96AF-1CD31FFFB46E}" type="slidenum">
              <a:rPr lang="fr-FR" altLang="fr-FR"/>
              <a:pPr>
                <a:defRPr/>
              </a:pPr>
              <a:t>‹#›</a:t>
            </a:fld>
            <a:endParaRPr lang="fr-FR" altLang="fr-FR"/>
          </a:p>
        </p:txBody>
      </p:sp>
    </p:spTree>
    <p:extLst>
      <p:ext uri="{BB962C8B-B14F-4D97-AF65-F5344CB8AC3E}">
        <p14:creationId xmlns:p14="http://schemas.microsoft.com/office/powerpoint/2010/main" val="13485636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Diapositive de titre">
    <p:spTree>
      <p:nvGrpSpPr>
        <p:cNvPr id="1" name=""/>
        <p:cNvGrpSpPr/>
        <p:nvPr/>
      </p:nvGrpSpPr>
      <p:grpSpPr>
        <a:xfrm>
          <a:off x="0" y="0"/>
          <a:ext cx="0" cy="0"/>
          <a:chOff x="0" y="0"/>
          <a:chExt cx="0" cy="0"/>
        </a:xfrm>
      </p:grpSpPr>
      <p:pic>
        <p:nvPicPr>
          <p:cNvPr id="28" name="Image 4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145"/>
            <a:ext cx="9144000" cy="5136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8"/>
          <p:cNvGrpSpPr>
            <a:grpSpLocks/>
          </p:cNvGrpSpPr>
          <p:nvPr/>
        </p:nvGrpSpPr>
        <p:grpSpPr bwMode="auto">
          <a:xfrm>
            <a:off x="1677989" y="3798095"/>
            <a:ext cx="698500" cy="102394"/>
            <a:chOff x="1152" y="3216"/>
            <a:chExt cx="440" cy="86"/>
          </a:xfrm>
        </p:grpSpPr>
        <p:sp>
          <p:nvSpPr>
            <p:cNvPr id="6" name="Freeform 9"/>
            <p:cNvSpPr>
              <a:spLocks/>
            </p:cNvSpPr>
            <p:nvPr/>
          </p:nvSpPr>
          <p:spPr bwMode="gray">
            <a:xfrm>
              <a:off x="1222" y="3216"/>
              <a:ext cx="107" cy="86"/>
            </a:xfrm>
            <a:custGeom>
              <a:avLst/>
              <a:gdLst>
                <a:gd name="T0" fmla="*/ 2 w 107"/>
                <a:gd name="T1" fmla="*/ 86 h 86"/>
                <a:gd name="T2" fmla="*/ 0 w 107"/>
                <a:gd name="T3" fmla="*/ 86 h 86"/>
                <a:gd name="T4" fmla="*/ 105 w 107"/>
                <a:gd name="T5" fmla="*/ 0 h 86"/>
                <a:gd name="T6" fmla="*/ 107 w 107"/>
                <a:gd name="T7" fmla="*/ 0 h 86"/>
                <a:gd name="T8" fmla="*/ 2 w 107"/>
                <a:gd name="T9" fmla="*/ 86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86">
                  <a:moveTo>
                    <a:pt x="2" y="86"/>
                  </a:moveTo>
                  <a:lnTo>
                    <a:pt x="0" y="86"/>
                  </a:lnTo>
                  <a:lnTo>
                    <a:pt x="105" y="0"/>
                  </a:lnTo>
                  <a:lnTo>
                    <a:pt x="107" y="0"/>
                  </a:lnTo>
                  <a:lnTo>
                    <a:pt x="2" y="86"/>
                  </a:lnTo>
                  <a:close/>
                </a:path>
              </a:pathLst>
            </a:custGeom>
            <a:solidFill>
              <a:srgbClr val="FFFFFF"/>
            </a:solidFill>
            <a:ln w="1270">
              <a:solidFill>
                <a:schemeClr val="bg1"/>
              </a:solidFill>
              <a:round/>
              <a:headEnd/>
              <a:tailEnd/>
            </a:ln>
          </p:spPr>
          <p:txBody>
            <a:bodyPr/>
            <a:lstStyle/>
            <a:p>
              <a:endParaRPr lang="fr-FR" sz="1800"/>
            </a:p>
          </p:txBody>
        </p:sp>
        <p:sp>
          <p:nvSpPr>
            <p:cNvPr id="7" name="Freeform 10"/>
            <p:cNvSpPr>
              <a:spLocks/>
            </p:cNvSpPr>
            <p:nvPr/>
          </p:nvSpPr>
          <p:spPr bwMode="gray">
            <a:xfrm>
              <a:off x="1244" y="3216"/>
              <a:ext cx="107" cy="86"/>
            </a:xfrm>
            <a:custGeom>
              <a:avLst/>
              <a:gdLst>
                <a:gd name="T0" fmla="*/ 2 w 107"/>
                <a:gd name="T1" fmla="*/ 86 h 86"/>
                <a:gd name="T2" fmla="*/ 0 w 107"/>
                <a:gd name="T3" fmla="*/ 86 h 86"/>
                <a:gd name="T4" fmla="*/ 105 w 107"/>
                <a:gd name="T5" fmla="*/ 0 h 86"/>
                <a:gd name="T6" fmla="*/ 107 w 107"/>
                <a:gd name="T7" fmla="*/ 0 h 86"/>
                <a:gd name="T8" fmla="*/ 2 w 107"/>
                <a:gd name="T9" fmla="*/ 86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86">
                  <a:moveTo>
                    <a:pt x="2" y="86"/>
                  </a:moveTo>
                  <a:lnTo>
                    <a:pt x="0" y="86"/>
                  </a:lnTo>
                  <a:lnTo>
                    <a:pt x="105" y="0"/>
                  </a:lnTo>
                  <a:lnTo>
                    <a:pt x="107" y="0"/>
                  </a:lnTo>
                  <a:lnTo>
                    <a:pt x="2" y="86"/>
                  </a:lnTo>
                  <a:close/>
                </a:path>
              </a:pathLst>
            </a:custGeom>
            <a:solidFill>
              <a:srgbClr val="FFFFFF"/>
            </a:solidFill>
            <a:ln w="1270">
              <a:solidFill>
                <a:schemeClr val="bg1"/>
              </a:solidFill>
              <a:round/>
              <a:headEnd/>
              <a:tailEnd/>
            </a:ln>
          </p:spPr>
          <p:txBody>
            <a:bodyPr/>
            <a:lstStyle/>
            <a:p>
              <a:endParaRPr lang="fr-FR" sz="1800"/>
            </a:p>
          </p:txBody>
        </p:sp>
        <p:sp>
          <p:nvSpPr>
            <p:cNvPr id="8" name="Freeform 11"/>
            <p:cNvSpPr>
              <a:spLocks/>
            </p:cNvSpPr>
            <p:nvPr/>
          </p:nvSpPr>
          <p:spPr bwMode="gray">
            <a:xfrm>
              <a:off x="1178" y="3216"/>
              <a:ext cx="107" cy="86"/>
            </a:xfrm>
            <a:custGeom>
              <a:avLst/>
              <a:gdLst>
                <a:gd name="T0" fmla="*/ 2 w 107"/>
                <a:gd name="T1" fmla="*/ 86 h 86"/>
                <a:gd name="T2" fmla="*/ 0 w 107"/>
                <a:gd name="T3" fmla="*/ 86 h 86"/>
                <a:gd name="T4" fmla="*/ 105 w 107"/>
                <a:gd name="T5" fmla="*/ 0 h 86"/>
                <a:gd name="T6" fmla="*/ 107 w 107"/>
                <a:gd name="T7" fmla="*/ 0 h 86"/>
                <a:gd name="T8" fmla="*/ 2 w 107"/>
                <a:gd name="T9" fmla="*/ 86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86">
                  <a:moveTo>
                    <a:pt x="2" y="86"/>
                  </a:moveTo>
                  <a:lnTo>
                    <a:pt x="0" y="86"/>
                  </a:lnTo>
                  <a:lnTo>
                    <a:pt x="105" y="0"/>
                  </a:lnTo>
                  <a:lnTo>
                    <a:pt x="107" y="0"/>
                  </a:lnTo>
                  <a:lnTo>
                    <a:pt x="2" y="86"/>
                  </a:lnTo>
                  <a:close/>
                </a:path>
              </a:pathLst>
            </a:custGeom>
            <a:solidFill>
              <a:srgbClr val="FFFFFF"/>
            </a:solidFill>
            <a:ln w="1270">
              <a:solidFill>
                <a:schemeClr val="bg1"/>
              </a:solidFill>
              <a:round/>
              <a:headEnd/>
              <a:tailEnd/>
            </a:ln>
          </p:spPr>
          <p:txBody>
            <a:bodyPr/>
            <a:lstStyle/>
            <a:p>
              <a:endParaRPr lang="fr-FR" sz="1800"/>
            </a:p>
          </p:txBody>
        </p:sp>
        <p:sp>
          <p:nvSpPr>
            <p:cNvPr id="9" name="Freeform 12"/>
            <p:cNvSpPr>
              <a:spLocks/>
            </p:cNvSpPr>
            <p:nvPr/>
          </p:nvSpPr>
          <p:spPr bwMode="gray">
            <a:xfrm>
              <a:off x="1152" y="3216"/>
              <a:ext cx="108" cy="86"/>
            </a:xfrm>
            <a:custGeom>
              <a:avLst/>
              <a:gdLst>
                <a:gd name="T0" fmla="*/ 2 w 108"/>
                <a:gd name="T1" fmla="*/ 86 h 86"/>
                <a:gd name="T2" fmla="*/ 0 w 108"/>
                <a:gd name="T3" fmla="*/ 86 h 86"/>
                <a:gd name="T4" fmla="*/ 106 w 108"/>
                <a:gd name="T5" fmla="*/ 0 h 86"/>
                <a:gd name="T6" fmla="*/ 108 w 108"/>
                <a:gd name="T7" fmla="*/ 0 h 86"/>
                <a:gd name="T8" fmla="*/ 2 w 108"/>
                <a:gd name="T9" fmla="*/ 86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8" h="86">
                  <a:moveTo>
                    <a:pt x="2" y="86"/>
                  </a:moveTo>
                  <a:lnTo>
                    <a:pt x="0" y="86"/>
                  </a:lnTo>
                  <a:lnTo>
                    <a:pt x="106" y="0"/>
                  </a:lnTo>
                  <a:lnTo>
                    <a:pt x="108" y="0"/>
                  </a:lnTo>
                  <a:lnTo>
                    <a:pt x="2" y="86"/>
                  </a:lnTo>
                  <a:close/>
                </a:path>
              </a:pathLst>
            </a:custGeom>
            <a:solidFill>
              <a:srgbClr val="FFFFFF"/>
            </a:solidFill>
            <a:ln w="1270">
              <a:solidFill>
                <a:schemeClr val="bg1"/>
              </a:solidFill>
              <a:round/>
              <a:headEnd/>
              <a:tailEnd/>
            </a:ln>
          </p:spPr>
          <p:txBody>
            <a:bodyPr/>
            <a:lstStyle/>
            <a:p>
              <a:endParaRPr lang="fr-FR" sz="1800"/>
            </a:p>
          </p:txBody>
        </p:sp>
        <p:sp>
          <p:nvSpPr>
            <p:cNvPr id="10" name="Freeform 13"/>
            <p:cNvSpPr>
              <a:spLocks/>
            </p:cNvSpPr>
            <p:nvPr/>
          </p:nvSpPr>
          <p:spPr bwMode="gray">
            <a:xfrm>
              <a:off x="1200" y="3216"/>
              <a:ext cx="107" cy="86"/>
            </a:xfrm>
            <a:custGeom>
              <a:avLst/>
              <a:gdLst>
                <a:gd name="T0" fmla="*/ 2 w 107"/>
                <a:gd name="T1" fmla="*/ 86 h 86"/>
                <a:gd name="T2" fmla="*/ 0 w 107"/>
                <a:gd name="T3" fmla="*/ 86 h 86"/>
                <a:gd name="T4" fmla="*/ 105 w 107"/>
                <a:gd name="T5" fmla="*/ 0 h 86"/>
                <a:gd name="T6" fmla="*/ 107 w 107"/>
                <a:gd name="T7" fmla="*/ 0 h 86"/>
                <a:gd name="T8" fmla="*/ 2 w 107"/>
                <a:gd name="T9" fmla="*/ 86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86">
                  <a:moveTo>
                    <a:pt x="2" y="86"/>
                  </a:moveTo>
                  <a:lnTo>
                    <a:pt x="0" y="86"/>
                  </a:lnTo>
                  <a:lnTo>
                    <a:pt x="105" y="0"/>
                  </a:lnTo>
                  <a:lnTo>
                    <a:pt x="107" y="0"/>
                  </a:lnTo>
                  <a:lnTo>
                    <a:pt x="2" y="86"/>
                  </a:lnTo>
                  <a:close/>
                </a:path>
              </a:pathLst>
            </a:custGeom>
            <a:solidFill>
              <a:srgbClr val="FFFFFF"/>
            </a:solidFill>
            <a:ln w="1270">
              <a:solidFill>
                <a:schemeClr val="bg1"/>
              </a:solidFill>
              <a:round/>
              <a:headEnd/>
              <a:tailEnd/>
            </a:ln>
          </p:spPr>
          <p:txBody>
            <a:bodyPr/>
            <a:lstStyle/>
            <a:p>
              <a:endParaRPr lang="fr-FR" sz="1800"/>
            </a:p>
          </p:txBody>
        </p:sp>
        <p:sp>
          <p:nvSpPr>
            <p:cNvPr id="11" name="Freeform 14"/>
            <p:cNvSpPr>
              <a:spLocks/>
            </p:cNvSpPr>
            <p:nvPr/>
          </p:nvSpPr>
          <p:spPr bwMode="gray">
            <a:xfrm>
              <a:off x="1265" y="3216"/>
              <a:ext cx="108" cy="86"/>
            </a:xfrm>
            <a:custGeom>
              <a:avLst/>
              <a:gdLst>
                <a:gd name="T0" fmla="*/ 2 w 108"/>
                <a:gd name="T1" fmla="*/ 86 h 86"/>
                <a:gd name="T2" fmla="*/ 0 w 108"/>
                <a:gd name="T3" fmla="*/ 86 h 86"/>
                <a:gd name="T4" fmla="*/ 106 w 108"/>
                <a:gd name="T5" fmla="*/ 0 h 86"/>
                <a:gd name="T6" fmla="*/ 108 w 108"/>
                <a:gd name="T7" fmla="*/ 0 h 86"/>
                <a:gd name="T8" fmla="*/ 2 w 108"/>
                <a:gd name="T9" fmla="*/ 86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8" h="86">
                  <a:moveTo>
                    <a:pt x="2" y="86"/>
                  </a:moveTo>
                  <a:lnTo>
                    <a:pt x="0" y="86"/>
                  </a:lnTo>
                  <a:lnTo>
                    <a:pt x="106" y="0"/>
                  </a:lnTo>
                  <a:lnTo>
                    <a:pt x="108" y="0"/>
                  </a:lnTo>
                  <a:lnTo>
                    <a:pt x="2" y="86"/>
                  </a:lnTo>
                  <a:close/>
                </a:path>
              </a:pathLst>
            </a:custGeom>
            <a:solidFill>
              <a:srgbClr val="FFFFFF"/>
            </a:solidFill>
            <a:ln w="1270">
              <a:solidFill>
                <a:schemeClr val="bg1"/>
              </a:solidFill>
              <a:round/>
              <a:headEnd/>
              <a:tailEnd/>
            </a:ln>
          </p:spPr>
          <p:txBody>
            <a:bodyPr/>
            <a:lstStyle/>
            <a:p>
              <a:endParaRPr lang="fr-FR" sz="1800"/>
            </a:p>
          </p:txBody>
        </p:sp>
        <p:sp>
          <p:nvSpPr>
            <p:cNvPr id="12" name="Freeform 15"/>
            <p:cNvSpPr>
              <a:spLocks/>
            </p:cNvSpPr>
            <p:nvPr/>
          </p:nvSpPr>
          <p:spPr bwMode="gray">
            <a:xfrm>
              <a:off x="1287" y="3216"/>
              <a:ext cx="108" cy="86"/>
            </a:xfrm>
            <a:custGeom>
              <a:avLst/>
              <a:gdLst>
                <a:gd name="T0" fmla="*/ 2 w 108"/>
                <a:gd name="T1" fmla="*/ 86 h 86"/>
                <a:gd name="T2" fmla="*/ 0 w 108"/>
                <a:gd name="T3" fmla="*/ 86 h 86"/>
                <a:gd name="T4" fmla="*/ 106 w 108"/>
                <a:gd name="T5" fmla="*/ 0 h 86"/>
                <a:gd name="T6" fmla="*/ 108 w 108"/>
                <a:gd name="T7" fmla="*/ 0 h 86"/>
                <a:gd name="T8" fmla="*/ 2 w 108"/>
                <a:gd name="T9" fmla="*/ 86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8" h="86">
                  <a:moveTo>
                    <a:pt x="2" y="86"/>
                  </a:moveTo>
                  <a:lnTo>
                    <a:pt x="0" y="86"/>
                  </a:lnTo>
                  <a:lnTo>
                    <a:pt x="106" y="0"/>
                  </a:lnTo>
                  <a:lnTo>
                    <a:pt x="108" y="0"/>
                  </a:lnTo>
                  <a:lnTo>
                    <a:pt x="2" y="86"/>
                  </a:lnTo>
                  <a:close/>
                </a:path>
              </a:pathLst>
            </a:custGeom>
            <a:solidFill>
              <a:srgbClr val="FFFFFF"/>
            </a:solidFill>
            <a:ln w="1270">
              <a:solidFill>
                <a:schemeClr val="bg1"/>
              </a:solidFill>
              <a:round/>
              <a:headEnd/>
              <a:tailEnd/>
            </a:ln>
          </p:spPr>
          <p:txBody>
            <a:bodyPr/>
            <a:lstStyle/>
            <a:p>
              <a:endParaRPr lang="fr-FR" sz="1800"/>
            </a:p>
          </p:txBody>
        </p:sp>
        <p:sp>
          <p:nvSpPr>
            <p:cNvPr id="13" name="Freeform 16"/>
            <p:cNvSpPr>
              <a:spLocks/>
            </p:cNvSpPr>
            <p:nvPr/>
          </p:nvSpPr>
          <p:spPr bwMode="gray">
            <a:xfrm>
              <a:off x="1309" y="3216"/>
              <a:ext cx="108" cy="86"/>
            </a:xfrm>
            <a:custGeom>
              <a:avLst/>
              <a:gdLst>
                <a:gd name="T0" fmla="*/ 2 w 108"/>
                <a:gd name="T1" fmla="*/ 86 h 86"/>
                <a:gd name="T2" fmla="*/ 0 w 108"/>
                <a:gd name="T3" fmla="*/ 86 h 86"/>
                <a:gd name="T4" fmla="*/ 106 w 108"/>
                <a:gd name="T5" fmla="*/ 0 h 86"/>
                <a:gd name="T6" fmla="*/ 108 w 108"/>
                <a:gd name="T7" fmla="*/ 0 h 86"/>
                <a:gd name="T8" fmla="*/ 2 w 108"/>
                <a:gd name="T9" fmla="*/ 86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8" h="86">
                  <a:moveTo>
                    <a:pt x="2" y="86"/>
                  </a:moveTo>
                  <a:lnTo>
                    <a:pt x="0" y="86"/>
                  </a:lnTo>
                  <a:lnTo>
                    <a:pt x="106" y="0"/>
                  </a:lnTo>
                  <a:lnTo>
                    <a:pt x="108" y="0"/>
                  </a:lnTo>
                  <a:lnTo>
                    <a:pt x="2" y="86"/>
                  </a:lnTo>
                  <a:close/>
                </a:path>
              </a:pathLst>
            </a:custGeom>
            <a:solidFill>
              <a:srgbClr val="FFFFFF"/>
            </a:solidFill>
            <a:ln w="1270">
              <a:solidFill>
                <a:schemeClr val="bg1"/>
              </a:solidFill>
              <a:round/>
              <a:headEnd/>
              <a:tailEnd/>
            </a:ln>
          </p:spPr>
          <p:txBody>
            <a:bodyPr/>
            <a:lstStyle/>
            <a:p>
              <a:endParaRPr lang="fr-FR" sz="1800"/>
            </a:p>
          </p:txBody>
        </p:sp>
        <p:sp>
          <p:nvSpPr>
            <p:cNvPr id="14" name="Freeform 17"/>
            <p:cNvSpPr>
              <a:spLocks/>
            </p:cNvSpPr>
            <p:nvPr/>
          </p:nvSpPr>
          <p:spPr bwMode="gray">
            <a:xfrm>
              <a:off x="1331" y="3216"/>
              <a:ext cx="108" cy="86"/>
            </a:xfrm>
            <a:custGeom>
              <a:avLst/>
              <a:gdLst>
                <a:gd name="T0" fmla="*/ 2 w 108"/>
                <a:gd name="T1" fmla="*/ 86 h 86"/>
                <a:gd name="T2" fmla="*/ 0 w 108"/>
                <a:gd name="T3" fmla="*/ 86 h 86"/>
                <a:gd name="T4" fmla="*/ 106 w 108"/>
                <a:gd name="T5" fmla="*/ 0 h 86"/>
                <a:gd name="T6" fmla="*/ 108 w 108"/>
                <a:gd name="T7" fmla="*/ 0 h 86"/>
                <a:gd name="T8" fmla="*/ 2 w 108"/>
                <a:gd name="T9" fmla="*/ 86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8" h="86">
                  <a:moveTo>
                    <a:pt x="2" y="86"/>
                  </a:moveTo>
                  <a:lnTo>
                    <a:pt x="0" y="86"/>
                  </a:lnTo>
                  <a:lnTo>
                    <a:pt x="106" y="0"/>
                  </a:lnTo>
                  <a:lnTo>
                    <a:pt x="108" y="0"/>
                  </a:lnTo>
                  <a:lnTo>
                    <a:pt x="2" y="86"/>
                  </a:lnTo>
                  <a:close/>
                </a:path>
              </a:pathLst>
            </a:custGeom>
            <a:solidFill>
              <a:srgbClr val="FFFFFF"/>
            </a:solidFill>
            <a:ln w="1270">
              <a:solidFill>
                <a:schemeClr val="bg1"/>
              </a:solidFill>
              <a:round/>
              <a:headEnd/>
              <a:tailEnd/>
            </a:ln>
          </p:spPr>
          <p:txBody>
            <a:bodyPr/>
            <a:lstStyle/>
            <a:p>
              <a:endParaRPr lang="fr-FR" sz="1800"/>
            </a:p>
          </p:txBody>
        </p:sp>
        <p:sp>
          <p:nvSpPr>
            <p:cNvPr id="15" name="Freeform 18"/>
            <p:cNvSpPr>
              <a:spLocks/>
            </p:cNvSpPr>
            <p:nvPr/>
          </p:nvSpPr>
          <p:spPr bwMode="gray">
            <a:xfrm>
              <a:off x="1353" y="3216"/>
              <a:ext cx="108" cy="86"/>
            </a:xfrm>
            <a:custGeom>
              <a:avLst/>
              <a:gdLst>
                <a:gd name="T0" fmla="*/ 2 w 108"/>
                <a:gd name="T1" fmla="*/ 86 h 86"/>
                <a:gd name="T2" fmla="*/ 0 w 108"/>
                <a:gd name="T3" fmla="*/ 86 h 86"/>
                <a:gd name="T4" fmla="*/ 106 w 108"/>
                <a:gd name="T5" fmla="*/ 0 h 86"/>
                <a:gd name="T6" fmla="*/ 108 w 108"/>
                <a:gd name="T7" fmla="*/ 0 h 86"/>
                <a:gd name="T8" fmla="*/ 2 w 108"/>
                <a:gd name="T9" fmla="*/ 86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8" h="86">
                  <a:moveTo>
                    <a:pt x="2" y="86"/>
                  </a:moveTo>
                  <a:lnTo>
                    <a:pt x="0" y="86"/>
                  </a:lnTo>
                  <a:lnTo>
                    <a:pt x="106" y="0"/>
                  </a:lnTo>
                  <a:lnTo>
                    <a:pt x="108" y="0"/>
                  </a:lnTo>
                  <a:lnTo>
                    <a:pt x="2" y="86"/>
                  </a:lnTo>
                  <a:close/>
                </a:path>
              </a:pathLst>
            </a:custGeom>
            <a:solidFill>
              <a:srgbClr val="FFFFFF"/>
            </a:solidFill>
            <a:ln w="1270">
              <a:solidFill>
                <a:schemeClr val="bg1"/>
              </a:solidFill>
              <a:round/>
              <a:headEnd/>
              <a:tailEnd/>
            </a:ln>
          </p:spPr>
          <p:txBody>
            <a:bodyPr/>
            <a:lstStyle/>
            <a:p>
              <a:endParaRPr lang="fr-FR" sz="1800"/>
            </a:p>
          </p:txBody>
        </p:sp>
        <p:sp>
          <p:nvSpPr>
            <p:cNvPr id="16" name="Freeform 19"/>
            <p:cNvSpPr>
              <a:spLocks/>
            </p:cNvSpPr>
            <p:nvPr/>
          </p:nvSpPr>
          <p:spPr bwMode="gray">
            <a:xfrm>
              <a:off x="1375" y="3216"/>
              <a:ext cx="108" cy="86"/>
            </a:xfrm>
            <a:custGeom>
              <a:avLst/>
              <a:gdLst>
                <a:gd name="T0" fmla="*/ 2 w 108"/>
                <a:gd name="T1" fmla="*/ 86 h 86"/>
                <a:gd name="T2" fmla="*/ 0 w 108"/>
                <a:gd name="T3" fmla="*/ 86 h 86"/>
                <a:gd name="T4" fmla="*/ 106 w 108"/>
                <a:gd name="T5" fmla="*/ 0 h 86"/>
                <a:gd name="T6" fmla="*/ 108 w 108"/>
                <a:gd name="T7" fmla="*/ 0 h 86"/>
                <a:gd name="T8" fmla="*/ 2 w 108"/>
                <a:gd name="T9" fmla="*/ 86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8" h="86">
                  <a:moveTo>
                    <a:pt x="2" y="86"/>
                  </a:moveTo>
                  <a:lnTo>
                    <a:pt x="0" y="86"/>
                  </a:lnTo>
                  <a:lnTo>
                    <a:pt x="106" y="0"/>
                  </a:lnTo>
                  <a:lnTo>
                    <a:pt x="108" y="0"/>
                  </a:lnTo>
                  <a:lnTo>
                    <a:pt x="2" y="86"/>
                  </a:lnTo>
                  <a:close/>
                </a:path>
              </a:pathLst>
            </a:custGeom>
            <a:solidFill>
              <a:srgbClr val="FFFFFF"/>
            </a:solidFill>
            <a:ln w="1270">
              <a:solidFill>
                <a:schemeClr val="bg1"/>
              </a:solidFill>
              <a:round/>
              <a:headEnd/>
              <a:tailEnd/>
            </a:ln>
          </p:spPr>
          <p:txBody>
            <a:bodyPr/>
            <a:lstStyle/>
            <a:p>
              <a:endParaRPr lang="fr-FR" sz="1800"/>
            </a:p>
          </p:txBody>
        </p:sp>
        <p:sp>
          <p:nvSpPr>
            <p:cNvPr id="17" name="Freeform 20"/>
            <p:cNvSpPr>
              <a:spLocks/>
            </p:cNvSpPr>
            <p:nvPr/>
          </p:nvSpPr>
          <p:spPr bwMode="gray">
            <a:xfrm>
              <a:off x="1397" y="3216"/>
              <a:ext cx="107" cy="86"/>
            </a:xfrm>
            <a:custGeom>
              <a:avLst/>
              <a:gdLst>
                <a:gd name="T0" fmla="*/ 2 w 107"/>
                <a:gd name="T1" fmla="*/ 86 h 86"/>
                <a:gd name="T2" fmla="*/ 0 w 107"/>
                <a:gd name="T3" fmla="*/ 86 h 86"/>
                <a:gd name="T4" fmla="*/ 105 w 107"/>
                <a:gd name="T5" fmla="*/ 0 h 86"/>
                <a:gd name="T6" fmla="*/ 107 w 107"/>
                <a:gd name="T7" fmla="*/ 0 h 86"/>
                <a:gd name="T8" fmla="*/ 2 w 107"/>
                <a:gd name="T9" fmla="*/ 86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86">
                  <a:moveTo>
                    <a:pt x="2" y="86"/>
                  </a:moveTo>
                  <a:lnTo>
                    <a:pt x="0" y="86"/>
                  </a:lnTo>
                  <a:lnTo>
                    <a:pt x="105" y="0"/>
                  </a:lnTo>
                  <a:lnTo>
                    <a:pt x="107" y="0"/>
                  </a:lnTo>
                  <a:lnTo>
                    <a:pt x="2" y="86"/>
                  </a:lnTo>
                  <a:close/>
                </a:path>
              </a:pathLst>
            </a:custGeom>
            <a:solidFill>
              <a:srgbClr val="FFFFFF"/>
            </a:solidFill>
            <a:ln w="1270">
              <a:solidFill>
                <a:schemeClr val="bg1"/>
              </a:solidFill>
              <a:round/>
              <a:headEnd/>
              <a:tailEnd/>
            </a:ln>
          </p:spPr>
          <p:txBody>
            <a:bodyPr/>
            <a:lstStyle/>
            <a:p>
              <a:endParaRPr lang="fr-FR" sz="1800"/>
            </a:p>
          </p:txBody>
        </p:sp>
        <p:sp>
          <p:nvSpPr>
            <p:cNvPr id="18" name="Freeform 21"/>
            <p:cNvSpPr>
              <a:spLocks/>
            </p:cNvSpPr>
            <p:nvPr/>
          </p:nvSpPr>
          <p:spPr bwMode="gray">
            <a:xfrm>
              <a:off x="1419" y="3216"/>
              <a:ext cx="107" cy="86"/>
            </a:xfrm>
            <a:custGeom>
              <a:avLst/>
              <a:gdLst>
                <a:gd name="T0" fmla="*/ 2 w 107"/>
                <a:gd name="T1" fmla="*/ 86 h 86"/>
                <a:gd name="T2" fmla="*/ 0 w 107"/>
                <a:gd name="T3" fmla="*/ 86 h 86"/>
                <a:gd name="T4" fmla="*/ 105 w 107"/>
                <a:gd name="T5" fmla="*/ 0 h 86"/>
                <a:gd name="T6" fmla="*/ 107 w 107"/>
                <a:gd name="T7" fmla="*/ 0 h 86"/>
                <a:gd name="T8" fmla="*/ 2 w 107"/>
                <a:gd name="T9" fmla="*/ 86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86">
                  <a:moveTo>
                    <a:pt x="2" y="86"/>
                  </a:moveTo>
                  <a:lnTo>
                    <a:pt x="0" y="86"/>
                  </a:lnTo>
                  <a:lnTo>
                    <a:pt x="105" y="0"/>
                  </a:lnTo>
                  <a:lnTo>
                    <a:pt x="107" y="0"/>
                  </a:lnTo>
                  <a:lnTo>
                    <a:pt x="2" y="86"/>
                  </a:lnTo>
                  <a:close/>
                </a:path>
              </a:pathLst>
            </a:custGeom>
            <a:solidFill>
              <a:srgbClr val="FFFFFF"/>
            </a:solidFill>
            <a:ln w="1270">
              <a:solidFill>
                <a:schemeClr val="bg1"/>
              </a:solidFill>
              <a:round/>
              <a:headEnd/>
              <a:tailEnd/>
            </a:ln>
          </p:spPr>
          <p:txBody>
            <a:bodyPr/>
            <a:lstStyle/>
            <a:p>
              <a:endParaRPr lang="fr-FR" sz="1800"/>
            </a:p>
          </p:txBody>
        </p:sp>
        <p:sp>
          <p:nvSpPr>
            <p:cNvPr id="19" name="Freeform 22"/>
            <p:cNvSpPr>
              <a:spLocks/>
            </p:cNvSpPr>
            <p:nvPr/>
          </p:nvSpPr>
          <p:spPr bwMode="gray">
            <a:xfrm>
              <a:off x="1441" y="3216"/>
              <a:ext cx="107" cy="86"/>
            </a:xfrm>
            <a:custGeom>
              <a:avLst/>
              <a:gdLst>
                <a:gd name="T0" fmla="*/ 2 w 107"/>
                <a:gd name="T1" fmla="*/ 86 h 86"/>
                <a:gd name="T2" fmla="*/ 0 w 107"/>
                <a:gd name="T3" fmla="*/ 86 h 86"/>
                <a:gd name="T4" fmla="*/ 105 w 107"/>
                <a:gd name="T5" fmla="*/ 0 h 86"/>
                <a:gd name="T6" fmla="*/ 107 w 107"/>
                <a:gd name="T7" fmla="*/ 0 h 86"/>
                <a:gd name="T8" fmla="*/ 2 w 107"/>
                <a:gd name="T9" fmla="*/ 86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86">
                  <a:moveTo>
                    <a:pt x="2" y="86"/>
                  </a:moveTo>
                  <a:lnTo>
                    <a:pt x="0" y="86"/>
                  </a:lnTo>
                  <a:lnTo>
                    <a:pt x="105" y="0"/>
                  </a:lnTo>
                  <a:lnTo>
                    <a:pt x="107" y="0"/>
                  </a:lnTo>
                  <a:lnTo>
                    <a:pt x="2" y="86"/>
                  </a:lnTo>
                  <a:close/>
                </a:path>
              </a:pathLst>
            </a:custGeom>
            <a:solidFill>
              <a:srgbClr val="FFFFFF"/>
            </a:solidFill>
            <a:ln w="1270">
              <a:solidFill>
                <a:schemeClr val="bg1"/>
              </a:solidFill>
              <a:round/>
              <a:headEnd/>
              <a:tailEnd/>
            </a:ln>
          </p:spPr>
          <p:txBody>
            <a:bodyPr/>
            <a:lstStyle/>
            <a:p>
              <a:endParaRPr lang="fr-FR" sz="1800"/>
            </a:p>
          </p:txBody>
        </p:sp>
        <p:sp>
          <p:nvSpPr>
            <p:cNvPr id="20" name="Freeform 23"/>
            <p:cNvSpPr>
              <a:spLocks/>
            </p:cNvSpPr>
            <p:nvPr/>
          </p:nvSpPr>
          <p:spPr bwMode="gray">
            <a:xfrm>
              <a:off x="1463" y="3216"/>
              <a:ext cx="107" cy="86"/>
            </a:xfrm>
            <a:custGeom>
              <a:avLst/>
              <a:gdLst>
                <a:gd name="T0" fmla="*/ 2 w 107"/>
                <a:gd name="T1" fmla="*/ 86 h 86"/>
                <a:gd name="T2" fmla="*/ 0 w 107"/>
                <a:gd name="T3" fmla="*/ 86 h 86"/>
                <a:gd name="T4" fmla="*/ 105 w 107"/>
                <a:gd name="T5" fmla="*/ 0 h 86"/>
                <a:gd name="T6" fmla="*/ 107 w 107"/>
                <a:gd name="T7" fmla="*/ 0 h 86"/>
                <a:gd name="T8" fmla="*/ 2 w 107"/>
                <a:gd name="T9" fmla="*/ 86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86">
                  <a:moveTo>
                    <a:pt x="2" y="86"/>
                  </a:moveTo>
                  <a:lnTo>
                    <a:pt x="0" y="86"/>
                  </a:lnTo>
                  <a:lnTo>
                    <a:pt x="105" y="0"/>
                  </a:lnTo>
                  <a:lnTo>
                    <a:pt x="107" y="0"/>
                  </a:lnTo>
                  <a:lnTo>
                    <a:pt x="2" y="86"/>
                  </a:lnTo>
                  <a:close/>
                </a:path>
              </a:pathLst>
            </a:custGeom>
            <a:solidFill>
              <a:srgbClr val="FFFFFF"/>
            </a:solidFill>
            <a:ln w="1270">
              <a:solidFill>
                <a:schemeClr val="bg1"/>
              </a:solidFill>
              <a:round/>
              <a:headEnd/>
              <a:tailEnd/>
            </a:ln>
          </p:spPr>
          <p:txBody>
            <a:bodyPr/>
            <a:lstStyle/>
            <a:p>
              <a:endParaRPr lang="fr-FR" sz="1800"/>
            </a:p>
          </p:txBody>
        </p:sp>
        <p:sp>
          <p:nvSpPr>
            <p:cNvPr id="21" name="Freeform 24"/>
            <p:cNvSpPr>
              <a:spLocks/>
            </p:cNvSpPr>
            <p:nvPr/>
          </p:nvSpPr>
          <p:spPr bwMode="gray">
            <a:xfrm>
              <a:off x="1484" y="3216"/>
              <a:ext cx="108" cy="86"/>
            </a:xfrm>
            <a:custGeom>
              <a:avLst/>
              <a:gdLst>
                <a:gd name="T0" fmla="*/ 2 w 108"/>
                <a:gd name="T1" fmla="*/ 86 h 86"/>
                <a:gd name="T2" fmla="*/ 0 w 108"/>
                <a:gd name="T3" fmla="*/ 86 h 86"/>
                <a:gd name="T4" fmla="*/ 106 w 108"/>
                <a:gd name="T5" fmla="*/ 0 h 86"/>
                <a:gd name="T6" fmla="*/ 108 w 108"/>
                <a:gd name="T7" fmla="*/ 0 h 86"/>
                <a:gd name="T8" fmla="*/ 2 w 108"/>
                <a:gd name="T9" fmla="*/ 86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8" h="86">
                  <a:moveTo>
                    <a:pt x="2" y="86"/>
                  </a:moveTo>
                  <a:lnTo>
                    <a:pt x="0" y="86"/>
                  </a:lnTo>
                  <a:lnTo>
                    <a:pt x="106" y="0"/>
                  </a:lnTo>
                  <a:lnTo>
                    <a:pt x="108" y="0"/>
                  </a:lnTo>
                  <a:lnTo>
                    <a:pt x="2" y="86"/>
                  </a:lnTo>
                  <a:close/>
                </a:path>
              </a:pathLst>
            </a:custGeom>
            <a:solidFill>
              <a:srgbClr val="FFFFFF"/>
            </a:solidFill>
            <a:ln w="1270">
              <a:solidFill>
                <a:schemeClr val="bg1"/>
              </a:solidFill>
              <a:round/>
              <a:headEnd/>
              <a:tailEnd/>
            </a:ln>
          </p:spPr>
          <p:txBody>
            <a:bodyPr/>
            <a:lstStyle/>
            <a:p>
              <a:endParaRPr lang="fr-FR" sz="1800"/>
            </a:p>
          </p:txBody>
        </p:sp>
      </p:grpSp>
      <p:sp>
        <p:nvSpPr>
          <p:cNvPr id="23" name="Rectangle 2"/>
          <p:cNvSpPr>
            <a:spLocks noGrp="1" noChangeArrowheads="1"/>
          </p:cNvSpPr>
          <p:nvPr>
            <p:ph type="ctrTitle"/>
          </p:nvPr>
        </p:nvSpPr>
        <p:spPr>
          <a:xfrm>
            <a:off x="3486150" y="2622949"/>
            <a:ext cx="5118100" cy="1134665"/>
          </a:xfrm>
        </p:spPr>
        <p:txBody>
          <a:bodyPr anchor="b"/>
          <a:lstStyle>
            <a:lvl1pPr>
              <a:defRPr sz="2400" b="0">
                <a:solidFill>
                  <a:srgbClr val="4091A7"/>
                </a:solidFill>
              </a:defRPr>
            </a:lvl1pPr>
          </a:lstStyle>
          <a:p>
            <a:r>
              <a:rPr lang="en-US" altLang="fr-FR"/>
              <a:t>Click to edit Master title style</a:t>
            </a:r>
            <a:endParaRPr lang="fr-FR" altLang="fr-FR"/>
          </a:p>
        </p:txBody>
      </p:sp>
      <p:pic>
        <p:nvPicPr>
          <p:cNvPr id="10242" name="Picture 2" descr="Q:\Fmr\Secretariat\MAQUETTES _NATIXIS\2014\ECO\economi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939" y="3166222"/>
            <a:ext cx="2556000" cy="444539"/>
          </a:xfrm>
          <a:prstGeom prst="rect">
            <a:avLst/>
          </a:prstGeom>
          <a:noFill/>
          <a:extLst>
            <a:ext uri="{909E8E84-426E-40DD-AFC4-6F175D3DCCD1}">
              <a14:hiddenFill xmlns:a14="http://schemas.microsoft.com/office/drawing/2010/main">
                <a:solidFill>
                  <a:srgbClr val="FFFFFF"/>
                </a:solidFill>
              </a14:hiddenFill>
            </a:ext>
          </a:extLst>
        </p:spPr>
      </p:pic>
      <p:sp>
        <p:nvSpPr>
          <p:cNvPr id="22" name="Espace réservé du contenu 23"/>
          <p:cNvSpPr>
            <a:spLocks noGrp="1"/>
          </p:cNvSpPr>
          <p:nvPr>
            <p:ph sz="quarter" idx="10"/>
          </p:nvPr>
        </p:nvSpPr>
        <p:spPr>
          <a:xfrm>
            <a:off x="3486151" y="4064796"/>
            <a:ext cx="5124450" cy="478631"/>
          </a:xfrm>
        </p:spPr>
        <p:txBody>
          <a:bodyPr/>
          <a:lstStyle>
            <a:lvl1pPr marL="0" indent="0">
              <a:defRPr sz="825" b="0">
                <a:solidFill>
                  <a:srgbClr val="4091A7"/>
                </a:solidFill>
              </a:defRPr>
            </a:lvl1pPr>
          </a:lstStyle>
          <a:p>
            <a:pPr lvl="0"/>
            <a:r>
              <a:rPr lang="en-US"/>
              <a:t>Click to edit Master text styles</a:t>
            </a:r>
          </a:p>
        </p:txBody>
      </p:sp>
    </p:spTree>
    <p:extLst>
      <p:ext uri="{BB962C8B-B14F-4D97-AF65-F5344CB8AC3E}">
        <p14:creationId xmlns:p14="http://schemas.microsoft.com/office/powerpoint/2010/main" val="498845437"/>
      </p:ext>
    </p:extLst>
  </p:cSld>
  <p:clrMapOvr>
    <a:masterClrMapping/>
  </p:clrMapOvr>
  <p:hf hdr="0" ftr="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539751" y="182166"/>
            <a:ext cx="6648229" cy="371475"/>
          </a:xfrm>
        </p:spPr>
        <p:txBody>
          <a:bodyPr/>
          <a:lstStyle>
            <a:lvl1pPr>
              <a:defRPr>
                <a:solidFill>
                  <a:srgbClr val="4091A7"/>
                </a:solidFill>
              </a:defRPr>
            </a:lvl1pPr>
          </a:lstStyle>
          <a:p>
            <a:r>
              <a:rPr lang="en-US"/>
              <a:t>Click to edit Master title style</a:t>
            </a:r>
            <a:endParaRPr lang="fr-FR"/>
          </a:p>
        </p:txBody>
      </p:sp>
      <p:sp>
        <p:nvSpPr>
          <p:cNvPr id="3" name="Espace réservé du contenu 2"/>
          <p:cNvSpPr>
            <a:spLocks noGrp="1"/>
          </p:cNvSpPr>
          <p:nvPr>
            <p:ph idx="1"/>
          </p:nvPr>
        </p:nvSpPr>
        <p:spPr/>
        <p:txBody>
          <a:bodyPr/>
          <a:lstStyle>
            <a:lvl1pPr marL="0" indent="0">
              <a:defRPr/>
            </a:lvl1pPr>
            <a:lvl2pPr>
              <a:defRPr baseline="0">
                <a:solidFill>
                  <a:srgbClr val="4091A7"/>
                </a:solidFill>
              </a:defRPr>
            </a:lvl2pPr>
          </a:lstStyle>
          <a:p>
            <a:pPr lvl="0"/>
            <a:r>
              <a:rPr lang="en-US"/>
              <a:t>Click to edit Master text styles</a:t>
            </a:r>
          </a:p>
          <a:p>
            <a:pPr lvl="1"/>
            <a:r>
              <a:rPr lang="en-US"/>
              <a:t>Second level</a:t>
            </a:r>
          </a:p>
          <a:p>
            <a:pPr lvl="2"/>
            <a:r>
              <a:rPr lang="en-US"/>
              <a:t>Third level</a:t>
            </a:r>
          </a:p>
        </p:txBody>
      </p:sp>
      <p:sp>
        <p:nvSpPr>
          <p:cNvPr id="4" name="Rectangle 3"/>
          <p:cNvSpPr>
            <a:spLocks noGrp="1" noChangeArrowheads="1"/>
          </p:cNvSpPr>
          <p:nvPr>
            <p:ph type="dt" sz="half" idx="10"/>
          </p:nvPr>
        </p:nvSpPr>
        <p:spPr>
          <a:ln/>
        </p:spPr>
        <p:txBody>
          <a:bodyPr/>
          <a:lstStyle>
            <a:lvl1pPr>
              <a:defRPr/>
            </a:lvl1pPr>
          </a:lstStyle>
          <a:p>
            <a:pPr>
              <a:defRPr/>
            </a:pPr>
            <a:fld id="{457105E5-C65C-4108-9342-20FBBB462B23}" type="datetime7">
              <a:rPr lang="en-US" altLang="fr-FR" smtClean="0"/>
              <a:t>Jun-25</a:t>
            </a:fld>
            <a:endParaRPr lang="fr-FR" altLang="fr-FR"/>
          </a:p>
        </p:txBody>
      </p:sp>
      <p:sp>
        <p:nvSpPr>
          <p:cNvPr id="5" name="Rectangle 4"/>
          <p:cNvSpPr>
            <a:spLocks noGrp="1" noChangeArrowheads="1"/>
          </p:cNvSpPr>
          <p:nvPr>
            <p:ph type="sldNum" sz="quarter" idx="11"/>
          </p:nvPr>
        </p:nvSpPr>
        <p:spPr>
          <a:ln/>
        </p:spPr>
        <p:txBody>
          <a:bodyPr/>
          <a:lstStyle>
            <a:lvl1pPr>
              <a:defRPr/>
            </a:lvl1pPr>
          </a:lstStyle>
          <a:p>
            <a:pPr>
              <a:defRPr/>
            </a:pPr>
            <a:fld id="{66A0BD40-5AD4-4CFC-AF0B-BC0E1ECF2DB0}" type="slidenum">
              <a:rPr lang="fr-FR" altLang="fr-FR" smtClean="0"/>
              <a:pPr>
                <a:defRPr/>
              </a:pPr>
              <a:t>‹#›</a:t>
            </a:fld>
            <a:endParaRPr lang="fr-FR" altLang="fr-FR"/>
          </a:p>
        </p:txBody>
      </p:sp>
    </p:spTree>
    <p:extLst>
      <p:ext uri="{BB962C8B-B14F-4D97-AF65-F5344CB8AC3E}">
        <p14:creationId xmlns:p14="http://schemas.microsoft.com/office/powerpoint/2010/main" val="37958040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3305176"/>
            <a:ext cx="7772400" cy="1021556"/>
          </a:xfrm>
        </p:spPr>
        <p:txBody>
          <a:bodyPr/>
          <a:lstStyle>
            <a:lvl1pPr algn="l">
              <a:defRPr sz="3000" b="1" cap="all" baseline="0">
                <a:solidFill>
                  <a:srgbClr val="4091A7"/>
                </a:solidFill>
              </a:defRPr>
            </a:lvl1pPr>
          </a:lstStyle>
          <a:p>
            <a:r>
              <a:rPr lang="en-US"/>
              <a:t>Click to edit Master title style</a:t>
            </a:r>
            <a:endParaRPr lang="fr-FR"/>
          </a:p>
        </p:txBody>
      </p:sp>
      <p:sp>
        <p:nvSpPr>
          <p:cNvPr id="3" name="Espace réservé du texte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fld id="{B51D8987-AC04-41B5-929B-1ADAF7426084}" type="datetime7">
              <a:rPr lang="en-US" altLang="fr-FR" smtClean="0"/>
              <a:t>Jun-25</a:t>
            </a:fld>
            <a:endParaRPr lang="fr-FR" altLang="fr-FR"/>
          </a:p>
        </p:txBody>
      </p:sp>
      <p:sp>
        <p:nvSpPr>
          <p:cNvPr id="5" name="Rectangle 4"/>
          <p:cNvSpPr>
            <a:spLocks noGrp="1" noChangeArrowheads="1"/>
          </p:cNvSpPr>
          <p:nvPr>
            <p:ph type="sldNum" sz="quarter" idx="11"/>
          </p:nvPr>
        </p:nvSpPr>
        <p:spPr>
          <a:ln/>
        </p:spPr>
        <p:txBody>
          <a:bodyPr/>
          <a:lstStyle>
            <a:lvl1pPr>
              <a:defRPr/>
            </a:lvl1pPr>
          </a:lstStyle>
          <a:p>
            <a:pPr>
              <a:defRPr/>
            </a:pPr>
            <a:fld id="{A610A93E-6645-47DF-9F2D-5E7E4BAFBA8F}" type="slidenum">
              <a:rPr lang="fr-FR" altLang="fr-FR" smtClean="0"/>
              <a:pPr>
                <a:defRPr/>
              </a:pPr>
              <a:t>‹#›</a:t>
            </a:fld>
            <a:endParaRPr lang="fr-FR" altLang="fr-FR"/>
          </a:p>
        </p:txBody>
      </p:sp>
    </p:spTree>
    <p:extLst>
      <p:ext uri="{BB962C8B-B14F-4D97-AF65-F5344CB8AC3E}">
        <p14:creationId xmlns:p14="http://schemas.microsoft.com/office/powerpoint/2010/main" val="36057339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solidFill>
                  <a:srgbClr val="4091A7"/>
                </a:solidFill>
              </a:defRPr>
            </a:lvl1pPr>
          </a:lstStyle>
          <a:p>
            <a:r>
              <a:rPr lang="en-US"/>
              <a:t>Click to edit Master title style</a:t>
            </a:r>
            <a:endParaRPr lang="fr-FR"/>
          </a:p>
        </p:txBody>
      </p:sp>
      <p:sp>
        <p:nvSpPr>
          <p:cNvPr id="3" name="Espace réservé du contenu 2"/>
          <p:cNvSpPr>
            <a:spLocks noGrp="1"/>
          </p:cNvSpPr>
          <p:nvPr>
            <p:ph sz="half" idx="1"/>
          </p:nvPr>
        </p:nvSpPr>
        <p:spPr>
          <a:xfrm>
            <a:off x="539751" y="877491"/>
            <a:ext cx="3956050" cy="3638550"/>
          </a:xfrm>
        </p:spPr>
        <p:txBody>
          <a:bodyPr/>
          <a:lstStyle>
            <a:lvl1pPr marL="0" indent="0">
              <a:defRPr sz="1200"/>
            </a:lvl1pPr>
            <a:lvl2pPr>
              <a:buClr>
                <a:srgbClr val="4091A7"/>
              </a:buClr>
              <a:defRPr sz="1050">
                <a:solidFill>
                  <a:srgbClr val="4091A7"/>
                </a:solidFill>
              </a:defRPr>
            </a:lvl2pPr>
            <a:lvl3pPr>
              <a:defRPr sz="9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p:txBody>
      </p:sp>
      <p:sp>
        <p:nvSpPr>
          <p:cNvPr id="4" name="Espace réservé du contenu 3"/>
          <p:cNvSpPr>
            <a:spLocks noGrp="1"/>
          </p:cNvSpPr>
          <p:nvPr>
            <p:ph sz="half" idx="2"/>
          </p:nvPr>
        </p:nvSpPr>
        <p:spPr>
          <a:xfrm>
            <a:off x="4648200" y="877491"/>
            <a:ext cx="3956050" cy="3638550"/>
          </a:xfrm>
        </p:spPr>
        <p:txBody>
          <a:bodyPr/>
          <a:lstStyle>
            <a:lvl1pPr marL="0" indent="0">
              <a:defRPr sz="1200"/>
            </a:lvl1pPr>
            <a:lvl2pPr>
              <a:buClr>
                <a:srgbClr val="4091A7"/>
              </a:buClr>
              <a:defRPr sz="1050">
                <a:solidFill>
                  <a:srgbClr val="4091A7"/>
                </a:solidFill>
              </a:defRPr>
            </a:lvl2pPr>
            <a:lvl3pPr>
              <a:defRPr sz="105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p:txBody>
      </p:sp>
      <p:sp>
        <p:nvSpPr>
          <p:cNvPr id="5" name="Rectangle 3"/>
          <p:cNvSpPr>
            <a:spLocks noGrp="1" noChangeArrowheads="1"/>
          </p:cNvSpPr>
          <p:nvPr>
            <p:ph type="dt" sz="half" idx="10"/>
          </p:nvPr>
        </p:nvSpPr>
        <p:spPr>
          <a:ln/>
        </p:spPr>
        <p:txBody>
          <a:bodyPr/>
          <a:lstStyle>
            <a:lvl1pPr>
              <a:defRPr/>
            </a:lvl1pPr>
          </a:lstStyle>
          <a:p>
            <a:pPr>
              <a:defRPr/>
            </a:pPr>
            <a:fld id="{96C46465-A983-474E-8920-1ECA01222491}" type="datetime7">
              <a:rPr lang="en-US" altLang="fr-FR" smtClean="0"/>
              <a:t>Jun-25</a:t>
            </a:fld>
            <a:endParaRPr lang="fr-FR" altLang="fr-FR"/>
          </a:p>
        </p:txBody>
      </p:sp>
      <p:sp>
        <p:nvSpPr>
          <p:cNvPr id="6" name="Rectangle 4"/>
          <p:cNvSpPr>
            <a:spLocks noGrp="1" noChangeArrowheads="1"/>
          </p:cNvSpPr>
          <p:nvPr>
            <p:ph type="sldNum" sz="quarter" idx="11"/>
          </p:nvPr>
        </p:nvSpPr>
        <p:spPr>
          <a:ln/>
        </p:spPr>
        <p:txBody>
          <a:bodyPr/>
          <a:lstStyle>
            <a:lvl1pPr>
              <a:defRPr/>
            </a:lvl1pPr>
          </a:lstStyle>
          <a:p>
            <a:pPr>
              <a:defRPr/>
            </a:pPr>
            <a:fld id="{2CFD3DDA-1C48-43B7-A1B7-A258073BCDAF}" type="slidenum">
              <a:rPr lang="fr-FR" altLang="fr-FR" smtClean="0"/>
              <a:pPr>
                <a:defRPr/>
              </a:pPr>
              <a:t>‹#›</a:t>
            </a:fld>
            <a:endParaRPr lang="fr-FR" altLang="fr-FR"/>
          </a:p>
        </p:txBody>
      </p:sp>
    </p:spTree>
    <p:extLst>
      <p:ext uri="{BB962C8B-B14F-4D97-AF65-F5344CB8AC3E}">
        <p14:creationId xmlns:p14="http://schemas.microsoft.com/office/powerpoint/2010/main" val="2930414168"/>
      </p:ext>
    </p:extLst>
  </p:cSld>
  <p:clrMapOvr>
    <a:masterClrMapping/>
  </p:clrMapOvr>
  <p:hf hdr="0" ftr="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solidFill>
                  <a:srgbClr val="4091A7"/>
                </a:solidFill>
              </a:defRPr>
            </a:lvl1pPr>
          </a:lstStyle>
          <a:p>
            <a:r>
              <a:rPr lang="en-US"/>
              <a:t>Click to edit Master title style</a:t>
            </a:r>
            <a:endParaRPr lang="fr-FR"/>
          </a:p>
        </p:txBody>
      </p:sp>
      <p:sp>
        <p:nvSpPr>
          <p:cNvPr id="3" name="Rectangle 3"/>
          <p:cNvSpPr>
            <a:spLocks noGrp="1" noChangeArrowheads="1"/>
          </p:cNvSpPr>
          <p:nvPr>
            <p:ph type="dt" sz="half" idx="10"/>
          </p:nvPr>
        </p:nvSpPr>
        <p:spPr>
          <a:ln/>
        </p:spPr>
        <p:txBody>
          <a:bodyPr/>
          <a:lstStyle>
            <a:lvl1pPr>
              <a:defRPr/>
            </a:lvl1pPr>
          </a:lstStyle>
          <a:p>
            <a:pPr>
              <a:defRPr/>
            </a:pPr>
            <a:fld id="{D5164BC7-F89A-436B-B608-FED054C6FB50}" type="datetime7">
              <a:rPr lang="en-US" altLang="fr-FR" smtClean="0"/>
              <a:t>Jun-25</a:t>
            </a:fld>
            <a:endParaRPr lang="fr-FR" altLang="fr-FR"/>
          </a:p>
        </p:txBody>
      </p:sp>
      <p:sp>
        <p:nvSpPr>
          <p:cNvPr id="4" name="Rectangle 4"/>
          <p:cNvSpPr>
            <a:spLocks noGrp="1" noChangeArrowheads="1"/>
          </p:cNvSpPr>
          <p:nvPr>
            <p:ph type="sldNum" sz="quarter" idx="11"/>
          </p:nvPr>
        </p:nvSpPr>
        <p:spPr>
          <a:ln/>
        </p:spPr>
        <p:txBody>
          <a:bodyPr/>
          <a:lstStyle>
            <a:lvl1pPr>
              <a:defRPr/>
            </a:lvl1pPr>
          </a:lstStyle>
          <a:p>
            <a:pPr>
              <a:defRPr/>
            </a:pPr>
            <a:fld id="{D65D56CB-8290-4AD4-92E8-B8E13A68A8FF}" type="slidenum">
              <a:rPr lang="fr-FR" altLang="fr-FR" smtClean="0"/>
              <a:pPr>
                <a:defRPr/>
              </a:pPr>
              <a:t>‹#›</a:t>
            </a:fld>
            <a:endParaRPr lang="fr-FR" altLang="fr-FR"/>
          </a:p>
        </p:txBody>
      </p:sp>
    </p:spTree>
    <p:extLst>
      <p:ext uri="{BB962C8B-B14F-4D97-AF65-F5344CB8AC3E}">
        <p14:creationId xmlns:p14="http://schemas.microsoft.com/office/powerpoint/2010/main" val="25603532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fld id="{8352A943-3A40-49AD-A63B-4BCC14C301F7}" type="datetime7">
              <a:rPr lang="en-US" altLang="fr-FR" smtClean="0"/>
              <a:t>Jun-25</a:t>
            </a:fld>
            <a:endParaRPr lang="fr-FR" altLang="fr-FR"/>
          </a:p>
        </p:txBody>
      </p:sp>
      <p:sp>
        <p:nvSpPr>
          <p:cNvPr id="3" name="Rectangle 4"/>
          <p:cNvSpPr>
            <a:spLocks noGrp="1" noChangeArrowheads="1"/>
          </p:cNvSpPr>
          <p:nvPr>
            <p:ph type="sldNum" sz="quarter" idx="11"/>
          </p:nvPr>
        </p:nvSpPr>
        <p:spPr>
          <a:ln/>
        </p:spPr>
        <p:txBody>
          <a:bodyPr/>
          <a:lstStyle>
            <a:lvl1pPr>
              <a:defRPr/>
            </a:lvl1pPr>
          </a:lstStyle>
          <a:p>
            <a:pPr>
              <a:defRPr/>
            </a:pPr>
            <a:fld id="{D736278B-E398-4C2A-96AF-1CD31FFFB46E}" type="slidenum">
              <a:rPr lang="fr-FR" altLang="fr-FR" smtClean="0"/>
              <a:pPr>
                <a:defRPr/>
              </a:pPr>
              <a:t>‹#›</a:t>
            </a:fld>
            <a:endParaRPr lang="fr-FR" altLang="fr-FR"/>
          </a:p>
        </p:txBody>
      </p:sp>
    </p:spTree>
    <p:extLst>
      <p:ext uri="{BB962C8B-B14F-4D97-AF65-F5344CB8AC3E}">
        <p14:creationId xmlns:p14="http://schemas.microsoft.com/office/powerpoint/2010/main" val="34473839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cSld name="Cover">
    <p:spTree>
      <p:nvGrpSpPr>
        <p:cNvPr id="1" name=""/>
        <p:cNvGrpSpPr/>
        <p:nvPr/>
      </p:nvGrpSpPr>
      <p:grpSpPr>
        <a:xfrm>
          <a:off x="0" y="0"/>
          <a:ext cx="0" cy="0"/>
          <a:chOff x="0" y="0"/>
          <a:chExt cx="0" cy="0"/>
        </a:xfrm>
      </p:grpSpPr>
      <p:pic>
        <p:nvPicPr>
          <p:cNvPr id="8" name="Image 6">
            <a:extLst>
              <a:ext uri="{FF2B5EF4-FFF2-40B4-BE49-F238E27FC236}">
                <a16:creationId xmlns:a16="http://schemas.microsoft.com/office/drawing/2014/main" id="{19BF63D9-367F-814A-804D-8324E888AD30}"/>
              </a:ext>
            </a:extLst>
          </p:cNvPr>
          <p:cNvPicPr>
            <a:picLocks noChangeAspect="1" noChangeArrowheads="1"/>
          </p:cNvPicPr>
          <p:nvPr/>
        </p:nvPicPr>
        <p:blipFill>
          <a:blip r:embed="rId2"/>
          <a:srcRect/>
          <a:stretch/>
        </p:blipFill>
        <p:spPr bwMode="auto">
          <a:xfrm>
            <a:off x="82967" y="54822"/>
            <a:ext cx="2437677" cy="928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13">
            <a:extLst>
              <a:ext uri="{FF2B5EF4-FFF2-40B4-BE49-F238E27FC236}">
                <a16:creationId xmlns:a16="http://schemas.microsoft.com/office/drawing/2014/main" id="{AACE0688-29E8-0E47-9E87-AAB688ABC467}"/>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212" y="1061619"/>
            <a:ext cx="9143579" cy="2049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hasCustomPrompt="1"/>
          </p:nvPr>
        </p:nvSpPr>
        <p:spPr>
          <a:xfrm>
            <a:off x="745990" y="3318295"/>
            <a:ext cx="8045924" cy="489815"/>
          </a:xfrm>
        </p:spPr>
        <p:txBody>
          <a:bodyPr anchor="t"/>
          <a:lstStyle>
            <a:lvl1pPr algn="l">
              <a:defRPr sz="2700"/>
            </a:lvl1pPr>
          </a:lstStyle>
          <a:p>
            <a:r>
              <a:rPr lang="fr-FR" err="1"/>
              <a:t>Title</a:t>
            </a:r>
            <a:endParaRPr lang="en-US"/>
          </a:p>
        </p:txBody>
      </p:sp>
      <p:sp>
        <p:nvSpPr>
          <p:cNvPr id="3" name="Subtitle 2"/>
          <p:cNvSpPr>
            <a:spLocks noGrp="1"/>
          </p:cNvSpPr>
          <p:nvPr>
            <p:ph type="subTitle" idx="1" hasCustomPrompt="1"/>
          </p:nvPr>
        </p:nvSpPr>
        <p:spPr>
          <a:xfrm>
            <a:off x="745990" y="3886574"/>
            <a:ext cx="8045924" cy="372360"/>
          </a:xfrm>
        </p:spPr>
        <p:txBody>
          <a:bodyPr>
            <a:noAutofit/>
          </a:bodyPr>
          <a:lstStyle>
            <a:lvl1pPr marL="0" indent="0" algn="l">
              <a:buNone/>
              <a:defRPr sz="1350" b="1">
                <a:solidFill>
                  <a:srgbClr val="3F589E"/>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fr-FR" err="1"/>
              <a:t>Subtitle</a:t>
            </a:r>
            <a:endParaRPr lang="en-US"/>
          </a:p>
        </p:txBody>
      </p:sp>
      <p:sp>
        <p:nvSpPr>
          <p:cNvPr id="11" name="Rectangle 10">
            <a:extLst>
              <a:ext uri="{FF2B5EF4-FFF2-40B4-BE49-F238E27FC236}">
                <a16:creationId xmlns:a16="http://schemas.microsoft.com/office/drawing/2014/main" id="{F48785F4-79B6-C546-924B-BD8BA03046D2}"/>
              </a:ext>
            </a:extLst>
          </p:cNvPr>
          <p:cNvSpPr/>
          <p:nvPr/>
        </p:nvSpPr>
        <p:spPr>
          <a:xfrm>
            <a:off x="6812280" y="4709160"/>
            <a:ext cx="2185450" cy="434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13" name="Espace réservé de la date 3">
            <a:extLst>
              <a:ext uri="{FF2B5EF4-FFF2-40B4-BE49-F238E27FC236}">
                <a16:creationId xmlns:a16="http://schemas.microsoft.com/office/drawing/2014/main" id="{BD7F6E7C-3830-C243-A482-FE81C81E2C3B}"/>
              </a:ext>
            </a:extLst>
          </p:cNvPr>
          <p:cNvSpPr>
            <a:spLocks noGrp="1"/>
          </p:cNvSpPr>
          <p:nvPr>
            <p:ph type="dt" sz="half" idx="2"/>
          </p:nvPr>
        </p:nvSpPr>
        <p:spPr>
          <a:xfrm>
            <a:off x="745990" y="4258936"/>
            <a:ext cx="2057400" cy="274637"/>
          </a:xfrm>
          <a:prstGeom prst="rect">
            <a:avLst/>
          </a:prstGeom>
        </p:spPr>
        <p:txBody>
          <a:bodyPr vert="horz" lIns="91440" tIns="45720" rIns="91440" bIns="45720" rtlCol="0" anchor="ctr"/>
          <a:lstStyle>
            <a:lvl1pPr algn="l">
              <a:defRPr sz="600">
                <a:solidFill>
                  <a:schemeClr val="bg1">
                    <a:lumMod val="65000"/>
                  </a:schemeClr>
                </a:solidFill>
              </a:defRPr>
            </a:lvl1pPr>
          </a:lstStyle>
          <a:p>
            <a:pPr>
              <a:defRPr/>
            </a:pPr>
            <a:fld id="{96C46465-A983-474E-8920-1ECA01222491}" type="datetime7">
              <a:rPr lang="en-US" altLang="fr-FR" smtClean="0"/>
              <a:t>Jun-25</a:t>
            </a:fld>
            <a:endParaRPr lang="fr-FR" altLang="fr-FR"/>
          </a:p>
        </p:txBody>
      </p:sp>
      <p:pic>
        <p:nvPicPr>
          <p:cNvPr id="14" name="Image 6">
            <a:extLst>
              <a:ext uri="{FF2B5EF4-FFF2-40B4-BE49-F238E27FC236}">
                <a16:creationId xmlns:a16="http://schemas.microsoft.com/office/drawing/2014/main" id="{D2011115-3C2F-457E-90D5-24183D94E3BC}"/>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956476" y="4624912"/>
            <a:ext cx="1889051" cy="307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7637403"/>
      </p:ext>
    </p:extLst>
  </p:cSld>
  <p:clrMapOvr>
    <a:masterClrMapping/>
  </p:clrMapOvr>
  <p:hf hdr="0" ft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539751" y="182166"/>
            <a:ext cx="6648229" cy="371475"/>
          </a:xfrm>
        </p:spPr>
        <p:txBody>
          <a:bodyPr/>
          <a:lstStyle>
            <a:lvl1pPr>
              <a:defRPr>
                <a:solidFill>
                  <a:srgbClr val="4091A7"/>
                </a:solidFill>
              </a:defRPr>
            </a:lvl1pPr>
          </a:lstStyle>
          <a:p>
            <a:r>
              <a:rPr lang="en-US"/>
              <a:t>Click to edit Master title style</a:t>
            </a:r>
            <a:endParaRPr lang="fr-FR"/>
          </a:p>
        </p:txBody>
      </p:sp>
      <p:sp>
        <p:nvSpPr>
          <p:cNvPr id="3" name="Espace réservé du contenu 2"/>
          <p:cNvSpPr>
            <a:spLocks noGrp="1"/>
          </p:cNvSpPr>
          <p:nvPr>
            <p:ph idx="1"/>
          </p:nvPr>
        </p:nvSpPr>
        <p:spPr/>
        <p:txBody>
          <a:bodyPr/>
          <a:lstStyle>
            <a:lvl1pPr marL="0" indent="0">
              <a:defRPr/>
            </a:lvl1pPr>
            <a:lvl2pPr>
              <a:defRPr baseline="0">
                <a:solidFill>
                  <a:srgbClr val="4091A7"/>
                </a:solidFill>
              </a:defRPr>
            </a:lvl2pPr>
          </a:lstStyle>
          <a:p>
            <a:pPr lvl="0"/>
            <a:r>
              <a:rPr lang="en-US"/>
              <a:t>Click to edit Master text styles</a:t>
            </a:r>
          </a:p>
          <a:p>
            <a:pPr lvl="1"/>
            <a:r>
              <a:rPr lang="en-US"/>
              <a:t>Second level</a:t>
            </a:r>
          </a:p>
          <a:p>
            <a:pPr lvl="2"/>
            <a:r>
              <a:rPr lang="en-US"/>
              <a:t>Third level</a:t>
            </a:r>
          </a:p>
        </p:txBody>
      </p:sp>
      <p:sp>
        <p:nvSpPr>
          <p:cNvPr id="4" name="Rectangle 3"/>
          <p:cNvSpPr>
            <a:spLocks noGrp="1" noChangeArrowheads="1"/>
          </p:cNvSpPr>
          <p:nvPr>
            <p:ph type="dt" sz="half" idx="10"/>
          </p:nvPr>
        </p:nvSpPr>
        <p:spPr>
          <a:ln/>
        </p:spPr>
        <p:txBody>
          <a:bodyPr/>
          <a:lstStyle>
            <a:lvl1pPr>
              <a:defRPr/>
            </a:lvl1pPr>
          </a:lstStyle>
          <a:p>
            <a:fld id="{B8A7E6C8-FD43-4E61-8F4A-5838002F87BD}" type="datetimeFigureOut">
              <a:rPr lang="en-US" smtClean="0"/>
              <a:t>6/23/2025</a:t>
            </a:fld>
            <a:endParaRPr lang="en-US"/>
          </a:p>
        </p:txBody>
      </p:sp>
      <p:sp>
        <p:nvSpPr>
          <p:cNvPr id="5" name="Rectangle 4"/>
          <p:cNvSpPr>
            <a:spLocks noGrp="1" noChangeArrowheads="1"/>
          </p:cNvSpPr>
          <p:nvPr>
            <p:ph type="sldNum" sz="quarter" idx="11"/>
          </p:nvPr>
        </p:nvSpPr>
        <p:spPr>
          <a:ln/>
        </p:spPr>
        <p:txBody>
          <a:bodyPr/>
          <a:lstStyle>
            <a:lvl1pPr>
              <a:defRPr/>
            </a:lvl1pPr>
          </a:lstStyle>
          <a:p>
            <a:fld id="{58AC54D0-6F24-4131-BD89-A6C5953DA250}" type="slidenum">
              <a:rPr lang="en-US" smtClean="0"/>
              <a:t>‹#›</a:t>
            </a:fld>
            <a:endParaRPr lang="en-US"/>
          </a:p>
        </p:txBody>
      </p:sp>
    </p:spTree>
    <p:extLst>
      <p:ext uri="{BB962C8B-B14F-4D97-AF65-F5344CB8AC3E}">
        <p14:creationId xmlns:p14="http://schemas.microsoft.com/office/powerpoint/2010/main" val="22386760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Diapositive de titre">
    <p:spTree>
      <p:nvGrpSpPr>
        <p:cNvPr id="1" name=""/>
        <p:cNvGrpSpPr/>
        <p:nvPr/>
      </p:nvGrpSpPr>
      <p:grpSpPr>
        <a:xfrm>
          <a:off x="0" y="0"/>
          <a:ext cx="0" cy="0"/>
          <a:chOff x="0" y="0"/>
          <a:chExt cx="0" cy="0"/>
        </a:xfrm>
      </p:grpSpPr>
      <p:pic>
        <p:nvPicPr>
          <p:cNvPr id="28" name="Image 4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145"/>
            <a:ext cx="9144000" cy="5136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8"/>
          <p:cNvGrpSpPr>
            <a:grpSpLocks/>
          </p:cNvGrpSpPr>
          <p:nvPr/>
        </p:nvGrpSpPr>
        <p:grpSpPr bwMode="auto">
          <a:xfrm>
            <a:off x="1677989" y="3798095"/>
            <a:ext cx="698500" cy="102394"/>
            <a:chOff x="1152" y="3216"/>
            <a:chExt cx="440" cy="86"/>
          </a:xfrm>
        </p:grpSpPr>
        <p:sp>
          <p:nvSpPr>
            <p:cNvPr id="6" name="Freeform 9"/>
            <p:cNvSpPr>
              <a:spLocks/>
            </p:cNvSpPr>
            <p:nvPr/>
          </p:nvSpPr>
          <p:spPr bwMode="gray">
            <a:xfrm>
              <a:off x="1222" y="3216"/>
              <a:ext cx="107" cy="86"/>
            </a:xfrm>
            <a:custGeom>
              <a:avLst/>
              <a:gdLst>
                <a:gd name="T0" fmla="*/ 2 w 107"/>
                <a:gd name="T1" fmla="*/ 86 h 86"/>
                <a:gd name="T2" fmla="*/ 0 w 107"/>
                <a:gd name="T3" fmla="*/ 86 h 86"/>
                <a:gd name="T4" fmla="*/ 105 w 107"/>
                <a:gd name="T5" fmla="*/ 0 h 86"/>
                <a:gd name="T6" fmla="*/ 107 w 107"/>
                <a:gd name="T7" fmla="*/ 0 h 86"/>
                <a:gd name="T8" fmla="*/ 2 w 107"/>
                <a:gd name="T9" fmla="*/ 86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86">
                  <a:moveTo>
                    <a:pt x="2" y="86"/>
                  </a:moveTo>
                  <a:lnTo>
                    <a:pt x="0" y="86"/>
                  </a:lnTo>
                  <a:lnTo>
                    <a:pt x="105" y="0"/>
                  </a:lnTo>
                  <a:lnTo>
                    <a:pt x="107" y="0"/>
                  </a:lnTo>
                  <a:lnTo>
                    <a:pt x="2" y="86"/>
                  </a:lnTo>
                  <a:close/>
                </a:path>
              </a:pathLst>
            </a:custGeom>
            <a:solidFill>
              <a:srgbClr val="FFFFFF"/>
            </a:solidFill>
            <a:ln w="1270">
              <a:solidFill>
                <a:schemeClr val="bg1"/>
              </a:solidFill>
              <a:round/>
              <a:headEnd/>
              <a:tailEnd/>
            </a:ln>
          </p:spPr>
          <p:txBody>
            <a:bodyPr/>
            <a:lstStyle/>
            <a:p>
              <a:endParaRPr lang="fr-FR" sz="1800"/>
            </a:p>
          </p:txBody>
        </p:sp>
        <p:sp>
          <p:nvSpPr>
            <p:cNvPr id="7" name="Freeform 10"/>
            <p:cNvSpPr>
              <a:spLocks/>
            </p:cNvSpPr>
            <p:nvPr/>
          </p:nvSpPr>
          <p:spPr bwMode="gray">
            <a:xfrm>
              <a:off x="1244" y="3216"/>
              <a:ext cx="107" cy="86"/>
            </a:xfrm>
            <a:custGeom>
              <a:avLst/>
              <a:gdLst>
                <a:gd name="T0" fmla="*/ 2 w 107"/>
                <a:gd name="T1" fmla="*/ 86 h 86"/>
                <a:gd name="T2" fmla="*/ 0 w 107"/>
                <a:gd name="T3" fmla="*/ 86 h 86"/>
                <a:gd name="T4" fmla="*/ 105 w 107"/>
                <a:gd name="T5" fmla="*/ 0 h 86"/>
                <a:gd name="T6" fmla="*/ 107 w 107"/>
                <a:gd name="T7" fmla="*/ 0 h 86"/>
                <a:gd name="T8" fmla="*/ 2 w 107"/>
                <a:gd name="T9" fmla="*/ 86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86">
                  <a:moveTo>
                    <a:pt x="2" y="86"/>
                  </a:moveTo>
                  <a:lnTo>
                    <a:pt x="0" y="86"/>
                  </a:lnTo>
                  <a:lnTo>
                    <a:pt x="105" y="0"/>
                  </a:lnTo>
                  <a:lnTo>
                    <a:pt x="107" y="0"/>
                  </a:lnTo>
                  <a:lnTo>
                    <a:pt x="2" y="86"/>
                  </a:lnTo>
                  <a:close/>
                </a:path>
              </a:pathLst>
            </a:custGeom>
            <a:solidFill>
              <a:srgbClr val="FFFFFF"/>
            </a:solidFill>
            <a:ln w="1270">
              <a:solidFill>
                <a:schemeClr val="bg1"/>
              </a:solidFill>
              <a:round/>
              <a:headEnd/>
              <a:tailEnd/>
            </a:ln>
          </p:spPr>
          <p:txBody>
            <a:bodyPr/>
            <a:lstStyle/>
            <a:p>
              <a:endParaRPr lang="fr-FR" sz="1800"/>
            </a:p>
          </p:txBody>
        </p:sp>
        <p:sp>
          <p:nvSpPr>
            <p:cNvPr id="8" name="Freeform 11"/>
            <p:cNvSpPr>
              <a:spLocks/>
            </p:cNvSpPr>
            <p:nvPr/>
          </p:nvSpPr>
          <p:spPr bwMode="gray">
            <a:xfrm>
              <a:off x="1178" y="3216"/>
              <a:ext cx="107" cy="86"/>
            </a:xfrm>
            <a:custGeom>
              <a:avLst/>
              <a:gdLst>
                <a:gd name="T0" fmla="*/ 2 w 107"/>
                <a:gd name="T1" fmla="*/ 86 h 86"/>
                <a:gd name="T2" fmla="*/ 0 w 107"/>
                <a:gd name="T3" fmla="*/ 86 h 86"/>
                <a:gd name="T4" fmla="*/ 105 w 107"/>
                <a:gd name="T5" fmla="*/ 0 h 86"/>
                <a:gd name="T6" fmla="*/ 107 w 107"/>
                <a:gd name="T7" fmla="*/ 0 h 86"/>
                <a:gd name="T8" fmla="*/ 2 w 107"/>
                <a:gd name="T9" fmla="*/ 86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86">
                  <a:moveTo>
                    <a:pt x="2" y="86"/>
                  </a:moveTo>
                  <a:lnTo>
                    <a:pt x="0" y="86"/>
                  </a:lnTo>
                  <a:lnTo>
                    <a:pt x="105" y="0"/>
                  </a:lnTo>
                  <a:lnTo>
                    <a:pt x="107" y="0"/>
                  </a:lnTo>
                  <a:lnTo>
                    <a:pt x="2" y="86"/>
                  </a:lnTo>
                  <a:close/>
                </a:path>
              </a:pathLst>
            </a:custGeom>
            <a:solidFill>
              <a:srgbClr val="FFFFFF"/>
            </a:solidFill>
            <a:ln w="1270">
              <a:solidFill>
                <a:schemeClr val="bg1"/>
              </a:solidFill>
              <a:round/>
              <a:headEnd/>
              <a:tailEnd/>
            </a:ln>
          </p:spPr>
          <p:txBody>
            <a:bodyPr/>
            <a:lstStyle/>
            <a:p>
              <a:endParaRPr lang="fr-FR" sz="1800"/>
            </a:p>
          </p:txBody>
        </p:sp>
        <p:sp>
          <p:nvSpPr>
            <p:cNvPr id="9" name="Freeform 12"/>
            <p:cNvSpPr>
              <a:spLocks/>
            </p:cNvSpPr>
            <p:nvPr/>
          </p:nvSpPr>
          <p:spPr bwMode="gray">
            <a:xfrm>
              <a:off x="1152" y="3216"/>
              <a:ext cx="108" cy="86"/>
            </a:xfrm>
            <a:custGeom>
              <a:avLst/>
              <a:gdLst>
                <a:gd name="T0" fmla="*/ 2 w 108"/>
                <a:gd name="T1" fmla="*/ 86 h 86"/>
                <a:gd name="T2" fmla="*/ 0 w 108"/>
                <a:gd name="T3" fmla="*/ 86 h 86"/>
                <a:gd name="T4" fmla="*/ 106 w 108"/>
                <a:gd name="T5" fmla="*/ 0 h 86"/>
                <a:gd name="T6" fmla="*/ 108 w 108"/>
                <a:gd name="T7" fmla="*/ 0 h 86"/>
                <a:gd name="T8" fmla="*/ 2 w 108"/>
                <a:gd name="T9" fmla="*/ 86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8" h="86">
                  <a:moveTo>
                    <a:pt x="2" y="86"/>
                  </a:moveTo>
                  <a:lnTo>
                    <a:pt x="0" y="86"/>
                  </a:lnTo>
                  <a:lnTo>
                    <a:pt x="106" y="0"/>
                  </a:lnTo>
                  <a:lnTo>
                    <a:pt x="108" y="0"/>
                  </a:lnTo>
                  <a:lnTo>
                    <a:pt x="2" y="86"/>
                  </a:lnTo>
                  <a:close/>
                </a:path>
              </a:pathLst>
            </a:custGeom>
            <a:solidFill>
              <a:srgbClr val="FFFFFF"/>
            </a:solidFill>
            <a:ln w="1270">
              <a:solidFill>
                <a:schemeClr val="bg1"/>
              </a:solidFill>
              <a:round/>
              <a:headEnd/>
              <a:tailEnd/>
            </a:ln>
          </p:spPr>
          <p:txBody>
            <a:bodyPr/>
            <a:lstStyle/>
            <a:p>
              <a:endParaRPr lang="fr-FR" sz="1800"/>
            </a:p>
          </p:txBody>
        </p:sp>
        <p:sp>
          <p:nvSpPr>
            <p:cNvPr id="10" name="Freeform 13"/>
            <p:cNvSpPr>
              <a:spLocks/>
            </p:cNvSpPr>
            <p:nvPr/>
          </p:nvSpPr>
          <p:spPr bwMode="gray">
            <a:xfrm>
              <a:off x="1200" y="3216"/>
              <a:ext cx="107" cy="86"/>
            </a:xfrm>
            <a:custGeom>
              <a:avLst/>
              <a:gdLst>
                <a:gd name="T0" fmla="*/ 2 w 107"/>
                <a:gd name="T1" fmla="*/ 86 h 86"/>
                <a:gd name="T2" fmla="*/ 0 w 107"/>
                <a:gd name="T3" fmla="*/ 86 h 86"/>
                <a:gd name="T4" fmla="*/ 105 w 107"/>
                <a:gd name="T5" fmla="*/ 0 h 86"/>
                <a:gd name="T6" fmla="*/ 107 w 107"/>
                <a:gd name="T7" fmla="*/ 0 h 86"/>
                <a:gd name="T8" fmla="*/ 2 w 107"/>
                <a:gd name="T9" fmla="*/ 86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86">
                  <a:moveTo>
                    <a:pt x="2" y="86"/>
                  </a:moveTo>
                  <a:lnTo>
                    <a:pt x="0" y="86"/>
                  </a:lnTo>
                  <a:lnTo>
                    <a:pt x="105" y="0"/>
                  </a:lnTo>
                  <a:lnTo>
                    <a:pt x="107" y="0"/>
                  </a:lnTo>
                  <a:lnTo>
                    <a:pt x="2" y="86"/>
                  </a:lnTo>
                  <a:close/>
                </a:path>
              </a:pathLst>
            </a:custGeom>
            <a:solidFill>
              <a:srgbClr val="FFFFFF"/>
            </a:solidFill>
            <a:ln w="1270">
              <a:solidFill>
                <a:schemeClr val="bg1"/>
              </a:solidFill>
              <a:round/>
              <a:headEnd/>
              <a:tailEnd/>
            </a:ln>
          </p:spPr>
          <p:txBody>
            <a:bodyPr/>
            <a:lstStyle/>
            <a:p>
              <a:endParaRPr lang="fr-FR" sz="1800"/>
            </a:p>
          </p:txBody>
        </p:sp>
        <p:sp>
          <p:nvSpPr>
            <p:cNvPr id="11" name="Freeform 14"/>
            <p:cNvSpPr>
              <a:spLocks/>
            </p:cNvSpPr>
            <p:nvPr/>
          </p:nvSpPr>
          <p:spPr bwMode="gray">
            <a:xfrm>
              <a:off x="1265" y="3216"/>
              <a:ext cx="108" cy="86"/>
            </a:xfrm>
            <a:custGeom>
              <a:avLst/>
              <a:gdLst>
                <a:gd name="T0" fmla="*/ 2 w 108"/>
                <a:gd name="T1" fmla="*/ 86 h 86"/>
                <a:gd name="T2" fmla="*/ 0 w 108"/>
                <a:gd name="T3" fmla="*/ 86 h 86"/>
                <a:gd name="T4" fmla="*/ 106 w 108"/>
                <a:gd name="T5" fmla="*/ 0 h 86"/>
                <a:gd name="T6" fmla="*/ 108 w 108"/>
                <a:gd name="T7" fmla="*/ 0 h 86"/>
                <a:gd name="T8" fmla="*/ 2 w 108"/>
                <a:gd name="T9" fmla="*/ 86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8" h="86">
                  <a:moveTo>
                    <a:pt x="2" y="86"/>
                  </a:moveTo>
                  <a:lnTo>
                    <a:pt x="0" y="86"/>
                  </a:lnTo>
                  <a:lnTo>
                    <a:pt x="106" y="0"/>
                  </a:lnTo>
                  <a:lnTo>
                    <a:pt x="108" y="0"/>
                  </a:lnTo>
                  <a:lnTo>
                    <a:pt x="2" y="86"/>
                  </a:lnTo>
                  <a:close/>
                </a:path>
              </a:pathLst>
            </a:custGeom>
            <a:solidFill>
              <a:srgbClr val="FFFFFF"/>
            </a:solidFill>
            <a:ln w="1270">
              <a:solidFill>
                <a:schemeClr val="bg1"/>
              </a:solidFill>
              <a:round/>
              <a:headEnd/>
              <a:tailEnd/>
            </a:ln>
          </p:spPr>
          <p:txBody>
            <a:bodyPr/>
            <a:lstStyle/>
            <a:p>
              <a:endParaRPr lang="fr-FR" sz="1800"/>
            </a:p>
          </p:txBody>
        </p:sp>
        <p:sp>
          <p:nvSpPr>
            <p:cNvPr id="12" name="Freeform 15"/>
            <p:cNvSpPr>
              <a:spLocks/>
            </p:cNvSpPr>
            <p:nvPr/>
          </p:nvSpPr>
          <p:spPr bwMode="gray">
            <a:xfrm>
              <a:off x="1287" y="3216"/>
              <a:ext cx="108" cy="86"/>
            </a:xfrm>
            <a:custGeom>
              <a:avLst/>
              <a:gdLst>
                <a:gd name="T0" fmla="*/ 2 w 108"/>
                <a:gd name="T1" fmla="*/ 86 h 86"/>
                <a:gd name="T2" fmla="*/ 0 w 108"/>
                <a:gd name="T3" fmla="*/ 86 h 86"/>
                <a:gd name="T4" fmla="*/ 106 w 108"/>
                <a:gd name="T5" fmla="*/ 0 h 86"/>
                <a:gd name="T6" fmla="*/ 108 w 108"/>
                <a:gd name="T7" fmla="*/ 0 h 86"/>
                <a:gd name="T8" fmla="*/ 2 w 108"/>
                <a:gd name="T9" fmla="*/ 86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8" h="86">
                  <a:moveTo>
                    <a:pt x="2" y="86"/>
                  </a:moveTo>
                  <a:lnTo>
                    <a:pt x="0" y="86"/>
                  </a:lnTo>
                  <a:lnTo>
                    <a:pt x="106" y="0"/>
                  </a:lnTo>
                  <a:lnTo>
                    <a:pt x="108" y="0"/>
                  </a:lnTo>
                  <a:lnTo>
                    <a:pt x="2" y="86"/>
                  </a:lnTo>
                  <a:close/>
                </a:path>
              </a:pathLst>
            </a:custGeom>
            <a:solidFill>
              <a:srgbClr val="FFFFFF"/>
            </a:solidFill>
            <a:ln w="1270">
              <a:solidFill>
                <a:schemeClr val="bg1"/>
              </a:solidFill>
              <a:round/>
              <a:headEnd/>
              <a:tailEnd/>
            </a:ln>
          </p:spPr>
          <p:txBody>
            <a:bodyPr/>
            <a:lstStyle/>
            <a:p>
              <a:endParaRPr lang="fr-FR" sz="1800"/>
            </a:p>
          </p:txBody>
        </p:sp>
        <p:sp>
          <p:nvSpPr>
            <p:cNvPr id="13" name="Freeform 16"/>
            <p:cNvSpPr>
              <a:spLocks/>
            </p:cNvSpPr>
            <p:nvPr/>
          </p:nvSpPr>
          <p:spPr bwMode="gray">
            <a:xfrm>
              <a:off x="1309" y="3216"/>
              <a:ext cx="108" cy="86"/>
            </a:xfrm>
            <a:custGeom>
              <a:avLst/>
              <a:gdLst>
                <a:gd name="T0" fmla="*/ 2 w 108"/>
                <a:gd name="T1" fmla="*/ 86 h 86"/>
                <a:gd name="T2" fmla="*/ 0 w 108"/>
                <a:gd name="T3" fmla="*/ 86 h 86"/>
                <a:gd name="T4" fmla="*/ 106 w 108"/>
                <a:gd name="T5" fmla="*/ 0 h 86"/>
                <a:gd name="T6" fmla="*/ 108 w 108"/>
                <a:gd name="T7" fmla="*/ 0 h 86"/>
                <a:gd name="T8" fmla="*/ 2 w 108"/>
                <a:gd name="T9" fmla="*/ 86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8" h="86">
                  <a:moveTo>
                    <a:pt x="2" y="86"/>
                  </a:moveTo>
                  <a:lnTo>
                    <a:pt x="0" y="86"/>
                  </a:lnTo>
                  <a:lnTo>
                    <a:pt x="106" y="0"/>
                  </a:lnTo>
                  <a:lnTo>
                    <a:pt x="108" y="0"/>
                  </a:lnTo>
                  <a:lnTo>
                    <a:pt x="2" y="86"/>
                  </a:lnTo>
                  <a:close/>
                </a:path>
              </a:pathLst>
            </a:custGeom>
            <a:solidFill>
              <a:srgbClr val="FFFFFF"/>
            </a:solidFill>
            <a:ln w="1270">
              <a:solidFill>
                <a:schemeClr val="bg1"/>
              </a:solidFill>
              <a:round/>
              <a:headEnd/>
              <a:tailEnd/>
            </a:ln>
          </p:spPr>
          <p:txBody>
            <a:bodyPr/>
            <a:lstStyle/>
            <a:p>
              <a:endParaRPr lang="fr-FR" sz="1800"/>
            </a:p>
          </p:txBody>
        </p:sp>
        <p:sp>
          <p:nvSpPr>
            <p:cNvPr id="14" name="Freeform 17"/>
            <p:cNvSpPr>
              <a:spLocks/>
            </p:cNvSpPr>
            <p:nvPr/>
          </p:nvSpPr>
          <p:spPr bwMode="gray">
            <a:xfrm>
              <a:off x="1331" y="3216"/>
              <a:ext cx="108" cy="86"/>
            </a:xfrm>
            <a:custGeom>
              <a:avLst/>
              <a:gdLst>
                <a:gd name="T0" fmla="*/ 2 w 108"/>
                <a:gd name="T1" fmla="*/ 86 h 86"/>
                <a:gd name="T2" fmla="*/ 0 w 108"/>
                <a:gd name="T3" fmla="*/ 86 h 86"/>
                <a:gd name="T4" fmla="*/ 106 w 108"/>
                <a:gd name="T5" fmla="*/ 0 h 86"/>
                <a:gd name="T6" fmla="*/ 108 w 108"/>
                <a:gd name="T7" fmla="*/ 0 h 86"/>
                <a:gd name="T8" fmla="*/ 2 w 108"/>
                <a:gd name="T9" fmla="*/ 86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8" h="86">
                  <a:moveTo>
                    <a:pt x="2" y="86"/>
                  </a:moveTo>
                  <a:lnTo>
                    <a:pt x="0" y="86"/>
                  </a:lnTo>
                  <a:lnTo>
                    <a:pt x="106" y="0"/>
                  </a:lnTo>
                  <a:lnTo>
                    <a:pt x="108" y="0"/>
                  </a:lnTo>
                  <a:lnTo>
                    <a:pt x="2" y="86"/>
                  </a:lnTo>
                  <a:close/>
                </a:path>
              </a:pathLst>
            </a:custGeom>
            <a:solidFill>
              <a:srgbClr val="FFFFFF"/>
            </a:solidFill>
            <a:ln w="1270">
              <a:solidFill>
                <a:schemeClr val="bg1"/>
              </a:solidFill>
              <a:round/>
              <a:headEnd/>
              <a:tailEnd/>
            </a:ln>
          </p:spPr>
          <p:txBody>
            <a:bodyPr/>
            <a:lstStyle/>
            <a:p>
              <a:endParaRPr lang="fr-FR" sz="1800"/>
            </a:p>
          </p:txBody>
        </p:sp>
        <p:sp>
          <p:nvSpPr>
            <p:cNvPr id="15" name="Freeform 18"/>
            <p:cNvSpPr>
              <a:spLocks/>
            </p:cNvSpPr>
            <p:nvPr/>
          </p:nvSpPr>
          <p:spPr bwMode="gray">
            <a:xfrm>
              <a:off x="1353" y="3216"/>
              <a:ext cx="108" cy="86"/>
            </a:xfrm>
            <a:custGeom>
              <a:avLst/>
              <a:gdLst>
                <a:gd name="T0" fmla="*/ 2 w 108"/>
                <a:gd name="T1" fmla="*/ 86 h 86"/>
                <a:gd name="T2" fmla="*/ 0 w 108"/>
                <a:gd name="T3" fmla="*/ 86 h 86"/>
                <a:gd name="T4" fmla="*/ 106 w 108"/>
                <a:gd name="T5" fmla="*/ 0 h 86"/>
                <a:gd name="T6" fmla="*/ 108 w 108"/>
                <a:gd name="T7" fmla="*/ 0 h 86"/>
                <a:gd name="T8" fmla="*/ 2 w 108"/>
                <a:gd name="T9" fmla="*/ 86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8" h="86">
                  <a:moveTo>
                    <a:pt x="2" y="86"/>
                  </a:moveTo>
                  <a:lnTo>
                    <a:pt x="0" y="86"/>
                  </a:lnTo>
                  <a:lnTo>
                    <a:pt x="106" y="0"/>
                  </a:lnTo>
                  <a:lnTo>
                    <a:pt x="108" y="0"/>
                  </a:lnTo>
                  <a:lnTo>
                    <a:pt x="2" y="86"/>
                  </a:lnTo>
                  <a:close/>
                </a:path>
              </a:pathLst>
            </a:custGeom>
            <a:solidFill>
              <a:srgbClr val="FFFFFF"/>
            </a:solidFill>
            <a:ln w="1270">
              <a:solidFill>
                <a:schemeClr val="bg1"/>
              </a:solidFill>
              <a:round/>
              <a:headEnd/>
              <a:tailEnd/>
            </a:ln>
          </p:spPr>
          <p:txBody>
            <a:bodyPr/>
            <a:lstStyle/>
            <a:p>
              <a:endParaRPr lang="fr-FR" sz="1800"/>
            </a:p>
          </p:txBody>
        </p:sp>
        <p:sp>
          <p:nvSpPr>
            <p:cNvPr id="16" name="Freeform 19"/>
            <p:cNvSpPr>
              <a:spLocks/>
            </p:cNvSpPr>
            <p:nvPr/>
          </p:nvSpPr>
          <p:spPr bwMode="gray">
            <a:xfrm>
              <a:off x="1375" y="3216"/>
              <a:ext cx="108" cy="86"/>
            </a:xfrm>
            <a:custGeom>
              <a:avLst/>
              <a:gdLst>
                <a:gd name="T0" fmla="*/ 2 w 108"/>
                <a:gd name="T1" fmla="*/ 86 h 86"/>
                <a:gd name="T2" fmla="*/ 0 w 108"/>
                <a:gd name="T3" fmla="*/ 86 h 86"/>
                <a:gd name="T4" fmla="*/ 106 w 108"/>
                <a:gd name="T5" fmla="*/ 0 h 86"/>
                <a:gd name="T6" fmla="*/ 108 w 108"/>
                <a:gd name="T7" fmla="*/ 0 h 86"/>
                <a:gd name="T8" fmla="*/ 2 w 108"/>
                <a:gd name="T9" fmla="*/ 86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8" h="86">
                  <a:moveTo>
                    <a:pt x="2" y="86"/>
                  </a:moveTo>
                  <a:lnTo>
                    <a:pt x="0" y="86"/>
                  </a:lnTo>
                  <a:lnTo>
                    <a:pt x="106" y="0"/>
                  </a:lnTo>
                  <a:lnTo>
                    <a:pt x="108" y="0"/>
                  </a:lnTo>
                  <a:lnTo>
                    <a:pt x="2" y="86"/>
                  </a:lnTo>
                  <a:close/>
                </a:path>
              </a:pathLst>
            </a:custGeom>
            <a:solidFill>
              <a:srgbClr val="FFFFFF"/>
            </a:solidFill>
            <a:ln w="1270">
              <a:solidFill>
                <a:schemeClr val="bg1"/>
              </a:solidFill>
              <a:round/>
              <a:headEnd/>
              <a:tailEnd/>
            </a:ln>
          </p:spPr>
          <p:txBody>
            <a:bodyPr/>
            <a:lstStyle/>
            <a:p>
              <a:endParaRPr lang="fr-FR" sz="1800"/>
            </a:p>
          </p:txBody>
        </p:sp>
        <p:sp>
          <p:nvSpPr>
            <p:cNvPr id="17" name="Freeform 20"/>
            <p:cNvSpPr>
              <a:spLocks/>
            </p:cNvSpPr>
            <p:nvPr/>
          </p:nvSpPr>
          <p:spPr bwMode="gray">
            <a:xfrm>
              <a:off x="1397" y="3216"/>
              <a:ext cx="107" cy="86"/>
            </a:xfrm>
            <a:custGeom>
              <a:avLst/>
              <a:gdLst>
                <a:gd name="T0" fmla="*/ 2 w 107"/>
                <a:gd name="T1" fmla="*/ 86 h 86"/>
                <a:gd name="T2" fmla="*/ 0 w 107"/>
                <a:gd name="T3" fmla="*/ 86 h 86"/>
                <a:gd name="T4" fmla="*/ 105 w 107"/>
                <a:gd name="T5" fmla="*/ 0 h 86"/>
                <a:gd name="T6" fmla="*/ 107 w 107"/>
                <a:gd name="T7" fmla="*/ 0 h 86"/>
                <a:gd name="T8" fmla="*/ 2 w 107"/>
                <a:gd name="T9" fmla="*/ 86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86">
                  <a:moveTo>
                    <a:pt x="2" y="86"/>
                  </a:moveTo>
                  <a:lnTo>
                    <a:pt x="0" y="86"/>
                  </a:lnTo>
                  <a:lnTo>
                    <a:pt x="105" y="0"/>
                  </a:lnTo>
                  <a:lnTo>
                    <a:pt x="107" y="0"/>
                  </a:lnTo>
                  <a:lnTo>
                    <a:pt x="2" y="86"/>
                  </a:lnTo>
                  <a:close/>
                </a:path>
              </a:pathLst>
            </a:custGeom>
            <a:solidFill>
              <a:srgbClr val="FFFFFF"/>
            </a:solidFill>
            <a:ln w="1270">
              <a:solidFill>
                <a:schemeClr val="bg1"/>
              </a:solidFill>
              <a:round/>
              <a:headEnd/>
              <a:tailEnd/>
            </a:ln>
          </p:spPr>
          <p:txBody>
            <a:bodyPr/>
            <a:lstStyle/>
            <a:p>
              <a:endParaRPr lang="fr-FR" sz="1800"/>
            </a:p>
          </p:txBody>
        </p:sp>
        <p:sp>
          <p:nvSpPr>
            <p:cNvPr id="18" name="Freeform 21"/>
            <p:cNvSpPr>
              <a:spLocks/>
            </p:cNvSpPr>
            <p:nvPr/>
          </p:nvSpPr>
          <p:spPr bwMode="gray">
            <a:xfrm>
              <a:off x="1419" y="3216"/>
              <a:ext cx="107" cy="86"/>
            </a:xfrm>
            <a:custGeom>
              <a:avLst/>
              <a:gdLst>
                <a:gd name="T0" fmla="*/ 2 w 107"/>
                <a:gd name="T1" fmla="*/ 86 h 86"/>
                <a:gd name="T2" fmla="*/ 0 w 107"/>
                <a:gd name="T3" fmla="*/ 86 h 86"/>
                <a:gd name="T4" fmla="*/ 105 w 107"/>
                <a:gd name="T5" fmla="*/ 0 h 86"/>
                <a:gd name="T6" fmla="*/ 107 w 107"/>
                <a:gd name="T7" fmla="*/ 0 h 86"/>
                <a:gd name="T8" fmla="*/ 2 w 107"/>
                <a:gd name="T9" fmla="*/ 86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86">
                  <a:moveTo>
                    <a:pt x="2" y="86"/>
                  </a:moveTo>
                  <a:lnTo>
                    <a:pt x="0" y="86"/>
                  </a:lnTo>
                  <a:lnTo>
                    <a:pt x="105" y="0"/>
                  </a:lnTo>
                  <a:lnTo>
                    <a:pt x="107" y="0"/>
                  </a:lnTo>
                  <a:lnTo>
                    <a:pt x="2" y="86"/>
                  </a:lnTo>
                  <a:close/>
                </a:path>
              </a:pathLst>
            </a:custGeom>
            <a:solidFill>
              <a:srgbClr val="FFFFFF"/>
            </a:solidFill>
            <a:ln w="1270">
              <a:solidFill>
                <a:schemeClr val="bg1"/>
              </a:solidFill>
              <a:round/>
              <a:headEnd/>
              <a:tailEnd/>
            </a:ln>
          </p:spPr>
          <p:txBody>
            <a:bodyPr/>
            <a:lstStyle/>
            <a:p>
              <a:endParaRPr lang="fr-FR" sz="1800"/>
            </a:p>
          </p:txBody>
        </p:sp>
        <p:sp>
          <p:nvSpPr>
            <p:cNvPr id="19" name="Freeform 22"/>
            <p:cNvSpPr>
              <a:spLocks/>
            </p:cNvSpPr>
            <p:nvPr/>
          </p:nvSpPr>
          <p:spPr bwMode="gray">
            <a:xfrm>
              <a:off x="1441" y="3216"/>
              <a:ext cx="107" cy="86"/>
            </a:xfrm>
            <a:custGeom>
              <a:avLst/>
              <a:gdLst>
                <a:gd name="T0" fmla="*/ 2 w 107"/>
                <a:gd name="T1" fmla="*/ 86 h 86"/>
                <a:gd name="T2" fmla="*/ 0 w 107"/>
                <a:gd name="T3" fmla="*/ 86 h 86"/>
                <a:gd name="T4" fmla="*/ 105 w 107"/>
                <a:gd name="T5" fmla="*/ 0 h 86"/>
                <a:gd name="T6" fmla="*/ 107 w 107"/>
                <a:gd name="T7" fmla="*/ 0 h 86"/>
                <a:gd name="T8" fmla="*/ 2 w 107"/>
                <a:gd name="T9" fmla="*/ 86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86">
                  <a:moveTo>
                    <a:pt x="2" y="86"/>
                  </a:moveTo>
                  <a:lnTo>
                    <a:pt x="0" y="86"/>
                  </a:lnTo>
                  <a:lnTo>
                    <a:pt x="105" y="0"/>
                  </a:lnTo>
                  <a:lnTo>
                    <a:pt x="107" y="0"/>
                  </a:lnTo>
                  <a:lnTo>
                    <a:pt x="2" y="86"/>
                  </a:lnTo>
                  <a:close/>
                </a:path>
              </a:pathLst>
            </a:custGeom>
            <a:solidFill>
              <a:srgbClr val="FFFFFF"/>
            </a:solidFill>
            <a:ln w="1270">
              <a:solidFill>
                <a:schemeClr val="bg1"/>
              </a:solidFill>
              <a:round/>
              <a:headEnd/>
              <a:tailEnd/>
            </a:ln>
          </p:spPr>
          <p:txBody>
            <a:bodyPr/>
            <a:lstStyle/>
            <a:p>
              <a:endParaRPr lang="fr-FR" sz="1800"/>
            </a:p>
          </p:txBody>
        </p:sp>
        <p:sp>
          <p:nvSpPr>
            <p:cNvPr id="20" name="Freeform 23"/>
            <p:cNvSpPr>
              <a:spLocks/>
            </p:cNvSpPr>
            <p:nvPr/>
          </p:nvSpPr>
          <p:spPr bwMode="gray">
            <a:xfrm>
              <a:off x="1463" y="3216"/>
              <a:ext cx="107" cy="86"/>
            </a:xfrm>
            <a:custGeom>
              <a:avLst/>
              <a:gdLst>
                <a:gd name="T0" fmla="*/ 2 w 107"/>
                <a:gd name="T1" fmla="*/ 86 h 86"/>
                <a:gd name="T2" fmla="*/ 0 w 107"/>
                <a:gd name="T3" fmla="*/ 86 h 86"/>
                <a:gd name="T4" fmla="*/ 105 w 107"/>
                <a:gd name="T5" fmla="*/ 0 h 86"/>
                <a:gd name="T6" fmla="*/ 107 w 107"/>
                <a:gd name="T7" fmla="*/ 0 h 86"/>
                <a:gd name="T8" fmla="*/ 2 w 107"/>
                <a:gd name="T9" fmla="*/ 86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86">
                  <a:moveTo>
                    <a:pt x="2" y="86"/>
                  </a:moveTo>
                  <a:lnTo>
                    <a:pt x="0" y="86"/>
                  </a:lnTo>
                  <a:lnTo>
                    <a:pt x="105" y="0"/>
                  </a:lnTo>
                  <a:lnTo>
                    <a:pt x="107" y="0"/>
                  </a:lnTo>
                  <a:lnTo>
                    <a:pt x="2" y="86"/>
                  </a:lnTo>
                  <a:close/>
                </a:path>
              </a:pathLst>
            </a:custGeom>
            <a:solidFill>
              <a:srgbClr val="FFFFFF"/>
            </a:solidFill>
            <a:ln w="1270">
              <a:solidFill>
                <a:schemeClr val="bg1"/>
              </a:solidFill>
              <a:round/>
              <a:headEnd/>
              <a:tailEnd/>
            </a:ln>
          </p:spPr>
          <p:txBody>
            <a:bodyPr/>
            <a:lstStyle/>
            <a:p>
              <a:endParaRPr lang="fr-FR" sz="1800"/>
            </a:p>
          </p:txBody>
        </p:sp>
        <p:sp>
          <p:nvSpPr>
            <p:cNvPr id="21" name="Freeform 24"/>
            <p:cNvSpPr>
              <a:spLocks/>
            </p:cNvSpPr>
            <p:nvPr/>
          </p:nvSpPr>
          <p:spPr bwMode="gray">
            <a:xfrm>
              <a:off x="1484" y="3216"/>
              <a:ext cx="108" cy="86"/>
            </a:xfrm>
            <a:custGeom>
              <a:avLst/>
              <a:gdLst>
                <a:gd name="T0" fmla="*/ 2 w 108"/>
                <a:gd name="T1" fmla="*/ 86 h 86"/>
                <a:gd name="T2" fmla="*/ 0 w 108"/>
                <a:gd name="T3" fmla="*/ 86 h 86"/>
                <a:gd name="T4" fmla="*/ 106 w 108"/>
                <a:gd name="T5" fmla="*/ 0 h 86"/>
                <a:gd name="T6" fmla="*/ 108 w 108"/>
                <a:gd name="T7" fmla="*/ 0 h 86"/>
                <a:gd name="T8" fmla="*/ 2 w 108"/>
                <a:gd name="T9" fmla="*/ 86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8" h="86">
                  <a:moveTo>
                    <a:pt x="2" y="86"/>
                  </a:moveTo>
                  <a:lnTo>
                    <a:pt x="0" y="86"/>
                  </a:lnTo>
                  <a:lnTo>
                    <a:pt x="106" y="0"/>
                  </a:lnTo>
                  <a:lnTo>
                    <a:pt x="108" y="0"/>
                  </a:lnTo>
                  <a:lnTo>
                    <a:pt x="2" y="86"/>
                  </a:lnTo>
                  <a:close/>
                </a:path>
              </a:pathLst>
            </a:custGeom>
            <a:solidFill>
              <a:srgbClr val="FFFFFF"/>
            </a:solidFill>
            <a:ln w="1270">
              <a:solidFill>
                <a:schemeClr val="bg1"/>
              </a:solidFill>
              <a:round/>
              <a:headEnd/>
              <a:tailEnd/>
            </a:ln>
          </p:spPr>
          <p:txBody>
            <a:bodyPr/>
            <a:lstStyle/>
            <a:p>
              <a:endParaRPr lang="fr-FR" sz="1800"/>
            </a:p>
          </p:txBody>
        </p:sp>
      </p:grpSp>
      <p:sp>
        <p:nvSpPr>
          <p:cNvPr id="23" name="Rectangle 2"/>
          <p:cNvSpPr>
            <a:spLocks noGrp="1" noChangeArrowheads="1"/>
          </p:cNvSpPr>
          <p:nvPr>
            <p:ph type="ctrTitle"/>
          </p:nvPr>
        </p:nvSpPr>
        <p:spPr>
          <a:xfrm>
            <a:off x="3486150" y="2622949"/>
            <a:ext cx="5118100" cy="1134665"/>
          </a:xfrm>
        </p:spPr>
        <p:txBody>
          <a:bodyPr anchor="b"/>
          <a:lstStyle>
            <a:lvl1pPr>
              <a:defRPr sz="2400" b="0">
                <a:solidFill>
                  <a:srgbClr val="4091A7"/>
                </a:solidFill>
              </a:defRPr>
            </a:lvl1pPr>
          </a:lstStyle>
          <a:p>
            <a:r>
              <a:rPr lang="en-US" altLang="fr-FR"/>
              <a:t>Click to edit Master title style</a:t>
            </a:r>
            <a:endParaRPr lang="fr-FR" altLang="fr-FR"/>
          </a:p>
        </p:txBody>
      </p:sp>
      <p:pic>
        <p:nvPicPr>
          <p:cNvPr id="10242" name="Picture 2" descr="Q:\Fmr\Secretariat\MAQUETTES _NATIXIS\2014\ECO\economi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939" y="3166222"/>
            <a:ext cx="2556000" cy="444539"/>
          </a:xfrm>
          <a:prstGeom prst="rect">
            <a:avLst/>
          </a:prstGeom>
          <a:noFill/>
          <a:extLst>
            <a:ext uri="{909E8E84-426E-40DD-AFC4-6F175D3DCCD1}">
              <a14:hiddenFill xmlns:a14="http://schemas.microsoft.com/office/drawing/2010/main">
                <a:solidFill>
                  <a:srgbClr val="FFFFFF"/>
                </a:solidFill>
              </a14:hiddenFill>
            </a:ext>
          </a:extLst>
        </p:spPr>
      </p:pic>
      <p:sp>
        <p:nvSpPr>
          <p:cNvPr id="22" name="Espace réservé du contenu 23"/>
          <p:cNvSpPr>
            <a:spLocks noGrp="1"/>
          </p:cNvSpPr>
          <p:nvPr>
            <p:ph sz="quarter" idx="10"/>
          </p:nvPr>
        </p:nvSpPr>
        <p:spPr>
          <a:xfrm>
            <a:off x="3486151" y="4064796"/>
            <a:ext cx="5124450" cy="478631"/>
          </a:xfrm>
        </p:spPr>
        <p:txBody>
          <a:bodyPr/>
          <a:lstStyle>
            <a:lvl1pPr marL="0" indent="0">
              <a:defRPr sz="825" b="0">
                <a:solidFill>
                  <a:srgbClr val="4091A7"/>
                </a:solidFill>
              </a:defRPr>
            </a:lvl1pPr>
          </a:lstStyle>
          <a:p>
            <a:pPr lvl="0"/>
            <a:r>
              <a:rPr lang="en-US"/>
              <a:t>Click to edit Master text styles</a:t>
            </a:r>
          </a:p>
        </p:txBody>
      </p:sp>
    </p:spTree>
    <p:extLst>
      <p:ext uri="{BB962C8B-B14F-4D97-AF65-F5344CB8AC3E}">
        <p14:creationId xmlns:p14="http://schemas.microsoft.com/office/powerpoint/2010/main" val="683489745"/>
      </p:ext>
    </p:extLst>
  </p:cSld>
  <p:clrMapOvr>
    <a:masterClrMapping/>
  </p:clrMapOvr>
  <p:hf hdr="0" ftr="0"/>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539751" y="182166"/>
            <a:ext cx="6648229" cy="371475"/>
          </a:xfrm>
        </p:spPr>
        <p:txBody>
          <a:bodyPr/>
          <a:lstStyle>
            <a:lvl1pPr>
              <a:defRPr>
                <a:solidFill>
                  <a:srgbClr val="4091A7"/>
                </a:solidFill>
              </a:defRPr>
            </a:lvl1pPr>
          </a:lstStyle>
          <a:p>
            <a:r>
              <a:rPr lang="en-US"/>
              <a:t>Click to edit Master title style</a:t>
            </a:r>
            <a:endParaRPr lang="fr-FR"/>
          </a:p>
        </p:txBody>
      </p:sp>
      <p:sp>
        <p:nvSpPr>
          <p:cNvPr id="3" name="Espace réservé du contenu 2"/>
          <p:cNvSpPr>
            <a:spLocks noGrp="1"/>
          </p:cNvSpPr>
          <p:nvPr>
            <p:ph idx="1"/>
          </p:nvPr>
        </p:nvSpPr>
        <p:spPr/>
        <p:txBody>
          <a:bodyPr/>
          <a:lstStyle>
            <a:lvl1pPr marL="0" indent="0">
              <a:defRPr/>
            </a:lvl1pPr>
            <a:lvl2pPr>
              <a:defRPr baseline="0">
                <a:solidFill>
                  <a:srgbClr val="4091A7"/>
                </a:solidFill>
              </a:defRPr>
            </a:lvl2pPr>
          </a:lstStyle>
          <a:p>
            <a:pPr lvl="0"/>
            <a:r>
              <a:rPr lang="en-US"/>
              <a:t>Click to edit Master text styles</a:t>
            </a:r>
          </a:p>
          <a:p>
            <a:pPr lvl="1"/>
            <a:r>
              <a:rPr lang="en-US"/>
              <a:t>Second level</a:t>
            </a:r>
          </a:p>
          <a:p>
            <a:pPr lvl="2"/>
            <a:r>
              <a:rPr lang="en-US"/>
              <a:t>Third level</a:t>
            </a:r>
          </a:p>
        </p:txBody>
      </p:sp>
      <p:sp>
        <p:nvSpPr>
          <p:cNvPr id="4" name="Rectangle 3"/>
          <p:cNvSpPr>
            <a:spLocks noGrp="1" noChangeArrowheads="1"/>
          </p:cNvSpPr>
          <p:nvPr>
            <p:ph type="dt" sz="half" idx="10"/>
          </p:nvPr>
        </p:nvSpPr>
        <p:spPr>
          <a:ln/>
        </p:spPr>
        <p:txBody>
          <a:bodyPr/>
          <a:lstStyle>
            <a:lvl1pPr>
              <a:defRPr/>
            </a:lvl1pPr>
          </a:lstStyle>
          <a:p>
            <a:pPr>
              <a:defRPr/>
            </a:pPr>
            <a:fld id="{457105E5-C65C-4108-9342-20FBBB462B23}" type="datetime7">
              <a:rPr lang="en-US" altLang="fr-FR" smtClean="0"/>
              <a:t>Jun-25</a:t>
            </a:fld>
            <a:endParaRPr lang="fr-FR" altLang="fr-FR"/>
          </a:p>
        </p:txBody>
      </p:sp>
      <p:sp>
        <p:nvSpPr>
          <p:cNvPr id="5" name="Rectangle 4"/>
          <p:cNvSpPr>
            <a:spLocks noGrp="1" noChangeArrowheads="1"/>
          </p:cNvSpPr>
          <p:nvPr>
            <p:ph type="sldNum" sz="quarter" idx="11"/>
          </p:nvPr>
        </p:nvSpPr>
        <p:spPr>
          <a:ln/>
        </p:spPr>
        <p:txBody>
          <a:bodyPr/>
          <a:lstStyle>
            <a:lvl1pPr>
              <a:defRPr/>
            </a:lvl1pPr>
          </a:lstStyle>
          <a:p>
            <a:pPr>
              <a:defRPr/>
            </a:pPr>
            <a:fld id="{66A0BD40-5AD4-4CFC-AF0B-BC0E1ECF2DB0}" type="slidenum">
              <a:rPr lang="fr-FR" altLang="fr-FR" smtClean="0"/>
              <a:pPr>
                <a:defRPr/>
              </a:pPr>
              <a:t>‹#›</a:t>
            </a:fld>
            <a:endParaRPr lang="fr-FR" altLang="fr-FR"/>
          </a:p>
        </p:txBody>
      </p:sp>
    </p:spTree>
    <p:extLst>
      <p:ext uri="{BB962C8B-B14F-4D97-AF65-F5344CB8AC3E}">
        <p14:creationId xmlns:p14="http://schemas.microsoft.com/office/powerpoint/2010/main" val="5420942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3305176"/>
            <a:ext cx="7772400" cy="1021556"/>
          </a:xfrm>
        </p:spPr>
        <p:txBody>
          <a:bodyPr/>
          <a:lstStyle>
            <a:lvl1pPr algn="l">
              <a:defRPr sz="3000" b="1" cap="all" baseline="0">
                <a:solidFill>
                  <a:srgbClr val="4091A7"/>
                </a:solidFill>
              </a:defRPr>
            </a:lvl1pPr>
          </a:lstStyle>
          <a:p>
            <a:r>
              <a:rPr lang="en-US"/>
              <a:t>Click to edit Master title style</a:t>
            </a:r>
            <a:endParaRPr lang="fr-FR"/>
          </a:p>
        </p:txBody>
      </p:sp>
      <p:sp>
        <p:nvSpPr>
          <p:cNvPr id="3" name="Espace réservé du texte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fld id="{B51D8987-AC04-41B5-929B-1ADAF7426084}" type="datetime7">
              <a:rPr lang="en-US" altLang="fr-FR" smtClean="0"/>
              <a:t>Jun-25</a:t>
            </a:fld>
            <a:endParaRPr lang="fr-FR" altLang="fr-FR"/>
          </a:p>
        </p:txBody>
      </p:sp>
      <p:sp>
        <p:nvSpPr>
          <p:cNvPr id="5" name="Rectangle 4"/>
          <p:cNvSpPr>
            <a:spLocks noGrp="1" noChangeArrowheads="1"/>
          </p:cNvSpPr>
          <p:nvPr>
            <p:ph type="sldNum" sz="quarter" idx="11"/>
          </p:nvPr>
        </p:nvSpPr>
        <p:spPr>
          <a:ln/>
        </p:spPr>
        <p:txBody>
          <a:bodyPr/>
          <a:lstStyle>
            <a:lvl1pPr>
              <a:defRPr/>
            </a:lvl1pPr>
          </a:lstStyle>
          <a:p>
            <a:pPr>
              <a:defRPr/>
            </a:pPr>
            <a:fld id="{A610A93E-6645-47DF-9F2D-5E7E4BAFBA8F}" type="slidenum">
              <a:rPr lang="fr-FR" altLang="fr-FR" smtClean="0"/>
              <a:pPr>
                <a:defRPr/>
              </a:pPr>
              <a:t>‹#›</a:t>
            </a:fld>
            <a:endParaRPr lang="fr-FR" altLang="fr-FR"/>
          </a:p>
        </p:txBody>
      </p:sp>
    </p:spTree>
    <p:extLst>
      <p:ext uri="{BB962C8B-B14F-4D97-AF65-F5344CB8AC3E}">
        <p14:creationId xmlns:p14="http://schemas.microsoft.com/office/powerpoint/2010/main" val="32528245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solidFill>
                  <a:srgbClr val="4091A7"/>
                </a:solidFill>
              </a:defRPr>
            </a:lvl1pPr>
          </a:lstStyle>
          <a:p>
            <a:r>
              <a:rPr lang="en-US"/>
              <a:t>Click to edit Master title style</a:t>
            </a:r>
            <a:endParaRPr lang="fr-FR"/>
          </a:p>
        </p:txBody>
      </p:sp>
      <p:sp>
        <p:nvSpPr>
          <p:cNvPr id="3" name="Espace réservé du contenu 2"/>
          <p:cNvSpPr>
            <a:spLocks noGrp="1"/>
          </p:cNvSpPr>
          <p:nvPr>
            <p:ph sz="half" idx="1"/>
          </p:nvPr>
        </p:nvSpPr>
        <p:spPr>
          <a:xfrm>
            <a:off x="539751" y="877491"/>
            <a:ext cx="3956050" cy="3638550"/>
          </a:xfrm>
        </p:spPr>
        <p:txBody>
          <a:bodyPr/>
          <a:lstStyle>
            <a:lvl1pPr marL="0" indent="0">
              <a:defRPr sz="1200"/>
            </a:lvl1pPr>
            <a:lvl2pPr>
              <a:buClr>
                <a:srgbClr val="4091A7"/>
              </a:buClr>
              <a:defRPr sz="1050">
                <a:solidFill>
                  <a:srgbClr val="4091A7"/>
                </a:solidFill>
              </a:defRPr>
            </a:lvl2pPr>
            <a:lvl3pPr>
              <a:defRPr sz="9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p:txBody>
      </p:sp>
      <p:sp>
        <p:nvSpPr>
          <p:cNvPr id="4" name="Espace réservé du contenu 3"/>
          <p:cNvSpPr>
            <a:spLocks noGrp="1"/>
          </p:cNvSpPr>
          <p:nvPr>
            <p:ph sz="half" idx="2"/>
          </p:nvPr>
        </p:nvSpPr>
        <p:spPr>
          <a:xfrm>
            <a:off x="4648200" y="877491"/>
            <a:ext cx="3956050" cy="3638550"/>
          </a:xfrm>
        </p:spPr>
        <p:txBody>
          <a:bodyPr/>
          <a:lstStyle>
            <a:lvl1pPr marL="0" indent="0">
              <a:defRPr sz="1200"/>
            </a:lvl1pPr>
            <a:lvl2pPr>
              <a:buClr>
                <a:srgbClr val="4091A7"/>
              </a:buClr>
              <a:defRPr sz="1050">
                <a:solidFill>
                  <a:srgbClr val="4091A7"/>
                </a:solidFill>
              </a:defRPr>
            </a:lvl2pPr>
            <a:lvl3pPr>
              <a:defRPr sz="105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p:txBody>
      </p:sp>
      <p:sp>
        <p:nvSpPr>
          <p:cNvPr id="5" name="Rectangle 3"/>
          <p:cNvSpPr>
            <a:spLocks noGrp="1" noChangeArrowheads="1"/>
          </p:cNvSpPr>
          <p:nvPr>
            <p:ph type="dt" sz="half" idx="10"/>
          </p:nvPr>
        </p:nvSpPr>
        <p:spPr>
          <a:ln/>
        </p:spPr>
        <p:txBody>
          <a:bodyPr/>
          <a:lstStyle>
            <a:lvl1pPr>
              <a:defRPr/>
            </a:lvl1pPr>
          </a:lstStyle>
          <a:p>
            <a:pPr>
              <a:defRPr/>
            </a:pPr>
            <a:fld id="{96C46465-A983-474E-8920-1ECA01222491}" type="datetime7">
              <a:rPr lang="en-US" altLang="fr-FR" smtClean="0"/>
              <a:t>Jun-25</a:t>
            </a:fld>
            <a:endParaRPr lang="fr-FR" altLang="fr-FR"/>
          </a:p>
        </p:txBody>
      </p:sp>
      <p:sp>
        <p:nvSpPr>
          <p:cNvPr id="6" name="Rectangle 4"/>
          <p:cNvSpPr>
            <a:spLocks noGrp="1" noChangeArrowheads="1"/>
          </p:cNvSpPr>
          <p:nvPr>
            <p:ph type="sldNum" sz="quarter" idx="11"/>
          </p:nvPr>
        </p:nvSpPr>
        <p:spPr>
          <a:ln/>
        </p:spPr>
        <p:txBody>
          <a:bodyPr/>
          <a:lstStyle>
            <a:lvl1pPr>
              <a:defRPr/>
            </a:lvl1pPr>
          </a:lstStyle>
          <a:p>
            <a:pPr>
              <a:defRPr/>
            </a:pPr>
            <a:fld id="{2CFD3DDA-1C48-43B7-A1B7-A258073BCDAF}" type="slidenum">
              <a:rPr lang="fr-FR" altLang="fr-FR" smtClean="0"/>
              <a:pPr>
                <a:defRPr/>
              </a:pPr>
              <a:t>‹#›</a:t>
            </a:fld>
            <a:endParaRPr lang="fr-FR" altLang="fr-FR"/>
          </a:p>
        </p:txBody>
      </p:sp>
    </p:spTree>
    <p:extLst>
      <p:ext uri="{BB962C8B-B14F-4D97-AF65-F5344CB8AC3E}">
        <p14:creationId xmlns:p14="http://schemas.microsoft.com/office/powerpoint/2010/main" val="4232440018"/>
      </p:ext>
    </p:extLst>
  </p:cSld>
  <p:clrMapOvr>
    <a:masterClrMapping/>
  </p:clrMapOvr>
  <p:hf hdr="0" ftr="0"/>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solidFill>
                  <a:srgbClr val="4091A7"/>
                </a:solidFill>
              </a:defRPr>
            </a:lvl1pPr>
          </a:lstStyle>
          <a:p>
            <a:r>
              <a:rPr lang="en-US"/>
              <a:t>Click to edit Master title style</a:t>
            </a:r>
            <a:endParaRPr lang="fr-FR"/>
          </a:p>
        </p:txBody>
      </p:sp>
      <p:sp>
        <p:nvSpPr>
          <p:cNvPr id="3" name="Rectangle 3"/>
          <p:cNvSpPr>
            <a:spLocks noGrp="1" noChangeArrowheads="1"/>
          </p:cNvSpPr>
          <p:nvPr>
            <p:ph type="dt" sz="half" idx="10"/>
          </p:nvPr>
        </p:nvSpPr>
        <p:spPr>
          <a:ln/>
        </p:spPr>
        <p:txBody>
          <a:bodyPr/>
          <a:lstStyle>
            <a:lvl1pPr>
              <a:defRPr/>
            </a:lvl1pPr>
          </a:lstStyle>
          <a:p>
            <a:pPr>
              <a:defRPr/>
            </a:pPr>
            <a:fld id="{D5164BC7-F89A-436B-B608-FED054C6FB50}" type="datetime7">
              <a:rPr lang="en-US" altLang="fr-FR" smtClean="0"/>
              <a:t>Jun-25</a:t>
            </a:fld>
            <a:endParaRPr lang="fr-FR" altLang="fr-FR"/>
          </a:p>
        </p:txBody>
      </p:sp>
      <p:sp>
        <p:nvSpPr>
          <p:cNvPr id="4" name="Rectangle 4"/>
          <p:cNvSpPr>
            <a:spLocks noGrp="1" noChangeArrowheads="1"/>
          </p:cNvSpPr>
          <p:nvPr>
            <p:ph type="sldNum" sz="quarter" idx="11"/>
          </p:nvPr>
        </p:nvSpPr>
        <p:spPr>
          <a:ln/>
        </p:spPr>
        <p:txBody>
          <a:bodyPr/>
          <a:lstStyle>
            <a:lvl1pPr>
              <a:defRPr/>
            </a:lvl1pPr>
          </a:lstStyle>
          <a:p>
            <a:pPr>
              <a:defRPr/>
            </a:pPr>
            <a:fld id="{D65D56CB-8290-4AD4-92E8-B8E13A68A8FF}" type="slidenum">
              <a:rPr lang="fr-FR" altLang="fr-FR" smtClean="0"/>
              <a:pPr>
                <a:defRPr/>
              </a:pPr>
              <a:t>‹#›</a:t>
            </a:fld>
            <a:endParaRPr lang="fr-FR" altLang="fr-FR"/>
          </a:p>
        </p:txBody>
      </p:sp>
    </p:spTree>
    <p:extLst>
      <p:ext uri="{BB962C8B-B14F-4D97-AF65-F5344CB8AC3E}">
        <p14:creationId xmlns:p14="http://schemas.microsoft.com/office/powerpoint/2010/main" val="19566652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fld id="{8352A943-3A40-49AD-A63B-4BCC14C301F7}" type="datetime7">
              <a:rPr lang="en-US" altLang="fr-FR" smtClean="0"/>
              <a:t>Jun-25</a:t>
            </a:fld>
            <a:endParaRPr lang="fr-FR" altLang="fr-FR"/>
          </a:p>
        </p:txBody>
      </p:sp>
      <p:sp>
        <p:nvSpPr>
          <p:cNvPr id="3" name="Rectangle 4"/>
          <p:cNvSpPr>
            <a:spLocks noGrp="1" noChangeArrowheads="1"/>
          </p:cNvSpPr>
          <p:nvPr>
            <p:ph type="sldNum" sz="quarter" idx="11"/>
          </p:nvPr>
        </p:nvSpPr>
        <p:spPr>
          <a:ln/>
        </p:spPr>
        <p:txBody>
          <a:bodyPr/>
          <a:lstStyle>
            <a:lvl1pPr>
              <a:defRPr/>
            </a:lvl1pPr>
          </a:lstStyle>
          <a:p>
            <a:pPr>
              <a:defRPr/>
            </a:pPr>
            <a:fld id="{D736278B-E398-4C2A-96AF-1CD31FFFB46E}" type="slidenum">
              <a:rPr lang="fr-FR" altLang="fr-FR" smtClean="0"/>
              <a:pPr>
                <a:defRPr/>
              </a:pPr>
              <a:t>‹#›</a:t>
            </a:fld>
            <a:endParaRPr lang="fr-FR" altLang="fr-FR"/>
          </a:p>
        </p:txBody>
      </p:sp>
    </p:spTree>
    <p:extLst>
      <p:ext uri="{BB962C8B-B14F-4D97-AF65-F5344CB8AC3E}">
        <p14:creationId xmlns:p14="http://schemas.microsoft.com/office/powerpoint/2010/main" val="33800044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Cover">
    <p:spTree>
      <p:nvGrpSpPr>
        <p:cNvPr id="1" name=""/>
        <p:cNvGrpSpPr/>
        <p:nvPr/>
      </p:nvGrpSpPr>
      <p:grpSpPr>
        <a:xfrm>
          <a:off x="0" y="0"/>
          <a:ext cx="0" cy="0"/>
          <a:chOff x="0" y="0"/>
          <a:chExt cx="0" cy="0"/>
        </a:xfrm>
      </p:grpSpPr>
      <p:pic>
        <p:nvPicPr>
          <p:cNvPr id="8" name="Image 6">
            <a:extLst>
              <a:ext uri="{FF2B5EF4-FFF2-40B4-BE49-F238E27FC236}">
                <a16:creationId xmlns:a16="http://schemas.microsoft.com/office/drawing/2014/main" id="{19BF63D9-367F-814A-804D-8324E888AD30}"/>
              </a:ext>
            </a:extLst>
          </p:cNvPr>
          <p:cNvPicPr>
            <a:picLocks noChangeAspect="1" noChangeArrowheads="1"/>
          </p:cNvPicPr>
          <p:nvPr/>
        </p:nvPicPr>
        <p:blipFill>
          <a:blip r:embed="rId2"/>
          <a:srcRect/>
          <a:stretch/>
        </p:blipFill>
        <p:spPr bwMode="auto">
          <a:xfrm>
            <a:off x="82967" y="54822"/>
            <a:ext cx="2437677" cy="928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13">
            <a:extLst>
              <a:ext uri="{FF2B5EF4-FFF2-40B4-BE49-F238E27FC236}">
                <a16:creationId xmlns:a16="http://schemas.microsoft.com/office/drawing/2014/main" id="{AACE0688-29E8-0E47-9E87-AAB688ABC467}"/>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212" y="1061619"/>
            <a:ext cx="9143579" cy="2049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hasCustomPrompt="1"/>
          </p:nvPr>
        </p:nvSpPr>
        <p:spPr>
          <a:xfrm>
            <a:off x="745990" y="3318295"/>
            <a:ext cx="8045924" cy="489815"/>
          </a:xfrm>
        </p:spPr>
        <p:txBody>
          <a:bodyPr anchor="t"/>
          <a:lstStyle>
            <a:lvl1pPr algn="l">
              <a:defRPr sz="2700"/>
            </a:lvl1pPr>
          </a:lstStyle>
          <a:p>
            <a:r>
              <a:rPr lang="fr-FR" err="1"/>
              <a:t>Title</a:t>
            </a:r>
            <a:endParaRPr lang="en-US"/>
          </a:p>
        </p:txBody>
      </p:sp>
      <p:sp>
        <p:nvSpPr>
          <p:cNvPr id="3" name="Subtitle 2"/>
          <p:cNvSpPr>
            <a:spLocks noGrp="1"/>
          </p:cNvSpPr>
          <p:nvPr>
            <p:ph type="subTitle" idx="1" hasCustomPrompt="1"/>
          </p:nvPr>
        </p:nvSpPr>
        <p:spPr>
          <a:xfrm>
            <a:off x="745990" y="3886574"/>
            <a:ext cx="8045924" cy="372360"/>
          </a:xfrm>
        </p:spPr>
        <p:txBody>
          <a:bodyPr>
            <a:noAutofit/>
          </a:bodyPr>
          <a:lstStyle>
            <a:lvl1pPr marL="0" indent="0" algn="l">
              <a:buNone/>
              <a:defRPr sz="1350" b="1">
                <a:solidFill>
                  <a:srgbClr val="3F589E"/>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fr-FR" err="1"/>
              <a:t>Subtitle</a:t>
            </a:r>
            <a:endParaRPr lang="en-US"/>
          </a:p>
        </p:txBody>
      </p:sp>
      <p:sp>
        <p:nvSpPr>
          <p:cNvPr id="11" name="Rectangle 10">
            <a:extLst>
              <a:ext uri="{FF2B5EF4-FFF2-40B4-BE49-F238E27FC236}">
                <a16:creationId xmlns:a16="http://schemas.microsoft.com/office/drawing/2014/main" id="{F48785F4-79B6-C546-924B-BD8BA03046D2}"/>
              </a:ext>
            </a:extLst>
          </p:cNvPr>
          <p:cNvSpPr/>
          <p:nvPr/>
        </p:nvSpPr>
        <p:spPr>
          <a:xfrm>
            <a:off x="6812280" y="4709160"/>
            <a:ext cx="2185450" cy="434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13" name="Espace réservé de la date 3">
            <a:extLst>
              <a:ext uri="{FF2B5EF4-FFF2-40B4-BE49-F238E27FC236}">
                <a16:creationId xmlns:a16="http://schemas.microsoft.com/office/drawing/2014/main" id="{BD7F6E7C-3830-C243-A482-FE81C81E2C3B}"/>
              </a:ext>
            </a:extLst>
          </p:cNvPr>
          <p:cNvSpPr>
            <a:spLocks noGrp="1"/>
          </p:cNvSpPr>
          <p:nvPr>
            <p:ph type="dt" sz="half" idx="2"/>
          </p:nvPr>
        </p:nvSpPr>
        <p:spPr>
          <a:xfrm>
            <a:off x="745990" y="4258936"/>
            <a:ext cx="2057400" cy="274637"/>
          </a:xfrm>
          <a:prstGeom prst="rect">
            <a:avLst/>
          </a:prstGeom>
        </p:spPr>
        <p:txBody>
          <a:bodyPr vert="horz" lIns="91440" tIns="45720" rIns="91440" bIns="45720" rtlCol="0" anchor="ctr"/>
          <a:lstStyle>
            <a:lvl1pPr algn="l">
              <a:defRPr sz="600">
                <a:solidFill>
                  <a:schemeClr val="bg1">
                    <a:lumMod val="65000"/>
                  </a:schemeClr>
                </a:solidFill>
              </a:defRPr>
            </a:lvl1pPr>
          </a:lstStyle>
          <a:p>
            <a:pPr>
              <a:defRPr/>
            </a:pPr>
            <a:fld id="{96C46465-A983-474E-8920-1ECA01222491}" type="datetime7">
              <a:rPr lang="en-US" altLang="fr-FR" smtClean="0"/>
              <a:t>Jun-25</a:t>
            </a:fld>
            <a:endParaRPr lang="fr-FR" altLang="fr-FR"/>
          </a:p>
        </p:txBody>
      </p:sp>
      <p:pic>
        <p:nvPicPr>
          <p:cNvPr id="14" name="Image 6">
            <a:extLst>
              <a:ext uri="{FF2B5EF4-FFF2-40B4-BE49-F238E27FC236}">
                <a16:creationId xmlns:a16="http://schemas.microsoft.com/office/drawing/2014/main" id="{D2011115-3C2F-457E-90D5-24183D94E3BC}"/>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956476" y="4624912"/>
            <a:ext cx="1889051" cy="307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2100602"/>
      </p:ext>
    </p:extLst>
  </p:cSld>
  <p:clrMapOvr>
    <a:masterClrMapping/>
  </p:clrMapOvr>
  <p:hf hdr="0" ftr="0"/>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1597820"/>
            <a:ext cx="7772400" cy="1102519"/>
          </a:xfrm>
        </p:spPr>
        <p:txBody>
          <a:bodyPr/>
          <a:lstStyle/>
          <a:p>
            <a:r>
              <a:rPr lang="en-US"/>
              <a:t>Click to edit Master title style</a:t>
            </a:r>
            <a:endParaRPr lang="fr-FR"/>
          </a:p>
        </p:txBody>
      </p:sp>
      <p:sp>
        <p:nvSpPr>
          <p:cNvPr id="3" name="Sous-titr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endParaRPr lang="fr-FR"/>
          </a:p>
        </p:txBody>
      </p:sp>
      <p:sp>
        <p:nvSpPr>
          <p:cNvPr id="4" name="Rectangle 4"/>
          <p:cNvSpPr>
            <a:spLocks noGrp="1" noChangeArrowheads="1"/>
          </p:cNvSpPr>
          <p:nvPr>
            <p:ph type="dt" sz="half" idx="10"/>
          </p:nvPr>
        </p:nvSpPr>
        <p:spPr>
          <a:ln/>
        </p:spPr>
        <p:txBody>
          <a:bodyPr/>
          <a:lstStyle>
            <a:lvl1pPr>
              <a:defRPr/>
            </a:lvl1pPr>
          </a:lstStyle>
          <a:p>
            <a:pPr>
              <a:defRPr/>
            </a:pPr>
            <a:fld id="{82A61ABB-D1D7-4C0F-A751-31096B92269B}" type="datetime7">
              <a:rPr lang="en-US" altLang="fr-FR" smtClean="0"/>
              <a:t>Jun-25</a:t>
            </a:fld>
            <a:endParaRPr lang="fr-FR" altLang="fr-FR"/>
          </a:p>
        </p:txBody>
      </p:sp>
      <p:sp>
        <p:nvSpPr>
          <p:cNvPr id="5" name="Rectangle 6"/>
          <p:cNvSpPr>
            <a:spLocks noGrp="1" noChangeArrowheads="1"/>
          </p:cNvSpPr>
          <p:nvPr>
            <p:ph type="sldNum" sz="quarter" idx="11"/>
          </p:nvPr>
        </p:nvSpPr>
        <p:spPr>
          <a:ln/>
        </p:spPr>
        <p:txBody>
          <a:bodyPr/>
          <a:lstStyle>
            <a:lvl1pPr>
              <a:defRPr/>
            </a:lvl1pPr>
          </a:lstStyle>
          <a:p>
            <a:pPr>
              <a:defRPr/>
            </a:pPr>
            <a:fld id="{E0B6F5EF-246C-4423-8A4A-933FAE31FD9E}" type="slidenum">
              <a:rPr lang="fr-FR" altLang="fr-FR"/>
              <a:pPr>
                <a:defRPr/>
              </a:pPr>
              <a:t>‹#›</a:t>
            </a:fld>
            <a:endParaRPr lang="fr-FR" altLang="fr-FR"/>
          </a:p>
        </p:txBody>
      </p:sp>
    </p:spTree>
    <p:extLst>
      <p:ext uri="{BB962C8B-B14F-4D97-AF65-F5344CB8AC3E}">
        <p14:creationId xmlns:p14="http://schemas.microsoft.com/office/powerpoint/2010/main" val="12596678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539751" y="182166"/>
            <a:ext cx="8064500" cy="371475"/>
          </a:xfrm>
        </p:spPr>
        <p:txBody>
          <a:bodyPr/>
          <a:lstStyle/>
          <a:p>
            <a:r>
              <a:rPr lang="en-US"/>
              <a:t>Click to edit Master title style</a:t>
            </a:r>
            <a:endParaRPr lang="fr-FR"/>
          </a:p>
        </p:txBody>
      </p:sp>
      <p:sp>
        <p:nvSpPr>
          <p:cNvPr id="3" name="Espace réservé du contenu 2"/>
          <p:cNvSpPr>
            <a:spLocks noGrp="1"/>
          </p:cNvSpPr>
          <p:nvPr>
            <p:ph idx="1"/>
          </p:nvPr>
        </p:nvSpPr>
        <p:spPr/>
        <p:txBody>
          <a:bodyPr/>
          <a:lstStyle>
            <a:lvl2pPr>
              <a:buClr>
                <a:srgbClr val="4091A7"/>
              </a:buClr>
              <a:defRPr>
                <a:solidFill>
                  <a:srgbClr val="4091A7"/>
                </a:solidFill>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Rectangle 4"/>
          <p:cNvSpPr>
            <a:spLocks noGrp="1" noChangeArrowheads="1"/>
          </p:cNvSpPr>
          <p:nvPr>
            <p:ph type="dt" sz="half" idx="10"/>
          </p:nvPr>
        </p:nvSpPr>
        <p:spPr>
          <a:ln/>
        </p:spPr>
        <p:txBody>
          <a:bodyPr/>
          <a:lstStyle>
            <a:lvl1pPr>
              <a:defRPr/>
            </a:lvl1pPr>
          </a:lstStyle>
          <a:p>
            <a:pPr>
              <a:defRPr/>
            </a:pPr>
            <a:fld id="{457105E5-C65C-4108-9342-20FBBB462B23}" type="datetime7">
              <a:rPr lang="en-US" altLang="fr-FR" smtClean="0"/>
              <a:t>Jun-25</a:t>
            </a:fld>
            <a:endParaRPr lang="fr-FR" altLang="fr-FR"/>
          </a:p>
        </p:txBody>
      </p:sp>
      <p:sp>
        <p:nvSpPr>
          <p:cNvPr id="5" name="Rectangle 6"/>
          <p:cNvSpPr>
            <a:spLocks noGrp="1" noChangeArrowheads="1"/>
          </p:cNvSpPr>
          <p:nvPr>
            <p:ph type="sldNum" sz="quarter" idx="11"/>
          </p:nvPr>
        </p:nvSpPr>
        <p:spPr>
          <a:ln/>
        </p:spPr>
        <p:txBody>
          <a:bodyPr/>
          <a:lstStyle>
            <a:lvl1pPr>
              <a:defRPr/>
            </a:lvl1pPr>
          </a:lstStyle>
          <a:p>
            <a:pPr>
              <a:defRPr/>
            </a:pPr>
            <a:fld id="{66A0BD40-5AD4-4CFC-AF0B-BC0E1ECF2DB0}" type="slidenum">
              <a:rPr lang="fr-FR" altLang="fr-FR"/>
              <a:pPr>
                <a:defRPr/>
              </a:pPr>
              <a:t>‹#›</a:t>
            </a:fld>
            <a:endParaRPr lang="fr-FR" altLang="fr-FR"/>
          </a:p>
        </p:txBody>
      </p:sp>
    </p:spTree>
    <p:extLst>
      <p:ext uri="{BB962C8B-B14F-4D97-AF65-F5344CB8AC3E}">
        <p14:creationId xmlns:p14="http://schemas.microsoft.com/office/powerpoint/2010/main" val="35038720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3305176"/>
            <a:ext cx="7772400" cy="1021556"/>
          </a:xfrm>
        </p:spPr>
        <p:txBody>
          <a:bodyPr/>
          <a:lstStyle>
            <a:lvl1pPr algn="l">
              <a:defRPr sz="3000" b="1" cap="all"/>
            </a:lvl1pPr>
          </a:lstStyle>
          <a:p>
            <a:r>
              <a:rPr lang="en-US"/>
              <a:t>Click to edit Master title style</a:t>
            </a:r>
            <a:endParaRPr lang="fr-FR"/>
          </a:p>
        </p:txBody>
      </p:sp>
      <p:sp>
        <p:nvSpPr>
          <p:cNvPr id="3" name="Espace réservé du texte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B51D8987-AC04-41B5-929B-1ADAF7426084}" type="datetime7">
              <a:rPr lang="en-US" altLang="fr-FR" smtClean="0"/>
              <a:t>Jun-25</a:t>
            </a:fld>
            <a:endParaRPr lang="fr-FR" altLang="fr-FR"/>
          </a:p>
        </p:txBody>
      </p:sp>
      <p:sp>
        <p:nvSpPr>
          <p:cNvPr id="5" name="Rectangle 6"/>
          <p:cNvSpPr>
            <a:spLocks noGrp="1" noChangeArrowheads="1"/>
          </p:cNvSpPr>
          <p:nvPr>
            <p:ph type="sldNum" sz="quarter" idx="11"/>
          </p:nvPr>
        </p:nvSpPr>
        <p:spPr>
          <a:ln/>
        </p:spPr>
        <p:txBody>
          <a:bodyPr/>
          <a:lstStyle>
            <a:lvl1pPr>
              <a:defRPr/>
            </a:lvl1pPr>
          </a:lstStyle>
          <a:p>
            <a:pPr>
              <a:defRPr/>
            </a:pPr>
            <a:fld id="{A610A93E-6645-47DF-9F2D-5E7E4BAFBA8F}" type="slidenum">
              <a:rPr lang="fr-FR" altLang="fr-FR"/>
              <a:pPr>
                <a:defRPr/>
              </a:pPr>
              <a:t>‹#›</a:t>
            </a:fld>
            <a:endParaRPr lang="fr-FR" altLang="fr-FR"/>
          </a:p>
        </p:txBody>
      </p:sp>
    </p:spTree>
    <p:extLst>
      <p:ext uri="{BB962C8B-B14F-4D97-AF65-F5344CB8AC3E}">
        <p14:creationId xmlns:p14="http://schemas.microsoft.com/office/powerpoint/2010/main" val="2378898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3305176"/>
            <a:ext cx="7772400" cy="1021556"/>
          </a:xfrm>
        </p:spPr>
        <p:txBody>
          <a:bodyPr/>
          <a:lstStyle>
            <a:lvl1pPr algn="l">
              <a:defRPr sz="3000" b="1" cap="all" baseline="0">
                <a:solidFill>
                  <a:srgbClr val="4091A7"/>
                </a:solidFill>
              </a:defRPr>
            </a:lvl1pPr>
          </a:lstStyle>
          <a:p>
            <a:r>
              <a:rPr lang="en-US"/>
              <a:t>Click to edit Master title style</a:t>
            </a:r>
            <a:endParaRPr lang="fr-FR"/>
          </a:p>
        </p:txBody>
      </p:sp>
      <p:sp>
        <p:nvSpPr>
          <p:cNvPr id="3" name="Espace réservé du texte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fld id="{B8A7E6C8-FD43-4E61-8F4A-5838002F87BD}" type="datetimeFigureOut">
              <a:rPr lang="en-US" smtClean="0"/>
              <a:t>6/23/2025</a:t>
            </a:fld>
            <a:endParaRPr lang="en-US"/>
          </a:p>
        </p:txBody>
      </p:sp>
      <p:sp>
        <p:nvSpPr>
          <p:cNvPr id="5" name="Rectangle 4"/>
          <p:cNvSpPr>
            <a:spLocks noGrp="1" noChangeArrowheads="1"/>
          </p:cNvSpPr>
          <p:nvPr>
            <p:ph type="sldNum" sz="quarter" idx="11"/>
          </p:nvPr>
        </p:nvSpPr>
        <p:spPr>
          <a:ln/>
        </p:spPr>
        <p:txBody>
          <a:bodyPr/>
          <a:lstStyle>
            <a:lvl1pPr>
              <a:defRPr/>
            </a:lvl1pPr>
          </a:lstStyle>
          <a:p>
            <a:fld id="{58AC54D0-6F24-4131-BD89-A6C5953DA250}" type="slidenum">
              <a:rPr lang="en-US" smtClean="0"/>
              <a:t>‹#›</a:t>
            </a:fld>
            <a:endParaRPr lang="en-US"/>
          </a:p>
        </p:txBody>
      </p:sp>
    </p:spTree>
    <p:extLst>
      <p:ext uri="{BB962C8B-B14F-4D97-AF65-F5344CB8AC3E}">
        <p14:creationId xmlns:p14="http://schemas.microsoft.com/office/powerpoint/2010/main" val="556278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Click to edit Master title style</a:t>
            </a:r>
            <a:endParaRPr lang="fr-FR"/>
          </a:p>
        </p:txBody>
      </p:sp>
      <p:sp>
        <p:nvSpPr>
          <p:cNvPr id="3" name="Rectangle 4"/>
          <p:cNvSpPr>
            <a:spLocks noGrp="1" noChangeArrowheads="1"/>
          </p:cNvSpPr>
          <p:nvPr>
            <p:ph type="dt" sz="half" idx="10"/>
          </p:nvPr>
        </p:nvSpPr>
        <p:spPr>
          <a:ln/>
        </p:spPr>
        <p:txBody>
          <a:bodyPr/>
          <a:lstStyle>
            <a:lvl1pPr>
              <a:defRPr/>
            </a:lvl1pPr>
          </a:lstStyle>
          <a:p>
            <a:pPr>
              <a:defRPr/>
            </a:pPr>
            <a:fld id="{D5164BC7-F89A-436B-B608-FED054C6FB50}" type="datetime7">
              <a:rPr lang="en-US" altLang="fr-FR" smtClean="0"/>
              <a:t>Jun-25</a:t>
            </a:fld>
            <a:endParaRPr lang="fr-FR" altLang="fr-FR"/>
          </a:p>
        </p:txBody>
      </p:sp>
      <p:sp>
        <p:nvSpPr>
          <p:cNvPr id="4" name="Rectangle 6"/>
          <p:cNvSpPr>
            <a:spLocks noGrp="1" noChangeArrowheads="1"/>
          </p:cNvSpPr>
          <p:nvPr>
            <p:ph type="sldNum" sz="quarter" idx="11"/>
          </p:nvPr>
        </p:nvSpPr>
        <p:spPr>
          <a:ln/>
        </p:spPr>
        <p:txBody>
          <a:bodyPr/>
          <a:lstStyle>
            <a:lvl1pPr>
              <a:defRPr/>
            </a:lvl1pPr>
          </a:lstStyle>
          <a:p>
            <a:pPr>
              <a:defRPr/>
            </a:pPr>
            <a:fld id="{D65D56CB-8290-4AD4-92E8-B8E13A68A8FF}" type="slidenum">
              <a:rPr lang="fr-FR" altLang="fr-FR"/>
              <a:pPr>
                <a:defRPr/>
              </a:pPr>
              <a:t>‹#›</a:t>
            </a:fld>
            <a:endParaRPr lang="fr-FR" altLang="fr-FR"/>
          </a:p>
        </p:txBody>
      </p:sp>
    </p:spTree>
    <p:extLst>
      <p:ext uri="{BB962C8B-B14F-4D97-AF65-F5344CB8AC3E}">
        <p14:creationId xmlns:p14="http://schemas.microsoft.com/office/powerpoint/2010/main" val="13131829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8352A943-3A40-49AD-A63B-4BCC14C301F7}" type="datetime7">
              <a:rPr lang="en-US" altLang="fr-FR" smtClean="0"/>
              <a:t>Jun-25</a:t>
            </a:fld>
            <a:endParaRPr lang="fr-FR" altLang="fr-FR"/>
          </a:p>
        </p:txBody>
      </p:sp>
      <p:sp>
        <p:nvSpPr>
          <p:cNvPr id="3" name="Rectangle 6"/>
          <p:cNvSpPr>
            <a:spLocks noGrp="1" noChangeArrowheads="1"/>
          </p:cNvSpPr>
          <p:nvPr>
            <p:ph type="sldNum" sz="quarter" idx="11"/>
          </p:nvPr>
        </p:nvSpPr>
        <p:spPr>
          <a:ln/>
        </p:spPr>
        <p:txBody>
          <a:bodyPr/>
          <a:lstStyle>
            <a:lvl1pPr>
              <a:defRPr/>
            </a:lvl1pPr>
          </a:lstStyle>
          <a:p>
            <a:pPr>
              <a:defRPr/>
            </a:pPr>
            <a:fld id="{D736278B-E398-4C2A-96AF-1CD31FFFB46E}" type="slidenum">
              <a:rPr lang="fr-FR" altLang="fr-FR"/>
              <a:pPr>
                <a:defRPr/>
              </a:pPr>
              <a:t>‹#›</a:t>
            </a:fld>
            <a:endParaRPr lang="fr-FR" altLang="fr-FR"/>
          </a:p>
        </p:txBody>
      </p:sp>
    </p:spTree>
    <p:extLst>
      <p:ext uri="{BB962C8B-B14F-4D97-AF65-F5344CB8AC3E}">
        <p14:creationId xmlns:p14="http://schemas.microsoft.com/office/powerpoint/2010/main" val="11218131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Diapositive de titre">
    <p:spTree>
      <p:nvGrpSpPr>
        <p:cNvPr id="1" name=""/>
        <p:cNvGrpSpPr/>
        <p:nvPr/>
      </p:nvGrpSpPr>
      <p:grpSpPr>
        <a:xfrm>
          <a:off x="0" y="0"/>
          <a:ext cx="0" cy="0"/>
          <a:chOff x="0" y="0"/>
          <a:chExt cx="0" cy="0"/>
        </a:xfrm>
      </p:grpSpPr>
      <p:pic>
        <p:nvPicPr>
          <p:cNvPr id="28" name="Image 4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145"/>
            <a:ext cx="9144000" cy="5136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8"/>
          <p:cNvGrpSpPr>
            <a:grpSpLocks/>
          </p:cNvGrpSpPr>
          <p:nvPr/>
        </p:nvGrpSpPr>
        <p:grpSpPr bwMode="auto">
          <a:xfrm>
            <a:off x="1677989" y="3798095"/>
            <a:ext cx="698500" cy="102394"/>
            <a:chOff x="1152" y="3216"/>
            <a:chExt cx="440" cy="86"/>
          </a:xfrm>
        </p:grpSpPr>
        <p:sp>
          <p:nvSpPr>
            <p:cNvPr id="6" name="Freeform 9"/>
            <p:cNvSpPr>
              <a:spLocks/>
            </p:cNvSpPr>
            <p:nvPr/>
          </p:nvSpPr>
          <p:spPr bwMode="gray">
            <a:xfrm>
              <a:off x="1222" y="3216"/>
              <a:ext cx="107" cy="86"/>
            </a:xfrm>
            <a:custGeom>
              <a:avLst/>
              <a:gdLst>
                <a:gd name="T0" fmla="*/ 2 w 107"/>
                <a:gd name="T1" fmla="*/ 86 h 86"/>
                <a:gd name="T2" fmla="*/ 0 w 107"/>
                <a:gd name="T3" fmla="*/ 86 h 86"/>
                <a:gd name="T4" fmla="*/ 105 w 107"/>
                <a:gd name="T5" fmla="*/ 0 h 86"/>
                <a:gd name="T6" fmla="*/ 107 w 107"/>
                <a:gd name="T7" fmla="*/ 0 h 86"/>
                <a:gd name="T8" fmla="*/ 2 w 107"/>
                <a:gd name="T9" fmla="*/ 86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86">
                  <a:moveTo>
                    <a:pt x="2" y="86"/>
                  </a:moveTo>
                  <a:lnTo>
                    <a:pt x="0" y="86"/>
                  </a:lnTo>
                  <a:lnTo>
                    <a:pt x="105" y="0"/>
                  </a:lnTo>
                  <a:lnTo>
                    <a:pt x="107" y="0"/>
                  </a:lnTo>
                  <a:lnTo>
                    <a:pt x="2" y="86"/>
                  </a:lnTo>
                  <a:close/>
                </a:path>
              </a:pathLst>
            </a:custGeom>
            <a:solidFill>
              <a:srgbClr val="FFFFFF"/>
            </a:solidFill>
            <a:ln w="1270">
              <a:solidFill>
                <a:schemeClr val="bg1"/>
              </a:solidFill>
              <a:round/>
              <a:headEnd/>
              <a:tailEnd/>
            </a:ln>
          </p:spPr>
          <p:txBody>
            <a:bodyPr/>
            <a:lstStyle/>
            <a:p>
              <a:endParaRPr lang="fr-FR" sz="1800"/>
            </a:p>
          </p:txBody>
        </p:sp>
        <p:sp>
          <p:nvSpPr>
            <p:cNvPr id="7" name="Freeform 10"/>
            <p:cNvSpPr>
              <a:spLocks/>
            </p:cNvSpPr>
            <p:nvPr/>
          </p:nvSpPr>
          <p:spPr bwMode="gray">
            <a:xfrm>
              <a:off x="1244" y="3216"/>
              <a:ext cx="107" cy="86"/>
            </a:xfrm>
            <a:custGeom>
              <a:avLst/>
              <a:gdLst>
                <a:gd name="T0" fmla="*/ 2 w 107"/>
                <a:gd name="T1" fmla="*/ 86 h 86"/>
                <a:gd name="T2" fmla="*/ 0 w 107"/>
                <a:gd name="T3" fmla="*/ 86 h 86"/>
                <a:gd name="T4" fmla="*/ 105 w 107"/>
                <a:gd name="T5" fmla="*/ 0 h 86"/>
                <a:gd name="T6" fmla="*/ 107 w 107"/>
                <a:gd name="T7" fmla="*/ 0 h 86"/>
                <a:gd name="T8" fmla="*/ 2 w 107"/>
                <a:gd name="T9" fmla="*/ 86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86">
                  <a:moveTo>
                    <a:pt x="2" y="86"/>
                  </a:moveTo>
                  <a:lnTo>
                    <a:pt x="0" y="86"/>
                  </a:lnTo>
                  <a:lnTo>
                    <a:pt x="105" y="0"/>
                  </a:lnTo>
                  <a:lnTo>
                    <a:pt x="107" y="0"/>
                  </a:lnTo>
                  <a:lnTo>
                    <a:pt x="2" y="86"/>
                  </a:lnTo>
                  <a:close/>
                </a:path>
              </a:pathLst>
            </a:custGeom>
            <a:solidFill>
              <a:srgbClr val="FFFFFF"/>
            </a:solidFill>
            <a:ln w="1270">
              <a:solidFill>
                <a:schemeClr val="bg1"/>
              </a:solidFill>
              <a:round/>
              <a:headEnd/>
              <a:tailEnd/>
            </a:ln>
          </p:spPr>
          <p:txBody>
            <a:bodyPr/>
            <a:lstStyle/>
            <a:p>
              <a:endParaRPr lang="fr-FR" sz="1800"/>
            </a:p>
          </p:txBody>
        </p:sp>
        <p:sp>
          <p:nvSpPr>
            <p:cNvPr id="8" name="Freeform 11"/>
            <p:cNvSpPr>
              <a:spLocks/>
            </p:cNvSpPr>
            <p:nvPr/>
          </p:nvSpPr>
          <p:spPr bwMode="gray">
            <a:xfrm>
              <a:off x="1178" y="3216"/>
              <a:ext cx="107" cy="86"/>
            </a:xfrm>
            <a:custGeom>
              <a:avLst/>
              <a:gdLst>
                <a:gd name="T0" fmla="*/ 2 w 107"/>
                <a:gd name="T1" fmla="*/ 86 h 86"/>
                <a:gd name="T2" fmla="*/ 0 w 107"/>
                <a:gd name="T3" fmla="*/ 86 h 86"/>
                <a:gd name="T4" fmla="*/ 105 w 107"/>
                <a:gd name="T5" fmla="*/ 0 h 86"/>
                <a:gd name="T6" fmla="*/ 107 w 107"/>
                <a:gd name="T7" fmla="*/ 0 h 86"/>
                <a:gd name="T8" fmla="*/ 2 w 107"/>
                <a:gd name="T9" fmla="*/ 86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86">
                  <a:moveTo>
                    <a:pt x="2" y="86"/>
                  </a:moveTo>
                  <a:lnTo>
                    <a:pt x="0" y="86"/>
                  </a:lnTo>
                  <a:lnTo>
                    <a:pt x="105" y="0"/>
                  </a:lnTo>
                  <a:lnTo>
                    <a:pt x="107" y="0"/>
                  </a:lnTo>
                  <a:lnTo>
                    <a:pt x="2" y="86"/>
                  </a:lnTo>
                  <a:close/>
                </a:path>
              </a:pathLst>
            </a:custGeom>
            <a:solidFill>
              <a:srgbClr val="FFFFFF"/>
            </a:solidFill>
            <a:ln w="1270">
              <a:solidFill>
                <a:schemeClr val="bg1"/>
              </a:solidFill>
              <a:round/>
              <a:headEnd/>
              <a:tailEnd/>
            </a:ln>
          </p:spPr>
          <p:txBody>
            <a:bodyPr/>
            <a:lstStyle/>
            <a:p>
              <a:endParaRPr lang="fr-FR" sz="1800"/>
            </a:p>
          </p:txBody>
        </p:sp>
        <p:sp>
          <p:nvSpPr>
            <p:cNvPr id="9" name="Freeform 12"/>
            <p:cNvSpPr>
              <a:spLocks/>
            </p:cNvSpPr>
            <p:nvPr/>
          </p:nvSpPr>
          <p:spPr bwMode="gray">
            <a:xfrm>
              <a:off x="1152" y="3216"/>
              <a:ext cx="108" cy="86"/>
            </a:xfrm>
            <a:custGeom>
              <a:avLst/>
              <a:gdLst>
                <a:gd name="T0" fmla="*/ 2 w 108"/>
                <a:gd name="T1" fmla="*/ 86 h 86"/>
                <a:gd name="T2" fmla="*/ 0 w 108"/>
                <a:gd name="T3" fmla="*/ 86 h 86"/>
                <a:gd name="T4" fmla="*/ 106 w 108"/>
                <a:gd name="T5" fmla="*/ 0 h 86"/>
                <a:gd name="T6" fmla="*/ 108 w 108"/>
                <a:gd name="T7" fmla="*/ 0 h 86"/>
                <a:gd name="T8" fmla="*/ 2 w 108"/>
                <a:gd name="T9" fmla="*/ 86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8" h="86">
                  <a:moveTo>
                    <a:pt x="2" y="86"/>
                  </a:moveTo>
                  <a:lnTo>
                    <a:pt x="0" y="86"/>
                  </a:lnTo>
                  <a:lnTo>
                    <a:pt x="106" y="0"/>
                  </a:lnTo>
                  <a:lnTo>
                    <a:pt x="108" y="0"/>
                  </a:lnTo>
                  <a:lnTo>
                    <a:pt x="2" y="86"/>
                  </a:lnTo>
                  <a:close/>
                </a:path>
              </a:pathLst>
            </a:custGeom>
            <a:solidFill>
              <a:srgbClr val="FFFFFF"/>
            </a:solidFill>
            <a:ln w="1270">
              <a:solidFill>
                <a:schemeClr val="bg1"/>
              </a:solidFill>
              <a:round/>
              <a:headEnd/>
              <a:tailEnd/>
            </a:ln>
          </p:spPr>
          <p:txBody>
            <a:bodyPr/>
            <a:lstStyle/>
            <a:p>
              <a:endParaRPr lang="fr-FR" sz="1800"/>
            </a:p>
          </p:txBody>
        </p:sp>
        <p:sp>
          <p:nvSpPr>
            <p:cNvPr id="10" name="Freeform 13"/>
            <p:cNvSpPr>
              <a:spLocks/>
            </p:cNvSpPr>
            <p:nvPr/>
          </p:nvSpPr>
          <p:spPr bwMode="gray">
            <a:xfrm>
              <a:off x="1200" y="3216"/>
              <a:ext cx="107" cy="86"/>
            </a:xfrm>
            <a:custGeom>
              <a:avLst/>
              <a:gdLst>
                <a:gd name="T0" fmla="*/ 2 w 107"/>
                <a:gd name="T1" fmla="*/ 86 h 86"/>
                <a:gd name="T2" fmla="*/ 0 w 107"/>
                <a:gd name="T3" fmla="*/ 86 h 86"/>
                <a:gd name="T4" fmla="*/ 105 w 107"/>
                <a:gd name="T5" fmla="*/ 0 h 86"/>
                <a:gd name="T6" fmla="*/ 107 w 107"/>
                <a:gd name="T7" fmla="*/ 0 h 86"/>
                <a:gd name="T8" fmla="*/ 2 w 107"/>
                <a:gd name="T9" fmla="*/ 86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86">
                  <a:moveTo>
                    <a:pt x="2" y="86"/>
                  </a:moveTo>
                  <a:lnTo>
                    <a:pt x="0" y="86"/>
                  </a:lnTo>
                  <a:lnTo>
                    <a:pt x="105" y="0"/>
                  </a:lnTo>
                  <a:lnTo>
                    <a:pt x="107" y="0"/>
                  </a:lnTo>
                  <a:lnTo>
                    <a:pt x="2" y="86"/>
                  </a:lnTo>
                  <a:close/>
                </a:path>
              </a:pathLst>
            </a:custGeom>
            <a:solidFill>
              <a:srgbClr val="FFFFFF"/>
            </a:solidFill>
            <a:ln w="1270">
              <a:solidFill>
                <a:schemeClr val="bg1"/>
              </a:solidFill>
              <a:round/>
              <a:headEnd/>
              <a:tailEnd/>
            </a:ln>
          </p:spPr>
          <p:txBody>
            <a:bodyPr/>
            <a:lstStyle/>
            <a:p>
              <a:endParaRPr lang="fr-FR" sz="1800"/>
            </a:p>
          </p:txBody>
        </p:sp>
        <p:sp>
          <p:nvSpPr>
            <p:cNvPr id="11" name="Freeform 14"/>
            <p:cNvSpPr>
              <a:spLocks/>
            </p:cNvSpPr>
            <p:nvPr/>
          </p:nvSpPr>
          <p:spPr bwMode="gray">
            <a:xfrm>
              <a:off x="1265" y="3216"/>
              <a:ext cx="108" cy="86"/>
            </a:xfrm>
            <a:custGeom>
              <a:avLst/>
              <a:gdLst>
                <a:gd name="T0" fmla="*/ 2 w 108"/>
                <a:gd name="T1" fmla="*/ 86 h 86"/>
                <a:gd name="T2" fmla="*/ 0 w 108"/>
                <a:gd name="T3" fmla="*/ 86 h 86"/>
                <a:gd name="T4" fmla="*/ 106 w 108"/>
                <a:gd name="T5" fmla="*/ 0 h 86"/>
                <a:gd name="T6" fmla="*/ 108 w 108"/>
                <a:gd name="T7" fmla="*/ 0 h 86"/>
                <a:gd name="T8" fmla="*/ 2 w 108"/>
                <a:gd name="T9" fmla="*/ 86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8" h="86">
                  <a:moveTo>
                    <a:pt x="2" y="86"/>
                  </a:moveTo>
                  <a:lnTo>
                    <a:pt x="0" y="86"/>
                  </a:lnTo>
                  <a:lnTo>
                    <a:pt x="106" y="0"/>
                  </a:lnTo>
                  <a:lnTo>
                    <a:pt x="108" y="0"/>
                  </a:lnTo>
                  <a:lnTo>
                    <a:pt x="2" y="86"/>
                  </a:lnTo>
                  <a:close/>
                </a:path>
              </a:pathLst>
            </a:custGeom>
            <a:solidFill>
              <a:srgbClr val="FFFFFF"/>
            </a:solidFill>
            <a:ln w="1270">
              <a:solidFill>
                <a:schemeClr val="bg1"/>
              </a:solidFill>
              <a:round/>
              <a:headEnd/>
              <a:tailEnd/>
            </a:ln>
          </p:spPr>
          <p:txBody>
            <a:bodyPr/>
            <a:lstStyle/>
            <a:p>
              <a:endParaRPr lang="fr-FR" sz="1800"/>
            </a:p>
          </p:txBody>
        </p:sp>
        <p:sp>
          <p:nvSpPr>
            <p:cNvPr id="12" name="Freeform 15"/>
            <p:cNvSpPr>
              <a:spLocks/>
            </p:cNvSpPr>
            <p:nvPr/>
          </p:nvSpPr>
          <p:spPr bwMode="gray">
            <a:xfrm>
              <a:off x="1287" y="3216"/>
              <a:ext cx="108" cy="86"/>
            </a:xfrm>
            <a:custGeom>
              <a:avLst/>
              <a:gdLst>
                <a:gd name="T0" fmla="*/ 2 w 108"/>
                <a:gd name="T1" fmla="*/ 86 h 86"/>
                <a:gd name="T2" fmla="*/ 0 w 108"/>
                <a:gd name="T3" fmla="*/ 86 h 86"/>
                <a:gd name="T4" fmla="*/ 106 w 108"/>
                <a:gd name="T5" fmla="*/ 0 h 86"/>
                <a:gd name="T6" fmla="*/ 108 w 108"/>
                <a:gd name="T7" fmla="*/ 0 h 86"/>
                <a:gd name="T8" fmla="*/ 2 w 108"/>
                <a:gd name="T9" fmla="*/ 86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8" h="86">
                  <a:moveTo>
                    <a:pt x="2" y="86"/>
                  </a:moveTo>
                  <a:lnTo>
                    <a:pt x="0" y="86"/>
                  </a:lnTo>
                  <a:lnTo>
                    <a:pt x="106" y="0"/>
                  </a:lnTo>
                  <a:lnTo>
                    <a:pt x="108" y="0"/>
                  </a:lnTo>
                  <a:lnTo>
                    <a:pt x="2" y="86"/>
                  </a:lnTo>
                  <a:close/>
                </a:path>
              </a:pathLst>
            </a:custGeom>
            <a:solidFill>
              <a:srgbClr val="FFFFFF"/>
            </a:solidFill>
            <a:ln w="1270">
              <a:solidFill>
                <a:schemeClr val="bg1"/>
              </a:solidFill>
              <a:round/>
              <a:headEnd/>
              <a:tailEnd/>
            </a:ln>
          </p:spPr>
          <p:txBody>
            <a:bodyPr/>
            <a:lstStyle/>
            <a:p>
              <a:endParaRPr lang="fr-FR" sz="1800"/>
            </a:p>
          </p:txBody>
        </p:sp>
        <p:sp>
          <p:nvSpPr>
            <p:cNvPr id="13" name="Freeform 16"/>
            <p:cNvSpPr>
              <a:spLocks/>
            </p:cNvSpPr>
            <p:nvPr/>
          </p:nvSpPr>
          <p:spPr bwMode="gray">
            <a:xfrm>
              <a:off x="1309" y="3216"/>
              <a:ext cx="108" cy="86"/>
            </a:xfrm>
            <a:custGeom>
              <a:avLst/>
              <a:gdLst>
                <a:gd name="T0" fmla="*/ 2 w 108"/>
                <a:gd name="T1" fmla="*/ 86 h 86"/>
                <a:gd name="T2" fmla="*/ 0 w 108"/>
                <a:gd name="T3" fmla="*/ 86 h 86"/>
                <a:gd name="T4" fmla="*/ 106 w 108"/>
                <a:gd name="T5" fmla="*/ 0 h 86"/>
                <a:gd name="T6" fmla="*/ 108 w 108"/>
                <a:gd name="T7" fmla="*/ 0 h 86"/>
                <a:gd name="T8" fmla="*/ 2 w 108"/>
                <a:gd name="T9" fmla="*/ 86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8" h="86">
                  <a:moveTo>
                    <a:pt x="2" y="86"/>
                  </a:moveTo>
                  <a:lnTo>
                    <a:pt x="0" y="86"/>
                  </a:lnTo>
                  <a:lnTo>
                    <a:pt x="106" y="0"/>
                  </a:lnTo>
                  <a:lnTo>
                    <a:pt x="108" y="0"/>
                  </a:lnTo>
                  <a:lnTo>
                    <a:pt x="2" y="86"/>
                  </a:lnTo>
                  <a:close/>
                </a:path>
              </a:pathLst>
            </a:custGeom>
            <a:solidFill>
              <a:srgbClr val="FFFFFF"/>
            </a:solidFill>
            <a:ln w="1270">
              <a:solidFill>
                <a:schemeClr val="bg1"/>
              </a:solidFill>
              <a:round/>
              <a:headEnd/>
              <a:tailEnd/>
            </a:ln>
          </p:spPr>
          <p:txBody>
            <a:bodyPr/>
            <a:lstStyle/>
            <a:p>
              <a:endParaRPr lang="fr-FR" sz="1800"/>
            </a:p>
          </p:txBody>
        </p:sp>
        <p:sp>
          <p:nvSpPr>
            <p:cNvPr id="14" name="Freeform 17"/>
            <p:cNvSpPr>
              <a:spLocks/>
            </p:cNvSpPr>
            <p:nvPr/>
          </p:nvSpPr>
          <p:spPr bwMode="gray">
            <a:xfrm>
              <a:off x="1331" y="3216"/>
              <a:ext cx="108" cy="86"/>
            </a:xfrm>
            <a:custGeom>
              <a:avLst/>
              <a:gdLst>
                <a:gd name="T0" fmla="*/ 2 w 108"/>
                <a:gd name="T1" fmla="*/ 86 h 86"/>
                <a:gd name="T2" fmla="*/ 0 w 108"/>
                <a:gd name="T3" fmla="*/ 86 h 86"/>
                <a:gd name="T4" fmla="*/ 106 w 108"/>
                <a:gd name="T5" fmla="*/ 0 h 86"/>
                <a:gd name="T6" fmla="*/ 108 w 108"/>
                <a:gd name="T7" fmla="*/ 0 h 86"/>
                <a:gd name="T8" fmla="*/ 2 w 108"/>
                <a:gd name="T9" fmla="*/ 86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8" h="86">
                  <a:moveTo>
                    <a:pt x="2" y="86"/>
                  </a:moveTo>
                  <a:lnTo>
                    <a:pt x="0" y="86"/>
                  </a:lnTo>
                  <a:lnTo>
                    <a:pt x="106" y="0"/>
                  </a:lnTo>
                  <a:lnTo>
                    <a:pt x="108" y="0"/>
                  </a:lnTo>
                  <a:lnTo>
                    <a:pt x="2" y="86"/>
                  </a:lnTo>
                  <a:close/>
                </a:path>
              </a:pathLst>
            </a:custGeom>
            <a:solidFill>
              <a:srgbClr val="FFFFFF"/>
            </a:solidFill>
            <a:ln w="1270">
              <a:solidFill>
                <a:schemeClr val="bg1"/>
              </a:solidFill>
              <a:round/>
              <a:headEnd/>
              <a:tailEnd/>
            </a:ln>
          </p:spPr>
          <p:txBody>
            <a:bodyPr/>
            <a:lstStyle/>
            <a:p>
              <a:endParaRPr lang="fr-FR" sz="1800"/>
            </a:p>
          </p:txBody>
        </p:sp>
        <p:sp>
          <p:nvSpPr>
            <p:cNvPr id="15" name="Freeform 18"/>
            <p:cNvSpPr>
              <a:spLocks/>
            </p:cNvSpPr>
            <p:nvPr/>
          </p:nvSpPr>
          <p:spPr bwMode="gray">
            <a:xfrm>
              <a:off x="1353" y="3216"/>
              <a:ext cx="108" cy="86"/>
            </a:xfrm>
            <a:custGeom>
              <a:avLst/>
              <a:gdLst>
                <a:gd name="T0" fmla="*/ 2 w 108"/>
                <a:gd name="T1" fmla="*/ 86 h 86"/>
                <a:gd name="T2" fmla="*/ 0 w 108"/>
                <a:gd name="T3" fmla="*/ 86 h 86"/>
                <a:gd name="T4" fmla="*/ 106 w 108"/>
                <a:gd name="T5" fmla="*/ 0 h 86"/>
                <a:gd name="T6" fmla="*/ 108 w 108"/>
                <a:gd name="T7" fmla="*/ 0 h 86"/>
                <a:gd name="T8" fmla="*/ 2 w 108"/>
                <a:gd name="T9" fmla="*/ 86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8" h="86">
                  <a:moveTo>
                    <a:pt x="2" y="86"/>
                  </a:moveTo>
                  <a:lnTo>
                    <a:pt x="0" y="86"/>
                  </a:lnTo>
                  <a:lnTo>
                    <a:pt x="106" y="0"/>
                  </a:lnTo>
                  <a:lnTo>
                    <a:pt x="108" y="0"/>
                  </a:lnTo>
                  <a:lnTo>
                    <a:pt x="2" y="86"/>
                  </a:lnTo>
                  <a:close/>
                </a:path>
              </a:pathLst>
            </a:custGeom>
            <a:solidFill>
              <a:srgbClr val="FFFFFF"/>
            </a:solidFill>
            <a:ln w="1270">
              <a:solidFill>
                <a:schemeClr val="bg1"/>
              </a:solidFill>
              <a:round/>
              <a:headEnd/>
              <a:tailEnd/>
            </a:ln>
          </p:spPr>
          <p:txBody>
            <a:bodyPr/>
            <a:lstStyle/>
            <a:p>
              <a:endParaRPr lang="fr-FR" sz="1800"/>
            </a:p>
          </p:txBody>
        </p:sp>
        <p:sp>
          <p:nvSpPr>
            <p:cNvPr id="16" name="Freeform 19"/>
            <p:cNvSpPr>
              <a:spLocks/>
            </p:cNvSpPr>
            <p:nvPr/>
          </p:nvSpPr>
          <p:spPr bwMode="gray">
            <a:xfrm>
              <a:off x="1375" y="3216"/>
              <a:ext cx="108" cy="86"/>
            </a:xfrm>
            <a:custGeom>
              <a:avLst/>
              <a:gdLst>
                <a:gd name="T0" fmla="*/ 2 w 108"/>
                <a:gd name="T1" fmla="*/ 86 h 86"/>
                <a:gd name="T2" fmla="*/ 0 w 108"/>
                <a:gd name="T3" fmla="*/ 86 h 86"/>
                <a:gd name="T4" fmla="*/ 106 w 108"/>
                <a:gd name="T5" fmla="*/ 0 h 86"/>
                <a:gd name="T6" fmla="*/ 108 w 108"/>
                <a:gd name="T7" fmla="*/ 0 h 86"/>
                <a:gd name="T8" fmla="*/ 2 w 108"/>
                <a:gd name="T9" fmla="*/ 86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8" h="86">
                  <a:moveTo>
                    <a:pt x="2" y="86"/>
                  </a:moveTo>
                  <a:lnTo>
                    <a:pt x="0" y="86"/>
                  </a:lnTo>
                  <a:lnTo>
                    <a:pt x="106" y="0"/>
                  </a:lnTo>
                  <a:lnTo>
                    <a:pt x="108" y="0"/>
                  </a:lnTo>
                  <a:lnTo>
                    <a:pt x="2" y="86"/>
                  </a:lnTo>
                  <a:close/>
                </a:path>
              </a:pathLst>
            </a:custGeom>
            <a:solidFill>
              <a:srgbClr val="FFFFFF"/>
            </a:solidFill>
            <a:ln w="1270">
              <a:solidFill>
                <a:schemeClr val="bg1"/>
              </a:solidFill>
              <a:round/>
              <a:headEnd/>
              <a:tailEnd/>
            </a:ln>
          </p:spPr>
          <p:txBody>
            <a:bodyPr/>
            <a:lstStyle/>
            <a:p>
              <a:endParaRPr lang="fr-FR" sz="1800"/>
            </a:p>
          </p:txBody>
        </p:sp>
        <p:sp>
          <p:nvSpPr>
            <p:cNvPr id="17" name="Freeform 20"/>
            <p:cNvSpPr>
              <a:spLocks/>
            </p:cNvSpPr>
            <p:nvPr/>
          </p:nvSpPr>
          <p:spPr bwMode="gray">
            <a:xfrm>
              <a:off x="1397" y="3216"/>
              <a:ext cx="107" cy="86"/>
            </a:xfrm>
            <a:custGeom>
              <a:avLst/>
              <a:gdLst>
                <a:gd name="T0" fmla="*/ 2 w 107"/>
                <a:gd name="T1" fmla="*/ 86 h 86"/>
                <a:gd name="T2" fmla="*/ 0 w 107"/>
                <a:gd name="T3" fmla="*/ 86 h 86"/>
                <a:gd name="T4" fmla="*/ 105 w 107"/>
                <a:gd name="T5" fmla="*/ 0 h 86"/>
                <a:gd name="T6" fmla="*/ 107 w 107"/>
                <a:gd name="T7" fmla="*/ 0 h 86"/>
                <a:gd name="T8" fmla="*/ 2 w 107"/>
                <a:gd name="T9" fmla="*/ 86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86">
                  <a:moveTo>
                    <a:pt x="2" y="86"/>
                  </a:moveTo>
                  <a:lnTo>
                    <a:pt x="0" y="86"/>
                  </a:lnTo>
                  <a:lnTo>
                    <a:pt x="105" y="0"/>
                  </a:lnTo>
                  <a:lnTo>
                    <a:pt x="107" y="0"/>
                  </a:lnTo>
                  <a:lnTo>
                    <a:pt x="2" y="86"/>
                  </a:lnTo>
                  <a:close/>
                </a:path>
              </a:pathLst>
            </a:custGeom>
            <a:solidFill>
              <a:srgbClr val="FFFFFF"/>
            </a:solidFill>
            <a:ln w="1270">
              <a:solidFill>
                <a:schemeClr val="bg1"/>
              </a:solidFill>
              <a:round/>
              <a:headEnd/>
              <a:tailEnd/>
            </a:ln>
          </p:spPr>
          <p:txBody>
            <a:bodyPr/>
            <a:lstStyle/>
            <a:p>
              <a:endParaRPr lang="fr-FR" sz="1800"/>
            </a:p>
          </p:txBody>
        </p:sp>
        <p:sp>
          <p:nvSpPr>
            <p:cNvPr id="18" name="Freeform 21"/>
            <p:cNvSpPr>
              <a:spLocks/>
            </p:cNvSpPr>
            <p:nvPr/>
          </p:nvSpPr>
          <p:spPr bwMode="gray">
            <a:xfrm>
              <a:off x="1419" y="3216"/>
              <a:ext cx="107" cy="86"/>
            </a:xfrm>
            <a:custGeom>
              <a:avLst/>
              <a:gdLst>
                <a:gd name="T0" fmla="*/ 2 w 107"/>
                <a:gd name="T1" fmla="*/ 86 h 86"/>
                <a:gd name="T2" fmla="*/ 0 w 107"/>
                <a:gd name="T3" fmla="*/ 86 h 86"/>
                <a:gd name="T4" fmla="*/ 105 w 107"/>
                <a:gd name="T5" fmla="*/ 0 h 86"/>
                <a:gd name="T6" fmla="*/ 107 w 107"/>
                <a:gd name="T7" fmla="*/ 0 h 86"/>
                <a:gd name="T8" fmla="*/ 2 w 107"/>
                <a:gd name="T9" fmla="*/ 86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86">
                  <a:moveTo>
                    <a:pt x="2" y="86"/>
                  </a:moveTo>
                  <a:lnTo>
                    <a:pt x="0" y="86"/>
                  </a:lnTo>
                  <a:lnTo>
                    <a:pt x="105" y="0"/>
                  </a:lnTo>
                  <a:lnTo>
                    <a:pt x="107" y="0"/>
                  </a:lnTo>
                  <a:lnTo>
                    <a:pt x="2" y="86"/>
                  </a:lnTo>
                  <a:close/>
                </a:path>
              </a:pathLst>
            </a:custGeom>
            <a:solidFill>
              <a:srgbClr val="FFFFFF"/>
            </a:solidFill>
            <a:ln w="1270">
              <a:solidFill>
                <a:schemeClr val="bg1"/>
              </a:solidFill>
              <a:round/>
              <a:headEnd/>
              <a:tailEnd/>
            </a:ln>
          </p:spPr>
          <p:txBody>
            <a:bodyPr/>
            <a:lstStyle/>
            <a:p>
              <a:endParaRPr lang="fr-FR" sz="1800"/>
            </a:p>
          </p:txBody>
        </p:sp>
        <p:sp>
          <p:nvSpPr>
            <p:cNvPr id="19" name="Freeform 22"/>
            <p:cNvSpPr>
              <a:spLocks/>
            </p:cNvSpPr>
            <p:nvPr/>
          </p:nvSpPr>
          <p:spPr bwMode="gray">
            <a:xfrm>
              <a:off x="1441" y="3216"/>
              <a:ext cx="107" cy="86"/>
            </a:xfrm>
            <a:custGeom>
              <a:avLst/>
              <a:gdLst>
                <a:gd name="T0" fmla="*/ 2 w 107"/>
                <a:gd name="T1" fmla="*/ 86 h 86"/>
                <a:gd name="T2" fmla="*/ 0 w 107"/>
                <a:gd name="T3" fmla="*/ 86 h 86"/>
                <a:gd name="T4" fmla="*/ 105 w 107"/>
                <a:gd name="T5" fmla="*/ 0 h 86"/>
                <a:gd name="T6" fmla="*/ 107 w 107"/>
                <a:gd name="T7" fmla="*/ 0 h 86"/>
                <a:gd name="T8" fmla="*/ 2 w 107"/>
                <a:gd name="T9" fmla="*/ 86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86">
                  <a:moveTo>
                    <a:pt x="2" y="86"/>
                  </a:moveTo>
                  <a:lnTo>
                    <a:pt x="0" y="86"/>
                  </a:lnTo>
                  <a:lnTo>
                    <a:pt x="105" y="0"/>
                  </a:lnTo>
                  <a:lnTo>
                    <a:pt x="107" y="0"/>
                  </a:lnTo>
                  <a:lnTo>
                    <a:pt x="2" y="86"/>
                  </a:lnTo>
                  <a:close/>
                </a:path>
              </a:pathLst>
            </a:custGeom>
            <a:solidFill>
              <a:srgbClr val="FFFFFF"/>
            </a:solidFill>
            <a:ln w="1270">
              <a:solidFill>
                <a:schemeClr val="bg1"/>
              </a:solidFill>
              <a:round/>
              <a:headEnd/>
              <a:tailEnd/>
            </a:ln>
          </p:spPr>
          <p:txBody>
            <a:bodyPr/>
            <a:lstStyle/>
            <a:p>
              <a:endParaRPr lang="fr-FR" sz="1800"/>
            </a:p>
          </p:txBody>
        </p:sp>
        <p:sp>
          <p:nvSpPr>
            <p:cNvPr id="20" name="Freeform 23"/>
            <p:cNvSpPr>
              <a:spLocks/>
            </p:cNvSpPr>
            <p:nvPr/>
          </p:nvSpPr>
          <p:spPr bwMode="gray">
            <a:xfrm>
              <a:off x="1463" y="3216"/>
              <a:ext cx="107" cy="86"/>
            </a:xfrm>
            <a:custGeom>
              <a:avLst/>
              <a:gdLst>
                <a:gd name="T0" fmla="*/ 2 w 107"/>
                <a:gd name="T1" fmla="*/ 86 h 86"/>
                <a:gd name="T2" fmla="*/ 0 w 107"/>
                <a:gd name="T3" fmla="*/ 86 h 86"/>
                <a:gd name="T4" fmla="*/ 105 w 107"/>
                <a:gd name="T5" fmla="*/ 0 h 86"/>
                <a:gd name="T6" fmla="*/ 107 w 107"/>
                <a:gd name="T7" fmla="*/ 0 h 86"/>
                <a:gd name="T8" fmla="*/ 2 w 107"/>
                <a:gd name="T9" fmla="*/ 86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86">
                  <a:moveTo>
                    <a:pt x="2" y="86"/>
                  </a:moveTo>
                  <a:lnTo>
                    <a:pt x="0" y="86"/>
                  </a:lnTo>
                  <a:lnTo>
                    <a:pt x="105" y="0"/>
                  </a:lnTo>
                  <a:lnTo>
                    <a:pt x="107" y="0"/>
                  </a:lnTo>
                  <a:lnTo>
                    <a:pt x="2" y="86"/>
                  </a:lnTo>
                  <a:close/>
                </a:path>
              </a:pathLst>
            </a:custGeom>
            <a:solidFill>
              <a:srgbClr val="FFFFFF"/>
            </a:solidFill>
            <a:ln w="1270">
              <a:solidFill>
                <a:schemeClr val="bg1"/>
              </a:solidFill>
              <a:round/>
              <a:headEnd/>
              <a:tailEnd/>
            </a:ln>
          </p:spPr>
          <p:txBody>
            <a:bodyPr/>
            <a:lstStyle/>
            <a:p>
              <a:endParaRPr lang="fr-FR" sz="1800"/>
            </a:p>
          </p:txBody>
        </p:sp>
        <p:sp>
          <p:nvSpPr>
            <p:cNvPr id="21" name="Freeform 24"/>
            <p:cNvSpPr>
              <a:spLocks/>
            </p:cNvSpPr>
            <p:nvPr/>
          </p:nvSpPr>
          <p:spPr bwMode="gray">
            <a:xfrm>
              <a:off x="1484" y="3216"/>
              <a:ext cx="108" cy="86"/>
            </a:xfrm>
            <a:custGeom>
              <a:avLst/>
              <a:gdLst>
                <a:gd name="T0" fmla="*/ 2 w 108"/>
                <a:gd name="T1" fmla="*/ 86 h 86"/>
                <a:gd name="T2" fmla="*/ 0 w 108"/>
                <a:gd name="T3" fmla="*/ 86 h 86"/>
                <a:gd name="T4" fmla="*/ 106 w 108"/>
                <a:gd name="T5" fmla="*/ 0 h 86"/>
                <a:gd name="T6" fmla="*/ 108 w 108"/>
                <a:gd name="T7" fmla="*/ 0 h 86"/>
                <a:gd name="T8" fmla="*/ 2 w 108"/>
                <a:gd name="T9" fmla="*/ 86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8" h="86">
                  <a:moveTo>
                    <a:pt x="2" y="86"/>
                  </a:moveTo>
                  <a:lnTo>
                    <a:pt x="0" y="86"/>
                  </a:lnTo>
                  <a:lnTo>
                    <a:pt x="106" y="0"/>
                  </a:lnTo>
                  <a:lnTo>
                    <a:pt x="108" y="0"/>
                  </a:lnTo>
                  <a:lnTo>
                    <a:pt x="2" y="86"/>
                  </a:lnTo>
                  <a:close/>
                </a:path>
              </a:pathLst>
            </a:custGeom>
            <a:solidFill>
              <a:srgbClr val="FFFFFF"/>
            </a:solidFill>
            <a:ln w="1270">
              <a:solidFill>
                <a:schemeClr val="bg1"/>
              </a:solidFill>
              <a:round/>
              <a:headEnd/>
              <a:tailEnd/>
            </a:ln>
          </p:spPr>
          <p:txBody>
            <a:bodyPr/>
            <a:lstStyle/>
            <a:p>
              <a:endParaRPr lang="fr-FR" sz="1800"/>
            </a:p>
          </p:txBody>
        </p:sp>
      </p:grpSp>
      <p:sp>
        <p:nvSpPr>
          <p:cNvPr id="23" name="Rectangle 2"/>
          <p:cNvSpPr>
            <a:spLocks noGrp="1" noChangeArrowheads="1"/>
          </p:cNvSpPr>
          <p:nvPr>
            <p:ph type="ctrTitle"/>
          </p:nvPr>
        </p:nvSpPr>
        <p:spPr>
          <a:xfrm>
            <a:off x="3486150" y="2622949"/>
            <a:ext cx="5118100" cy="1134665"/>
          </a:xfrm>
        </p:spPr>
        <p:txBody>
          <a:bodyPr anchor="b"/>
          <a:lstStyle>
            <a:lvl1pPr>
              <a:defRPr sz="2400" b="0">
                <a:solidFill>
                  <a:srgbClr val="4091A7"/>
                </a:solidFill>
              </a:defRPr>
            </a:lvl1pPr>
          </a:lstStyle>
          <a:p>
            <a:r>
              <a:rPr lang="en-US" altLang="fr-FR"/>
              <a:t>Click to edit Master title style</a:t>
            </a:r>
            <a:endParaRPr lang="fr-FR" altLang="fr-FR"/>
          </a:p>
        </p:txBody>
      </p:sp>
      <p:pic>
        <p:nvPicPr>
          <p:cNvPr id="10242" name="Picture 2" descr="Q:\Fmr\Secretariat\MAQUETTES _NATIXIS\2014\ECO\economi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939" y="3166222"/>
            <a:ext cx="2556000" cy="444539"/>
          </a:xfrm>
          <a:prstGeom prst="rect">
            <a:avLst/>
          </a:prstGeom>
          <a:noFill/>
          <a:extLst>
            <a:ext uri="{909E8E84-426E-40DD-AFC4-6F175D3DCCD1}">
              <a14:hiddenFill xmlns:a14="http://schemas.microsoft.com/office/drawing/2010/main">
                <a:solidFill>
                  <a:srgbClr val="FFFFFF"/>
                </a:solidFill>
              </a14:hiddenFill>
            </a:ext>
          </a:extLst>
        </p:spPr>
      </p:pic>
      <p:sp>
        <p:nvSpPr>
          <p:cNvPr id="22" name="Espace réservé du contenu 23"/>
          <p:cNvSpPr>
            <a:spLocks noGrp="1"/>
          </p:cNvSpPr>
          <p:nvPr>
            <p:ph sz="quarter" idx="10"/>
          </p:nvPr>
        </p:nvSpPr>
        <p:spPr>
          <a:xfrm>
            <a:off x="3486151" y="4064796"/>
            <a:ext cx="5124450" cy="478631"/>
          </a:xfrm>
        </p:spPr>
        <p:txBody>
          <a:bodyPr/>
          <a:lstStyle>
            <a:lvl1pPr marL="0" indent="0">
              <a:defRPr sz="825" b="0">
                <a:solidFill>
                  <a:srgbClr val="4091A7"/>
                </a:solidFill>
              </a:defRPr>
            </a:lvl1pPr>
          </a:lstStyle>
          <a:p>
            <a:pPr lvl="0"/>
            <a:r>
              <a:rPr lang="en-US"/>
              <a:t>Click to edit Master text styles</a:t>
            </a:r>
          </a:p>
        </p:txBody>
      </p:sp>
    </p:spTree>
    <p:extLst>
      <p:ext uri="{BB962C8B-B14F-4D97-AF65-F5344CB8AC3E}">
        <p14:creationId xmlns:p14="http://schemas.microsoft.com/office/powerpoint/2010/main" val="2686071554"/>
      </p:ext>
    </p:extLst>
  </p:cSld>
  <p:clrMapOvr>
    <a:masterClrMapping/>
  </p:clrMapOvr>
  <p:hf hdr="0" ftr="0"/>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539751" y="182166"/>
            <a:ext cx="6648229" cy="371475"/>
          </a:xfrm>
        </p:spPr>
        <p:txBody>
          <a:bodyPr/>
          <a:lstStyle>
            <a:lvl1pPr>
              <a:defRPr>
                <a:solidFill>
                  <a:srgbClr val="4091A7"/>
                </a:solidFill>
              </a:defRPr>
            </a:lvl1pPr>
          </a:lstStyle>
          <a:p>
            <a:r>
              <a:rPr lang="en-US"/>
              <a:t>Click to edit Master title style</a:t>
            </a:r>
            <a:endParaRPr lang="fr-FR"/>
          </a:p>
        </p:txBody>
      </p:sp>
      <p:sp>
        <p:nvSpPr>
          <p:cNvPr id="3" name="Espace réservé du contenu 2"/>
          <p:cNvSpPr>
            <a:spLocks noGrp="1"/>
          </p:cNvSpPr>
          <p:nvPr>
            <p:ph idx="1"/>
          </p:nvPr>
        </p:nvSpPr>
        <p:spPr/>
        <p:txBody>
          <a:bodyPr/>
          <a:lstStyle>
            <a:lvl1pPr marL="0" indent="0">
              <a:defRPr/>
            </a:lvl1pPr>
            <a:lvl2pPr>
              <a:defRPr baseline="0">
                <a:solidFill>
                  <a:srgbClr val="4091A7"/>
                </a:solidFill>
              </a:defRPr>
            </a:lvl2pPr>
          </a:lstStyle>
          <a:p>
            <a:pPr lvl="0"/>
            <a:r>
              <a:rPr lang="en-US"/>
              <a:t>Click to edit Master text styles</a:t>
            </a:r>
          </a:p>
          <a:p>
            <a:pPr lvl="1"/>
            <a:r>
              <a:rPr lang="en-US"/>
              <a:t>Second level</a:t>
            </a:r>
          </a:p>
          <a:p>
            <a:pPr lvl="2"/>
            <a:r>
              <a:rPr lang="en-US"/>
              <a:t>Third level</a:t>
            </a:r>
          </a:p>
        </p:txBody>
      </p:sp>
      <p:sp>
        <p:nvSpPr>
          <p:cNvPr id="4" name="Rectangle 3"/>
          <p:cNvSpPr>
            <a:spLocks noGrp="1" noChangeArrowheads="1"/>
          </p:cNvSpPr>
          <p:nvPr>
            <p:ph type="dt" sz="half" idx="10"/>
          </p:nvPr>
        </p:nvSpPr>
        <p:spPr>
          <a:ln/>
        </p:spPr>
        <p:txBody>
          <a:bodyPr/>
          <a:lstStyle>
            <a:lvl1pPr>
              <a:defRPr/>
            </a:lvl1pPr>
          </a:lstStyle>
          <a:p>
            <a:pPr>
              <a:defRPr/>
            </a:pPr>
            <a:fld id="{457105E5-C65C-4108-9342-20FBBB462B23}" type="datetime7">
              <a:rPr lang="en-US" altLang="fr-FR" smtClean="0"/>
              <a:t>Jun-25</a:t>
            </a:fld>
            <a:endParaRPr lang="fr-FR" altLang="fr-FR"/>
          </a:p>
        </p:txBody>
      </p:sp>
      <p:sp>
        <p:nvSpPr>
          <p:cNvPr id="5" name="Rectangle 4"/>
          <p:cNvSpPr>
            <a:spLocks noGrp="1" noChangeArrowheads="1"/>
          </p:cNvSpPr>
          <p:nvPr>
            <p:ph type="sldNum" sz="quarter" idx="11"/>
          </p:nvPr>
        </p:nvSpPr>
        <p:spPr>
          <a:ln/>
        </p:spPr>
        <p:txBody>
          <a:bodyPr/>
          <a:lstStyle>
            <a:lvl1pPr>
              <a:defRPr/>
            </a:lvl1pPr>
          </a:lstStyle>
          <a:p>
            <a:pPr>
              <a:defRPr/>
            </a:pPr>
            <a:fld id="{66A0BD40-5AD4-4CFC-AF0B-BC0E1ECF2DB0}" type="slidenum">
              <a:rPr lang="fr-FR" altLang="fr-FR" smtClean="0"/>
              <a:pPr>
                <a:defRPr/>
              </a:pPr>
              <a:t>‹#›</a:t>
            </a:fld>
            <a:endParaRPr lang="fr-FR" altLang="fr-FR"/>
          </a:p>
        </p:txBody>
      </p:sp>
    </p:spTree>
    <p:extLst>
      <p:ext uri="{BB962C8B-B14F-4D97-AF65-F5344CB8AC3E}">
        <p14:creationId xmlns:p14="http://schemas.microsoft.com/office/powerpoint/2010/main" val="41132931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3305176"/>
            <a:ext cx="7772400" cy="1021556"/>
          </a:xfrm>
        </p:spPr>
        <p:txBody>
          <a:bodyPr/>
          <a:lstStyle>
            <a:lvl1pPr algn="l">
              <a:defRPr sz="3000" b="1" cap="all" baseline="0">
                <a:solidFill>
                  <a:srgbClr val="4091A7"/>
                </a:solidFill>
              </a:defRPr>
            </a:lvl1pPr>
          </a:lstStyle>
          <a:p>
            <a:r>
              <a:rPr lang="en-US"/>
              <a:t>Click to edit Master title style</a:t>
            </a:r>
            <a:endParaRPr lang="fr-FR"/>
          </a:p>
        </p:txBody>
      </p:sp>
      <p:sp>
        <p:nvSpPr>
          <p:cNvPr id="3" name="Espace réservé du texte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fld id="{B51D8987-AC04-41B5-929B-1ADAF7426084}" type="datetime7">
              <a:rPr lang="en-US" altLang="fr-FR" smtClean="0"/>
              <a:t>Jun-25</a:t>
            </a:fld>
            <a:endParaRPr lang="fr-FR" altLang="fr-FR"/>
          </a:p>
        </p:txBody>
      </p:sp>
      <p:sp>
        <p:nvSpPr>
          <p:cNvPr id="5" name="Rectangle 4"/>
          <p:cNvSpPr>
            <a:spLocks noGrp="1" noChangeArrowheads="1"/>
          </p:cNvSpPr>
          <p:nvPr>
            <p:ph type="sldNum" sz="quarter" idx="11"/>
          </p:nvPr>
        </p:nvSpPr>
        <p:spPr>
          <a:ln/>
        </p:spPr>
        <p:txBody>
          <a:bodyPr/>
          <a:lstStyle>
            <a:lvl1pPr>
              <a:defRPr/>
            </a:lvl1pPr>
          </a:lstStyle>
          <a:p>
            <a:pPr>
              <a:defRPr/>
            </a:pPr>
            <a:fld id="{A610A93E-6645-47DF-9F2D-5E7E4BAFBA8F}" type="slidenum">
              <a:rPr lang="fr-FR" altLang="fr-FR" smtClean="0"/>
              <a:pPr>
                <a:defRPr/>
              </a:pPr>
              <a:t>‹#›</a:t>
            </a:fld>
            <a:endParaRPr lang="fr-FR" altLang="fr-FR"/>
          </a:p>
        </p:txBody>
      </p:sp>
    </p:spTree>
    <p:extLst>
      <p:ext uri="{BB962C8B-B14F-4D97-AF65-F5344CB8AC3E}">
        <p14:creationId xmlns:p14="http://schemas.microsoft.com/office/powerpoint/2010/main" val="5026103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solidFill>
                  <a:srgbClr val="4091A7"/>
                </a:solidFill>
              </a:defRPr>
            </a:lvl1pPr>
          </a:lstStyle>
          <a:p>
            <a:r>
              <a:rPr lang="en-US"/>
              <a:t>Click to edit Master title style</a:t>
            </a:r>
            <a:endParaRPr lang="fr-FR"/>
          </a:p>
        </p:txBody>
      </p:sp>
      <p:sp>
        <p:nvSpPr>
          <p:cNvPr id="3" name="Espace réservé du contenu 2"/>
          <p:cNvSpPr>
            <a:spLocks noGrp="1"/>
          </p:cNvSpPr>
          <p:nvPr>
            <p:ph sz="half" idx="1"/>
          </p:nvPr>
        </p:nvSpPr>
        <p:spPr>
          <a:xfrm>
            <a:off x="539751" y="877491"/>
            <a:ext cx="3956050" cy="3638550"/>
          </a:xfrm>
        </p:spPr>
        <p:txBody>
          <a:bodyPr/>
          <a:lstStyle>
            <a:lvl1pPr marL="0" indent="0">
              <a:defRPr sz="1200"/>
            </a:lvl1pPr>
            <a:lvl2pPr>
              <a:buClr>
                <a:srgbClr val="4091A7"/>
              </a:buClr>
              <a:defRPr sz="1050">
                <a:solidFill>
                  <a:srgbClr val="4091A7"/>
                </a:solidFill>
              </a:defRPr>
            </a:lvl2pPr>
            <a:lvl3pPr>
              <a:defRPr sz="9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p:txBody>
      </p:sp>
      <p:sp>
        <p:nvSpPr>
          <p:cNvPr id="4" name="Espace réservé du contenu 3"/>
          <p:cNvSpPr>
            <a:spLocks noGrp="1"/>
          </p:cNvSpPr>
          <p:nvPr>
            <p:ph sz="half" idx="2"/>
          </p:nvPr>
        </p:nvSpPr>
        <p:spPr>
          <a:xfrm>
            <a:off x="4648200" y="877491"/>
            <a:ext cx="3956050" cy="3638550"/>
          </a:xfrm>
        </p:spPr>
        <p:txBody>
          <a:bodyPr/>
          <a:lstStyle>
            <a:lvl1pPr marL="0" indent="0">
              <a:defRPr sz="1200"/>
            </a:lvl1pPr>
            <a:lvl2pPr>
              <a:buClr>
                <a:srgbClr val="4091A7"/>
              </a:buClr>
              <a:defRPr sz="1050">
                <a:solidFill>
                  <a:srgbClr val="4091A7"/>
                </a:solidFill>
              </a:defRPr>
            </a:lvl2pPr>
            <a:lvl3pPr>
              <a:defRPr sz="105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p:txBody>
      </p:sp>
      <p:sp>
        <p:nvSpPr>
          <p:cNvPr id="5" name="Rectangle 3"/>
          <p:cNvSpPr>
            <a:spLocks noGrp="1" noChangeArrowheads="1"/>
          </p:cNvSpPr>
          <p:nvPr>
            <p:ph type="dt" sz="half" idx="10"/>
          </p:nvPr>
        </p:nvSpPr>
        <p:spPr>
          <a:ln/>
        </p:spPr>
        <p:txBody>
          <a:bodyPr/>
          <a:lstStyle>
            <a:lvl1pPr>
              <a:defRPr/>
            </a:lvl1pPr>
          </a:lstStyle>
          <a:p>
            <a:pPr>
              <a:defRPr/>
            </a:pPr>
            <a:fld id="{96C46465-A983-474E-8920-1ECA01222491}" type="datetime7">
              <a:rPr lang="en-US" altLang="fr-FR" smtClean="0"/>
              <a:t>Jun-25</a:t>
            </a:fld>
            <a:endParaRPr lang="fr-FR" altLang="fr-FR"/>
          </a:p>
        </p:txBody>
      </p:sp>
      <p:sp>
        <p:nvSpPr>
          <p:cNvPr id="6" name="Rectangle 4"/>
          <p:cNvSpPr>
            <a:spLocks noGrp="1" noChangeArrowheads="1"/>
          </p:cNvSpPr>
          <p:nvPr>
            <p:ph type="sldNum" sz="quarter" idx="11"/>
          </p:nvPr>
        </p:nvSpPr>
        <p:spPr>
          <a:ln/>
        </p:spPr>
        <p:txBody>
          <a:bodyPr/>
          <a:lstStyle>
            <a:lvl1pPr>
              <a:defRPr/>
            </a:lvl1pPr>
          </a:lstStyle>
          <a:p>
            <a:pPr>
              <a:defRPr/>
            </a:pPr>
            <a:fld id="{2CFD3DDA-1C48-43B7-A1B7-A258073BCDAF}" type="slidenum">
              <a:rPr lang="fr-FR" altLang="fr-FR" smtClean="0"/>
              <a:pPr>
                <a:defRPr/>
              </a:pPr>
              <a:t>‹#›</a:t>
            </a:fld>
            <a:endParaRPr lang="fr-FR" altLang="fr-FR"/>
          </a:p>
        </p:txBody>
      </p:sp>
    </p:spTree>
    <p:extLst>
      <p:ext uri="{BB962C8B-B14F-4D97-AF65-F5344CB8AC3E}">
        <p14:creationId xmlns:p14="http://schemas.microsoft.com/office/powerpoint/2010/main" val="1817232353"/>
      </p:ext>
    </p:extLst>
  </p:cSld>
  <p:clrMapOvr>
    <a:masterClrMapping/>
  </p:clrMapOvr>
  <p:hf hdr="0" ftr="0"/>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solidFill>
                  <a:srgbClr val="4091A7"/>
                </a:solidFill>
              </a:defRPr>
            </a:lvl1pPr>
          </a:lstStyle>
          <a:p>
            <a:r>
              <a:rPr lang="en-US"/>
              <a:t>Click to edit Master title style</a:t>
            </a:r>
            <a:endParaRPr lang="fr-FR"/>
          </a:p>
        </p:txBody>
      </p:sp>
      <p:sp>
        <p:nvSpPr>
          <p:cNvPr id="3" name="Rectangle 3"/>
          <p:cNvSpPr>
            <a:spLocks noGrp="1" noChangeArrowheads="1"/>
          </p:cNvSpPr>
          <p:nvPr>
            <p:ph type="dt" sz="half" idx="10"/>
          </p:nvPr>
        </p:nvSpPr>
        <p:spPr>
          <a:ln/>
        </p:spPr>
        <p:txBody>
          <a:bodyPr/>
          <a:lstStyle>
            <a:lvl1pPr>
              <a:defRPr/>
            </a:lvl1pPr>
          </a:lstStyle>
          <a:p>
            <a:pPr>
              <a:defRPr/>
            </a:pPr>
            <a:fld id="{D5164BC7-F89A-436B-B608-FED054C6FB50}" type="datetime7">
              <a:rPr lang="en-US" altLang="fr-FR" smtClean="0"/>
              <a:t>Jun-25</a:t>
            </a:fld>
            <a:endParaRPr lang="fr-FR" altLang="fr-FR"/>
          </a:p>
        </p:txBody>
      </p:sp>
      <p:sp>
        <p:nvSpPr>
          <p:cNvPr id="4" name="Rectangle 4"/>
          <p:cNvSpPr>
            <a:spLocks noGrp="1" noChangeArrowheads="1"/>
          </p:cNvSpPr>
          <p:nvPr>
            <p:ph type="sldNum" sz="quarter" idx="11"/>
          </p:nvPr>
        </p:nvSpPr>
        <p:spPr>
          <a:ln/>
        </p:spPr>
        <p:txBody>
          <a:bodyPr/>
          <a:lstStyle>
            <a:lvl1pPr>
              <a:defRPr/>
            </a:lvl1pPr>
          </a:lstStyle>
          <a:p>
            <a:pPr>
              <a:defRPr/>
            </a:pPr>
            <a:fld id="{D65D56CB-8290-4AD4-92E8-B8E13A68A8FF}" type="slidenum">
              <a:rPr lang="fr-FR" altLang="fr-FR" smtClean="0"/>
              <a:pPr>
                <a:defRPr/>
              </a:pPr>
              <a:t>‹#›</a:t>
            </a:fld>
            <a:endParaRPr lang="fr-FR" altLang="fr-FR"/>
          </a:p>
        </p:txBody>
      </p:sp>
    </p:spTree>
    <p:extLst>
      <p:ext uri="{BB962C8B-B14F-4D97-AF65-F5344CB8AC3E}">
        <p14:creationId xmlns:p14="http://schemas.microsoft.com/office/powerpoint/2010/main" val="39615036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fld id="{8352A943-3A40-49AD-A63B-4BCC14C301F7}" type="datetime7">
              <a:rPr lang="en-US" altLang="fr-FR" smtClean="0"/>
              <a:t>Jun-25</a:t>
            </a:fld>
            <a:endParaRPr lang="fr-FR" altLang="fr-FR"/>
          </a:p>
        </p:txBody>
      </p:sp>
      <p:sp>
        <p:nvSpPr>
          <p:cNvPr id="3" name="Rectangle 4"/>
          <p:cNvSpPr>
            <a:spLocks noGrp="1" noChangeArrowheads="1"/>
          </p:cNvSpPr>
          <p:nvPr>
            <p:ph type="sldNum" sz="quarter" idx="11"/>
          </p:nvPr>
        </p:nvSpPr>
        <p:spPr>
          <a:ln/>
        </p:spPr>
        <p:txBody>
          <a:bodyPr/>
          <a:lstStyle>
            <a:lvl1pPr>
              <a:defRPr/>
            </a:lvl1pPr>
          </a:lstStyle>
          <a:p>
            <a:pPr>
              <a:defRPr/>
            </a:pPr>
            <a:fld id="{D736278B-E398-4C2A-96AF-1CD31FFFB46E}" type="slidenum">
              <a:rPr lang="fr-FR" altLang="fr-FR" smtClean="0"/>
              <a:pPr>
                <a:defRPr/>
              </a:pPr>
              <a:t>‹#›</a:t>
            </a:fld>
            <a:endParaRPr lang="fr-FR" altLang="fr-FR"/>
          </a:p>
        </p:txBody>
      </p:sp>
    </p:spTree>
    <p:extLst>
      <p:ext uri="{BB962C8B-B14F-4D97-AF65-F5344CB8AC3E}">
        <p14:creationId xmlns:p14="http://schemas.microsoft.com/office/powerpoint/2010/main" val="7497029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cSld name="Cover">
    <p:spTree>
      <p:nvGrpSpPr>
        <p:cNvPr id="1" name=""/>
        <p:cNvGrpSpPr/>
        <p:nvPr/>
      </p:nvGrpSpPr>
      <p:grpSpPr>
        <a:xfrm>
          <a:off x="0" y="0"/>
          <a:ext cx="0" cy="0"/>
          <a:chOff x="0" y="0"/>
          <a:chExt cx="0" cy="0"/>
        </a:xfrm>
      </p:grpSpPr>
      <p:pic>
        <p:nvPicPr>
          <p:cNvPr id="8" name="Image 6">
            <a:extLst>
              <a:ext uri="{FF2B5EF4-FFF2-40B4-BE49-F238E27FC236}">
                <a16:creationId xmlns:a16="http://schemas.microsoft.com/office/drawing/2014/main" id="{19BF63D9-367F-814A-804D-8324E888AD30}"/>
              </a:ext>
            </a:extLst>
          </p:cNvPr>
          <p:cNvPicPr>
            <a:picLocks noChangeAspect="1" noChangeArrowheads="1"/>
          </p:cNvPicPr>
          <p:nvPr/>
        </p:nvPicPr>
        <p:blipFill>
          <a:blip r:embed="rId2"/>
          <a:srcRect/>
          <a:stretch/>
        </p:blipFill>
        <p:spPr bwMode="auto">
          <a:xfrm>
            <a:off x="82967" y="54822"/>
            <a:ext cx="2437677" cy="928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13">
            <a:extLst>
              <a:ext uri="{FF2B5EF4-FFF2-40B4-BE49-F238E27FC236}">
                <a16:creationId xmlns:a16="http://schemas.microsoft.com/office/drawing/2014/main" id="{AACE0688-29E8-0E47-9E87-AAB688ABC467}"/>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212" y="1061619"/>
            <a:ext cx="9143579" cy="2049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hasCustomPrompt="1"/>
          </p:nvPr>
        </p:nvSpPr>
        <p:spPr>
          <a:xfrm>
            <a:off x="745990" y="3318295"/>
            <a:ext cx="8045924" cy="489815"/>
          </a:xfrm>
        </p:spPr>
        <p:txBody>
          <a:bodyPr anchor="t"/>
          <a:lstStyle>
            <a:lvl1pPr algn="l">
              <a:defRPr sz="2700"/>
            </a:lvl1pPr>
          </a:lstStyle>
          <a:p>
            <a:r>
              <a:rPr lang="fr-FR" err="1"/>
              <a:t>Title</a:t>
            </a:r>
            <a:endParaRPr lang="en-US"/>
          </a:p>
        </p:txBody>
      </p:sp>
      <p:sp>
        <p:nvSpPr>
          <p:cNvPr id="3" name="Subtitle 2"/>
          <p:cNvSpPr>
            <a:spLocks noGrp="1"/>
          </p:cNvSpPr>
          <p:nvPr>
            <p:ph type="subTitle" idx="1" hasCustomPrompt="1"/>
          </p:nvPr>
        </p:nvSpPr>
        <p:spPr>
          <a:xfrm>
            <a:off x="745990" y="3886574"/>
            <a:ext cx="8045924" cy="372360"/>
          </a:xfrm>
        </p:spPr>
        <p:txBody>
          <a:bodyPr>
            <a:noAutofit/>
          </a:bodyPr>
          <a:lstStyle>
            <a:lvl1pPr marL="0" indent="0" algn="l">
              <a:buNone/>
              <a:defRPr sz="1350" b="1">
                <a:solidFill>
                  <a:srgbClr val="3F589E"/>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fr-FR" err="1"/>
              <a:t>Subtitle</a:t>
            </a:r>
            <a:endParaRPr lang="en-US"/>
          </a:p>
        </p:txBody>
      </p:sp>
      <p:sp>
        <p:nvSpPr>
          <p:cNvPr id="11" name="Rectangle 10">
            <a:extLst>
              <a:ext uri="{FF2B5EF4-FFF2-40B4-BE49-F238E27FC236}">
                <a16:creationId xmlns:a16="http://schemas.microsoft.com/office/drawing/2014/main" id="{F48785F4-79B6-C546-924B-BD8BA03046D2}"/>
              </a:ext>
            </a:extLst>
          </p:cNvPr>
          <p:cNvSpPr/>
          <p:nvPr/>
        </p:nvSpPr>
        <p:spPr>
          <a:xfrm>
            <a:off x="6812280" y="4709160"/>
            <a:ext cx="2185450" cy="434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13" name="Espace réservé de la date 3">
            <a:extLst>
              <a:ext uri="{FF2B5EF4-FFF2-40B4-BE49-F238E27FC236}">
                <a16:creationId xmlns:a16="http://schemas.microsoft.com/office/drawing/2014/main" id="{BD7F6E7C-3830-C243-A482-FE81C81E2C3B}"/>
              </a:ext>
            </a:extLst>
          </p:cNvPr>
          <p:cNvSpPr>
            <a:spLocks noGrp="1"/>
          </p:cNvSpPr>
          <p:nvPr>
            <p:ph type="dt" sz="half" idx="2"/>
          </p:nvPr>
        </p:nvSpPr>
        <p:spPr>
          <a:xfrm>
            <a:off x="745990" y="4258936"/>
            <a:ext cx="2057400" cy="274637"/>
          </a:xfrm>
          <a:prstGeom prst="rect">
            <a:avLst/>
          </a:prstGeom>
        </p:spPr>
        <p:txBody>
          <a:bodyPr vert="horz" lIns="91440" tIns="45720" rIns="91440" bIns="45720" rtlCol="0" anchor="ctr"/>
          <a:lstStyle>
            <a:lvl1pPr algn="l">
              <a:defRPr sz="600">
                <a:solidFill>
                  <a:schemeClr val="bg1">
                    <a:lumMod val="65000"/>
                  </a:schemeClr>
                </a:solidFill>
              </a:defRPr>
            </a:lvl1pPr>
          </a:lstStyle>
          <a:p>
            <a:pPr>
              <a:defRPr/>
            </a:pPr>
            <a:fld id="{96C46465-A983-474E-8920-1ECA01222491}" type="datetime7">
              <a:rPr lang="en-US" altLang="fr-FR" smtClean="0"/>
              <a:t>Jun-25</a:t>
            </a:fld>
            <a:endParaRPr lang="fr-FR" altLang="fr-FR"/>
          </a:p>
        </p:txBody>
      </p:sp>
      <p:pic>
        <p:nvPicPr>
          <p:cNvPr id="14" name="Image 6">
            <a:extLst>
              <a:ext uri="{FF2B5EF4-FFF2-40B4-BE49-F238E27FC236}">
                <a16:creationId xmlns:a16="http://schemas.microsoft.com/office/drawing/2014/main" id="{D2011115-3C2F-457E-90D5-24183D94E3BC}"/>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956476" y="4624912"/>
            <a:ext cx="1889051" cy="307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6355338"/>
      </p:ext>
    </p:extLst>
  </p:cSld>
  <p:clrMapOvr>
    <a:masterClrMapping/>
  </p:clrMapOvr>
  <p:hf hdr="0" ftr="0"/>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1597820"/>
            <a:ext cx="7772400" cy="1102519"/>
          </a:xfrm>
        </p:spPr>
        <p:txBody>
          <a:bodyPr/>
          <a:lstStyle/>
          <a:p>
            <a:r>
              <a:rPr lang="en-US"/>
              <a:t>Click to edit Master title style</a:t>
            </a:r>
            <a:endParaRPr lang="fr-FR"/>
          </a:p>
        </p:txBody>
      </p:sp>
      <p:sp>
        <p:nvSpPr>
          <p:cNvPr id="3" name="Sous-titr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endParaRPr lang="fr-FR"/>
          </a:p>
        </p:txBody>
      </p:sp>
      <p:sp>
        <p:nvSpPr>
          <p:cNvPr id="4" name="Rectangle 4"/>
          <p:cNvSpPr>
            <a:spLocks noGrp="1" noChangeArrowheads="1"/>
          </p:cNvSpPr>
          <p:nvPr>
            <p:ph type="dt" sz="half" idx="10"/>
          </p:nvPr>
        </p:nvSpPr>
        <p:spPr>
          <a:ln/>
        </p:spPr>
        <p:txBody>
          <a:bodyPr/>
          <a:lstStyle>
            <a:lvl1pPr>
              <a:defRPr/>
            </a:lvl1pPr>
          </a:lstStyle>
          <a:p>
            <a:pPr>
              <a:defRPr/>
            </a:pPr>
            <a:fld id="{82A61ABB-D1D7-4C0F-A751-31096B92269B}" type="datetime7">
              <a:rPr lang="en-US" altLang="fr-FR" smtClean="0"/>
              <a:t>Jun-25</a:t>
            </a:fld>
            <a:endParaRPr lang="fr-FR" altLang="fr-FR"/>
          </a:p>
        </p:txBody>
      </p:sp>
      <p:sp>
        <p:nvSpPr>
          <p:cNvPr id="5" name="Rectangle 6"/>
          <p:cNvSpPr>
            <a:spLocks noGrp="1" noChangeArrowheads="1"/>
          </p:cNvSpPr>
          <p:nvPr>
            <p:ph type="sldNum" sz="quarter" idx="11"/>
          </p:nvPr>
        </p:nvSpPr>
        <p:spPr>
          <a:ln/>
        </p:spPr>
        <p:txBody>
          <a:bodyPr/>
          <a:lstStyle>
            <a:lvl1pPr>
              <a:defRPr/>
            </a:lvl1pPr>
          </a:lstStyle>
          <a:p>
            <a:pPr>
              <a:defRPr/>
            </a:pPr>
            <a:fld id="{E0B6F5EF-246C-4423-8A4A-933FAE31FD9E}" type="slidenum">
              <a:rPr lang="fr-FR" altLang="fr-FR"/>
              <a:pPr>
                <a:defRPr/>
              </a:pPr>
              <a:t>‹#›</a:t>
            </a:fld>
            <a:endParaRPr lang="fr-FR" altLang="fr-FR"/>
          </a:p>
        </p:txBody>
      </p:sp>
    </p:spTree>
    <p:extLst>
      <p:ext uri="{BB962C8B-B14F-4D97-AF65-F5344CB8AC3E}">
        <p14:creationId xmlns:p14="http://schemas.microsoft.com/office/powerpoint/2010/main" val="7781932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solidFill>
                  <a:srgbClr val="4091A7"/>
                </a:solidFill>
              </a:defRPr>
            </a:lvl1pPr>
          </a:lstStyle>
          <a:p>
            <a:r>
              <a:rPr lang="en-US"/>
              <a:t>Click to edit Master title style</a:t>
            </a:r>
            <a:endParaRPr lang="fr-FR"/>
          </a:p>
        </p:txBody>
      </p:sp>
      <p:sp>
        <p:nvSpPr>
          <p:cNvPr id="3" name="Espace réservé du contenu 2"/>
          <p:cNvSpPr>
            <a:spLocks noGrp="1"/>
          </p:cNvSpPr>
          <p:nvPr>
            <p:ph sz="half" idx="1"/>
          </p:nvPr>
        </p:nvSpPr>
        <p:spPr>
          <a:xfrm>
            <a:off x="539751" y="877491"/>
            <a:ext cx="3956050" cy="3638550"/>
          </a:xfrm>
        </p:spPr>
        <p:txBody>
          <a:bodyPr/>
          <a:lstStyle>
            <a:lvl1pPr marL="0" indent="0">
              <a:defRPr sz="1200"/>
            </a:lvl1pPr>
            <a:lvl2pPr>
              <a:buClr>
                <a:srgbClr val="4091A7"/>
              </a:buClr>
              <a:defRPr sz="1050">
                <a:solidFill>
                  <a:srgbClr val="4091A7"/>
                </a:solidFill>
              </a:defRPr>
            </a:lvl2pPr>
            <a:lvl3pPr>
              <a:defRPr sz="9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p:txBody>
      </p:sp>
      <p:sp>
        <p:nvSpPr>
          <p:cNvPr id="4" name="Espace réservé du contenu 3"/>
          <p:cNvSpPr>
            <a:spLocks noGrp="1"/>
          </p:cNvSpPr>
          <p:nvPr>
            <p:ph sz="half" idx="2"/>
          </p:nvPr>
        </p:nvSpPr>
        <p:spPr>
          <a:xfrm>
            <a:off x="4648200" y="877491"/>
            <a:ext cx="3956050" cy="3638550"/>
          </a:xfrm>
        </p:spPr>
        <p:txBody>
          <a:bodyPr/>
          <a:lstStyle>
            <a:lvl1pPr marL="0" indent="0">
              <a:defRPr sz="1200"/>
            </a:lvl1pPr>
            <a:lvl2pPr>
              <a:buClr>
                <a:srgbClr val="4091A7"/>
              </a:buClr>
              <a:defRPr sz="1050">
                <a:solidFill>
                  <a:srgbClr val="4091A7"/>
                </a:solidFill>
              </a:defRPr>
            </a:lvl2pPr>
            <a:lvl3pPr>
              <a:defRPr sz="105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p:txBody>
      </p:sp>
      <p:sp>
        <p:nvSpPr>
          <p:cNvPr id="5" name="Rectangle 3"/>
          <p:cNvSpPr>
            <a:spLocks noGrp="1" noChangeArrowheads="1"/>
          </p:cNvSpPr>
          <p:nvPr>
            <p:ph type="dt" sz="half" idx="10"/>
          </p:nvPr>
        </p:nvSpPr>
        <p:spPr>
          <a:ln/>
        </p:spPr>
        <p:txBody>
          <a:bodyPr/>
          <a:lstStyle>
            <a:lvl1pPr>
              <a:defRPr/>
            </a:lvl1pPr>
          </a:lstStyle>
          <a:p>
            <a:fld id="{B8A7E6C8-FD43-4E61-8F4A-5838002F87BD}" type="datetimeFigureOut">
              <a:rPr lang="en-US" smtClean="0"/>
              <a:t>6/23/2025</a:t>
            </a:fld>
            <a:endParaRPr lang="en-US"/>
          </a:p>
        </p:txBody>
      </p:sp>
      <p:sp>
        <p:nvSpPr>
          <p:cNvPr id="6" name="Rectangle 4"/>
          <p:cNvSpPr>
            <a:spLocks noGrp="1" noChangeArrowheads="1"/>
          </p:cNvSpPr>
          <p:nvPr>
            <p:ph type="sldNum" sz="quarter" idx="11"/>
          </p:nvPr>
        </p:nvSpPr>
        <p:spPr>
          <a:ln/>
        </p:spPr>
        <p:txBody>
          <a:bodyPr/>
          <a:lstStyle>
            <a:lvl1pPr>
              <a:defRPr/>
            </a:lvl1pPr>
          </a:lstStyle>
          <a:p>
            <a:fld id="{58AC54D0-6F24-4131-BD89-A6C5953DA250}" type="slidenum">
              <a:rPr lang="en-US" smtClean="0"/>
              <a:t>‹#›</a:t>
            </a:fld>
            <a:endParaRPr lang="en-US"/>
          </a:p>
        </p:txBody>
      </p:sp>
    </p:spTree>
    <p:extLst>
      <p:ext uri="{BB962C8B-B14F-4D97-AF65-F5344CB8AC3E}">
        <p14:creationId xmlns:p14="http://schemas.microsoft.com/office/powerpoint/2010/main" val="24156454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285751" y="182166"/>
            <a:ext cx="8572499" cy="371475"/>
          </a:xfrm>
        </p:spPr>
        <p:txBody>
          <a:bodyPr/>
          <a:lstStyle/>
          <a:p>
            <a:r>
              <a:rPr lang="en-US"/>
              <a:t>Click to edit Master title style</a:t>
            </a:r>
            <a:endParaRPr lang="fr-FR"/>
          </a:p>
        </p:txBody>
      </p:sp>
      <p:sp>
        <p:nvSpPr>
          <p:cNvPr id="3" name="Espace réservé du contenu 2"/>
          <p:cNvSpPr>
            <a:spLocks noGrp="1"/>
          </p:cNvSpPr>
          <p:nvPr>
            <p:ph idx="1"/>
          </p:nvPr>
        </p:nvSpPr>
        <p:spPr>
          <a:xfrm>
            <a:off x="430212" y="2002979"/>
            <a:ext cx="3429000" cy="2057400"/>
          </a:xfrm>
        </p:spPr>
        <p:txBody>
          <a:bodyPr/>
          <a:lstStyle>
            <a:lvl2pPr>
              <a:buClr>
                <a:srgbClr val="4091A7"/>
              </a:buClr>
              <a:defRPr>
                <a:solidFill>
                  <a:srgbClr val="4091A7"/>
                </a:solidFill>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Rectangle 4"/>
          <p:cNvSpPr>
            <a:spLocks noGrp="1" noChangeArrowheads="1"/>
          </p:cNvSpPr>
          <p:nvPr>
            <p:ph type="dt" sz="half" idx="10"/>
          </p:nvPr>
        </p:nvSpPr>
        <p:spPr>
          <a:ln/>
        </p:spPr>
        <p:txBody>
          <a:bodyPr/>
          <a:lstStyle>
            <a:lvl1pPr>
              <a:defRPr/>
            </a:lvl1pPr>
          </a:lstStyle>
          <a:p>
            <a:pPr>
              <a:defRPr/>
            </a:pPr>
            <a:fld id="{457105E5-C65C-4108-9342-20FBBB462B23}" type="datetime7">
              <a:rPr lang="en-US" altLang="fr-FR" smtClean="0"/>
              <a:t>Jun-25</a:t>
            </a:fld>
            <a:endParaRPr lang="fr-FR" altLang="fr-FR"/>
          </a:p>
        </p:txBody>
      </p:sp>
      <p:sp>
        <p:nvSpPr>
          <p:cNvPr id="5" name="Rectangle 6"/>
          <p:cNvSpPr>
            <a:spLocks noGrp="1" noChangeArrowheads="1"/>
          </p:cNvSpPr>
          <p:nvPr>
            <p:ph type="sldNum" sz="quarter" idx="11"/>
          </p:nvPr>
        </p:nvSpPr>
        <p:spPr>
          <a:ln/>
        </p:spPr>
        <p:txBody>
          <a:bodyPr/>
          <a:lstStyle>
            <a:lvl1pPr>
              <a:defRPr/>
            </a:lvl1pPr>
          </a:lstStyle>
          <a:p>
            <a:pPr>
              <a:defRPr/>
            </a:pPr>
            <a:fld id="{66A0BD40-5AD4-4CFC-AF0B-BC0E1ECF2DB0}" type="slidenum">
              <a:rPr lang="fr-FR" altLang="fr-FR"/>
              <a:pPr>
                <a:defRPr/>
              </a:pPr>
              <a:t>‹#›</a:t>
            </a:fld>
            <a:endParaRPr lang="fr-FR" altLang="fr-FR"/>
          </a:p>
        </p:txBody>
      </p:sp>
      <p:sp>
        <p:nvSpPr>
          <p:cNvPr id="7" name="Espace réservé du contenu 2">
            <a:extLst>
              <a:ext uri="{FF2B5EF4-FFF2-40B4-BE49-F238E27FC236}">
                <a16:creationId xmlns:a16="http://schemas.microsoft.com/office/drawing/2014/main" id="{9D8DCB53-7E8D-4943-22C5-7C6146AE88CF}"/>
              </a:ext>
            </a:extLst>
          </p:cNvPr>
          <p:cNvSpPr>
            <a:spLocks noGrp="1"/>
          </p:cNvSpPr>
          <p:nvPr>
            <p:ph idx="12"/>
          </p:nvPr>
        </p:nvSpPr>
        <p:spPr>
          <a:xfrm>
            <a:off x="5284788" y="2108915"/>
            <a:ext cx="3429000" cy="2057400"/>
          </a:xfrm>
        </p:spPr>
        <p:txBody>
          <a:bodyPr/>
          <a:lstStyle>
            <a:lvl2pPr>
              <a:buClr>
                <a:srgbClr val="4091A7"/>
              </a:buClr>
              <a:defRPr>
                <a:solidFill>
                  <a:srgbClr val="4091A7"/>
                </a:solidFill>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Tree>
    <p:extLst>
      <p:ext uri="{BB962C8B-B14F-4D97-AF65-F5344CB8AC3E}">
        <p14:creationId xmlns:p14="http://schemas.microsoft.com/office/powerpoint/2010/main" val="40692452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3305176"/>
            <a:ext cx="7772400" cy="1021556"/>
          </a:xfrm>
        </p:spPr>
        <p:txBody>
          <a:bodyPr/>
          <a:lstStyle>
            <a:lvl1pPr algn="l">
              <a:defRPr sz="3000" b="1" cap="all"/>
            </a:lvl1pPr>
          </a:lstStyle>
          <a:p>
            <a:r>
              <a:rPr lang="en-US"/>
              <a:t>Click to edit Master title style</a:t>
            </a:r>
            <a:endParaRPr lang="fr-FR"/>
          </a:p>
        </p:txBody>
      </p:sp>
      <p:sp>
        <p:nvSpPr>
          <p:cNvPr id="3" name="Espace réservé du texte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B51D8987-AC04-41B5-929B-1ADAF7426084}" type="datetime7">
              <a:rPr lang="en-US" altLang="fr-FR" smtClean="0"/>
              <a:t>Jun-25</a:t>
            </a:fld>
            <a:endParaRPr lang="fr-FR" altLang="fr-FR"/>
          </a:p>
        </p:txBody>
      </p:sp>
      <p:sp>
        <p:nvSpPr>
          <p:cNvPr id="5" name="Rectangle 6"/>
          <p:cNvSpPr>
            <a:spLocks noGrp="1" noChangeArrowheads="1"/>
          </p:cNvSpPr>
          <p:nvPr>
            <p:ph type="sldNum" sz="quarter" idx="11"/>
          </p:nvPr>
        </p:nvSpPr>
        <p:spPr>
          <a:ln/>
        </p:spPr>
        <p:txBody>
          <a:bodyPr/>
          <a:lstStyle>
            <a:lvl1pPr>
              <a:defRPr/>
            </a:lvl1pPr>
          </a:lstStyle>
          <a:p>
            <a:pPr>
              <a:defRPr/>
            </a:pPr>
            <a:fld id="{A610A93E-6645-47DF-9F2D-5E7E4BAFBA8F}" type="slidenum">
              <a:rPr lang="fr-FR" altLang="fr-FR"/>
              <a:pPr>
                <a:defRPr/>
              </a:pPr>
              <a:t>‹#›</a:t>
            </a:fld>
            <a:endParaRPr lang="fr-FR" altLang="fr-FR"/>
          </a:p>
        </p:txBody>
      </p:sp>
    </p:spTree>
    <p:extLst>
      <p:ext uri="{BB962C8B-B14F-4D97-AF65-F5344CB8AC3E}">
        <p14:creationId xmlns:p14="http://schemas.microsoft.com/office/powerpoint/2010/main" val="18591030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Click to edit Master title style</a:t>
            </a:r>
            <a:endParaRPr lang="fr-FR"/>
          </a:p>
        </p:txBody>
      </p:sp>
      <p:sp>
        <p:nvSpPr>
          <p:cNvPr id="3" name="Rectangle 4"/>
          <p:cNvSpPr>
            <a:spLocks noGrp="1" noChangeArrowheads="1"/>
          </p:cNvSpPr>
          <p:nvPr>
            <p:ph type="dt" sz="half" idx="10"/>
          </p:nvPr>
        </p:nvSpPr>
        <p:spPr>
          <a:ln/>
        </p:spPr>
        <p:txBody>
          <a:bodyPr/>
          <a:lstStyle>
            <a:lvl1pPr>
              <a:defRPr/>
            </a:lvl1pPr>
          </a:lstStyle>
          <a:p>
            <a:pPr>
              <a:defRPr/>
            </a:pPr>
            <a:fld id="{D5164BC7-F89A-436B-B608-FED054C6FB50}" type="datetime7">
              <a:rPr lang="en-US" altLang="fr-FR" smtClean="0"/>
              <a:t>Jun-25</a:t>
            </a:fld>
            <a:endParaRPr lang="fr-FR" altLang="fr-FR"/>
          </a:p>
        </p:txBody>
      </p:sp>
      <p:sp>
        <p:nvSpPr>
          <p:cNvPr id="4" name="Rectangle 6"/>
          <p:cNvSpPr>
            <a:spLocks noGrp="1" noChangeArrowheads="1"/>
          </p:cNvSpPr>
          <p:nvPr>
            <p:ph type="sldNum" sz="quarter" idx="11"/>
          </p:nvPr>
        </p:nvSpPr>
        <p:spPr>
          <a:ln/>
        </p:spPr>
        <p:txBody>
          <a:bodyPr/>
          <a:lstStyle>
            <a:lvl1pPr>
              <a:defRPr/>
            </a:lvl1pPr>
          </a:lstStyle>
          <a:p>
            <a:pPr>
              <a:defRPr/>
            </a:pPr>
            <a:fld id="{D65D56CB-8290-4AD4-92E8-B8E13A68A8FF}" type="slidenum">
              <a:rPr lang="fr-FR" altLang="fr-FR"/>
              <a:pPr>
                <a:defRPr/>
              </a:pPr>
              <a:t>‹#›</a:t>
            </a:fld>
            <a:endParaRPr lang="fr-FR" altLang="fr-FR"/>
          </a:p>
        </p:txBody>
      </p:sp>
      <p:pic>
        <p:nvPicPr>
          <p:cNvPr id="5" name="Picture 4">
            <a:extLst>
              <a:ext uri="{FF2B5EF4-FFF2-40B4-BE49-F238E27FC236}">
                <a16:creationId xmlns:a16="http://schemas.microsoft.com/office/drawing/2014/main" id="{634BB8CC-4D67-2399-3B0E-3E1969F00DC8}"/>
              </a:ext>
            </a:extLst>
          </p:cNvPr>
          <p:cNvPicPr>
            <a:picLocks noChangeAspect="1"/>
          </p:cNvPicPr>
          <p:nvPr userDrawn="1"/>
        </p:nvPicPr>
        <p:blipFill>
          <a:blip r:embed="rId2"/>
          <a:stretch>
            <a:fillRect/>
          </a:stretch>
        </p:blipFill>
        <p:spPr>
          <a:xfrm>
            <a:off x="7609548" y="4591044"/>
            <a:ext cx="1476894" cy="536419"/>
          </a:xfrm>
          <a:prstGeom prst="rect">
            <a:avLst/>
          </a:prstGeom>
        </p:spPr>
      </p:pic>
      <p:sp>
        <p:nvSpPr>
          <p:cNvPr id="10" name="Ellipse 8">
            <a:extLst>
              <a:ext uri="{FF2B5EF4-FFF2-40B4-BE49-F238E27FC236}">
                <a16:creationId xmlns:a16="http://schemas.microsoft.com/office/drawing/2014/main" id="{FA08F91E-45AB-9D69-F63E-1175312FB7C7}"/>
              </a:ext>
            </a:extLst>
          </p:cNvPr>
          <p:cNvSpPr/>
          <p:nvPr userDrawn="1"/>
        </p:nvSpPr>
        <p:spPr>
          <a:xfrm>
            <a:off x="539750" y="4908550"/>
            <a:ext cx="71438" cy="7302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kern="0" dirty="0">
              <a:sym typeface="Arial"/>
            </a:endParaRPr>
          </a:p>
        </p:txBody>
      </p:sp>
    </p:spTree>
    <p:extLst>
      <p:ext uri="{BB962C8B-B14F-4D97-AF65-F5344CB8AC3E}">
        <p14:creationId xmlns:p14="http://schemas.microsoft.com/office/powerpoint/2010/main" val="21613670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8352A943-3A40-49AD-A63B-4BCC14C301F7}" type="datetime7">
              <a:rPr lang="en-US" altLang="fr-FR" smtClean="0"/>
              <a:t>Jun-25</a:t>
            </a:fld>
            <a:endParaRPr lang="fr-FR" altLang="fr-FR"/>
          </a:p>
        </p:txBody>
      </p:sp>
      <p:sp>
        <p:nvSpPr>
          <p:cNvPr id="3" name="Rectangle 6"/>
          <p:cNvSpPr>
            <a:spLocks noGrp="1" noChangeArrowheads="1"/>
          </p:cNvSpPr>
          <p:nvPr>
            <p:ph type="sldNum" sz="quarter" idx="11"/>
          </p:nvPr>
        </p:nvSpPr>
        <p:spPr>
          <a:ln/>
        </p:spPr>
        <p:txBody>
          <a:bodyPr/>
          <a:lstStyle>
            <a:lvl1pPr>
              <a:defRPr/>
            </a:lvl1pPr>
          </a:lstStyle>
          <a:p>
            <a:pPr>
              <a:defRPr/>
            </a:pPr>
            <a:fld id="{D736278B-E398-4C2A-96AF-1CD31FFFB46E}" type="slidenum">
              <a:rPr lang="fr-FR" altLang="fr-FR"/>
              <a:pPr>
                <a:defRPr/>
              </a:pPr>
              <a:t>‹#›</a:t>
            </a:fld>
            <a:endParaRPr lang="fr-FR" altLang="fr-FR"/>
          </a:p>
        </p:txBody>
      </p:sp>
    </p:spTree>
    <p:extLst>
      <p:ext uri="{BB962C8B-B14F-4D97-AF65-F5344CB8AC3E}">
        <p14:creationId xmlns:p14="http://schemas.microsoft.com/office/powerpoint/2010/main" val="10304027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Imag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5323" y="2108773"/>
            <a:ext cx="8434828" cy="389953"/>
          </a:xfrm>
        </p:spPr>
        <p:txBody>
          <a:bodyPr/>
          <a:lstStyle>
            <a:lvl1pPr>
              <a:defRPr/>
            </a:lvl1pPr>
          </a:lstStyle>
          <a:p>
            <a:r>
              <a:rPr lang="fr-FR" err="1"/>
              <a:t>Title</a:t>
            </a:r>
            <a:endParaRPr lang="en-US"/>
          </a:p>
        </p:txBody>
      </p:sp>
      <p:sp>
        <p:nvSpPr>
          <p:cNvPr id="3" name="Content Placeholder 2"/>
          <p:cNvSpPr>
            <a:spLocks noGrp="1"/>
          </p:cNvSpPr>
          <p:nvPr>
            <p:ph idx="1"/>
          </p:nvPr>
        </p:nvSpPr>
        <p:spPr>
          <a:xfrm>
            <a:off x="385320" y="2942125"/>
            <a:ext cx="8434828" cy="163813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Slide Number Placeholder 5"/>
          <p:cNvSpPr>
            <a:spLocks noGrp="1"/>
          </p:cNvSpPr>
          <p:nvPr>
            <p:ph type="sldNum" sz="quarter" idx="12"/>
          </p:nvPr>
        </p:nvSpPr>
        <p:spPr/>
        <p:txBody>
          <a:bodyPr/>
          <a:lstStyle>
            <a:lvl1pPr>
              <a:defRPr>
                <a:solidFill>
                  <a:srgbClr val="3F589E"/>
                </a:solidFill>
              </a:defRPr>
            </a:lvl1pPr>
          </a:lstStyle>
          <a:p>
            <a:fld id="{E94165F0-FE87-0B48-AA66-28C8AFD55271}" type="slidenum">
              <a:rPr lang="fr-FR" smtClean="0"/>
              <a:pPr/>
              <a:t>‹#›</a:t>
            </a:fld>
            <a:endParaRPr lang="fr-FR"/>
          </a:p>
        </p:txBody>
      </p:sp>
      <p:sp>
        <p:nvSpPr>
          <p:cNvPr id="7" name="Ellipse 6">
            <a:extLst>
              <a:ext uri="{FF2B5EF4-FFF2-40B4-BE49-F238E27FC236}">
                <a16:creationId xmlns:a16="http://schemas.microsoft.com/office/drawing/2014/main" id="{5BABC03D-00F8-8143-9A09-2F446FC692EF}"/>
              </a:ext>
            </a:extLst>
          </p:cNvPr>
          <p:cNvSpPr/>
          <p:nvPr userDrawn="1"/>
        </p:nvSpPr>
        <p:spPr>
          <a:xfrm>
            <a:off x="539751" y="4908551"/>
            <a:ext cx="71438" cy="7302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sz="2400" kern="0">
              <a:sym typeface="Arial"/>
            </a:endParaRPr>
          </a:p>
        </p:txBody>
      </p:sp>
      <p:sp>
        <p:nvSpPr>
          <p:cNvPr id="10" name="Rectangle 9">
            <a:extLst>
              <a:ext uri="{FF2B5EF4-FFF2-40B4-BE49-F238E27FC236}">
                <a16:creationId xmlns:a16="http://schemas.microsoft.com/office/drawing/2014/main" id="{C3BD7D8E-351A-A54D-8322-C1716521BEB2}"/>
              </a:ext>
            </a:extLst>
          </p:cNvPr>
          <p:cNvSpPr/>
          <p:nvPr userDrawn="1"/>
        </p:nvSpPr>
        <p:spPr>
          <a:xfrm>
            <a:off x="283432" y="2108773"/>
            <a:ext cx="54000" cy="72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sz="2400" kern="0">
              <a:sym typeface="Arial"/>
            </a:endParaRPr>
          </a:p>
        </p:txBody>
      </p:sp>
      <p:sp>
        <p:nvSpPr>
          <p:cNvPr id="12" name="Espace réservé du texte 11">
            <a:extLst>
              <a:ext uri="{FF2B5EF4-FFF2-40B4-BE49-F238E27FC236}">
                <a16:creationId xmlns:a16="http://schemas.microsoft.com/office/drawing/2014/main" id="{FA208610-D28B-8F4D-AFFF-5843624FFDFB}"/>
              </a:ext>
            </a:extLst>
          </p:cNvPr>
          <p:cNvSpPr>
            <a:spLocks noGrp="1"/>
          </p:cNvSpPr>
          <p:nvPr>
            <p:ph type="body" sz="quarter" idx="13" hasCustomPrompt="1"/>
          </p:nvPr>
        </p:nvSpPr>
        <p:spPr>
          <a:xfrm>
            <a:off x="385320" y="2513985"/>
            <a:ext cx="8434830" cy="315514"/>
          </a:xfrm>
        </p:spPr>
        <p:txBody>
          <a:bodyPr/>
          <a:lstStyle>
            <a:lvl1pPr>
              <a:defRPr sz="1600" b="1">
                <a:solidFill>
                  <a:srgbClr val="3F589E"/>
                </a:solidFill>
              </a:defRPr>
            </a:lvl1pPr>
          </a:lstStyle>
          <a:p>
            <a:pPr lvl="0"/>
            <a:r>
              <a:rPr lang="fr-FR" err="1"/>
              <a:t>Subtitle</a:t>
            </a:r>
            <a:endParaRPr lang="fr-FR"/>
          </a:p>
        </p:txBody>
      </p:sp>
      <p:sp>
        <p:nvSpPr>
          <p:cNvPr id="8" name="Espace réservé pour une image  7">
            <a:extLst>
              <a:ext uri="{FF2B5EF4-FFF2-40B4-BE49-F238E27FC236}">
                <a16:creationId xmlns:a16="http://schemas.microsoft.com/office/drawing/2014/main" id="{2A72330D-3B2D-9649-903E-40C4A591D624}"/>
              </a:ext>
            </a:extLst>
          </p:cNvPr>
          <p:cNvSpPr>
            <a:spLocks noGrp="1"/>
          </p:cNvSpPr>
          <p:nvPr>
            <p:ph type="pic" sz="quarter" idx="14" hasCustomPrompt="1"/>
          </p:nvPr>
        </p:nvSpPr>
        <p:spPr>
          <a:xfrm>
            <a:off x="0" y="1"/>
            <a:ext cx="9144000" cy="1838960"/>
          </a:xfrm>
        </p:spPr>
        <p:txBody>
          <a:bodyPr/>
          <a:lstStyle/>
          <a:p>
            <a:pPr marL="0" marR="0" lvl="0" indent="0" algn="l"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fr-FR"/>
              <a:t>Click </a:t>
            </a:r>
            <a:r>
              <a:rPr lang="fr-FR" err="1"/>
              <a:t>here</a:t>
            </a:r>
            <a:r>
              <a:rPr lang="fr-FR"/>
              <a:t> to download a </a:t>
            </a:r>
            <a:r>
              <a:rPr lang="fr-FR" err="1"/>
              <a:t>picture</a:t>
            </a:r>
            <a:endParaRPr lang="fr-FR"/>
          </a:p>
          <a:p>
            <a:endParaRPr lang="fr-FR"/>
          </a:p>
        </p:txBody>
      </p:sp>
      <p:sp>
        <p:nvSpPr>
          <p:cNvPr id="11" name="Footer Placeholder 4">
            <a:extLst>
              <a:ext uri="{FF2B5EF4-FFF2-40B4-BE49-F238E27FC236}">
                <a16:creationId xmlns:a16="http://schemas.microsoft.com/office/drawing/2014/main" id="{0FA07A07-4341-3D42-81BA-45BDB57EFF31}"/>
              </a:ext>
            </a:extLst>
          </p:cNvPr>
          <p:cNvSpPr>
            <a:spLocks noGrp="1"/>
          </p:cNvSpPr>
          <p:nvPr>
            <p:ph type="ftr" sz="quarter" idx="11"/>
          </p:nvPr>
        </p:nvSpPr>
        <p:spPr>
          <a:xfrm>
            <a:off x="611188" y="4859253"/>
            <a:ext cx="6712104" cy="165754"/>
          </a:xfrm>
          <a:prstGeom prst="rect">
            <a:avLst/>
          </a:prstGeom>
        </p:spPr>
        <p:txBody>
          <a:bodyPr/>
          <a:lstStyle/>
          <a:p>
            <a:endParaRPr lang="fr-FR"/>
          </a:p>
        </p:txBody>
      </p:sp>
      <p:pic>
        <p:nvPicPr>
          <p:cNvPr id="4" name="Picture 3">
            <a:extLst>
              <a:ext uri="{FF2B5EF4-FFF2-40B4-BE49-F238E27FC236}">
                <a16:creationId xmlns:a16="http://schemas.microsoft.com/office/drawing/2014/main" id="{356E3139-BC1D-EBA4-CA82-5647190291BC}"/>
              </a:ext>
            </a:extLst>
          </p:cNvPr>
          <p:cNvPicPr>
            <a:picLocks noChangeAspect="1"/>
          </p:cNvPicPr>
          <p:nvPr userDrawn="1"/>
        </p:nvPicPr>
        <p:blipFill>
          <a:blip r:embed="rId2"/>
          <a:stretch>
            <a:fillRect/>
          </a:stretch>
        </p:blipFill>
        <p:spPr>
          <a:xfrm>
            <a:off x="7609548" y="4591044"/>
            <a:ext cx="1476894" cy="536419"/>
          </a:xfrm>
          <a:prstGeom prst="rect">
            <a:avLst/>
          </a:prstGeom>
        </p:spPr>
      </p:pic>
    </p:spTree>
    <p:extLst>
      <p:ext uri="{BB962C8B-B14F-4D97-AF65-F5344CB8AC3E}">
        <p14:creationId xmlns:p14="http://schemas.microsoft.com/office/powerpoint/2010/main" val="39027724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1_Cover2">
    <p:spTree>
      <p:nvGrpSpPr>
        <p:cNvPr id="1" name=""/>
        <p:cNvGrpSpPr/>
        <p:nvPr/>
      </p:nvGrpSpPr>
      <p:grpSpPr>
        <a:xfrm>
          <a:off x="0" y="0"/>
          <a:ext cx="0" cy="0"/>
          <a:chOff x="0" y="0"/>
          <a:chExt cx="0" cy="0"/>
        </a:xfrm>
      </p:grpSpPr>
      <p:pic>
        <p:nvPicPr>
          <p:cNvPr id="8" name="Image 6">
            <a:extLst>
              <a:ext uri="{FF2B5EF4-FFF2-40B4-BE49-F238E27FC236}">
                <a16:creationId xmlns:a16="http://schemas.microsoft.com/office/drawing/2014/main" id="{19BF63D9-367F-814A-804D-8324E888AD30}"/>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p:blipFill>
        <p:spPr bwMode="auto">
          <a:xfrm>
            <a:off x="82966" y="54822"/>
            <a:ext cx="2437677" cy="928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userDrawn="1">
            <p:ph type="ctrTitle" hasCustomPrompt="1"/>
          </p:nvPr>
        </p:nvSpPr>
        <p:spPr>
          <a:xfrm>
            <a:off x="745990" y="3318294"/>
            <a:ext cx="8045924" cy="489815"/>
          </a:xfrm>
        </p:spPr>
        <p:txBody>
          <a:bodyPr anchor="t"/>
          <a:lstStyle>
            <a:lvl1pPr algn="l">
              <a:defRPr sz="3600"/>
            </a:lvl1pPr>
          </a:lstStyle>
          <a:p>
            <a:r>
              <a:rPr lang="fr-FR" dirty="0" err="1"/>
              <a:t>Title</a:t>
            </a:r>
            <a:endParaRPr lang="en-US" dirty="0"/>
          </a:p>
        </p:txBody>
      </p:sp>
      <p:sp>
        <p:nvSpPr>
          <p:cNvPr id="3" name="Subtitle 2"/>
          <p:cNvSpPr>
            <a:spLocks noGrp="1"/>
          </p:cNvSpPr>
          <p:nvPr userDrawn="1">
            <p:ph type="subTitle" idx="1" hasCustomPrompt="1"/>
          </p:nvPr>
        </p:nvSpPr>
        <p:spPr>
          <a:xfrm>
            <a:off x="745990" y="3886574"/>
            <a:ext cx="8045924" cy="372360"/>
          </a:xfrm>
        </p:spPr>
        <p:txBody>
          <a:bodyPr>
            <a:noAutofit/>
          </a:bodyPr>
          <a:lstStyle>
            <a:lvl1pPr marL="0" indent="0" algn="l">
              <a:buNone/>
              <a:defRPr sz="1800" b="1">
                <a:solidFill>
                  <a:srgbClr val="3F589E"/>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fr-FR" dirty="0" err="1"/>
              <a:t>Subtitle</a:t>
            </a:r>
            <a:endParaRPr lang="en-US" dirty="0"/>
          </a:p>
        </p:txBody>
      </p:sp>
      <p:sp>
        <p:nvSpPr>
          <p:cNvPr id="11" name="Rectangle 10">
            <a:extLst>
              <a:ext uri="{FF2B5EF4-FFF2-40B4-BE49-F238E27FC236}">
                <a16:creationId xmlns:a16="http://schemas.microsoft.com/office/drawing/2014/main" id="{F48785F4-79B6-C546-924B-BD8BA03046D2}"/>
              </a:ext>
            </a:extLst>
          </p:cNvPr>
          <p:cNvSpPr/>
          <p:nvPr userDrawn="1"/>
        </p:nvSpPr>
        <p:spPr>
          <a:xfrm>
            <a:off x="6812280" y="4709160"/>
            <a:ext cx="2185450" cy="434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13" name="Espace réservé de la date 3">
            <a:extLst>
              <a:ext uri="{FF2B5EF4-FFF2-40B4-BE49-F238E27FC236}">
                <a16:creationId xmlns:a16="http://schemas.microsoft.com/office/drawing/2014/main" id="{BD7F6E7C-3830-C243-A482-FE81C81E2C3B}"/>
              </a:ext>
            </a:extLst>
          </p:cNvPr>
          <p:cNvSpPr>
            <a:spLocks noGrp="1"/>
          </p:cNvSpPr>
          <p:nvPr userDrawn="1">
            <p:ph type="dt" sz="half" idx="2"/>
          </p:nvPr>
        </p:nvSpPr>
        <p:spPr>
          <a:xfrm>
            <a:off x="745990" y="4258935"/>
            <a:ext cx="2057400" cy="274637"/>
          </a:xfrm>
          <a:prstGeom prst="rect">
            <a:avLst/>
          </a:prstGeom>
        </p:spPr>
        <p:txBody>
          <a:bodyPr vert="horz" lIns="91440" tIns="45720" rIns="91440" bIns="45720" rtlCol="0" anchor="ctr"/>
          <a:lstStyle>
            <a:lvl1pPr algn="l">
              <a:defRPr sz="800">
                <a:solidFill>
                  <a:schemeClr val="bg1">
                    <a:lumMod val="65000"/>
                  </a:schemeClr>
                </a:solidFill>
              </a:defRPr>
            </a:lvl1pPr>
          </a:lstStyle>
          <a:p>
            <a:fld id="{B2F5FAEE-BD94-6445-98BA-3B47136D2A62}" type="datetimeFigureOut">
              <a:rPr lang="fr-FR" smtClean="0"/>
              <a:pPr/>
              <a:t>23/06/2025</a:t>
            </a:fld>
            <a:endParaRPr lang="fr-FR" dirty="0"/>
          </a:p>
        </p:txBody>
      </p:sp>
      <p:pic>
        <p:nvPicPr>
          <p:cNvPr id="14" name="Image 6">
            <a:extLst>
              <a:ext uri="{FF2B5EF4-FFF2-40B4-BE49-F238E27FC236}">
                <a16:creationId xmlns:a16="http://schemas.microsoft.com/office/drawing/2014/main" id="{D2011115-3C2F-457E-90D5-24183D94E3BC}"/>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956475" y="4624912"/>
            <a:ext cx="1889051" cy="307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Espace réservé pour une image  4">
            <a:extLst>
              <a:ext uri="{FF2B5EF4-FFF2-40B4-BE49-F238E27FC236}">
                <a16:creationId xmlns:a16="http://schemas.microsoft.com/office/drawing/2014/main" id="{2FB953D4-7672-4CC4-8D72-7010D84C065E}"/>
              </a:ext>
            </a:extLst>
          </p:cNvPr>
          <p:cNvSpPr>
            <a:spLocks noGrp="1"/>
          </p:cNvSpPr>
          <p:nvPr>
            <p:ph type="pic" sz="quarter" idx="10" hasCustomPrompt="1"/>
          </p:nvPr>
        </p:nvSpPr>
        <p:spPr>
          <a:xfrm>
            <a:off x="0" y="1061617"/>
            <a:ext cx="9144000" cy="2046059"/>
          </a:xfrm>
        </p:spPr>
        <p:txBody>
          <a:bodyPr/>
          <a:lstStyle>
            <a:lvl1pPr>
              <a:defRPr/>
            </a:lvl1pPr>
          </a:lstStyle>
          <a:p>
            <a:r>
              <a:rPr lang="fr-FR" dirty="0"/>
              <a:t>Click </a:t>
            </a:r>
            <a:r>
              <a:rPr lang="fr-FR" dirty="0" err="1"/>
              <a:t>here</a:t>
            </a:r>
            <a:r>
              <a:rPr lang="fr-FR" dirty="0"/>
              <a:t> to download a </a:t>
            </a:r>
            <a:r>
              <a:rPr lang="fr-FR" dirty="0" err="1"/>
              <a:t>picture</a:t>
            </a:r>
            <a:endParaRPr lang="fr-FR" dirty="0"/>
          </a:p>
        </p:txBody>
      </p:sp>
    </p:spTree>
    <p:extLst>
      <p:ext uri="{BB962C8B-B14F-4D97-AF65-F5344CB8AC3E}">
        <p14:creationId xmlns:p14="http://schemas.microsoft.com/office/powerpoint/2010/main" val="25140605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Chapter">
    <p:spTree>
      <p:nvGrpSpPr>
        <p:cNvPr id="1" name=""/>
        <p:cNvGrpSpPr/>
        <p:nvPr/>
      </p:nvGrpSpPr>
      <p:grpSpPr>
        <a:xfrm>
          <a:off x="0" y="0"/>
          <a:ext cx="0" cy="0"/>
          <a:chOff x="0" y="0"/>
          <a:chExt cx="0" cy="0"/>
        </a:xfrm>
      </p:grpSpPr>
      <p:pic>
        <p:nvPicPr>
          <p:cNvPr id="17" name="Image 16">
            <a:extLst>
              <a:ext uri="{FF2B5EF4-FFF2-40B4-BE49-F238E27FC236}">
                <a16:creationId xmlns:a16="http://schemas.microsoft.com/office/drawing/2014/main" id="{8A00DF04-28F3-2643-89CE-223D46F794E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1726729"/>
            <a:ext cx="1902977" cy="1703471"/>
          </a:xfrm>
          <a:prstGeom prst="rect">
            <a:avLst/>
          </a:prstGeom>
        </p:spPr>
      </p:pic>
      <p:sp>
        <p:nvSpPr>
          <p:cNvPr id="13" name="Triangle rectangle 12">
            <a:extLst>
              <a:ext uri="{FF2B5EF4-FFF2-40B4-BE49-F238E27FC236}">
                <a16:creationId xmlns:a16="http://schemas.microsoft.com/office/drawing/2014/main" id="{F240DD9F-CF93-4D42-965B-C70B9D008C93}"/>
              </a:ext>
            </a:extLst>
          </p:cNvPr>
          <p:cNvSpPr/>
          <p:nvPr userDrawn="1"/>
        </p:nvSpPr>
        <p:spPr>
          <a:xfrm rot="2700000">
            <a:off x="8158787" y="1584960"/>
            <a:ext cx="1973580" cy="1973580"/>
          </a:xfrm>
          <a:prstGeom prst="rtTriangle">
            <a:avLst/>
          </a:prstGeom>
          <a:solidFill>
            <a:schemeClr val="bg2">
              <a:alpha val="82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2" name="Title 1"/>
          <p:cNvSpPr>
            <a:spLocks noGrp="1"/>
          </p:cNvSpPr>
          <p:nvPr>
            <p:ph type="title" hasCustomPrompt="1"/>
          </p:nvPr>
        </p:nvSpPr>
        <p:spPr>
          <a:xfrm>
            <a:off x="2297287" y="2211751"/>
            <a:ext cx="6431930" cy="807241"/>
          </a:xfrm>
        </p:spPr>
        <p:txBody>
          <a:bodyPr anchor="ctr">
            <a:noAutofit/>
          </a:bodyPr>
          <a:lstStyle>
            <a:lvl1pPr>
              <a:defRPr sz="3200"/>
            </a:lvl1pPr>
          </a:lstStyle>
          <a:p>
            <a:r>
              <a:rPr lang="fr-FR" dirty="0" err="1"/>
              <a:t>Title</a:t>
            </a:r>
            <a:endParaRPr lang="en-US" dirty="0"/>
          </a:p>
        </p:txBody>
      </p:sp>
      <p:sp>
        <p:nvSpPr>
          <p:cNvPr id="3" name="Text Placeholder 2"/>
          <p:cNvSpPr>
            <a:spLocks noGrp="1"/>
          </p:cNvSpPr>
          <p:nvPr>
            <p:ph type="body" idx="1" hasCustomPrompt="1"/>
          </p:nvPr>
        </p:nvSpPr>
        <p:spPr>
          <a:xfrm>
            <a:off x="2297287" y="3062835"/>
            <a:ext cx="6431930" cy="582996"/>
          </a:xfrm>
        </p:spPr>
        <p:txBody>
          <a:bodyPr>
            <a:noAutofit/>
          </a:bodyPr>
          <a:lstStyle>
            <a:lvl1pPr marL="0" indent="0">
              <a:buNone/>
              <a:defRPr sz="1600" b="1">
                <a:solidFill>
                  <a:srgbClr val="3F589E"/>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fr-FR" dirty="0" err="1"/>
              <a:t>Text</a:t>
            </a:r>
            <a:endParaRPr lang="fr-FR" dirty="0"/>
          </a:p>
        </p:txBody>
      </p:sp>
      <p:sp>
        <p:nvSpPr>
          <p:cNvPr id="5" name="Footer Placeholder 4"/>
          <p:cNvSpPr>
            <a:spLocks noGrp="1"/>
          </p:cNvSpPr>
          <p:nvPr>
            <p:ph type="ftr" sz="quarter" idx="11"/>
          </p:nvPr>
        </p:nvSpPr>
        <p:spPr>
          <a:xfrm>
            <a:off x="611188" y="4859253"/>
            <a:ext cx="6655460" cy="165754"/>
          </a:xfrm>
          <a:prstGeom prst="rect">
            <a:avLst/>
          </a:prstGeom>
        </p:spPr>
        <p:txBody>
          <a:bodyPr/>
          <a:lstStyle/>
          <a:p>
            <a:r>
              <a:rPr lang="fr-FR" dirty="0" err="1"/>
              <a:t>footer</a:t>
            </a:r>
            <a:endParaRPr lang="fr-FR" dirty="0"/>
          </a:p>
        </p:txBody>
      </p:sp>
      <p:sp>
        <p:nvSpPr>
          <p:cNvPr id="6" name="Slide Number Placeholder 5"/>
          <p:cNvSpPr>
            <a:spLocks noGrp="1"/>
          </p:cNvSpPr>
          <p:nvPr>
            <p:ph type="sldNum" sz="quarter" idx="12"/>
          </p:nvPr>
        </p:nvSpPr>
        <p:spPr/>
        <p:txBody>
          <a:bodyPr/>
          <a:lstStyle>
            <a:lvl1pPr>
              <a:defRPr>
                <a:solidFill>
                  <a:srgbClr val="3F589E"/>
                </a:solidFill>
              </a:defRPr>
            </a:lvl1pPr>
          </a:lstStyle>
          <a:p>
            <a:fld id="{E94165F0-FE87-0B48-AA66-28C8AFD55271}" type="slidenum">
              <a:rPr lang="fr-FR" smtClean="0"/>
              <a:pPr/>
              <a:t>‹#›</a:t>
            </a:fld>
            <a:endParaRPr lang="fr-FR" dirty="0"/>
          </a:p>
        </p:txBody>
      </p:sp>
      <p:sp>
        <p:nvSpPr>
          <p:cNvPr id="7" name="Rectangle 6">
            <a:extLst>
              <a:ext uri="{FF2B5EF4-FFF2-40B4-BE49-F238E27FC236}">
                <a16:creationId xmlns:a16="http://schemas.microsoft.com/office/drawing/2014/main" id="{A4F844CA-09EA-1D47-BF19-4A702CA64AEF}"/>
              </a:ext>
            </a:extLst>
          </p:cNvPr>
          <p:cNvSpPr/>
          <p:nvPr userDrawn="1"/>
        </p:nvSpPr>
        <p:spPr>
          <a:xfrm>
            <a:off x="2114926" y="2211750"/>
            <a:ext cx="54000" cy="72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sz="2400" kern="0" dirty="0">
              <a:sym typeface="Arial"/>
            </a:endParaRPr>
          </a:p>
        </p:txBody>
      </p:sp>
      <p:sp>
        <p:nvSpPr>
          <p:cNvPr id="12" name="Ellipse 11">
            <a:extLst>
              <a:ext uri="{FF2B5EF4-FFF2-40B4-BE49-F238E27FC236}">
                <a16:creationId xmlns:a16="http://schemas.microsoft.com/office/drawing/2014/main" id="{3EC10C20-37DE-814C-8EAD-ACDA1EF8BF05}"/>
              </a:ext>
            </a:extLst>
          </p:cNvPr>
          <p:cNvSpPr/>
          <p:nvPr userDrawn="1"/>
        </p:nvSpPr>
        <p:spPr>
          <a:xfrm>
            <a:off x="539751" y="4908551"/>
            <a:ext cx="71438" cy="7302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sz="2400" kern="0" dirty="0">
              <a:sym typeface="Arial"/>
            </a:endParaRPr>
          </a:p>
        </p:txBody>
      </p:sp>
      <p:sp>
        <p:nvSpPr>
          <p:cNvPr id="11" name="Espace réservé du texte 10">
            <a:extLst>
              <a:ext uri="{FF2B5EF4-FFF2-40B4-BE49-F238E27FC236}">
                <a16:creationId xmlns:a16="http://schemas.microsoft.com/office/drawing/2014/main" id="{FD0D0353-50C6-A241-A645-411701E531C0}"/>
              </a:ext>
            </a:extLst>
          </p:cNvPr>
          <p:cNvSpPr>
            <a:spLocks noGrp="1"/>
          </p:cNvSpPr>
          <p:nvPr>
            <p:ph type="body" sz="quarter" idx="13" hasCustomPrompt="1"/>
          </p:nvPr>
        </p:nvSpPr>
        <p:spPr>
          <a:xfrm>
            <a:off x="175755" y="2041653"/>
            <a:ext cx="1677928" cy="1060196"/>
          </a:xfrm>
        </p:spPr>
        <p:txBody>
          <a:bodyPr anchor="ctr">
            <a:noAutofit/>
          </a:bodyPr>
          <a:lstStyle>
            <a:lvl1pPr algn="r">
              <a:lnSpc>
                <a:spcPct val="100000"/>
              </a:lnSpc>
              <a:defRPr sz="6600" b="1" i="0">
                <a:solidFill>
                  <a:schemeClr val="bg1"/>
                </a:solidFill>
                <a:latin typeface="Arial Black" panose="020B0604020202020204" pitchFamily="34" charset="0"/>
                <a:cs typeface="Arial Black" panose="020B0604020202020204" pitchFamily="34" charset="0"/>
              </a:defRPr>
            </a:lvl1pPr>
          </a:lstStyle>
          <a:p>
            <a:pPr lvl="0"/>
            <a:r>
              <a:rPr lang="fr-FR" dirty="0"/>
              <a:t>XX</a:t>
            </a:r>
          </a:p>
        </p:txBody>
      </p:sp>
      <p:pic>
        <p:nvPicPr>
          <p:cNvPr id="9" name="Picture 8">
            <a:extLst>
              <a:ext uri="{FF2B5EF4-FFF2-40B4-BE49-F238E27FC236}">
                <a16:creationId xmlns:a16="http://schemas.microsoft.com/office/drawing/2014/main" id="{7DDFCE21-D003-16E8-3C85-CB2E2039708D}"/>
              </a:ext>
            </a:extLst>
          </p:cNvPr>
          <p:cNvPicPr>
            <a:picLocks noChangeAspect="1"/>
          </p:cNvPicPr>
          <p:nvPr userDrawn="1"/>
        </p:nvPicPr>
        <p:blipFill>
          <a:blip r:embed="rId3"/>
          <a:stretch>
            <a:fillRect/>
          </a:stretch>
        </p:blipFill>
        <p:spPr>
          <a:xfrm>
            <a:off x="7609548" y="4591044"/>
            <a:ext cx="1476894" cy="536419"/>
          </a:xfrm>
          <a:prstGeom prst="rect">
            <a:avLst/>
          </a:prstGeom>
        </p:spPr>
      </p:pic>
    </p:spTree>
    <p:extLst>
      <p:ext uri="{BB962C8B-B14F-4D97-AF65-F5344CB8AC3E}">
        <p14:creationId xmlns:p14="http://schemas.microsoft.com/office/powerpoint/2010/main" val="35798526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1_E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A7162D6-6436-7F45-BC3A-F052F134BA8E}"/>
              </a:ext>
            </a:extLst>
          </p:cNvPr>
          <p:cNvSpPr/>
          <p:nvPr userDrawn="1"/>
        </p:nvSpPr>
        <p:spPr>
          <a:xfrm>
            <a:off x="6910873" y="4659086"/>
            <a:ext cx="2077617" cy="435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4" name="Image 6">
            <a:extLst>
              <a:ext uri="{FF2B5EF4-FFF2-40B4-BE49-F238E27FC236}">
                <a16:creationId xmlns:a16="http://schemas.microsoft.com/office/drawing/2014/main" id="{B47912AA-D424-47AC-AFD5-C63ED1F73916}"/>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3542235" y="4659086"/>
            <a:ext cx="1889051" cy="307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Image 6">
            <a:hlinkClick r:id="rId3"/>
            <a:extLst>
              <a:ext uri="{FF2B5EF4-FFF2-40B4-BE49-F238E27FC236}">
                <a16:creationId xmlns:a16="http://schemas.microsoft.com/office/drawing/2014/main" id="{E4169842-1789-EE46-9D0F-CF2A2B3795CF}"/>
              </a:ext>
            </a:extLst>
          </p:cNvPr>
          <p:cNvPicPr>
            <a:picLocks noChangeAspect="1" noChangeArrowheads="1"/>
          </p:cNvPicPr>
          <p:nvPr userDrawn="1"/>
        </p:nvPicPr>
        <p:blipFill rotWithShape="1">
          <a:blip r:embed="rId4"/>
          <a:srcRect l="5089" t="12692" r="4599" b="15395"/>
          <a:stretch/>
        </p:blipFill>
        <p:spPr bwMode="auto">
          <a:xfrm>
            <a:off x="1607493" y="1103087"/>
            <a:ext cx="5417561" cy="1642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a:extLst>
              <a:ext uri="{FF2B5EF4-FFF2-40B4-BE49-F238E27FC236}">
                <a16:creationId xmlns:a16="http://schemas.microsoft.com/office/drawing/2014/main" id="{CD0CF3F4-90AF-01E0-02D9-56A8D9DDDD08}"/>
              </a:ext>
            </a:extLst>
          </p:cNvPr>
          <p:cNvSpPr txBox="1"/>
          <p:nvPr userDrawn="1"/>
        </p:nvSpPr>
        <p:spPr>
          <a:xfrm>
            <a:off x="3248163" y="4040413"/>
            <a:ext cx="2477193" cy="338554"/>
          </a:xfrm>
          <a:prstGeom prst="rect">
            <a:avLst/>
          </a:prstGeom>
          <a:noFill/>
        </p:spPr>
        <p:txBody>
          <a:bodyPr wrap="square" rtlCol="0">
            <a:spAutoFit/>
          </a:bodyPr>
          <a:lstStyle/>
          <a:p>
            <a:pPr algn="ctr"/>
            <a:r>
              <a:rPr lang="fr-FR" sz="800" dirty="0">
                <a:latin typeface="Montserrat" pitchFamily="2" charset="77"/>
              </a:rPr>
              <a:t>Natixis </a:t>
            </a:r>
            <a:r>
              <a:rPr lang="fr-FR" sz="800" dirty="0" err="1">
                <a:latin typeface="Montserrat" pitchFamily="2" charset="77"/>
              </a:rPr>
              <a:t>Corporate</a:t>
            </a:r>
            <a:r>
              <a:rPr lang="fr-FR" sz="800" dirty="0">
                <a:latin typeface="Montserrat" pitchFamily="2" charset="77"/>
              </a:rPr>
              <a:t> &amp; Investment Banking</a:t>
            </a:r>
            <a:br>
              <a:rPr lang="fr-FR" sz="800" dirty="0">
                <a:latin typeface="Montserrat" pitchFamily="2" charset="77"/>
              </a:rPr>
            </a:br>
            <a:r>
              <a:rPr lang="fr-FR" sz="800" dirty="0" err="1">
                <a:latin typeface="Montserrat" pitchFamily="2" charset="77"/>
              </a:rPr>
              <a:t>is</a:t>
            </a:r>
            <a:r>
              <a:rPr lang="fr-FR" sz="800" dirty="0">
                <a:latin typeface="Montserrat" pitchFamily="2" charset="77"/>
              </a:rPr>
              <a:t> the global arm of Groupe BPCE</a:t>
            </a:r>
          </a:p>
        </p:txBody>
      </p:sp>
    </p:spTree>
    <p:extLst>
      <p:ext uri="{BB962C8B-B14F-4D97-AF65-F5344CB8AC3E}">
        <p14:creationId xmlns:p14="http://schemas.microsoft.com/office/powerpoint/2010/main" val="31671658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1597821"/>
            <a:ext cx="7772400" cy="1102519"/>
          </a:xfrm>
        </p:spPr>
        <p:txBody>
          <a:bodyPr/>
          <a:lstStyle/>
          <a:p>
            <a:r>
              <a:rPr lang="en-US"/>
              <a:t>Click to edit Master title style</a:t>
            </a:r>
            <a:endParaRPr lang="fr-FR"/>
          </a:p>
        </p:txBody>
      </p:sp>
      <p:sp>
        <p:nvSpPr>
          <p:cNvPr id="3" name="Sous-titre 2"/>
          <p:cNvSpPr>
            <a:spLocks noGrp="1"/>
          </p:cNvSpPr>
          <p:nvPr>
            <p:ph type="subTitle" idx="1"/>
          </p:nvPr>
        </p:nvSpPr>
        <p:spPr>
          <a:xfrm>
            <a:off x="1371600" y="2914650"/>
            <a:ext cx="6400800" cy="1314450"/>
          </a:xfrm>
        </p:spPr>
        <p:txBody>
          <a:bodyPr/>
          <a:lstStyle>
            <a:lvl1pPr marL="0" indent="0" algn="ctr">
              <a:buNone/>
              <a:defRPr/>
            </a:lvl1pPr>
            <a:lvl2pPr marL="342892" indent="0" algn="ctr">
              <a:buNone/>
              <a:defRPr/>
            </a:lvl2pPr>
            <a:lvl3pPr marL="685783" indent="0" algn="ctr">
              <a:buNone/>
              <a:defRPr/>
            </a:lvl3pPr>
            <a:lvl4pPr marL="1028675" indent="0" algn="ctr">
              <a:buNone/>
              <a:defRPr/>
            </a:lvl4pPr>
            <a:lvl5pPr marL="1371566" indent="0" algn="ctr">
              <a:buNone/>
              <a:defRPr/>
            </a:lvl5pPr>
            <a:lvl6pPr marL="1714457" indent="0" algn="ctr">
              <a:buNone/>
              <a:defRPr/>
            </a:lvl6pPr>
            <a:lvl7pPr marL="2057348" indent="0" algn="ctr">
              <a:buNone/>
              <a:defRPr/>
            </a:lvl7pPr>
            <a:lvl8pPr marL="2400240" indent="0" algn="ctr">
              <a:buNone/>
              <a:defRPr/>
            </a:lvl8pPr>
            <a:lvl9pPr marL="2743132" indent="0" algn="ctr">
              <a:buNone/>
              <a:defRPr/>
            </a:lvl9pPr>
          </a:lstStyle>
          <a:p>
            <a:r>
              <a:rPr lang="en-US"/>
              <a:t>Click to edit Master subtitle style</a:t>
            </a:r>
            <a:endParaRPr lang="fr-FR"/>
          </a:p>
        </p:txBody>
      </p:sp>
      <p:sp>
        <p:nvSpPr>
          <p:cNvPr id="4" name="Rectangle 4"/>
          <p:cNvSpPr>
            <a:spLocks noGrp="1" noChangeArrowheads="1"/>
          </p:cNvSpPr>
          <p:nvPr>
            <p:ph type="dt" sz="half" idx="10"/>
          </p:nvPr>
        </p:nvSpPr>
        <p:spPr>
          <a:ln/>
        </p:spPr>
        <p:txBody>
          <a:bodyPr/>
          <a:lstStyle>
            <a:lvl1pPr>
              <a:defRPr/>
            </a:lvl1pPr>
          </a:lstStyle>
          <a:p>
            <a:pPr>
              <a:defRPr/>
            </a:pPr>
            <a:fld id="{82A61ABB-D1D7-4C0F-A751-31096B92269B}" type="datetime7">
              <a:rPr lang="en-US" altLang="fr-FR" smtClean="0"/>
              <a:t>Jun-25</a:t>
            </a:fld>
            <a:endParaRPr lang="fr-FR" altLang="fr-FR"/>
          </a:p>
        </p:txBody>
      </p:sp>
      <p:sp>
        <p:nvSpPr>
          <p:cNvPr id="5" name="Rectangle 6"/>
          <p:cNvSpPr>
            <a:spLocks noGrp="1" noChangeArrowheads="1"/>
          </p:cNvSpPr>
          <p:nvPr>
            <p:ph type="sldNum" sz="quarter" idx="11"/>
          </p:nvPr>
        </p:nvSpPr>
        <p:spPr>
          <a:ln/>
        </p:spPr>
        <p:txBody>
          <a:bodyPr/>
          <a:lstStyle>
            <a:lvl1pPr>
              <a:defRPr/>
            </a:lvl1pPr>
          </a:lstStyle>
          <a:p>
            <a:pPr>
              <a:defRPr/>
            </a:pPr>
            <a:fld id="{E0B6F5EF-246C-4423-8A4A-933FAE31FD9E}" type="slidenum">
              <a:rPr lang="fr-FR" altLang="fr-FR"/>
              <a:pPr>
                <a:defRPr/>
              </a:pPr>
              <a:t>‹#›</a:t>
            </a:fld>
            <a:endParaRPr lang="fr-FR" altLang="fr-FR"/>
          </a:p>
        </p:txBody>
      </p:sp>
    </p:spTree>
    <p:extLst>
      <p:ext uri="{BB962C8B-B14F-4D97-AF65-F5344CB8AC3E}">
        <p14:creationId xmlns:p14="http://schemas.microsoft.com/office/powerpoint/2010/main" val="26951610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285752" y="182167"/>
            <a:ext cx="8572499" cy="371475"/>
          </a:xfrm>
        </p:spPr>
        <p:txBody>
          <a:bodyPr/>
          <a:lstStyle/>
          <a:p>
            <a:r>
              <a:rPr lang="en-US"/>
              <a:t>Click to edit Master title style</a:t>
            </a:r>
            <a:endParaRPr lang="fr-FR"/>
          </a:p>
        </p:txBody>
      </p:sp>
      <p:sp>
        <p:nvSpPr>
          <p:cNvPr id="3" name="Espace réservé du contenu 2"/>
          <p:cNvSpPr>
            <a:spLocks noGrp="1"/>
          </p:cNvSpPr>
          <p:nvPr>
            <p:ph idx="1"/>
          </p:nvPr>
        </p:nvSpPr>
        <p:spPr>
          <a:xfrm>
            <a:off x="430212" y="2002979"/>
            <a:ext cx="3429000" cy="2057400"/>
          </a:xfrm>
        </p:spPr>
        <p:txBody>
          <a:bodyPr/>
          <a:lstStyle>
            <a:lvl2pPr>
              <a:buClr>
                <a:srgbClr val="4091A7"/>
              </a:buClr>
              <a:defRPr>
                <a:solidFill>
                  <a:srgbClr val="4091A7"/>
                </a:solidFill>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Rectangle 4"/>
          <p:cNvSpPr>
            <a:spLocks noGrp="1" noChangeArrowheads="1"/>
          </p:cNvSpPr>
          <p:nvPr>
            <p:ph type="dt" sz="half" idx="10"/>
          </p:nvPr>
        </p:nvSpPr>
        <p:spPr>
          <a:ln/>
        </p:spPr>
        <p:txBody>
          <a:bodyPr/>
          <a:lstStyle>
            <a:lvl1pPr>
              <a:defRPr/>
            </a:lvl1pPr>
          </a:lstStyle>
          <a:p>
            <a:pPr>
              <a:defRPr/>
            </a:pPr>
            <a:fld id="{457105E5-C65C-4108-9342-20FBBB462B23}" type="datetime7">
              <a:rPr lang="en-US" altLang="fr-FR" smtClean="0"/>
              <a:t>Jun-25</a:t>
            </a:fld>
            <a:endParaRPr lang="fr-FR" altLang="fr-FR"/>
          </a:p>
        </p:txBody>
      </p:sp>
      <p:sp>
        <p:nvSpPr>
          <p:cNvPr id="5" name="Rectangle 6"/>
          <p:cNvSpPr>
            <a:spLocks noGrp="1" noChangeArrowheads="1"/>
          </p:cNvSpPr>
          <p:nvPr>
            <p:ph type="sldNum" sz="quarter" idx="11"/>
          </p:nvPr>
        </p:nvSpPr>
        <p:spPr>
          <a:ln/>
        </p:spPr>
        <p:txBody>
          <a:bodyPr/>
          <a:lstStyle>
            <a:lvl1pPr>
              <a:defRPr/>
            </a:lvl1pPr>
          </a:lstStyle>
          <a:p>
            <a:pPr>
              <a:defRPr/>
            </a:pPr>
            <a:fld id="{66A0BD40-5AD4-4CFC-AF0B-BC0E1ECF2DB0}" type="slidenum">
              <a:rPr lang="fr-FR" altLang="fr-FR"/>
              <a:pPr>
                <a:defRPr/>
              </a:pPr>
              <a:t>‹#›</a:t>
            </a:fld>
            <a:endParaRPr lang="fr-FR" altLang="fr-FR"/>
          </a:p>
        </p:txBody>
      </p:sp>
      <p:sp>
        <p:nvSpPr>
          <p:cNvPr id="7" name="Espace réservé du contenu 2">
            <a:extLst>
              <a:ext uri="{FF2B5EF4-FFF2-40B4-BE49-F238E27FC236}">
                <a16:creationId xmlns:a16="http://schemas.microsoft.com/office/drawing/2014/main" id="{9D8DCB53-7E8D-4943-22C5-7C6146AE88CF}"/>
              </a:ext>
            </a:extLst>
          </p:cNvPr>
          <p:cNvSpPr>
            <a:spLocks noGrp="1"/>
          </p:cNvSpPr>
          <p:nvPr>
            <p:ph idx="12"/>
          </p:nvPr>
        </p:nvSpPr>
        <p:spPr>
          <a:xfrm>
            <a:off x="5284788" y="2108915"/>
            <a:ext cx="3429000" cy="2057400"/>
          </a:xfrm>
        </p:spPr>
        <p:txBody>
          <a:bodyPr/>
          <a:lstStyle>
            <a:lvl2pPr>
              <a:buClr>
                <a:srgbClr val="4091A7"/>
              </a:buClr>
              <a:defRPr>
                <a:solidFill>
                  <a:srgbClr val="4091A7"/>
                </a:solidFill>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Tree>
    <p:extLst>
      <p:ext uri="{BB962C8B-B14F-4D97-AF65-F5344CB8AC3E}">
        <p14:creationId xmlns:p14="http://schemas.microsoft.com/office/powerpoint/2010/main" val="3518740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solidFill>
                  <a:srgbClr val="4091A7"/>
                </a:solidFill>
              </a:defRPr>
            </a:lvl1pPr>
          </a:lstStyle>
          <a:p>
            <a:r>
              <a:rPr lang="en-US"/>
              <a:t>Click to edit Master title style</a:t>
            </a:r>
            <a:endParaRPr lang="fr-FR"/>
          </a:p>
        </p:txBody>
      </p:sp>
      <p:sp>
        <p:nvSpPr>
          <p:cNvPr id="3" name="Rectangle 3"/>
          <p:cNvSpPr>
            <a:spLocks noGrp="1" noChangeArrowheads="1"/>
          </p:cNvSpPr>
          <p:nvPr>
            <p:ph type="dt" sz="half" idx="10"/>
          </p:nvPr>
        </p:nvSpPr>
        <p:spPr>
          <a:ln/>
        </p:spPr>
        <p:txBody>
          <a:bodyPr/>
          <a:lstStyle>
            <a:lvl1pPr>
              <a:defRPr/>
            </a:lvl1pPr>
          </a:lstStyle>
          <a:p>
            <a:fld id="{B8A7E6C8-FD43-4E61-8F4A-5838002F87BD}" type="datetimeFigureOut">
              <a:rPr lang="en-US" smtClean="0"/>
              <a:t>6/23/2025</a:t>
            </a:fld>
            <a:endParaRPr lang="en-US"/>
          </a:p>
        </p:txBody>
      </p:sp>
      <p:sp>
        <p:nvSpPr>
          <p:cNvPr id="4" name="Rectangle 4"/>
          <p:cNvSpPr>
            <a:spLocks noGrp="1" noChangeArrowheads="1"/>
          </p:cNvSpPr>
          <p:nvPr>
            <p:ph type="sldNum" sz="quarter" idx="11"/>
          </p:nvPr>
        </p:nvSpPr>
        <p:spPr>
          <a:ln/>
        </p:spPr>
        <p:txBody>
          <a:bodyPr/>
          <a:lstStyle>
            <a:lvl1pPr>
              <a:defRPr/>
            </a:lvl1pPr>
          </a:lstStyle>
          <a:p>
            <a:fld id="{58AC54D0-6F24-4131-BD89-A6C5953DA250}" type="slidenum">
              <a:rPr lang="en-US" smtClean="0"/>
              <a:t>‹#›</a:t>
            </a:fld>
            <a:endParaRPr lang="en-US"/>
          </a:p>
        </p:txBody>
      </p:sp>
    </p:spTree>
    <p:extLst>
      <p:ext uri="{BB962C8B-B14F-4D97-AF65-F5344CB8AC3E}">
        <p14:creationId xmlns:p14="http://schemas.microsoft.com/office/powerpoint/2010/main" val="15375348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3305176"/>
            <a:ext cx="7772400" cy="1021556"/>
          </a:xfrm>
        </p:spPr>
        <p:txBody>
          <a:bodyPr/>
          <a:lstStyle>
            <a:lvl1pPr algn="l">
              <a:defRPr sz="3000" b="1" cap="all"/>
            </a:lvl1pPr>
          </a:lstStyle>
          <a:p>
            <a:r>
              <a:rPr lang="en-US"/>
              <a:t>Click to edit Master title style</a:t>
            </a:r>
            <a:endParaRPr lang="fr-FR"/>
          </a:p>
        </p:txBody>
      </p:sp>
      <p:sp>
        <p:nvSpPr>
          <p:cNvPr id="3" name="Espace réservé du texte 2"/>
          <p:cNvSpPr>
            <a:spLocks noGrp="1"/>
          </p:cNvSpPr>
          <p:nvPr>
            <p:ph type="body" idx="1"/>
          </p:nvPr>
        </p:nvSpPr>
        <p:spPr>
          <a:xfrm>
            <a:off x="722313" y="2180035"/>
            <a:ext cx="7772400" cy="1125140"/>
          </a:xfrm>
        </p:spPr>
        <p:txBody>
          <a:bodyPr anchor="b"/>
          <a:lstStyle>
            <a:lvl1pPr marL="0" indent="0">
              <a:buNone/>
              <a:defRPr sz="1500"/>
            </a:lvl1pPr>
            <a:lvl2pPr marL="342892" indent="0">
              <a:buNone/>
              <a:defRPr sz="1350"/>
            </a:lvl2pPr>
            <a:lvl3pPr marL="685783" indent="0">
              <a:buNone/>
              <a:defRPr sz="1200"/>
            </a:lvl3pPr>
            <a:lvl4pPr marL="1028675" indent="0">
              <a:buNone/>
              <a:defRPr sz="1050"/>
            </a:lvl4pPr>
            <a:lvl5pPr marL="1371566" indent="0">
              <a:buNone/>
              <a:defRPr sz="1050"/>
            </a:lvl5pPr>
            <a:lvl6pPr marL="1714457" indent="0">
              <a:buNone/>
              <a:defRPr sz="1050"/>
            </a:lvl6pPr>
            <a:lvl7pPr marL="2057348" indent="0">
              <a:buNone/>
              <a:defRPr sz="1050"/>
            </a:lvl7pPr>
            <a:lvl8pPr marL="2400240" indent="0">
              <a:buNone/>
              <a:defRPr sz="1050"/>
            </a:lvl8pPr>
            <a:lvl9pPr marL="2743132"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B51D8987-AC04-41B5-929B-1ADAF7426084}" type="datetime7">
              <a:rPr lang="en-US" altLang="fr-FR" smtClean="0"/>
              <a:t>Jun-25</a:t>
            </a:fld>
            <a:endParaRPr lang="fr-FR" altLang="fr-FR"/>
          </a:p>
        </p:txBody>
      </p:sp>
      <p:sp>
        <p:nvSpPr>
          <p:cNvPr id="5" name="Rectangle 6"/>
          <p:cNvSpPr>
            <a:spLocks noGrp="1" noChangeArrowheads="1"/>
          </p:cNvSpPr>
          <p:nvPr>
            <p:ph type="sldNum" sz="quarter" idx="11"/>
          </p:nvPr>
        </p:nvSpPr>
        <p:spPr>
          <a:ln/>
        </p:spPr>
        <p:txBody>
          <a:bodyPr/>
          <a:lstStyle>
            <a:lvl1pPr>
              <a:defRPr/>
            </a:lvl1pPr>
          </a:lstStyle>
          <a:p>
            <a:pPr>
              <a:defRPr/>
            </a:pPr>
            <a:fld id="{A610A93E-6645-47DF-9F2D-5E7E4BAFBA8F}" type="slidenum">
              <a:rPr lang="fr-FR" altLang="fr-FR"/>
              <a:pPr>
                <a:defRPr/>
              </a:pPr>
              <a:t>‹#›</a:t>
            </a:fld>
            <a:endParaRPr lang="fr-FR" altLang="fr-FR"/>
          </a:p>
        </p:txBody>
      </p:sp>
    </p:spTree>
    <p:extLst>
      <p:ext uri="{BB962C8B-B14F-4D97-AF65-F5344CB8AC3E}">
        <p14:creationId xmlns:p14="http://schemas.microsoft.com/office/powerpoint/2010/main" val="42177572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Click to edit Master title style</a:t>
            </a:r>
            <a:endParaRPr lang="fr-FR"/>
          </a:p>
        </p:txBody>
      </p:sp>
      <p:pic>
        <p:nvPicPr>
          <p:cNvPr id="6" name="Picture 5">
            <a:extLst>
              <a:ext uri="{FF2B5EF4-FFF2-40B4-BE49-F238E27FC236}">
                <a16:creationId xmlns:a16="http://schemas.microsoft.com/office/drawing/2014/main" id="{FF74DA63-CC0D-8D73-8123-8E014FDA7740}"/>
              </a:ext>
            </a:extLst>
          </p:cNvPr>
          <p:cNvPicPr>
            <a:picLocks noChangeAspect="1"/>
          </p:cNvPicPr>
          <p:nvPr userDrawn="1"/>
        </p:nvPicPr>
        <p:blipFill>
          <a:blip r:embed="rId2"/>
          <a:stretch>
            <a:fillRect/>
          </a:stretch>
        </p:blipFill>
        <p:spPr>
          <a:xfrm>
            <a:off x="7913268" y="4704465"/>
            <a:ext cx="1092337" cy="355010"/>
          </a:xfrm>
          <a:prstGeom prst="rect">
            <a:avLst/>
          </a:prstGeom>
        </p:spPr>
      </p:pic>
      <p:sp>
        <p:nvSpPr>
          <p:cNvPr id="3" name="Ellipse 8">
            <a:extLst>
              <a:ext uri="{FF2B5EF4-FFF2-40B4-BE49-F238E27FC236}">
                <a16:creationId xmlns:a16="http://schemas.microsoft.com/office/drawing/2014/main" id="{D2C1025C-2099-5983-97A2-89AA87D8E7B5}"/>
              </a:ext>
            </a:extLst>
          </p:cNvPr>
          <p:cNvSpPr/>
          <p:nvPr userDrawn="1"/>
        </p:nvSpPr>
        <p:spPr>
          <a:xfrm>
            <a:off x="539750" y="4908550"/>
            <a:ext cx="71438" cy="7302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kern="0" dirty="0">
              <a:sym typeface="Arial"/>
            </a:endParaRPr>
          </a:p>
        </p:txBody>
      </p:sp>
    </p:spTree>
    <p:extLst>
      <p:ext uri="{BB962C8B-B14F-4D97-AF65-F5344CB8AC3E}">
        <p14:creationId xmlns:p14="http://schemas.microsoft.com/office/powerpoint/2010/main" val="20266836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8352A943-3A40-49AD-A63B-4BCC14C301F7}" type="datetime7">
              <a:rPr lang="en-US" altLang="fr-FR" smtClean="0"/>
              <a:t>Jun-25</a:t>
            </a:fld>
            <a:endParaRPr lang="fr-FR" altLang="fr-FR"/>
          </a:p>
        </p:txBody>
      </p:sp>
      <p:sp>
        <p:nvSpPr>
          <p:cNvPr id="3" name="Rectangle 6"/>
          <p:cNvSpPr>
            <a:spLocks noGrp="1" noChangeArrowheads="1"/>
          </p:cNvSpPr>
          <p:nvPr>
            <p:ph type="sldNum" sz="quarter" idx="11"/>
          </p:nvPr>
        </p:nvSpPr>
        <p:spPr>
          <a:ln/>
        </p:spPr>
        <p:txBody>
          <a:bodyPr/>
          <a:lstStyle>
            <a:lvl1pPr>
              <a:defRPr/>
            </a:lvl1pPr>
          </a:lstStyle>
          <a:p>
            <a:pPr>
              <a:defRPr/>
            </a:pPr>
            <a:fld id="{D736278B-E398-4C2A-96AF-1CD31FFFB46E}" type="slidenum">
              <a:rPr lang="fr-FR" altLang="fr-FR"/>
              <a:pPr>
                <a:defRPr/>
              </a:pPr>
              <a:t>‹#›</a:t>
            </a:fld>
            <a:endParaRPr lang="fr-FR" altLang="fr-FR"/>
          </a:p>
        </p:txBody>
      </p:sp>
    </p:spTree>
    <p:extLst>
      <p:ext uri="{BB962C8B-B14F-4D97-AF65-F5344CB8AC3E}">
        <p14:creationId xmlns:p14="http://schemas.microsoft.com/office/powerpoint/2010/main" val="14865507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Imag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5323" y="2108774"/>
            <a:ext cx="8434828" cy="389953"/>
          </a:xfrm>
        </p:spPr>
        <p:txBody>
          <a:bodyPr/>
          <a:lstStyle>
            <a:lvl1pPr>
              <a:defRPr/>
            </a:lvl1pPr>
          </a:lstStyle>
          <a:p>
            <a:r>
              <a:rPr lang="fr-FR" err="1"/>
              <a:t>Title</a:t>
            </a:r>
            <a:endParaRPr lang="en-US"/>
          </a:p>
        </p:txBody>
      </p:sp>
      <p:sp>
        <p:nvSpPr>
          <p:cNvPr id="3" name="Content Placeholder 2"/>
          <p:cNvSpPr>
            <a:spLocks noGrp="1"/>
          </p:cNvSpPr>
          <p:nvPr>
            <p:ph idx="1"/>
          </p:nvPr>
        </p:nvSpPr>
        <p:spPr>
          <a:xfrm>
            <a:off x="385320" y="2942126"/>
            <a:ext cx="8434828" cy="163813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Slide Number Placeholder 5"/>
          <p:cNvSpPr>
            <a:spLocks noGrp="1"/>
          </p:cNvSpPr>
          <p:nvPr>
            <p:ph type="sldNum" sz="quarter" idx="12"/>
          </p:nvPr>
        </p:nvSpPr>
        <p:spPr/>
        <p:txBody>
          <a:bodyPr/>
          <a:lstStyle>
            <a:lvl1pPr>
              <a:defRPr>
                <a:solidFill>
                  <a:srgbClr val="3F589E"/>
                </a:solidFill>
              </a:defRPr>
            </a:lvl1pPr>
          </a:lstStyle>
          <a:p>
            <a:fld id="{E94165F0-FE87-0B48-AA66-28C8AFD55271}" type="slidenum">
              <a:rPr lang="fr-FR" smtClean="0"/>
              <a:pPr/>
              <a:t>‹#›</a:t>
            </a:fld>
            <a:endParaRPr lang="fr-FR"/>
          </a:p>
        </p:txBody>
      </p:sp>
      <p:sp>
        <p:nvSpPr>
          <p:cNvPr id="7" name="Ellipse 6">
            <a:extLst>
              <a:ext uri="{FF2B5EF4-FFF2-40B4-BE49-F238E27FC236}">
                <a16:creationId xmlns:a16="http://schemas.microsoft.com/office/drawing/2014/main" id="{5BABC03D-00F8-8143-9A09-2F446FC692EF}"/>
              </a:ext>
            </a:extLst>
          </p:cNvPr>
          <p:cNvSpPr/>
          <p:nvPr userDrawn="1"/>
        </p:nvSpPr>
        <p:spPr>
          <a:xfrm>
            <a:off x="539752" y="4908552"/>
            <a:ext cx="71438" cy="7302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sz="2400" kern="0">
              <a:sym typeface="Arial"/>
            </a:endParaRPr>
          </a:p>
        </p:txBody>
      </p:sp>
      <p:sp>
        <p:nvSpPr>
          <p:cNvPr id="10" name="Rectangle 9">
            <a:extLst>
              <a:ext uri="{FF2B5EF4-FFF2-40B4-BE49-F238E27FC236}">
                <a16:creationId xmlns:a16="http://schemas.microsoft.com/office/drawing/2014/main" id="{C3BD7D8E-351A-A54D-8322-C1716521BEB2}"/>
              </a:ext>
            </a:extLst>
          </p:cNvPr>
          <p:cNvSpPr/>
          <p:nvPr userDrawn="1"/>
        </p:nvSpPr>
        <p:spPr>
          <a:xfrm>
            <a:off x="283432" y="2108773"/>
            <a:ext cx="54000" cy="72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sz="2400" kern="0">
              <a:sym typeface="Arial"/>
            </a:endParaRPr>
          </a:p>
        </p:txBody>
      </p:sp>
      <p:sp>
        <p:nvSpPr>
          <p:cNvPr id="12" name="Espace réservé du texte 11">
            <a:extLst>
              <a:ext uri="{FF2B5EF4-FFF2-40B4-BE49-F238E27FC236}">
                <a16:creationId xmlns:a16="http://schemas.microsoft.com/office/drawing/2014/main" id="{FA208610-D28B-8F4D-AFFF-5843624FFDFB}"/>
              </a:ext>
            </a:extLst>
          </p:cNvPr>
          <p:cNvSpPr>
            <a:spLocks noGrp="1"/>
          </p:cNvSpPr>
          <p:nvPr>
            <p:ph type="body" sz="quarter" idx="13" hasCustomPrompt="1"/>
          </p:nvPr>
        </p:nvSpPr>
        <p:spPr>
          <a:xfrm>
            <a:off x="385320" y="2513985"/>
            <a:ext cx="8434830" cy="315514"/>
          </a:xfrm>
        </p:spPr>
        <p:txBody>
          <a:bodyPr/>
          <a:lstStyle>
            <a:lvl1pPr>
              <a:defRPr sz="1600" b="1">
                <a:solidFill>
                  <a:srgbClr val="3F589E"/>
                </a:solidFill>
              </a:defRPr>
            </a:lvl1pPr>
          </a:lstStyle>
          <a:p>
            <a:pPr lvl="0"/>
            <a:r>
              <a:rPr lang="fr-FR" err="1"/>
              <a:t>Subtitle</a:t>
            </a:r>
            <a:endParaRPr lang="fr-FR"/>
          </a:p>
        </p:txBody>
      </p:sp>
      <p:sp>
        <p:nvSpPr>
          <p:cNvPr id="8" name="Espace réservé pour une image  7">
            <a:extLst>
              <a:ext uri="{FF2B5EF4-FFF2-40B4-BE49-F238E27FC236}">
                <a16:creationId xmlns:a16="http://schemas.microsoft.com/office/drawing/2014/main" id="{2A72330D-3B2D-9649-903E-40C4A591D624}"/>
              </a:ext>
            </a:extLst>
          </p:cNvPr>
          <p:cNvSpPr>
            <a:spLocks noGrp="1"/>
          </p:cNvSpPr>
          <p:nvPr>
            <p:ph type="pic" sz="quarter" idx="14" hasCustomPrompt="1"/>
          </p:nvPr>
        </p:nvSpPr>
        <p:spPr>
          <a:xfrm>
            <a:off x="0" y="1"/>
            <a:ext cx="9144000" cy="1838960"/>
          </a:xfrm>
        </p:spPr>
        <p:txBody>
          <a:bodyPr/>
          <a:lstStyle/>
          <a:p>
            <a:pPr marL="0" marR="0" lvl="0" indent="0" algn="l" defTabSz="685766" rtl="0" eaLnBrk="1" fontAlgn="auto" latinLnBrk="0" hangingPunct="1">
              <a:lnSpc>
                <a:spcPct val="90000"/>
              </a:lnSpc>
              <a:spcBef>
                <a:spcPts val="750"/>
              </a:spcBef>
              <a:spcAft>
                <a:spcPts val="0"/>
              </a:spcAft>
              <a:buClrTx/>
              <a:buSzTx/>
              <a:buFont typeface="Arial" panose="020B0604020202020204" pitchFamily="34" charset="0"/>
              <a:buNone/>
              <a:tabLst/>
              <a:defRPr/>
            </a:pPr>
            <a:r>
              <a:rPr lang="fr-FR"/>
              <a:t>Click </a:t>
            </a:r>
            <a:r>
              <a:rPr lang="fr-FR" err="1"/>
              <a:t>here</a:t>
            </a:r>
            <a:r>
              <a:rPr lang="fr-FR"/>
              <a:t> to download a </a:t>
            </a:r>
            <a:r>
              <a:rPr lang="fr-FR" err="1"/>
              <a:t>picture</a:t>
            </a:r>
            <a:endParaRPr lang="fr-FR"/>
          </a:p>
          <a:p>
            <a:endParaRPr lang="fr-FR"/>
          </a:p>
        </p:txBody>
      </p:sp>
      <p:sp>
        <p:nvSpPr>
          <p:cNvPr id="11" name="Footer Placeholder 4">
            <a:extLst>
              <a:ext uri="{FF2B5EF4-FFF2-40B4-BE49-F238E27FC236}">
                <a16:creationId xmlns:a16="http://schemas.microsoft.com/office/drawing/2014/main" id="{0FA07A07-4341-3D42-81BA-45BDB57EFF31}"/>
              </a:ext>
            </a:extLst>
          </p:cNvPr>
          <p:cNvSpPr>
            <a:spLocks noGrp="1"/>
          </p:cNvSpPr>
          <p:nvPr>
            <p:ph type="ftr" sz="quarter" idx="11"/>
          </p:nvPr>
        </p:nvSpPr>
        <p:spPr>
          <a:xfrm>
            <a:off x="611188" y="4859253"/>
            <a:ext cx="6712104" cy="165754"/>
          </a:xfrm>
          <a:prstGeom prst="rect">
            <a:avLst/>
          </a:prstGeom>
        </p:spPr>
        <p:txBody>
          <a:bodyPr/>
          <a:lstStyle/>
          <a:p>
            <a:endParaRPr lang="fr-FR"/>
          </a:p>
        </p:txBody>
      </p:sp>
    </p:spTree>
    <p:extLst>
      <p:ext uri="{BB962C8B-B14F-4D97-AF65-F5344CB8AC3E}">
        <p14:creationId xmlns:p14="http://schemas.microsoft.com/office/powerpoint/2010/main" val="14123502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1_E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A7162D6-6436-7F45-BC3A-F052F134BA8E}"/>
              </a:ext>
            </a:extLst>
          </p:cNvPr>
          <p:cNvSpPr/>
          <p:nvPr userDrawn="1"/>
        </p:nvSpPr>
        <p:spPr>
          <a:xfrm>
            <a:off x="6910874" y="4659088"/>
            <a:ext cx="2077617" cy="435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pic>
        <p:nvPicPr>
          <p:cNvPr id="24" name="Image 6">
            <a:extLst>
              <a:ext uri="{FF2B5EF4-FFF2-40B4-BE49-F238E27FC236}">
                <a16:creationId xmlns:a16="http://schemas.microsoft.com/office/drawing/2014/main" id="{B47912AA-D424-47AC-AFD5-C63ED1F73916}"/>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3542237" y="4659086"/>
            <a:ext cx="1889051" cy="307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Image 25">
            <a:extLst>
              <a:ext uri="{FF2B5EF4-FFF2-40B4-BE49-F238E27FC236}">
                <a16:creationId xmlns:a16="http://schemas.microsoft.com/office/drawing/2014/main" id="{8C30D20A-3E97-2845-B962-B5D21A14B1E2}"/>
              </a:ext>
            </a:extLst>
          </p:cNvPr>
          <p:cNvPicPr>
            <a:picLocks noChangeAspect="1"/>
          </p:cNvPicPr>
          <p:nvPr userDrawn="1"/>
        </p:nvPicPr>
        <p:blipFill>
          <a:blip r:embed="rId3"/>
          <a:stretch>
            <a:fillRect/>
          </a:stretch>
        </p:blipFill>
        <p:spPr>
          <a:xfrm>
            <a:off x="2957984" y="3412925"/>
            <a:ext cx="3226404" cy="1083435"/>
          </a:xfrm>
          <a:prstGeom prst="rect">
            <a:avLst/>
          </a:prstGeom>
        </p:spPr>
      </p:pic>
      <p:pic>
        <p:nvPicPr>
          <p:cNvPr id="27" name="Image 6">
            <a:hlinkClick r:id="rId4"/>
            <a:extLst>
              <a:ext uri="{FF2B5EF4-FFF2-40B4-BE49-F238E27FC236}">
                <a16:creationId xmlns:a16="http://schemas.microsoft.com/office/drawing/2014/main" id="{E4169842-1789-EE46-9D0F-CF2A2B3795CF}"/>
              </a:ext>
            </a:extLst>
          </p:cNvPr>
          <p:cNvPicPr>
            <a:picLocks noChangeAspect="1" noChangeArrowheads="1"/>
          </p:cNvPicPr>
          <p:nvPr userDrawn="1"/>
        </p:nvPicPr>
        <p:blipFill rotWithShape="1">
          <a:blip r:embed="rId5"/>
          <a:srcRect l="5089" t="12692" r="4599" b="15395"/>
          <a:stretch/>
        </p:blipFill>
        <p:spPr bwMode="auto">
          <a:xfrm>
            <a:off x="1607495" y="1103087"/>
            <a:ext cx="5417561" cy="1642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74663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userDrawn="1">
  <p:cSld name="1_Cover2">
    <p:spTree>
      <p:nvGrpSpPr>
        <p:cNvPr id="1" name=""/>
        <p:cNvGrpSpPr/>
        <p:nvPr/>
      </p:nvGrpSpPr>
      <p:grpSpPr>
        <a:xfrm>
          <a:off x="0" y="0"/>
          <a:ext cx="0" cy="0"/>
          <a:chOff x="0" y="0"/>
          <a:chExt cx="0" cy="0"/>
        </a:xfrm>
      </p:grpSpPr>
      <p:pic>
        <p:nvPicPr>
          <p:cNvPr id="8" name="Image 6">
            <a:extLst>
              <a:ext uri="{FF2B5EF4-FFF2-40B4-BE49-F238E27FC236}">
                <a16:creationId xmlns:a16="http://schemas.microsoft.com/office/drawing/2014/main" id="{19BF63D9-367F-814A-804D-8324E888AD30}"/>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p:blipFill>
        <p:spPr bwMode="auto">
          <a:xfrm>
            <a:off x="82967" y="54822"/>
            <a:ext cx="2437677" cy="928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userDrawn="1">
            <p:ph type="ctrTitle" hasCustomPrompt="1"/>
          </p:nvPr>
        </p:nvSpPr>
        <p:spPr>
          <a:xfrm>
            <a:off x="745990" y="3318295"/>
            <a:ext cx="8045924" cy="489815"/>
          </a:xfrm>
        </p:spPr>
        <p:txBody>
          <a:bodyPr anchor="t"/>
          <a:lstStyle>
            <a:lvl1pPr algn="l">
              <a:defRPr sz="3600"/>
            </a:lvl1pPr>
          </a:lstStyle>
          <a:p>
            <a:r>
              <a:rPr lang="fr-FR" dirty="0" err="1"/>
              <a:t>Title</a:t>
            </a:r>
            <a:endParaRPr lang="en-US" dirty="0"/>
          </a:p>
        </p:txBody>
      </p:sp>
      <p:sp>
        <p:nvSpPr>
          <p:cNvPr id="3" name="Subtitle 2"/>
          <p:cNvSpPr>
            <a:spLocks noGrp="1"/>
          </p:cNvSpPr>
          <p:nvPr userDrawn="1">
            <p:ph type="subTitle" idx="1" hasCustomPrompt="1"/>
          </p:nvPr>
        </p:nvSpPr>
        <p:spPr>
          <a:xfrm>
            <a:off x="745990" y="3886574"/>
            <a:ext cx="8045924" cy="372360"/>
          </a:xfrm>
        </p:spPr>
        <p:txBody>
          <a:bodyPr>
            <a:noAutofit/>
          </a:bodyPr>
          <a:lstStyle>
            <a:lvl1pPr marL="0" indent="0" algn="l">
              <a:buNone/>
              <a:defRPr sz="1800" b="1">
                <a:solidFill>
                  <a:srgbClr val="3F589E"/>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fr-FR" dirty="0" err="1"/>
              <a:t>Subtitle</a:t>
            </a:r>
            <a:endParaRPr lang="en-US" dirty="0"/>
          </a:p>
        </p:txBody>
      </p:sp>
      <p:sp>
        <p:nvSpPr>
          <p:cNvPr id="11" name="Rectangle 10">
            <a:extLst>
              <a:ext uri="{FF2B5EF4-FFF2-40B4-BE49-F238E27FC236}">
                <a16:creationId xmlns:a16="http://schemas.microsoft.com/office/drawing/2014/main" id="{F48785F4-79B6-C546-924B-BD8BA03046D2}"/>
              </a:ext>
            </a:extLst>
          </p:cNvPr>
          <p:cNvSpPr/>
          <p:nvPr userDrawn="1"/>
        </p:nvSpPr>
        <p:spPr>
          <a:xfrm>
            <a:off x="6812280" y="4709160"/>
            <a:ext cx="2185450" cy="434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13" name="Espace réservé de la date 3">
            <a:extLst>
              <a:ext uri="{FF2B5EF4-FFF2-40B4-BE49-F238E27FC236}">
                <a16:creationId xmlns:a16="http://schemas.microsoft.com/office/drawing/2014/main" id="{BD7F6E7C-3830-C243-A482-FE81C81E2C3B}"/>
              </a:ext>
            </a:extLst>
          </p:cNvPr>
          <p:cNvSpPr>
            <a:spLocks noGrp="1"/>
          </p:cNvSpPr>
          <p:nvPr userDrawn="1">
            <p:ph type="dt" sz="half" idx="2"/>
          </p:nvPr>
        </p:nvSpPr>
        <p:spPr>
          <a:xfrm>
            <a:off x="745990" y="4258936"/>
            <a:ext cx="2057400" cy="274637"/>
          </a:xfrm>
          <a:prstGeom prst="rect">
            <a:avLst/>
          </a:prstGeom>
        </p:spPr>
        <p:txBody>
          <a:bodyPr vert="horz" lIns="91440" tIns="45720" rIns="91440" bIns="45720" rtlCol="0" anchor="ctr"/>
          <a:lstStyle>
            <a:lvl1pPr algn="l">
              <a:defRPr sz="800">
                <a:solidFill>
                  <a:schemeClr val="bg1">
                    <a:lumMod val="65000"/>
                  </a:schemeClr>
                </a:solidFill>
              </a:defRPr>
            </a:lvl1pPr>
          </a:lstStyle>
          <a:p>
            <a:fld id="{B2F5FAEE-BD94-6445-98BA-3B47136D2A62}" type="datetimeFigureOut">
              <a:rPr lang="fr-FR" smtClean="0"/>
              <a:pPr/>
              <a:t>23/06/2025</a:t>
            </a:fld>
            <a:endParaRPr lang="fr-FR" dirty="0"/>
          </a:p>
        </p:txBody>
      </p:sp>
      <p:pic>
        <p:nvPicPr>
          <p:cNvPr id="14" name="Image 6">
            <a:extLst>
              <a:ext uri="{FF2B5EF4-FFF2-40B4-BE49-F238E27FC236}">
                <a16:creationId xmlns:a16="http://schemas.microsoft.com/office/drawing/2014/main" id="{D2011115-3C2F-457E-90D5-24183D94E3BC}"/>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956476" y="4624913"/>
            <a:ext cx="1889051" cy="307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Espace réservé pour une image  4">
            <a:extLst>
              <a:ext uri="{FF2B5EF4-FFF2-40B4-BE49-F238E27FC236}">
                <a16:creationId xmlns:a16="http://schemas.microsoft.com/office/drawing/2014/main" id="{2FB953D4-7672-4CC4-8D72-7010D84C065E}"/>
              </a:ext>
            </a:extLst>
          </p:cNvPr>
          <p:cNvSpPr>
            <a:spLocks noGrp="1"/>
          </p:cNvSpPr>
          <p:nvPr>
            <p:ph type="pic" sz="quarter" idx="10" hasCustomPrompt="1"/>
          </p:nvPr>
        </p:nvSpPr>
        <p:spPr>
          <a:xfrm>
            <a:off x="0" y="1061618"/>
            <a:ext cx="9144000" cy="2046059"/>
          </a:xfrm>
        </p:spPr>
        <p:txBody>
          <a:bodyPr/>
          <a:lstStyle>
            <a:lvl1pPr>
              <a:defRPr/>
            </a:lvl1pPr>
          </a:lstStyle>
          <a:p>
            <a:r>
              <a:rPr lang="fr-FR" dirty="0"/>
              <a:t>Click </a:t>
            </a:r>
            <a:r>
              <a:rPr lang="fr-FR" dirty="0" err="1"/>
              <a:t>here</a:t>
            </a:r>
            <a:r>
              <a:rPr lang="fr-FR" dirty="0"/>
              <a:t> to download a </a:t>
            </a:r>
            <a:r>
              <a:rPr lang="fr-FR" dirty="0" err="1"/>
              <a:t>picture</a:t>
            </a:r>
            <a:endParaRPr lang="fr-FR" dirty="0"/>
          </a:p>
        </p:txBody>
      </p:sp>
    </p:spTree>
    <p:extLst>
      <p:ext uri="{BB962C8B-B14F-4D97-AF65-F5344CB8AC3E}">
        <p14:creationId xmlns:p14="http://schemas.microsoft.com/office/powerpoint/2010/main" val="38543077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userDrawn="1">
  <p:cSld name="Intro 1">
    <p:spTree>
      <p:nvGrpSpPr>
        <p:cNvPr id="1" name=""/>
        <p:cNvGrpSpPr/>
        <p:nvPr/>
      </p:nvGrpSpPr>
      <p:grpSpPr>
        <a:xfrm>
          <a:off x="0" y="0"/>
          <a:ext cx="0" cy="0"/>
          <a:chOff x="0" y="0"/>
          <a:chExt cx="0" cy="0"/>
        </a:xfrm>
      </p:grpSpPr>
      <p:sp>
        <p:nvSpPr>
          <p:cNvPr id="10" name="object 11"/>
          <p:cNvSpPr/>
          <p:nvPr userDrawn="1"/>
        </p:nvSpPr>
        <p:spPr>
          <a:xfrm>
            <a:off x="5" y="655009"/>
            <a:ext cx="3725023" cy="1702088"/>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350"/>
          </a:p>
        </p:txBody>
      </p:sp>
      <p:sp>
        <p:nvSpPr>
          <p:cNvPr id="8" name="Espace réservé du texte 7"/>
          <p:cNvSpPr>
            <a:spLocks noGrp="1"/>
          </p:cNvSpPr>
          <p:nvPr>
            <p:ph type="body" sz="quarter" idx="13"/>
          </p:nvPr>
        </p:nvSpPr>
        <p:spPr>
          <a:xfrm>
            <a:off x="3672000" y="939602"/>
            <a:ext cx="4808612" cy="3571889"/>
          </a:xfrm>
        </p:spPr>
        <p:txBody>
          <a:bodyPr/>
          <a:lstStyle>
            <a:lvl1pPr>
              <a:defRPr sz="1350" b="1" cap="all" baseline="0">
                <a:solidFill>
                  <a:schemeClr val="tx2"/>
                </a:solidFill>
              </a:defRPr>
            </a:lvl1pPr>
            <a:lvl2pPr marL="0" indent="0">
              <a:lnSpc>
                <a:spcPct val="120000"/>
              </a:lnSpc>
              <a:buNone/>
              <a:defRPr sz="1050" b="0">
                <a:solidFill>
                  <a:schemeClr val="tx1"/>
                </a:solidFill>
              </a:defRPr>
            </a:lvl2pPr>
          </a:lstStyle>
          <a:p>
            <a:pPr lvl="0"/>
            <a:r>
              <a:rPr lang="fr-FR"/>
              <a:t>Cliquez pour modifier les styles du texte du masque</a:t>
            </a:r>
          </a:p>
          <a:p>
            <a:pPr lvl="1"/>
            <a:r>
              <a:rPr lang="fr-FR"/>
              <a:t>Deuxième niveau</a:t>
            </a:r>
          </a:p>
        </p:txBody>
      </p:sp>
      <p:sp>
        <p:nvSpPr>
          <p:cNvPr id="14" name="Espace réservé de la date 13"/>
          <p:cNvSpPr>
            <a:spLocks noGrp="1"/>
          </p:cNvSpPr>
          <p:nvPr>
            <p:ph type="dt" sz="half" idx="14"/>
          </p:nvPr>
        </p:nvSpPr>
        <p:spPr/>
        <p:txBody>
          <a:bodyPr/>
          <a:lstStyle/>
          <a:p>
            <a:r>
              <a:rPr lang="fr-FR"/>
              <a:t>Jj Mois Aaaa</a:t>
            </a:r>
            <a:endParaRPr lang="fr-FR" dirty="0"/>
          </a:p>
        </p:txBody>
      </p:sp>
      <p:sp>
        <p:nvSpPr>
          <p:cNvPr id="7" name="Triangle rectangle 12">
            <a:extLst>
              <a:ext uri="{FF2B5EF4-FFF2-40B4-BE49-F238E27FC236}">
                <a16:creationId xmlns:a16="http://schemas.microsoft.com/office/drawing/2014/main" id="{B9662A87-7A3D-4661-948D-0C3AB93565B9}"/>
              </a:ext>
            </a:extLst>
          </p:cNvPr>
          <p:cNvSpPr/>
          <p:nvPr userDrawn="1"/>
        </p:nvSpPr>
        <p:spPr>
          <a:xfrm rot="2700000">
            <a:off x="8158787" y="1584960"/>
            <a:ext cx="1973580" cy="1973580"/>
          </a:xfrm>
          <a:prstGeom prst="rtTriangle">
            <a:avLst/>
          </a:prstGeom>
          <a:solidFill>
            <a:schemeClr val="bg2">
              <a:alpha val="82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9" name="Slide Number Placeholder 5">
            <a:extLst>
              <a:ext uri="{FF2B5EF4-FFF2-40B4-BE49-F238E27FC236}">
                <a16:creationId xmlns:a16="http://schemas.microsoft.com/office/drawing/2014/main" id="{7D35BAFB-45FE-4C75-ACBE-1768F9E0E859}"/>
              </a:ext>
            </a:extLst>
          </p:cNvPr>
          <p:cNvSpPr>
            <a:spLocks noGrp="1"/>
          </p:cNvSpPr>
          <p:nvPr>
            <p:ph type="sldNum" sz="quarter" idx="12"/>
          </p:nvPr>
        </p:nvSpPr>
        <p:spPr>
          <a:xfrm>
            <a:off x="175757" y="4863534"/>
            <a:ext cx="363995" cy="165754"/>
          </a:xfrm>
        </p:spPr>
        <p:txBody>
          <a:bodyPr/>
          <a:lstStyle>
            <a:lvl1pPr>
              <a:defRPr>
                <a:solidFill>
                  <a:srgbClr val="3F589E"/>
                </a:solidFill>
              </a:defRPr>
            </a:lvl1pPr>
          </a:lstStyle>
          <a:p>
            <a:fld id="{E94165F0-FE87-0B48-AA66-28C8AFD55271}" type="slidenum">
              <a:rPr lang="fr-FR" smtClean="0"/>
              <a:pPr/>
              <a:t>‹#›</a:t>
            </a:fld>
            <a:endParaRPr lang="fr-FR" dirty="0"/>
          </a:p>
        </p:txBody>
      </p:sp>
    </p:spTree>
    <p:extLst>
      <p:ext uri="{BB962C8B-B14F-4D97-AF65-F5344CB8AC3E}">
        <p14:creationId xmlns:p14="http://schemas.microsoft.com/office/powerpoint/2010/main" val="12074212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Cover">
    <p:spTree>
      <p:nvGrpSpPr>
        <p:cNvPr id="1" name=""/>
        <p:cNvGrpSpPr/>
        <p:nvPr/>
      </p:nvGrpSpPr>
      <p:grpSpPr>
        <a:xfrm>
          <a:off x="0" y="0"/>
          <a:ext cx="0" cy="0"/>
          <a:chOff x="0" y="0"/>
          <a:chExt cx="0" cy="0"/>
        </a:xfrm>
      </p:grpSpPr>
      <p:pic>
        <p:nvPicPr>
          <p:cNvPr id="8" name="Image 6">
            <a:extLst>
              <a:ext uri="{FF2B5EF4-FFF2-40B4-BE49-F238E27FC236}">
                <a16:creationId xmlns:a16="http://schemas.microsoft.com/office/drawing/2014/main" id="{19BF63D9-367F-814A-804D-8324E888AD30}"/>
              </a:ext>
            </a:extLst>
          </p:cNvPr>
          <p:cNvPicPr>
            <a:picLocks noChangeAspect="1" noChangeArrowheads="1"/>
          </p:cNvPicPr>
          <p:nvPr/>
        </p:nvPicPr>
        <p:blipFill>
          <a:blip r:embed="rId2"/>
          <a:srcRect/>
          <a:stretch/>
        </p:blipFill>
        <p:spPr bwMode="auto">
          <a:xfrm>
            <a:off x="82965" y="54821"/>
            <a:ext cx="2437677" cy="928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13">
            <a:extLst>
              <a:ext uri="{FF2B5EF4-FFF2-40B4-BE49-F238E27FC236}">
                <a16:creationId xmlns:a16="http://schemas.microsoft.com/office/drawing/2014/main" id="{AACE0688-29E8-0E47-9E87-AAB688ABC467}"/>
              </a:ext>
            </a:extLst>
          </p:cNvPr>
          <p:cNvPicPr>
            <a:picLocks noChangeAspect="1" noChangeArrowheads="1"/>
          </p:cNvPicPr>
          <p:nvPr/>
        </p:nvPicPr>
        <p:blipFill>
          <a:blip r:embed="rId3"/>
          <a:srcRect/>
          <a:stretch/>
        </p:blipFill>
        <p:spPr bwMode="auto">
          <a:xfrm>
            <a:off x="212" y="1062267"/>
            <a:ext cx="9143575" cy="2048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userDrawn="1">
            <p:ph type="ctrTitle" hasCustomPrompt="1"/>
          </p:nvPr>
        </p:nvSpPr>
        <p:spPr>
          <a:xfrm>
            <a:off x="745990" y="3318293"/>
            <a:ext cx="8045924" cy="489815"/>
          </a:xfrm>
        </p:spPr>
        <p:txBody>
          <a:bodyPr anchor="t"/>
          <a:lstStyle>
            <a:lvl1pPr algn="l">
              <a:defRPr sz="3600"/>
            </a:lvl1pPr>
          </a:lstStyle>
          <a:p>
            <a:r>
              <a:rPr lang="fr-FR" dirty="0" err="1"/>
              <a:t>Title</a:t>
            </a:r>
            <a:endParaRPr lang="en-US" dirty="0"/>
          </a:p>
        </p:txBody>
      </p:sp>
      <p:sp>
        <p:nvSpPr>
          <p:cNvPr id="3" name="Subtitle 2"/>
          <p:cNvSpPr>
            <a:spLocks noGrp="1"/>
          </p:cNvSpPr>
          <p:nvPr userDrawn="1">
            <p:ph type="subTitle" idx="1" hasCustomPrompt="1"/>
          </p:nvPr>
        </p:nvSpPr>
        <p:spPr>
          <a:xfrm>
            <a:off x="745990" y="3886574"/>
            <a:ext cx="8045924" cy="372360"/>
          </a:xfrm>
        </p:spPr>
        <p:txBody>
          <a:bodyPr>
            <a:noAutofit/>
          </a:bodyPr>
          <a:lstStyle>
            <a:lvl1pPr marL="0" indent="0" algn="l">
              <a:buNone/>
              <a:defRPr sz="1800" b="1">
                <a:solidFill>
                  <a:srgbClr val="3F589E"/>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dirty="0" err="1"/>
              <a:t>Subtitle</a:t>
            </a:r>
            <a:endParaRPr lang="en-US" dirty="0"/>
          </a:p>
        </p:txBody>
      </p:sp>
      <p:sp>
        <p:nvSpPr>
          <p:cNvPr id="11" name="Rectangle 10">
            <a:extLst>
              <a:ext uri="{FF2B5EF4-FFF2-40B4-BE49-F238E27FC236}">
                <a16:creationId xmlns:a16="http://schemas.microsoft.com/office/drawing/2014/main" id="{F48785F4-79B6-C546-924B-BD8BA03046D2}"/>
              </a:ext>
            </a:extLst>
          </p:cNvPr>
          <p:cNvSpPr/>
          <p:nvPr userDrawn="1"/>
        </p:nvSpPr>
        <p:spPr>
          <a:xfrm>
            <a:off x="6812280" y="4709160"/>
            <a:ext cx="2185450" cy="434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e la date 3">
            <a:extLst>
              <a:ext uri="{FF2B5EF4-FFF2-40B4-BE49-F238E27FC236}">
                <a16:creationId xmlns:a16="http://schemas.microsoft.com/office/drawing/2014/main" id="{BD7F6E7C-3830-C243-A482-FE81C81E2C3B}"/>
              </a:ext>
            </a:extLst>
          </p:cNvPr>
          <p:cNvSpPr>
            <a:spLocks noGrp="1"/>
          </p:cNvSpPr>
          <p:nvPr userDrawn="1">
            <p:ph type="dt" sz="half" idx="2"/>
          </p:nvPr>
        </p:nvSpPr>
        <p:spPr>
          <a:xfrm>
            <a:off x="745990" y="4258934"/>
            <a:ext cx="2057400" cy="274637"/>
          </a:xfrm>
          <a:prstGeom prst="rect">
            <a:avLst/>
          </a:prstGeom>
        </p:spPr>
        <p:txBody>
          <a:bodyPr vert="horz" lIns="91440" tIns="45720" rIns="91440" bIns="45720" rtlCol="0" anchor="ctr"/>
          <a:lstStyle>
            <a:lvl1pPr algn="l">
              <a:defRPr sz="800">
                <a:solidFill>
                  <a:schemeClr val="bg1">
                    <a:lumMod val="65000"/>
                  </a:schemeClr>
                </a:solidFill>
              </a:defRPr>
            </a:lvl1pPr>
          </a:lstStyle>
          <a:p>
            <a:fld id="{A934BDB6-E62F-47D0-A8C1-605543B50B6E}" type="datetime1">
              <a:rPr lang="en-US" smtClean="0"/>
              <a:t>6/23/2025</a:t>
            </a:fld>
            <a:endParaRPr lang="fr-FR" dirty="0"/>
          </a:p>
        </p:txBody>
      </p:sp>
      <p:pic>
        <p:nvPicPr>
          <p:cNvPr id="14" name="Image 6">
            <a:extLst>
              <a:ext uri="{FF2B5EF4-FFF2-40B4-BE49-F238E27FC236}">
                <a16:creationId xmlns:a16="http://schemas.microsoft.com/office/drawing/2014/main" id="{D2011115-3C2F-457E-90D5-24183D94E3BC}"/>
              </a:ext>
            </a:extLst>
          </p:cNvPr>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6956474" y="4624911"/>
            <a:ext cx="1889051" cy="307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3708692"/>
      </p:ext>
    </p:extLst>
  </p:cSld>
  <p:clrMapOvr>
    <a:masterClrMapping/>
  </p:clrMapOvr>
  <p:hf hdr="0"/>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1_Cover2">
    <p:spTree>
      <p:nvGrpSpPr>
        <p:cNvPr id="1" name=""/>
        <p:cNvGrpSpPr/>
        <p:nvPr/>
      </p:nvGrpSpPr>
      <p:grpSpPr>
        <a:xfrm>
          <a:off x="0" y="0"/>
          <a:ext cx="0" cy="0"/>
          <a:chOff x="0" y="0"/>
          <a:chExt cx="0" cy="0"/>
        </a:xfrm>
      </p:grpSpPr>
      <p:pic>
        <p:nvPicPr>
          <p:cNvPr id="8" name="Image 6">
            <a:extLst>
              <a:ext uri="{FF2B5EF4-FFF2-40B4-BE49-F238E27FC236}">
                <a16:creationId xmlns:a16="http://schemas.microsoft.com/office/drawing/2014/main" id="{19BF63D9-367F-814A-804D-8324E888AD30}"/>
              </a:ext>
            </a:extLst>
          </p:cNvPr>
          <p:cNvPicPr>
            <a:picLocks noChangeAspect="1" noChangeArrowheads="1"/>
          </p:cNvPicPr>
          <p:nvPr/>
        </p:nvPicPr>
        <p:blipFill>
          <a:blip r:embed="rId2"/>
          <a:srcRect/>
          <a:stretch/>
        </p:blipFill>
        <p:spPr bwMode="auto">
          <a:xfrm>
            <a:off x="82965" y="54821"/>
            <a:ext cx="2437677" cy="928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userDrawn="1">
            <p:ph type="ctrTitle" hasCustomPrompt="1"/>
          </p:nvPr>
        </p:nvSpPr>
        <p:spPr>
          <a:xfrm>
            <a:off x="745990" y="3318293"/>
            <a:ext cx="8045924" cy="489815"/>
          </a:xfrm>
        </p:spPr>
        <p:txBody>
          <a:bodyPr anchor="t"/>
          <a:lstStyle>
            <a:lvl1pPr algn="l">
              <a:defRPr sz="3600"/>
            </a:lvl1pPr>
          </a:lstStyle>
          <a:p>
            <a:r>
              <a:rPr lang="fr-FR" dirty="0" err="1"/>
              <a:t>Title</a:t>
            </a:r>
            <a:endParaRPr lang="en-US" dirty="0"/>
          </a:p>
        </p:txBody>
      </p:sp>
      <p:sp>
        <p:nvSpPr>
          <p:cNvPr id="3" name="Subtitle 2"/>
          <p:cNvSpPr>
            <a:spLocks noGrp="1"/>
          </p:cNvSpPr>
          <p:nvPr userDrawn="1">
            <p:ph type="subTitle" idx="1" hasCustomPrompt="1"/>
          </p:nvPr>
        </p:nvSpPr>
        <p:spPr>
          <a:xfrm>
            <a:off x="745990" y="3886574"/>
            <a:ext cx="8045924" cy="372360"/>
          </a:xfrm>
        </p:spPr>
        <p:txBody>
          <a:bodyPr>
            <a:noAutofit/>
          </a:bodyPr>
          <a:lstStyle>
            <a:lvl1pPr marL="0" indent="0" algn="l">
              <a:buNone/>
              <a:defRPr sz="1800" b="1">
                <a:solidFill>
                  <a:srgbClr val="3F589E"/>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dirty="0" err="1"/>
              <a:t>Subtitle</a:t>
            </a:r>
            <a:endParaRPr lang="en-US" dirty="0"/>
          </a:p>
        </p:txBody>
      </p:sp>
      <p:sp>
        <p:nvSpPr>
          <p:cNvPr id="11" name="Rectangle 10">
            <a:extLst>
              <a:ext uri="{FF2B5EF4-FFF2-40B4-BE49-F238E27FC236}">
                <a16:creationId xmlns:a16="http://schemas.microsoft.com/office/drawing/2014/main" id="{F48785F4-79B6-C546-924B-BD8BA03046D2}"/>
              </a:ext>
            </a:extLst>
          </p:cNvPr>
          <p:cNvSpPr/>
          <p:nvPr userDrawn="1"/>
        </p:nvSpPr>
        <p:spPr>
          <a:xfrm>
            <a:off x="6812280" y="4709160"/>
            <a:ext cx="2185450" cy="434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e la date 3">
            <a:extLst>
              <a:ext uri="{FF2B5EF4-FFF2-40B4-BE49-F238E27FC236}">
                <a16:creationId xmlns:a16="http://schemas.microsoft.com/office/drawing/2014/main" id="{BD7F6E7C-3830-C243-A482-FE81C81E2C3B}"/>
              </a:ext>
            </a:extLst>
          </p:cNvPr>
          <p:cNvSpPr>
            <a:spLocks noGrp="1"/>
          </p:cNvSpPr>
          <p:nvPr userDrawn="1">
            <p:ph type="dt" sz="half" idx="2"/>
          </p:nvPr>
        </p:nvSpPr>
        <p:spPr>
          <a:xfrm>
            <a:off x="745990" y="4258934"/>
            <a:ext cx="2057400" cy="274637"/>
          </a:xfrm>
          <a:prstGeom prst="rect">
            <a:avLst/>
          </a:prstGeom>
        </p:spPr>
        <p:txBody>
          <a:bodyPr vert="horz" lIns="91440" tIns="45720" rIns="91440" bIns="45720" rtlCol="0" anchor="ctr"/>
          <a:lstStyle>
            <a:lvl1pPr algn="l">
              <a:defRPr sz="800">
                <a:solidFill>
                  <a:schemeClr val="bg1">
                    <a:lumMod val="65000"/>
                  </a:schemeClr>
                </a:solidFill>
              </a:defRPr>
            </a:lvl1pPr>
          </a:lstStyle>
          <a:p>
            <a:fld id="{B2F5FAEE-BD94-6445-98BA-3B47136D2A62}" type="datetimeFigureOut">
              <a:rPr lang="fr-FR" smtClean="0"/>
              <a:pPr/>
              <a:t>23/06/2025</a:t>
            </a:fld>
            <a:endParaRPr lang="fr-FR" dirty="0"/>
          </a:p>
        </p:txBody>
      </p:sp>
      <p:pic>
        <p:nvPicPr>
          <p:cNvPr id="14" name="Image 6">
            <a:extLst>
              <a:ext uri="{FF2B5EF4-FFF2-40B4-BE49-F238E27FC236}">
                <a16:creationId xmlns:a16="http://schemas.microsoft.com/office/drawing/2014/main" id="{D2011115-3C2F-457E-90D5-24183D94E3BC}"/>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956474" y="4624911"/>
            <a:ext cx="1889051" cy="307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Espace réservé pour une image  4">
            <a:extLst>
              <a:ext uri="{FF2B5EF4-FFF2-40B4-BE49-F238E27FC236}">
                <a16:creationId xmlns:a16="http://schemas.microsoft.com/office/drawing/2014/main" id="{2FB953D4-7672-4CC4-8D72-7010D84C065E}"/>
              </a:ext>
            </a:extLst>
          </p:cNvPr>
          <p:cNvSpPr>
            <a:spLocks noGrp="1"/>
          </p:cNvSpPr>
          <p:nvPr>
            <p:ph type="pic" sz="quarter" idx="10" hasCustomPrompt="1"/>
          </p:nvPr>
        </p:nvSpPr>
        <p:spPr>
          <a:xfrm>
            <a:off x="0" y="1061616"/>
            <a:ext cx="9144000" cy="2046059"/>
          </a:xfrm>
        </p:spPr>
        <p:txBody>
          <a:bodyPr/>
          <a:lstStyle>
            <a:lvl1pPr>
              <a:defRPr/>
            </a:lvl1pPr>
          </a:lstStyle>
          <a:p>
            <a:r>
              <a:rPr lang="fr-FR" dirty="0"/>
              <a:t>Click </a:t>
            </a:r>
            <a:r>
              <a:rPr lang="fr-FR" dirty="0" err="1"/>
              <a:t>here</a:t>
            </a:r>
            <a:r>
              <a:rPr lang="fr-FR" dirty="0"/>
              <a:t> to download a </a:t>
            </a:r>
            <a:r>
              <a:rPr lang="fr-FR" dirty="0" err="1"/>
              <a:t>picture</a:t>
            </a:r>
            <a:endParaRPr lang="fr-FR" dirty="0"/>
          </a:p>
        </p:txBody>
      </p:sp>
    </p:spTree>
    <p:extLst>
      <p:ext uri="{BB962C8B-B14F-4D97-AF65-F5344CB8AC3E}">
        <p14:creationId xmlns:p14="http://schemas.microsoft.com/office/powerpoint/2010/main" val="16641547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pic>
        <p:nvPicPr>
          <p:cNvPr id="17" name="Image 16">
            <a:extLst>
              <a:ext uri="{FF2B5EF4-FFF2-40B4-BE49-F238E27FC236}">
                <a16:creationId xmlns:a16="http://schemas.microsoft.com/office/drawing/2014/main" id="{8A00DF04-28F3-2643-89CE-223D46F794E0}"/>
              </a:ext>
            </a:extLst>
          </p:cNvPr>
          <p:cNvPicPr>
            <a:picLocks noChangeAspect="1"/>
          </p:cNvPicPr>
          <p:nvPr userDrawn="1"/>
        </p:nvPicPr>
        <p:blipFill>
          <a:blip r:embed="rId2"/>
          <a:stretch>
            <a:fillRect/>
          </a:stretch>
        </p:blipFill>
        <p:spPr>
          <a:xfrm>
            <a:off x="0" y="1726728"/>
            <a:ext cx="1902977" cy="1703471"/>
          </a:xfrm>
          <a:prstGeom prst="rect">
            <a:avLst/>
          </a:prstGeom>
        </p:spPr>
      </p:pic>
      <p:sp>
        <p:nvSpPr>
          <p:cNvPr id="13" name="Triangle rectangle 12">
            <a:extLst>
              <a:ext uri="{FF2B5EF4-FFF2-40B4-BE49-F238E27FC236}">
                <a16:creationId xmlns:a16="http://schemas.microsoft.com/office/drawing/2014/main" id="{F240DD9F-CF93-4D42-965B-C70B9D008C93}"/>
              </a:ext>
            </a:extLst>
          </p:cNvPr>
          <p:cNvSpPr/>
          <p:nvPr userDrawn="1"/>
        </p:nvSpPr>
        <p:spPr>
          <a:xfrm rot="2700000">
            <a:off x="8158787" y="1584960"/>
            <a:ext cx="1973580" cy="1973580"/>
          </a:xfrm>
          <a:prstGeom prst="rtTriangle">
            <a:avLst/>
          </a:prstGeom>
          <a:solidFill>
            <a:schemeClr val="bg2">
              <a:alpha val="82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le 1"/>
          <p:cNvSpPr>
            <a:spLocks noGrp="1"/>
          </p:cNvSpPr>
          <p:nvPr>
            <p:ph type="title" hasCustomPrompt="1"/>
          </p:nvPr>
        </p:nvSpPr>
        <p:spPr>
          <a:xfrm>
            <a:off x="2297286" y="2211750"/>
            <a:ext cx="6431930" cy="807241"/>
          </a:xfrm>
        </p:spPr>
        <p:txBody>
          <a:bodyPr anchor="ctr">
            <a:noAutofit/>
          </a:bodyPr>
          <a:lstStyle>
            <a:lvl1pPr>
              <a:defRPr sz="3200"/>
            </a:lvl1pPr>
          </a:lstStyle>
          <a:p>
            <a:r>
              <a:rPr lang="fr-FR" dirty="0" err="1"/>
              <a:t>Title</a:t>
            </a:r>
            <a:endParaRPr lang="en-US" dirty="0"/>
          </a:p>
        </p:txBody>
      </p:sp>
      <p:sp>
        <p:nvSpPr>
          <p:cNvPr id="3" name="Text Placeholder 2"/>
          <p:cNvSpPr>
            <a:spLocks noGrp="1"/>
          </p:cNvSpPr>
          <p:nvPr>
            <p:ph type="body" idx="1" hasCustomPrompt="1"/>
          </p:nvPr>
        </p:nvSpPr>
        <p:spPr>
          <a:xfrm>
            <a:off x="2297286" y="3062835"/>
            <a:ext cx="6431930" cy="582996"/>
          </a:xfrm>
        </p:spPr>
        <p:txBody>
          <a:bodyPr>
            <a:noAutofit/>
          </a:bodyPr>
          <a:lstStyle>
            <a:lvl1pPr marL="0" indent="0">
              <a:buNone/>
              <a:defRPr sz="1600" b="1">
                <a:solidFill>
                  <a:srgbClr val="3F589E"/>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dirty="0" err="1"/>
              <a:t>Text</a:t>
            </a:r>
            <a:endParaRPr lang="fr-FR" dirty="0"/>
          </a:p>
        </p:txBody>
      </p:sp>
      <p:sp>
        <p:nvSpPr>
          <p:cNvPr id="5" name="Footer Placeholder 4"/>
          <p:cNvSpPr>
            <a:spLocks noGrp="1"/>
          </p:cNvSpPr>
          <p:nvPr>
            <p:ph type="ftr" sz="quarter" idx="11"/>
          </p:nvPr>
        </p:nvSpPr>
        <p:spPr>
          <a:xfrm>
            <a:off x="611188" y="4859253"/>
            <a:ext cx="6655460" cy="165754"/>
          </a:xfrm>
          <a:prstGeom prst="rect">
            <a:avLst/>
          </a:prstGeom>
        </p:spPr>
        <p:txBody>
          <a:bodyPr/>
          <a:lstStyle/>
          <a:p>
            <a:r>
              <a:rPr lang="fr-FR" dirty="0" err="1"/>
              <a:t>footer</a:t>
            </a:r>
            <a:endParaRPr lang="fr-FR" dirty="0"/>
          </a:p>
        </p:txBody>
      </p:sp>
      <p:sp>
        <p:nvSpPr>
          <p:cNvPr id="6" name="Slide Number Placeholder 5"/>
          <p:cNvSpPr>
            <a:spLocks noGrp="1"/>
          </p:cNvSpPr>
          <p:nvPr>
            <p:ph type="sldNum" sz="quarter" idx="12"/>
          </p:nvPr>
        </p:nvSpPr>
        <p:spPr/>
        <p:txBody>
          <a:bodyPr/>
          <a:lstStyle>
            <a:lvl1pPr>
              <a:defRPr>
                <a:solidFill>
                  <a:srgbClr val="3F589E"/>
                </a:solidFill>
              </a:defRPr>
            </a:lvl1pPr>
          </a:lstStyle>
          <a:p>
            <a:fld id="{E94165F0-FE87-0B48-AA66-28C8AFD55271}" type="slidenum">
              <a:rPr lang="fr-FR" smtClean="0"/>
              <a:pPr/>
              <a:t>‹#›</a:t>
            </a:fld>
            <a:endParaRPr lang="fr-FR" dirty="0"/>
          </a:p>
        </p:txBody>
      </p:sp>
      <p:sp>
        <p:nvSpPr>
          <p:cNvPr id="7" name="Rectangle 6">
            <a:extLst>
              <a:ext uri="{FF2B5EF4-FFF2-40B4-BE49-F238E27FC236}">
                <a16:creationId xmlns:a16="http://schemas.microsoft.com/office/drawing/2014/main" id="{A4F844CA-09EA-1D47-BF19-4A702CA64AEF}"/>
              </a:ext>
            </a:extLst>
          </p:cNvPr>
          <p:cNvSpPr/>
          <p:nvPr userDrawn="1"/>
        </p:nvSpPr>
        <p:spPr>
          <a:xfrm>
            <a:off x="2114926" y="2211750"/>
            <a:ext cx="54000" cy="72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kern="0" dirty="0">
              <a:sym typeface="Arial"/>
            </a:endParaRPr>
          </a:p>
        </p:txBody>
      </p:sp>
      <p:sp>
        <p:nvSpPr>
          <p:cNvPr id="12" name="Ellipse 11">
            <a:extLst>
              <a:ext uri="{FF2B5EF4-FFF2-40B4-BE49-F238E27FC236}">
                <a16:creationId xmlns:a16="http://schemas.microsoft.com/office/drawing/2014/main" id="{3EC10C20-37DE-814C-8EAD-ACDA1EF8BF05}"/>
              </a:ext>
            </a:extLst>
          </p:cNvPr>
          <p:cNvSpPr/>
          <p:nvPr userDrawn="1"/>
        </p:nvSpPr>
        <p:spPr>
          <a:xfrm>
            <a:off x="539750" y="4908550"/>
            <a:ext cx="71438" cy="7302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kern="0" dirty="0">
              <a:sym typeface="Arial"/>
            </a:endParaRPr>
          </a:p>
        </p:txBody>
      </p:sp>
      <p:sp>
        <p:nvSpPr>
          <p:cNvPr id="11" name="Espace réservé du texte 10">
            <a:extLst>
              <a:ext uri="{FF2B5EF4-FFF2-40B4-BE49-F238E27FC236}">
                <a16:creationId xmlns:a16="http://schemas.microsoft.com/office/drawing/2014/main" id="{FD0D0353-50C6-A241-A645-411701E531C0}"/>
              </a:ext>
            </a:extLst>
          </p:cNvPr>
          <p:cNvSpPr>
            <a:spLocks noGrp="1"/>
          </p:cNvSpPr>
          <p:nvPr>
            <p:ph type="body" sz="quarter" idx="13" hasCustomPrompt="1"/>
          </p:nvPr>
        </p:nvSpPr>
        <p:spPr>
          <a:xfrm>
            <a:off x="175755" y="2041652"/>
            <a:ext cx="1677928" cy="1060196"/>
          </a:xfrm>
        </p:spPr>
        <p:txBody>
          <a:bodyPr anchor="ctr">
            <a:noAutofit/>
          </a:bodyPr>
          <a:lstStyle>
            <a:lvl1pPr algn="r">
              <a:lnSpc>
                <a:spcPct val="100000"/>
              </a:lnSpc>
              <a:defRPr sz="6600" b="1" i="0">
                <a:solidFill>
                  <a:schemeClr val="bg1"/>
                </a:solidFill>
                <a:latin typeface="Arial Black" panose="020B0604020202020204" pitchFamily="34" charset="0"/>
                <a:cs typeface="Arial Black" panose="020B0604020202020204" pitchFamily="34" charset="0"/>
              </a:defRPr>
            </a:lvl1pPr>
          </a:lstStyle>
          <a:p>
            <a:pPr lvl="0"/>
            <a:r>
              <a:rPr lang="fr-FR" dirty="0"/>
              <a:t>XX</a:t>
            </a:r>
          </a:p>
        </p:txBody>
      </p:sp>
    </p:spTree>
    <p:extLst>
      <p:ext uri="{BB962C8B-B14F-4D97-AF65-F5344CB8AC3E}">
        <p14:creationId xmlns:p14="http://schemas.microsoft.com/office/powerpoint/2010/main" val="7133648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fld id="{B8A7E6C8-FD43-4E61-8F4A-5838002F87BD}" type="datetimeFigureOut">
              <a:rPr lang="en-US" smtClean="0"/>
              <a:t>6/23/2025</a:t>
            </a:fld>
            <a:endParaRPr lang="en-US"/>
          </a:p>
        </p:txBody>
      </p:sp>
      <p:sp>
        <p:nvSpPr>
          <p:cNvPr id="3" name="Rectangle 4"/>
          <p:cNvSpPr>
            <a:spLocks noGrp="1" noChangeArrowheads="1"/>
          </p:cNvSpPr>
          <p:nvPr>
            <p:ph type="sldNum" sz="quarter" idx="11"/>
          </p:nvPr>
        </p:nvSpPr>
        <p:spPr>
          <a:ln/>
        </p:spPr>
        <p:txBody>
          <a:bodyPr/>
          <a:lstStyle>
            <a:lvl1pPr>
              <a:defRPr/>
            </a:lvl1pPr>
          </a:lstStyle>
          <a:p>
            <a:fld id="{58AC54D0-6F24-4131-BD89-A6C5953DA250}" type="slidenum">
              <a:rPr lang="en-US" smtClean="0"/>
              <a:t>‹#›</a:t>
            </a:fld>
            <a:endParaRPr lang="en-US"/>
          </a:p>
        </p:txBody>
      </p:sp>
    </p:spTree>
    <p:extLst>
      <p:ext uri="{BB962C8B-B14F-4D97-AF65-F5344CB8AC3E}">
        <p14:creationId xmlns:p14="http://schemas.microsoft.com/office/powerpoint/2010/main" val="24759423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Chapter">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CBC2F52-DDCA-AF40-9AD3-7D3EAA9C37E5}"/>
              </a:ext>
            </a:extLst>
          </p:cNvPr>
          <p:cNvSpPr/>
          <p:nvPr/>
        </p:nvSpPr>
        <p:spPr>
          <a:xfrm>
            <a:off x="1" y="1727125"/>
            <a:ext cx="1853682" cy="168361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Triangle 6">
            <a:extLst>
              <a:ext uri="{FF2B5EF4-FFF2-40B4-BE49-F238E27FC236}">
                <a16:creationId xmlns:a16="http://schemas.microsoft.com/office/drawing/2014/main" id="{39E81529-829A-F740-A2DE-48FBD102A913}"/>
              </a:ext>
            </a:extLst>
          </p:cNvPr>
          <p:cNvSpPr/>
          <p:nvPr/>
        </p:nvSpPr>
        <p:spPr>
          <a:xfrm>
            <a:off x="1" y="1727125"/>
            <a:ext cx="1853682" cy="1683611"/>
          </a:xfrm>
          <a:prstGeom prst="triangle">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Triangle rectangle 12">
            <a:extLst>
              <a:ext uri="{FF2B5EF4-FFF2-40B4-BE49-F238E27FC236}">
                <a16:creationId xmlns:a16="http://schemas.microsoft.com/office/drawing/2014/main" id="{F240DD9F-CF93-4D42-965B-C70B9D008C93}"/>
              </a:ext>
            </a:extLst>
          </p:cNvPr>
          <p:cNvSpPr/>
          <p:nvPr userDrawn="1"/>
        </p:nvSpPr>
        <p:spPr>
          <a:xfrm rot="2700000">
            <a:off x="8158787" y="1584960"/>
            <a:ext cx="1973580" cy="1973580"/>
          </a:xfrm>
          <a:prstGeom prst="rtTriangle">
            <a:avLst/>
          </a:prstGeom>
          <a:solidFill>
            <a:schemeClr val="bg2">
              <a:alpha val="82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le 1"/>
          <p:cNvSpPr>
            <a:spLocks noGrp="1"/>
          </p:cNvSpPr>
          <p:nvPr userDrawn="1">
            <p:ph type="title" hasCustomPrompt="1"/>
          </p:nvPr>
        </p:nvSpPr>
        <p:spPr>
          <a:xfrm>
            <a:off x="2297286" y="2211750"/>
            <a:ext cx="6431930" cy="807241"/>
          </a:xfrm>
        </p:spPr>
        <p:txBody>
          <a:bodyPr anchor="ctr">
            <a:noAutofit/>
          </a:bodyPr>
          <a:lstStyle>
            <a:lvl1pPr>
              <a:defRPr sz="3200"/>
            </a:lvl1pPr>
          </a:lstStyle>
          <a:p>
            <a:r>
              <a:rPr lang="fr-FR" dirty="0" err="1"/>
              <a:t>Title</a:t>
            </a:r>
            <a:endParaRPr lang="en-US" dirty="0"/>
          </a:p>
        </p:txBody>
      </p:sp>
      <p:sp>
        <p:nvSpPr>
          <p:cNvPr id="3" name="Text Placeholder 2"/>
          <p:cNvSpPr>
            <a:spLocks noGrp="1"/>
          </p:cNvSpPr>
          <p:nvPr userDrawn="1">
            <p:ph type="body" idx="1" hasCustomPrompt="1"/>
          </p:nvPr>
        </p:nvSpPr>
        <p:spPr>
          <a:xfrm>
            <a:off x="2297286" y="3062835"/>
            <a:ext cx="6431930" cy="582996"/>
          </a:xfrm>
        </p:spPr>
        <p:txBody>
          <a:bodyPr>
            <a:noAutofit/>
          </a:bodyPr>
          <a:lstStyle>
            <a:lvl1pPr marL="0" indent="0">
              <a:buNone/>
              <a:defRPr sz="1600" b="1">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dirty="0" err="1"/>
              <a:t>Text</a:t>
            </a:r>
            <a:endParaRPr lang="fr-FR" dirty="0"/>
          </a:p>
        </p:txBody>
      </p:sp>
      <p:sp>
        <p:nvSpPr>
          <p:cNvPr id="5" name="Footer Placeholder 4"/>
          <p:cNvSpPr>
            <a:spLocks noGrp="1"/>
          </p:cNvSpPr>
          <p:nvPr userDrawn="1">
            <p:ph type="ftr" sz="quarter" idx="11"/>
          </p:nvPr>
        </p:nvSpPr>
        <p:spPr>
          <a:xfrm>
            <a:off x="611188" y="4859253"/>
            <a:ext cx="6712104" cy="165754"/>
          </a:xfrm>
          <a:prstGeom prst="rect">
            <a:avLst/>
          </a:prstGeom>
        </p:spPr>
        <p:txBody>
          <a:bodyPr/>
          <a:lstStyle/>
          <a:p>
            <a:r>
              <a:rPr lang="fr-FR" dirty="0" err="1"/>
              <a:t>footer</a:t>
            </a:r>
            <a:endParaRPr lang="fr-FR" dirty="0"/>
          </a:p>
        </p:txBody>
      </p:sp>
      <p:sp>
        <p:nvSpPr>
          <p:cNvPr id="6" name="Slide Number Placeholder 5"/>
          <p:cNvSpPr>
            <a:spLocks noGrp="1"/>
          </p:cNvSpPr>
          <p:nvPr userDrawn="1">
            <p:ph type="sldNum" sz="quarter" idx="12"/>
          </p:nvPr>
        </p:nvSpPr>
        <p:spPr/>
        <p:txBody>
          <a:bodyPr/>
          <a:lstStyle/>
          <a:p>
            <a:fld id="{E94165F0-FE87-0B48-AA66-28C8AFD55271}" type="slidenum">
              <a:rPr lang="fr-FR" smtClean="0"/>
              <a:t>‹#›</a:t>
            </a:fld>
            <a:endParaRPr lang="fr-FR"/>
          </a:p>
        </p:txBody>
      </p:sp>
      <p:sp>
        <p:nvSpPr>
          <p:cNvPr id="7" name="Rectangle 6">
            <a:extLst>
              <a:ext uri="{FF2B5EF4-FFF2-40B4-BE49-F238E27FC236}">
                <a16:creationId xmlns:a16="http://schemas.microsoft.com/office/drawing/2014/main" id="{A4F844CA-09EA-1D47-BF19-4A702CA64AEF}"/>
              </a:ext>
            </a:extLst>
          </p:cNvPr>
          <p:cNvSpPr/>
          <p:nvPr userDrawn="1"/>
        </p:nvSpPr>
        <p:spPr>
          <a:xfrm>
            <a:off x="2114926" y="2211750"/>
            <a:ext cx="54000" cy="72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kern="0" dirty="0">
              <a:sym typeface="Arial"/>
            </a:endParaRPr>
          </a:p>
        </p:txBody>
      </p:sp>
      <p:sp>
        <p:nvSpPr>
          <p:cNvPr id="12" name="Ellipse 11">
            <a:extLst>
              <a:ext uri="{FF2B5EF4-FFF2-40B4-BE49-F238E27FC236}">
                <a16:creationId xmlns:a16="http://schemas.microsoft.com/office/drawing/2014/main" id="{3EC10C20-37DE-814C-8EAD-ACDA1EF8BF05}"/>
              </a:ext>
            </a:extLst>
          </p:cNvPr>
          <p:cNvSpPr/>
          <p:nvPr userDrawn="1"/>
        </p:nvSpPr>
        <p:spPr>
          <a:xfrm>
            <a:off x="539750" y="4908550"/>
            <a:ext cx="71438" cy="7302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kern="0" dirty="0">
              <a:sym typeface="Arial"/>
            </a:endParaRPr>
          </a:p>
        </p:txBody>
      </p:sp>
      <p:sp>
        <p:nvSpPr>
          <p:cNvPr id="11" name="Espace réservé du texte 10">
            <a:extLst>
              <a:ext uri="{FF2B5EF4-FFF2-40B4-BE49-F238E27FC236}">
                <a16:creationId xmlns:a16="http://schemas.microsoft.com/office/drawing/2014/main" id="{FD0D0353-50C6-A241-A645-411701E531C0}"/>
              </a:ext>
            </a:extLst>
          </p:cNvPr>
          <p:cNvSpPr>
            <a:spLocks noGrp="1"/>
          </p:cNvSpPr>
          <p:nvPr userDrawn="1">
            <p:ph type="body" sz="quarter" idx="13" hasCustomPrompt="1"/>
          </p:nvPr>
        </p:nvSpPr>
        <p:spPr>
          <a:xfrm>
            <a:off x="175755" y="2041652"/>
            <a:ext cx="1677928" cy="1060196"/>
          </a:xfrm>
        </p:spPr>
        <p:txBody>
          <a:bodyPr anchor="ctr">
            <a:noAutofit/>
          </a:bodyPr>
          <a:lstStyle>
            <a:lvl1pPr algn="r">
              <a:lnSpc>
                <a:spcPct val="100000"/>
              </a:lnSpc>
              <a:defRPr sz="6600" b="1" i="0">
                <a:solidFill>
                  <a:schemeClr val="bg1"/>
                </a:solidFill>
                <a:latin typeface="Arial Black" panose="020B0604020202020204" pitchFamily="34" charset="0"/>
                <a:cs typeface="Arial Black" panose="020B0604020202020204" pitchFamily="34" charset="0"/>
              </a:defRPr>
            </a:lvl1pPr>
          </a:lstStyle>
          <a:p>
            <a:pPr lvl="0"/>
            <a:r>
              <a:rPr lang="fr-FR" dirty="0"/>
              <a:t>XX</a:t>
            </a:r>
          </a:p>
        </p:txBody>
      </p:sp>
    </p:spTree>
    <p:extLst>
      <p:ext uri="{BB962C8B-B14F-4D97-AF65-F5344CB8AC3E}">
        <p14:creationId xmlns:p14="http://schemas.microsoft.com/office/powerpoint/2010/main" val="35601038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Chapter">
    <p:spTree>
      <p:nvGrpSpPr>
        <p:cNvPr id="1" name=""/>
        <p:cNvGrpSpPr/>
        <p:nvPr/>
      </p:nvGrpSpPr>
      <p:grpSpPr>
        <a:xfrm>
          <a:off x="0" y="0"/>
          <a:ext cx="0" cy="0"/>
          <a:chOff x="0" y="0"/>
          <a:chExt cx="0" cy="0"/>
        </a:xfrm>
      </p:grpSpPr>
      <p:sp>
        <p:nvSpPr>
          <p:cNvPr id="14" name="Espace réservé pour une image  4">
            <a:extLst>
              <a:ext uri="{FF2B5EF4-FFF2-40B4-BE49-F238E27FC236}">
                <a16:creationId xmlns:a16="http://schemas.microsoft.com/office/drawing/2014/main" id="{9F6B02AC-26BE-914C-835B-E4E43AD524E5}"/>
              </a:ext>
            </a:extLst>
          </p:cNvPr>
          <p:cNvSpPr>
            <a:spLocks noGrp="1"/>
          </p:cNvSpPr>
          <p:nvPr>
            <p:ph type="pic" sz="quarter" idx="10" hasCustomPrompt="1"/>
          </p:nvPr>
        </p:nvSpPr>
        <p:spPr>
          <a:xfrm>
            <a:off x="1" y="1727125"/>
            <a:ext cx="1853682" cy="1683611"/>
          </a:xfrm>
        </p:spPr>
        <p:txBody>
          <a:body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fr-FR" dirty="0"/>
              <a:t>Click </a:t>
            </a:r>
            <a:r>
              <a:rPr lang="fr-FR" dirty="0" err="1"/>
              <a:t>here</a:t>
            </a:r>
            <a:r>
              <a:rPr lang="fr-FR" dirty="0"/>
              <a:t> to download a </a:t>
            </a:r>
            <a:r>
              <a:rPr lang="fr-FR" dirty="0" err="1"/>
              <a:t>picture</a:t>
            </a:r>
            <a:endParaRPr lang="fr-FR" dirty="0"/>
          </a:p>
          <a:p>
            <a:endParaRPr lang="fr-FR" dirty="0"/>
          </a:p>
        </p:txBody>
      </p:sp>
      <p:sp>
        <p:nvSpPr>
          <p:cNvPr id="13" name="Triangle rectangle 12">
            <a:extLst>
              <a:ext uri="{FF2B5EF4-FFF2-40B4-BE49-F238E27FC236}">
                <a16:creationId xmlns:a16="http://schemas.microsoft.com/office/drawing/2014/main" id="{F240DD9F-CF93-4D42-965B-C70B9D008C93}"/>
              </a:ext>
            </a:extLst>
          </p:cNvPr>
          <p:cNvSpPr/>
          <p:nvPr userDrawn="1"/>
        </p:nvSpPr>
        <p:spPr>
          <a:xfrm rot="2700000">
            <a:off x="8158787" y="1584960"/>
            <a:ext cx="1973580" cy="1973580"/>
          </a:xfrm>
          <a:prstGeom prst="rtTriangle">
            <a:avLst/>
          </a:prstGeom>
          <a:solidFill>
            <a:schemeClr val="bg2">
              <a:alpha val="82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le 1"/>
          <p:cNvSpPr>
            <a:spLocks noGrp="1"/>
          </p:cNvSpPr>
          <p:nvPr>
            <p:ph type="title" hasCustomPrompt="1"/>
          </p:nvPr>
        </p:nvSpPr>
        <p:spPr>
          <a:xfrm>
            <a:off x="2297286" y="2211750"/>
            <a:ext cx="6431930" cy="807241"/>
          </a:xfrm>
        </p:spPr>
        <p:txBody>
          <a:bodyPr anchor="ctr">
            <a:noAutofit/>
          </a:bodyPr>
          <a:lstStyle>
            <a:lvl1pPr>
              <a:defRPr sz="3200"/>
            </a:lvl1pPr>
          </a:lstStyle>
          <a:p>
            <a:r>
              <a:rPr lang="fr-FR" dirty="0" err="1"/>
              <a:t>Title</a:t>
            </a:r>
            <a:endParaRPr lang="en-US" dirty="0"/>
          </a:p>
        </p:txBody>
      </p:sp>
      <p:sp>
        <p:nvSpPr>
          <p:cNvPr id="3" name="Text Placeholder 2"/>
          <p:cNvSpPr>
            <a:spLocks noGrp="1"/>
          </p:cNvSpPr>
          <p:nvPr>
            <p:ph type="body" idx="1" hasCustomPrompt="1"/>
          </p:nvPr>
        </p:nvSpPr>
        <p:spPr>
          <a:xfrm>
            <a:off x="2297286" y="3062835"/>
            <a:ext cx="6431930" cy="582996"/>
          </a:xfrm>
        </p:spPr>
        <p:txBody>
          <a:bodyPr>
            <a:noAutofit/>
          </a:bodyPr>
          <a:lstStyle>
            <a:lvl1pPr marL="0" indent="0">
              <a:buNone/>
              <a:defRPr sz="1600" b="1">
                <a:solidFill>
                  <a:srgbClr val="3F589E"/>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dirty="0" err="1"/>
              <a:t>Text</a:t>
            </a:r>
            <a:endParaRPr lang="fr-FR" dirty="0"/>
          </a:p>
        </p:txBody>
      </p:sp>
      <p:sp>
        <p:nvSpPr>
          <p:cNvPr id="6" name="Slide Number Placeholder 5"/>
          <p:cNvSpPr>
            <a:spLocks noGrp="1"/>
          </p:cNvSpPr>
          <p:nvPr>
            <p:ph type="sldNum" sz="quarter" idx="12"/>
          </p:nvPr>
        </p:nvSpPr>
        <p:spPr/>
        <p:txBody>
          <a:bodyPr/>
          <a:lstStyle>
            <a:lvl1pPr>
              <a:defRPr>
                <a:solidFill>
                  <a:srgbClr val="3F589E"/>
                </a:solidFill>
              </a:defRPr>
            </a:lvl1pPr>
          </a:lstStyle>
          <a:p>
            <a:fld id="{E94165F0-FE87-0B48-AA66-28C8AFD55271}" type="slidenum">
              <a:rPr lang="fr-FR" smtClean="0"/>
              <a:pPr/>
              <a:t>‹#›</a:t>
            </a:fld>
            <a:endParaRPr lang="fr-FR" dirty="0"/>
          </a:p>
        </p:txBody>
      </p:sp>
      <p:sp>
        <p:nvSpPr>
          <p:cNvPr id="7" name="Rectangle 6">
            <a:extLst>
              <a:ext uri="{FF2B5EF4-FFF2-40B4-BE49-F238E27FC236}">
                <a16:creationId xmlns:a16="http://schemas.microsoft.com/office/drawing/2014/main" id="{A4F844CA-09EA-1D47-BF19-4A702CA64AEF}"/>
              </a:ext>
            </a:extLst>
          </p:cNvPr>
          <p:cNvSpPr/>
          <p:nvPr userDrawn="1"/>
        </p:nvSpPr>
        <p:spPr>
          <a:xfrm>
            <a:off x="2114926" y="2211750"/>
            <a:ext cx="54000" cy="72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kern="0" dirty="0">
              <a:sym typeface="Arial"/>
            </a:endParaRPr>
          </a:p>
        </p:txBody>
      </p:sp>
      <p:sp>
        <p:nvSpPr>
          <p:cNvPr id="12" name="Ellipse 11">
            <a:extLst>
              <a:ext uri="{FF2B5EF4-FFF2-40B4-BE49-F238E27FC236}">
                <a16:creationId xmlns:a16="http://schemas.microsoft.com/office/drawing/2014/main" id="{3EC10C20-37DE-814C-8EAD-ACDA1EF8BF05}"/>
              </a:ext>
            </a:extLst>
          </p:cNvPr>
          <p:cNvSpPr/>
          <p:nvPr userDrawn="1"/>
        </p:nvSpPr>
        <p:spPr>
          <a:xfrm>
            <a:off x="539750" y="4908550"/>
            <a:ext cx="71438" cy="7302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kern="0" dirty="0">
              <a:sym typeface="Arial"/>
            </a:endParaRPr>
          </a:p>
        </p:txBody>
      </p:sp>
      <p:sp>
        <p:nvSpPr>
          <p:cNvPr id="11" name="Espace réservé du texte 10">
            <a:extLst>
              <a:ext uri="{FF2B5EF4-FFF2-40B4-BE49-F238E27FC236}">
                <a16:creationId xmlns:a16="http://schemas.microsoft.com/office/drawing/2014/main" id="{FD0D0353-50C6-A241-A645-411701E531C0}"/>
              </a:ext>
            </a:extLst>
          </p:cNvPr>
          <p:cNvSpPr>
            <a:spLocks noGrp="1"/>
          </p:cNvSpPr>
          <p:nvPr>
            <p:ph type="body" sz="quarter" idx="13" hasCustomPrompt="1"/>
          </p:nvPr>
        </p:nvSpPr>
        <p:spPr>
          <a:xfrm>
            <a:off x="175755" y="2041652"/>
            <a:ext cx="1677928" cy="1060196"/>
          </a:xfrm>
        </p:spPr>
        <p:txBody>
          <a:bodyPr anchor="ctr">
            <a:noAutofit/>
          </a:bodyPr>
          <a:lstStyle>
            <a:lvl1pPr algn="r">
              <a:lnSpc>
                <a:spcPct val="100000"/>
              </a:lnSpc>
              <a:defRPr sz="6600" b="1" i="0">
                <a:solidFill>
                  <a:schemeClr val="bg1"/>
                </a:solidFill>
                <a:latin typeface="Arial Black" panose="020B0604020202020204" pitchFamily="34" charset="0"/>
                <a:cs typeface="Arial Black" panose="020B0604020202020204" pitchFamily="34" charset="0"/>
              </a:defRPr>
            </a:lvl1pPr>
          </a:lstStyle>
          <a:p>
            <a:pPr lvl="0"/>
            <a:r>
              <a:rPr lang="fr-FR" dirty="0"/>
              <a:t>XX</a:t>
            </a:r>
          </a:p>
        </p:txBody>
      </p:sp>
      <p:sp>
        <p:nvSpPr>
          <p:cNvPr id="15" name="Footer Placeholder 4">
            <a:extLst>
              <a:ext uri="{FF2B5EF4-FFF2-40B4-BE49-F238E27FC236}">
                <a16:creationId xmlns:a16="http://schemas.microsoft.com/office/drawing/2014/main" id="{2B39BE7A-2712-E74D-8E72-7CA509667D79}"/>
              </a:ext>
            </a:extLst>
          </p:cNvPr>
          <p:cNvSpPr>
            <a:spLocks noGrp="1"/>
          </p:cNvSpPr>
          <p:nvPr>
            <p:ph type="ftr" sz="quarter" idx="11"/>
          </p:nvPr>
        </p:nvSpPr>
        <p:spPr>
          <a:xfrm>
            <a:off x="611188" y="4859253"/>
            <a:ext cx="6712104" cy="165754"/>
          </a:xfrm>
          <a:prstGeom prst="rect">
            <a:avLst/>
          </a:prstGeom>
        </p:spPr>
        <p:txBody>
          <a:bodyPr/>
          <a:lstStyle/>
          <a:p>
            <a:r>
              <a:rPr lang="fr-FR" dirty="0" err="1"/>
              <a:t>footer</a:t>
            </a:r>
            <a:endParaRPr lang="fr-FR" dirty="0"/>
          </a:p>
        </p:txBody>
      </p:sp>
    </p:spTree>
    <p:extLst>
      <p:ext uri="{BB962C8B-B14F-4D97-AF65-F5344CB8AC3E}">
        <p14:creationId xmlns:p14="http://schemas.microsoft.com/office/powerpoint/2010/main" val="3308038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mp; 2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fr-FR" dirty="0" err="1"/>
              <a:t>Title</a:t>
            </a:r>
            <a:endParaRPr lang="en-US" dirty="0"/>
          </a:p>
        </p:txBody>
      </p:sp>
      <p:sp>
        <p:nvSpPr>
          <p:cNvPr id="3" name="Content Placeholder 2"/>
          <p:cNvSpPr>
            <a:spLocks noGrp="1"/>
          </p:cNvSpPr>
          <p:nvPr>
            <p:ph idx="1"/>
          </p:nvPr>
        </p:nvSpPr>
        <p:spPr>
          <a:xfrm>
            <a:off x="385320" y="1028614"/>
            <a:ext cx="4095240" cy="3653114"/>
          </a:xfrm>
        </p:spPr>
        <p:txBody>
          <a:bodyPr/>
          <a:lstStyle>
            <a:lvl4pPr marL="579438" indent="-190500">
              <a:buClr>
                <a:srgbClr val="3F589E"/>
              </a:buClr>
              <a:buFont typeface="Arial" panose="020B0604020202020204" pitchFamily="34" charset="0"/>
              <a:buChar char="■"/>
              <a:defRPr/>
            </a:lvl4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6" name="Slide Number Placeholder 5"/>
          <p:cNvSpPr>
            <a:spLocks noGrp="1"/>
          </p:cNvSpPr>
          <p:nvPr>
            <p:ph type="sldNum" sz="quarter" idx="12"/>
          </p:nvPr>
        </p:nvSpPr>
        <p:spPr/>
        <p:txBody>
          <a:bodyPr/>
          <a:lstStyle>
            <a:lvl1pPr>
              <a:defRPr>
                <a:solidFill>
                  <a:srgbClr val="3F589E"/>
                </a:solidFill>
              </a:defRPr>
            </a:lvl1pPr>
          </a:lstStyle>
          <a:p>
            <a:fld id="{E94165F0-FE87-0B48-AA66-28C8AFD55271}" type="slidenum">
              <a:rPr lang="fr-FR" smtClean="0"/>
              <a:pPr/>
              <a:t>‹#›</a:t>
            </a:fld>
            <a:endParaRPr lang="fr-FR" dirty="0"/>
          </a:p>
        </p:txBody>
      </p:sp>
      <p:sp>
        <p:nvSpPr>
          <p:cNvPr id="12" name="Espace réservé du texte 11">
            <a:extLst>
              <a:ext uri="{FF2B5EF4-FFF2-40B4-BE49-F238E27FC236}">
                <a16:creationId xmlns:a16="http://schemas.microsoft.com/office/drawing/2014/main" id="{FA208610-D28B-8F4D-AFFF-5843624FFDFB}"/>
              </a:ext>
            </a:extLst>
          </p:cNvPr>
          <p:cNvSpPr>
            <a:spLocks noGrp="1"/>
          </p:cNvSpPr>
          <p:nvPr>
            <p:ph type="body" sz="quarter" idx="13" hasCustomPrompt="1"/>
          </p:nvPr>
        </p:nvSpPr>
        <p:spPr>
          <a:xfrm>
            <a:off x="385320" y="600474"/>
            <a:ext cx="8434830" cy="315514"/>
          </a:xfrm>
        </p:spPr>
        <p:txBody>
          <a:bodyPr/>
          <a:lstStyle>
            <a:lvl1pPr>
              <a:defRPr sz="1600" b="1">
                <a:solidFill>
                  <a:srgbClr val="3F589E"/>
                </a:solidFill>
              </a:defRPr>
            </a:lvl1pPr>
          </a:lstStyle>
          <a:p>
            <a:pPr lvl="0"/>
            <a:r>
              <a:rPr lang="fr-FR" dirty="0" err="1"/>
              <a:t>Subtitle</a:t>
            </a:r>
            <a:endParaRPr lang="fr-FR" dirty="0"/>
          </a:p>
        </p:txBody>
      </p:sp>
      <p:sp>
        <p:nvSpPr>
          <p:cNvPr id="11" name="Content Placeholder 2">
            <a:extLst>
              <a:ext uri="{FF2B5EF4-FFF2-40B4-BE49-F238E27FC236}">
                <a16:creationId xmlns:a16="http://schemas.microsoft.com/office/drawing/2014/main" id="{51018AA9-692E-4B41-9A9E-E2A2F8285E11}"/>
              </a:ext>
            </a:extLst>
          </p:cNvPr>
          <p:cNvSpPr>
            <a:spLocks noGrp="1"/>
          </p:cNvSpPr>
          <p:nvPr>
            <p:ph idx="14"/>
          </p:nvPr>
        </p:nvSpPr>
        <p:spPr>
          <a:xfrm>
            <a:off x="4724910" y="1028614"/>
            <a:ext cx="4095240" cy="3653114"/>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13" name="Ellipse 12">
            <a:extLst>
              <a:ext uri="{FF2B5EF4-FFF2-40B4-BE49-F238E27FC236}">
                <a16:creationId xmlns:a16="http://schemas.microsoft.com/office/drawing/2014/main" id="{D52B81F9-406B-A64A-9156-2008332B7144}"/>
              </a:ext>
            </a:extLst>
          </p:cNvPr>
          <p:cNvSpPr/>
          <p:nvPr userDrawn="1"/>
        </p:nvSpPr>
        <p:spPr>
          <a:xfrm>
            <a:off x="539750" y="4908550"/>
            <a:ext cx="71438" cy="7302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kern="0" dirty="0">
              <a:sym typeface="Arial"/>
            </a:endParaRPr>
          </a:p>
        </p:txBody>
      </p:sp>
      <p:sp>
        <p:nvSpPr>
          <p:cNvPr id="10" name="Rectangle 9">
            <a:extLst>
              <a:ext uri="{FF2B5EF4-FFF2-40B4-BE49-F238E27FC236}">
                <a16:creationId xmlns:a16="http://schemas.microsoft.com/office/drawing/2014/main" id="{F9DD546E-979B-0A4D-B9D5-60A99B9F30FC}"/>
              </a:ext>
            </a:extLst>
          </p:cNvPr>
          <p:cNvSpPr/>
          <p:nvPr userDrawn="1"/>
        </p:nvSpPr>
        <p:spPr>
          <a:xfrm>
            <a:off x="283432" y="195263"/>
            <a:ext cx="54000" cy="72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kern="0" dirty="0">
              <a:sym typeface="Arial"/>
            </a:endParaRPr>
          </a:p>
        </p:txBody>
      </p:sp>
      <p:sp>
        <p:nvSpPr>
          <p:cNvPr id="14" name="Footer Placeholder 4">
            <a:extLst>
              <a:ext uri="{FF2B5EF4-FFF2-40B4-BE49-F238E27FC236}">
                <a16:creationId xmlns:a16="http://schemas.microsoft.com/office/drawing/2014/main" id="{00DB3F27-39B3-CB4B-AF84-C3478BA5396D}"/>
              </a:ext>
            </a:extLst>
          </p:cNvPr>
          <p:cNvSpPr>
            <a:spLocks noGrp="1"/>
          </p:cNvSpPr>
          <p:nvPr>
            <p:ph type="ftr" sz="quarter" idx="11"/>
          </p:nvPr>
        </p:nvSpPr>
        <p:spPr>
          <a:xfrm>
            <a:off x="611188" y="4859253"/>
            <a:ext cx="6712104" cy="165754"/>
          </a:xfrm>
          <a:prstGeom prst="rect">
            <a:avLst/>
          </a:prstGeom>
        </p:spPr>
        <p:txBody>
          <a:bodyPr/>
          <a:lstStyle/>
          <a:p>
            <a:r>
              <a:rPr lang="fr-FR" dirty="0" err="1"/>
              <a:t>footer</a:t>
            </a:r>
            <a:endParaRPr lang="fr-FR" dirty="0"/>
          </a:p>
        </p:txBody>
      </p:sp>
    </p:spTree>
    <p:extLst>
      <p:ext uri="{BB962C8B-B14F-4D97-AF65-F5344CB8AC3E}">
        <p14:creationId xmlns:p14="http://schemas.microsoft.com/office/powerpoint/2010/main" val="36080806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mp; 3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fr-FR" dirty="0" err="1"/>
              <a:t>Title</a:t>
            </a:r>
            <a:endParaRPr lang="en-US" dirty="0"/>
          </a:p>
        </p:txBody>
      </p:sp>
      <p:sp>
        <p:nvSpPr>
          <p:cNvPr id="3" name="Content Placeholder 2"/>
          <p:cNvSpPr>
            <a:spLocks noGrp="1"/>
          </p:cNvSpPr>
          <p:nvPr>
            <p:ph idx="1"/>
          </p:nvPr>
        </p:nvSpPr>
        <p:spPr>
          <a:xfrm>
            <a:off x="385320" y="1028614"/>
            <a:ext cx="2601402" cy="3653114"/>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6" name="Slide Number Placeholder 5"/>
          <p:cNvSpPr>
            <a:spLocks noGrp="1"/>
          </p:cNvSpPr>
          <p:nvPr>
            <p:ph type="sldNum" sz="quarter" idx="12"/>
          </p:nvPr>
        </p:nvSpPr>
        <p:spPr/>
        <p:txBody>
          <a:bodyPr/>
          <a:lstStyle>
            <a:lvl1pPr>
              <a:defRPr>
                <a:solidFill>
                  <a:srgbClr val="3F589E"/>
                </a:solidFill>
              </a:defRPr>
            </a:lvl1pPr>
          </a:lstStyle>
          <a:p>
            <a:fld id="{E94165F0-FE87-0B48-AA66-28C8AFD55271}" type="slidenum">
              <a:rPr lang="fr-FR" smtClean="0"/>
              <a:pPr/>
              <a:t>‹#›</a:t>
            </a:fld>
            <a:endParaRPr lang="fr-FR" dirty="0"/>
          </a:p>
        </p:txBody>
      </p:sp>
      <p:sp>
        <p:nvSpPr>
          <p:cNvPr id="7" name="Ellipse 6">
            <a:extLst>
              <a:ext uri="{FF2B5EF4-FFF2-40B4-BE49-F238E27FC236}">
                <a16:creationId xmlns:a16="http://schemas.microsoft.com/office/drawing/2014/main" id="{5BABC03D-00F8-8143-9A09-2F446FC692EF}"/>
              </a:ext>
            </a:extLst>
          </p:cNvPr>
          <p:cNvSpPr/>
          <p:nvPr userDrawn="1"/>
        </p:nvSpPr>
        <p:spPr>
          <a:xfrm>
            <a:off x="539750" y="4908550"/>
            <a:ext cx="71438" cy="7302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kern="0" dirty="0">
              <a:sym typeface="Arial"/>
            </a:endParaRPr>
          </a:p>
        </p:txBody>
      </p:sp>
      <p:sp>
        <p:nvSpPr>
          <p:cNvPr id="12" name="Espace réservé du texte 11">
            <a:extLst>
              <a:ext uri="{FF2B5EF4-FFF2-40B4-BE49-F238E27FC236}">
                <a16:creationId xmlns:a16="http://schemas.microsoft.com/office/drawing/2014/main" id="{FA208610-D28B-8F4D-AFFF-5843624FFDFB}"/>
              </a:ext>
            </a:extLst>
          </p:cNvPr>
          <p:cNvSpPr>
            <a:spLocks noGrp="1"/>
          </p:cNvSpPr>
          <p:nvPr>
            <p:ph type="body" sz="quarter" idx="13" hasCustomPrompt="1"/>
          </p:nvPr>
        </p:nvSpPr>
        <p:spPr>
          <a:xfrm>
            <a:off x="385320" y="600474"/>
            <a:ext cx="8434830" cy="315514"/>
          </a:xfrm>
        </p:spPr>
        <p:txBody>
          <a:bodyPr/>
          <a:lstStyle>
            <a:lvl1pPr>
              <a:defRPr sz="1600" b="1">
                <a:solidFill>
                  <a:srgbClr val="3F589E"/>
                </a:solidFill>
              </a:defRPr>
            </a:lvl1pPr>
          </a:lstStyle>
          <a:p>
            <a:pPr lvl="0"/>
            <a:r>
              <a:rPr lang="fr-FR" dirty="0" err="1"/>
              <a:t>Subtitle</a:t>
            </a:r>
            <a:endParaRPr lang="fr-FR" dirty="0"/>
          </a:p>
        </p:txBody>
      </p:sp>
      <p:sp>
        <p:nvSpPr>
          <p:cNvPr id="13" name="Content Placeholder 2">
            <a:extLst>
              <a:ext uri="{FF2B5EF4-FFF2-40B4-BE49-F238E27FC236}">
                <a16:creationId xmlns:a16="http://schemas.microsoft.com/office/drawing/2014/main" id="{7295A3F0-D589-0644-8809-D46047C5F96E}"/>
              </a:ext>
            </a:extLst>
          </p:cNvPr>
          <p:cNvSpPr>
            <a:spLocks noGrp="1"/>
          </p:cNvSpPr>
          <p:nvPr>
            <p:ph idx="14"/>
          </p:nvPr>
        </p:nvSpPr>
        <p:spPr>
          <a:xfrm>
            <a:off x="3271299" y="1028614"/>
            <a:ext cx="2601402" cy="3653114"/>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14" name="Content Placeholder 2">
            <a:extLst>
              <a:ext uri="{FF2B5EF4-FFF2-40B4-BE49-F238E27FC236}">
                <a16:creationId xmlns:a16="http://schemas.microsoft.com/office/drawing/2014/main" id="{985872D4-B701-384A-A37C-83855979F306}"/>
              </a:ext>
            </a:extLst>
          </p:cNvPr>
          <p:cNvSpPr>
            <a:spLocks noGrp="1"/>
          </p:cNvSpPr>
          <p:nvPr>
            <p:ph idx="15"/>
          </p:nvPr>
        </p:nvSpPr>
        <p:spPr>
          <a:xfrm>
            <a:off x="6157278" y="1028614"/>
            <a:ext cx="2601402" cy="3653114"/>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11" name="Rectangle 10">
            <a:extLst>
              <a:ext uri="{FF2B5EF4-FFF2-40B4-BE49-F238E27FC236}">
                <a16:creationId xmlns:a16="http://schemas.microsoft.com/office/drawing/2014/main" id="{3DD4A9B5-F5E2-D14C-8E54-A17FB3DBF60E}"/>
              </a:ext>
            </a:extLst>
          </p:cNvPr>
          <p:cNvSpPr/>
          <p:nvPr userDrawn="1"/>
        </p:nvSpPr>
        <p:spPr>
          <a:xfrm>
            <a:off x="283432" y="195263"/>
            <a:ext cx="54000" cy="72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kern="0" dirty="0">
              <a:sym typeface="Arial"/>
            </a:endParaRPr>
          </a:p>
        </p:txBody>
      </p:sp>
      <p:sp>
        <p:nvSpPr>
          <p:cNvPr id="15" name="Footer Placeholder 4">
            <a:extLst>
              <a:ext uri="{FF2B5EF4-FFF2-40B4-BE49-F238E27FC236}">
                <a16:creationId xmlns:a16="http://schemas.microsoft.com/office/drawing/2014/main" id="{7A2F03ED-DFD5-184B-9B86-69FD6B4A7D47}"/>
              </a:ext>
            </a:extLst>
          </p:cNvPr>
          <p:cNvSpPr>
            <a:spLocks noGrp="1"/>
          </p:cNvSpPr>
          <p:nvPr>
            <p:ph type="ftr" sz="quarter" idx="11"/>
          </p:nvPr>
        </p:nvSpPr>
        <p:spPr>
          <a:xfrm>
            <a:off x="611188" y="4859253"/>
            <a:ext cx="6712104" cy="165754"/>
          </a:xfrm>
          <a:prstGeom prst="rect">
            <a:avLst/>
          </a:prstGeom>
        </p:spPr>
        <p:txBody>
          <a:bodyPr/>
          <a:lstStyle/>
          <a:p>
            <a:r>
              <a:rPr lang="fr-FR" dirty="0" err="1"/>
              <a:t>footer</a:t>
            </a:r>
            <a:endParaRPr lang="fr-FR" dirty="0"/>
          </a:p>
        </p:txBody>
      </p:sp>
    </p:spTree>
    <p:extLst>
      <p:ext uri="{BB962C8B-B14F-4D97-AF65-F5344CB8AC3E}">
        <p14:creationId xmlns:p14="http://schemas.microsoft.com/office/powerpoint/2010/main" val="4095318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content &amp; 1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5322" y="195262"/>
            <a:ext cx="5182358" cy="389953"/>
          </a:xfrm>
        </p:spPr>
        <p:txBody>
          <a:bodyPr/>
          <a:lstStyle>
            <a:lvl1pPr>
              <a:defRPr/>
            </a:lvl1pPr>
          </a:lstStyle>
          <a:p>
            <a:r>
              <a:rPr lang="fr-FR" dirty="0" err="1"/>
              <a:t>Title</a:t>
            </a:r>
            <a:endParaRPr lang="en-US" dirty="0"/>
          </a:p>
        </p:txBody>
      </p:sp>
      <p:sp>
        <p:nvSpPr>
          <p:cNvPr id="3" name="Content Placeholder 2"/>
          <p:cNvSpPr>
            <a:spLocks noGrp="1"/>
          </p:cNvSpPr>
          <p:nvPr>
            <p:ph idx="1"/>
          </p:nvPr>
        </p:nvSpPr>
        <p:spPr>
          <a:xfrm>
            <a:off x="385319" y="1028614"/>
            <a:ext cx="5182360" cy="3653114"/>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6" name="Slide Number Placeholder 5"/>
          <p:cNvSpPr>
            <a:spLocks noGrp="1"/>
          </p:cNvSpPr>
          <p:nvPr>
            <p:ph type="sldNum" sz="quarter" idx="12"/>
          </p:nvPr>
        </p:nvSpPr>
        <p:spPr/>
        <p:txBody>
          <a:bodyPr/>
          <a:lstStyle>
            <a:lvl1pPr>
              <a:defRPr>
                <a:solidFill>
                  <a:srgbClr val="3F589E"/>
                </a:solidFill>
              </a:defRPr>
            </a:lvl1pPr>
          </a:lstStyle>
          <a:p>
            <a:fld id="{E94165F0-FE87-0B48-AA66-28C8AFD55271}" type="slidenum">
              <a:rPr lang="fr-FR" smtClean="0"/>
              <a:pPr/>
              <a:t>‹#›</a:t>
            </a:fld>
            <a:endParaRPr lang="fr-FR" dirty="0"/>
          </a:p>
        </p:txBody>
      </p:sp>
      <p:sp>
        <p:nvSpPr>
          <p:cNvPr id="12" name="Espace réservé du texte 11">
            <a:extLst>
              <a:ext uri="{FF2B5EF4-FFF2-40B4-BE49-F238E27FC236}">
                <a16:creationId xmlns:a16="http://schemas.microsoft.com/office/drawing/2014/main" id="{FA208610-D28B-8F4D-AFFF-5843624FFDFB}"/>
              </a:ext>
            </a:extLst>
          </p:cNvPr>
          <p:cNvSpPr>
            <a:spLocks noGrp="1"/>
          </p:cNvSpPr>
          <p:nvPr>
            <p:ph type="body" sz="quarter" idx="13" hasCustomPrompt="1"/>
          </p:nvPr>
        </p:nvSpPr>
        <p:spPr>
          <a:xfrm>
            <a:off x="385320" y="600474"/>
            <a:ext cx="5182359" cy="315514"/>
          </a:xfrm>
        </p:spPr>
        <p:txBody>
          <a:bodyPr/>
          <a:lstStyle>
            <a:lvl1pPr>
              <a:defRPr sz="1600" b="1">
                <a:solidFill>
                  <a:srgbClr val="3F589E"/>
                </a:solidFill>
              </a:defRPr>
            </a:lvl1pPr>
          </a:lstStyle>
          <a:p>
            <a:pPr lvl="0"/>
            <a:r>
              <a:rPr lang="fr-FR" dirty="0" err="1"/>
              <a:t>Subtitle</a:t>
            </a:r>
            <a:endParaRPr lang="fr-FR" dirty="0"/>
          </a:p>
        </p:txBody>
      </p:sp>
      <p:sp>
        <p:nvSpPr>
          <p:cNvPr id="13" name="Ellipse 12">
            <a:extLst>
              <a:ext uri="{FF2B5EF4-FFF2-40B4-BE49-F238E27FC236}">
                <a16:creationId xmlns:a16="http://schemas.microsoft.com/office/drawing/2014/main" id="{D52B81F9-406B-A64A-9156-2008332B7144}"/>
              </a:ext>
            </a:extLst>
          </p:cNvPr>
          <p:cNvSpPr/>
          <p:nvPr userDrawn="1"/>
        </p:nvSpPr>
        <p:spPr>
          <a:xfrm>
            <a:off x="539750" y="4908550"/>
            <a:ext cx="71438" cy="7302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kern="0" dirty="0">
              <a:sym typeface="Arial"/>
            </a:endParaRPr>
          </a:p>
        </p:txBody>
      </p:sp>
      <p:sp>
        <p:nvSpPr>
          <p:cNvPr id="7" name="Espace réservé pour une image  6">
            <a:extLst>
              <a:ext uri="{FF2B5EF4-FFF2-40B4-BE49-F238E27FC236}">
                <a16:creationId xmlns:a16="http://schemas.microsoft.com/office/drawing/2014/main" id="{04556D04-D8C7-3F4C-BD82-00E1B9F17A1A}"/>
              </a:ext>
            </a:extLst>
          </p:cNvPr>
          <p:cNvSpPr>
            <a:spLocks noGrp="1"/>
          </p:cNvSpPr>
          <p:nvPr>
            <p:ph type="pic" sz="quarter" idx="14" hasCustomPrompt="1"/>
          </p:nvPr>
        </p:nvSpPr>
        <p:spPr>
          <a:xfrm>
            <a:off x="5931674" y="0"/>
            <a:ext cx="3212326" cy="5143500"/>
          </a:xfrm>
        </p:spPr>
        <p:txBody>
          <a:body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fr-FR" dirty="0"/>
              <a:t>Click </a:t>
            </a:r>
            <a:r>
              <a:rPr lang="fr-FR" dirty="0" err="1"/>
              <a:t>here</a:t>
            </a:r>
            <a:r>
              <a:rPr lang="fr-FR" dirty="0"/>
              <a:t> to download a </a:t>
            </a:r>
            <a:r>
              <a:rPr lang="fr-FR" dirty="0" err="1"/>
              <a:t>picture</a:t>
            </a:r>
            <a:endParaRPr lang="fr-FR" dirty="0"/>
          </a:p>
          <a:p>
            <a:endParaRPr lang="fr-FR" dirty="0"/>
          </a:p>
        </p:txBody>
      </p:sp>
      <p:sp>
        <p:nvSpPr>
          <p:cNvPr id="10" name="Rectangle 9">
            <a:extLst>
              <a:ext uri="{FF2B5EF4-FFF2-40B4-BE49-F238E27FC236}">
                <a16:creationId xmlns:a16="http://schemas.microsoft.com/office/drawing/2014/main" id="{4254A3DE-3FF9-ED42-836F-1C0F6EA56240}"/>
              </a:ext>
            </a:extLst>
          </p:cNvPr>
          <p:cNvSpPr/>
          <p:nvPr userDrawn="1"/>
        </p:nvSpPr>
        <p:spPr>
          <a:xfrm>
            <a:off x="283432" y="195263"/>
            <a:ext cx="54000" cy="72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kern="0" dirty="0">
              <a:sym typeface="Arial"/>
            </a:endParaRPr>
          </a:p>
        </p:txBody>
      </p:sp>
      <p:sp>
        <p:nvSpPr>
          <p:cNvPr id="11" name="Footer Placeholder 4">
            <a:extLst>
              <a:ext uri="{FF2B5EF4-FFF2-40B4-BE49-F238E27FC236}">
                <a16:creationId xmlns:a16="http://schemas.microsoft.com/office/drawing/2014/main" id="{069DA02B-E6CC-E945-A1E9-B4CC5E8C00B9}"/>
              </a:ext>
            </a:extLst>
          </p:cNvPr>
          <p:cNvSpPr>
            <a:spLocks noGrp="1"/>
          </p:cNvSpPr>
          <p:nvPr>
            <p:ph type="ftr" sz="quarter" idx="11"/>
          </p:nvPr>
        </p:nvSpPr>
        <p:spPr>
          <a:xfrm>
            <a:off x="611188" y="4859253"/>
            <a:ext cx="6712104" cy="165754"/>
          </a:xfrm>
          <a:prstGeom prst="rect">
            <a:avLst/>
          </a:prstGeom>
        </p:spPr>
        <p:txBody>
          <a:bodyPr/>
          <a:lstStyle/>
          <a:p>
            <a:r>
              <a:rPr lang="fr-FR" dirty="0" err="1"/>
              <a:t>footer</a:t>
            </a:r>
            <a:endParaRPr lang="fr-FR" dirty="0"/>
          </a:p>
        </p:txBody>
      </p:sp>
    </p:spTree>
    <p:extLst>
      <p:ext uri="{BB962C8B-B14F-4D97-AF65-F5344CB8AC3E}">
        <p14:creationId xmlns:p14="http://schemas.microsoft.com/office/powerpoint/2010/main" val="12468978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content &amp; 4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5323" y="195262"/>
            <a:ext cx="4234276" cy="389953"/>
          </a:xfrm>
        </p:spPr>
        <p:txBody>
          <a:bodyPr/>
          <a:lstStyle>
            <a:lvl1pPr>
              <a:defRPr/>
            </a:lvl1pPr>
          </a:lstStyle>
          <a:p>
            <a:r>
              <a:rPr lang="fr-FR" dirty="0" err="1"/>
              <a:t>Title</a:t>
            </a:r>
            <a:endParaRPr lang="en-US" dirty="0"/>
          </a:p>
        </p:txBody>
      </p:sp>
      <p:sp>
        <p:nvSpPr>
          <p:cNvPr id="3" name="Content Placeholder 2"/>
          <p:cNvSpPr>
            <a:spLocks noGrp="1"/>
          </p:cNvSpPr>
          <p:nvPr>
            <p:ph idx="1"/>
          </p:nvPr>
        </p:nvSpPr>
        <p:spPr>
          <a:xfrm>
            <a:off x="385320" y="1028614"/>
            <a:ext cx="4234278" cy="3653114"/>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6" name="Slide Number Placeholder 5"/>
          <p:cNvSpPr>
            <a:spLocks noGrp="1"/>
          </p:cNvSpPr>
          <p:nvPr>
            <p:ph type="sldNum" sz="quarter" idx="12"/>
          </p:nvPr>
        </p:nvSpPr>
        <p:spPr/>
        <p:txBody>
          <a:bodyPr/>
          <a:lstStyle>
            <a:lvl1pPr>
              <a:defRPr>
                <a:solidFill>
                  <a:srgbClr val="3F589E"/>
                </a:solidFill>
              </a:defRPr>
            </a:lvl1pPr>
          </a:lstStyle>
          <a:p>
            <a:fld id="{E94165F0-FE87-0B48-AA66-28C8AFD55271}" type="slidenum">
              <a:rPr lang="fr-FR" smtClean="0"/>
              <a:pPr/>
              <a:t>‹#›</a:t>
            </a:fld>
            <a:endParaRPr lang="fr-FR" dirty="0"/>
          </a:p>
        </p:txBody>
      </p:sp>
      <p:sp>
        <p:nvSpPr>
          <p:cNvPr id="12" name="Espace réservé du texte 11">
            <a:extLst>
              <a:ext uri="{FF2B5EF4-FFF2-40B4-BE49-F238E27FC236}">
                <a16:creationId xmlns:a16="http://schemas.microsoft.com/office/drawing/2014/main" id="{FA208610-D28B-8F4D-AFFF-5843624FFDFB}"/>
              </a:ext>
            </a:extLst>
          </p:cNvPr>
          <p:cNvSpPr>
            <a:spLocks noGrp="1"/>
          </p:cNvSpPr>
          <p:nvPr>
            <p:ph type="body" sz="quarter" idx="13" hasCustomPrompt="1"/>
          </p:nvPr>
        </p:nvSpPr>
        <p:spPr>
          <a:xfrm>
            <a:off x="385321" y="600474"/>
            <a:ext cx="4234277" cy="315514"/>
          </a:xfrm>
        </p:spPr>
        <p:txBody>
          <a:bodyPr/>
          <a:lstStyle>
            <a:lvl1pPr>
              <a:defRPr sz="1600" b="1">
                <a:solidFill>
                  <a:srgbClr val="3F589E"/>
                </a:solidFill>
              </a:defRPr>
            </a:lvl1pPr>
          </a:lstStyle>
          <a:p>
            <a:pPr lvl="0"/>
            <a:r>
              <a:rPr lang="fr-FR" dirty="0" err="1"/>
              <a:t>Subtitle</a:t>
            </a:r>
            <a:endParaRPr lang="fr-FR" dirty="0"/>
          </a:p>
        </p:txBody>
      </p:sp>
      <p:sp>
        <p:nvSpPr>
          <p:cNvPr id="13" name="Ellipse 12">
            <a:extLst>
              <a:ext uri="{FF2B5EF4-FFF2-40B4-BE49-F238E27FC236}">
                <a16:creationId xmlns:a16="http://schemas.microsoft.com/office/drawing/2014/main" id="{D52B81F9-406B-A64A-9156-2008332B7144}"/>
              </a:ext>
            </a:extLst>
          </p:cNvPr>
          <p:cNvSpPr/>
          <p:nvPr userDrawn="1"/>
        </p:nvSpPr>
        <p:spPr>
          <a:xfrm>
            <a:off x="539750" y="4908550"/>
            <a:ext cx="71438" cy="7302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kern="0" dirty="0">
              <a:sym typeface="Arial"/>
            </a:endParaRPr>
          </a:p>
        </p:txBody>
      </p:sp>
      <p:sp>
        <p:nvSpPr>
          <p:cNvPr id="7" name="Espace réservé pour une image  6">
            <a:extLst>
              <a:ext uri="{FF2B5EF4-FFF2-40B4-BE49-F238E27FC236}">
                <a16:creationId xmlns:a16="http://schemas.microsoft.com/office/drawing/2014/main" id="{04556D04-D8C7-3F4C-BD82-00E1B9F17A1A}"/>
              </a:ext>
            </a:extLst>
          </p:cNvPr>
          <p:cNvSpPr>
            <a:spLocks noGrp="1"/>
          </p:cNvSpPr>
          <p:nvPr>
            <p:ph type="pic" sz="quarter" idx="14" hasCustomPrompt="1"/>
          </p:nvPr>
        </p:nvSpPr>
        <p:spPr>
          <a:xfrm>
            <a:off x="5074117" y="438085"/>
            <a:ext cx="1584000" cy="1944000"/>
          </a:xfrm>
        </p:spPr>
        <p:txBody>
          <a:body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fr-FR" dirty="0"/>
              <a:t>Click </a:t>
            </a:r>
            <a:r>
              <a:rPr lang="fr-FR" dirty="0" err="1"/>
              <a:t>here</a:t>
            </a:r>
            <a:r>
              <a:rPr lang="fr-FR" dirty="0"/>
              <a:t> to download a </a:t>
            </a:r>
            <a:r>
              <a:rPr lang="fr-FR" dirty="0" err="1"/>
              <a:t>picture</a:t>
            </a:r>
            <a:endParaRPr lang="fr-FR" dirty="0"/>
          </a:p>
          <a:p>
            <a:endParaRPr lang="fr-FR" dirty="0"/>
          </a:p>
        </p:txBody>
      </p:sp>
      <p:sp>
        <p:nvSpPr>
          <p:cNvPr id="11" name="Espace réservé pour une image  6">
            <a:extLst>
              <a:ext uri="{FF2B5EF4-FFF2-40B4-BE49-F238E27FC236}">
                <a16:creationId xmlns:a16="http://schemas.microsoft.com/office/drawing/2014/main" id="{35B21EA1-BBA1-8C45-8220-21E1810F41FC}"/>
              </a:ext>
            </a:extLst>
          </p:cNvPr>
          <p:cNvSpPr>
            <a:spLocks noGrp="1"/>
          </p:cNvSpPr>
          <p:nvPr>
            <p:ph type="pic" sz="quarter" idx="15" hasCustomPrompt="1"/>
          </p:nvPr>
        </p:nvSpPr>
        <p:spPr>
          <a:xfrm>
            <a:off x="6814677" y="798085"/>
            <a:ext cx="1944000" cy="1584000"/>
          </a:xfrm>
        </p:spPr>
        <p:txBody>
          <a:body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fr-FR" dirty="0"/>
              <a:t>Click </a:t>
            </a:r>
            <a:r>
              <a:rPr lang="fr-FR" dirty="0" err="1"/>
              <a:t>here</a:t>
            </a:r>
            <a:r>
              <a:rPr lang="fr-FR" dirty="0"/>
              <a:t> to download a </a:t>
            </a:r>
            <a:r>
              <a:rPr lang="fr-FR" dirty="0" err="1"/>
              <a:t>picture</a:t>
            </a:r>
            <a:endParaRPr lang="fr-FR" dirty="0"/>
          </a:p>
          <a:p>
            <a:endParaRPr lang="fr-FR" dirty="0"/>
          </a:p>
        </p:txBody>
      </p:sp>
      <p:sp>
        <p:nvSpPr>
          <p:cNvPr id="14" name="Espace réservé pour une image  6">
            <a:extLst>
              <a:ext uri="{FF2B5EF4-FFF2-40B4-BE49-F238E27FC236}">
                <a16:creationId xmlns:a16="http://schemas.microsoft.com/office/drawing/2014/main" id="{714D1657-DFCE-594B-9581-9D021C33B740}"/>
              </a:ext>
            </a:extLst>
          </p:cNvPr>
          <p:cNvSpPr>
            <a:spLocks noGrp="1"/>
          </p:cNvSpPr>
          <p:nvPr>
            <p:ph type="pic" sz="quarter" idx="16" hasCustomPrompt="1"/>
          </p:nvPr>
        </p:nvSpPr>
        <p:spPr>
          <a:xfrm>
            <a:off x="4894117" y="2520950"/>
            <a:ext cx="1944000" cy="1584000"/>
          </a:xfrm>
        </p:spPr>
        <p:txBody>
          <a:body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fr-FR" dirty="0"/>
              <a:t>Click </a:t>
            </a:r>
            <a:r>
              <a:rPr lang="fr-FR" dirty="0" err="1"/>
              <a:t>here</a:t>
            </a:r>
            <a:r>
              <a:rPr lang="fr-FR" dirty="0"/>
              <a:t> to download a </a:t>
            </a:r>
            <a:r>
              <a:rPr lang="fr-FR" dirty="0" err="1"/>
              <a:t>picture</a:t>
            </a:r>
            <a:endParaRPr lang="fr-FR" dirty="0"/>
          </a:p>
          <a:p>
            <a:endParaRPr lang="fr-FR" dirty="0"/>
          </a:p>
        </p:txBody>
      </p:sp>
      <p:sp>
        <p:nvSpPr>
          <p:cNvPr id="15" name="Espace réservé pour une image  6">
            <a:extLst>
              <a:ext uri="{FF2B5EF4-FFF2-40B4-BE49-F238E27FC236}">
                <a16:creationId xmlns:a16="http://schemas.microsoft.com/office/drawing/2014/main" id="{15B3083A-4A4B-F945-BBB8-E85B8906FC35}"/>
              </a:ext>
            </a:extLst>
          </p:cNvPr>
          <p:cNvSpPr>
            <a:spLocks noGrp="1"/>
          </p:cNvSpPr>
          <p:nvPr>
            <p:ph type="pic" sz="quarter" idx="17" hasCustomPrompt="1"/>
          </p:nvPr>
        </p:nvSpPr>
        <p:spPr>
          <a:xfrm>
            <a:off x="6994677" y="2520950"/>
            <a:ext cx="1584000" cy="1944000"/>
          </a:xfrm>
        </p:spPr>
        <p:txBody>
          <a:body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fr-FR" dirty="0"/>
              <a:t>Click </a:t>
            </a:r>
            <a:r>
              <a:rPr lang="fr-FR" dirty="0" err="1"/>
              <a:t>here</a:t>
            </a:r>
            <a:r>
              <a:rPr lang="fr-FR" dirty="0"/>
              <a:t> to download a </a:t>
            </a:r>
            <a:r>
              <a:rPr lang="fr-FR" dirty="0" err="1"/>
              <a:t>picture</a:t>
            </a:r>
            <a:endParaRPr lang="fr-FR" dirty="0"/>
          </a:p>
          <a:p>
            <a:endParaRPr lang="fr-FR" dirty="0"/>
          </a:p>
        </p:txBody>
      </p:sp>
      <p:sp>
        <p:nvSpPr>
          <p:cNvPr id="17" name="Rectangle 16">
            <a:extLst>
              <a:ext uri="{FF2B5EF4-FFF2-40B4-BE49-F238E27FC236}">
                <a16:creationId xmlns:a16="http://schemas.microsoft.com/office/drawing/2014/main" id="{2B873226-A9F0-854C-ACEE-F61376678C33}"/>
              </a:ext>
            </a:extLst>
          </p:cNvPr>
          <p:cNvSpPr/>
          <p:nvPr userDrawn="1"/>
        </p:nvSpPr>
        <p:spPr>
          <a:xfrm>
            <a:off x="283432" y="195263"/>
            <a:ext cx="54000" cy="72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kern="0" dirty="0">
              <a:sym typeface="Arial"/>
            </a:endParaRPr>
          </a:p>
        </p:txBody>
      </p:sp>
      <p:sp>
        <p:nvSpPr>
          <p:cNvPr id="16" name="Footer Placeholder 4">
            <a:extLst>
              <a:ext uri="{FF2B5EF4-FFF2-40B4-BE49-F238E27FC236}">
                <a16:creationId xmlns:a16="http://schemas.microsoft.com/office/drawing/2014/main" id="{8534CE06-1E40-6F47-9DC5-3EE0ECF91190}"/>
              </a:ext>
            </a:extLst>
          </p:cNvPr>
          <p:cNvSpPr>
            <a:spLocks noGrp="1"/>
          </p:cNvSpPr>
          <p:nvPr>
            <p:ph type="ftr" sz="quarter" idx="11"/>
          </p:nvPr>
        </p:nvSpPr>
        <p:spPr>
          <a:xfrm>
            <a:off x="611188" y="4859253"/>
            <a:ext cx="6712104" cy="165754"/>
          </a:xfrm>
          <a:prstGeom prst="rect">
            <a:avLst/>
          </a:prstGeom>
        </p:spPr>
        <p:txBody>
          <a:bodyPr/>
          <a:lstStyle/>
          <a:p>
            <a:r>
              <a:rPr lang="fr-FR" dirty="0" err="1"/>
              <a:t>footer</a:t>
            </a:r>
            <a:endParaRPr lang="fr-FR" dirty="0"/>
          </a:p>
        </p:txBody>
      </p:sp>
    </p:spTree>
    <p:extLst>
      <p:ext uri="{BB962C8B-B14F-4D97-AF65-F5344CB8AC3E}">
        <p14:creationId xmlns:p14="http://schemas.microsoft.com/office/powerpoint/2010/main" val="31260392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mag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5322" y="2108772"/>
            <a:ext cx="8434828" cy="389953"/>
          </a:xfrm>
        </p:spPr>
        <p:txBody>
          <a:bodyPr/>
          <a:lstStyle>
            <a:lvl1pPr>
              <a:defRPr/>
            </a:lvl1pPr>
          </a:lstStyle>
          <a:p>
            <a:r>
              <a:rPr lang="fr-FR" dirty="0" err="1"/>
              <a:t>Title</a:t>
            </a:r>
            <a:endParaRPr lang="en-US" dirty="0"/>
          </a:p>
        </p:txBody>
      </p:sp>
      <p:sp>
        <p:nvSpPr>
          <p:cNvPr id="3" name="Content Placeholder 2"/>
          <p:cNvSpPr>
            <a:spLocks noGrp="1"/>
          </p:cNvSpPr>
          <p:nvPr>
            <p:ph idx="1"/>
          </p:nvPr>
        </p:nvSpPr>
        <p:spPr>
          <a:xfrm>
            <a:off x="385320" y="2942124"/>
            <a:ext cx="8434828" cy="1638131"/>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6" name="Slide Number Placeholder 5"/>
          <p:cNvSpPr>
            <a:spLocks noGrp="1"/>
          </p:cNvSpPr>
          <p:nvPr>
            <p:ph type="sldNum" sz="quarter" idx="12"/>
          </p:nvPr>
        </p:nvSpPr>
        <p:spPr/>
        <p:txBody>
          <a:bodyPr/>
          <a:lstStyle>
            <a:lvl1pPr>
              <a:defRPr>
                <a:solidFill>
                  <a:srgbClr val="3F589E"/>
                </a:solidFill>
              </a:defRPr>
            </a:lvl1pPr>
          </a:lstStyle>
          <a:p>
            <a:fld id="{E94165F0-FE87-0B48-AA66-28C8AFD55271}" type="slidenum">
              <a:rPr lang="fr-FR" smtClean="0"/>
              <a:pPr/>
              <a:t>‹#›</a:t>
            </a:fld>
            <a:endParaRPr lang="fr-FR" dirty="0"/>
          </a:p>
        </p:txBody>
      </p:sp>
      <p:sp>
        <p:nvSpPr>
          <p:cNvPr id="7" name="Ellipse 6">
            <a:extLst>
              <a:ext uri="{FF2B5EF4-FFF2-40B4-BE49-F238E27FC236}">
                <a16:creationId xmlns:a16="http://schemas.microsoft.com/office/drawing/2014/main" id="{5BABC03D-00F8-8143-9A09-2F446FC692EF}"/>
              </a:ext>
            </a:extLst>
          </p:cNvPr>
          <p:cNvSpPr/>
          <p:nvPr userDrawn="1"/>
        </p:nvSpPr>
        <p:spPr>
          <a:xfrm>
            <a:off x="539750" y="4908550"/>
            <a:ext cx="71438" cy="7302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kern="0" dirty="0">
              <a:sym typeface="Arial"/>
            </a:endParaRPr>
          </a:p>
        </p:txBody>
      </p:sp>
      <p:sp>
        <p:nvSpPr>
          <p:cNvPr id="10" name="Rectangle 9">
            <a:extLst>
              <a:ext uri="{FF2B5EF4-FFF2-40B4-BE49-F238E27FC236}">
                <a16:creationId xmlns:a16="http://schemas.microsoft.com/office/drawing/2014/main" id="{C3BD7D8E-351A-A54D-8322-C1716521BEB2}"/>
              </a:ext>
            </a:extLst>
          </p:cNvPr>
          <p:cNvSpPr/>
          <p:nvPr userDrawn="1"/>
        </p:nvSpPr>
        <p:spPr>
          <a:xfrm>
            <a:off x="283432" y="2108773"/>
            <a:ext cx="54000" cy="72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kern="0" dirty="0">
              <a:sym typeface="Arial"/>
            </a:endParaRPr>
          </a:p>
        </p:txBody>
      </p:sp>
      <p:sp>
        <p:nvSpPr>
          <p:cNvPr id="12" name="Espace réservé du texte 11">
            <a:extLst>
              <a:ext uri="{FF2B5EF4-FFF2-40B4-BE49-F238E27FC236}">
                <a16:creationId xmlns:a16="http://schemas.microsoft.com/office/drawing/2014/main" id="{FA208610-D28B-8F4D-AFFF-5843624FFDFB}"/>
              </a:ext>
            </a:extLst>
          </p:cNvPr>
          <p:cNvSpPr>
            <a:spLocks noGrp="1"/>
          </p:cNvSpPr>
          <p:nvPr>
            <p:ph type="body" sz="quarter" idx="13" hasCustomPrompt="1"/>
          </p:nvPr>
        </p:nvSpPr>
        <p:spPr>
          <a:xfrm>
            <a:off x="385320" y="2513984"/>
            <a:ext cx="8434830" cy="315514"/>
          </a:xfrm>
        </p:spPr>
        <p:txBody>
          <a:bodyPr/>
          <a:lstStyle>
            <a:lvl1pPr>
              <a:defRPr sz="1600" b="1">
                <a:solidFill>
                  <a:srgbClr val="3F589E"/>
                </a:solidFill>
              </a:defRPr>
            </a:lvl1pPr>
          </a:lstStyle>
          <a:p>
            <a:pPr lvl="0"/>
            <a:r>
              <a:rPr lang="fr-FR" dirty="0" err="1"/>
              <a:t>Subtitle</a:t>
            </a:r>
            <a:endParaRPr lang="fr-FR" dirty="0"/>
          </a:p>
        </p:txBody>
      </p:sp>
      <p:sp>
        <p:nvSpPr>
          <p:cNvPr id="8" name="Espace réservé pour une image  7">
            <a:extLst>
              <a:ext uri="{FF2B5EF4-FFF2-40B4-BE49-F238E27FC236}">
                <a16:creationId xmlns:a16="http://schemas.microsoft.com/office/drawing/2014/main" id="{2A72330D-3B2D-9649-903E-40C4A591D624}"/>
              </a:ext>
            </a:extLst>
          </p:cNvPr>
          <p:cNvSpPr>
            <a:spLocks noGrp="1"/>
          </p:cNvSpPr>
          <p:nvPr>
            <p:ph type="pic" sz="quarter" idx="14" hasCustomPrompt="1"/>
          </p:nvPr>
        </p:nvSpPr>
        <p:spPr>
          <a:xfrm>
            <a:off x="0" y="0"/>
            <a:ext cx="9144000" cy="1838960"/>
          </a:xfrm>
        </p:spPr>
        <p:txBody>
          <a:body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fr-FR" dirty="0"/>
              <a:t>Click </a:t>
            </a:r>
            <a:r>
              <a:rPr lang="fr-FR" dirty="0" err="1"/>
              <a:t>here</a:t>
            </a:r>
            <a:r>
              <a:rPr lang="fr-FR" dirty="0"/>
              <a:t> to download a </a:t>
            </a:r>
            <a:r>
              <a:rPr lang="fr-FR" dirty="0" err="1"/>
              <a:t>picture</a:t>
            </a:r>
            <a:endParaRPr lang="fr-FR" dirty="0"/>
          </a:p>
          <a:p>
            <a:endParaRPr lang="fr-FR" dirty="0"/>
          </a:p>
        </p:txBody>
      </p:sp>
      <p:sp>
        <p:nvSpPr>
          <p:cNvPr id="11" name="Footer Placeholder 4">
            <a:extLst>
              <a:ext uri="{FF2B5EF4-FFF2-40B4-BE49-F238E27FC236}">
                <a16:creationId xmlns:a16="http://schemas.microsoft.com/office/drawing/2014/main" id="{0FA07A07-4341-3D42-81BA-45BDB57EFF31}"/>
              </a:ext>
            </a:extLst>
          </p:cNvPr>
          <p:cNvSpPr>
            <a:spLocks noGrp="1"/>
          </p:cNvSpPr>
          <p:nvPr>
            <p:ph type="ftr" sz="quarter" idx="11"/>
          </p:nvPr>
        </p:nvSpPr>
        <p:spPr>
          <a:xfrm>
            <a:off x="611188" y="4859253"/>
            <a:ext cx="6712104" cy="165754"/>
          </a:xfrm>
          <a:prstGeom prst="rect">
            <a:avLst/>
          </a:prstGeom>
        </p:spPr>
        <p:txBody>
          <a:bodyPr/>
          <a:lstStyle/>
          <a:p>
            <a:r>
              <a:rPr lang="fr-FR" dirty="0" err="1"/>
              <a:t>footer</a:t>
            </a:r>
            <a:endParaRPr lang="fr-FR" dirty="0"/>
          </a:p>
        </p:txBody>
      </p:sp>
    </p:spTree>
    <p:extLst>
      <p:ext uri="{BB962C8B-B14F-4D97-AF65-F5344CB8AC3E}">
        <p14:creationId xmlns:p14="http://schemas.microsoft.com/office/powerpoint/2010/main" val="286282110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introduction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fr-FR" dirty="0" err="1"/>
              <a:t>Title</a:t>
            </a:r>
            <a:endParaRPr lang="en-US" dirty="0"/>
          </a:p>
        </p:txBody>
      </p:sp>
      <p:sp>
        <p:nvSpPr>
          <p:cNvPr id="3" name="Content Placeholder 2"/>
          <p:cNvSpPr>
            <a:spLocks noGrp="1"/>
          </p:cNvSpPr>
          <p:nvPr>
            <p:ph idx="1" hasCustomPrompt="1"/>
          </p:nvPr>
        </p:nvSpPr>
        <p:spPr>
          <a:xfrm>
            <a:off x="385320" y="1028614"/>
            <a:ext cx="8434828" cy="653882"/>
          </a:xfrm>
        </p:spPr>
        <p:txBody>
          <a:bodyPr/>
          <a:lstStyle>
            <a:lvl1pPr>
              <a:defRPr sz="1400" b="1"/>
            </a:lvl1pPr>
          </a:lstStyle>
          <a:p>
            <a:pPr lvl="0"/>
            <a:r>
              <a:rPr lang="fr-FR" dirty="0"/>
              <a:t>introduction</a:t>
            </a:r>
            <a:endParaRPr lang="en-US" dirty="0"/>
          </a:p>
        </p:txBody>
      </p:sp>
      <p:sp>
        <p:nvSpPr>
          <p:cNvPr id="6" name="Slide Number Placeholder 5"/>
          <p:cNvSpPr>
            <a:spLocks noGrp="1"/>
          </p:cNvSpPr>
          <p:nvPr>
            <p:ph type="sldNum" sz="quarter" idx="12"/>
          </p:nvPr>
        </p:nvSpPr>
        <p:spPr/>
        <p:txBody>
          <a:bodyPr/>
          <a:lstStyle>
            <a:lvl1pPr>
              <a:defRPr>
                <a:solidFill>
                  <a:srgbClr val="3F589E"/>
                </a:solidFill>
              </a:defRPr>
            </a:lvl1pPr>
          </a:lstStyle>
          <a:p>
            <a:fld id="{E94165F0-FE87-0B48-AA66-28C8AFD55271}" type="slidenum">
              <a:rPr lang="fr-FR" smtClean="0"/>
              <a:pPr/>
              <a:t>‹#›</a:t>
            </a:fld>
            <a:endParaRPr lang="fr-FR" dirty="0"/>
          </a:p>
        </p:txBody>
      </p:sp>
      <p:sp>
        <p:nvSpPr>
          <p:cNvPr id="7" name="Ellipse 6">
            <a:extLst>
              <a:ext uri="{FF2B5EF4-FFF2-40B4-BE49-F238E27FC236}">
                <a16:creationId xmlns:a16="http://schemas.microsoft.com/office/drawing/2014/main" id="{5BABC03D-00F8-8143-9A09-2F446FC692EF}"/>
              </a:ext>
            </a:extLst>
          </p:cNvPr>
          <p:cNvSpPr/>
          <p:nvPr userDrawn="1"/>
        </p:nvSpPr>
        <p:spPr>
          <a:xfrm>
            <a:off x="539750" y="4908550"/>
            <a:ext cx="71438" cy="7302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kern="0" dirty="0">
              <a:sym typeface="Arial"/>
            </a:endParaRPr>
          </a:p>
        </p:txBody>
      </p:sp>
      <p:sp>
        <p:nvSpPr>
          <p:cNvPr id="12" name="Espace réservé du texte 11">
            <a:extLst>
              <a:ext uri="{FF2B5EF4-FFF2-40B4-BE49-F238E27FC236}">
                <a16:creationId xmlns:a16="http://schemas.microsoft.com/office/drawing/2014/main" id="{FA208610-D28B-8F4D-AFFF-5843624FFDFB}"/>
              </a:ext>
            </a:extLst>
          </p:cNvPr>
          <p:cNvSpPr>
            <a:spLocks noGrp="1"/>
          </p:cNvSpPr>
          <p:nvPr>
            <p:ph type="body" sz="quarter" idx="13" hasCustomPrompt="1"/>
          </p:nvPr>
        </p:nvSpPr>
        <p:spPr>
          <a:xfrm>
            <a:off x="385320" y="600474"/>
            <a:ext cx="8434830" cy="315514"/>
          </a:xfrm>
        </p:spPr>
        <p:txBody>
          <a:bodyPr/>
          <a:lstStyle>
            <a:lvl1pPr>
              <a:defRPr sz="1600" b="1">
                <a:solidFill>
                  <a:srgbClr val="3F589E"/>
                </a:solidFill>
              </a:defRPr>
            </a:lvl1pPr>
          </a:lstStyle>
          <a:p>
            <a:pPr lvl="0"/>
            <a:r>
              <a:rPr lang="fr-FR" dirty="0" err="1"/>
              <a:t>Subtitle</a:t>
            </a:r>
            <a:endParaRPr lang="fr-FR" dirty="0"/>
          </a:p>
        </p:txBody>
      </p:sp>
      <p:sp>
        <p:nvSpPr>
          <p:cNvPr id="11" name="Rectangle 10">
            <a:extLst>
              <a:ext uri="{FF2B5EF4-FFF2-40B4-BE49-F238E27FC236}">
                <a16:creationId xmlns:a16="http://schemas.microsoft.com/office/drawing/2014/main" id="{6487F34C-B359-0B4D-A3E0-C55169D1E878}"/>
              </a:ext>
            </a:extLst>
          </p:cNvPr>
          <p:cNvSpPr/>
          <p:nvPr userDrawn="1"/>
        </p:nvSpPr>
        <p:spPr>
          <a:xfrm>
            <a:off x="283432" y="195263"/>
            <a:ext cx="54000" cy="72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kern="0" dirty="0">
              <a:sym typeface="Arial"/>
            </a:endParaRPr>
          </a:p>
        </p:txBody>
      </p:sp>
      <p:sp>
        <p:nvSpPr>
          <p:cNvPr id="10" name="Footer Placeholder 4">
            <a:extLst>
              <a:ext uri="{FF2B5EF4-FFF2-40B4-BE49-F238E27FC236}">
                <a16:creationId xmlns:a16="http://schemas.microsoft.com/office/drawing/2014/main" id="{19213E86-CEAE-674B-A602-7DFBA18AB6F0}"/>
              </a:ext>
            </a:extLst>
          </p:cNvPr>
          <p:cNvSpPr txBox="1">
            <a:spLocks/>
          </p:cNvSpPr>
          <p:nvPr userDrawn="1"/>
        </p:nvSpPr>
        <p:spPr>
          <a:xfrm>
            <a:off x="611188" y="4859253"/>
            <a:ext cx="6712104" cy="165754"/>
          </a:xfrm>
          <a:prstGeom prst="rect">
            <a:avLst/>
          </a:prstGeom>
        </p:spPr>
        <p:txBody>
          <a:bodyPr vert="horz" lIns="91440" tIns="45720" rIns="91440" bIns="45720" rtlCol="0" anchor="ctr"/>
          <a:lstStyle>
            <a:defPPr>
              <a:defRPr lang="en-US"/>
            </a:defPPr>
            <a:lvl1pPr marL="0" algn="l" defTabSz="457200" rtl="0" eaLnBrk="1" latinLnBrk="0" hangingPunct="1">
              <a:defRPr sz="700" b="0" i="0" kern="1200" cap="all" spc="0" baseline="0">
                <a:solidFill>
                  <a:schemeClr val="bg1">
                    <a:lumMod val="50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t>footer</a:t>
            </a:r>
            <a:endParaRPr lang="fr-FR" dirty="0"/>
          </a:p>
        </p:txBody>
      </p:sp>
      <p:sp>
        <p:nvSpPr>
          <p:cNvPr id="13" name="Content Placeholder 2">
            <a:extLst>
              <a:ext uri="{FF2B5EF4-FFF2-40B4-BE49-F238E27FC236}">
                <a16:creationId xmlns:a16="http://schemas.microsoft.com/office/drawing/2014/main" id="{B50154D3-8823-BB40-9A14-CE977A40A5B6}"/>
              </a:ext>
            </a:extLst>
          </p:cNvPr>
          <p:cNvSpPr>
            <a:spLocks noGrp="1"/>
          </p:cNvSpPr>
          <p:nvPr>
            <p:ph idx="15"/>
          </p:nvPr>
        </p:nvSpPr>
        <p:spPr>
          <a:xfrm>
            <a:off x="385320" y="1901029"/>
            <a:ext cx="8434828" cy="2641997"/>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Tree>
    <p:extLst>
      <p:ext uri="{BB962C8B-B14F-4D97-AF65-F5344CB8AC3E}">
        <p14:creationId xmlns:p14="http://schemas.microsoft.com/office/powerpoint/2010/main" val="3023428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fr-FR" dirty="0" err="1"/>
              <a:t>Title</a:t>
            </a:r>
            <a:endParaRPr lang="en-US" dirty="0"/>
          </a:p>
        </p:txBody>
      </p:sp>
      <p:sp>
        <p:nvSpPr>
          <p:cNvPr id="6" name="Slide Number Placeholder 5"/>
          <p:cNvSpPr>
            <a:spLocks noGrp="1"/>
          </p:cNvSpPr>
          <p:nvPr>
            <p:ph type="sldNum" sz="quarter" idx="12"/>
          </p:nvPr>
        </p:nvSpPr>
        <p:spPr/>
        <p:txBody>
          <a:bodyPr/>
          <a:lstStyle>
            <a:lvl1pPr>
              <a:defRPr>
                <a:solidFill>
                  <a:srgbClr val="3F589E"/>
                </a:solidFill>
              </a:defRPr>
            </a:lvl1pPr>
          </a:lstStyle>
          <a:p>
            <a:fld id="{E94165F0-FE87-0B48-AA66-28C8AFD55271}" type="slidenum">
              <a:rPr lang="fr-FR" smtClean="0"/>
              <a:pPr/>
              <a:t>‹#›</a:t>
            </a:fld>
            <a:endParaRPr lang="fr-FR" dirty="0"/>
          </a:p>
        </p:txBody>
      </p:sp>
      <p:sp>
        <p:nvSpPr>
          <p:cNvPr id="12" name="Espace réservé du texte 11">
            <a:extLst>
              <a:ext uri="{FF2B5EF4-FFF2-40B4-BE49-F238E27FC236}">
                <a16:creationId xmlns:a16="http://schemas.microsoft.com/office/drawing/2014/main" id="{FA208610-D28B-8F4D-AFFF-5843624FFDFB}"/>
              </a:ext>
            </a:extLst>
          </p:cNvPr>
          <p:cNvSpPr>
            <a:spLocks noGrp="1"/>
          </p:cNvSpPr>
          <p:nvPr>
            <p:ph type="body" sz="quarter" idx="13" hasCustomPrompt="1"/>
          </p:nvPr>
        </p:nvSpPr>
        <p:spPr>
          <a:xfrm>
            <a:off x="385320" y="600474"/>
            <a:ext cx="8434830" cy="315514"/>
          </a:xfrm>
        </p:spPr>
        <p:txBody>
          <a:bodyPr/>
          <a:lstStyle>
            <a:lvl1pPr>
              <a:defRPr sz="1600" b="1">
                <a:solidFill>
                  <a:srgbClr val="3F589E"/>
                </a:solidFill>
              </a:defRPr>
            </a:lvl1pPr>
          </a:lstStyle>
          <a:p>
            <a:pPr lvl="0"/>
            <a:r>
              <a:rPr lang="fr-FR" dirty="0" err="1"/>
              <a:t>Subtitle</a:t>
            </a:r>
            <a:endParaRPr lang="fr-FR" dirty="0"/>
          </a:p>
        </p:txBody>
      </p:sp>
      <p:sp>
        <p:nvSpPr>
          <p:cNvPr id="9" name="Ellipse 8">
            <a:extLst>
              <a:ext uri="{FF2B5EF4-FFF2-40B4-BE49-F238E27FC236}">
                <a16:creationId xmlns:a16="http://schemas.microsoft.com/office/drawing/2014/main" id="{DB14AF61-9C58-C34C-B7B8-C2441CA7D44B}"/>
              </a:ext>
            </a:extLst>
          </p:cNvPr>
          <p:cNvSpPr/>
          <p:nvPr userDrawn="1"/>
        </p:nvSpPr>
        <p:spPr>
          <a:xfrm>
            <a:off x="539750" y="4908550"/>
            <a:ext cx="71438" cy="7302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kern="0" dirty="0">
              <a:sym typeface="Arial"/>
            </a:endParaRPr>
          </a:p>
        </p:txBody>
      </p:sp>
      <p:sp>
        <p:nvSpPr>
          <p:cNvPr id="11" name="Rectangle 10">
            <a:extLst>
              <a:ext uri="{FF2B5EF4-FFF2-40B4-BE49-F238E27FC236}">
                <a16:creationId xmlns:a16="http://schemas.microsoft.com/office/drawing/2014/main" id="{D484F6E4-CB5D-E743-AB9B-3408CB6760CF}"/>
              </a:ext>
            </a:extLst>
          </p:cNvPr>
          <p:cNvSpPr/>
          <p:nvPr userDrawn="1"/>
        </p:nvSpPr>
        <p:spPr>
          <a:xfrm>
            <a:off x="283432" y="195263"/>
            <a:ext cx="54000" cy="72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kern="0" dirty="0">
              <a:sym typeface="Arial"/>
            </a:endParaRPr>
          </a:p>
        </p:txBody>
      </p:sp>
      <p:sp>
        <p:nvSpPr>
          <p:cNvPr id="8" name="Footer Placeholder 4">
            <a:extLst>
              <a:ext uri="{FF2B5EF4-FFF2-40B4-BE49-F238E27FC236}">
                <a16:creationId xmlns:a16="http://schemas.microsoft.com/office/drawing/2014/main" id="{C197F26A-15F6-3442-BC44-0B9E082B9BD6}"/>
              </a:ext>
            </a:extLst>
          </p:cNvPr>
          <p:cNvSpPr>
            <a:spLocks noGrp="1"/>
          </p:cNvSpPr>
          <p:nvPr>
            <p:ph type="ftr" sz="quarter" idx="11"/>
          </p:nvPr>
        </p:nvSpPr>
        <p:spPr>
          <a:xfrm>
            <a:off x="611188" y="4859253"/>
            <a:ext cx="6712104" cy="165754"/>
          </a:xfrm>
          <a:prstGeom prst="rect">
            <a:avLst/>
          </a:prstGeom>
        </p:spPr>
        <p:txBody>
          <a:bodyPr/>
          <a:lstStyle/>
          <a:p>
            <a:r>
              <a:rPr lang="fr-FR" dirty="0" err="1"/>
              <a:t>footer</a:t>
            </a:r>
            <a:endParaRPr lang="fr-FR" dirty="0"/>
          </a:p>
        </p:txBody>
      </p:sp>
    </p:spTree>
    <p:extLst>
      <p:ext uri="{BB962C8B-B14F-4D97-AF65-F5344CB8AC3E}">
        <p14:creationId xmlns:p14="http://schemas.microsoft.com/office/powerpoint/2010/main" val="10375301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5322" y="2173806"/>
            <a:ext cx="2090400" cy="389953"/>
          </a:xfrm>
        </p:spPr>
        <p:txBody>
          <a:bodyPr anchor="ctr"/>
          <a:lstStyle>
            <a:lvl1pPr>
              <a:defRPr/>
            </a:lvl1pPr>
          </a:lstStyle>
          <a:p>
            <a:r>
              <a:rPr lang="fr-FR" dirty="0" err="1"/>
              <a:t>Title</a:t>
            </a:r>
            <a:endParaRPr lang="en-US" dirty="0"/>
          </a:p>
        </p:txBody>
      </p:sp>
      <p:sp>
        <p:nvSpPr>
          <p:cNvPr id="6" name="Slide Number Placeholder 5"/>
          <p:cNvSpPr>
            <a:spLocks noGrp="1"/>
          </p:cNvSpPr>
          <p:nvPr>
            <p:ph type="sldNum" sz="quarter" idx="12"/>
          </p:nvPr>
        </p:nvSpPr>
        <p:spPr/>
        <p:txBody>
          <a:bodyPr/>
          <a:lstStyle>
            <a:lvl1pPr>
              <a:defRPr>
                <a:solidFill>
                  <a:srgbClr val="3F589E"/>
                </a:solidFill>
              </a:defRPr>
            </a:lvl1pPr>
          </a:lstStyle>
          <a:p>
            <a:fld id="{E94165F0-FE87-0B48-AA66-28C8AFD55271}" type="slidenum">
              <a:rPr lang="fr-FR" smtClean="0"/>
              <a:pPr/>
              <a:t>‹#›</a:t>
            </a:fld>
            <a:endParaRPr lang="fr-FR" dirty="0"/>
          </a:p>
        </p:txBody>
      </p:sp>
      <p:sp>
        <p:nvSpPr>
          <p:cNvPr id="9" name="Ellipse 8">
            <a:extLst>
              <a:ext uri="{FF2B5EF4-FFF2-40B4-BE49-F238E27FC236}">
                <a16:creationId xmlns:a16="http://schemas.microsoft.com/office/drawing/2014/main" id="{DB14AF61-9C58-C34C-B7B8-C2441CA7D44B}"/>
              </a:ext>
            </a:extLst>
          </p:cNvPr>
          <p:cNvSpPr/>
          <p:nvPr userDrawn="1"/>
        </p:nvSpPr>
        <p:spPr>
          <a:xfrm>
            <a:off x="539750" y="4908550"/>
            <a:ext cx="71438" cy="7302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kern="0" dirty="0">
              <a:sym typeface="Arial"/>
            </a:endParaRPr>
          </a:p>
        </p:txBody>
      </p:sp>
      <p:sp>
        <p:nvSpPr>
          <p:cNvPr id="11" name="Rectangle 10">
            <a:extLst>
              <a:ext uri="{FF2B5EF4-FFF2-40B4-BE49-F238E27FC236}">
                <a16:creationId xmlns:a16="http://schemas.microsoft.com/office/drawing/2014/main" id="{D484F6E4-CB5D-E743-AB9B-3408CB6760CF}"/>
              </a:ext>
            </a:extLst>
          </p:cNvPr>
          <p:cNvSpPr/>
          <p:nvPr userDrawn="1"/>
        </p:nvSpPr>
        <p:spPr>
          <a:xfrm>
            <a:off x="292300" y="1983475"/>
            <a:ext cx="45719" cy="5413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kern="0" dirty="0">
              <a:sym typeface="Arial"/>
            </a:endParaRPr>
          </a:p>
        </p:txBody>
      </p:sp>
      <p:sp>
        <p:nvSpPr>
          <p:cNvPr id="25" name="Footer Placeholder 4">
            <a:extLst>
              <a:ext uri="{FF2B5EF4-FFF2-40B4-BE49-F238E27FC236}">
                <a16:creationId xmlns:a16="http://schemas.microsoft.com/office/drawing/2014/main" id="{E720E8BA-CBAF-6E47-9545-AE9BEF643042}"/>
              </a:ext>
            </a:extLst>
          </p:cNvPr>
          <p:cNvSpPr>
            <a:spLocks noGrp="1"/>
          </p:cNvSpPr>
          <p:nvPr>
            <p:ph type="ftr" sz="quarter" idx="11"/>
          </p:nvPr>
        </p:nvSpPr>
        <p:spPr>
          <a:xfrm>
            <a:off x="611188" y="4859253"/>
            <a:ext cx="6712104" cy="165754"/>
          </a:xfrm>
          <a:prstGeom prst="rect">
            <a:avLst/>
          </a:prstGeom>
        </p:spPr>
        <p:txBody>
          <a:bodyPr/>
          <a:lstStyle/>
          <a:p>
            <a:r>
              <a:rPr lang="fr-FR" dirty="0" err="1"/>
              <a:t>footer</a:t>
            </a:r>
            <a:endParaRPr lang="fr-FR" dirty="0"/>
          </a:p>
        </p:txBody>
      </p:sp>
    </p:spTree>
    <p:extLst>
      <p:ext uri="{BB962C8B-B14F-4D97-AF65-F5344CB8AC3E}">
        <p14:creationId xmlns:p14="http://schemas.microsoft.com/office/powerpoint/2010/main" val="1345366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cSld name="Cover">
    <p:spTree>
      <p:nvGrpSpPr>
        <p:cNvPr id="1" name=""/>
        <p:cNvGrpSpPr/>
        <p:nvPr/>
      </p:nvGrpSpPr>
      <p:grpSpPr>
        <a:xfrm>
          <a:off x="0" y="0"/>
          <a:ext cx="0" cy="0"/>
          <a:chOff x="0" y="0"/>
          <a:chExt cx="0" cy="0"/>
        </a:xfrm>
      </p:grpSpPr>
      <p:pic>
        <p:nvPicPr>
          <p:cNvPr id="8" name="Image 6">
            <a:extLst>
              <a:ext uri="{FF2B5EF4-FFF2-40B4-BE49-F238E27FC236}">
                <a16:creationId xmlns:a16="http://schemas.microsoft.com/office/drawing/2014/main" id="{19BF63D9-367F-814A-804D-8324E888AD30}"/>
              </a:ext>
            </a:extLst>
          </p:cNvPr>
          <p:cNvPicPr>
            <a:picLocks noChangeAspect="1" noChangeArrowheads="1"/>
          </p:cNvPicPr>
          <p:nvPr/>
        </p:nvPicPr>
        <p:blipFill>
          <a:blip r:embed="rId2"/>
          <a:srcRect/>
          <a:stretch/>
        </p:blipFill>
        <p:spPr bwMode="auto">
          <a:xfrm>
            <a:off x="82967" y="54822"/>
            <a:ext cx="2437677" cy="928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13">
            <a:extLst>
              <a:ext uri="{FF2B5EF4-FFF2-40B4-BE49-F238E27FC236}">
                <a16:creationId xmlns:a16="http://schemas.microsoft.com/office/drawing/2014/main" id="{AACE0688-29E8-0E47-9E87-AAB688ABC467}"/>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212" y="1061619"/>
            <a:ext cx="9143579" cy="2049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hasCustomPrompt="1"/>
          </p:nvPr>
        </p:nvSpPr>
        <p:spPr>
          <a:xfrm>
            <a:off x="745990" y="3318295"/>
            <a:ext cx="8045924" cy="489815"/>
          </a:xfrm>
        </p:spPr>
        <p:txBody>
          <a:bodyPr anchor="t"/>
          <a:lstStyle>
            <a:lvl1pPr algn="l">
              <a:defRPr sz="2700"/>
            </a:lvl1pPr>
          </a:lstStyle>
          <a:p>
            <a:r>
              <a:rPr lang="fr-FR" err="1"/>
              <a:t>Title</a:t>
            </a:r>
            <a:endParaRPr lang="en-US"/>
          </a:p>
        </p:txBody>
      </p:sp>
      <p:sp>
        <p:nvSpPr>
          <p:cNvPr id="3" name="Subtitle 2"/>
          <p:cNvSpPr>
            <a:spLocks noGrp="1"/>
          </p:cNvSpPr>
          <p:nvPr>
            <p:ph type="subTitle" idx="1" hasCustomPrompt="1"/>
          </p:nvPr>
        </p:nvSpPr>
        <p:spPr>
          <a:xfrm>
            <a:off x="745990" y="3886574"/>
            <a:ext cx="8045924" cy="372360"/>
          </a:xfrm>
        </p:spPr>
        <p:txBody>
          <a:bodyPr>
            <a:noAutofit/>
          </a:bodyPr>
          <a:lstStyle>
            <a:lvl1pPr marL="0" indent="0" algn="l">
              <a:buNone/>
              <a:defRPr sz="1350" b="1">
                <a:solidFill>
                  <a:srgbClr val="3F589E"/>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fr-FR" err="1"/>
              <a:t>Subtitle</a:t>
            </a:r>
            <a:endParaRPr lang="en-US"/>
          </a:p>
        </p:txBody>
      </p:sp>
      <p:sp>
        <p:nvSpPr>
          <p:cNvPr id="11" name="Rectangle 10">
            <a:extLst>
              <a:ext uri="{FF2B5EF4-FFF2-40B4-BE49-F238E27FC236}">
                <a16:creationId xmlns:a16="http://schemas.microsoft.com/office/drawing/2014/main" id="{F48785F4-79B6-C546-924B-BD8BA03046D2}"/>
              </a:ext>
            </a:extLst>
          </p:cNvPr>
          <p:cNvSpPr/>
          <p:nvPr/>
        </p:nvSpPr>
        <p:spPr>
          <a:xfrm>
            <a:off x="6812280" y="4709160"/>
            <a:ext cx="2185450" cy="434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13" name="Espace réservé de la date 3">
            <a:extLst>
              <a:ext uri="{FF2B5EF4-FFF2-40B4-BE49-F238E27FC236}">
                <a16:creationId xmlns:a16="http://schemas.microsoft.com/office/drawing/2014/main" id="{BD7F6E7C-3830-C243-A482-FE81C81E2C3B}"/>
              </a:ext>
            </a:extLst>
          </p:cNvPr>
          <p:cNvSpPr>
            <a:spLocks noGrp="1"/>
          </p:cNvSpPr>
          <p:nvPr>
            <p:ph type="dt" sz="half" idx="2"/>
          </p:nvPr>
        </p:nvSpPr>
        <p:spPr>
          <a:xfrm>
            <a:off x="745990" y="4258936"/>
            <a:ext cx="2057400" cy="274637"/>
          </a:xfrm>
          <a:prstGeom prst="rect">
            <a:avLst/>
          </a:prstGeom>
        </p:spPr>
        <p:txBody>
          <a:bodyPr vert="horz" lIns="91440" tIns="45720" rIns="91440" bIns="45720" rtlCol="0" anchor="ctr"/>
          <a:lstStyle>
            <a:lvl1pPr algn="l">
              <a:defRPr sz="600">
                <a:solidFill>
                  <a:schemeClr val="bg1">
                    <a:lumMod val="65000"/>
                  </a:schemeClr>
                </a:solidFill>
              </a:defRPr>
            </a:lvl1pPr>
          </a:lstStyle>
          <a:p>
            <a:fld id="{B8A7E6C8-FD43-4E61-8F4A-5838002F87BD}" type="datetimeFigureOut">
              <a:rPr lang="en-US" smtClean="0"/>
              <a:t>6/23/2025</a:t>
            </a:fld>
            <a:endParaRPr lang="en-US"/>
          </a:p>
        </p:txBody>
      </p:sp>
      <p:pic>
        <p:nvPicPr>
          <p:cNvPr id="14" name="Image 6">
            <a:extLst>
              <a:ext uri="{FF2B5EF4-FFF2-40B4-BE49-F238E27FC236}">
                <a16:creationId xmlns:a16="http://schemas.microsoft.com/office/drawing/2014/main" id="{D2011115-3C2F-457E-90D5-24183D94E3BC}"/>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956476" y="4624912"/>
            <a:ext cx="1889051" cy="307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51631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1_E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A7162D6-6436-7F45-BC3A-F052F134BA8E}"/>
              </a:ext>
            </a:extLst>
          </p:cNvPr>
          <p:cNvSpPr/>
          <p:nvPr userDrawn="1"/>
        </p:nvSpPr>
        <p:spPr>
          <a:xfrm>
            <a:off x="6910873" y="4659086"/>
            <a:ext cx="2077617" cy="435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4" name="Image 6">
            <a:extLst>
              <a:ext uri="{FF2B5EF4-FFF2-40B4-BE49-F238E27FC236}">
                <a16:creationId xmlns:a16="http://schemas.microsoft.com/office/drawing/2014/main" id="{B47912AA-D424-47AC-AFD5-C63ED1F73916}"/>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3542235" y="4659086"/>
            <a:ext cx="1889051" cy="307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Image 6">
            <a:hlinkClick r:id="rId3"/>
            <a:extLst>
              <a:ext uri="{FF2B5EF4-FFF2-40B4-BE49-F238E27FC236}">
                <a16:creationId xmlns:a16="http://schemas.microsoft.com/office/drawing/2014/main" id="{E4169842-1789-EE46-9D0F-CF2A2B3795CF}"/>
              </a:ext>
            </a:extLst>
          </p:cNvPr>
          <p:cNvPicPr>
            <a:picLocks noChangeAspect="1" noChangeArrowheads="1"/>
          </p:cNvPicPr>
          <p:nvPr userDrawn="1"/>
        </p:nvPicPr>
        <p:blipFill rotWithShape="1">
          <a:blip r:embed="rId4"/>
          <a:srcRect l="5089" t="12692" r="4599" b="15395"/>
          <a:stretch/>
        </p:blipFill>
        <p:spPr bwMode="auto">
          <a:xfrm>
            <a:off x="1607493" y="1103087"/>
            <a:ext cx="5417561" cy="1642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a:extLst>
              <a:ext uri="{FF2B5EF4-FFF2-40B4-BE49-F238E27FC236}">
                <a16:creationId xmlns:a16="http://schemas.microsoft.com/office/drawing/2014/main" id="{CD0CF3F4-90AF-01E0-02D9-56A8D9DDDD08}"/>
              </a:ext>
            </a:extLst>
          </p:cNvPr>
          <p:cNvSpPr txBox="1"/>
          <p:nvPr userDrawn="1"/>
        </p:nvSpPr>
        <p:spPr>
          <a:xfrm>
            <a:off x="3248163" y="4040413"/>
            <a:ext cx="2477193" cy="338554"/>
          </a:xfrm>
          <a:prstGeom prst="rect">
            <a:avLst/>
          </a:prstGeom>
          <a:noFill/>
        </p:spPr>
        <p:txBody>
          <a:bodyPr wrap="square" rtlCol="0">
            <a:spAutoFit/>
          </a:bodyPr>
          <a:lstStyle/>
          <a:p>
            <a:pPr algn="ctr"/>
            <a:r>
              <a:rPr lang="fr-FR" sz="800" dirty="0">
                <a:latin typeface="Montserrat" pitchFamily="2" charset="77"/>
              </a:rPr>
              <a:t>Natixis </a:t>
            </a:r>
            <a:r>
              <a:rPr lang="fr-FR" sz="800" dirty="0" err="1">
                <a:latin typeface="Montserrat" pitchFamily="2" charset="77"/>
              </a:rPr>
              <a:t>Corporate</a:t>
            </a:r>
            <a:r>
              <a:rPr lang="fr-FR" sz="800" dirty="0">
                <a:latin typeface="Montserrat" pitchFamily="2" charset="77"/>
              </a:rPr>
              <a:t> &amp; Investment Banking</a:t>
            </a:r>
            <a:br>
              <a:rPr lang="fr-FR" sz="800" dirty="0">
                <a:latin typeface="Montserrat" pitchFamily="2" charset="77"/>
              </a:rPr>
            </a:br>
            <a:r>
              <a:rPr lang="fr-FR" sz="800" dirty="0" err="1">
                <a:latin typeface="Montserrat" pitchFamily="2" charset="77"/>
              </a:rPr>
              <a:t>is</a:t>
            </a:r>
            <a:r>
              <a:rPr lang="fr-FR" sz="800" dirty="0">
                <a:latin typeface="Montserrat" pitchFamily="2" charset="77"/>
              </a:rPr>
              <a:t> the global arm of Groupe BPCE</a:t>
            </a:r>
          </a:p>
        </p:txBody>
      </p:sp>
    </p:spTree>
    <p:extLst>
      <p:ext uri="{BB962C8B-B14F-4D97-AF65-F5344CB8AC3E}">
        <p14:creationId xmlns:p14="http://schemas.microsoft.com/office/powerpoint/2010/main" val="1059413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1597820"/>
            <a:ext cx="7772400" cy="1102519"/>
          </a:xfrm>
        </p:spPr>
        <p:txBody>
          <a:bodyPr/>
          <a:lstStyle/>
          <a:p>
            <a:r>
              <a:rPr lang="en-US"/>
              <a:t>Click to edit Master title style</a:t>
            </a:r>
            <a:endParaRPr lang="fr-FR"/>
          </a:p>
        </p:txBody>
      </p:sp>
      <p:sp>
        <p:nvSpPr>
          <p:cNvPr id="3" name="Sous-titr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endParaRPr lang="fr-FR"/>
          </a:p>
        </p:txBody>
      </p:sp>
      <p:sp>
        <p:nvSpPr>
          <p:cNvPr id="4" name="Rectangle 4"/>
          <p:cNvSpPr>
            <a:spLocks noGrp="1" noChangeArrowheads="1"/>
          </p:cNvSpPr>
          <p:nvPr>
            <p:ph type="dt" sz="half" idx="10"/>
          </p:nvPr>
        </p:nvSpPr>
        <p:spPr>
          <a:ln/>
        </p:spPr>
        <p:txBody>
          <a:bodyPr/>
          <a:lstStyle>
            <a:lvl1pPr>
              <a:defRPr/>
            </a:lvl1pPr>
          </a:lstStyle>
          <a:p>
            <a:pPr>
              <a:defRPr/>
            </a:pPr>
            <a:fld id="{82A61ABB-D1D7-4C0F-A751-31096B92269B}" type="datetime7">
              <a:rPr lang="en-US" altLang="fr-FR" smtClean="0"/>
              <a:t>Jun-25</a:t>
            </a:fld>
            <a:endParaRPr lang="fr-FR" altLang="fr-FR"/>
          </a:p>
        </p:txBody>
      </p:sp>
      <p:sp>
        <p:nvSpPr>
          <p:cNvPr id="5" name="Rectangle 6"/>
          <p:cNvSpPr>
            <a:spLocks noGrp="1" noChangeArrowheads="1"/>
          </p:cNvSpPr>
          <p:nvPr>
            <p:ph type="sldNum" sz="quarter" idx="11"/>
          </p:nvPr>
        </p:nvSpPr>
        <p:spPr>
          <a:ln/>
        </p:spPr>
        <p:txBody>
          <a:bodyPr/>
          <a:lstStyle>
            <a:lvl1pPr>
              <a:defRPr/>
            </a:lvl1pPr>
          </a:lstStyle>
          <a:p>
            <a:pPr>
              <a:defRPr/>
            </a:pPr>
            <a:fld id="{E0B6F5EF-246C-4423-8A4A-933FAE31FD9E}" type="slidenum">
              <a:rPr lang="fr-FR" altLang="fr-FR"/>
              <a:pPr>
                <a:defRPr/>
              </a:pPr>
              <a:t>‹#›</a:t>
            </a:fld>
            <a:endParaRPr lang="fr-FR" altLang="fr-FR"/>
          </a:p>
        </p:txBody>
      </p:sp>
    </p:spTree>
    <p:extLst>
      <p:ext uri="{BB962C8B-B14F-4D97-AF65-F5344CB8AC3E}">
        <p14:creationId xmlns:p14="http://schemas.microsoft.com/office/powerpoint/2010/main" val="554546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539751" y="182166"/>
            <a:ext cx="8064500" cy="371475"/>
          </a:xfrm>
        </p:spPr>
        <p:txBody>
          <a:bodyPr/>
          <a:lstStyle/>
          <a:p>
            <a:r>
              <a:rPr lang="en-US"/>
              <a:t>Click to edit Master title style</a:t>
            </a:r>
            <a:endParaRPr lang="fr-FR"/>
          </a:p>
        </p:txBody>
      </p:sp>
      <p:sp>
        <p:nvSpPr>
          <p:cNvPr id="3" name="Espace réservé du contenu 2"/>
          <p:cNvSpPr>
            <a:spLocks noGrp="1"/>
          </p:cNvSpPr>
          <p:nvPr>
            <p:ph idx="1"/>
          </p:nvPr>
        </p:nvSpPr>
        <p:spPr/>
        <p:txBody>
          <a:bodyPr/>
          <a:lstStyle>
            <a:lvl2pPr>
              <a:buClr>
                <a:srgbClr val="4091A7"/>
              </a:buClr>
              <a:defRPr>
                <a:solidFill>
                  <a:srgbClr val="4091A7"/>
                </a:solidFill>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Rectangle 4"/>
          <p:cNvSpPr>
            <a:spLocks noGrp="1" noChangeArrowheads="1"/>
          </p:cNvSpPr>
          <p:nvPr>
            <p:ph type="dt" sz="half" idx="10"/>
          </p:nvPr>
        </p:nvSpPr>
        <p:spPr>
          <a:ln/>
        </p:spPr>
        <p:txBody>
          <a:bodyPr/>
          <a:lstStyle>
            <a:lvl1pPr>
              <a:defRPr/>
            </a:lvl1pPr>
          </a:lstStyle>
          <a:p>
            <a:pPr>
              <a:defRPr/>
            </a:pPr>
            <a:fld id="{457105E5-C65C-4108-9342-20FBBB462B23}" type="datetime7">
              <a:rPr lang="en-US" altLang="fr-FR" smtClean="0"/>
              <a:t>Jun-25</a:t>
            </a:fld>
            <a:endParaRPr lang="fr-FR" altLang="fr-FR"/>
          </a:p>
        </p:txBody>
      </p:sp>
      <p:sp>
        <p:nvSpPr>
          <p:cNvPr id="5" name="Rectangle 6"/>
          <p:cNvSpPr>
            <a:spLocks noGrp="1" noChangeArrowheads="1"/>
          </p:cNvSpPr>
          <p:nvPr>
            <p:ph type="sldNum" sz="quarter" idx="11"/>
          </p:nvPr>
        </p:nvSpPr>
        <p:spPr>
          <a:ln/>
        </p:spPr>
        <p:txBody>
          <a:bodyPr/>
          <a:lstStyle>
            <a:lvl1pPr>
              <a:defRPr/>
            </a:lvl1pPr>
          </a:lstStyle>
          <a:p>
            <a:pPr>
              <a:defRPr/>
            </a:pPr>
            <a:fld id="{66A0BD40-5AD4-4CFC-AF0B-BC0E1ECF2DB0}" type="slidenum">
              <a:rPr lang="fr-FR" altLang="fr-FR"/>
              <a:pPr>
                <a:defRPr/>
              </a:pPr>
              <a:t>‹#›</a:t>
            </a:fld>
            <a:endParaRPr lang="fr-FR" altLang="fr-FR"/>
          </a:p>
        </p:txBody>
      </p:sp>
    </p:spTree>
    <p:extLst>
      <p:ext uri="{BB962C8B-B14F-4D97-AF65-F5344CB8AC3E}">
        <p14:creationId xmlns:p14="http://schemas.microsoft.com/office/powerpoint/2010/main" val="3167856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0.xml"/><Relationship Id="rId7" Type="http://schemas.openxmlformats.org/officeDocument/2006/relationships/image" Target="../media/image1.jpe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2.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image" Target="../media/image2.png"/><Relationship Id="rId4" Type="http://schemas.openxmlformats.org/officeDocument/2006/relationships/slideLayout" Target="../slideLayouts/slideLayout16.xml"/><Relationship Id="rId9"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10" Type="http://schemas.openxmlformats.org/officeDocument/2006/relationships/image" Target="../media/image2.png"/><Relationship Id="rId4" Type="http://schemas.openxmlformats.org/officeDocument/2006/relationships/slideLayout" Target="../slideLayouts/slideLayout23.xml"/><Relationship Id="rId9"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9.xml"/><Relationship Id="rId7" Type="http://schemas.openxmlformats.org/officeDocument/2006/relationships/image" Target="../media/image1.jpeg"/><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theme" Target="../theme/theme5.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10" Type="http://schemas.openxmlformats.org/officeDocument/2006/relationships/image" Target="../media/image2.png"/><Relationship Id="rId4" Type="http://schemas.openxmlformats.org/officeDocument/2006/relationships/slideLayout" Target="../slideLayouts/slideLayout35.xml"/><Relationship Id="rId9" Type="http://schemas.openxmlformats.org/officeDocument/2006/relationships/image" Target="../media/image1.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10" Type="http://schemas.openxmlformats.org/officeDocument/2006/relationships/theme" Target="../theme/theme7.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5" Type="http://schemas.openxmlformats.org/officeDocument/2006/relationships/slideLayout" Target="../slideLayouts/slideLayout52.xml"/><Relationship Id="rId10" Type="http://schemas.openxmlformats.org/officeDocument/2006/relationships/theme" Target="../theme/theme8.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image" Target="../media/image15.png"/><Relationship Id="rId2" Type="http://schemas.openxmlformats.org/officeDocument/2006/relationships/slideLayout" Target="../slideLayouts/slideLayout58.xml"/><Relationship Id="rId16" Type="http://schemas.openxmlformats.org/officeDocument/2006/relationships/image" Target="../media/image5.jpeg"/><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theme" Target="../theme/theme9.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gray">
          <a:xfrm>
            <a:off x="395289" y="4569620"/>
            <a:ext cx="7056437" cy="27027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Verdana" pitchFamily="34" charset="0"/>
              </a:defRPr>
            </a:lvl1pPr>
            <a:lvl2pPr marL="742950" indent="-285750">
              <a:defRPr sz="2400">
                <a:solidFill>
                  <a:schemeClr val="tx1"/>
                </a:solidFill>
                <a:latin typeface="Verdana" pitchFamily="34" charset="0"/>
              </a:defRPr>
            </a:lvl2pPr>
            <a:lvl3pPr marL="1143000" indent="-228600">
              <a:defRPr sz="2400">
                <a:solidFill>
                  <a:schemeClr val="tx1"/>
                </a:solidFill>
                <a:latin typeface="Verdana" pitchFamily="34" charset="0"/>
              </a:defRPr>
            </a:lvl3pPr>
            <a:lvl4pPr marL="1600200" indent="-228600">
              <a:defRPr sz="2400">
                <a:solidFill>
                  <a:schemeClr val="tx1"/>
                </a:solidFill>
                <a:latin typeface="Verdana" pitchFamily="34" charset="0"/>
              </a:defRPr>
            </a:lvl4pPr>
            <a:lvl5pPr marL="2057400" indent="-22860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pPr>
              <a:defRPr/>
            </a:pPr>
            <a:endParaRPr lang="fr-FR" altLang="fr-FR" sz="1800"/>
          </a:p>
        </p:txBody>
      </p:sp>
      <p:sp>
        <p:nvSpPr>
          <p:cNvPr id="306179" name="Rectangle 3"/>
          <p:cNvSpPr>
            <a:spLocks noGrp="1" noChangeArrowheads="1"/>
          </p:cNvSpPr>
          <p:nvPr>
            <p:ph type="dt" sz="half" idx="2"/>
          </p:nvPr>
        </p:nvSpPr>
        <p:spPr bwMode="gray">
          <a:xfrm>
            <a:off x="827089" y="4569620"/>
            <a:ext cx="3313112" cy="270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sz="600">
                <a:solidFill>
                  <a:schemeClr val="bg1"/>
                </a:solidFill>
              </a:defRPr>
            </a:lvl1pPr>
          </a:lstStyle>
          <a:p>
            <a:fld id="{B8A7E6C8-FD43-4E61-8F4A-5838002F87BD}" type="datetimeFigureOut">
              <a:rPr lang="en-US" smtClean="0"/>
              <a:t>6/23/2025</a:t>
            </a:fld>
            <a:endParaRPr lang="en-US"/>
          </a:p>
        </p:txBody>
      </p:sp>
      <p:sp>
        <p:nvSpPr>
          <p:cNvPr id="306180" name="Rectangle 4"/>
          <p:cNvSpPr>
            <a:spLocks noGrp="1" noChangeArrowheads="1"/>
          </p:cNvSpPr>
          <p:nvPr>
            <p:ph type="sldNum" sz="quarter" idx="4"/>
          </p:nvPr>
        </p:nvSpPr>
        <p:spPr bwMode="gray">
          <a:xfrm>
            <a:off x="395289" y="4569620"/>
            <a:ext cx="288925" cy="270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a:defRPr sz="600">
                <a:solidFill>
                  <a:schemeClr val="bg1"/>
                </a:solidFill>
              </a:defRPr>
            </a:lvl1pPr>
          </a:lstStyle>
          <a:p>
            <a:fld id="{58AC54D0-6F24-4131-BD89-A6C5953DA250}" type="slidenum">
              <a:rPr lang="en-US" smtClean="0"/>
              <a:t>‹#›</a:t>
            </a:fld>
            <a:endParaRPr lang="en-US"/>
          </a:p>
        </p:txBody>
      </p:sp>
      <p:pic>
        <p:nvPicPr>
          <p:cNvPr id="1029" name="Picture 5" descr="RVB_NATIXIS_10CM"/>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gray">
          <a:xfrm>
            <a:off x="7596188" y="4569620"/>
            <a:ext cx="1335087" cy="279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Line 6"/>
          <p:cNvSpPr>
            <a:spLocks noChangeShapeType="1"/>
          </p:cNvSpPr>
          <p:nvPr/>
        </p:nvSpPr>
        <p:spPr bwMode="gray">
          <a:xfrm flipV="1">
            <a:off x="742950" y="4652964"/>
            <a:ext cx="0" cy="102394"/>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sz="1350"/>
          </a:p>
        </p:txBody>
      </p:sp>
      <p:sp>
        <p:nvSpPr>
          <p:cNvPr id="1031" name="Rectangle 7"/>
          <p:cNvSpPr>
            <a:spLocks noGrp="1" noChangeArrowheads="1"/>
          </p:cNvSpPr>
          <p:nvPr>
            <p:ph type="title"/>
          </p:nvPr>
        </p:nvSpPr>
        <p:spPr bwMode="gray">
          <a:xfrm>
            <a:off x="539751" y="303610"/>
            <a:ext cx="6623050"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fr-FR" altLang="fr-FR"/>
              <a:t>Cliquez et modifiez le titre</a:t>
            </a:r>
          </a:p>
        </p:txBody>
      </p:sp>
      <p:sp>
        <p:nvSpPr>
          <p:cNvPr id="1032" name="Rectangle 8"/>
          <p:cNvSpPr>
            <a:spLocks noGrp="1" noChangeArrowheads="1"/>
          </p:cNvSpPr>
          <p:nvPr>
            <p:ph type="body" idx="1"/>
          </p:nvPr>
        </p:nvSpPr>
        <p:spPr bwMode="gray">
          <a:xfrm>
            <a:off x="539751" y="877491"/>
            <a:ext cx="8064500" cy="363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p:txBody>
      </p:sp>
      <p:sp>
        <p:nvSpPr>
          <p:cNvPr id="1033" name="Line 9"/>
          <p:cNvSpPr>
            <a:spLocks noChangeShapeType="1"/>
          </p:cNvSpPr>
          <p:nvPr/>
        </p:nvSpPr>
        <p:spPr bwMode="gray">
          <a:xfrm>
            <a:off x="395289" y="673894"/>
            <a:ext cx="8347075" cy="0"/>
          </a:xfrm>
          <a:prstGeom prst="line">
            <a:avLst/>
          </a:prstGeom>
          <a:noFill/>
          <a:ln w="12700">
            <a:solidFill>
              <a:srgbClr val="4091A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sz="1350"/>
          </a:p>
        </p:txBody>
      </p:sp>
      <p:pic>
        <p:nvPicPr>
          <p:cNvPr id="12" name="Picture 2" descr="Q:\Fmr\Secretariat\MAQUETTES _NATIXIS\2014\ECO\economic.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162800" y="216208"/>
            <a:ext cx="1862926" cy="3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59892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rtl="0" eaLnBrk="1" fontAlgn="base" hangingPunct="1">
        <a:spcBef>
          <a:spcPct val="0"/>
        </a:spcBef>
        <a:spcAft>
          <a:spcPct val="0"/>
        </a:spcAft>
        <a:defRPr sz="1500" b="1">
          <a:solidFill>
            <a:srgbClr val="4091A7"/>
          </a:solidFill>
          <a:latin typeface="+mj-lt"/>
          <a:ea typeface="+mj-ea"/>
          <a:cs typeface="+mj-cs"/>
        </a:defRPr>
      </a:lvl1pPr>
      <a:lvl2pPr algn="l" rtl="0" eaLnBrk="1" fontAlgn="base" hangingPunct="1">
        <a:spcBef>
          <a:spcPct val="0"/>
        </a:spcBef>
        <a:spcAft>
          <a:spcPct val="0"/>
        </a:spcAft>
        <a:defRPr sz="1500" b="1">
          <a:solidFill>
            <a:srgbClr val="4B547F"/>
          </a:solidFill>
          <a:latin typeface="Verdana" pitchFamily="34" charset="0"/>
        </a:defRPr>
      </a:lvl2pPr>
      <a:lvl3pPr algn="l" rtl="0" eaLnBrk="1" fontAlgn="base" hangingPunct="1">
        <a:spcBef>
          <a:spcPct val="0"/>
        </a:spcBef>
        <a:spcAft>
          <a:spcPct val="0"/>
        </a:spcAft>
        <a:defRPr sz="1500" b="1">
          <a:solidFill>
            <a:srgbClr val="4B547F"/>
          </a:solidFill>
          <a:latin typeface="Verdana" pitchFamily="34" charset="0"/>
        </a:defRPr>
      </a:lvl3pPr>
      <a:lvl4pPr algn="l" rtl="0" eaLnBrk="1" fontAlgn="base" hangingPunct="1">
        <a:spcBef>
          <a:spcPct val="0"/>
        </a:spcBef>
        <a:spcAft>
          <a:spcPct val="0"/>
        </a:spcAft>
        <a:defRPr sz="1500" b="1">
          <a:solidFill>
            <a:srgbClr val="4B547F"/>
          </a:solidFill>
          <a:latin typeface="Verdana" pitchFamily="34" charset="0"/>
        </a:defRPr>
      </a:lvl4pPr>
      <a:lvl5pPr algn="l" rtl="0" eaLnBrk="1" fontAlgn="base" hangingPunct="1">
        <a:spcBef>
          <a:spcPct val="0"/>
        </a:spcBef>
        <a:spcAft>
          <a:spcPct val="0"/>
        </a:spcAft>
        <a:defRPr sz="1500" b="1">
          <a:solidFill>
            <a:srgbClr val="4B547F"/>
          </a:solidFill>
          <a:latin typeface="Verdana" pitchFamily="34" charset="0"/>
        </a:defRPr>
      </a:lvl5pPr>
      <a:lvl6pPr marL="342900" algn="l" rtl="0" eaLnBrk="1" fontAlgn="base" hangingPunct="1">
        <a:spcBef>
          <a:spcPct val="0"/>
        </a:spcBef>
        <a:spcAft>
          <a:spcPct val="0"/>
        </a:spcAft>
        <a:defRPr sz="1875" b="1">
          <a:solidFill>
            <a:srgbClr val="7789AB"/>
          </a:solidFill>
          <a:latin typeface="Verdana" pitchFamily="34" charset="0"/>
        </a:defRPr>
      </a:lvl6pPr>
      <a:lvl7pPr marL="685800" algn="l" rtl="0" eaLnBrk="1" fontAlgn="base" hangingPunct="1">
        <a:spcBef>
          <a:spcPct val="0"/>
        </a:spcBef>
        <a:spcAft>
          <a:spcPct val="0"/>
        </a:spcAft>
        <a:defRPr sz="1875" b="1">
          <a:solidFill>
            <a:srgbClr val="7789AB"/>
          </a:solidFill>
          <a:latin typeface="Verdana" pitchFamily="34" charset="0"/>
        </a:defRPr>
      </a:lvl7pPr>
      <a:lvl8pPr marL="1028700" algn="l" rtl="0" eaLnBrk="1" fontAlgn="base" hangingPunct="1">
        <a:spcBef>
          <a:spcPct val="0"/>
        </a:spcBef>
        <a:spcAft>
          <a:spcPct val="0"/>
        </a:spcAft>
        <a:defRPr sz="1875" b="1">
          <a:solidFill>
            <a:srgbClr val="7789AB"/>
          </a:solidFill>
          <a:latin typeface="Verdana" pitchFamily="34" charset="0"/>
        </a:defRPr>
      </a:lvl8pPr>
      <a:lvl9pPr marL="1371600" algn="l" rtl="0" eaLnBrk="1" fontAlgn="base" hangingPunct="1">
        <a:spcBef>
          <a:spcPct val="0"/>
        </a:spcBef>
        <a:spcAft>
          <a:spcPct val="0"/>
        </a:spcAft>
        <a:defRPr sz="1875" b="1">
          <a:solidFill>
            <a:srgbClr val="7789AB"/>
          </a:solidFill>
          <a:latin typeface="Verdana" pitchFamily="34" charset="0"/>
        </a:defRPr>
      </a:lvl9pPr>
    </p:titleStyle>
    <p:bodyStyle>
      <a:lvl1pPr marL="257175" indent="-257175" algn="l" defTabSz="542925" rtl="0" eaLnBrk="1" fontAlgn="base" hangingPunct="1">
        <a:spcBef>
          <a:spcPct val="20000"/>
        </a:spcBef>
        <a:spcAft>
          <a:spcPct val="0"/>
        </a:spcAft>
        <a:defRPr sz="1200" b="1">
          <a:solidFill>
            <a:schemeClr val="tx1"/>
          </a:solidFill>
          <a:latin typeface="+mn-lt"/>
          <a:ea typeface="+mn-ea"/>
          <a:cs typeface="+mn-cs"/>
        </a:defRPr>
      </a:lvl1pPr>
      <a:lvl2pPr marL="202406" indent="-200025" algn="l" defTabSz="542925" rtl="0" eaLnBrk="1" fontAlgn="base" hangingPunct="1">
        <a:spcBef>
          <a:spcPct val="20000"/>
        </a:spcBef>
        <a:spcAft>
          <a:spcPct val="0"/>
        </a:spcAft>
        <a:buClr>
          <a:srgbClr val="4091A7"/>
        </a:buClr>
        <a:buChar char="•"/>
        <a:defRPr sz="1050" b="1">
          <a:solidFill>
            <a:srgbClr val="4091A7"/>
          </a:solidFill>
          <a:latin typeface="+mn-lt"/>
        </a:defRPr>
      </a:lvl2pPr>
      <a:lvl3pPr marL="406004" indent="-205979" algn="l" defTabSz="542925" rtl="0" eaLnBrk="1" fontAlgn="base" hangingPunct="1">
        <a:spcBef>
          <a:spcPct val="20000"/>
        </a:spcBef>
        <a:spcAft>
          <a:spcPct val="0"/>
        </a:spcAft>
        <a:buClr>
          <a:schemeClr val="tx2"/>
        </a:buClr>
        <a:buSzPct val="120000"/>
        <a:buFont typeface="Verdana" pitchFamily="34" charset="0"/>
        <a:buChar char="–"/>
        <a:tabLst>
          <a:tab pos="335756" algn="l"/>
        </a:tabLst>
        <a:defRPr sz="900">
          <a:solidFill>
            <a:schemeClr val="tx2"/>
          </a:solidFill>
          <a:latin typeface="+mn-lt"/>
        </a:defRPr>
      </a:lvl3pPr>
      <a:lvl4pPr marL="677466" indent="351235" algn="l" defTabSz="542925" rtl="0" eaLnBrk="1" fontAlgn="base" hangingPunct="1">
        <a:spcBef>
          <a:spcPct val="20000"/>
        </a:spcBef>
        <a:spcAft>
          <a:spcPct val="0"/>
        </a:spcAft>
        <a:buClr>
          <a:schemeClr val="accent1"/>
        </a:buClr>
        <a:buFont typeface="Wingdings" pitchFamily="2" charset="2"/>
        <a:defRPr sz="900">
          <a:solidFill>
            <a:schemeClr val="tx2"/>
          </a:solidFill>
          <a:latin typeface="+mn-lt"/>
        </a:defRPr>
      </a:lvl4pPr>
      <a:lvl5pPr marL="1543050" indent="-171450" algn="l" rtl="0" eaLnBrk="1" fontAlgn="base" hangingPunct="1">
        <a:spcBef>
          <a:spcPct val="20000"/>
        </a:spcBef>
        <a:spcAft>
          <a:spcPct val="0"/>
        </a:spcAft>
        <a:buChar char="»"/>
        <a:defRPr sz="1500">
          <a:solidFill>
            <a:srgbClr val="000000"/>
          </a:solidFill>
          <a:latin typeface="Arial" charset="0"/>
        </a:defRPr>
      </a:lvl5pPr>
      <a:lvl6pPr marL="1885950" indent="-171450" algn="l" rtl="0" eaLnBrk="1" fontAlgn="base" hangingPunct="1">
        <a:spcBef>
          <a:spcPct val="20000"/>
        </a:spcBef>
        <a:spcAft>
          <a:spcPct val="0"/>
        </a:spcAft>
        <a:buChar char="»"/>
        <a:defRPr sz="1500">
          <a:solidFill>
            <a:srgbClr val="000000"/>
          </a:solidFill>
          <a:latin typeface="Arial" charset="0"/>
        </a:defRPr>
      </a:lvl6pPr>
      <a:lvl7pPr marL="2228850" indent="-171450" algn="l" rtl="0" eaLnBrk="1" fontAlgn="base" hangingPunct="1">
        <a:spcBef>
          <a:spcPct val="20000"/>
        </a:spcBef>
        <a:spcAft>
          <a:spcPct val="0"/>
        </a:spcAft>
        <a:buChar char="»"/>
        <a:defRPr sz="1500">
          <a:solidFill>
            <a:srgbClr val="000000"/>
          </a:solidFill>
          <a:latin typeface="Arial" charset="0"/>
        </a:defRPr>
      </a:lvl7pPr>
      <a:lvl8pPr marL="2571750" indent="-171450" algn="l" rtl="0" eaLnBrk="1" fontAlgn="base" hangingPunct="1">
        <a:spcBef>
          <a:spcPct val="20000"/>
        </a:spcBef>
        <a:spcAft>
          <a:spcPct val="0"/>
        </a:spcAft>
        <a:buChar char="»"/>
        <a:defRPr sz="1500">
          <a:solidFill>
            <a:srgbClr val="000000"/>
          </a:solidFill>
          <a:latin typeface="Arial" charset="0"/>
        </a:defRPr>
      </a:lvl8pPr>
      <a:lvl9pPr marL="2914650" indent="-171450" algn="l" rtl="0" eaLnBrk="1" fontAlgn="base" hangingPunct="1">
        <a:spcBef>
          <a:spcPct val="20000"/>
        </a:spcBef>
        <a:spcAft>
          <a:spcPct val="0"/>
        </a:spcAft>
        <a:buChar char="»"/>
        <a:defRPr sz="1500">
          <a:solidFill>
            <a:srgbClr val="000000"/>
          </a:solidFill>
          <a:latin typeface="Arial" charset="0"/>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10"/>
          <p:cNvSpPr>
            <a:spLocks noChangeArrowheads="1"/>
          </p:cNvSpPr>
          <p:nvPr/>
        </p:nvSpPr>
        <p:spPr bwMode="gray">
          <a:xfrm>
            <a:off x="395289" y="4569620"/>
            <a:ext cx="7056437" cy="27027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Verdana" pitchFamily="34" charset="0"/>
              </a:defRPr>
            </a:lvl1pPr>
            <a:lvl2pPr marL="742950" indent="-285750">
              <a:defRPr sz="2400">
                <a:solidFill>
                  <a:schemeClr val="tx1"/>
                </a:solidFill>
                <a:latin typeface="Verdana" pitchFamily="34" charset="0"/>
              </a:defRPr>
            </a:lvl2pPr>
            <a:lvl3pPr marL="1143000" indent="-228600">
              <a:defRPr sz="2400">
                <a:solidFill>
                  <a:schemeClr val="tx1"/>
                </a:solidFill>
                <a:latin typeface="Verdana" pitchFamily="34" charset="0"/>
              </a:defRPr>
            </a:lvl3pPr>
            <a:lvl4pPr marL="1600200" indent="-228600">
              <a:defRPr sz="2400">
                <a:solidFill>
                  <a:schemeClr val="tx1"/>
                </a:solidFill>
                <a:latin typeface="Verdana" pitchFamily="34" charset="0"/>
              </a:defRPr>
            </a:lvl4pPr>
            <a:lvl5pPr marL="2057400" indent="-22860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pPr>
              <a:defRPr/>
            </a:pPr>
            <a:endParaRPr lang="fr-FR" altLang="fr-FR" sz="1800"/>
          </a:p>
        </p:txBody>
      </p:sp>
      <p:sp>
        <p:nvSpPr>
          <p:cNvPr id="2051" name="Rectangle 3"/>
          <p:cNvSpPr>
            <a:spLocks noGrp="1" noChangeArrowheads="1"/>
          </p:cNvSpPr>
          <p:nvPr>
            <p:ph type="body" idx="1"/>
          </p:nvPr>
        </p:nvSpPr>
        <p:spPr bwMode="gray">
          <a:xfrm>
            <a:off x="539751" y="1168003"/>
            <a:ext cx="8064500" cy="3348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fr-FR" altLang="fr-FR"/>
              <a:t>Cliquez pour modifier les styles du texte du masque</a:t>
            </a:r>
          </a:p>
        </p:txBody>
      </p:sp>
      <p:sp>
        <p:nvSpPr>
          <p:cNvPr id="1028" name="Rectangle 4"/>
          <p:cNvSpPr>
            <a:spLocks noGrp="1" noChangeArrowheads="1"/>
          </p:cNvSpPr>
          <p:nvPr>
            <p:ph type="dt" sz="half" idx="2"/>
          </p:nvPr>
        </p:nvSpPr>
        <p:spPr bwMode="gray">
          <a:xfrm>
            <a:off x="827089" y="4569620"/>
            <a:ext cx="3313112" cy="270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sz="600">
                <a:solidFill>
                  <a:schemeClr val="bg1"/>
                </a:solidFill>
              </a:defRPr>
            </a:lvl1pPr>
          </a:lstStyle>
          <a:p>
            <a:pPr>
              <a:defRPr/>
            </a:pPr>
            <a:fld id="{96C46465-A983-474E-8920-1ECA01222491}" type="datetime7">
              <a:rPr lang="en-US" altLang="fr-FR" smtClean="0"/>
              <a:t>Jun-25</a:t>
            </a:fld>
            <a:endParaRPr lang="fr-FR" altLang="fr-FR"/>
          </a:p>
        </p:txBody>
      </p:sp>
      <p:sp>
        <p:nvSpPr>
          <p:cNvPr id="1030" name="Rectangle 6"/>
          <p:cNvSpPr>
            <a:spLocks noGrp="1" noChangeArrowheads="1"/>
          </p:cNvSpPr>
          <p:nvPr>
            <p:ph type="sldNum" sz="quarter" idx="4"/>
          </p:nvPr>
        </p:nvSpPr>
        <p:spPr bwMode="gray">
          <a:xfrm>
            <a:off x="395289" y="4569620"/>
            <a:ext cx="288925" cy="270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a:defRPr sz="600">
                <a:solidFill>
                  <a:schemeClr val="bg1"/>
                </a:solidFill>
              </a:defRPr>
            </a:lvl1pPr>
          </a:lstStyle>
          <a:p>
            <a:pPr>
              <a:defRPr/>
            </a:pPr>
            <a:fld id="{2CFD3DDA-1C48-43B7-A1B7-A258073BCDAF}" type="slidenum">
              <a:rPr lang="fr-FR" altLang="fr-FR"/>
              <a:pPr>
                <a:defRPr/>
              </a:pPr>
              <a:t>‹#›</a:t>
            </a:fld>
            <a:endParaRPr lang="fr-FR" altLang="fr-FR"/>
          </a:p>
        </p:txBody>
      </p:sp>
      <p:pic>
        <p:nvPicPr>
          <p:cNvPr id="2054" name="Picture 11" descr="RVB_NATIXIS_10CM"/>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gray">
          <a:xfrm>
            <a:off x="7596188" y="4569620"/>
            <a:ext cx="1335087" cy="279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5" name="Line 12"/>
          <p:cNvSpPr>
            <a:spLocks noChangeShapeType="1"/>
          </p:cNvSpPr>
          <p:nvPr/>
        </p:nvSpPr>
        <p:spPr bwMode="gray">
          <a:xfrm flipV="1">
            <a:off x="742950" y="4652964"/>
            <a:ext cx="0" cy="102394"/>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sz="1800"/>
          </a:p>
        </p:txBody>
      </p:sp>
      <p:sp>
        <p:nvSpPr>
          <p:cNvPr id="2056" name="Rectangle 13"/>
          <p:cNvSpPr>
            <a:spLocks noGrp="1" noChangeArrowheads="1"/>
          </p:cNvSpPr>
          <p:nvPr>
            <p:ph type="title"/>
          </p:nvPr>
        </p:nvSpPr>
        <p:spPr bwMode="gray">
          <a:xfrm>
            <a:off x="539751" y="303610"/>
            <a:ext cx="8064500"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fr-FR" altLang="fr-FR"/>
              <a:t>Cliquez et modifiez le titre</a:t>
            </a:r>
          </a:p>
        </p:txBody>
      </p:sp>
      <p:sp>
        <p:nvSpPr>
          <p:cNvPr id="2057" name="Line 15"/>
          <p:cNvSpPr>
            <a:spLocks noChangeShapeType="1"/>
          </p:cNvSpPr>
          <p:nvPr/>
        </p:nvSpPr>
        <p:spPr bwMode="gray">
          <a:xfrm>
            <a:off x="395289" y="673894"/>
            <a:ext cx="8347075" cy="0"/>
          </a:xfrm>
          <a:prstGeom prst="line">
            <a:avLst/>
          </a:prstGeom>
          <a:noFill/>
          <a:ln w="12700">
            <a:solidFill>
              <a:srgbClr val="4091A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sz="1800"/>
          </a:p>
        </p:txBody>
      </p:sp>
      <p:pic>
        <p:nvPicPr>
          <p:cNvPr id="11" name="Picture 2" descr="Q:\Fmr\Secretariat\MAQUETTES _NATIXIS\2014\ECO\economic.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62800" y="216208"/>
            <a:ext cx="1862926" cy="3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07772"/>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Lst>
  <p:hf hdr="0" ftr="0"/>
  <p:txStyles>
    <p:titleStyle>
      <a:lvl1pPr algn="l" rtl="0" eaLnBrk="1" fontAlgn="base" hangingPunct="1">
        <a:spcBef>
          <a:spcPct val="0"/>
        </a:spcBef>
        <a:spcAft>
          <a:spcPct val="0"/>
        </a:spcAft>
        <a:defRPr sz="1500" b="1">
          <a:solidFill>
            <a:srgbClr val="4091A7"/>
          </a:solidFill>
          <a:latin typeface="+mj-lt"/>
          <a:ea typeface="+mj-ea"/>
          <a:cs typeface="+mj-cs"/>
        </a:defRPr>
      </a:lvl1pPr>
      <a:lvl2pPr algn="l" rtl="0" eaLnBrk="1" fontAlgn="base" hangingPunct="1">
        <a:spcBef>
          <a:spcPct val="0"/>
        </a:spcBef>
        <a:spcAft>
          <a:spcPct val="0"/>
        </a:spcAft>
        <a:defRPr sz="1875" b="1">
          <a:solidFill>
            <a:srgbClr val="4B547F"/>
          </a:solidFill>
          <a:latin typeface="Verdana" pitchFamily="34" charset="0"/>
        </a:defRPr>
      </a:lvl2pPr>
      <a:lvl3pPr algn="l" rtl="0" eaLnBrk="1" fontAlgn="base" hangingPunct="1">
        <a:spcBef>
          <a:spcPct val="0"/>
        </a:spcBef>
        <a:spcAft>
          <a:spcPct val="0"/>
        </a:spcAft>
        <a:defRPr sz="1875" b="1">
          <a:solidFill>
            <a:srgbClr val="4B547F"/>
          </a:solidFill>
          <a:latin typeface="Verdana" pitchFamily="34" charset="0"/>
        </a:defRPr>
      </a:lvl3pPr>
      <a:lvl4pPr algn="l" rtl="0" eaLnBrk="1" fontAlgn="base" hangingPunct="1">
        <a:spcBef>
          <a:spcPct val="0"/>
        </a:spcBef>
        <a:spcAft>
          <a:spcPct val="0"/>
        </a:spcAft>
        <a:defRPr sz="1875" b="1">
          <a:solidFill>
            <a:srgbClr val="4B547F"/>
          </a:solidFill>
          <a:latin typeface="Verdana" pitchFamily="34" charset="0"/>
        </a:defRPr>
      </a:lvl4pPr>
      <a:lvl5pPr algn="l" rtl="0" eaLnBrk="1" fontAlgn="base" hangingPunct="1">
        <a:spcBef>
          <a:spcPct val="0"/>
        </a:spcBef>
        <a:spcAft>
          <a:spcPct val="0"/>
        </a:spcAft>
        <a:defRPr sz="1875" b="1">
          <a:solidFill>
            <a:srgbClr val="4B547F"/>
          </a:solidFill>
          <a:latin typeface="Verdana" pitchFamily="34" charset="0"/>
        </a:defRPr>
      </a:lvl5pPr>
      <a:lvl6pPr marL="342900" algn="l" rtl="0" eaLnBrk="1" fontAlgn="base" hangingPunct="1">
        <a:spcBef>
          <a:spcPct val="0"/>
        </a:spcBef>
        <a:spcAft>
          <a:spcPct val="0"/>
        </a:spcAft>
        <a:defRPr sz="1875" b="1">
          <a:solidFill>
            <a:srgbClr val="7789AB"/>
          </a:solidFill>
          <a:latin typeface="Verdana" pitchFamily="34" charset="0"/>
        </a:defRPr>
      </a:lvl6pPr>
      <a:lvl7pPr marL="685800" algn="l" rtl="0" eaLnBrk="1" fontAlgn="base" hangingPunct="1">
        <a:spcBef>
          <a:spcPct val="0"/>
        </a:spcBef>
        <a:spcAft>
          <a:spcPct val="0"/>
        </a:spcAft>
        <a:defRPr sz="1875" b="1">
          <a:solidFill>
            <a:srgbClr val="7789AB"/>
          </a:solidFill>
          <a:latin typeface="Verdana" pitchFamily="34" charset="0"/>
        </a:defRPr>
      </a:lvl7pPr>
      <a:lvl8pPr marL="1028700" algn="l" rtl="0" eaLnBrk="1" fontAlgn="base" hangingPunct="1">
        <a:spcBef>
          <a:spcPct val="0"/>
        </a:spcBef>
        <a:spcAft>
          <a:spcPct val="0"/>
        </a:spcAft>
        <a:defRPr sz="1875" b="1">
          <a:solidFill>
            <a:srgbClr val="7789AB"/>
          </a:solidFill>
          <a:latin typeface="Verdana" pitchFamily="34" charset="0"/>
        </a:defRPr>
      </a:lvl8pPr>
      <a:lvl9pPr marL="1371600" algn="l" rtl="0" eaLnBrk="1" fontAlgn="base" hangingPunct="1">
        <a:spcBef>
          <a:spcPct val="0"/>
        </a:spcBef>
        <a:spcAft>
          <a:spcPct val="0"/>
        </a:spcAft>
        <a:defRPr sz="1875" b="1">
          <a:solidFill>
            <a:srgbClr val="7789AB"/>
          </a:solidFill>
          <a:latin typeface="Verdana" pitchFamily="34" charset="0"/>
        </a:defRPr>
      </a:lvl9pPr>
    </p:titleStyle>
    <p:bodyStyle>
      <a:lvl1pPr marL="338138" indent="-338138" algn="l" rtl="0" eaLnBrk="1" fontAlgn="base" hangingPunct="1">
        <a:lnSpc>
          <a:spcPct val="95000"/>
        </a:lnSpc>
        <a:spcBef>
          <a:spcPct val="0"/>
        </a:spcBef>
        <a:spcAft>
          <a:spcPct val="0"/>
        </a:spcAft>
        <a:buClr>
          <a:srgbClr val="4091A7"/>
        </a:buClr>
        <a:buAutoNum type="arabicPeriod"/>
        <a:defRPr sz="1650" b="1">
          <a:solidFill>
            <a:schemeClr val="tx1"/>
          </a:solidFill>
          <a:latin typeface="+mn-lt"/>
          <a:ea typeface="+mn-ea"/>
          <a:cs typeface="+mn-cs"/>
        </a:defRPr>
      </a:lvl1pPr>
      <a:lvl2pPr marL="741760" indent="-200025" algn="l" rtl="0" eaLnBrk="1" fontAlgn="base" hangingPunct="1">
        <a:lnSpc>
          <a:spcPct val="95000"/>
        </a:lnSpc>
        <a:spcBef>
          <a:spcPct val="50000"/>
        </a:spcBef>
        <a:spcAft>
          <a:spcPct val="0"/>
        </a:spcAft>
        <a:buClr>
          <a:schemeClr val="bg2"/>
        </a:buClr>
        <a:buChar char="•"/>
        <a:defRPr sz="1050">
          <a:solidFill>
            <a:schemeClr val="hlink"/>
          </a:solidFill>
          <a:latin typeface="+mn-lt"/>
        </a:defRPr>
      </a:lvl2pPr>
      <a:lvl3pPr marL="1047750" indent="-171450" algn="l" rtl="0" eaLnBrk="1" fontAlgn="base" hangingPunct="1">
        <a:lnSpc>
          <a:spcPct val="95000"/>
        </a:lnSpc>
        <a:spcBef>
          <a:spcPct val="0"/>
        </a:spcBef>
        <a:spcAft>
          <a:spcPct val="0"/>
        </a:spcAft>
        <a:buClr>
          <a:schemeClr val="hlink"/>
        </a:buClr>
        <a:buFont typeface="Verdana" pitchFamily="34" charset="0"/>
        <a:buChar char="–"/>
        <a:defRPr sz="900">
          <a:solidFill>
            <a:schemeClr val="tx2"/>
          </a:solidFill>
          <a:latin typeface="+mn-lt"/>
        </a:defRPr>
      </a:lvl3pPr>
      <a:lvl4pPr marL="1339454" indent="-157163" algn="l" rtl="0" eaLnBrk="1" fontAlgn="base" hangingPunct="1">
        <a:lnSpc>
          <a:spcPct val="95000"/>
        </a:lnSpc>
        <a:spcBef>
          <a:spcPct val="0"/>
        </a:spcBef>
        <a:spcAft>
          <a:spcPct val="0"/>
        </a:spcAft>
        <a:buChar char="–"/>
        <a:defRPr sz="825">
          <a:solidFill>
            <a:schemeClr val="tx2"/>
          </a:solidFill>
          <a:latin typeface="+mn-lt"/>
        </a:defRPr>
      </a:lvl4pPr>
      <a:lvl5pPr marL="1473994" indent="2381" algn="l" rtl="0" eaLnBrk="1" fontAlgn="base" hangingPunct="1">
        <a:lnSpc>
          <a:spcPct val="95000"/>
        </a:lnSpc>
        <a:spcBef>
          <a:spcPct val="0"/>
        </a:spcBef>
        <a:spcAft>
          <a:spcPct val="0"/>
        </a:spcAft>
        <a:defRPr sz="750">
          <a:solidFill>
            <a:schemeClr val="tx2"/>
          </a:solidFill>
          <a:latin typeface="+mn-lt"/>
        </a:defRPr>
      </a:lvl5pPr>
      <a:lvl6pPr marL="1816894" indent="2381" algn="l" rtl="0" eaLnBrk="1" fontAlgn="base" hangingPunct="1">
        <a:lnSpc>
          <a:spcPct val="95000"/>
        </a:lnSpc>
        <a:spcBef>
          <a:spcPct val="0"/>
        </a:spcBef>
        <a:spcAft>
          <a:spcPct val="0"/>
        </a:spcAft>
        <a:defRPr sz="750">
          <a:solidFill>
            <a:schemeClr val="tx2"/>
          </a:solidFill>
          <a:latin typeface="+mn-lt"/>
        </a:defRPr>
      </a:lvl6pPr>
      <a:lvl7pPr marL="2159794" indent="2381" algn="l" rtl="0" eaLnBrk="1" fontAlgn="base" hangingPunct="1">
        <a:lnSpc>
          <a:spcPct val="95000"/>
        </a:lnSpc>
        <a:spcBef>
          <a:spcPct val="0"/>
        </a:spcBef>
        <a:spcAft>
          <a:spcPct val="0"/>
        </a:spcAft>
        <a:defRPr sz="750">
          <a:solidFill>
            <a:schemeClr val="tx2"/>
          </a:solidFill>
          <a:latin typeface="+mn-lt"/>
        </a:defRPr>
      </a:lvl7pPr>
      <a:lvl8pPr marL="2502694" indent="2381" algn="l" rtl="0" eaLnBrk="1" fontAlgn="base" hangingPunct="1">
        <a:lnSpc>
          <a:spcPct val="95000"/>
        </a:lnSpc>
        <a:spcBef>
          <a:spcPct val="0"/>
        </a:spcBef>
        <a:spcAft>
          <a:spcPct val="0"/>
        </a:spcAft>
        <a:defRPr sz="750">
          <a:solidFill>
            <a:schemeClr val="tx2"/>
          </a:solidFill>
          <a:latin typeface="+mn-lt"/>
        </a:defRPr>
      </a:lvl8pPr>
      <a:lvl9pPr marL="2845594" indent="2381" algn="l" rtl="0" eaLnBrk="1" fontAlgn="base" hangingPunct="1">
        <a:lnSpc>
          <a:spcPct val="95000"/>
        </a:lnSpc>
        <a:spcBef>
          <a:spcPct val="0"/>
        </a:spcBef>
        <a:spcAft>
          <a:spcPct val="0"/>
        </a:spcAft>
        <a:defRPr sz="750">
          <a:solidFill>
            <a:schemeClr val="tx2"/>
          </a:solidFill>
          <a:latin typeface="+mn-lt"/>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gray">
          <a:xfrm>
            <a:off x="395289" y="4569620"/>
            <a:ext cx="7056437" cy="27027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Verdana" pitchFamily="34" charset="0"/>
              </a:defRPr>
            </a:lvl1pPr>
            <a:lvl2pPr marL="742950" indent="-285750">
              <a:defRPr sz="2400">
                <a:solidFill>
                  <a:schemeClr val="tx1"/>
                </a:solidFill>
                <a:latin typeface="Verdana" pitchFamily="34" charset="0"/>
              </a:defRPr>
            </a:lvl2pPr>
            <a:lvl3pPr marL="1143000" indent="-228600">
              <a:defRPr sz="2400">
                <a:solidFill>
                  <a:schemeClr val="tx1"/>
                </a:solidFill>
                <a:latin typeface="Verdana" pitchFamily="34" charset="0"/>
              </a:defRPr>
            </a:lvl3pPr>
            <a:lvl4pPr marL="1600200" indent="-228600">
              <a:defRPr sz="2400">
                <a:solidFill>
                  <a:schemeClr val="tx1"/>
                </a:solidFill>
                <a:latin typeface="Verdana" pitchFamily="34" charset="0"/>
              </a:defRPr>
            </a:lvl4pPr>
            <a:lvl5pPr marL="2057400" indent="-22860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pPr>
              <a:defRPr/>
            </a:pPr>
            <a:endParaRPr lang="fr-FR" altLang="fr-FR" sz="1800"/>
          </a:p>
        </p:txBody>
      </p:sp>
      <p:sp>
        <p:nvSpPr>
          <p:cNvPr id="306179" name="Rectangle 3"/>
          <p:cNvSpPr>
            <a:spLocks noGrp="1" noChangeArrowheads="1"/>
          </p:cNvSpPr>
          <p:nvPr>
            <p:ph type="dt" sz="half" idx="2"/>
          </p:nvPr>
        </p:nvSpPr>
        <p:spPr bwMode="gray">
          <a:xfrm>
            <a:off x="827089" y="4569620"/>
            <a:ext cx="3313112" cy="270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sz="600">
                <a:solidFill>
                  <a:schemeClr val="bg1"/>
                </a:solidFill>
              </a:defRPr>
            </a:lvl1pPr>
          </a:lstStyle>
          <a:p>
            <a:fld id="{B8A7E6C8-FD43-4E61-8F4A-5838002F87BD}" type="datetimeFigureOut">
              <a:rPr lang="en-US" smtClean="0"/>
              <a:t>6/23/2025</a:t>
            </a:fld>
            <a:endParaRPr lang="en-US"/>
          </a:p>
        </p:txBody>
      </p:sp>
      <p:sp>
        <p:nvSpPr>
          <p:cNvPr id="306180" name="Rectangle 4"/>
          <p:cNvSpPr>
            <a:spLocks noGrp="1" noChangeArrowheads="1"/>
          </p:cNvSpPr>
          <p:nvPr>
            <p:ph type="sldNum" sz="quarter" idx="4"/>
          </p:nvPr>
        </p:nvSpPr>
        <p:spPr bwMode="gray">
          <a:xfrm>
            <a:off x="395289" y="4569620"/>
            <a:ext cx="288925" cy="270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a:defRPr sz="600">
                <a:solidFill>
                  <a:schemeClr val="bg1"/>
                </a:solidFill>
              </a:defRPr>
            </a:lvl1pPr>
          </a:lstStyle>
          <a:p>
            <a:fld id="{58AC54D0-6F24-4131-BD89-A6C5953DA250}" type="slidenum">
              <a:rPr lang="en-US" smtClean="0"/>
              <a:t>‹#›</a:t>
            </a:fld>
            <a:endParaRPr lang="en-US"/>
          </a:p>
        </p:txBody>
      </p:sp>
      <p:pic>
        <p:nvPicPr>
          <p:cNvPr id="1029" name="Picture 5" descr="RVB_NATIXIS_10CM"/>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gray">
          <a:xfrm>
            <a:off x="7596188" y="4569620"/>
            <a:ext cx="1335087" cy="279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Line 6"/>
          <p:cNvSpPr>
            <a:spLocks noChangeShapeType="1"/>
          </p:cNvSpPr>
          <p:nvPr/>
        </p:nvSpPr>
        <p:spPr bwMode="gray">
          <a:xfrm flipV="1">
            <a:off x="742950" y="4652964"/>
            <a:ext cx="0" cy="102394"/>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sz="1800"/>
          </a:p>
        </p:txBody>
      </p:sp>
      <p:sp>
        <p:nvSpPr>
          <p:cNvPr id="1031" name="Rectangle 7"/>
          <p:cNvSpPr>
            <a:spLocks noGrp="1" noChangeArrowheads="1"/>
          </p:cNvSpPr>
          <p:nvPr>
            <p:ph type="title"/>
          </p:nvPr>
        </p:nvSpPr>
        <p:spPr bwMode="gray">
          <a:xfrm>
            <a:off x="539751" y="303610"/>
            <a:ext cx="6623050"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fr-FR" altLang="fr-FR"/>
              <a:t>Cliquez et modifiez le titre</a:t>
            </a:r>
          </a:p>
        </p:txBody>
      </p:sp>
      <p:sp>
        <p:nvSpPr>
          <p:cNvPr id="1032" name="Rectangle 8"/>
          <p:cNvSpPr>
            <a:spLocks noGrp="1" noChangeArrowheads="1"/>
          </p:cNvSpPr>
          <p:nvPr>
            <p:ph type="body" idx="1"/>
          </p:nvPr>
        </p:nvSpPr>
        <p:spPr bwMode="gray">
          <a:xfrm>
            <a:off x="539751" y="877491"/>
            <a:ext cx="8064500" cy="363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p:txBody>
      </p:sp>
      <p:sp>
        <p:nvSpPr>
          <p:cNvPr id="1033" name="Line 9"/>
          <p:cNvSpPr>
            <a:spLocks noChangeShapeType="1"/>
          </p:cNvSpPr>
          <p:nvPr/>
        </p:nvSpPr>
        <p:spPr bwMode="gray">
          <a:xfrm>
            <a:off x="395289" y="673894"/>
            <a:ext cx="8347075" cy="0"/>
          </a:xfrm>
          <a:prstGeom prst="line">
            <a:avLst/>
          </a:prstGeom>
          <a:noFill/>
          <a:ln w="12700">
            <a:solidFill>
              <a:srgbClr val="4091A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sz="1800"/>
          </a:p>
        </p:txBody>
      </p:sp>
      <p:pic>
        <p:nvPicPr>
          <p:cNvPr id="12" name="Picture 2" descr="Q:\Fmr\Secretariat\MAQUETTES _NATIXIS\2014\ECO\economic.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162800" y="216208"/>
            <a:ext cx="1862926" cy="3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679670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Lst>
  <p:txStyles>
    <p:titleStyle>
      <a:lvl1pPr algn="l" rtl="0" eaLnBrk="1" fontAlgn="base" hangingPunct="1">
        <a:spcBef>
          <a:spcPct val="0"/>
        </a:spcBef>
        <a:spcAft>
          <a:spcPct val="0"/>
        </a:spcAft>
        <a:defRPr sz="1500" b="1">
          <a:solidFill>
            <a:srgbClr val="4091A7"/>
          </a:solidFill>
          <a:latin typeface="+mj-lt"/>
          <a:ea typeface="+mj-ea"/>
          <a:cs typeface="+mj-cs"/>
        </a:defRPr>
      </a:lvl1pPr>
      <a:lvl2pPr algn="l" rtl="0" eaLnBrk="1" fontAlgn="base" hangingPunct="1">
        <a:spcBef>
          <a:spcPct val="0"/>
        </a:spcBef>
        <a:spcAft>
          <a:spcPct val="0"/>
        </a:spcAft>
        <a:defRPr sz="1500" b="1">
          <a:solidFill>
            <a:srgbClr val="4B547F"/>
          </a:solidFill>
          <a:latin typeface="Verdana" pitchFamily="34" charset="0"/>
        </a:defRPr>
      </a:lvl2pPr>
      <a:lvl3pPr algn="l" rtl="0" eaLnBrk="1" fontAlgn="base" hangingPunct="1">
        <a:spcBef>
          <a:spcPct val="0"/>
        </a:spcBef>
        <a:spcAft>
          <a:spcPct val="0"/>
        </a:spcAft>
        <a:defRPr sz="1500" b="1">
          <a:solidFill>
            <a:srgbClr val="4B547F"/>
          </a:solidFill>
          <a:latin typeface="Verdana" pitchFamily="34" charset="0"/>
        </a:defRPr>
      </a:lvl3pPr>
      <a:lvl4pPr algn="l" rtl="0" eaLnBrk="1" fontAlgn="base" hangingPunct="1">
        <a:spcBef>
          <a:spcPct val="0"/>
        </a:spcBef>
        <a:spcAft>
          <a:spcPct val="0"/>
        </a:spcAft>
        <a:defRPr sz="1500" b="1">
          <a:solidFill>
            <a:srgbClr val="4B547F"/>
          </a:solidFill>
          <a:latin typeface="Verdana" pitchFamily="34" charset="0"/>
        </a:defRPr>
      </a:lvl4pPr>
      <a:lvl5pPr algn="l" rtl="0" eaLnBrk="1" fontAlgn="base" hangingPunct="1">
        <a:spcBef>
          <a:spcPct val="0"/>
        </a:spcBef>
        <a:spcAft>
          <a:spcPct val="0"/>
        </a:spcAft>
        <a:defRPr sz="1500" b="1">
          <a:solidFill>
            <a:srgbClr val="4B547F"/>
          </a:solidFill>
          <a:latin typeface="Verdana" pitchFamily="34" charset="0"/>
        </a:defRPr>
      </a:lvl5pPr>
      <a:lvl6pPr marL="342900" algn="l" rtl="0" eaLnBrk="1" fontAlgn="base" hangingPunct="1">
        <a:spcBef>
          <a:spcPct val="0"/>
        </a:spcBef>
        <a:spcAft>
          <a:spcPct val="0"/>
        </a:spcAft>
        <a:defRPr sz="1875" b="1">
          <a:solidFill>
            <a:srgbClr val="7789AB"/>
          </a:solidFill>
          <a:latin typeface="Verdana" pitchFamily="34" charset="0"/>
        </a:defRPr>
      </a:lvl6pPr>
      <a:lvl7pPr marL="685800" algn="l" rtl="0" eaLnBrk="1" fontAlgn="base" hangingPunct="1">
        <a:spcBef>
          <a:spcPct val="0"/>
        </a:spcBef>
        <a:spcAft>
          <a:spcPct val="0"/>
        </a:spcAft>
        <a:defRPr sz="1875" b="1">
          <a:solidFill>
            <a:srgbClr val="7789AB"/>
          </a:solidFill>
          <a:latin typeface="Verdana" pitchFamily="34" charset="0"/>
        </a:defRPr>
      </a:lvl7pPr>
      <a:lvl8pPr marL="1028700" algn="l" rtl="0" eaLnBrk="1" fontAlgn="base" hangingPunct="1">
        <a:spcBef>
          <a:spcPct val="0"/>
        </a:spcBef>
        <a:spcAft>
          <a:spcPct val="0"/>
        </a:spcAft>
        <a:defRPr sz="1875" b="1">
          <a:solidFill>
            <a:srgbClr val="7789AB"/>
          </a:solidFill>
          <a:latin typeface="Verdana" pitchFamily="34" charset="0"/>
        </a:defRPr>
      </a:lvl8pPr>
      <a:lvl9pPr marL="1371600" algn="l" rtl="0" eaLnBrk="1" fontAlgn="base" hangingPunct="1">
        <a:spcBef>
          <a:spcPct val="0"/>
        </a:spcBef>
        <a:spcAft>
          <a:spcPct val="0"/>
        </a:spcAft>
        <a:defRPr sz="1875" b="1">
          <a:solidFill>
            <a:srgbClr val="7789AB"/>
          </a:solidFill>
          <a:latin typeface="Verdana" pitchFamily="34" charset="0"/>
        </a:defRPr>
      </a:lvl9pPr>
    </p:titleStyle>
    <p:bodyStyle>
      <a:lvl1pPr marL="257175" indent="-257175" algn="l" defTabSz="542925" rtl="0" eaLnBrk="1" fontAlgn="base" hangingPunct="1">
        <a:spcBef>
          <a:spcPct val="20000"/>
        </a:spcBef>
        <a:spcAft>
          <a:spcPct val="0"/>
        </a:spcAft>
        <a:defRPr sz="1200" b="1">
          <a:solidFill>
            <a:schemeClr val="tx1"/>
          </a:solidFill>
          <a:latin typeface="+mn-lt"/>
          <a:ea typeface="+mn-ea"/>
          <a:cs typeface="+mn-cs"/>
        </a:defRPr>
      </a:lvl1pPr>
      <a:lvl2pPr marL="202406" indent="-200025" algn="l" defTabSz="542925" rtl="0" eaLnBrk="1" fontAlgn="base" hangingPunct="1">
        <a:spcBef>
          <a:spcPct val="20000"/>
        </a:spcBef>
        <a:spcAft>
          <a:spcPct val="0"/>
        </a:spcAft>
        <a:buClr>
          <a:srgbClr val="4091A7"/>
        </a:buClr>
        <a:buChar char="•"/>
        <a:defRPr sz="1050" b="1">
          <a:solidFill>
            <a:srgbClr val="4091A7"/>
          </a:solidFill>
          <a:latin typeface="+mn-lt"/>
        </a:defRPr>
      </a:lvl2pPr>
      <a:lvl3pPr marL="406004" indent="-205979" algn="l" defTabSz="542925" rtl="0" eaLnBrk="1" fontAlgn="base" hangingPunct="1">
        <a:spcBef>
          <a:spcPct val="20000"/>
        </a:spcBef>
        <a:spcAft>
          <a:spcPct val="0"/>
        </a:spcAft>
        <a:buClr>
          <a:schemeClr val="tx2"/>
        </a:buClr>
        <a:buSzPct val="120000"/>
        <a:buFont typeface="Verdana" pitchFamily="34" charset="0"/>
        <a:buChar char="–"/>
        <a:tabLst>
          <a:tab pos="335756" algn="l"/>
        </a:tabLst>
        <a:defRPr sz="900">
          <a:solidFill>
            <a:schemeClr val="tx2"/>
          </a:solidFill>
          <a:latin typeface="+mn-lt"/>
        </a:defRPr>
      </a:lvl3pPr>
      <a:lvl4pPr marL="677466" indent="351235" algn="l" defTabSz="542925" rtl="0" eaLnBrk="1" fontAlgn="base" hangingPunct="1">
        <a:spcBef>
          <a:spcPct val="20000"/>
        </a:spcBef>
        <a:spcAft>
          <a:spcPct val="0"/>
        </a:spcAft>
        <a:buClr>
          <a:schemeClr val="accent1"/>
        </a:buClr>
        <a:buFont typeface="Wingdings" pitchFamily="2" charset="2"/>
        <a:defRPr sz="900">
          <a:solidFill>
            <a:schemeClr val="tx2"/>
          </a:solidFill>
          <a:latin typeface="+mn-lt"/>
        </a:defRPr>
      </a:lvl4pPr>
      <a:lvl5pPr marL="1543050" indent="-171450" algn="l" rtl="0" eaLnBrk="1" fontAlgn="base" hangingPunct="1">
        <a:spcBef>
          <a:spcPct val="20000"/>
        </a:spcBef>
        <a:spcAft>
          <a:spcPct val="0"/>
        </a:spcAft>
        <a:buChar char="»"/>
        <a:defRPr sz="1500">
          <a:solidFill>
            <a:srgbClr val="000000"/>
          </a:solidFill>
          <a:latin typeface="Arial" charset="0"/>
        </a:defRPr>
      </a:lvl5pPr>
      <a:lvl6pPr marL="1885950" indent="-171450" algn="l" rtl="0" eaLnBrk="1" fontAlgn="base" hangingPunct="1">
        <a:spcBef>
          <a:spcPct val="20000"/>
        </a:spcBef>
        <a:spcAft>
          <a:spcPct val="0"/>
        </a:spcAft>
        <a:buChar char="»"/>
        <a:defRPr sz="1500">
          <a:solidFill>
            <a:srgbClr val="000000"/>
          </a:solidFill>
          <a:latin typeface="Arial" charset="0"/>
        </a:defRPr>
      </a:lvl6pPr>
      <a:lvl7pPr marL="2228850" indent="-171450" algn="l" rtl="0" eaLnBrk="1" fontAlgn="base" hangingPunct="1">
        <a:spcBef>
          <a:spcPct val="20000"/>
        </a:spcBef>
        <a:spcAft>
          <a:spcPct val="0"/>
        </a:spcAft>
        <a:buChar char="»"/>
        <a:defRPr sz="1500">
          <a:solidFill>
            <a:srgbClr val="000000"/>
          </a:solidFill>
          <a:latin typeface="Arial" charset="0"/>
        </a:defRPr>
      </a:lvl7pPr>
      <a:lvl8pPr marL="2571750" indent="-171450" algn="l" rtl="0" eaLnBrk="1" fontAlgn="base" hangingPunct="1">
        <a:spcBef>
          <a:spcPct val="20000"/>
        </a:spcBef>
        <a:spcAft>
          <a:spcPct val="0"/>
        </a:spcAft>
        <a:buChar char="»"/>
        <a:defRPr sz="1500">
          <a:solidFill>
            <a:srgbClr val="000000"/>
          </a:solidFill>
          <a:latin typeface="Arial" charset="0"/>
        </a:defRPr>
      </a:lvl8pPr>
      <a:lvl9pPr marL="2914650" indent="-171450" algn="l" rtl="0" eaLnBrk="1" fontAlgn="base" hangingPunct="1">
        <a:spcBef>
          <a:spcPct val="20000"/>
        </a:spcBef>
        <a:spcAft>
          <a:spcPct val="0"/>
        </a:spcAft>
        <a:buChar char="»"/>
        <a:defRPr sz="1500">
          <a:solidFill>
            <a:srgbClr val="000000"/>
          </a:solidFill>
          <a:latin typeface="Arial" charset="0"/>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gray">
          <a:xfrm>
            <a:off x="395289" y="4569620"/>
            <a:ext cx="7056437" cy="27027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Verdana" pitchFamily="34" charset="0"/>
              </a:defRPr>
            </a:lvl1pPr>
            <a:lvl2pPr marL="742950" indent="-285750">
              <a:defRPr sz="2400">
                <a:solidFill>
                  <a:schemeClr val="tx1"/>
                </a:solidFill>
                <a:latin typeface="Verdana" pitchFamily="34" charset="0"/>
              </a:defRPr>
            </a:lvl2pPr>
            <a:lvl3pPr marL="1143000" indent="-228600">
              <a:defRPr sz="2400">
                <a:solidFill>
                  <a:schemeClr val="tx1"/>
                </a:solidFill>
                <a:latin typeface="Verdana" pitchFamily="34" charset="0"/>
              </a:defRPr>
            </a:lvl3pPr>
            <a:lvl4pPr marL="1600200" indent="-228600">
              <a:defRPr sz="2400">
                <a:solidFill>
                  <a:schemeClr val="tx1"/>
                </a:solidFill>
                <a:latin typeface="Verdana" pitchFamily="34" charset="0"/>
              </a:defRPr>
            </a:lvl4pPr>
            <a:lvl5pPr marL="2057400" indent="-22860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pPr>
              <a:defRPr/>
            </a:pPr>
            <a:endParaRPr lang="fr-FR" altLang="fr-FR" sz="1800"/>
          </a:p>
        </p:txBody>
      </p:sp>
      <p:sp>
        <p:nvSpPr>
          <p:cNvPr id="306179" name="Rectangle 3"/>
          <p:cNvSpPr>
            <a:spLocks noGrp="1" noChangeArrowheads="1"/>
          </p:cNvSpPr>
          <p:nvPr>
            <p:ph type="dt" sz="half" idx="2"/>
          </p:nvPr>
        </p:nvSpPr>
        <p:spPr bwMode="gray">
          <a:xfrm>
            <a:off x="827089" y="4569620"/>
            <a:ext cx="3313112" cy="270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sz="600">
                <a:solidFill>
                  <a:schemeClr val="bg1"/>
                </a:solidFill>
              </a:defRPr>
            </a:lvl1pPr>
          </a:lstStyle>
          <a:p>
            <a:fld id="{B8A7E6C8-FD43-4E61-8F4A-5838002F87BD}" type="datetimeFigureOut">
              <a:rPr lang="en-US" smtClean="0"/>
              <a:t>6/23/2025</a:t>
            </a:fld>
            <a:endParaRPr lang="en-US"/>
          </a:p>
        </p:txBody>
      </p:sp>
      <p:sp>
        <p:nvSpPr>
          <p:cNvPr id="306180" name="Rectangle 4"/>
          <p:cNvSpPr>
            <a:spLocks noGrp="1" noChangeArrowheads="1"/>
          </p:cNvSpPr>
          <p:nvPr>
            <p:ph type="sldNum" sz="quarter" idx="4"/>
          </p:nvPr>
        </p:nvSpPr>
        <p:spPr bwMode="gray">
          <a:xfrm>
            <a:off x="395289" y="4569620"/>
            <a:ext cx="288925" cy="270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a:defRPr sz="600">
                <a:solidFill>
                  <a:schemeClr val="bg1"/>
                </a:solidFill>
              </a:defRPr>
            </a:lvl1pPr>
          </a:lstStyle>
          <a:p>
            <a:fld id="{58AC54D0-6F24-4131-BD89-A6C5953DA250}" type="slidenum">
              <a:rPr lang="en-US" smtClean="0"/>
              <a:t>‹#›</a:t>
            </a:fld>
            <a:endParaRPr lang="en-US"/>
          </a:p>
        </p:txBody>
      </p:sp>
      <p:pic>
        <p:nvPicPr>
          <p:cNvPr id="1029" name="Picture 5" descr="RVB_NATIXIS_10CM"/>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gray">
          <a:xfrm>
            <a:off x="7596188" y="4569620"/>
            <a:ext cx="1335087" cy="279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Line 6"/>
          <p:cNvSpPr>
            <a:spLocks noChangeShapeType="1"/>
          </p:cNvSpPr>
          <p:nvPr/>
        </p:nvSpPr>
        <p:spPr bwMode="gray">
          <a:xfrm flipV="1">
            <a:off x="742950" y="4652964"/>
            <a:ext cx="0" cy="102394"/>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sz="1800"/>
          </a:p>
        </p:txBody>
      </p:sp>
      <p:sp>
        <p:nvSpPr>
          <p:cNvPr id="1031" name="Rectangle 7"/>
          <p:cNvSpPr>
            <a:spLocks noGrp="1" noChangeArrowheads="1"/>
          </p:cNvSpPr>
          <p:nvPr>
            <p:ph type="title"/>
          </p:nvPr>
        </p:nvSpPr>
        <p:spPr bwMode="gray">
          <a:xfrm>
            <a:off x="539751" y="303610"/>
            <a:ext cx="6623050"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fr-FR" altLang="fr-FR"/>
              <a:t>Cliquez et modifiez le titre</a:t>
            </a:r>
          </a:p>
        </p:txBody>
      </p:sp>
      <p:sp>
        <p:nvSpPr>
          <p:cNvPr id="1032" name="Rectangle 8"/>
          <p:cNvSpPr>
            <a:spLocks noGrp="1" noChangeArrowheads="1"/>
          </p:cNvSpPr>
          <p:nvPr>
            <p:ph type="body" idx="1"/>
          </p:nvPr>
        </p:nvSpPr>
        <p:spPr bwMode="gray">
          <a:xfrm>
            <a:off x="539751" y="877491"/>
            <a:ext cx="8064500" cy="363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p:txBody>
      </p:sp>
      <p:sp>
        <p:nvSpPr>
          <p:cNvPr id="1033" name="Line 9"/>
          <p:cNvSpPr>
            <a:spLocks noChangeShapeType="1"/>
          </p:cNvSpPr>
          <p:nvPr/>
        </p:nvSpPr>
        <p:spPr bwMode="gray">
          <a:xfrm>
            <a:off x="395289" y="673894"/>
            <a:ext cx="8347075" cy="0"/>
          </a:xfrm>
          <a:prstGeom prst="line">
            <a:avLst/>
          </a:prstGeom>
          <a:noFill/>
          <a:ln w="12700">
            <a:solidFill>
              <a:srgbClr val="4091A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sz="1800"/>
          </a:p>
        </p:txBody>
      </p:sp>
      <p:pic>
        <p:nvPicPr>
          <p:cNvPr id="12" name="Picture 2" descr="Q:\Fmr\Secretariat\MAQUETTES _NATIXIS\2014\ECO\economic.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162800" y="216208"/>
            <a:ext cx="1862926" cy="3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37572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Lst>
  <p:txStyles>
    <p:titleStyle>
      <a:lvl1pPr algn="l" rtl="0" eaLnBrk="1" fontAlgn="base" hangingPunct="1">
        <a:spcBef>
          <a:spcPct val="0"/>
        </a:spcBef>
        <a:spcAft>
          <a:spcPct val="0"/>
        </a:spcAft>
        <a:defRPr sz="1500" b="1">
          <a:solidFill>
            <a:srgbClr val="4091A7"/>
          </a:solidFill>
          <a:latin typeface="+mj-lt"/>
          <a:ea typeface="+mj-ea"/>
          <a:cs typeface="+mj-cs"/>
        </a:defRPr>
      </a:lvl1pPr>
      <a:lvl2pPr algn="l" rtl="0" eaLnBrk="1" fontAlgn="base" hangingPunct="1">
        <a:spcBef>
          <a:spcPct val="0"/>
        </a:spcBef>
        <a:spcAft>
          <a:spcPct val="0"/>
        </a:spcAft>
        <a:defRPr sz="1500" b="1">
          <a:solidFill>
            <a:srgbClr val="4B547F"/>
          </a:solidFill>
          <a:latin typeface="Verdana" pitchFamily="34" charset="0"/>
        </a:defRPr>
      </a:lvl2pPr>
      <a:lvl3pPr algn="l" rtl="0" eaLnBrk="1" fontAlgn="base" hangingPunct="1">
        <a:spcBef>
          <a:spcPct val="0"/>
        </a:spcBef>
        <a:spcAft>
          <a:spcPct val="0"/>
        </a:spcAft>
        <a:defRPr sz="1500" b="1">
          <a:solidFill>
            <a:srgbClr val="4B547F"/>
          </a:solidFill>
          <a:latin typeface="Verdana" pitchFamily="34" charset="0"/>
        </a:defRPr>
      </a:lvl3pPr>
      <a:lvl4pPr algn="l" rtl="0" eaLnBrk="1" fontAlgn="base" hangingPunct="1">
        <a:spcBef>
          <a:spcPct val="0"/>
        </a:spcBef>
        <a:spcAft>
          <a:spcPct val="0"/>
        </a:spcAft>
        <a:defRPr sz="1500" b="1">
          <a:solidFill>
            <a:srgbClr val="4B547F"/>
          </a:solidFill>
          <a:latin typeface="Verdana" pitchFamily="34" charset="0"/>
        </a:defRPr>
      </a:lvl4pPr>
      <a:lvl5pPr algn="l" rtl="0" eaLnBrk="1" fontAlgn="base" hangingPunct="1">
        <a:spcBef>
          <a:spcPct val="0"/>
        </a:spcBef>
        <a:spcAft>
          <a:spcPct val="0"/>
        </a:spcAft>
        <a:defRPr sz="1500" b="1">
          <a:solidFill>
            <a:srgbClr val="4B547F"/>
          </a:solidFill>
          <a:latin typeface="Verdana" pitchFamily="34" charset="0"/>
        </a:defRPr>
      </a:lvl5pPr>
      <a:lvl6pPr marL="342900" algn="l" rtl="0" eaLnBrk="1" fontAlgn="base" hangingPunct="1">
        <a:spcBef>
          <a:spcPct val="0"/>
        </a:spcBef>
        <a:spcAft>
          <a:spcPct val="0"/>
        </a:spcAft>
        <a:defRPr sz="1875" b="1">
          <a:solidFill>
            <a:srgbClr val="7789AB"/>
          </a:solidFill>
          <a:latin typeface="Verdana" pitchFamily="34" charset="0"/>
        </a:defRPr>
      </a:lvl6pPr>
      <a:lvl7pPr marL="685800" algn="l" rtl="0" eaLnBrk="1" fontAlgn="base" hangingPunct="1">
        <a:spcBef>
          <a:spcPct val="0"/>
        </a:spcBef>
        <a:spcAft>
          <a:spcPct val="0"/>
        </a:spcAft>
        <a:defRPr sz="1875" b="1">
          <a:solidFill>
            <a:srgbClr val="7789AB"/>
          </a:solidFill>
          <a:latin typeface="Verdana" pitchFamily="34" charset="0"/>
        </a:defRPr>
      </a:lvl7pPr>
      <a:lvl8pPr marL="1028700" algn="l" rtl="0" eaLnBrk="1" fontAlgn="base" hangingPunct="1">
        <a:spcBef>
          <a:spcPct val="0"/>
        </a:spcBef>
        <a:spcAft>
          <a:spcPct val="0"/>
        </a:spcAft>
        <a:defRPr sz="1875" b="1">
          <a:solidFill>
            <a:srgbClr val="7789AB"/>
          </a:solidFill>
          <a:latin typeface="Verdana" pitchFamily="34" charset="0"/>
        </a:defRPr>
      </a:lvl8pPr>
      <a:lvl9pPr marL="1371600" algn="l" rtl="0" eaLnBrk="1" fontAlgn="base" hangingPunct="1">
        <a:spcBef>
          <a:spcPct val="0"/>
        </a:spcBef>
        <a:spcAft>
          <a:spcPct val="0"/>
        </a:spcAft>
        <a:defRPr sz="1875" b="1">
          <a:solidFill>
            <a:srgbClr val="7789AB"/>
          </a:solidFill>
          <a:latin typeface="Verdana" pitchFamily="34" charset="0"/>
        </a:defRPr>
      </a:lvl9pPr>
    </p:titleStyle>
    <p:bodyStyle>
      <a:lvl1pPr marL="257175" indent="-257175" algn="l" defTabSz="542925" rtl="0" eaLnBrk="1" fontAlgn="base" hangingPunct="1">
        <a:spcBef>
          <a:spcPct val="20000"/>
        </a:spcBef>
        <a:spcAft>
          <a:spcPct val="0"/>
        </a:spcAft>
        <a:defRPr sz="1200" b="1">
          <a:solidFill>
            <a:schemeClr val="tx1"/>
          </a:solidFill>
          <a:latin typeface="+mn-lt"/>
          <a:ea typeface="+mn-ea"/>
          <a:cs typeface="+mn-cs"/>
        </a:defRPr>
      </a:lvl1pPr>
      <a:lvl2pPr marL="202406" indent="-200025" algn="l" defTabSz="542925" rtl="0" eaLnBrk="1" fontAlgn="base" hangingPunct="1">
        <a:spcBef>
          <a:spcPct val="20000"/>
        </a:spcBef>
        <a:spcAft>
          <a:spcPct val="0"/>
        </a:spcAft>
        <a:buClr>
          <a:srgbClr val="4091A7"/>
        </a:buClr>
        <a:buChar char="•"/>
        <a:defRPr sz="1050" b="1">
          <a:solidFill>
            <a:srgbClr val="4091A7"/>
          </a:solidFill>
          <a:latin typeface="+mn-lt"/>
        </a:defRPr>
      </a:lvl2pPr>
      <a:lvl3pPr marL="406004" indent="-205979" algn="l" defTabSz="542925" rtl="0" eaLnBrk="1" fontAlgn="base" hangingPunct="1">
        <a:spcBef>
          <a:spcPct val="20000"/>
        </a:spcBef>
        <a:spcAft>
          <a:spcPct val="0"/>
        </a:spcAft>
        <a:buClr>
          <a:schemeClr val="tx2"/>
        </a:buClr>
        <a:buSzPct val="120000"/>
        <a:buFont typeface="Verdana" pitchFamily="34" charset="0"/>
        <a:buChar char="–"/>
        <a:tabLst>
          <a:tab pos="335756" algn="l"/>
        </a:tabLst>
        <a:defRPr sz="900">
          <a:solidFill>
            <a:schemeClr val="tx2"/>
          </a:solidFill>
          <a:latin typeface="+mn-lt"/>
        </a:defRPr>
      </a:lvl3pPr>
      <a:lvl4pPr marL="677466" indent="351235" algn="l" defTabSz="542925" rtl="0" eaLnBrk="1" fontAlgn="base" hangingPunct="1">
        <a:spcBef>
          <a:spcPct val="20000"/>
        </a:spcBef>
        <a:spcAft>
          <a:spcPct val="0"/>
        </a:spcAft>
        <a:buClr>
          <a:schemeClr val="accent1"/>
        </a:buClr>
        <a:buFont typeface="Wingdings" pitchFamily="2" charset="2"/>
        <a:defRPr sz="900">
          <a:solidFill>
            <a:schemeClr val="tx2"/>
          </a:solidFill>
          <a:latin typeface="+mn-lt"/>
        </a:defRPr>
      </a:lvl4pPr>
      <a:lvl5pPr marL="1543050" indent="-171450" algn="l" rtl="0" eaLnBrk="1" fontAlgn="base" hangingPunct="1">
        <a:spcBef>
          <a:spcPct val="20000"/>
        </a:spcBef>
        <a:spcAft>
          <a:spcPct val="0"/>
        </a:spcAft>
        <a:buChar char="»"/>
        <a:defRPr sz="1500">
          <a:solidFill>
            <a:srgbClr val="000000"/>
          </a:solidFill>
          <a:latin typeface="Arial" charset="0"/>
        </a:defRPr>
      </a:lvl5pPr>
      <a:lvl6pPr marL="1885950" indent="-171450" algn="l" rtl="0" eaLnBrk="1" fontAlgn="base" hangingPunct="1">
        <a:spcBef>
          <a:spcPct val="20000"/>
        </a:spcBef>
        <a:spcAft>
          <a:spcPct val="0"/>
        </a:spcAft>
        <a:buChar char="»"/>
        <a:defRPr sz="1500">
          <a:solidFill>
            <a:srgbClr val="000000"/>
          </a:solidFill>
          <a:latin typeface="Arial" charset="0"/>
        </a:defRPr>
      </a:lvl6pPr>
      <a:lvl7pPr marL="2228850" indent="-171450" algn="l" rtl="0" eaLnBrk="1" fontAlgn="base" hangingPunct="1">
        <a:spcBef>
          <a:spcPct val="20000"/>
        </a:spcBef>
        <a:spcAft>
          <a:spcPct val="0"/>
        </a:spcAft>
        <a:buChar char="»"/>
        <a:defRPr sz="1500">
          <a:solidFill>
            <a:srgbClr val="000000"/>
          </a:solidFill>
          <a:latin typeface="Arial" charset="0"/>
        </a:defRPr>
      </a:lvl7pPr>
      <a:lvl8pPr marL="2571750" indent="-171450" algn="l" rtl="0" eaLnBrk="1" fontAlgn="base" hangingPunct="1">
        <a:spcBef>
          <a:spcPct val="20000"/>
        </a:spcBef>
        <a:spcAft>
          <a:spcPct val="0"/>
        </a:spcAft>
        <a:buChar char="»"/>
        <a:defRPr sz="1500">
          <a:solidFill>
            <a:srgbClr val="000000"/>
          </a:solidFill>
          <a:latin typeface="Arial" charset="0"/>
        </a:defRPr>
      </a:lvl8pPr>
      <a:lvl9pPr marL="2914650" indent="-171450" algn="l" rtl="0" eaLnBrk="1" fontAlgn="base" hangingPunct="1">
        <a:spcBef>
          <a:spcPct val="20000"/>
        </a:spcBef>
        <a:spcAft>
          <a:spcPct val="0"/>
        </a:spcAft>
        <a:buChar char="»"/>
        <a:defRPr sz="1500">
          <a:solidFill>
            <a:srgbClr val="000000"/>
          </a:solidFill>
          <a:latin typeface="Arial" charset="0"/>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10"/>
          <p:cNvSpPr>
            <a:spLocks noChangeArrowheads="1"/>
          </p:cNvSpPr>
          <p:nvPr/>
        </p:nvSpPr>
        <p:spPr bwMode="gray">
          <a:xfrm>
            <a:off x="395289" y="4569620"/>
            <a:ext cx="7056437" cy="27027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Verdana" pitchFamily="34" charset="0"/>
              </a:defRPr>
            </a:lvl1pPr>
            <a:lvl2pPr marL="742950" indent="-285750">
              <a:defRPr sz="2400">
                <a:solidFill>
                  <a:schemeClr val="tx1"/>
                </a:solidFill>
                <a:latin typeface="Verdana" pitchFamily="34" charset="0"/>
              </a:defRPr>
            </a:lvl2pPr>
            <a:lvl3pPr marL="1143000" indent="-228600">
              <a:defRPr sz="2400">
                <a:solidFill>
                  <a:schemeClr val="tx1"/>
                </a:solidFill>
                <a:latin typeface="Verdana" pitchFamily="34" charset="0"/>
              </a:defRPr>
            </a:lvl3pPr>
            <a:lvl4pPr marL="1600200" indent="-228600">
              <a:defRPr sz="2400">
                <a:solidFill>
                  <a:schemeClr val="tx1"/>
                </a:solidFill>
                <a:latin typeface="Verdana" pitchFamily="34" charset="0"/>
              </a:defRPr>
            </a:lvl4pPr>
            <a:lvl5pPr marL="2057400" indent="-22860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pPr>
              <a:defRPr/>
            </a:pPr>
            <a:endParaRPr lang="fr-FR" altLang="fr-FR" sz="1800"/>
          </a:p>
        </p:txBody>
      </p:sp>
      <p:sp>
        <p:nvSpPr>
          <p:cNvPr id="2051" name="Rectangle 3"/>
          <p:cNvSpPr>
            <a:spLocks noGrp="1" noChangeArrowheads="1"/>
          </p:cNvSpPr>
          <p:nvPr>
            <p:ph type="body" idx="1"/>
          </p:nvPr>
        </p:nvSpPr>
        <p:spPr bwMode="gray">
          <a:xfrm>
            <a:off x="539751" y="1168003"/>
            <a:ext cx="8064500" cy="3348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fr-FR" altLang="fr-FR"/>
              <a:t>Cliquez pour modifier les styles du texte du masque</a:t>
            </a:r>
          </a:p>
        </p:txBody>
      </p:sp>
      <p:sp>
        <p:nvSpPr>
          <p:cNvPr id="1028" name="Rectangle 4"/>
          <p:cNvSpPr>
            <a:spLocks noGrp="1" noChangeArrowheads="1"/>
          </p:cNvSpPr>
          <p:nvPr>
            <p:ph type="dt" sz="half" idx="2"/>
          </p:nvPr>
        </p:nvSpPr>
        <p:spPr bwMode="gray">
          <a:xfrm>
            <a:off x="827089" y="4569620"/>
            <a:ext cx="3313112" cy="270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sz="600">
                <a:solidFill>
                  <a:schemeClr val="bg1"/>
                </a:solidFill>
              </a:defRPr>
            </a:lvl1pPr>
          </a:lstStyle>
          <a:p>
            <a:pPr>
              <a:defRPr/>
            </a:pPr>
            <a:fld id="{96C46465-A983-474E-8920-1ECA01222491}" type="datetime7">
              <a:rPr lang="en-US" altLang="fr-FR" smtClean="0"/>
              <a:t>Jun-25</a:t>
            </a:fld>
            <a:endParaRPr lang="fr-FR" altLang="fr-FR"/>
          </a:p>
        </p:txBody>
      </p:sp>
      <p:sp>
        <p:nvSpPr>
          <p:cNvPr id="1030" name="Rectangle 6"/>
          <p:cNvSpPr>
            <a:spLocks noGrp="1" noChangeArrowheads="1"/>
          </p:cNvSpPr>
          <p:nvPr>
            <p:ph type="sldNum" sz="quarter" idx="4"/>
          </p:nvPr>
        </p:nvSpPr>
        <p:spPr bwMode="gray">
          <a:xfrm>
            <a:off x="395289" y="4569620"/>
            <a:ext cx="288925" cy="270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a:defRPr sz="600">
                <a:solidFill>
                  <a:schemeClr val="bg1"/>
                </a:solidFill>
              </a:defRPr>
            </a:lvl1pPr>
          </a:lstStyle>
          <a:p>
            <a:pPr>
              <a:defRPr/>
            </a:pPr>
            <a:fld id="{2CFD3DDA-1C48-43B7-A1B7-A258073BCDAF}" type="slidenum">
              <a:rPr lang="fr-FR" altLang="fr-FR"/>
              <a:pPr>
                <a:defRPr/>
              </a:pPr>
              <a:t>‹#›</a:t>
            </a:fld>
            <a:endParaRPr lang="fr-FR" altLang="fr-FR"/>
          </a:p>
        </p:txBody>
      </p:sp>
      <p:pic>
        <p:nvPicPr>
          <p:cNvPr id="2054" name="Picture 11" descr="RVB_NATIXIS_10CM"/>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gray">
          <a:xfrm>
            <a:off x="7596188" y="4569620"/>
            <a:ext cx="1335087" cy="279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5" name="Line 12"/>
          <p:cNvSpPr>
            <a:spLocks noChangeShapeType="1"/>
          </p:cNvSpPr>
          <p:nvPr/>
        </p:nvSpPr>
        <p:spPr bwMode="gray">
          <a:xfrm flipV="1">
            <a:off x="742950" y="4652964"/>
            <a:ext cx="0" cy="102394"/>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sz="1800"/>
          </a:p>
        </p:txBody>
      </p:sp>
      <p:sp>
        <p:nvSpPr>
          <p:cNvPr id="2056" name="Rectangle 13"/>
          <p:cNvSpPr>
            <a:spLocks noGrp="1" noChangeArrowheads="1"/>
          </p:cNvSpPr>
          <p:nvPr>
            <p:ph type="title"/>
          </p:nvPr>
        </p:nvSpPr>
        <p:spPr bwMode="gray">
          <a:xfrm>
            <a:off x="539751" y="303610"/>
            <a:ext cx="8064500"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fr-FR" altLang="fr-FR"/>
              <a:t>Cliquez et modifiez le titre</a:t>
            </a:r>
          </a:p>
        </p:txBody>
      </p:sp>
      <p:sp>
        <p:nvSpPr>
          <p:cNvPr id="2057" name="Line 15"/>
          <p:cNvSpPr>
            <a:spLocks noChangeShapeType="1"/>
          </p:cNvSpPr>
          <p:nvPr/>
        </p:nvSpPr>
        <p:spPr bwMode="gray">
          <a:xfrm>
            <a:off x="395289" y="673894"/>
            <a:ext cx="8347075" cy="0"/>
          </a:xfrm>
          <a:prstGeom prst="line">
            <a:avLst/>
          </a:prstGeom>
          <a:noFill/>
          <a:ln w="12700">
            <a:solidFill>
              <a:srgbClr val="4091A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sz="1800"/>
          </a:p>
        </p:txBody>
      </p:sp>
      <p:pic>
        <p:nvPicPr>
          <p:cNvPr id="11" name="Picture 2" descr="Q:\Fmr\Secretariat\MAQUETTES _NATIXIS\2014\ECO\economic.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62800" y="216208"/>
            <a:ext cx="1862926" cy="3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5879327"/>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Lst>
  <p:hf hdr="0" ftr="0"/>
  <p:txStyles>
    <p:titleStyle>
      <a:lvl1pPr algn="l" rtl="0" eaLnBrk="1" fontAlgn="base" hangingPunct="1">
        <a:spcBef>
          <a:spcPct val="0"/>
        </a:spcBef>
        <a:spcAft>
          <a:spcPct val="0"/>
        </a:spcAft>
        <a:defRPr sz="1500" b="1">
          <a:solidFill>
            <a:srgbClr val="4091A7"/>
          </a:solidFill>
          <a:latin typeface="+mj-lt"/>
          <a:ea typeface="+mj-ea"/>
          <a:cs typeface="+mj-cs"/>
        </a:defRPr>
      </a:lvl1pPr>
      <a:lvl2pPr algn="l" rtl="0" eaLnBrk="1" fontAlgn="base" hangingPunct="1">
        <a:spcBef>
          <a:spcPct val="0"/>
        </a:spcBef>
        <a:spcAft>
          <a:spcPct val="0"/>
        </a:spcAft>
        <a:defRPr sz="1875" b="1">
          <a:solidFill>
            <a:srgbClr val="4B547F"/>
          </a:solidFill>
          <a:latin typeface="Verdana" pitchFamily="34" charset="0"/>
        </a:defRPr>
      </a:lvl2pPr>
      <a:lvl3pPr algn="l" rtl="0" eaLnBrk="1" fontAlgn="base" hangingPunct="1">
        <a:spcBef>
          <a:spcPct val="0"/>
        </a:spcBef>
        <a:spcAft>
          <a:spcPct val="0"/>
        </a:spcAft>
        <a:defRPr sz="1875" b="1">
          <a:solidFill>
            <a:srgbClr val="4B547F"/>
          </a:solidFill>
          <a:latin typeface="Verdana" pitchFamily="34" charset="0"/>
        </a:defRPr>
      </a:lvl3pPr>
      <a:lvl4pPr algn="l" rtl="0" eaLnBrk="1" fontAlgn="base" hangingPunct="1">
        <a:spcBef>
          <a:spcPct val="0"/>
        </a:spcBef>
        <a:spcAft>
          <a:spcPct val="0"/>
        </a:spcAft>
        <a:defRPr sz="1875" b="1">
          <a:solidFill>
            <a:srgbClr val="4B547F"/>
          </a:solidFill>
          <a:latin typeface="Verdana" pitchFamily="34" charset="0"/>
        </a:defRPr>
      </a:lvl4pPr>
      <a:lvl5pPr algn="l" rtl="0" eaLnBrk="1" fontAlgn="base" hangingPunct="1">
        <a:spcBef>
          <a:spcPct val="0"/>
        </a:spcBef>
        <a:spcAft>
          <a:spcPct val="0"/>
        </a:spcAft>
        <a:defRPr sz="1875" b="1">
          <a:solidFill>
            <a:srgbClr val="4B547F"/>
          </a:solidFill>
          <a:latin typeface="Verdana" pitchFamily="34" charset="0"/>
        </a:defRPr>
      </a:lvl5pPr>
      <a:lvl6pPr marL="342900" algn="l" rtl="0" eaLnBrk="1" fontAlgn="base" hangingPunct="1">
        <a:spcBef>
          <a:spcPct val="0"/>
        </a:spcBef>
        <a:spcAft>
          <a:spcPct val="0"/>
        </a:spcAft>
        <a:defRPr sz="1875" b="1">
          <a:solidFill>
            <a:srgbClr val="7789AB"/>
          </a:solidFill>
          <a:latin typeface="Verdana" pitchFamily="34" charset="0"/>
        </a:defRPr>
      </a:lvl6pPr>
      <a:lvl7pPr marL="685800" algn="l" rtl="0" eaLnBrk="1" fontAlgn="base" hangingPunct="1">
        <a:spcBef>
          <a:spcPct val="0"/>
        </a:spcBef>
        <a:spcAft>
          <a:spcPct val="0"/>
        </a:spcAft>
        <a:defRPr sz="1875" b="1">
          <a:solidFill>
            <a:srgbClr val="7789AB"/>
          </a:solidFill>
          <a:latin typeface="Verdana" pitchFamily="34" charset="0"/>
        </a:defRPr>
      </a:lvl7pPr>
      <a:lvl8pPr marL="1028700" algn="l" rtl="0" eaLnBrk="1" fontAlgn="base" hangingPunct="1">
        <a:spcBef>
          <a:spcPct val="0"/>
        </a:spcBef>
        <a:spcAft>
          <a:spcPct val="0"/>
        </a:spcAft>
        <a:defRPr sz="1875" b="1">
          <a:solidFill>
            <a:srgbClr val="7789AB"/>
          </a:solidFill>
          <a:latin typeface="Verdana" pitchFamily="34" charset="0"/>
        </a:defRPr>
      </a:lvl8pPr>
      <a:lvl9pPr marL="1371600" algn="l" rtl="0" eaLnBrk="1" fontAlgn="base" hangingPunct="1">
        <a:spcBef>
          <a:spcPct val="0"/>
        </a:spcBef>
        <a:spcAft>
          <a:spcPct val="0"/>
        </a:spcAft>
        <a:defRPr sz="1875" b="1">
          <a:solidFill>
            <a:srgbClr val="7789AB"/>
          </a:solidFill>
          <a:latin typeface="Verdana" pitchFamily="34" charset="0"/>
        </a:defRPr>
      </a:lvl9pPr>
    </p:titleStyle>
    <p:bodyStyle>
      <a:lvl1pPr marL="338138" indent="-338138" algn="l" rtl="0" eaLnBrk="1" fontAlgn="base" hangingPunct="1">
        <a:lnSpc>
          <a:spcPct val="95000"/>
        </a:lnSpc>
        <a:spcBef>
          <a:spcPct val="0"/>
        </a:spcBef>
        <a:spcAft>
          <a:spcPct val="0"/>
        </a:spcAft>
        <a:buClr>
          <a:srgbClr val="4091A7"/>
        </a:buClr>
        <a:buAutoNum type="arabicPeriod"/>
        <a:defRPr sz="1650" b="1">
          <a:solidFill>
            <a:schemeClr val="tx1"/>
          </a:solidFill>
          <a:latin typeface="+mn-lt"/>
          <a:ea typeface="+mn-ea"/>
          <a:cs typeface="+mn-cs"/>
        </a:defRPr>
      </a:lvl1pPr>
      <a:lvl2pPr marL="741760" indent="-200025" algn="l" rtl="0" eaLnBrk="1" fontAlgn="base" hangingPunct="1">
        <a:lnSpc>
          <a:spcPct val="95000"/>
        </a:lnSpc>
        <a:spcBef>
          <a:spcPct val="50000"/>
        </a:spcBef>
        <a:spcAft>
          <a:spcPct val="0"/>
        </a:spcAft>
        <a:buClr>
          <a:schemeClr val="bg2"/>
        </a:buClr>
        <a:buChar char="•"/>
        <a:defRPr sz="1050">
          <a:solidFill>
            <a:schemeClr val="hlink"/>
          </a:solidFill>
          <a:latin typeface="+mn-lt"/>
        </a:defRPr>
      </a:lvl2pPr>
      <a:lvl3pPr marL="1047750" indent="-171450" algn="l" rtl="0" eaLnBrk="1" fontAlgn="base" hangingPunct="1">
        <a:lnSpc>
          <a:spcPct val="95000"/>
        </a:lnSpc>
        <a:spcBef>
          <a:spcPct val="0"/>
        </a:spcBef>
        <a:spcAft>
          <a:spcPct val="0"/>
        </a:spcAft>
        <a:buClr>
          <a:schemeClr val="hlink"/>
        </a:buClr>
        <a:buFont typeface="Verdana" pitchFamily="34" charset="0"/>
        <a:buChar char="–"/>
        <a:defRPr sz="900">
          <a:solidFill>
            <a:schemeClr val="tx2"/>
          </a:solidFill>
          <a:latin typeface="+mn-lt"/>
        </a:defRPr>
      </a:lvl3pPr>
      <a:lvl4pPr marL="1339454" indent="-157163" algn="l" rtl="0" eaLnBrk="1" fontAlgn="base" hangingPunct="1">
        <a:lnSpc>
          <a:spcPct val="95000"/>
        </a:lnSpc>
        <a:spcBef>
          <a:spcPct val="0"/>
        </a:spcBef>
        <a:spcAft>
          <a:spcPct val="0"/>
        </a:spcAft>
        <a:buChar char="–"/>
        <a:defRPr sz="825">
          <a:solidFill>
            <a:schemeClr val="tx2"/>
          </a:solidFill>
          <a:latin typeface="+mn-lt"/>
        </a:defRPr>
      </a:lvl4pPr>
      <a:lvl5pPr marL="1473994" indent="2381" algn="l" rtl="0" eaLnBrk="1" fontAlgn="base" hangingPunct="1">
        <a:lnSpc>
          <a:spcPct val="95000"/>
        </a:lnSpc>
        <a:spcBef>
          <a:spcPct val="0"/>
        </a:spcBef>
        <a:spcAft>
          <a:spcPct val="0"/>
        </a:spcAft>
        <a:defRPr sz="750">
          <a:solidFill>
            <a:schemeClr val="tx2"/>
          </a:solidFill>
          <a:latin typeface="+mn-lt"/>
        </a:defRPr>
      </a:lvl5pPr>
      <a:lvl6pPr marL="1816894" indent="2381" algn="l" rtl="0" eaLnBrk="1" fontAlgn="base" hangingPunct="1">
        <a:lnSpc>
          <a:spcPct val="95000"/>
        </a:lnSpc>
        <a:spcBef>
          <a:spcPct val="0"/>
        </a:spcBef>
        <a:spcAft>
          <a:spcPct val="0"/>
        </a:spcAft>
        <a:defRPr sz="750">
          <a:solidFill>
            <a:schemeClr val="tx2"/>
          </a:solidFill>
          <a:latin typeface="+mn-lt"/>
        </a:defRPr>
      </a:lvl6pPr>
      <a:lvl7pPr marL="2159794" indent="2381" algn="l" rtl="0" eaLnBrk="1" fontAlgn="base" hangingPunct="1">
        <a:lnSpc>
          <a:spcPct val="95000"/>
        </a:lnSpc>
        <a:spcBef>
          <a:spcPct val="0"/>
        </a:spcBef>
        <a:spcAft>
          <a:spcPct val="0"/>
        </a:spcAft>
        <a:defRPr sz="750">
          <a:solidFill>
            <a:schemeClr val="tx2"/>
          </a:solidFill>
          <a:latin typeface="+mn-lt"/>
        </a:defRPr>
      </a:lvl7pPr>
      <a:lvl8pPr marL="2502694" indent="2381" algn="l" rtl="0" eaLnBrk="1" fontAlgn="base" hangingPunct="1">
        <a:lnSpc>
          <a:spcPct val="95000"/>
        </a:lnSpc>
        <a:spcBef>
          <a:spcPct val="0"/>
        </a:spcBef>
        <a:spcAft>
          <a:spcPct val="0"/>
        </a:spcAft>
        <a:defRPr sz="750">
          <a:solidFill>
            <a:schemeClr val="tx2"/>
          </a:solidFill>
          <a:latin typeface="+mn-lt"/>
        </a:defRPr>
      </a:lvl8pPr>
      <a:lvl9pPr marL="2845594" indent="2381" algn="l" rtl="0" eaLnBrk="1" fontAlgn="base" hangingPunct="1">
        <a:lnSpc>
          <a:spcPct val="95000"/>
        </a:lnSpc>
        <a:spcBef>
          <a:spcPct val="0"/>
        </a:spcBef>
        <a:spcAft>
          <a:spcPct val="0"/>
        </a:spcAft>
        <a:defRPr sz="750">
          <a:solidFill>
            <a:schemeClr val="tx2"/>
          </a:solidFill>
          <a:latin typeface="+mn-lt"/>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gray">
          <a:xfrm>
            <a:off x="395289" y="4569620"/>
            <a:ext cx="7056437" cy="27027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Verdana" pitchFamily="34" charset="0"/>
              </a:defRPr>
            </a:lvl1pPr>
            <a:lvl2pPr marL="742950" indent="-285750">
              <a:defRPr sz="2400">
                <a:solidFill>
                  <a:schemeClr val="tx1"/>
                </a:solidFill>
                <a:latin typeface="Verdana" pitchFamily="34" charset="0"/>
              </a:defRPr>
            </a:lvl2pPr>
            <a:lvl3pPr marL="1143000" indent="-228600">
              <a:defRPr sz="2400">
                <a:solidFill>
                  <a:schemeClr val="tx1"/>
                </a:solidFill>
                <a:latin typeface="Verdana" pitchFamily="34" charset="0"/>
              </a:defRPr>
            </a:lvl3pPr>
            <a:lvl4pPr marL="1600200" indent="-228600">
              <a:defRPr sz="2400">
                <a:solidFill>
                  <a:schemeClr val="tx1"/>
                </a:solidFill>
                <a:latin typeface="Verdana" pitchFamily="34" charset="0"/>
              </a:defRPr>
            </a:lvl4pPr>
            <a:lvl5pPr marL="2057400" indent="-22860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pPr>
              <a:defRPr/>
            </a:pPr>
            <a:endParaRPr lang="fr-FR" altLang="fr-FR" sz="1800"/>
          </a:p>
        </p:txBody>
      </p:sp>
      <p:sp>
        <p:nvSpPr>
          <p:cNvPr id="306179" name="Rectangle 3"/>
          <p:cNvSpPr>
            <a:spLocks noGrp="1" noChangeArrowheads="1"/>
          </p:cNvSpPr>
          <p:nvPr>
            <p:ph type="dt" sz="half" idx="2"/>
          </p:nvPr>
        </p:nvSpPr>
        <p:spPr bwMode="gray">
          <a:xfrm>
            <a:off x="827089" y="4569620"/>
            <a:ext cx="3313112" cy="270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sz="600">
                <a:solidFill>
                  <a:schemeClr val="bg1"/>
                </a:solidFill>
              </a:defRPr>
            </a:lvl1pPr>
          </a:lstStyle>
          <a:p>
            <a:fld id="{B8A7E6C8-FD43-4E61-8F4A-5838002F87BD}" type="datetimeFigureOut">
              <a:rPr lang="en-US" smtClean="0"/>
              <a:t>6/23/2025</a:t>
            </a:fld>
            <a:endParaRPr lang="en-US"/>
          </a:p>
        </p:txBody>
      </p:sp>
      <p:sp>
        <p:nvSpPr>
          <p:cNvPr id="306180" name="Rectangle 4"/>
          <p:cNvSpPr>
            <a:spLocks noGrp="1" noChangeArrowheads="1"/>
          </p:cNvSpPr>
          <p:nvPr>
            <p:ph type="sldNum" sz="quarter" idx="4"/>
          </p:nvPr>
        </p:nvSpPr>
        <p:spPr bwMode="gray">
          <a:xfrm>
            <a:off x="395289" y="4569620"/>
            <a:ext cx="288925" cy="270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a:defRPr sz="600">
                <a:solidFill>
                  <a:schemeClr val="bg1"/>
                </a:solidFill>
              </a:defRPr>
            </a:lvl1pPr>
          </a:lstStyle>
          <a:p>
            <a:fld id="{58AC54D0-6F24-4131-BD89-A6C5953DA250}" type="slidenum">
              <a:rPr lang="en-US" smtClean="0"/>
              <a:t>‹#›</a:t>
            </a:fld>
            <a:endParaRPr lang="en-US"/>
          </a:p>
        </p:txBody>
      </p:sp>
      <p:pic>
        <p:nvPicPr>
          <p:cNvPr id="1029" name="Picture 5" descr="RVB_NATIXIS_10CM"/>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gray">
          <a:xfrm>
            <a:off x="7596188" y="4569620"/>
            <a:ext cx="1335087" cy="279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Line 6"/>
          <p:cNvSpPr>
            <a:spLocks noChangeShapeType="1"/>
          </p:cNvSpPr>
          <p:nvPr/>
        </p:nvSpPr>
        <p:spPr bwMode="gray">
          <a:xfrm flipV="1">
            <a:off x="742950" y="4652964"/>
            <a:ext cx="0" cy="102394"/>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sz="1800"/>
          </a:p>
        </p:txBody>
      </p:sp>
      <p:sp>
        <p:nvSpPr>
          <p:cNvPr id="1031" name="Rectangle 7"/>
          <p:cNvSpPr>
            <a:spLocks noGrp="1" noChangeArrowheads="1"/>
          </p:cNvSpPr>
          <p:nvPr>
            <p:ph type="title"/>
          </p:nvPr>
        </p:nvSpPr>
        <p:spPr bwMode="gray">
          <a:xfrm>
            <a:off x="539751" y="303610"/>
            <a:ext cx="6623050"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fr-FR" altLang="fr-FR"/>
              <a:t>Cliquez et modifiez le titre</a:t>
            </a:r>
          </a:p>
        </p:txBody>
      </p:sp>
      <p:sp>
        <p:nvSpPr>
          <p:cNvPr id="1032" name="Rectangle 8"/>
          <p:cNvSpPr>
            <a:spLocks noGrp="1" noChangeArrowheads="1"/>
          </p:cNvSpPr>
          <p:nvPr>
            <p:ph type="body" idx="1"/>
          </p:nvPr>
        </p:nvSpPr>
        <p:spPr bwMode="gray">
          <a:xfrm>
            <a:off x="539751" y="877491"/>
            <a:ext cx="8064500" cy="363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p:txBody>
      </p:sp>
      <p:sp>
        <p:nvSpPr>
          <p:cNvPr id="1033" name="Line 9"/>
          <p:cNvSpPr>
            <a:spLocks noChangeShapeType="1"/>
          </p:cNvSpPr>
          <p:nvPr/>
        </p:nvSpPr>
        <p:spPr bwMode="gray">
          <a:xfrm>
            <a:off x="395289" y="673894"/>
            <a:ext cx="8347075" cy="0"/>
          </a:xfrm>
          <a:prstGeom prst="line">
            <a:avLst/>
          </a:prstGeom>
          <a:noFill/>
          <a:ln w="12700">
            <a:solidFill>
              <a:srgbClr val="4091A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sz="1800"/>
          </a:p>
        </p:txBody>
      </p:sp>
      <p:pic>
        <p:nvPicPr>
          <p:cNvPr id="12" name="Picture 2" descr="Q:\Fmr\Secretariat\MAQUETTES _NATIXIS\2014\ECO\economic.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162800" y="216208"/>
            <a:ext cx="1862926" cy="3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916004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Lst>
  <p:txStyles>
    <p:titleStyle>
      <a:lvl1pPr algn="l" rtl="0" eaLnBrk="1" fontAlgn="base" hangingPunct="1">
        <a:spcBef>
          <a:spcPct val="0"/>
        </a:spcBef>
        <a:spcAft>
          <a:spcPct val="0"/>
        </a:spcAft>
        <a:defRPr sz="1500" b="1">
          <a:solidFill>
            <a:srgbClr val="4091A7"/>
          </a:solidFill>
          <a:latin typeface="+mj-lt"/>
          <a:ea typeface="+mj-ea"/>
          <a:cs typeface="+mj-cs"/>
        </a:defRPr>
      </a:lvl1pPr>
      <a:lvl2pPr algn="l" rtl="0" eaLnBrk="1" fontAlgn="base" hangingPunct="1">
        <a:spcBef>
          <a:spcPct val="0"/>
        </a:spcBef>
        <a:spcAft>
          <a:spcPct val="0"/>
        </a:spcAft>
        <a:defRPr sz="1500" b="1">
          <a:solidFill>
            <a:srgbClr val="4B547F"/>
          </a:solidFill>
          <a:latin typeface="Verdana" pitchFamily="34" charset="0"/>
        </a:defRPr>
      </a:lvl2pPr>
      <a:lvl3pPr algn="l" rtl="0" eaLnBrk="1" fontAlgn="base" hangingPunct="1">
        <a:spcBef>
          <a:spcPct val="0"/>
        </a:spcBef>
        <a:spcAft>
          <a:spcPct val="0"/>
        </a:spcAft>
        <a:defRPr sz="1500" b="1">
          <a:solidFill>
            <a:srgbClr val="4B547F"/>
          </a:solidFill>
          <a:latin typeface="Verdana" pitchFamily="34" charset="0"/>
        </a:defRPr>
      </a:lvl3pPr>
      <a:lvl4pPr algn="l" rtl="0" eaLnBrk="1" fontAlgn="base" hangingPunct="1">
        <a:spcBef>
          <a:spcPct val="0"/>
        </a:spcBef>
        <a:spcAft>
          <a:spcPct val="0"/>
        </a:spcAft>
        <a:defRPr sz="1500" b="1">
          <a:solidFill>
            <a:srgbClr val="4B547F"/>
          </a:solidFill>
          <a:latin typeface="Verdana" pitchFamily="34" charset="0"/>
        </a:defRPr>
      </a:lvl4pPr>
      <a:lvl5pPr algn="l" rtl="0" eaLnBrk="1" fontAlgn="base" hangingPunct="1">
        <a:spcBef>
          <a:spcPct val="0"/>
        </a:spcBef>
        <a:spcAft>
          <a:spcPct val="0"/>
        </a:spcAft>
        <a:defRPr sz="1500" b="1">
          <a:solidFill>
            <a:srgbClr val="4B547F"/>
          </a:solidFill>
          <a:latin typeface="Verdana" pitchFamily="34" charset="0"/>
        </a:defRPr>
      </a:lvl5pPr>
      <a:lvl6pPr marL="342900" algn="l" rtl="0" eaLnBrk="1" fontAlgn="base" hangingPunct="1">
        <a:spcBef>
          <a:spcPct val="0"/>
        </a:spcBef>
        <a:spcAft>
          <a:spcPct val="0"/>
        </a:spcAft>
        <a:defRPr sz="1875" b="1">
          <a:solidFill>
            <a:srgbClr val="7789AB"/>
          </a:solidFill>
          <a:latin typeface="Verdana" pitchFamily="34" charset="0"/>
        </a:defRPr>
      </a:lvl6pPr>
      <a:lvl7pPr marL="685800" algn="l" rtl="0" eaLnBrk="1" fontAlgn="base" hangingPunct="1">
        <a:spcBef>
          <a:spcPct val="0"/>
        </a:spcBef>
        <a:spcAft>
          <a:spcPct val="0"/>
        </a:spcAft>
        <a:defRPr sz="1875" b="1">
          <a:solidFill>
            <a:srgbClr val="7789AB"/>
          </a:solidFill>
          <a:latin typeface="Verdana" pitchFamily="34" charset="0"/>
        </a:defRPr>
      </a:lvl7pPr>
      <a:lvl8pPr marL="1028700" algn="l" rtl="0" eaLnBrk="1" fontAlgn="base" hangingPunct="1">
        <a:spcBef>
          <a:spcPct val="0"/>
        </a:spcBef>
        <a:spcAft>
          <a:spcPct val="0"/>
        </a:spcAft>
        <a:defRPr sz="1875" b="1">
          <a:solidFill>
            <a:srgbClr val="7789AB"/>
          </a:solidFill>
          <a:latin typeface="Verdana" pitchFamily="34" charset="0"/>
        </a:defRPr>
      </a:lvl8pPr>
      <a:lvl9pPr marL="1371600" algn="l" rtl="0" eaLnBrk="1" fontAlgn="base" hangingPunct="1">
        <a:spcBef>
          <a:spcPct val="0"/>
        </a:spcBef>
        <a:spcAft>
          <a:spcPct val="0"/>
        </a:spcAft>
        <a:defRPr sz="1875" b="1">
          <a:solidFill>
            <a:srgbClr val="7789AB"/>
          </a:solidFill>
          <a:latin typeface="Verdana" pitchFamily="34" charset="0"/>
        </a:defRPr>
      </a:lvl9pPr>
    </p:titleStyle>
    <p:bodyStyle>
      <a:lvl1pPr marL="257175" indent="-257175" algn="l" defTabSz="542925" rtl="0" eaLnBrk="1" fontAlgn="base" hangingPunct="1">
        <a:spcBef>
          <a:spcPct val="20000"/>
        </a:spcBef>
        <a:spcAft>
          <a:spcPct val="0"/>
        </a:spcAft>
        <a:defRPr sz="1200" b="1">
          <a:solidFill>
            <a:schemeClr val="tx1"/>
          </a:solidFill>
          <a:latin typeface="+mn-lt"/>
          <a:ea typeface="+mn-ea"/>
          <a:cs typeface="+mn-cs"/>
        </a:defRPr>
      </a:lvl1pPr>
      <a:lvl2pPr marL="202406" indent="-200025" algn="l" defTabSz="542925" rtl="0" eaLnBrk="1" fontAlgn="base" hangingPunct="1">
        <a:spcBef>
          <a:spcPct val="20000"/>
        </a:spcBef>
        <a:spcAft>
          <a:spcPct val="0"/>
        </a:spcAft>
        <a:buClr>
          <a:srgbClr val="4091A7"/>
        </a:buClr>
        <a:buChar char="•"/>
        <a:defRPr sz="1050" b="1">
          <a:solidFill>
            <a:srgbClr val="4091A7"/>
          </a:solidFill>
          <a:latin typeface="+mn-lt"/>
        </a:defRPr>
      </a:lvl2pPr>
      <a:lvl3pPr marL="406004" indent="-205979" algn="l" defTabSz="542925" rtl="0" eaLnBrk="1" fontAlgn="base" hangingPunct="1">
        <a:spcBef>
          <a:spcPct val="20000"/>
        </a:spcBef>
        <a:spcAft>
          <a:spcPct val="0"/>
        </a:spcAft>
        <a:buClr>
          <a:schemeClr val="tx2"/>
        </a:buClr>
        <a:buSzPct val="120000"/>
        <a:buFont typeface="Verdana" pitchFamily="34" charset="0"/>
        <a:buChar char="–"/>
        <a:tabLst>
          <a:tab pos="335756" algn="l"/>
        </a:tabLst>
        <a:defRPr sz="900">
          <a:solidFill>
            <a:schemeClr val="tx2"/>
          </a:solidFill>
          <a:latin typeface="+mn-lt"/>
        </a:defRPr>
      </a:lvl3pPr>
      <a:lvl4pPr marL="677466" indent="351235" algn="l" defTabSz="542925" rtl="0" eaLnBrk="1" fontAlgn="base" hangingPunct="1">
        <a:spcBef>
          <a:spcPct val="20000"/>
        </a:spcBef>
        <a:spcAft>
          <a:spcPct val="0"/>
        </a:spcAft>
        <a:buClr>
          <a:schemeClr val="accent1"/>
        </a:buClr>
        <a:buFont typeface="Wingdings" pitchFamily="2" charset="2"/>
        <a:defRPr sz="900">
          <a:solidFill>
            <a:schemeClr val="tx2"/>
          </a:solidFill>
          <a:latin typeface="+mn-lt"/>
        </a:defRPr>
      </a:lvl4pPr>
      <a:lvl5pPr marL="1543050" indent="-171450" algn="l" rtl="0" eaLnBrk="1" fontAlgn="base" hangingPunct="1">
        <a:spcBef>
          <a:spcPct val="20000"/>
        </a:spcBef>
        <a:spcAft>
          <a:spcPct val="0"/>
        </a:spcAft>
        <a:buChar char="»"/>
        <a:defRPr sz="1500">
          <a:solidFill>
            <a:srgbClr val="000000"/>
          </a:solidFill>
          <a:latin typeface="Arial" charset="0"/>
        </a:defRPr>
      </a:lvl5pPr>
      <a:lvl6pPr marL="1885950" indent="-171450" algn="l" rtl="0" eaLnBrk="1" fontAlgn="base" hangingPunct="1">
        <a:spcBef>
          <a:spcPct val="20000"/>
        </a:spcBef>
        <a:spcAft>
          <a:spcPct val="0"/>
        </a:spcAft>
        <a:buChar char="»"/>
        <a:defRPr sz="1500">
          <a:solidFill>
            <a:srgbClr val="000000"/>
          </a:solidFill>
          <a:latin typeface="Arial" charset="0"/>
        </a:defRPr>
      </a:lvl6pPr>
      <a:lvl7pPr marL="2228850" indent="-171450" algn="l" rtl="0" eaLnBrk="1" fontAlgn="base" hangingPunct="1">
        <a:spcBef>
          <a:spcPct val="20000"/>
        </a:spcBef>
        <a:spcAft>
          <a:spcPct val="0"/>
        </a:spcAft>
        <a:buChar char="»"/>
        <a:defRPr sz="1500">
          <a:solidFill>
            <a:srgbClr val="000000"/>
          </a:solidFill>
          <a:latin typeface="Arial" charset="0"/>
        </a:defRPr>
      </a:lvl7pPr>
      <a:lvl8pPr marL="2571750" indent="-171450" algn="l" rtl="0" eaLnBrk="1" fontAlgn="base" hangingPunct="1">
        <a:spcBef>
          <a:spcPct val="20000"/>
        </a:spcBef>
        <a:spcAft>
          <a:spcPct val="0"/>
        </a:spcAft>
        <a:buChar char="»"/>
        <a:defRPr sz="1500">
          <a:solidFill>
            <a:srgbClr val="000000"/>
          </a:solidFill>
          <a:latin typeface="Arial" charset="0"/>
        </a:defRPr>
      </a:lvl8pPr>
      <a:lvl9pPr marL="2914650" indent="-171450" algn="l" rtl="0" eaLnBrk="1" fontAlgn="base" hangingPunct="1">
        <a:spcBef>
          <a:spcPct val="20000"/>
        </a:spcBef>
        <a:spcAft>
          <a:spcPct val="0"/>
        </a:spcAft>
        <a:buChar char="»"/>
        <a:defRPr sz="1500">
          <a:solidFill>
            <a:srgbClr val="000000"/>
          </a:solidFill>
          <a:latin typeface="Arial" charset="0"/>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1" name="Rectangle 3"/>
          <p:cNvSpPr>
            <a:spLocks noGrp="1" noChangeArrowheads="1"/>
          </p:cNvSpPr>
          <p:nvPr>
            <p:ph type="body" idx="1"/>
          </p:nvPr>
        </p:nvSpPr>
        <p:spPr bwMode="gray">
          <a:xfrm>
            <a:off x="539751" y="1168003"/>
            <a:ext cx="8064500" cy="3348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US" altLang="fr-FR" noProof="0" err="1"/>
              <a:t>Cliquez</a:t>
            </a:r>
            <a:r>
              <a:rPr lang="en-US" altLang="fr-FR" noProof="0"/>
              <a:t> pour modifier les styles du </a:t>
            </a:r>
            <a:r>
              <a:rPr lang="en-US" altLang="fr-FR" noProof="0" err="1"/>
              <a:t>texte</a:t>
            </a:r>
            <a:r>
              <a:rPr lang="en-US" altLang="fr-FR" noProof="0"/>
              <a:t> du masque</a:t>
            </a:r>
          </a:p>
        </p:txBody>
      </p:sp>
      <p:sp>
        <p:nvSpPr>
          <p:cNvPr id="1028" name="Rectangle 4"/>
          <p:cNvSpPr>
            <a:spLocks noGrp="1" noChangeArrowheads="1"/>
          </p:cNvSpPr>
          <p:nvPr>
            <p:ph type="dt" sz="half" idx="2"/>
          </p:nvPr>
        </p:nvSpPr>
        <p:spPr bwMode="gray">
          <a:xfrm>
            <a:off x="591344" y="4838701"/>
            <a:ext cx="3313112" cy="270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sz="675">
                <a:solidFill>
                  <a:schemeClr val="bg2"/>
                </a:solidFill>
                <a:latin typeface="+mn-lt"/>
                <a:ea typeface="Verdana" panose="020B0604030504040204" pitchFamily="34" charset="0"/>
              </a:defRPr>
            </a:lvl1pPr>
          </a:lstStyle>
          <a:p>
            <a:pPr>
              <a:defRPr/>
            </a:pPr>
            <a:r>
              <a:rPr lang="en-US" altLang="fr-FR"/>
              <a:t>U</a:t>
            </a:r>
            <a:r>
              <a:rPr lang="en-US" altLang="fr-FR" sz="563"/>
              <a:t>NITED </a:t>
            </a:r>
            <a:r>
              <a:rPr lang="en-US" altLang="fr-FR"/>
              <a:t>S</a:t>
            </a:r>
            <a:r>
              <a:rPr lang="en-US" altLang="fr-FR" sz="563"/>
              <a:t>TATES </a:t>
            </a:r>
            <a:r>
              <a:rPr lang="en-US" altLang="fr-FR"/>
              <a:t>E</a:t>
            </a:r>
            <a:r>
              <a:rPr lang="en-US" altLang="fr-FR" sz="563"/>
              <a:t>CONOMIC </a:t>
            </a:r>
            <a:r>
              <a:rPr lang="en-US" altLang="fr-FR"/>
              <a:t>O</a:t>
            </a:r>
            <a:r>
              <a:rPr lang="en-US" altLang="fr-FR" sz="563"/>
              <a:t>UTLOOK</a:t>
            </a:r>
          </a:p>
        </p:txBody>
      </p:sp>
      <p:sp>
        <p:nvSpPr>
          <p:cNvPr id="1030" name="Rectangle 6"/>
          <p:cNvSpPr>
            <a:spLocks noGrp="1" noChangeArrowheads="1"/>
          </p:cNvSpPr>
          <p:nvPr>
            <p:ph type="sldNum" sz="quarter" idx="4"/>
          </p:nvPr>
        </p:nvSpPr>
        <p:spPr bwMode="gray">
          <a:xfrm>
            <a:off x="285750" y="4838701"/>
            <a:ext cx="288925" cy="270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l">
              <a:defRPr sz="600">
                <a:solidFill>
                  <a:schemeClr val="bg2"/>
                </a:solidFill>
                <a:latin typeface="+mj-lt"/>
              </a:defRPr>
            </a:lvl1pPr>
          </a:lstStyle>
          <a:p>
            <a:pPr>
              <a:defRPr/>
            </a:pPr>
            <a:fld id="{2CFD3DDA-1C48-43B7-A1B7-A258073BCDAF}" type="slidenum">
              <a:rPr lang="en-US" altLang="fr-FR" smtClean="0"/>
              <a:pPr>
                <a:defRPr/>
              </a:pPr>
              <a:t>‹#›</a:t>
            </a:fld>
            <a:endParaRPr lang="en-US" altLang="fr-FR"/>
          </a:p>
        </p:txBody>
      </p:sp>
      <p:sp>
        <p:nvSpPr>
          <p:cNvPr id="2055" name="Line 12"/>
          <p:cNvSpPr>
            <a:spLocks noChangeShapeType="1"/>
          </p:cNvSpPr>
          <p:nvPr/>
        </p:nvSpPr>
        <p:spPr bwMode="gray">
          <a:xfrm flipV="1">
            <a:off x="742950" y="4652964"/>
            <a:ext cx="0" cy="102394"/>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noProof="0">
              <a:solidFill>
                <a:schemeClr val="bg2"/>
              </a:solidFill>
            </a:endParaRPr>
          </a:p>
        </p:txBody>
      </p:sp>
      <p:sp>
        <p:nvSpPr>
          <p:cNvPr id="2056" name="Rectangle 13"/>
          <p:cNvSpPr>
            <a:spLocks noGrp="1" noChangeArrowheads="1"/>
          </p:cNvSpPr>
          <p:nvPr>
            <p:ph type="title"/>
          </p:nvPr>
        </p:nvSpPr>
        <p:spPr bwMode="gray">
          <a:xfrm>
            <a:off x="539751" y="303610"/>
            <a:ext cx="8064500"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en-US" altLang="fr-FR" noProof="0"/>
          </a:p>
        </p:txBody>
      </p:sp>
      <p:sp>
        <p:nvSpPr>
          <p:cNvPr id="5" name="Rectangle 4">
            <a:extLst>
              <a:ext uri="{FF2B5EF4-FFF2-40B4-BE49-F238E27FC236}">
                <a16:creationId xmlns:a16="http://schemas.microsoft.com/office/drawing/2014/main" id="{BD20E51A-AD74-245B-0895-A8A6125A2FDC}"/>
              </a:ext>
            </a:extLst>
          </p:cNvPr>
          <p:cNvSpPr txBox="1">
            <a:spLocks noChangeArrowheads="1"/>
          </p:cNvSpPr>
          <p:nvPr userDrawn="1"/>
        </p:nvSpPr>
        <p:spPr bwMode="gray">
          <a:xfrm>
            <a:off x="5400676" y="4823222"/>
            <a:ext cx="3457574" cy="326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defPPr>
              <a:defRPr lang="fr-FR"/>
            </a:defPPr>
            <a:lvl1pPr algn="l" rtl="0" eaLnBrk="0" fontAlgn="base" hangingPunct="0">
              <a:spcBef>
                <a:spcPct val="0"/>
              </a:spcBef>
              <a:spcAft>
                <a:spcPct val="0"/>
              </a:spcAft>
              <a:defRPr sz="900" kern="1200">
                <a:solidFill>
                  <a:schemeClr val="accent4"/>
                </a:solidFill>
                <a:latin typeface="+mn-lt"/>
                <a:ea typeface="Verdana" panose="020B0604030504040204" pitchFamily="34" charset="0"/>
                <a:cs typeface="+mn-cs"/>
              </a:defRPr>
            </a:lvl1pPr>
            <a:lvl2pPr marL="457200" algn="l" rtl="0" eaLnBrk="0" fontAlgn="base" hangingPunct="0">
              <a:spcBef>
                <a:spcPct val="0"/>
              </a:spcBef>
              <a:spcAft>
                <a:spcPct val="0"/>
              </a:spcAft>
              <a:defRPr sz="2400"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sz="2400"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Verdana" pitchFamily="34" charset="0"/>
                <a:ea typeface="+mn-ea"/>
                <a:cs typeface="+mn-cs"/>
              </a:defRPr>
            </a:lvl5pPr>
            <a:lvl6pPr marL="2286000" algn="l" defTabSz="914400" rtl="0" eaLnBrk="1" latinLnBrk="0" hangingPunct="1">
              <a:defRPr sz="2400" kern="1200">
                <a:solidFill>
                  <a:schemeClr val="tx1"/>
                </a:solidFill>
                <a:latin typeface="Verdana" pitchFamily="34" charset="0"/>
                <a:ea typeface="+mn-ea"/>
                <a:cs typeface="+mn-cs"/>
              </a:defRPr>
            </a:lvl6pPr>
            <a:lvl7pPr marL="2743200" algn="l" defTabSz="914400" rtl="0" eaLnBrk="1" latinLnBrk="0" hangingPunct="1">
              <a:defRPr sz="2400" kern="1200">
                <a:solidFill>
                  <a:schemeClr val="tx1"/>
                </a:solidFill>
                <a:latin typeface="Verdana" pitchFamily="34" charset="0"/>
                <a:ea typeface="+mn-ea"/>
                <a:cs typeface="+mn-cs"/>
              </a:defRPr>
            </a:lvl7pPr>
            <a:lvl8pPr marL="3200400" algn="l" defTabSz="914400" rtl="0" eaLnBrk="1" latinLnBrk="0" hangingPunct="1">
              <a:defRPr sz="2400" kern="1200">
                <a:solidFill>
                  <a:schemeClr val="tx1"/>
                </a:solidFill>
                <a:latin typeface="Verdana" pitchFamily="34" charset="0"/>
                <a:ea typeface="+mn-ea"/>
                <a:cs typeface="+mn-cs"/>
              </a:defRPr>
            </a:lvl8pPr>
            <a:lvl9pPr marL="3657600" algn="l" defTabSz="914400" rtl="0" eaLnBrk="1" latinLnBrk="0" hangingPunct="1">
              <a:defRPr sz="2400" kern="1200">
                <a:solidFill>
                  <a:schemeClr val="tx1"/>
                </a:solidFill>
                <a:latin typeface="Verdana" pitchFamily="34" charset="0"/>
                <a:ea typeface="+mn-ea"/>
                <a:cs typeface="+mn-cs"/>
              </a:defRPr>
            </a:lvl9pPr>
          </a:lstStyle>
          <a:p>
            <a:pPr algn="r">
              <a:defRPr/>
            </a:pPr>
            <a:r>
              <a:rPr lang="en-US" altLang="fr-FR" sz="675">
                <a:solidFill>
                  <a:schemeClr val="bg2"/>
                </a:solidFill>
              </a:rPr>
              <a:t>N</a:t>
            </a:r>
            <a:r>
              <a:rPr lang="en-US" altLang="fr-FR" sz="563">
                <a:solidFill>
                  <a:schemeClr val="bg2"/>
                </a:solidFill>
              </a:rPr>
              <a:t>ATIXIS </a:t>
            </a:r>
            <a:r>
              <a:rPr lang="en-US" altLang="fr-FR" sz="675">
                <a:solidFill>
                  <a:schemeClr val="bg2"/>
                </a:solidFill>
              </a:rPr>
              <a:t>C</a:t>
            </a:r>
            <a:r>
              <a:rPr lang="en-US" altLang="fr-FR" sz="563">
                <a:solidFill>
                  <a:schemeClr val="bg2"/>
                </a:solidFill>
              </a:rPr>
              <a:t>ORPORATE </a:t>
            </a:r>
            <a:r>
              <a:rPr lang="en-US" altLang="fr-FR" sz="675">
                <a:solidFill>
                  <a:schemeClr val="bg2"/>
                </a:solidFill>
              </a:rPr>
              <a:t>&amp;</a:t>
            </a:r>
            <a:r>
              <a:rPr lang="en-US" altLang="fr-FR" sz="563">
                <a:solidFill>
                  <a:schemeClr val="bg2"/>
                </a:solidFill>
              </a:rPr>
              <a:t> </a:t>
            </a:r>
            <a:r>
              <a:rPr lang="en-US" altLang="fr-FR" sz="675">
                <a:solidFill>
                  <a:schemeClr val="bg2"/>
                </a:solidFill>
              </a:rPr>
              <a:t>I</a:t>
            </a:r>
            <a:r>
              <a:rPr lang="en-US" altLang="fr-FR" sz="563">
                <a:solidFill>
                  <a:schemeClr val="bg2"/>
                </a:solidFill>
              </a:rPr>
              <a:t>NVESTMENT </a:t>
            </a:r>
            <a:r>
              <a:rPr lang="en-US" altLang="fr-FR" sz="675">
                <a:solidFill>
                  <a:schemeClr val="bg2"/>
                </a:solidFill>
              </a:rPr>
              <a:t>B</a:t>
            </a:r>
            <a:r>
              <a:rPr lang="en-US" altLang="fr-FR" sz="563">
                <a:solidFill>
                  <a:schemeClr val="bg2"/>
                </a:solidFill>
              </a:rPr>
              <a:t>ANKING</a:t>
            </a:r>
          </a:p>
        </p:txBody>
      </p:sp>
      <p:sp>
        <p:nvSpPr>
          <p:cNvPr id="6" name="Line 15">
            <a:extLst>
              <a:ext uri="{FF2B5EF4-FFF2-40B4-BE49-F238E27FC236}">
                <a16:creationId xmlns:a16="http://schemas.microsoft.com/office/drawing/2014/main" id="{89766AB0-5243-A415-53E6-10896BA79094}"/>
              </a:ext>
            </a:extLst>
          </p:cNvPr>
          <p:cNvSpPr>
            <a:spLocks noChangeShapeType="1"/>
          </p:cNvSpPr>
          <p:nvPr userDrawn="1"/>
        </p:nvSpPr>
        <p:spPr bwMode="gray">
          <a:xfrm>
            <a:off x="285750" y="4800600"/>
            <a:ext cx="8572500" cy="0"/>
          </a:xfrm>
          <a:prstGeom prst="line">
            <a:avLst/>
          </a:prstGeom>
          <a:noFill/>
          <a:ln w="190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noProof="0">
              <a:solidFill>
                <a:schemeClr val="bg2"/>
              </a:solidFill>
            </a:endParaRPr>
          </a:p>
        </p:txBody>
      </p:sp>
    </p:spTree>
    <p:extLst>
      <p:ext uri="{BB962C8B-B14F-4D97-AF65-F5344CB8AC3E}">
        <p14:creationId xmlns:p14="http://schemas.microsoft.com/office/powerpoint/2010/main" val="379985598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22" r:id="rId6"/>
    <p:sldLayoutId id="2147483725" r:id="rId7"/>
    <p:sldLayoutId id="2147483727" r:id="rId8"/>
    <p:sldLayoutId id="2147483738" r:id="rId9"/>
  </p:sldLayoutIdLst>
  <p:hf hdr="0" ftr="0"/>
  <p:txStyles>
    <p:titleStyle>
      <a:lvl1pPr algn="l" rtl="0" eaLnBrk="1" fontAlgn="base" hangingPunct="1">
        <a:spcBef>
          <a:spcPct val="0"/>
        </a:spcBef>
        <a:spcAft>
          <a:spcPct val="0"/>
        </a:spcAft>
        <a:defRPr sz="1800" b="1">
          <a:solidFill>
            <a:schemeClr val="bg2"/>
          </a:solidFill>
          <a:latin typeface="+mj-lt"/>
          <a:ea typeface="+mj-ea"/>
          <a:cs typeface="+mj-cs"/>
        </a:defRPr>
      </a:lvl1pPr>
      <a:lvl2pPr algn="l" rtl="0" eaLnBrk="1" fontAlgn="base" hangingPunct="1">
        <a:spcBef>
          <a:spcPct val="0"/>
        </a:spcBef>
        <a:spcAft>
          <a:spcPct val="0"/>
        </a:spcAft>
        <a:defRPr sz="1875" b="1">
          <a:solidFill>
            <a:srgbClr val="4B547F"/>
          </a:solidFill>
          <a:latin typeface="Verdana" pitchFamily="34" charset="0"/>
        </a:defRPr>
      </a:lvl2pPr>
      <a:lvl3pPr algn="l" rtl="0" eaLnBrk="1" fontAlgn="base" hangingPunct="1">
        <a:spcBef>
          <a:spcPct val="0"/>
        </a:spcBef>
        <a:spcAft>
          <a:spcPct val="0"/>
        </a:spcAft>
        <a:defRPr sz="1875" b="1">
          <a:solidFill>
            <a:srgbClr val="4B547F"/>
          </a:solidFill>
          <a:latin typeface="Verdana" pitchFamily="34" charset="0"/>
        </a:defRPr>
      </a:lvl3pPr>
      <a:lvl4pPr algn="l" rtl="0" eaLnBrk="1" fontAlgn="base" hangingPunct="1">
        <a:spcBef>
          <a:spcPct val="0"/>
        </a:spcBef>
        <a:spcAft>
          <a:spcPct val="0"/>
        </a:spcAft>
        <a:defRPr sz="1875" b="1">
          <a:solidFill>
            <a:srgbClr val="4B547F"/>
          </a:solidFill>
          <a:latin typeface="Verdana" pitchFamily="34" charset="0"/>
        </a:defRPr>
      </a:lvl4pPr>
      <a:lvl5pPr algn="l" rtl="0" eaLnBrk="1" fontAlgn="base" hangingPunct="1">
        <a:spcBef>
          <a:spcPct val="0"/>
        </a:spcBef>
        <a:spcAft>
          <a:spcPct val="0"/>
        </a:spcAft>
        <a:defRPr sz="1875" b="1">
          <a:solidFill>
            <a:srgbClr val="4B547F"/>
          </a:solidFill>
          <a:latin typeface="Verdana" pitchFamily="34" charset="0"/>
        </a:defRPr>
      </a:lvl5pPr>
      <a:lvl6pPr marL="342900" algn="l" rtl="0" eaLnBrk="1" fontAlgn="base" hangingPunct="1">
        <a:spcBef>
          <a:spcPct val="0"/>
        </a:spcBef>
        <a:spcAft>
          <a:spcPct val="0"/>
        </a:spcAft>
        <a:defRPr sz="1875" b="1">
          <a:solidFill>
            <a:srgbClr val="7789AB"/>
          </a:solidFill>
          <a:latin typeface="Verdana" pitchFamily="34" charset="0"/>
        </a:defRPr>
      </a:lvl6pPr>
      <a:lvl7pPr marL="685800" algn="l" rtl="0" eaLnBrk="1" fontAlgn="base" hangingPunct="1">
        <a:spcBef>
          <a:spcPct val="0"/>
        </a:spcBef>
        <a:spcAft>
          <a:spcPct val="0"/>
        </a:spcAft>
        <a:defRPr sz="1875" b="1">
          <a:solidFill>
            <a:srgbClr val="7789AB"/>
          </a:solidFill>
          <a:latin typeface="Verdana" pitchFamily="34" charset="0"/>
        </a:defRPr>
      </a:lvl7pPr>
      <a:lvl8pPr marL="1028700" algn="l" rtl="0" eaLnBrk="1" fontAlgn="base" hangingPunct="1">
        <a:spcBef>
          <a:spcPct val="0"/>
        </a:spcBef>
        <a:spcAft>
          <a:spcPct val="0"/>
        </a:spcAft>
        <a:defRPr sz="1875" b="1">
          <a:solidFill>
            <a:srgbClr val="7789AB"/>
          </a:solidFill>
          <a:latin typeface="Verdana" pitchFamily="34" charset="0"/>
        </a:defRPr>
      </a:lvl8pPr>
      <a:lvl9pPr marL="1371600" algn="l" rtl="0" eaLnBrk="1" fontAlgn="base" hangingPunct="1">
        <a:spcBef>
          <a:spcPct val="0"/>
        </a:spcBef>
        <a:spcAft>
          <a:spcPct val="0"/>
        </a:spcAft>
        <a:defRPr sz="1875" b="1">
          <a:solidFill>
            <a:srgbClr val="7789AB"/>
          </a:solidFill>
          <a:latin typeface="Verdana" pitchFamily="34" charset="0"/>
        </a:defRPr>
      </a:lvl9pPr>
    </p:titleStyle>
    <p:bodyStyle>
      <a:lvl1pPr marL="338138" indent="-338138" algn="l" rtl="0" eaLnBrk="1" fontAlgn="base" hangingPunct="1">
        <a:lnSpc>
          <a:spcPct val="95000"/>
        </a:lnSpc>
        <a:spcBef>
          <a:spcPct val="0"/>
        </a:spcBef>
        <a:spcAft>
          <a:spcPct val="0"/>
        </a:spcAft>
        <a:buClr>
          <a:srgbClr val="4091A7"/>
        </a:buClr>
        <a:buAutoNum type="arabicPeriod"/>
        <a:defRPr sz="1650" b="1">
          <a:solidFill>
            <a:schemeClr val="tx1"/>
          </a:solidFill>
          <a:latin typeface="+mn-lt"/>
          <a:ea typeface="+mn-ea"/>
          <a:cs typeface="+mn-cs"/>
        </a:defRPr>
      </a:lvl1pPr>
      <a:lvl2pPr marL="741760" indent="-200025" algn="l" rtl="0" eaLnBrk="1" fontAlgn="base" hangingPunct="1">
        <a:lnSpc>
          <a:spcPct val="95000"/>
        </a:lnSpc>
        <a:spcBef>
          <a:spcPct val="50000"/>
        </a:spcBef>
        <a:spcAft>
          <a:spcPct val="0"/>
        </a:spcAft>
        <a:buClr>
          <a:schemeClr val="bg2"/>
        </a:buClr>
        <a:buChar char="•"/>
        <a:defRPr sz="1050">
          <a:solidFill>
            <a:schemeClr val="hlink"/>
          </a:solidFill>
          <a:latin typeface="+mn-lt"/>
        </a:defRPr>
      </a:lvl2pPr>
      <a:lvl3pPr marL="1047750" indent="-171450" algn="l" rtl="0" eaLnBrk="1" fontAlgn="base" hangingPunct="1">
        <a:lnSpc>
          <a:spcPct val="95000"/>
        </a:lnSpc>
        <a:spcBef>
          <a:spcPct val="0"/>
        </a:spcBef>
        <a:spcAft>
          <a:spcPct val="0"/>
        </a:spcAft>
        <a:buClr>
          <a:schemeClr val="hlink"/>
        </a:buClr>
        <a:buFont typeface="Verdana" pitchFamily="34" charset="0"/>
        <a:buChar char="–"/>
        <a:defRPr sz="900">
          <a:solidFill>
            <a:schemeClr val="tx2"/>
          </a:solidFill>
          <a:latin typeface="+mn-lt"/>
        </a:defRPr>
      </a:lvl3pPr>
      <a:lvl4pPr marL="1339454" indent="-157163" algn="l" rtl="0" eaLnBrk="1" fontAlgn="base" hangingPunct="1">
        <a:lnSpc>
          <a:spcPct val="95000"/>
        </a:lnSpc>
        <a:spcBef>
          <a:spcPct val="0"/>
        </a:spcBef>
        <a:spcAft>
          <a:spcPct val="0"/>
        </a:spcAft>
        <a:buChar char="–"/>
        <a:defRPr sz="825">
          <a:solidFill>
            <a:schemeClr val="tx2"/>
          </a:solidFill>
          <a:latin typeface="+mn-lt"/>
        </a:defRPr>
      </a:lvl4pPr>
      <a:lvl5pPr marL="1473994" indent="2381" algn="l" rtl="0" eaLnBrk="1" fontAlgn="base" hangingPunct="1">
        <a:lnSpc>
          <a:spcPct val="95000"/>
        </a:lnSpc>
        <a:spcBef>
          <a:spcPct val="0"/>
        </a:spcBef>
        <a:spcAft>
          <a:spcPct val="0"/>
        </a:spcAft>
        <a:defRPr sz="750">
          <a:solidFill>
            <a:schemeClr val="tx2"/>
          </a:solidFill>
          <a:latin typeface="+mn-lt"/>
        </a:defRPr>
      </a:lvl5pPr>
      <a:lvl6pPr marL="1816894" indent="2381" algn="l" rtl="0" eaLnBrk="1" fontAlgn="base" hangingPunct="1">
        <a:lnSpc>
          <a:spcPct val="95000"/>
        </a:lnSpc>
        <a:spcBef>
          <a:spcPct val="0"/>
        </a:spcBef>
        <a:spcAft>
          <a:spcPct val="0"/>
        </a:spcAft>
        <a:defRPr sz="750">
          <a:solidFill>
            <a:schemeClr val="tx2"/>
          </a:solidFill>
          <a:latin typeface="+mn-lt"/>
        </a:defRPr>
      </a:lvl6pPr>
      <a:lvl7pPr marL="2159794" indent="2381" algn="l" rtl="0" eaLnBrk="1" fontAlgn="base" hangingPunct="1">
        <a:lnSpc>
          <a:spcPct val="95000"/>
        </a:lnSpc>
        <a:spcBef>
          <a:spcPct val="0"/>
        </a:spcBef>
        <a:spcAft>
          <a:spcPct val="0"/>
        </a:spcAft>
        <a:defRPr sz="750">
          <a:solidFill>
            <a:schemeClr val="tx2"/>
          </a:solidFill>
          <a:latin typeface="+mn-lt"/>
        </a:defRPr>
      </a:lvl7pPr>
      <a:lvl8pPr marL="2502694" indent="2381" algn="l" rtl="0" eaLnBrk="1" fontAlgn="base" hangingPunct="1">
        <a:lnSpc>
          <a:spcPct val="95000"/>
        </a:lnSpc>
        <a:spcBef>
          <a:spcPct val="0"/>
        </a:spcBef>
        <a:spcAft>
          <a:spcPct val="0"/>
        </a:spcAft>
        <a:defRPr sz="750">
          <a:solidFill>
            <a:schemeClr val="tx2"/>
          </a:solidFill>
          <a:latin typeface="+mn-lt"/>
        </a:defRPr>
      </a:lvl8pPr>
      <a:lvl9pPr marL="2845594" indent="2381" algn="l" rtl="0" eaLnBrk="1" fontAlgn="base" hangingPunct="1">
        <a:lnSpc>
          <a:spcPct val="95000"/>
        </a:lnSpc>
        <a:spcBef>
          <a:spcPct val="0"/>
        </a:spcBef>
        <a:spcAft>
          <a:spcPct val="0"/>
        </a:spcAft>
        <a:defRPr sz="750">
          <a:solidFill>
            <a:schemeClr val="tx2"/>
          </a:solidFill>
          <a:latin typeface="+mn-lt"/>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1" name="Rectangle 3"/>
          <p:cNvSpPr>
            <a:spLocks noGrp="1" noChangeArrowheads="1"/>
          </p:cNvSpPr>
          <p:nvPr>
            <p:ph type="body" idx="1"/>
          </p:nvPr>
        </p:nvSpPr>
        <p:spPr bwMode="gray">
          <a:xfrm>
            <a:off x="539752" y="1168003"/>
            <a:ext cx="8064500" cy="3348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US" altLang="fr-FR" noProof="0" err="1"/>
              <a:t>Cliquez</a:t>
            </a:r>
            <a:r>
              <a:rPr lang="en-US" altLang="fr-FR" noProof="0"/>
              <a:t> pour modifier les styles du </a:t>
            </a:r>
            <a:r>
              <a:rPr lang="en-US" altLang="fr-FR" noProof="0" err="1"/>
              <a:t>texte</a:t>
            </a:r>
            <a:r>
              <a:rPr lang="en-US" altLang="fr-FR" noProof="0"/>
              <a:t> du masque</a:t>
            </a:r>
          </a:p>
        </p:txBody>
      </p:sp>
      <p:sp>
        <p:nvSpPr>
          <p:cNvPr id="1028" name="Rectangle 4"/>
          <p:cNvSpPr>
            <a:spLocks noGrp="1" noChangeArrowheads="1"/>
          </p:cNvSpPr>
          <p:nvPr>
            <p:ph type="dt" sz="half" idx="2"/>
          </p:nvPr>
        </p:nvSpPr>
        <p:spPr bwMode="gray">
          <a:xfrm>
            <a:off x="591345" y="4838701"/>
            <a:ext cx="3313112" cy="270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sz="675">
                <a:solidFill>
                  <a:schemeClr val="bg2"/>
                </a:solidFill>
                <a:latin typeface="+mn-lt"/>
                <a:ea typeface="Verdana" panose="020B0604030504040204" pitchFamily="34" charset="0"/>
              </a:defRPr>
            </a:lvl1pPr>
          </a:lstStyle>
          <a:p>
            <a:pPr>
              <a:defRPr/>
            </a:pPr>
            <a:r>
              <a:rPr lang="en-US" altLang="fr-FR"/>
              <a:t>U</a:t>
            </a:r>
            <a:r>
              <a:rPr lang="en-US" altLang="fr-FR" sz="563"/>
              <a:t>NITED </a:t>
            </a:r>
            <a:r>
              <a:rPr lang="en-US" altLang="fr-FR"/>
              <a:t>S</a:t>
            </a:r>
            <a:r>
              <a:rPr lang="en-US" altLang="fr-FR" sz="563"/>
              <a:t>TATES </a:t>
            </a:r>
            <a:r>
              <a:rPr lang="en-US" altLang="fr-FR"/>
              <a:t>E</a:t>
            </a:r>
            <a:r>
              <a:rPr lang="en-US" altLang="fr-FR" sz="563"/>
              <a:t>CONOMIC </a:t>
            </a:r>
            <a:r>
              <a:rPr lang="en-US" altLang="fr-FR"/>
              <a:t>O</a:t>
            </a:r>
            <a:r>
              <a:rPr lang="en-US" altLang="fr-FR" sz="563"/>
              <a:t>UTLOOK</a:t>
            </a:r>
          </a:p>
        </p:txBody>
      </p:sp>
      <p:sp>
        <p:nvSpPr>
          <p:cNvPr id="1030" name="Rectangle 6"/>
          <p:cNvSpPr>
            <a:spLocks noGrp="1" noChangeArrowheads="1"/>
          </p:cNvSpPr>
          <p:nvPr>
            <p:ph type="sldNum" sz="quarter" idx="4"/>
          </p:nvPr>
        </p:nvSpPr>
        <p:spPr bwMode="gray">
          <a:xfrm>
            <a:off x="285751" y="4838701"/>
            <a:ext cx="288925" cy="270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l">
              <a:defRPr sz="600">
                <a:solidFill>
                  <a:schemeClr val="bg2"/>
                </a:solidFill>
                <a:latin typeface="+mj-lt"/>
              </a:defRPr>
            </a:lvl1pPr>
          </a:lstStyle>
          <a:p>
            <a:pPr>
              <a:defRPr/>
            </a:pPr>
            <a:fld id="{2CFD3DDA-1C48-43B7-A1B7-A258073BCDAF}" type="slidenum">
              <a:rPr lang="en-US" altLang="fr-FR" smtClean="0"/>
              <a:pPr>
                <a:defRPr/>
              </a:pPr>
              <a:t>‹#›</a:t>
            </a:fld>
            <a:endParaRPr lang="en-US" altLang="fr-FR"/>
          </a:p>
        </p:txBody>
      </p:sp>
      <p:sp>
        <p:nvSpPr>
          <p:cNvPr id="2055" name="Line 12"/>
          <p:cNvSpPr>
            <a:spLocks noChangeShapeType="1"/>
          </p:cNvSpPr>
          <p:nvPr/>
        </p:nvSpPr>
        <p:spPr bwMode="gray">
          <a:xfrm flipV="1">
            <a:off x="742950" y="4652964"/>
            <a:ext cx="0" cy="102394"/>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noProof="0">
              <a:solidFill>
                <a:schemeClr val="bg2"/>
              </a:solidFill>
            </a:endParaRPr>
          </a:p>
        </p:txBody>
      </p:sp>
      <p:sp>
        <p:nvSpPr>
          <p:cNvPr id="2056" name="Rectangle 13"/>
          <p:cNvSpPr>
            <a:spLocks noGrp="1" noChangeArrowheads="1"/>
          </p:cNvSpPr>
          <p:nvPr>
            <p:ph type="title"/>
          </p:nvPr>
        </p:nvSpPr>
        <p:spPr bwMode="gray">
          <a:xfrm>
            <a:off x="539752" y="303611"/>
            <a:ext cx="8064500"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en-US" altLang="fr-FR" noProof="0"/>
          </a:p>
        </p:txBody>
      </p:sp>
      <p:sp>
        <p:nvSpPr>
          <p:cNvPr id="5" name="Rectangle 4">
            <a:extLst>
              <a:ext uri="{FF2B5EF4-FFF2-40B4-BE49-F238E27FC236}">
                <a16:creationId xmlns:a16="http://schemas.microsoft.com/office/drawing/2014/main" id="{BD20E51A-AD74-245B-0895-A8A6125A2FDC}"/>
              </a:ext>
            </a:extLst>
          </p:cNvPr>
          <p:cNvSpPr txBox="1">
            <a:spLocks noChangeArrowheads="1"/>
          </p:cNvSpPr>
          <p:nvPr userDrawn="1"/>
        </p:nvSpPr>
        <p:spPr bwMode="gray">
          <a:xfrm>
            <a:off x="5400676" y="4823223"/>
            <a:ext cx="3457574" cy="326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defPPr>
              <a:defRPr lang="fr-FR"/>
            </a:defPPr>
            <a:lvl1pPr algn="l" rtl="0" eaLnBrk="0" fontAlgn="base" hangingPunct="0">
              <a:spcBef>
                <a:spcPct val="0"/>
              </a:spcBef>
              <a:spcAft>
                <a:spcPct val="0"/>
              </a:spcAft>
              <a:defRPr sz="900" kern="1200">
                <a:solidFill>
                  <a:schemeClr val="accent4"/>
                </a:solidFill>
                <a:latin typeface="+mn-lt"/>
                <a:ea typeface="Verdana" panose="020B0604030504040204" pitchFamily="34" charset="0"/>
                <a:cs typeface="+mn-cs"/>
              </a:defRPr>
            </a:lvl1pPr>
            <a:lvl2pPr marL="457200" algn="l" rtl="0" eaLnBrk="0" fontAlgn="base" hangingPunct="0">
              <a:spcBef>
                <a:spcPct val="0"/>
              </a:spcBef>
              <a:spcAft>
                <a:spcPct val="0"/>
              </a:spcAft>
              <a:defRPr sz="2400"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sz="2400"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Verdana" pitchFamily="34" charset="0"/>
                <a:ea typeface="+mn-ea"/>
                <a:cs typeface="+mn-cs"/>
              </a:defRPr>
            </a:lvl5pPr>
            <a:lvl6pPr marL="2286000" algn="l" defTabSz="914400" rtl="0" eaLnBrk="1" latinLnBrk="0" hangingPunct="1">
              <a:defRPr sz="2400" kern="1200">
                <a:solidFill>
                  <a:schemeClr val="tx1"/>
                </a:solidFill>
                <a:latin typeface="Verdana" pitchFamily="34" charset="0"/>
                <a:ea typeface="+mn-ea"/>
                <a:cs typeface="+mn-cs"/>
              </a:defRPr>
            </a:lvl6pPr>
            <a:lvl7pPr marL="2743200" algn="l" defTabSz="914400" rtl="0" eaLnBrk="1" latinLnBrk="0" hangingPunct="1">
              <a:defRPr sz="2400" kern="1200">
                <a:solidFill>
                  <a:schemeClr val="tx1"/>
                </a:solidFill>
                <a:latin typeface="Verdana" pitchFamily="34" charset="0"/>
                <a:ea typeface="+mn-ea"/>
                <a:cs typeface="+mn-cs"/>
              </a:defRPr>
            </a:lvl7pPr>
            <a:lvl8pPr marL="3200400" algn="l" defTabSz="914400" rtl="0" eaLnBrk="1" latinLnBrk="0" hangingPunct="1">
              <a:defRPr sz="2400" kern="1200">
                <a:solidFill>
                  <a:schemeClr val="tx1"/>
                </a:solidFill>
                <a:latin typeface="Verdana" pitchFamily="34" charset="0"/>
                <a:ea typeface="+mn-ea"/>
                <a:cs typeface="+mn-cs"/>
              </a:defRPr>
            </a:lvl8pPr>
            <a:lvl9pPr marL="3657600" algn="l" defTabSz="914400" rtl="0" eaLnBrk="1" latinLnBrk="0" hangingPunct="1">
              <a:defRPr sz="2400" kern="1200">
                <a:solidFill>
                  <a:schemeClr val="tx1"/>
                </a:solidFill>
                <a:latin typeface="Verdana" pitchFamily="34" charset="0"/>
                <a:ea typeface="+mn-ea"/>
                <a:cs typeface="+mn-cs"/>
              </a:defRPr>
            </a:lvl9pPr>
          </a:lstStyle>
          <a:p>
            <a:pPr algn="r">
              <a:defRPr/>
            </a:pPr>
            <a:r>
              <a:rPr lang="en-US" altLang="fr-FR" sz="675">
                <a:solidFill>
                  <a:schemeClr val="bg2"/>
                </a:solidFill>
              </a:rPr>
              <a:t>N</a:t>
            </a:r>
            <a:r>
              <a:rPr lang="en-US" altLang="fr-FR" sz="563">
                <a:solidFill>
                  <a:schemeClr val="bg2"/>
                </a:solidFill>
              </a:rPr>
              <a:t>ATIXIS </a:t>
            </a:r>
            <a:r>
              <a:rPr lang="en-US" altLang="fr-FR" sz="675">
                <a:solidFill>
                  <a:schemeClr val="bg2"/>
                </a:solidFill>
              </a:rPr>
              <a:t>C</a:t>
            </a:r>
            <a:r>
              <a:rPr lang="en-US" altLang="fr-FR" sz="563">
                <a:solidFill>
                  <a:schemeClr val="bg2"/>
                </a:solidFill>
              </a:rPr>
              <a:t>ORPORATE </a:t>
            </a:r>
            <a:r>
              <a:rPr lang="en-US" altLang="fr-FR" sz="675">
                <a:solidFill>
                  <a:schemeClr val="bg2"/>
                </a:solidFill>
              </a:rPr>
              <a:t>&amp;</a:t>
            </a:r>
            <a:r>
              <a:rPr lang="en-US" altLang="fr-FR" sz="563">
                <a:solidFill>
                  <a:schemeClr val="bg2"/>
                </a:solidFill>
              </a:rPr>
              <a:t> </a:t>
            </a:r>
            <a:r>
              <a:rPr lang="en-US" altLang="fr-FR" sz="675">
                <a:solidFill>
                  <a:schemeClr val="bg2"/>
                </a:solidFill>
              </a:rPr>
              <a:t>I</a:t>
            </a:r>
            <a:r>
              <a:rPr lang="en-US" altLang="fr-FR" sz="563">
                <a:solidFill>
                  <a:schemeClr val="bg2"/>
                </a:solidFill>
              </a:rPr>
              <a:t>NVESTMENT </a:t>
            </a:r>
            <a:r>
              <a:rPr lang="en-US" altLang="fr-FR" sz="675">
                <a:solidFill>
                  <a:schemeClr val="bg2"/>
                </a:solidFill>
              </a:rPr>
              <a:t>B</a:t>
            </a:r>
            <a:r>
              <a:rPr lang="en-US" altLang="fr-FR" sz="563">
                <a:solidFill>
                  <a:schemeClr val="bg2"/>
                </a:solidFill>
              </a:rPr>
              <a:t>ANKING</a:t>
            </a:r>
          </a:p>
        </p:txBody>
      </p:sp>
      <p:sp>
        <p:nvSpPr>
          <p:cNvPr id="6" name="Line 15">
            <a:extLst>
              <a:ext uri="{FF2B5EF4-FFF2-40B4-BE49-F238E27FC236}">
                <a16:creationId xmlns:a16="http://schemas.microsoft.com/office/drawing/2014/main" id="{89766AB0-5243-A415-53E6-10896BA79094}"/>
              </a:ext>
            </a:extLst>
          </p:cNvPr>
          <p:cNvSpPr>
            <a:spLocks noChangeShapeType="1"/>
          </p:cNvSpPr>
          <p:nvPr userDrawn="1"/>
        </p:nvSpPr>
        <p:spPr bwMode="gray">
          <a:xfrm>
            <a:off x="285750" y="4800600"/>
            <a:ext cx="8572500" cy="0"/>
          </a:xfrm>
          <a:prstGeom prst="line">
            <a:avLst/>
          </a:prstGeom>
          <a:noFill/>
          <a:ln w="190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noProof="0">
              <a:solidFill>
                <a:schemeClr val="bg2"/>
              </a:solidFill>
            </a:endParaRPr>
          </a:p>
        </p:txBody>
      </p:sp>
    </p:spTree>
    <p:extLst>
      <p:ext uri="{BB962C8B-B14F-4D97-AF65-F5344CB8AC3E}">
        <p14:creationId xmlns:p14="http://schemas.microsoft.com/office/powerpoint/2010/main" val="4155571292"/>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Lst>
  <p:hf hdr="0" ftr="0"/>
  <p:txStyles>
    <p:titleStyle>
      <a:lvl1pPr algn="l" rtl="0" eaLnBrk="1" fontAlgn="base" hangingPunct="1">
        <a:spcBef>
          <a:spcPct val="0"/>
        </a:spcBef>
        <a:spcAft>
          <a:spcPct val="0"/>
        </a:spcAft>
        <a:defRPr sz="1800" b="1">
          <a:solidFill>
            <a:schemeClr val="bg2"/>
          </a:solidFill>
          <a:latin typeface="+mj-lt"/>
          <a:ea typeface="+mj-ea"/>
          <a:cs typeface="+mj-cs"/>
        </a:defRPr>
      </a:lvl1pPr>
      <a:lvl2pPr algn="l" rtl="0" eaLnBrk="1" fontAlgn="base" hangingPunct="1">
        <a:spcBef>
          <a:spcPct val="0"/>
        </a:spcBef>
        <a:spcAft>
          <a:spcPct val="0"/>
        </a:spcAft>
        <a:defRPr sz="1875" b="1">
          <a:solidFill>
            <a:srgbClr val="4B547F"/>
          </a:solidFill>
          <a:latin typeface="Verdana" pitchFamily="34" charset="0"/>
        </a:defRPr>
      </a:lvl2pPr>
      <a:lvl3pPr algn="l" rtl="0" eaLnBrk="1" fontAlgn="base" hangingPunct="1">
        <a:spcBef>
          <a:spcPct val="0"/>
        </a:spcBef>
        <a:spcAft>
          <a:spcPct val="0"/>
        </a:spcAft>
        <a:defRPr sz="1875" b="1">
          <a:solidFill>
            <a:srgbClr val="4B547F"/>
          </a:solidFill>
          <a:latin typeface="Verdana" pitchFamily="34" charset="0"/>
        </a:defRPr>
      </a:lvl3pPr>
      <a:lvl4pPr algn="l" rtl="0" eaLnBrk="1" fontAlgn="base" hangingPunct="1">
        <a:spcBef>
          <a:spcPct val="0"/>
        </a:spcBef>
        <a:spcAft>
          <a:spcPct val="0"/>
        </a:spcAft>
        <a:defRPr sz="1875" b="1">
          <a:solidFill>
            <a:srgbClr val="4B547F"/>
          </a:solidFill>
          <a:latin typeface="Verdana" pitchFamily="34" charset="0"/>
        </a:defRPr>
      </a:lvl4pPr>
      <a:lvl5pPr algn="l" rtl="0" eaLnBrk="1" fontAlgn="base" hangingPunct="1">
        <a:spcBef>
          <a:spcPct val="0"/>
        </a:spcBef>
        <a:spcAft>
          <a:spcPct val="0"/>
        </a:spcAft>
        <a:defRPr sz="1875" b="1">
          <a:solidFill>
            <a:srgbClr val="4B547F"/>
          </a:solidFill>
          <a:latin typeface="Verdana" pitchFamily="34" charset="0"/>
        </a:defRPr>
      </a:lvl5pPr>
      <a:lvl6pPr marL="342892" algn="l" rtl="0" eaLnBrk="1" fontAlgn="base" hangingPunct="1">
        <a:spcBef>
          <a:spcPct val="0"/>
        </a:spcBef>
        <a:spcAft>
          <a:spcPct val="0"/>
        </a:spcAft>
        <a:defRPr sz="1875" b="1">
          <a:solidFill>
            <a:srgbClr val="7789AB"/>
          </a:solidFill>
          <a:latin typeface="Verdana" pitchFamily="34" charset="0"/>
        </a:defRPr>
      </a:lvl6pPr>
      <a:lvl7pPr marL="685783" algn="l" rtl="0" eaLnBrk="1" fontAlgn="base" hangingPunct="1">
        <a:spcBef>
          <a:spcPct val="0"/>
        </a:spcBef>
        <a:spcAft>
          <a:spcPct val="0"/>
        </a:spcAft>
        <a:defRPr sz="1875" b="1">
          <a:solidFill>
            <a:srgbClr val="7789AB"/>
          </a:solidFill>
          <a:latin typeface="Verdana" pitchFamily="34" charset="0"/>
        </a:defRPr>
      </a:lvl7pPr>
      <a:lvl8pPr marL="1028675" algn="l" rtl="0" eaLnBrk="1" fontAlgn="base" hangingPunct="1">
        <a:spcBef>
          <a:spcPct val="0"/>
        </a:spcBef>
        <a:spcAft>
          <a:spcPct val="0"/>
        </a:spcAft>
        <a:defRPr sz="1875" b="1">
          <a:solidFill>
            <a:srgbClr val="7789AB"/>
          </a:solidFill>
          <a:latin typeface="Verdana" pitchFamily="34" charset="0"/>
        </a:defRPr>
      </a:lvl8pPr>
      <a:lvl9pPr marL="1371566" algn="l" rtl="0" eaLnBrk="1" fontAlgn="base" hangingPunct="1">
        <a:spcBef>
          <a:spcPct val="0"/>
        </a:spcBef>
        <a:spcAft>
          <a:spcPct val="0"/>
        </a:spcAft>
        <a:defRPr sz="1875" b="1">
          <a:solidFill>
            <a:srgbClr val="7789AB"/>
          </a:solidFill>
          <a:latin typeface="Verdana" pitchFamily="34" charset="0"/>
        </a:defRPr>
      </a:lvl9pPr>
    </p:titleStyle>
    <p:bodyStyle>
      <a:lvl1pPr marL="338129" indent="-338129" algn="l" rtl="0" eaLnBrk="1" fontAlgn="base" hangingPunct="1">
        <a:lnSpc>
          <a:spcPct val="95000"/>
        </a:lnSpc>
        <a:spcBef>
          <a:spcPct val="0"/>
        </a:spcBef>
        <a:spcAft>
          <a:spcPct val="0"/>
        </a:spcAft>
        <a:buClr>
          <a:srgbClr val="4091A7"/>
        </a:buClr>
        <a:buAutoNum type="arabicPeriod"/>
        <a:defRPr sz="1650" b="1">
          <a:solidFill>
            <a:schemeClr val="tx1"/>
          </a:solidFill>
          <a:latin typeface="+mn-lt"/>
          <a:ea typeface="+mn-ea"/>
          <a:cs typeface="+mn-cs"/>
        </a:defRPr>
      </a:lvl1pPr>
      <a:lvl2pPr marL="741742" indent="-200020" algn="l" rtl="0" eaLnBrk="1" fontAlgn="base" hangingPunct="1">
        <a:lnSpc>
          <a:spcPct val="95000"/>
        </a:lnSpc>
        <a:spcBef>
          <a:spcPct val="50000"/>
        </a:spcBef>
        <a:spcAft>
          <a:spcPct val="0"/>
        </a:spcAft>
        <a:buClr>
          <a:schemeClr val="bg2"/>
        </a:buClr>
        <a:buChar char="•"/>
        <a:defRPr sz="1050">
          <a:solidFill>
            <a:schemeClr val="hlink"/>
          </a:solidFill>
          <a:latin typeface="+mn-lt"/>
        </a:defRPr>
      </a:lvl2pPr>
      <a:lvl3pPr marL="1047724" indent="-171446" algn="l" rtl="0" eaLnBrk="1" fontAlgn="base" hangingPunct="1">
        <a:lnSpc>
          <a:spcPct val="95000"/>
        </a:lnSpc>
        <a:spcBef>
          <a:spcPct val="0"/>
        </a:spcBef>
        <a:spcAft>
          <a:spcPct val="0"/>
        </a:spcAft>
        <a:buClr>
          <a:schemeClr val="hlink"/>
        </a:buClr>
        <a:buFont typeface="Verdana" pitchFamily="34" charset="0"/>
        <a:buChar char="–"/>
        <a:defRPr sz="900">
          <a:solidFill>
            <a:schemeClr val="tx2"/>
          </a:solidFill>
          <a:latin typeface="+mn-lt"/>
        </a:defRPr>
      </a:lvl3pPr>
      <a:lvl4pPr marL="1339421" indent="-157159" algn="l" rtl="0" eaLnBrk="1" fontAlgn="base" hangingPunct="1">
        <a:lnSpc>
          <a:spcPct val="95000"/>
        </a:lnSpc>
        <a:spcBef>
          <a:spcPct val="0"/>
        </a:spcBef>
        <a:spcAft>
          <a:spcPct val="0"/>
        </a:spcAft>
        <a:buChar char="–"/>
        <a:defRPr sz="825">
          <a:solidFill>
            <a:schemeClr val="tx2"/>
          </a:solidFill>
          <a:latin typeface="+mn-lt"/>
        </a:defRPr>
      </a:lvl4pPr>
      <a:lvl5pPr marL="1473957" indent="2381" algn="l" rtl="0" eaLnBrk="1" fontAlgn="base" hangingPunct="1">
        <a:lnSpc>
          <a:spcPct val="95000"/>
        </a:lnSpc>
        <a:spcBef>
          <a:spcPct val="0"/>
        </a:spcBef>
        <a:spcAft>
          <a:spcPct val="0"/>
        </a:spcAft>
        <a:defRPr sz="750">
          <a:solidFill>
            <a:schemeClr val="tx2"/>
          </a:solidFill>
          <a:latin typeface="+mn-lt"/>
        </a:defRPr>
      </a:lvl5pPr>
      <a:lvl6pPr marL="1816849" indent="2381" algn="l" rtl="0" eaLnBrk="1" fontAlgn="base" hangingPunct="1">
        <a:lnSpc>
          <a:spcPct val="95000"/>
        </a:lnSpc>
        <a:spcBef>
          <a:spcPct val="0"/>
        </a:spcBef>
        <a:spcAft>
          <a:spcPct val="0"/>
        </a:spcAft>
        <a:defRPr sz="750">
          <a:solidFill>
            <a:schemeClr val="tx2"/>
          </a:solidFill>
          <a:latin typeface="+mn-lt"/>
        </a:defRPr>
      </a:lvl6pPr>
      <a:lvl7pPr marL="2159740" indent="2381" algn="l" rtl="0" eaLnBrk="1" fontAlgn="base" hangingPunct="1">
        <a:lnSpc>
          <a:spcPct val="95000"/>
        </a:lnSpc>
        <a:spcBef>
          <a:spcPct val="0"/>
        </a:spcBef>
        <a:spcAft>
          <a:spcPct val="0"/>
        </a:spcAft>
        <a:defRPr sz="750">
          <a:solidFill>
            <a:schemeClr val="tx2"/>
          </a:solidFill>
          <a:latin typeface="+mn-lt"/>
        </a:defRPr>
      </a:lvl7pPr>
      <a:lvl8pPr marL="2502632" indent="2381" algn="l" rtl="0" eaLnBrk="1" fontAlgn="base" hangingPunct="1">
        <a:lnSpc>
          <a:spcPct val="95000"/>
        </a:lnSpc>
        <a:spcBef>
          <a:spcPct val="0"/>
        </a:spcBef>
        <a:spcAft>
          <a:spcPct val="0"/>
        </a:spcAft>
        <a:defRPr sz="750">
          <a:solidFill>
            <a:schemeClr val="tx2"/>
          </a:solidFill>
          <a:latin typeface="+mn-lt"/>
        </a:defRPr>
      </a:lvl8pPr>
      <a:lvl9pPr marL="2845523" indent="2381" algn="l" rtl="0" eaLnBrk="1" fontAlgn="base" hangingPunct="1">
        <a:lnSpc>
          <a:spcPct val="95000"/>
        </a:lnSpc>
        <a:spcBef>
          <a:spcPct val="0"/>
        </a:spcBef>
        <a:spcAft>
          <a:spcPct val="0"/>
        </a:spcAft>
        <a:defRPr sz="750">
          <a:solidFill>
            <a:schemeClr val="tx2"/>
          </a:solidFill>
          <a:latin typeface="+mn-lt"/>
        </a:defRPr>
      </a:lvl9pPr>
    </p:bodyStyle>
    <p:otherStyle>
      <a:defPPr>
        <a:defRPr lang="fr-FR"/>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5322" y="195262"/>
            <a:ext cx="8434828" cy="389953"/>
          </a:xfrm>
          <a:prstGeom prst="rect">
            <a:avLst/>
          </a:prstGeom>
        </p:spPr>
        <p:txBody>
          <a:bodyPr vert="horz" lIns="91440" tIns="45720" rIns="91440" bIns="45720" rtlCol="0" anchor="t">
            <a:noAutofit/>
          </a:bodyPr>
          <a:lstStyle/>
          <a:p>
            <a:r>
              <a:rPr lang="fr-FR" dirty="0" err="1"/>
              <a:t>Title</a:t>
            </a:r>
            <a:endParaRPr lang="en-US" dirty="0"/>
          </a:p>
        </p:txBody>
      </p:sp>
      <p:sp>
        <p:nvSpPr>
          <p:cNvPr id="3" name="Text Placeholder 2"/>
          <p:cNvSpPr>
            <a:spLocks noGrp="1"/>
          </p:cNvSpPr>
          <p:nvPr>
            <p:ph type="body" idx="1"/>
          </p:nvPr>
        </p:nvSpPr>
        <p:spPr>
          <a:xfrm>
            <a:off x="385320" y="1028614"/>
            <a:ext cx="8434828" cy="3653114"/>
          </a:xfrm>
          <a:prstGeom prst="rect">
            <a:avLst/>
          </a:prstGeom>
        </p:spPr>
        <p:txBody>
          <a:bodyPr vert="horz" lIns="91440" tIns="45720" rIns="91440" bIns="45720" rtlCol="0">
            <a:no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5" name="Footer Placeholder 4"/>
          <p:cNvSpPr>
            <a:spLocks noGrp="1"/>
          </p:cNvSpPr>
          <p:nvPr>
            <p:ph type="ftr" sz="quarter" idx="3"/>
          </p:nvPr>
        </p:nvSpPr>
        <p:spPr>
          <a:xfrm>
            <a:off x="628650" y="4859252"/>
            <a:ext cx="6934604" cy="175717"/>
          </a:xfrm>
          <a:prstGeom prst="rect">
            <a:avLst/>
          </a:prstGeom>
        </p:spPr>
        <p:txBody>
          <a:bodyPr vert="horz" lIns="91440" tIns="45720" rIns="91440" bIns="45720" rtlCol="0" anchor="ctr"/>
          <a:lstStyle>
            <a:lvl1pPr algn="l">
              <a:defRPr sz="700" b="0" i="0" cap="all" spc="0" baseline="0">
                <a:solidFill>
                  <a:schemeClr val="bg1">
                    <a:lumMod val="50000"/>
                  </a:schemeClr>
                </a:solidFill>
                <a:latin typeface="Arial" panose="020B0604020202020204" pitchFamily="34" charset="0"/>
                <a:cs typeface="Arial" panose="020B0604020202020204" pitchFamily="34" charset="0"/>
              </a:defRPr>
            </a:lvl1pPr>
          </a:lstStyle>
          <a:p>
            <a:r>
              <a:rPr lang="fr-FR" dirty="0" err="1"/>
              <a:t>footer</a:t>
            </a:r>
            <a:endParaRPr lang="fr-FR" dirty="0"/>
          </a:p>
        </p:txBody>
      </p:sp>
      <p:sp>
        <p:nvSpPr>
          <p:cNvPr id="6" name="Slide Number Placeholder 5"/>
          <p:cNvSpPr>
            <a:spLocks noGrp="1"/>
          </p:cNvSpPr>
          <p:nvPr>
            <p:ph type="sldNum" sz="quarter" idx="4"/>
          </p:nvPr>
        </p:nvSpPr>
        <p:spPr>
          <a:xfrm>
            <a:off x="175755" y="4863533"/>
            <a:ext cx="363995" cy="165754"/>
          </a:xfrm>
          <a:prstGeom prst="rect">
            <a:avLst/>
          </a:prstGeom>
        </p:spPr>
        <p:txBody>
          <a:bodyPr vert="horz" lIns="91440" tIns="45720" rIns="91440" bIns="45720" rtlCol="0" anchor="ctr"/>
          <a:lstStyle>
            <a:lvl1pPr>
              <a:defRPr lang="fr-FR" sz="700" b="1" i="0" cap="all" spc="0" baseline="0" smtClean="0">
                <a:solidFill>
                  <a:schemeClr val="tx2"/>
                </a:solidFill>
                <a:latin typeface="Arial" panose="020B0604020202020204" pitchFamily="34" charset="0"/>
                <a:cs typeface="Arial" panose="020B0604020202020204" pitchFamily="34" charset="0"/>
              </a:defRPr>
            </a:lvl1pPr>
          </a:lstStyle>
          <a:p>
            <a:fld id="{E94165F0-FE87-0B48-AA66-28C8AFD55271}" type="slidenum">
              <a:rPr lang="fr-FR" smtClean="0"/>
              <a:pPr/>
              <a:t>‹#›</a:t>
            </a:fld>
            <a:endParaRPr lang="fr-FR"/>
          </a:p>
        </p:txBody>
      </p:sp>
      <p:pic>
        <p:nvPicPr>
          <p:cNvPr id="7" name="Image 6">
            <a:extLst>
              <a:ext uri="{FF2B5EF4-FFF2-40B4-BE49-F238E27FC236}">
                <a16:creationId xmlns:a16="http://schemas.microsoft.com/office/drawing/2014/main" id="{91B92F1E-171A-440D-AB0A-ED29741F24EB}"/>
              </a:ext>
            </a:extLst>
          </p:cNvPr>
          <p:cNvPicPr>
            <a:picLocks noChangeAspect="1" noChangeArrowheads="1"/>
          </p:cNvPicPr>
          <p:nvPr userDrawn="1"/>
        </p:nvPicPr>
        <p:blipFill>
          <a:blip r:embed="rId16"/>
          <a:srcRect/>
          <a:stretch/>
        </p:blipFill>
        <p:spPr bwMode="auto">
          <a:xfrm>
            <a:off x="7563254" y="4588488"/>
            <a:ext cx="1444464" cy="550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SIPCMContentMarking" descr="{&quot;HashCode&quot;:-929196920,&quot;Placement&quot;:&quot;Footer&quot;}">
            <a:extLst>
              <a:ext uri="{FF2B5EF4-FFF2-40B4-BE49-F238E27FC236}">
                <a16:creationId xmlns:a16="http://schemas.microsoft.com/office/drawing/2014/main" id="{996FA539-EA02-4220-9C61-A824C59F7E2F}"/>
              </a:ext>
            </a:extLst>
          </p:cNvPr>
          <p:cNvSpPr txBox="1"/>
          <p:nvPr userDrawn="1"/>
        </p:nvSpPr>
        <p:spPr>
          <a:xfrm>
            <a:off x="0" y="5034969"/>
            <a:ext cx="212491" cy="108530"/>
          </a:xfrm>
          <a:prstGeom prst="rect">
            <a:avLst/>
          </a:prstGeom>
          <a:noFill/>
        </p:spPr>
        <p:txBody>
          <a:bodyPr vert="horz" wrap="square" lIns="0" tIns="0" rIns="0" bIns="0" rtlCol="0" anchor="ctr" anchorCtr="1">
            <a:spAutoFit/>
          </a:bodyPr>
          <a:lstStyle/>
          <a:p>
            <a:pPr algn="l">
              <a:spcBef>
                <a:spcPts val="0"/>
              </a:spcBef>
              <a:spcAft>
                <a:spcPts val="0"/>
              </a:spcAft>
            </a:pPr>
            <a:r>
              <a:rPr lang="fr-FR" sz="100">
                <a:solidFill>
                  <a:srgbClr val="FFFFFF"/>
                </a:solidFill>
                <a:latin typeface="Calibri" panose="020F0502020204030204" pitchFamily="34" charset="0"/>
              </a:rPr>
              <a:t>C2 - Internal Natixis</a:t>
            </a:r>
          </a:p>
        </p:txBody>
      </p:sp>
      <p:sp>
        <p:nvSpPr>
          <p:cNvPr id="8" name="Ellipse 7">
            <a:extLst>
              <a:ext uri="{FF2B5EF4-FFF2-40B4-BE49-F238E27FC236}">
                <a16:creationId xmlns:a16="http://schemas.microsoft.com/office/drawing/2014/main" id="{A324FD8D-E0ED-490E-8A80-2936F3743008}"/>
              </a:ext>
            </a:extLst>
          </p:cNvPr>
          <p:cNvSpPr/>
          <p:nvPr userDrawn="1"/>
        </p:nvSpPr>
        <p:spPr>
          <a:xfrm>
            <a:off x="539750" y="4908550"/>
            <a:ext cx="71438" cy="7302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kern="0" dirty="0">
              <a:sym typeface="Arial"/>
            </a:endParaRPr>
          </a:p>
        </p:txBody>
      </p:sp>
    </p:spTree>
    <p:extLst>
      <p:ext uri="{BB962C8B-B14F-4D97-AF65-F5344CB8AC3E}">
        <p14:creationId xmlns:p14="http://schemas.microsoft.com/office/powerpoint/2010/main" val="107578665"/>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Lst>
  <p:hf hdr="0" dt="0"/>
  <p:txStyles>
    <p:titleStyle>
      <a:lvl1pPr algn="l" defTabSz="685800" rtl="0" eaLnBrk="1" latinLnBrk="0" hangingPunct="1">
        <a:lnSpc>
          <a:spcPct val="90000"/>
        </a:lnSpc>
        <a:spcBef>
          <a:spcPct val="0"/>
        </a:spcBef>
        <a:buNone/>
        <a:defRPr sz="2400" b="1" i="0" kern="1200" cap="none" baseline="0">
          <a:solidFill>
            <a:schemeClr val="bg2"/>
          </a:solidFill>
          <a:latin typeface="Arial Black" panose="020B0604020202020204" pitchFamily="34" charset="0"/>
          <a:ea typeface="+mj-ea"/>
          <a:cs typeface="Arial Black" panose="020B060402020202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1300" kern="1200">
          <a:solidFill>
            <a:schemeClr val="tx1"/>
          </a:solidFill>
          <a:latin typeface="+mn-lt"/>
          <a:ea typeface="+mn-ea"/>
          <a:cs typeface="+mn-cs"/>
        </a:defRPr>
      </a:lvl1pPr>
      <a:lvl2pPr marL="182563" indent="-176213" algn="l" defTabSz="685800" rtl="0" eaLnBrk="1" latinLnBrk="0" hangingPunct="1">
        <a:lnSpc>
          <a:spcPct val="90000"/>
        </a:lnSpc>
        <a:spcBef>
          <a:spcPts val="375"/>
        </a:spcBef>
        <a:buFontTx/>
        <a:buBlip>
          <a:blip r:embed="rId17"/>
        </a:buBlip>
        <a:tabLst/>
        <a:defRPr sz="1100" kern="1200">
          <a:solidFill>
            <a:schemeClr val="tx1"/>
          </a:solidFill>
          <a:latin typeface="+mn-lt"/>
          <a:ea typeface="+mn-ea"/>
          <a:cs typeface="+mn-cs"/>
        </a:defRPr>
      </a:lvl2pPr>
      <a:lvl3pPr marL="358775" indent="-176213" algn="l" defTabSz="685800" rtl="0" eaLnBrk="1" latinLnBrk="0" hangingPunct="1">
        <a:lnSpc>
          <a:spcPct val="90000"/>
        </a:lnSpc>
        <a:spcBef>
          <a:spcPts val="375"/>
        </a:spcBef>
        <a:buClr>
          <a:schemeClr val="accent1"/>
        </a:buClr>
        <a:buSzPct val="150000"/>
        <a:buFont typeface="Arial" panose="020B0604020202020204" pitchFamily="34" charset="0"/>
        <a:buChar char="●"/>
        <a:tabLst/>
        <a:defRPr sz="1050" kern="1200">
          <a:solidFill>
            <a:schemeClr val="tx1"/>
          </a:solidFill>
          <a:latin typeface="+mn-lt"/>
          <a:ea typeface="+mn-ea"/>
          <a:cs typeface="+mn-cs"/>
        </a:defRPr>
      </a:lvl3pPr>
      <a:lvl4pPr marL="579438" indent="-190500" algn="l" defTabSz="685800" rtl="0" eaLnBrk="1" latinLnBrk="0" hangingPunct="1">
        <a:lnSpc>
          <a:spcPct val="90000"/>
        </a:lnSpc>
        <a:spcBef>
          <a:spcPts val="375"/>
        </a:spcBef>
        <a:buClr>
          <a:srgbClr val="3F589E"/>
        </a:buClr>
        <a:buSzPct val="100000"/>
        <a:buFont typeface="Arial" panose="020B0604020202020204" pitchFamily="34" charset="0"/>
        <a:buChar char="■"/>
        <a:tabLst/>
        <a:defRPr sz="1000" kern="1200">
          <a:solidFill>
            <a:schemeClr val="tx1"/>
          </a:solidFill>
          <a:latin typeface="+mn-lt"/>
          <a:ea typeface="+mn-ea"/>
          <a:cs typeface="+mn-cs"/>
        </a:defRPr>
      </a:lvl4pPr>
      <a:lvl5pPr marL="750888" indent="-171450" algn="l" defTabSz="685800" rtl="0" eaLnBrk="1" latinLnBrk="0" hangingPunct="1">
        <a:lnSpc>
          <a:spcPct val="90000"/>
        </a:lnSpc>
        <a:spcBef>
          <a:spcPts val="375"/>
        </a:spcBef>
        <a:buClr>
          <a:srgbClr val="C0559A"/>
        </a:buClr>
        <a:buSzPct val="90000"/>
        <a:buFont typeface="Arial" panose="020B0604020202020204" pitchFamily="34" charset="0"/>
        <a:buChar char="►"/>
        <a:tabLst/>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trinh.nguyen@natixis.com" TargetMode="External"/><Relationship Id="rId2" Type="http://schemas.openxmlformats.org/officeDocument/2006/relationships/notesSlide" Target="../notesSlides/notesSlide1.xml"/><Relationship Id="rId1" Type="http://schemas.openxmlformats.org/officeDocument/2006/relationships/slideLayout" Target="../slideLayouts/slideLayout45.xml"/><Relationship Id="rId5" Type="http://schemas.openxmlformats.org/officeDocument/2006/relationships/image" Target="../media/image19.jpg"/><Relationship Id="rId4" Type="http://schemas.openxmlformats.org/officeDocument/2006/relationships/image" Target="../media/image18.jpe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9.xml"/><Relationship Id="rId1" Type="http://schemas.openxmlformats.org/officeDocument/2006/relationships/slideLayout" Target="../slideLayouts/slideLayout42.xml"/><Relationship Id="rId5" Type="http://schemas.openxmlformats.org/officeDocument/2006/relationships/image" Target="../media/image22.png"/><Relationship Id="rId4" Type="http://schemas.openxmlformats.org/officeDocument/2006/relationships/image" Target="../media/image200.png"/></Relationships>
</file>

<file path=ppt/slides/_rels/slide12.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notesSlide" Target="../notesSlides/notesSlide10.xml"/><Relationship Id="rId1" Type="http://schemas.openxmlformats.org/officeDocument/2006/relationships/slideLayout" Target="../slideLayouts/slideLayout42.xml"/><Relationship Id="rId4" Type="http://schemas.openxmlformats.org/officeDocument/2006/relationships/image" Target="../media/image200.png"/></Relationships>
</file>

<file path=ppt/slides/_rels/slide1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1.xml"/><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2.xml"/><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3.xml"/><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4.xml"/><Relationship Id="rId1" Type="http://schemas.openxmlformats.org/officeDocument/2006/relationships/slideLayout" Target="../slideLayouts/slideLayout42.xml"/><Relationship Id="rId4" Type="http://schemas.openxmlformats.org/officeDocument/2006/relationships/chart" Target="../charts/chart10.xml"/></Relationships>
</file>

<file path=ppt/slides/_rels/slide1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5.xml"/><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7.xml"/><Relationship Id="rId1" Type="http://schemas.openxmlformats.org/officeDocument/2006/relationships/slideLayout" Target="../slideLayouts/slideLayout42.xml"/><Relationship Id="rId4" Type="http://schemas.openxmlformats.org/officeDocument/2006/relationships/chart" Target="../charts/chart13.xml"/></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8.xml"/><Relationship Id="rId1" Type="http://schemas.openxmlformats.org/officeDocument/2006/relationships/slideLayout" Target="../slideLayouts/slideLayout42.xml"/><Relationship Id="rId4" Type="http://schemas.openxmlformats.org/officeDocument/2006/relationships/chart" Target="../charts/chart15.xml"/></Relationships>
</file>

<file path=ppt/slides/_rels/slide22.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9.xml"/><Relationship Id="rId1" Type="http://schemas.openxmlformats.org/officeDocument/2006/relationships/slideLayout" Target="../slideLayouts/slideLayout42.xml"/><Relationship Id="rId4" Type="http://schemas.openxmlformats.org/officeDocument/2006/relationships/chart" Target="../charts/chart17.xml"/></Relationships>
</file>

<file path=ppt/slides/_rels/slide23.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20.xml"/><Relationship Id="rId1" Type="http://schemas.openxmlformats.org/officeDocument/2006/relationships/slideLayout" Target="../slideLayouts/slideLayout42.xml"/><Relationship Id="rId4" Type="http://schemas.openxmlformats.org/officeDocument/2006/relationships/chart" Target="../charts/chart19.xml"/></Relationships>
</file>

<file path=ppt/slides/_rels/slide24.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21.xml"/><Relationship Id="rId1" Type="http://schemas.openxmlformats.org/officeDocument/2006/relationships/slideLayout" Target="../slideLayouts/slideLayout42.xml"/><Relationship Id="rId4" Type="http://schemas.openxmlformats.org/officeDocument/2006/relationships/chart" Target="../charts/chart21.xml"/></Relationships>
</file>

<file path=ppt/slides/_rels/slide25.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22.xml"/><Relationship Id="rId1" Type="http://schemas.openxmlformats.org/officeDocument/2006/relationships/slideLayout" Target="../slideLayouts/slideLayout42.xml"/><Relationship Id="rId5" Type="http://schemas.openxmlformats.org/officeDocument/2006/relationships/chart" Target="../charts/chart24.xml"/><Relationship Id="rId4" Type="http://schemas.openxmlformats.org/officeDocument/2006/relationships/chart" Target="../charts/chart23.xml"/></Relationships>
</file>

<file path=ppt/slides/_rels/slide26.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23.xml"/><Relationship Id="rId1" Type="http://schemas.openxmlformats.org/officeDocument/2006/relationships/slideLayout" Target="../slideLayouts/slideLayout42.xml"/></Relationships>
</file>

<file path=ppt/slides/_rels/slide27.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24.xml"/><Relationship Id="rId1" Type="http://schemas.openxmlformats.org/officeDocument/2006/relationships/slideLayout" Target="../slideLayouts/slideLayout42.xml"/></Relationships>
</file>

<file path=ppt/slides/_rels/slide28.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25.xml"/><Relationship Id="rId1" Type="http://schemas.openxmlformats.org/officeDocument/2006/relationships/slideLayout" Target="../slideLayouts/slideLayout42.xml"/><Relationship Id="rId4" Type="http://schemas.openxmlformats.org/officeDocument/2006/relationships/chart" Target="../charts/chart28.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42.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27.xml"/><Relationship Id="rId1" Type="http://schemas.openxmlformats.org/officeDocument/2006/relationships/slideLayout" Target="../slideLayouts/slideLayout51.xml"/><Relationship Id="rId4" Type="http://schemas.openxmlformats.org/officeDocument/2006/relationships/chart" Target="../charts/chart30.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51.xml"/></Relationships>
</file>

<file path=ppt/slides/_rels/slide33.xml.rels><?xml version="1.0" encoding="UTF-8" standalone="yes"?>
<Relationships xmlns="http://schemas.openxmlformats.org/package/2006/relationships"><Relationship Id="rId3" Type="http://schemas.openxmlformats.org/officeDocument/2006/relationships/hyperlink" Target="https://www.sipri.org/sites/default/files/2022-10/1022_indopacific_arms_production.pdf" TargetMode="External"/><Relationship Id="rId2" Type="http://schemas.openxmlformats.org/officeDocument/2006/relationships/notesSlide" Target="../notesSlides/notesSlide29.xml"/><Relationship Id="rId1" Type="http://schemas.openxmlformats.org/officeDocument/2006/relationships/slideLayout" Target="../slideLayouts/slideLayout51.xml"/></Relationships>
</file>

<file path=ppt/slides/_rels/slide34.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30.xml"/><Relationship Id="rId1" Type="http://schemas.openxmlformats.org/officeDocument/2006/relationships/slideLayout" Target="../slideLayouts/slideLayout5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42.xml"/></Relationships>
</file>

<file path=ppt/slides/_rels/slide37.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32.xml"/><Relationship Id="rId1" Type="http://schemas.openxmlformats.org/officeDocument/2006/relationships/slideLayout" Target="../slideLayouts/slideLayout42.xml"/><Relationship Id="rId4" Type="http://schemas.openxmlformats.org/officeDocument/2006/relationships/chart" Target="../charts/chart33.xml"/></Relationships>
</file>

<file path=ppt/slides/_rels/slide38.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sv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33.xml"/><Relationship Id="rId16" Type="http://schemas.openxmlformats.org/officeDocument/2006/relationships/chart" Target="../charts/chart34.xml"/><Relationship Id="rId1" Type="http://schemas.openxmlformats.org/officeDocument/2006/relationships/slideLayout" Target="../slideLayouts/slideLayout42.xml"/><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30.png"/><Relationship Id="rId15" Type="http://schemas.openxmlformats.org/officeDocument/2006/relationships/image" Target="../media/image40.sv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svg"/><Relationship Id="rId14" Type="http://schemas.openxmlformats.org/officeDocument/2006/relationships/image" Target="../media/image39.png"/></Relationships>
</file>

<file path=ppt/slides/_rels/slide39.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34.xml"/><Relationship Id="rId1" Type="http://schemas.openxmlformats.org/officeDocument/2006/relationships/slideLayout" Target="../slideLayouts/slideLayout42.xml"/><Relationship Id="rId4" Type="http://schemas.openxmlformats.org/officeDocument/2006/relationships/chart" Target="../charts/chart36.xml"/></Relationships>
</file>

<file path=ppt/slides/_rels/slide4.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4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6.xml.rels><?xml version="1.0" encoding="UTF-8" standalone="yes"?>
<Relationships xmlns="http://schemas.openxmlformats.org/package/2006/relationships"><Relationship Id="rId8" Type="http://schemas.openxmlformats.org/officeDocument/2006/relationships/hyperlink" Target="mailto:thibaut.cuilliere@natixis.com" TargetMode="External"/><Relationship Id="rId13" Type="http://schemas.openxmlformats.org/officeDocument/2006/relationships/hyperlink" Target="mailto:micaella.feldstein@natixis.com" TargetMode="External"/><Relationship Id="rId18" Type="http://schemas.openxmlformats.org/officeDocument/2006/relationships/hyperlink" Target="mailto:sylwia.hubar@natixis.com" TargetMode="External"/><Relationship Id="rId26" Type="http://schemas.openxmlformats.org/officeDocument/2006/relationships/hyperlink" Target="mailto:samy.lakhdari@natixis.com" TargetMode="External"/><Relationship Id="rId3" Type="http://schemas.openxmlformats.org/officeDocument/2006/relationships/hyperlink" Target="mailto:florent.pochon@natixis.com" TargetMode="External"/><Relationship Id="rId21" Type="http://schemas.openxmlformats.org/officeDocument/2006/relationships/hyperlink" Target="mailto:alicia.garciaherrero@natixis.com" TargetMode="External"/><Relationship Id="rId7" Type="http://schemas.openxmlformats.org/officeDocument/2006/relationships/hyperlink" Target="mailto:celine.clari@natixis.com" TargetMode="External"/><Relationship Id="rId12" Type="http://schemas.openxmlformats.org/officeDocument/2006/relationships/hyperlink" Target="mailto:benoit.maynard@natixis.com" TargetMode="External"/><Relationship Id="rId17" Type="http://schemas.openxmlformats.org/officeDocument/2006/relationships/hyperlink" Target="mailto:jesus.castillo@natixis.com" TargetMode="External"/><Relationship Id="rId25" Type="http://schemas.openxmlformats.org/officeDocument/2006/relationships/hyperlink" Target="mailto:benito.berber@natixis.com" TargetMode="External"/><Relationship Id="rId2" Type="http://schemas.openxmlformats.org/officeDocument/2006/relationships/hyperlink" Target="mailto:cyril.regnat@natixis.com" TargetMode="External"/><Relationship Id="rId16" Type="http://schemas.openxmlformats.org/officeDocument/2006/relationships/hyperlink" Target="mailto:dirk.schumacher@natixis.com" TargetMode="External"/><Relationship Id="rId20" Type="http://schemas.openxmlformats.org/officeDocument/2006/relationships/hyperlink" Target="mailto:jennifer.levy@natixis.com" TargetMode="External"/><Relationship Id="rId29" Type="http://schemas.openxmlformats.org/officeDocument/2006/relationships/hyperlink" Target="mailto:jianwei.xu@natixis.com" TargetMode="External"/><Relationship Id="rId1" Type="http://schemas.openxmlformats.org/officeDocument/2006/relationships/slideLayout" Target="../slideLayouts/slideLayout42.xml"/><Relationship Id="rId6" Type="http://schemas.openxmlformats.org/officeDocument/2006/relationships/hyperlink" Target="mailto:nordine.naam@natixis.com" TargetMode="External"/><Relationship Id="rId11" Type="http://schemas.openxmlformats.org/officeDocument/2006/relationships/hyperlink" Target="mailto:joel.hancock@natixis.com" TargetMode="External"/><Relationship Id="rId24" Type="http://schemas.openxmlformats.org/officeDocument/2006/relationships/hyperlink" Target="mailto:gary.ng@natixis.com" TargetMode="External"/><Relationship Id="rId5" Type="http://schemas.openxmlformats.org/officeDocument/2006/relationships/hyperlink" Target="mailto:emilie.tetard@natixis.com" TargetMode="External"/><Relationship Id="rId15" Type="http://schemas.openxmlformats.org/officeDocument/2006/relationships/hyperlink" Target="mailto:nathalie.dezeure@natixis.com" TargetMode="External"/><Relationship Id="rId23" Type="http://schemas.openxmlformats.org/officeDocument/2006/relationships/hyperlink" Target="mailto:trinh.nguyen@natixis.com" TargetMode="External"/><Relationship Id="rId28" Type="http://schemas.openxmlformats.org/officeDocument/2006/relationships/hyperlink" Target="mailto:Fanny.meindre@natixis.com" TargetMode="External"/><Relationship Id="rId10" Type="http://schemas.openxmlformats.org/officeDocument/2006/relationships/hyperlink" Target="mailto:bernard.dahdah@natixis.com" TargetMode="External"/><Relationship Id="rId19" Type="http://schemas.openxmlformats.org/officeDocument/2006/relationships/hyperlink" Target="mailto:bouchra.rhajbal@natixis.com" TargetMode="External"/><Relationship Id="rId31" Type="http://schemas.openxmlformats.org/officeDocument/2006/relationships/hyperlink" Target="mailto:jonathan.pingle@natixis.com" TargetMode="External"/><Relationship Id="rId4" Type="http://schemas.openxmlformats.org/officeDocument/2006/relationships/hyperlink" Target="mailto:inna.mufteeva@natixis.com" TargetMode="External"/><Relationship Id="rId9" Type="http://schemas.openxmlformats.org/officeDocument/2006/relationships/hyperlink" Target="mailto:ivan.pavlovic@natixis.com" TargetMode="External"/><Relationship Id="rId14" Type="http://schemas.openxmlformats.org/officeDocument/2006/relationships/hyperlink" Target="mailto:eric.benoist@natixis.com" TargetMode="External"/><Relationship Id="rId22" Type="http://schemas.openxmlformats.org/officeDocument/2006/relationships/hyperlink" Target="mailto:kohei.iwahara@natixis.com" TargetMode="External"/><Relationship Id="rId27" Type="http://schemas.openxmlformats.org/officeDocument/2006/relationships/hyperlink" Target="mailto:thierry.cherel@natixis.com" TargetMode="External"/><Relationship Id="rId30" Type="http://schemas.openxmlformats.org/officeDocument/2006/relationships/hyperlink" Target="mailto:christopher.hodge@natixis.com"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42.xml"/><Relationship Id="rId4" Type="http://schemas.openxmlformats.org/officeDocument/2006/relationships/chart" Target="../charts/chart4.xml"/></Relationships>
</file>

<file path=ppt/slides/_rels/slide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7.xml"/><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171ED-0FF0-4CE2-9F8D-AEE0925B5B59}"/>
              </a:ext>
            </a:extLst>
          </p:cNvPr>
          <p:cNvSpPr>
            <a:spLocks noGrp="1"/>
          </p:cNvSpPr>
          <p:nvPr>
            <p:ph type="ctrTitle"/>
          </p:nvPr>
        </p:nvSpPr>
        <p:spPr>
          <a:xfrm>
            <a:off x="784256" y="4065945"/>
            <a:ext cx="7720902" cy="402806"/>
          </a:xfrm>
        </p:spPr>
        <p:txBody>
          <a:bodyPr/>
          <a:lstStyle/>
          <a:p>
            <a:r>
              <a:rPr lang="en-US" sz="1875" dirty="0" err="1">
                <a:latin typeface="Arial" panose="020B0604020202020204" pitchFamily="34" charset="0"/>
                <a:cs typeface="Arial" panose="020B0604020202020204" pitchFamily="34" charset="0"/>
              </a:rPr>
              <a:t>Trumponomics</a:t>
            </a:r>
            <a:r>
              <a:rPr lang="en-US" sz="1875" dirty="0">
                <a:latin typeface="Arial" panose="020B0604020202020204" pitchFamily="34" charset="0"/>
                <a:cs typeface="Arial" panose="020B0604020202020204" pitchFamily="34" charset="0"/>
              </a:rPr>
              <a:t> Impact on Asia and the World</a:t>
            </a:r>
          </a:p>
        </p:txBody>
      </p:sp>
      <p:sp>
        <p:nvSpPr>
          <p:cNvPr id="7" name="Sous-titre 2">
            <a:extLst>
              <a:ext uri="{FF2B5EF4-FFF2-40B4-BE49-F238E27FC236}">
                <a16:creationId xmlns:a16="http://schemas.microsoft.com/office/drawing/2014/main" id="{82418E71-D882-4102-9C65-24D6F77443DC}"/>
              </a:ext>
            </a:extLst>
          </p:cNvPr>
          <p:cNvSpPr txBox="1">
            <a:spLocks/>
          </p:cNvSpPr>
          <p:nvPr/>
        </p:nvSpPr>
        <p:spPr>
          <a:xfrm>
            <a:off x="700272" y="4523376"/>
            <a:ext cx="7804886" cy="233230"/>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Font typeface="Arial" panose="020B0604020202020204" pitchFamily="34" charset="0"/>
              <a:buNone/>
              <a:defRPr sz="1800" b="1" kern="1200">
                <a:solidFill>
                  <a:srgbClr val="3F589E"/>
                </a:solidFill>
                <a:latin typeface="+mn-lt"/>
                <a:ea typeface="+mn-ea"/>
                <a:cs typeface="+mn-cs"/>
              </a:defRPr>
            </a:lvl1pPr>
            <a:lvl2pPr marL="342900" indent="0" algn="ctr" defTabSz="685800" rtl="0" eaLnBrk="1" latinLnBrk="0" hangingPunct="1">
              <a:lnSpc>
                <a:spcPct val="90000"/>
              </a:lnSpc>
              <a:spcBef>
                <a:spcPts val="375"/>
              </a:spcBef>
              <a:buFontTx/>
              <a:buNone/>
              <a:tabLst/>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Clr>
                <a:schemeClr val="accent1"/>
              </a:buClr>
              <a:buSzPct val="150000"/>
              <a:buFont typeface="Arial" panose="020B0604020202020204" pitchFamily="34" charset="0"/>
              <a:buNone/>
              <a:tabLst/>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Clr>
                <a:srgbClr val="3F589E"/>
              </a:buClr>
              <a:buSzPct val="100000"/>
              <a:buFont typeface="Arial" panose="020B0604020202020204" pitchFamily="34" charset="0"/>
              <a:buNone/>
              <a:tabLst/>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Clr>
                <a:srgbClr val="C0559A"/>
              </a:buClr>
              <a:buSzPct val="90000"/>
              <a:buFont typeface="Arial" panose="020B0604020202020204" pitchFamily="34" charset="0"/>
              <a:buNone/>
              <a:tabLst/>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spcBef>
                <a:spcPts val="0"/>
              </a:spcBef>
            </a:pPr>
            <a:r>
              <a:rPr lang="fr-FR" sz="1200" b="0" dirty="0">
                <a:solidFill>
                  <a:schemeClr val="tx1">
                    <a:lumMod val="65000"/>
                    <a:lumOff val="35000"/>
                  </a:schemeClr>
                </a:solidFill>
                <a:latin typeface="Arial" panose="020B0604020202020204" pitchFamily="34" charset="0"/>
                <a:cs typeface="Arial" panose="020B0604020202020204" pitchFamily="34" charset="0"/>
              </a:rPr>
              <a:t>Trinh Nguyen – Senior Economist, </a:t>
            </a:r>
            <a:r>
              <a:rPr lang="fr-FR" sz="1200" b="0" dirty="0" err="1">
                <a:solidFill>
                  <a:schemeClr val="tx1">
                    <a:lumMod val="65000"/>
                    <a:lumOff val="35000"/>
                  </a:schemeClr>
                </a:solidFill>
                <a:latin typeface="Arial" panose="020B0604020202020204" pitchFamily="34" charset="0"/>
                <a:cs typeface="Arial" panose="020B0604020202020204" pitchFamily="34" charset="0"/>
              </a:rPr>
              <a:t>Emerging</a:t>
            </a:r>
            <a:r>
              <a:rPr lang="fr-FR" sz="1200" b="0" dirty="0">
                <a:solidFill>
                  <a:schemeClr val="tx1">
                    <a:lumMod val="65000"/>
                    <a:lumOff val="35000"/>
                  </a:schemeClr>
                </a:solidFill>
                <a:latin typeface="Arial" panose="020B0604020202020204" pitchFamily="34" charset="0"/>
                <a:cs typeface="Arial" panose="020B0604020202020204" pitchFamily="34" charset="0"/>
              </a:rPr>
              <a:t> Asia </a:t>
            </a:r>
            <a:r>
              <a:rPr lang="fr-FR" sz="1200" b="0" dirty="0">
                <a:solidFill>
                  <a:srgbClr val="969696"/>
                </a:solidFill>
                <a:latin typeface="Arial" panose="020B0604020202020204" pitchFamily="34" charset="0"/>
                <a:cs typeface="Arial" panose="020B0604020202020204" pitchFamily="34" charset="0"/>
              </a:rPr>
              <a:t>– </a:t>
            </a:r>
            <a:r>
              <a:rPr lang="fr-FR" sz="1200" b="0" dirty="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trinh.nguyen@natixis.com</a:t>
            </a:r>
            <a:endParaRPr lang="fr-FR" sz="1200" b="0" dirty="0">
              <a:solidFill>
                <a:schemeClr val="tx1"/>
              </a:solidFill>
              <a:latin typeface="Arial" panose="020B0604020202020204" pitchFamily="34" charset="0"/>
              <a:cs typeface="Arial" panose="020B0604020202020204" pitchFamily="34" charset="0"/>
            </a:endParaRPr>
          </a:p>
          <a:p>
            <a:pPr>
              <a:spcBef>
                <a:spcPts val="0"/>
              </a:spcBef>
            </a:pPr>
            <a:endParaRPr lang="fr-FR" sz="1200" b="0" dirty="0">
              <a:solidFill>
                <a:schemeClr val="tx1"/>
              </a:solidFill>
              <a:latin typeface="Arial" panose="020B0604020202020204" pitchFamily="34" charset="0"/>
              <a:cs typeface="Arial" panose="020B0604020202020204" pitchFamily="34" charset="0"/>
            </a:endParaRPr>
          </a:p>
        </p:txBody>
      </p:sp>
      <p:sp>
        <p:nvSpPr>
          <p:cNvPr id="3" name="Right Triangle 2">
            <a:extLst>
              <a:ext uri="{FF2B5EF4-FFF2-40B4-BE49-F238E27FC236}">
                <a16:creationId xmlns:a16="http://schemas.microsoft.com/office/drawing/2014/main" id="{91462293-16BE-467D-EFD8-19F437917FB9}"/>
              </a:ext>
            </a:extLst>
          </p:cNvPr>
          <p:cNvSpPr/>
          <p:nvPr/>
        </p:nvSpPr>
        <p:spPr>
          <a:xfrm>
            <a:off x="2" y="895982"/>
            <a:ext cx="2106191" cy="2101776"/>
          </a:xfrm>
          <a:prstGeom prst="rtTriangl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 name="Picture 4" descr="A large container ship sailing in the ocean&#10;&#10;Description automatically generated">
            <a:extLst>
              <a:ext uri="{FF2B5EF4-FFF2-40B4-BE49-F238E27FC236}">
                <a16:creationId xmlns:a16="http://schemas.microsoft.com/office/drawing/2014/main" id="{BA2CB3BA-D8C6-9304-F1AA-CE6E256D6C93}"/>
              </a:ext>
            </a:extLst>
          </p:cNvPr>
          <p:cNvPicPr>
            <a:picLocks noChangeAspect="1"/>
          </p:cNvPicPr>
          <p:nvPr/>
        </p:nvPicPr>
        <p:blipFill rotWithShape="1">
          <a:blip r:embed="rId4"/>
          <a:srcRect l="5056" t="20075" r="14599" b="31564"/>
          <a:stretch/>
        </p:blipFill>
        <p:spPr>
          <a:xfrm>
            <a:off x="784255" y="869435"/>
            <a:ext cx="7673885" cy="3077019"/>
          </a:xfrm>
          <a:prstGeom prst="rect">
            <a:avLst/>
          </a:prstGeom>
        </p:spPr>
      </p:pic>
      <p:pic>
        <p:nvPicPr>
          <p:cNvPr id="9" name="Picture 8" descr="A person in a suit pointing his finger&#10;&#10;AI-generated content may be incorrect.">
            <a:extLst>
              <a:ext uri="{FF2B5EF4-FFF2-40B4-BE49-F238E27FC236}">
                <a16:creationId xmlns:a16="http://schemas.microsoft.com/office/drawing/2014/main" id="{5106DF49-FBB8-D626-AB38-40C4611C670B}"/>
              </a:ext>
            </a:extLst>
          </p:cNvPr>
          <p:cNvPicPr>
            <a:picLocks noChangeAspect="1"/>
          </p:cNvPicPr>
          <p:nvPr/>
        </p:nvPicPr>
        <p:blipFill>
          <a:blip r:embed="rId5">
            <a:extLst>
              <a:ext uri="{28A0092B-C50C-407E-A947-70E740481C1C}">
                <a14:useLocalDpi xmlns:a14="http://schemas.microsoft.com/office/drawing/2010/main" val="0"/>
              </a:ext>
            </a:extLst>
          </a:blip>
          <a:srcRect l="5255" r="32083"/>
          <a:stretch/>
        </p:blipFill>
        <p:spPr>
          <a:xfrm>
            <a:off x="784255" y="932355"/>
            <a:ext cx="1834022" cy="1951233"/>
          </a:xfrm>
          <a:prstGeom prst="ellipse">
            <a:avLst/>
          </a:prstGeom>
          <a:ln>
            <a:noFill/>
          </a:ln>
          <a:effectLst>
            <a:softEdge rad="112500"/>
          </a:effectLst>
        </p:spPr>
      </p:pic>
    </p:spTree>
    <p:extLst>
      <p:ext uri="{BB962C8B-B14F-4D97-AF65-F5344CB8AC3E}">
        <p14:creationId xmlns:p14="http://schemas.microsoft.com/office/powerpoint/2010/main" val="31915436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145A9-35DE-D6CB-837B-182AA6835185}"/>
              </a:ext>
            </a:extLst>
          </p:cNvPr>
          <p:cNvSpPr>
            <a:spLocks noGrp="1"/>
          </p:cNvSpPr>
          <p:nvPr>
            <p:ph type="title"/>
          </p:nvPr>
        </p:nvSpPr>
        <p:spPr>
          <a:xfrm>
            <a:off x="539751" y="303610"/>
            <a:ext cx="8064500" cy="411209"/>
          </a:xfrm>
        </p:spPr>
        <p:txBody>
          <a:bodyPr anchor="ctr"/>
          <a:lstStyle/>
          <a:p>
            <a:r>
              <a:rPr lang="en-US" dirty="0">
                <a:latin typeface="Arial" panose="020B0604020202020204" pitchFamily="34" charset="0"/>
                <a:ea typeface="Inter" panose="02000503000000020004" pitchFamily="2" charset="0"/>
                <a:cs typeface="Arial" panose="020B0604020202020204" pitchFamily="34" charset="0"/>
              </a:rPr>
              <a:t>For Asia, tariffs are big headwinds for big traders</a:t>
            </a:r>
          </a:p>
        </p:txBody>
      </p:sp>
      <p:sp>
        <p:nvSpPr>
          <p:cNvPr id="4" name="Slide Number Placeholder 3">
            <a:extLst>
              <a:ext uri="{FF2B5EF4-FFF2-40B4-BE49-F238E27FC236}">
                <a16:creationId xmlns:a16="http://schemas.microsoft.com/office/drawing/2014/main" id="{6E273BC8-BB6B-7E90-891B-9177C1F06EFC}"/>
              </a:ext>
            </a:extLst>
          </p:cNvPr>
          <p:cNvSpPr>
            <a:spLocks noGrp="1"/>
          </p:cNvSpPr>
          <p:nvPr>
            <p:ph type="sldNum" sz="quarter" idx="11"/>
          </p:nvPr>
        </p:nvSpPr>
        <p:spPr/>
        <p:txBody>
          <a:bodyPr/>
          <a:lstStyle/>
          <a:p>
            <a:pPr>
              <a:defRPr/>
            </a:pPr>
            <a:fld id="{D65D56CB-8290-4AD4-92E8-B8E13A68A8FF}" type="slidenum">
              <a:rPr lang="fr-FR" altLang="fr-FR" smtClean="0">
                <a:latin typeface="Inter" panose="02000503000000020004" pitchFamily="2" charset="0"/>
                <a:ea typeface="Inter" panose="02000503000000020004" pitchFamily="2" charset="0"/>
              </a:rPr>
              <a:pPr>
                <a:defRPr/>
              </a:pPr>
              <a:t>10</a:t>
            </a:fld>
            <a:endParaRPr lang="fr-FR" altLang="fr-FR" dirty="0">
              <a:latin typeface="Inter" panose="02000503000000020004" pitchFamily="2" charset="0"/>
              <a:ea typeface="Inter" panose="02000503000000020004" pitchFamily="2" charset="0"/>
            </a:endParaRPr>
          </a:p>
        </p:txBody>
      </p:sp>
      <p:sp>
        <p:nvSpPr>
          <p:cNvPr id="28" name="Rectangle 27">
            <a:extLst>
              <a:ext uri="{FF2B5EF4-FFF2-40B4-BE49-F238E27FC236}">
                <a16:creationId xmlns:a16="http://schemas.microsoft.com/office/drawing/2014/main" id="{4C041ECC-D065-6EFF-50C7-08F2E93D312A}"/>
              </a:ext>
            </a:extLst>
          </p:cNvPr>
          <p:cNvSpPr/>
          <p:nvPr/>
        </p:nvSpPr>
        <p:spPr>
          <a:xfrm>
            <a:off x="361275" y="303610"/>
            <a:ext cx="68938" cy="411209"/>
          </a:xfrm>
          <a:prstGeom prst="rect">
            <a:avLst/>
          </a:prstGeom>
          <a:solidFill>
            <a:srgbClr val="581D74"/>
          </a:solidFill>
          <a:ln w="12700" cap="flat" cmpd="sng" algn="ctr">
            <a:noFill/>
            <a:prstDash val="solid"/>
            <a:miter lim="800000"/>
          </a:ln>
          <a:effectLst/>
        </p:spPr>
        <p:txBody>
          <a:bodyPr anchor="ctr"/>
          <a:lstStyle/>
          <a:p>
            <a:pPr algn="ctr" defTabSz="342900" eaLnBrk="1" fontAlgn="auto" hangingPunct="1">
              <a:spcBef>
                <a:spcPts val="0"/>
              </a:spcBef>
              <a:spcAft>
                <a:spcPts val="0"/>
              </a:spcAft>
              <a:defRPr/>
            </a:pPr>
            <a:endParaRPr lang="fr-FR" sz="2250" kern="0">
              <a:solidFill>
                <a:srgbClr val="FFFFFF"/>
              </a:solidFill>
              <a:latin typeface="Montserrat ExtraBold" pitchFamily="2" charset="0"/>
              <a:sym typeface="Arial"/>
            </a:endParaRPr>
          </a:p>
        </p:txBody>
      </p:sp>
      <p:sp>
        <p:nvSpPr>
          <p:cNvPr id="5" name="Rectangle 4">
            <a:extLst>
              <a:ext uri="{FF2B5EF4-FFF2-40B4-BE49-F238E27FC236}">
                <a16:creationId xmlns:a16="http://schemas.microsoft.com/office/drawing/2014/main" id="{81B374BE-AAA9-575B-DD11-1473344FA08C}"/>
              </a:ext>
            </a:extLst>
          </p:cNvPr>
          <p:cNvSpPr/>
          <p:nvPr/>
        </p:nvSpPr>
        <p:spPr>
          <a:xfrm>
            <a:off x="509199" y="4375970"/>
            <a:ext cx="7078617" cy="3861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sz="800" dirty="0">
                <a:solidFill>
                  <a:srgbClr val="000000"/>
                </a:solidFill>
                <a:latin typeface="Arial" panose="020B0604020202020204" pitchFamily="34" charset="0"/>
              </a:rPr>
              <a:t>Source: Natixis, UN</a:t>
            </a:r>
            <a:r>
              <a:rPr lang="zh-TW" altLang="en-US" sz="800" dirty="0">
                <a:solidFill>
                  <a:srgbClr val="000000"/>
                </a:solidFill>
                <a:latin typeface="Arial" panose="020B0604020202020204" pitchFamily="34" charset="0"/>
              </a:rPr>
              <a:t> </a:t>
            </a:r>
            <a:r>
              <a:rPr lang="en-US" altLang="zh-TW" sz="800" dirty="0" err="1">
                <a:solidFill>
                  <a:srgbClr val="000000"/>
                </a:solidFill>
                <a:latin typeface="Arial" panose="020B0604020202020204" pitchFamily="34" charset="0"/>
              </a:rPr>
              <a:t>Comtrade</a:t>
            </a:r>
            <a:endParaRPr lang="en-US" sz="800" dirty="0">
              <a:solidFill>
                <a:srgbClr val="000000"/>
              </a:solidFill>
              <a:latin typeface="Arial" panose="020B0604020202020204" pitchFamily="34" charset="0"/>
            </a:endParaRPr>
          </a:p>
          <a:p>
            <a:r>
              <a:rPr lang="en-US" sz="800" dirty="0">
                <a:solidFill>
                  <a:srgbClr val="000000"/>
                </a:solidFill>
                <a:latin typeface="Arial" panose="020B0604020202020204" pitchFamily="34" charset="0"/>
              </a:rPr>
              <a:t>N.B. Data is based on goods trade data in 2024. Estimated impact of reciprocal tariffs is calculated under the assumption of short-term elasticity of demand = 0.8. We exclude products including semiconductor, pharmaceutical, energy products, etc., which are exempted from the current tariffs plan, to calculate the net impact of the reciprocal tariffs.</a:t>
            </a:r>
            <a:endParaRPr lang="en-US" sz="800" dirty="0">
              <a:solidFill>
                <a:sysClr val="windowText" lastClr="000000"/>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3E3335A1-6D3F-00EF-8365-501DE3D7D5D5}"/>
              </a:ext>
            </a:extLst>
          </p:cNvPr>
          <p:cNvPicPr>
            <a:picLocks noChangeAspect="1"/>
          </p:cNvPicPr>
          <p:nvPr/>
        </p:nvPicPr>
        <p:blipFill>
          <a:blip r:embed="rId3"/>
          <a:stretch>
            <a:fillRect/>
          </a:stretch>
        </p:blipFill>
        <p:spPr>
          <a:xfrm>
            <a:off x="493434" y="708466"/>
            <a:ext cx="8157132" cy="3664602"/>
          </a:xfrm>
          <a:prstGeom prst="rect">
            <a:avLst/>
          </a:prstGeom>
        </p:spPr>
      </p:pic>
    </p:spTree>
    <p:extLst>
      <p:ext uri="{BB962C8B-B14F-4D97-AF65-F5344CB8AC3E}">
        <p14:creationId xmlns:p14="http://schemas.microsoft.com/office/powerpoint/2010/main" val="21343474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145A9-35DE-D6CB-837B-182AA6835185}"/>
              </a:ext>
            </a:extLst>
          </p:cNvPr>
          <p:cNvSpPr>
            <a:spLocks noGrp="1"/>
          </p:cNvSpPr>
          <p:nvPr>
            <p:ph type="title"/>
          </p:nvPr>
        </p:nvSpPr>
        <p:spPr>
          <a:xfrm>
            <a:off x="539750" y="303610"/>
            <a:ext cx="8602088" cy="411209"/>
          </a:xfrm>
        </p:spPr>
        <p:txBody>
          <a:bodyPr anchor="ctr"/>
          <a:lstStyle/>
          <a:p>
            <a:r>
              <a:rPr lang="en-US" sz="1650" dirty="0">
                <a:latin typeface="Arial" panose="020B0604020202020204" pitchFamily="34" charset="0"/>
                <a:ea typeface="Inter" panose="02000503000000020004" pitchFamily="2" charset="0"/>
                <a:cs typeface="Arial" panose="020B0604020202020204" pitchFamily="34" charset="0"/>
              </a:rPr>
              <a:t>What are the Asia countries most effected by Trump’s tariff on targeted sectors? </a:t>
            </a:r>
          </a:p>
        </p:txBody>
      </p:sp>
      <p:sp>
        <p:nvSpPr>
          <p:cNvPr id="4" name="Slide Number Placeholder 3">
            <a:extLst>
              <a:ext uri="{FF2B5EF4-FFF2-40B4-BE49-F238E27FC236}">
                <a16:creationId xmlns:a16="http://schemas.microsoft.com/office/drawing/2014/main" id="{6E273BC8-BB6B-7E90-891B-9177C1F06EFC}"/>
              </a:ext>
            </a:extLst>
          </p:cNvPr>
          <p:cNvSpPr>
            <a:spLocks noGrp="1"/>
          </p:cNvSpPr>
          <p:nvPr>
            <p:ph type="sldNum" sz="quarter" idx="11"/>
          </p:nvPr>
        </p:nvSpPr>
        <p:spPr/>
        <p:txBody>
          <a:bodyPr/>
          <a:lstStyle/>
          <a:p>
            <a:pPr>
              <a:defRPr/>
            </a:pPr>
            <a:fld id="{D65D56CB-8290-4AD4-92E8-B8E13A68A8FF}" type="slidenum">
              <a:rPr lang="fr-FR" altLang="fr-FR" smtClean="0">
                <a:latin typeface="Inter" panose="02000503000000020004" pitchFamily="2" charset="0"/>
                <a:ea typeface="Inter" panose="02000503000000020004" pitchFamily="2" charset="0"/>
              </a:rPr>
              <a:pPr>
                <a:defRPr/>
              </a:pPr>
              <a:t>11</a:t>
            </a:fld>
            <a:endParaRPr lang="fr-FR" altLang="fr-FR">
              <a:latin typeface="Inter" panose="02000503000000020004" pitchFamily="2" charset="0"/>
              <a:ea typeface="Inter" panose="02000503000000020004" pitchFamily="2" charset="0"/>
            </a:endParaRPr>
          </a:p>
        </p:txBody>
      </p:sp>
      <p:sp>
        <p:nvSpPr>
          <p:cNvPr id="28" name="Rectangle 27">
            <a:extLst>
              <a:ext uri="{FF2B5EF4-FFF2-40B4-BE49-F238E27FC236}">
                <a16:creationId xmlns:a16="http://schemas.microsoft.com/office/drawing/2014/main" id="{4C041ECC-D065-6EFF-50C7-08F2E93D312A}"/>
              </a:ext>
            </a:extLst>
          </p:cNvPr>
          <p:cNvSpPr/>
          <p:nvPr/>
        </p:nvSpPr>
        <p:spPr>
          <a:xfrm>
            <a:off x="361275" y="303610"/>
            <a:ext cx="68938" cy="411209"/>
          </a:xfrm>
          <a:prstGeom prst="rect">
            <a:avLst/>
          </a:prstGeom>
          <a:solidFill>
            <a:srgbClr val="581D74"/>
          </a:solidFill>
          <a:ln w="12700" cap="flat" cmpd="sng" algn="ctr">
            <a:noFill/>
            <a:prstDash val="solid"/>
            <a:miter lim="800000"/>
          </a:ln>
          <a:effectLst/>
        </p:spPr>
        <p:txBody>
          <a:bodyPr anchor="ctr"/>
          <a:lstStyle/>
          <a:p>
            <a:pPr algn="ctr" defTabSz="342900" eaLnBrk="1" fontAlgn="auto" hangingPunct="1">
              <a:spcBef>
                <a:spcPts val="0"/>
              </a:spcBef>
              <a:spcAft>
                <a:spcPts val="0"/>
              </a:spcAft>
              <a:defRPr/>
            </a:pPr>
            <a:endParaRPr lang="fr-FR" sz="2250" kern="0">
              <a:solidFill>
                <a:srgbClr val="FFFFFF"/>
              </a:solidFill>
              <a:latin typeface="Montserrat ExtraBold" pitchFamily="2" charset="0"/>
              <a:sym typeface="Arial"/>
            </a:endParaRPr>
          </a:p>
        </p:txBody>
      </p:sp>
      <p:sp>
        <p:nvSpPr>
          <p:cNvPr id="5" name="Rectangle 4">
            <a:extLst>
              <a:ext uri="{FF2B5EF4-FFF2-40B4-BE49-F238E27FC236}">
                <a16:creationId xmlns:a16="http://schemas.microsoft.com/office/drawing/2014/main" id="{65A54ED1-786C-49A2-6B5F-BEA730CC3FBE}"/>
              </a:ext>
            </a:extLst>
          </p:cNvPr>
          <p:cNvSpPr/>
          <p:nvPr/>
        </p:nvSpPr>
        <p:spPr>
          <a:xfrm>
            <a:off x="195843" y="4454077"/>
            <a:ext cx="7408120" cy="4005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sz="600" dirty="0">
                <a:solidFill>
                  <a:sysClr val="windowText" lastClr="000000"/>
                </a:solidFill>
                <a:latin typeface="Arial" panose="020B0604020202020204" pitchFamily="34" charset="0"/>
                <a:cs typeface="Arial" panose="020B0604020202020204" pitchFamily="34" charset="0"/>
              </a:rPr>
              <a:t>Source: Natixis, </a:t>
            </a:r>
            <a:r>
              <a:rPr lang="en-US" altLang="zh-TW" sz="600" dirty="0">
                <a:solidFill>
                  <a:sysClr val="windowText" lastClr="000000"/>
                </a:solidFill>
                <a:latin typeface="Arial" panose="020B0604020202020204" pitchFamily="34" charset="0"/>
                <a:cs typeface="Arial" panose="020B0604020202020204" pitchFamily="34" charset="0"/>
              </a:rPr>
              <a:t>UN</a:t>
            </a:r>
            <a:r>
              <a:rPr lang="zh-TW" altLang="en-US" sz="600" dirty="0">
                <a:solidFill>
                  <a:sysClr val="windowText" lastClr="000000"/>
                </a:solidFill>
                <a:latin typeface="Arial" panose="020B0604020202020204" pitchFamily="34" charset="0"/>
                <a:cs typeface="Arial" panose="020B0604020202020204" pitchFamily="34" charset="0"/>
              </a:rPr>
              <a:t> </a:t>
            </a:r>
            <a:r>
              <a:rPr lang="en-US" altLang="zh-TW" sz="600" dirty="0" err="1">
                <a:solidFill>
                  <a:sysClr val="windowText" lastClr="000000"/>
                </a:solidFill>
                <a:latin typeface="Arial" panose="020B0604020202020204" pitchFamily="34" charset="0"/>
                <a:cs typeface="Arial" panose="020B0604020202020204" pitchFamily="34" charset="0"/>
              </a:rPr>
              <a:t>Comtrade</a:t>
            </a:r>
            <a:endParaRPr lang="en-US" altLang="zh-TW" sz="600" dirty="0">
              <a:solidFill>
                <a:sysClr val="windowText" lastClr="000000"/>
              </a:solidFill>
              <a:latin typeface="Arial" panose="020B0604020202020204" pitchFamily="34" charset="0"/>
              <a:cs typeface="Arial" panose="020B0604020202020204" pitchFamily="34" charset="0"/>
            </a:endParaRPr>
          </a:p>
          <a:p>
            <a:r>
              <a:rPr lang="en-US" sz="600" dirty="0">
                <a:solidFill>
                  <a:sysClr val="windowText" lastClr="000000"/>
                </a:solidFill>
                <a:latin typeface="Arial" panose="020B0604020202020204" pitchFamily="34" charset="0"/>
                <a:cs typeface="Arial" panose="020B0604020202020204" pitchFamily="34" charset="0"/>
              </a:rPr>
              <a:t>N.B. </a:t>
            </a:r>
            <a:r>
              <a:rPr lang="en-US" sz="600" dirty="0">
                <a:solidFill>
                  <a:srgbClr val="000000"/>
                </a:solidFill>
                <a:latin typeface="Arial" panose="020B0604020202020204" pitchFamily="34" charset="0"/>
              </a:rPr>
              <a:t>Data is based on goods trade data in 2024. </a:t>
            </a:r>
            <a:r>
              <a:rPr lang="en-US" sz="600" dirty="0">
                <a:solidFill>
                  <a:sysClr val="windowText" lastClr="000000"/>
                </a:solidFill>
                <a:latin typeface="Arial" panose="020B0604020202020204" pitchFamily="34" charset="0"/>
                <a:cs typeface="Arial" panose="020B0604020202020204" pitchFamily="34" charset="0"/>
              </a:rPr>
              <a:t>Product classification is based on HS system. US has Free Trade Agreement with Australia, South Korea and Singapore. During Trump’s first presidency, he imposed 25% and 10% tariffs on steel and aluminum, respectively. Under Biden, exemptions were granted to US major trade partners. Among Asia countries, South Korea has tariff-rate quotas for steel and Australia has exemptions for steel and aluminum within a specified export volumes. For other countries, the 25% tariffs on steel and 10% on aluminum were already in place. On 4 June 2025, Trump doubled the tariffs on steel to 50% from the previous 25%. </a:t>
            </a:r>
          </a:p>
        </p:txBody>
      </p:sp>
      <mc:AlternateContent xmlns:mc="http://schemas.openxmlformats.org/markup-compatibility/2006" xmlns:p14="http://schemas.microsoft.com/office/powerpoint/2010/main">
        <mc:Choice Requires="p14">
          <p:contentPart p14:bwMode="auto" r:id="rId3">
            <p14:nvContentPartPr>
              <p14:cNvPr id="11" name="Ink 10">
                <a:extLst>
                  <a:ext uri="{FF2B5EF4-FFF2-40B4-BE49-F238E27FC236}">
                    <a16:creationId xmlns:a16="http://schemas.microsoft.com/office/drawing/2014/main" id="{EAE7456F-C57B-9803-91DC-09EA1BF8B680}"/>
                  </a:ext>
                </a:extLst>
              </p14:cNvPr>
              <p14:cNvContentPartPr/>
              <p14:nvPr/>
            </p14:nvContentPartPr>
            <p14:xfrm>
              <a:off x="5628888" y="3462662"/>
              <a:ext cx="270" cy="270"/>
            </p14:xfrm>
          </p:contentPart>
        </mc:Choice>
        <mc:Fallback xmlns="">
          <p:pic>
            <p:nvPicPr>
              <p:cNvPr id="11" name="Ink 10">
                <a:extLst>
                  <a:ext uri="{FF2B5EF4-FFF2-40B4-BE49-F238E27FC236}">
                    <a16:creationId xmlns:a16="http://schemas.microsoft.com/office/drawing/2014/main" id="{EAE7456F-C57B-9803-91DC-09EA1BF8B680}"/>
                  </a:ext>
                </a:extLst>
              </p:cNvPr>
              <p:cNvPicPr/>
              <p:nvPr/>
            </p:nvPicPr>
            <p:blipFill>
              <a:blip r:embed="rId4"/>
              <a:stretch>
                <a:fillRect/>
              </a:stretch>
            </p:blipFill>
            <p:spPr>
              <a:xfrm>
                <a:off x="5624298" y="3458072"/>
                <a:ext cx="9450" cy="9450"/>
              </a:xfrm>
              <a:prstGeom prst="rect">
                <a:avLst/>
              </a:prstGeom>
            </p:spPr>
          </p:pic>
        </mc:Fallback>
      </mc:AlternateContent>
      <p:pic>
        <p:nvPicPr>
          <p:cNvPr id="8" name="Picture 7">
            <a:extLst>
              <a:ext uri="{FF2B5EF4-FFF2-40B4-BE49-F238E27FC236}">
                <a16:creationId xmlns:a16="http://schemas.microsoft.com/office/drawing/2014/main" id="{06887C46-D024-C5E9-F503-821E75CFC947}"/>
              </a:ext>
            </a:extLst>
          </p:cNvPr>
          <p:cNvPicPr>
            <a:picLocks noChangeAspect="1"/>
          </p:cNvPicPr>
          <p:nvPr/>
        </p:nvPicPr>
        <p:blipFill>
          <a:blip r:embed="rId5"/>
          <a:stretch>
            <a:fillRect/>
          </a:stretch>
        </p:blipFill>
        <p:spPr>
          <a:xfrm>
            <a:off x="186954" y="936883"/>
            <a:ext cx="8770093" cy="3517194"/>
          </a:xfrm>
          <a:prstGeom prst="rect">
            <a:avLst/>
          </a:prstGeom>
        </p:spPr>
      </p:pic>
      <p:sp>
        <p:nvSpPr>
          <p:cNvPr id="9" name="Title 1">
            <a:extLst>
              <a:ext uri="{FF2B5EF4-FFF2-40B4-BE49-F238E27FC236}">
                <a16:creationId xmlns:a16="http://schemas.microsoft.com/office/drawing/2014/main" id="{DBCA0423-78F6-01CB-E71E-3544E70BE4EF}"/>
              </a:ext>
            </a:extLst>
          </p:cNvPr>
          <p:cNvSpPr txBox="1">
            <a:spLocks/>
          </p:cNvSpPr>
          <p:nvPr/>
        </p:nvSpPr>
        <p:spPr bwMode="gray">
          <a:xfrm>
            <a:off x="195843" y="745799"/>
            <a:ext cx="8761203" cy="221063"/>
          </a:xfrm>
          <a:prstGeom prst="rect">
            <a:avLst/>
          </a:prstGeom>
          <a:solidFill>
            <a:srgbClr val="581D74"/>
          </a:solidFill>
          <a:ln>
            <a:noFill/>
          </a:ln>
          <a:effectLst/>
        </p:spPr>
        <p:txBody>
          <a:bodyPr vert="horz" wrap="square" lIns="0" tIns="0" rIns="0" bIns="0" numCol="1" anchor="ctr" anchorCtr="0" compatLnSpc="1">
            <a:prstTxWarp prst="textNoShape">
              <a:avLst/>
            </a:prstTxWarp>
          </a:bodyPr>
          <a:lstStyle>
            <a:lvl1pPr algn="l" rtl="0" eaLnBrk="1" fontAlgn="base" hangingPunct="1">
              <a:spcBef>
                <a:spcPct val="0"/>
              </a:spcBef>
              <a:spcAft>
                <a:spcPct val="0"/>
              </a:spcAft>
              <a:defRPr sz="1800" b="1">
                <a:solidFill>
                  <a:schemeClr val="bg2"/>
                </a:solidFill>
                <a:latin typeface="+mj-lt"/>
                <a:ea typeface="+mj-ea"/>
                <a:cs typeface="+mj-cs"/>
              </a:defRPr>
            </a:lvl1pPr>
            <a:lvl2pPr algn="l" rtl="0" eaLnBrk="1" fontAlgn="base" hangingPunct="1">
              <a:spcBef>
                <a:spcPct val="0"/>
              </a:spcBef>
              <a:spcAft>
                <a:spcPct val="0"/>
              </a:spcAft>
              <a:defRPr sz="1875" b="1">
                <a:solidFill>
                  <a:srgbClr val="4B547F"/>
                </a:solidFill>
                <a:latin typeface="Verdana" pitchFamily="34" charset="0"/>
              </a:defRPr>
            </a:lvl2pPr>
            <a:lvl3pPr algn="l" rtl="0" eaLnBrk="1" fontAlgn="base" hangingPunct="1">
              <a:spcBef>
                <a:spcPct val="0"/>
              </a:spcBef>
              <a:spcAft>
                <a:spcPct val="0"/>
              </a:spcAft>
              <a:defRPr sz="1875" b="1">
                <a:solidFill>
                  <a:srgbClr val="4B547F"/>
                </a:solidFill>
                <a:latin typeface="Verdana" pitchFamily="34" charset="0"/>
              </a:defRPr>
            </a:lvl3pPr>
            <a:lvl4pPr algn="l" rtl="0" eaLnBrk="1" fontAlgn="base" hangingPunct="1">
              <a:spcBef>
                <a:spcPct val="0"/>
              </a:spcBef>
              <a:spcAft>
                <a:spcPct val="0"/>
              </a:spcAft>
              <a:defRPr sz="1875" b="1">
                <a:solidFill>
                  <a:srgbClr val="4B547F"/>
                </a:solidFill>
                <a:latin typeface="Verdana" pitchFamily="34" charset="0"/>
              </a:defRPr>
            </a:lvl4pPr>
            <a:lvl5pPr algn="l" rtl="0" eaLnBrk="1" fontAlgn="base" hangingPunct="1">
              <a:spcBef>
                <a:spcPct val="0"/>
              </a:spcBef>
              <a:spcAft>
                <a:spcPct val="0"/>
              </a:spcAft>
              <a:defRPr sz="1875" b="1">
                <a:solidFill>
                  <a:srgbClr val="4B547F"/>
                </a:solidFill>
                <a:latin typeface="Verdana" pitchFamily="34" charset="0"/>
              </a:defRPr>
            </a:lvl5pPr>
            <a:lvl6pPr marL="342900" algn="l" rtl="0" eaLnBrk="1" fontAlgn="base" hangingPunct="1">
              <a:spcBef>
                <a:spcPct val="0"/>
              </a:spcBef>
              <a:spcAft>
                <a:spcPct val="0"/>
              </a:spcAft>
              <a:defRPr sz="1875" b="1">
                <a:solidFill>
                  <a:srgbClr val="7789AB"/>
                </a:solidFill>
                <a:latin typeface="Verdana" pitchFamily="34" charset="0"/>
              </a:defRPr>
            </a:lvl6pPr>
            <a:lvl7pPr marL="685800" algn="l" rtl="0" eaLnBrk="1" fontAlgn="base" hangingPunct="1">
              <a:spcBef>
                <a:spcPct val="0"/>
              </a:spcBef>
              <a:spcAft>
                <a:spcPct val="0"/>
              </a:spcAft>
              <a:defRPr sz="1875" b="1">
                <a:solidFill>
                  <a:srgbClr val="7789AB"/>
                </a:solidFill>
                <a:latin typeface="Verdana" pitchFamily="34" charset="0"/>
              </a:defRPr>
            </a:lvl7pPr>
            <a:lvl8pPr marL="1028700" algn="l" rtl="0" eaLnBrk="1" fontAlgn="base" hangingPunct="1">
              <a:spcBef>
                <a:spcPct val="0"/>
              </a:spcBef>
              <a:spcAft>
                <a:spcPct val="0"/>
              </a:spcAft>
              <a:defRPr sz="1875" b="1">
                <a:solidFill>
                  <a:srgbClr val="7789AB"/>
                </a:solidFill>
                <a:latin typeface="Verdana" pitchFamily="34" charset="0"/>
              </a:defRPr>
            </a:lvl8pPr>
            <a:lvl9pPr marL="1371600" algn="l" rtl="0" eaLnBrk="1" fontAlgn="base" hangingPunct="1">
              <a:spcBef>
                <a:spcPct val="0"/>
              </a:spcBef>
              <a:spcAft>
                <a:spcPct val="0"/>
              </a:spcAft>
              <a:defRPr sz="1875" b="1">
                <a:solidFill>
                  <a:srgbClr val="7789AB"/>
                </a:solidFill>
                <a:latin typeface="Verdana" pitchFamily="34" charset="0"/>
              </a:defRPr>
            </a:lvl9pPr>
          </a:lstStyle>
          <a:p>
            <a:r>
              <a:rPr lang="en-US" sz="1000" kern="0" dirty="0">
                <a:solidFill>
                  <a:schemeClr val="bg1"/>
                </a:solidFill>
                <a:latin typeface="Arial" panose="020B0604020202020204" pitchFamily="34" charset="0"/>
                <a:ea typeface="Inter" panose="02000503000000020004" pitchFamily="2" charset="0"/>
                <a:cs typeface="Arial" panose="020B0604020202020204" pitchFamily="34" charset="0"/>
              </a:rPr>
              <a:t> US Product Imports by Countries</a:t>
            </a:r>
          </a:p>
        </p:txBody>
      </p:sp>
    </p:spTree>
    <p:extLst>
      <p:ext uri="{BB962C8B-B14F-4D97-AF65-F5344CB8AC3E}">
        <p14:creationId xmlns:p14="http://schemas.microsoft.com/office/powerpoint/2010/main" val="41195055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145A9-35DE-D6CB-837B-182AA6835185}"/>
              </a:ext>
            </a:extLst>
          </p:cNvPr>
          <p:cNvSpPr>
            <a:spLocks noGrp="1"/>
          </p:cNvSpPr>
          <p:nvPr>
            <p:ph type="title"/>
          </p:nvPr>
        </p:nvSpPr>
        <p:spPr>
          <a:xfrm>
            <a:off x="539750" y="303610"/>
            <a:ext cx="8242976" cy="411209"/>
          </a:xfrm>
        </p:spPr>
        <p:txBody>
          <a:bodyPr anchor="ctr"/>
          <a:lstStyle/>
          <a:p>
            <a:r>
              <a:rPr lang="en-US" sz="1650" dirty="0">
                <a:latin typeface="Arial" panose="020B0604020202020204" pitchFamily="34" charset="0"/>
                <a:ea typeface="Inter" panose="02000503000000020004" pitchFamily="2" charset="0"/>
                <a:cs typeface="Arial" panose="020B0604020202020204" pitchFamily="34" charset="0"/>
              </a:rPr>
              <a:t>In developed Asia, Japan, South Korea, and Taiwan are particularly exposed to the US demand for electronics and industrial goods, such as automobile and parts</a:t>
            </a:r>
          </a:p>
        </p:txBody>
      </p:sp>
      <p:sp>
        <p:nvSpPr>
          <p:cNvPr id="4" name="Slide Number Placeholder 3">
            <a:extLst>
              <a:ext uri="{FF2B5EF4-FFF2-40B4-BE49-F238E27FC236}">
                <a16:creationId xmlns:a16="http://schemas.microsoft.com/office/drawing/2014/main" id="{6E273BC8-BB6B-7E90-891B-9177C1F06EFC}"/>
              </a:ext>
            </a:extLst>
          </p:cNvPr>
          <p:cNvSpPr>
            <a:spLocks noGrp="1"/>
          </p:cNvSpPr>
          <p:nvPr>
            <p:ph type="sldNum" sz="quarter" idx="11"/>
          </p:nvPr>
        </p:nvSpPr>
        <p:spPr/>
        <p:txBody>
          <a:bodyPr/>
          <a:lstStyle/>
          <a:p>
            <a:pPr>
              <a:defRPr/>
            </a:pPr>
            <a:fld id="{D65D56CB-8290-4AD4-92E8-B8E13A68A8FF}" type="slidenum">
              <a:rPr lang="fr-FR" altLang="fr-FR" smtClean="0">
                <a:latin typeface="Inter" panose="02000503000000020004" pitchFamily="2" charset="0"/>
                <a:ea typeface="Inter" panose="02000503000000020004" pitchFamily="2" charset="0"/>
              </a:rPr>
              <a:pPr>
                <a:defRPr/>
              </a:pPr>
              <a:t>12</a:t>
            </a:fld>
            <a:endParaRPr lang="fr-FR" altLang="fr-FR">
              <a:latin typeface="Inter" panose="02000503000000020004" pitchFamily="2" charset="0"/>
              <a:ea typeface="Inter" panose="02000503000000020004" pitchFamily="2" charset="0"/>
            </a:endParaRPr>
          </a:p>
        </p:txBody>
      </p:sp>
      <p:sp>
        <p:nvSpPr>
          <p:cNvPr id="28" name="Rectangle 27">
            <a:extLst>
              <a:ext uri="{FF2B5EF4-FFF2-40B4-BE49-F238E27FC236}">
                <a16:creationId xmlns:a16="http://schemas.microsoft.com/office/drawing/2014/main" id="{4C041ECC-D065-6EFF-50C7-08F2E93D312A}"/>
              </a:ext>
            </a:extLst>
          </p:cNvPr>
          <p:cNvSpPr/>
          <p:nvPr/>
        </p:nvSpPr>
        <p:spPr>
          <a:xfrm>
            <a:off x="361275" y="303610"/>
            <a:ext cx="68938" cy="411209"/>
          </a:xfrm>
          <a:prstGeom prst="rect">
            <a:avLst/>
          </a:prstGeom>
          <a:solidFill>
            <a:srgbClr val="581D74"/>
          </a:solidFill>
          <a:ln w="12700" cap="flat" cmpd="sng" algn="ctr">
            <a:noFill/>
            <a:prstDash val="solid"/>
            <a:miter lim="800000"/>
          </a:ln>
          <a:effectLst/>
        </p:spPr>
        <p:txBody>
          <a:bodyPr anchor="ctr"/>
          <a:lstStyle/>
          <a:p>
            <a:pPr algn="ctr" defTabSz="342900" eaLnBrk="1" fontAlgn="auto" hangingPunct="1">
              <a:spcBef>
                <a:spcPts val="0"/>
              </a:spcBef>
              <a:spcAft>
                <a:spcPts val="0"/>
              </a:spcAft>
              <a:defRPr/>
            </a:pPr>
            <a:endParaRPr lang="fr-FR" sz="2250" kern="0">
              <a:solidFill>
                <a:srgbClr val="FFFFFF"/>
              </a:solidFill>
              <a:latin typeface="Montserrat ExtraBold" pitchFamily="2" charset="0"/>
              <a:sym typeface="Arial"/>
            </a:endParaRPr>
          </a:p>
        </p:txBody>
      </p:sp>
      <mc:AlternateContent xmlns:mc="http://schemas.openxmlformats.org/markup-compatibility/2006" xmlns:p14="http://schemas.microsoft.com/office/powerpoint/2010/main">
        <mc:Choice Requires="p14">
          <p:contentPart p14:bwMode="auto" r:id="rId3">
            <p14:nvContentPartPr>
              <p14:cNvPr id="11" name="Ink 10">
                <a:extLst>
                  <a:ext uri="{FF2B5EF4-FFF2-40B4-BE49-F238E27FC236}">
                    <a16:creationId xmlns:a16="http://schemas.microsoft.com/office/drawing/2014/main" id="{EAE7456F-C57B-9803-91DC-09EA1BF8B680}"/>
                  </a:ext>
                </a:extLst>
              </p14:cNvPr>
              <p14:cNvContentPartPr/>
              <p14:nvPr/>
            </p14:nvContentPartPr>
            <p14:xfrm>
              <a:off x="5628888" y="3462662"/>
              <a:ext cx="270" cy="270"/>
            </p14:xfrm>
          </p:contentPart>
        </mc:Choice>
        <mc:Fallback xmlns="">
          <p:pic>
            <p:nvPicPr>
              <p:cNvPr id="11" name="Ink 10">
                <a:extLst>
                  <a:ext uri="{FF2B5EF4-FFF2-40B4-BE49-F238E27FC236}">
                    <a16:creationId xmlns:a16="http://schemas.microsoft.com/office/drawing/2014/main" id="{EAE7456F-C57B-9803-91DC-09EA1BF8B680}"/>
                  </a:ext>
                </a:extLst>
              </p:cNvPr>
              <p:cNvPicPr/>
              <p:nvPr/>
            </p:nvPicPr>
            <p:blipFill>
              <a:blip r:embed="rId4"/>
              <a:stretch>
                <a:fillRect/>
              </a:stretch>
            </p:blipFill>
            <p:spPr>
              <a:xfrm>
                <a:off x="5624298" y="3458072"/>
                <a:ext cx="9450" cy="9450"/>
              </a:xfrm>
              <a:prstGeom prst="rect">
                <a:avLst/>
              </a:prstGeom>
            </p:spPr>
          </p:pic>
        </mc:Fallback>
      </mc:AlternateContent>
      <p:graphicFrame>
        <p:nvGraphicFramePr>
          <p:cNvPr id="3" name="Table 2">
            <a:extLst>
              <a:ext uri="{FF2B5EF4-FFF2-40B4-BE49-F238E27FC236}">
                <a16:creationId xmlns:a16="http://schemas.microsoft.com/office/drawing/2014/main" id="{5749332B-6E51-4E54-BE50-1154BA4004D1}"/>
              </a:ext>
            </a:extLst>
          </p:cNvPr>
          <p:cNvGraphicFramePr>
            <a:graphicFrameLocks noGrp="1"/>
          </p:cNvGraphicFramePr>
          <p:nvPr>
            <p:extLst>
              <p:ext uri="{D42A27DB-BD31-4B8C-83A1-F6EECF244321}">
                <p14:modId xmlns:p14="http://schemas.microsoft.com/office/powerpoint/2010/main" val="164185246"/>
              </p:ext>
            </p:extLst>
          </p:nvPr>
        </p:nvGraphicFramePr>
        <p:xfrm>
          <a:off x="430212" y="1238588"/>
          <a:ext cx="8142289" cy="3108720"/>
        </p:xfrm>
        <a:graphic>
          <a:graphicData uri="http://schemas.openxmlformats.org/drawingml/2006/table">
            <a:tbl>
              <a:tblPr firstRow="1" firstCol="1" bandRow="1"/>
              <a:tblGrid>
                <a:gridCol w="1527275">
                  <a:extLst>
                    <a:ext uri="{9D8B030D-6E8A-4147-A177-3AD203B41FA5}">
                      <a16:colId xmlns:a16="http://schemas.microsoft.com/office/drawing/2014/main" val="21701178"/>
                    </a:ext>
                  </a:extLst>
                </a:gridCol>
                <a:gridCol w="472501">
                  <a:extLst>
                    <a:ext uri="{9D8B030D-6E8A-4147-A177-3AD203B41FA5}">
                      <a16:colId xmlns:a16="http://schemas.microsoft.com/office/drawing/2014/main" val="70891475"/>
                    </a:ext>
                  </a:extLst>
                </a:gridCol>
                <a:gridCol w="472501">
                  <a:extLst>
                    <a:ext uri="{9D8B030D-6E8A-4147-A177-3AD203B41FA5}">
                      <a16:colId xmlns:a16="http://schemas.microsoft.com/office/drawing/2014/main" val="1817115808"/>
                    </a:ext>
                  </a:extLst>
                </a:gridCol>
                <a:gridCol w="472501">
                  <a:extLst>
                    <a:ext uri="{9D8B030D-6E8A-4147-A177-3AD203B41FA5}">
                      <a16:colId xmlns:a16="http://schemas.microsoft.com/office/drawing/2014/main" val="1159346978"/>
                    </a:ext>
                  </a:extLst>
                </a:gridCol>
                <a:gridCol w="472501">
                  <a:extLst>
                    <a:ext uri="{9D8B030D-6E8A-4147-A177-3AD203B41FA5}">
                      <a16:colId xmlns:a16="http://schemas.microsoft.com/office/drawing/2014/main" val="1949855569"/>
                    </a:ext>
                  </a:extLst>
                </a:gridCol>
                <a:gridCol w="472501">
                  <a:extLst>
                    <a:ext uri="{9D8B030D-6E8A-4147-A177-3AD203B41FA5}">
                      <a16:colId xmlns:a16="http://schemas.microsoft.com/office/drawing/2014/main" val="3299470051"/>
                    </a:ext>
                  </a:extLst>
                </a:gridCol>
                <a:gridCol w="472501">
                  <a:extLst>
                    <a:ext uri="{9D8B030D-6E8A-4147-A177-3AD203B41FA5}">
                      <a16:colId xmlns:a16="http://schemas.microsoft.com/office/drawing/2014/main" val="2157082992"/>
                    </a:ext>
                  </a:extLst>
                </a:gridCol>
                <a:gridCol w="472501">
                  <a:extLst>
                    <a:ext uri="{9D8B030D-6E8A-4147-A177-3AD203B41FA5}">
                      <a16:colId xmlns:a16="http://schemas.microsoft.com/office/drawing/2014/main" val="1251901374"/>
                    </a:ext>
                  </a:extLst>
                </a:gridCol>
                <a:gridCol w="472501">
                  <a:extLst>
                    <a:ext uri="{9D8B030D-6E8A-4147-A177-3AD203B41FA5}">
                      <a16:colId xmlns:a16="http://schemas.microsoft.com/office/drawing/2014/main" val="4150484874"/>
                    </a:ext>
                  </a:extLst>
                </a:gridCol>
                <a:gridCol w="472501">
                  <a:extLst>
                    <a:ext uri="{9D8B030D-6E8A-4147-A177-3AD203B41FA5}">
                      <a16:colId xmlns:a16="http://schemas.microsoft.com/office/drawing/2014/main" val="1031382162"/>
                    </a:ext>
                  </a:extLst>
                </a:gridCol>
                <a:gridCol w="472501">
                  <a:extLst>
                    <a:ext uri="{9D8B030D-6E8A-4147-A177-3AD203B41FA5}">
                      <a16:colId xmlns:a16="http://schemas.microsoft.com/office/drawing/2014/main" val="1009426948"/>
                    </a:ext>
                  </a:extLst>
                </a:gridCol>
                <a:gridCol w="472501">
                  <a:extLst>
                    <a:ext uri="{9D8B030D-6E8A-4147-A177-3AD203B41FA5}">
                      <a16:colId xmlns:a16="http://schemas.microsoft.com/office/drawing/2014/main" val="2862284582"/>
                    </a:ext>
                  </a:extLst>
                </a:gridCol>
                <a:gridCol w="472501">
                  <a:extLst>
                    <a:ext uri="{9D8B030D-6E8A-4147-A177-3AD203B41FA5}">
                      <a16:colId xmlns:a16="http://schemas.microsoft.com/office/drawing/2014/main" val="818645414"/>
                    </a:ext>
                  </a:extLst>
                </a:gridCol>
                <a:gridCol w="472501">
                  <a:extLst>
                    <a:ext uri="{9D8B030D-6E8A-4147-A177-3AD203B41FA5}">
                      <a16:colId xmlns:a16="http://schemas.microsoft.com/office/drawing/2014/main" val="659069041"/>
                    </a:ext>
                  </a:extLst>
                </a:gridCol>
                <a:gridCol w="472501">
                  <a:extLst>
                    <a:ext uri="{9D8B030D-6E8A-4147-A177-3AD203B41FA5}">
                      <a16:colId xmlns:a16="http://schemas.microsoft.com/office/drawing/2014/main" val="2774629798"/>
                    </a:ext>
                  </a:extLst>
                </a:gridCol>
              </a:tblGrid>
              <a:tr h="207248">
                <a:tc>
                  <a:txBody>
                    <a:bodyPr/>
                    <a:lstStyle/>
                    <a:p>
                      <a:pPr>
                        <a:lnSpc>
                          <a:spcPct val="0"/>
                        </a:lnSpc>
                      </a:pPr>
                      <a:endParaRPr lang="en-US" sz="900" dirty="0">
                        <a:effectLst/>
                        <a:latin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solidFill>
                      <a:srgbClr val="581D74"/>
                    </a:solidFill>
                  </a:tcPr>
                </a:tc>
                <a:tc>
                  <a:txBody>
                    <a:bodyPr/>
                    <a:lstStyle/>
                    <a:p>
                      <a:pPr marL="0" marR="0" algn="ctr">
                        <a:lnSpc>
                          <a:spcPct val="107000"/>
                        </a:lnSpc>
                        <a:spcBef>
                          <a:spcPts val="0"/>
                        </a:spcBef>
                        <a:spcAft>
                          <a:spcPts val="0"/>
                        </a:spcAft>
                      </a:pPr>
                      <a:r>
                        <a:rPr lang="en-US" sz="900">
                          <a:solidFill>
                            <a:srgbClr val="FFFFFF"/>
                          </a:solidFill>
                          <a:effectLst/>
                          <a:latin typeface="Arial" panose="020B0604020202020204" pitchFamily="34" charset="0"/>
                          <a:ea typeface="Times New Roman" panose="02020603050405020304" pitchFamily="18" charset="0"/>
                          <a:cs typeface="Arial" panose="020B0604020202020204" pitchFamily="34" charset="0"/>
                        </a:rPr>
                        <a:t>VN</a:t>
                      </a:r>
                      <a:endParaRPr lang="en-US" sz="90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581D74"/>
                    </a:solidFill>
                  </a:tcPr>
                </a:tc>
                <a:tc>
                  <a:txBody>
                    <a:bodyPr/>
                    <a:lstStyle/>
                    <a:p>
                      <a:pPr marL="0" marR="0" algn="ctr">
                        <a:lnSpc>
                          <a:spcPct val="107000"/>
                        </a:lnSpc>
                        <a:spcBef>
                          <a:spcPts val="0"/>
                        </a:spcBef>
                        <a:spcAft>
                          <a:spcPts val="0"/>
                        </a:spcAft>
                      </a:pPr>
                      <a:r>
                        <a:rPr lang="en-US" sz="900">
                          <a:solidFill>
                            <a:srgbClr val="FFFFFF"/>
                          </a:solidFill>
                          <a:effectLst/>
                          <a:latin typeface="Arial" panose="020B0604020202020204" pitchFamily="34" charset="0"/>
                          <a:ea typeface="Times New Roman" panose="02020603050405020304" pitchFamily="18" charset="0"/>
                          <a:cs typeface="Arial" panose="020B0604020202020204" pitchFamily="34" charset="0"/>
                        </a:rPr>
                        <a:t>TW</a:t>
                      </a:r>
                      <a:endParaRPr lang="en-US" sz="90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581D74"/>
                    </a:solidFill>
                  </a:tcPr>
                </a:tc>
                <a:tc>
                  <a:txBody>
                    <a:bodyPr/>
                    <a:lstStyle/>
                    <a:p>
                      <a:pPr marL="0" marR="0" algn="ctr">
                        <a:lnSpc>
                          <a:spcPct val="107000"/>
                        </a:lnSpc>
                        <a:spcBef>
                          <a:spcPts val="0"/>
                        </a:spcBef>
                        <a:spcAft>
                          <a:spcPts val="0"/>
                        </a:spcAft>
                      </a:pPr>
                      <a:r>
                        <a:rPr lang="en-US" sz="900">
                          <a:solidFill>
                            <a:srgbClr val="FFFFFF"/>
                          </a:solidFill>
                          <a:effectLst/>
                          <a:latin typeface="Arial" panose="020B0604020202020204" pitchFamily="34" charset="0"/>
                          <a:ea typeface="Times New Roman" panose="02020603050405020304" pitchFamily="18" charset="0"/>
                          <a:cs typeface="Arial" panose="020B0604020202020204" pitchFamily="34" charset="0"/>
                        </a:rPr>
                        <a:t>KR</a:t>
                      </a:r>
                      <a:endParaRPr lang="en-US" sz="90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581D74"/>
                    </a:solidFill>
                  </a:tcPr>
                </a:tc>
                <a:tc>
                  <a:txBody>
                    <a:bodyPr/>
                    <a:lstStyle/>
                    <a:p>
                      <a:pPr marL="0" marR="0" algn="ctr">
                        <a:lnSpc>
                          <a:spcPct val="107000"/>
                        </a:lnSpc>
                        <a:spcBef>
                          <a:spcPts val="0"/>
                        </a:spcBef>
                        <a:spcAft>
                          <a:spcPts val="0"/>
                        </a:spcAft>
                      </a:pPr>
                      <a:r>
                        <a:rPr lang="en-US" sz="900">
                          <a:solidFill>
                            <a:srgbClr val="FFFFFF"/>
                          </a:solidFill>
                          <a:effectLst/>
                          <a:latin typeface="Arial" panose="020B0604020202020204" pitchFamily="34" charset="0"/>
                          <a:ea typeface="Times New Roman" panose="02020603050405020304" pitchFamily="18" charset="0"/>
                          <a:cs typeface="Arial" panose="020B0604020202020204" pitchFamily="34" charset="0"/>
                        </a:rPr>
                        <a:t>TH</a:t>
                      </a:r>
                      <a:endParaRPr lang="en-US" sz="90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581D74"/>
                    </a:solidFill>
                  </a:tcPr>
                </a:tc>
                <a:tc>
                  <a:txBody>
                    <a:bodyPr/>
                    <a:lstStyle/>
                    <a:p>
                      <a:pPr marL="0" marR="0" algn="ctr">
                        <a:lnSpc>
                          <a:spcPct val="107000"/>
                        </a:lnSpc>
                        <a:spcBef>
                          <a:spcPts val="0"/>
                        </a:spcBef>
                        <a:spcAft>
                          <a:spcPts val="0"/>
                        </a:spcAft>
                      </a:pPr>
                      <a:r>
                        <a:rPr lang="en-US" sz="900">
                          <a:solidFill>
                            <a:srgbClr val="FFFFFF"/>
                          </a:solidFill>
                          <a:effectLst/>
                          <a:latin typeface="Arial" panose="020B0604020202020204" pitchFamily="34" charset="0"/>
                          <a:ea typeface="Times New Roman" panose="02020603050405020304" pitchFamily="18" charset="0"/>
                          <a:cs typeface="Arial" panose="020B0604020202020204" pitchFamily="34" charset="0"/>
                        </a:rPr>
                        <a:t>MY</a:t>
                      </a:r>
                      <a:endParaRPr lang="en-US" sz="90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581D74"/>
                    </a:solidFill>
                  </a:tcPr>
                </a:tc>
                <a:tc>
                  <a:txBody>
                    <a:bodyPr/>
                    <a:lstStyle/>
                    <a:p>
                      <a:pPr marL="0" marR="0" algn="ctr">
                        <a:lnSpc>
                          <a:spcPct val="107000"/>
                        </a:lnSpc>
                        <a:spcBef>
                          <a:spcPts val="0"/>
                        </a:spcBef>
                        <a:spcAft>
                          <a:spcPts val="0"/>
                        </a:spcAft>
                      </a:pPr>
                      <a:r>
                        <a:rPr lang="en-US" sz="9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JP</a:t>
                      </a:r>
                      <a:endParaRPr lang="en-US" sz="900" dirty="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581D74"/>
                    </a:solidFill>
                  </a:tcPr>
                </a:tc>
                <a:tc>
                  <a:txBody>
                    <a:bodyPr/>
                    <a:lstStyle/>
                    <a:p>
                      <a:pPr marL="0" marR="0" algn="ctr">
                        <a:lnSpc>
                          <a:spcPct val="107000"/>
                        </a:lnSpc>
                        <a:spcBef>
                          <a:spcPts val="0"/>
                        </a:spcBef>
                        <a:spcAft>
                          <a:spcPts val="0"/>
                        </a:spcAft>
                      </a:pPr>
                      <a:r>
                        <a:rPr lang="en-US" sz="900">
                          <a:solidFill>
                            <a:srgbClr val="FFFFFF"/>
                          </a:solidFill>
                          <a:effectLst/>
                          <a:latin typeface="Arial" panose="020B0604020202020204" pitchFamily="34" charset="0"/>
                          <a:ea typeface="Times New Roman" panose="02020603050405020304" pitchFamily="18" charset="0"/>
                          <a:cs typeface="Arial" panose="020B0604020202020204" pitchFamily="34" charset="0"/>
                        </a:rPr>
                        <a:t>SG</a:t>
                      </a:r>
                      <a:endParaRPr lang="en-US" sz="90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581D74"/>
                    </a:solidFill>
                  </a:tcPr>
                </a:tc>
                <a:tc>
                  <a:txBody>
                    <a:bodyPr/>
                    <a:lstStyle/>
                    <a:p>
                      <a:pPr marL="0" marR="0" algn="ctr">
                        <a:lnSpc>
                          <a:spcPct val="107000"/>
                        </a:lnSpc>
                        <a:spcBef>
                          <a:spcPts val="0"/>
                        </a:spcBef>
                        <a:spcAft>
                          <a:spcPts val="0"/>
                        </a:spcAft>
                      </a:pPr>
                      <a:r>
                        <a:rPr lang="en-US" sz="900">
                          <a:solidFill>
                            <a:srgbClr val="FFFFFF"/>
                          </a:solidFill>
                          <a:effectLst/>
                          <a:latin typeface="Arial" panose="020B0604020202020204" pitchFamily="34" charset="0"/>
                          <a:ea typeface="Times New Roman" panose="02020603050405020304" pitchFamily="18" charset="0"/>
                          <a:cs typeface="Arial" panose="020B0604020202020204" pitchFamily="34" charset="0"/>
                        </a:rPr>
                        <a:t>IN</a:t>
                      </a:r>
                      <a:endParaRPr lang="en-US" sz="90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581D74"/>
                    </a:solidFill>
                  </a:tcPr>
                </a:tc>
                <a:tc>
                  <a:txBody>
                    <a:bodyPr/>
                    <a:lstStyle/>
                    <a:p>
                      <a:pPr marL="0" marR="0" algn="ctr">
                        <a:lnSpc>
                          <a:spcPct val="107000"/>
                        </a:lnSpc>
                        <a:spcBef>
                          <a:spcPts val="0"/>
                        </a:spcBef>
                        <a:spcAft>
                          <a:spcPts val="0"/>
                        </a:spcAft>
                      </a:pPr>
                      <a:r>
                        <a:rPr lang="en-US" sz="900">
                          <a:solidFill>
                            <a:srgbClr val="FFFFFF"/>
                          </a:solidFill>
                          <a:effectLst/>
                          <a:latin typeface="Arial" panose="020B0604020202020204" pitchFamily="34" charset="0"/>
                          <a:ea typeface="Times New Roman" panose="02020603050405020304" pitchFamily="18" charset="0"/>
                          <a:cs typeface="Arial" panose="020B0604020202020204" pitchFamily="34" charset="0"/>
                        </a:rPr>
                        <a:t>PH</a:t>
                      </a:r>
                      <a:endParaRPr lang="en-US" sz="90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581D74"/>
                    </a:solidFill>
                  </a:tcPr>
                </a:tc>
                <a:tc>
                  <a:txBody>
                    <a:bodyPr/>
                    <a:lstStyle/>
                    <a:p>
                      <a:pPr marL="0" marR="0" algn="ctr">
                        <a:lnSpc>
                          <a:spcPct val="107000"/>
                        </a:lnSpc>
                        <a:spcBef>
                          <a:spcPts val="0"/>
                        </a:spcBef>
                        <a:spcAft>
                          <a:spcPts val="0"/>
                        </a:spcAft>
                      </a:pPr>
                      <a:r>
                        <a:rPr lang="en-US" sz="900">
                          <a:solidFill>
                            <a:srgbClr val="FFFFFF"/>
                          </a:solidFill>
                          <a:effectLst/>
                          <a:latin typeface="Arial" panose="020B0604020202020204" pitchFamily="34" charset="0"/>
                          <a:ea typeface="Times New Roman" panose="02020603050405020304" pitchFamily="18" charset="0"/>
                          <a:cs typeface="Arial" panose="020B0604020202020204" pitchFamily="34" charset="0"/>
                        </a:rPr>
                        <a:t>CN</a:t>
                      </a:r>
                      <a:endParaRPr lang="en-US" sz="90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581D74"/>
                    </a:solidFill>
                  </a:tcPr>
                </a:tc>
                <a:tc>
                  <a:txBody>
                    <a:bodyPr/>
                    <a:lstStyle/>
                    <a:p>
                      <a:pPr marL="0" marR="0" algn="ctr">
                        <a:lnSpc>
                          <a:spcPct val="107000"/>
                        </a:lnSpc>
                        <a:spcBef>
                          <a:spcPts val="0"/>
                        </a:spcBef>
                        <a:spcAft>
                          <a:spcPts val="0"/>
                        </a:spcAft>
                      </a:pPr>
                      <a:r>
                        <a:rPr lang="en-US" sz="900">
                          <a:solidFill>
                            <a:srgbClr val="FFFFFF"/>
                          </a:solidFill>
                          <a:effectLst/>
                          <a:latin typeface="Arial" panose="020B0604020202020204" pitchFamily="34" charset="0"/>
                          <a:ea typeface="Times New Roman" panose="02020603050405020304" pitchFamily="18" charset="0"/>
                          <a:cs typeface="Arial" panose="020B0604020202020204" pitchFamily="34" charset="0"/>
                        </a:rPr>
                        <a:t>ID</a:t>
                      </a:r>
                      <a:endParaRPr lang="en-US" sz="90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581D74"/>
                    </a:solidFill>
                  </a:tcPr>
                </a:tc>
                <a:tc>
                  <a:txBody>
                    <a:bodyPr/>
                    <a:lstStyle/>
                    <a:p>
                      <a:pPr marL="0" marR="0" algn="ctr">
                        <a:lnSpc>
                          <a:spcPct val="107000"/>
                        </a:lnSpc>
                        <a:spcBef>
                          <a:spcPts val="0"/>
                        </a:spcBef>
                        <a:spcAft>
                          <a:spcPts val="0"/>
                        </a:spcAft>
                      </a:pPr>
                      <a:r>
                        <a:rPr lang="en-US" sz="900">
                          <a:solidFill>
                            <a:srgbClr val="FFFFFF"/>
                          </a:solidFill>
                          <a:effectLst/>
                          <a:latin typeface="Arial" panose="020B0604020202020204" pitchFamily="34" charset="0"/>
                          <a:ea typeface="Times New Roman" panose="02020603050405020304" pitchFamily="18" charset="0"/>
                          <a:cs typeface="Arial" panose="020B0604020202020204" pitchFamily="34" charset="0"/>
                        </a:rPr>
                        <a:t>NZ</a:t>
                      </a:r>
                      <a:endParaRPr lang="en-US" sz="90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581D74"/>
                    </a:solidFill>
                  </a:tcPr>
                </a:tc>
                <a:tc>
                  <a:txBody>
                    <a:bodyPr/>
                    <a:lstStyle/>
                    <a:p>
                      <a:pPr marL="0" marR="0" algn="ctr">
                        <a:lnSpc>
                          <a:spcPct val="107000"/>
                        </a:lnSpc>
                        <a:spcBef>
                          <a:spcPts val="0"/>
                        </a:spcBef>
                        <a:spcAft>
                          <a:spcPts val="0"/>
                        </a:spcAft>
                      </a:pPr>
                      <a:r>
                        <a:rPr lang="en-US" sz="900">
                          <a:solidFill>
                            <a:srgbClr val="FFFFFF"/>
                          </a:solidFill>
                          <a:effectLst/>
                          <a:latin typeface="Arial" panose="020B0604020202020204" pitchFamily="34" charset="0"/>
                          <a:ea typeface="Times New Roman" panose="02020603050405020304" pitchFamily="18" charset="0"/>
                          <a:cs typeface="Arial" panose="020B0604020202020204" pitchFamily="34" charset="0"/>
                        </a:rPr>
                        <a:t>AU</a:t>
                      </a:r>
                      <a:endParaRPr lang="en-US" sz="90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581D74"/>
                    </a:solidFill>
                  </a:tcPr>
                </a:tc>
                <a:tc>
                  <a:txBody>
                    <a:bodyPr/>
                    <a:lstStyle/>
                    <a:p>
                      <a:pPr marL="0" marR="0" algn="ctr">
                        <a:lnSpc>
                          <a:spcPct val="107000"/>
                        </a:lnSpc>
                        <a:spcBef>
                          <a:spcPts val="0"/>
                        </a:spcBef>
                        <a:spcAft>
                          <a:spcPts val="0"/>
                        </a:spcAft>
                      </a:pPr>
                      <a:r>
                        <a:rPr lang="en-US" sz="900">
                          <a:solidFill>
                            <a:srgbClr val="FFFFFF"/>
                          </a:solidFill>
                          <a:effectLst/>
                          <a:latin typeface="Arial" panose="020B0604020202020204" pitchFamily="34" charset="0"/>
                          <a:ea typeface="Times New Roman" panose="02020603050405020304" pitchFamily="18" charset="0"/>
                          <a:cs typeface="Arial" panose="020B0604020202020204" pitchFamily="34" charset="0"/>
                        </a:rPr>
                        <a:t>HK</a:t>
                      </a:r>
                      <a:endParaRPr lang="en-US" sz="90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581D74"/>
                    </a:solidFill>
                  </a:tcPr>
                </a:tc>
                <a:extLst>
                  <a:ext uri="{0D108BD9-81ED-4DB2-BD59-A6C34878D82A}">
                    <a16:rowId xmlns:a16="http://schemas.microsoft.com/office/drawing/2014/main" val="1329644681"/>
                  </a:ext>
                </a:extLst>
              </a:tr>
              <a:tr h="207248">
                <a:tc>
                  <a:txBody>
                    <a:bodyPr/>
                    <a:lstStyle/>
                    <a:p>
                      <a:pPr marL="0" marR="0" algn="l">
                        <a:lnSpc>
                          <a:spcPct val="107000"/>
                        </a:lnSpc>
                        <a:spcBef>
                          <a:spcPts val="0"/>
                        </a:spcBef>
                        <a:spcAft>
                          <a:spcPts val="0"/>
                        </a:spcAft>
                      </a:pPr>
                      <a:r>
                        <a:rPr lang="en-US" sz="9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Transports</a:t>
                      </a:r>
                      <a:r>
                        <a:rPr lang="en-US" sz="900" b="1" dirty="0">
                          <a:solidFill>
                            <a:srgbClr val="000000"/>
                          </a:solidFill>
                          <a:effectLst/>
                          <a:latin typeface="Arial" panose="020B0604020202020204" pitchFamily="34" charset="0"/>
                          <a:ea typeface="PMingLiU" panose="02020500000000000000" pitchFamily="18" charset="-120"/>
                          <a:cs typeface="Arial" panose="020B0604020202020204" pitchFamily="34" charset="0"/>
                        </a:rPr>
                        <a:t>*</a:t>
                      </a:r>
                      <a:endParaRPr lang="en-US" sz="900" dirty="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marL="0" marR="0" algn="ctr">
                        <a:lnSpc>
                          <a:spcPct val="107000"/>
                        </a:lnSpc>
                        <a:spcBef>
                          <a:spcPts val="0"/>
                        </a:spcBef>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21</a:t>
                      </a:r>
                      <a:endParaRPr lang="en-US" sz="90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C1ABCB"/>
                    </a:solidFill>
                  </a:tcPr>
                </a:tc>
                <a:tc>
                  <a:txBody>
                    <a:bodyPr/>
                    <a:lstStyle/>
                    <a:p>
                      <a:pPr marL="0" marR="0" algn="ctr">
                        <a:lnSpc>
                          <a:spcPct val="107000"/>
                        </a:lnSpc>
                        <a:spcBef>
                          <a:spcPts val="0"/>
                        </a:spcBef>
                        <a:spcAft>
                          <a:spcPts val="0"/>
                        </a:spcAft>
                      </a:pPr>
                      <a:r>
                        <a:rPr lang="en-US" sz="9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36</a:t>
                      </a:r>
                      <a:endParaRPr lang="en-US" sz="900" dirty="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581D74"/>
                    </a:solidFill>
                  </a:tcPr>
                </a:tc>
                <a:tc>
                  <a:txBody>
                    <a:bodyPr/>
                    <a:lstStyle/>
                    <a:p>
                      <a:pPr marL="0" marR="0" algn="ctr">
                        <a:lnSpc>
                          <a:spcPct val="107000"/>
                        </a:lnSpc>
                        <a:spcBef>
                          <a:spcPts val="0"/>
                        </a:spcBef>
                        <a:spcAft>
                          <a:spcPts val="0"/>
                        </a:spcAft>
                      </a:pPr>
                      <a:r>
                        <a:rPr lang="en-US" sz="900">
                          <a:solidFill>
                            <a:srgbClr val="FFFFFF"/>
                          </a:solidFill>
                          <a:effectLst/>
                          <a:latin typeface="Arial" panose="020B0604020202020204" pitchFamily="34" charset="0"/>
                          <a:ea typeface="Times New Roman" panose="02020603050405020304" pitchFamily="18" charset="0"/>
                          <a:cs typeface="Arial" panose="020B0604020202020204" pitchFamily="34" charset="0"/>
                        </a:rPr>
                        <a:t>32</a:t>
                      </a:r>
                      <a:endParaRPr lang="en-US" sz="90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73428B"/>
                    </a:solidFill>
                  </a:tcPr>
                </a:tc>
                <a:tc>
                  <a:txBody>
                    <a:bodyPr/>
                    <a:lstStyle/>
                    <a:p>
                      <a:pPr marL="0" marR="0" algn="ctr">
                        <a:lnSpc>
                          <a:spcPct val="107000"/>
                        </a:lnSpc>
                        <a:spcBef>
                          <a:spcPts val="0"/>
                        </a:spcBef>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14</a:t>
                      </a:r>
                      <a:endParaRPr lang="en-US" sz="90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F4F0F6"/>
                    </a:solidFill>
                  </a:tcPr>
                </a:tc>
                <a:tc>
                  <a:txBody>
                    <a:bodyPr/>
                    <a:lstStyle/>
                    <a:p>
                      <a:pPr>
                        <a:lnSpc>
                          <a:spcPct val="0"/>
                        </a:lnSpc>
                      </a:pPr>
                      <a:endParaRPr lang="en-US" sz="900">
                        <a:effectLst/>
                        <a:latin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marL="0" marR="0" algn="ctr">
                        <a:lnSpc>
                          <a:spcPct val="107000"/>
                        </a:lnSpc>
                        <a:spcBef>
                          <a:spcPts val="0"/>
                        </a:spcBef>
                        <a:spcAft>
                          <a:spcPts val="0"/>
                        </a:spcAft>
                      </a:pPr>
                      <a:r>
                        <a:rPr lang="en-US" sz="900">
                          <a:solidFill>
                            <a:srgbClr val="FFFFFF"/>
                          </a:solidFill>
                          <a:effectLst/>
                          <a:latin typeface="Arial" panose="020B0604020202020204" pitchFamily="34" charset="0"/>
                          <a:ea typeface="Times New Roman" panose="02020603050405020304" pitchFamily="18" charset="0"/>
                          <a:cs typeface="Arial" panose="020B0604020202020204" pitchFamily="34" charset="0"/>
                        </a:rPr>
                        <a:t>32</a:t>
                      </a:r>
                      <a:endParaRPr lang="en-US" sz="90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73418B"/>
                    </a:solidFill>
                  </a:tcPr>
                </a:tc>
                <a:tc>
                  <a:txBody>
                    <a:bodyPr/>
                    <a:lstStyle/>
                    <a:p>
                      <a:pPr marL="0" marR="0" algn="ctr">
                        <a:lnSpc>
                          <a:spcPct val="107000"/>
                        </a:lnSpc>
                        <a:spcBef>
                          <a:spcPts val="0"/>
                        </a:spcBef>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14</a:t>
                      </a:r>
                      <a:endParaRPr lang="en-US" sz="90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F5F2F7"/>
                    </a:solidFill>
                  </a:tcPr>
                </a:tc>
                <a:tc>
                  <a:txBody>
                    <a:bodyPr/>
                    <a:lstStyle/>
                    <a:p>
                      <a:pPr marL="0" marR="0" algn="ctr">
                        <a:lnSpc>
                          <a:spcPct val="107000"/>
                        </a:lnSpc>
                        <a:spcBef>
                          <a:spcPts val="0"/>
                        </a:spcBef>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23</a:t>
                      </a:r>
                      <a:endParaRPr lang="en-US" sz="90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B89FC4"/>
                    </a:solidFill>
                  </a:tcPr>
                </a:tc>
                <a:tc>
                  <a:txBody>
                    <a:bodyPr/>
                    <a:lstStyle/>
                    <a:p>
                      <a:pPr>
                        <a:lnSpc>
                          <a:spcPct val="0"/>
                        </a:lnSpc>
                      </a:pPr>
                      <a:endParaRPr lang="en-US" sz="900">
                        <a:effectLst/>
                        <a:latin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marL="0" marR="0" algn="ctr">
                        <a:lnSpc>
                          <a:spcPct val="107000"/>
                        </a:lnSpc>
                        <a:spcBef>
                          <a:spcPts val="0"/>
                        </a:spcBef>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20</a:t>
                      </a:r>
                      <a:endParaRPr lang="en-US" sz="90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CDBBD5"/>
                    </a:solidFill>
                  </a:tcPr>
                </a:tc>
                <a:tc>
                  <a:txBody>
                    <a:bodyPr/>
                    <a:lstStyle/>
                    <a:p>
                      <a:pPr>
                        <a:lnSpc>
                          <a:spcPct val="0"/>
                        </a:lnSpc>
                      </a:pPr>
                      <a:endParaRPr lang="en-US" sz="900">
                        <a:effectLst/>
                        <a:latin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a:lnSpc>
                          <a:spcPct val="0"/>
                        </a:lnSpc>
                      </a:pPr>
                      <a:endParaRPr lang="en-US" sz="900">
                        <a:effectLst/>
                        <a:latin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a:lnSpc>
                          <a:spcPct val="0"/>
                        </a:lnSpc>
                      </a:pPr>
                      <a:endParaRPr lang="en-US" sz="900">
                        <a:effectLst/>
                        <a:latin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a:lnSpc>
                          <a:spcPct val="0"/>
                        </a:lnSpc>
                      </a:pPr>
                      <a:endParaRPr lang="en-US" sz="900">
                        <a:effectLst/>
                        <a:latin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solidFill>
                      <a:srgbClr val="FFFFFF"/>
                    </a:solidFill>
                  </a:tcPr>
                </a:tc>
                <a:extLst>
                  <a:ext uri="{0D108BD9-81ED-4DB2-BD59-A6C34878D82A}">
                    <a16:rowId xmlns:a16="http://schemas.microsoft.com/office/drawing/2014/main" val="2235879368"/>
                  </a:ext>
                </a:extLst>
              </a:tr>
              <a:tr h="207248">
                <a:tc>
                  <a:txBody>
                    <a:bodyPr/>
                    <a:lstStyle/>
                    <a:p>
                      <a:pPr marL="0" marR="0" algn="l">
                        <a:lnSpc>
                          <a:spcPct val="107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Machinery</a:t>
                      </a:r>
                      <a:endParaRPr lang="en-US" sz="900" dirty="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a:lnSpc>
                          <a:spcPct val="0"/>
                        </a:lnSpc>
                      </a:pPr>
                      <a:endParaRPr lang="en-US" sz="900" dirty="0">
                        <a:effectLst/>
                        <a:latin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marL="0" marR="0" algn="ctr">
                        <a:lnSpc>
                          <a:spcPct val="107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20</a:t>
                      </a:r>
                      <a:endParaRPr lang="en-US" sz="900" dirty="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CAB8D3"/>
                    </a:solidFill>
                  </a:tcPr>
                </a:tc>
                <a:tc>
                  <a:txBody>
                    <a:bodyPr/>
                    <a:lstStyle/>
                    <a:p>
                      <a:pPr marL="0" marR="0" algn="ctr">
                        <a:lnSpc>
                          <a:spcPct val="107000"/>
                        </a:lnSpc>
                        <a:spcBef>
                          <a:spcPts val="0"/>
                        </a:spcBef>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17</a:t>
                      </a:r>
                      <a:endParaRPr lang="en-US" sz="90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DFD3E4"/>
                    </a:solidFill>
                  </a:tcPr>
                </a:tc>
                <a:tc>
                  <a:txBody>
                    <a:bodyPr/>
                    <a:lstStyle/>
                    <a:p>
                      <a:pPr>
                        <a:lnSpc>
                          <a:spcPct val="0"/>
                        </a:lnSpc>
                      </a:pPr>
                      <a:endParaRPr lang="en-US" sz="900">
                        <a:effectLst/>
                        <a:latin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a:lnSpc>
                          <a:spcPct val="0"/>
                        </a:lnSpc>
                      </a:pPr>
                      <a:endParaRPr lang="en-US" sz="900">
                        <a:effectLst/>
                        <a:latin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marL="0" marR="0" algn="ctr">
                        <a:lnSpc>
                          <a:spcPct val="107000"/>
                        </a:lnSpc>
                        <a:spcBef>
                          <a:spcPts val="0"/>
                        </a:spcBef>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20</a:t>
                      </a:r>
                      <a:endParaRPr lang="en-US" sz="90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CCBAD4"/>
                    </a:solidFill>
                  </a:tcPr>
                </a:tc>
                <a:tc>
                  <a:txBody>
                    <a:bodyPr/>
                    <a:lstStyle/>
                    <a:p>
                      <a:pPr>
                        <a:lnSpc>
                          <a:spcPct val="0"/>
                        </a:lnSpc>
                      </a:pPr>
                      <a:endParaRPr lang="en-US" sz="900">
                        <a:effectLst/>
                        <a:latin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marL="0" marR="0" algn="ctr">
                        <a:lnSpc>
                          <a:spcPct val="107000"/>
                        </a:lnSpc>
                        <a:spcBef>
                          <a:spcPts val="0"/>
                        </a:spcBef>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25</a:t>
                      </a:r>
                      <a:endParaRPr lang="en-US" sz="90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A889B6"/>
                    </a:solidFill>
                  </a:tcPr>
                </a:tc>
                <a:tc>
                  <a:txBody>
                    <a:bodyPr/>
                    <a:lstStyle/>
                    <a:p>
                      <a:pPr>
                        <a:lnSpc>
                          <a:spcPct val="0"/>
                        </a:lnSpc>
                      </a:pPr>
                      <a:endParaRPr lang="en-US" sz="900">
                        <a:effectLst/>
                        <a:latin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marL="0" marR="0" algn="ctr">
                        <a:lnSpc>
                          <a:spcPct val="107000"/>
                        </a:lnSpc>
                        <a:spcBef>
                          <a:spcPts val="0"/>
                        </a:spcBef>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13</a:t>
                      </a:r>
                      <a:endParaRPr lang="en-US" sz="90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a:lnSpc>
                          <a:spcPct val="0"/>
                        </a:lnSpc>
                      </a:pPr>
                      <a:endParaRPr lang="en-US" sz="900">
                        <a:effectLst/>
                        <a:latin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a:lnSpc>
                          <a:spcPct val="0"/>
                        </a:lnSpc>
                      </a:pPr>
                      <a:endParaRPr lang="en-US" sz="900">
                        <a:effectLst/>
                        <a:latin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a:lnSpc>
                          <a:spcPct val="0"/>
                        </a:lnSpc>
                      </a:pPr>
                      <a:endParaRPr lang="en-US" sz="900">
                        <a:effectLst/>
                        <a:latin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a:lnSpc>
                          <a:spcPct val="0"/>
                        </a:lnSpc>
                      </a:pPr>
                      <a:endParaRPr lang="en-US" sz="900">
                        <a:effectLst/>
                        <a:latin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solidFill>
                      <a:srgbClr val="FFFFFF"/>
                    </a:solidFill>
                  </a:tcPr>
                </a:tc>
                <a:extLst>
                  <a:ext uri="{0D108BD9-81ED-4DB2-BD59-A6C34878D82A}">
                    <a16:rowId xmlns:a16="http://schemas.microsoft.com/office/drawing/2014/main" val="2885621651"/>
                  </a:ext>
                </a:extLst>
              </a:tr>
              <a:tr h="207248">
                <a:tc>
                  <a:txBody>
                    <a:bodyPr/>
                    <a:lstStyle/>
                    <a:p>
                      <a:pPr marL="0" marR="0" algn="l">
                        <a:lnSpc>
                          <a:spcPct val="107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Rubber</a:t>
                      </a:r>
                      <a:r>
                        <a:rPr lang="en-US" sz="900" dirty="0">
                          <a:solidFill>
                            <a:srgbClr val="000000"/>
                          </a:solidFill>
                          <a:effectLst/>
                          <a:latin typeface="Arial" panose="020B0604020202020204" pitchFamily="34" charset="0"/>
                          <a:ea typeface="PMingLiU" panose="02020500000000000000" pitchFamily="18" charset="-120"/>
                          <a:cs typeface="Arial" panose="020B0604020202020204" pitchFamily="34" charset="0"/>
                        </a:rPr>
                        <a:t> </a:t>
                      </a: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&amp; plastics</a:t>
                      </a:r>
                      <a:endParaRPr lang="en-US" sz="900" dirty="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marL="0" marR="0" algn="ctr">
                        <a:lnSpc>
                          <a:spcPct val="107000"/>
                        </a:lnSpc>
                        <a:spcBef>
                          <a:spcPts val="0"/>
                        </a:spcBef>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27</a:t>
                      </a:r>
                      <a:endParaRPr lang="en-US" sz="90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9975AA"/>
                    </a:solidFill>
                  </a:tcPr>
                </a:tc>
                <a:tc>
                  <a:txBody>
                    <a:bodyPr/>
                    <a:lstStyle/>
                    <a:p>
                      <a:pPr marL="0" marR="0" algn="ctr">
                        <a:lnSpc>
                          <a:spcPct val="107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5</a:t>
                      </a:r>
                      <a:endParaRPr lang="en-US" sz="900" dirty="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F8E5AB"/>
                    </a:solidFill>
                  </a:tcPr>
                </a:tc>
                <a:tc>
                  <a:txBody>
                    <a:bodyPr/>
                    <a:lstStyle/>
                    <a:p>
                      <a:pPr marL="0" marR="0" algn="ctr">
                        <a:lnSpc>
                          <a:spcPct val="107000"/>
                        </a:lnSpc>
                        <a:spcBef>
                          <a:spcPts val="0"/>
                        </a:spcBef>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6</a:t>
                      </a:r>
                      <a:endParaRPr lang="en-US" sz="90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F8E7B3"/>
                    </a:solidFill>
                  </a:tcPr>
                </a:tc>
                <a:tc>
                  <a:txBody>
                    <a:bodyPr/>
                    <a:lstStyle/>
                    <a:p>
                      <a:pPr marL="0" marR="0" algn="ctr">
                        <a:lnSpc>
                          <a:spcPct val="107000"/>
                        </a:lnSpc>
                        <a:spcBef>
                          <a:spcPts val="0"/>
                        </a:spcBef>
                        <a:spcAft>
                          <a:spcPts val="0"/>
                        </a:spcAft>
                      </a:pPr>
                      <a:r>
                        <a:rPr lang="en-US" sz="900">
                          <a:solidFill>
                            <a:srgbClr val="FFFFFF"/>
                          </a:solidFill>
                          <a:effectLst/>
                          <a:latin typeface="Arial" panose="020B0604020202020204" pitchFamily="34" charset="0"/>
                          <a:ea typeface="Times New Roman" panose="02020603050405020304" pitchFamily="18" charset="0"/>
                          <a:cs typeface="Arial" panose="020B0604020202020204" pitchFamily="34" charset="0"/>
                        </a:rPr>
                        <a:t>31</a:t>
                      </a:r>
                      <a:endParaRPr lang="en-US" sz="90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7A4B90"/>
                    </a:solidFill>
                  </a:tcPr>
                </a:tc>
                <a:tc>
                  <a:txBody>
                    <a:bodyPr/>
                    <a:lstStyle/>
                    <a:p>
                      <a:pPr marL="0" marR="0" algn="ctr">
                        <a:lnSpc>
                          <a:spcPct val="107000"/>
                        </a:lnSpc>
                        <a:spcBef>
                          <a:spcPts val="0"/>
                        </a:spcBef>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a:t>
                      </a:r>
                      <a:endParaRPr lang="en-US" sz="90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FCF6E3"/>
                    </a:solidFill>
                  </a:tcPr>
                </a:tc>
                <a:tc>
                  <a:txBody>
                    <a:bodyPr/>
                    <a:lstStyle/>
                    <a:p>
                      <a:pPr marL="0" marR="0" algn="ctr">
                        <a:lnSpc>
                          <a:spcPct val="107000"/>
                        </a:lnSpc>
                        <a:spcBef>
                          <a:spcPts val="0"/>
                        </a:spcBef>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8</a:t>
                      </a:r>
                      <a:endParaRPr lang="en-US" sz="90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FAEEC9"/>
                    </a:solidFill>
                  </a:tcPr>
                </a:tc>
                <a:tc>
                  <a:txBody>
                    <a:bodyPr/>
                    <a:lstStyle/>
                    <a:p>
                      <a:pPr>
                        <a:lnSpc>
                          <a:spcPct val="0"/>
                        </a:lnSpc>
                      </a:pPr>
                      <a:endParaRPr lang="en-US" sz="900">
                        <a:effectLst/>
                        <a:latin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marL="0" marR="0" algn="ctr">
                        <a:lnSpc>
                          <a:spcPct val="107000"/>
                        </a:lnSpc>
                        <a:spcBef>
                          <a:spcPts val="0"/>
                        </a:spcBef>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21</a:t>
                      </a:r>
                      <a:endParaRPr lang="en-US" sz="90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C7B3D0"/>
                    </a:solidFill>
                  </a:tcPr>
                </a:tc>
                <a:tc>
                  <a:txBody>
                    <a:bodyPr/>
                    <a:lstStyle/>
                    <a:p>
                      <a:pPr>
                        <a:lnSpc>
                          <a:spcPct val="0"/>
                        </a:lnSpc>
                      </a:pPr>
                      <a:endParaRPr lang="en-US" sz="900">
                        <a:effectLst/>
                        <a:latin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marL="0" marR="0" algn="ctr">
                        <a:lnSpc>
                          <a:spcPct val="107000"/>
                        </a:lnSpc>
                        <a:spcBef>
                          <a:spcPts val="0"/>
                        </a:spcBef>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9</a:t>
                      </a:r>
                      <a:endParaRPr lang="en-US" sz="90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FCF4DC"/>
                    </a:solidFill>
                  </a:tcPr>
                </a:tc>
                <a:tc>
                  <a:txBody>
                    <a:bodyPr/>
                    <a:lstStyle/>
                    <a:p>
                      <a:pPr marL="0" marR="0" algn="ctr">
                        <a:lnSpc>
                          <a:spcPct val="107000"/>
                        </a:lnSpc>
                        <a:spcBef>
                          <a:spcPts val="0"/>
                        </a:spcBef>
                        <a:spcAft>
                          <a:spcPts val="0"/>
                        </a:spcAft>
                      </a:pPr>
                      <a:r>
                        <a:rPr lang="en-US" sz="900">
                          <a:solidFill>
                            <a:srgbClr val="FFFFFF"/>
                          </a:solidFill>
                          <a:effectLst/>
                          <a:latin typeface="Arial" panose="020B0604020202020204" pitchFamily="34" charset="0"/>
                          <a:ea typeface="Times New Roman" panose="02020603050405020304" pitchFamily="18" charset="0"/>
                          <a:cs typeface="Arial" panose="020B0604020202020204" pitchFamily="34" charset="0"/>
                        </a:rPr>
                        <a:t>31</a:t>
                      </a:r>
                      <a:endParaRPr lang="en-US" sz="90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7D4F93"/>
                    </a:solidFill>
                  </a:tcPr>
                </a:tc>
                <a:tc>
                  <a:txBody>
                    <a:bodyPr/>
                    <a:lstStyle/>
                    <a:p>
                      <a:pPr>
                        <a:lnSpc>
                          <a:spcPct val="0"/>
                        </a:lnSpc>
                      </a:pPr>
                      <a:endParaRPr lang="en-US" sz="900">
                        <a:effectLst/>
                        <a:latin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a:lnSpc>
                          <a:spcPct val="0"/>
                        </a:lnSpc>
                      </a:pPr>
                      <a:endParaRPr lang="en-US" sz="900">
                        <a:effectLst/>
                        <a:latin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a:lnSpc>
                          <a:spcPct val="0"/>
                        </a:lnSpc>
                      </a:pPr>
                      <a:endParaRPr lang="en-US" sz="900">
                        <a:effectLst/>
                        <a:latin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solidFill>
                      <a:srgbClr val="FFFFFF"/>
                    </a:solidFill>
                  </a:tcPr>
                </a:tc>
                <a:extLst>
                  <a:ext uri="{0D108BD9-81ED-4DB2-BD59-A6C34878D82A}">
                    <a16:rowId xmlns:a16="http://schemas.microsoft.com/office/drawing/2014/main" val="1869958265"/>
                  </a:ext>
                </a:extLst>
              </a:tr>
              <a:tr h="207248">
                <a:tc>
                  <a:txBody>
                    <a:bodyPr/>
                    <a:lstStyle/>
                    <a:p>
                      <a:pPr marL="0" marR="0" algn="l">
                        <a:lnSpc>
                          <a:spcPct val="107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Wood</a:t>
                      </a:r>
                      <a:endParaRPr lang="en-US" sz="900" dirty="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marL="0" marR="0" algn="ctr">
                        <a:lnSpc>
                          <a:spcPct val="107000"/>
                        </a:lnSpc>
                        <a:spcBef>
                          <a:spcPts val="0"/>
                        </a:spcBef>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21</a:t>
                      </a:r>
                      <a:endParaRPr lang="en-US" sz="90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C5B0CF"/>
                    </a:solidFill>
                  </a:tcPr>
                </a:tc>
                <a:tc>
                  <a:txBody>
                    <a:bodyPr/>
                    <a:lstStyle/>
                    <a:p>
                      <a:pPr>
                        <a:lnSpc>
                          <a:spcPct val="0"/>
                        </a:lnSpc>
                      </a:pPr>
                      <a:endParaRPr lang="en-US" sz="900" dirty="0">
                        <a:effectLst/>
                        <a:latin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a:lnSpc>
                          <a:spcPct val="0"/>
                        </a:lnSpc>
                      </a:pPr>
                      <a:endParaRPr lang="en-US" sz="900" dirty="0">
                        <a:effectLst/>
                        <a:latin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marL="0" marR="0" algn="ctr">
                        <a:lnSpc>
                          <a:spcPct val="107000"/>
                        </a:lnSpc>
                        <a:spcBef>
                          <a:spcPts val="0"/>
                        </a:spcBef>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a:t>
                      </a:r>
                      <a:endParaRPr lang="en-US" sz="90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F7E4A8"/>
                    </a:solidFill>
                  </a:tcPr>
                </a:tc>
                <a:tc>
                  <a:txBody>
                    <a:bodyPr/>
                    <a:lstStyle/>
                    <a:p>
                      <a:pPr marL="0" marR="0" algn="ctr">
                        <a:lnSpc>
                          <a:spcPct val="107000"/>
                        </a:lnSpc>
                        <a:spcBef>
                          <a:spcPts val="0"/>
                        </a:spcBef>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a:t>
                      </a:r>
                      <a:endParaRPr lang="en-US" sz="90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FCF7E5"/>
                    </a:solidFill>
                  </a:tcPr>
                </a:tc>
                <a:tc>
                  <a:txBody>
                    <a:bodyPr/>
                    <a:lstStyle/>
                    <a:p>
                      <a:pPr>
                        <a:lnSpc>
                          <a:spcPct val="0"/>
                        </a:lnSpc>
                      </a:pPr>
                      <a:endParaRPr lang="en-US" sz="900">
                        <a:effectLst/>
                        <a:latin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a:lnSpc>
                          <a:spcPct val="0"/>
                        </a:lnSpc>
                      </a:pPr>
                      <a:endParaRPr lang="en-US" sz="900">
                        <a:effectLst/>
                        <a:latin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a:lnSpc>
                          <a:spcPct val="0"/>
                        </a:lnSpc>
                      </a:pPr>
                      <a:endParaRPr lang="en-US" sz="900">
                        <a:effectLst/>
                        <a:latin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a:lnSpc>
                          <a:spcPct val="0"/>
                        </a:lnSpc>
                      </a:pPr>
                      <a:endParaRPr lang="en-US" sz="900">
                        <a:effectLst/>
                        <a:latin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marL="0" marR="0" algn="ctr">
                        <a:lnSpc>
                          <a:spcPct val="107000"/>
                        </a:lnSpc>
                        <a:spcBef>
                          <a:spcPts val="0"/>
                        </a:spcBef>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13</a:t>
                      </a:r>
                      <a:endParaRPr lang="en-US" sz="90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FDFCFE"/>
                    </a:solidFill>
                  </a:tcPr>
                </a:tc>
                <a:tc>
                  <a:txBody>
                    <a:bodyPr/>
                    <a:lstStyle/>
                    <a:p>
                      <a:pPr marL="0" marR="0" algn="ctr">
                        <a:lnSpc>
                          <a:spcPct val="107000"/>
                        </a:lnSpc>
                        <a:spcBef>
                          <a:spcPts val="0"/>
                        </a:spcBef>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24</a:t>
                      </a:r>
                      <a:endParaRPr lang="en-US" sz="90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B094BD"/>
                    </a:solidFill>
                  </a:tcPr>
                </a:tc>
                <a:tc>
                  <a:txBody>
                    <a:bodyPr/>
                    <a:lstStyle/>
                    <a:p>
                      <a:pPr marL="0" marR="0" algn="ctr">
                        <a:lnSpc>
                          <a:spcPct val="107000"/>
                        </a:lnSpc>
                        <a:spcBef>
                          <a:spcPts val="0"/>
                        </a:spcBef>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21</a:t>
                      </a:r>
                      <a:endParaRPr lang="en-US" sz="90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C7B3D0"/>
                    </a:solidFill>
                  </a:tcPr>
                </a:tc>
                <a:tc>
                  <a:txBody>
                    <a:bodyPr/>
                    <a:lstStyle/>
                    <a:p>
                      <a:pPr>
                        <a:lnSpc>
                          <a:spcPct val="0"/>
                        </a:lnSpc>
                      </a:pPr>
                      <a:endParaRPr lang="en-US" sz="900">
                        <a:effectLst/>
                        <a:latin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a:lnSpc>
                          <a:spcPct val="0"/>
                        </a:lnSpc>
                      </a:pPr>
                      <a:endParaRPr lang="en-US" sz="900">
                        <a:effectLst/>
                        <a:latin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solidFill>
                      <a:srgbClr val="FFFFFF"/>
                    </a:solidFill>
                  </a:tcPr>
                </a:tc>
                <a:extLst>
                  <a:ext uri="{0D108BD9-81ED-4DB2-BD59-A6C34878D82A}">
                    <a16:rowId xmlns:a16="http://schemas.microsoft.com/office/drawing/2014/main" val="128371552"/>
                  </a:ext>
                </a:extLst>
              </a:tr>
              <a:tr h="207248">
                <a:tc>
                  <a:txBody>
                    <a:bodyPr/>
                    <a:lstStyle/>
                    <a:p>
                      <a:pPr marL="0" marR="0" algn="l">
                        <a:lnSpc>
                          <a:spcPct val="107000"/>
                        </a:lnSpc>
                        <a:spcBef>
                          <a:spcPts val="0"/>
                        </a:spcBef>
                        <a:spcAft>
                          <a:spcPts val="0"/>
                        </a:spcAft>
                      </a:pPr>
                      <a:r>
                        <a:rPr lang="en-US" sz="9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Electrical &amp; optical</a:t>
                      </a:r>
                      <a:r>
                        <a:rPr lang="en-US" sz="900" b="1">
                          <a:solidFill>
                            <a:srgbClr val="000000"/>
                          </a:solidFill>
                          <a:effectLst/>
                          <a:latin typeface="Arial" panose="020B0604020202020204" pitchFamily="34" charset="0"/>
                          <a:ea typeface="PMingLiU" panose="02020500000000000000" pitchFamily="18" charset="-120"/>
                          <a:cs typeface="Arial" panose="020B0604020202020204" pitchFamily="34" charset="0"/>
                        </a:rPr>
                        <a:t>*</a:t>
                      </a:r>
                      <a:endParaRPr lang="en-US" sz="90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marL="0" marR="0" algn="ctr">
                        <a:lnSpc>
                          <a:spcPct val="107000"/>
                        </a:lnSpc>
                        <a:spcBef>
                          <a:spcPts val="0"/>
                        </a:spcBef>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21</a:t>
                      </a:r>
                      <a:endParaRPr lang="en-US" sz="90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C7B2D0"/>
                    </a:solidFill>
                  </a:tcPr>
                </a:tc>
                <a:tc>
                  <a:txBody>
                    <a:bodyPr/>
                    <a:lstStyle/>
                    <a:p>
                      <a:pPr marL="0" marR="0" algn="ctr">
                        <a:lnSpc>
                          <a:spcPct val="107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15</a:t>
                      </a:r>
                      <a:endParaRPr lang="en-US" sz="900" dirty="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EDE7F0"/>
                    </a:solidFill>
                  </a:tcPr>
                </a:tc>
                <a:tc>
                  <a:txBody>
                    <a:bodyPr/>
                    <a:lstStyle/>
                    <a:p>
                      <a:pPr marL="0" marR="0" algn="ctr">
                        <a:lnSpc>
                          <a:spcPct val="107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20</a:t>
                      </a:r>
                      <a:endParaRPr lang="en-US" sz="900" dirty="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CBB8D4"/>
                    </a:solidFill>
                  </a:tcPr>
                </a:tc>
                <a:tc>
                  <a:txBody>
                    <a:bodyPr/>
                    <a:lstStyle/>
                    <a:p>
                      <a:pPr>
                        <a:lnSpc>
                          <a:spcPct val="0"/>
                        </a:lnSpc>
                      </a:pPr>
                      <a:endParaRPr lang="en-US" sz="900">
                        <a:effectLst/>
                        <a:latin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marL="0" marR="0" algn="ctr">
                        <a:lnSpc>
                          <a:spcPct val="107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16</a:t>
                      </a:r>
                      <a:endParaRPr lang="en-US" sz="900" dirty="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E8E0EC"/>
                    </a:solidFill>
                  </a:tcPr>
                </a:tc>
                <a:tc>
                  <a:txBody>
                    <a:bodyPr/>
                    <a:lstStyle/>
                    <a:p>
                      <a:pPr marL="0" marR="0" algn="ctr">
                        <a:lnSpc>
                          <a:spcPct val="107000"/>
                        </a:lnSpc>
                        <a:spcBef>
                          <a:spcPts val="0"/>
                        </a:spcBef>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a:t>
                      </a:r>
                      <a:endParaRPr lang="en-US" sz="90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FDFAEF"/>
                    </a:solidFill>
                  </a:tcPr>
                </a:tc>
                <a:tc>
                  <a:txBody>
                    <a:bodyPr/>
                    <a:lstStyle/>
                    <a:p>
                      <a:pPr marL="0" marR="0" algn="ctr">
                        <a:lnSpc>
                          <a:spcPct val="107000"/>
                        </a:lnSpc>
                        <a:spcBef>
                          <a:spcPts val="0"/>
                        </a:spcBef>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a:t>
                      </a:r>
                      <a:endParaRPr lang="en-US" sz="90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F8E5AB"/>
                    </a:solidFill>
                  </a:tcPr>
                </a:tc>
                <a:tc>
                  <a:txBody>
                    <a:bodyPr/>
                    <a:lstStyle/>
                    <a:p>
                      <a:pPr marL="0" marR="0" algn="ctr">
                        <a:lnSpc>
                          <a:spcPct val="107000"/>
                        </a:lnSpc>
                        <a:spcBef>
                          <a:spcPts val="0"/>
                        </a:spcBef>
                        <a:spcAft>
                          <a:spcPts val="0"/>
                        </a:spcAft>
                      </a:pPr>
                      <a:r>
                        <a:rPr lang="en-US" sz="900">
                          <a:solidFill>
                            <a:srgbClr val="FFFFFF"/>
                          </a:solidFill>
                          <a:effectLst/>
                          <a:latin typeface="Arial" panose="020B0604020202020204" pitchFamily="34" charset="0"/>
                          <a:ea typeface="Times New Roman" panose="02020603050405020304" pitchFamily="18" charset="0"/>
                          <a:cs typeface="Arial" panose="020B0604020202020204" pitchFamily="34" charset="0"/>
                        </a:rPr>
                        <a:t>32</a:t>
                      </a:r>
                      <a:endParaRPr lang="en-US" sz="90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75448C"/>
                    </a:solidFill>
                  </a:tcPr>
                </a:tc>
                <a:tc>
                  <a:txBody>
                    <a:bodyPr/>
                    <a:lstStyle/>
                    <a:p>
                      <a:pPr>
                        <a:lnSpc>
                          <a:spcPct val="0"/>
                        </a:lnSpc>
                      </a:pPr>
                      <a:endParaRPr lang="en-US" sz="900">
                        <a:effectLst/>
                        <a:latin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marL="0" marR="0" algn="ctr">
                        <a:lnSpc>
                          <a:spcPct val="107000"/>
                        </a:lnSpc>
                        <a:spcBef>
                          <a:spcPts val="0"/>
                        </a:spcBef>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8</a:t>
                      </a:r>
                      <a:endParaRPr lang="en-US" sz="90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FAEFCD"/>
                    </a:solidFill>
                  </a:tcPr>
                </a:tc>
                <a:tc>
                  <a:txBody>
                    <a:bodyPr/>
                    <a:lstStyle/>
                    <a:p>
                      <a:pPr>
                        <a:lnSpc>
                          <a:spcPct val="0"/>
                        </a:lnSpc>
                      </a:pPr>
                      <a:endParaRPr lang="en-US" sz="900">
                        <a:effectLst/>
                        <a:latin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a:lnSpc>
                          <a:spcPct val="0"/>
                        </a:lnSpc>
                      </a:pPr>
                      <a:endParaRPr lang="en-US" sz="900">
                        <a:effectLst/>
                        <a:latin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a:lnSpc>
                          <a:spcPct val="0"/>
                        </a:lnSpc>
                      </a:pPr>
                      <a:endParaRPr lang="en-US" sz="900">
                        <a:effectLst/>
                        <a:latin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a:lnSpc>
                          <a:spcPct val="0"/>
                        </a:lnSpc>
                      </a:pPr>
                      <a:endParaRPr lang="en-US" sz="900">
                        <a:effectLst/>
                        <a:latin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solidFill>
                      <a:srgbClr val="FFFFFF"/>
                    </a:solidFill>
                  </a:tcPr>
                </a:tc>
                <a:extLst>
                  <a:ext uri="{0D108BD9-81ED-4DB2-BD59-A6C34878D82A}">
                    <a16:rowId xmlns:a16="http://schemas.microsoft.com/office/drawing/2014/main" val="2485263117"/>
                  </a:ext>
                </a:extLst>
              </a:tr>
              <a:tr h="207248">
                <a:tc>
                  <a:txBody>
                    <a:bodyPr/>
                    <a:lstStyle/>
                    <a:p>
                      <a:pPr marL="0" marR="0" algn="l">
                        <a:lnSpc>
                          <a:spcPct val="107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Chemicals</a:t>
                      </a:r>
                      <a:endParaRPr lang="en-US" sz="900" dirty="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a:lnSpc>
                          <a:spcPct val="0"/>
                        </a:lnSpc>
                      </a:pPr>
                      <a:endParaRPr lang="en-US" sz="900">
                        <a:effectLst/>
                        <a:latin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marL="0" marR="0" algn="ctr">
                        <a:lnSpc>
                          <a:spcPct val="107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a:t>
                      </a:r>
                      <a:endParaRPr lang="en-US" sz="900" dirty="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FCF7E4"/>
                    </a:solidFill>
                  </a:tcPr>
                </a:tc>
                <a:tc>
                  <a:txBody>
                    <a:bodyPr/>
                    <a:lstStyle/>
                    <a:p>
                      <a:pPr marL="0" marR="0" algn="ctr">
                        <a:lnSpc>
                          <a:spcPct val="107000"/>
                        </a:lnSpc>
                        <a:spcBef>
                          <a:spcPts val="0"/>
                        </a:spcBef>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12</a:t>
                      </a:r>
                      <a:endParaRPr lang="en-US" sz="90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FEFCF6"/>
                    </a:solidFill>
                  </a:tcPr>
                </a:tc>
                <a:tc>
                  <a:txBody>
                    <a:bodyPr/>
                    <a:lstStyle/>
                    <a:p>
                      <a:pPr marL="0" marR="0" algn="ctr">
                        <a:lnSpc>
                          <a:spcPct val="107000"/>
                        </a:lnSpc>
                        <a:spcBef>
                          <a:spcPts val="0"/>
                        </a:spcBef>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a:t>
                      </a:r>
                      <a:endParaRPr lang="en-US" sz="90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F8E5AB"/>
                    </a:solidFill>
                  </a:tcPr>
                </a:tc>
                <a:tc>
                  <a:txBody>
                    <a:bodyPr/>
                    <a:lstStyle/>
                    <a:p>
                      <a:pPr>
                        <a:lnSpc>
                          <a:spcPct val="0"/>
                        </a:lnSpc>
                      </a:pPr>
                      <a:endParaRPr lang="en-US" sz="900">
                        <a:effectLst/>
                        <a:latin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marL="0" marR="0" algn="ctr">
                        <a:lnSpc>
                          <a:spcPct val="107000"/>
                        </a:lnSpc>
                        <a:spcBef>
                          <a:spcPts val="0"/>
                        </a:spcBef>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12</a:t>
                      </a:r>
                      <a:endParaRPr lang="en-US" sz="90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FEFEFC"/>
                    </a:solidFill>
                  </a:tcPr>
                </a:tc>
                <a:tc>
                  <a:txBody>
                    <a:bodyPr/>
                    <a:lstStyle/>
                    <a:p>
                      <a:pPr marL="0" marR="0" algn="ctr">
                        <a:lnSpc>
                          <a:spcPct val="107000"/>
                        </a:lnSpc>
                        <a:spcBef>
                          <a:spcPts val="0"/>
                        </a:spcBef>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8</a:t>
                      </a:r>
                      <a:endParaRPr lang="en-US" sz="90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FAEFCB"/>
                    </a:solidFill>
                  </a:tcPr>
                </a:tc>
                <a:tc>
                  <a:txBody>
                    <a:bodyPr/>
                    <a:lstStyle/>
                    <a:p>
                      <a:pPr marL="0" marR="0" algn="ctr">
                        <a:lnSpc>
                          <a:spcPct val="107000"/>
                        </a:lnSpc>
                        <a:spcBef>
                          <a:spcPts val="0"/>
                        </a:spcBef>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18</a:t>
                      </a:r>
                      <a:endParaRPr lang="en-US" sz="90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D7C8DE"/>
                    </a:solidFill>
                  </a:tcPr>
                </a:tc>
                <a:tc>
                  <a:txBody>
                    <a:bodyPr/>
                    <a:lstStyle/>
                    <a:p>
                      <a:pPr>
                        <a:lnSpc>
                          <a:spcPct val="0"/>
                        </a:lnSpc>
                      </a:pPr>
                      <a:endParaRPr lang="en-US" sz="900">
                        <a:effectLst/>
                        <a:latin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marL="0" marR="0" algn="ctr">
                        <a:lnSpc>
                          <a:spcPct val="107000"/>
                        </a:lnSpc>
                        <a:spcBef>
                          <a:spcPts val="0"/>
                        </a:spcBef>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a:t>
                      </a:r>
                      <a:endParaRPr lang="en-US" sz="90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FDFAEF"/>
                    </a:solidFill>
                  </a:tcPr>
                </a:tc>
                <a:tc>
                  <a:txBody>
                    <a:bodyPr/>
                    <a:lstStyle/>
                    <a:p>
                      <a:pPr marL="0" marR="0" algn="ctr">
                        <a:lnSpc>
                          <a:spcPct val="107000"/>
                        </a:lnSpc>
                        <a:spcBef>
                          <a:spcPts val="0"/>
                        </a:spcBef>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a:t>
                      </a:r>
                      <a:endParaRPr lang="en-US" sz="90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F9ECC2"/>
                    </a:solidFill>
                  </a:tcPr>
                </a:tc>
                <a:tc>
                  <a:txBody>
                    <a:bodyPr/>
                    <a:lstStyle/>
                    <a:p>
                      <a:pPr>
                        <a:lnSpc>
                          <a:spcPct val="0"/>
                        </a:lnSpc>
                      </a:pPr>
                      <a:endParaRPr lang="en-US" sz="900">
                        <a:effectLst/>
                        <a:latin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marL="0" marR="0" algn="ctr">
                        <a:lnSpc>
                          <a:spcPct val="107000"/>
                        </a:lnSpc>
                        <a:spcBef>
                          <a:spcPts val="0"/>
                        </a:spcBef>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22</a:t>
                      </a:r>
                      <a:endParaRPr lang="en-US" sz="90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BDA6C9"/>
                    </a:solidFill>
                  </a:tcPr>
                </a:tc>
                <a:tc>
                  <a:txBody>
                    <a:bodyPr/>
                    <a:lstStyle/>
                    <a:p>
                      <a:pPr>
                        <a:lnSpc>
                          <a:spcPct val="0"/>
                        </a:lnSpc>
                      </a:pPr>
                      <a:endParaRPr lang="en-US" sz="900">
                        <a:effectLst/>
                        <a:latin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solidFill>
                      <a:srgbClr val="FFFFFF"/>
                    </a:solidFill>
                  </a:tcPr>
                </a:tc>
                <a:extLst>
                  <a:ext uri="{0D108BD9-81ED-4DB2-BD59-A6C34878D82A}">
                    <a16:rowId xmlns:a16="http://schemas.microsoft.com/office/drawing/2014/main" val="2299811155"/>
                  </a:ext>
                </a:extLst>
              </a:tr>
              <a:tr h="207248">
                <a:tc>
                  <a:txBody>
                    <a:bodyPr/>
                    <a:lstStyle/>
                    <a:p>
                      <a:pPr marL="0" marR="0" algn="l">
                        <a:lnSpc>
                          <a:spcPct val="107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Pulp and paper</a:t>
                      </a:r>
                      <a:endParaRPr lang="en-US" sz="900" dirty="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marL="0" marR="0" algn="ctr">
                        <a:lnSpc>
                          <a:spcPct val="107000"/>
                        </a:lnSpc>
                        <a:spcBef>
                          <a:spcPts val="0"/>
                        </a:spcBef>
                        <a:spcAft>
                          <a:spcPts val="0"/>
                        </a:spcAft>
                      </a:pPr>
                      <a:r>
                        <a:rPr lang="en-US" sz="900">
                          <a:solidFill>
                            <a:srgbClr val="FFFFFF"/>
                          </a:solidFill>
                          <a:effectLst/>
                          <a:latin typeface="Arial" panose="020B0604020202020204" pitchFamily="34" charset="0"/>
                          <a:ea typeface="Times New Roman" panose="02020603050405020304" pitchFamily="18" charset="0"/>
                          <a:cs typeface="Arial" panose="020B0604020202020204" pitchFamily="34" charset="0"/>
                        </a:rPr>
                        <a:t>34</a:t>
                      </a:r>
                      <a:endParaRPr lang="en-US" sz="90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693482"/>
                    </a:solidFill>
                  </a:tcPr>
                </a:tc>
                <a:tc>
                  <a:txBody>
                    <a:bodyPr/>
                    <a:lstStyle/>
                    <a:p>
                      <a:pPr marL="0" marR="0" algn="ctr">
                        <a:lnSpc>
                          <a:spcPct val="107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15</a:t>
                      </a:r>
                      <a:endParaRPr lang="en-US" sz="900" dirty="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EDE6F0"/>
                    </a:solidFill>
                  </a:tcPr>
                </a:tc>
                <a:tc>
                  <a:txBody>
                    <a:bodyPr/>
                    <a:lstStyle/>
                    <a:p>
                      <a:pPr marL="0" marR="0" algn="ctr">
                        <a:lnSpc>
                          <a:spcPct val="107000"/>
                        </a:lnSpc>
                        <a:spcBef>
                          <a:spcPts val="0"/>
                        </a:spcBef>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23</a:t>
                      </a:r>
                      <a:endParaRPr lang="en-US" sz="90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B9A0C5"/>
                    </a:solidFill>
                  </a:tcPr>
                </a:tc>
                <a:tc>
                  <a:txBody>
                    <a:bodyPr/>
                    <a:lstStyle/>
                    <a:p>
                      <a:pPr>
                        <a:lnSpc>
                          <a:spcPct val="0"/>
                        </a:lnSpc>
                      </a:pPr>
                      <a:endParaRPr lang="en-US" sz="900" dirty="0">
                        <a:effectLst/>
                        <a:latin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a:lnSpc>
                          <a:spcPct val="0"/>
                        </a:lnSpc>
                      </a:pPr>
                      <a:endParaRPr lang="en-US" sz="900">
                        <a:effectLst/>
                        <a:latin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marL="0" marR="0" algn="ctr">
                        <a:lnSpc>
                          <a:spcPct val="107000"/>
                        </a:lnSpc>
                        <a:spcBef>
                          <a:spcPts val="0"/>
                        </a:spcBef>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6</a:t>
                      </a:r>
                      <a:endParaRPr lang="en-US" sz="90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F8E7B3"/>
                    </a:solidFill>
                  </a:tcPr>
                </a:tc>
                <a:tc>
                  <a:txBody>
                    <a:bodyPr/>
                    <a:lstStyle/>
                    <a:p>
                      <a:pPr marL="0" marR="0" algn="ctr">
                        <a:lnSpc>
                          <a:spcPct val="107000"/>
                        </a:lnSpc>
                        <a:spcBef>
                          <a:spcPts val="0"/>
                        </a:spcBef>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a:t>
                      </a:r>
                      <a:endParaRPr lang="en-US" sz="90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F6E19D"/>
                    </a:solidFill>
                  </a:tcPr>
                </a:tc>
                <a:tc>
                  <a:txBody>
                    <a:bodyPr/>
                    <a:lstStyle/>
                    <a:p>
                      <a:pPr marL="0" marR="0" algn="ctr">
                        <a:lnSpc>
                          <a:spcPct val="107000"/>
                        </a:lnSpc>
                        <a:spcBef>
                          <a:spcPts val="0"/>
                        </a:spcBef>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12</a:t>
                      </a:r>
                      <a:endParaRPr lang="en-US" sz="90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a:lnSpc>
                          <a:spcPct val="0"/>
                        </a:lnSpc>
                      </a:pPr>
                      <a:endParaRPr lang="en-US" sz="900">
                        <a:effectLst/>
                        <a:latin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marL="0" marR="0" algn="ctr">
                        <a:lnSpc>
                          <a:spcPct val="107000"/>
                        </a:lnSpc>
                        <a:spcBef>
                          <a:spcPts val="0"/>
                        </a:spcBef>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15</a:t>
                      </a:r>
                      <a:endParaRPr lang="en-US" sz="90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F0EBF3"/>
                    </a:solidFill>
                  </a:tcPr>
                </a:tc>
                <a:tc>
                  <a:txBody>
                    <a:bodyPr/>
                    <a:lstStyle/>
                    <a:p>
                      <a:pPr marL="0" marR="0" algn="ctr">
                        <a:lnSpc>
                          <a:spcPct val="107000"/>
                        </a:lnSpc>
                        <a:spcBef>
                          <a:spcPts val="0"/>
                        </a:spcBef>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a:t>
                      </a:r>
                      <a:endParaRPr lang="en-US" sz="90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F7E19E"/>
                    </a:solidFill>
                  </a:tcPr>
                </a:tc>
                <a:tc>
                  <a:txBody>
                    <a:bodyPr/>
                    <a:lstStyle/>
                    <a:p>
                      <a:pPr>
                        <a:lnSpc>
                          <a:spcPct val="0"/>
                        </a:lnSpc>
                      </a:pPr>
                      <a:endParaRPr lang="en-US" sz="900">
                        <a:effectLst/>
                        <a:latin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marL="0" marR="0" algn="ctr">
                        <a:lnSpc>
                          <a:spcPct val="107000"/>
                        </a:lnSpc>
                        <a:spcBef>
                          <a:spcPts val="0"/>
                        </a:spcBef>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a:t>
                      </a:r>
                      <a:endParaRPr lang="en-US" sz="90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FCF7E6"/>
                    </a:solidFill>
                  </a:tcPr>
                </a:tc>
                <a:tc>
                  <a:txBody>
                    <a:bodyPr/>
                    <a:lstStyle/>
                    <a:p>
                      <a:pPr>
                        <a:lnSpc>
                          <a:spcPct val="0"/>
                        </a:lnSpc>
                      </a:pPr>
                      <a:endParaRPr lang="en-US" sz="900">
                        <a:effectLst/>
                        <a:latin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solidFill>
                      <a:srgbClr val="FFFFFF"/>
                    </a:solidFill>
                  </a:tcPr>
                </a:tc>
                <a:extLst>
                  <a:ext uri="{0D108BD9-81ED-4DB2-BD59-A6C34878D82A}">
                    <a16:rowId xmlns:a16="http://schemas.microsoft.com/office/drawing/2014/main" val="4031485162"/>
                  </a:ext>
                </a:extLst>
              </a:tr>
              <a:tr h="207248">
                <a:tc>
                  <a:txBody>
                    <a:bodyPr/>
                    <a:lstStyle/>
                    <a:p>
                      <a:pPr marL="0" marR="0" algn="l">
                        <a:lnSpc>
                          <a:spcPct val="107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Materials</a:t>
                      </a:r>
                      <a:endParaRPr lang="en-US" sz="900" dirty="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marL="0" marR="0" algn="ctr">
                        <a:lnSpc>
                          <a:spcPct val="107000"/>
                        </a:lnSpc>
                        <a:spcBef>
                          <a:spcPts val="0"/>
                        </a:spcBef>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26</a:t>
                      </a:r>
                      <a:endParaRPr lang="en-US" sz="90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A382B2"/>
                    </a:solidFill>
                  </a:tcPr>
                </a:tc>
                <a:tc>
                  <a:txBody>
                    <a:bodyPr/>
                    <a:lstStyle/>
                    <a:p>
                      <a:pPr marL="0" marR="0" algn="ctr">
                        <a:lnSpc>
                          <a:spcPct val="107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21</a:t>
                      </a:r>
                      <a:endParaRPr lang="en-US" sz="900" dirty="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C5B1CF"/>
                    </a:solidFill>
                  </a:tcPr>
                </a:tc>
                <a:tc>
                  <a:txBody>
                    <a:bodyPr/>
                    <a:lstStyle/>
                    <a:p>
                      <a:pPr marL="0" marR="0" algn="ctr">
                        <a:lnSpc>
                          <a:spcPct val="107000"/>
                        </a:lnSpc>
                        <a:spcBef>
                          <a:spcPts val="0"/>
                        </a:spcBef>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19</a:t>
                      </a:r>
                      <a:endParaRPr lang="en-US" sz="90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D3C3DA"/>
                    </a:solidFill>
                  </a:tcPr>
                </a:tc>
                <a:tc>
                  <a:txBody>
                    <a:bodyPr/>
                    <a:lstStyle/>
                    <a:p>
                      <a:pPr marL="0" marR="0" algn="ctr">
                        <a:lnSpc>
                          <a:spcPct val="107000"/>
                        </a:lnSpc>
                        <a:spcBef>
                          <a:spcPts val="0"/>
                        </a:spcBef>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16</a:t>
                      </a:r>
                      <a:endParaRPr lang="en-US" sz="90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E8E0EC"/>
                    </a:solidFill>
                  </a:tcPr>
                </a:tc>
                <a:tc>
                  <a:txBody>
                    <a:bodyPr/>
                    <a:lstStyle/>
                    <a:p>
                      <a:pPr>
                        <a:lnSpc>
                          <a:spcPct val="0"/>
                        </a:lnSpc>
                      </a:pPr>
                      <a:endParaRPr lang="en-US" sz="900" dirty="0">
                        <a:effectLst/>
                        <a:latin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marL="0" marR="0" algn="ctr">
                        <a:lnSpc>
                          <a:spcPct val="107000"/>
                        </a:lnSpc>
                        <a:spcBef>
                          <a:spcPts val="0"/>
                        </a:spcBef>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13</a:t>
                      </a:r>
                      <a:endParaRPr lang="en-US" sz="90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FAF9FB"/>
                    </a:solidFill>
                  </a:tcPr>
                </a:tc>
                <a:tc>
                  <a:txBody>
                    <a:bodyPr/>
                    <a:lstStyle/>
                    <a:p>
                      <a:pPr>
                        <a:lnSpc>
                          <a:spcPct val="0"/>
                        </a:lnSpc>
                      </a:pPr>
                      <a:endParaRPr lang="en-US" sz="900">
                        <a:effectLst/>
                        <a:latin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marL="0" marR="0" algn="ctr">
                        <a:lnSpc>
                          <a:spcPct val="107000"/>
                        </a:lnSpc>
                        <a:spcBef>
                          <a:spcPts val="0"/>
                        </a:spcBef>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20</a:t>
                      </a:r>
                      <a:endParaRPr lang="en-US" sz="90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C9B6D2"/>
                    </a:solidFill>
                  </a:tcPr>
                </a:tc>
                <a:tc>
                  <a:txBody>
                    <a:bodyPr/>
                    <a:lstStyle/>
                    <a:p>
                      <a:pPr>
                        <a:lnSpc>
                          <a:spcPct val="0"/>
                        </a:lnSpc>
                      </a:pPr>
                      <a:endParaRPr lang="en-US" sz="900">
                        <a:effectLst/>
                        <a:latin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marL="0" marR="0" algn="ctr">
                        <a:lnSpc>
                          <a:spcPct val="107000"/>
                        </a:lnSpc>
                        <a:spcBef>
                          <a:spcPts val="0"/>
                        </a:spcBef>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a:t>
                      </a:r>
                      <a:endParaRPr lang="en-US" sz="90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F9ECC1"/>
                    </a:solidFill>
                  </a:tcPr>
                </a:tc>
                <a:tc>
                  <a:txBody>
                    <a:bodyPr/>
                    <a:lstStyle/>
                    <a:p>
                      <a:pPr>
                        <a:lnSpc>
                          <a:spcPct val="0"/>
                        </a:lnSpc>
                      </a:pPr>
                      <a:endParaRPr lang="en-US" sz="900">
                        <a:effectLst/>
                        <a:latin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a:lnSpc>
                          <a:spcPct val="0"/>
                        </a:lnSpc>
                      </a:pPr>
                      <a:endParaRPr lang="en-US" sz="900">
                        <a:effectLst/>
                        <a:latin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a:lnSpc>
                          <a:spcPct val="0"/>
                        </a:lnSpc>
                      </a:pPr>
                      <a:endParaRPr lang="en-US" sz="900">
                        <a:effectLst/>
                        <a:latin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a:lnSpc>
                          <a:spcPct val="0"/>
                        </a:lnSpc>
                      </a:pPr>
                      <a:endParaRPr lang="en-US" sz="900">
                        <a:effectLst/>
                        <a:latin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solidFill>
                      <a:srgbClr val="FFFFFF"/>
                    </a:solidFill>
                  </a:tcPr>
                </a:tc>
                <a:extLst>
                  <a:ext uri="{0D108BD9-81ED-4DB2-BD59-A6C34878D82A}">
                    <a16:rowId xmlns:a16="http://schemas.microsoft.com/office/drawing/2014/main" val="947959327"/>
                  </a:ext>
                </a:extLst>
              </a:tr>
              <a:tr h="207248">
                <a:tc>
                  <a:txBody>
                    <a:bodyPr/>
                    <a:lstStyle/>
                    <a:p>
                      <a:pPr marL="0" marR="0" algn="l">
                        <a:lnSpc>
                          <a:spcPct val="107000"/>
                        </a:lnSpc>
                        <a:spcBef>
                          <a:spcPts val="0"/>
                        </a:spcBef>
                        <a:spcAft>
                          <a:spcPts val="0"/>
                        </a:spcAft>
                      </a:pPr>
                      <a:r>
                        <a:rPr lang="en-US" sz="9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Metals</a:t>
                      </a:r>
                      <a:r>
                        <a:rPr lang="en-US" sz="900" b="1" dirty="0">
                          <a:solidFill>
                            <a:srgbClr val="000000"/>
                          </a:solidFill>
                          <a:effectLst/>
                          <a:latin typeface="Arial" panose="020B0604020202020204" pitchFamily="34" charset="0"/>
                          <a:ea typeface="PMingLiU" panose="02020500000000000000" pitchFamily="18" charset="-120"/>
                          <a:cs typeface="Arial" panose="020B0604020202020204" pitchFamily="34" charset="0"/>
                        </a:rPr>
                        <a:t>*</a:t>
                      </a:r>
                      <a:endParaRPr lang="en-US" sz="900" dirty="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marL="0" marR="0" algn="ctr">
                        <a:lnSpc>
                          <a:spcPct val="107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22</a:t>
                      </a:r>
                      <a:endParaRPr lang="en-US" sz="900" dirty="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BEA6C9"/>
                    </a:solidFill>
                  </a:tcPr>
                </a:tc>
                <a:tc>
                  <a:txBody>
                    <a:bodyPr/>
                    <a:lstStyle/>
                    <a:p>
                      <a:pPr marL="0" marR="0" algn="ctr">
                        <a:lnSpc>
                          <a:spcPct val="107000"/>
                        </a:lnSpc>
                        <a:spcBef>
                          <a:spcPts val="0"/>
                        </a:spcBef>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24</a:t>
                      </a:r>
                      <a:endParaRPr lang="en-US" sz="90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AE91BB"/>
                    </a:solidFill>
                  </a:tcPr>
                </a:tc>
                <a:tc>
                  <a:txBody>
                    <a:bodyPr/>
                    <a:lstStyle/>
                    <a:p>
                      <a:pPr marL="0" marR="0" algn="ctr">
                        <a:lnSpc>
                          <a:spcPct val="107000"/>
                        </a:lnSpc>
                        <a:spcBef>
                          <a:spcPts val="0"/>
                        </a:spcBef>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17</a:t>
                      </a:r>
                      <a:endParaRPr lang="en-US" sz="90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E0D5E6"/>
                    </a:solidFill>
                  </a:tcPr>
                </a:tc>
                <a:tc>
                  <a:txBody>
                    <a:bodyPr/>
                    <a:lstStyle/>
                    <a:p>
                      <a:pPr marL="0" marR="0" algn="ctr">
                        <a:lnSpc>
                          <a:spcPct val="107000"/>
                        </a:lnSpc>
                        <a:spcBef>
                          <a:spcPts val="0"/>
                        </a:spcBef>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15</a:t>
                      </a:r>
                      <a:endParaRPr lang="en-US" sz="90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EEE7F1"/>
                    </a:solidFill>
                  </a:tcPr>
                </a:tc>
                <a:tc>
                  <a:txBody>
                    <a:bodyPr/>
                    <a:lstStyle/>
                    <a:p>
                      <a:pPr>
                        <a:lnSpc>
                          <a:spcPct val="0"/>
                        </a:lnSpc>
                      </a:pPr>
                      <a:endParaRPr lang="en-US" sz="900">
                        <a:effectLst/>
                        <a:latin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marL="0" marR="0" algn="ctr">
                        <a:lnSpc>
                          <a:spcPct val="107000"/>
                        </a:lnSpc>
                        <a:spcBef>
                          <a:spcPts val="0"/>
                        </a:spcBef>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6</a:t>
                      </a:r>
                      <a:endParaRPr lang="en-US" sz="90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F9EBBD"/>
                    </a:solidFill>
                  </a:tcPr>
                </a:tc>
                <a:tc>
                  <a:txBody>
                    <a:bodyPr/>
                    <a:lstStyle/>
                    <a:p>
                      <a:pPr>
                        <a:lnSpc>
                          <a:spcPct val="0"/>
                        </a:lnSpc>
                      </a:pPr>
                      <a:endParaRPr lang="en-US" sz="900">
                        <a:effectLst/>
                        <a:latin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marL="0" marR="0" algn="ctr">
                        <a:lnSpc>
                          <a:spcPct val="107000"/>
                        </a:lnSpc>
                        <a:spcBef>
                          <a:spcPts val="0"/>
                        </a:spcBef>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14</a:t>
                      </a:r>
                      <a:endParaRPr lang="en-US" sz="90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F7F4F8"/>
                    </a:solidFill>
                  </a:tcPr>
                </a:tc>
                <a:tc>
                  <a:txBody>
                    <a:bodyPr/>
                    <a:lstStyle/>
                    <a:p>
                      <a:pPr>
                        <a:lnSpc>
                          <a:spcPct val="0"/>
                        </a:lnSpc>
                      </a:pPr>
                      <a:endParaRPr lang="en-US" sz="900">
                        <a:effectLst/>
                        <a:latin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marL="0" marR="0" algn="ctr">
                        <a:lnSpc>
                          <a:spcPct val="107000"/>
                        </a:lnSpc>
                        <a:spcBef>
                          <a:spcPts val="0"/>
                        </a:spcBef>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6</a:t>
                      </a:r>
                      <a:endParaRPr lang="en-US" sz="90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F9E9B9"/>
                    </a:solidFill>
                  </a:tcPr>
                </a:tc>
                <a:tc>
                  <a:txBody>
                    <a:bodyPr/>
                    <a:lstStyle/>
                    <a:p>
                      <a:pPr>
                        <a:lnSpc>
                          <a:spcPct val="0"/>
                        </a:lnSpc>
                      </a:pPr>
                      <a:endParaRPr lang="en-US" sz="900">
                        <a:effectLst/>
                        <a:latin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a:lnSpc>
                          <a:spcPct val="0"/>
                        </a:lnSpc>
                      </a:pPr>
                      <a:endParaRPr lang="en-US" sz="900">
                        <a:effectLst/>
                        <a:latin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marL="0" marR="0" algn="ctr">
                        <a:lnSpc>
                          <a:spcPct val="107000"/>
                        </a:lnSpc>
                        <a:spcBef>
                          <a:spcPts val="0"/>
                        </a:spcBef>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6</a:t>
                      </a:r>
                      <a:endParaRPr lang="en-US" sz="90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F9EABC"/>
                    </a:solidFill>
                  </a:tcPr>
                </a:tc>
                <a:tc>
                  <a:txBody>
                    <a:bodyPr/>
                    <a:lstStyle/>
                    <a:p>
                      <a:pPr>
                        <a:lnSpc>
                          <a:spcPct val="0"/>
                        </a:lnSpc>
                      </a:pPr>
                      <a:endParaRPr lang="en-US" sz="900">
                        <a:effectLst/>
                        <a:latin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solidFill>
                      <a:srgbClr val="FFFFFF"/>
                    </a:solidFill>
                  </a:tcPr>
                </a:tc>
                <a:extLst>
                  <a:ext uri="{0D108BD9-81ED-4DB2-BD59-A6C34878D82A}">
                    <a16:rowId xmlns:a16="http://schemas.microsoft.com/office/drawing/2014/main" val="451226918"/>
                  </a:ext>
                </a:extLst>
              </a:tr>
              <a:tr h="207248">
                <a:tc>
                  <a:txBody>
                    <a:bodyPr/>
                    <a:lstStyle/>
                    <a:p>
                      <a:pPr marL="0" marR="0" algn="l">
                        <a:lnSpc>
                          <a:spcPct val="107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Agriculture</a:t>
                      </a:r>
                      <a:endParaRPr lang="en-US" sz="900" dirty="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marL="0" marR="0" algn="ctr">
                        <a:lnSpc>
                          <a:spcPct val="107000"/>
                        </a:lnSpc>
                        <a:spcBef>
                          <a:spcPts val="0"/>
                        </a:spcBef>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8</a:t>
                      </a:r>
                      <a:endParaRPr lang="en-US" sz="90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FBF0CF"/>
                    </a:solidFill>
                  </a:tcPr>
                </a:tc>
                <a:tc>
                  <a:txBody>
                    <a:bodyPr/>
                    <a:lstStyle/>
                    <a:p>
                      <a:pPr marL="0" marR="0" algn="ctr">
                        <a:lnSpc>
                          <a:spcPct val="107000"/>
                        </a:lnSpc>
                        <a:spcBef>
                          <a:spcPts val="0"/>
                        </a:spcBef>
                        <a:spcAft>
                          <a:spcPts val="0"/>
                        </a:spcAft>
                      </a:pPr>
                      <a:r>
                        <a:rPr lang="en-US" sz="9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29</a:t>
                      </a:r>
                      <a:endParaRPr lang="en-US" sz="900" dirty="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8B629F"/>
                    </a:solidFill>
                  </a:tcPr>
                </a:tc>
                <a:tc>
                  <a:txBody>
                    <a:bodyPr/>
                    <a:lstStyle/>
                    <a:p>
                      <a:pPr>
                        <a:lnSpc>
                          <a:spcPct val="0"/>
                        </a:lnSpc>
                      </a:pPr>
                      <a:endParaRPr lang="en-US" sz="900">
                        <a:effectLst/>
                        <a:latin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marL="0" marR="0" algn="ctr">
                        <a:lnSpc>
                          <a:spcPct val="107000"/>
                        </a:lnSpc>
                        <a:spcBef>
                          <a:spcPts val="0"/>
                        </a:spcBef>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a:t>
                      </a:r>
                      <a:endParaRPr lang="en-US" sz="90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FCF6E3"/>
                    </a:solidFill>
                  </a:tcPr>
                </a:tc>
                <a:tc>
                  <a:txBody>
                    <a:bodyPr/>
                    <a:lstStyle/>
                    <a:p>
                      <a:pPr>
                        <a:lnSpc>
                          <a:spcPct val="0"/>
                        </a:lnSpc>
                      </a:pPr>
                      <a:endParaRPr lang="en-US" sz="900">
                        <a:effectLst/>
                        <a:latin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a:lnSpc>
                          <a:spcPct val="0"/>
                        </a:lnSpc>
                      </a:pPr>
                      <a:endParaRPr lang="en-US" sz="900">
                        <a:effectLst/>
                        <a:latin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a:lnSpc>
                          <a:spcPct val="0"/>
                        </a:lnSpc>
                      </a:pPr>
                      <a:endParaRPr lang="en-US" sz="900" dirty="0">
                        <a:effectLst/>
                        <a:latin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marL="0" marR="0" algn="ctr">
                        <a:lnSpc>
                          <a:spcPct val="107000"/>
                        </a:lnSpc>
                        <a:spcBef>
                          <a:spcPts val="0"/>
                        </a:spcBef>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8</a:t>
                      </a:r>
                      <a:endParaRPr lang="en-US" sz="90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FBF0D0"/>
                    </a:solidFill>
                  </a:tcPr>
                </a:tc>
                <a:tc>
                  <a:txBody>
                    <a:bodyPr/>
                    <a:lstStyle/>
                    <a:p>
                      <a:pPr>
                        <a:lnSpc>
                          <a:spcPct val="0"/>
                        </a:lnSpc>
                      </a:pPr>
                      <a:endParaRPr lang="en-US" sz="900">
                        <a:effectLst/>
                        <a:latin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marL="0" marR="0" algn="ctr">
                        <a:lnSpc>
                          <a:spcPct val="107000"/>
                        </a:lnSpc>
                        <a:spcBef>
                          <a:spcPts val="0"/>
                        </a:spcBef>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a:t>
                      </a:r>
                      <a:endParaRPr lang="en-US" sz="90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F7E3A4"/>
                    </a:solidFill>
                  </a:tcPr>
                </a:tc>
                <a:tc>
                  <a:txBody>
                    <a:bodyPr/>
                    <a:lstStyle/>
                    <a:p>
                      <a:pPr marL="0" marR="0" algn="ctr">
                        <a:lnSpc>
                          <a:spcPct val="107000"/>
                        </a:lnSpc>
                        <a:spcBef>
                          <a:spcPts val="0"/>
                        </a:spcBef>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17</a:t>
                      </a:r>
                      <a:endParaRPr lang="en-US" sz="90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DED2E4"/>
                    </a:solidFill>
                  </a:tcPr>
                </a:tc>
                <a:tc>
                  <a:txBody>
                    <a:bodyPr/>
                    <a:lstStyle/>
                    <a:p>
                      <a:pPr>
                        <a:lnSpc>
                          <a:spcPct val="0"/>
                        </a:lnSpc>
                      </a:pPr>
                      <a:endParaRPr lang="en-US" sz="900">
                        <a:effectLst/>
                        <a:latin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a:lnSpc>
                          <a:spcPct val="0"/>
                        </a:lnSpc>
                      </a:pPr>
                      <a:endParaRPr lang="en-US" sz="900">
                        <a:effectLst/>
                        <a:latin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a:lnSpc>
                          <a:spcPct val="0"/>
                        </a:lnSpc>
                      </a:pPr>
                      <a:endParaRPr lang="en-US" sz="900">
                        <a:effectLst/>
                        <a:latin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solidFill>
                      <a:srgbClr val="FFFFFF"/>
                    </a:solidFill>
                  </a:tcPr>
                </a:tc>
                <a:extLst>
                  <a:ext uri="{0D108BD9-81ED-4DB2-BD59-A6C34878D82A}">
                    <a16:rowId xmlns:a16="http://schemas.microsoft.com/office/drawing/2014/main" val="4131044402"/>
                  </a:ext>
                </a:extLst>
              </a:tr>
              <a:tr h="207248">
                <a:tc>
                  <a:txBody>
                    <a:bodyPr/>
                    <a:lstStyle/>
                    <a:p>
                      <a:pPr marL="0" marR="0" algn="l">
                        <a:lnSpc>
                          <a:spcPct val="107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Food &amp; beverages</a:t>
                      </a:r>
                      <a:endParaRPr lang="en-US" sz="900" dirty="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marL="0" marR="0" algn="ctr">
                        <a:lnSpc>
                          <a:spcPct val="107000"/>
                        </a:lnSpc>
                        <a:spcBef>
                          <a:spcPts val="0"/>
                        </a:spcBef>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8</a:t>
                      </a:r>
                      <a:endParaRPr lang="en-US" sz="90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FAF0CE"/>
                    </a:solidFill>
                  </a:tcPr>
                </a:tc>
                <a:tc>
                  <a:txBody>
                    <a:bodyPr/>
                    <a:lstStyle/>
                    <a:p>
                      <a:pPr marL="0" marR="0" algn="ctr">
                        <a:lnSpc>
                          <a:spcPct val="107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9</a:t>
                      </a:r>
                      <a:endParaRPr lang="en-US" sz="900" dirty="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FCF4DB"/>
                    </a:solidFill>
                  </a:tcPr>
                </a:tc>
                <a:tc>
                  <a:txBody>
                    <a:bodyPr/>
                    <a:lstStyle/>
                    <a:p>
                      <a:pPr>
                        <a:lnSpc>
                          <a:spcPct val="0"/>
                        </a:lnSpc>
                      </a:pPr>
                      <a:endParaRPr lang="en-US" sz="900">
                        <a:effectLst/>
                        <a:latin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marL="0" marR="0" algn="ctr">
                        <a:lnSpc>
                          <a:spcPct val="107000"/>
                        </a:lnSpc>
                        <a:spcBef>
                          <a:spcPts val="0"/>
                        </a:spcBef>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a:t>
                      </a:r>
                      <a:endParaRPr lang="en-US" sz="90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F7E4A8"/>
                    </a:solidFill>
                  </a:tcPr>
                </a:tc>
                <a:tc>
                  <a:txBody>
                    <a:bodyPr/>
                    <a:lstStyle/>
                    <a:p>
                      <a:pPr marL="0" marR="0" algn="ctr">
                        <a:lnSpc>
                          <a:spcPct val="107000"/>
                        </a:lnSpc>
                        <a:spcBef>
                          <a:spcPts val="0"/>
                        </a:spcBef>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endParaRPr lang="en-US" sz="90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F6DE94"/>
                    </a:solidFill>
                  </a:tcPr>
                </a:tc>
                <a:tc>
                  <a:txBody>
                    <a:bodyPr/>
                    <a:lstStyle/>
                    <a:p>
                      <a:pPr marL="0" marR="0" algn="ctr">
                        <a:lnSpc>
                          <a:spcPct val="107000"/>
                        </a:lnSpc>
                        <a:spcBef>
                          <a:spcPts val="0"/>
                        </a:spcBef>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8</a:t>
                      </a:r>
                      <a:endParaRPr lang="en-US" sz="90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FAEEC9"/>
                    </a:solidFill>
                  </a:tcPr>
                </a:tc>
                <a:tc>
                  <a:txBody>
                    <a:bodyPr/>
                    <a:lstStyle/>
                    <a:p>
                      <a:pPr>
                        <a:lnSpc>
                          <a:spcPct val="0"/>
                        </a:lnSpc>
                      </a:pPr>
                      <a:endParaRPr lang="en-US" sz="900" dirty="0">
                        <a:effectLst/>
                        <a:latin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marL="0" marR="0" algn="ctr">
                        <a:lnSpc>
                          <a:spcPct val="107000"/>
                        </a:lnSpc>
                        <a:spcBef>
                          <a:spcPts val="0"/>
                        </a:spcBef>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8</a:t>
                      </a:r>
                      <a:endParaRPr lang="en-US" sz="90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FAEFCB"/>
                    </a:solidFill>
                  </a:tcPr>
                </a:tc>
                <a:tc>
                  <a:txBody>
                    <a:bodyPr/>
                    <a:lstStyle/>
                    <a:p>
                      <a:pPr marL="0" marR="0" algn="ctr">
                        <a:lnSpc>
                          <a:spcPct val="107000"/>
                        </a:lnSpc>
                        <a:spcBef>
                          <a:spcPts val="0"/>
                        </a:spcBef>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19</a:t>
                      </a:r>
                      <a:endParaRPr lang="en-US" sz="90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CFBED7"/>
                    </a:solidFill>
                  </a:tcPr>
                </a:tc>
                <a:tc>
                  <a:txBody>
                    <a:bodyPr/>
                    <a:lstStyle/>
                    <a:p>
                      <a:pPr marL="0" marR="0" algn="ctr">
                        <a:lnSpc>
                          <a:spcPct val="107000"/>
                        </a:lnSpc>
                        <a:spcBef>
                          <a:spcPts val="0"/>
                        </a:spcBef>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endParaRPr lang="en-US" sz="90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F6DF99"/>
                    </a:solidFill>
                  </a:tcPr>
                </a:tc>
                <a:tc>
                  <a:txBody>
                    <a:bodyPr/>
                    <a:lstStyle/>
                    <a:p>
                      <a:pPr marL="0" marR="0" algn="ctr">
                        <a:lnSpc>
                          <a:spcPct val="107000"/>
                        </a:lnSpc>
                        <a:spcBef>
                          <a:spcPts val="0"/>
                        </a:spcBef>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a:t>
                      </a:r>
                      <a:endParaRPr lang="en-US" sz="90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F9EBBE"/>
                    </a:solidFill>
                  </a:tcPr>
                </a:tc>
                <a:tc>
                  <a:txBody>
                    <a:bodyPr/>
                    <a:lstStyle/>
                    <a:p>
                      <a:pPr marL="0" marR="0" algn="ctr">
                        <a:lnSpc>
                          <a:spcPct val="107000"/>
                        </a:lnSpc>
                        <a:spcBef>
                          <a:spcPts val="0"/>
                        </a:spcBef>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9</a:t>
                      </a:r>
                      <a:endParaRPr lang="en-US" sz="90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FBF3D7"/>
                    </a:solidFill>
                  </a:tcPr>
                </a:tc>
                <a:tc>
                  <a:txBody>
                    <a:bodyPr/>
                    <a:lstStyle/>
                    <a:p>
                      <a:pPr marL="0" marR="0" algn="ctr">
                        <a:lnSpc>
                          <a:spcPct val="107000"/>
                        </a:lnSpc>
                        <a:spcBef>
                          <a:spcPts val="0"/>
                        </a:spcBef>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15</a:t>
                      </a:r>
                      <a:endParaRPr lang="en-US" sz="90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EAE3EE"/>
                    </a:solidFill>
                  </a:tcPr>
                </a:tc>
                <a:tc>
                  <a:txBody>
                    <a:bodyPr/>
                    <a:lstStyle/>
                    <a:p>
                      <a:pPr>
                        <a:lnSpc>
                          <a:spcPct val="0"/>
                        </a:lnSpc>
                      </a:pPr>
                      <a:endParaRPr lang="en-US" sz="900">
                        <a:effectLst/>
                        <a:latin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solidFill>
                      <a:srgbClr val="FFFFFF"/>
                    </a:solidFill>
                  </a:tcPr>
                </a:tc>
                <a:extLst>
                  <a:ext uri="{0D108BD9-81ED-4DB2-BD59-A6C34878D82A}">
                    <a16:rowId xmlns:a16="http://schemas.microsoft.com/office/drawing/2014/main" val="1446217901"/>
                  </a:ext>
                </a:extLst>
              </a:tr>
              <a:tr h="207248">
                <a:tc>
                  <a:txBody>
                    <a:bodyPr/>
                    <a:lstStyle/>
                    <a:p>
                      <a:pPr marL="0" marR="0" algn="l">
                        <a:lnSpc>
                          <a:spcPct val="107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Leather &amp;</a:t>
                      </a:r>
                      <a:r>
                        <a:rPr lang="en-US" sz="900" dirty="0">
                          <a:solidFill>
                            <a:srgbClr val="000000"/>
                          </a:solidFill>
                          <a:effectLst/>
                          <a:latin typeface="Arial" panose="020B0604020202020204" pitchFamily="34" charset="0"/>
                          <a:ea typeface="PMingLiU" panose="02020500000000000000" pitchFamily="18" charset="-120"/>
                          <a:cs typeface="Arial" panose="020B0604020202020204" pitchFamily="34" charset="0"/>
                        </a:rPr>
                        <a:t> </a:t>
                      </a: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footwear</a:t>
                      </a:r>
                      <a:endParaRPr lang="en-US" sz="900" dirty="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marL="0" marR="0" algn="ctr">
                        <a:lnSpc>
                          <a:spcPct val="107000"/>
                        </a:lnSpc>
                        <a:spcBef>
                          <a:spcPts val="0"/>
                        </a:spcBef>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20</a:t>
                      </a:r>
                      <a:endParaRPr lang="en-US" sz="90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CCBAD5"/>
                    </a:solidFill>
                  </a:tcPr>
                </a:tc>
                <a:tc>
                  <a:txBody>
                    <a:bodyPr/>
                    <a:lstStyle/>
                    <a:p>
                      <a:pPr>
                        <a:lnSpc>
                          <a:spcPct val="0"/>
                        </a:lnSpc>
                      </a:pPr>
                      <a:endParaRPr lang="en-US" sz="900" dirty="0">
                        <a:effectLst/>
                        <a:latin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a:lnSpc>
                          <a:spcPct val="0"/>
                        </a:lnSpc>
                      </a:pPr>
                      <a:endParaRPr lang="en-US" sz="900">
                        <a:effectLst/>
                        <a:latin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a:lnSpc>
                          <a:spcPct val="0"/>
                        </a:lnSpc>
                      </a:pPr>
                      <a:endParaRPr lang="en-US" sz="900">
                        <a:effectLst/>
                        <a:latin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a:lnSpc>
                          <a:spcPct val="0"/>
                        </a:lnSpc>
                      </a:pPr>
                      <a:endParaRPr lang="en-US" sz="900">
                        <a:effectLst/>
                        <a:latin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a:lnSpc>
                          <a:spcPct val="0"/>
                        </a:lnSpc>
                      </a:pPr>
                      <a:endParaRPr lang="en-US" sz="900">
                        <a:effectLst/>
                        <a:latin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a:lnSpc>
                          <a:spcPct val="0"/>
                        </a:lnSpc>
                      </a:pPr>
                      <a:endParaRPr lang="en-US" sz="900">
                        <a:effectLst/>
                        <a:latin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marL="0" marR="0" algn="ctr">
                        <a:lnSpc>
                          <a:spcPct val="107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endParaRPr lang="en-US" sz="900" dirty="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F6E09A"/>
                    </a:solidFill>
                  </a:tcPr>
                </a:tc>
                <a:tc>
                  <a:txBody>
                    <a:bodyPr/>
                    <a:lstStyle/>
                    <a:p>
                      <a:pPr>
                        <a:lnSpc>
                          <a:spcPct val="0"/>
                        </a:lnSpc>
                      </a:pPr>
                      <a:endParaRPr lang="en-US" sz="900">
                        <a:effectLst/>
                        <a:latin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marL="0" marR="0" algn="ctr">
                        <a:lnSpc>
                          <a:spcPct val="107000"/>
                        </a:lnSpc>
                        <a:spcBef>
                          <a:spcPts val="0"/>
                        </a:spcBef>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a:t>
                      </a:r>
                      <a:endParaRPr lang="en-US" sz="90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F8E7B1"/>
                    </a:solidFill>
                  </a:tcPr>
                </a:tc>
                <a:tc>
                  <a:txBody>
                    <a:bodyPr/>
                    <a:lstStyle/>
                    <a:p>
                      <a:pPr marL="0" marR="0" algn="ctr">
                        <a:lnSpc>
                          <a:spcPct val="107000"/>
                        </a:lnSpc>
                        <a:spcBef>
                          <a:spcPts val="0"/>
                        </a:spcBef>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endParaRPr lang="en-US" sz="90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F6DE96"/>
                    </a:solidFill>
                  </a:tcPr>
                </a:tc>
                <a:tc>
                  <a:txBody>
                    <a:bodyPr/>
                    <a:lstStyle/>
                    <a:p>
                      <a:pPr>
                        <a:lnSpc>
                          <a:spcPct val="0"/>
                        </a:lnSpc>
                      </a:pPr>
                      <a:endParaRPr lang="en-US" sz="900">
                        <a:effectLst/>
                        <a:latin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a:lnSpc>
                          <a:spcPct val="0"/>
                        </a:lnSpc>
                      </a:pPr>
                      <a:endParaRPr lang="en-US" sz="900">
                        <a:effectLst/>
                        <a:latin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a:lnSpc>
                          <a:spcPct val="0"/>
                        </a:lnSpc>
                      </a:pPr>
                      <a:endParaRPr lang="en-US" sz="900">
                        <a:effectLst/>
                        <a:latin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solidFill>
                      <a:srgbClr val="FFFFFF"/>
                    </a:solidFill>
                  </a:tcPr>
                </a:tc>
                <a:extLst>
                  <a:ext uri="{0D108BD9-81ED-4DB2-BD59-A6C34878D82A}">
                    <a16:rowId xmlns:a16="http://schemas.microsoft.com/office/drawing/2014/main" val="3081143163"/>
                  </a:ext>
                </a:extLst>
              </a:tr>
              <a:tr h="207248">
                <a:tc>
                  <a:txBody>
                    <a:bodyPr/>
                    <a:lstStyle/>
                    <a:p>
                      <a:pPr marL="0" marR="0" algn="l">
                        <a:lnSpc>
                          <a:spcPct val="107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Energy</a:t>
                      </a:r>
                      <a:endParaRPr lang="en-US" sz="900" dirty="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a:lnSpc>
                          <a:spcPct val="0"/>
                        </a:lnSpc>
                      </a:pPr>
                      <a:endParaRPr lang="en-US" sz="900">
                        <a:effectLst/>
                        <a:latin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a:lnSpc>
                          <a:spcPct val="0"/>
                        </a:lnSpc>
                      </a:pPr>
                      <a:endParaRPr lang="en-US" sz="900" dirty="0">
                        <a:effectLst/>
                        <a:latin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marL="0" marR="0" algn="ctr">
                        <a:lnSpc>
                          <a:spcPct val="107000"/>
                        </a:lnSpc>
                        <a:spcBef>
                          <a:spcPts val="0"/>
                        </a:spcBef>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8</a:t>
                      </a:r>
                      <a:endParaRPr lang="en-US" sz="90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FAEECA"/>
                    </a:solidFill>
                  </a:tcPr>
                </a:tc>
                <a:tc>
                  <a:txBody>
                    <a:bodyPr/>
                    <a:lstStyle/>
                    <a:p>
                      <a:pPr>
                        <a:lnSpc>
                          <a:spcPct val="0"/>
                        </a:lnSpc>
                      </a:pPr>
                      <a:endParaRPr lang="en-US" sz="900" dirty="0">
                        <a:effectLst/>
                        <a:latin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a:lnSpc>
                          <a:spcPct val="0"/>
                        </a:lnSpc>
                      </a:pPr>
                      <a:endParaRPr lang="en-US" sz="900">
                        <a:effectLst/>
                        <a:latin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a:lnSpc>
                          <a:spcPct val="0"/>
                        </a:lnSpc>
                      </a:pPr>
                      <a:endParaRPr lang="en-US" sz="900">
                        <a:effectLst/>
                        <a:latin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a:lnSpc>
                          <a:spcPct val="0"/>
                        </a:lnSpc>
                      </a:pPr>
                      <a:endParaRPr lang="en-US" sz="900">
                        <a:effectLst/>
                        <a:latin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marL="0" marR="0" algn="ctr">
                        <a:lnSpc>
                          <a:spcPct val="107000"/>
                        </a:lnSpc>
                        <a:spcBef>
                          <a:spcPts val="0"/>
                        </a:spcBef>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a:t>
                      </a:r>
                      <a:endParaRPr lang="en-US" sz="90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F9EBBF"/>
                    </a:solidFill>
                  </a:tcPr>
                </a:tc>
                <a:tc>
                  <a:txBody>
                    <a:bodyPr/>
                    <a:lstStyle/>
                    <a:p>
                      <a:pPr>
                        <a:lnSpc>
                          <a:spcPct val="0"/>
                        </a:lnSpc>
                      </a:pPr>
                      <a:endParaRPr lang="en-US" sz="900" dirty="0">
                        <a:effectLst/>
                        <a:latin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marL="0" marR="0" algn="ctr">
                        <a:lnSpc>
                          <a:spcPct val="107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endParaRPr lang="en-US" sz="900" dirty="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F5DC8E"/>
                    </a:solidFill>
                  </a:tcPr>
                </a:tc>
                <a:tc>
                  <a:txBody>
                    <a:bodyPr/>
                    <a:lstStyle/>
                    <a:p>
                      <a:pPr>
                        <a:lnSpc>
                          <a:spcPct val="0"/>
                        </a:lnSpc>
                      </a:pPr>
                      <a:endParaRPr lang="en-US" sz="900">
                        <a:effectLst/>
                        <a:latin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a:lnSpc>
                          <a:spcPct val="0"/>
                        </a:lnSpc>
                      </a:pPr>
                      <a:endParaRPr lang="en-US" sz="900">
                        <a:effectLst/>
                        <a:latin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a:lnSpc>
                          <a:spcPct val="0"/>
                        </a:lnSpc>
                      </a:pPr>
                      <a:endParaRPr lang="en-US" sz="900">
                        <a:effectLst/>
                        <a:latin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a:lnSpc>
                          <a:spcPct val="0"/>
                        </a:lnSpc>
                      </a:pPr>
                      <a:endParaRPr lang="en-US" sz="900">
                        <a:effectLst/>
                        <a:latin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solidFill>
                      <a:srgbClr val="FFFFFF"/>
                    </a:solidFill>
                  </a:tcPr>
                </a:tc>
                <a:extLst>
                  <a:ext uri="{0D108BD9-81ED-4DB2-BD59-A6C34878D82A}">
                    <a16:rowId xmlns:a16="http://schemas.microsoft.com/office/drawing/2014/main" val="1448970865"/>
                  </a:ext>
                </a:extLst>
              </a:tr>
              <a:tr h="207248">
                <a:tc>
                  <a:txBody>
                    <a:bodyPr/>
                    <a:lstStyle/>
                    <a:p>
                      <a:pPr marL="0" marR="0" algn="l">
                        <a:lnSpc>
                          <a:spcPct val="107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Textiles</a:t>
                      </a:r>
                      <a:endParaRPr lang="en-US" sz="900" dirty="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marL="0" marR="0" algn="ctr">
                        <a:lnSpc>
                          <a:spcPct val="107000"/>
                        </a:lnSpc>
                        <a:spcBef>
                          <a:spcPts val="0"/>
                        </a:spcBef>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25</a:t>
                      </a:r>
                      <a:endParaRPr lang="en-US" sz="90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A98BB8"/>
                    </a:solidFill>
                  </a:tcPr>
                </a:tc>
                <a:tc>
                  <a:txBody>
                    <a:bodyPr/>
                    <a:lstStyle/>
                    <a:p>
                      <a:pPr marL="0" marR="0" algn="ctr">
                        <a:lnSpc>
                          <a:spcPct val="107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6</a:t>
                      </a:r>
                      <a:endParaRPr lang="en-US" sz="900" dirty="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F9EABC"/>
                    </a:solidFill>
                  </a:tcPr>
                </a:tc>
                <a:tc>
                  <a:txBody>
                    <a:bodyPr/>
                    <a:lstStyle/>
                    <a:p>
                      <a:pPr marL="0" marR="0" algn="ctr">
                        <a:lnSpc>
                          <a:spcPct val="107000"/>
                        </a:lnSpc>
                        <a:spcBef>
                          <a:spcPts val="0"/>
                        </a:spcBef>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a:t>
                      </a:r>
                      <a:endParaRPr lang="en-US" sz="90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FAEDC4"/>
                    </a:solidFill>
                  </a:tcPr>
                </a:tc>
                <a:tc>
                  <a:txBody>
                    <a:bodyPr/>
                    <a:lstStyle/>
                    <a:p>
                      <a:pPr>
                        <a:lnSpc>
                          <a:spcPct val="0"/>
                        </a:lnSpc>
                      </a:pPr>
                      <a:endParaRPr lang="en-US" sz="900">
                        <a:effectLst/>
                        <a:latin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a:lnSpc>
                          <a:spcPct val="0"/>
                        </a:lnSpc>
                      </a:pPr>
                      <a:endParaRPr lang="en-US" sz="900">
                        <a:effectLst/>
                        <a:latin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marL="0" marR="0" algn="ctr">
                        <a:lnSpc>
                          <a:spcPct val="107000"/>
                        </a:lnSpc>
                        <a:spcBef>
                          <a:spcPts val="0"/>
                        </a:spcBef>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a:t>
                      </a:r>
                      <a:endParaRPr lang="en-US" sz="90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FAEEC7"/>
                    </a:solidFill>
                  </a:tcPr>
                </a:tc>
                <a:tc>
                  <a:txBody>
                    <a:bodyPr/>
                    <a:lstStyle/>
                    <a:p>
                      <a:pPr>
                        <a:lnSpc>
                          <a:spcPct val="0"/>
                        </a:lnSpc>
                      </a:pPr>
                      <a:endParaRPr lang="en-US" sz="900">
                        <a:effectLst/>
                        <a:latin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marL="0" marR="0" algn="ctr">
                        <a:lnSpc>
                          <a:spcPct val="107000"/>
                        </a:lnSpc>
                        <a:spcBef>
                          <a:spcPts val="0"/>
                        </a:spcBef>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a:t>
                      </a:r>
                      <a:endParaRPr lang="en-US" sz="90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FAEEC7"/>
                    </a:solidFill>
                  </a:tcPr>
                </a:tc>
                <a:tc>
                  <a:txBody>
                    <a:bodyPr/>
                    <a:lstStyle/>
                    <a:p>
                      <a:pPr>
                        <a:lnSpc>
                          <a:spcPct val="0"/>
                        </a:lnSpc>
                      </a:pPr>
                      <a:endParaRPr lang="en-US" sz="900">
                        <a:effectLst/>
                        <a:latin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marL="0" marR="0" algn="ctr">
                        <a:lnSpc>
                          <a:spcPct val="107000"/>
                        </a:lnSpc>
                        <a:spcBef>
                          <a:spcPts val="0"/>
                        </a:spcBef>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endParaRPr lang="en-US" sz="900">
                        <a:solidFill>
                          <a:srgbClr val="000000"/>
                        </a:solidFill>
                        <a:effectLst/>
                        <a:latin typeface="Arial" panose="020B0604020202020204" pitchFamily="34" charset="0"/>
                        <a:ea typeface="PMingLiU" panose="02020500000000000000" pitchFamily="18" charset="-120"/>
                        <a:cs typeface="Times New Roman" panose="02020603050405020304" pitchFamily="18" charset="0"/>
                      </a:endParaRPr>
                    </a:p>
                  </a:txBody>
                  <a:tcPr marL="51435" marR="51435" marT="0" marB="0" anchor="ctr">
                    <a:lnL>
                      <a:noFill/>
                    </a:lnL>
                    <a:lnR>
                      <a:noFill/>
                    </a:lnR>
                    <a:lnT>
                      <a:noFill/>
                    </a:lnT>
                    <a:lnB>
                      <a:noFill/>
                    </a:lnB>
                    <a:solidFill>
                      <a:srgbClr val="F5DA86"/>
                    </a:solidFill>
                  </a:tcPr>
                </a:tc>
                <a:tc>
                  <a:txBody>
                    <a:bodyPr/>
                    <a:lstStyle/>
                    <a:p>
                      <a:pPr>
                        <a:lnSpc>
                          <a:spcPct val="0"/>
                        </a:lnSpc>
                      </a:pPr>
                      <a:endParaRPr lang="en-US" sz="900" dirty="0">
                        <a:effectLst/>
                        <a:latin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a:lnSpc>
                          <a:spcPct val="0"/>
                        </a:lnSpc>
                      </a:pPr>
                      <a:endParaRPr lang="en-US" sz="900" dirty="0">
                        <a:effectLst/>
                        <a:latin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a:lnSpc>
                          <a:spcPct val="0"/>
                        </a:lnSpc>
                      </a:pPr>
                      <a:endParaRPr lang="en-US" sz="900" dirty="0">
                        <a:effectLst/>
                        <a:latin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solidFill>
                      <a:srgbClr val="FFFFFF"/>
                    </a:solidFill>
                  </a:tcPr>
                </a:tc>
                <a:tc>
                  <a:txBody>
                    <a:bodyPr/>
                    <a:lstStyle/>
                    <a:p>
                      <a:pPr>
                        <a:lnSpc>
                          <a:spcPct val="0"/>
                        </a:lnSpc>
                      </a:pPr>
                      <a:endParaRPr lang="en-US" sz="900" dirty="0">
                        <a:effectLst/>
                        <a:latin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solidFill>
                      <a:srgbClr val="FFFFFF"/>
                    </a:solidFill>
                  </a:tcPr>
                </a:tc>
                <a:extLst>
                  <a:ext uri="{0D108BD9-81ED-4DB2-BD59-A6C34878D82A}">
                    <a16:rowId xmlns:a16="http://schemas.microsoft.com/office/drawing/2014/main" val="3802180054"/>
                  </a:ext>
                </a:extLst>
              </a:tr>
            </a:tbl>
          </a:graphicData>
        </a:graphic>
      </p:graphicFrame>
      <p:sp>
        <p:nvSpPr>
          <p:cNvPr id="7" name="TextBox 6">
            <a:extLst>
              <a:ext uri="{FF2B5EF4-FFF2-40B4-BE49-F238E27FC236}">
                <a16:creationId xmlns:a16="http://schemas.microsoft.com/office/drawing/2014/main" id="{E3D9EFAD-C528-080D-B21E-C430678F18D3}"/>
              </a:ext>
            </a:extLst>
          </p:cNvPr>
          <p:cNvSpPr txBox="1"/>
          <p:nvPr/>
        </p:nvSpPr>
        <p:spPr>
          <a:xfrm>
            <a:off x="395743" y="4347306"/>
            <a:ext cx="8086180" cy="453907"/>
          </a:xfrm>
          <a:prstGeom prst="rect">
            <a:avLst/>
          </a:prstGeom>
          <a:noFill/>
        </p:spPr>
        <p:txBody>
          <a:bodyPr wrap="square">
            <a:spAutoFit/>
          </a:bodyPr>
          <a:lstStyle/>
          <a:p>
            <a:pPr marL="34290">
              <a:lnSpc>
                <a:spcPct val="107000"/>
              </a:lnSpc>
              <a:spcBef>
                <a:spcPts val="0"/>
              </a:spcBef>
              <a:spcAft>
                <a:spcPts val="0"/>
              </a:spcAft>
            </a:pPr>
            <a:r>
              <a:rPr lang="en-US" sz="750" dirty="0">
                <a:solidFill>
                  <a:srgbClr val="000000"/>
                </a:solidFill>
                <a:latin typeface="Arial" panose="020B0604020202020204" pitchFamily="34" charset="0"/>
                <a:ea typeface="PMingLiU" panose="02020500000000000000" pitchFamily="18" charset="-120"/>
                <a:cs typeface="Times New Roman" panose="02020603050405020304" pitchFamily="18" charset="0"/>
              </a:rPr>
              <a:t>N.B. To rule out the outliers with minimal values, we exclude the country data points below 5% of the maximum of each industry.</a:t>
            </a:r>
          </a:p>
          <a:p>
            <a:pPr marL="34290">
              <a:lnSpc>
                <a:spcPct val="107000"/>
              </a:lnSpc>
              <a:spcBef>
                <a:spcPts val="0"/>
              </a:spcBef>
              <a:spcAft>
                <a:spcPts val="0"/>
              </a:spcAft>
            </a:pPr>
            <a:r>
              <a:rPr lang="en-US" sz="750" dirty="0">
                <a:solidFill>
                  <a:srgbClr val="000000"/>
                </a:solidFill>
                <a:latin typeface="Arial" panose="020B0604020202020204" pitchFamily="34" charset="0"/>
                <a:ea typeface="PMingLiU" panose="02020500000000000000" pitchFamily="18" charset="-120"/>
                <a:cs typeface="Times New Roman" panose="02020603050405020304" pitchFamily="18" charset="0"/>
              </a:rPr>
              <a:t>* Some products from these sectors may be exempted, such as autos, semiconductors, and steel and aluminum. However, they may be subject to sectoral tariffs.</a:t>
            </a:r>
          </a:p>
          <a:p>
            <a:pPr marL="34290">
              <a:lnSpc>
                <a:spcPct val="107000"/>
              </a:lnSpc>
              <a:spcBef>
                <a:spcPts val="0"/>
              </a:spcBef>
              <a:spcAft>
                <a:spcPts val="0"/>
              </a:spcAft>
            </a:pPr>
            <a:r>
              <a:rPr lang="en-US" sz="750" dirty="0">
                <a:solidFill>
                  <a:srgbClr val="000000"/>
                </a:solidFill>
                <a:latin typeface="Arial" panose="020B0604020202020204" pitchFamily="34" charset="0"/>
                <a:ea typeface="PMingLiU" panose="02020500000000000000" pitchFamily="18" charset="-120"/>
                <a:cs typeface="Times New Roman" panose="02020603050405020304" pitchFamily="18" charset="0"/>
              </a:rPr>
              <a:t>Source: Natixis, Asian Development Bank</a:t>
            </a:r>
          </a:p>
        </p:txBody>
      </p:sp>
      <p:sp>
        <p:nvSpPr>
          <p:cNvPr id="8" name="TextBox 7">
            <a:extLst>
              <a:ext uri="{FF2B5EF4-FFF2-40B4-BE49-F238E27FC236}">
                <a16:creationId xmlns:a16="http://schemas.microsoft.com/office/drawing/2014/main" id="{805CC1F7-D62E-83EB-3CA1-EC8E08993BEF}"/>
              </a:ext>
            </a:extLst>
          </p:cNvPr>
          <p:cNvSpPr txBox="1"/>
          <p:nvPr/>
        </p:nvSpPr>
        <p:spPr>
          <a:xfrm>
            <a:off x="430212" y="840165"/>
            <a:ext cx="8142015" cy="425501"/>
          </a:xfrm>
          <a:prstGeom prst="rect">
            <a:avLst/>
          </a:prstGeom>
          <a:noFill/>
        </p:spPr>
        <p:txBody>
          <a:bodyPr wrap="square">
            <a:spAutoFit/>
          </a:bodyPr>
          <a:lstStyle/>
          <a:p>
            <a:pPr marL="34290">
              <a:lnSpc>
                <a:spcPct val="107000"/>
              </a:lnSpc>
              <a:spcBef>
                <a:spcPts val="0"/>
              </a:spcBef>
              <a:spcAft>
                <a:spcPts val="0"/>
              </a:spcAft>
            </a:pPr>
            <a:r>
              <a:rPr lang="en-US" sz="1050" b="1" dirty="0">
                <a:solidFill>
                  <a:srgbClr val="581D74"/>
                </a:solidFill>
                <a:latin typeface="Arial" panose="020B0604020202020204" pitchFamily="34" charset="0"/>
                <a:ea typeface="PMingLiU" panose="02020500000000000000" pitchFamily="18" charset="-120"/>
                <a:cs typeface="Times New Roman" panose="02020603050405020304" pitchFamily="18" charset="0"/>
              </a:rPr>
              <a:t>Asia: Input-output Table of Goods Exported to the US by Market and Sector</a:t>
            </a:r>
          </a:p>
          <a:p>
            <a:pPr marL="34290">
              <a:lnSpc>
                <a:spcPct val="107000"/>
              </a:lnSpc>
              <a:spcBef>
                <a:spcPts val="0"/>
              </a:spcBef>
              <a:spcAft>
                <a:spcPts val="0"/>
              </a:spcAft>
            </a:pPr>
            <a:r>
              <a:rPr lang="en-US" sz="1050" b="1" dirty="0">
                <a:solidFill>
                  <a:srgbClr val="581D74"/>
                </a:solidFill>
                <a:latin typeface="Arial" panose="020B0604020202020204" pitchFamily="34" charset="0"/>
                <a:ea typeface="PMingLiU" panose="02020500000000000000" pitchFamily="18" charset="-120"/>
                <a:cs typeface="Times New Roman" panose="02020603050405020304" pitchFamily="18" charset="0"/>
              </a:rPr>
              <a:t>(% of Total of Respective Market, 2023)</a:t>
            </a:r>
            <a:endParaRPr lang="en-US" sz="1050" dirty="0">
              <a:solidFill>
                <a:srgbClr val="000000"/>
              </a:solidFill>
              <a:latin typeface="Arial" panose="020B0604020202020204" pitchFamily="34" charset="0"/>
              <a:ea typeface="PMingLiU"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16556926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145A9-35DE-D6CB-837B-182AA6835185}"/>
              </a:ext>
            </a:extLst>
          </p:cNvPr>
          <p:cNvSpPr>
            <a:spLocks noGrp="1"/>
          </p:cNvSpPr>
          <p:nvPr>
            <p:ph type="title"/>
          </p:nvPr>
        </p:nvSpPr>
        <p:spPr>
          <a:xfrm>
            <a:off x="539751" y="303610"/>
            <a:ext cx="8064500" cy="411209"/>
          </a:xfrm>
        </p:spPr>
        <p:txBody>
          <a:bodyPr anchor="ctr"/>
          <a:lstStyle/>
          <a:p>
            <a:r>
              <a:rPr lang="en-US" dirty="0">
                <a:latin typeface="Arial" panose="020B0604020202020204" pitchFamily="34" charset="0"/>
                <a:ea typeface="Inter" panose="02000503000000020004" pitchFamily="2" charset="0"/>
                <a:cs typeface="Arial" panose="020B0604020202020204" pitchFamily="34" charset="0"/>
              </a:rPr>
              <a:t>Reciprocal Tariff:</a:t>
            </a:r>
            <a:r>
              <a:rPr lang="zh-TW" altLang="en-US" dirty="0">
                <a:latin typeface="Arial" panose="020B0604020202020204" pitchFamily="34" charset="0"/>
                <a:ea typeface="Inter" panose="02000503000000020004" pitchFamily="2" charset="0"/>
                <a:cs typeface="Arial" panose="020B0604020202020204" pitchFamily="34" charset="0"/>
              </a:rPr>
              <a:t> </a:t>
            </a:r>
            <a:r>
              <a:rPr lang="en-US" altLang="zh-TW" dirty="0">
                <a:latin typeface="Arial" panose="020B0604020202020204" pitchFamily="34" charset="0"/>
                <a:ea typeface="Inter" panose="02000503000000020004" pitchFamily="2" charset="0"/>
                <a:cs typeface="Arial" panose="020B0604020202020204" pitchFamily="34" charset="0"/>
              </a:rPr>
              <a:t>Sectoral exemptions help alleviate the pain but how long?</a:t>
            </a:r>
            <a:endParaRPr lang="en-US" dirty="0">
              <a:latin typeface="Arial" panose="020B0604020202020204" pitchFamily="34" charset="0"/>
              <a:ea typeface="Inter" panose="02000503000000020004" pitchFamily="2" charset="0"/>
              <a:cs typeface="Arial" panose="020B0604020202020204" pitchFamily="34" charset="0"/>
            </a:endParaRPr>
          </a:p>
        </p:txBody>
      </p:sp>
      <p:sp>
        <p:nvSpPr>
          <p:cNvPr id="4" name="Slide Number Placeholder 3">
            <a:extLst>
              <a:ext uri="{FF2B5EF4-FFF2-40B4-BE49-F238E27FC236}">
                <a16:creationId xmlns:a16="http://schemas.microsoft.com/office/drawing/2014/main" id="{6E273BC8-BB6B-7E90-891B-9177C1F06EFC}"/>
              </a:ext>
            </a:extLst>
          </p:cNvPr>
          <p:cNvSpPr>
            <a:spLocks noGrp="1"/>
          </p:cNvSpPr>
          <p:nvPr>
            <p:ph type="sldNum" sz="quarter" idx="11"/>
          </p:nvPr>
        </p:nvSpPr>
        <p:spPr/>
        <p:txBody>
          <a:bodyPr/>
          <a:lstStyle/>
          <a:p>
            <a:pPr>
              <a:defRPr/>
            </a:pPr>
            <a:fld id="{D65D56CB-8290-4AD4-92E8-B8E13A68A8FF}" type="slidenum">
              <a:rPr lang="fr-FR" altLang="fr-FR" smtClean="0">
                <a:latin typeface="Inter" panose="02000503000000020004" pitchFamily="2" charset="0"/>
                <a:ea typeface="Inter" panose="02000503000000020004" pitchFamily="2" charset="0"/>
              </a:rPr>
              <a:pPr>
                <a:defRPr/>
              </a:pPr>
              <a:t>13</a:t>
            </a:fld>
            <a:endParaRPr lang="fr-FR" altLang="fr-FR">
              <a:latin typeface="Inter" panose="02000503000000020004" pitchFamily="2" charset="0"/>
              <a:ea typeface="Inter" panose="02000503000000020004" pitchFamily="2" charset="0"/>
            </a:endParaRPr>
          </a:p>
        </p:txBody>
      </p:sp>
      <p:graphicFrame>
        <p:nvGraphicFramePr>
          <p:cNvPr id="3" name="Chart 2">
            <a:extLst>
              <a:ext uri="{FF2B5EF4-FFF2-40B4-BE49-F238E27FC236}">
                <a16:creationId xmlns:a16="http://schemas.microsoft.com/office/drawing/2014/main" id="{29979129-6690-49B3-A1C9-E870B44AD251}"/>
              </a:ext>
            </a:extLst>
          </p:cNvPr>
          <p:cNvGraphicFramePr>
            <a:graphicFrameLocks/>
          </p:cNvGraphicFramePr>
          <p:nvPr>
            <p:extLst>
              <p:ext uri="{D42A27DB-BD31-4B8C-83A1-F6EECF244321}">
                <p14:modId xmlns:p14="http://schemas.microsoft.com/office/powerpoint/2010/main" val="1576373070"/>
              </p:ext>
            </p:extLst>
          </p:nvPr>
        </p:nvGraphicFramePr>
        <p:xfrm>
          <a:off x="1778000" y="952501"/>
          <a:ext cx="5588000" cy="3452044"/>
        </p:xfrm>
        <a:graphic>
          <a:graphicData uri="http://schemas.openxmlformats.org/drawingml/2006/chart">
            <c:chart xmlns:c="http://schemas.openxmlformats.org/drawingml/2006/chart" xmlns:r="http://schemas.openxmlformats.org/officeDocument/2006/relationships" r:id="rId3"/>
          </a:graphicData>
        </a:graphic>
      </p:graphicFrame>
      <p:sp>
        <p:nvSpPr>
          <p:cNvPr id="28" name="Rectangle 27">
            <a:extLst>
              <a:ext uri="{FF2B5EF4-FFF2-40B4-BE49-F238E27FC236}">
                <a16:creationId xmlns:a16="http://schemas.microsoft.com/office/drawing/2014/main" id="{4C041ECC-D065-6EFF-50C7-08F2E93D312A}"/>
              </a:ext>
            </a:extLst>
          </p:cNvPr>
          <p:cNvSpPr/>
          <p:nvPr/>
        </p:nvSpPr>
        <p:spPr>
          <a:xfrm>
            <a:off x="361275" y="303610"/>
            <a:ext cx="68938" cy="411209"/>
          </a:xfrm>
          <a:prstGeom prst="rect">
            <a:avLst/>
          </a:prstGeom>
          <a:solidFill>
            <a:srgbClr val="581D74"/>
          </a:solidFill>
          <a:ln w="12700" cap="flat" cmpd="sng" algn="ctr">
            <a:noFill/>
            <a:prstDash val="solid"/>
            <a:miter lim="800000"/>
          </a:ln>
          <a:effectLst/>
        </p:spPr>
        <p:txBody>
          <a:bodyPr anchor="ctr"/>
          <a:lstStyle/>
          <a:p>
            <a:pPr algn="ctr" defTabSz="342900" eaLnBrk="1" fontAlgn="auto" hangingPunct="1">
              <a:spcBef>
                <a:spcPts val="0"/>
              </a:spcBef>
              <a:spcAft>
                <a:spcPts val="0"/>
              </a:spcAft>
              <a:defRPr/>
            </a:pPr>
            <a:endParaRPr lang="fr-FR" sz="2250" kern="0">
              <a:solidFill>
                <a:srgbClr val="FFFFFF"/>
              </a:solidFill>
              <a:latin typeface="Montserrat ExtraBold" pitchFamily="2" charset="0"/>
              <a:sym typeface="Arial"/>
            </a:endParaRPr>
          </a:p>
        </p:txBody>
      </p:sp>
    </p:spTree>
    <p:extLst>
      <p:ext uri="{BB962C8B-B14F-4D97-AF65-F5344CB8AC3E}">
        <p14:creationId xmlns:p14="http://schemas.microsoft.com/office/powerpoint/2010/main" val="36214739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145A9-35DE-D6CB-837B-182AA6835185}"/>
              </a:ext>
            </a:extLst>
          </p:cNvPr>
          <p:cNvSpPr>
            <a:spLocks noGrp="1"/>
          </p:cNvSpPr>
          <p:nvPr>
            <p:ph type="title"/>
          </p:nvPr>
        </p:nvSpPr>
        <p:spPr>
          <a:xfrm>
            <a:off x="539751" y="303610"/>
            <a:ext cx="8349180" cy="411209"/>
          </a:xfrm>
        </p:spPr>
        <p:txBody>
          <a:bodyPr anchor="ctr"/>
          <a:lstStyle/>
          <a:p>
            <a:r>
              <a:rPr lang="en-US" dirty="0">
                <a:latin typeface="Arial" panose="020B0604020202020204" pitchFamily="34" charset="0"/>
                <a:ea typeface="Inter" panose="02000503000000020004" pitchFamily="2" charset="0"/>
                <a:cs typeface="Arial" panose="020B0604020202020204" pitchFamily="34" charset="0"/>
              </a:rPr>
              <a:t>Vietnam is the biggest victim of its own success but for Japanese exporters, especially auto, it’s painful even macro impact less so</a:t>
            </a:r>
          </a:p>
        </p:txBody>
      </p:sp>
      <p:sp>
        <p:nvSpPr>
          <p:cNvPr id="4" name="Slide Number Placeholder 3">
            <a:extLst>
              <a:ext uri="{FF2B5EF4-FFF2-40B4-BE49-F238E27FC236}">
                <a16:creationId xmlns:a16="http://schemas.microsoft.com/office/drawing/2014/main" id="{6E273BC8-BB6B-7E90-891B-9177C1F06EFC}"/>
              </a:ext>
            </a:extLst>
          </p:cNvPr>
          <p:cNvSpPr>
            <a:spLocks noGrp="1"/>
          </p:cNvSpPr>
          <p:nvPr>
            <p:ph type="sldNum" sz="quarter" idx="4294967295"/>
          </p:nvPr>
        </p:nvSpPr>
        <p:spPr>
          <a:xfrm>
            <a:off x="285750" y="4838701"/>
            <a:ext cx="288925" cy="270272"/>
          </a:xfrm>
        </p:spPr>
        <p:txBody>
          <a:bodyPr/>
          <a:lstStyle/>
          <a:p>
            <a:pPr>
              <a:defRPr/>
            </a:pPr>
            <a:fld id="{D65D56CB-8290-4AD4-92E8-B8E13A68A8FF}" type="slidenum">
              <a:rPr lang="fr-FR" altLang="fr-FR" smtClean="0">
                <a:latin typeface="Inter" panose="02000503000000020004" pitchFamily="2" charset="0"/>
                <a:ea typeface="Inter" panose="02000503000000020004" pitchFamily="2" charset="0"/>
              </a:rPr>
              <a:pPr>
                <a:defRPr/>
              </a:pPr>
              <a:t>14</a:t>
            </a:fld>
            <a:endParaRPr lang="fr-FR" altLang="fr-FR">
              <a:latin typeface="Inter" panose="02000503000000020004" pitchFamily="2" charset="0"/>
              <a:ea typeface="Inter" panose="02000503000000020004" pitchFamily="2" charset="0"/>
            </a:endParaRPr>
          </a:p>
        </p:txBody>
      </p:sp>
      <p:sp>
        <p:nvSpPr>
          <p:cNvPr id="28" name="Rectangle 27">
            <a:extLst>
              <a:ext uri="{FF2B5EF4-FFF2-40B4-BE49-F238E27FC236}">
                <a16:creationId xmlns:a16="http://schemas.microsoft.com/office/drawing/2014/main" id="{4C041ECC-D065-6EFF-50C7-08F2E93D312A}"/>
              </a:ext>
            </a:extLst>
          </p:cNvPr>
          <p:cNvSpPr/>
          <p:nvPr/>
        </p:nvSpPr>
        <p:spPr>
          <a:xfrm>
            <a:off x="361275" y="303610"/>
            <a:ext cx="68938" cy="411209"/>
          </a:xfrm>
          <a:prstGeom prst="rect">
            <a:avLst/>
          </a:prstGeom>
          <a:solidFill>
            <a:srgbClr val="581D74"/>
          </a:solidFill>
          <a:ln w="12700" cap="flat" cmpd="sng" algn="ctr">
            <a:noFill/>
            <a:prstDash val="solid"/>
            <a:miter lim="800000"/>
          </a:ln>
          <a:effectLst/>
        </p:spPr>
        <p:txBody>
          <a:bodyPr anchor="ctr"/>
          <a:lstStyle/>
          <a:p>
            <a:pPr algn="ctr" defTabSz="342900" eaLnBrk="1" fontAlgn="auto" hangingPunct="1">
              <a:spcBef>
                <a:spcPts val="0"/>
              </a:spcBef>
              <a:spcAft>
                <a:spcPts val="0"/>
              </a:spcAft>
              <a:defRPr/>
            </a:pPr>
            <a:endParaRPr lang="fr-FR" sz="2250" kern="0">
              <a:solidFill>
                <a:srgbClr val="FFFFFF"/>
              </a:solidFill>
              <a:latin typeface="Montserrat ExtraBold" pitchFamily="2" charset="0"/>
              <a:sym typeface="Arial"/>
            </a:endParaRPr>
          </a:p>
        </p:txBody>
      </p:sp>
      <p:graphicFrame>
        <p:nvGraphicFramePr>
          <p:cNvPr id="5" name="Chart 4">
            <a:extLst>
              <a:ext uri="{FF2B5EF4-FFF2-40B4-BE49-F238E27FC236}">
                <a16:creationId xmlns:a16="http://schemas.microsoft.com/office/drawing/2014/main" id="{A24273C2-7EA5-7D0E-7384-64BD9A2F7C10}"/>
              </a:ext>
            </a:extLst>
          </p:cNvPr>
          <p:cNvGraphicFramePr>
            <a:graphicFrameLocks/>
          </p:cNvGraphicFramePr>
          <p:nvPr>
            <p:extLst>
              <p:ext uri="{D42A27DB-BD31-4B8C-83A1-F6EECF244321}">
                <p14:modId xmlns:p14="http://schemas.microsoft.com/office/powerpoint/2010/main" val="1097254846"/>
              </p:ext>
            </p:extLst>
          </p:nvPr>
        </p:nvGraphicFramePr>
        <p:xfrm>
          <a:off x="1238249" y="947960"/>
          <a:ext cx="6400800" cy="3657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038413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145A9-35DE-D6CB-837B-182AA6835185}"/>
              </a:ext>
            </a:extLst>
          </p:cNvPr>
          <p:cNvSpPr>
            <a:spLocks noGrp="1"/>
          </p:cNvSpPr>
          <p:nvPr>
            <p:ph type="title"/>
          </p:nvPr>
        </p:nvSpPr>
        <p:spPr>
          <a:xfrm>
            <a:off x="539750" y="303610"/>
            <a:ext cx="8448675" cy="411209"/>
          </a:xfrm>
        </p:spPr>
        <p:txBody>
          <a:bodyPr anchor="ctr"/>
          <a:lstStyle/>
          <a:p>
            <a:r>
              <a:rPr lang="en-US" altLang="zh-TW" dirty="0">
                <a:latin typeface="Arial" panose="020B0604020202020204" pitchFamily="34" charset="0"/>
                <a:ea typeface="Inter" panose="02000503000000020004" pitchFamily="2" charset="0"/>
                <a:cs typeface="Arial" panose="020B0604020202020204" pitchFamily="34" charset="0"/>
              </a:rPr>
              <a:t>If trade balance is a benchmark, can buying American products work? </a:t>
            </a:r>
            <a:endParaRPr lang="en-US" dirty="0">
              <a:latin typeface="Arial" panose="020B0604020202020204" pitchFamily="34" charset="0"/>
              <a:ea typeface="Inter" panose="02000503000000020004" pitchFamily="2" charset="0"/>
              <a:cs typeface="Arial" panose="020B0604020202020204" pitchFamily="34" charset="0"/>
            </a:endParaRPr>
          </a:p>
        </p:txBody>
      </p:sp>
      <p:sp>
        <p:nvSpPr>
          <p:cNvPr id="4" name="Slide Number Placeholder 3">
            <a:extLst>
              <a:ext uri="{FF2B5EF4-FFF2-40B4-BE49-F238E27FC236}">
                <a16:creationId xmlns:a16="http://schemas.microsoft.com/office/drawing/2014/main" id="{6E273BC8-BB6B-7E90-891B-9177C1F06EFC}"/>
              </a:ext>
            </a:extLst>
          </p:cNvPr>
          <p:cNvSpPr>
            <a:spLocks noGrp="1"/>
          </p:cNvSpPr>
          <p:nvPr>
            <p:ph type="sldNum" sz="quarter" idx="11"/>
          </p:nvPr>
        </p:nvSpPr>
        <p:spPr/>
        <p:txBody>
          <a:bodyPr/>
          <a:lstStyle/>
          <a:p>
            <a:pPr>
              <a:defRPr/>
            </a:pPr>
            <a:fld id="{D65D56CB-8290-4AD4-92E8-B8E13A68A8FF}" type="slidenum">
              <a:rPr lang="fr-FR" altLang="fr-FR" smtClean="0">
                <a:latin typeface="Inter" panose="02000503000000020004" pitchFamily="2" charset="0"/>
                <a:ea typeface="Inter" panose="02000503000000020004" pitchFamily="2" charset="0"/>
              </a:rPr>
              <a:pPr>
                <a:defRPr/>
              </a:pPr>
              <a:t>15</a:t>
            </a:fld>
            <a:endParaRPr lang="fr-FR" altLang="fr-FR" dirty="0">
              <a:latin typeface="Inter" panose="02000503000000020004" pitchFamily="2" charset="0"/>
              <a:ea typeface="Inter" panose="02000503000000020004" pitchFamily="2" charset="0"/>
            </a:endParaRPr>
          </a:p>
        </p:txBody>
      </p:sp>
      <p:sp>
        <p:nvSpPr>
          <p:cNvPr id="28" name="Rectangle 27">
            <a:extLst>
              <a:ext uri="{FF2B5EF4-FFF2-40B4-BE49-F238E27FC236}">
                <a16:creationId xmlns:a16="http://schemas.microsoft.com/office/drawing/2014/main" id="{4C041ECC-D065-6EFF-50C7-08F2E93D312A}"/>
              </a:ext>
            </a:extLst>
          </p:cNvPr>
          <p:cNvSpPr/>
          <p:nvPr/>
        </p:nvSpPr>
        <p:spPr>
          <a:xfrm>
            <a:off x="361275" y="303610"/>
            <a:ext cx="68938" cy="411209"/>
          </a:xfrm>
          <a:prstGeom prst="rect">
            <a:avLst/>
          </a:prstGeom>
          <a:solidFill>
            <a:srgbClr val="581D74"/>
          </a:solidFill>
          <a:ln w="12700" cap="flat" cmpd="sng" algn="ctr">
            <a:noFill/>
            <a:prstDash val="solid"/>
            <a:miter lim="800000"/>
          </a:ln>
          <a:effectLst/>
        </p:spPr>
        <p:txBody>
          <a:bodyPr anchor="ctr"/>
          <a:lstStyle/>
          <a:p>
            <a:pPr algn="ctr" defTabSz="342900" eaLnBrk="1" fontAlgn="auto" hangingPunct="1">
              <a:spcBef>
                <a:spcPts val="0"/>
              </a:spcBef>
              <a:spcAft>
                <a:spcPts val="0"/>
              </a:spcAft>
              <a:defRPr/>
            </a:pPr>
            <a:endParaRPr lang="fr-FR" sz="2250" kern="0" dirty="0">
              <a:solidFill>
                <a:srgbClr val="FFFFFF"/>
              </a:solidFill>
              <a:latin typeface="Montserrat ExtraBold" pitchFamily="2" charset="0"/>
              <a:sym typeface="Arial"/>
            </a:endParaRPr>
          </a:p>
        </p:txBody>
      </p:sp>
      <p:sp>
        <p:nvSpPr>
          <p:cNvPr id="7" name="Text Placeholder 3">
            <a:extLst>
              <a:ext uri="{FF2B5EF4-FFF2-40B4-BE49-F238E27FC236}">
                <a16:creationId xmlns:a16="http://schemas.microsoft.com/office/drawing/2014/main" id="{212B1D2C-D469-3FB8-E829-51EA6248B6C3}"/>
              </a:ext>
            </a:extLst>
          </p:cNvPr>
          <p:cNvSpPr txBox="1">
            <a:spLocks/>
          </p:cNvSpPr>
          <p:nvPr/>
        </p:nvSpPr>
        <p:spPr>
          <a:xfrm>
            <a:off x="486484" y="680677"/>
            <a:ext cx="8559897" cy="315514"/>
          </a:xfrm>
          <a:prstGeom prst="rect">
            <a:avLst/>
          </a:prstGeom>
        </p:spPr>
        <p:txBody>
          <a:bodyPr/>
          <a:lstStyle>
            <a:lvl1pPr marL="450850" indent="-450850" algn="l" rtl="0" eaLnBrk="1" fontAlgn="base" hangingPunct="1">
              <a:lnSpc>
                <a:spcPct val="95000"/>
              </a:lnSpc>
              <a:spcBef>
                <a:spcPct val="0"/>
              </a:spcBef>
              <a:spcAft>
                <a:spcPct val="0"/>
              </a:spcAft>
              <a:buClr>
                <a:srgbClr val="4091A7"/>
              </a:buClr>
              <a:buAutoNum type="arabicPeriod"/>
              <a:defRPr sz="2200" b="1">
                <a:solidFill>
                  <a:schemeClr val="tx1"/>
                </a:solidFill>
                <a:latin typeface="+mn-lt"/>
                <a:ea typeface="+mn-ea"/>
                <a:cs typeface="+mn-cs"/>
              </a:defRPr>
            </a:lvl1pPr>
            <a:lvl2pPr marL="989013" indent="-266700" algn="l" rtl="0" eaLnBrk="1" fontAlgn="base" hangingPunct="1">
              <a:lnSpc>
                <a:spcPct val="95000"/>
              </a:lnSpc>
              <a:spcBef>
                <a:spcPct val="50000"/>
              </a:spcBef>
              <a:spcAft>
                <a:spcPct val="0"/>
              </a:spcAft>
              <a:buClr>
                <a:schemeClr val="bg2"/>
              </a:buClr>
              <a:buChar char="•"/>
              <a:defRPr sz="1400">
                <a:solidFill>
                  <a:schemeClr val="hlink"/>
                </a:solidFill>
                <a:latin typeface="+mn-lt"/>
              </a:defRPr>
            </a:lvl2pPr>
            <a:lvl3pPr marL="1397000" indent="-228600" algn="l" rtl="0" eaLnBrk="1" fontAlgn="base" hangingPunct="1">
              <a:lnSpc>
                <a:spcPct val="95000"/>
              </a:lnSpc>
              <a:spcBef>
                <a:spcPct val="0"/>
              </a:spcBef>
              <a:spcAft>
                <a:spcPct val="0"/>
              </a:spcAft>
              <a:buClr>
                <a:schemeClr val="hlink"/>
              </a:buClr>
              <a:buFont typeface="Verdana" pitchFamily="34" charset="0"/>
              <a:buChar char="–"/>
              <a:defRPr sz="1200">
                <a:solidFill>
                  <a:schemeClr val="tx2"/>
                </a:solidFill>
                <a:latin typeface="+mn-lt"/>
              </a:defRPr>
            </a:lvl3pPr>
            <a:lvl4pPr marL="1785938" indent="-209550" algn="l" rtl="0" eaLnBrk="1" fontAlgn="base" hangingPunct="1">
              <a:lnSpc>
                <a:spcPct val="95000"/>
              </a:lnSpc>
              <a:spcBef>
                <a:spcPct val="0"/>
              </a:spcBef>
              <a:spcAft>
                <a:spcPct val="0"/>
              </a:spcAft>
              <a:buChar char="–"/>
              <a:defRPr sz="1100">
                <a:solidFill>
                  <a:schemeClr val="tx2"/>
                </a:solidFill>
                <a:latin typeface="+mn-lt"/>
              </a:defRPr>
            </a:lvl4pPr>
            <a:lvl5pPr marL="1965325" indent="3175" algn="l" rtl="0" eaLnBrk="1" fontAlgn="base" hangingPunct="1">
              <a:lnSpc>
                <a:spcPct val="95000"/>
              </a:lnSpc>
              <a:spcBef>
                <a:spcPct val="0"/>
              </a:spcBef>
              <a:spcAft>
                <a:spcPct val="0"/>
              </a:spcAft>
              <a:defRPr sz="1000">
                <a:solidFill>
                  <a:schemeClr val="tx2"/>
                </a:solidFill>
                <a:latin typeface="+mn-lt"/>
              </a:defRPr>
            </a:lvl5pPr>
            <a:lvl6pPr marL="2422525" indent="3175" algn="l" rtl="0" eaLnBrk="1" fontAlgn="base" hangingPunct="1">
              <a:lnSpc>
                <a:spcPct val="95000"/>
              </a:lnSpc>
              <a:spcBef>
                <a:spcPct val="0"/>
              </a:spcBef>
              <a:spcAft>
                <a:spcPct val="0"/>
              </a:spcAft>
              <a:defRPr sz="1000">
                <a:solidFill>
                  <a:schemeClr val="tx2"/>
                </a:solidFill>
                <a:latin typeface="+mn-lt"/>
              </a:defRPr>
            </a:lvl6pPr>
            <a:lvl7pPr marL="2879725" indent="3175" algn="l" rtl="0" eaLnBrk="1" fontAlgn="base" hangingPunct="1">
              <a:lnSpc>
                <a:spcPct val="95000"/>
              </a:lnSpc>
              <a:spcBef>
                <a:spcPct val="0"/>
              </a:spcBef>
              <a:spcAft>
                <a:spcPct val="0"/>
              </a:spcAft>
              <a:defRPr sz="1000">
                <a:solidFill>
                  <a:schemeClr val="tx2"/>
                </a:solidFill>
                <a:latin typeface="+mn-lt"/>
              </a:defRPr>
            </a:lvl7pPr>
            <a:lvl8pPr marL="3336925" indent="3175" algn="l" rtl="0" eaLnBrk="1" fontAlgn="base" hangingPunct="1">
              <a:lnSpc>
                <a:spcPct val="95000"/>
              </a:lnSpc>
              <a:spcBef>
                <a:spcPct val="0"/>
              </a:spcBef>
              <a:spcAft>
                <a:spcPct val="0"/>
              </a:spcAft>
              <a:defRPr sz="1000">
                <a:solidFill>
                  <a:schemeClr val="tx2"/>
                </a:solidFill>
                <a:latin typeface="+mn-lt"/>
              </a:defRPr>
            </a:lvl8pPr>
            <a:lvl9pPr marL="3794125" indent="3175" algn="l" rtl="0" eaLnBrk="1" fontAlgn="base" hangingPunct="1">
              <a:lnSpc>
                <a:spcPct val="95000"/>
              </a:lnSpc>
              <a:spcBef>
                <a:spcPct val="0"/>
              </a:spcBef>
              <a:spcAft>
                <a:spcPct val="0"/>
              </a:spcAft>
              <a:defRPr sz="1000">
                <a:solidFill>
                  <a:schemeClr val="tx2"/>
                </a:solidFill>
                <a:latin typeface="+mn-lt"/>
              </a:defRPr>
            </a:lvl9pPr>
          </a:lstStyle>
          <a:p>
            <a:pPr marL="0" indent="0">
              <a:buNone/>
            </a:pPr>
            <a:endParaRPr lang="en-US" sz="1500" kern="0" dirty="0">
              <a:solidFill>
                <a:srgbClr val="3F589E"/>
              </a:solidFill>
            </a:endParaRPr>
          </a:p>
        </p:txBody>
      </p:sp>
      <p:sp>
        <p:nvSpPr>
          <p:cNvPr id="5" name="Text Placeholder 3">
            <a:extLst>
              <a:ext uri="{FF2B5EF4-FFF2-40B4-BE49-F238E27FC236}">
                <a16:creationId xmlns:a16="http://schemas.microsoft.com/office/drawing/2014/main" id="{428106DA-9FBB-9602-1A62-D67683C4234B}"/>
              </a:ext>
            </a:extLst>
          </p:cNvPr>
          <p:cNvSpPr txBox="1">
            <a:spLocks/>
          </p:cNvSpPr>
          <p:nvPr/>
        </p:nvSpPr>
        <p:spPr>
          <a:xfrm>
            <a:off x="486484" y="680677"/>
            <a:ext cx="8559897" cy="315514"/>
          </a:xfrm>
          <a:prstGeom prst="rect">
            <a:avLst/>
          </a:prstGeom>
        </p:spPr>
        <p:txBody>
          <a:bodyPr/>
          <a:lstStyle>
            <a:lvl1pPr marL="450850" indent="-450850" algn="l" rtl="0" eaLnBrk="1" fontAlgn="base" hangingPunct="1">
              <a:lnSpc>
                <a:spcPct val="95000"/>
              </a:lnSpc>
              <a:spcBef>
                <a:spcPct val="0"/>
              </a:spcBef>
              <a:spcAft>
                <a:spcPct val="0"/>
              </a:spcAft>
              <a:buClr>
                <a:srgbClr val="4091A7"/>
              </a:buClr>
              <a:buAutoNum type="arabicPeriod"/>
              <a:defRPr sz="2200" b="1">
                <a:solidFill>
                  <a:schemeClr val="tx1"/>
                </a:solidFill>
                <a:latin typeface="+mn-lt"/>
                <a:ea typeface="+mn-ea"/>
                <a:cs typeface="+mn-cs"/>
              </a:defRPr>
            </a:lvl1pPr>
            <a:lvl2pPr marL="989013" indent="-266700" algn="l" rtl="0" eaLnBrk="1" fontAlgn="base" hangingPunct="1">
              <a:lnSpc>
                <a:spcPct val="95000"/>
              </a:lnSpc>
              <a:spcBef>
                <a:spcPct val="50000"/>
              </a:spcBef>
              <a:spcAft>
                <a:spcPct val="0"/>
              </a:spcAft>
              <a:buClr>
                <a:schemeClr val="bg2"/>
              </a:buClr>
              <a:buChar char="•"/>
              <a:defRPr sz="1400">
                <a:solidFill>
                  <a:schemeClr val="hlink"/>
                </a:solidFill>
                <a:latin typeface="+mn-lt"/>
              </a:defRPr>
            </a:lvl2pPr>
            <a:lvl3pPr marL="1397000" indent="-228600" algn="l" rtl="0" eaLnBrk="1" fontAlgn="base" hangingPunct="1">
              <a:lnSpc>
                <a:spcPct val="95000"/>
              </a:lnSpc>
              <a:spcBef>
                <a:spcPct val="0"/>
              </a:spcBef>
              <a:spcAft>
                <a:spcPct val="0"/>
              </a:spcAft>
              <a:buClr>
                <a:schemeClr val="hlink"/>
              </a:buClr>
              <a:buFont typeface="Verdana" pitchFamily="34" charset="0"/>
              <a:buChar char="–"/>
              <a:defRPr sz="1200">
                <a:solidFill>
                  <a:schemeClr val="tx2"/>
                </a:solidFill>
                <a:latin typeface="+mn-lt"/>
              </a:defRPr>
            </a:lvl3pPr>
            <a:lvl4pPr marL="1785938" indent="-209550" algn="l" rtl="0" eaLnBrk="1" fontAlgn="base" hangingPunct="1">
              <a:lnSpc>
                <a:spcPct val="95000"/>
              </a:lnSpc>
              <a:spcBef>
                <a:spcPct val="0"/>
              </a:spcBef>
              <a:spcAft>
                <a:spcPct val="0"/>
              </a:spcAft>
              <a:buChar char="–"/>
              <a:defRPr sz="1100">
                <a:solidFill>
                  <a:schemeClr val="tx2"/>
                </a:solidFill>
                <a:latin typeface="+mn-lt"/>
              </a:defRPr>
            </a:lvl4pPr>
            <a:lvl5pPr marL="1965325" indent="3175" algn="l" rtl="0" eaLnBrk="1" fontAlgn="base" hangingPunct="1">
              <a:lnSpc>
                <a:spcPct val="95000"/>
              </a:lnSpc>
              <a:spcBef>
                <a:spcPct val="0"/>
              </a:spcBef>
              <a:spcAft>
                <a:spcPct val="0"/>
              </a:spcAft>
              <a:defRPr sz="1000">
                <a:solidFill>
                  <a:schemeClr val="tx2"/>
                </a:solidFill>
                <a:latin typeface="+mn-lt"/>
              </a:defRPr>
            </a:lvl5pPr>
            <a:lvl6pPr marL="2422525" indent="3175" algn="l" rtl="0" eaLnBrk="1" fontAlgn="base" hangingPunct="1">
              <a:lnSpc>
                <a:spcPct val="95000"/>
              </a:lnSpc>
              <a:spcBef>
                <a:spcPct val="0"/>
              </a:spcBef>
              <a:spcAft>
                <a:spcPct val="0"/>
              </a:spcAft>
              <a:defRPr sz="1000">
                <a:solidFill>
                  <a:schemeClr val="tx2"/>
                </a:solidFill>
                <a:latin typeface="+mn-lt"/>
              </a:defRPr>
            </a:lvl6pPr>
            <a:lvl7pPr marL="2879725" indent="3175" algn="l" rtl="0" eaLnBrk="1" fontAlgn="base" hangingPunct="1">
              <a:lnSpc>
                <a:spcPct val="95000"/>
              </a:lnSpc>
              <a:spcBef>
                <a:spcPct val="0"/>
              </a:spcBef>
              <a:spcAft>
                <a:spcPct val="0"/>
              </a:spcAft>
              <a:defRPr sz="1000">
                <a:solidFill>
                  <a:schemeClr val="tx2"/>
                </a:solidFill>
                <a:latin typeface="+mn-lt"/>
              </a:defRPr>
            </a:lvl7pPr>
            <a:lvl8pPr marL="3336925" indent="3175" algn="l" rtl="0" eaLnBrk="1" fontAlgn="base" hangingPunct="1">
              <a:lnSpc>
                <a:spcPct val="95000"/>
              </a:lnSpc>
              <a:spcBef>
                <a:spcPct val="0"/>
              </a:spcBef>
              <a:spcAft>
                <a:spcPct val="0"/>
              </a:spcAft>
              <a:defRPr sz="1000">
                <a:solidFill>
                  <a:schemeClr val="tx2"/>
                </a:solidFill>
                <a:latin typeface="+mn-lt"/>
              </a:defRPr>
            </a:lvl8pPr>
            <a:lvl9pPr marL="3794125" indent="3175" algn="l" rtl="0" eaLnBrk="1" fontAlgn="base" hangingPunct="1">
              <a:lnSpc>
                <a:spcPct val="95000"/>
              </a:lnSpc>
              <a:spcBef>
                <a:spcPct val="0"/>
              </a:spcBef>
              <a:spcAft>
                <a:spcPct val="0"/>
              </a:spcAft>
              <a:defRPr sz="1000">
                <a:solidFill>
                  <a:schemeClr val="tx2"/>
                </a:solidFill>
                <a:latin typeface="+mn-lt"/>
              </a:defRPr>
            </a:lvl9pPr>
          </a:lstStyle>
          <a:p>
            <a:pPr marL="0" indent="0">
              <a:buNone/>
            </a:pPr>
            <a:r>
              <a:rPr lang="en-US" sz="1500" kern="0" dirty="0">
                <a:solidFill>
                  <a:srgbClr val="3F589E"/>
                </a:solidFill>
                <a:latin typeface="Arial" panose="020B0604020202020204" pitchFamily="34" charset="0"/>
                <a:cs typeface="Arial" panose="020B0604020202020204" pitchFamily="34" charset="0"/>
              </a:rPr>
              <a:t>Reciprocal tariffs are going to bite if not negotiated down but how?  </a:t>
            </a:r>
          </a:p>
        </p:txBody>
      </p:sp>
      <p:graphicFrame>
        <p:nvGraphicFramePr>
          <p:cNvPr id="3" name="Chart 2">
            <a:extLst>
              <a:ext uri="{FF2B5EF4-FFF2-40B4-BE49-F238E27FC236}">
                <a16:creationId xmlns:a16="http://schemas.microsoft.com/office/drawing/2014/main" id="{8631E890-8F96-444D-9F21-79E61A053A1D}"/>
              </a:ext>
            </a:extLst>
          </p:cNvPr>
          <p:cNvGraphicFramePr>
            <a:graphicFrameLocks/>
          </p:cNvGraphicFramePr>
          <p:nvPr>
            <p:extLst>
              <p:ext uri="{D42A27DB-BD31-4B8C-83A1-F6EECF244321}">
                <p14:modId xmlns:p14="http://schemas.microsoft.com/office/powerpoint/2010/main" val="4043344491"/>
              </p:ext>
            </p:extLst>
          </p:nvPr>
        </p:nvGraphicFramePr>
        <p:xfrm>
          <a:off x="1130299" y="1041399"/>
          <a:ext cx="6400800" cy="3657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024746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145A9-35DE-D6CB-837B-182AA6835185}"/>
              </a:ext>
            </a:extLst>
          </p:cNvPr>
          <p:cNvSpPr>
            <a:spLocks noGrp="1"/>
          </p:cNvSpPr>
          <p:nvPr>
            <p:ph type="title"/>
          </p:nvPr>
        </p:nvSpPr>
        <p:spPr>
          <a:xfrm>
            <a:off x="497485" y="443247"/>
            <a:ext cx="8064500" cy="411209"/>
          </a:xfrm>
        </p:spPr>
        <p:txBody>
          <a:bodyPr anchor="ctr"/>
          <a:lstStyle/>
          <a:p>
            <a:r>
              <a:rPr lang="en-US" dirty="0">
                <a:latin typeface="Arial" panose="020B0604020202020204" pitchFamily="34" charset="0"/>
                <a:ea typeface="Inter" panose="02000503000000020004" pitchFamily="2" charset="0"/>
                <a:cs typeface="Arial" panose="020B0604020202020204" pitchFamily="34" charset="0"/>
              </a:rPr>
              <a:t>Asia: EM Asia ex China to benefit from easing of financial conditions but not all will benefit as China reflation policies will be targeted and China will export more to EM Asia</a:t>
            </a:r>
          </a:p>
        </p:txBody>
      </p:sp>
      <p:sp>
        <p:nvSpPr>
          <p:cNvPr id="4" name="Slide Number Placeholder 3">
            <a:extLst>
              <a:ext uri="{FF2B5EF4-FFF2-40B4-BE49-F238E27FC236}">
                <a16:creationId xmlns:a16="http://schemas.microsoft.com/office/drawing/2014/main" id="{6E273BC8-BB6B-7E90-891B-9177C1F06EFC}"/>
              </a:ext>
            </a:extLst>
          </p:cNvPr>
          <p:cNvSpPr>
            <a:spLocks noGrp="1"/>
          </p:cNvSpPr>
          <p:nvPr>
            <p:ph type="sldNum" sz="quarter" idx="11"/>
          </p:nvPr>
        </p:nvSpPr>
        <p:spPr/>
        <p:txBody>
          <a:bodyPr/>
          <a:lstStyle/>
          <a:p>
            <a:pPr>
              <a:defRPr/>
            </a:pPr>
            <a:fld id="{D65D56CB-8290-4AD4-92E8-B8E13A68A8FF}" type="slidenum">
              <a:rPr lang="fr-FR" altLang="fr-FR" smtClean="0">
                <a:latin typeface="Inter" panose="02000503000000020004" pitchFamily="2" charset="0"/>
                <a:ea typeface="Inter" panose="02000503000000020004" pitchFamily="2" charset="0"/>
              </a:rPr>
              <a:pPr>
                <a:defRPr/>
              </a:pPr>
              <a:t>16</a:t>
            </a:fld>
            <a:endParaRPr lang="fr-FR" altLang="fr-FR" dirty="0">
              <a:latin typeface="Inter" panose="02000503000000020004" pitchFamily="2" charset="0"/>
              <a:ea typeface="Inter" panose="02000503000000020004" pitchFamily="2" charset="0"/>
            </a:endParaRPr>
          </a:p>
        </p:txBody>
      </p:sp>
      <p:sp>
        <p:nvSpPr>
          <p:cNvPr id="28" name="Rectangle 27">
            <a:extLst>
              <a:ext uri="{FF2B5EF4-FFF2-40B4-BE49-F238E27FC236}">
                <a16:creationId xmlns:a16="http://schemas.microsoft.com/office/drawing/2014/main" id="{4C041ECC-D065-6EFF-50C7-08F2E93D312A}"/>
              </a:ext>
            </a:extLst>
          </p:cNvPr>
          <p:cNvSpPr/>
          <p:nvPr/>
        </p:nvSpPr>
        <p:spPr>
          <a:xfrm>
            <a:off x="361275" y="303610"/>
            <a:ext cx="68938" cy="411209"/>
          </a:xfrm>
          <a:prstGeom prst="rect">
            <a:avLst/>
          </a:prstGeom>
          <a:solidFill>
            <a:srgbClr val="581D74"/>
          </a:solidFill>
          <a:ln w="12700" cap="flat" cmpd="sng" algn="ctr">
            <a:noFill/>
            <a:prstDash val="solid"/>
            <a:miter lim="800000"/>
          </a:ln>
          <a:effectLst/>
        </p:spPr>
        <p:txBody>
          <a:bodyPr anchor="ctr"/>
          <a:lstStyle/>
          <a:p>
            <a:pPr algn="ctr" defTabSz="342900" eaLnBrk="1" fontAlgn="auto" hangingPunct="1">
              <a:spcBef>
                <a:spcPts val="0"/>
              </a:spcBef>
              <a:spcAft>
                <a:spcPts val="0"/>
              </a:spcAft>
              <a:defRPr/>
            </a:pPr>
            <a:endParaRPr lang="fr-FR" sz="2250" kern="0" dirty="0">
              <a:solidFill>
                <a:srgbClr val="FFFFFF"/>
              </a:solidFill>
              <a:latin typeface="Montserrat ExtraBold" pitchFamily="2" charset="0"/>
              <a:sym typeface="Arial"/>
            </a:endParaRPr>
          </a:p>
        </p:txBody>
      </p:sp>
      <p:sp>
        <p:nvSpPr>
          <p:cNvPr id="7" name="Text Placeholder 3">
            <a:extLst>
              <a:ext uri="{FF2B5EF4-FFF2-40B4-BE49-F238E27FC236}">
                <a16:creationId xmlns:a16="http://schemas.microsoft.com/office/drawing/2014/main" id="{212B1D2C-D469-3FB8-E829-51EA6248B6C3}"/>
              </a:ext>
            </a:extLst>
          </p:cNvPr>
          <p:cNvSpPr txBox="1">
            <a:spLocks/>
          </p:cNvSpPr>
          <p:nvPr/>
        </p:nvSpPr>
        <p:spPr>
          <a:xfrm>
            <a:off x="486484" y="680677"/>
            <a:ext cx="8559897" cy="315514"/>
          </a:xfrm>
          <a:prstGeom prst="rect">
            <a:avLst/>
          </a:prstGeom>
        </p:spPr>
        <p:txBody>
          <a:bodyPr/>
          <a:lstStyle>
            <a:lvl1pPr marL="450850" indent="-450850" algn="l" rtl="0" eaLnBrk="1" fontAlgn="base" hangingPunct="1">
              <a:lnSpc>
                <a:spcPct val="95000"/>
              </a:lnSpc>
              <a:spcBef>
                <a:spcPct val="0"/>
              </a:spcBef>
              <a:spcAft>
                <a:spcPct val="0"/>
              </a:spcAft>
              <a:buClr>
                <a:srgbClr val="4091A7"/>
              </a:buClr>
              <a:buAutoNum type="arabicPeriod"/>
              <a:defRPr sz="2200" b="1">
                <a:solidFill>
                  <a:schemeClr val="tx1"/>
                </a:solidFill>
                <a:latin typeface="+mn-lt"/>
                <a:ea typeface="+mn-ea"/>
                <a:cs typeface="+mn-cs"/>
              </a:defRPr>
            </a:lvl1pPr>
            <a:lvl2pPr marL="989013" indent="-266700" algn="l" rtl="0" eaLnBrk="1" fontAlgn="base" hangingPunct="1">
              <a:lnSpc>
                <a:spcPct val="95000"/>
              </a:lnSpc>
              <a:spcBef>
                <a:spcPct val="50000"/>
              </a:spcBef>
              <a:spcAft>
                <a:spcPct val="0"/>
              </a:spcAft>
              <a:buClr>
                <a:schemeClr val="bg2"/>
              </a:buClr>
              <a:buChar char="•"/>
              <a:defRPr sz="1400">
                <a:solidFill>
                  <a:schemeClr val="hlink"/>
                </a:solidFill>
                <a:latin typeface="+mn-lt"/>
              </a:defRPr>
            </a:lvl2pPr>
            <a:lvl3pPr marL="1397000" indent="-228600" algn="l" rtl="0" eaLnBrk="1" fontAlgn="base" hangingPunct="1">
              <a:lnSpc>
                <a:spcPct val="95000"/>
              </a:lnSpc>
              <a:spcBef>
                <a:spcPct val="0"/>
              </a:spcBef>
              <a:spcAft>
                <a:spcPct val="0"/>
              </a:spcAft>
              <a:buClr>
                <a:schemeClr val="hlink"/>
              </a:buClr>
              <a:buFont typeface="Verdana" pitchFamily="34" charset="0"/>
              <a:buChar char="–"/>
              <a:defRPr sz="1200">
                <a:solidFill>
                  <a:schemeClr val="tx2"/>
                </a:solidFill>
                <a:latin typeface="+mn-lt"/>
              </a:defRPr>
            </a:lvl3pPr>
            <a:lvl4pPr marL="1785938" indent="-209550" algn="l" rtl="0" eaLnBrk="1" fontAlgn="base" hangingPunct="1">
              <a:lnSpc>
                <a:spcPct val="95000"/>
              </a:lnSpc>
              <a:spcBef>
                <a:spcPct val="0"/>
              </a:spcBef>
              <a:spcAft>
                <a:spcPct val="0"/>
              </a:spcAft>
              <a:buChar char="–"/>
              <a:defRPr sz="1100">
                <a:solidFill>
                  <a:schemeClr val="tx2"/>
                </a:solidFill>
                <a:latin typeface="+mn-lt"/>
              </a:defRPr>
            </a:lvl4pPr>
            <a:lvl5pPr marL="1965325" indent="3175" algn="l" rtl="0" eaLnBrk="1" fontAlgn="base" hangingPunct="1">
              <a:lnSpc>
                <a:spcPct val="95000"/>
              </a:lnSpc>
              <a:spcBef>
                <a:spcPct val="0"/>
              </a:spcBef>
              <a:spcAft>
                <a:spcPct val="0"/>
              </a:spcAft>
              <a:defRPr sz="1000">
                <a:solidFill>
                  <a:schemeClr val="tx2"/>
                </a:solidFill>
                <a:latin typeface="+mn-lt"/>
              </a:defRPr>
            </a:lvl5pPr>
            <a:lvl6pPr marL="2422525" indent="3175" algn="l" rtl="0" eaLnBrk="1" fontAlgn="base" hangingPunct="1">
              <a:lnSpc>
                <a:spcPct val="95000"/>
              </a:lnSpc>
              <a:spcBef>
                <a:spcPct val="0"/>
              </a:spcBef>
              <a:spcAft>
                <a:spcPct val="0"/>
              </a:spcAft>
              <a:defRPr sz="1000">
                <a:solidFill>
                  <a:schemeClr val="tx2"/>
                </a:solidFill>
                <a:latin typeface="+mn-lt"/>
              </a:defRPr>
            </a:lvl6pPr>
            <a:lvl7pPr marL="2879725" indent="3175" algn="l" rtl="0" eaLnBrk="1" fontAlgn="base" hangingPunct="1">
              <a:lnSpc>
                <a:spcPct val="95000"/>
              </a:lnSpc>
              <a:spcBef>
                <a:spcPct val="0"/>
              </a:spcBef>
              <a:spcAft>
                <a:spcPct val="0"/>
              </a:spcAft>
              <a:defRPr sz="1000">
                <a:solidFill>
                  <a:schemeClr val="tx2"/>
                </a:solidFill>
                <a:latin typeface="+mn-lt"/>
              </a:defRPr>
            </a:lvl7pPr>
            <a:lvl8pPr marL="3336925" indent="3175" algn="l" rtl="0" eaLnBrk="1" fontAlgn="base" hangingPunct="1">
              <a:lnSpc>
                <a:spcPct val="95000"/>
              </a:lnSpc>
              <a:spcBef>
                <a:spcPct val="0"/>
              </a:spcBef>
              <a:spcAft>
                <a:spcPct val="0"/>
              </a:spcAft>
              <a:defRPr sz="1000">
                <a:solidFill>
                  <a:schemeClr val="tx2"/>
                </a:solidFill>
                <a:latin typeface="+mn-lt"/>
              </a:defRPr>
            </a:lvl8pPr>
            <a:lvl9pPr marL="3794125" indent="3175" algn="l" rtl="0" eaLnBrk="1" fontAlgn="base" hangingPunct="1">
              <a:lnSpc>
                <a:spcPct val="95000"/>
              </a:lnSpc>
              <a:spcBef>
                <a:spcPct val="0"/>
              </a:spcBef>
              <a:spcAft>
                <a:spcPct val="0"/>
              </a:spcAft>
              <a:defRPr sz="1000">
                <a:solidFill>
                  <a:schemeClr val="tx2"/>
                </a:solidFill>
                <a:latin typeface="+mn-lt"/>
              </a:defRPr>
            </a:lvl9pPr>
          </a:lstStyle>
          <a:p>
            <a:pPr marL="0" indent="0">
              <a:buNone/>
            </a:pPr>
            <a:endParaRPr lang="en-US" sz="1500" kern="0" dirty="0">
              <a:solidFill>
                <a:srgbClr val="3F589E"/>
              </a:solidFill>
            </a:endParaRPr>
          </a:p>
        </p:txBody>
      </p:sp>
      <p:sp>
        <p:nvSpPr>
          <p:cNvPr id="5" name="Text Placeholder 3">
            <a:extLst>
              <a:ext uri="{FF2B5EF4-FFF2-40B4-BE49-F238E27FC236}">
                <a16:creationId xmlns:a16="http://schemas.microsoft.com/office/drawing/2014/main" id="{13E7FD9A-BB5D-D82D-5B98-D01FCBC0044B}"/>
              </a:ext>
            </a:extLst>
          </p:cNvPr>
          <p:cNvSpPr txBox="1">
            <a:spLocks/>
          </p:cNvSpPr>
          <p:nvPr/>
        </p:nvSpPr>
        <p:spPr>
          <a:xfrm>
            <a:off x="486484" y="680676"/>
            <a:ext cx="8559897" cy="315514"/>
          </a:xfrm>
          <a:prstGeom prst="rect">
            <a:avLst/>
          </a:prstGeom>
        </p:spPr>
        <p:txBody>
          <a:bodyPr/>
          <a:lstStyle>
            <a:lvl1pPr marL="450850" indent="-450850" algn="l" rtl="0" eaLnBrk="1" fontAlgn="base" hangingPunct="1">
              <a:lnSpc>
                <a:spcPct val="95000"/>
              </a:lnSpc>
              <a:spcBef>
                <a:spcPct val="0"/>
              </a:spcBef>
              <a:spcAft>
                <a:spcPct val="0"/>
              </a:spcAft>
              <a:buClr>
                <a:srgbClr val="4091A7"/>
              </a:buClr>
              <a:buAutoNum type="arabicPeriod"/>
              <a:defRPr sz="2200" b="1">
                <a:solidFill>
                  <a:schemeClr val="tx1"/>
                </a:solidFill>
                <a:latin typeface="+mn-lt"/>
                <a:ea typeface="+mn-ea"/>
                <a:cs typeface="+mn-cs"/>
              </a:defRPr>
            </a:lvl1pPr>
            <a:lvl2pPr marL="989013" indent="-266700" algn="l" rtl="0" eaLnBrk="1" fontAlgn="base" hangingPunct="1">
              <a:lnSpc>
                <a:spcPct val="95000"/>
              </a:lnSpc>
              <a:spcBef>
                <a:spcPct val="50000"/>
              </a:spcBef>
              <a:spcAft>
                <a:spcPct val="0"/>
              </a:spcAft>
              <a:buClr>
                <a:schemeClr val="bg2"/>
              </a:buClr>
              <a:buChar char="•"/>
              <a:defRPr sz="1400">
                <a:solidFill>
                  <a:schemeClr val="hlink"/>
                </a:solidFill>
                <a:latin typeface="+mn-lt"/>
              </a:defRPr>
            </a:lvl2pPr>
            <a:lvl3pPr marL="1397000" indent="-228600" algn="l" rtl="0" eaLnBrk="1" fontAlgn="base" hangingPunct="1">
              <a:lnSpc>
                <a:spcPct val="95000"/>
              </a:lnSpc>
              <a:spcBef>
                <a:spcPct val="0"/>
              </a:spcBef>
              <a:spcAft>
                <a:spcPct val="0"/>
              </a:spcAft>
              <a:buClr>
                <a:schemeClr val="hlink"/>
              </a:buClr>
              <a:buFont typeface="Verdana" pitchFamily="34" charset="0"/>
              <a:buChar char="–"/>
              <a:defRPr sz="1200">
                <a:solidFill>
                  <a:schemeClr val="tx2"/>
                </a:solidFill>
                <a:latin typeface="+mn-lt"/>
              </a:defRPr>
            </a:lvl3pPr>
            <a:lvl4pPr marL="1785938" indent="-209550" algn="l" rtl="0" eaLnBrk="1" fontAlgn="base" hangingPunct="1">
              <a:lnSpc>
                <a:spcPct val="95000"/>
              </a:lnSpc>
              <a:spcBef>
                <a:spcPct val="0"/>
              </a:spcBef>
              <a:spcAft>
                <a:spcPct val="0"/>
              </a:spcAft>
              <a:buChar char="–"/>
              <a:defRPr sz="1100">
                <a:solidFill>
                  <a:schemeClr val="tx2"/>
                </a:solidFill>
                <a:latin typeface="+mn-lt"/>
              </a:defRPr>
            </a:lvl4pPr>
            <a:lvl5pPr marL="1965325" indent="3175" algn="l" rtl="0" eaLnBrk="1" fontAlgn="base" hangingPunct="1">
              <a:lnSpc>
                <a:spcPct val="95000"/>
              </a:lnSpc>
              <a:spcBef>
                <a:spcPct val="0"/>
              </a:spcBef>
              <a:spcAft>
                <a:spcPct val="0"/>
              </a:spcAft>
              <a:defRPr sz="1000">
                <a:solidFill>
                  <a:schemeClr val="tx2"/>
                </a:solidFill>
                <a:latin typeface="+mn-lt"/>
              </a:defRPr>
            </a:lvl5pPr>
            <a:lvl6pPr marL="2422525" indent="3175" algn="l" rtl="0" eaLnBrk="1" fontAlgn="base" hangingPunct="1">
              <a:lnSpc>
                <a:spcPct val="95000"/>
              </a:lnSpc>
              <a:spcBef>
                <a:spcPct val="0"/>
              </a:spcBef>
              <a:spcAft>
                <a:spcPct val="0"/>
              </a:spcAft>
              <a:defRPr sz="1000">
                <a:solidFill>
                  <a:schemeClr val="tx2"/>
                </a:solidFill>
                <a:latin typeface="+mn-lt"/>
              </a:defRPr>
            </a:lvl6pPr>
            <a:lvl7pPr marL="2879725" indent="3175" algn="l" rtl="0" eaLnBrk="1" fontAlgn="base" hangingPunct="1">
              <a:lnSpc>
                <a:spcPct val="95000"/>
              </a:lnSpc>
              <a:spcBef>
                <a:spcPct val="0"/>
              </a:spcBef>
              <a:spcAft>
                <a:spcPct val="0"/>
              </a:spcAft>
              <a:defRPr sz="1000">
                <a:solidFill>
                  <a:schemeClr val="tx2"/>
                </a:solidFill>
                <a:latin typeface="+mn-lt"/>
              </a:defRPr>
            </a:lvl7pPr>
            <a:lvl8pPr marL="3336925" indent="3175" algn="l" rtl="0" eaLnBrk="1" fontAlgn="base" hangingPunct="1">
              <a:lnSpc>
                <a:spcPct val="95000"/>
              </a:lnSpc>
              <a:spcBef>
                <a:spcPct val="0"/>
              </a:spcBef>
              <a:spcAft>
                <a:spcPct val="0"/>
              </a:spcAft>
              <a:defRPr sz="1000">
                <a:solidFill>
                  <a:schemeClr val="tx2"/>
                </a:solidFill>
                <a:latin typeface="+mn-lt"/>
              </a:defRPr>
            </a:lvl8pPr>
            <a:lvl9pPr marL="3794125" indent="3175" algn="l" rtl="0" eaLnBrk="1" fontAlgn="base" hangingPunct="1">
              <a:lnSpc>
                <a:spcPct val="95000"/>
              </a:lnSpc>
              <a:spcBef>
                <a:spcPct val="0"/>
              </a:spcBef>
              <a:spcAft>
                <a:spcPct val="0"/>
              </a:spcAft>
              <a:defRPr sz="1000">
                <a:solidFill>
                  <a:schemeClr val="tx2"/>
                </a:solidFill>
                <a:latin typeface="+mn-lt"/>
              </a:defRPr>
            </a:lvl9pPr>
          </a:lstStyle>
          <a:p>
            <a:pPr marL="0" indent="0">
              <a:buNone/>
            </a:pPr>
            <a:endParaRPr lang="en-US" sz="1500" kern="0" dirty="0">
              <a:solidFill>
                <a:srgbClr val="3F589E"/>
              </a:solidFill>
            </a:endParaRPr>
          </a:p>
        </p:txBody>
      </p:sp>
      <p:graphicFrame>
        <p:nvGraphicFramePr>
          <p:cNvPr id="3" name="Chart 2">
            <a:extLst>
              <a:ext uri="{FF2B5EF4-FFF2-40B4-BE49-F238E27FC236}">
                <a16:creationId xmlns:a16="http://schemas.microsoft.com/office/drawing/2014/main" id="{99EE2D9D-504D-41E8-5B08-A02DB1FABF60}"/>
              </a:ext>
            </a:extLst>
          </p:cNvPr>
          <p:cNvGraphicFramePr>
            <a:graphicFrameLocks/>
          </p:cNvGraphicFramePr>
          <p:nvPr>
            <p:extLst>
              <p:ext uri="{D42A27DB-BD31-4B8C-83A1-F6EECF244321}">
                <p14:modId xmlns:p14="http://schemas.microsoft.com/office/powerpoint/2010/main" val="1921833844"/>
              </p:ext>
            </p:extLst>
          </p:nvPr>
        </p:nvGraphicFramePr>
        <p:xfrm>
          <a:off x="361274" y="1545845"/>
          <a:ext cx="41148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EDDA29EF-EB60-C0E4-8892-B8D380CB2BB8}"/>
              </a:ext>
            </a:extLst>
          </p:cNvPr>
          <p:cNvGraphicFramePr>
            <a:graphicFrameLocks/>
          </p:cNvGraphicFramePr>
          <p:nvPr/>
        </p:nvGraphicFramePr>
        <p:xfrm>
          <a:off x="4572000" y="1545845"/>
          <a:ext cx="4114800" cy="2743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0790748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145A9-35DE-D6CB-837B-182AA6835185}"/>
              </a:ext>
            </a:extLst>
          </p:cNvPr>
          <p:cNvSpPr>
            <a:spLocks noGrp="1"/>
          </p:cNvSpPr>
          <p:nvPr>
            <p:ph type="title"/>
          </p:nvPr>
        </p:nvSpPr>
        <p:spPr>
          <a:xfrm>
            <a:off x="539750" y="303610"/>
            <a:ext cx="8448675" cy="411209"/>
          </a:xfrm>
        </p:spPr>
        <p:txBody>
          <a:bodyPr anchor="ctr"/>
          <a:lstStyle/>
          <a:p>
            <a:r>
              <a:rPr lang="en-US" dirty="0">
                <a:latin typeface="Arial" panose="020B0604020202020204" pitchFamily="34" charset="0"/>
                <a:ea typeface="Inter" panose="02000503000000020004" pitchFamily="2" charset="0"/>
                <a:cs typeface="Arial" panose="020B0604020202020204" pitchFamily="34" charset="0"/>
              </a:rPr>
              <a:t>China will trade with narrower scope so more Chinese goods flood markets</a:t>
            </a:r>
          </a:p>
        </p:txBody>
      </p:sp>
      <p:sp>
        <p:nvSpPr>
          <p:cNvPr id="4" name="Slide Number Placeholder 3">
            <a:extLst>
              <a:ext uri="{FF2B5EF4-FFF2-40B4-BE49-F238E27FC236}">
                <a16:creationId xmlns:a16="http://schemas.microsoft.com/office/drawing/2014/main" id="{6E273BC8-BB6B-7E90-891B-9177C1F06EFC}"/>
              </a:ext>
            </a:extLst>
          </p:cNvPr>
          <p:cNvSpPr>
            <a:spLocks noGrp="1"/>
          </p:cNvSpPr>
          <p:nvPr>
            <p:ph type="sldNum" sz="quarter" idx="11"/>
          </p:nvPr>
        </p:nvSpPr>
        <p:spPr/>
        <p:txBody>
          <a:bodyPr/>
          <a:lstStyle/>
          <a:p>
            <a:pPr>
              <a:defRPr/>
            </a:pPr>
            <a:fld id="{D65D56CB-8290-4AD4-92E8-B8E13A68A8FF}" type="slidenum">
              <a:rPr lang="fr-FR" altLang="fr-FR" smtClean="0">
                <a:latin typeface="Inter" panose="02000503000000020004" pitchFamily="2" charset="0"/>
                <a:ea typeface="Inter" panose="02000503000000020004" pitchFamily="2" charset="0"/>
              </a:rPr>
              <a:pPr>
                <a:defRPr/>
              </a:pPr>
              <a:t>17</a:t>
            </a:fld>
            <a:endParaRPr lang="fr-FR" altLang="fr-FR" dirty="0">
              <a:latin typeface="Inter" panose="02000503000000020004" pitchFamily="2" charset="0"/>
              <a:ea typeface="Inter" panose="02000503000000020004" pitchFamily="2" charset="0"/>
            </a:endParaRPr>
          </a:p>
        </p:txBody>
      </p:sp>
      <p:sp>
        <p:nvSpPr>
          <p:cNvPr id="28" name="Rectangle 27">
            <a:extLst>
              <a:ext uri="{FF2B5EF4-FFF2-40B4-BE49-F238E27FC236}">
                <a16:creationId xmlns:a16="http://schemas.microsoft.com/office/drawing/2014/main" id="{4C041ECC-D065-6EFF-50C7-08F2E93D312A}"/>
              </a:ext>
            </a:extLst>
          </p:cNvPr>
          <p:cNvSpPr/>
          <p:nvPr/>
        </p:nvSpPr>
        <p:spPr>
          <a:xfrm>
            <a:off x="361275" y="303610"/>
            <a:ext cx="68938" cy="411209"/>
          </a:xfrm>
          <a:prstGeom prst="rect">
            <a:avLst/>
          </a:prstGeom>
          <a:solidFill>
            <a:srgbClr val="581D74"/>
          </a:solidFill>
          <a:ln w="12700" cap="flat" cmpd="sng" algn="ctr">
            <a:noFill/>
            <a:prstDash val="solid"/>
            <a:miter lim="800000"/>
          </a:ln>
          <a:effectLst/>
        </p:spPr>
        <p:txBody>
          <a:bodyPr anchor="ctr"/>
          <a:lstStyle/>
          <a:p>
            <a:pPr algn="ctr" defTabSz="342900" eaLnBrk="1" fontAlgn="auto" hangingPunct="1">
              <a:spcBef>
                <a:spcPts val="0"/>
              </a:spcBef>
              <a:spcAft>
                <a:spcPts val="0"/>
              </a:spcAft>
              <a:defRPr/>
            </a:pPr>
            <a:endParaRPr lang="fr-FR" sz="2250" kern="0" dirty="0">
              <a:solidFill>
                <a:srgbClr val="FFFFFF"/>
              </a:solidFill>
              <a:latin typeface="Montserrat ExtraBold" pitchFamily="2" charset="0"/>
              <a:sym typeface="Arial"/>
            </a:endParaRPr>
          </a:p>
        </p:txBody>
      </p:sp>
      <p:sp>
        <p:nvSpPr>
          <p:cNvPr id="7" name="Text Placeholder 3">
            <a:extLst>
              <a:ext uri="{FF2B5EF4-FFF2-40B4-BE49-F238E27FC236}">
                <a16:creationId xmlns:a16="http://schemas.microsoft.com/office/drawing/2014/main" id="{212B1D2C-D469-3FB8-E829-51EA6248B6C3}"/>
              </a:ext>
            </a:extLst>
          </p:cNvPr>
          <p:cNvSpPr txBox="1">
            <a:spLocks/>
          </p:cNvSpPr>
          <p:nvPr/>
        </p:nvSpPr>
        <p:spPr>
          <a:xfrm>
            <a:off x="486484" y="680677"/>
            <a:ext cx="8559897" cy="315514"/>
          </a:xfrm>
          <a:prstGeom prst="rect">
            <a:avLst/>
          </a:prstGeom>
        </p:spPr>
        <p:txBody>
          <a:bodyPr/>
          <a:lstStyle>
            <a:lvl1pPr marL="450850" indent="-450850" algn="l" rtl="0" eaLnBrk="1" fontAlgn="base" hangingPunct="1">
              <a:lnSpc>
                <a:spcPct val="95000"/>
              </a:lnSpc>
              <a:spcBef>
                <a:spcPct val="0"/>
              </a:spcBef>
              <a:spcAft>
                <a:spcPct val="0"/>
              </a:spcAft>
              <a:buClr>
                <a:srgbClr val="4091A7"/>
              </a:buClr>
              <a:buAutoNum type="arabicPeriod"/>
              <a:defRPr sz="2200" b="1">
                <a:solidFill>
                  <a:schemeClr val="tx1"/>
                </a:solidFill>
                <a:latin typeface="+mn-lt"/>
                <a:ea typeface="+mn-ea"/>
                <a:cs typeface="+mn-cs"/>
              </a:defRPr>
            </a:lvl1pPr>
            <a:lvl2pPr marL="989013" indent="-266700" algn="l" rtl="0" eaLnBrk="1" fontAlgn="base" hangingPunct="1">
              <a:lnSpc>
                <a:spcPct val="95000"/>
              </a:lnSpc>
              <a:spcBef>
                <a:spcPct val="50000"/>
              </a:spcBef>
              <a:spcAft>
                <a:spcPct val="0"/>
              </a:spcAft>
              <a:buClr>
                <a:schemeClr val="bg2"/>
              </a:buClr>
              <a:buChar char="•"/>
              <a:defRPr sz="1400">
                <a:solidFill>
                  <a:schemeClr val="hlink"/>
                </a:solidFill>
                <a:latin typeface="+mn-lt"/>
              </a:defRPr>
            </a:lvl2pPr>
            <a:lvl3pPr marL="1397000" indent="-228600" algn="l" rtl="0" eaLnBrk="1" fontAlgn="base" hangingPunct="1">
              <a:lnSpc>
                <a:spcPct val="95000"/>
              </a:lnSpc>
              <a:spcBef>
                <a:spcPct val="0"/>
              </a:spcBef>
              <a:spcAft>
                <a:spcPct val="0"/>
              </a:spcAft>
              <a:buClr>
                <a:schemeClr val="hlink"/>
              </a:buClr>
              <a:buFont typeface="Verdana" pitchFamily="34" charset="0"/>
              <a:buChar char="–"/>
              <a:defRPr sz="1200">
                <a:solidFill>
                  <a:schemeClr val="tx2"/>
                </a:solidFill>
                <a:latin typeface="+mn-lt"/>
              </a:defRPr>
            </a:lvl3pPr>
            <a:lvl4pPr marL="1785938" indent="-209550" algn="l" rtl="0" eaLnBrk="1" fontAlgn="base" hangingPunct="1">
              <a:lnSpc>
                <a:spcPct val="95000"/>
              </a:lnSpc>
              <a:spcBef>
                <a:spcPct val="0"/>
              </a:spcBef>
              <a:spcAft>
                <a:spcPct val="0"/>
              </a:spcAft>
              <a:buChar char="–"/>
              <a:defRPr sz="1100">
                <a:solidFill>
                  <a:schemeClr val="tx2"/>
                </a:solidFill>
                <a:latin typeface="+mn-lt"/>
              </a:defRPr>
            </a:lvl4pPr>
            <a:lvl5pPr marL="1965325" indent="3175" algn="l" rtl="0" eaLnBrk="1" fontAlgn="base" hangingPunct="1">
              <a:lnSpc>
                <a:spcPct val="95000"/>
              </a:lnSpc>
              <a:spcBef>
                <a:spcPct val="0"/>
              </a:spcBef>
              <a:spcAft>
                <a:spcPct val="0"/>
              </a:spcAft>
              <a:defRPr sz="1000">
                <a:solidFill>
                  <a:schemeClr val="tx2"/>
                </a:solidFill>
                <a:latin typeface="+mn-lt"/>
              </a:defRPr>
            </a:lvl5pPr>
            <a:lvl6pPr marL="2422525" indent="3175" algn="l" rtl="0" eaLnBrk="1" fontAlgn="base" hangingPunct="1">
              <a:lnSpc>
                <a:spcPct val="95000"/>
              </a:lnSpc>
              <a:spcBef>
                <a:spcPct val="0"/>
              </a:spcBef>
              <a:spcAft>
                <a:spcPct val="0"/>
              </a:spcAft>
              <a:defRPr sz="1000">
                <a:solidFill>
                  <a:schemeClr val="tx2"/>
                </a:solidFill>
                <a:latin typeface="+mn-lt"/>
              </a:defRPr>
            </a:lvl6pPr>
            <a:lvl7pPr marL="2879725" indent="3175" algn="l" rtl="0" eaLnBrk="1" fontAlgn="base" hangingPunct="1">
              <a:lnSpc>
                <a:spcPct val="95000"/>
              </a:lnSpc>
              <a:spcBef>
                <a:spcPct val="0"/>
              </a:spcBef>
              <a:spcAft>
                <a:spcPct val="0"/>
              </a:spcAft>
              <a:defRPr sz="1000">
                <a:solidFill>
                  <a:schemeClr val="tx2"/>
                </a:solidFill>
                <a:latin typeface="+mn-lt"/>
              </a:defRPr>
            </a:lvl7pPr>
            <a:lvl8pPr marL="3336925" indent="3175" algn="l" rtl="0" eaLnBrk="1" fontAlgn="base" hangingPunct="1">
              <a:lnSpc>
                <a:spcPct val="95000"/>
              </a:lnSpc>
              <a:spcBef>
                <a:spcPct val="0"/>
              </a:spcBef>
              <a:spcAft>
                <a:spcPct val="0"/>
              </a:spcAft>
              <a:defRPr sz="1000">
                <a:solidFill>
                  <a:schemeClr val="tx2"/>
                </a:solidFill>
                <a:latin typeface="+mn-lt"/>
              </a:defRPr>
            </a:lvl8pPr>
            <a:lvl9pPr marL="3794125" indent="3175" algn="l" rtl="0" eaLnBrk="1" fontAlgn="base" hangingPunct="1">
              <a:lnSpc>
                <a:spcPct val="95000"/>
              </a:lnSpc>
              <a:spcBef>
                <a:spcPct val="0"/>
              </a:spcBef>
              <a:spcAft>
                <a:spcPct val="0"/>
              </a:spcAft>
              <a:defRPr sz="1000">
                <a:solidFill>
                  <a:schemeClr val="tx2"/>
                </a:solidFill>
                <a:latin typeface="+mn-lt"/>
              </a:defRPr>
            </a:lvl9pPr>
          </a:lstStyle>
          <a:p>
            <a:pPr marL="0" indent="0">
              <a:buNone/>
            </a:pPr>
            <a:endParaRPr lang="en-US" sz="1500" kern="0" dirty="0">
              <a:solidFill>
                <a:srgbClr val="3F589E"/>
              </a:solidFill>
            </a:endParaRPr>
          </a:p>
        </p:txBody>
      </p:sp>
      <p:sp>
        <p:nvSpPr>
          <p:cNvPr id="5" name="Text Placeholder 3">
            <a:extLst>
              <a:ext uri="{FF2B5EF4-FFF2-40B4-BE49-F238E27FC236}">
                <a16:creationId xmlns:a16="http://schemas.microsoft.com/office/drawing/2014/main" id="{428106DA-9FBB-9602-1A62-D67683C4234B}"/>
              </a:ext>
            </a:extLst>
          </p:cNvPr>
          <p:cNvSpPr txBox="1">
            <a:spLocks/>
          </p:cNvSpPr>
          <p:nvPr/>
        </p:nvSpPr>
        <p:spPr>
          <a:xfrm>
            <a:off x="486484" y="680677"/>
            <a:ext cx="8559897" cy="315514"/>
          </a:xfrm>
          <a:prstGeom prst="rect">
            <a:avLst/>
          </a:prstGeom>
        </p:spPr>
        <p:txBody>
          <a:bodyPr/>
          <a:lstStyle>
            <a:lvl1pPr marL="450850" indent="-450850" algn="l" rtl="0" eaLnBrk="1" fontAlgn="base" hangingPunct="1">
              <a:lnSpc>
                <a:spcPct val="95000"/>
              </a:lnSpc>
              <a:spcBef>
                <a:spcPct val="0"/>
              </a:spcBef>
              <a:spcAft>
                <a:spcPct val="0"/>
              </a:spcAft>
              <a:buClr>
                <a:srgbClr val="4091A7"/>
              </a:buClr>
              <a:buAutoNum type="arabicPeriod"/>
              <a:defRPr sz="2200" b="1">
                <a:solidFill>
                  <a:schemeClr val="tx1"/>
                </a:solidFill>
                <a:latin typeface="+mn-lt"/>
                <a:ea typeface="+mn-ea"/>
                <a:cs typeface="+mn-cs"/>
              </a:defRPr>
            </a:lvl1pPr>
            <a:lvl2pPr marL="989013" indent="-266700" algn="l" rtl="0" eaLnBrk="1" fontAlgn="base" hangingPunct="1">
              <a:lnSpc>
                <a:spcPct val="95000"/>
              </a:lnSpc>
              <a:spcBef>
                <a:spcPct val="50000"/>
              </a:spcBef>
              <a:spcAft>
                <a:spcPct val="0"/>
              </a:spcAft>
              <a:buClr>
                <a:schemeClr val="bg2"/>
              </a:buClr>
              <a:buChar char="•"/>
              <a:defRPr sz="1400">
                <a:solidFill>
                  <a:schemeClr val="hlink"/>
                </a:solidFill>
                <a:latin typeface="+mn-lt"/>
              </a:defRPr>
            </a:lvl2pPr>
            <a:lvl3pPr marL="1397000" indent="-228600" algn="l" rtl="0" eaLnBrk="1" fontAlgn="base" hangingPunct="1">
              <a:lnSpc>
                <a:spcPct val="95000"/>
              </a:lnSpc>
              <a:spcBef>
                <a:spcPct val="0"/>
              </a:spcBef>
              <a:spcAft>
                <a:spcPct val="0"/>
              </a:spcAft>
              <a:buClr>
                <a:schemeClr val="hlink"/>
              </a:buClr>
              <a:buFont typeface="Verdana" pitchFamily="34" charset="0"/>
              <a:buChar char="–"/>
              <a:defRPr sz="1200">
                <a:solidFill>
                  <a:schemeClr val="tx2"/>
                </a:solidFill>
                <a:latin typeface="+mn-lt"/>
              </a:defRPr>
            </a:lvl3pPr>
            <a:lvl4pPr marL="1785938" indent="-209550" algn="l" rtl="0" eaLnBrk="1" fontAlgn="base" hangingPunct="1">
              <a:lnSpc>
                <a:spcPct val="95000"/>
              </a:lnSpc>
              <a:spcBef>
                <a:spcPct val="0"/>
              </a:spcBef>
              <a:spcAft>
                <a:spcPct val="0"/>
              </a:spcAft>
              <a:buChar char="–"/>
              <a:defRPr sz="1100">
                <a:solidFill>
                  <a:schemeClr val="tx2"/>
                </a:solidFill>
                <a:latin typeface="+mn-lt"/>
              </a:defRPr>
            </a:lvl4pPr>
            <a:lvl5pPr marL="1965325" indent="3175" algn="l" rtl="0" eaLnBrk="1" fontAlgn="base" hangingPunct="1">
              <a:lnSpc>
                <a:spcPct val="95000"/>
              </a:lnSpc>
              <a:spcBef>
                <a:spcPct val="0"/>
              </a:spcBef>
              <a:spcAft>
                <a:spcPct val="0"/>
              </a:spcAft>
              <a:defRPr sz="1000">
                <a:solidFill>
                  <a:schemeClr val="tx2"/>
                </a:solidFill>
                <a:latin typeface="+mn-lt"/>
              </a:defRPr>
            </a:lvl5pPr>
            <a:lvl6pPr marL="2422525" indent="3175" algn="l" rtl="0" eaLnBrk="1" fontAlgn="base" hangingPunct="1">
              <a:lnSpc>
                <a:spcPct val="95000"/>
              </a:lnSpc>
              <a:spcBef>
                <a:spcPct val="0"/>
              </a:spcBef>
              <a:spcAft>
                <a:spcPct val="0"/>
              </a:spcAft>
              <a:defRPr sz="1000">
                <a:solidFill>
                  <a:schemeClr val="tx2"/>
                </a:solidFill>
                <a:latin typeface="+mn-lt"/>
              </a:defRPr>
            </a:lvl6pPr>
            <a:lvl7pPr marL="2879725" indent="3175" algn="l" rtl="0" eaLnBrk="1" fontAlgn="base" hangingPunct="1">
              <a:lnSpc>
                <a:spcPct val="95000"/>
              </a:lnSpc>
              <a:spcBef>
                <a:spcPct val="0"/>
              </a:spcBef>
              <a:spcAft>
                <a:spcPct val="0"/>
              </a:spcAft>
              <a:defRPr sz="1000">
                <a:solidFill>
                  <a:schemeClr val="tx2"/>
                </a:solidFill>
                <a:latin typeface="+mn-lt"/>
              </a:defRPr>
            </a:lvl7pPr>
            <a:lvl8pPr marL="3336925" indent="3175" algn="l" rtl="0" eaLnBrk="1" fontAlgn="base" hangingPunct="1">
              <a:lnSpc>
                <a:spcPct val="95000"/>
              </a:lnSpc>
              <a:spcBef>
                <a:spcPct val="0"/>
              </a:spcBef>
              <a:spcAft>
                <a:spcPct val="0"/>
              </a:spcAft>
              <a:defRPr sz="1000">
                <a:solidFill>
                  <a:schemeClr val="tx2"/>
                </a:solidFill>
                <a:latin typeface="+mn-lt"/>
              </a:defRPr>
            </a:lvl8pPr>
            <a:lvl9pPr marL="3794125" indent="3175" algn="l" rtl="0" eaLnBrk="1" fontAlgn="base" hangingPunct="1">
              <a:lnSpc>
                <a:spcPct val="95000"/>
              </a:lnSpc>
              <a:spcBef>
                <a:spcPct val="0"/>
              </a:spcBef>
              <a:spcAft>
                <a:spcPct val="0"/>
              </a:spcAft>
              <a:defRPr sz="1000">
                <a:solidFill>
                  <a:schemeClr val="tx2"/>
                </a:solidFill>
                <a:latin typeface="+mn-lt"/>
              </a:defRPr>
            </a:lvl9pPr>
          </a:lstStyle>
          <a:p>
            <a:pPr marL="0" indent="0">
              <a:buNone/>
            </a:pPr>
            <a:r>
              <a:rPr lang="en-US" sz="1500" kern="0" dirty="0">
                <a:solidFill>
                  <a:srgbClr val="3F589E"/>
                </a:solidFill>
                <a:latin typeface="Arial" panose="020B0604020202020204" pitchFamily="34" charset="0"/>
                <a:cs typeface="Arial" panose="020B0604020202020204" pitchFamily="34" charset="0"/>
              </a:rPr>
              <a:t>Trade deficit with China widened – hard to compete with cheap prices &amp; higher quality products</a:t>
            </a:r>
          </a:p>
        </p:txBody>
      </p:sp>
      <p:graphicFrame>
        <p:nvGraphicFramePr>
          <p:cNvPr id="9" name="Chart 8">
            <a:extLst>
              <a:ext uri="{FF2B5EF4-FFF2-40B4-BE49-F238E27FC236}">
                <a16:creationId xmlns:a16="http://schemas.microsoft.com/office/drawing/2014/main" id="{9B7B1761-B7F3-3ABD-A676-7CB25F57043F}"/>
              </a:ext>
            </a:extLst>
          </p:cNvPr>
          <p:cNvGraphicFramePr>
            <a:graphicFrameLocks/>
          </p:cNvGraphicFramePr>
          <p:nvPr>
            <p:extLst>
              <p:ext uri="{D42A27DB-BD31-4B8C-83A1-F6EECF244321}">
                <p14:modId xmlns:p14="http://schemas.microsoft.com/office/powerpoint/2010/main" val="2967647573"/>
              </p:ext>
            </p:extLst>
          </p:nvPr>
        </p:nvGraphicFramePr>
        <p:xfrm>
          <a:off x="1371600" y="1543050"/>
          <a:ext cx="6400800" cy="274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465737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145A9-35DE-D6CB-837B-182AA6835185}"/>
              </a:ext>
            </a:extLst>
          </p:cNvPr>
          <p:cNvSpPr>
            <a:spLocks noGrp="1"/>
          </p:cNvSpPr>
          <p:nvPr>
            <p:ph type="title"/>
          </p:nvPr>
        </p:nvSpPr>
        <p:spPr>
          <a:xfrm>
            <a:off x="539751" y="303610"/>
            <a:ext cx="8242974" cy="411209"/>
          </a:xfrm>
        </p:spPr>
        <p:txBody>
          <a:bodyPr anchor="ctr"/>
          <a:lstStyle/>
          <a:p>
            <a:r>
              <a:rPr lang="en-US" dirty="0">
                <a:latin typeface="Arial" panose="020B0604020202020204" pitchFamily="34" charset="0"/>
                <a:ea typeface="Inter" panose="02000503000000020004" pitchFamily="2" charset="0"/>
                <a:cs typeface="Arial" panose="020B0604020202020204" pitchFamily="34" charset="0"/>
              </a:rPr>
              <a:t>More regionalization - deep regionalization at work and tariffs will further it</a:t>
            </a:r>
          </a:p>
        </p:txBody>
      </p:sp>
      <p:sp>
        <p:nvSpPr>
          <p:cNvPr id="4" name="Slide Number Placeholder 3">
            <a:extLst>
              <a:ext uri="{FF2B5EF4-FFF2-40B4-BE49-F238E27FC236}">
                <a16:creationId xmlns:a16="http://schemas.microsoft.com/office/drawing/2014/main" id="{6E273BC8-BB6B-7E90-891B-9177C1F06EFC}"/>
              </a:ext>
            </a:extLst>
          </p:cNvPr>
          <p:cNvSpPr>
            <a:spLocks noGrp="1"/>
          </p:cNvSpPr>
          <p:nvPr>
            <p:ph type="sldNum" sz="quarter" idx="11"/>
          </p:nvPr>
        </p:nvSpPr>
        <p:spPr/>
        <p:txBody>
          <a:bodyPr/>
          <a:lstStyle/>
          <a:p>
            <a:pPr>
              <a:defRPr/>
            </a:pPr>
            <a:fld id="{D65D56CB-8290-4AD4-92E8-B8E13A68A8FF}" type="slidenum">
              <a:rPr lang="fr-FR" altLang="fr-FR" smtClean="0">
                <a:latin typeface="Inter" panose="02000503000000020004" pitchFamily="2" charset="0"/>
                <a:ea typeface="Inter" panose="02000503000000020004" pitchFamily="2" charset="0"/>
              </a:rPr>
              <a:pPr>
                <a:defRPr/>
              </a:pPr>
              <a:t>18</a:t>
            </a:fld>
            <a:endParaRPr lang="fr-FR" altLang="fr-FR">
              <a:latin typeface="Inter" panose="02000503000000020004" pitchFamily="2" charset="0"/>
              <a:ea typeface="Inter" panose="02000503000000020004" pitchFamily="2" charset="0"/>
            </a:endParaRPr>
          </a:p>
        </p:txBody>
      </p:sp>
      <p:sp>
        <p:nvSpPr>
          <p:cNvPr id="28" name="Rectangle 27">
            <a:extLst>
              <a:ext uri="{FF2B5EF4-FFF2-40B4-BE49-F238E27FC236}">
                <a16:creationId xmlns:a16="http://schemas.microsoft.com/office/drawing/2014/main" id="{4C041ECC-D065-6EFF-50C7-08F2E93D312A}"/>
              </a:ext>
            </a:extLst>
          </p:cNvPr>
          <p:cNvSpPr/>
          <p:nvPr/>
        </p:nvSpPr>
        <p:spPr>
          <a:xfrm>
            <a:off x="361275" y="303610"/>
            <a:ext cx="68938" cy="411209"/>
          </a:xfrm>
          <a:prstGeom prst="rect">
            <a:avLst/>
          </a:prstGeom>
          <a:solidFill>
            <a:srgbClr val="581D74"/>
          </a:solidFill>
          <a:ln w="12700" cap="flat" cmpd="sng" algn="ctr">
            <a:noFill/>
            <a:prstDash val="solid"/>
            <a:miter lim="800000"/>
          </a:ln>
          <a:effectLst/>
        </p:spPr>
        <p:txBody>
          <a:bodyPr anchor="ctr"/>
          <a:lstStyle/>
          <a:p>
            <a:pPr algn="ctr" defTabSz="342900" eaLnBrk="1" fontAlgn="auto" hangingPunct="1">
              <a:spcBef>
                <a:spcPts val="0"/>
              </a:spcBef>
              <a:spcAft>
                <a:spcPts val="0"/>
              </a:spcAft>
              <a:defRPr/>
            </a:pPr>
            <a:endParaRPr lang="fr-FR" sz="2250" kern="0">
              <a:solidFill>
                <a:srgbClr val="FFFFFF"/>
              </a:solidFill>
              <a:latin typeface="Montserrat ExtraBold" pitchFamily="2" charset="0"/>
              <a:sym typeface="Arial"/>
            </a:endParaRPr>
          </a:p>
        </p:txBody>
      </p:sp>
      <p:pic>
        <p:nvPicPr>
          <p:cNvPr id="3" name="Picture 2">
            <a:extLst>
              <a:ext uri="{FF2B5EF4-FFF2-40B4-BE49-F238E27FC236}">
                <a16:creationId xmlns:a16="http://schemas.microsoft.com/office/drawing/2014/main" id="{CC336BA4-DDC4-F0B1-C038-C11F2F9DF872}"/>
              </a:ext>
            </a:extLst>
          </p:cNvPr>
          <p:cNvPicPr>
            <a:picLocks noChangeAspect="1"/>
          </p:cNvPicPr>
          <p:nvPr/>
        </p:nvPicPr>
        <p:blipFill rotWithShape="1">
          <a:blip r:embed="rId3"/>
          <a:srcRect t="4305"/>
          <a:stretch/>
        </p:blipFill>
        <p:spPr bwMode="auto">
          <a:xfrm>
            <a:off x="1469227" y="1063600"/>
            <a:ext cx="6059438" cy="3415293"/>
          </a:xfrm>
          <a:prstGeom prst="rect">
            <a:avLst/>
          </a:prstGeom>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96867BE3-D7BE-6FA6-6515-E15D65D9FE68}"/>
              </a:ext>
            </a:extLst>
          </p:cNvPr>
          <p:cNvSpPr txBox="1"/>
          <p:nvPr/>
        </p:nvSpPr>
        <p:spPr>
          <a:xfrm>
            <a:off x="1204447" y="832767"/>
            <a:ext cx="6579798" cy="253916"/>
          </a:xfrm>
          <a:prstGeom prst="rect">
            <a:avLst/>
          </a:prstGeom>
          <a:noFill/>
        </p:spPr>
        <p:txBody>
          <a:bodyPr wrap="square">
            <a:spAutoFit/>
          </a:bodyPr>
          <a:lstStyle/>
          <a:p>
            <a:pPr algn="just">
              <a:spcBef>
                <a:spcPts val="0"/>
              </a:spcBef>
              <a:spcAft>
                <a:spcPts val="0"/>
              </a:spcAft>
            </a:pPr>
            <a:r>
              <a:rPr lang="en-US" sz="1050" b="1" dirty="0">
                <a:solidFill>
                  <a:srgbClr val="581D74"/>
                </a:solidFill>
                <a:latin typeface="Arial" panose="020B0604020202020204" pitchFamily="34" charset="0"/>
                <a:ea typeface="PMingLiU" panose="02020500000000000000" pitchFamily="18" charset="-120"/>
                <a:cs typeface="Times New Roman" panose="02020603050405020304" pitchFamily="18" charset="0"/>
              </a:rPr>
              <a:t>ASEAN trade relationship with major partners (in USD, year 2023)</a:t>
            </a:r>
            <a:endParaRPr lang="en-US" sz="1050" b="1" dirty="0">
              <a:solidFill>
                <a:srgbClr val="581D74"/>
              </a:solidFill>
              <a:latin typeface="Montserrat" panose="00000500000000000000" pitchFamily="2" charset="0"/>
              <a:ea typeface="SimSun" panose="02010600030101010101" pitchFamily="2" charset="-122"/>
              <a:cs typeface="Times New Roman" panose="02020603050405020304" pitchFamily="18" charset="0"/>
            </a:endParaRPr>
          </a:p>
        </p:txBody>
      </p:sp>
      <p:sp>
        <p:nvSpPr>
          <p:cNvPr id="9" name="TextBox 8">
            <a:extLst>
              <a:ext uri="{FF2B5EF4-FFF2-40B4-BE49-F238E27FC236}">
                <a16:creationId xmlns:a16="http://schemas.microsoft.com/office/drawing/2014/main" id="{E7A6D51C-5DAE-2EC9-6B95-04C0E4E815D0}"/>
              </a:ext>
            </a:extLst>
          </p:cNvPr>
          <p:cNvSpPr txBox="1"/>
          <p:nvPr/>
        </p:nvSpPr>
        <p:spPr>
          <a:xfrm>
            <a:off x="1469227" y="4478893"/>
            <a:ext cx="4572000" cy="338554"/>
          </a:xfrm>
          <a:prstGeom prst="rect">
            <a:avLst/>
          </a:prstGeom>
          <a:noFill/>
        </p:spPr>
        <p:txBody>
          <a:bodyPr wrap="square">
            <a:spAutoFit/>
          </a:bodyPr>
          <a:lstStyle/>
          <a:p>
            <a:pPr algn="just">
              <a:spcBef>
                <a:spcPts val="0"/>
              </a:spcBef>
              <a:spcAft>
                <a:spcPts val="0"/>
              </a:spcAft>
            </a:pPr>
            <a:r>
              <a:rPr lang="en-US" sz="800" dirty="0">
                <a:solidFill>
                  <a:srgbClr val="000000"/>
                </a:solidFill>
                <a:latin typeface="Arial" panose="020B0604020202020204" pitchFamily="34" charset="0"/>
                <a:ea typeface="PMingLiU" panose="02020500000000000000" pitchFamily="18" charset="-120"/>
                <a:cs typeface="Times New Roman" panose="02020603050405020304" pitchFamily="18" charset="0"/>
              </a:rPr>
              <a:t>Source: Natixis, UN </a:t>
            </a:r>
            <a:r>
              <a:rPr lang="en-US" sz="800" dirty="0" err="1">
                <a:solidFill>
                  <a:srgbClr val="000000"/>
                </a:solidFill>
                <a:latin typeface="Arial" panose="020B0604020202020204" pitchFamily="34" charset="0"/>
                <a:ea typeface="PMingLiU" panose="02020500000000000000" pitchFamily="18" charset="-120"/>
                <a:cs typeface="Times New Roman" panose="02020603050405020304" pitchFamily="18" charset="0"/>
              </a:rPr>
              <a:t>Comtrade</a:t>
            </a:r>
            <a:endParaRPr lang="en-US" sz="800" dirty="0">
              <a:solidFill>
                <a:srgbClr val="000000"/>
              </a:solidFill>
              <a:latin typeface="Arial" panose="020B0604020202020204" pitchFamily="34" charset="0"/>
              <a:ea typeface="PMingLiU" panose="02020500000000000000" pitchFamily="18" charset="-120"/>
              <a:cs typeface="Times New Roman" panose="02020603050405020304" pitchFamily="18" charset="0"/>
            </a:endParaRPr>
          </a:p>
          <a:p>
            <a:pPr algn="just">
              <a:spcBef>
                <a:spcPts val="0"/>
              </a:spcBef>
              <a:spcAft>
                <a:spcPts val="0"/>
              </a:spcAft>
            </a:pPr>
            <a:r>
              <a:rPr lang="en-US" sz="800" dirty="0">
                <a:solidFill>
                  <a:srgbClr val="000000"/>
                </a:solidFill>
                <a:latin typeface="Arial" panose="020B0604020202020204" pitchFamily="34" charset="0"/>
                <a:ea typeface="PMingLiU" panose="02020500000000000000" pitchFamily="18" charset="-120"/>
                <a:cs typeface="Times New Roman" panose="02020603050405020304" pitchFamily="18" charset="0"/>
              </a:rPr>
              <a:t>N.B. Goods trade data for ASEAN countries is only up to 2023.</a:t>
            </a:r>
            <a:endParaRPr lang="en-US" sz="800" dirty="0">
              <a:solidFill>
                <a:srgbClr val="581D74"/>
              </a:solidFill>
              <a:latin typeface="Montserrat" panose="00000500000000000000" pitchFamily="2"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6158380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145A9-35DE-D6CB-837B-182AA6835185}"/>
              </a:ext>
            </a:extLst>
          </p:cNvPr>
          <p:cNvSpPr>
            <a:spLocks noGrp="1"/>
          </p:cNvSpPr>
          <p:nvPr>
            <p:ph type="title"/>
          </p:nvPr>
        </p:nvSpPr>
        <p:spPr>
          <a:xfrm>
            <a:off x="539750" y="269468"/>
            <a:ext cx="8064500" cy="411209"/>
          </a:xfrm>
        </p:spPr>
        <p:txBody>
          <a:bodyPr anchor="ctr"/>
          <a:lstStyle/>
          <a:p>
            <a:r>
              <a:rPr lang="en-US" dirty="0">
                <a:latin typeface="Arial" panose="020B0604020202020204" pitchFamily="34" charset="0"/>
                <a:cs typeface="Arial" panose="020B0604020202020204" pitchFamily="34" charset="0"/>
              </a:rPr>
              <a:t>Tariffs are not just targeting trade but investment flows</a:t>
            </a:r>
            <a:endParaRPr lang="en-US" dirty="0">
              <a:latin typeface="Arial" panose="020B0604020202020204" pitchFamily="34" charset="0"/>
              <a:ea typeface="Inter" panose="02000503000000020004" pitchFamily="2" charset="0"/>
              <a:cs typeface="Arial" panose="020B0604020202020204" pitchFamily="34" charset="0"/>
            </a:endParaRPr>
          </a:p>
        </p:txBody>
      </p:sp>
      <p:sp>
        <p:nvSpPr>
          <p:cNvPr id="4" name="Slide Number Placeholder 3">
            <a:extLst>
              <a:ext uri="{FF2B5EF4-FFF2-40B4-BE49-F238E27FC236}">
                <a16:creationId xmlns:a16="http://schemas.microsoft.com/office/drawing/2014/main" id="{6E273BC8-BB6B-7E90-891B-9177C1F06EFC}"/>
              </a:ext>
            </a:extLst>
          </p:cNvPr>
          <p:cNvSpPr>
            <a:spLocks noGrp="1"/>
          </p:cNvSpPr>
          <p:nvPr>
            <p:ph type="sldNum" sz="quarter" idx="11"/>
          </p:nvPr>
        </p:nvSpPr>
        <p:spPr/>
        <p:txBody>
          <a:bodyPr/>
          <a:lstStyle/>
          <a:p>
            <a:pPr>
              <a:defRPr/>
            </a:pPr>
            <a:fld id="{D65D56CB-8290-4AD4-92E8-B8E13A68A8FF}" type="slidenum">
              <a:rPr lang="fr-FR" altLang="fr-FR" smtClean="0">
                <a:latin typeface="Inter" panose="02000503000000020004" pitchFamily="2" charset="0"/>
                <a:ea typeface="Inter" panose="02000503000000020004" pitchFamily="2" charset="0"/>
              </a:rPr>
              <a:pPr>
                <a:defRPr/>
              </a:pPr>
              <a:t>19</a:t>
            </a:fld>
            <a:endParaRPr lang="fr-FR" altLang="fr-FR">
              <a:latin typeface="Inter" panose="02000503000000020004" pitchFamily="2" charset="0"/>
              <a:ea typeface="Inter" panose="02000503000000020004" pitchFamily="2" charset="0"/>
            </a:endParaRPr>
          </a:p>
        </p:txBody>
      </p:sp>
      <p:sp>
        <p:nvSpPr>
          <p:cNvPr id="28" name="Rectangle 27">
            <a:extLst>
              <a:ext uri="{FF2B5EF4-FFF2-40B4-BE49-F238E27FC236}">
                <a16:creationId xmlns:a16="http://schemas.microsoft.com/office/drawing/2014/main" id="{4C041ECC-D065-6EFF-50C7-08F2E93D312A}"/>
              </a:ext>
            </a:extLst>
          </p:cNvPr>
          <p:cNvSpPr/>
          <p:nvPr/>
        </p:nvSpPr>
        <p:spPr>
          <a:xfrm>
            <a:off x="361275" y="303610"/>
            <a:ext cx="68938" cy="411209"/>
          </a:xfrm>
          <a:prstGeom prst="rect">
            <a:avLst/>
          </a:prstGeom>
          <a:solidFill>
            <a:srgbClr val="581D74"/>
          </a:solidFill>
          <a:ln w="12700" cap="flat" cmpd="sng" algn="ctr">
            <a:noFill/>
            <a:prstDash val="solid"/>
            <a:miter lim="800000"/>
          </a:ln>
          <a:effectLst/>
        </p:spPr>
        <p:txBody>
          <a:bodyPr anchor="ctr"/>
          <a:lstStyle/>
          <a:p>
            <a:pPr algn="ctr" defTabSz="342900" eaLnBrk="1" fontAlgn="auto" hangingPunct="1">
              <a:spcBef>
                <a:spcPts val="0"/>
              </a:spcBef>
              <a:spcAft>
                <a:spcPts val="0"/>
              </a:spcAft>
              <a:defRPr/>
            </a:pPr>
            <a:endParaRPr lang="fr-FR" sz="2250" kern="0">
              <a:solidFill>
                <a:srgbClr val="FFFFFF"/>
              </a:solidFill>
              <a:latin typeface="Montserrat ExtraBold" pitchFamily="2" charset="0"/>
              <a:sym typeface="Arial"/>
            </a:endParaRPr>
          </a:p>
        </p:txBody>
      </p:sp>
      <p:graphicFrame>
        <p:nvGraphicFramePr>
          <p:cNvPr id="5" name="Chart 4">
            <a:extLst>
              <a:ext uri="{FF2B5EF4-FFF2-40B4-BE49-F238E27FC236}">
                <a16:creationId xmlns:a16="http://schemas.microsoft.com/office/drawing/2014/main" id="{3248060E-C8C8-A94A-8C25-584DE0D1352D}"/>
              </a:ext>
            </a:extLst>
          </p:cNvPr>
          <p:cNvGraphicFramePr/>
          <p:nvPr/>
        </p:nvGraphicFramePr>
        <p:xfrm>
          <a:off x="274320" y="1402766"/>
          <a:ext cx="41148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09EDC120-C94E-3C4A-7B4B-2F1B0F3CD93C}"/>
              </a:ext>
            </a:extLst>
          </p:cNvPr>
          <p:cNvGraphicFramePr/>
          <p:nvPr>
            <p:extLst>
              <p:ext uri="{D42A27DB-BD31-4B8C-83A1-F6EECF244321}">
                <p14:modId xmlns:p14="http://schemas.microsoft.com/office/powerpoint/2010/main" val="3379993942"/>
              </p:ext>
            </p:extLst>
          </p:nvPr>
        </p:nvGraphicFramePr>
        <p:xfrm>
          <a:off x="4572000" y="1402766"/>
          <a:ext cx="41148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 Placeholder 3">
            <a:extLst>
              <a:ext uri="{FF2B5EF4-FFF2-40B4-BE49-F238E27FC236}">
                <a16:creationId xmlns:a16="http://schemas.microsoft.com/office/drawing/2014/main" id="{212B1D2C-D469-3FB8-E829-51EA6248B6C3}"/>
              </a:ext>
            </a:extLst>
          </p:cNvPr>
          <p:cNvSpPr txBox="1">
            <a:spLocks/>
          </p:cNvSpPr>
          <p:nvPr/>
        </p:nvSpPr>
        <p:spPr>
          <a:xfrm>
            <a:off x="486484" y="680677"/>
            <a:ext cx="8559897" cy="315514"/>
          </a:xfrm>
          <a:prstGeom prst="rect">
            <a:avLst/>
          </a:prstGeom>
        </p:spPr>
        <p:txBody>
          <a:bodyPr/>
          <a:lstStyle>
            <a:lvl1pPr marL="450850" indent="-450850" algn="l" rtl="0" eaLnBrk="1" fontAlgn="base" hangingPunct="1">
              <a:lnSpc>
                <a:spcPct val="95000"/>
              </a:lnSpc>
              <a:spcBef>
                <a:spcPct val="0"/>
              </a:spcBef>
              <a:spcAft>
                <a:spcPct val="0"/>
              </a:spcAft>
              <a:buClr>
                <a:srgbClr val="4091A7"/>
              </a:buClr>
              <a:buAutoNum type="arabicPeriod"/>
              <a:defRPr sz="2200" b="1">
                <a:solidFill>
                  <a:schemeClr val="tx1"/>
                </a:solidFill>
                <a:latin typeface="+mn-lt"/>
                <a:ea typeface="+mn-ea"/>
                <a:cs typeface="+mn-cs"/>
              </a:defRPr>
            </a:lvl1pPr>
            <a:lvl2pPr marL="989013" indent="-266700" algn="l" rtl="0" eaLnBrk="1" fontAlgn="base" hangingPunct="1">
              <a:lnSpc>
                <a:spcPct val="95000"/>
              </a:lnSpc>
              <a:spcBef>
                <a:spcPct val="50000"/>
              </a:spcBef>
              <a:spcAft>
                <a:spcPct val="0"/>
              </a:spcAft>
              <a:buClr>
                <a:schemeClr val="bg2"/>
              </a:buClr>
              <a:buChar char="•"/>
              <a:defRPr sz="1400">
                <a:solidFill>
                  <a:schemeClr val="hlink"/>
                </a:solidFill>
                <a:latin typeface="+mn-lt"/>
              </a:defRPr>
            </a:lvl2pPr>
            <a:lvl3pPr marL="1397000" indent="-228600" algn="l" rtl="0" eaLnBrk="1" fontAlgn="base" hangingPunct="1">
              <a:lnSpc>
                <a:spcPct val="95000"/>
              </a:lnSpc>
              <a:spcBef>
                <a:spcPct val="0"/>
              </a:spcBef>
              <a:spcAft>
                <a:spcPct val="0"/>
              </a:spcAft>
              <a:buClr>
                <a:schemeClr val="hlink"/>
              </a:buClr>
              <a:buFont typeface="Verdana" pitchFamily="34" charset="0"/>
              <a:buChar char="–"/>
              <a:defRPr sz="1200">
                <a:solidFill>
                  <a:schemeClr val="tx2"/>
                </a:solidFill>
                <a:latin typeface="+mn-lt"/>
              </a:defRPr>
            </a:lvl3pPr>
            <a:lvl4pPr marL="1785938" indent="-209550" algn="l" rtl="0" eaLnBrk="1" fontAlgn="base" hangingPunct="1">
              <a:lnSpc>
                <a:spcPct val="95000"/>
              </a:lnSpc>
              <a:spcBef>
                <a:spcPct val="0"/>
              </a:spcBef>
              <a:spcAft>
                <a:spcPct val="0"/>
              </a:spcAft>
              <a:buChar char="–"/>
              <a:defRPr sz="1100">
                <a:solidFill>
                  <a:schemeClr val="tx2"/>
                </a:solidFill>
                <a:latin typeface="+mn-lt"/>
              </a:defRPr>
            </a:lvl4pPr>
            <a:lvl5pPr marL="1965325" indent="3175" algn="l" rtl="0" eaLnBrk="1" fontAlgn="base" hangingPunct="1">
              <a:lnSpc>
                <a:spcPct val="95000"/>
              </a:lnSpc>
              <a:spcBef>
                <a:spcPct val="0"/>
              </a:spcBef>
              <a:spcAft>
                <a:spcPct val="0"/>
              </a:spcAft>
              <a:defRPr sz="1000">
                <a:solidFill>
                  <a:schemeClr val="tx2"/>
                </a:solidFill>
                <a:latin typeface="+mn-lt"/>
              </a:defRPr>
            </a:lvl5pPr>
            <a:lvl6pPr marL="2422525" indent="3175" algn="l" rtl="0" eaLnBrk="1" fontAlgn="base" hangingPunct="1">
              <a:lnSpc>
                <a:spcPct val="95000"/>
              </a:lnSpc>
              <a:spcBef>
                <a:spcPct val="0"/>
              </a:spcBef>
              <a:spcAft>
                <a:spcPct val="0"/>
              </a:spcAft>
              <a:defRPr sz="1000">
                <a:solidFill>
                  <a:schemeClr val="tx2"/>
                </a:solidFill>
                <a:latin typeface="+mn-lt"/>
              </a:defRPr>
            </a:lvl6pPr>
            <a:lvl7pPr marL="2879725" indent="3175" algn="l" rtl="0" eaLnBrk="1" fontAlgn="base" hangingPunct="1">
              <a:lnSpc>
                <a:spcPct val="95000"/>
              </a:lnSpc>
              <a:spcBef>
                <a:spcPct val="0"/>
              </a:spcBef>
              <a:spcAft>
                <a:spcPct val="0"/>
              </a:spcAft>
              <a:defRPr sz="1000">
                <a:solidFill>
                  <a:schemeClr val="tx2"/>
                </a:solidFill>
                <a:latin typeface="+mn-lt"/>
              </a:defRPr>
            </a:lvl7pPr>
            <a:lvl8pPr marL="3336925" indent="3175" algn="l" rtl="0" eaLnBrk="1" fontAlgn="base" hangingPunct="1">
              <a:lnSpc>
                <a:spcPct val="95000"/>
              </a:lnSpc>
              <a:spcBef>
                <a:spcPct val="0"/>
              </a:spcBef>
              <a:spcAft>
                <a:spcPct val="0"/>
              </a:spcAft>
              <a:defRPr sz="1000">
                <a:solidFill>
                  <a:schemeClr val="tx2"/>
                </a:solidFill>
                <a:latin typeface="+mn-lt"/>
              </a:defRPr>
            </a:lvl8pPr>
            <a:lvl9pPr marL="3794125" indent="3175" algn="l" rtl="0" eaLnBrk="1" fontAlgn="base" hangingPunct="1">
              <a:lnSpc>
                <a:spcPct val="95000"/>
              </a:lnSpc>
              <a:spcBef>
                <a:spcPct val="0"/>
              </a:spcBef>
              <a:spcAft>
                <a:spcPct val="0"/>
              </a:spcAft>
              <a:defRPr sz="1000">
                <a:solidFill>
                  <a:schemeClr val="tx2"/>
                </a:solidFill>
                <a:latin typeface="+mn-lt"/>
              </a:defRPr>
            </a:lvl9pPr>
          </a:lstStyle>
          <a:p>
            <a:pPr marL="0" indent="0">
              <a:buNone/>
            </a:pPr>
            <a:r>
              <a:rPr lang="en-US" sz="1500" kern="0" dirty="0">
                <a:solidFill>
                  <a:srgbClr val="3F589E"/>
                </a:solidFill>
                <a:latin typeface="Arial" panose="020B0604020202020204" pitchFamily="34" charset="0"/>
                <a:cs typeface="Arial" panose="020B0604020202020204" pitchFamily="34" charset="0"/>
              </a:rPr>
              <a:t>Global investment reshuffled from China to EM Asia and Asia was just hammered; Asia will need to negotiate as many trade deals as possible</a:t>
            </a:r>
          </a:p>
        </p:txBody>
      </p:sp>
    </p:spTree>
    <p:extLst>
      <p:ext uri="{BB962C8B-B14F-4D97-AF65-F5344CB8AC3E}">
        <p14:creationId xmlns:p14="http://schemas.microsoft.com/office/powerpoint/2010/main" val="29176432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FBB395-7E42-F349-8075-55CDAF39EBAD}"/>
              </a:ext>
            </a:extLst>
          </p:cNvPr>
          <p:cNvSpPr>
            <a:spLocks noGrp="1"/>
          </p:cNvSpPr>
          <p:nvPr>
            <p:ph type="title"/>
          </p:nvPr>
        </p:nvSpPr>
        <p:spPr>
          <a:xfrm>
            <a:off x="385322" y="2173806"/>
            <a:ext cx="2719828" cy="389953"/>
          </a:xfrm>
        </p:spPr>
        <p:txBody>
          <a:bodyPr/>
          <a:lstStyle/>
          <a:p>
            <a:r>
              <a:rPr lang="fr-FR" dirty="0"/>
              <a:t>Table of contents</a:t>
            </a:r>
          </a:p>
        </p:txBody>
      </p:sp>
      <p:sp>
        <p:nvSpPr>
          <p:cNvPr id="4" name="Espace réservé du numéro de diapositive 3">
            <a:extLst>
              <a:ext uri="{FF2B5EF4-FFF2-40B4-BE49-F238E27FC236}">
                <a16:creationId xmlns:a16="http://schemas.microsoft.com/office/drawing/2014/main" id="{5DB222A2-A2CD-E84B-ABF0-A0417D5BF424}"/>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94165F0-FE87-0B48-AA66-28C8AFD55271}" type="slidenum">
              <a:rPr kumimoji="0" lang="fr-FR" sz="700" b="1" i="0" u="none" strike="noStrike" kern="1200" cap="all" spc="0" normalizeH="0" baseline="0" noProof="0" smtClean="0">
                <a:ln>
                  <a:noFill/>
                </a:ln>
                <a:solidFill>
                  <a:srgbClr val="581D74"/>
                </a:solidFill>
                <a:effectLst/>
                <a:uLnTx/>
                <a:uFillTx/>
                <a:latin typeface="Arial" panose="020B0604020202020204" pitchFamily="34" charset="0"/>
                <a:ea typeface="+mn-ea"/>
                <a:cs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2</a:t>
            </a:fld>
            <a:endParaRPr kumimoji="0" lang="fr-FR" sz="700" b="1" i="0" u="none" strike="noStrike" kern="1200" cap="all" spc="0" normalizeH="0" baseline="0" noProof="0" dirty="0">
              <a:ln>
                <a:noFill/>
              </a:ln>
              <a:solidFill>
                <a:srgbClr val="581D74"/>
              </a:solidFill>
              <a:effectLst/>
              <a:uLnTx/>
              <a:uFillTx/>
              <a:latin typeface="Arial" panose="020B0604020202020204" pitchFamily="34" charset="0"/>
              <a:ea typeface="+mn-ea"/>
              <a:cs typeface="Arial" panose="020B0604020202020204" pitchFamily="34" charset="0"/>
            </a:endParaRPr>
          </a:p>
        </p:txBody>
      </p:sp>
      <p:grpSp>
        <p:nvGrpSpPr>
          <p:cNvPr id="41" name="Group 40">
            <a:extLst>
              <a:ext uri="{FF2B5EF4-FFF2-40B4-BE49-F238E27FC236}">
                <a16:creationId xmlns:a16="http://schemas.microsoft.com/office/drawing/2014/main" id="{64D6B7E2-6E91-4211-40F0-8F71527CB371}"/>
              </a:ext>
            </a:extLst>
          </p:cNvPr>
          <p:cNvGrpSpPr/>
          <p:nvPr/>
        </p:nvGrpSpPr>
        <p:grpSpPr>
          <a:xfrm>
            <a:off x="2780899" y="480446"/>
            <a:ext cx="5958729" cy="382880"/>
            <a:chOff x="2780899" y="434726"/>
            <a:chExt cx="5958729" cy="382880"/>
          </a:xfrm>
        </p:grpSpPr>
        <p:sp>
          <p:nvSpPr>
            <p:cNvPr id="6" name="Espace réservé du texte 3">
              <a:extLst>
                <a:ext uri="{FF2B5EF4-FFF2-40B4-BE49-F238E27FC236}">
                  <a16:creationId xmlns:a16="http://schemas.microsoft.com/office/drawing/2014/main" id="{92E57857-443C-1148-ACCA-44BBFC776760}"/>
                </a:ext>
              </a:extLst>
            </p:cNvPr>
            <p:cNvSpPr txBox="1">
              <a:spLocks/>
            </p:cNvSpPr>
            <p:nvPr/>
          </p:nvSpPr>
          <p:spPr>
            <a:xfrm>
              <a:off x="2780899" y="434726"/>
              <a:ext cx="869950" cy="382880"/>
            </a:xfrm>
            <a:prstGeom prst="rect">
              <a:avLst/>
            </a:prstGeom>
          </p:spPr>
          <p:txBody>
            <a:bodyPr anchor="ctr"/>
            <a:lstStyle>
              <a:lvl1pPr marL="0" indent="0" algn="r" defTabSz="685800" rtl="0" eaLnBrk="1" latinLnBrk="0" hangingPunct="1">
                <a:lnSpc>
                  <a:spcPct val="90000"/>
                </a:lnSpc>
                <a:spcBef>
                  <a:spcPts val="750"/>
                </a:spcBef>
                <a:buFont typeface="Arial" panose="020B0604020202020204" pitchFamily="34" charset="0"/>
                <a:buNone/>
                <a:defRPr sz="2000" b="1" i="0" kern="1200">
                  <a:solidFill>
                    <a:schemeClr val="bg2"/>
                  </a:solidFill>
                  <a:latin typeface="Arial Black" panose="020B0604020202020204" pitchFamily="34" charset="0"/>
                  <a:ea typeface="+mn-ea"/>
                  <a:cs typeface="Arial Black" panose="020B0604020202020204" pitchFamily="34" charset="0"/>
                </a:defRPr>
              </a:lvl1pPr>
              <a:lvl2pPr marL="182563" indent="-176213" algn="l" defTabSz="685800" rtl="0" eaLnBrk="1" latinLnBrk="0" hangingPunct="1">
                <a:lnSpc>
                  <a:spcPct val="90000"/>
                </a:lnSpc>
                <a:spcBef>
                  <a:spcPts val="375"/>
                </a:spcBef>
                <a:buFontTx/>
                <a:buBlip>
                  <a:blip r:embed="rId2"/>
                </a:buBlip>
                <a:tabLst/>
                <a:defRPr sz="1100" kern="1200">
                  <a:solidFill>
                    <a:schemeClr val="tx1"/>
                  </a:solidFill>
                  <a:latin typeface="+mn-lt"/>
                  <a:ea typeface="+mn-ea"/>
                  <a:cs typeface="+mn-cs"/>
                </a:defRPr>
              </a:lvl2pPr>
              <a:lvl3pPr marL="358775" indent="-176213" algn="l" defTabSz="685800" rtl="0" eaLnBrk="1" latinLnBrk="0" hangingPunct="1">
                <a:lnSpc>
                  <a:spcPct val="90000"/>
                </a:lnSpc>
                <a:spcBef>
                  <a:spcPts val="375"/>
                </a:spcBef>
                <a:buClr>
                  <a:schemeClr val="accent1"/>
                </a:buClr>
                <a:buSzPct val="150000"/>
                <a:buFont typeface="Arial" panose="020B0604020202020204" pitchFamily="34" charset="0"/>
                <a:buChar char="●"/>
                <a:tabLst/>
                <a:defRPr sz="1050" kern="1200">
                  <a:solidFill>
                    <a:schemeClr val="tx1"/>
                  </a:solidFill>
                  <a:latin typeface="+mn-lt"/>
                  <a:ea typeface="+mn-ea"/>
                  <a:cs typeface="+mn-cs"/>
                </a:defRPr>
              </a:lvl3pPr>
              <a:lvl4pPr marL="579438" indent="-190500" algn="l" defTabSz="685800" rtl="0" eaLnBrk="1" latinLnBrk="0" hangingPunct="1">
                <a:lnSpc>
                  <a:spcPct val="90000"/>
                </a:lnSpc>
                <a:spcBef>
                  <a:spcPts val="375"/>
                </a:spcBef>
                <a:buClr>
                  <a:srgbClr val="3F589E"/>
                </a:buClr>
                <a:buSzPct val="100000"/>
                <a:buFont typeface="Arial" panose="020B0604020202020204" pitchFamily="34" charset="0"/>
                <a:buChar char="■"/>
                <a:tabLst/>
                <a:defRPr sz="1000" kern="1200">
                  <a:solidFill>
                    <a:schemeClr val="tx1"/>
                  </a:solidFill>
                  <a:latin typeface="+mn-lt"/>
                  <a:ea typeface="+mn-ea"/>
                  <a:cs typeface="+mn-cs"/>
                </a:defRPr>
              </a:lvl4pPr>
              <a:lvl5pPr marL="750888" indent="-171450" algn="l" defTabSz="685800" rtl="0" eaLnBrk="1" latinLnBrk="0" hangingPunct="1">
                <a:lnSpc>
                  <a:spcPct val="90000"/>
                </a:lnSpc>
                <a:spcBef>
                  <a:spcPts val="375"/>
                </a:spcBef>
                <a:buClr>
                  <a:srgbClr val="C0559A"/>
                </a:buClr>
                <a:buSzPct val="90000"/>
                <a:buFont typeface="Arial" panose="020B0604020202020204" pitchFamily="34" charset="0"/>
                <a:buChar char="►"/>
                <a:tabLst/>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fr-FR" dirty="0"/>
                <a:t>01</a:t>
              </a:r>
            </a:p>
          </p:txBody>
        </p:sp>
        <p:sp>
          <p:nvSpPr>
            <p:cNvPr id="10" name="Espace réservé du texte 3">
              <a:extLst>
                <a:ext uri="{FF2B5EF4-FFF2-40B4-BE49-F238E27FC236}">
                  <a16:creationId xmlns:a16="http://schemas.microsoft.com/office/drawing/2014/main" id="{55B4065A-BA21-AA4D-B2E5-669CC198CA3C}"/>
                </a:ext>
              </a:extLst>
            </p:cNvPr>
            <p:cNvSpPr txBox="1">
              <a:spLocks/>
            </p:cNvSpPr>
            <p:nvPr/>
          </p:nvSpPr>
          <p:spPr>
            <a:xfrm>
              <a:off x="3701519" y="434726"/>
              <a:ext cx="5038109" cy="382880"/>
            </a:xfrm>
            <a:prstGeom prst="rect">
              <a:avLst/>
            </a:prstGeom>
          </p:spPr>
          <p:txBody>
            <a:bodyPr anchor="ctr"/>
            <a:lstStyle>
              <a:lvl1pPr marL="0" indent="0" algn="l" defTabSz="685800" rtl="0" eaLnBrk="1" latinLnBrk="0" hangingPunct="1">
                <a:lnSpc>
                  <a:spcPct val="90000"/>
                </a:lnSpc>
                <a:spcBef>
                  <a:spcPts val="750"/>
                </a:spcBef>
                <a:buFont typeface="Arial" panose="020B0604020202020204" pitchFamily="34" charset="0"/>
                <a:buNone/>
                <a:defRPr sz="1200" b="0" i="0" kern="1200">
                  <a:solidFill>
                    <a:schemeClr val="tx1"/>
                  </a:solidFill>
                  <a:latin typeface="Arial" panose="020B0604020202020204" pitchFamily="34" charset="0"/>
                  <a:ea typeface="+mn-ea"/>
                  <a:cs typeface="Arial" panose="020B0604020202020204" pitchFamily="34" charset="0"/>
                </a:defRPr>
              </a:lvl1pPr>
              <a:lvl2pPr marL="182563" indent="-176213" algn="l" defTabSz="685800" rtl="0" eaLnBrk="1" latinLnBrk="0" hangingPunct="1">
                <a:lnSpc>
                  <a:spcPct val="90000"/>
                </a:lnSpc>
                <a:spcBef>
                  <a:spcPts val="375"/>
                </a:spcBef>
                <a:buFontTx/>
                <a:buBlip>
                  <a:blip r:embed="rId2"/>
                </a:buBlip>
                <a:tabLst/>
                <a:defRPr sz="1100" kern="1200">
                  <a:solidFill>
                    <a:schemeClr val="tx1"/>
                  </a:solidFill>
                  <a:latin typeface="+mn-lt"/>
                  <a:ea typeface="+mn-ea"/>
                  <a:cs typeface="+mn-cs"/>
                </a:defRPr>
              </a:lvl2pPr>
              <a:lvl3pPr marL="358775" indent="-176213" algn="l" defTabSz="685800" rtl="0" eaLnBrk="1" latinLnBrk="0" hangingPunct="1">
                <a:lnSpc>
                  <a:spcPct val="90000"/>
                </a:lnSpc>
                <a:spcBef>
                  <a:spcPts val="375"/>
                </a:spcBef>
                <a:buClr>
                  <a:schemeClr val="accent1"/>
                </a:buClr>
                <a:buSzPct val="150000"/>
                <a:buFont typeface="Arial" panose="020B0604020202020204" pitchFamily="34" charset="0"/>
                <a:buChar char="●"/>
                <a:tabLst/>
                <a:defRPr sz="1050" kern="1200">
                  <a:solidFill>
                    <a:schemeClr val="tx1"/>
                  </a:solidFill>
                  <a:latin typeface="+mn-lt"/>
                  <a:ea typeface="+mn-ea"/>
                  <a:cs typeface="+mn-cs"/>
                </a:defRPr>
              </a:lvl3pPr>
              <a:lvl4pPr marL="579438" indent="-190500" algn="l" defTabSz="685800" rtl="0" eaLnBrk="1" latinLnBrk="0" hangingPunct="1">
                <a:lnSpc>
                  <a:spcPct val="90000"/>
                </a:lnSpc>
                <a:spcBef>
                  <a:spcPts val="375"/>
                </a:spcBef>
                <a:buClr>
                  <a:srgbClr val="3F589E"/>
                </a:buClr>
                <a:buSzPct val="100000"/>
                <a:buFont typeface="Arial" panose="020B0604020202020204" pitchFamily="34" charset="0"/>
                <a:buChar char="■"/>
                <a:tabLst/>
                <a:defRPr sz="1000" kern="1200">
                  <a:solidFill>
                    <a:schemeClr val="tx1"/>
                  </a:solidFill>
                  <a:latin typeface="+mn-lt"/>
                  <a:ea typeface="+mn-ea"/>
                  <a:cs typeface="+mn-cs"/>
                </a:defRPr>
              </a:lvl4pPr>
              <a:lvl5pPr marL="750888" indent="-171450" algn="l" defTabSz="685800" rtl="0" eaLnBrk="1" latinLnBrk="0" hangingPunct="1">
                <a:lnSpc>
                  <a:spcPct val="90000"/>
                </a:lnSpc>
                <a:spcBef>
                  <a:spcPts val="375"/>
                </a:spcBef>
                <a:buClr>
                  <a:srgbClr val="C0559A"/>
                </a:buClr>
                <a:buSzPct val="90000"/>
                <a:buFont typeface="Arial" panose="020B0604020202020204" pitchFamily="34" charset="0"/>
                <a:buChar char="►"/>
                <a:tabLst/>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en-US" sz="1600" dirty="0">
                  <a:solidFill>
                    <a:srgbClr val="581D74"/>
                  </a:solidFill>
                </a:rPr>
                <a:t>Tariffs are here to stay, the only certainty from rising uncertainty, dragging down growth</a:t>
              </a:r>
            </a:p>
          </p:txBody>
        </p:sp>
        <p:sp>
          <p:nvSpPr>
            <p:cNvPr id="9" name="Rectangle 8">
              <a:extLst>
                <a:ext uri="{FF2B5EF4-FFF2-40B4-BE49-F238E27FC236}">
                  <a16:creationId xmlns:a16="http://schemas.microsoft.com/office/drawing/2014/main" id="{BF6E7FA6-786A-4DC2-9D12-4081DE3214C6}"/>
                </a:ext>
              </a:extLst>
            </p:cNvPr>
            <p:cNvSpPr/>
            <p:nvPr/>
          </p:nvSpPr>
          <p:spPr>
            <a:xfrm>
              <a:off x="3662023" y="511459"/>
              <a:ext cx="36883" cy="22941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kern="0" dirty="0">
                <a:sym typeface="Arial"/>
              </a:endParaRPr>
            </a:p>
          </p:txBody>
        </p:sp>
      </p:grpSp>
      <p:grpSp>
        <p:nvGrpSpPr>
          <p:cNvPr id="42" name="Group 41">
            <a:extLst>
              <a:ext uri="{FF2B5EF4-FFF2-40B4-BE49-F238E27FC236}">
                <a16:creationId xmlns:a16="http://schemas.microsoft.com/office/drawing/2014/main" id="{3434EA33-868E-3987-6A28-163DC12FBAD2}"/>
              </a:ext>
            </a:extLst>
          </p:cNvPr>
          <p:cNvGrpSpPr/>
          <p:nvPr/>
        </p:nvGrpSpPr>
        <p:grpSpPr>
          <a:xfrm>
            <a:off x="2780899" y="1290991"/>
            <a:ext cx="5958729" cy="382880"/>
            <a:chOff x="2780899" y="852841"/>
            <a:chExt cx="5958729" cy="382880"/>
          </a:xfrm>
        </p:grpSpPr>
        <p:sp>
          <p:nvSpPr>
            <p:cNvPr id="14" name="Espace réservé du texte 3">
              <a:extLst>
                <a:ext uri="{FF2B5EF4-FFF2-40B4-BE49-F238E27FC236}">
                  <a16:creationId xmlns:a16="http://schemas.microsoft.com/office/drawing/2014/main" id="{86C6FA19-B3A6-F14E-9BB8-70AC38973213}"/>
                </a:ext>
              </a:extLst>
            </p:cNvPr>
            <p:cNvSpPr txBox="1">
              <a:spLocks/>
            </p:cNvSpPr>
            <p:nvPr/>
          </p:nvSpPr>
          <p:spPr>
            <a:xfrm>
              <a:off x="2780899" y="852841"/>
              <a:ext cx="869950" cy="382880"/>
            </a:xfrm>
            <a:prstGeom prst="rect">
              <a:avLst/>
            </a:prstGeom>
          </p:spPr>
          <p:txBody>
            <a:bodyPr anchor="ctr"/>
            <a:lstStyle>
              <a:lvl1pPr marL="0" indent="0" algn="r" defTabSz="685800" rtl="0" eaLnBrk="1" latinLnBrk="0" hangingPunct="1">
                <a:lnSpc>
                  <a:spcPct val="90000"/>
                </a:lnSpc>
                <a:spcBef>
                  <a:spcPts val="750"/>
                </a:spcBef>
                <a:buFont typeface="Arial" panose="020B0604020202020204" pitchFamily="34" charset="0"/>
                <a:buNone/>
                <a:defRPr sz="2000" b="1" i="0" kern="1200">
                  <a:solidFill>
                    <a:srgbClr val="3F589E"/>
                  </a:solidFill>
                  <a:latin typeface="Arial Black" panose="020B0604020202020204" pitchFamily="34" charset="0"/>
                  <a:ea typeface="+mn-ea"/>
                  <a:cs typeface="Arial Black" panose="020B0604020202020204" pitchFamily="34" charset="0"/>
                </a:defRPr>
              </a:lvl1pPr>
              <a:lvl2pPr marL="182563" indent="-176213" algn="l" defTabSz="685800" rtl="0" eaLnBrk="1" latinLnBrk="0" hangingPunct="1">
                <a:lnSpc>
                  <a:spcPct val="90000"/>
                </a:lnSpc>
                <a:spcBef>
                  <a:spcPts val="375"/>
                </a:spcBef>
                <a:buFontTx/>
                <a:buBlip>
                  <a:blip r:embed="rId2"/>
                </a:buBlip>
                <a:tabLst/>
                <a:defRPr sz="1100" kern="1200">
                  <a:solidFill>
                    <a:schemeClr val="tx1"/>
                  </a:solidFill>
                  <a:latin typeface="+mn-lt"/>
                  <a:ea typeface="+mn-ea"/>
                  <a:cs typeface="+mn-cs"/>
                </a:defRPr>
              </a:lvl2pPr>
              <a:lvl3pPr marL="358775" indent="-176213" algn="l" defTabSz="685800" rtl="0" eaLnBrk="1" latinLnBrk="0" hangingPunct="1">
                <a:lnSpc>
                  <a:spcPct val="90000"/>
                </a:lnSpc>
                <a:spcBef>
                  <a:spcPts val="375"/>
                </a:spcBef>
                <a:buClr>
                  <a:schemeClr val="accent1"/>
                </a:buClr>
                <a:buSzPct val="150000"/>
                <a:buFont typeface="Arial" panose="020B0604020202020204" pitchFamily="34" charset="0"/>
                <a:buChar char="●"/>
                <a:tabLst/>
                <a:defRPr sz="1050" kern="1200">
                  <a:solidFill>
                    <a:schemeClr val="tx1"/>
                  </a:solidFill>
                  <a:latin typeface="+mn-lt"/>
                  <a:ea typeface="+mn-ea"/>
                  <a:cs typeface="+mn-cs"/>
                </a:defRPr>
              </a:lvl3pPr>
              <a:lvl4pPr marL="579438" indent="-190500" algn="l" defTabSz="685800" rtl="0" eaLnBrk="1" latinLnBrk="0" hangingPunct="1">
                <a:lnSpc>
                  <a:spcPct val="90000"/>
                </a:lnSpc>
                <a:spcBef>
                  <a:spcPts val="375"/>
                </a:spcBef>
                <a:buClr>
                  <a:srgbClr val="3F589E"/>
                </a:buClr>
                <a:buSzPct val="100000"/>
                <a:buFont typeface="Arial" panose="020B0604020202020204" pitchFamily="34" charset="0"/>
                <a:buChar char="■"/>
                <a:tabLst/>
                <a:defRPr sz="1000" kern="1200">
                  <a:solidFill>
                    <a:schemeClr val="tx1"/>
                  </a:solidFill>
                  <a:latin typeface="+mn-lt"/>
                  <a:ea typeface="+mn-ea"/>
                  <a:cs typeface="+mn-cs"/>
                </a:defRPr>
              </a:lvl4pPr>
              <a:lvl5pPr marL="750888" indent="-171450" algn="l" defTabSz="685800" rtl="0" eaLnBrk="1" latinLnBrk="0" hangingPunct="1">
                <a:lnSpc>
                  <a:spcPct val="90000"/>
                </a:lnSpc>
                <a:spcBef>
                  <a:spcPts val="375"/>
                </a:spcBef>
                <a:buClr>
                  <a:srgbClr val="C0559A"/>
                </a:buClr>
                <a:buSzPct val="90000"/>
                <a:buFont typeface="Arial" panose="020B0604020202020204" pitchFamily="34" charset="0"/>
                <a:buChar char="►"/>
                <a:tabLst/>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fr-FR" dirty="0"/>
                <a:t>02</a:t>
              </a:r>
            </a:p>
          </p:txBody>
        </p:sp>
        <p:sp>
          <p:nvSpPr>
            <p:cNvPr id="15" name="Espace réservé du texte 3">
              <a:extLst>
                <a:ext uri="{FF2B5EF4-FFF2-40B4-BE49-F238E27FC236}">
                  <a16:creationId xmlns:a16="http://schemas.microsoft.com/office/drawing/2014/main" id="{578F156C-01CF-5045-9CA0-B6C375887BFE}"/>
                </a:ext>
              </a:extLst>
            </p:cNvPr>
            <p:cNvSpPr txBox="1">
              <a:spLocks/>
            </p:cNvSpPr>
            <p:nvPr/>
          </p:nvSpPr>
          <p:spPr>
            <a:xfrm>
              <a:off x="3701519" y="852841"/>
              <a:ext cx="5038109" cy="382880"/>
            </a:xfrm>
            <a:prstGeom prst="rect">
              <a:avLst/>
            </a:prstGeom>
          </p:spPr>
          <p:txBody>
            <a:bodyPr anchor="ctr"/>
            <a:lstStyle>
              <a:lvl1pPr marL="0" indent="0" algn="l" defTabSz="685800" rtl="0" eaLnBrk="1" latinLnBrk="0" hangingPunct="1">
                <a:lnSpc>
                  <a:spcPct val="90000"/>
                </a:lnSpc>
                <a:spcBef>
                  <a:spcPts val="750"/>
                </a:spcBef>
                <a:buFont typeface="Arial" panose="020B0604020202020204" pitchFamily="34" charset="0"/>
                <a:buNone/>
                <a:defRPr sz="1200" b="0" i="0" kern="1200">
                  <a:solidFill>
                    <a:schemeClr val="tx1"/>
                  </a:solidFill>
                  <a:latin typeface="Arial" panose="020B0604020202020204" pitchFamily="34" charset="0"/>
                  <a:ea typeface="+mn-ea"/>
                  <a:cs typeface="Arial" panose="020B0604020202020204" pitchFamily="34" charset="0"/>
                </a:defRPr>
              </a:lvl1pPr>
              <a:lvl2pPr marL="182563" indent="-176213" algn="l" defTabSz="685800" rtl="0" eaLnBrk="1" latinLnBrk="0" hangingPunct="1">
                <a:lnSpc>
                  <a:spcPct val="90000"/>
                </a:lnSpc>
                <a:spcBef>
                  <a:spcPts val="375"/>
                </a:spcBef>
                <a:buFontTx/>
                <a:buBlip>
                  <a:blip r:embed="rId2"/>
                </a:buBlip>
                <a:tabLst/>
                <a:defRPr sz="1100" kern="1200">
                  <a:solidFill>
                    <a:schemeClr val="tx1"/>
                  </a:solidFill>
                  <a:latin typeface="+mn-lt"/>
                  <a:ea typeface="+mn-ea"/>
                  <a:cs typeface="+mn-cs"/>
                </a:defRPr>
              </a:lvl2pPr>
              <a:lvl3pPr marL="358775" indent="-176213" algn="l" defTabSz="685800" rtl="0" eaLnBrk="1" latinLnBrk="0" hangingPunct="1">
                <a:lnSpc>
                  <a:spcPct val="90000"/>
                </a:lnSpc>
                <a:spcBef>
                  <a:spcPts val="375"/>
                </a:spcBef>
                <a:buClr>
                  <a:schemeClr val="accent1"/>
                </a:buClr>
                <a:buSzPct val="150000"/>
                <a:buFont typeface="Arial" panose="020B0604020202020204" pitchFamily="34" charset="0"/>
                <a:buChar char="●"/>
                <a:tabLst/>
                <a:defRPr sz="1050" kern="1200">
                  <a:solidFill>
                    <a:schemeClr val="tx1"/>
                  </a:solidFill>
                  <a:latin typeface="+mn-lt"/>
                  <a:ea typeface="+mn-ea"/>
                  <a:cs typeface="+mn-cs"/>
                </a:defRPr>
              </a:lvl3pPr>
              <a:lvl4pPr marL="579438" indent="-190500" algn="l" defTabSz="685800" rtl="0" eaLnBrk="1" latinLnBrk="0" hangingPunct="1">
                <a:lnSpc>
                  <a:spcPct val="90000"/>
                </a:lnSpc>
                <a:spcBef>
                  <a:spcPts val="375"/>
                </a:spcBef>
                <a:buClr>
                  <a:srgbClr val="3F589E"/>
                </a:buClr>
                <a:buSzPct val="100000"/>
                <a:buFont typeface="Arial" panose="020B0604020202020204" pitchFamily="34" charset="0"/>
                <a:buChar char="■"/>
                <a:tabLst/>
                <a:defRPr sz="1000" kern="1200">
                  <a:solidFill>
                    <a:schemeClr val="tx1"/>
                  </a:solidFill>
                  <a:latin typeface="+mn-lt"/>
                  <a:ea typeface="+mn-ea"/>
                  <a:cs typeface="+mn-cs"/>
                </a:defRPr>
              </a:lvl4pPr>
              <a:lvl5pPr marL="750888" indent="-171450" algn="l" defTabSz="685800" rtl="0" eaLnBrk="1" latinLnBrk="0" hangingPunct="1">
                <a:lnSpc>
                  <a:spcPct val="90000"/>
                </a:lnSpc>
                <a:spcBef>
                  <a:spcPts val="375"/>
                </a:spcBef>
                <a:buClr>
                  <a:srgbClr val="C0559A"/>
                </a:buClr>
                <a:buSzPct val="90000"/>
                <a:buFont typeface="Arial" panose="020B0604020202020204" pitchFamily="34" charset="0"/>
                <a:buChar char="►"/>
                <a:tabLst/>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en-US" sz="1600" dirty="0">
                  <a:solidFill>
                    <a:srgbClr val="002060"/>
                  </a:solidFill>
                </a:rPr>
                <a:t>Silver lining is thirst for diversification makes rest of world attractive; policy response to be stimulative</a:t>
              </a:r>
            </a:p>
          </p:txBody>
        </p:sp>
        <p:sp>
          <p:nvSpPr>
            <p:cNvPr id="11" name="Rectangle 10">
              <a:extLst>
                <a:ext uri="{FF2B5EF4-FFF2-40B4-BE49-F238E27FC236}">
                  <a16:creationId xmlns:a16="http://schemas.microsoft.com/office/drawing/2014/main" id="{F8B763A9-7D1D-4859-8327-B5E16C09C653}"/>
                </a:ext>
              </a:extLst>
            </p:cNvPr>
            <p:cNvSpPr/>
            <p:nvPr/>
          </p:nvSpPr>
          <p:spPr>
            <a:xfrm>
              <a:off x="3662023" y="929574"/>
              <a:ext cx="36883" cy="2294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kern="0" dirty="0">
                <a:sym typeface="Arial"/>
              </a:endParaRPr>
            </a:p>
          </p:txBody>
        </p:sp>
      </p:grpSp>
      <p:grpSp>
        <p:nvGrpSpPr>
          <p:cNvPr id="43" name="Group 42">
            <a:extLst>
              <a:ext uri="{FF2B5EF4-FFF2-40B4-BE49-F238E27FC236}">
                <a16:creationId xmlns:a16="http://schemas.microsoft.com/office/drawing/2014/main" id="{70022C9D-591E-61A7-525B-CB0DB1B6F5ED}"/>
              </a:ext>
            </a:extLst>
          </p:cNvPr>
          <p:cNvGrpSpPr/>
          <p:nvPr/>
        </p:nvGrpSpPr>
        <p:grpSpPr>
          <a:xfrm>
            <a:off x="2780899" y="2101536"/>
            <a:ext cx="5958729" cy="382880"/>
            <a:chOff x="2780899" y="2144716"/>
            <a:chExt cx="5958729" cy="382880"/>
          </a:xfrm>
        </p:grpSpPr>
        <p:sp>
          <p:nvSpPr>
            <p:cNvPr id="17" name="Espace réservé du texte 3">
              <a:extLst>
                <a:ext uri="{FF2B5EF4-FFF2-40B4-BE49-F238E27FC236}">
                  <a16:creationId xmlns:a16="http://schemas.microsoft.com/office/drawing/2014/main" id="{29F7479D-4F80-1844-BC60-2EB0DB362989}"/>
                </a:ext>
              </a:extLst>
            </p:cNvPr>
            <p:cNvSpPr txBox="1">
              <a:spLocks/>
            </p:cNvSpPr>
            <p:nvPr/>
          </p:nvSpPr>
          <p:spPr>
            <a:xfrm>
              <a:off x="2780899" y="2144716"/>
              <a:ext cx="869950" cy="382880"/>
            </a:xfrm>
            <a:prstGeom prst="rect">
              <a:avLst/>
            </a:prstGeom>
          </p:spPr>
          <p:txBody>
            <a:bodyPr anchor="ctr"/>
            <a:lstStyle>
              <a:lvl1pPr marL="0" indent="0" algn="r" defTabSz="685800" rtl="0" eaLnBrk="1" latinLnBrk="0" hangingPunct="1">
                <a:lnSpc>
                  <a:spcPct val="90000"/>
                </a:lnSpc>
                <a:spcBef>
                  <a:spcPts val="750"/>
                </a:spcBef>
                <a:buFont typeface="Arial" panose="020B0604020202020204" pitchFamily="34" charset="0"/>
                <a:buNone/>
                <a:defRPr sz="2000" b="1" i="0" kern="1200">
                  <a:solidFill>
                    <a:srgbClr val="F5DA86"/>
                  </a:solidFill>
                  <a:latin typeface="Arial Black" panose="020B0604020202020204" pitchFamily="34" charset="0"/>
                  <a:ea typeface="+mn-ea"/>
                  <a:cs typeface="Arial Black" panose="020B0604020202020204" pitchFamily="34" charset="0"/>
                </a:defRPr>
              </a:lvl1pPr>
              <a:lvl2pPr marL="182563" indent="-176213" algn="l" defTabSz="685800" rtl="0" eaLnBrk="1" latinLnBrk="0" hangingPunct="1">
                <a:lnSpc>
                  <a:spcPct val="90000"/>
                </a:lnSpc>
                <a:spcBef>
                  <a:spcPts val="375"/>
                </a:spcBef>
                <a:buFontTx/>
                <a:buBlip>
                  <a:blip r:embed="rId2"/>
                </a:buBlip>
                <a:tabLst/>
                <a:defRPr sz="1100" kern="1200">
                  <a:solidFill>
                    <a:schemeClr val="tx1"/>
                  </a:solidFill>
                  <a:latin typeface="+mn-lt"/>
                  <a:ea typeface="+mn-ea"/>
                  <a:cs typeface="+mn-cs"/>
                </a:defRPr>
              </a:lvl2pPr>
              <a:lvl3pPr marL="358775" indent="-176213" algn="l" defTabSz="685800" rtl="0" eaLnBrk="1" latinLnBrk="0" hangingPunct="1">
                <a:lnSpc>
                  <a:spcPct val="90000"/>
                </a:lnSpc>
                <a:spcBef>
                  <a:spcPts val="375"/>
                </a:spcBef>
                <a:buClr>
                  <a:schemeClr val="accent1"/>
                </a:buClr>
                <a:buSzPct val="150000"/>
                <a:buFont typeface="Arial" panose="020B0604020202020204" pitchFamily="34" charset="0"/>
                <a:buChar char="●"/>
                <a:tabLst/>
                <a:defRPr sz="1050" kern="1200">
                  <a:solidFill>
                    <a:schemeClr val="tx1"/>
                  </a:solidFill>
                  <a:latin typeface="+mn-lt"/>
                  <a:ea typeface="+mn-ea"/>
                  <a:cs typeface="+mn-cs"/>
                </a:defRPr>
              </a:lvl3pPr>
              <a:lvl4pPr marL="579438" indent="-190500" algn="l" defTabSz="685800" rtl="0" eaLnBrk="1" latinLnBrk="0" hangingPunct="1">
                <a:lnSpc>
                  <a:spcPct val="90000"/>
                </a:lnSpc>
                <a:spcBef>
                  <a:spcPts val="375"/>
                </a:spcBef>
                <a:buClr>
                  <a:srgbClr val="3F589E"/>
                </a:buClr>
                <a:buSzPct val="100000"/>
                <a:buFont typeface="Arial" panose="020B0604020202020204" pitchFamily="34" charset="0"/>
                <a:buChar char="■"/>
                <a:tabLst/>
                <a:defRPr sz="1000" kern="1200">
                  <a:solidFill>
                    <a:schemeClr val="tx1"/>
                  </a:solidFill>
                  <a:latin typeface="+mn-lt"/>
                  <a:ea typeface="+mn-ea"/>
                  <a:cs typeface="+mn-cs"/>
                </a:defRPr>
              </a:lvl4pPr>
              <a:lvl5pPr marL="750888" indent="-171450" algn="l" defTabSz="685800" rtl="0" eaLnBrk="1" latinLnBrk="0" hangingPunct="1">
                <a:lnSpc>
                  <a:spcPct val="90000"/>
                </a:lnSpc>
                <a:spcBef>
                  <a:spcPts val="375"/>
                </a:spcBef>
                <a:buClr>
                  <a:srgbClr val="C0559A"/>
                </a:buClr>
                <a:buSzPct val="90000"/>
                <a:buFont typeface="Arial" panose="020B0604020202020204" pitchFamily="34" charset="0"/>
                <a:buChar char="►"/>
                <a:tabLst/>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fr-FR" dirty="0"/>
                <a:t>03</a:t>
              </a:r>
            </a:p>
          </p:txBody>
        </p:sp>
        <p:sp>
          <p:nvSpPr>
            <p:cNvPr id="18" name="Espace réservé du texte 3">
              <a:extLst>
                <a:ext uri="{FF2B5EF4-FFF2-40B4-BE49-F238E27FC236}">
                  <a16:creationId xmlns:a16="http://schemas.microsoft.com/office/drawing/2014/main" id="{BFB93A01-ABFD-FE4F-AC79-443AB6339BE2}"/>
                </a:ext>
              </a:extLst>
            </p:cNvPr>
            <p:cNvSpPr txBox="1">
              <a:spLocks/>
            </p:cNvSpPr>
            <p:nvPr/>
          </p:nvSpPr>
          <p:spPr>
            <a:xfrm>
              <a:off x="3701519" y="2144716"/>
              <a:ext cx="5038109" cy="382880"/>
            </a:xfrm>
            <a:prstGeom prst="rect">
              <a:avLst/>
            </a:prstGeom>
          </p:spPr>
          <p:txBody>
            <a:bodyPr anchor="ctr"/>
            <a:lstStyle>
              <a:lvl1pPr marL="0" indent="0" algn="l" defTabSz="685800" rtl="0" eaLnBrk="1" latinLnBrk="0" hangingPunct="1">
                <a:lnSpc>
                  <a:spcPct val="90000"/>
                </a:lnSpc>
                <a:spcBef>
                  <a:spcPts val="750"/>
                </a:spcBef>
                <a:buFont typeface="Arial" panose="020B0604020202020204" pitchFamily="34" charset="0"/>
                <a:buNone/>
                <a:defRPr sz="1200" b="0" i="0" kern="1200">
                  <a:solidFill>
                    <a:schemeClr val="tx1"/>
                  </a:solidFill>
                  <a:latin typeface="Arial" panose="020B0604020202020204" pitchFamily="34" charset="0"/>
                  <a:ea typeface="+mn-ea"/>
                  <a:cs typeface="Arial" panose="020B0604020202020204" pitchFamily="34" charset="0"/>
                </a:defRPr>
              </a:lvl1pPr>
              <a:lvl2pPr marL="182563" indent="-176213" algn="l" defTabSz="685800" rtl="0" eaLnBrk="1" latinLnBrk="0" hangingPunct="1">
                <a:lnSpc>
                  <a:spcPct val="90000"/>
                </a:lnSpc>
                <a:spcBef>
                  <a:spcPts val="375"/>
                </a:spcBef>
                <a:buFontTx/>
                <a:buBlip>
                  <a:blip r:embed="rId2"/>
                </a:buBlip>
                <a:tabLst/>
                <a:defRPr sz="1100" kern="1200">
                  <a:solidFill>
                    <a:schemeClr val="tx1"/>
                  </a:solidFill>
                  <a:latin typeface="+mn-lt"/>
                  <a:ea typeface="+mn-ea"/>
                  <a:cs typeface="+mn-cs"/>
                </a:defRPr>
              </a:lvl2pPr>
              <a:lvl3pPr marL="358775" indent="-176213" algn="l" defTabSz="685800" rtl="0" eaLnBrk="1" latinLnBrk="0" hangingPunct="1">
                <a:lnSpc>
                  <a:spcPct val="90000"/>
                </a:lnSpc>
                <a:spcBef>
                  <a:spcPts val="375"/>
                </a:spcBef>
                <a:buClr>
                  <a:schemeClr val="accent1"/>
                </a:buClr>
                <a:buSzPct val="150000"/>
                <a:buFont typeface="Arial" panose="020B0604020202020204" pitchFamily="34" charset="0"/>
                <a:buChar char="●"/>
                <a:tabLst/>
                <a:defRPr sz="1050" kern="1200">
                  <a:solidFill>
                    <a:schemeClr val="tx1"/>
                  </a:solidFill>
                  <a:latin typeface="+mn-lt"/>
                  <a:ea typeface="+mn-ea"/>
                  <a:cs typeface="+mn-cs"/>
                </a:defRPr>
              </a:lvl3pPr>
              <a:lvl4pPr marL="579438" indent="-190500" algn="l" defTabSz="685800" rtl="0" eaLnBrk="1" latinLnBrk="0" hangingPunct="1">
                <a:lnSpc>
                  <a:spcPct val="90000"/>
                </a:lnSpc>
                <a:spcBef>
                  <a:spcPts val="375"/>
                </a:spcBef>
                <a:buClr>
                  <a:srgbClr val="3F589E"/>
                </a:buClr>
                <a:buSzPct val="100000"/>
                <a:buFont typeface="Arial" panose="020B0604020202020204" pitchFamily="34" charset="0"/>
                <a:buChar char="■"/>
                <a:tabLst/>
                <a:defRPr sz="1000" kern="1200">
                  <a:solidFill>
                    <a:schemeClr val="tx1"/>
                  </a:solidFill>
                  <a:latin typeface="+mn-lt"/>
                  <a:ea typeface="+mn-ea"/>
                  <a:cs typeface="+mn-cs"/>
                </a:defRPr>
              </a:lvl4pPr>
              <a:lvl5pPr marL="750888" indent="-171450" algn="l" defTabSz="685800" rtl="0" eaLnBrk="1" latinLnBrk="0" hangingPunct="1">
                <a:lnSpc>
                  <a:spcPct val="90000"/>
                </a:lnSpc>
                <a:spcBef>
                  <a:spcPts val="375"/>
                </a:spcBef>
                <a:buClr>
                  <a:srgbClr val="C0559A"/>
                </a:buClr>
                <a:buSzPct val="90000"/>
                <a:buFont typeface="Arial" panose="020B0604020202020204" pitchFamily="34" charset="0"/>
                <a:buChar char="►"/>
                <a:tabLst/>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en-US" sz="1600" dirty="0">
                  <a:solidFill>
                    <a:schemeClr val="accent1">
                      <a:lumMod val="75000"/>
                    </a:schemeClr>
                  </a:solidFill>
                </a:rPr>
                <a:t>Geopolitical risks lead to higher defense spending/imports, hunt for havens (e.g., </a:t>
              </a:r>
              <a:r>
                <a:rPr lang="en-US" sz="1600" dirty="0" err="1">
                  <a:solidFill>
                    <a:schemeClr val="accent1">
                      <a:lumMod val="75000"/>
                    </a:schemeClr>
                  </a:solidFill>
                </a:rPr>
                <a:t>govies</a:t>
              </a:r>
              <a:r>
                <a:rPr lang="en-US" sz="1600" dirty="0">
                  <a:solidFill>
                    <a:schemeClr val="accent1">
                      <a:lumMod val="75000"/>
                    </a:schemeClr>
                  </a:solidFill>
                </a:rPr>
                <a:t>, gold)</a:t>
              </a:r>
            </a:p>
          </p:txBody>
        </p:sp>
        <p:sp>
          <p:nvSpPr>
            <p:cNvPr id="12" name="Rectangle 11">
              <a:extLst>
                <a:ext uri="{FF2B5EF4-FFF2-40B4-BE49-F238E27FC236}">
                  <a16:creationId xmlns:a16="http://schemas.microsoft.com/office/drawing/2014/main" id="{1755B3D1-838E-4727-9ABD-A7CF4CAE2D68}"/>
                </a:ext>
              </a:extLst>
            </p:cNvPr>
            <p:cNvSpPr/>
            <p:nvPr/>
          </p:nvSpPr>
          <p:spPr>
            <a:xfrm>
              <a:off x="3662023" y="2221449"/>
              <a:ext cx="36883" cy="2294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kern="0" dirty="0">
                <a:sym typeface="Arial"/>
              </a:endParaRPr>
            </a:p>
          </p:txBody>
        </p:sp>
      </p:grpSp>
      <p:grpSp>
        <p:nvGrpSpPr>
          <p:cNvPr id="44" name="Group 43">
            <a:extLst>
              <a:ext uri="{FF2B5EF4-FFF2-40B4-BE49-F238E27FC236}">
                <a16:creationId xmlns:a16="http://schemas.microsoft.com/office/drawing/2014/main" id="{7D34A832-5224-46C5-38F1-5CBD0C3B3F91}"/>
              </a:ext>
            </a:extLst>
          </p:cNvPr>
          <p:cNvGrpSpPr/>
          <p:nvPr/>
        </p:nvGrpSpPr>
        <p:grpSpPr>
          <a:xfrm>
            <a:off x="2780899" y="2912081"/>
            <a:ext cx="5958729" cy="382880"/>
            <a:chOff x="2780899" y="3050511"/>
            <a:chExt cx="5958729" cy="382880"/>
          </a:xfrm>
        </p:grpSpPr>
        <p:sp>
          <p:nvSpPr>
            <p:cNvPr id="20" name="Espace réservé du texte 3">
              <a:extLst>
                <a:ext uri="{FF2B5EF4-FFF2-40B4-BE49-F238E27FC236}">
                  <a16:creationId xmlns:a16="http://schemas.microsoft.com/office/drawing/2014/main" id="{E3EFCB7E-EF6B-7441-ACF4-BBB0B3711D84}"/>
                </a:ext>
              </a:extLst>
            </p:cNvPr>
            <p:cNvSpPr txBox="1">
              <a:spLocks/>
            </p:cNvSpPr>
            <p:nvPr/>
          </p:nvSpPr>
          <p:spPr>
            <a:xfrm>
              <a:off x="2780899" y="3050511"/>
              <a:ext cx="869950" cy="382880"/>
            </a:xfrm>
            <a:prstGeom prst="rect">
              <a:avLst/>
            </a:prstGeom>
          </p:spPr>
          <p:txBody>
            <a:bodyPr anchor="ctr"/>
            <a:lstStyle>
              <a:lvl1pPr marL="0" indent="0" algn="r" defTabSz="685800" rtl="0" eaLnBrk="1" latinLnBrk="0" hangingPunct="1">
                <a:lnSpc>
                  <a:spcPct val="90000"/>
                </a:lnSpc>
                <a:spcBef>
                  <a:spcPts val="750"/>
                </a:spcBef>
                <a:buFont typeface="Arial" panose="020B0604020202020204" pitchFamily="34" charset="0"/>
                <a:buNone/>
                <a:defRPr sz="2000" b="1" i="0" kern="1200">
                  <a:solidFill>
                    <a:schemeClr val="accent2"/>
                  </a:solidFill>
                  <a:latin typeface="Arial Black" panose="020B0604020202020204" pitchFamily="34" charset="0"/>
                  <a:ea typeface="+mn-ea"/>
                  <a:cs typeface="Arial Black" panose="020B0604020202020204" pitchFamily="34" charset="0"/>
                </a:defRPr>
              </a:lvl1pPr>
              <a:lvl2pPr marL="182563" indent="-176213" algn="l" defTabSz="685800" rtl="0" eaLnBrk="1" latinLnBrk="0" hangingPunct="1">
                <a:lnSpc>
                  <a:spcPct val="90000"/>
                </a:lnSpc>
                <a:spcBef>
                  <a:spcPts val="375"/>
                </a:spcBef>
                <a:buFontTx/>
                <a:buBlip>
                  <a:blip r:embed="rId2"/>
                </a:buBlip>
                <a:tabLst/>
                <a:defRPr sz="1100" kern="1200">
                  <a:solidFill>
                    <a:schemeClr val="tx1"/>
                  </a:solidFill>
                  <a:latin typeface="+mn-lt"/>
                  <a:ea typeface="+mn-ea"/>
                  <a:cs typeface="+mn-cs"/>
                </a:defRPr>
              </a:lvl2pPr>
              <a:lvl3pPr marL="358775" indent="-176213" algn="l" defTabSz="685800" rtl="0" eaLnBrk="1" latinLnBrk="0" hangingPunct="1">
                <a:lnSpc>
                  <a:spcPct val="90000"/>
                </a:lnSpc>
                <a:spcBef>
                  <a:spcPts val="375"/>
                </a:spcBef>
                <a:buClr>
                  <a:schemeClr val="accent1"/>
                </a:buClr>
                <a:buSzPct val="150000"/>
                <a:buFont typeface="Arial" panose="020B0604020202020204" pitchFamily="34" charset="0"/>
                <a:buChar char="●"/>
                <a:tabLst/>
                <a:defRPr sz="1050" kern="1200">
                  <a:solidFill>
                    <a:schemeClr val="tx1"/>
                  </a:solidFill>
                  <a:latin typeface="+mn-lt"/>
                  <a:ea typeface="+mn-ea"/>
                  <a:cs typeface="+mn-cs"/>
                </a:defRPr>
              </a:lvl3pPr>
              <a:lvl4pPr marL="579438" indent="-190500" algn="l" defTabSz="685800" rtl="0" eaLnBrk="1" latinLnBrk="0" hangingPunct="1">
                <a:lnSpc>
                  <a:spcPct val="90000"/>
                </a:lnSpc>
                <a:spcBef>
                  <a:spcPts val="375"/>
                </a:spcBef>
                <a:buClr>
                  <a:srgbClr val="3F589E"/>
                </a:buClr>
                <a:buSzPct val="100000"/>
                <a:buFont typeface="Arial" panose="020B0604020202020204" pitchFamily="34" charset="0"/>
                <a:buChar char="■"/>
                <a:tabLst/>
                <a:defRPr sz="1000" kern="1200">
                  <a:solidFill>
                    <a:schemeClr val="tx1"/>
                  </a:solidFill>
                  <a:latin typeface="+mn-lt"/>
                  <a:ea typeface="+mn-ea"/>
                  <a:cs typeface="+mn-cs"/>
                </a:defRPr>
              </a:lvl4pPr>
              <a:lvl5pPr marL="750888" indent="-171450" algn="l" defTabSz="685800" rtl="0" eaLnBrk="1" latinLnBrk="0" hangingPunct="1">
                <a:lnSpc>
                  <a:spcPct val="90000"/>
                </a:lnSpc>
                <a:spcBef>
                  <a:spcPts val="375"/>
                </a:spcBef>
                <a:buClr>
                  <a:srgbClr val="C0559A"/>
                </a:buClr>
                <a:buSzPct val="90000"/>
                <a:buFont typeface="Arial" panose="020B0604020202020204" pitchFamily="34" charset="0"/>
                <a:buChar char="►"/>
                <a:tabLst/>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fr-FR" dirty="0"/>
                <a:t>04</a:t>
              </a:r>
            </a:p>
          </p:txBody>
        </p:sp>
        <p:sp>
          <p:nvSpPr>
            <p:cNvPr id="21" name="Espace réservé du texte 3">
              <a:extLst>
                <a:ext uri="{FF2B5EF4-FFF2-40B4-BE49-F238E27FC236}">
                  <a16:creationId xmlns:a16="http://schemas.microsoft.com/office/drawing/2014/main" id="{F84D0EE3-3777-384A-9BFF-9D54F715F593}"/>
                </a:ext>
              </a:extLst>
            </p:cNvPr>
            <p:cNvSpPr txBox="1">
              <a:spLocks/>
            </p:cNvSpPr>
            <p:nvPr/>
          </p:nvSpPr>
          <p:spPr>
            <a:xfrm>
              <a:off x="3701519" y="3050511"/>
              <a:ext cx="5038109" cy="382880"/>
            </a:xfrm>
            <a:prstGeom prst="rect">
              <a:avLst/>
            </a:prstGeom>
          </p:spPr>
          <p:txBody>
            <a:bodyPr anchor="ctr"/>
            <a:lstStyle>
              <a:lvl1pPr marL="0" indent="0" algn="l" defTabSz="685800" rtl="0" eaLnBrk="1" latinLnBrk="0" hangingPunct="1">
                <a:lnSpc>
                  <a:spcPct val="90000"/>
                </a:lnSpc>
                <a:spcBef>
                  <a:spcPts val="750"/>
                </a:spcBef>
                <a:buFont typeface="Arial" panose="020B0604020202020204" pitchFamily="34" charset="0"/>
                <a:buNone/>
                <a:defRPr sz="1200" b="0" i="0" kern="1200">
                  <a:solidFill>
                    <a:schemeClr val="tx1"/>
                  </a:solidFill>
                  <a:latin typeface="Arial" panose="020B0604020202020204" pitchFamily="34" charset="0"/>
                  <a:ea typeface="+mn-ea"/>
                  <a:cs typeface="Arial" panose="020B0604020202020204" pitchFamily="34" charset="0"/>
                </a:defRPr>
              </a:lvl1pPr>
              <a:lvl2pPr marL="182563" indent="-176213" algn="l" defTabSz="685800" rtl="0" eaLnBrk="1" latinLnBrk="0" hangingPunct="1">
                <a:lnSpc>
                  <a:spcPct val="90000"/>
                </a:lnSpc>
                <a:spcBef>
                  <a:spcPts val="375"/>
                </a:spcBef>
                <a:buFontTx/>
                <a:buBlip>
                  <a:blip r:embed="rId2"/>
                </a:buBlip>
                <a:tabLst/>
                <a:defRPr sz="1100" kern="1200">
                  <a:solidFill>
                    <a:schemeClr val="tx1"/>
                  </a:solidFill>
                  <a:latin typeface="+mn-lt"/>
                  <a:ea typeface="+mn-ea"/>
                  <a:cs typeface="+mn-cs"/>
                </a:defRPr>
              </a:lvl2pPr>
              <a:lvl3pPr marL="358775" indent="-176213" algn="l" defTabSz="685800" rtl="0" eaLnBrk="1" latinLnBrk="0" hangingPunct="1">
                <a:lnSpc>
                  <a:spcPct val="90000"/>
                </a:lnSpc>
                <a:spcBef>
                  <a:spcPts val="375"/>
                </a:spcBef>
                <a:buClr>
                  <a:schemeClr val="accent1"/>
                </a:buClr>
                <a:buSzPct val="150000"/>
                <a:buFont typeface="Arial" panose="020B0604020202020204" pitchFamily="34" charset="0"/>
                <a:buChar char="●"/>
                <a:tabLst/>
                <a:defRPr sz="1050" kern="1200">
                  <a:solidFill>
                    <a:schemeClr val="tx1"/>
                  </a:solidFill>
                  <a:latin typeface="+mn-lt"/>
                  <a:ea typeface="+mn-ea"/>
                  <a:cs typeface="+mn-cs"/>
                </a:defRPr>
              </a:lvl3pPr>
              <a:lvl4pPr marL="579438" indent="-190500" algn="l" defTabSz="685800" rtl="0" eaLnBrk="1" latinLnBrk="0" hangingPunct="1">
                <a:lnSpc>
                  <a:spcPct val="90000"/>
                </a:lnSpc>
                <a:spcBef>
                  <a:spcPts val="375"/>
                </a:spcBef>
                <a:buClr>
                  <a:srgbClr val="3F589E"/>
                </a:buClr>
                <a:buSzPct val="100000"/>
                <a:buFont typeface="Arial" panose="020B0604020202020204" pitchFamily="34" charset="0"/>
                <a:buChar char="■"/>
                <a:tabLst/>
                <a:defRPr sz="1000" kern="1200">
                  <a:solidFill>
                    <a:schemeClr val="tx1"/>
                  </a:solidFill>
                  <a:latin typeface="+mn-lt"/>
                  <a:ea typeface="+mn-ea"/>
                  <a:cs typeface="+mn-cs"/>
                </a:defRPr>
              </a:lvl4pPr>
              <a:lvl5pPr marL="750888" indent="-171450" algn="l" defTabSz="685800" rtl="0" eaLnBrk="1" latinLnBrk="0" hangingPunct="1">
                <a:lnSpc>
                  <a:spcPct val="90000"/>
                </a:lnSpc>
                <a:spcBef>
                  <a:spcPts val="375"/>
                </a:spcBef>
                <a:buClr>
                  <a:srgbClr val="C0559A"/>
                </a:buClr>
                <a:buSzPct val="90000"/>
                <a:buFont typeface="Arial" panose="020B0604020202020204" pitchFamily="34" charset="0"/>
                <a:buChar char="►"/>
                <a:tabLst/>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fr-FR" sz="1600" dirty="0">
                  <a:solidFill>
                    <a:srgbClr val="916F06"/>
                  </a:solidFill>
                </a:rPr>
                <a:t>Risks</a:t>
              </a:r>
            </a:p>
          </p:txBody>
        </p:sp>
        <p:sp>
          <p:nvSpPr>
            <p:cNvPr id="13" name="Rectangle 12">
              <a:extLst>
                <a:ext uri="{FF2B5EF4-FFF2-40B4-BE49-F238E27FC236}">
                  <a16:creationId xmlns:a16="http://schemas.microsoft.com/office/drawing/2014/main" id="{C6B453DC-3197-48BB-AF63-7727D3A4BC26}"/>
                </a:ext>
              </a:extLst>
            </p:cNvPr>
            <p:cNvSpPr/>
            <p:nvPr/>
          </p:nvSpPr>
          <p:spPr>
            <a:xfrm>
              <a:off x="3662023" y="3127244"/>
              <a:ext cx="36883" cy="2294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kern="0" dirty="0">
                <a:sym typeface="Arial"/>
              </a:endParaRPr>
            </a:p>
          </p:txBody>
        </p:sp>
      </p:grpSp>
      <p:grpSp>
        <p:nvGrpSpPr>
          <p:cNvPr id="45" name="Group 44">
            <a:extLst>
              <a:ext uri="{FF2B5EF4-FFF2-40B4-BE49-F238E27FC236}">
                <a16:creationId xmlns:a16="http://schemas.microsoft.com/office/drawing/2014/main" id="{35AB16CD-518F-91EB-9769-48048A69E6E9}"/>
              </a:ext>
            </a:extLst>
          </p:cNvPr>
          <p:cNvGrpSpPr/>
          <p:nvPr/>
        </p:nvGrpSpPr>
        <p:grpSpPr>
          <a:xfrm>
            <a:off x="2780899" y="3722626"/>
            <a:ext cx="5958729" cy="382880"/>
            <a:chOff x="2780899" y="3676906"/>
            <a:chExt cx="5958729" cy="382880"/>
          </a:xfrm>
        </p:grpSpPr>
        <p:sp>
          <p:nvSpPr>
            <p:cNvPr id="7" name="Espace réservé du texte 3">
              <a:extLst>
                <a:ext uri="{FF2B5EF4-FFF2-40B4-BE49-F238E27FC236}">
                  <a16:creationId xmlns:a16="http://schemas.microsoft.com/office/drawing/2014/main" id="{6E902A4A-E06B-C74C-92B5-A37D286C28B5}"/>
                </a:ext>
              </a:extLst>
            </p:cNvPr>
            <p:cNvSpPr txBox="1">
              <a:spLocks/>
            </p:cNvSpPr>
            <p:nvPr/>
          </p:nvSpPr>
          <p:spPr>
            <a:xfrm>
              <a:off x="2780899" y="3676906"/>
              <a:ext cx="869950" cy="382880"/>
            </a:xfrm>
            <a:prstGeom prst="rect">
              <a:avLst/>
            </a:prstGeom>
          </p:spPr>
          <p:txBody>
            <a:bodyPr anchor="ctr"/>
            <a:lstStyle>
              <a:lvl1pPr marL="0" indent="0" algn="r" defTabSz="685800" rtl="0" eaLnBrk="1" latinLnBrk="0" hangingPunct="1">
                <a:lnSpc>
                  <a:spcPct val="90000"/>
                </a:lnSpc>
                <a:spcBef>
                  <a:spcPts val="750"/>
                </a:spcBef>
                <a:buFont typeface="Arial" panose="020B0604020202020204" pitchFamily="34" charset="0"/>
                <a:buNone/>
                <a:defRPr sz="2000" b="1" i="0" kern="1200">
                  <a:solidFill>
                    <a:srgbClr val="8779C6"/>
                  </a:solidFill>
                  <a:latin typeface="Arial Black" panose="020B0604020202020204" pitchFamily="34" charset="0"/>
                  <a:ea typeface="+mn-ea"/>
                  <a:cs typeface="Arial Black" panose="020B0604020202020204" pitchFamily="34" charset="0"/>
                </a:defRPr>
              </a:lvl1pPr>
              <a:lvl2pPr marL="182563" indent="-176213" algn="l" defTabSz="685800" rtl="0" eaLnBrk="1" latinLnBrk="0" hangingPunct="1">
                <a:lnSpc>
                  <a:spcPct val="90000"/>
                </a:lnSpc>
                <a:spcBef>
                  <a:spcPts val="375"/>
                </a:spcBef>
                <a:buFontTx/>
                <a:buBlip>
                  <a:blip r:embed="rId2"/>
                </a:buBlip>
                <a:tabLst/>
                <a:defRPr sz="1100" kern="1200">
                  <a:solidFill>
                    <a:schemeClr val="tx1"/>
                  </a:solidFill>
                  <a:latin typeface="+mn-lt"/>
                  <a:ea typeface="+mn-ea"/>
                  <a:cs typeface="+mn-cs"/>
                </a:defRPr>
              </a:lvl2pPr>
              <a:lvl3pPr marL="358775" indent="-176213" algn="l" defTabSz="685800" rtl="0" eaLnBrk="1" latinLnBrk="0" hangingPunct="1">
                <a:lnSpc>
                  <a:spcPct val="90000"/>
                </a:lnSpc>
                <a:spcBef>
                  <a:spcPts val="375"/>
                </a:spcBef>
                <a:buClr>
                  <a:schemeClr val="accent1"/>
                </a:buClr>
                <a:buSzPct val="150000"/>
                <a:buFont typeface="Arial" panose="020B0604020202020204" pitchFamily="34" charset="0"/>
                <a:buChar char="●"/>
                <a:tabLst/>
                <a:defRPr sz="1050" kern="1200">
                  <a:solidFill>
                    <a:schemeClr val="tx1"/>
                  </a:solidFill>
                  <a:latin typeface="+mn-lt"/>
                  <a:ea typeface="+mn-ea"/>
                  <a:cs typeface="+mn-cs"/>
                </a:defRPr>
              </a:lvl3pPr>
              <a:lvl4pPr marL="579438" indent="-190500" algn="l" defTabSz="685800" rtl="0" eaLnBrk="1" latinLnBrk="0" hangingPunct="1">
                <a:lnSpc>
                  <a:spcPct val="90000"/>
                </a:lnSpc>
                <a:spcBef>
                  <a:spcPts val="375"/>
                </a:spcBef>
                <a:buClr>
                  <a:srgbClr val="3F589E"/>
                </a:buClr>
                <a:buSzPct val="100000"/>
                <a:buFont typeface="Arial" panose="020B0604020202020204" pitchFamily="34" charset="0"/>
                <a:buChar char="■"/>
                <a:tabLst/>
                <a:defRPr sz="1000" kern="1200">
                  <a:solidFill>
                    <a:schemeClr val="tx1"/>
                  </a:solidFill>
                  <a:latin typeface="+mn-lt"/>
                  <a:ea typeface="+mn-ea"/>
                  <a:cs typeface="+mn-cs"/>
                </a:defRPr>
              </a:lvl4pPr>
              <a:lvl5pPr marL="750888" indent="-171450" algn="l" defTabSz="685800" rtl="0" eaLnBrk="1" latinLnBrk="0" hangingPunct="1">
                <a:lnSpc>
                  <a:spcPct val="90000"/>
                </a:lnSpc>
                <a:spcBef>
                  <a:spcPts val="375"/>
                </a:spcBef>
                <a:buClr>
                  <a:srgbClr val="C0559A"/>
                </a:buClr>
                <a:buSzPct val="90000"/>
                <a:buFont typeface="Arial" panose="020B0604020202020204" pitchFamily="34" charset="0"/>
                <a:buChar char="►"/>
                <a:tabLst/>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fr-FR" dirty="0"/>
                <a:t>05</a:t>
              </a:r>
            </a:p>
          </p:txBody>
        </p:sp>
        <p:sp>
          <p:nvSpPr>
            <p:cNvPr id="8" name="Espace réservé du texte 3">
              <a:extLst>
                <a:ext uri="{FF2B5EF4-FFF2-40B4-BE49-F238E27FC236}">
                  <a16:creationId xmlns:a16="http://schemas.microsoft.com/office/drawing/2014/main" id="{11EB39B1-D899-4048-883B-2333310099C0}"/>
                </a:ext>
              </a:extLst>
            </p:cNvPr>
            <p:cNvSpPr txBox="1">
              <a:spLocks/>
            </p:cNvSpPr>
            <p:nvPr/>
          </p:nvSpPr>
          <p:spPr>
            <a:xfrm>
              <a:off x="3701519" y="3676906"/>
              <a:ext cx="5038109" cy="382880"/>
            </a:xfrm>
            <a:prstGeom prst="rect">
              <a:avLst/>
            </a:prstGeom>
          </p:spPr>
          <p:txBody>
            <a:bodyPr anchor="ctr"/>
            <a:lstStyle>
              <a:lvl1pPr marL="0" indent="0" algn="l" defTabSz="685800" rtl="0" eaLnBrk="1" latinLnBrk="0" hangingPunct="1">
                <a:lnSpc>
                  <a:spcPct val="90000"/>
                </a:lnSpc>
                <a:spcBef>
                  <a:spcPts val="750"/>
                </a:spcBef>
                <a:buFont typeface="Arial" panose="020B0604020202020204" pitchFamily="34" charset="0"/>
                <a:buNone/>
                <a:defRPr sz="1200" b="0" i="0" kern="1200">
                  <a:solidFill>
                    <a:schemeClr val="tx1"/>
                  </a:solidFill>
                  <a:latin typeface="Arial" panose="020B0604020202020204" pitchFamily="34" charset="0"/>
                  <a:ea typeface="+mn-ea"/>
                  <a:cs typeface="Arial" panose="020B0604020202020204" pitchFamily="34" charset="0"/>
                </a:defRPr>
              </a:lvl1pPr>
              <a:lvl2pPr marL="182563" indent="-176213" algn="l" defTabSz="685800" rtl="0" eaLnBrk="1" latinLnBrk="0" hangingPunct="1">
                <a:lnSpc>
                  <a:spcPct val="90000"/>
                </a:lnSpc>
                <a:spcBef>
                  <a:spcPts val="375"/>
                </a:spcBef>
                <a:buFontTx/>
                <a:buBlip>
                  <a:blip r:embed="rId2"/>
                </a:buBlip>
                <a:tabLst/>
                <a:defRPr sz="1100" kern="1200">
                  <a:solidFill>
                    <a:schemeClr val="tx1"/>
                  </a:solidFill>
                  <a:latin typeface="+mn-lt"/>
                  <a:ea typeface="+mn-ea"/>
                  <a:cs typeface="+mn-cs"/>
                </a:defRPr>
              </a:lvl2pPr>
              <a:lvl3pPr marL="358775" indent="-176213" algn="l" defTabSz="685800" rtl="0" eaLnBrk="1" latinLnBrk="0" hangingPunct="1">
                <a:lnSpc>
                  <a:spcPct val="90000"/>
                </a:lnSpc>
                <a:spcBef>
                  <a:spcPts val="375"/>
                </a:spcBef>
                <a:buClr>
                  <a:schemeClr val="accent1"/>
                </a:buClr>
                <a:buSzPct val="150000"/>
                <a:buFont typeface="Arial" panose="020B0604020202020204" pitchFamily="34" charset="0"/>
                <a:buChar char="●"/>
                <a:tabLst/>
                <a:defRPr sz="1050" kern="1200">
                  <a:solidFill>
                    <a:schemeClr val="tx1"/>
                  </a:solidFill>
                  <a:latin typeface="+mn-lt"/>
                  <a:ea typeface="+mn-ea"/>
                  <a:cs typeface="+mn-cs"/>
                </a:defRPr>
              </a:lvl3pPr>
              <a:lvl4pPr marL="579438" indent="-190500" algn="l" defTabSz="685800" rtl="0" eaLnBrk="1" latinLnBrk="0" hangingPunct="1">
                <a:lnSpc>
                  <a:spcPct val="90000"/>
                </a:lnSpc>
                <a:spcBef>
                  <a:spcPts val="375"/>
                </a:spcBef>
                <a:buClr>
                  <a:srgbClr val="3F589E"/>
                </a:buClr>
                <a:buSzPct val="100000"/>
                <a:buFont typeface="Arial" panose="020B0604020202020204" pitchFamily="34" charset="0"/>
                <a:buChar char="■"/>
                <a:tabLst/>
                <a:defRPr sz="1000" kern="1200">
                  <a:solidFill>
                    <a:schemeClr val="tx1"/>
                  </a:solidFill>
                  <a:latin typeface="+mn-lt"/>
                  <a:ea typeface="+mn-ea"/>
                  <a:cs typeface="+mn-cs"/>
                </a:defRPr>
              </a:lvl4pPr>
              <a:lvl5pPr marL="750888" indent="-171450" algn="l" defTabSz="685800" rtl="0" eaLnBrk="1" latinLnBrk="0" hangingPunct="1">
                <a:lnSpc>
                  <a:spcPct val="90000"/>
                </a:lnSpc>
                <a:spcBef>
                  <a:spcPts val="375"/>
                </a:spcBef>
                <a:buClr>
                  <a:srgbClr val="C0559A"/>
                </a:buClr>
                <a:buSzPct val="90000"/>
                <a:buFont typeface="Arial" panose="020B0604020202020204" pitchFamily="34" charset="0"/>
                <a:buChar char="►"/>
                <a:tabLst/>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fr-FR" sz="1600" dirty="0">
                  <a:solidFill>
                    <a:srgbClr val="8779C6"/>
                  </a:solidFill>
                </a:rPr>
                <a:t>Key Natixis Research </a:t>
              </a:r>
              <a:r>
                <a:rPr lang="fr-FR" sz="1600" dirty="0" err="1">
                  <a:solidFill>
                    <a:srgbClr val="8779C6"/>
                  </a:solidFill>
                </a:rPr>
                <a:t>Forecasts</a:t>
              </a:r>
              <a:endParaRPr lang="fr-FR" sz="1600" dirty="0">
                <a:solidFill>
                  <a:srgbClr val="8779C6"/>
                </a:solidFill>
              </a:endParaRPr>
            </a:p>
          </p:txBody>
        </p:sp>
        <p:sp>
          <p:nvSpPr>
            <p:cNvPr id="16" name="Rectangle 15">
              <a:extLst>
                <a:ext uri="{FF2B5EF4-FFF2-40B4-BE49-F238E27FC236}">
                  <a16:creationId xmlns:a16="http://schemas.microsoft.com/office/drawing/2014/main" id="{AB711C3D-79D1-4349-B42B-9FF8CAE45090}"/>
                </a:ext>
              </a:extLst>
            </p:cNvPr>
            <p:cNvSpPr/>
            <p:nvPr/>
          </p:nvSpPr>
          <p:spPr>
            <a:xfrm>
              <a:off x="3662023" y="3753639"/>
              <a:ext cx="36883" cy="2294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kern="0" dirty="0">
                <a:sym typeface="Arial"/>
              </a:endParaRPr>
            </a:p>
          </p:txBody>
        </p:sp>
      </p:grpSp>
    </p:spTree>
    <p:extLst>
      <p:ext uri="{BB962C8B-B14F-4D97-AF65-F5344CB8AC3E}">
        <p14:creationId xmlns:p14="http://schemas.microsoft.com/office/powerpoint/2010/main" val="28416535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D129F7-96E1-B84C-A348-3AFC8A2AB491}"/>
              </a:ext>
            </a:extLst>
          </p:cNvPr>
          <p:cNvSpPr>
            <a:spLocks noGrp="1"/>
          </p:cNvSpPr>
          <p:nvPr>
            <p:ph type="title"/>
          </p:nvPr>
        </p:nvSpPr>
        <p:spPr>
          <a:xfrm>
            <a:off x="2297287" y="2196597"/>
            <a:ext cx="5564451" cy="807241"/>
          </a:xfrm>
        </p:spPr>
        <p:txBody>
          <a:bodyPr/>
          <a:lstStyle/>
          <a:p>
            <a:pPr>
              <a:spcBef>
                <a:spcPts val="0"/>
              </a:spcBef>
              <a:spcAft>
                <a:spcPts val="1800"/>
              </a:spcAft>
            </a:pPr>
            <a:r>
              <a:rPr lang="en-US" sz="1500" dirty="0">
                <a:solidFill>
                  <a:srgbClr val="581D74"/>
                </a:solidFill>
                <a:latin typeface="Arial Black" panose="020B0A04020102020204" pitchFamily="34" charset="0"/>
              </a:rPr>
              <a:t>Thirst for diversification makes Asia attractive; policy response to be stimulative</a:t>
            </a:r>
          </a:p>
        </p:txBody>
      </p:sp>
      <p:sp>
        <p:nvSpPr>
          <p:cNvPr id="4" name="Espace réservé du texte 3">
            <a:extLst>
              <a:ext uri="{FF2B5EF4-FFF2-40B4-BE49-F238E27FC236}">
                <a16:creationId xmlns:a16="http://schemas.microsoft.com/office/drawing/2014/main" id="{AC7C96F8-0A50-9249-AB0E-902CD146DB76}"/>
              </a:ext>
            </a:extLst>
          </p:cNvPr>
          <p:cNvSpPr>
            <a:spLocks noGrp="1"/>
          </p:cNvSpPr>
          <p:nvPr>
            <p:ph type="body" sz="quarter" idx="13"/>
          </p:nvPr>
        </p:nvSpPr>
        <p:spPr>
          <a:xfrm>
            <a:off x="644237" y="2041653"/>
            <a:ext cx="1209446" cy="1060196"/>
          </a:xfrm>
        </p:spPr>
        <p:txBody>
          <a:bodyPr/>
          <a:lstStyle/>
          <a:p>
            <a:pPr marL="0" indent="0">
              <a:buNone/>
            </a:pPr>
            <a:r>
              <a:rPr lang="fr-FR" dirty="0"/>
              <a:t>2</a:t>
            </a:r>
          </a:p>
        </p:txBody>
      </p:sp>
    </p:spTree>
    <p:extLst>
      <p:ext uri="{BB962C8B-B14F-4D97-AF65-F5344CB8AC3E}">
        <p14:creationId xmlns:p14="http://schemas.microsoft.com/office/powerpoint/2010/main" val="35520924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145A9-35DE-D6CB-837B-182AA6835185}"/>
              </a:ext>
            </a:extLst>
          </p:cNvPr>
          <p:cNvSpPr>
            <a:spLocks noGrp="1"/>
          </p:cNvSpPr>
          <p:nvPr>
            <p:ph type="title"/>
          </p:nvPr>
        </p:nvSpPr>
        <p:spPr>
          <a:xfrm>
            <a:off x="539751" y="303610"/>
            <a:ext cx="8064500" cy="411209"/>
          </a:xfrm>
        </p:spPr>
        <p:txBody>
          <a:bodyPr anchor="ctr"/>
          <a:lstStyle/>
          <a:p>
            <a:r>
              <a:rPr lang="en-US" dirty="0">
                <a:latin typeface="Arial" panose="020B0604020202020204" pitchFamily="34" charset="0"/>
                <a:ea typeface="Inter" panose="02000503000000020004" pitchFamily="2" charset="0"/>
                <a:cs typeface="Arial" panose="020B0604020202020204" pitchFamily="34" charset="0"/>
              </a:rPr>
              <a:t>Asia: Fiscal policy will be more accommodative</a:t>
            </a:r>
          </a:p>
        </p:txBody>
      </p:sp>
      <p:sp>
        <p:nvSpPr>
          <p:cNvPr id="4" name="Slide Number Placeholder 3">
            <a:extLst>
              <a:ext uri="{FF2B5EF4-FFF2-40B4-BE49-F238E27FC236}">
                <a16:creationId xmlns:a16="http://schemas.microsoft.com/office/drawing/2014/main" id="{6E273BC8-BB6B-7E90-891B-9177C1F06EFC}"/>
              </a:ext>
            </a:extLst>
          </p:cNvPr>
          <p:cNvSpPr>
            <a:spLocks noGrp="1"/>
          </p:cNvSpPr>
          <p:nvPr>
            <p:ph type="sldNum" sz="quarter" idx="11"/>
          </p:nvPr>
        </p:nvSpPr>
        <p:spPr/>
        <p:txBody>
          <a:bodyPr/>
          <a:lstStyle/>
          <a:p>
            <a:pPr>
              <a:defRPr/>
            </a:pPr>
            <a:fld id="{D65D56CB-8290-4AD4-92E8-B8E13A68A8FF}" type="slidenum">
              <a:rPr lang="fr-FR" altLang="fr-FR" smtClean="0">
                <a:latin typeface="Inter" panose="02000503000000020004" pitchFamily="2" charset="0"/>
                <a:ea typeface="Inter" panose="02000503000000020004" pitchFamily="2" charset="0"/>
              </a:rPr>
              <a:pPr>
                <a:defRPr/>
              </a:pPr>
              <a:t>21</a:t>
            </a:fld>
            <a:endParaRPr lang="fr-FR" altLang="fr-FR" dirty="0">
              <a:latin typeface="Inter" panose="02000503000000020004" pitchFamily="2" charset="0"/>
              <a:ea typeface="Inter" panose="02000503000000020004" pitchFamily="2" charset="0"/>
            </a:endParaRPr>
          </a:p>
        </p:txBody>
      </p:sp>
      <p:sp>
        <p:nvSpPr>
          <p:cNvPr id="28" name="Rectangle 27">
            <a:extLst>
              <a:ext uri="{FF2B5EF4-FFF2-40B4-BE49-F238E27FC236}">
                <a16:creationId xmlns:a16="http://schemas.microsoft.com/office/drawing/2014/main" id="{4C041ECC-D065-6EFF-50C7-08F2E93D312A}"/>
              </a:ext>
            </a:extLst>
          </p:cNvPr>
          <p:cNvSpPr/>
          <p:nvPr/>
        </p:nvSpPr>
        <p:spPr>
          <a:xfrm>
            <a:off x="361275" y="303610"/>
            <a:ext cx="68938" cy="411209"/>
          </a:xfrm>
          <a:prstGeom prst="rect">
            <a:avLst/>
          </a:prstGeom>
          <a:solidFill>
            <a:srgbClr val="581D74"/>
          </a:solidFill>
          <a:ln w="12700" cap="flat" cmpd="sng" algn="ctr">
            <a:noFill/>
            <a:prstDash val="solid"/>
            <a:miter lim="800000"/>
          </a:ln>
          <a:effectLst/>
        </p:spPr>
        <p:txBody>
          <a:bodyPr anchor="ctr"/>
          <a:lstStyle/>
          <a:p>
            <a:pPr algn="ctr" defTabSz="342900" eaLnBrk="1" fontAlgn="auto" hangingPunct="1">
              <a:spcBef>
                <a:spcPts val="0"/>
              </a:spcBef>
              <a:spcAft>
                <a:spcPts val="0"/>
              </a:spcAft>
              <a:defRPr/>
            </a:pPr>
            <a:endParaRPr lang="fr-FR" sz="2250" kern="0" dirty="0">
              <a:solidFill>
                <a:srgbClr val="FFFFFF"/>
              </a:solidFill>
              <a:latin typeface="Montserrat ExtraBold" pitchFamily="2" charset="0"/>
              <a:sym typeface="Arial"/>
            </a:endParaRPr>
          </a:p>
        </p:txBody>
      </p:sp>
      <p:sp>
        <p:nvSpPr>
          <p:cNvPr id="7" name="Text Placeholder 3">
            <a:extLst>
              <a:ext uri="{FF2B5EF4-FFF2-40B4-BE49-F238E27FC236}">
                <a16:creationId xmlns:a16="http://schemas.microsoft.com/office/drawing/2014/main" id="{212B1D2C-D469-3FB8-E829-51EA6248B6C3}"/>
              </a:ext>
            </a:extLst>
          </p:cNvPr>
          <p:cNvSpPr txBox="1">
            <a:spLocks/>
          </p:cNvSpPr>
          <p:nvPr/>
        </p:nvSpPr>
        <p:spPr>
          <a:xfrm>
            <a:off x="486484" y="680677"/>
            <a:ext cx="8559897" cy="315514"/>
          </a:xfrm>
          <a:prstGeom prst="rect">
            <a:avLst/>
          </a:prstGeom>
        </p:spPr>
        <p:txBody>
          <a:bodyPr/>
          <a:lstStyle>
            <a:lvl1pPr marL="450850" indent="-450850" algn="l" rtl="0" eaLnBrk="1" fontAlgn="base" hangingPunct="1">
              <a:lnSpc>
                <a:spcPct val="95000"/>
              </a:lnSpc>
              <a:spcBef>
                <a:spcPct val="0"/>
              </a:spcBef>
              <a:spcAft>
                <a:spcPct val="0"/>
              </a:spcAft>
              <a:buClr>
                <a:srgbClr val="4091A7"/>
              </a:buClr>
              <a:buAutoNum type="arabicPeriod"/>
              <a:defRPr sz="2200" b="1">
                <a:solidFill>
                  <a:schemeClr val="tx1"/>
                </a:solidFill>
                <a:latin typeface="+mn-lt"/>
                <a:ea typeface="+mn-ea"/>
                <a:cs typeface="+mn-cs"/>
              </a:defRPr>
            </a:lvl1pPr>
            <a:lvl2pPr marL="989013" indent="-266700" algn="l" rtl="0" eaLnBrk="1" fontAlgn="base" hangingPunct="1">
              <a:lnSpc>
                <a:spcPct val="95000"/>
              </a:lnSpc>
              <a:spcBef>
                <a:spcPct val="50000"/>
              </a:spcBef>
              <a:spcAft>
                <a:spcPct val="0"/>
              </a:spcAft>
              <a:buClr>
                <a:schemeClr val="bg2"/>
              </a:buClr>
              <a:buChar char="•"/>
              <a:defRPr sz="1400">
                <a:solidFill>
                  <a:schemeClr val="hlink"/>
                </a:solidFill>
                <a:latin typeface="+mn-lt"/>
              </a:defRPr>
            </a:lvl2pPr>
            <a:lvl3pPr marL="1397000" indent="-228600" algn="l" rtl="0" eaLnBrk="1" fontAlgn="base" hangingPunct="1">
              <a:lnSpc>
                <a:spcPct val="95000"/>
              </a:lnSpc>
              <a:spcBef>
                <a:spcPct val="0"/>
              </a:spcBef>
              <a:spcAft>
                <a:spcPct val="0"/>
              </a:spcAft>
              <a:buClr>
                <a:schemeClr val="hlink"/>
              </a:buClr>
              <a:buFont typeface="Verdana" pitchFamily="34" charset="0"/>
              <a:buChar char="–"/>
              <a:defRPr sz="1200">
                <a:solidFill>
                  <a:schemeClr val="tx2"/>
                </a:solidFill>
                <a:latin typeface="+mn-lt"/>
              </a:defRPr>
            </a:lvl3pPr>
            <a:lvl4pPr marL="1785938" indent="-209550" algn="l" rtl="0" eaLnBrk="1" fontAlgn="base" hangingPunct="1">
              <a:lnSpc>
                <a:spcPct val="95000"/>
              </a:lnSpc>
              <a:spcBef>
                <a:spcPct val="0"/>
              </a:spcBef>
              <a:spcAft>
                <a:spcPct val="0"/>
              </a:spcAft>
              <a:buChar char="–"/>
              <a:defRPr sz="1100">
                <a:solidFill>
                  <a:schemeClr val="tx2"/>
                </a:solidFill>
                <a:latin typeface="+mn-lt"/>
              </a:defRPr>
            </a:lvl4pPr>
            <a:lvl5pPr marL="1965325" indent="3175" algn="l" rtl="0" eaLnBrk="1" fontAlgn="base" hangingPunct="1">
              <a:lnSpc>
                <a:spcPct val="95000"/>
              </a:lnSpc>
              <a:spcBef>
                <a:spcPct val="0"/>
              </a:spcBef>
              <a:spcAft>
                <a:spcPct val="0"/>
              </a:spcAft>
              <a:defRPr sz="1000">
                <a:solidFill>
                  <a:schemeClr val="tx2"/>
                </a:solidFill>
                <a:latin typeface="+mn-lt"/>
              </a:defRPr>
            </a:lvl5pPr>
            <a:lvl6pPr marL="2422525" indent="3175" algn="l" rtl="0" eaLnBrk="1" fontAlgn="base" hangingPunct="1">
              <a:lnSpc>
                <a:spcPct val="95000"/>
              </a:lnSpc>
              <a:spcBef>
                <a:spcPct val="0"/>
              </a:spcBef>
              <a:spcAft>
                <a:spcPct val="0"/>
              </a:spcAft>
              <a:defRPr sz="1000">
                <a:solidFill>
                  <a:schemeClr val="tx2"/>
                </a:solidFill>
                <a:latin typeface="+mn-lt"/>
              </a:defRPr>
            </a:lvl6pPr>
            <a:lvl7pPr marL="2879725" indent="3175" algn="l" rtl="0" eaLnBrk="1" fontAlgn="base" hangingPunct="1">
              <a:lnSpc>
                <a:spcPct val="95000"/>
              </a:lnSpc>
              <a:spcBef>
                <a:spcPct val="0"/>
              </a:spcBef>
              <a:spcAft>
                <a:spcPct val="0"/>
              </a:spcAft>
              <a:defRPr sz="1000">
                <a:solidFill>
                  <a:schemeClr val="tx2"/>
                </a:solidFill>
                <a:latin typeface="+mn-lt"/>
              </a:defRPr>
            </a:lvl7pPr>
            <a:lvl8pPr marL="3336925" indent="3175" algn="l" rtl="0" eaLnBrk="1" fontAlgn="base" hangingPunct="1">
              <a:lnSpc>
                <a:spcPct val="95000"/>
              </a:lnSpc>
              <a:spcBef>
                <a:spcPct val="0"/>
              </a:spcBef>
              <a:spcAft>
                <a:spcPct val="0"/>
              </a:spcAft>
              <a:defRPr sz="1000">
                <a:solidFill>
                  <a:schemeClr val="tx2"/>
                </a:solidFill>
                <a:latin typeface="+mn-lt"/>
              </a:defRPr>
            </a:lvl8pPr>
            <a:lvl9pPr marL="3794125" indent="3175" algn="l" rtl="0" eaLnBrk="1" fontAlgn="base" hangingPunct="1">
              <a:lnSpc>
                <a:spcPct val="95000"/>
              </a:lnSpc>
              <a:spcBef>
                <a:spcPct val="0"/>
              </a:spcBef>
              <a:spcAft>
                <a:spcPct val="0"/>
              </a:spcAft>
              <a:defRPr sz="1000">
                <a:solidFill>
                  <a:schemeClr val="tx2"/>
                </a:solidFill>
                <a:latin typeface="+mn-lt"/>
              </a:defRPr>
            </a:lvl9pPr>
          </a:lstStyle>
          <a:p>
            <a:pPr marL="0" indent="0">
              <a:buNone/>
            </a:pPr>
            <a:endParaRPr lang="en-US" sz="1500" kern="0" dirty="0">
              <a:solidFill>
                <a:srgbClr val="3F589E"/>
              </a:solidFill>
            </a:endParaRPr>
          </a:p>
        </p:txBody>
      </p:sp>
      <p:sp>
        <p:nvSpPr>
          <p:cNvPr id="5" name="Text Placeholder 3">
            <a:extLst>
              <a:ext uri="{FF2B5EF4-FFF2-40B4-BE49-F238E27FC236}">
                <a16:creationId xmlns:a16="http://schemas.microsoft.com/office/drawing/2014/main" id="{13E7FD9A-BB5D-D82D-5B98-D01FCBC0044B}"/>
              </a:ext>
            </a:extLst>
          </p:cNvPr>
          <p:cNvSpPr txBox="1">
            <a:spLocks/>
          </p:cNvSpPr>
          <p:nvPr/>
        </p:nvSpPr>
        <p:spPr>
          <a:xfrm>
            <a:off x="486484" y="680676"/>
            <a:ext cx="8559897" cy="315514"/>
          </a:xfrm>
          <a:prstGeom prst="rect">
            <a:avLst/>
          </a:prstGeom>
        </p:spPr>
        <p:txBody>
          <a:bodyPr/>
          <a:lstStyle>
            <a:lvl1pPr marL="450850" indent="-450850" algn="l" rtl="0" eaLnBrk="1" fontAlgn="base" hangingPunct="1">
              <a:lnSpc>
                <a:spcPct val="95000"/>
              </a:lnSpc>
              <a:spcBef>
                <a:spcPct val="0"/>
              </a:spcBef>
              <a:spcAft>
                <a:spcPct val="0"/>
              </a:spcAft>
              <a:buClr>
                <a:srgbClr val="4091A7"/>
              </a:buClr>
              <a:buAutoNum type="arabicPeriod"/>
              <a:defRPr sz="2200" b="1">
                <a:solidFill>
                  <a:schemeClr val="tx1"/>
                </a:solidFill>
                <a:latin typeface="+mn-lt"/>
                <a:ea typeface="+mn-ea"/>
                <a:cs typeface="+mn-cs"/>
              </a:defRPr>
            </a:lvl1pPr>
            <a:lvl2pPr marL="989013" indent="-266700" algn="l" rtl="0" eaLnBrk="1" fontAlgn="base" hangingPunct="1">
              <a:lnSpc>
                <a:spcPct val="95000"/>
              </a:lnSpc>
              <a:spcBef>
                <a:spcPct val="50000"/>
              </a:spcBef>
              <a:spcAft>
                <a:spcPct val="0"/>
              </a:spcAft>
              <a:buClr>
                <a:schemeClr val="bg2"/>
              </a:buClr>
              <a:buChar char="•"/>
              <a:defRPr sz="1400">
                <a:solidFill>
                  <a:schemeClr val="hlink"/>
                </a:solidFill>
                <a:latin typeface="+mn-lt"/>
              </a:defRPr>
            </a:lvl2pPr>
            <a:lvl3pPr marL="1397000" indent="-228600" algn="l" rtl="0" eaLnBrk="1" fontAlgn="base" hangingPunct="1">
              <a:lnSpc>
                <a:spcPct val="95000"/>
              </a:lnSpc>
              <a:spcBef>
                <a:spcPct val="0"/>
              </a:spcBef>
              <a:spcAft>
                <a:spcPct val="0"/>
              </a:spcAft>
              <a:buClr>
                <a:schemeClr val="hlink"/>
              </a:buClr>
              <a:buFont typeface="Verdana" pitchFamily="34" charset="0"/>
              <a:buChar char="–"/>
              <a:defRPr sz="1200">
                <a:solidFill>
                  <a:schemeClr val="tx2"/>
                </a:solidFill>
                <a:latin typeface="+mn-lt"/>
              </a:defRPr>
            </a:lvl3pPr>
            <a:lvl4pPr marL="1785938" indent="-209550" algn="l" rtl="0" eaLnBrk="1" fontAlgn="base" hangingPunct="1">
              <a:lnSpc>
                <a:spcPct val="95000"/>
              </a:lnSpc>
              <a:spcBef>
                <a:spcPct val="0"/>
              </a:spcBef>
              <a:spcAft>
                <a:spcPct val="0"/>
              </a:spcAft>
              <a:buChar char="–"/>
              <a:defRPr sz="1100">
                <a:solidFill>
                  <a:schemeClr val="tx2"/>
                </a:solidFill>
                <a:latin typeface="+mn-lt"/>
              </a:defRPr>
            </a:lvl4pPr>
            <a:lvl5pPr marL="1965325" indent="3175" algn="l" rtl="0" eaLnBrk="1" fontAlgn="base" hangingPunct="1">
              <a:lnSpc>
                <a:spcPct val="95000"/>
              </a:lnSpc>
              <a:spcBef>
                <a:spcPct val="0"/>
              </a:spcBef>
              <a:spcAft>
                <a:spcPct val="0"/>
              </a:spcAft>
              <a:defRPr sz="1000">
                <a:solidFill>
                  <a:schemeClr val="tx2"/>
                </a:solidFill>
                <a:latin typeface="+mn-lt"/>
              </a:defRPr>
            </a:lvl5pPr>
            <a:lvl6pPr marL="2422525" indent="3175" algn="l" rtl="0" eaLnBrk="1" fontAlgn="base" hangingPunct="1">
              <a:lnSpc>
                <a:spcPct val="95000"/>
              </a:lnSpc>
              <a:spcBef>
                <a:spcPct val="0"/>
              </a:spcBef>
              <a:spcAft>
                <a:spcPct val="0"/>
              </a:spcAft>
              <a:defRPr sz="1000">
                <a:solidFill>
                  <a:schemeClr val="tx2"/>
                </a:solidFill>
                <a:latin typeface="+mn-lt"/>
              </a:defRPr>
            </a:lvl6pPr>
            <a:lvl7pPr marL="2879725" indent="3175" algn="l" rtl="0" eaLnBrk="1" fontAlgn="base" hangingPunct="1">
              <a:lnSpc>
                <a:spcPct val="95000"/>
              </a:lnSpc>
              <a:spcBef>
                <a:spcPct val="0"/>
              </a:spcBef>
              <a:spcAft>
                <a:spcPct val="0"/>
              </a:spcAft>
              <a:defRPr sz="1000">
                <a:solidFill>
                  <a:schemeClr val="tx2"/>
                </a:solidFill>
                <a:latin typeface="+mn-lt"/>
              </a:defRPr>
            </a:lvl7pPr>
            <a:lvl8pPr marL="3336925" indent="3175" algn="l" rtl="0" eaLnBrk="1" fontAlgn="base" hangingPunct="1">
              <a:lnSpc>
                <a:spcPct val="95000"/>
              </a:lnSpc>
              <a:spcBef>
                <a:spcPct val="0"/>
              </a:spcBef>
              <a:spcAft>
                <a:spcPct val="0"/>
              </a:spcAft>
              <a:defRPr sz="1000">
                <a:solidFill>
                  <a:schemeClr val="tx2"/>
                </a:solidFill>
                <a:latin typeface="+mn-lt"/>
              </a:defRPr>
            </a:lvl8pPr>
            <a:lvl9pPr marL="3794125" indent="3175" algn="l" rtl="0" eaLnBrk="1" fontAlgn="base" hangingPunct="1">
              <a:lnSpc>
                <a:spcPct val="95000"/>
              </a:lnSpc>
              <a:spcBef>
                <a:spcPct val="0"/>
              </a:spcBef>
              <a:spcAft>
                <a:spcPct val="0"/>
              </a:spcAft>
              <a:defRPr sz="1000">
                <a:solidFill>
                  <a:schemeClr val="tx2"/>
                </a:solidFill>
                <a:latin typeface="+mn-lt"/>
              </a:defRPr>
            </a:lvl9pPr>
          </a:lstStyle>
          <a:p>
            <a:pPr marL="0" indent="0">
              <a:buNone/>
            </a:pPr>
            <a:endParaRPr lang="en-US" sz="1500" kern="0" dirty="0">
              <a:solidFill>
                <a:srgbClr val="3F589E"/>
              </a:solidFill>
            </a:endParaRPr>
          </a:p>
        </p:txBody>
      </p:sp>
      <p:sp>
        <p:nvSpPr>
          <p:cNvPr id="6" name="Text Placeholder 3">
            <a:extLst>
              <a:ext uri="{FF2B5EF4-FFF2-40B4-BE49-F238E27FC236}">
                <a16:creationId xmlns:a16="http://schemas.microsoft.com/office/drawing/2014/main" id="{DA96D85A-4413-1FD5-7422-551D796AE1EC}"/>
              </a:ext>
            </a:extLst>
          </p:cNvPr>
          <p:cNvSpPr txBox="1">
            <a:spLocks/>
          </p:cNvSpPr>
          <p:nvPr/>
        </p:nvSpPr>
        <p:spPr>
          <a:xfrm>
            <a:off x="486484" y="680676"/>
            <a:ext cx="8559897" cy="315514"/>
          </a:xfrm>
          <a:prstGeom prst="rect">
            <a:avLst/>
          </a:prstGeom>
        </p:spPr>
        <p:txBody>
          <a:bodyPr/>
          <a:lstStyle>
            <a:lvl1pPr marL="450850" indent="-450850" algn="l" rtl="0" eaLnBrk="1" fontAlgn="base" hangingPunct="1">
              <a:lnSpc>
                <a:spcPct val="95000"/>
              </a:lnSpc>
              <a:spcBef>
                <a:spcPct val="0"/>
              </a:spcBef>
              <a:spcAft>
                <a:spcPct val="0"/>
              </a:spcAft>
              <a:buClr>
                <a:srgbClr val="4091A7"/>
              </a:buClr>
              <a:buAutoNum type="arabicPeriod"/>
              <a:defRPr sz="2200" b="1">
                <a:solidFill>
                  <a:schemeClr val="tx1"/>
                </a:solidFill>
                <a:latin typeface="+mn-lt"/>
                <a:ea typeface="+mn-ea"/>
                <a:cs typeface="+mn-cs"/>
              </a:defRPr>
            </a:lvl1pPr>
            <a:lvl2pPr marL="989013" indent="-266700" algn="l" rtl="0" eaLnBrk="1" fontAlgn="base" hangingPunct="1">
              <a:lnSpc>
                <a:spcPct val="95000"/>
              </a:lnSpc>
              <a:spcBef>
                <a:spcPct val="50000"/>
              </a:spcBef>
              <a:spcAft>
                <a:spcPct val="0"/>
              </a:spcAft>
              <a:buClr>
                <a:schemeClr val="bg2"/>
              </a:buClr>
              <a:buChar char="•"/>
              <a:defRPr sz="1400">
                <a:solidFill>
                  <a:schemeClr val="hlink"/>
                </a:solidFill>
                <a:latin typeface="+mn-lt"/>
              </a:defRPr>
            </a:lvl2pPr>
            <a:lvl3pPr marL="1397000" indent="-228600" algn="l" rtl="0" eaLnBrk="1" fontAlgn="base" hangingPunct="1">
              <a:lnSpc>
                <a:spcPct val="95000"/>
              </a:lnSpc>
              <a:spcBef>
                <a:spcPct val="0"/>
              </a:spcBef>
              <a:spcAft>
                <a:spcPct val="0"/>
              </a:spcAft>
              <a:buClr>
                <a:schemeClr val="hlink"/>
              </a:buClr>
              <a:buFont typeface="Verdana" pitchFamily="34" charset="0"/>
              <a:buChar char="–"/>
              <a:defRPr sz="1200">
                <a:solidFill>
                  <a:schemeClr val="tx2"/>
                </a:solidFill>
                <a:latin typeface="+mn-lt"/>
              </a:defRPr>
            </a:lvl3pPr>
            <a:lvl4pPr marL="1785938" indent="-209550" algn="l" rtl="0" eaLnBrk="1" fontAlgn="base" hangingPunct="1">
              <a:lnSpc>
                <a:spcPct val="95000"/>
              </a:lnSpc>
              <a:spcBef>
                <a:spcPct val="0"/>
              </a:spcBef>
              <a:spcAft>
                <a:spcPct val="0"/>
              </a:spcAft>
              <a:buChar char="–"/>
              <a:defRPr sz="1100">
                <a:solidFill>
                  <a:schemeClr val="tx2"/>
                </a:solidFill>
                <a:latin typeface="+mn-lt"/>
              </a:defRPr>
            </a:lvl4pPr>
            <a:lvl5pPr marL="1965325" indent="3175" algn="l" rtl="0" eaLnBrk="1" fontAlgn="base" hangingPunct="1">
              <a:lnSpc>
                <a:spcPct val="95000"/>
              </a:lnSpc>
              <a:spcBef>
                <a:spcPct val="0"/>
              </a:spcBef>
              <a:spcAft>
                <a:spcPct val="0"/>
              </a:spcAft>
              <a:defRPr sz="1000">
                <a:solidFill>
                  <a:schemeClr val="tx2"/>
                </a:solidFill>
                <a:latin typeface="+mn-lt"/>
              </a:defRPr>
            </a:lvl5pPr>
            <a:lvl6pPr marL="2422525" indent="3175" algn="l" rtl="0" eaLnBrk="1" fontAlgn="base" hangingPunct="1">
              <a:lnSpc>
                <a:spcPct val="95000"/>
              </a:lnSpc>
              <a:spcBef>
                <a:spcPct val="0"/>
              </a:spcBef>
              <a:spcAft>
                <a:spcPct val="0"/>
              </a:spcAft>
              <a:defRPr sz="1000">
                <a:solidFill>
                  <a:schemeClr val="tx2"/>
                </a:solidFill>
                <a:latin typeface="+mn-lt"/>
              </a:defRPr>
            </a:lvl6pPr>
            <a:lvl7pPr marL="2879725" indent="3175" algn="l" rtl="0" eaLnBrk="1" fontAlgn="base" hangingPunct="1">
              <a:lnSpc>
                <a:spcPct val="95000"/>
              </a:lnSpc>
              <a:spcBef>
                <a:spcPct val="0"/>
              </a:spcBef>
              <a:spcAft>
                <a:spcPct val="0"/>
              </a:spcAft>
              <a:defRPr sz="1000">
                <a:solidFill>
                  <a:schemeClr val="tx2"/>
                </a:solidFill>
                <a:latin typeface="+mn-lt"/>
              </a:defRPr>
            </a:lvl7pPr>
            <a:lvl8pPr marL="3336925" indent="3175" algn="l" rtl="0" eaLnBrk="1" fontAlgn="base" hangingPunct="1">
              <a:lnSpc>
                <a:spcPct val="95000"/>
              </a:lnSpc>
              <a:spcBef>
                <a:spcPct val="0"/>
              </a:spcBef>
              <a:spcAft>
                <a:spcPct val="0"/>
              </a:spcAft>
              <a:defRPr sz="1000">
                <a:solidFill>
                  <a:schemeClr val="tx2"/>
                </a:solidFill>
                <a:latin typeface="+mn-lt"/>
              </a:defRPr>
            </a:lvl8pPr>
            <a:lvl9pPr marL="3794125" indent="3175" algn="l" rtl="0" eaLnBrk="1" fontAlgn="base" hangingPunct="1">
              <a:lnSpc>
                <a:spcPct val="95000"/>
              </a:lnSpc>
              <a:spcBef>
                <a:spcPct val="0"/>
              </a:spcBef>
              <a:spcAft>
                <a:spcPct val="0"/>
              </a:spcAft>
              <a:defRPr sz="1000">
                <a:solidFill>
                  <a:schemeClr val="tx2"/>
                </a:solidFill>
                <a:latin typeface="+mn-lt"/>
              </a:defRPr>
            </a:lvl9pPr>
          </a:lstStyle>
          <a:p>
            <a:pPr marL="0" indent="0">
              <a:buNone/>
            </a:pPr>
            <a:r>
              <a:rPr lang="en-US" sz="1500" kern="0" dirty="0">
                <a:solidFill>
                  <a:srgbClr val="3F589E"/>
                </a:solidFill>
                <a:latin typeface="Arial" panose="020B0604020202020204" pitchFamily="34" charset="0"/>
                <a:cs typeface="Arial" panose="020B0604020202020204" pitchFamily="34" charset="0"/>
              </a:rPr>
              <a:t>Especially if monetary is more limited; that said, appetite for aggressive easing is limited given fiscal consolidation goals</a:t>
            </a:r>
          </a:p>
        </p:txBody>
      </p:sp>
      <p:graphicFrame>
        <p:nvGraphicFramePr>
          <p:cNvPr id="8" name="Chart 7">
            <a:extLst>
              <a:ext uri="{FF2B5EF4-FFF2-40B4-BE49-F238E27FC236}">
                <a16:creationId xmlns:a16="http://schemas.microsoft.com/office/drawing/2014/main" id="{6BB017C0-65B0-C4FD-505D-870C62C20175}"/>
              </a:ext>
            </a:extLst>
          </p:cNvPr>
          <p:cNvGraphicFramePr/>
          <p:nvPr/>
        </p:nvGraphicFramePr>
        <p:xfrm>
          <a:off x="365760" y="1554480"/>
          <a:ext cx="41148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A3C4C006-0004-18AF-9A81-3C7476ABB143}"/>
              </a:ext>
            </a:extLst>
          </p:cNvPr>
          <p:cNvGraphicFramePr/>
          <p:nvPr/>
        </p:nvGraphicFramePr>
        <p:xfrm>
          <a:off x="4572000" y="1554480"/>
          <a:ext cx="4114800" cy="2743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299323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145A9-35DE-D6CB-837B-182AA6835185}"/>
              </a:ext>
            </a:extLst>
          </p:cNvPr>
          <p:cNvSpPr>
            <a:spLocks noGrp="1"/>
          </p:cNvSpPr>
          <p:nvPr>
            <p:ph type="title"/>
          </p:nvPr>
        </p:nvSpPr>
        <p:spPr>
          <a:xfrm>
            <a:off x="539751" y="303610"/>
            <a:ext cx="8064500" cy="411209"/>
          </a:xfrm>
        </p:spPr>
        <p:txBody>
          <a:bodyPr anchor="ctr"/>
          <a:lstStyle/>
          <a:p>
            <a:r>
              <a:rPr lang="en-US" dirty="0">
                <a:latin typeface="Arial" panose="020B0604020202020204" pitchFamily="34" charset="0"/>
                <a:ea typeface="Inter" panose="02000503000000020004" pitchFamily="2" charset="0"/>
                <a:cs typeface="Arial" panose="020B0604020202020204" pitchFamily="34" charset="0"/>
              </a:rPr>
              <a:t>Monetary conditions are very right in Asia, especially real rates, rate cuts have been front-loaded</a:t>
            </a:r>
          </a:p>
        </p:txBody>
      </p:sp>
      <p:sp>
        <p:nvSpPr>
          <p:cNvPr id="4" name="Slide Number Placeholder 3">
            <a:extLst>
              <a:ext uri="{FF2B5EF4-FFF2-40B4-BE49-F238E27FC236}">
                <a16:creationId xmlns:a16="http://schemas.microsoft.com/office/drawing/2014/main" id="{6E273BC8-BB6B-7E90-891B-9177C1F06EFC}"/>
              </a:ext>
            </a:extLst>
          </p:cNvPr>
          <p:cNvSpPr>
            <a:spLocks noGrp="1"/>
          </p:cNvSpPr>
          <p:nvPr>
            <p:ph type="sldNum" sz="quarter" idx="11"/>
          </p:nvPr>
        </p:nvSpPr>
        <p:spPr/>
        <p:txBody>
          <a:bodyPr/>
          <a:lstStyle/>
          <a:p>
            <a:pPr>
              <a:defRPr/>
            </a:pPr>
            <a:fld id="{D65D56CB-8290-4AD4-92E8-B8E13A68A8FF}" type="slidenum">
              <a:rPr lang="fr-FR" altLang="fr-FR" smtClean="0">
                <a:latin typeface="Inter" panose="02000503000000020004" pitchFamily="2" charset="0"/>
                <a:ea typeface="Inter" panose="02000503000000020004" pitchFamily="2" charset="0"/>
              </a:rPr>
              <a:pPr>
                <a:defRPr/>
              </a:pPr>
              <a:t>22</a:t>
            </a:fld>
            <a:endParaRPr lang="fr-FR" altLang="fr-FR" dirty="0">
              <a:latin typeface="Inter" panose="02000503000000020004" pitchFamily="2" charset="0"/>
              <a:ea typeface="Inter" panose="02000503000000020004" pitchFamily="2" charset="0"/>
            </a:endParaRPr>
          </a:p>
        </p:txBody>
      </p:sp>
      <p:sp>
        <p:nvSpPr>
          <p:cNvPr id="28" name="Rectangle 27">
            <a:extLst>
              <a:ext uri="{FF2B5EF4-FFF2-40B4-BE49-F238E27FC236}">
                <a16:creationId xmlns:a16="http://schemas.microsoft.com/office/drawing/2014/main" id="{4C041ECC-D065-6EFF-50C7-08F2E93D312A}"/>
              </a:ext>
            </a:extLst>
          </p:cNvPr>
          <p:cNvSpPr/>
          <p:nvPr/>
        </p:nvSpPr>
        <p:spPr>
          <a:xfrm>
            <a:off x="361275" y="303610"/>
            <a:ext cx="68938" cy="411209"/>
          </a:xfrm>
          <a:prstGeom prst="rect">
            <a:avLst/>
          </a:prstGeom>
          <a:solidFill>
            <a:srgbClr val="581D74"/>
          </a:solidFill>
          <a:ln w="12700" cap="flat" cmpd="sng" algn="ctr">
            <a:noFill/>
            <a:prstDash val="solid"/>
            <a:miter lim="800000"/>
          </a:ln>
          <a:effectLst/>
        </p:spPr>
        <p:txBody>
          <a:bodyPr anchor="ctr"/>
          <a:lstStyle/>
          <a:p>
            <a:pPr algn="ctr" defTabSz="342900" eaLnBrk="1" fontAlgn="auto" hangingPunct="1">
              <a:spcBef>
                <a:spcPts val="0"/>
              </a:spcBef>
              <a:spcAft>
                <a:spcPts val="0"/>
              </a:spcAft>
              <a:defRPr/>
            </a:pPr>
            <a:endParaRPr lang="fr-FR" sz="2250" kern="0" dirty="0">
              <a:solidFill>
                <a:srgbClr val="FFFFFF"/>
              </a:solidFill>
              <a:latin typeface="Montserrat ExtraBold" pitchFamily="2" charset="0"/>
              <a:sym typeface="Arial"/>
            </a:endParaRPr>
          </a:p>
        </p:txBody>
      </p:sp>
      <p:sp>
        <p:nvSpPr>
          <p:cNvPr id="7" name="Text Placeholder 3">
            <a:extLst>
              <a:ext uri="{FF2B5EF4-FFF2-40B4-BE49-F238E27FC236}">
                <a16:creationId xmlns:a16="http://schemas.microsoft.com/office/drawing/2014/main" id="{212B1D2C-D469-3FB8-E829-51EA6248B6C3}"/>
              </a:ext>
            </a:extLst>
          </p:cNvPr>
          <p:cNvSpPr txBox="1">
            <a:spLocks/>
          </p:cNvSpPr>
          <p:nvPr/>
        </p:nvSpPr>
        <p:spPr>
          <a:xfrm>
            <a:off x="486484" y="680677"/>
            <a:ext cx="8559897" cy="315514"/>
          </a:xfrm>
          <a:prstGeom prst="rect">
            <a:avLst/>
          </a:prstGeom>
        </p:spPr>
        <p:txBody>
          <a:bodyPr/>
          <a:lstStyle>
            <a:lvl1pPr marL="450850" indent="-450850" algn="l" rtl="0" eaLnBrk="1" fontAlgn="base" hangingPunct="1">
              <a:lnSpc>
                <a:spcPct val="95000"/>
              </a:lnSpc>
              <a:spcBef>
                <a:spcPct val="0"/>
              </a:spcBef>
              <a:spcAft>
                <a:spcPct val="0"/>
              </a:spcAft>
              <a:buClr>
                <a:srgbClr val="4091A7"/>
              </a:buClr>
              <a:buAutoNum type="arabicPeriod"/>
              <a:defRPr sz="2200" b="1">
                <a:solidFill>
                  <a:schemeClr val="tx1"/>
                </a:solidFill>
                <a:latin typeface="+mn-lt"/>
                <a:ea typeface="+mn-ea"/>
                <a:cs typeface="+mn-cs"/>
              </a:defRPr>
            </a:lvl1pPr>
            <a:lvl2pPr marL="989013" indent="-266700" algn="l" rtl="0" eaLnBrk="1" fontAlgn="base" hangingPunct="1">
              <a:lnSpc>
                <a:spcPct val="95000"/>
              </a:lnSpc>
              <a:spcBef>
                <a:spcPct val="50000"/>
              </a:spcBef>
              <a:spcAft>
                <a:spcPct val="0"/>
              </a:spcAft>
              <a:buClr>
                <a:schemeClr val="bg2"/>
              </a:buClr>
              <a:buChar char="•"/>
              <a:defRPr sz="1400">
                <a:solidFill>
                  <a:schemeClr val="hlink"/>
                </a:solidFill>
                <a:latin typeface="+mn-lt"/>
              </a:defRPr>
            </a:lvl2pPr>
            <a:lvl3pPr marL="1397000" indent="-228600" algn="l" rtl="0" eaLnBrk="1" fontAlgn="base" hangingPunct="1">
              <a:lnSpc>
                <a:spcPct val="95000"/>
              </a:lnSpc>
              <a:spcBef>
                <a:spcPct val="0"/>
              </a:spcBef>
              <a:spcAft>
                <a:spcPct val="0"/>
              </a:spcAft>
              <a:buClr>
                <a:schemeClr val="hlink"/>
              </a:buClr>
              <a:buFont typeface="Verdana" pitchFamily="34" charset="0"/>
              <a:buChar char="–"/>
              <a:defRPr sz="1200">
                <a:solidFill>
                  <a:schemeClr val="tx2"/>
                </a:solidFill>
                <a:latin typeface="+mn-lt"/>
              </a:defRPr>
            </a:lvl3pPr>
            <a:lvl4pPr marL="1785938" indent="-209550" algn="l" rtl="0" eaLnBrk="1" fontAlgn="base" hangingPunct="1">
              <a:lnSpc>
                <a:spcPct val="95000"/>
              </a:lnSpc>
              <a:spcBef>
                <a:spcPct val="0"/>
              </a:spcBef>
              <a:spcAft>
                <a:spcPct val="0"/>
              </a:spcAft>
              <a:buChar char="–"/>
              <a:defRPr sz="1100">
                <a:solidFill>
                  <a:schemeClr val="tx2"/>
                </a:solidFill>
                <a:latin typeface="+mn-lt"/>
              </a:defRPr>
            </a:lvl4pPr>
            <a:lvl5pPr marL="1965325" indent="3175" algn="l" rtl="0" eaLnBrk="1" fontAlgn="base" hangingPunct="1">
              <a:lnSpc>
                <a:spcPct val="95000"/>
              </a:lnSpc>
              <a:spcBef>
                <a:spcPct val="0"/>
              </a:spcBef>
              <a:spcAft>
                <a:spcPct val="0"/>
              </a:spcAft>
              <a:defRPr sz="1000">
                <a:solidFill>
                  <a:schemeClr val="tx2"/>
                </a:solidFill>
                <a:latin typeface="+mn-lt"/>
              </a:defRPr>
            </a:lvl5pPr>
            <a:lvl6pPr marL="2422525" indent="3175" algn="l" rtl="0" eaLnBrk="1" fontAlgn="base" hangingPunct="1">
              <a:lnSpc>
                <a:spcPct val="95000"/>
              </a:lnSpc>
              <a:spcBef>
                <a:spcPct val="0"/>
              </a:spcBef>
              <a:spcAft>
                <a:spcPct val="0"/>
              </a:spcAft>
              <a:defRPr sz="1000">
                <a:solidFill>
                  <a:schemeClr val="tx2"/>
                </a:solidFill>
                <a:latin typeface="+mn-lt"/>
              </a:defRPr>
            </a:lvl6pPr>
            <a:lvl7pPr marL="2879725" indent="3175" algn="l" rtl="0" eaLnBrk="1" fontAlgn="base" hangingPunct="1">
              <a:lnSpc>
                <a:spcPct val="95000"/>
              </a:lnSpc>
              <a:spcBef>
                <a:spcPct val="0"/>
              </a:spcBef>
              <a:spcAft>
                <a:spcPct val="0"/>
              </a:spcAft>
              <a:defRPr sz="1000">
                <a:solidFill>
                  <a:schemeClr val="tx2"/>
                </a:solidFill>
                <a:latin typeface="+mn-lt"/>
              </a:defRPr>
            </a:lvl7pPr>
            <a:lvl8pPr marL="3336925" indent="3175" algn="l" rtl="0" eaLnBrk="1" fontAlgn="base" hangingPunct="1">
              <a:lnSpc>
                <a:spcPct val="95000"/>
              </a:lnSpc>
              <a:spcBef>
                <a:spcPct val="0"/>
              </a:spcBef>
              <a:spcAft>
                <a:spcPct val="0"/>
              </a:spcAft>
              <a:defRPr sz="1000">
                <a:solidFill>
                  <a:schemeClr val="tx2"/>
                </a:solidFill>
                <a:latin typeface="+mn-lt"/>
              </a:defRPr>
            </a:lvl8pPr>
            <a:lvl9pPr marL="3794125" indent="3175" algn="l" rtl="0" eaLnBrk="1" fontAlgn="base" hangingPunct="1">
              <a:lnSpc>
                <a:spcPct val="95000"/>
              </a:lnSpc>
              <a:spcBef>
                <a:spcPct val="0"/>
              </a:spcBef>
              <a:spcAft>
                <a:spcPct val="0"/>
              </a:spcAft>
              <a:defRPr sz="1000">
                <a:solidFill>
                  <a:schemeClr val="tx2"/>
                </a:solidFill>
                <a:latin typeface="+mn-lt"/>
              </a:defRPr>
            </a:lvl9pPr>
          </a:lstStyle>
          <a:p>
            <a:pPr marL="0" indent="0">
              <a:buNone/>
            </a:pPr>
            <a:endParaRPr lang="en-US" sz="1500" kern="0" dirty="0">
              <a:solidFill>
                <a:srgbClr val="3F589E"/>
              </a:solidFill>
            </a:endParaRPr>
          </a:p>
        </p:txBody>
      </p:sp>
      <p:sp>
        <p:nvSpPr>
          <p:cNvPr id="5" name="Text Placeholder 3">
            <a:extLst>
              <a:ext uri="{FF2B5EF4-FFF2-40B4-BE49-F238E27FC236}">
                <a16:creationId xmlns:a16="http://schemas.microsoft.com/office/drawing/2014/main" id="{13E7FD9A-BB5D-D82D-5B98-D01FCBC0044B}"/>
              </a:ext>
            </a:extLst>
          </p:cNvPr>
          <p:cNvSpPr txBox="1">
            <a:spLocks/>
          </p:cNvSpPr>
          <p:nvPr/>
        </p:nvSpPr>
        <p:spPr>
          <a:xfrm>
            <a:off x="486484" y="680676"/>
            <a:ext cx="8559897" cy="315514"/>
          </a:xfrm>
          <a:prstGeom prst="rect">
            <a:avLst/>
          </a:prstGeom>
        </p:spPr>
        <p:txBody>
          <a:bodyPr/>
          <a:lstStyle>
            <a:lvl1pPr marL="450850" indent="-450850" algn="l" rtl="0" eaLnBrk="1" fontAlgn="base" hangingPunct="1">
              <a:lnSpc>
                <a:spcPct val="95000"/>
              </a:lnSpc>
              <a:spcBef>
                <a:spcPct val="0"/>
              </a:spcBef>
              <a:spcAft>
                <a:spcPct val="0"/>
              </a:spcAft>
              <a:buClr>
                <a:srgbClr val="4091A7"/>
              </a:buClr>
              <a:buAutoNum type="arabicPeriod"/>
              <a:defRPr sz="2200" b="1">
                <a:solidFill>
                  <a:schemeClr val="tx1"/>
                </a:solidFill>
                <a:latin typeface="+mn-lt"/>
                <a:ea typeface="+mn-ea"/>
                <a:cs typeface="+mn-cs"/>
              </a:defRPr>
            </a:lvl1pPr>
            <a:lvl2pPr marL="989013" indent="-266700" algn="l" rtl="0" eaLnBrk="1" fontAlgn="base" hangingPunct="1">
              <a:lnSpc>
                <a:spcPct val="95000"/>
              </a:lnSpc>
              <a:spcBef>
                <a:spcPct val="50000"/>
              </a:spcBef>
              <a:spcAft>
                <a:spcPct val="0"/>
              </a:spcAft>
              <a:buClr>
                <a:schemeClr val="bg2"/>
              </a:buClr>
              <a:buChar char="•"/>
              <a:defRPr sz="1400">
                <a:solidFill>
                  <a:schemeClr val="hlink"/>
                </a:solidFill>
                <a:latin typeface="+mn-lt"/>
              </a:defRPr>
            </a:lvl2pPr>
            <a:lvl3pPr marL="1397000" indent="-228600" algn="l" rtl="0" eaLnBrk="1" fontAlgn="base" hangingPunct="1">
              <a:lnSpc>
                <a:spcPct val="95000"/>
              </a:lnSpc>
              <a:spcBef>
                <a:spcPct val="0"/>
              </a:spcBef>
              <a:spcAft>
                <a:spcPct val="0"/>
              </a:spcAft>
              <a:buClr>
                <a:schemeClr val="hlink"/>
              </a:buClr>
              <a:buFont typeface="Verdana" pitchFamily="34" charset="0"/>
              <a:buChar char="–"/>
              <a:defRPr sz="1200">
                <a:solidFill>
                  <a:schemeClr val="tx2"/>
                </a:solidFill>
                <a:latin typeface="+mn-lt"/>
              </a:defRPr>
            </a:lvl3pPr>
            <a:lvl4pPr marL="1785938" indent="-209550" algn="l" rtl="0" eaLnBrk="1" fontAlgn="base" hangingPunct="1">
              <a:lnSpc>
                <a:spcPct val="95000"/>
              </a:lnSpc>
              <a:spcBef>
                <a:spcPct val="0"/>
              </a:spcBef>
              <a:spcAft>
                <a:spcPct val="0"/>
              </a:spcAft>
              <a:buChar char="–"/>
              <a:defRPr sz="1100">
                <a:solidFill>
                  <a:schemeClr val="tx2"/>
                </a:solidFill>
                <a:latin typeface="+mn-lt"/>
              </a:defRPr>
            </a:lvl4pPr>
            <a:lvl5pPr marL="1965325" indent="3175" algn="l" rtl="0" eaLnBrk="1" fontAlgn="base" hangingPunct="1">
              <a:lnSpc>
                <a:spcPct val="95000"/>
              </a:lnSpc>
              <a:spcBef>
                <a:spcPct val="0"/>
              </a:spcBef>
              <a:spcAft>
                <a:spcPct val="0"/>
              </a:spcAft>
              <a:defRPr sz="1000">
                <a:solidFill>
                  <a:schemeClr val="tx2"/>
                </a:solidFill>
                <a:latin typeface="+mn-lt"/>
              </a:defRPr>
            </a:lvl5pPr>
            <a:lvl6pPr marL="2422525" indent="3175" algn="l" rtl="0" eaLnBrk="1" fontAlgn="base" hangingPunct="1">
              <a:lnSpc>
                <a:spcPct val="95000"/>
              </a:lnSpc>
              <a:spcBef>
                <a:spcPct val="0"/>
              </a:spcBef>
              <a:spcAft>
                <a:spcPct val="0"/>
              </a:spcAft>
              <a:defRPr sz="1000">
                <a:solidFill>
                  <a:schemeClr val="tx2"/>
                </a:solidFill>
                <a:latin typeface="+mn-lt"/>
              </a:defRPr>
            </a:lvl6pPr>
            <a:lvl7pPr marL="2879725" indent="3175" algn="l" rtl="0" eaLnBrk="1" fontAlgn="base" hangingPunct="1">
              <a:lnSpc>
                <a:spcPct val="95000"/>
              </a:lnSpc>
              <a:spcBef>
                <a:spcPct val="0"/>
              </a:spcBef>
              <a:spcAft>
                <a:spcPct val="0"/>
              </a:spcAft>
              <a:defRPr sz="1000">
                <a:solidFill>
                  <a:schemeClr val="tx2"/>
                </a:solidFill>
                <a:latin typeface="+mn-lt"/>
              </a:defRPr>
            </a:lvl7pPr>
            <a:lvl8pPr marL="3336925" indent="3175" algn="l" rtl="0" eaLnBrk="1" fontAlgn="base" hangingPunct="1">
              <a:lnSpc>
                <a:spcPct val="95000"/>
              </a:lnSpc>
              <a:spcBef>
                <a:spcPct val="0"/>
              </a:spcBef>
              <a:spcAft>
                <a:spcPct val="0"/>
              </a:spcAft>
              <a:defRPr sz="1000">
                <a:solidFill>
                  <a:schemeClr val="tx2"/>
                </a:solidFill>
                <a:latin typeface="+mn-lt"/>
              </a:defRPr>
            </a:lvl8pPr>
            <a:lvl9pPr marL="3794125" indent="3175" algn="l" rtl="0" eaLnBrk="1" fontAlgn="base" hangingPunct="1">
              <a:lnSpc>
                <a:spcPct val="95000"/>
              </a:lnSpc>
              <a:spcBef>
                <a:spcPct val="0"/>
              </a:spcBef>
              <a:spcAft>
                <a:spcPct val="0"/>
              </a:spcAft>
              <a:defRPr sz="1000">
                <a:solidFill>
                  <a:schemeClr val="tx2"/>
                </a:solidFill>
                <a:latin typeface="+mn-lt"/>
              </a:defRPr>
            </a:lvl9pPr>
          </a:lstStyle>
          <a:p>
            <a:pPr marL="0" indent="0">
              <a:buNone/>
            </a:pPr>
            <a:endParaRPr lang="en-US" sz="1500" kern="0" dirty="0">
              <a:solidFill>
                <a:srgbClr val="3F589E"/>
              </a:solidFill>
            </a:endParaRPr>
          </a:p>
        </p:txBody>
      </p:sp>
      <p:graphicFrame>
        <p:nvGraphicFramePr>
          <p:cNvPr id="6" name="Chart 5">
            <a:extLst>
              <a:ext uri="{FF2B5EF4-FFF2-40B4-BE49-F238E27FC236}">
                <a16:creationId xmlns:a16="http://schemas.microsoft.com/office/drawing/2014/main" id="{DBC8F2BD-FEC8-7FD7-E123-9A4FDA53E140}"/>
              </a:ext>
            </a:extLst>
          </p:cNvPr>
          <p:cNvGraphicFramePr>
            <a:graphicFrameLocks/>
          </p:cNvGraphicFramePr>
          <p:nvPr/>
        </p:nvGraphicFramePr>
        <p:xfrm>
          <a:off x="4663440" y="1554480"/>
          <a:ext cx="41148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EAEA3E26-ECBE-105C-BE0C-C00ED032A76C}"/>
              </a:ext>
            </a:extLst>
          </p:cNvPr>
          <p:cNvGraphicFramePr>
            <a:graphicFrameLocks/>
          </p:cNvGraphicFramePr>
          <p:nvPr/>
        </p:nvGraphicFramePr>
        <p:xfrm>
          <a:off x="365760" y="1554480"/>
          <a:ext cx="4114800" cy="2743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399959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145A9-35DE-D6CB-837B-182AA6835185}"/>
              </a:ext>
            </a:extLst>
          </p:cNvPr>
          <p:cNvSpPr>
            <a:spLocks noGrp="1"/>
          </p:cNvSpPr>
          <p:nvPr>
            <p:ph type="title"/>
          </p:nvPr>
        </p:nvSpPr>
        <p:spPr>
          <a:xfrm>
            <a:off x="539751" y="303610"/>
            <a:ext cx="8064500" cy="411209"/>
          </a:xfrm>
        </p:spPr>
        <p:txBody>
          <a:bodyPr anchor="ctr"/>
          <a:lstStyle/>
          <a:p>
            <a:r>
              <a:rPr lang="en-US" dirty="0">
                <a:latin typeface="Arial" panose="020B0604020202020204" pitchFamily="34" charset="0"/>
                <a:ea typeface="Inter" panose="02000503000000020004" pitchFamily="2" charset="0"/>
                <a:cs typeface="Arial" panose="020B0604020202020204" pitchFamily="34" charset="0"/>
              </a:rPr>
              <a:t>Asia: Rate cuts are falling very gently, mainly because they never went up that much, a softer dollar has helped with front loading of cuts</a:t>
            </a:r>
          </a:p>
        </p:txBody>
      </p:sp>
      <p:sp>
        <p:nvSpPr>
          <p:cNvPr id="4" name="Slide Number Placeholder 3">
            <a:extLst>
              <a:ext uri="{FF2B5EF4-FFF2-40B4-BE49-F238E27FC236}">
                <a16:creationId xmlns:a16="http://schemas.microsoft.com/office/drawing/2014/main" id="{6E273BC8-BB6B-7E90-891B-9177C1F06EFC}"/>
              </a:ext>
            </a:extLst>
          </p:cNvPr>
          <p:cNvSpPr>
            <a:spLocks noGrp="1"/>
          </p:cNvSpPr>
          <p:nvPr>
            <p:ph type="sldNum" sz="quarter" idx="11"/>
          </p:nvPr>
        </p:nvSpPr>
        <p:spPr/>
        <p:txBody>
          <a:bodyPr/>
          <a:lstStyle/>
          <a:p>
            <a:pPr>
              <a:defRPr/>
            </a:pPr>
            <a:fld id="{D65D56CB-8290-4AD4-92E8-B8E13A68A8FF}" type="slidenum">
              <a:rPr lang="fr-FR" altLang="fr-FR" smtClean="0">
                <a:latin typeface="Inter" panose="02000503000000020004" pitchFamily="2" charset="0"/>
                <a:ea typeface="Inter" panose="02000503000000020004" pitchFamily="2" charset="0"/>
              </a:rPr>
              <a:pPr>
                <a:defRPr/>
              </a:pPr>
              <a:t>23</a:t>
            </a:fld>
            <a:endParaRPr lang="fr-FR" altLang="fr-FR" dirty="0">
              <a:latin typeface="Inter" panose="02000503000000020004" pitchFamily="2" charset="0"/>
              <a:ea typeface="Inter" panose="02000503000000020004" pitchFamily="2" charset="0"/>
            </a:endParaRPr>
          </a:p>
        </p:txBody>
      </p:sp>
      <p:sp>
        <p:nvSpPr>
          <p:cNvPr id="28" name="Rectangle 27">
            <a:extLst>
              <a:ext uri="{FF2B5EF4-FFF2-40B4-BE49-F238E27FC236}">
                <a16:creationId xmlns:a16="http://schemas.microsoft.com/office/drawing/2014/main" id="{4C041ECC-D065-6EFF-50C7-08F2E93D312A}"/>
              </a:ext>
            </a:extLst>
          </p:cNvPr>
          <p:cNvSpPr/>
          <p:nvPr/>
        </p:nvSpPr>
        <p:spPr>
          <a:xfrm>
            <a:off x="361275" y="303610"/>
            <a:ext cx="68938" cy="411209"/>
          </a:xfrm>
          <a:prstGeom prst="rect">
            <a:avLst/>
          </a:prstGeom>
          <a:solidFill>
            <a:srgbClr val="581D74"/>
          </a:solidFill>
          <a:ln w="12700" cap="flat" cmpd="sng" algn="ctr">
            <a:noFill/>
            <a:prstDash val="solid"/>
            <a:miter lim="800000"/>
          </a:ln>
          <a:effectLst/>
        </p:spPr>
        <p:txBody>
          <a:bodyPr anchor="ctr"/>
          <a:lstStyle/>
          <a:p>
            <a:pPr algn="ctr" defTabSz="342900" eaLnBrk="1" fontAlgn="auto" hangingPunct="1">
              <a:spcBef>
                <a:spcPts val="0"/>
              </a:spcBef>
              <a:spcAft>
                <a:spcPts val="0"/>
              </a:spcAft>
              <a:defRPr/>
            </a:pPr>
            <a:endParaRPr lang="fr-FR" sz="2250" kern="0" dirty="0">
              <a:solidFill>
                <a:srgbClr val="FFFFFF"/>
              </a:solidFill>
              <a:latin typeface="Montserrat ExtraBold" pitchFamily="2" charset="0"/>
              <a:sym typeface="Arial"/>
            </a:endParaRPr>
          </a:p>
        </p:txBody>
      </p:sp>
      <p:sp>
        <p:nvSpPr>
          <p:cNvPr id="7" name="Text Placeholder 3">
            <a:extLst>
              <a:ext uri="{FF2B5EF4-FFF2-40B4-BE49-F238E27FC236}">
                <a16:creationId xmlns:a16="http://schemas.microsoft.com/office/drawing/2014/main" id="{212B1D2C-D469-3FB8-E829-51EA6248B6C3}"/>
              </a:ext>
            </a:extLst>
          </p:cNvPr>
          <p:cNvSpPr txBox="1">
            <a:spLocks/>
          </p:cNvSpPr>
          <p:nvPr/>
        </p:nvSpPr>
        <p:spPr>
          <a:xfrm>
            <a:off x="486484" y="680677"/>
            <a:ext cx="8559897" cy="315514"/>
          </a:xfrm>
          <a:prstGeom prst="rect">
            <a:avLst/>
          </a:prstGeom>
        </p:spPr>
        <p:txBody>
          <a:bodyPr/>
          <a:lstStyle>
            <a:lvl1pPr marL="450850" indent="-450850" algn="l" rtl="0" eaLnBrk="1" fontAlgn="base" hangingPunct="1">
              <a:lnSpc>
                <a:spcPct val="95000"/>
              </a:lnSpc>
              <a:spcBef>
                <a:spcPct val="0"/>
              </a:spcBef>
              <a:spcAft>
                <a:spcPct val="0"/>
              </a:spcAft>
              <a:buClr>
                <a:srgbClr val="4091A7"/>
              </a:buClr>
              <a:buAutoNum type="arabicPeriod"/>
              <a:defRPr sz="2200" b="1">
                <a:solidFill>
                  <a:schemeClr val="tx1"/>
                </a:solidFill>
                <a:latin typeface="+mn-lt"/>
                <a:ea typeface="+mn-ea"/>
                <a:cs typeface="+mn-cs"/>
              </a:defRPr>
            </a:lvl1pPr>
            <a:lvl2pPr marL="989013" indent="-266700" algn="l" rtl="0" eaLnBrk="1" fontAlgn="base" hangingPunct="1">
              <a:lnSpc>
                <a:spcPct val="95000"/>
              </a:lnSpc>
              <a:spcBef>
                <a:spcPct val="50000"/>
              </a:spcBef>
              <a:spcAft>
                <a:spcPct val="0"/>
              </a:spcAft>
              <a:buClr>
                <a:schemeClr val="bg2"/>
              </a:buClr>
              <a:buChar char="•"/>
              <a:defRPr sz="1400">
                <a:solidFill>
                  <a:schemeClr val="hlink"/>
                </a:solidFill>
                <a:latin typeface="+mn-lt"/>
              </a:defRPr>
            </a:lvl2pPr>
            <a:lvl3pPr marL="1397000" indent="-228600" algn="l" rtl="0" eaLnBrk="1" fontAlgn="base" hangingPunct="1">
              <a:lnSpc>
                <a:spcPct val="95000"/>
              </a:lnSpc>
              <a:spcBef>
                <a:spcPct val="0"/>
              </a:spcBef>
              <a:spcAft>
                <a:spcPct val="0"/>
              </a:spcAft>
              <a:buClr>
                <a:schemeClr val="hlink"/>
              </a:buClr>
              <a:buFont typeface="Verdana" pitchFamily="34" charset="0"/>
              <a:buChar char="–"/>
              <a:defRPr sz="1200">
                <a:solidFill>
                  <a:schemeClr val="tx2"/>
                </a:solidFill>
                <a:latin typeface="+mn-lt"/>
              </a:defRPr>
            </a:lvl3pPr>
            <a:lvl4pPr marL="1785938" indent="-209550" algn="l" rtl="0" eaLnBrk="1" fontAlgn="base" hangingPunct="1">
              <a:lnSpc>
                <a:spcPct val="95000"/>
              </a:lnSpc>
              <a:spcBef>
                <a:spcPct val="0"/>
              </a:spcBef>
              <a:spcAft>
                <a:spcPct val="0"/>
              </a:spcAft>
              <a:buChar char="–"/>
              <a:defRPr sz="1100">
                <a:solidFill>
                  <a:schemeClr val="tx2"/>
                </a:solidFill>
                <a:latin typeface="+mn-lt"/>
              </a:defRPr>
            </a:lvl4pPr>
            <a:lvl5pPr marL="1965325" indent="3175" algn="l" rtl="0" eaLnBrk="1" fontAlgn="base" hangingPunct="1">
              <a:lnSpc>
                <a:spcPct val="95000"/>
              </a:lnSpc>
              <a:spcBef>
                <a:spcPct val="0"/>
              </a:spcBef>
              <a:spcAft>
                <a:spcPct val="0"/>
              </a:spcAft>
              <a:defRPr sz="1000">
                <a:solidFill>
                  <a:schemeClr val="tx2"/>
                </a:solidFill>
                <a:latin typeface="+mn-lt"/>
              </a:defRPr>
            </a:lvl5pPr>
            <a:lvl6pPr marL="2422525" indent="3175" algn="l" rtl="0" eaLnBrk="1" fontAlgn="base" hangingPunct="1">
              <a:lnSpc>
                <a:spcPct val="95000"/>
              </a:lnSpc>
              <a:spcBef>
                <a:spcPct val="0"/>
              </a:spcBef>
              <a:spcAft>
                <a:spcPct val="0"/>
              </a:spcAft>
              <a:defRPr sz="1000">
                <a:solidFill>
                  <a:schemeClr val="tx2"/>
                </a:solidFill>
                <a:latin typeface="+mn-lt"/>
              </a:defRPr>
            </a:lvl6pPr>
            <a:lvl7pPr marL="2879725" indent="3175" algn="l" rtl="0" eaLnBrk="1" fontAlgn="base" hangingPunct="1">
              <a:lnSpc>
                <a:spcPct val="95000"/>
              </a:lnSpc>
              <a:spcBef>
                <a:spcPct val="0"/>
              </a:spcBef>
              <a:spcAft>
                <a:spcPct val="0"/>
              </a:spcAft>
              <a:defRPr sz="1000">
                <a:solidFill>
                  <a:schemeClr val="tx2"/>
                </a:solidFill>
                <a:latin typeface="+mn-lt"/>
              </a:defRPr>
            </a:lvl7pPr>
            <a:lvl8pPr marL="3336925" indent="3175" algn="l" rtl="0" eaLnBrk="1" fontAlgn="base" hangingPunct="1">
              <a:lnSpc>
                <a:spcPct val="95000"/>
              </a:lnSpc>
              <a:spcBef>
                <a:spcPct val="0"/>
              </a:spcBef>
              <a:spcAft>
                <a:spcPct val="0"/>
              </a:spcAft>
              <a:defRPr sz="1000">
                <a:solidFill>
                  <a:schemeClr val="tx2"/>
                </a:solidFill>
                <a:latin typeface="+mn-lt"/>
              </a:defRPr>
            </a:lvl8pPr>
            <a:lvl9pPr marL="3794125" indent="3175" algn="l" rtl="0" eaLnBrk="1" fontAlgn="base" hangingPunct="1">
              <a:lnSpc>
                <a:spcPct val="95000"/>
              </a:lnSpc>
              <a:spcBef>
                <a:spcPct val="0"/>
              </a:spcBef>
              <a:spcAft>
                <a:spcPct val="0"/>
              </a:spcAft>
              <a:defRPr sz="1000">
                <a:solidFill>
                  <a:schemeClr val="tx2"/>
                </a:solidFill>
                <a:latin typeface="+mn-lt"/>
              </a:defRPr>
            </a:lvl9pPr>
          </a:lstStyle>
          <a:p>
            <a:pPr marL="0" indent="0">
              <a:buNone/>
            </a:pPr>
            <a:endParaRPr lang="en-US" sz="1500" kern="0" dirty="0">
              <a:solidFill>
                <a:srgbClr val="3F589E"/>
              </a:solidFill>
            </a:endParaRPr>
          </a:p>
        </p:txBody>
      </p:sp>
      <p:sp>
        <p:nvSpPr>
          <p:cNvPr id="5" name="Text Placeholder 3">
            <a:extLst>
              <a:ext uri="{FF2B5EF4-FFF2-40B4-BE49-F238E27FC236}">
                <a16:creationId xmlns:a16="http://schemas.microsoft.com/office/drawing/2014/main" id="{13E7FD9A-BB5D-D82D-5B98-D01FCBC0044B}"/>
              </a:ext>
            </a:extLst>
          </p:cNvPr>
          <p:cNvSpPr txBox="1">
            <a:spLocks/>
          </p:cNvSpPr>
          <p:nvPr/>
        </p:nvSpPr>
        <p:spPr>
          <a:xfrm>
            <a:off x="486484" y="680676"/>
            <a:ext cx="8559897" cy="315514"/>
          </a:xfrm>
          <a:prstGeom prst="rect">
            <a:avLst/>
          </a:prstGeom>
        </p:spPr>
        <p:txBody>
          <a:bodyPr/>
          <a:lstStyle>
            <a:lvl1pPr marL="450850" indent="-450850" algn="l" rtl="0" eaLnBrk="1" fontAlgn="base" hangingPunct="1">
              <a:lnSpc>
                <a:spcPct val="95000"/>
              </a:lnSpc>
              <a:spcBef>
                <a:spcPct val="0"/>
              </a:spcBef>
              <a:spcAft>
                <a:spcPct val="0"/>
              </a:spcAft>
              <a:buClr>
                <a:srgbClr val="4091A7"/>
              </a:buClr>
              <a:buAutoNum type="arabicPeriod"/>
              <a:defRPr sz="2200" b="1">
                <a:solidFill>
                  <a:schemeClr val="tx1"/>
                </a:solidFill>
                <a:latin typeface="+mn-lt"/>
                <a:ea typeface="+mn-ea"/>
                <a:cs typeface="+mn-cs"/>
              </a:defRPr>
            </a:lvl1pPr>
            <a:lvl2pPr marL="989013" indent="-266700" algn="l" rtl="0" eaLnBrk="1" fontAlgn="base" hangingPunct="1">
              <a:lnSpc>
                <a:spcPct val="95000"/>
              </a:lnSpc>
              <a:spcBef>
                <a:spcPct val="50000"/>
              </a:spcBef>
              <a:spcAft>
                <a:spcPct val="0"/>
              </a:spcAft>
              <a:buClr>
                <a:schemeClr val="bg2"/>
              </a:buClr>
              <a:buChar char="•"/>
              <a:defRPr sz="1400">
                <a:solidFill>
                  <a:schemeClr val="hlink"/>
                </a:solidFill>
                <a:latin typeface="+mn-lt"/>
              </a:defRPr>
            </a:lvl2pPr>
            <a:lvl3pPr marL="1397000" indent="-228600" algn="l" rtl="0" eaLnBrk="1" fontAlgn="base" hangingPunct="1">
              <a:lnSpc>
                <a:spcPct val="95000"/>
              </a:lnSpc>
              <a:spcBef>
                <a:spcPct val="0"/>
              </a:spcBef>
              <a:spcAft>
                <a:spcPct val="0"/>
              </a:spcAft>
              <a:buClr>
                <a:schemeClr val="hlink"/>
              </a:buClr>
              <a:buFont typeface="Verdana" pitchFamily="34" charset="0"/>
              <a:buChar char="–"/>
              <a:defRPr sz="1200">
                <a:solidFill>
                  <a:schemeClr val="tx2"/>
                </a:solidFill>
                <a:latin typeface="+mn-lt"/>
              </a:defRPr>
            </a:lvl3pPr>
            <a:lvl4pPr marL="1785938" indent="-209550" algn="l" rtl="0" eaLnBrk="1" fontAlgn="base" hangingPunct="1">
              <a:lnSpc>
                <a:spcPct val="95000"/>
              </a:lnSpc>
              <a:spcBef>
                <a:spcPct val="0"/>
              </a:spcBef>
              <a:spcAft>
                <a:spcPct val="0"/>
              </a:spcAft>
              <a:buChar char="–"/>
              <a:defRPr sz="1100">
                <a:solidFill>
                  <a:schemeClr val="tx2"/>
                </a:solidFill>
                <a:latin typeface="+mn-lt"/>
              </a:defRPr>
            </a:lvl4pPr>
            <a:lvl5pPr marL="1965325" indent="3175" algn="l" rtl="0" eaLnBrk="1" fontAlgn="base" hangingPunct="1">
              <a:lnSpc>
                <a:spcPct val="95000"/>
              </a:lnSpc>
              <a:spcBef>
                <a:spcPct val="0"/>
              </a:spcBef>
              <a:spcAft>
                <a:spcPct val="0"/>
              </a:spcAft>
              <a:defRPr sz="1000">
                <a:solidFill>
                  <a:schemeClr val="tx2"/>
                </a:solidFill>
                <a:latin typeface="+mn-lt"/>
              </a:defRPr>
            </a:lvl5pPr>
            <a:lvl6pPr marL="2422525" indent="3175" algn="l" rtl="0" eaLnBrk="1" fontAlgn="base" hangingPunct="1">
              <a:lnSpc>
                <a:spcPct val="95000"/>
              </a:lnSpc>
              <a:spcBef>
                <a:spcPct val="0"/>
              </a:spcBef>
              <a:spcAft>
                <a:spcPct val="0"/>
              </a:spcAft>
              <a:defRPr sz="1000">
                <a:solidFill>
                  <a:schemeClr val="tx2"/>
                </a:solidFill>
                <a:latin typeface="+mn-lt"/>
              </a:defRPr>
            </a:lvl6pPr>
            <a:lvl7pPr marL="2879725" indent="3175" algn="l" rtl="0" eaLnBrk="1" fontAlgn="base" hangingPunct="1">
              <a:lnSpc>
                <a:spcPct val="95000"/>
              </a:lnSpc>
              <a:spcBef>
                <a:spcPct val="0"/>
              </a:spcBef>
              <a:spcAft>
                <a:spcPct val="0"/>
              </a:spcAft>
              <a:defRPr sz="1000">
                <a:solidFill>
                  <a:schemeClr val="tx2"/>
                </a:solidFill>
                <a:latin typeface="+mn-lt"/>
              </a:defRPr>
            </a:lvl7pPr>
            <a:lvl8pPr marL="3336925" indent="3175" algn="l" rtl="0" eaLnBrk="1" fontAlgn="base" hangingPunct="1">
              <a:lnSpc>
                <a:spcPct val="95000"/>
              </a:lnSpc>
              <a:spcBef>
                <a:spcPct val="0"/>
              </a:spcBef>
              <a:spcAft>
                <a:spcPct val="0"/>
              </a:spcAft>
              <a:defRPr sz="1000">
                <a:solidFill>
                  <a:schemeClr val="tx2"/>
                </a:solidFill>
                <a:latin typeface="+mn-lt"/>
              </a:defRPr>
            </a:lvl8pPr>
            <a:lvl9pPr marL="3794125" indent="3175" algn="l" rtl="0" eaLnBrk="1" fontAlgn="base" hangingPunct="1">
              <a:lnSpc>
                <a:spcPct val="95000"/>
              </a:lnSpc>
              <a:spcBef>
                <a:spcPct val="0"/>
              </a:spcBef>
              <a:spcAft>
                <a:spcPct val="0"/>
              </a:spcAft>
              <a:defRPr sz="1000">
                <a:solidFill>
                  <a:schemeClr val="tx2"/>
                </a:solidFill>
                <a:latin typeface="+mn-lt"/>
              </a:defRPr>
            </a:lvl9pPr>
          </a:lstStyle>
          <a:p>
            <a:pPr marL="0" indent="0">
              <a:buNone/>
            </a:pPr>
            <a:endParaRPr lang="en-US" sz="1500" kern="0" dirty="0">
              <a:solidFill>
                <a:srgbClr val="3F589E"/>
              </a:solidFill>
            </a:endParaRPr>
          </a:p>
        </p:txBody>
      </p:sp>
      <p:graphicFrame>
        <p:nvGraphicFramePr>
          <p:cNvPr id="10" name="Chart 9">
            <a:extLst>
              <a:ext uri="{FF2B5EF4-FFF2-40B4-BE49-F238E27FC236}">
                <a16:creationId xmlns:a16="http://schemas.microsoft.com/office/drawing/2014/main" id="{59CC612B-7324-75AA-E509-1A5A7CFA3852}"/>
              </a:ext>
            </a:extLst>
          </p:cNvPr>
          <p:cNvGraphicFramePr>
            <a:graphicFrameLocks/>
          </p:cNvGraphicFramePr>
          <p:nvPr/>
        </p:nvGraphicFramePr>
        <p:xfrm>
          <a:off x="365760" y="1554480"/>
          <a:ext cx="4115615"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a:extLst>
              <a:ext uri="{FF2B5EF4-FFF2-40B4-BE49-F238E27FC236}">
                <a16:creationId xmlns:a16="http://schemas.microsoft.com/office/drawing/2014/main" id="{8F2ACADE-BEB2-D3B3-D97B-C3B7C9A05EBB}"/>
              </a:ext>
            </a:extLst>
          </p:cNvPr>
          <p:cNvGraphicFramePr>
            <a:graphicFrameLocks noGrp="1"/>
          </p:cNvGraphicFramePr>
          <p:nvPr>
            <p:extLst>
              <p:ext uri="{D42A27DB-BD31-4B8C-83A1-F6EECF244321}">
                <p14:modId xmlns:p14="http://schemas.microsoft.com/office/powerpoint/2010/main" val="109323444"/>
              </p:ext>
            </p:extLst>
          </p:nvPr>
        </p:nvGraphicFramePr>
        <p:xfrm>
          <a:off x="4663440" y="1554480"/>
          <a:ext cx="3946679" cy="273264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3048442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145A9-35DE-D6CB-837B-182AA6835185}"/>
              </a:ext>
            </a:extLst>
          </p:cNvPr>
          <p:cNvSpPr>
            <a:spLocks noGrp="1"/>
          </p:cNvSpPr>
          <p:nvPr>
            <p:ph type="title"/>
          </p:nvPr>
        </p:nvSpPr>
        <p:spPr>
          <a:xfrm>
            <a:off x="539750" y="303610"/>
            <a:ext cx="8448675" cy="411209"/>
          </a:xfrm>
        </p:spPr>
        <p:txBody>
          <a:bodyPr anchor="ctr"/>
          <a:lstStyle/>
          <a:p>
            <a:r>
              <a:rPr lang="en-US" altLang="zh-TW" dirty="0">
                <a:latin typeface="Arial" panose="020B0604020202020204" pitchFamily="34" charset="0"/>
                <a:ea typeface="Inter" panose="02000503000000020004" pitchFamily="2" charset="0"/>
                <a:cs typeface="Arial" panose="020B0604020202020204" pitchFamily="34" charset="0"/>
              </a:rPr>
              <a:t>Too much allocation in US assets</a:t>
            </a:r>
            <a:endParaRPr lang="en-US" dirty="0">
              <a:latin typeface="Arial" panose="020B0604020202020204" pitchFamily="34" charset="0"/>
              <a:ea typeface="Inter" panose="02000503000000020004" pitchFamily="2" charset="0"/>
              <a:cs typeface="Arial" panose="020B0604020202020204" pitchFamily="34" charset="0"/>
            </a:endParaRPr>
          </a:p>
        </p:txBody>
      </p:sp>
      <p:sp>
        <p:nvSpPr>
          <p:cNvPr id="4" name="Slide Number Placeholder 3">
            <a:extLst>
              <a:ext uri="{FF2B5EF4-FFF2-40B4-BE49-F238E27FC236}">
                <a16:creationId xmlns:a16="http://schemas.microsoft.com/office/drawing/2014/main" id="{6E273BC8-BB6B-7E90-891B-9177C1F06EFC}"/>
              </a:ext>
            </a:extLst>
          </p:cNvPr>
          <p:cNvSpPr>
            <a:spLocks noGrp="1"/>
          </p:cNvSpPr>
          <p:nvPr>
            <p:ph type="sldNum" sz="quarter" idx="11"/>
          </p:nvPr>
        </p:nvSpPr>
        <p:spPr/>
        <p:txBody>
          <a:bodyPr/>
          <a:lstStyle/>
          <a:p>
            <a:pPr>
              <a:defRPr/>
            </a:pPr>
            <a:fld id="{D65D56CB-8290-4AD4-92E8-B8E13A68A8FF}" type="slidenum">
              <a:rPr lang="fr-FR" altLang="fr-FR" smtClean="0">
                <a:latin typeface="Inter" panose="02000503000000020004" pitchFamily="2" charset="0"/>
                <a:ea typeface="Inter" panose="02000503000000020004" pitchFamily="2" charset="0"/>
              </a:rPr>
              <a:pPr>
                <a:defRPr/>
              </a:pPr>
              <a:t>24</a:t>
            </a:fld>
            <a:endParaRPr lang="fr-FR" altLang="fr-FR" dirty="0">
              <a:latin typeface="Inter" panose="02000503000000020004" pitchFamily="2" charset="0"/>
              <a:ea typeface="Inter" panose="02000503000000020004" pitchFamily="2" charset="0"/>
            </a:endParaRPr>
          </a:p>
        </p:txBody>
      </p:sp>
      <p:sp>
        <p:nvSpPr>
          <p:cNvPr id="28" name="Rectangle 27">
            <a:extLst>
              <a:ext uri="{FF2B5EF4-FFF2-40B4-BE49-F238E27FC236}">
                <a16:creationId xmlns:a16="http://schemas.microsoft.com/office/drawing/2014/main" id="{4C041ECC-D065-6EFF-50C7-08F2E93D312A}"/>
              </a:ext>
            </a:extLst>
          </p:cNvPr>
          <p:cNvSpPr/>
          <p:nvPr/>
        </p:nvSpPr>
        <p:spPr>
          <a:xfrm>
            <a:off x="361275" y="303610"/>
            <a:ext cx="68938" cy="411209"/>
          </a:xfrm>
          <a:prstGeom prst="rect">
            <a:avLst/>
          </a:prstGeom>
          <a:solidFill>
            <a:srgbClr val="581D74"/>
          </a:solidFill>
          <a:ln w="12700" cap="flat" cmpd="sng" algn="ctr">
            <a:noFill/>
            <a:prstDash val="solid"/>
            <a:miter lim="800000"/>
          </a:ln>
          <a:effectLst/>
        </p:spPr>
        <p:txBody>
          <a:bodyPr anchor="ctr"/>
          <a:lstStyle/>
          <a:p>
            <a:pPr algn="ctr" defTabSz="342900" eaLnBrk="1" fontAlgn="auto" hangingPunct="1">
              <a:spcBef>
                <a:spcPts val="0"/>
              </a:spcBef>
              <a:spcAft>
                <a:spcPts val="0"/>
              </a:spcAft>
              <a:defRPr/>
            </a:pPr>
            <a:endParaRPr lang="fr-FR" sz="2250" kern="0" dirty="0">
              <a:solidFill>
                <a:srgbClr val="FFFFFF"/>
              </a:solidFill>
              <a:latin typeface="Montserrat ExtraBold" pitchFamily="2" charset="0"/>
              <a:sym typeface="Arial"/>
            </a:endParaRPr>
          </a:p>
        </p:txBody>
      </p:sp>
      <p:sp>
        <p:nvSpPr>
          <p:cNvPr id="7" name="Text Placeholder 3">
            <a:extLst>
              <a:ext uri="{FF2B5EF4-FFF2-40B4-BE49-F238E27FC236}">
                <a16:creationId xmlns:a16="http://schemas.microsoft.com/office/drawing/2014/main" id="{212B1D2C-D469-3FB8-E829-51EA6248B6C3}"/>
              </a:ext>
            </a:extLst>
          </p:cNvPr>
          <p:cNvSpPr txBox="1">
            <a:spLocks/>
          </p:cNvSpPr>
          <p:nvPr/>
        </p:nvSpPr>
        <p:spPr>
          <a:xfrm>
            <a:off x="486484" y="680677"/>
            <a:ext cx="8559897" cy="315514"/>
          </a:xfrm>
          <a:prstGeom prst="rect">
            <a:avLst/>
          </a:prstGeom>
        </p:spPr>
        <p:txBody>
          <a:bodyPr/>
          <a:lstStyle>
            <a:lvl1pPr marL="450850" indent="-450850" algn="l" rtl="0" eaLnBrk="1" fontAlgn="base" hangingPunct="1">
              <a:lnSpc>
                <a:spcPct val="95000"/>
              </a:lnSpc>
              <a:spcBef>
                <a:spcPct val="0"/>
              </a:spcBef>
              <a:spcAft>
                <a:spcPct val="0"/>
              </a:spcAft>
              <a:buClr>
                <a:srgbClr val="4091A7"/>
              </a:buClr>
              <a:buAutoNum type="arabicPeriod"/>
              <a:defRPr sz="2200" b="1">
                <a:solidFill>
                  <a:schemeClr val="tx1"/>
                </a:solidFill>
                <a:latin typeface="+mn-lt"/>
                <a:ea typeface="+mn-ea"/>
                <a:cs typeface="+mn-cs"/>
              </a:defRPr>
            </a:lvl1pPr>
            <a:lvl2pPr marL="989013" indent="-266700" algn="l" rtl="0" eaLnBrk="1" fontAlgn="base" hangingPunct="1">
              <a:lnSpc>
                <a:spcPct val="95000"/>
              </a:lnSpc>
              <a:spcBef>
                <a:spcPct val="50000"/>
              </a:spcBef>
              <a:spcAft>
                <a:spcPct val="0"/>
              </a:spcAft>
              <a:buClr>
                <a:schemeClr val="bg2"/>
              </a:buClr>
              <a:buChar char="•"/>
              <a:defRPr sz="1400">
                <a:solidFill>
                  <a:schemeClr val="hlink"/>
                </a:solidFill>
                <a:latin typeface="+mn-lt"/>
              </a:defRPr>
            </a:lvl2pPr>
            <a:lvl3pPr marL="1397000" indent="-228600" algn="l" rtl="0" eaLnBrk="1" fontAlgn="base" hangingPunct="1">
              <a:lnSpc>
                <a:spcPct val="95000"/>
              </a:lnSpc>
              <a:spcBef>
                <a:spcPct val="0"/>
              </a:spcBef>
              <a:spcAft>
                <a:spcPct val="0"/>
              </a:spcAft>
              <a:buClr>
                <a:schemeClr val="hlink"/>
              </a:buClr>
              <a:buFont typeface="Verdana" pitchFamily="34" charset="0"/>
              <a:buChar char="–"/>
              <a:defRPr sz="1200">
                <a:solidFill>
                  <a:schemeClr val="tx2"/>
                </a:solidFill>
                <a:latin typeface="+mn-lt"/>
              </a:defRPr>
            </a:lvl3pPr>
            <a:lvl4pPr marL="1785938" indent="-209550" algn="l" rtl="0" eaLnBrk="1" fontAlgn="base" hangingPunct="1">
              <a:lnSpc>
                <a:spcPct val="95000"/>
              </a:lnSpc>
              <a:spcBef>
                <a:spcPct val="0"/>
              </a:spcBef>
              <a:spcAft>
                <a:spcPct val="0"/>
              </a:spcAft>
              <a:buChar char="–"/>
              <a:defRPr sz="1100">
                <a:solidFill>
                  <a:schemeClr val="tx2"/>
                </a:solidFill>
                <a:latin typeface="+mn-lt"/>
              </a:defRPr>
            </a:lvl4pPr>
            <a:lvl5pPr marL="1965325" indent="3175" algn="l" rtl="0" eaLnBrk="1" fontAlgn="base" hangingPunct="1">
              <a:lnSpc>
                <a:spcPct val="95000"/>
              </a:lnSpc>
              <a:spcBef>
                <a:spcPct val="0"/>
              </a:spcBef>
              <a:spcAft>
                <a:spcPct val="0"/>
              </a:spcAft>
              <a:defRPr sz="1000">
                <a:solidFill>
                  <a:schemeClr val="tx2"/>
                </a:solidFill>
                <a:latin typeface="+mn-lt"/>
              </a:defRPr>
            </a:lvl5pPr>
            <a:lvl6pPr marL="2422525" indent="3175" algn="l" rtl="0" eaLnBrk="1" fontAlgn="base" hangingPunct="1">
              <a:lnSpc>
                <a:spcPct val="95000"/>
              </a:lnSpc>
              <a:spcBef>
                <a:spcPct val="0"/>
              </a:spcBef>
              <a:spcAft>
                <a:spcPct val="0"/>
              </a:spcAft>
              <a:defRPr sz="1000">
                <a:solidFill>
                  <a:schemeClr val="tx2"/>
                </a:solidFill>
                <a:latin typeface="+mn-lt"/>
              </a:defRPr>
            </a:lvl6pPr>
            <a:lvl7pPr marL="2879725" indent="3175" algn="l" rtl="0" eaLnBrk="1" fontAlgn="base" hangingPunct="1">
              <a:lnSpc>
                <a:spcPct val="95000"/>
              </a:lnSpc>
              <a:spcBef>
                <a:spcPct val="0"/>
              </a:spcBef>
              <a:spcAft>
                <a:spcPct val="0"/>
              </a:spcAft>
              <a:defRPr sz="1000">
                <a:solidFill>
                  <a:schemeClr val="tx2"/>
                </a:solidFill>
                <a:latin typeface="+mn-lt"/>
              </a:defRPr>
            </a:lvl7pPr>
            <a:lvl8pPr marL="3336925" indent="3175" algn="l" rtl="0" eaLnBrk="1" fontAlgn="base" hangingPunct="1">
              <a:lnSpc>
                <a:spcPct val="95000"/>
              </a:lnSpc>
              <a:spcBef>
                <a:spcPct val="0"/>
              </a:spcBef>
              <a:spcAft>
                <a:spcPct val="0"/>
              </a:spcAft>
              <a:defRPr sz="1000">
                <a:solidFill>
                  <a:schemeClr val="tx2"/>
                </a:solidFill>
                <a:latin typeface="+mn-lt"/>
              </a:defRPr>
            </a:lvl8pPr>
            <a:lvl9pPr marL="3794125" indent="3175" algn="l" rtl="0" eaLnBrk="1" fontAlgn="base" hangingPunct="1">
              <a:lnSpc>
                <a:spcPct val="95000"/>
              </a:lnSpc>
              <a:spcBef>
                <a:spcPct val="0"/>
              </a:spcBef>
              <a:spcAft>
                <a:spcPct val="0"/>
              </a:spcAft>
              <a:defRPr sz="1000">
                <a:solidFill>
                  <a:schemeClr val="tx2"/>
                </a:solidFill>
                <a:latin typeface="+mn-lt"/>
              </a:defRPr>
            </a:lvl9pPr>
          </a:lstStyle>
          <a:p>
            <a:pPr marL="0" indent="0">
              <a:buNone/>
            </a:pPr>
            <a:endParaRPr lang="en-US" sz="1500" kern="0" dirty="0">
              <a:solidFill>
                <a:srgbClr val="3F589E"/>
              </a:solidFill>
            </a:endParaRPr>
          </a:p>
        </p:txBody>
      </p:sp>
      <p:sp>
        <p:nvSpPr>
          <p:cNvPr id="5" name="Text Placeholder 3">
            <a:extLst>
              <a:ext uri="{FF2B5EF4-FFF2-40B4-BE49-F238E27FC236}">
                <a16:creationId xmlns:a16="http://schemas.microsoft.com/office/drawing/2014/main" id="{428106DA-9FBB-9602-1A62-D67683C4234B}"/>
              </a:ext>
            </a:extLst>
          </p:cNvPr>
          <p:cNvSpPr txBox="1">
            <a:spLocks/>
          </p:cNvSpPr>
          <p:nvPr/>
        </p:nvSpPr>
        <p:spPr>
          <a:xfrm>
            <a:off x="486484" y="680677"/>
            <a:ext cx="8559897" cy="315514"/>
          </a:xfrm>
          <a:prstGeom prst="rect">
            <a:avLst/>
          </a:prstGeom>
        </p:spPr>
        <p:txBody>
          <a:bodyPr/>
          <a:lstStyle>
            <a:lvl1pPr marL="450850" indent="-450850" algn="l" rtl="0" eaLnBrk="1" fontAlgn="base" hangingPunct="1">
              <a:lnSpc>
                <a:spcPct val="95000"/>
              </a:lnSpc>
              <a:spcBef>
                <a:spcPct val="0"/>
              </a:spcBef>
              <a:spcAft>
                <a:spcPct val="0"/>
              </a:spcAft>
              <a:buClr>
                <a:srgbClr val="4091A7"/>
              </a:buClr>
              <a:buAutoNum type="arabicPeriod"/>
              <a:defRPr sz="2200" b="1">
                <a:solidFill>
                  <a:schemeClr val="tx1"/>
                </a:solidFill>
                <a:latin typeface="+mn-lt"/>
                <a:ea typeface="+mn-ea"/>
                <a:cs typeface="+mn-cs"/>
              </a:defRPr>
            </a:lvl1pPr>
            <a:lvl2pPr marL="989013" indent="-266700" algn="l" rtl="0" eaLnBrk="1" fontAlgn="base" hangingPunct="1">
              <a:lnSpc>
                <a:spcPct val="95000"/>
              </a:lnSpc>
              <a:spcBef>
                <a:spcPct val="50000"/>
              </a:spcBef>
              <a:spcAft>
                <a:spcPct val="0"/>
              </a:spcAft>
              <a:buClr>
                <a:schemeClr val="bg2"/>
              </a:buClr>
              <a:buChar char="•"/>
              <a:defRPr sz="1400">
                <a:solidFill>
                  <a:schemeClr val="hlink"/>
                </a:solidFill>
                <a:latin typeface="+mn-lt"/>
              </a:defRPr>
            </a:lvl2pPr>
            <a:lvl3pPr marL="1397000" indent="-228600" algn="l" rtl="0" eaLnBrk="1" fontAlgn="base" hangingPunct="1">
              <a:lnSpc>
                <a:spcPct val="95000"/>
              </a:lnSpc>
              <a:spcBef>
                <a:spcPct val="0"/>
              </a:spcBef>
              <a:spcAft>
                <a:spcPct val="0"/>
              </a:spcAft>
              <a:buClr>
                <a:schemeClr val="hlink"/>
              </a:buClr>
              <a:buFont typeface="Verdana" pitchFamily="34" charset="0"/>
              <a:buChar char="–"/>
              <a:defRPr sz="1200">
                <a:solidFill>
                  <a:schemeClr val="tx2"/>
                </a:solidFill>
                <a:latin typeface="+mn-lt"/>
              </a:defRPr>
            </a:lvl3pPr>
            <a:lvl4pPr marL="1785938" indent="-209550" algn="l" rtl="0" eaLnBrk="1" fontAlgn="base" hangingPunct="1">
              <a:lnSpc>
                <a:spcPct val="95000"/>
              </a:lnSpc>
              <a:spcBef>
                <a:spcPct val="0"/>
              </a:spcBef>
              <a:spcAft>
                <a:spcPct val="0"/>
              </a:spcAft>
              <a:buChar char="–"/>
              <a:defRPr sz="1100">
                <a:solidFill>
                  <a:schemeClr val="tx2"/>
                </a:solidFill>
                <a:latin typeface="+mn-lt"/>
              </a:defRPr>
            </a:lvl4pPr>
            <a:lvl5pPr marL="1965325" indent="3175" algn="l" rtl="0" eaLnBrk="1" fontAlgn="base" hangingPunct="1">
              <a:lnSpc>
                <a:spcPct val="95000"/>
              </a:lnSpc>
              <a:spcBef>
                <a:spcPct val="0"/>
              </a:spcBef>
              <a:spcAft>
                <a:spcPct val="0"/>
              </a:spcAft>
              <a:defRPr sz="1000">
                <a:solidFill>
                  <a:schemeClr val="tx2"/>
                </a:solidFill>
                <a:latin typeface="+mn-lt"/>
              </a:defRPr>
            </a:lvl5pPr>
            <a:lvl6pPr marL="2422525" indent="3175" algn="l" rtl="0" eaLnBrk="1" fontAlgn="base" hangingPunct="1">
              <a:lnSpc>
                <a:spcPct val="95000"/>
              </a:lnSpc>
              <a:spcBef>
                <a:spcPct val="0"/>
              </a:spcBef>
              <a:spcAft>
                <a:spcPct val="0"/>
              </a:spcAft>
              <a:defRPr sz="1000">
                <a:solidFill>
                  <a:schemeClr val="tx2"/>
                </a:solidFill>
                <a:latin typeface="+mn-lt"/>
              </a:defRPr>
            </a:lvl6pPr>
            <a:lvl7pPr marL="2879725" indent="3175" algn="l" rtl="0" eaLnBrk="1" fontAlgn="base" hangingPunct="1">
              <a:lnSpc>
                <a:spcPct val="95000"/>
              </a:lnSpc>
              <a:spcBef>
                <a:spcPct val="0"/>
              </a:spcBef>
              <a:spcAft>
                <a:spcPct val="0"/>
              </a:spcAft>
              <a:defRPr sz="1000">
                <a:solidFill>
                  <a:schemeClr val="tx2"/>
                </a:solidFill>
                <a:latin typeface="+mn-lt"/>
              </a:defRPr>
            </a:lvl7pPr>
            <a:lvl8pPr marL="3336925" indent="3175" algn="l" rtl="0" eaLnBrk="1" fontAlgn="base" hangingPunct="1">
              <a:lnSpc>
                <a:spcPct val="95000"/>
              </a:lnSpc>
              <a:spcBef>
                <a:spcPct val="0"/>
              </a:spcBef>
              <a:spcAft>
                <a:spcPct val="0"/>
              </a:spcAft>
              <a:defRPr sz="1000">
                <a:solidFill>
                  <a:schemeClr val="tx2"/>
                </a:solidFill>
                <a:latin typeface="+mn-lt"/>
              </a:defRPr>
            </a:lvl8pPr>
            <a:lvl9pPr marL="3794125" indent="3175" algn="l" rtl="0" eaLnBrk="1" fontAlgn="base" hangingPunct="1">
              <a:lnSpc>
                <a:spcPct val="95000"/>
              </a:lnSpc>
              <a:spcBef>
                <a:spcPct val="0"/>
              </a:spcBef>
              <a:spcAft>
                <a:spcPct val="0"/>
              </a:spcAft>
              <a:defRPr sz="1000">
                <a:solidFill>
                  <a:schemeClr val="tx2"/>
                </a:solidFill>
                <a:latin typeface="+mn-lt"/>
              </a:defRPr>
            </a:lvl9pPr>
          </a:lstStyle>
          <a:p>
            <a:pPr marL="0" indent="0">
              <a:buNone/>
            </a:pPr>
            <a:r>
              <a:rPr lang="en-US" sz="1500" kern="0" dirty="0">
                <a:solidFill>
                  <a:srgbClr val="3F589E"/>
                </a:solidFill>
                <a:latin typeface="Arial" panose="020B0604020202020204" pitchFamily="34" charset="0"/>
                <a:cs typeface="Arial" panose="020B0604020202020204" pitchFamily="34" charset="0"/>
              </a:rPr>
              <a:t>Diversification is key but where and how? Slowly rather than rapidly</a:t>
            </a:r>
          </a:p>
        </p:txBody>
      </p:sp>
      <p:graphicFrame>
        <p:nvGraphicFramePr>
          <p:cNvPr id="3" name="Chart 2">
            <a:extLst>
              <a:ext uri="{FF2B5EF4-FFF2-40B4-BE49-F238E27FC236}">
                <a16:creationId xmlns:a16="http://schemas.microsoft.com/office/drawing/2014/main" id="{AA314663-524B-06B2-B100-6EA8422E3830}"/>
              </a:ext>
            </a:extLst>
          </p:cNvPr>
          <p:cNvGraphicFramePr>
            <a:graphicFrameLocks/>
          </p:cNvGraphicFramePr>
          <p:nvPr>
            <p:extLst>
              <p:ext uri="{D42A27DB-BD31-4B8C-83A1-F6EECF244321}">
                <p14:modId xmlns:p14="http://schemas.microsoft.com/office/powerpoint/2010/main" val="3236878990"/>
              </p:ext>
            </p:extLst>
          </p:nvPr>
        </p:nvGraphicFramePr>
        <p:xfrm>
          <a:off x="365760" y="1554480"/>
          <a:ext cx="4187952"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73D6FC75-E204-423E-83A6-8A71A13400CF}"/>
              </a:ext>
            </a:extLst>
          </p:cNvPr>
          <p:cNvGraphicFramePr>
            <a:graphicFrameLocks/>
          </p:cNvGraphicFramePr>
          <p:nvPr>
            <p:extLst>
              <p:ext uri="{D42A27DB-BD31-4B8C-83A1-F6EECF244321}">
                <p14:modId xmlns:p14="http://schemas.microsoft.com/office/powerpoint/2010/main" val="3396775003"/>
              </p:ext>
            </p:extLst>
          </p:nvPr>
        </p:nvGraphicFramePr>
        <p:xfrm>
          <a:off x="4663440" y="1554480"/>
          <a:ext cx="4114800" cy="2743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8827034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145A9-35DE-D6CB-837B-182AA6835185}"/>
              </a:ext>
            </a:extLst>
          </p:cNvPr>
          <p:cNvSpPr>
            <a:spLocks noGrp="1"/>
          </p:cNvSpPr>
          <p:nvPr>
            <p:ph type="title"/>
          </p:nvPr>
        </p:nvSpPr>
        <p:spPr>
          <a:xfrm>
            <a:off x="539751" y="303610"/>
            <a:ext cx="8064500" cy="411209"/>
          </a:xfrm>
        </p:spPr>
        <p:txBody>
          <a:bodyPr anchor="ctr"/>
          <a:lstStyle/>
          <a:p>
            <a:r>
              <a:rPr lang="en-US" dirty="0">
                <a:latin typeface="Arial" panose="020B0604020202020204" pitchFamily="34" charset="0"/>
                <a:ea typeface="Inter" panose="02000503000000020004" pitchFamily="2" charset="0"/>
                <a:cs typeface="Arial" panose="020B0604020202020204" pitchFamily="34" charset="0"/>
              </a:rPr>
              <a:t>Asia: EM Asia ex China to benefit from easing of financial conditions </a:t>
            </a:r>
          </a:p>
        </p:txBody>
      </p:sp>
      <p:sp>
        <p:nvSpPr>
          <p:cNvPr id="4" name="Slide Number Placeholder 3">
            <a:extLst>
              <a:ext uri="{FF2B5EF4-FFF2-40B4-BE49-F238E27FC236}">
                <a16:creationId xmlns:a16="http://schemas.microsoft.com/office/drawing/2014/main" id="{6E273BC8-BB6B-7E90-891B-9177C1F06EFC}"/>
              </a:ext>
            </a:extLst>
          </p:cNvPr>
          <p:cNvSpPr>
            <a:spLocks noGrp="1"/>
          </p:cNvSpPr>
          <p:nvPr>
            <p:ph type="sldNum" sz="quarter" idx="11"/>
          </p:nvPr>
        </p:nvSpPr>
        <p:spPr/>
        <p:txBody>
          <a:bodyPr/>
          <a:lstStyle/>
          <a:p>
            <a:pPr>
              <a:defRPr/>
            </a:pPr>
            <a:fld id="{D65D56CB-8290-4AD4-92E8-B8E13A68A8FF}" type="slidenum">
              <a:rPr lang="fr-FR" altLang="fr-FR" smtClean="0">
                <a:latin typeface="Inter" panose="02000503000000020004" pitchFamily="2" charset="0"/>
                <a:ea typeface="Inter" panose="02000503000000020004" pitchFamily="2" charset="0"/>
              </a:rPr>
              <a:pPr>
                <a:defRPr/>
              </a:pPr>
              <a:t>25</a:t>
            </a:fld>
            <a:endParaRPr lang="fr-FR" altLang="fr-FR" dirty="0">
              <a:latin typeface="Inter" panose="02000503000000020004" pitchFamily="2" charset="0"/>
              <a:ea typeface="Inter" panose="02000503000000020004" pitchFamily="2" charset="0"/>
            </a:endParaRPr>
          </a:p>
        </p:txBody>
      </p:sp>
      <p:sp>
        <p:nvSpPr>
          <p:cNvPr id="28" name="Rectangle 27">
            <a:extLst>
              <a:ext uri="{FF2B5EF4-FFF2-40B4-BE49-F238E27FC236}">
                <a16:creationId xmlns:a16="http://schemas.microsoft.com/office/drawing/2014/main" id="{4C041ECC-D065-6EFF-50C7-08F2E93D312A}"/>
              </a:ext>
            </a:extLst>
          </p:cNvPr>
          <p:cNvSpPr/>
          <p:nvPr/>
        </p:nvSpPr>
        <p:spPr>
          <a:xfrm>
            <a:off x="361275" y="303610"/>
            <a:ext cx="68938" cy="411209"/>
          </a:xfrm>
          <a:prstGeom prst="rect">
            <a:avLst/>
          </a:prstGeom>
          <a:solidFill>
            <a:srgbClr val="581D74"/>
          </a:solidFill>
          <a:ln w="12700" cap="flat" cmpd="sng" algn="ctr">
            <a:noFill/>
            <a:prstDash val="solid"/>
            <a:miter lim="800000"/>
          </a:ln>
          <a:effectLst/>
        </p:spPr>
        <p:txBody>
          <a:bodyPr anchor="ctr"/>
          <a:lstStyle/>
          <a:p>
            <a:pPr algn="ctr" defTabSz="342900" eaLnBrk="1" fontAlgn="auto" hangingPunct="1">
              <a:spcBef>
                <a:spcPts val="0"/>
              </a:spcBef>
              <a:spcAft>
                <a:spcPts val="0"/>
              </a:spcAft>
              <a:defRPr/>
            </a:pPr>
            <a:endParaRPr lang="fr-FR" sz="2250" kern="0" dirty="0">
              <a:solidFill>
                <a:srgbClr val="FFFFFF"/>
              </a:solidFill>
              <a:latin typeface="Montserrat ExtraBold" pitchFamily="2" charset="0"/>
              <a:sym typeface="Arial"/>
            </a:endParaRPr>
          </a:p>
        </p:txBody>
      </p:sp>
      <p:sp>
        <p:nvSpPr>
          <p:cNvPr id="7" name="Text Placeholder 3">
            <a:extLst>
              <a:ext uri="{FF2B5EF4-FFF2-40B4-BE49-F238E27FC236}">
                <a16:creationId xmlns:a16="http://schemas.microsoft.com/office/drawing/2014/main" id="{212B1D2C-D469-3FB8-E829-51EA6248B6C3}"/>
              </a:ext>
            </a:extLst>
          </p:cNvPr>
          <p:cNvSpPr txBox="1">
            <a:spLocks/>
          </p:cNvSpPr>
          <p:nvPr/>
        </p:nvSpPr>
        <p:spPr>
          <a:xfrm>
            <a:off x="486484" y="680677"/>
            <a:ext cx="8559897" cy="315514"/>
          </a:xfrm>
          <a:prstGeom prst="rect">
            <a:avLst/>
          </a:prstGeom>
        </p:spPr>
        <p:txBody>
          <a:bodyPr/>
          <a:lstStyle>
            <a:lvl1pPr marL="450850" indent="-450850" algn="l" rtl="0" eaLnBrk="1" fontAlgn="base" hangingPunct="1">
              <a:lnSpc>
                <a:spcPct val="95000"/>
              </a:lnSpc>
              <a:spcBef>
                <a:spcPct val="0"/>
              </a:spcBef>
              <a:spcAft>
                <a:spcPct val="0"/>
              </a:spcAft>
              <a:buClr>
                <a:srgbClr val="4091A7"/>
              </a:buClr>
              <a:buAutoNum type="arabicPeriod"/>
              <a:defRPr sz="2200" b="1">
                <a:solidFill>
                  <a:schemeClr val="tx1"/>
                </a:solidFill>
                <a:latin typeface="+mn-lt"/>
                <a:ea typeface="+mn-ea"/>
                <a:cs typeface="+mn-cs"/>
              </a:defRPr>
            </a:lvl1pPr>
            <a:lvl2pPr marL="989013" indent="-266700" algn="l" rtl="0" eaLnBrk="1" fontAlgn="base" hangingPunct="1">
              <a:lnSpc>
                <a:spcPct val="95000"/>
              </a:lnSpc>
              <a:spcBef>
                <a:spcPct val="50000"/>
              </a:spcBef>
              <a:spcAft>
                <a:spcPct val="0"/>
              </a:spcAft>
              <a:buClr>
                <a:schemeClr val="bg2"/>
              </a:buClr>
              <a:buChar char="•"/>
              <a:defRPr sz="1400">
                <a:solidFill>
                  <a:schemeClr val="hlink"/>
                </a:solidFill>
                <a:latin typeface="+mn-lt"/>
              </a:defRPr>
            </a:lvl2pPr>
            <a:lvl3pPr marL="1397000" indent="-228600" algn="l" rtl="0" eaLnBrk="1" fontAlgn="base" hangingPunct="1">
              <a:lnSpc>
                <a:spcPct val="95000"/>
              </a:lnSpc>
              <a:spcBef>
                <a:spcPct val="0"/>
              </a:spcBef>
              <a:spcAft>
                <a:spcPct val="0"/>
              </a:spcAft>
              <a:buClr>
                <a:schemeClr val="hlink"/>
              </a:buClr>
              <a:buFont typeface="Verdana" pitchFamily="34" charset="0"/>
              <a:buChar char="–"/>
              <a:defRPr sz="1200">
                <a:solidFill>
                  <a:schemeClr val="tx2"/>
                </a:solidFill>
                <a:latin typeface="+mn-lt"/>
              </a:defRPr>
            </a:lvl3pPr>
            <a:lvl4pPr marL="1785938" indent="-209550" algn="l" rtl="0" eaLnBrk="1" fontAlgn="base" hangingPunct="1">
              <a:lnSpc>
                <a:spcPct val="95000"/>
              </a:lnSpc>
              <a:spcBef>
                <a:spcPct val="0"/>
              </a:spcBef>
              <a:spcAft>
                <a:spcPct val="0"/>
              </a:spcAft>
              <a:buChar char="–"/>
              <a:defRPr sz="1100">
                <a:solidFill>
                  <a:schemeClr val="tx2"/>
                </a:solidFill>
                <a:latin typeface="+mn-lt"/>
              </a:defRPr>
            </a:lvl4pPr>
            <a:lvl5pPr marL="1965325" indent="3175" algn="l" rtl="0" eaLnBrk="1" fontAlgn="base" hangingPunct="1">
              <a:lnSpc>
                <a:spcPct val="95000"/>
              </a:lnSpc>
              <a:spcBef>
                <a:spcPct val="0"/>
              </a:spcBef>
              <a:spcAft>
                <a:spcPct val="0"/>
              </a:spcAft>
              <a:defRPr sz="1000">
                <a:solidFill>
                  <a:schemeClr val="tx2"/>
                </a:solidFill>
                <a:latin typeface="+mn-lt"/>
              </a:defRPr>
            </a:lvl5pPr>
            <a:lvl6pPr marL="2422525" indent="3175" algn="l" rtl="0" eaLnBrk="1" fontAlgn="base" hangingPunct="1">
              <a:lnSpc>
                <a:spcPct val="95000"/>
              </a:lnSpc>
              <a:spcBef>
                <a:spcPct val="0"/>
              </a:spcBef>
              <a:spcAft>
                <a:spcPct val="0"/>
              </a:spcAft>
              <a:defRPr sz="1000">
                <a:solidFill>
                  <a:schemeClr val="tx2"/>
                </a:solidFill>
                <a:latin typeface="+mn-lt"/>
              </a:defRPr>
            </a:lvl6pPr>
            <a:lvl7pPr marL="2879725" indent="3175" algn="l" rtl="0" eaLnBrk="1" fontAlgn="base" hangingPunct="1">
              <a:lnSpc>
                <a:spcPct val="95000"/>
              </a:lnSpc>
              <a:spcBef>
                <a:spcPct val="0"/>
              </a:spcBef>
              <a:spcAft>
                <a:spcPct val="0"/>
              </a:spcAft>
              <a:defRPr sz="1000">
                <a:solidFill>
                  <a:schemeClr val="tx2"/>
                </a:solidFill>
                <a:latin typeface="+mn-lt"/>
              </a:defRPr>
            </a:lvl7pPr>
            <a:lvl8pPr marL="3336925" indent="3175" algn="l" rtl="0" eaLnBrk="1" fontAlgn="base" hangingPunct="1">
              <a:lnSpc>
                <a:spcPct val="95000"/>
              </a:lnSpc>
              <a:spcBef>
                <a:spcPct val="0"/>
              </a:spcBef>
              <a:spcAft>
                <a:spcPct val="0"/>
              </a:spcAft>
              <a:defRPr sz="1000">
                <a:solidFill>
                  <a:schemeClr val="tx2"/>
                </a:solidFill>
                <a:latin typeface="+mn-lt"/>
              </a:defRPr>
            </a:lvl8pPr>
            <a:lvl9pPr marL="3794125" indent="3175" algn="l" rtl="0" eaLnBrk="1" fontAlgn="base" hangingPunct="1">
              <a:lnSpc>
                <a:spcPct val="95000"/>
              </a:lnSpc>
              <a:spcBef>
                <a:spcPct val="0"/>
              </a:spcBef>
              <a:spcAft>
                <a:spcPct val="0"/>
              </a:spcAft>
              <a:defRPr sz="1000">
                <a:solidFill>
                  <a:schemeClr val="tx2"/>
                </a:solidFill>
                <a:latin typeface="+mn-lt"/>
              </a:defRPr>
            </a:lvl9pPr>
          </a:lstStyle>
          <a:p>
            <a:pPr marL="0" indent="0">
              <a:buNone/>
            </a:pPr>
            <a:endParaRPr lang="en-US" sz="1500" kern="0" dirty="0">
              <a:solidFill>
                <a:srgbClr val="3F589E"/>
              </a:solidFill>
            </a:endParaRPr>
          </a:p>
        </p:txBody>
      </p:sp>
      <p:sp>
        <p:nvSpPr>
          <p:cNvPr id="5" name="Text Placeholder 3">
            <a:extLst>
              <a:ext uri="{FF2B5EF4-FFF2-40B4-BE49-F238E27FC236}">
                <a16:creationId xmlns:a16="http://schemas.microsoft.com/office/drawing/2014/main" id="{13E7FD9A-BB5D-D82D-5B98-D01FCBC0044B}"/>
              </a:ext>
            </a:extLst>
          </p:cNvPr>
          <p:cNvSpPr txBox="1">
            <a:spLocks/>
          </p:cNvSpPr>
          <p:nvPr/>
        </p:nvSpPr>
        <p:spPr>
          <a:xfrm>
            <a:off x="486484" y="680676"/>
            <a:ext cx="8559897" cy="315514"/>
          </a:xfrm>
          <a:prstGeom prst="rect">
            <a:avLst/>
          </a:prstGeom>
        </p:spPr>
        <p:txBody>
          <a:bodyPr/>
          <a:lstStyle>
            <a:lvl1pPr marL="450850" indent="-450850" algn="l" rtl="0" eaLnBrk="1" fontAlgn="base" hangingPunct="1">
              <a:lnSpc>
                <a:spcPct val="95000"/>
              </a:lnSpc>
              <a:spcBef>
                <a:spcPct val="0"/>
              </a:spcBef>
              <a:spcAft>
                <a:spcPct val="0"/>
              </a:spcAft>
              <a:buClr>
                <a:srgbClr val="4091A7"/>
              </a:buClr>
              <a:buAutoNum type="arabicPeriod"/>
              <a:defRPr sz="2200" b="1">
                <a:solidFill>
                  <a:schemeClr val="tx1"/>
                </a:solidFill>
                <a:latin typeface="+mn-lt"/>
                <a:ea typeface="+mn-ea"/>
                <a:cs typeface="+mn-cs"/>
              </a:defRPr>
            </a:lvl1pPr>
            <a:lvl2pPr marL="989013" indent="-266700" algn="l" rtl="0" eaLnBrk="1" fontAlgn="base" hangingPunct="1">
              <a:lnSpc>
                <a:spcPct val="95000"/>
              </a:lnSpc>
              <a:spcBef>
                <a:spcPct val="50000"/>
              </a:spcBef>
              <a:spcAft>
                <a:spcPct val="0"/>
              </a:spcAft>
              <a:buClr>
                <a:schemeClr val="bg2"/>
              </a:buClr>
              <a:buChar char="•"/>
              <a:defRPr sz="1400">
                <a:solidFill>
                  <a:schemeClr val="hlink"/>
                </a:solidFill>
                <a:latin typeface="+mn-lt"/>
              </a:defRPr>
            </a:lvl2pPr>
            <a:lvl3pPr marL="1397000" indent="-228600" algn="l" rtl="0" eaLnBrk="1" fontAlgn="base" hangingPunct="1">
              <a:lnSpc>
                <a:spcPct val="95000"/>
              </a:lnSpc>
              <a:spcBef>
                <a:spcPct val="0"/>
              </a:spcBef>
              <a:spcAft>
                <a:spcPct val="0"/>
              </a:spcAft>
              <a:buClr>
                <a:schemeClr val="hlink"/>
              </a:buClr>
              <a:buFont typeface="Verdana" pitchFamily="34" charset="0"/>
              <a:buChar char="–"/>
              <a:defRPr sz="1200">
                <a:solidFill>
                  <a:schemeClr val="tx2"/>
                </a:solidFill>
                <a:latin typeface="+mn-lt"/>
              </a:defRPr>
            </a:lvl3pPr>
            <a:lvl4pPr marL="1785938" indent="-209550" algn="l" rtl="0" eaLnBrk="1" fontAlgn="base" hangingPunct="1">
              <a:lnSpc>
                <a:spcPct val="95000"/>
              </a:lnSpc>
              <a:spcBef>
                <a:spcPct val="0"/>
              </a:spcBef>
              <a:spcAft>
                <a:spcPct val="0"/>
              </a:spcAft>
              <a:buChar char="–"/>
              <a:defRPr sz="1100">
                <a:solidFill>
                  <a:schemeClr val="tx2"/>
                </a:solidFill>
                <a:latin typeface="+mn-lt"/>
              </a:defRPr>
            </a:lvl4pPr>
            <a:lvl5pPr marL="1965325" indent="3175" algn="l" rtl="0" eaLnBrk="1" fontAlgn="base" hangingPunct="1">
              <a:lnSpc>
                <a:spcPct val="95000"/>
              </a:lnSpc>
              <a:spcBef>
                <a:spcPct val="0"/>
              </a:spcBef>
              <a:spcAft>
                <a:spcPct val="0"/>
              </a:spcAft>
              <a:defRPr sz="1000">
                <a:solidFill>
                  <a:schemeClr val="tx2"/>
                </a:solidFill>
                <a:latin typeface="+mn-lt"/>
              </a:defRPr>
            </a:lvl5pPr>
            <a:lvl6pPr marL="2422525" indent="3175" algn="l" rtl="0" eaLnBrk="1" fontAlgn="base" hangingPunct="1">
              <a:lnSpc>
                <a:spcPct val="95000"/>
              </a:lnSpc>
              <a:spcBef>
                <a:spcPct val="0"/>
              </a:spcBef>
              <a:spcAft>
                <a:spcPct val="0"/>
              </a:spcAft>
              <a:defRPr sz="1000">
                <a:solidFill>
                  <a:schemeClr val="tx2"/>
                </a:solidFill>
                <a:latin typeface="+mn-lt"/>
              </a:defRPr>
            </a:lvl6pPr>
            <a:lvl7pPr marL="2879725" indent="3175" algn="l" rtl="0" eaLnBrk="1" fontAlgn="base" hangingPunct="1">
              <a:lnSpc>
                <a:spcPct val="95000"/>
              </a:lnSpc>
              <a:spcBef>
                <a:spcPct val="0"/>
              </a:spcBef>
              <a:spcAft>
                <a:spcPct val="0"/>
              </a:spcAft>
              <a:defRPr sz="1000">
                <a:solidFill>
                  <a:schemeClr val="tx2"/>
                </a:solidFill>
                <a:latin typeface="+mn-lt"/>
              </a:defRPr>
            </a:lvl7pPr>
            <a:lvl8pPr marL="3336925" indent="3175" algn="l" rtl="0" eaLnBrk="1" fontAlgn="base" hangingPunct="1">
              <a:lnSpc>
                <a:spcPct val="95000"/>
              </a:lnSpc>
              <a:spcBef>
                <a:spcPct val="0"/>
              </a:spcBef>
              <a:spcAft>
                <a:spcPct val="0"/>
              </a:spcAft>
              <a:defRPr sz="1000">
                <a:solidFill>
                  <a:schemeClr val="tx2"/>
                </a:solidFill>
                <a:latin typeface="+mn-lt"/>
              </a:defRPr>
            </a:lvl8pPr>
            <a:lvl9pPr marL="3794125" indent="3175" algn="l" rtl="0" eaLnBrk="1" fontAlgn="base" hangingPunct="1">
              <a:lnSpc>
                <a:spcPct val="95000"/>
              </a:lnSpc>
              <a:spcBef>
                <a:spcPct val="0"/>
              </a:spcBef>
              <a:spcAft>
                <a:spcPct val="0"/>
              </a:spcAft>
              <a:defRPr sz="1000">
                <a:solidFill>
                  <a:schemeClr val="tx2"/>
                </a:solidFill>
                <a:latin typeface="+mn-lt"/>
              </a:defRPr>
            </a:lvl9pPr>
          </a:lstStyle>
          <a:p>
            <a:pPr marL="0" indent="0">
              <a:buNone/>
            </a:pPr>
            <a:endParaRPr lang="en-US" sz="1500" kern="0" dirty="0">
              <a:solidFill>
                <a:srgbClr val="3F589E"/>
              </a:solidFill>
            </a:endParaRPr>
          </a:p>
        </p:txBody>
      </p:sp>
      <p:sp>
        <p:nvSpPr>
          <p:cNvPr id="14" name="Text Placeholder 3">
            <a:extLst>
              <a:ext uri="{FF2B5EF4-FFF2-40B4-BE49-F238E27FC236}">
                <a16:creationId xmlns:a16="http://schemas.microsoft.com/office/drawing/2014/main" id="{23AC3B1A-4D77-2730-8727-ECAB8C7CC000}"/>
              </a:ext>
            </a:extLst>
          </p:cNvPr>
          <p:cNvSpPr txBox="1">
            <a:spLocks/>
          </p:cNvSpPr>
          <p:nvPr/>
        </p:nvSpPr>
        <p:spPr>
          <a:xfrm>
            <a:off x="486484" y="678449"/>
            <a:ext cx="8559897" cy="315514"/>
          </a:xfrm>
          <a:prstGeom prst="rect">
            <a:avLst/>
          </a:prstGeom>
        </p:spPr>
        <p:txBody>
          <a:bodyPr/>
          <a:lstStyle>
            <a:lvl1pPr marL="450850" indent="-450850" algn="l" rtl="0" eaLnBrk="1" fontAlgn="base" hangingPunct="1">
              <a:lnSpc>
                <a:spcPct val="95000"/>
              </a:lnSpc>
              <a:spcBef>
                <a:spcPct val="0"/>
              </a:spcBef>
              <a:spcAft>
                <a:spcPct val="0"/>
              </a:spcAft>
              <a:buClr>
                <a:srgbClr val="4091A7"/>
              </a:buClr>
              <a:buAutoNum type="arabicPeriod"/>
              <a:defRPr sz="2200" b="1">
                <a:solidFill>
                  <a:schemeClr val="tx1"/>
                </a:solidFill>
                <a:latin typeface="+mn-lt"/>
                <a:ea typeface="+mn-ea"/>
                <a:cs typeface="+mn-cs"/>
              </a:defRPr>
            </a:lvl1pPr>
            <a:lvl2pPr marL="989013" indent="-266700" algn="l" rtl="0" eaLnBrk="1" fontAlgn="base" hangingPunct="1">
              <a:lnSpc>
                <a:spcPct val="95000"/>
              </a:lnSpc>
              <a:spcBef>
                <a:spcPct val="50000"/>
              </a:spcBef>
              <a:spcAft>
                <a:spcPct val="0"/>
              </a:spcAft>
              <a:buClr>
                <a:schemeClr val="bg2"/>
              </a:buClr>
              <a:buChar char="•"/>
              <a:defRPr sz="1400">
                <a:solidFill>
                  <a:schemeClr val="hlink"/>
                </a:solidFill>
                <a:latin typeface="+mn-lt"/>
              </a:defRPr>
            </a:lvl2pPr>
            <a:lvl3pPr marL="1397000" indent="-228600" algn="l" rtl="0" eaLnBrk="1" fontAlgn="base" hangingPunct="1">
              <a:lnSpc>
                <a:spcPct val="95000"/>
              </a:lnSpc>
              <a:spcBef>
                <a:spcPct val="0"/>
              </a:spcBef>
              <a:spcAft>
                <a:spcPct val="0"/>
              </a:spcAft>
              <a:buClr>
                <a:schemeClr val="hlink"/>
              </a:buClr>
              <a:buFont typeface="Verdana" pitchFamily="34" charset="0"/>
              <a:buChar char="–"/>
              <a:defRPr sz="1200">
                <a:solidFill>
                  <a:schemeClr val="tx2"/>
                </a:solidFill>
                <a:latin typeface="+mn-lt"/>
              </a:defRPr>
            </a:lvl3pPr>
            <a:lvl4pPr marL="1785938" indent="-209550" algn="l" rtl="0" eaLnBrk="1" fontAlgn="base" hangingPunct="1">
              <a:lnSpc>
                <a:spcPct val="95000"/>
              </a:lnSpc>
              <a:spcBef>
                <a:spcPct val="0"/>
              </a:spcBef>
              <a:spcAft>
                <a:spcPct val="0"/>
              </a:spcAft>
              <a:buChar char="–"/>
              <a:defRPr sz="1100">
                <a:solidFill>
                  <a:schemeClr val="tx2"/>
                </a:solidFill>
                <a:latin typeface="+mn-lt"/>
              </a:defRPr>
            </a:lvl4pPr>
            <a:lvl5pPr marL="1965325" indent="3175" algn="l" rtl="0" eaLnBrk="1" fontAlgn="base" hangingPunct="1">
              <a:lnSpc>
                <a:spcPct val="95000"/>
              </a:lnSpc>
              <a:spcBef>
                <a:spcPct val="0"/>
              </a:spcBef>
              <a:spcAft>
                <a:spcPct val="0"/>
              </a:spcAft>
              <a:defRPr sz="1000">
                <a:solidFill>
                  <a:schemeClr val="tx2"/>
                </a:solidFill>
                <a:latin typeface="+mn-lt"/>
              </a:defRPr>
            </a:lvl5pPr>
            <a:lvl6pPr marL="2422525" indent="3175" algn="l" rtl="0" eaLnBrk="1" fontAlgn="base" hangingPunct="1">
              <a:lnSpc>
                <a:spcPct val="95000"/>
              </a:lnSpc>
              <a:spcBef>
                <a:spcPct val="0"/>
              </a:spcBef>
              <a:spcAft>
                <a:spcPct val="0"/>
              </a:spcAft>
              <a:defRPr sz="1000">
                <a:solidFill>
                  <a:schemeClr val="tx2"/>
                </a:solidFill>
                <a:latin typeface="+mn-lt"/>
              </a:defRPr>
            </a:lvl6pPr>
            <a:lvl7pPr marL="2879725" indent="3175" algn="l" rtl="0" eaLnBrk="1" fontAlgn="base" hangingPunct="1">
              <a:lnSpc>
                <a:spcPct val="95000"/>
              </a:lnSpc>
              <a:spcBef>
                <a:spcPct val="0"/>
              </a:spcBef>
              <a:spcAft>
                <a:spcPct val="0"/>
              </a:spcAft>
              <a:defRPr sz="1000">
                <a:solidFill>
                  <a:schemeClr val="tx2"/>
                </a:solidFill>
                <a:latin typeface="+mn-lt"/>
              </a:defRPr>
            </a:lvl7pPr>
            <a:lvl8pPr marL="3336925" indent="3175" algn="l" rtl="0" eaLnBrk="1" fontAlgn="base" hangingPunct="1">
              <a:lnSpc>
                <a:spcPct val="95000"/>
              </a:lnSpc>
              <a:spcBef>
                <a:spcPct val="0"/>
              </a:spcBef>
              <a:spcAft>
                <a:spcPct val="0"/>
              </a:spcAft>
              <a:defRPr sz="1000">
                <a:solidFill>
                  <a:schemeClr val="tx2"/>
                </a:solidFill>
                <a:latin typeface="+mn-lt"/>
              </a:defRPr>
            </a:lvl8pPr>
            <a:lvl9pPr marL="3794125" indent="3175" algn="l" rtl="0" eaLnBrk="1" fontAlgn="base" hangingPunct="1">
              <a:lnSpc>
                <a:spcPct val="95000"/>
              </a:lnSpc>
              <a:spcBef>
                <a:spcPct val="0"/>
              </a:spcBef>
              <a:spcAft>
                <a:spcPct val="0"/>
              </a:spcAft>
              <a:defRPr sz="1000">
                <a:solidFill>
                  <a:schemeClr val="tx2"/>
                </a:solidFill>
                <a:latin typeface="+mn-lt"/>
              </a:defRPr>
            </a:lvl9pPr>
          </a:lstStyle>
          <a:p>
            <a:pPr marL="0" indent="0">
              <a:buNone/>
            </a:pPr>
            <a:r>
              <a:rPr lang="en-US" sz="1500" kern="0" dirty="0">
                <a:solidFill>
                  <a:srgbClr val="3F589E"/>
                </a:solidFill>
                <a:latin typeface="Arial" panose="020B0604020202020204" pitchFamily="34" charset="0"/>
                <a:cs typeface="Arial" panose="020B0604020202020204" pitchFamily="34" charset="0"/>
              </a:rPr>
              <a:t>Diversification has pushed inflows</a:t>
            </a:r>
          </a:p>
        </p:txBody>
      </p:sp>
      <p:grpSp>
        <p:nvGrpSpPr>
          <p:cNvPr id="3" name="Group 2">
            <a:extLst>
              <a:ext uri="{FF2B5EF4-FFF2-40B4-BE49-F238E27FC236}">
                <a16:creationId xmlns:a16="http://schemas.microsoft.com/office/drawing/2014/main" id="{E7F4009F-CB8A-E799-BDB8-D08448881217}"/>
              </a:ext>
            </a:extLst>
          </p:cNvPr>
          <p:cNvGrpSpPr/>
          <p:nvPr/>
        </p:nvGrpSpPr>
        <p:grpSpPr>
          <a:xfrm>
            <a:off x="4663440" y="1554480"/>
            <a:ext cx="4114800" cy="2743200"/>
            <a:chOff x="0" y="0"/>
            <a:chExt cx="2647738" cy="2253183"/>
          </a:xfrm>
        </p:grpSpPr>
        <p:graphicFrame>
          <p:nvGraphicFramePr>
            <p:cNvPr id="6" name="Chart 5">
              <a:extLst>
                <a:ext uri="{FF2B5EF4-FFF2-40B4-BE49-F238E27FC236}">
                  <a16:creationId xmlns:a16="http://schemas.microsoft.com/office/drawing/2014/main" id="{08081E12-F79C-E06E-39F1-4DB809244AA2}"/>
                </a:ext>
              </a:extLst>
            </p:cNvPr>
            <p:cNvGraphicFramePr>
              <a:graphicFrameLocks/>
            </p:cNvGraphicFramePr>
            <p:nvPr>
              <p:extLst>
                <p:ext uri="{D42A27DB-BD31-4B8C-83A1-F6EECF244321}">
                  <p14:modId xmlns:p14="http://schemas.microsoft.com/office/powerpoint/2010/main" val="582730426"/>
                </p:ext>
              </p:extLst>
            </p:nvPr>
          </p:nvGraphicFramePr>
          <p:xfrm>
            <a:off x="0" y="0"/>
            <a:ext cx="2647738" cy="225318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hart 14">
              <a:extLst>
                <a:ext uri="{FF2B5EF4-FFF2-40B4-BE49-F238E27FC236}">
                  <a16:creationId xmlns:a16="http://schemas.microsoft.com/office/drawing/2014/main" id="{58F4ADFA-FE55-8EA5-320C-233F8BFC6ED2}"/>
                </a:ext>
              </a:extLst>
            </p:cNvPr>
            <p:cNvGraphicFramePr>
              <a:graphicFrameLocks/>
            </p:cNvGraphicFramePr>
            <p:nvPr>
              <p:extLst>
                <p:ext uri="{D42A27DB-BD31-4B8C-83A1-F6EECF244321}">
                  <p14:modId xmlns:p14="http://schemas.microsoft.com/office/powerpoint/2010/main" val="963751054"/>
                </p:ext>
              </p:extLst>
            </p:nvPr>
          </p:nvGraphicFramePr>
          <p:xfrm>
            <a:off x="1123035" y="502853"/>
            <a:ext cx="1505410" cy="1451323"/>
          </p:xfrm>
          <a:graphic>
            <a:graphicData uri="http://schemas.openxmlformats.org/drawingml/2006/chart">
              <c:chart xmlns:c="http://schemas.openxmlformats.org/drawingml/2006/chart" xmlns:r="http://schemas.openxmlformats.org/officeDocument/2006/relationships" r:id="rId4"/>
            </a:graphicData>
          </a:graphic>
        </p:graphicFrame>
        <p:sp>
          <p:nvSpPr>
            <p:cNvPr id="16" name="TextBox 15">
              <a:extLst>
                <a:ext uri="{FF2B5EF4-FFF2-40B4-BE49-F238E27FC236}">
                  <a16:creationId xmlns:a16="http://schemas.microsoft.com/office/drawing/2014/main" id="{6EF6187A-C0CD-E676-0F1F-969220BE0CD7}"/>
                </a:ext>
              </a:extLst>
            </p:cNvPr>
            <p:cNvSpPr txBox="1"/>
            <p:nvPr/>
          </p:nvSpPr>
          <p:spPr>
            <a:xfrm>
              <a:off x="1295337" y="1209555"/>
              <a:ext cx="946617" cy="186965"/>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105000"/>
                </a:lnSpc>
                <a:spcBef>
                  <a:spcPts val="0"/>
                </a:spcBef>
                <a:spcAft>
                  <a:spcPts val="800"/>
                </a:spcAft>
                <a:buClrTx/>
                <a:buSzTx/>
                <a:buFontTx/>
                <a:buNone/>
                <a:tabLst/>
                <a:defRPr/>
              </a:pPr>
              <a:r>
                <a:rPr kumimoji="0" lang="fr-FR" sz="900" b="0" i="0" u="none" strike="noStrike" kern="0" cap="none" spc="0" normalizeH="0" baseline="0" noProof="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ASEAN-6</a:t>
              </a:r>
              <a:r>
                <a:rPr kumimoji="0" lang="fr-FR" sz="900" b="0" i="0" u="none" strike="noStrike" kern="0" cap="none" spc="0" normalizeH="0" baseline="0" noProof="0">
                  <a:ln>
                    <a:noFill/>
                  </a:ln>
                  <a:solidFill>
                    <a:srgbClr val="000000"/>
                  </a:solidFill>
                  <a:effectLst/>
                  <a:uLnTx/>
                  <a:uFillTx/>
                  <a:latin typeface="Arial" panose="020B0604020202020204" pitchFamily="34" charset="0"/>
                  <a:ea typeface="PMingLiU" panose="02020500000000000000" pitchFamily="18" charset="-120"/>
                  <a:cs typeface="Arial" panose="020B0604020202020204" pitchFamily="34" charset="0"/>
                </a:rPr>
                <a:t> (rhs)</a:t>
              </a:r>
              <a:endParaRPr kumimoji="0" lang="en-US" sz="900" b="0" i="0" u="none" strike="noStrike" kern="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endParaRPr>
            </a:p>
          </p:txBody>
        </p:sp>
      </p:grpSp>
      <p:graphicFrame>
        <p:nvGraphicFramePr>
          <p:cNvPr id="8" name="Chart 7">
            <a:extLst>
              <a:ext uri="{FF2B5EF4-FFF2-40B4-BE49-F238E27FC236}">
                <a16:creationId xmlns:a16="http://schemas.microsoft.com/office/drawing/2014/main" id="{00000000-0008-0000-0000-00000F000000}"/>
              </a:ext>
            </a:extLst>
          </p:cNvPr>
          <p:cNvGraphicFramePr>
            <a:graphicFrameLocks/>
          </p:cNvGraphicFramePr>
          <p:nvPr>
            <p:extLst>
              <p:ext uri="{D42A27DB-BD31-4B8C-83A1-F6EECF244321}">
                <p14:modId xmlns:p14="http://schemas.microsoft.com/office/powerpoint/2010/main" val="191559738"/>
              </p:ext>
            </p:extLst>
          </p:nvPr>
        </p:nvGraphicFramePr>
        <p:xfrm>
          <a:off x="365760" y="1554480"/>
          <a:ext cx="4102100" cy="270237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61414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145A9-35DE-D6CB-837B-182AA6835185}"/>
              </a:ext>
            </a:extLst>
          </p:cNvPr>
          <p:cNvSpPr>
            <a:spLocks noGrp="1"/>
          </p:cNvSpPr>
          <p:nvPr>
            <p:ph type="title"/>
          </p:nvPr>
        </p:nvSpPr>
        <p:spPr>
          <a:xfrm>
            <a:off x="539751" y="303610"/>
            <a:ext cx="8064500" cy="411209"/>
          </a:xfrm>
        </p:spPr>
        <p:txBody>
          <a:bodyPr anchor="ctr"/>
          <a:lstStyle/>
          <a:p>
            <a:r>
              <a:rPr lang="en-US" dirty="0">
                <a:latin typeface="Arial" panose="020B0604020202020204" pitchFamily="34" charset="0"/>
                <a:ea typeface="Inter" panose="02000503000000020004" pitchFamily="2" charset="0"/>
                <a:cs typeface="Arial" panose="020B0604020202020204" pitchFamily="34" charset="0"/>
              </a:rPr>
              <a:t>A lot of room for Asian allocation to grow, especially EM Asia</a:t>
            </a:r>
          </a:p>
        </p:txBody>
      </p:sp>
      <p:sp>
        <p:nvSpPr>
          <p:cNvPr id="4" name="Slide Number Placeholder 3">
            <a:extLst>
              <a:ext uri="{FF2B5EF4-FFF2-40B4-BE49-F238E27FC236}">
                <a16:creationId xmlns:a16="http://schemas.microsoft.com/office/drawing/2014/main" id="{6E273BC8-BB6B-7E90-891B-9177C1F06EFC}"/>
              </a:ext>
            </a:extLst>
          </p:cNvPr>
          <p:cNvSpPr>
            <a:spLocks noGrp="1"/>
          </p:cNvSpPr>
          <p:nvPr>
            <p:ph type="sldNum" sz="quarter" idx="11"/>
          </p:nvPr>
        </p:nvSpPr>
        <p:spPr/>
        <p:txBody>
          <a:bodyPr/>
          <a:lstStyle/>
          <a:p>
            <a:pPr>
              <a:defRPr/>
            </a:pPr>
            <a:fld id="{D65D56CB-8290-4AD4-92E8-B8E13A68A8FF}" type="slidenum">
              <a:rPr lang="fr-FR" altLang="fr-FR" smtClean="0">
                <a:latin typeface="Inter" panose="02000503000000020004" pitchFamily="2" charset="0"/>
                <a:ea typeface="Inter" panose="02000503000000020004" pitchFamily="2" charset="0"/>
              </a:rPr>
              <a:pPr>
                <a:defRPr/>
              </a:pPr>
              <a:t>26</a:t>
            </a:fld>
            <a:endParaRPr lang="fr-FR" altLang="fr-FR" dirty="0">
              <a:latin typeface="Inter" panose="02000503000000020004" pitchFamily="2" charset="0"/>
              <a:ea typeface="Inter" panose="02000503000000020004" pitchFamily="2" charset="0"/>
            </a:endParaRPr>
          </a:p>
        </p:txBody>
      </p:sp>
      <p:sp>
        <p:nvSpPr>
          <p:cNvPr id="28" name="Rectangle 27">
            <a:extLst>
              <a:ext uri="{FF2B5EF4-FFF2-40B4-BE49-F238E27FC236}">
                <a16:creationId xmlns:a16="http://schemas.microsoft.com/office/drawing/2014/main" id="{4C041ECC-D065-6EFF-50C7-08F2E93D312A}"/>
              </a:ext>
            </a:extLst>
          </p:cNvPr>
          <p:cNvSpPr/>
          <p:nvPr/>
        </p:nvSpPr>
        <p:spPr>
          <a:xfrm>
            <a:off x="361275" y="303610"/>
            <a:ext cx="68938" cy="411209"/>
          </a:xfrm>
          <a:prstGeom prst="rect">
            <a:avLst/>
          </a:prstGeom>
          <a:solidFill>
            <a:srgbClr val="581D74"/>
          </a:solidFill>
          <a:ln w="12700" cap="flat" cmpd="sng" algn="ctr">
            <a:noFill/>
            <a:prstDash val="solid"/>
            <a:miter lim="800000"/>
          </a:ln>
          <a:effectLst/>
        </p:spPr>
        <p:txBody>
          <a:bodyPr anchor="ctr"/>
          <a:lstStyle/>
          <a:p>
            <a:pPr algn="ctr" defTabSz="342900" eaLnBrk="1" fontAlgn="auto" hangingPunct="1">
              <a:spcBef>
                <a:spcPts val="0"/>
              </a:spcBef>
              <a:spcAft>
                <a:spcPts val="0"/>
              </a:spcAft>
              <a:defRPr/>
            </a:pPr>
            <a:endParaRPr lang="fr-FR" sz="2250" kern="0" dirty="0">
              <a:solidFill>
                <a:srgbClr val="FFFFFF"/>
              </a:solidFill>
              <a:latin typeface="Montserrat ExtraBold" pitchFamily="2" charset="0"/>
              <a:sym typeface="Arial"/>
            </a:endParaRPr>
          </a:p>
        </p:txBody>
      </p:sp>
      <p:sp>
        <p:nvSpPr>
          <p:cNvPr id="7" name="Text Placeholder 3">
            <a:extLst>
              <a:ext uri="{FF2B5EF4-FFF2-40B4-BE49-F238E27FC236}">
                <a16:creationId xmlns:a16="http://schemas.microsoft.com/office/drawing/2014/main" id="{212B1D2C-D469-3FB8-E829-51EA6248B6C3}"/>
              </a:ext>
            </a:extLst>
          </p:cNvPr>
          <p:cNvSpPr txBox="1">
            <a:spLocks/>
          </p:cNvSpPr>
          <p:nvPr/>
        </p:nvSpPr>
        <p:spPr>
          <a:xfrm>
            <a:off x="486484" y="680677"/>
            <a:ext cx="8559897" cy="315514"/>
          </a:xfrm>
          <a:prstGeom prst="rect">
            <a:avLst/>
          </a:prstGeom>
        </p:spPr>
        <p:txBody>
          <a:bodyPr/>
          <a:lstStyle>
            <a:lvl1pPr marL="450850" indent="-450850" algn="l" rtl="0" eaLnBrk="1" fontAlgn="base" hangingPunct="1">
              <a:lnSpc>
                <a:spcPct val="95000"/>
              </a:lnSpc>
              <a:spcBef>
                <a:spcPct val="0"/>
              </a:spcBef>
              <a:spcAft>
                <a:spcPct val="0"/>
              </a:spcAft>
              <a:buClr>
                <a:srgbClr val="4091A7"/>
              </a:buClr>
              <a:buAutoNum type="arabicPeriod"/>
              <a:defRPr sz="2200" b="1">
                <a:solidFill>
                  <a:schemeClr val="tx1"/>
                </a:solidFill>
                <a:latin typeface="+mn-lt"/>
                <a:ea typeface="+mn-ea"/>
                <a:cs typeface="+mn-cs"/>
              </a:defRPr>
            </a:lvl1pPr>
            <a:lvl2pPr marL="989013" indent="-266700" algn="l" rtl="0" eaLnBrk="1" fontAlgn="base" hangingPunct="1">
              <a:lnSpc>
                <a:spcPct val="95000"/>
              </a:lnSpc>
              <a:spcBef>
                <a:spcPct val="50000"/>
              </a:spcBef>
              <a:spcAft>
                <a:spcPct val="0"/>
              </a:spcAft>
              <a:buClr>
                <a:schemeClr val="bg2"/>
              </a:buClr>
              <a:buChar char="•"/>
              <a:defRPr sz="1400">
                <a:solidFill>
                  <a:schemeClr val="hlink"/>
                </a:solidFill>
                <a:latin typeface="+mn-lt"/>
              </a:defRPr>
            </a:lvl2pPr>
            <a:lvl3pPr marL="1397000" indent="-228600" algn="l" rtl="0" eaLnBrk="1" fontAlgn="base" hangingPunct="1">
              <a:lnSpc>
                <a:spcPct val="95000"/>
              </a:lnSpc>
              <a:spcBef>
                <a:spcPct val="0"/>
              </a:spcBef>
              <a:spcAft>
                <a:spcPct val="0"/>
              </a:spcAft>
              <a:buClr>
                <a:schemeClr val="hlink"/>
              </a:buClr>
              <a:buFont typeface="Verdana" pitchFamily="34" charset="0"/>
              <a:buChar char="–"/>
              <a:defRPr sz="1200">
                <a:solidFill>
                  <a:schemeClr val="tx2"/>
                </a:solidFill>
                <a:latin typeface="+mn-lt"/>
              </a:defRPr>
            </a:lvl3pPr>
            <a:lvl4pPr marL="1785938" indent="-209550" algn="l" rtl="0" eaLnBrk="1" fontAlgn="base" hangingPunct="1">
              <a:lnSpc>
                <a:spcPct val="95000"/>
              </a:lnSpc>
              <a:spcBef>
                <a:spcPct val="0"/>
              </a:spcBef>
              <a:spcAft>
                <a:spcPct val="0"/>
              </a:spcAft>
              <a:buChar char="–"/>
              <a:defRPr sz="1100">
                <a:solidFill>
                  <a:schemeClr val="tx2"/>
                </a:solidFill>
                <a:latin typeface="+mn-lt"/>
              </a:defRPr>
            </a:lvl4pPr>
            <a:lvl5pPr marL="1965325" indent="3175" algn="l" rtl="0" eaLnBrk="1" fontAlgn="base" hangingPunct="1">
              <a:lnSpc>
                <a:spcPct val="95000"/>
              </a:lnSpc>
              <a:spcBef>
                <a:spcPct val="0"/>
              </a:spcBef>
              <a:spcAft>
                <a:spcPct val="0"/>
              </a:spcAft>
              <a:defRPr sz="1000">
                <a:solidFill>
                  <a:schemeClr val="tx2"/>
                </a:solidFill>
                <a:latin typeface="+mn-lt"/>
              </a:defRPr>
            </a:lvl5pPr>
            <a:lvl6pPr marL="2422525" indent="3175" algn="l" rtl="0" eaLnBrk="1" fontAlgn="base" hangingPunct="1">
              <a:lnSpc>
                <a:spcPct val="95000"/>
              </a:lnSpc>
              <a:spcBef>
                <a:spcPct val="0"/>
              </a:spcBef>
              <a:spcAft>
                <a:spcPct val="0"/>
              </a:spcAft>
              <a:defRPr sz="1000">
                <a:solidFill>
                  <a:schemeClr val="tx2"/>
                </a:solidFill>
                <a:latin typeface="+mn-lt"/>
              </a:defRPr>
            </a:lvl6pPr>
            <a:lvl7pPr marL="2879725" indent="3175" algn="l" rtl="0" eaLnBrk="1" fontAlgn="base" hangingPunct="1">
              <a:lnSpc>
                <a:spcPct val="95000"/>
              </a:lnSpc>
              <a:spcBef>
                <a:spcPct val="0"/>
              </a:spcBef>
              <a:spcAft>
                <a:spcPct val="0"/>
              </a:spcAft>
              <a:defRPr sz="1000">
                <a:solidFill>
                  <a:schemeClr val="tx2"/>
                </a:solidFill>
                <a:latin typeface="+mn-lt"/>
              </a:defRPr>
            </a:lvl7pPr>
            <a:lvl8pPr marL="3336925" indent="3175" algn="l" rtl="0" eaLnBrk="1" fontAlgn="base" hangingPunct="1">
              <a:lnSpc>
                <a:spcPct val="95000"/>
              </a:lnSpc>
              <a:spcBef>
                <a:spcPct val="0"/>
              </a:spcBef>
              <a:spcAft>
                <a:spcPct val="0"/>
              </a:spcAft>
              <a:defRPr sz="1000">
                <a:solidFill>
                  <a:schemeClr val="tx2"/>
                </a:solidFill>
                <a:latin typeface="+mn-lt"/>
              </a:defRPr>
            </a:lvl8pPr>
            <a:lvl9pPr marL="3794125" indent="3175" algn="l" rtl="0" eaLnBrk="1" fontAlgn="base" hangingPunct="1">
              <a:lnSpc>
                <a:spcPct val="95000"/>
              </a:lnSpc>
              <a:spcBef>
                <a:spcPct val="0"/>
              </a:spcBef>
              <a:spcAft>
                <a:spcPct val="0"/>
              </a:spcAft>
              <a:defRPr sz="1000">
                <a:solidFill>
                  <a:schemeClr val="tx2"/>
                </a:solidFill>
                <a:latin typeface="+mn-lt"/>
              </a:defRPr>
            </a:lvl9pPr>
          </a:lstStyle>
          <a:p>
            <a:pPr marL="0" indent="0">
              <a:buNone/>
            </a:pPr>
            <a:endParaRPr lang="en-US" sz="1500" kern="0" dirty="0">
              <a:solidFill>
                <a:srgbClr val="3F589E"/>
              </a:solidFill>
            </a:endParaRPr>
          </a:p>
        </p:txBody>
      </p:sp>
      <p:sp>
        <p:nvSpPr>
          <p:cNvPr id="5" name="Text Placeholder 3">
            <a:extLst>
              <a:ext uri="{FF2B5EF4-FFF2-40B4-BE49-F238E27FC236}">
                <a16:creationId xmlns:a16="http://schemas.microsoft.com/office/drawing/2014/main" id="{13E7FD9A-BB5D-D82D-5B98-D01FCBC0044B}"/>
              </a:ext>
            </a:extLst>
          </p:cNvPr>
          <p:cNvSpPr txBox="1">
            <a:spLocks/>
          </p:cNvSpPr>
          <p:nvPr/>
        </p:nvSpPr>
        <p:spPr>
          <a:xfrm>
            <a:off x="486484" y="680676"/>
            <a:ext cx="8559897" cy="315514"/>
          </a:xfrm>
          <a:prstGeom prst="rect">
            <a:avLst/>
          </a:prstGeom>
        </p:spPr>
        <p:txBody>
          <a:bodyPr/>
          <a:lstStyle>
            <a:lvl1pPr marL="450850" indent="-450850" algn="l" rtl="0" eaLnBrk="1" fontAlgn="base" hangingPunct="1">
              <a:lnSpc>
                <a:spcPct val="95000"/>
              </a:lnSpc>
              <a:spcBef>
                <a:spcPct val="0"/>
              </a:spcBef>
              <a:spcAft>
                <a:spcPct val="0"/>
              </a:spcAft>
              <a:buClr>
                <a:srgbClr val="4091A7"/>
              </a:buClr>
              <a:buAutoNum type="arabicPeriod"/>
              <a:defRPr sz="2200" b="1">
                <a:solidFill>
                  <a:schemeClr val="tx1"/>
                </a:solidFill>
                <a:latin typeface="+mn-lt"/>
                <a:ea typeface="+mn-ea"/>
                <a:cs typeface="+mn-cs"/>
              </a:defRPr>
            </a:lvl1pPr>
            <a:lvl2pPr marL="989013" indent="-266700" algn="l" rtl="0" eaLnBrk="1" fontAlgn="base" hangingPunct="1">
              <a:lnSpc>
                <a:spcPct val="95000"/>
              </a:lnSpc>
              <a:spcBef>
                <a:spcPct val="50000"/>
              </a:spcBef>
              <a:spcAft>
                <a:spcPct val="0"/>
              </a:spcAft>
              <a:buClr>
                <a:schemeClr val="bg2"/>
              </a:buClr>
              <a:buChar char="•"/>
              <a:defRPr sz="1400">
                <a:solidFill>
                  <a:schemeClr val="hlink"/>
                </a:solidFill>
                <a:latin typeface="+mn-lt"/>
              </a:defRPr>
            </a:lvl2pPr>
            <a:lvl3pPr marL="1397000" indent="-228600" algn="l" rtl="0" eaLnBrk="1" fontAlgn="base" hangingPunct="1">
              <a:lnSpc>
                <a:spcPct val="95000"/>
              </a:lnSpc>
              <a:spcBef>
                <a:spcPct val="0"/>
              </a:spcBef>
              <a:spcAft>
                <a:spcPct val="0"/>
              </a:spcAft>
              <a:buClr>
                <a:schemeClr val="hlink"/>
              </a:buClr>
              <a:buFont typeface="Verdana" pitchFamily="34" charset="0"/>
              <a:buChar char="–"/>
              <a:defRPr sz="1200">
                <a:solidFill>
                  <a:schemeClr val="tx2"/>
                </a:solidFill>
                <a:latin typeface="+mn-lt"/>
              </a:defRPr>
            </a:lvl3pPr>
            <a:lvl4pPr marL="1785938" indent="-209550" algn="l" rtl="0" eaLnBrk="1" fontAlgn="base" hangingPunct="1">
              <a:lnSpc>
                <a:spcPct val="95000"/>
              </a:lnSpc>
              <a:spcBef>
                <a:spcPct val="0"/>
              </a:spcBef>
              <a:spcAft>
                <a:spcPct val="0"/>
              </a:spcAft>
              <a:buChar char="–"/>
              <a:defRPr sz="1100">
                <a:solidFill>
                  <a:schemeClr val="tx2"/>
                </a:solidFill>
                <a:latin typeface="+mn-lt"/>
              </a:defRPr>
            </a:lvl4pPr>
            <a:lvl5pPr marL="1965325" indent="3175" algn="l" rtl="0" eaLnBrk="1" fontAlgn="base" hangingPunct="1">
              <a:lnSpc>
                <a:spcPct val="95000"/>
              </a:lnSpc>
              <a:spcBef>
                <a:spcPct val="0"/>
              </a:spcBef>
              <a:spcAft>
                <a:spcPct val="0"/>
              </a:spcAft>
              <a:defRPr sz="1000">
                <a:solidFill>
                  <a:schemeClr val="tx2"/>
                </a:solidFill>
                <a:latin typeface="+mn-lt"/>
              </a:defRPr>
            </a:lvl5pPr>
            <a:lvl6pPr marL="2422525" indent="3175" algn="l" rtl="0" eaLnBrk="1" fontAlgn="base" hangingPunct="1">
              <a:lnSpc>
                <a:spcPct val="95000"/>
              </a:lnSpc>
              <a:spcBef>
                <a:spcPct val="0"/>
              </a:spcBef>
              <a:spcAft>
                <a:spcPct val="0"/>
              </a:spcAft>
              <a:defRPr sz="1000">
                <a:solidFill>
                  <a:schemeClr val="tx2"/>
                </a:solidFill>
                <a:latin typeface="+mn-lt"/>
              </a:defRPr>
            </a:lvl6pPr>
            <a:lvl7pPr marL="2879725" indent="3175" algn="l" rtl="0" eaLnBrk="1" fontAlgn="base" hangingPunct="1">
              <a:lnSpc>
                <a:spcPct val="95000"/>
              </a:lnSpc>
              <a:spcBef>
                <a:spcPct val="0"/>
              </a:spcBef>
              <a:spcAft>
                <a:spcPct val="0"/>
              </a:spcAft>
              <a:defRPr sz="1000">
                <a:solidFill>
                  <a:schemeClr val="tx2"/>
                </a:solidFill>
                <a:latin typeface="+mn-lt"/>
              </a:defRPr>
            </a:lvl7pPr>
            <a:lvl8pPr marL="3336925" indent="3175" algn="l" rtl="0" eaLnBrk="1" fontAlgn="base" hangingPunct="1">
              <a:lnSpc>
                <a:spcPct val="95000"/>
              </a:lnSpc>
              <a:spcBef>
                <a:spcPct val="0"/>
              </a:spcBef>
              <a:spcAft>
                <a:spcPct val="0"/>
              </a:spcAft>
              <a:defRPr sz="1000">
                <a:solidFill>
                  <a:schemeClr val="tx2"/>
                </a:solidFill>
                <a:latin typeface="+mn-lt"/>
              </a:defRPr>
            </a:lvl8pPr>
            <a:lvl9pPr marL="3794125" indent="3175" algn="l" rtl="0" eaLnBrk="1" fontAlgn="base" hangingPunct="1">
              <a:lnSpc>
                <a:spcPct val="95000"/>
              </a:lnSpc>
              <a:spcBef>
                <a:spcPct val="0"/>
              </a:spcBef>
              <a:spcAft>
                <a:spcPct val="0"/>
              </a:spcAft>
              <a:defRPr sz="1000">
                <a:solidFill>
                  <a:schemeClr val="tx2"/>
                </a:solidFill>
                <a:latin typeface="+mn-lt"/>
              </a:defRPr>
            </a:lvl9pPr>
          </a:lstStyle>
          <a:p>
            <a:pPr marL="0" indent="0">
              <a:buNone/>
            </a:pPr>
            <a:endParaRPr lang="en-US" sz="1500" kern="0" dirty="0">
              <a:solidFill>
                <a:srgbClr val="3F589E"/>
              </a:solidFill>
            </a:endParaRPr>
          </a:p>
        </p:txBody>
      </p:sp>
      <p:sp>
        <p:nvSpPr>
          <p:cNvPr id="14" name="Text Placeholder 3">
            <a:extLst>
              <a:ext uri="{FF2B5EF4-FFF2-40B4-BE49-F238E27FC236}">
                <a16:creationId xmlns:a16="http://schemas.microsoft.com/office/drawing/2014/main" id="{23AC3B1A-4D77-2730-8727-ECAB8C7CC000}"/>
              </a:ext>
            </a:extLst>
          </p:cNvPr>
          <p:cNvSpPr txBox="1">
            <a:spLocks/>
          </p:cNvSpPr>
          <p:nvPr/>
        </p:nvSpPr>
        <p:spPr>
          <a:xfrm>
            <a:off x="486484" y="678449"/>
            <a:ext cx="8559897" cy="315514"/>
          </a:xfrm>
          <a:prstGeom prst="rect">
            <a:avLst/>
          </a:prstGeom>
        </p:spPr>
        <p:txBody>
          <a:bodyPr/>
          <a:lstStyle>
            <a:lvl1pPr marL="450850" indent="-450850" algn="l" rtl="0" eaLnBrk="1" fontAlgn="base" hangingPunct="1">
              <a:lnSpc>
                <a:spcPct val="95000"/>
              </a:lnSpc>
              <a:spcBef>
                <a:spcPct val="0"/>
              </a:spcBef>
              <a:spcAft>
                <a:spcPct val="0"/>
              </a:spcAft>
              <a:buClr>
                <a:srgbClr val="4091A7"/>
              </a:buClr>
              <a:buAutoNum type="arabicPeriod"/>
              <a:defRPr sz="2200" b="1">
                <a:solidFill>
                  <a:schemeClr val="tx1"/>
                </a:solidFill>
                <a:latin typeface="+mn-lt"/>
                <a:ea typeface="+mn-ea"/>
                <a:cs typeface="+mn-cs"/>
              </a:defRPr>
            </a:lvl1pPr>
            <a:lvl2pPr marL="989013" indent="-266700" algn="l" rtl="0" eaLnBrk="1" fontAlgn="base" hangingPunct="1">
              <a:lnSpc>
                <a:spcPct val="95000"/>
              </a:lnSpc>
              <a:spcBef>
                <a:spcPct val="50000"/>
              </a:spcBef>
              <a:spcAft>
                <a:spcPct val="0"/>
              </a:spcAft>
              <a:buClr>
                <a:schemeClr val="bg2"/>
              </a:buClr>
              <a:buChar char="•"/>
              <a:defRPr sz="1400">
                <a:solidFill>
                  <a:schemeClr val="hlink"/>
                </a:solidFill>
                <a:latin typeface="+mn-lt"/>
              </a:defRPr>
            </a:lvl2pPr>
            <a:lvl3pPr marL="1397000" indent="-228600" algn="l" rtl="0" eaLnBrk="1" fontAlgn="base" hangingPunct="1">
              <a:lnSpc>
                <a:spcPct val="95000"/>
              </a:lnSpc>
              <a:spcBef>
                <a:spcPct val="0"/>
              </a:spcBef>
              <a:spcAft>
                <a:spcPct val="0"/>
              </a:spcAft>
              <a:buClr>
                <a:schemeClr val="hlink"/>
              </a:buClr>
              <a:buFont typeface="Verdana" pitchFamily="34" charset="0"/>
              <a:buChar char="–"/>
              <a:defRPr sz="1200">
                <a:solidFill>
                  <a:schemeClr val="tx2"/>
                </a:solidFill>
                <a:latin typeface="+mn-lt"/>
              </a:defRPr>
            </a:lvl3pPr>
            <a:lvl4pPr marL="1785938" indent="-209550" algn="l" rtl="0" eaLnBrk="1" fontAlgn="base" hangingPunct="1">
              <a:lnSpc>
                <a:spcPct val="95000"/>
              </a:lnSpc>
              <a:spcBef>
                <a:spcPct val="0"/>
              </a:spcBef>
              <a:spcAft>
                <a:spcPct val="0"/>
              </a:spcAft>
              <a:buChar char="–"/>
              <a:defRPr sz="1100">
                <a:solidFill>
                  <a:schemeClr val="tx2"/>
                </a:solidFill>
                <a:latin typeface="+mn-lt"/>
              </a:defRPr>
            </a:lvl4pPr>
            <a:lvl5pPr marL="1965325" indent="3175" algn="l" rtl="0" eaLnBrk="1" fontAlgn="base" hangingPunct="1">
              <a:lnSpc>
                <a:spcPct val="95000"/>
              </a:lnSpc>
              <a:spcBef>
                <a:spcPct val="0"/>
              </a:spcBef>
              <a:spcAft>
                <a:spcPct val="0"/>
              </a:spcAft>
              <a:defRPr sz="1000">
                <a:solidFill>
                  <a:schemeClr val="tx2"/>
                </a:solidFill>
                <a:latin typeface="+mn-lt"/>
              </a:defRPr>
            </a:lvl5pPr>
            <a:lvl6pPr marL="2422525" indent="3175" algn="l" rtl="0" eaLnBrk="1" fontAlgn="base" hangingPunct="1">
              <a:lnSpc>
                <a:spcPct val="95000"/>
              </a:lnSpc>
              <a:spcBef>
                <a:spcPct val="0"/>
              </a:spcBef>
              <a:spcAft>
                <a:spcPct val="0"/>
              </a:spcAft>
              <a:defRPr sz="1000">
                <a:solidFill>
                  <a:schemeClr val="tx2"/>
                </a:solidFill>
                <a:latin typeface="+mn-lt"/>
              </a:defRPr>
            </a:lvl6pPr>
            <a:lvl7pPr marL="2879725" indent="3175" algn="l" rtl="0" eaLnBrk="1" fontAlgn="base" hangingPunct="1">
              <a:lnSpc>
                <a:spcPct val="95000"/>
              </a:lnSpc>
              <a:spcBef>
                <a:spcPct val="0"/>
              </a:spcBef>
              <a:spcAft>
                <a:spcPct val="0"/>
              </a:spcAft>
              <a:defRPr sz="1000">
                <a:solidFill>
                  <a:schemeClr val="tx2"/>
                </a:solidFill>
                <a:latin typeface="+mn-lt"/>
              </a:defRPr>
            </a:lvl7pPr>
            <a:lvl8pPr marL="3336925" indent="3175" algn="l" rtl="0" eaLnBrk="1" fontAlgn="base" hangingPunct="1">
              <a:lnSpc>
                <a:spcPct val="95000"/>
              </a:lnSpc>
              <a:spcBef>
                <a:spcPct val="0"/>
              </a:spcBef>
              <a:spcAft>
                <a:spcPct val="0"/>
              </a:spcAft>
              <a:defRPr sz="1000">
                <a:solidFill>
                  <a:schemeClr val="tx2"/>
                </a:solidFill>
                <a:latin typeface="+mn-lt"/>
              </a:defRPr>
            </a:lvl8pPr>
            <a:lvl9pPr marL="3794125" indent="3175" algn="l" rtl="0" eaLnBrk="1" fontAlgn="base" hangingPunct="1">
              <a:lnSpc>
                <a:spcPct val="95000"/>
              </a:lnSpc>
              <a:spcBef>
                <a:spcPct val="0"/>
              </a:spcBef>
              <a:spcAft>
                <a:spcPct val="0"/>
              </a:spcAft>
              <a:defRPr sz="1000">
                <a:solidFill>
                  <a:schemeClr val="tx2"/>
                </a:solidFill>
                <a:latin typeface="+mn-lt"/>
              </a:defRPr>
            </a:lvl9pPr>
          </a:lstStyle>
          <a:p>
            <a:pPr marL="0" indent="0">
              <a:buNone/>
            </a:pPr>
            <a:endParaRPr lang="en-US" sz="1500" kern="0" dirty="0">
              <a:solidFill>
                <a:srgbClr val="3F589E"/>
              </a:solidFill>
              <a:latin typeface="Arial" panose="020B0604020202020204" pitchFamily="34" charset="0"/>
              <a:cs typeface="Arial" panose="020B0604020202020204" pitchFamily="34" charset="0"/>
            </a:endParaRPr>
          </a:p>
        </p:txBody>
      </p:sp>
      <p:graphicFrame>
        <p:nvGraphicFramePr>
          <p:cNvPr id="9" name="Chart 8">
            <a:extLst>
              <a:ext uri="{FF2B5EF4-FFF2-40B4-BE49-F238E27FC236}">
                <a16:creationId xmlns:a16="http://schemas.microsoft.com/office/drawing/2014/main" id="{704BAB93-2B37-16D6-D294-15AAE73CCD07}"/>
              </a:ext>
            </a:extLst>
          </p:cNvPr>
          <p:cNvGraphicFramePr>
            <a:graphicFrameLocks/>
          </p:cNvGraphicFramePr>
          <p:nvPr>
            <p:extLst>
              <p:ext uri="{D42A27DB-BD31-4B8C-83A1-F6EECF244321}">
                <p14:modId xmlns:p14="http://schemas.microsoft.com/office/powerpoint/2010/main" val="1592609317"/>
              </p:ext>
            </p:extLst>
          </p:nvPr>
        </p:nvGraphicFramePr>
        <p:xfrm>
          <a:off x="1422400" y="1172756"/>
          <a:ext cx="6400800" cy="3200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144698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145A9-35DE-D6CB-837B-182AA6835185}"/>
              </a:ext>
            </a:extLst>
          </p:cNvPr>
          <p:cNvSpPr>
            <a:spLocks noGrp="1"/>
          </p:cNvSpPr>
          <p:nvPr>
            <p:ph type="title"/>
          </p:nvPr>
        </p:nvSpPr>
        <p:spPr>
          <a:xfrm>
            <a:off x="539751" y="303610"/>
            <a:ext cx="8064500" cy="411209"/>
          </a:xfrm>
        </p:spPr>
        <p:txBody>
          <a:bodyPr anchor="ctr"/>
          <a:lstStyle/>
          <a:p>
            <a:r>
              <a:rPr lang="en-US" altLang="zh-TW" dirty="0">
                <a:latin typeface="Arial" panose="020B0604020202020204" pitchFamily="34" charset="0"/>
                <a:ea typeface="Inter" panose="02000503000000020004" pitchFamily="2" charset="0"/>
                <a:cs typeface="Arial" panose="020B0604020202020204" pitchFamily="34" charset="0"/>
              </a:rPr>
              <a:t>Can the USD lose its reserve Currency Status?</a:t>
            </a:r>
            <a:endParaRPr lang="en-US" dirty="0">
              <a:latin typeface="Arial" panose="020B0604020202020204" pitchFamily="34" charset="0"/>
              <a:ea typeface="Inter" panose="02000503000000020004" pitchFamily="2" charset="0"/>
              <a:cs typeface="Arial" panose="020B0604020202020204" pitchFamily="34" charset="0"/>
            </a:endParaRPr>
          </a:p>
        </p:txBody>
      </p:sp>
      <p:sp>
        <p:nvSpPr>
          <p:cNvPr id="4" name="Slide Number Placeholder 3">
            <a:extLst>
              <a:ext uri="{FF2B5EF4-FFF2-40B4-BE49-F238E27FC236}">
                <a16:creationId xmlns:a16="http://schemas.microsoft.com/office/drawing/2014/main" id="{6E273BC8-BB6B-7E90-891B-9177C1F06EFC}"/>
              </a:ext>
            </a:extLst>
          </p:cNvPr>
          <p:cNvSpPr>
            <a:spLocks noGrp="1"/>
          </p:cNvSpPr>
          <p:nvPr>
            <p:ph type="sldNum" sz="quarter" idx="11"/>
          </p:nvPr>
        </p:nvSpPr>
        <p:spPr/>
        <p:txBody>
          <a:bodyPr/>
          <a:lstStyle/>
          <a:p>
            <a:pPr>
              <a:defRPr/>
            </a:pPr>
            <a:fld id="{D65D56CB-8290-4AD4-92E8-B8E13A68A8FF}" type="slidenum">
              <a:rPr lang="fr-FR" altLang="fr-FR" smtClean="0">
                <a:latin typeface="Inter" panose="02000503000000020004" pitchFamily="2" charset="0"/>
                <a:ea typeface="Inter" panose="02000503000000020004" pitchFamily="2" charset="0"/>
              </a:rPr>
              <a:pPr>
                <a:defRPr/>
              </a:pPr>
              <a:t>27</a:t>
            </a:fld>
            <a:endParaRPr lang="fr-FR" altLang="fr-FR" dirty="0">
              <a:latin typeface="Inter" panose="02000503000000020004" pitchFamily="2" charset="0"/>
              <a:ea typeface="Inter" panose="02000503000000020004" pitchFamily="2" charset="0"/>
            </a:endParaRPr>
          </a:p>
        </p:txBody>
      </p:sp>
      <p:sp>
        <p:nvSpPr>
          <p:cNvPr id="28" name="Rectangle 27">
            <a:extLst>
              <a:ext uri="{FF2B5EF4-FFF2-40B4-BE49-F238E27FC236}">
                <a16:creationId xmlns:a16="http://schemas.microsoft.com/office/drawing/2014/main" id="{4C041ECC-D065-6EFF-50C7-08F2E93D312A}"/>
              </a:ext>
            </a:extLst>
          </p:cNvPr>
          <p:cNvSpPr/>
          <p:nvPr/>
        </p:nvSpPr>
        <p:spPr>
          <a:xfrm>
            <a:off x="361275" y="303610"/>
            <a:ext cx="68938" cy="411209"/>
          </a:xfrm>
          <a:prstGeom prst="rect">
            <a:avLst/>
          </a:prstGeom>
          <a:solidFill>
            <a:srgbClr val="581D74"/>
          </a:solidFill>
          <a:ln w="12700" cap="flat" cmpd="sng" algn="ctr">
            <a:noFill/>
            <a:prstDash val="solid"/>
            <a:miter lim="800000"/>
          </a:ln>
          <a:effectLst/>
        </p:spPr>
        <p:txBody>
          <a:bodyPr anchor="ctr"/>
          <a:lstStyle/>
          <a:p>
            <a:pPr algn="ctr" defTabSz="342900" eaLnBrk="1" fontAlgn="auto" hangingPunct="1">
              <a:spcBef>
                <a:spcPts val="0"/>
              </a:spcBef>
              <a:spcAft>
                <a:spcPts val="0"/>
              </a:spcAft>
              <a:defRPr/>
            </a:pPr>
            <a:endParaRPr lang="fr-FR" sz="2250" kern="0" dirty="0">
              <a:solidFill>
                <a:srgbClr val="FFFFFF"/>
              </a:solidFill>
              <a:latin typeface="Montserrat ExtraBold" pitchFamily="2" charset="0"/>
              <a:sym typeface="Arial"/>
            </a:endParaRPr>
          </a:p>
        </p:txBody>
      </p:sp>
      <p:sp>
        <p:nvSpPr>
          <p:cNvPr id="7" name="Text Placeholder 3">
            <a:extLst>
              <a:ext uri="{FF2B5EF4-FFF2-40B4-BE49-F238E27FC236}">
                <a16:creationId xmlns:a16="http://schemas.microsoft.com/office/drawing/2014/main" id="{212B1D2C-D469-3FB8-E829-51EA6248B6C3}"/>
              </a:ext>
            </a:extLst>
          </p:cNvPr>
          <p:cNvSpPr txBox="1">
            <a:spLocks/>
          </p:cNvSpPr>
          <p:nvPr/>
        </p:nvSpPr>
        <p:spPr>
          <a:xfrm>
            <a:off x="486484" y="680677"/>
            <a:ext cx="8559897" cy="315514"/>
          </a:xfrm>
          <a:prstGeom prst="rect">
            <a:avLst/>
          </a:prstGeom>
        </p:spPr>
        <p:txBody>
          <a:bodyPr/>
          <a:lstStyle>
            <a:lvl1pPr marL="450850" indent="-450850" algn="l" rtl="0" eaLnBrk="1" fontAlgn="base" hangingPunct="1">
              <a:lnSpc>
                <a:spcPct val="95000"/>
              </a:lnSpc>
              <a:spcBef>
                <a:spcPct val="0"/>
              </a:spcBef>
              <a:spcAft>
                <a:spcPct val="0"/>
              </a:spcAft>
              <a:buClr>
                <a:srgbClr val="4091A7"/>
              </a:buClr>
              <a:buAutoNum type="arabicPeriod"/>
              <a:defRPr sz="2200" b="1">
                <a:solidFill>
                  <a:schemeClr val="tx1"/>
                </a:solidFill>
                <a:latin typeface="+mn-lt"/>
                <a:ea typeface="+mn-ea"/>
                <a:cs typeface="+mn-cs"/>
              </a:defRPr>
            </a:lvl1pPr>
            <a:lvl2pPr marL="989013" indent="-266700" algn="l" rtl="0" eaLnBrk="1" fontAlgn="base" hangingPunct="1">
              <a:lnSpc>
                <a:spcPct val="95000"/>
              </a:lnSpc>
              <a:spcBef>
                <a:spcPct val="50000"/>
              </a:spcBef>
              <a:spcAft>
                <a:spcPct val="0"/>
              </a:spcAft>
              <a:buClr>
                <a:schemeClr val="bg2"/>
              </a:buClr>
              <a:buChar char="•"/>
              <a:defRPr sz="1400">
                <a:solidFill>
                  <a:schemeClr val="hlink"/>
                </a:solidFill>
                <a:latin typeface="+mn-lt"/>
              </a:defRPr>
            </a:lvl2pPr>
            <a:lvl3pPr marL="1397000" indent="-228600" algn="l" rtl="0" eaLnBrk="1" fontAlgn="base" hangingPunct="1">
              <a:lnSpc>
                <a:spcPct val="95000"/>
              </a:lnSpc>
              <a:spcBef>
                <a:spcPct val="0"/>
              </a:spcBef>
              <a:spcAft>
                <a:spcPct val="0"/>
              </a:spcAft>
              <a:buClr>
                <a:schemeClr val="hlink"/>
              </a:buClr>
              <a:buFont typeface="Verdana" pitchFamily="34" charset="0"/>
              <a:buChar char="–"/>
              <a:defRPr sz="1200">
                <a:solidFill>
                  <a:schemeClr val="tx2"/>
                </a:solidFill>
                <a:latin typeface="+mn-lt"/>
              </a:defRPr>
            </a:lvl3pPr>
            <a:lvl4pPr marL="1785938" indent="-209550" algn="l" rtl="0" eaLnBrk="1" fontAlgn="base" hangingPunct="1">
              <a:lnSpc>
                <a:spcPct val="95000"/>
              </a:lnSpc>
              <a:spcBef>
                <a:spcPct val="0"/>
              </a:spcBef>
              <a:spcAft>
                <a:spcPct val="0"/>
              </a:spcAft>
              <a:buChar char="–"/>
              <a:defRPr sz="1100">
                <a:solidFill>
                  <a:schemeClr val="tx2"/>
                </a:solidFill>
                <a:latin typeface="+mn-lt"/>
              </a:defRPr>
            </a:lvl4pPr>
            <a:lvl5pPr marL="1965325" indent="3175" algn="l" rtl="0" eaLnBrk="1" fontAlgn="base" hangingPunct="1">
              <a:lnSpc>
                <a:spcPct val="95000"/>
              </a:lnSpc>
              <a:spcBef>
                <a:spcPct val="0"/>
              </a:spcBef>
              <a:spcAft>
                <a:spcPct val="0"/>
              </a:spcAft>
              <a:defRPr sz="1000">
                <a:solidFill>
                  <a:schemeClr val="tx2"/>
                </a:solidFill>
                <a:latin typeface="+mn-lt"/>
              </a:defRPr>
            </a:lvl5pPr>
            <a:lvl6pPr marL="2422525" indent="3175" algn="l" rtl="0" eaLnBrk="1" fontAlgn="base" hangingPunct="1">
              <a:lnSpc>
                <a:spcPct val="95000"/>
              </a:lnSpc>
              <a:spcBef>
                <a:spcPct val="0"/>
              </a:spcBef>
              <a:spcAft>
                <a:spcPct val="0"/>
              </a:spcAft>
              <a:defRPr sz="1000">
                <a:solidFill>
                  <a:schemeClr val="tx2"/>
                </a:solidFill>
                <a:latin typeface="+mn-lt"/>
              </a:defRPr>
            </a:lvl6pPr>
            <a:lvl7pPr marL="2879725" indent="3175" algn="l" rtl="0" eaLnBrk="1" fontAlgn="base" hangingPunct="1">
              <a:lnSpc>
                <a:spcPct val="95000"/>
              </a:lnSpc>
              <a:spcBef>
                <a:spcPct val="0"/>
              </a:spcBef>
              <a:spcAft>
                <a:spcPct val="0"/>
              </a:spcAft>
              <a:defRPr sz="1000">
                <a:solidFill>
                  <a:schemeClr val="tx2"/>
                </a:solidFill>
                <a:latin typeface="+mn-lt"/>
              </a:defRPr>
            </a:lvl7pPr>
            <a:lvl8pPr marL="3336925" indent="3175" algn="l" rtl="0" eaLnBrk="1" fontAlgn="base" hangingPunct="1">
              <a:lnSpc>
                <a:spcPct val="95000"/>
              </a:lnSpc>
              <a:spcBef>
                <a:spcPct val="0"/>
              </a:spcBef>
              <a:spcAft>
                <a:spcPct val="0"/>
              </a:spcAft>
              <a:defRPr sz="1000">
                <a:solidFill>
                  <a:schemeClr val="tx2"/>
                </a:solidFill>
                <a:latin typeface="+mn-lt"/>
              </a:defRPr>
            </a:lvl8pPr>
            <a:lvl9pPr marL="3794125" indent="3175" algn="l" rtl="0" eaLnBrk="1" fontAlgn="base" hangingPunct="1">
              <a:lnSpc>
                <a:spcPct val="95000"/>
              </a:lnSpc>
              <a:spcBef>
                <a:spcPct val="0"/>
              </a:spcBef>
              <a:spcAft>
                <a:spcPct val="0"/>
              </a:spcAft>
              <a:defRPr sz="1000">
                <a:solidFill>
                  <a:schemeClr val="tx2"/>
                </a:solidFill>
                <a:latin typeface="+mn-lt"/>
              </a:defRPr>
            </a:lvl9pPr>
          </a:lstStyle>
          <a:p>
            <a:pPr marL="0" indent="0">
              <a:buNone/>
            </a:pPr>
            <a:endParaRPr lang="en-US" sz="1500" kern="0" dirty="0">
              <a:solidFill>
                <a:srgbClr val="3F589E"/>
              </a:solidFill>
            </a:endParaRPr>
          </a:p>
        </p:txBody>
      </p:sp>
      <p:sp>
        <p:nvSpPr>
          <p:cNvPr id="5" name="Text Placeholder 3">
            <a:extLst>
              <a:ext uri="{FF2B5EF4-FFF2-40B4-BE49-F238E27FC236}">
                <a16:creationId xmlns:a16="http://schemas.microsoft.com/office/drawing/2014/main" id="{13E7FD9A-BB5D-D82D-5B98-D01FCBC0044B}"/>
              </a:ext>
            </a:extLst>
          </p:cNvPr>
          <p:cNvSpPr txBox="1">
            <a:spLocks/>
          </p:cNvSpPr>
          <p:nvPr/>
        </p:nvSpPr>
        <p:spPr>
          <a:xfrm>
            <a:off x="486484" y="680676"/>
            <a:ext cx="8559897" cy="315514"/>
          </a:xfrm>
          <a:prstGeom prst="rect">
            <a:avLst/>
          </a:prstGeom>
        </p:spPr>
        <p:txBody>
          <a:bodyPr/>
          <a:lstStyle>
            <a:lvl1pPr marL="450850" indent="-450850" algn="l" rtl="0" eaLnBrk="1" fontAlgn="base" hangingPunct="1">
              <a:lnSpc>
                <a:spcPct val="95000"/>
              </a:lnSpc>
              <a:spcBef>
                <a:spcPct val="0"/>
              </a:spcBef>
              <a:spcAft>
                <a:spcPct val="0"/>
              </a:spcAft>
              <a:buClr>
                <a:srgbClr val="4091A7"/>
              </a:buClr>
              <a:buAutoNum type="arabicPeriod"/>
              <a:defRPr sz="2200" b="1">
                <a:solidFill>
                  <a:schemeClr val="tx1"/>
                </a:solidFill>
                <a:latin typeface="+mn-lt"/>
                <a:ea typeface="+mn-ea"/>
                <a:cs typeface="+mn-cs"/>
              </a:defRPr>
            </a:lvl1pPr>
            <a:lvl2pPr marL="989013" indent="-266700" algn="l" rtl="0" eaLnBrk="1" fontAlgn="base" hangingPunct="1">
              <a:lnSpc>
                <a:spcPct val="95000"/>
              </a:lnSpc>
              <a:spcBef>
                <a:spcPct val="50000"/>
              </a:spcBef>
              <a:spcAft>
                <a:spcPct val="0"/>
              </a:spcAft>
              <a:buClr>
                <a:schemeClr val="bg2"/>
              </a:buClr>
              <a:buChar char="•"/>
              <a:defRPr sz="1400">
                <a:solidFill>
                  <a:schemeClr val="hlink"/>
                </a:solidFill>
                <a:latin typeface="+mn-lt"/>
              </a:defRPr>
            </a:lvl2pPr>
            <a:lvl3pPr marL="1397000" indent="-228600" algn="l" rtl="0" eaLnBrk="1" fontAlgn="base" hangingPunct="1">
              <a:lnSpc>
                <a:spcPct val="95000"/>
              </a:lnSpc>
              <a:spcBef>
                <a:spcPct val="0"/>
              </a:spcBef>
              <a:spcAft>
                <a:spcPct val="0"/>
              </a:spcAft>
              <a:buClr>
                <a:schemeClr val="hlink"/>
              </a:buClr>
              <a:buFont typeface="Verdana" pitchFamily="34" charset="0"/>
              <a:buChar char="–"/>
              <a:defRPr sz="1200">
                <a:solidFill>
                  <a:schemeClr val="tx2"/>
                </a:solidFill>
                <a:latin typeface="+mn-lt"/>
              </a:defRPr>
            </a:lvl3pPr>
            <a:lvl4pPr marL="1785938" indent="-209550" algn="l" rtl="0" eaLnBrk="1" fontAlgn="base" hangingPunct="1">
              <a:lnSpc>
                <a:spcPct val="95000"/>
              </a:lnSpc>
              <a:spcBef>
                <a:spcPct val="0"/>
              </a:spcBef>
              <a:spcAft>
                <a:spcPct val="0"/>
              </a:spcAft>
              <a:buChar char="–"/>
              <a:defRPr sz="1100">
                <a:solidFill>
                  <a:schemeClr val="tx2"/>
                </a:solidFill>
                <a:latin typeface="+mn-lt"/>
              </a:defRPr>
            </a:lvl4pPr>
            <a:lvl5pPr marL="1965325" indent="3175" algn="l" rtl="0" eaLnBrk="1" fontAlgn="base" hangingPunct="1">
              <a:lnSpc>
                <a:spcPct val="95000"/>
              </a:lnSpc>
              <a:spcBef>
                <a:spcPct val="0"/>
              </a:spcBef>
              <a:spcAft>
                <a:spcPct val="0"/>
              </a:spcAft>
              <a:defRPr sz="1000">
                <a:solidFill>
                  <a:schemeClr val="tx2"/>
                </a:solidFill>
                <a:latin typeface="+mn-lt"/>
              </a:defRPr>
            </a:lvl5pPr>
            <a:lvl6pPr marL="2422525" indent="3175" algn="l" rtl="0" eaLnBrk="1" fontAlgn="base" hangingPunct="1">
              <a:lnSpc>
                <a:spcPct val="95000"/>
              </a:lnSpc>
              <a:spcBef>
                <a:spcPct val="0"/>
              </a:spcBef>
              <a:spcAft>
                <a:spcPct val="0"/>
              </a:spcAft>
              <a:defRPr sz="1000">
                <a:solidFill>
                  <a:schemeClr val="tx2"/>
                </a:solidFill>
                <a:latin typeface="+mn-lt"/>
              </a:defRPr>
            </a:lvl6pPr>
            <a:lvl7pPr marL="2879725" indent="3175" algn="l" rtl="0" eaLnBrk="1" fontAlgn="base" hangingPunct="1">
              <a:lnSpc>
                <a:spcPct val="95000"/>
              </a:lnSpc>
              <a:spcBef>
                <a:spcPct val="0"/>
              </a:spcBef>
              <a:spcAft>
                <a:spcPct val="0"/>
              </a:spcAft>
              <a:defRPr sz="1000">
                <a:solidFill>
                  <a:schemeClr val="tx2"/>
                </a:solidFill>
                <a:latin typeface="+mn-lt"/>
              </a:defRPr>
            </a:lvl7pPr>
            <a:lvl8pPr marL="3336925" indent="3175" algn="l" rtl="0" eaLnBrk="1" fontAlgn="base" hangingPunct="1">
              <a:lnSpc>
                <a:spcPct val="95000"/>
              </a:lnSpc>
              <a:spcBef>
                <a:spcPct val="0"/>
              </a:spcBef>
              <a:spcAft>
                <a:spcPct val="0"/>
              </a:spcAft>
              <a:defRPr sz="1000">
                <a:solidFill>
                  <a:schemeClr val="tx2"/>
                </a:solidFill>
                <a:latin typeface="+mn-lt"/>
              </a:defRPr>
            </a:lvl8pPr>
            <a:lvl9pPr marL="3794125" indent="3175" algn="l" rtl="0" eaLnBrk="1" fontAlgn="base" hangingPunct="1">
              <a:lnSpc>
                <a:spcPct val="95000"/>
              </a:lnSpc>
              <a:spcBef>
                <a:spcPct val="0"/>
              </a:spcBef>
              <a:spcAft>
                <a:spcPct val="0"/>
              </a:spcAft>
              <a:defRPr sz="1000">
                <a:solidFill>
                  <a:schemeClr val="tx2"/>
                </a:solidFill>
                <a:latin typeface="+mn-lt"/>
              </a:defRPr>
            </a:lvl9pPr>
          </a:lstStyle>
          <a:p>
            <a:pPr marL="0" indent="0">
              <a:buNone/>
            </a:pPr>
            <a:endParaRPr lang="en-US" sz="1500" kern="0" dirty="0">
              <a:solidFill>
                <a:srgbClr val="3F589E"/>
              </a:solidFill>
            </a:endParaRPr>
          </a:p>
        </p:txBody>
      </p:sp>
      <p:sp>
        <p:nvSpPr>
          <p:cNvPr id="14" name="Text Placeholder 3">
            <a:extLst>
              <a:ext uri="{FF2B5EF4-FFF2-40B4-BE49-F238E27FC236}">
                <a16:creationId xmlns:a16="http://schemas.microsoft.com/office/drawing/2014/main" id="{23AC3B1A-4D77-2730-8727-ECAB8C7CC000}"/>
              </a:ext>
            </a:extLst>
          </p:cNvPr>
          <p:cNvSpPr txBox="1">
            <a:spLocks/>
          </p:cNvSpPr>
          <p:nvPr/>
        </p:nvSpPr>
        <p:spPr>
          <a:xfrm>
            <a:off x="486484" y="678449"/>
            <a:ext cx="8559897" cy="315514"/>
          </a:xfrm>
          <a:prstGeom prst="rect">
            <a:avLst/>
          </a:prstGeom>
        </p:spPr>
        <p:txBody>
          <a:bodyPr/>
          <a:lstStyle>
            <a:lvl1pPr marL="450850" indent="-450850" algn="l" rtl="0" eaLnBrk="1" fontAlgn="base" hangingPunct="1">
              <a:lnSpc>
                <a:spcPct val="95000"/>
              </a:lnSpc>
              <a:spcBef>
                <a:spcPct val="0"/>
              </a:spcBef>
              <a:spcAft>
                <a:spcPct val="0"/>
              </a:spcAft>
              <a:buClr>
                <a:srgbClr val="4091A7"/>
              </a:buClr>
              <a:buAutoNum type="arabicPeriod"/>
              <a:defRPr sz="2200" b="1">
                <a:solidFill>
                  <a:schemeClr val="tx1"/>
                </a:solidFill>
                <a:latin typeface="+mn-lt"/>
                <a:ea typeface="+mn-ea"/>
                <a:cs typeface="+mn-cs"/>
              </a:defRPr>
            </a:lvl1pPr>
            <a:lvl2pPr marL="989013" indent="-266700" algn="l" rtl="0" eaLnBrk="1" fontAlgn="base" hangingPunct="1">
              <a:lnSpc>
                <a:spcPct val="95000"/>
              </a:lnSpc>
              <a:spcBef>
                <a:spcPct val="50000"/>
              </a:spcBef>
              <a:spcAft>
                <a:spcPct val="0"/>
              </a:spcAft>
              <a:buClr>
                <a:schemeClr val="bg2"/>
              </a:buClr>
              <a:buChar char="•"/>
              <a:defRPr sz="1400">
                <a:solidFill>
                  <a:schemeClr val="hlink"/>
                </a:solidFill>
                <a:latin typeface="+mn-lt"/>
              </a:defRPr>
            </a:lvl2pPr>
            <a:lvl3pPr marL="1397000" indent="-228600" algn="l" rtl="0" eaLnBrk="1" fontAlgn="base" hangingPunct="1">
              <a:lnSpc>
                <a:spcPct val="95000"/>
              </a:lnSpc>
              <a:spcBef>
                <a:spcPct val="0"/>
              </a:spcBef>
              <a:spcAft>
                <a:spcPct val="0"/>
              </a:spcAft>
              <a:buClr>
                <a:schemeClr val="hlink"/>
              </a:buClr>
              <a:buFont typeface="Verdana" pitchFamily="34" charset="0"/>
              <a:buChar char="–"/>
              <a:defRPr sz="1200">
                <a:solidFill>
                  <a:schemeClr val="tx2"/>
                </a:solidFill>
                <a:latin typeface="+mn-lt"/>
              </a:defRPr>
            </a:lvl3pPr>
            <a:lvl4pPr marL="1785938" indent="-209550" algn="l" rtl="0" eaLnBrk="1" fontAlgn="base" hangingPunct="1">
              <a:lnSpc>
                <a:spcPct val="95000"/>
              </a:lnSpc>
              <a:spcBef>
                <a:spcPct val="0"/>
              </a:spcBef>
              <a:spcAft>
                <a:spcPct val="0"/>
              </a:spcAft>
              <a:buChar char="–"/>
              <a:defRPr sz="1100">
                <a:solidFill>
                  <a:schemeClr val="tx2"/>
                </a:solidFill>
                <a:latin typeface="+mn-lt"/>
              </a:defRPr>
            </a:lvl4pPr>
            <a:lvl5pPr marL="1965325" indent="3175" algn="l" rtl="0" eaLnBrk="1" fontAlgn="base" hangingPunct="1">
              <a:lnSpc>
                <a:spcPct val="95000"/>
              </a:lnSpc>
              <a:spcBef>
                <a:spcPct val="0"/>
              </a:spcBef>
              <a:spcAft>
                <a:spcPct val="0"/>
              </a:spcAft>
              <a:defRPr sz="1000">
                <a:solidFill>
                  <a:schemeClr val="tx2"/>
                </a:solidFill>
                <a:latin typeface="+mn-lt"/>
              </a:defRPr>
            </a:lvl5pPr>
            <a:lvl6pPr marL="2422525" indent="3175" algn="l" rtl="0" eaLnBrk="1" fontAlgn="base" hangingPunct="1">
              <a:lnSpc>
                <a:spcPct val="95000"/>
              </a:lnSpc>
              <a:spcBef>
                <a:spcPct val="0"/>
              </a:spcBef>
              <a:spcAft>
                <a:spcPct val="0"/>
              </a:spcAft>
              <a:defRPr sz="1000">
                <a:solidFill>
                  <a:schemeClr val="tx2"/>
                </a:solidFill>
                <a:latin typeface="+mn-lt"/>
              </a:defRPr>
            </a:lvl6pPr>
            <a:lvl7pPr marL="2879725" indent="3175" algn="l" rtl="0" eaLnBrk="1" fontAlgn="base" hangingPunct="1">
              <a:lnSpc>
                <a:spcPct val="95000"/>
              </a:lnSpc>
              <a:spcBef>
                <a:spcPct val="0"/>
              </a:spcBef>
              <a:spcAft>
                <a:spcPct val="0"/>
              </a:spcAft>
              <a:defRPr sz="1000">
                <a:solidFill>
                  <a:schemeClr val="tx2"/>
                </a:solidFill>
                <a:latin typeface="+mn-lt"/>
              </a:defRPr>
            </a:lvl7pPr>
            <a:lvl8pPr marL="3336925" indent="3175" algn="l" rtl="0" eaLnBrk="1" fontAlgn="base" hangingPunct="1">
              <a:lnSpc>
                <a:spcPct val="95000"/>
              </a:lnSpc>
              <a:spcBef>
                <a:spcPct val="0"/>
              </a:spcBef>
              <a:spcAft>
                <a:spcPct val="0"/>
              </a:spcAft>
              <a:defRPr sz="1000">
                <a:solidFill>
                  <a:schemeClr val="tx2"/>
                </a:solidFill>
                <a:latin typeface="+mn-lt"/>
              </a:defRPr>
            </a:lvl8pPr>
            <a:lvl9pPr marL="3794125" indent="3175" algn="l" rtl="0" eaLnBrk="1" fontAlgn="base" hangingPunct="1">
              <a:lnSpc>
                <a:spcPct val="95000"/>
              </a:lnSpc>
              <a:spcBef>
                <a:spcPct val="0"/>
              </a:spcBef>
              <a:spcAft>
                <a:spcPct val="0"/>
              </a:spcAft>
              <a:defRPr sz="1000">
                <a:solidFill>
                  <a:schemeClr val="tx2"/>
                </a:solidFill>
                <a:latin typeface="+mn-lt"/>
              </a:defRPr>
            </a:lvl9pPr>
          </a:lstStyle>
          <a:p>
            <a:pPr marL="0" indent="0">
              <a:buNone/>
            </a:pPr>
            <a:endParaRPr lang="en-US" sz="1500" kern="0" dirty="0">
              <a:solidFill>
                <a:srgbClr val="3F589E"/>
              </a:solidFill>
              <a:latin typeface="Arial" panose="020B0604020202020204" pitchFamily="34" charset="0"/>
              <a:cs typeface="Arial" panose="020B0604020202020204" pitchFamily="34" charset="0"/>
            </a:endParaRPr>
          </a:p>
        </p:txBody>
      </p:sp>
      <p:sp>
        <p:nvSpPr>
          <p:cNvPr id="3" name="Text Placeholder 3">
            <a:extLst>
              <a:ext uri="{FF2B5EF4-FFF2-40B4-BE49-F238E27FC236}">
                <a16:creationId xmlns:a16="http://schemas.microsoft.com/office/drawing/2014/main" id="{112B5D46-D2A0-B721-6067-0536AC61AE91}"/>
              </a:ext>
            </a:extLst>
          </p:cNvPr>
          <p:cNvSpPr txBox="1">
            <a:spLocks/>
          </p:cNvSpPr>
          <p:nvPr/>
        </p:nvSpPr>
        <p:spPr>
          <a:xfrm>
            <a:off x="486484" y="678449"/>
            <a:ext cx="8559897" cy="315514"/>
          </a:xfrm>
          <a:prstGeom prst="rect">
            <a:avLst/>
          </a:prstGeom>
        </p:spPr>
        <p:txBody>
          <a:bodyPr/>
          <a:lstStyle>
            <a:lvl1pPr marL="450850" indent="-450850" algn="l" rtl="0" eaLnBrk="1" fontAlgn="base" hangingPunct="1">
              <a:lnSpc>
                <a:spcPct val="95000"/>
              </a:lnSpc>
              <a:spcBef>
                <a:spcPct val="0"/>
              </a:spcBef>
              <a:spcAft>
                <a:spcPct val="0"/>
              </a:spcAft>
              <a:buClr>
                <a:srgbClr val="4091A7"/>
              </a:buClr>
              <a:buAutoNum type="arabicPeriod"/>
              <a:defRPr sz="2200" b="1">
                <a:solidFill>
                  <a:schemeClr val="tx1"/>
                </a:solidFill>
                <a:latin typeface="+mn-lt"/>
                <a:ea typeface="+mn-ea"/>
                <a:cs typeface="+mn-cs"/>
              </a:defRPr>
            </a:lvl1pPr>
            <a:lvl2pPr marL="989013" indent="-266700" algn="l" rtl="0" eaLnBrk="1" fontAlgn="base" hangingPunct="1">
              <a:lnSpc>
                <a:spcPct val="95000"/>
              </a:lnSpc>
              <a:spcBef>
                <a:spcPct val="50000"/>
              </a:spcBef>
              <a:spcAft>
                <a:spcPct val="0"/>
              </a:spcAft>
              <a:buClr>
                <a:schemeClr val="bg2"/>
              </a:buClr>
              <a:buChar char="•"/>
              <a:defRPr sz="1400">
                <a:solidFill>
                  <a:schemeClr val="hlink"/>
                </a:solidFill>
                <a:latin typeface="+mn-lt"/>
              </a:defRPr>
            </a:lvl2pPr>
            <a:lvl3pPr marL="1397000" indent="-228600" algn="l" rtl="0" eaLnBrk="1" fontAlgn="base" hangingPunct="1">
              <a:lnSpc>
                <a:spcPct val="95000"/>
              </a:lnSpc>
              <a:spcBef>
                <a:spcPct val="0"/>
              </a:spcBef>
              <a:spcAft>
                <a:spcPct val="0"/>
              </a:spcAft>
              <a:buClr>
                <a:schemeClr val="hlink"/>
              </a:buClr>
              <a:buFont typeface="Verdana" pitchFamily="34" charset="0"/>
              <a:buChar char="–"/>
              <a:defRPr sz="1200">
                <a:solidFill>
                  <a:schemeClr val="tx2"/>
                </a:solidFill>
                <a:latin typeface="+mn-lt"/>
              </a:defRPr>
            </a:lvl3pPr>
            <a:lvl4pPr marL="1785938" indent="-209550" algn="l" rtl="0" eaLnBrk="1" fontAlgn="base" hangingPunct="1">
              <a:lnSpc>
                <a:spcPct val="95000"/>
              </a:lnSpc>
              <a:spcBef>
                <a:spcPct val="0"/>
              </a:spcBef>
              <a:spcAft>
                <a:spcPct val="0"/>
              </a:spcAft>
              <a:buChar char="–"/>
              <a:defRPr sz="1100">
                <a:solidFill>
                  <a:schemeClr val="tx2"/>
                </a:solidFill>
                <a:latin typeface="+mn-lt"/>
              </a:defRPr>
            </a:lvl4pPr>
            <a:lvl5pPr marL="1965325" indent="3175" algn="l" rtl="0" eaLnBrk="1" fontAlgn="base" hangingPunct="1">
              <a:lnSpc>
                <a:spcPct val="95000"/>
              </a:lnSpc>
              <a:spcBef>
                <a:spcPct val="0"/>
              </a:spcBef>
              <a:spcAft>
                <a:spcPct val="0"/>
              </a:spcAft>
              <a:defRPr sz="1000">
                <a:solidFill>
                  <a:schemeClr val="tx2"/>
                </a:solidFill>
                <a:latin typeface="+mn-lt"/>
              </a:defRPr>
            </a:lvl5pPr>
            <a:lvl6pPr marL="2422525" indent="3175" algn="l" rtl="0" eaLnBrk="1" fontAlgn="base" hangingPunct="1">
              <a:lnSpc>
                <a:spcPct val="95000"/>
              </a:lnSpc>
              <a:spcBef>
                <a:spcPct val="0"/>
              </a:spcBef>
              <a:spcAft>
                <a:spcPct val="0"/>
              </a:spcAft>
              <a:defRPr sz="1000">
                <a:solidFill>
                  <a:schemeClr val="tx2"/>
                </a:solidFill>
                <a:latin typeface="+mn-lt"/>
              </a:defRPr>
            </a:lvl6pPr>
            <a:lvl7pPr marL="2879725" indent="3175" algn="l" rtl="0" eaLnBrk="1" fontAlgn="base" hangingPunct="1">
              <a:lnSpc>
                <a:spcPct val="95000"/>
              </a:lnSpc>
              <a:spcBef>
                <a:spcPct val="0"/>
              </a:spcBef>
              <a:spcAft>
                <a:spcPct val="0"/>
              </a:spcAft>
              <a:defRPr sz="1000">
                <a:solidFill>
                  <a:schemeClr val="tx2"/>
                </a:solidFill>
                <a:latin typeface="+mn-lt"/>
              </a:defRPr>
            </a:lvl7pPr>
            <a:lvl8pPr marL="3336925" indent="3175" algn="l" rtl="0" eaLnBrk="1" fontAlgn="base" hangingPunct="1">
              <a:lnSpc>
                <a:spcPct val="95000"/>
              </a:lnSpc>
              <a:spcBef>
                <a:spcPct val="0"/>
              </a:spcBef>
              <a:spcAft>
                <a:spcPct val="0"/>
              </a:spcAft>
              <a:defRPr sz="1000">
                <a:solidFill>
                  <a:schemeClr val="tx2"/>
                </a:solidFill>
                <a:latin typeface="+mn-lt"/>
              </a:defRPr>
            </a:lvl8pPr>
            <a:lvl9pPr marL="3794125" indent="3175" algn="l" rtl="0" eaLnBrk="1" fontAlgn="base" hangingPunct="1">
              <a:lnSpc>
                <a:spcPct val="95000"/>
              </a:lnSpc>
              <a:spcBef>
                <a:spcPct val="0"/>
              </a:spcBef>
              <a:spcAft>
                <a:spcPct val="0"/>
              </a:spcAft>
              <a:defRPr sz="1000">
                <a:solidFill>
                  <a:schemeClr val="tx2"/>
                </a:solidFill>
                <a:latin typeface="+mn-lt"/>
              </a:defRPr>
            </a:lvl9pPr>
          </a:lstStyle>
          <a:p>
            <a:pPr marL="0" indent="0">
              <a:buNone/>
            </a:pPr>
            <a:r>
              <a:rPr lang="en-US" sz="1500" kern="0" dirty="0">
                <a:solidFill>
                  <a:srgbClr val="3F589E"/>
                </a:solidFill>
                <a:latin typeface="Arial" panose="020B0604020202020204" pitchFamily="34" charset="0"/>
                <a:cs typeface="Arial" panose="020B0604020202020204" pitchFamily="34" charset="0"/>
              </a:rPr>
              <a:t>Looking at the key features needed to become a reserve currency, the USD will remain dominant but with a decreasing share</a:t>
            </a:r>
          </a:p>
        </p:txBody>
      </p:sp>
      <p:sp>
        <p:nvSpPr>
          <p:cNvPr id="6" name="Espace réservé du contenu 2">
            <a:extLst>
              <a:ext uri="{FF2B5EF4-FFF2-40B4-BE49-F238E27FC236}">
                <a16:creationId xmlns:a16="http://schemas.microsoft.com/office/drawing/2014/main" id="{F3CF8C2C-297F-C411-9E6A-D203DDA0254B}"/>
              </a:ext>
            </a:extLst>
          </p:cNvPr>
          <p:cNvSpPr txBox="1">
            <a:spLocks/>
          </p:cNvSpPr>
          <p:nvPr/>
        </p:nvSpPr>
        <p:spPr>
          <a:xfrm>
            <a:off x="385322" y="1448724"/>
            <a:ext cx="4440251" cy="3079756"/>
          </a:xfrm>
          <a:prstGeom prst="rect">
            <a:avLst/>
          </a:prstGeom>
        </p:spPr>
        <p:txBody>
          <a:bodyPr/>
          <a:lstStyle>
            <a:lvl1pPr marL="338138" indent="-338138" algn="l" rtl="0" eaLnBrk="1" fontAlgn="base" hangingPunct="1">
              <a:lnSpc>
                <a:spcPct val="95000"/>
              </a:lnSpc>
              <a:spcBef>
                <a:spcPct val="0"/>
              </a:spcBef>
              <a:spcAft>
                <a:spcPct val="0"/>
              </a:spcAft>
              <a:buClr>
                <a:srgbClr val="4091A7"/>
              </a:buClr>
              <a:buAutoNum type="arabicPeriod"/>
              <a:defRPr sz="1650" b="1">
                <a:solidFill>
                  <a:schemeClr val="tx1"/>
                </a:solidFill>
                <a:latin typeface="+mn-lt"/>
                <a:ea typeface="+mn-ea"/>
                <a:cs typeface="+mn-cs"/>
              </a:defRPr>
            </a:lvl1pPr>
            <a:lvl2pPr marL="741760" indent="-200025" algn="l" rtl="0" eaLnBrk="1" fontAlgn="base" hangingPunct="1">
              <a:lnSpc>
                <a:spcPct val="95000"/>
              </a:lnSpc>
              <a:spcBef>
                <a:spcPct val="50000"/>
              </a:spcBef>
              <a:spcAft>
                <a:spcPct val="0"/>
              </a:spcAft>
              <a:buClr>
                <a:schemeClr val="bg2"/>
              </a:buClr>
              <a:buChar char="•"/>
              <a:defRPr sz="1050">
                <a:solidFill>
                  <a:schemeClr val="hlink"/>
                </a:solidFill>
                <a:latin typeface="+mn-lt"/>
              </a:defRPr>
            </a:lvl2pPr>
            <a:lvl3pPr marL="1047750" indent="-171450" algn="l" rtl="0" eaLnBrk="1" fontAlgn="base" hangingPunct="1">
              <a:lnSpc>
                <a:spcPct val="95000"/>
              </a:lnSpc>
              <a:spcBef>
                <a:spcPct val="0"/>
              </a:spcBef>
              <a:spcAft>
                <a:spcPct val="0"/>
              </a:spcAft>
              <a:buClr>
                <a:schemeClr val="hlink"/>
              </a:buClr>
              <a:buFont typeface="Verdana" pitchFamily="34" charset="0"/>
              <a:buChar char="–"/>
              <a:defRPr sz="900">
                <a:solidFill>
                  <a:schemeClr val="tx2"/>
                </a:solidFill>
                <a:latin typeface="+mn-lt"/>
              </a:defRPr>
            </a:lvl3pPr>
            <a:lvl4pPr marL="1339454" indent="-157163" algn="l" rtl="0" eaLnBrk="1" fontAlgn="base" hangingPunct="1">
              <a:lnSpc>
                <a:spcPct val="95000"/>
              </a:lnSpc>
              <a:spcBef>
                <a:spcPct val="0"/>
              </a:spcBef>
              <a:spcAft>
                <a:spcPct val="0"/>
              </a:spcAft>
              <a:buChar char="–"/>
              <a:defRPr sz="825">
                <a:solidFill>
                  <a:schemeClr val="tx2"/>
                </a:solidFill>
                <a:latin typeface="+mn-lt"/>
              </a:defRPr>
            </a:lvl4pPr>
            <a:lvl5pPr marL="1473994" indent="2381" algn="l" rtl="0" eaLnBrk="1" fontAlgn="base" hangingPunct="1">
              <a:lnSpc>
                <a:spcPct val="95000"/>
              </a:lnSpc>
              <a:spcBef>
                <a:spcPct val="0"/>
              </a:spcBef>
              <a:spcAft>
                <a:spcPct val="0"/>
              </a:spcAft>
              <a:defRPr sz="750">
                <a:solidFill>
                  <a:schemeClr val="tx2"/>
                </a:solidFill>
                <a:latin typeface="+mn-lt"/>
              </a:defRPr>
            </a:lvl5pPr>
            <a:lvl6pPr marL="1816894" indent="2381" algn="l" rtl="0" eaLnBrk="1" fontAlgn="base" hangingPunct="1">
              <a:lnSpc>
                <a:spcPct val="95000"/>
              </a:lnSpc>
              <a:spcBef>
                <a:spcPct val="0"/>
              </a:spcBef>
              <a:spcAft>
                <a:spcPct val="0"/>
              </a:spcAft>
              <a:defRPr sz="750">
                <a:solidFill>
                  <a:schemeClr val="tx2"/>
                </a:solidFill>
                <a:latin typeface="+mn-lt"/>
              </a:defRPr>
            </a:lvl6pPr>
            <a:lvl7pPr marL="2159794" indent="2381" algn="l" rtl="0" eaLnBrk="1" fontAlgn="base" hangingPunct="1">
              <a:lnSpc>
                <a:spcPct val="95000"/>
              </a:lnSpc>
              <a:spcBef>
                <a:spcPct val="0"/>
              </a:spcBef>
              <a:spcAft>
                <a:spcPct val="0"/>
              </a:spcAft>
              <a:defRPr sz="750">
                <a:solidFill>
                  <a:schemeClr val="tx2"/>
                </a:solidFill>
                <a:latin typeface="+mn-lt"/>
              </a:defRPr>
            </a:lvl7pPr>
            <a:lvl8pPr marL="2502694" indent="2381" algn="l" rtl="0" eaLnBrk="1" fontAlgn="base" hangingPunct="1">
              <a:lnSpc>
                <a:spcPct val="95000"/>
              </a:lnSpc>
              <a:spcBef>
                <a:spcPct val="0"/>
              </a:spcBef>
              <a:spcAft>
                <a:spcPct val="0"/>
              </a:spcAft>
              <a:defRPr sz="750">
                <a:solidFill>
                  <a:schemeClr val="tx2"/>
                </a:solidFill>
                <a:latin typeface="+mn-lt"/>
              </a:defRPr>
            </a:lvl8pPr>
            <a:lvl9pPr marL="2845594" indent="2381" algn="l" rtl="0" eaLnBrk="1" fontAlgn="base" hangingPunct="1">
              <a:lnSpc>
                <a:spcPct val="95000"/>
              </a:lnSpc>
              <a:spcBef>
                <a:spcPct val="0"/>
              </a:spcBef>
              <a:spcAft>
                <a:spcPct val="0"/>
              </a:spcAft>
              <a:defRPr sz="750">
                <a:solidFill>
                  <a:schemeClr val="tx2"/>
                </a:solidFill>
                <a:latin typeface="+mn-lt"/>
              </a:defRPr>
            </a:lvl9pPr>
          </a:lstStyle>
          <a:p>
            <a:pPr marL="171450" indent="-171450">
              <a:lnSpc>
                <a:spcPct val="150000"/>
              </a:lnSpc>
              <a:buClr>
                <a:srgbClr val="581D74"/>
              </a:buClr>
              <a:buFont typeface="Arial" panose="020B0604020202020204" pitchFamily="34" charset="0"/>
              <a:buChar char="•"/>
            </a:pPr>
            <a:r>
              <a:rPr lang="en-US" sz="1400" kern="0" dirty="0">
                <a:latin typeface="Arial" panose="020B0604020202020204" pitchFamily="34" charset="0"/>
                <a:cs typeface="Arial" panose="020B0604020202020204" pitchFamily="34" charset="0"/>
              </a:rPr>
              <a:t>the </a:t>
            </a:r>
            <a:r>
              <a:rPr lang="en-US" sz="1400" kern="0" dirty="0">
                <a:solidFill>
                  <a:schemeClr val="bg2"/>
                </a:solidFill>
                <a:latin typeface="Arial" panose="020B0604020202020204" pitchFamily="34" charset="0"/>
                <a:cs typeface="Arial" panose="020B0604020202020204" pitchFamily="34" charset="0"/>
              </a:rPr>
              <a:t>size of the domestic economy </a:t>
            </a:r>
          </a:p>
          <a:p>
            <a:pPr marL="171450" indent="-171450">
              <a:lnSpc>
                <a:spcPct val="150000"/>
              </a:lnSpc>
              <a:buClr>
                <a:srgbClr val="581D74"/>
              </a:buClr>
              <a:buFont typeface="Arial" panose="020B0604020202020204" pitchFamily="34" charset="0"/>
              <a:buChar char="•"/>
            </a:pPr>
            <a:r>
              <a:rPr lang="en-US" sz="1400" kern="0" dirty="0">
                <a:latin typeface="Arial" panose="020B0604020202020204" pitchFamily="34" charset="0"/>
                <a:cs typeface="Arial" panose="020B0604020202020204" pitchFamily="34" charset="0"/>
              </a:rPr>
              <a:t>the importance of the economy in international trade</a:t>
            </a:r>
          </a:p>
          <a:p>
            <a:pPr marL="171450" indent="-171450">
              <a:lnSpc>
                <a:spcPct val="150000"/>
              </a:lnSpc>
              <a:buClr>
                <a:srgbClr val="581D74"/>
              </a:buClr>
              <a:buFont typeface="Arial" panose="020B0604020202020204" pitchFamily="34" charset="0"/>
              <a:buChar char="•"/>
            </a:pPr>
            <a:r>
              <a:rPr lang="en-US" sz="1400" kern="0" dirty="0">
                <a:latin typeface="Arial" panose="020B0604020202020204" pitchFamily="34" charset="0"/>
                <a:cs typeface="Arial" panose="020B0604020202020204" pitchFamily="34" charset="0"/>
              </a:rPr>
              <a:t>the size, depth, and openness of financial markets </a:t>
            </a:r>
          </a:p>
          <a:p>
            <a:pPr marL="171450" indent="-171450">
              <a:lnSpc>
                <a:spcPct val="150000"/>
              </a:lnSpc>
              <a:buClr>
                <a:srgbClr val="581D74"/>
              </a:buClr>
              <a:buFont typeface="Arial" panose="020B0604020202020204" pitchFamily="34" charset="0"/>
              <a:buChar char="•"/>
            </a:pPr>
            <a:r>
              <a:rPr lang="en-US" sz="1400" kern="0" dirty="0">
                <a:latin typeface="Arial" panose="020B0604020202020204" pitchFamily="34" charset="0"/>
                <a:cs typeface="Arial" panose="020B0604020202020204" pitchFamily="34" charset="0"/>
              </a:rPr>
              <a:t>the convertibility of the currency / </a:t>
            </a:r>
            <a:r>
              <a:rPr lang="en-US" sz="1400" kern="0" dirty="0">
                <a:solidFill>
                  <a:schemeClr val="bg2"/>
                </a:solidFill>
                <a:latin typeface="Arial" panose="020B0604020202020204" pitchFamily="34" charset="0"/>
                <a:cs typeface="Arial" panose="020B0604020202020204" pitchFamily="34" charset="0"/>
              </a:rPr>
              <a:t>liquidity </a:t>
            </a:r>
            <a:r>
              <a:rPr lang="en-US" sz="1400" kern="0" dirty="0">
                <a:latin typeface="Arial" panose="020B0604020202020204" pitchFamily="34" charset="0"/>
                <a:cs typeface="Arial" panose="020B0604020202020204" pitchFamily="34" charset="0"/>
              </a:rPr>
              <a:t>of assets</a:t>
            </a:r>
          </a:p>
          <a:p>
            <a:pPr marL="171450" indent="-171450">
              <a:lnSpc>
                <a:spcPct val="150000"/>
              </a:lnSpc>
              <a:buClr>
                <a:srgbClr val="581D74"/>
              </a:buClr>
              <a:buFont typeface="Arial" panose="020B0604020202020204" pitchFamily="34" charset="0"/>
              <a:buChar char="•"/>
            </a:pPr>
            <a:r>
              <a:rPr lang="en-US" sz="1400" kern="0" dirty="0">
                <a:latin typeface="Arial" panose="020B0604020202020204" pitchFamily="34" charset="0"/>
                <a:cs typeface="Arial" panose="020B0604020202020204" pitchFamily="34" charset="0"/>
              </a:rPr>
              <a:t>the use of the currency as a currency peg</a:t>
            </a:r>
          </a:p>
          <a:p>
            <a:pPr marL="171450" indent="-171450">
              <a:lnSpc>
                <a:spcPct val="150000"/>
              </a:lnSpc>
              <a:buClr>
                <a:schemeClr val="tx1"/>
              </a:buClr>
              <a:buFont typeface="Arial" panose="020B0604020202020204" pitchFamily="34" charset="0"/>
              <a:buChar char="•"/>
            </a:pPr>
            <a:r>
              <a:rPr lang="en-US" sz="1400" kern="0" dirty="0">
                <a:latin typeface="Arial" panose="020B0604020202020204" pitchFamily="34" charset="0"/>
                <a:cs typeface="Arial" panose="020B0604020202020204" pitchFamily="34" charset="0"/>
              </a:rPr>
              <a:t>domestic </a:t>
            </a:r>
            <a:r>
              <a:rPr lang="en-US" sz="1400" kern="0" dirty="0">
                <a:solidFill>
                  <a:schemeClr val="bg2"/>
                </a:solidFill>
                <a:latin typeface="Arial" panose="020B0604020202020204" pitchFamily="34" charset="0"/>
                <a:cs typeface="Arial" panose="020B0604020202020204" pitchFamily="34" charset="0"/>
              </a:rPr>
              <a:t>macroeconomic policies.</a:t>
            </a:r>
          </a:p>
          <a:p>
            <a:pPr marL="171450" indent="-171450">
              <a:lnSpc>
                <a:spcPct val="150000"/>
              </a:lnSpc>
              <a:buClr>
                <a:srgbClr val="581D74"/>
              </a:buClr>
              <a:buFont typeface="Arial" panose="020B0604020202020204" pitchFamily="34" charset="0"/>
              <a:buChar char="•"/>
            </a:pPr>
            <a:r>
              <a:rPr lang="en-US" sz="1400" kern="0" dirty="0">
                <a:solidFill>
                  <a:schemeClr val="bg2"/>
                </a:solidFill>
                <a:latin typeface="Arial" panose="020B0604020202020204" pitchFamily="34" charset="0"/>
                <a:cs typeface="Arial" panose="020B0604020202020204" pitchFamily="34" charset="0"/>
              </a:rPr>
              <a:t>Credit quality of assets</a:t>
            </a:r>
            <a:endParaRPr lang="fr-FR" sz="1400" kern="0" dirty="0">
              <a:solidFill>
                <a:schemeClr val="bg2"/>
              </a:solidFill>
              <a:latin typeface="Arial" panose="020B0604020202020204" pitchFamily="34" charset="0"/>
              <a:cs typeface="Arial" panose="020B0604020202020204" pitchFamily="34" charset="0"/>
            </a:endParaRPr>
          </a:p>
        </p:txBody>
      </p:sp>
      <p:graphicFrame>
        <p:nvGraphicFramePr>
          <p:cNvPr id="8" name="Graphique 7">
            <a:extLst>
              <a:ext uri="{FF2B5EF4-FFF2-40B4-BE49-F238E27FC236}">
                <a16:creationId xmlns:a16="http://schemas.microsoft.com/office/drawing/2014/main" id="{6B76AF21-1804-DEF2-0641-36363877715D}"/>
              </a:ext>
            </a:extLst>
          </p:cNvPr>
          <p:cNvGraphicFramePr>
            <a:graphicFrameLocks/>
          </p:cNvGraphicFramePr>
          <p:nvPr>
            <p:extLst>
              <p:ext uri="{D42A27DB-BD31-4B8C-83A1-F6EECF244321}">
                <p14:modId xmlns:p14="http://schemas.microsoft.com/office/powerpoint/2010/main" val="3961231830"/>
              </p:ext>
            </p:extLst>
          </p:nvPr>
        </p:nvGraphicFramePr>
        <p:xfrm>
          <a:off x="4754937" y="1669773"/>
          <a:ext cx="41148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10" name="ZoneTexte 9">
            <a:extLst>
              <a:ext uri="{FF2B5EF4-FFF2-40B4-BE49-F238E27FC236}">
                <a16:creationId xmlns:a16="http://schemas.microsoft.com/office/drawing/2014/main" id="{ABD7B49A-D847-2DB1-4854-18DA8F3A16BF}"/>
              </a:ext>
            </a:extLst>
          </p:cNvPr>
          <p:cNvSpPr txBox="1"/>
          <p:nvPr/>
        </p:nvSpPr>
        <p:spPr>
          <a:xfrm>
            <a:off x="5042336" y="1368802"/>
            <a:ext cx="3683362" cy="276999"/>
          </a:xfrm>
          <a:prstGeom prst="rect">
            <a:avLst/>
          </a:prstGeom>
          <a:noFill/>
        </p:spPr>
        <p:txBody>
          <a:bodyPr wrap="square" rtlCol="0">
            <a:spAutoFit/>
          </a:bodyPr>
          <a:lstStyle/>
          <a:p>
            <a:pPr algn="ctr"/>
            <a:r>
              <a:rPr lang="fr-FR" sz="1200" b="1" dirty="0">
                <a:solidFill>
                  <a:schemeClr val="bg2"/>
                </a:solidFill>
                <a:latin typeface="Arial" panose="020B0604020202020204" pitchFamily="34" charset="0"/>
                <a:cs typeface="Arial" panose="020B0604020202020204" pitchFamily="34" charset="0"/>
              </a:rPr>
              <a:t>Gold </a:t>
            </a:r>
            <a:r>
              <a:rPr lang="fr-FR" sz="1200" b="1" dirty="0" err="1">
                <a:solidFill>
                  <a:schemeClr val="bg2"/>
                </a:solidFill>
                <a:latin typeface="Arial" panose="020B0604020202020204" pitchFamily="34" charset="0"/>
                <a:cs typeface="Arial" panose="020B0604020202020204" pitchFamily="34" charset="0"/>
              </a:rPr>
              <a:t>reserves</a:t>
            </a:r>
            <a:r>
              <a:rPr lang="fr-FR" sz="1200" b="1" dirty="0">
                <a:solidFill>
                  <a:schemeClr val="bg2"/>
                </a:solidFill>
                <a:latin typeface="Arial" panose="020B0604020202020204" pitchFamily="34" charset="0"/>
                <a:cs typeface="Arial" panose="020B0604020202020204" pitchFamily="34" charset="0"/>
              </a:rPr>
              <a:t> and as </a:t>
            </a:r>
            <a:r>
              <a:rPr lang="fr-FR" sz="1200" b="1" dirty="0" err="1">
                <a:solidFill>
                  <a:schemeClr val="bg2"/>
                </a:solidFill>
                <a:latin typeface="Arial" panose="020B0604020202020204" pitchFamily="34" charset="0"/>
                <a:cs typeface="Arial" panose="020B0604020202020204" pitchFamily="34" charset="0"/>
              </a:rPr>
              <a:t>share</a:t>
            </a:r>
            <a:r>
              <a:rPr lang="fr-FR" sz="1200" b="1" dirty="0">
                <a:solidFill>
                  <a:schemeClr val="bg2"/>
                </a:solidFill>
                <a:latin typeface="Arial" panose="020B0604020202020204" pitchFamily="34" charset="0"/>
                <a:cs typeface="Arial" panose="020B0604020202020204" pitchFamily="34" charset="0"/>
              </a:rPr>
              <a:t> of total FX </a:t>
            </a:r>
            <a:r>
              <a:rPr lang="fr-FR" sz="1200" b="1" dirty="0" err="1">
                <a:solidFill>
                  <a:schemeClr val="bg2"/>
                </a:solidFill>
                <a:latin typeface="Arial" panose="020B0604020202020204" pitchFamily="34" charset="0"/>
                <a:cs typeface="Arial" panose="020B0604020202020204" pitchFamily="34" charset="0"/>
              </a:rPr>
              <a:t>reserves</a:t>
            </a:r>
            <a:endParaRPr lang="fr-FR" sz="1200" b="1" dirty="0">
              <a:solidFill>
                <a:schemeClr val="bg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05465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145A9-35DE-D6CB-837B-182AA6835185}"/>
              </a:ext>
            </a:extLst>
          </p:cNvPr>
          <p:cNvSpPr>
            <a:spLocks noGrp="1"/>
          </p:cNvSpPr>
          <p:nvPr>
            <p:ph type="title"/>
          </p:nvPr>
        </p:nvSpPr>
        <p:spPr>
          <a:xfrm>
            <a:off x="556334" y="303610"/>
            <a:ext cx="8064500" cy="411209"/>
          </a:xfrm>
        </p:spPr>
        <p:txBody>
          <a:bodyPr anchor="ctr"/>
          <a:lstStyle/>
          <a:p>
            <a:r>
              <a:rPr lang="en-US" dirty="0">
                <a:latin typeface="Arial" panose="020B0604020202020204" pitchFamily="34" charset="0"/>
                <a:ea typeface="Inter" panose="02000503000000020004" pitchFamily="2" charset="0"/>
                <a:cs typeface="Arial" panose="020B0604020202020204" pitchFamily="34" charset="0"/>
              </a:rPr>
              <a:t>Diversification out of China-centric supply chains will help EM Asia; Foreign ownership of US assets already peaked </a:t>
            </a:r>
          </a:p>
        </p:txBody>
      </p:sp>
      <p:sp>
        <p:nvSpPr>
          <p:cNvPr id="4" name="Slide Number Placeholder 3">
            <a:extLst>
              <a:ext uri="{FF2B5EF4-FFF2-40B4-BE49-F238E27FC236}">
                <a16:creationId xmlns:a16="http://schemas.microsoft.com/office/drawing/2014/main" id="{6E273BC8-BB6B-7E90-891B-9177C1F06EFC}"/>
              </a:ext>
            </a:extLst>
          </p:cNvPr>
          <p:cNvSpPr>
            <a:spLocks noGrp="1"/>
          </p:cNvSpPr>
          <p:nvPr>
            <p:ph type="sldNum" sz="quarter" idx="4294967295"/>
          </p:nvPr>
        </p:nvSpPr>
        <p:spPr>
          <a:xfrm>
            <a:off x="285750" y="4838701"/>
            <a:ext cx="288925" cy="270272"/>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D65D56CB-8290-4AD4-92E8-B8E13A68A8FF}" type="slidenum">
              <a:rPr kumimoji="0" lang="fr-FR" altLang="fr-FR" sz="600" b="0" i="0" u="none" strike="noStrike" kern="1200" cap="none" spc="0" normalizeH="0" baseline="0" noProof="0" smtClean="0">
                <a:ln>
                  <a:noFill/>
                </a:ln>
                <a:solidFill>
                  <a:srgbClr val="581D74"/>
                </a:solidFill>
                <a:effectLst/>
                <a:uLnTx/>
                <a:uFillTx/>
                <a:latin typeface="Inter" panose="02000503000000020004" pitchFamily="2" charset="0"/>
                <a:ea typeface="Inter" panose="02000503000000020004" pitchFamily="2" charset="0"/>
                <a:cs typeface="+mn-cs"/>
              </a:rPr>
              <a:pPr marL="0" marR="0" lvl="0" indent="0" algn="l" defTabSz="914400" rtl="0" eaLnBrk="0" fontAlgn="base" latinLnBrk="0" hangingPunct="0">
                <a:lnSpc>
                  <a:spcPct val="100000"/>
                </a:lnSpc>
                <a:spcBef>
                  <a:spcPct val="0"/>
                </a:spcBef>
                <a:spcAft>
                  <a:spcPct val="0"/>
                </a:spcAft>
                <a:buClrTx/>
                <a:buSzTx/>
                <a:buFontTx/>
                <a:buNone/>
                <a:tabLst/>
                <a:defRPr/>
              </a:pPr>
              <a:t>28</a:t>
            </a:fld>
            <a:endParaRPr kumimoji="0" lang="fr-FR" altLang="fr-FR" sz="600" b="0" i="0" u="none" strike="noStrike" kern="1200" cap="none" spc="0" normalizeH="0" baseline="0" noProof="0" dirty="0">
              <a:ln>
                <a:noFill/>
              </a:ln>
              <a:solidFill>
                <a:srgbClr val="581D74"/>
              </a:solidFill>
              <a:effectLst/>
              <a:uLnTx/>
              <a:uFillTx/>
              <a:latin typeface="Inter" panose="02000503000000020004" pitchFamily="2" charset="0"/>
              <a:ea typeface="Inter" panose="02000503000000020004" pitchFamily="2" charset="0"/>
              <a:cs typeface="+mn-cs"/>
            </a:endParaRPr>
          </a:p>
        </p:txBody>
      </p:sp>
      <p:sp>
        <p:nvSpPr>
          <p:cNvPr id="28" name="Rectangle 27">
            <a:extLst>
              <a:ext uri="{FF2B5EF4-FFF2-40B4-BE49-F238E27FC236}">
                <a16:creationId xmlns:a16="http://schemas.microsoft.com/office/drawing/2014/main" id="{4C041ECC-D065-6EFF-50C7-08F2E93D312A}"/>
              </a:ext>
            </a:extLst>
          </p:cNvPr>
          <p:cNvSpPr/>
          <p:nvPr/>
        </p:nvSpPr>
        <p:spPr>
          <a:xfrm>
            <a:off x="361275" y="303610"/>
            <a:ext cx="68938" cy="411209"/>
          </a:xfrm>
          <a:prstGeom prst="rect">
            <a:avLst/>
          </a:prstGeom>
          <a:solidFill>
            <a:srgbClr val="581D74"/>
          </a:solidFill>
          <a:ln w="12700" cap="flat" cmpd="sng" algn="ctr">
            <a:noFill/>
            <a:prstDash val="solid"/>
            <a:miter lim="800000"/>
          </a:ln>
          <a:effectLst/>
        </p:spPr>
        <p:txBody>
          <a:bodyPr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fr-FR" sz="2250" b="0" i="0" u="none" strike="noStrike" kern="0" cap="none" spc="0" normalizeH="0" baseline="0" noProof="0" dirty="0">
              <a:ln>
                <a:noFill/>
              </a:ln>
              <a:solidFill>
                <a:srgbClr val="FFFFFF"/>
              </a:solidFill>
              <a:effectLst/>
              <a:uLnTx/>
              <a:uFillTx/>
              <a:latin typeface="Montserrat ExtraBold" pitchFamily="2" charset="0"/>
              <a:ea typeface="+mn-ea"/>
              <a:cs typeface="+mn-cs"/>
              <a:sym typeface="Arial"/>
            </a:endParaRPr>
          </a:p>
        </p:txBody>
      </p:sp>
      <p:sp>
        <p:nvSpPr>
          <p:cNvPr id="7" name="Text Placeholder 3">
            <a:extLst>
              <a:ext uri="{FF2B5EF4-FFF2-40B4-BE49-F238E27FC236}">
                <a16:creationId xmlns:a16="http://schemas.microsoft.com/office/drawing/2014/main" id="{212B1D2C-D469-3FB8-E829-51EA6248B6C3}"/>
              </a:ext>
            </a:extLst>
          </p:cNvPr>
          <p:cNvSpPr txBox="1">
            <a:spLocks/>
          </p:cNvSpPr>
          <p:nvPr/>
        </p:nvSpPr>
        <p:spPr>
          <a:xfrm>
            <a:off x="486484" y="680677"/>
            <a:ext cx="8559897" cy="315514"/>
          </a:xfrm>
          <a:prstGeom prst="rect">
            <a:avLst/>
          </a:prstGeom>
        </p:spPr>
        <p:txBody>
          <a:bodyPr/>
          <a:lstStyle>
            <a:lvl1pPr marL="450850" indent="-450850" algn="l" rtl="0" eaLnBrk="1" fontAlgn="base" hangingPunct="1">
              <a:lnSpc>
                <a:spcPct val="95000"/>
              </a:lnSpc>
              <a:spcBef>
                <a:spcPct val="0"/>
              </a:spcBef>
              <a:spcAft>
                <a:spcPct val="0"/>
              </a:spcAft>
              <a:buClr>
                <a:srgbClr val="4091A7"/>
              </a:buClr>
              <a:buAutoNum type="arabicPeriod"/>
              <a:defRPr sz="2200" b="1">
                <a:solidFill>
                  <a:schemeClr val="tx1"/>
                </a:solidFill>
                <a:latin typeface="+mn-lt"/>
                <a:ea typeface="+mn-ea"/>
                <a:cs typeface="+mn-cs"/>
              </a:defRPr>
            </a:lvl1pPr>
            <a:lvl2pPr marL="989013" indent="-266700" algn="l" rtl="0" eaLnBrk="1" fontAlgn="base" hangingPunct="1">
              <a:lnSpc>
                <a:spcPct val="95000"/>
              </a:lnSpc>
              <a:spcBef>
                <a:spcPct val="50000"/>
              </a:spcBef>
              <a:spcAft>
                <a:spcPct val="0"/>
              </a:spcAft>
              <a:buClr>
                <a:schemeClr val="bg2"/>
              </a:buClr>
              <a:buChar char="•"/>
              <a:defRPr sz="1400">
                <a:solidFill>
                  <a:schemeClr val="hlink"/>
                </a:solidFill>
                <a:latin typeface="+mn-lt"/>
              </a:defRPr>
            </a:lvl2pPr>
            <a:lvl3pPr marL="1397000" indent="-228600" algn="l" rtl="0" eaLnBrk="1" fontAlgn="base" hangingPunct="1">
              <a:lnSpc>
                <a:spcPct val="95000"/>
              </a:lnSpc>
              <a:spcBef>
                <a:spcPct val="0"/>
              </a:spcBef>
              <a:spcAft>
                <a:spcPct val="0"/>
              </a:spcAft>
              <a:buClr>
                <a:schemeClr val="hlink"/>
              </a:buClr>
              <a:buFont typeface="Verdana" pitchFamily="34" charset="0"/>
              <a:buChar char="–"/>
              <a:defRPr sz="1200">
                <a:solidFill>
                  <a:schemeClr val="tx2"/>
                </a:solidFill>
                <a:latin typeface="+mn-lt"/>
              </a:defRPr>
            </a:lvl3pPr>
            <a:lvl4pPr marL="1785938" indent="-209550" algn="l" rtl="0" eaLnBrk="1" fontAlgn="base" hangingPunct="1">
              <a:lnSpc>
                <a:spcPct val="95000"/>
              </a:lnSpc>
              <a:spcBef>
                <a:spcPct val="0"/>
              </a:spcBef>
              <a:spcAft>
                <a:spcPct val="0"/>
              </a:spcAft>
              <a:buChar char="–"/>
              <a:defRPr sz="1100">
                <a:solidFill>
                  <a:schemeClr val="tx2"/>
                </a:solidFill>
                <a:latin typeface="+mn-lt"/>
              </a:defRPr>
            </a:lvl4pPr>
            <a:lvl5pPr marL="1965325" indent="3175" algn="l" rtl="0" eaLnBrk="1" fontAlgn="base" hangingPunct="1">
              <a:lnSpc>
                <a:spcPct val="95000"/>
              </a:lnSpc>
              <a:spcBef>
                <a:spcPct val="0"/>
              </a:spcBef>
              <a:spcAft>
                <a:spcPct val="0"/>
              </a:spcAft>
              <a:defRPr sz="1000">
                <a:solidFill>
                  <a:schemeClr val="tx2"/>
                </a:solidFill>
                <a:latin typeface="+mn-lt"/>
              </a:defRPr>
            </a:lvl5pPr>
            <a:lvl6pPr marL="2422525" indent="3175" algn="l" rtl="0" eaLnBrk="1" fontAlgn="base" hangingPunct="1">
              <a:lnSpc>
                <a:spcPct val="95000"/>
              </a:lnSpc>
              <a:spcBef>
                <a:spcPct val="0"/>
              </a:spcBef>
              <a:spcAft>
                <a:spcPct val="0"/>
              </a:spcAft>
              <a:defRPr sz="1000">
                <a:solidFill>
                  <a:schemeClr val="tx2"/>
                </a:solidFill>
                <a:latin typeface="+mn-lt"/>
              </a:defRPr>
            </a:lvl6pPr>
            <a:lvl7pPr marL="2879725" indent="3175" algn="l" rtl="0" eaLnBrk="1" fontAlgn="base" hangingPunct="1">
              <a:lnSpc>
                <a:spcPct val="95000"/>
              </a:lnSpc>
              <a:spcBef>
                <a:spcPct val="0"/>
              </a:spcBef>
              <a:spcAft>
                <a:spcPct val="0"/>
              </a:spcAft>
              <a:defRPr sz="1000">
                <a:solidFill>
                  <a:schemeClr val="tx2"/>
                </a:solidFill>
                <a:latin typeface="+mn-lt"/>
              </a:defRPr>
            </a:lvl7pPr>
            <a:lvl8pPr marL="3336925" indent="3175" algn="l" rtl="0" eaLnBrk="1" fontAlgn="base" hangingPunct="1">
              <a:lnSpc>
                <a:spcPct val="95000"/>
              </a:lnSpc>
              <a:spcBef>
                <a:spcPct val="0"/>
              </a:spcBef>
              <a:spcAft>
                <a:spcPct val="0"/>
              </a:spcAft>
              <a:defRPr sz="1000">
                <a:solidFill>
                  <a:schemeClr val="tx2"/>
                </a:solidFill>
                <a:latin typeface="+mn-lt"/>
              </a:defRPr>
            </a:lvl8pPr>
            <a:lvl9pPr marL="3794125" indent="3175" algn="l" rtl="0" eaLnBrk="1" fontAlgn="base" hangingPunct="1">
              <a:lnSpc>
                <a:spcPct val="95000"/>
              </a:lnSpc>
              <a:spcBef>
                <a:spcPct val="0"/>
              </a:spcBef>
              <a:spcAft>
                <a:spcPct val="0"/>
              </a:spcAft>
              <a:defRPr sz="1000">
                <a:solidFill>
                  <a:schemeClr val="tx2"/>
                </a:solidFill>
                <a:latin typeface="+mn-lt"/>
              </a:defRPr>
            </a:lvl9pPr>
          </a:lstStyle>
          <a:p>
            <a:pPr marL="0" marR="0" lvl="0" indent="0" algn="l" defTabSz="914400" rtl="0" eaLnBrk="1" fontAlgn="base" latinLnBrk="0" hangingPunct="1">
              <a:lnSpc>
                <a:spcPct val="95000"/>
              </a:lnSpc>
              <a:spcBef>
                <a:spcPct val="0"/>
              </a:spcBef>
              <a:spcAft>
                <a:spcPct val="0"/>
              </a:spcAft>
              <a:buClr>
                <a:srgbClr val="4091A7"/>
              </a:buClr>
              <a:buSzTx/>
              <a:buFontTx/>
              <a:buNone/>
              <a:tabLst/>
              <a:defRPr/>
            </a:pPr>
            <a:endParaRPr kumimoji="0" lang="en-US" sz="1500" b="1" i="0" u="none" strike="noStrike" kern="0" cap="none" spc="0" normalizeH="0" baseline="0" noProof="0" dirty="0">
              <a:ln>
                <a:noFill/>
              </a:ln>
              <a:solidFill>
                <a:srgbClr val="3F589E"/>
              </a:solidFill>
              <a:effectLst/>
              <a:uLnTx/>
              <a:uFillTx/>
              <a:latin typeface="Montserrat Medium"/>
              <a:ea typeface="+mn-ea"/>
              <a:cs typeface="+mn-cs"/>
            </a:endParaRPr>
          </a:p>
        </p:txBody>
      </p:sp>
      <p:sp>
        <p:nvSpPr>
          <p:cNvPr id="5" name="Text Placeholder 3">
            <a:extLst>
              <a:ext uri="{FF2B5EF4-FFF2-40B4-BE49-F238E27FC236}">
                <a16:creationId xmlns:a16="http://schemas.microsoft.com/office/drawing/2014/main" id="{13E7FD9A-BB5D-D82D-5B98-D01FCBC0044B}"/>
              </a:ext>
            </a:extLst>
          </p:cNvPr>
          <p:cNvSpPr txBox="1">
            <a:spLocks/>
          </p:cNvSpPr>
          <p:nvPr/>
        </p:nvSpPr>
        <p:spPr>
          <a:xfrm>
            <a:off x="486484" y="680676"/>
            <a:ext cx="8559897" cy="315514"/>
          </a:xfrm>
          <a:prstGeom prst="rect">
            <a:avLst/>
          </a:prstGeom>
        </p:spPr>
        <p:txBody>
          <a:bodyPr/>
          <a:lstStyle>
            <a:lvl1pPr marL="450850" indent="-450850" algn="l" rtl="0" eaLnBrk="1" fontAlgn="base" hangingPunct="1">
              <a:lnSpc>
                <a:spcPct val="95000"/>
              </a:lnSpc>
              <a:spcBef>
                <a:spcPct val="0"/>
              </a:spcBef>
              <a:spcAft>
                <a:spcPct val="0"/>
              </a:spcAft>
              <a:buClr>
                <a:srgbClr val="4091A7"/>
              </a:buClr>
              <a:buAutoNum type="arabicPeriod"/>
              <a:defRPr sz="2200" b="1">
                <a:solidFill>
                  <a:schemeClr val="tx1"/>
                </a:solidFill>
                <a:latin typeface="+mn-lt"/>
                <a:ea typeface="+mn-ea"/>
                <a:cs typeface="+mn-cs"/>
              </a:defRPr>
            </a:lvl1pPr>
            <a:lvl2pPr marL="989013" indent="-266700" algn="l" rtl="0" eaLnBrk="1" fontAlgn="base" hangingPunct="1">
              <a:lnSpc>
                <a:spcPct val="95000"/>
              </a:lnSpc>
              <a:spcBef>
                <a:spcPct val="50000"/>
              </a:spcBef>
              <a:spcAft>
                <a:spcPct val="0"/>
              </a:spcAft>
              <a:buClr>
                <a:schemeClr val="bg2"/>
              </a:buClr>
              <a:buChar char="•"/>
              <a:defRPr sz="1400">
                <a:solidFill>
                  <a:schemeClr val="hlink"/>
                </a:solidFill>
                <a:latin typeface="+mn-lt"/>
              </a:defRPr>
            </a:lvl2pPr>
            <a:lvl3pPr marL="1397000" indent="-228600" algn="l" rtl="0" eaLnBrk="1" fontAlgn="base" hangingPunct="1">
              <a:lnSpc>
                <a:spcPct val="95000"/>
              </a:lnSpc>
              <a:spcBef>
                <a:spcPct val="0"/>
              </a:spcBef>
              <a:spcAft>
                <a:spcPct val="0"/>
              </a:spcAft>
              <a:buClr>
                <a:schemeClr val="hlink"/>
              </a:buClr>
              <a:buFont typeface="Verdana" pitchFamily="34" charset="0"/>
              <a:buChar char="–"/>
              <a:defRPr sz="1200">
                <a:solidFill>
                  <a:schemeClr val="tx2"/>
                </a:solidFill>
                <a:latin typeface="+mn-lt"/>
              </a:defRPr>
            </a:lvl3pPr>
            <a:lvl4pPr marL="1785938" indent="-209550" algn="l" rtl="0" eaLnBrk="1" fontAlgn="base" hangingPunct="1">
              <a:lnSpc>
                <a:spcPct val="95000"/>
              </a:lnSpc>
              <a:spcBef>
                <a:spcPct val="0"/>
              </a:spcBef>
              <a:spcAft>
                <a:spcPct val="0"/>
              </a:spcAft>
              <a:buChar char="–"/>
              <a:defRPr sz="1100">
                <a:solidFill>
                  <a:schemeClr val="tx2"/>
                </a:solidFill>
                <a:latin typeface="+mn-lt"/>
              </a:defRPr>
            </a:lvl4pPr>
            <a:lvl5pPr marL="1965325" indent="3175" algn="l" rtl="0" eaLnBrk="1" fontAlgn="base" hangingPunct="1">
              <a:lnSpc>
                <a:spcPct val="95000"/>
              </a:lnSpc>
              <a:spcBef>
                <a:spcPct val="0"/>
              </a:spcBef>
              <a:spcAft>
                <a:spcPct val="0"/>
              </a:spcAft>
              <a:defRPr sz="1000">
                <a:solidFill>
                  <a:schemeClr val="tx2"/>
                </a:solidFill>
                <a:latin typeface="+mn-lt"/>
              </a:defRPr>
            </a:lvl5pPr>
            <a:lvl6pPr marL="2422525" indent="3175" algn="l" rtl="0" eaLnBrk="1" fontAlgn="base" hangingPunct="1">
              <a:lnSpc>
                <a:spcPct val="95000"/>
              </a:lnSpc>
              <a:spcBef>
                <a:spcPct val="0"/>
              </a:spcBef>
              <a:spcAft>
                <a:spcPct val="0"/>
              </a:spcAft>
              <a:defRPr sz="1000">
                <a:solidFill>
                  <a:schemeClr val="tx2"/>
                </a:solidFill>
                <a:latin typeface="+mn-lt"/>
              </a:defRPr>
            </a:lvl6pPr>
            <a:lvl7pPr marL="2879725" indent="3175" algn="l" rtl="0" eaLnBrk="1" fontAlgn="base" hangingPunct="1">
              <a:lnSpc>
                <a:spcPct val="95000"/>
              </a:lnSpc>
              <a:spcBef>
                <a:spcPct val="0"/>
              </a:spcBef>
              <a:spcAft>
                <a:spcPct val="0"/>
              </a:spcAft>
              <a:defRPr sz="1000">
                <a:solidFill>
                  <a:schemeClr val="tx2"/>
                </a:solidFill>
                <a:latin typeface="+mn-lt"/>
              </a:defRPr>
            </a:lvl7pPr>
            <a:lvl8pPr marL="3336925" indent="3175" algn="l" rtl="0" eaLnBrk="1" fontAlgn="base" hangingPunct="1">
              <a:lnSpc>
                <a:spcPct val="95000"/>
              </a:lnSpc>
              <a:spcBef>
                <a:spcPct val="0"/>
              </a:spcBef>
              <a:spcAft>
                <a:spcPct val="0"/>
              </a:spcAft>
              <a:defRPr sz="1000">
                <a:solidFill>
                  <a:schemeClr val="tx2"/>
                </a:solidFill>
                <a:latin typeface="+mn-lt"/>
              </a:defRPr>
            </a:lvl8pPr>
            <a:lvl9pPr marL="3794125" indent="3175" algn="l" rtl="0" eaLnBrk="1" fontAlgn="base" hangingPunct="1">
              <a:lnSpc>
                <a:spcPct val="95000"/>
              </a:lnSpc>
              <a:spcBef>
                <a:spcPct val="0"/>
              </a:spcBef>
              <a:spcAft>
                <a:spcPct val="0"/>
              </a:spcAft>
              <a:defRPr sz="1000">
                <a:solidFill>
                  <a:schemeClr val="tx2"/>
                </a:solidFill>
                <a:latin typeface="+mn-lt"/>
              </a:defRPr>
            </a:lvl9pPr>
          </a:lstStyle>
          <a:p>
            <a:pPr marL="0" marR="0" lvl="0" indent="0" algn="l" defTabSz="914400" rtl="0" eaLnBrk="1" fontAlgn="base" latinLnBrk="0" hangingPunct="1">
              <a:lnSpc>
                <a:spcPct val="95000"/>
              </a:lnSpc>
              <a:spcBef>
                <a:spcPct val="0"/>
              </a:spcBef>
              <a:spcAft>
                <a:spcPct val="0"/>
              </a:spcAft>
              <a:buClr>
                <a:srgbClr val="4091A7"/>
              </a:buClr>
              <a:buSzTx/>
              <a:buFontTx/>
              <a:buNone/>
              <a:tabLst/>
              <a:defRPr/>
            </a:pPr>
            <a:endParaRPr kumimoji="0" lang="en-US" sz="1500" b="1" i="0" u="none" strike="noStrike" kern="0" cap="none" spc="0" normalizeH="0" baseline="0" noProof="0" dirty="0">
              <a:ln>
                <a:noFill/>
              </a:ln>
              <a:solidFill>
                <a:srgbClr val="3F589E"/>
              </a:solidFill>
              <a:effectLst/>
              <a:uLnTx/>
              <a:uFillTx/>
              <a:latin typeface="Montserrat Medium"/>
              <a:ea typeface="+mn-ea"/>
              <a:cs typeface="+mn-cs"/>
            </a:endParaRPr>
          </a:p>
        </p:txBody>
      </p:sp>
      <p:graphicFrame>
        <p:nvGraphicFramePr>
          <p:cNvPr id="3" name="Chart 2">
            <a:extLst>
              <a:ext uri="{FF2B5EF4-FFF2-40B4-BE49-F238E27FC236}">
                <a16:creationId xmlns:a16="http://schemas.microsoft.com/office/drawing/2014/main" id="{AAC4764A-E3CB-86BE-4C5A-CA3F64C39D2B}"/>
              </a:ext>
            </a:extLst>
          </p:cNvPr>
          <p:cNvGraphicFramePr>
            <a:graphicFrameLocks/>
          </p:cNvGraphicFramePr>
          <p:nvPr/>
        </p:nvGraphicFramePr>
        <p:xfrm>
          <a:off x="4663440" y="1554480"/>
          <a:ext cx="41148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EFDA1BCD-A794-4E90-C40D-9AF5C44CAAD4}"/>
              </a:ext>
            </a:extLst>
          </p:cNvPr>
          <p:cNvGraphicFramePr>
            <a:graphicFrameLocks/>
          </p:cNvGraphicFramePr>
          <p:nvPr/>
        </p:nvGraphicFramePr>
        <p:xfrm>
          <a:off x="365760" y="1554480"/>
          <a:ext cx="4114800" cy="2743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427540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145A9-35DE-D6CB-837B-182AA6835185}"/>
              </a:ext>
            </a:extLst>
          </p:cNvPr>
          <p:cNvSpPr>
            <a:spLocks noGrp="1"/>
          </p:cNvSpPr>
          <p:nvPr>
            <p:ph type="title"/>
          </p:nvPr>
        </p:nvSpPr>
        <p:spPr>
          <a:xfrm>
            <a:off x="539750" y="303610"/>
            <a:ext cx="8321969" cy="411209"/>
          </a:xfrm>
        </p:spPr>
        <p:txBody>
          <a:bodyPr anchor="ctr"/>
          <a:lstStyle/>
          <a:p>
            <a:r>
              <a:rPr lang="en-US" dirty="0">
                <a:latin typeface="Arial" panose="020B0604020202020204" pitchFamily="34" charset="0"/>
                <a:ea typeface="Inter" panose="02000503000000020004" pitchFamily="2" charset="0"/>
                <a:cs typeface="Arial" panose="020B0604020202020204" pitchFamily="34" charset="0"/>
              </a:rPr>
              <a:t>Trade liberalization: Free trade agreement between friendly/neural countries</a:t>
            </a:r>
          </a:p>
        </p:txBody>
      </p:sp>
      <p:sp>
        <p:nvSpPr>
          <p:cNvPr id="4" name="Slide Number Placeholder 3">
            <a:extLst>
              <a:ext uri="{FF2B5EF4-FFF2-40B4-BE49-F238E27FC236}">
                <a16:creationId xmlns:a16="http://schemas.microsoft.com/office/drawing/2014/main" id="{6E273BC8-BB6B-7E90-891B-9177C1F06EFC}"/>
              </a:ext>
            </a:extLst>
          </p:cNvPr>
          <p:cNvSpPr>
            <a:spLocks noGrp="1"/>
          </p:cNvSpPr>
          <p:nvPr>
            <p:ph type="sldNum"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D65D56CB-8290-4AD4-92E8-B8E13A68A8FF}" type="slidenum">
              <a:rPr kumimoji="0" lang="fr-FR" altLang="fr-FR" sz="600" b="0" i="0" u="none" strike="noStrike" kern="1200" cap="none" spc="0" normalizeH="0" baseline="0" noProof="0" smtClean="0">
                <a:ln>
                  <a:noFill/>
                </a:ln>
                <a:solidFill>
                  <a:srgbClr val="581D74"/>
                </a:solidFill>
                <a:effectLst/>
                <a:uLnTx/>
                <a:uFillTx/>
                <a:latin typeface="Inter" panose="02000503000000020004" pitchFamily="2" charset="0"/>
                <a:ea typeface="Inter" panose="02000503000000020004" pitchFamily="2" charset="0"/>
                <a:cs typeface="+mn-cs"/>
              </a:rPr>
              <a:pPr marL="0" marR="0" lvl="0" indent="0" algn="l" defTabSz="914400" rtl="0" eaLnBrk="0" fontAlgn="base" latinLnBrk="0" hangingPunct="0">
                <a:lnSpc>
                  <a:spcPct val="100000"/>
                </a:lnSpc>
                <a:spcBef>
                  <a:spcPct val="0"/>
                </a:spcBef>
                <a:spcAft>
                  <a:spcPct val="0"/>
                </a:spcAft>
                <a:buClrTx/>
                <a:buSzTx/>
                <a:buFontTx/>
                <a:buNone/>
                <a:tabLst/>
                <a:defRPr/>
              </a:pPr>
              <a:t>29</a:t>
            </a:fld>
            <a:endParaRPr kumimoji="0" lang="fr-FR" altLang="fr-FR" sz="600" b="0" i="0" u="none" strike="noStrike" kern="1200" cap="none" spc="0" normalizeH="0" baseline="0" noProof="0" dirty="0">
              <a:ln>
                <a:noFill/>
              </a:ln>
              <a:solidFill>
                <a:srgbClr val="581D74"/>
              </a:solidFill>
              <a:effectLst/>
              <a:uLnTx/>
              <a:uFillTx/>
              <a:latin typeface="Inter" panose="02000503000000020004" pitchFamily="2" charset="0"/>
              <a:ea typeface="Inter" panose="02000503000000020004" pitchFamily="2" charset="0"/>
              <a:cs typeface="+mn-cs"/>
            </a:endParaRPr>
          </a:p>
        </p:txBody>
      </p:sp>
      <p:sp>
        <p:nvSpPr>
          <p:cNvPr id="28" name="Rectangle 27">
            <a:extLst>
              <a:ext uri="{FF2B5EF4-FFF2-40B4-BE49-F238E27FC236}">
                <a16:creationId xmlns:a16="http://schemas.microsoft.com/office/drawing/2014/main" id="{4C041ECC-D065-6EFF-50C7-08F2E93D312A}"/>
              </a:ext>
            </a:extLst>
          </p:cNvPr>
          <p:cNvSpPr/>
          <p:nvPr/>
        </p:nvSpPr>
        <p:spPr>
          <a:xfrm>
            <a:off x="361275" y="303610"/>
            <a:ext cx="68938" cy="411209"/>
          </a:xfrm>
          <a:prstGeom prst="rect">
            <a:avLst/>
          </a:prstGeom>
          <a:solidFill>
            <a:srgbClr val="581D74"/>
          </a:solidFill>
          <a:ln w="12700" cap="flat" cmpd="sng" algn="ctr">
            <a:noFill/>
            <a:prstDash val="solid"/>
            <a:miter lim="800000"/>
          </a:ln>
          <a:effectLst/>
        </p:spPr>
        <p:txBody>
          <a:bodyPr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fr-FR" sz="2250" b="0" i="0" u="none" strike="noStrike" kern="0" cap="none" spc="0" normalizeH="0" baseline="0" noProof="0" dirty="0">
              <a:ln>
                <a:noFill/>
              </a:ln>
              <a:solidFill>
                <a:srgbClr val="FFFFFF"/>
              </a:solidFill>
              <a:effectLst/>
              <a:uLnTx/>
              <a:uFillTx/>
              <a:latin typeface="Montserrat ExtraBold" pitchFamily="2" charset="0"/>
              <a:ea typeface="+mn-ea"/>
              <a:cs typeface="+mn-cs"/>
              <a:sym typeface="Arial"/>
            </a:endParaRPr>
          </a:p>
        </p:txBody>
      </p:sp>
      <p:sp>
        <p:nvSpPr>
          <p:cNvPr id="7" name="Text Placeholder 3">
            <a:extLst>
              <a:ext uri="{FF2B5EF4-FFF2-40B4-BE49-F238E27FC236}">
                <a16:creationId xmlns:a16="http://schemas.microsoft.com/office/drawing/2014/main" id="{212B1D2C-D469-3FB8-E829-51EA6248B6C3}"/>
              </a:ext>
            </a:extLst>
          </p:cNvPr>
          <p:cNvSpPr txBox="1">
            <a:spLocks/>
          </p:cNvSpPr>
          <p:nvPr/>
        </p:nvSpPr>
        <p:spPr>
          <a:xfrm>
            <a:off x="486484" y="680677"/>
            <a:ext cx="8559897" cy="315514"/>
          </a:xfrm>
          <a:prstGeom prst="rect">
            <a:avLst/>
          </a:prstGeom>
        </p:spPr>
        <p:txBody>
          <a:bodyPr/>
          <a:lstStyle>
            <a:lvl1pPr marL="450850" indent="-450850" algn="l" rtl="0" eaLnBrk="1" fontAlgn="base" hangingPunct="1">
              <a:lnSpc>
                <a:spcPct val="95000"/>
              </a:lnSpc>
              <a:spcBef>
                <a:spcPct val="0"/>
              </a:spcBef>
              <a:spcAft>
                <a:spcPct val="0"/>
              </a:spcAft>
              <a:buClr>
                <a:srgbClr val="4091A7"/>
              </a:buClr>
              <a:buAutoNum type="arabicPeriod"/>
              <a:defRPr sz="2200" b="1">
                <a:solidFill>
                  <a:schemeClr val="tx1"/>
                </a:solidFill>
                <a:latin typeface="+mn-lt"/>
                <a:ea typeface="+mn-ea"/>
                <a:cs typeface="+mn-cs"/>
              </a:defRPr>
            </a:lvl1pPr>
            <a:lvl2pPr marL="989013" indent="-266700" algn="l" rtl="0" eaLnBrk="1" fontAlgn="base" hangingPunct="1">
              <a:lnSpc>
                <a:spcPct val="95000"/>
              </a:lnSpc>
              <a:spcBef>
                <a:spcPct val="50000"/>
              </a:spcBef>
              <a:spcAft>
                <a:spcPct val="0"/>
              </a:spcAft>
              <a:buClr>
                <a:schemeClr val="bg2"/>
              </a:buClr>
              <a:buChar char="•"/>
              <a:defRPr sz="1400">
                <a:solidFill>
                  <a:schemeClr val="hlink"/>
                </a:solidFill>
                <a:latin typeface="+mn-lt"/>
              </a:defRPr>
            </a:lvl2pPr>
            <a:lvl3pPr marL="1397000" indent="-228600" algn="l" rtl="0" eaLnBrk="1" fontAlgn="base" hangingPunct="1">
              <a:lnSpc>
                <a:spcPct val="95000"/>
              </a:lnSpc>
              <a:spcBef>
                <a:spcPct val="0"/>
              </a:spcBef>
              <a:spcAft>
                <a:spcPct val="0"/>
              </a:spcAft>
              <a:buClr>
                <a:schemeClr val="hlink"/>
              </a:buClr>
              <a:buFont typeface="Verdana" pitchFamily="34" charset="0"/>
              <a:buChar char="–"/>
              <a:defRPr sz="1200">
                <a:solidFill>
                  <a:schemeClr val="tx2"/>
                </a:solidFill>
                <a:latin typeface="+mn-lt"/>
              </a:defRPr>
            </a:lvl3pPr>
            <a:lvl4pPr marL="1785938" indent="-209550" algn="l" rtl="0" eaLnBrk="1" fontAlgn="base" hangingPunct="1">
              <a:lnSpc>
                <a:spcPct val="95000"/>
              </a:lnSpc>
              <a:spcBef>
                <a:spcPct val="0"/>
              </a:spcBef>
              <a:spcAft>
                <a:spcPct val="0"/>
              </a:spcAft>
              <a:buChar char="–"/>
              <a:defRPr sz="1100">
                <a:solidFill>
                  <a:schemeClr val="tx2"/>
                </a:solidFill>
                <a:latin typeface="+mn-lt"/>
              </a:defRPr>
            </a:lvl4pPr>
            <a:lvl5pPr marL="1965325" indent="3175" algn="l" rtl="0" eaLnBrk="1" fontAlgn="base" hangingPunct="1">
              <a:lnSpc>
                <a:spcPct val="95000"/>
              </a:lnSpc>
              <a:spcBef>
                <a:spcPct val="0"/>
              </a:spcBef>
              <a:spcAft>
                <a:spcPct val="0"/>
              </a:spcAft>
              <a:defRPr sz="1000">
                <a:solidFill>
                  <a:schemeClr val="tx2"/>
                </a:solidFill>
                <a:latin typeface="+mn-lt"/>
              </a:defRPr>
            </a:lvl5pPr>
            <a:lvl6pPr marL="2422525" indent="3175" algn="l" rtl="0" eaLnBrk="1" fontAlgn="base" hangingPunct="1">
              <a:lnSpc>
                <a:spcPct val="95000"/>
              </a:lnSpc>
              <a:spcBef>
                <a:spcPct val="0"/>
              </a:spcBef>
              <a:spcAft>
                <a:spcPct val="0"/>
              </a:spcAft>
              <a:defRPr sz="1000">
                <a:solidFill>
                  <a:schemeClr val="tx2"/>
                </a:solidFill>
                <a:latin typeface="+mn-lt"/>
              </a:defRPr>
            </a:lvl6pPr>
            <a:lvl7pPr marL="2879725" indent="3175" algn="l" rtl="0" eaLnBrk="1" fontAlgn="base" hangingPunct="1">
              <a:lnSpc>
                <a:spcPct val="95000"/>
              </a:lnSpc>
              <a:spcBef>
                <a:spcPct val="0"/>
              </a:spcBef>
              <a:spcAft>
                <a:spcPct val="0"/>
              </a:spcAft>
              <a:defRPr sz="1000">
                <a:solidFill>
                  <a:schemeClr val="tx2"/>
                </a:solidFill>
                <a:latin typeface="+mn-lt"/>
              </a:defRPr>
            </a:lvl7pPr>
            <a:lvl8pPr marL="3336925" indent="3175" algn="l" rtl="0" eaLnBrk="1" fontAlgn="base" hangingPunct="1">
              <a:lnSpc>
                <a:spcPct val="95000"/>
              </a:lnSpc>
              <a:spcBef>
                <a:spcPct val="0"/>
              </a:spcBef>
              <a:spcAft>
                <a:spcPct val="0"/>
              </a:spcAft>
              <a:defRPr sz="1000">
                <a:solidFill>
                  <a:schemeClr val="tx2"/>
                </a:solidFill>
                <a:latin typeface="+mn-lt"/>
              </a:defRPr>
            </a:lvl8pPr>
            <a:lvl9pPr marL="3794125" indent="3175" algn="l" rtl="0" eaLnBrk="1" fontAlgn="base" hangingPunct="1">
              <a:lnSpc>
                <a:spcPct val="95000"/>
              </a:lnSpc>
              <a:spcBef>
                <a:spcPct val="0"/>
              </a:spcBef>
              <a:spcAft>
                <a:spcPct val="0"/>
              </a:spcAft>
              <a:defRPr sz="1000">
                <a:solidFill>
                  <a:schemeClr val="tx2"/>
                </a:solidFill>
                <a:latin typeface="+mn-lt"/>
              </a:defRPr>
            </a:lvl9pPr>
          </a:lstStyle>
          <a:p>
            <a:pPr marL="0" marR="0" lvl="0" indent="0" algn="l" defTabSz="914400" rtl="0" eaLnBrk="1" fontAlgn="base" latinLnBrk="0" hangingPunct="1">
              <a:lnSpc>
                <a:spcPct val="95000"/>
              </a:lnSpc>
              <a:spcBef>
                <a:spcPct val="0"/>
              </a:spcBef>
              <a:spcAft>
                <a:spcPct val="0"/>
              </a:spcAft>
              <a:buClr>
                <a:srgbClr val="4091A7"/>
              </a:buClr>
              <a:buSzTx/>
              <a:buFontTx/>
              <a:buNone/>
              <a:tabLst/>
              <a:defRPr/>
            </a:pPr>
            <a:endParaRPr kumimoji="0" lang="en-US" sz="1500" b="1" i="0" u="none" strike="noStrike" kern="0" cap="none" spc="0" normalizeH="0" baseline="0" noProof="0" dirty="0">
              <a:ln>
                <a:noFill/>
              </a:ln>
              <a:solidFill>
                <a:srgbClr val="3F589E"/>
              </a:solidFill>
              <a:effectLst/>
              <a:uLnTx/>
              <a:uFillTx/>
              <a:latin typeface="Montserrat Medium"/>
              <a:ea typeface="+mn-ea"/>
              <a:cs typeface="+mn-cs"/>
            </a:endParaRPr>
          </a:p>
        </p:txBody>
      </p:sp>
      <p:sp>
        <p:nvSpPr>
          <p:cNvPr id="5" name="Text Placeholder 3">
            <a:extLst>
              <a:ext uri="{FF2B5EF4-FFF2-40B4-BE49-F238E27FC236}">
                <a16:creationId xmlns:a16="http://schemas.microsoft.com/office/drawing/2014/main" id="{13E7FD9A-BB5D-D82D-5B98-D01FCBC0044B}"/>
              </a:ext>
            </a:extLst>
          </p:cNvPr>
          <p:cNvSpPr txBox="1">
            <a:spLocks/>
          </p:cNvSpPr>
          <p:nvPr/>
        </p:nvSpPr>
        <p:spPr>
          <a:xfrm>
            <a:off x="486484" y="680676"/>
            <a:ext cx="8559897" cy="315514"/>
          </a:xfrm>
          <a:prstGeom prst="rect">
            <a:avLst/>
          </a:prstGeom>
        </p:spPr>
        <p:txBody>
          <a:bodyPr/>
          <a:lstStyle>
            <a:lvl1pPr marL="450850" indent="-450850" algn="l" rtl="0" eaLnBrk="1" fontAlgn="base" hangingPunct="1">
              <a:lnSpc>
                <a:spcPct val="95000"/>
              </a:lnSpc>
              <a:spcBef>
                <a:spcPct val="0"/>
              </a:spcBef>
              <a:spcAft>
                <a:spcPct val="0"/>
              </a:spcAft>
              <a:buClr>
                <a:srgbClr val="4091A7"/>
              </a:buClr>
              <a:buAutoNum type="arabicPeriod"/>
              <a:defRPr sz="2200" b="1">
                <a:solidFill>
                  <a:schemeClr val="tx1"/>
                </a:solidFill>
                <a:latin typeface="+mn-lt"/>
                <a:ea typeface="+mn-ea"/>
                <a:cs typeface="+mn-cs"/>
              </a:defRPr>
            </a:lvl1pPr>
            <a:lvl2pPr marL="989013" indent="-266700" algn="l" rtl="0" eaLnBrk="1" fontAlgn="base" hangingPunct="1">
              <a:lnSpc>
                <a:spcPct val="95000"/>
              </a:lnSpc>
              <a:spcBef>
                <a:spcPct val="50000"/>
              </a:spcBef>
              <a:spcAft>
                <a:spcPct val="0"/>
              </a:spcAft>
              <a:buClr>
                <a:schemeClr val="bg2"/>
              </a:buClr>
              <a:buChar char="•"/>
              <a:defRPr sz="1400">
                <a:solidFill>
                  <a:schemeClr val="hlink"/>
                </a:solidFill>
                <a:latin typeface="+mn-lt"/>
              </a:defRPr>
            </a:lvl2pPr>
            <a:lvl3pPr marL="1397000" indent="-228600" algn="l" rtl="0" eaLnBrk="1" fontAlgn="base" hangingPunct="1">
              <a:lnSpc>
                <a:spcPct val="95000"/>
              </a:lnSpc>
              <a:spcBef>
                <a:spcPct val="0"/>
              </a:spcBef>
              <a:spcAft>
                <a:spcPct val="0"/>
              </a:spcAft>
              <a:buClr>
                <a:schemeClr val="hlink"/>
              </a:buClr>
              <a:buFont typeface="Verdana" pitchFamily="34" charset="0"/>
              <a:buChar char="–"/>
              <a:defRPr sz="1200">
                <a:solidFill>
                  <a:schemeClr val="tx2"/>
                </a:solidFill>
                <a:latin typeface="+mn-lt"/>
              </a:defRPr>
            </a:lvl3pPr>
            <a:lvl4pPr marL="1785938" indent="-209550" algn="l" rtl="0" eaLnBrk="1" fontAlgn="base" hangingPunct="1">
              <a:lnSpc>
                <a:spcPct val="95000"/>
              </a:lnSpc>
              <a:spcBef>
                <a:spcPct val="0"/>
              </a:spcBef>
              <a:spcAft>
                <a:spcPct val="0"/>
              </a:spcAft>
              <a:buChar char="–"/>
              <a:defRPr sz="1100">
                <a:solidFill>
                  <a:schemeClr val="tx2"/>
                </a:solidFill>
                <a:latin typeface="+mn-lt"/>
              </a:defRPr>
            </a:lvl4pPr>
            <a:lvl5pPr marL="1965325" indent="3175" algn="l" rtl="0" eaLnBrk="1" fontAlgn="base" hangingPunct="1">
              <a:lnSpc>
                <a:spcPct val="95000"/>
              </a:lnSpc>
              <a:spcBef>
                <a:spcPct val="0"/>
              </a:spcBef>
              <a:spcAft>
                <a:spcPct val="0"/>
              </a:spcAft>
              <a:defRPr sz="1000">
                <a:solidFill>
                  <a:schemeClr val="tx2"/>
                </a:solidFill>
                <a:latin typeface="+mn-lt"/>
              </a:defRPr>
            </a:lvl5pPr>
            <a:lvl6pPr marL="2422525" indent="3175" algn="l" rtl="0" eaLnBrk="1" fontAlgn="base" hangingPunct="1">
              <a:lnSpc>
                <a:spcPct val="95000"/>
              </a:lnSpc>
              <a:spcBef>
                <a:spcPct val="0"/>
              </a:spcBef>
              <a:spcAft>
                <a:spcPct val="0"/>
              </a:spcAft>
              <a:defRPr sz="1000">
                <a:solidFill>
                  <a:schemeClr val="tx2"/>
                </a:solidFill>
                <a:latin typeface="+mn-lt"/>
              </a:defRPr>
            </a:lvl6pPr>
            <a:lvl7pPr marL="2879725" indent="3175" algn="l" rtl="0" eaLnBrk="1" fontAlgn="base" hangingPunct="1">
              <a:lnSpc>
                <a:spcPct val="95000"/>
              </a:lnSpc>
              <a:spcBef>
                <a:spcPct val="0"/>
              </a:spcBef>
              <a:spcAft>
                <a:spcPct val="0"/>
              </a:spcAft>
              <a:defRPr sz="1000">
                <a:solidFill>
                  <a:schemeClr val="tx2"/>
                </a:solidFill>
                <a:latin typeface="+mn-lt"/>
              </a:defRPr>
            </a:lvl7pPr>
            <a:lvl8pPr marL="3336925" indent="3175" algn="l" rtl="0" eaLnBrk="1" fontAlgn="base" hangingPunct="1">
              <a:lnSpc>
                <a:spcPct val="95000"/>
              </a:lnSpc>
              <a:spcBef>
                <a:spcPct val="0"/>
              </a:spcBef>
              <a:spcAft>
                <a:spcPct val="0"/>
              </a:spcAft>
              <a:defRPr sz="1000">
                <a:solidFill>
                  <a:schemeClr val="tx2"/>
                </a:solidFill>
                <a:latin typeface="+mn-lt"/>
              </a:defRPr>
            </a:lvl8pPr>
            <a:lvl9pPr marL="3794125" indent="3175" algn="l" rtl="0" eaLnBrk="1" fontAlgn="base" hangingPunct="1">
              <a:lnSpc>
                <a:spcPct val="95000"/>
              </a:lnSpc>
              <a:spcBef>
                <a:spcPct val="0"/>
              </a:spcBef>
              <a:spcAft>
                <a:spcPct val="0"/>
              </a:spcAft>
              <a:defRPr sz="1000">
                <a:solidFill>
                  <a:schemeClr val="tx2"/>
                </a:solidFill>
                <a:latin typeface="+mn-lt"/>
              </a:defRPr>
            </a:lvl9pPr>
          </a:lstStyle>
          <a:p>
            <a:pPr marL="0" marR="0" lvl="0" indent="0" algn="l" defTabSz="914400" rtl="0" eaLnBrk="1" fontAlgn="base" latinLnBrk="0" hangingPunct="1">
              <a:lnSpc>
                <a:spcPct val="95000"/>
              </a:lnSpc>
              <a:spcBef>
                <a:spcPct val="0"/>
              </a:spcBef>
              <a:spcAft>
                <a:spcPct val="0"/>
              </a:spcAft>
              <a:buClr>
                <a:srgbClr val="4091A7"/>
              </a:buClr>
              <a:buSzTx/>
              <a:buFontTx/>
              <a:buNone/>
              <a:tabLst/>
              <a:defRPr/>
            </a:pPr>
            <a:endParaRPr kumimoji="0" lang="en-US" sz="1500" b="1" i="0" u="none" strike="noStrike" kern="0" cap="none" spc="0" normalizeH="0" baseline="0" noProof="0" dirty="0">
              <a:ln>
                <a:noFill/>
              </a:ln>
              <a:solidFill>
                <a:srgbClr val="3F589E"/>
              </a:solidFill>
              <a:effectLst/>
              <a:uLnTx/>
              <a:uFillTx/>
              <a:latin typeface="Montserrat Medium"/>
              <a:ea typeface="+mn-ea"/>
              <a:cs typeface="+mn-cs"/>
            </a:endParaRPr>
          </a:p>
        </p:txBody>
      </p:sp>
      <p:pic>
        <p:nvPicPr>
          <p:cNvPr id="50" name="Picture 49">
            <a:extLst>
              <a:ext uri="{FF2B5EF4-FFF2-40B4-BE49-F238E27FC236}">
                <a16:creationId xmlns:a16="http://schemas.microsoft.com/office/drawing/2014/main" id="{3B71EBE3-E24D-01D8-1688-94724F8318A4}"/>
              </a:ext>
            </a:extLst>
          </p:cNvPr>
          <p:cNvPicPr>
            <a:picLocks noChangeAspect="1"/>
          </p:cNvPicPr>
          <p:nvPr/>
        </p:nvPicPr>
        <p:blipFill>
          <a:blip r:embed="rId3"/>
          <a:stretch>
            <a:fillRect/>
          </a:stretch>
        </p:blipFill>
        <p:spPr>
          <a:xfrm>
            <a:off x="729142" y="949831"/>
            <a:ext cx="7685717" cy="3372485"/>
          </a:xfrm>
          <a:prstGeom prst="rect">
            <a:avLst/>
          </a:prstGeom>
        </p:spPr>
      </p:pic>
      <p:pic>
        <p:nvPicPr>
          <p:cNvPr id="52" name="Picture 51">
            <a:extLst>
              <a:ext uri="{FF2B5EF4-FFF2-40B4-BE49-F238E27FC236}">
                <a16:creationId xmlns:a16="http://schemas.microsoft.com/office/drawing/2014/main" id="{14F9F2D3-33B8-A4BE-6192-6DD3BC6C3997}"/>
              </a:ext>
            </a:extLst>
          </p:cNvPr>
          <p:cNvPicPr>
            <a:picLocks noChangeAspect="1"/>
          </p:cNvPicPr>
          <p:nvPr/>
        </p:nvPicPr>
        <p:blipFill>
          <a:blip r:embed="rId4"/>
          <a:stretch>
            <a:fillRect/>
          </a:stretch>
        </p:blipFill>
        <p:spPr>
          <a:xfrm>
            <a:off x="7039809" y="3842853"/>
            <a:ext cx="1821911" cy="714475"/>
          </a:xfrm>
          <a:prstGeom prst="rect">
            <a:avLst/>
          </a:prstGeom>
        </p:spPr>
      </p:pic>
    </p:spTree>
    <p:extLst>
      <p:ext uri="{BB962C8B-B14F-4D97-AF65-F5344CB8AC3E}">
        <p14:creationId xmlns:p14="http://schemas.microsoft.com/office/powerpoint/2010/main" val="3130655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D129F7-96E1-B84C-A348-3AFC8A2AB491}"/>
              </a:ext>
            </a:extLst>
          </p:cNvPr>
          <p:cNvSpPr>
            <a:spLocks noGrp="1"/>
          </p:cNvSpPr>
          <p:nvPr>
            <p:ph type="title"/>
          </p:nvPr>
        </p:nvSpPr>
        <p:spPr>
          <a:xfrm>
            <a:off x="2297287" y="2196597"/>
            <a:ext cx="5437013" cy="807241"/>
          </a:xfrm>
        </p:spPr>
        <p:txBody>
          <a:bodyPr/>
          <a:lstStyle/>
          <a:p>
            <a:pPr>
              <a:spcBef>
                <a:spcPts val="0"/>
              </a:spcBef>
              <a:spcAft>
                <a:spcPts val="1800"/>
              </a:spcAft>
            </a:pPr>
            <a:r>
              <a:rPr lang="en-US" sz="1500" dirty="0">
                <a:solidFill>
                  <a:srgbClr val="581D74"/>
                </a:solidFill>
                <a:latin typeface="Arial Black" panose="020B0A04020102020204" pitchFamily="34" charset="0"/>
              </a:rPr>
              <a:t>Tariffs are here to stay, the only certainty from rising uncertainty, dragging down growth</a:t>
            </a:r>
          </a:p>
        </p:txBody>
      </p:sp>
      <p:sp>
        <p:nvSpPr>
          <p:cNvPr id="4" name="Espace réservé du texte 3">
            <a:extLst>
              <a:ext uri="{FF2B5EF4-FFF2-40B4-BE49-F238E27FC236}">
                <a16:creationId xmlns:a16="http://schemas.microsoft.com/office/drawing/2014/main" id="{AC7C96F8-0A50-9249-AB0E-902CD146DB76}"/>
              </a:ext>
            </a:extLst>
          </p:cNvPr>
          <p:cNvSpPr>
            <a:spLocks noGrp="1"/>
          </p:cNvSpPr>
          <p:nvPr>
            <p:ph type="body" sz="quarter" idx="13"/>
          </p:nvPr>
        </p:nvSpPr>
        <p:spPr>
          <a:xfrm>
            <a:off x="644237" y="2041653"/>
            <a:ext cx="1209446" cy="1060196"/>
          </a:xfrm>
        </p:spPr>
        <p:txBody>
          <a:bodyPr/>
          <a:lstStyle/>
          <a:p>
            <a:pPr marL="0" indent="0">
              <a:buNone/>
            </a:pPr>
            <a:r>
              <a:rPr lang="fr-FR" dirty="0"/>
              <a:t>1</a:t>
            </a:r>
          </a:p>
        </p:txBody>
      </p:sp>
    </p:spTree>
    <p:extLst>
      <p:ext uri="{BB962C8B-B14F-4D97-AF65-F5344CB8AC3E}">
        <p14:creationId xmlns:p14="http://schemas.microsoft.com/office/powerpoint/2010/main" val="39799182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D129F7-96E1-B84C-A348-3AFC8A2AB491}"/>
              </a:ext>
            </a:extLst>
          </p:cNvPr>
          <p:cNvSpPr>
            <a:spLocks noGrp="1"/>
          </p:cNvSpPr>
          <p:nvPr>
            <p:ph type="title"/>
          </p:nvPr>
        </p:nvSpPr>
        <p:spPr>
          <a:xfrm>
            <a:off x="2297287" y="2196597"/>
            <a:ext cx="5564451" cy="807241"/>
          </a:xfrm>
        </p:spPr>
        <p:txBody>
          <a:bodyPr/>
          <a:lstStyle/>
          <a:p>
            <a:pPr>
              <a:spcBef>
                <a:spcPts val="0"/>
              </a:spcBef>
              <a:spcAft>
                <a:spcPts val="1800"/>
              </a:spcAft>
            </a:pPr>
            <a:r>
              <a:rPr lang="en-US" sz="1500" dirty="0">
                <a:solidFill>
                  <a:srgbClr val="581D74"/>
                </a:solidFill>
                <a:latin typeface="Arial Black" panose="020B0A04020102020204" pitchFamily="34" charset="0"/>
              </a:rPr>
              <a:t>Geopolitical risks lead to higher </a:t>
            </a:r>
            <a:r>
              <a:rPr lang="en-US" sz="1500" b="0" u="sng" dirty="0">
                <a:solidFill>
                  <a:srgbClr val="581D74"/>
                </a:solidFill>
                <a:latin typeface="Arial Black" panose="020B0A04020102020204" pitchFamily="34" charset="0"/>
              </a:rPr>
              <a:t>defense</a:t>
            </a:r>
            <a:r>
              <a:rPr lang="en-US" sz="1500" dirty="0">
                <a:solidFill>
                  <a:srgbClr val="581D74"/>
                </a:solidFill>
                <a:latin typeface="Arial Black" panose="020B0A04020102020204" pitchFamily="34" charset="0"/>
              </a:rPr>
              <a:t>, hunt for </a:t>
            </a:r>
            <a:r>
              <a:rPr lang="en-US" sz="1500" u="sng" dirty="0">
                <a:solidFill>
                  <a:srgbClr val="581D74"/>
                </a:solidFill>
                <a:latin typeface="Arial Black" panose="020B0A04020102020204" pitchFamily="34" charset="0"/>
              </a:rPr>
              <a:t>havens</a:t>
            </a:r>
            <a:r>
              <a:rPr lang="en-US" sz="1500" dirty="0">
                <a:solidFill>
                  <a:srgbClr val="581D74"/>
                </a:solidFill>
                <a:latin typeface="Arial Black" panose="020B0A04020102020204" pitchFamily="34" charset="0"/>
              </a:rPr>
              <a:t> (e.g., </a:t>
            </a:r>
            <a:r>
              <a:rPr lang="en-US" sz="1500" dirty="0" err="1">
                <a:solidFill>
                  <a:srgbClr val="581D74"/>
                </a:solidFill>
                <a:latin typeface="Arial Black" panose="020B0A04020102020204" pitchFamily="34" charset="0"/>
              </a:rPr>
              <a:t>govies</a:t>
            </a:r>
            <a:r>
              <a:rPr lang="en-US" sz="1500" dirty="0">
                <a:solidFill>
                  <a:srgbClr val="581D74"/>
                </a:solidFill>
                <a:latin typeface="Arial Black" panose="020B0A04020102020204" pitchFamily="34" charset="0"/>
              </a:rPr>
              <a:t>, gold)</a:t>
            </a:r>
          </a:p>
        </p:txBody>
      </p:sp>
      <p:sp>
        <p:nvSpPr>
          <p:cNvPr id="4" name="Espace réservé du texte 3">
            <a:extLst>
              <a:ext uri="{FF2B5EF4-FFF2-40B4-BE49-F238E27FC236}">
                <a16:creationId xmlns:a16="http://schemas.microsoft.com/office/drawing/2014/main" id="{AC7C96F8-0A50-9249-AB0E-902CD146DB76}"/>
              </a:ext>
            </a:extLst>
          </p:cNvPr>
          <p:cNvSpPr>
            <a:spLocks noGrp="1"/>
          </p:cNvSpPr>
          <p:nvPr>
            <p:ph type="body" sz="quarter" idx="13"/>
          </p:nvPr>
        </p:nvSpPr>
        <p:spPr>
          <a:xfrm>
            <a:off x="644237" y="2041653"/>
            <a:ext cx="1209446" cy="1060196"/>
          </a:xfrm>
        </p:spPr>
        <p:txBody>
          <a:bodyPr/>
          <a:lstStyle/>
          <a:p>
            <a:pPr marL="0" indent="0">
              <a:buNone/>
            </a:pPr>
            <a:r>
              <a:rPr lang="fr-FR" dirty="0"/>
              <a:t>3</a:t>
            </a:r>
          </a:p>
        </p:txBody>
      </p:sp>
    </p:spTree>
    <p:extLst>
      <p:ext uri="{BB962C8B-B14F-4D97-AF65-F5344CB8AC3E}">
        <p14:creationId xmlns:p14="http://schemas.microsoft.com/office/powerpoint/2010/main" val="37797421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145A9-35DE-D6CB-837B-182AA6835185}"/>
              </a:ext>
            </a:extLst>
          </p:cNvPr>
          <p:cNvSpPr>
            <a:spLocks noGrp="1"/>
          </p:cNvSpPr>
          <p:nvPr>
            <p:ph type="title"/>
          </p:nvPr>
        </p:nvSpPr>
        <p:spPr>
          <a:xfrm>
            <a:off x="539751" y="303610"/>
            <a:ext cx="8064500" cy="411209"/>
          </a:xfrm>
        </p:spPr>
        <p:txBody>
          <a:bodyPr anchor="ctr"/>
          <a:lstStyle/>
          <a:p>
            <a:r>
              <a:rPr lang="en-US" dirty="0">
                <a:latin typeface="Arial" panose="020B0604020202020204" pitchFamily="34" charset="0"/>
                <a:ea typeface="Inter" panose="02000503000000020004" pitchFamily="2" charset="0"/>
                <a:cs typeface="Arial" panose="020B0604020202020204" pitchFamily="34" charset="0"/>
              </a:rPr>
              <a:t>China spending on defense rising &amp; US retreating from world; This means that regional demand for security rises just to make up for the gap</a:t>
            </a:r>
          </a:p>
        </p:txBody>
      </p:sp>
      <p:sp>
        <p:nvSpPr>
          <p:cNvPr id="4" name="Slide Number Placeholder 3">
            <a:extLst>
              <a:ext uri="{FF2B5EF4-FFF2-40B4-BE49-F238E27FC236}">
                <a16:creationId xmlns:a16="http://schemas.microsoft.com/office/drawing/2014/main" id="{6E273BC8-BB6B-7E90-891B-9177C1F06EFC}"/>
              </a:ext>
            </a:extLst>
          </p:cNvPr>
          <p:cNvSpPr>
            <a:spLocks noGrp="1"/>
          </p:cNvSpPr>
          <p:nvPr>
            <p:ph type="sldNum" sz="quarter" idx="4294967295"/>
          </p:nvPr>
        </p:nvSpPr>
        <p:spPr>
          <a:xfrm>
            <a:off x="285750" y="4838701"/>
            <a:ext cx="288925" cy="270272"/>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D65D56CB-8290-4AD4-92E8-B8E13A68A8FF}" type="slidenum">
              <a:rPr kumimoji="0" lang="fr-FR" altLang="fr-FR" sz="600" b="0" i="0" u="none" strike="noStrike" kern="1200" cap="none" spc="0" normalizeH="0" baseline="0" noProof="0" smtClean="0">
                <a:ln>
                  <a:noFill/>
                </a:ln>
                <a:solidFill>
                  <a:srgbClr val="581D74"/>
                </a:solidFill>
                <a:effectLst/>
                <a:uLnTx/>
                <a:uFillTx/>
                <a:latin typeface="Inter" panose="02000503000000020004" pitchFamily="2" charset="0"/>
                <a:ea typeface="Inter" panose="02000503000000020004" pitchFamily="2" charset="0"/>
                <a:cs typeface="+mn-cs"/>
              </a:rPr>
              <a:pPr marL="0" marR="0" lvl="0" indent="0" algn="l" defTabSz="914400" rtl="0" eaLnBrk="0" fontAlgn="base" latinLnBrk="0" hangingPunct="0">
                <a:lnSpc>
                  <a:spcPct val="100000"/>
                </a:lnSpc>
                <a:spcBef>
                  <a:spcPct val="0"/>
                </a:spcBef>
                <a:spcAft>
                  <a:spcPct val="0"/>
                </a:spcAft>
                <a:buClrTx/>
                <a:buSzTx/>
                <a:buFontTx/>
                <a:buNone/>
                <a:tabLst/>
                <a:defRPr/>
              </a:pPr>
              <a:t>31</a:t>
            </a:fld>
            <a:endParaRPr kumimoji="0" lang="fr-FR" altLang="fr-FR" sz="600" b="0" i="0" u="none" strike="noStrike" kern="1200" cap="none" spc="0" normalizeH="0" baseline="0" noProof="0" dirty="0">
              <a:ln>
                <a:noFill/>
              </a:ln>
              <a:solidFill>
                <a:srgbClr val="581D74"/>
              </a:solidFill>
              <a:effectLst/>
              <a:uLnTx/>
              <a:uFillTx/>
              <a:latin typeface="Inter" panose="02000503000000020004" pitchFamily="2" charset="0"/>
              <a:ea typeface="Inter" panose="02000503000000020004" pitchFamily="2" charset="0"/>
              <a:cs typeface="+mn-cs"/>
            </a:endParaRPr>
          </a:p>
        </p:txBody>
      </p:sp>
      <p:sp>
        <p:nvSpPr>
          <p:cNvPr id="28" name="Rectangle 27">
            <a:extLst>
              <a:ext uri="{FF2B5EF4-FFF2-40B4-BE49-F238E27FC236}">
                <a16:creationId xmlns:a16="http://schemas.microsoft.com/office/drawing/2014/main" id="{4C041ECC-D065-6EFF-50C7-08F2E93D312A}"/>
              </a:ext>
            </a:extLst>
          </p:cNvPr>
          <p:cNvSpPr/>
          <p:nvPr/>
        </p:nvSpPr>
        <p:spPr>
          <a:xfrm>
            <a:off x="361275" y="303610"/>
            <a:ext cx="68938" cy="411209"/>
          </a:xfrm>
          <a:prstGeom prst="rect">
            <a:avLst/>
          </a:prstGeom>
          <a:solidFill>
            <a:srgbClr val="581D74"/>
          </a:solidFill>
          <a:ln w="12700" cap="flat" cmpd="sng" algn="ctr">
            <a:noFill/>
            <a:prstDash val="solid"/>
            <a:miter lim="800000"/>
          </a:ln>
          <a:effectLst/>
        </p:spPr>
        <p:txBody>
          <a:bodyPr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fr-FR" sz="2250" b="0" i="0" u="none" strike="noStrike" kern="0" cap="none" spc="0" normalizeH="0" baseline="0" noProof="0" dirty="0">
              <a:ln>
                <a:noFill/>
              </a:ln>
              <a:solidFill>
                <a:srgbClr val="FFFFFF"/>
              </a:solidFill>
              <a:effectLst/>
              <a:uLnTx/>
              <a:uFillTx/>
              <a:latin typeface="Montserrat ExtraBold" pitchFamily="2" charset="0"/>
              <a:ea typeface="+mn-ea"/>
              <a:cs typeface="+mn-cs"/>
              <a:sym typeface="Arial"/>
            </a:endParaRPr>
          </a:p>
        </p:txBody>
      </p:sp>
      <p:sp>
        <p:nvSpPr>
          <p:cNvPr id="7" name="Text Placeholder 3">
            <a:extLst>
              <a:ext uri="{FF2B5EF4-FFF2-40B4-BE49-F238E27FC236}">
                <a16:creationId xmlns:a16="http://schemas.microsoft.com/office/drawing/2014/main" id="{212B1D2C-D469-3FB8-E829-51EA6248B6C3}"/>
              </a:ext>
            </a:extLst>
          </p:cNvPr>
          <p:cNvSpPr txBox="1">
            <a:spLocks/>
          </p:cNvSpPr>
          <p:nvPr/>
        </p:nvSpPr>
        <p:spPr>
          <a:xfrm>
            <a:off x="486484" y="680677"/>
            <a:ext cx="8559897" cy="315514"/>
          </a:xfrm>
          <a:prstGeom prst="rect">
            <a:avLst/>
          </a:prstGeom>
        </p:spPr>
        <p:txBody>
          <a:bodyPr/>
          <a:lstStyle>
            <a:lvl1pPr marL="450850" indent="-450850" algn="l" rtl="0" eaLnBrk="1" fontAlgn="base" hangingPunct="1">
              <a:lnSpc>
                <a:spcPct val="95000"/>
              </a:lnSpc>
              <a:spcBef>
                <a:spcPct val="0"/>
              </a:spcBef>
              <a:spcAft>
                <a:spcPct val="0"/>
              </a:spcAft>
              <a:buClr>
                <a:srgbClr val="4091A7"/>
              </a:buClr>
              <a:buAutoNum type="arabicPeriod"/>
              <a:defRPr sz="2200" b="1">
                <a:solidFill>
                  <a:schemeClr val="tx1"/>
                </a:solidFill>
                <a:latin typeface="+mn-lt"/>
                <a:ea typeface="+mn-ea"/>
                <a:cs typeface="+mn-cs"/>
              </a:defRPr>
            </a:lvl1pPr>
            <a:lvl2pPr marL="989013" indent="-266700" algn="l" rtl="0" eaLnBrk="1" fontAlgn="base" hangingPunct="1">
              <a:lnSpc>
                <a:spcPct val="95000"/>
              </a:lnSpc>
              <a:spcBef>
                <a:spcPct val="50000"/>
              </a:spcBef>
              <a:spcAft>
                <a:spcPct val="0"/>
              </a:spcAft>
              <a:buClr>
                <a:schemeClr val="bg2"/>
              </a:buClr>
              <a:buChar char="•"/>
              <a:defRPr sz="1400">
                <a:solidFill>
                  <a:schemeClr val="hlink"/>
                </a:solidFill>
                <a:latin typeface="+mn-lt"/>
              </a:defRPr>
            </a:lvl2pPr>
            <a:lvl3pPr marL="1397000" indent="-228600" algn="l" rtl="0" eaLnBrk="1" fontAlgn="base" hangingPunct="1">
              <a:lnSpc>
                <a:spcPct val="95000"/>
              </a:lnSpc>
              <a:spcBef>
                <a:spcPct val="0"/>
              </a:spcBef>
              <a:spcAft>
                <a:spcPct val="0"/>
              </a:spcAft>
              <a:buClr>
                <a:schemeClr val="hlink"/>
              </a:buClr>
              <a:buFont typeface="Verdana" pitchFamily="34" charset="0"/>
              <a:buChar char="–"/>
              <a:defRPr sz="1200">
                <a:solidFill>
                  <a:schemeClr val="tx2"/>
                </a:solidFill>
                <a:latin typeface="+mn-lt"/>
              </a:defRPr>
            </a:lvl3pPr>
            <a:lvl4pPr marL="1785938" indent="-209550" algn="l" rtl="0" eaLnBrk="1" fontAlgn="base" hangingPunct="1">
              <a:lnSpc>
                <a:spcPct val="95000"/>
              </a:lnSpc>
              <a:spcBef>
                <a:spcPct val="0"/>
              </a:spcBef>
              <a:spcAft>
                <a:spcPct val="0"/>
              </a:spcAft>
              <a:buChar char="–"/>
              <a:defRPr sz="1100">
                <a:solidFill>
                  <a:schemeClr val="tx2"/>
                </a:solidFill>
                <a:latin typeface="+mn-lt"/>
              </a:defRPr>
            </a:lvl4pPr>
            <a:lvl5pPr marL="1965325" indent="3175" algn="l" rtl="0" eaLnBrk="1" fontAlgn="base" hangingPunct="1">
              <a:lnSpc>
                <a:spcPct val="95000"/>
              </a:lnSpc>
              <a:spcBef>
                <a:spcPct val="0"/>
              </a:spcBef>
              <a:spcAft>
                <a:spcPct val="0"/>
              </a:spcAft>
              <a:defRPr sz="1000">
                <a:solidFill>
                  <a:schemeClr val="tx2"/>
                </a:solidFill>
                <a:latin typeface="+mn-lt"/>
              </a:defRPr>
            </a:lvl5pPr>
            <a:lvl6pPr marL="2422525" indent="3175" algn="l" rtl="0" eaLnBrk="1" fontAlgn="base" hangingPunct="1">
              <a:lnSpc>
                <a:spcPct val="95000"/>
              </a:lnSpc>
              <a:spcBef>
                <a:spcPct val="0"/>
              </a:spcBef>
              <a:spcAft>
                <a:spcPct val="0"/>
              </a:spcAft>
              <a:defRPr sz="1000">
                <a:solidFill>
                  <a:schemeClr val="tx2"/>
                </a:solidFill>
                <a:latin typeface="+mn-lt"/>
              </a:defRPr>
            </a:lvl6pPr>
            <a:lvl7pPr marL="2879725" indent="3175" algn="l" rtl="0" eaLnBrk="1" fontAlgn="base" hangingPunct="1">
              <a:lnSpc>
                <a:spcPct val="95000"/>
              </a:lnSpc>
              <a:spcBef>
                <a:spcPct val="0"/>
              </a:spcBef>
              <a:spcAft>
                <a:spcPct val="0"/>
              </a:spcAft>
              <a:defRPr sz="1000">
                <a:solidFill>
                  <a:schemeClr val="tx2"/>
                </a:solidFill>
                <a:latin typeface="+mn-lt"/>
              </a:defRPr>
            </a:lvl7pPr>
            <a:lvl8pPr marL="3336925" indent="3175" algn="l" rtl="0" eaLnBrk="1" fontAlgn="base" hangingPunct="1">
              <a:lnSpc>
                <a:spcPct val="95000"/>
              </a:lnSpc>
              <a:spcBef>
                <a:spcPct val="0"/>
              </a:spcBef>
              <a:spcAft>
                <a:spcPct val="0"/>
              </a:spcAft>
              <a:defRPr sz="1000">
                <a:solidFill>
                  <a:schemeClr val="tx2"/>
                </a:solidFill>
                <a:latin typeface="+mn-lt"/>
              </a:defRPr>
            </a:lvl8pPr>
            <a:lvl9pPr marL="3794125" indent="3175" algn="l" rtl="0" eaLnBrk="1" fontAlgn="base" hangingPunct="1">
              <a:lnSpc>
                <a:spcPct val="95000"/>
              </a:lnSpc>
              <a:spcBef>
                <a:spcPct val="0"/>
              </a:spcBef>
              <a:spcAft>
                <a:spcPct val="0"/>
              </a:spcAft>
              <a:defRPr sz="1000">
                <a:solidFill>
                  <a:schemeClr val="tx2"/>
                </a:solidFill>
                <a:latin typeface="+mn-lt"/>
              </a:defRPr>
            </a:lvl9pPr>
          </a:lstStyle>
          <a:p>
            <a:pPr marL="0" marR="0" lvl="0" indent="0" algn="l" defTabSz="914400" rtl="0" eaLnBrk="1" fontAlgn="base" latinLnBrk="0" hangingPunct="1">
              <a:lnSpc>
                <a:spcPct val="95000"/>
              </a:lnSpc>
              <a:spcBef>
                <a:spcPct val="0"/>
              </a:spcBef>
              <a:spcAft>
                <a:spcPct val="0"/>
              </a:spcAft>
              <a:buClr>
                <a:srgbClr val="4091A7"/>
              </a:buClr>
              <a:buSzTx/>
              <a:buFontTx/>
              <a:buNone/>
              <a:tabLst/>
              <a:defRPr/>
            </a:pPr>
            <a:endParaRPr kumimoji="0" lang="en-US" sz="1500" b="1" i="0" u="none" strike="noStrike" kern="0" cap="none" spc="0" normalizeH="0" baseline="0" noProof="0" dirty="0">
              <a:ln>
                <a:noFill/>
              </a:ln>
              <a:solidFill>
                <a:srgbClr val="3F589E"/>
              </a:solidFill>
              <a:effectLst/>
              <a:uLnTx/>
              <a:uFillTx/>
              <a:latin typeface="Arial" panose="020B0604020202020204" pitchFamily="34" charset="0"/>
              <a:ea typeface="+mn-ea"/>
              <a:cs typeface="Arial" panose="020B0604020202020204" pitchFamily="34" charset="0"/>
            </a:endParaRPr>
          </a:p>
        </p:txBody>
      </p:sp>
      <p:graphicFrame>
        <p:nvGraphicFramePr>
          <p:cNvPr id="3" name="Chart 2">
            <a:extLst>
              <a:ext uri="{FF2B5EF4-FFF2-40B4-BE49-F238E27FC236}">
                <a16:creationId xmlns:a16="http://schemas.microsoft.com/office/drawing/2014/main" id="{D63CC4CB-6A96-4EE5-B7F1-AED46F91B278}"/>
              </a:ext>
            </a:extLst>
          </p:cNvPr>
          <p:cNvGraphicFramePr>
            <a:graphicFrameLocks/>
          </p:cNvGraphicFramePr>
          <p:nvPr>
            <p:extLst>
              <p:ext uri="{D42A27DB-BD31-4B8C-83A1-F6EECF244321}">
                <p14:modId xmlns:p14="http://schemas.microsoft.com/office/powerpoint/2010/main" val="1572575373"/>
              </p:ext>
            </p:extLst>
          </p:nvPr>
        </p:nvGraphicFramePr>
        <p:xfrm>
          <a:off x="365760" y="1554480"/>
          <a:ext cx="41148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00000000-0008-0000-0000-000003000000}"/>
              </a:ext>
            </a:extLst>
          </p:cNvPr>
          <p:cNvGraphicFramePr>
            <a:graphicFrameLocks/>
          </p:cNvGraphicFramePr>
          <p:nvPr>
            <p:extLst>
              <p:ext uri="{D42A27DB-BD31-4B8C-83A1-F6EECF244321}">
                <p14:modId xmlns:p14="http://schemas.microsoft.com/office/powerpoint/2010/main" val="4134268920"/>
              </p:ext>
            </p:extLst>
          </p:nvPr>
        </p:nvGraphicFramePr>
        <p:xfrm>
          <a:off x="4663440" y="1554480"/>
          <a:ext cx="4114800" cy="2743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563492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F1D5116F-A722-02A6-898E-F689FED967CB}"/>
              </a:ext>
            </a:extLst>
          </p:cNvPr>
          <p:cNvPicPr>
            <a:picLocks noChangeAspect="1"/>
          </p:cNvPicPr>
          <p:nvPr/>
        </p:nvPicPr>
        <p:blipFill>
          <a:blip r:embed="rId3"/>
          <a:stretch>
            <a:fillRect/>
          </a:stretch>
        </p:blipFill>
        <p:spPr>
          <a:xfrm>
            <a:off x="1416237" y="1051376"/>
            <a:ext cx="6586567" cy="3592672"/>
          </a:xfrm>
          <a:prstGeom prst="rect">
            <a:avLst/>
          </a:prstGeom>
        </p:spPr>
      </p:pic>
      <p:sp>
        <p:nvSpPr>
          <p:cNvPr id="2" name="Title 1">
            <a:extLst>
              <a:ext uri="{FF2B5EF4-FFF2-40B4-BE49-F238E27FC236}">
                <a16:creationId xmlns:a16="http://schemas.microsoft.com/office/drawing/2014/main" id="{2B3145A9-35DE-D6CB-837B-182AA6835185}"/>
              </a:ext>
            </a:extLst>
          </p:cNvPr>
          <p:cNvSpPr>
            <a:spLocks noGrp="1"/>
          </p:cNvSpPr>
          <p:nvPr>
            <p:ph type="title"/>
          </p:nvPr>
        </p:nvSpPr>
        <p:spPr>
          <a:xfrm>
            <a:off x="539751" y="303610"/>
            <a:ext cx="8064500" cy="411209"/>
          </a:xfrm>
        </p:spPr>
        <p:txBody>
          <a:bodyPr anchor="ctr"/>
          <a:lstStyle/>
          <a:p>
            <a:r>
              <a:rPr lang="en-US" dirty="0">
                <a:latin typeface="Arial" panose="020B0604020202020204" pitchFamily="34" charset="0"/>
                <a:ea typeface="Inter" panose="02000503000000020004" pitchFamily="2" charset="0"/>
                <a:cs typeface="Arial" panose="020B0604020202020204" pitchFamily="34" charset="0"/>
              </a:rPr>
              <a:t>Defense spending will rise, diversification out of US defense too</a:t>
            </a:r>
          </a:p>
        </p:txBody>
      </p:sp>
      <p:sp>
        <p:nvSpPr>
          <p:cNvPr id="4" name="Slide Number Placeholder 3">
            <a:extLst>
              <a:ext uri="{FF2B5EF4-FFF2-40B4-BE49-F238E27FC236}">
                <a16:creationId xmlns:a16="http://schemas.microsoft.com/office/drawing/2014/main" id="{6E273BC8-BB6B-7E90-891B-9177C1F06EFC}"/>
              </a:ext>
            </a:extLst>
          </p:cNvPr>
          <p:cNvSpPr>
            <a:spLocks noGrp="1"/>
          </p:cNvSpPr>
          <p:nvPr>
            <p:ph type="sldNum" sz="quarter" idx="4294967295"/>
          </p:nvPr>
        </p:nvSpPr>
        <p:spPr>
          <a:xfrm>
            <a:off x="285750" y="4838701"/>
            <a:ext cx="288925" cy="270272"/>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D65D56CB-8290-4AD4-92E8-B8E13A68A8FF}" type="slidenum">
              <a:rPr kumimoji="0" lang="fr-FR" altLang="fr-FR" sz="600" b="0" i="0" u="none" strike="noStrike" kern="1200" cap="none" spc="0" normalizeH="0" baseline="0" noProof="0" smtClean="0">
                <a:ln>
                  <a:noFill/>
                </a:ln>
                <a:solidFill>
                  <a:srgbClr val="581D74"/>
                </a:solidFill>
                <a:effectLst/>
                <a:uLnTx/>
                <a:uFillTx/>
                <a:latin typeface="Inter" panose="02000503000000020004" pitchFamily="2" charset="0"/>
                <a:ea typeface="Inter" panose="02000503000000020004" pitchFamily="2" charset="0"/>
                <a:cs typeface="+mn-cs"/>
              </a:rPr>
              <a:pPr marL="0" marR="0" lvl="0" indent="0" algn="l" defTabSz="914400" rtl="0" eaLnBrk="0" fontAlgn="base" latinLnBrk="0" hangingPunct="0">
                <a:lnSpc>
                  <a:spcPct val="100000"/>
                </a:lnSpc>
                <a:spcBef>
                  <a:spcPct val="0"/>
                </a:spcBef>
                <a:spcAft>
                  <a:spcPct val="0"/>
                </a:spcAft>
                <a:buClrTx/>
                <a:buSzTx/>
                <a:buFontTx/>
                <a:buNone/>
                <a:tabLst/>
                <a:defRPr/>
              </a:pPr>
              <a:t>32</a:t>
            </a:fld>
            <a:endParaRPr kumimoji="0" lang="fr-FR" altLang="fr-FR" sz="600" b="0" i="0" u="none" strike="noStrike" kern="1200" cap="none" spc="0" normalizeH="0" baseline="0" noProof="0" dirty="0">
              <a:ln>
                <a:noFill/>
              </a:ln>
              <a:solidFill>
                <a:srgbClr val="581D74"/>
              </a:solidFill>
              <a:effectLst/>
              <a:uLnTx/>
              <a:uFillTx/>
              <a:latin typeface="Inter" panose="02000503000000020004" pitchFamily="2" charset="0"/>
              <a:ea typeface="Inter" panose="02000503000000020004" pitchFamily="2" charset="0"/>
              <a:cs typeface="+mn-cs"/>
            </a:endParaRPr>
          </a:p>
        </p:txBody>
      </p:sp>
      <p:sp>
        <p:nvSpPr>
          <p:cNvPr id="28" name="Rectangle 27">
            <a:extLst>
              <a:ext uri="{FF2B5EF4-FFF2-40B4-BE49-F238E27FC236}">
                <a16:creationId xmlns:a16="http://schemas.microsoft.com/office/drawing/2014/main" id="{4C041ECC-D065-6EFF-50C7-08F2E93D312A}"/>
              </a:ext>
            </a:extLst>
          </p:cNvPr>
          <p:cNvSpPr/>
          <p:nvPr/>
        </p:nvSpPr>
        <p:spPr>
          <a:xfrm>
            <a:off x="361275" y="303610"/>
            <a:ext cx="68938" cy="411209"/>
          </a:xfrm>
          <a:prstGeom prst="rect">
            <a:avLst/>
          </a:prstGeom>
          <a:solidFill>
            <a:srgbClr val="581D74"/>
          </a:solidFill>
          <a:ln w="12700" cap="flat" cmpd="sng" algn="ctr">
            <a:noFill/>
            <a:prstDash val="solid"/>
            <a:miter lim="800000"/>
          </a:ln>
          <a:effectLst/>
        </p:spPr>
        <p:txBody>
          <a:bodyPr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fr-FR" sz="2250" b="0" i="0" u="none" strike="noStrike" kern="0" cap="none" spc="0" normalizeH="0" baseline="0" noProof="0" dirty="0">
              <a:ln>
                <a:noFill/>
              </a:ln>
              <a:solidFill>
                <a:srgbClr val="FFFFFF"/>
              </a:solidFill>
              <a:effectLst/>
              <a:uLnTx/>
              <a:uFillTx/>
              <a:latin typeface="Montserrat ExtraBold" pitchFamily="2" charset="0"/>
              <a:ea typeface="+mn-ea"/>
              <a:cs typeface="+mn-cs"/>
              <a:sym typeface="Arial"/>
            </a:endParaRPr>
          </a:p>
        </p:txBody>
      </p:sp>
      <p:sp>
        <p:nvSpPr>
          <p:cNvPr id="7" name="Text Placeholder 3">
            <a:extLst>
              <a:ext uri="{FF2B5EF4-FFF2-40B4-BE49-F238E27FC236}">
                <a16:creationId xmlns:a16="http://schemas.microsoft.com/office/drawing/2014/main" id="{212B1D2C-D469-3FB8-E829-51EA6248B6C3}"/>
              </a:ext>
            </a:extLst>
          </p:cNvPr>
          <p:cNvSpPr txBox="1">
            <a:spLocks/>
          </p:cNvSpPr>
          <p:nvPr/>
        </p:nvSpPr>
        <p:spPr>
          <a:xfrm>
            <a:off x="486484" y="680677"/>
            <a:ext cx="8559897" cy="315514"/>
          </a:xfrm>
          <a:prstGeom prst="rect">
            <a:avLst/>
          </a:prstGeom>
        </p:spPr>
        <p:txBody>
          <a:bodyPr/>
          <a:lstStyle>
            <a:lvl1pPr marL="450850" indent="-450850" algn="l" rtl="0" eaLnBrk="1" fontAlgn="base" hangingPunct="1">
              <a:lnSpc>
                <a:spcPct val="95000"/>
              </a:lnSpc>
              <a:spcBef>
                <a:spcPct val="0"/>
              </a:spcBef>
              <a:spcAft>
                <a:spcPct val="0"/>
              </a:spcAft>
              <a:buClr>
                <a:srgbClr val="4091A7"/>
              </a:buClr>
              <a:buAutoNum type="arabicPeriod"/>
              <a:defRPr sz="2200" b="1">
                <a:solidFill>
                  <a:schemeClr val="tx1"/>
                </a:solidFill>
                <a:latin typeface="+mn-lt"/>
                <a:ea typeface="+mn-ea"/>
                <a:cs typeface="+mn-cs"/>
              </a:defRPr>
            </a:lvl1pPr>
            <a:lvl2pPr marL="989013" indent="-266700" algn="l" rtl="0" eaLnBrk="1" fontAlgn="base" hangingPunct="1">
              <a:lnSpc>
                <a:spcPct val="95000"/>
              </a:lnSpc>
              <a:spcBef>
                <a:spcPct val="50000"/>
              </a:spcBef>
              <a:spcAft>
                <a:spcPct val="0"/>
              </a:spcAft>
              <a:buClr>
                <a:schemeClr val="bg2"/>
              </a:buClr>
              <a:buChar char="•"/>
              <a:defRPr sz="1400">
                <a:solidFill>
                  <a:schemeClr val="hlink"/>
                </a:solidFill>
                <a:latin typeface="+mn-lt"/>
              </a:defRPr>
            </a:lvl2pPr>
            <a:lvl3pPr marL="1397000" indent="-228600" algn="l" rtl="0" eaLnBrk="1" fontAlgn="base" hangingPunct="1">
              <a:lnSpc>
                <a:spcPct val="95000"/>
              </a:lnSpc>
              <a:spcBef>
                <a:spcPct val="0"/>
              </a:spcBef>
              <a:spcAft>
                <a:spcPct val="0"/>
              </a:spcAft>
              <a:buClr>
                <a:schemeClr val="hlink"/>
              </a:buClr>
              <a:buFont typeface="Verdana" pitchFamily="34" charset="0"/>
              <a:buChar char="–"/>
              <a:defRPr sz="1200">
                <a:solidFill>
                  <a:schemeClr val="tx2"/>
                </a:solidFill>
                <a:latin typeface="+mn-lt"/>
              </a:defRPr>
            </a:lvl3pPr>
            <a:lvl4pPr marL="1785938" indent="-209550" algn="l" rtl="0" eaLnBrk="1" fontAlgn="base" hangingPunct="1">
              <a:lnSpc>
                <a:spcPct val="95000"/>
              </a:lnSpc>
              <a:spcBef>
                <a:spcPct val="0"/>
              </a:spcBef>
              <a:spcAft>
                <a:spcPct val="0"/>
              </a:spcAft>
              <a:buChar char="–"/>
              <a:defRPr sz="1100">
                <a:solidFill>
                  <a:schemeClr val="tx2"/>
                </a:solidFill>
                <a:latin typeface="+mn-lt"/>
              </a:defRPr>
            </a:lvl4pPr>
            <a:lvl5pPr marL="1965325" indent="3175" algn="l" rtl="0" eaLnBrk="1" fontAlgn="base" hangingPunct="1">
              <a:lnSpc>
                <a:spcPct val="95000"/>
              </a:lnSpc>
              <a:spcBef>
                <a:spcPct val="0"/>
              </a:spcBef>
              <a:spcAft>
                <a:spcPct val="0"/>
              </a:spcAft>
              <a:defRPr sz="1000">
                <a:solidFill>
                  <a:schemeClr val="tx2"/>
                </a:solidFill>
                <a:latin typeface="+mn-lt"/>
              </a:defRPr>
            </a:lvl5pPr>
            <a:lvl6pPr marL="2422525" indent="3175" algn="l" rtl="0" eaLnBrk="1" fontAlgn="base" hangingPunct="1">
              <a:lnSpc>
                <a:spcPct val="95000"/>
              </a:lnSpc>
              <a:spcBef>
                <a:spcPct val="0"/>
              </a:spcBef>
              <a:spcAft>
                <a:spcPct val="0"/>
              </a:spcAft>
              <a:defRPr sz="1000">
                <a:solidFill>
                  <a:schemeClr val="tx2"/>
                </a:solidFill>
                <a:latin typeface="+mn-lt"/>
              </a:defRPr>
            </a:lvl6pPr>
            <a:lvl7pPr marL="2879725" indent="3175" algn="l" rtl="0" eaLnBrk="1" fontAlgn="base" hangingPunct="1">
              <a:lnSpc>
                <a:spcPct val="95000"/>
              </a:lnSpc>
              <a:spcBef>
                <a:spcPct val="0"/>
              </a:spcBef>
              <a:spcAft>
                <a:spcPct val="0"/>
              </a:spcAft>
              <a:defRPr sz="1000">
                <a:solidFill>
                  <a:schemeClr val="tx2"/>
                </a:solidFill>
                <a:latin typeface="+mn-lt"/>
              </a:defRPr>
            </a:lvl7pPr>
            <a:lvl8pPr marL="3336925" indent="3175" algn="l" rtl="0" eaLnBrk="1" fontAlgn="base" hangingPunct="1">
              <a:lnSpc>
                <a:spcPct val="95000"/>
              </a:lnSpc>
              <a:spcBef>
                <a:spcPct val="0"/>
              </a:spcBef>
              <a:spcAft>
                <a:spcPct val="0"/>
              </a:spcAft>
              <a:defRPr sz="1000">
                <a:solidFill>
                  <a:schemeClr val="tx2"/>
                </a:solidFill>
                <a:latin typeface="+mn-lt"/>
              </a:defRPr>
            </a:lvl8pPr>
            <a:lvl9pPr marL="3794125" indent="3175" algn="l" rtl="0" eaLnBrk="1" fontAlgn="base" hangingPunct="1">
              <a:lnSpc>
                <a:spcPct val="95000"/>
              </a:lnSpc>
              <a:spcBef>
                <a:spcPct val="0"/>
              </a:spcBef>
              <a:spcAft>
                <a:spcPct val="0"/>
              </a:spcAft>
              <a:defRPr sz="1000">
                <a:solidFill>
                  <a:schemeClr val="tx2"/>
                </a:solidFill>
                <a:latin typeface="+mn-lt"/>
              </a:defRPr>
            </a:lvl9pPr>
          </a:lstStyle>
          <a:p>
            <a:pPr marL="0" marR="0" lvl="0" indent="0" algn="l" defTabSz="914400" rtl="0" eaLnBrk="1" fontAlgn="base" latinLnBrk="0" hangingPunct="1">
              <a:lnSpc>
                <a:spcPct val="95000"/>
              </a:lnSpc>
              <a:spcBef>
                <a:spcPct val="0"/>
              </a:spcBef>
              <a:spcAft>
                <a:spcPct val="0"/>
              </a:spcAft>
              <a:buClr>
                <a:srgbClr val="4091A7"/>
              </a:buClr>
              <a:buSzTx/>
              <a:buFontTx/>
              <a:buNone/>
              <a:tabLst/>
              <a:defRPr/>
            </a:pPr>
            <a:endParaRPr kumimoji="0" lang="en-US" sz="1500" b="1" i="0" u="none" strike="noStrike" kern="0" cap="none" spc="0" normalizeH="0" baseline="0" noProof="0" dirty="0">
              <a:ln>
                <a:noFill/>
              </a:ln>
              <a:solidFill>
                <a:srgbClr val="3F589E"/>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11D99DAA-79E7-FBA7-1F86-B67504739C53}"/>
              </a:ext>
            </a:extLst>
          </p:cNvPr>
          <p:cNvSpPr txBox="1"/>
          <p:nvPr/>
        </p:nvSpPr>
        <p:spPr>
          <a:xfrm>
            <a:off x="3596040" y="4068428"/>
            <a:ext cx="3161211" cy="246221"/>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Gross Debt to GDP (%,</a:t>
            </a:r>
            <a:r>
              <a:rPr lang="zh-TW" altLang="en-US" sz="1000" b="1" dirty="0">
                <a:latin typeface="Arial" panose="020B0604020202020204" pitchFamily="34" charset="0"/>
                <a:cs typeface="Arial" panose="020B0604020202020204" pitchFamily="34" charset="0"/>
              </a:rPr>
              <a:t> </a:t>
            </a:r>
            <a:r>
              <a:rPr lang="en-US" altLang="zh-TW" sz="1000" b="1" dirty="0">
                <a:latin typeface="Arial" panose="020B0604020202020204" pitchFamily="34" charset="0"/>
                <a:cs typeface="Arial" panose="020B0604020202020204" pitchFamily="34" charset="0"/>
              </a:rPr>
              <a:t>Year 2024)</a:t>
            </a:r>
            <a:endParaRPr lang="en-US" sz="1000" b="1"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57BC16E0-6890-947B-CDC6-105628B88192}"/>
              </a:ext>
            </a:extLst>
          </p:cNvPr>
          <p:cNvSpPr txBox="1"/>
          <p:nvPr/>
        </p:nvSpPr>
        <p:spPr>
          <a:xfrm>
            <a:off x="6913339" y="3823991"/>
            <a:ext cx="670453"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237</a:t>
            </a:r>
          </a:p>
        </p:txBody>
      </p:sp>
      <p:sp>
        <p:nvSpPr>
          <p:cNvPr id="13" name="TextBox 12">
            <a:extLst>
              <a:ext uri="{FF2B5EF4-FFF2-40B4-BE49-F238E27FC236}">
                <a16:creationId xmlns:a16="http://schemas.microsoft.com/office/drawing/2014/main" id="{C2B4E647-7A8A-3A53-6C63-1C9E51C7E0EF}"/>
              </a:ext>
            </a:extLst>
          </p:cNvPr>
          <p:cNvSpPr txBox="1"/>
          <p:nvPr/>
        </p:nvSpPr>
        <p:spPr>
          <a:xfrm>
            <a:off x="2209960" y="2383196"/>
            <a:ext cx="670453" cy="215444"/>
          </a:xfrm>
          <a:prstGeom prst="rect">
            <a:avLst/>
          </a:prstGeom>
          <a:noFill/>
        </p:spPr>
        <p:txBody>
          <a:bodyPr wrap="square" rtlCol="0">
            <a:spAutoFit/>
          </a:bodyPr>
          <a:lstStyle/>
          <a:p>
            <a:r>
              <a:rPr lang="en-US" sz="800" dirty="0">
                <a:latin typeface="Arial" panose="020B0604020202020204" pitchFamily="34" charset="0"/>
                <a:cs typeface="Arial" panose="020B0604020202020204" pitchFamily="34" charset="0"/>
              </a:rPr>
              <a:t>Taiwan</a:t>
            </a:r>
          </a:p>
        </p:txBody>
      </p:sp>
      <p:sp>
        <p:nvSpPr>
          <p:cNvPr id="15" name="TextBox 14">
            <a:extLst>
              <a:ext uri="{FF2B5EF4-FFF2-40B4-BE49-F238E27FC236}">
                <a16:creationId xmlns:a16="http://schemas.microsoft.com/office/drawing/2014/main" id="{891B249A-3147-4A9D-3707-5982C9055FF5}"/>
              </a:ext>
            </a:extLst>
          </p:cNvPr>
          <p:cNvSpPr txBox="1"/>
          <p:nvPr/>
        </p:nvSpPr>
        <p:spPr>
          <a:xfrm>
            <a:off x="2831004" y="2928321"/>
            <a:ext cx="670453" cy="215444"/>
          </a:xfrm>
          <a:prstGeom prst="rect">
            <a:avLst/>
          </a:prstGeom>
          <a:noFill/>
        </p:spPr>
        <p:txBody>
          <a:bodyPr wrap="square" rtlCol="0">
            <a:spAutoFit/>
          </a:bodyPr>
          <a:lstStyle/>
          <a:p>
            <a:r>
              <a:rPr lang="en-US" sz="800" dirty="0">
                <a:latin typeface="Arial" panose="020B0604020202020204" pitchFamily="34" charset="0"/>
                <a:cs typeface="Arial" panose="020B0604020202020204" pitchFamily="34" charset="0"/>
              </a:rPr>
              <a:t>Vietnam</a:t>
            </a:r>
          </a:p>
        </p:txBody>
      </p:sp>
      <p:sp>
        <p:nvSpPr>
          <p:cNvPr id="16" name="TextBox 15">
            <a:extLst>
              <a:ext uri="{FF2B5EF4-FFF2-40B4-BE49-F238E27FC236}">
                <a16:creationId xmlns:a16="http://schemas.microsoft.com/office/drawing/2014/main" id="{6ABADC76-6904-510D-1AC4-38A573D07686}"/>
              </a:ext>
            </a:extLst>
          </p:cNvPr>
          <p:cNvSpPr txBox="1"/>
          <p:nvPr/>
        </p:nvSpPr>
        <p:spPr>
          <a:xfrm>
            <a:off x="3461321" y="2825268"/>
            <a:ext cx="670453" cy="215444"/>
          </a:xfrm>
          <a:prstGeom prst="rect">
            <a:avLst/>
          </a:prstGeom>
          <a:noFill/>
        </p:spPr>
        <p:txBody>
          <a:bodyPr wrap="square" rtlCol="0">
            <a:spAutoFit/>
          </a:bodyPr>
          <a:lstStyle/>
          <a:p>
            <a:r>
              <a:rPr lang="en-US" sz="800" dirty="0">
                <a:latin typeface="Arial" panose="020B0604020202020204" pitchFamily="34" charset="0"/>
                <a:cs typeface="Arial" panose="020B0604020202020204" pitchFamily="34" charset="0"/>
              </a:rPr>
              <a:t>Indonesia</a:t>
            </a:r>
          </a:p>
        </p:txBody>
      </p:sp>
      <p:sp>
        <p:nvSpPr>
          <p:cNvPr id="17" name="TextBox 16">
            <a:extLst>
              <a:ext uri="{FF2B5EF4-FFF2-40B4-BE49-F238E27FC236}">
                <a16:creationId xmlns:a16="http://schemas.microsoft.com/office/drawing/2014/main" id="{8C17E05A-6EE0-6397-4B63-B4F57042FCCF}"/>
              </a:ext>
            </a:extLst>
          </p:cNvPr>
          <p:cNvSpPr txBox="1"/>
          <p:nvPr/>
        </p:nvSpPr>
        <p:spPr>
          <a:xfrm>
            <a:off x="4374293" y="2932990"/>
            <a:ext cx="670453" cy="215444"/>
          </a:xfrm>
          <a:prstGeom prst="rect">
            <a:avLst/>
          </a:prstGeom>
          <a:noFill/>
        </p:spPr>
        <p:txBody>
          <a:bodyPr wrap="square" rtlCol="0">
            <a:spAutoFit/>
          </a:bodyPr>
          <a:lstStyle/>
          <a:p>
            <a:r>
              <a:rPr lang="en-US" sz="800" dirty="0">
                <a:latin typeface="Arial" panose="020B0604020202020204" pitchFamily="34" charset="0"/>
                <a:cs typeface="Arial" panose="020B0604020202020204" pitchFamily="34" charset="0"/>
              </a:rPr>
              <a:t>Australia</a:t>
            </a:r>
          </a:p>
        </p:txBody>
      </p:sp>
      <p:sp>
        <p:nvSpPr>
          <p:cNvPr id="18" name="TextBox 17">
            <a:extLst>
              <a:ext uri="{FF2B5EF4-FFF2-40B4-BE49-F238E27FC236}">
                <a16:creationId xmlns:a16="http://schemas.microsoft.com/office/drawing/2014/main" id="{A62B5147-DA38-93E7-488D-8887DF533E20}"/>
              </a:ext>
            </a:extLst>
          </p:cNvPr>
          <p:cNvSpPr txBox="1"/>
          <p:nvPr/>
        </p:nvSpPr>
        <p:spPr>
          <a:xfrm>
            <a:off x="4544288" y="2089920"/>
            <a:ext cx="800100" cy="215444"/>
          </a:xfrm>
          <a:prstGeom prst="rect">
            <a:avLst/>
          </a:prstGeom>
          <a:noFill/>
        </p:spPr>
        <p:txBody>
          <a:bodyPr wrap="square" rtlCol="0">
            <a:spAutoFit/>
          </a:bodyPr>
          <a:lstStyle/>
          <a:p>
            <a:r>
              <a:rPr lang="en-US" sz="800" dirty="0">
                <a:latin typeface="Arial" panose="020B0604020202020204" pitchFamily="34" charset="0"/>
                <a:cs typeface="Arial" panose="020B0604020202020204" pitchFamily="34" charset="0"/>
              </a:rPr>
              <a:t>South Korea</a:t>
            </a:r>
          </a:p>
        </p:txBody>
      </p:sp>
      <p:sp>
        <p:nvSpPr>
          <p:cNvPr id="19" name="TextBox 18">
            <a:extLst>
              <a:ext uri="{FF2B5EF4-FFF2-40B4-BE49-F238E27FC236}">
                <a16:creationId xmlns:a16="http://schemas.microsoft.com/office/drawing/2014/main" id="{D4D382C7-DB6E-577A-42A2-2A96AC227F89}"/>
              </a:ext>
            </a:extLst>
          </p:cNvPr>
          <p:cNvSpPr txBox="1"/>
          <p:nvPr/>
        </p:nvSpPr>
        <p:spPr>
          <a:xfrm>
            <a:off x="5016854" y="2843338"/>
            <a:ext cx="800100" cy="215444"/>
          </a:xfrm>
          <a:prstGeom prst="rect">
            <a:avLst/>
          </a:prstGeom>
          <a:noFill/>
        </p:spPr>
        <p:txBody>
          <a:bodyPr wrap="square" rtlCol="0">
            <a:spAutoFit/>
          </a:bodyPr>
          <a:lstStyle/>
          <a:p>
            <a:r>
              <a:rPr lang="en-US" sz="800" dirty="0">
                <a:latin typeface="Arial" panose="020B0604020202020204" pitchFamily="34" charset="0"/>
                <a:cs typeface="Arial" panose="020B0604020202020204" pitchFamily="34" charset="0"/>
              </a:rPr>
              <a:t>Philippines</a:t>
            </a:r>
          </a:p>
        </p:txBody>
      </p:sp>
      <p:sp>
        <p:nvSpPr>
          <p:cNvPr id="20" name="TextBox 19">
            <a:extLst>
              <a:ext uri="{FF2B5EF4-FFF2-40B4-BE49-F238E27FC236}">
                <a16:creationId xmlns:a16="http://schemas.microsoft.com/office/drawing/2014/main" id="{AA84D370-FC38-7711-F761-B80B19008B81}"/>
              </a:ext>
            </a:extLst>
          </p:cNvPr>
          <p:cNvSpPr txBox="1"/>
          <p:nvPr/>
        </p:nvSpPr>
        <p:spPr>
          <a:xfrm>
            <a:off x="5628979" y="3343556"/>
            <a:ext cx="800100" cy="215444"/>
          </a:xfrm>
          <a:prstGeom prst="rect">
            <a:avLst/>
          </a:prstGeom>
          <a:noFill/>
        </p:spPr>
        <p:txBody>
          <a:bodyPr wrap="square" rtlCol="0">
            <a:spAutoFit/>
          </a:bodyPr>
          <a:lstStyle/>
          <a:p>
            <a:r>
              <a:rPr lang="en-US" sz="800" dirty="0">
                <a:latin typeface="Arial" panose="020B0604020202020204" pitchFamily="34" charset="0"/>
                <a:cs typeface="Arial" panose="020B0604020202020204" pitchFamily="34" charset="0"/>
              </a:rPr>
              <a:t>Thailand</a:t>
            </a:r>
          </a:p>
        </p:txBody>
      </p:sp>
      <p:sp>
        <p:nvSpPr>
          <p:cNvPr id="21" name="TextBox 20">
            <a:extLst>
              <a:ext uri="{FF2B5EF4-FFF2-40B4-BE49-F238E27FC236}">
                <a16:creationId xmlns:a16="http://schemas.microsoft.com/office/drawing/2014/main" id="{7D9EEC4E-CE8D-43EC-1A55-A8DCF6A2EF82}"/>
              </a:ext>
            </a:extLst>
          </p:cNvPr>
          <p:cNvSpPr txBox="1"/>
          <p:nvPr/>
        </p:nvSpPr>
        <p:spPr>
          <a:xfrm>
            <a:off x="6829465" y="3065489"/>
            <a:ext cx="800100" cy="215444"/>
          </a:xfrm>
          <a:prstGeom prst="rect">
            <a:avLst/>
          </a:prstGeom>
          <a:noFill/>
        </p:spPr>
        <p:txBody>
          <a:bodyPr wrap="square" rtlCol="0">
            <a:spAutoFit/>
          </a:bodyPr>
          <a:lstStyle/>
          <a:p>
            <a:r>
              <a:rPr lang="en-US" sz="800" dirty="0">
                <a:latin typeface="Arial" panose="020B0604020202020204" pitchFamily="34" charset="0"/>
                <a:cs typeface="Arial" panose="020B0604020202020204" pitchFamily="34" charset="0"/>
              </a:rPr>
              <a:t>Japan</a:t>
            </a:r>
          </a:p>
        </p:txBody>
      </p:sp>
    </p:spTree>
    <p:extLst>
      <p:ext uri="{BB962C8B-B14F-4D97-AF65-F5344CB8AC3E}">
        <p14:creationId xmlns:p14="http://schemas.microsoft.com/office/powerpoint/2010/main" val="3959237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145A9-35DE-D6CB-837B-182AA6835185}"/>
              </a:ext>
            </a:extLst>
          </p:cNvPr>
          <p:cNvSpPr>
            <a:spLocks noGrp="1"/>
          </p:cNvSpPr>
          <p:nvPr>
            <p:ph type="title"/>
          </p:nvPr>
        </p:nvSpPr>
        <p:spPr>
          <a:xfrm>
            <a:off x="539751" y="303610"/>
            <a:ext cx="8064500" cy="411209"/>
          </a:xfrm>
        </p:spPr>
        <p:txBody>
          <a:bodyPr anchor="ctr"/>
          <a:lstStyle/>
          <a:p>
            <a:r>
              <a:rPr lang="en-US" altLang="zh-TW" dirty="0">
                <a:latin typeface="Arial" panose="020B0604020202020204" pitchFamily="34" charset="0"/>
                <a:ea typeface="Inter" panose="02000503000000020004" pitchFamily="2" charset="0"/>
                <a:cs typeface="Arial" panose="020B0604020202020204" pitchFamily="34" charset="0"/>
              </a:rPr>
              <a:t>Ranking of Asia </a:t>
            </a:r>
            <a:r>
              <a:rPr lang="en-US" dirty="0">
                <a:latin typeface="Arial" panose="020B0604020202020204" pitchFamily="34" charset="0"/>
                <a:ea typeface="Inter" panose="02000503000000020004" pitchFamily="2" charset="0"/>
                <a:cs typeface="Arial" panose="020B0604020202020204" pitchFamily="34" charset="0"/>
              </a:rPr>
              <a:t>economies self-sufficient in defense; exporters and importers</a:t>
            </a:r>
          </a:p>
        </p:txBody>
      </p:sp>
      <p:sp>
        <p:nvSpPr>
          <p:cNvPr id="4" name="Slide Number Placeholder 3">
            <a:extLst>
              <a:ext uri="{FF2B5EF4-FFF2-40B4-BE49-F238E27FC236}">
                <a16:creationId xmlns:a16="http://schemas.microsoft.com/office/drawing/2014/main" id="{6E273BC8-BB6B-7E90-891B-9177C1F06EFC}"/>
              </a:ext>
            </a:extLst>
          </p:cNvPr>
          <p:cNvSpPr>
            <a:spLocks noGrp="1"/>
          </p:cNvSpPr>
          <p:nvPr>
            <p:ph type="sldNum" sz="quarter" idx="4294967295"/>
          </p:nvPr>
        </p:nvSpPr>
        <p:spPr>
          <a:xfrm>
            <a:off x="285750" y="4838701"/>
            <a:ext cx="288925" cy="270272"/>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D65D56CB-8290-4AD4-92E8-B8E13A68A8FF}" type="slidenum">
              <a:rPr kumimoji="0" lang="fr-FR" altLang="fr-FR" sz="600" b="0" i="0" u="none" strike="noStrike" kern="1200" cap="none" spc="0" normalizeH="0" baseline="0" noProof="0" smtClean="0">
                <a:ln>
                  <a:noFill/>
                </a:ln>
                <a:solidFill>
                  <a:srgbClr val="581D74"/>
                </a:solidFill>
                <a:effectLst/>
                <a:uLnTx/>
                <a:uFillTx/>
                <a:latin typeface="Inter" panose="02000503000000020004" pitchFamily="2" charset="0"/>
                <a:ea typeface="Inter" panose="02000503000000020004" pitchFamily="2" charset="0"/>
                <a:cs typeface="+mn-cs"/>
              </a:rPr>
              <a:pPr marL="0" marR="0" lvl="0" indent="0" algn="l" defTabSz="914400" rtl="0" eaLnBrk="0" fontAlgn="base" latinLnBrk="0" hangingPunct="0">
                <a:lnSpc>
                  <a:spcPct val="100000"/>
                </a:lnSpc>
                <a:spcBef>
                  <a:spcPct val="0"/>
                </a:spcBef>
                <a:spcAft>
                  <a:spcPct val="0"/>
                </a:spcAft>
                <a:buClrTx/>
                <a:buSzTx/>
                <a:buFontTx/>
                <a:buNone/>
                <a:tabLst/>
                <a:defRPr/>
              </a:pPr>
              <a:t>33</a:t>
            </a:fld>
            <a:endParaRPr kumimoji="0" lang="fr-FR" altLang="fr-FR" sz="600" b="0" i="0" u="none" strike="noStrike" kern="1200" cap="none" spc="0" normalizeH="0" baseline="0" noProof="0" dirty="0">
              <a:ln>
                <a:noFill/>
              </a:ln>
              <a:solidFill>
                <a:srgbClr val="581D74"/>
              </a:solidFill>
              <a:effectLst/>
              <a:uLnTx/>
              <a:uFillTx/>
              <a:latin typeface="Inter" panose="02000503000000020004" pitchFamily="2" charset="0"/>
              <a:ea typeface="Inter" panose="02000503000000020004" pitchFamily="2" charset="0"/>
              <a:cs typeface="+mn-cs"/>
            </a:endParaRPr>
          </a:p>
        </p:txBody>
      </p:sp>
      <p:sp>
        <p:nvSpPr>
          <p:cNvPr id="28" name="Rectangle 27">
            <a:extLst>
              <a:ext uri="{FF2B5EF4-FFF2-40B4-BE49-F238E27FC236}">
                <a16:creationId xmlns:a16="http://schemas.microsoft.com/office/drawing/2014/main" id="{4C041ECC-D065-6EFF-50C7-08F2E93D312A}"/>
              </a:ext>
            </a:extLst>
          </p:cNvPr>
          <p:cNvSpPr/>
          <p:nvPr/>
        </p:nvSpPr>
        <p:spPr>
          <a:xfrm>
            <a:off x="361275" y="303610"/>
            <a:ext cx="68938" cy="411209"/>
          </a:xfrm>
          <a:prstGeom prst="rect">
            <a:avLst/>
          </a:prstGeom>
          <a:solidFill>
            <a:srgbClr val="581D74"/>
          </a:solidFill>
          <a:ln w="12700" cap="flat" cmpd="sng" algn="ctr">
            <a:noFill/>
            <a:prstDash val="solid"/>
            <a:miter lim="800000"/>
          </a:ln>
          <a:effectLst/>
        </p:spPr>
        <p:txBody>
          <a:bodyPr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fr-FR" sz="2250" b="0" i="0" u="none" strike="noStrike" kern="0" cap="none" spc="0" normalizeH="0" baseline="0" noProof="0" dirty="0">
              <a:ln>
                <a:noFill/>
              </a:ln>
              <a:solidFill>
                <a:srgbClr val="FFFFFF"/>
              </a:solidFill>
              <a:effectLst/>
              <a:uLnTx/>
              <a:uFillTx/>
              <a:latin typeface="Montserrat ExtraBold" pitchFamily="2" charset="0"/>
              <a:ea typeface="+mn-ea"/>
              <a:cs typeface="+mn-cs"/>
              <a:sym typeface="Arial"/>
            </a:endParaRPr>
          </a:p>
        </p:txBody>
      </p:sp>
      <p:sp>
        <p:nvSpPr>
          <p:cNvPr id="7" name="Text Placeholder 3">
            <a:extLst>
              <a:ext uri="{FF2B5EF4-FFF2-40B4-BE49-F238E27FC236}">
                <a16:creationId xmlns:a16="http://schemas.microsoft.com/office/drawing/2014/main" id="{212B1D2C-D469-3FB8-E829-51EA6248B6C3}"/>
              </a:ext>
            </a:extLst>
          </p:cNvPr>
          <p:cNvSpPr txBox="1">
            <a:spLocks/>
          </p:cNvSpPr>
          <p:nvPr/>
        </p:nvSpPr>
        <p:spPr>
          <a:xfrm>
            <a:off x="486484" y="680677"/>
            <a:ext cx="8559897" cy="315514"/>
          </a:xfrm>
          <a:prstGeom prst="rect">
            <a:avLst/>
          </a:prstGeom>
        </p:spPr>
        <p:txBody>
          <a:bodyPr/>
          <a:lstStyle>
            <a:lvl1pPr marL="450850" indent="-450850" algn="l" rtl="0" eaLnBrk="1" fontAlgn="base" hangingPunct="1">
              <a:lnSpc>
                <a:spcPct val="95000"/>
              </a:lnSpc>
              <a:spcBef>
                <a:spcPct val="0"/>
              </a:spcBef>
              <a:spcAft>
                <a:spcPct val="0"/>
              </a:spcAft>
              <a:buClr>
                <a:srgbClr val="4091A7"/>
              </a:buClr>
              <a:buAutoNum type="arabicPeriod"/>
              <a:defRPr sz="2200" b="1">
                <a:solidFill>
                  <a:schemeClr val="tx1"/>
                </a:solidFill>
                <a:latin typeface="+mn-lt"/>
                <a:ea typeface="+mn-ea"/>
                <a:cs typeface="+mn-cs"/>
              </a:defRPr>
            </a:lvl1pPr>
            <a:lvl2pPr marL="989013" indent="-266700" algn="l" rtl="0" eaLnBrk="1" fontAlgn="base" hangingPunct="1">
              <a:lnSpc>
                <a:spcPct val="95000"/>
              </a:lnSpc>
              <a:spcBef>
                <a:spcPct val="50000"/>
              </a:spcBef>
              <a:spcAft>
                <a:spcPct val="0"/>
              </a:spcAft>
              <a:buClr>
                <a:schemeClr val="bg2"/>
              </a:buClr>
              <a:buChar char="•"/>
              <a:defRPr sz="1400">
                <a:solidFill>
                  <a:schemeClr val="hlink"/>
                </a:solidFill>
                <a:latin typeface="+mn-lt"/>
              </a:defRPr>
            </a:lvl2pPr>
            <a:lvl3pPr marL="1397000" indent="-228600" algn="l" rtl="0" eaLnBrk="1" fontAlgn="base" hangingPunct="1">
              <a:lnSpc>
                <a:spcPct val="95000"/>
              </a:lnSpc>
              <a:spcBef>
                <a:spcPct val="0"/>
              </a:spcBef>
              <a:spcAft>
                <a:spcPct val="0"/>
              </a:spcAft>
              <a:buClr>
                <a:schemeClr val="hlink"/>
              </a:buClr>
              <a:buFont typeface="Verdana" pitchFamily="34" charset="0"/>
              <a:buChar char="–"/>
              <a:defRPr sz="1200">
                <a:solidFill>
                  <a:schemeClr val="tx2"/>
                </a:solidFill>
                <a:latin typeface="+mn-lt"/>
              </a:defRPr>
            </a:lvl3pPr>
            <a:lvl4pPr marL="1785938" indent="-209550" algn="l" rtl="0" eaLnBrk="1" fontAlgn="base" hangingPunct="1">
              <a:lnSpc>
                <a:spcPct val="95000"/>
              </a:lnSpc>
              <a:spcBef>
                <a:spcPct val="0"/>
              </a:spcBef>
              <a:spcAft>
                <a:spcPct val="0"/>
              </a:spcAft>
              <a:buChar char="–"/>
              <a:defRPr sz="1100">
                <a:solidFill>
                  <a:schemeClr val="tx2"/>
                </a:solidFill>
                <a:latin typeface="+mn-lt"/>
              </a:defRPr>
            </a:lvl4pPr>
            <a:lvl5pPr marL="1965325" indent="3175" algn="l" rtl="0" eaLnBrk="1" fontAlgn="base" hangingPunct="1">
              <a:lnSpc>
                <a:spcPct val="95000"/>
              </a:lnSpc>
              <a:spcBef>
                <a:spcPct val="0"/>
              </a:spcBef>
              <a:spcAft>
                <a:spcPct val="0"/>
              </a:spcAft>
              <a:defRPr sz="1000">
                <a:solidFill>
                  <a:schemeClr val="tx2"/>
                </a:solidFill>
                <a:latin typeface="+mn-lt"/>
              </a:defRPr>
            </a:lvl5pPr>
            <a:lvl6pPr marL="2422525" indent="3175" algn="l" rtl="0" eaLnBrk="1" fontAlgn="base" hangingPunct="1">
              <a:lnSpc>
                <a:spcPct val="95000"/>
              </a:lnSpc>
              <a:spcBef>
                <a:spcPct val="0"/>
              </a:spcBef>
              <a:spcAft>
                <a:spcPct val="0"/>
              </a:spcAft>
              <a:defRPr sz="1000">
                <a:solidFill>
                  <a:schemeClr val="tx2"/>
                </a:solidFill>
                <a:latin typeface="+mn-lt"/>
              </a:defRPr>
            </a:lvl6pPr>
            <a:lvl7pPr marL="2879725" indent="3175" algn="l" rtl="0" eaLnBrk="1" fontAlgn="base" hangingPunct="1">
              <a:lnSpc>
                <a:spcPct val="95000"/>
              </a:lnSpc>
              <a:spcBef>
                <a:spcPct val="0"/>
              </a:spcBef>
              <a:spcAft>
                <a:spcPct val="0"/>
              </a:spcAft>
              <a:defRPr sz="1000">
                <a:solidFill>
                  <a:schemeClr val="tx2"/>
                </a:solidFill>
                <a:latin typeface="+mn-lt"/>
              </a:defRPr>
            </a:lvl7pPr>
            <a:lvl8pPr marL="3336925" indent="3175" algn="l" rtl="0" eaLnBrk="1" fontAlgn="base" hangingPunct="1">
              <a:lnSpc>
                <a:spcPct val="95000"/>
              </a:lnSpc>
              <a:spcBef>
                <a:spcPct val="0"/>
              </a:spcBef>
              <a:spcAft>
                <a:spcPct val="0"/>
              </a:spcAft>
              <a:defRPr sz="1000">
                <a:solidFill>
                  <a:schemeClr val="tx2"/>
                </a:solidFill>
                <a:latin typeface="+mn-lt"/>
              </a:defRPr>
            </a:lvl8pPr>
            <a:lvl9pPr marL="3794125" indent="3175" algn="l" rtl="0" eaLnBrk="1" fontAlgn="base" hangingPunct="1">
              <a:lnSpc>
                <a:spcPct val="95000"/>
              </a:lnSpc>
              <a:spcBef>
                <a:spcPct val="0"/>
              </a:spcBef>
              <a:spcAft>
                <a:spcPct val="0"/>
              </a:spcAft>
              <a:defRPr sz="1000">
                <a:solidFill>
                  <a:schemeClr val="tx2"/>
                </a:solidFill>
                <a:latin typeface="+mn-lt"/>
              </a:defRPr>
            </a:lvl9pPr>
          </a:lstStyle>
          <a:p>
            <a:pPr marL="0" marR="0" lvl="0" indent="0" algn="l" defTabSz="914400" rtl="0" eaLnBrk="1" fontAlgn="base" latinLnBrk="0" hangingPunct="1">
              <a:lnSpc>
                <a:spcPct val="95000"/>
              </a:lnSpc>
              <a:spcBef>
                <a:spcPct val="0"/>
              </a:spcBef>
              <a:spcAft>
                <a:spcPct val="0"/>
              </a:spcAft>
              <a:buClr>
                <a:srgbClr val="4091A7"/>
              </a:buClr>
              <a:buSzTx/>
              <a:buFontTx/>
              <a:buNone/>
              <a:tabLst/>
              <a:defRPr/>
            </a:pPr>
            <a:endParaRPr kumimoji="0" lang="en-US" sz="1500" b="1" i="0" u="none" strike="noStrike" kern="0" cap="none" spc="0" normalizeH="0" baseline="0" noProof="0" dirty="0">
              <a:ln>
                <a:noFill/>
              </a:ln>
              <a:solidFill>
                <a:srgbClr val="3F589E"/>
              </a:solidFill>
              <a:effectLst/>
              <a:uLnTx/>
              <a:uFillTx/>
              <a:latin typeface="Arial" panose="020B0604020202020204" pitchFamily="34" charset="0"/>
              <a:ea typeface="+mn-ea"/>
              <a:cs typeface="Arial" panose="020B0604020202020204" pitchFamily="34" charset="0"/>
            </a:endParaRPr>
          </a:p>
        </p:txBody>
      </p:sp>
      <p:graphicFrame>
        <p:nvGraphicFramePr>
          <p:cNvPr id="3" name="Table 2">
            <a:extLst>
              <a:ext uri="{FF2B5EF4-FFF2-40B4-BE49-F238E27FC236}">
                <a16:creationId xmlns:a16="http://schemas.microsoft.com/office/drawing/2014/main" id="{B965F424-B4DC-538E-05BB-171E6F89B56E}"/>
              </a:ext>
            </a:extLst>
          </p:cNvPr>
          <p:cNvGraphicFramePr>
            <a:graphicFrameLocks noGrp="1"/>
          </p:cNvGraphicFramePr>
          <p:nvPr>
            <p:extLst>
              <p:ext uri="{D42A27DB-BD31-4B8C-83A1-F6EECF244321}">
                <p14:modId xmlns:p14="http://schemas.microsoft.com/office/powerpoint/2010/main" val="3620447998"/>
              </p:ext>
            </p:extLst>
          </p:nvPr>
        </p:nvGraphicFramePr>
        <p:xfrm>
          <a:off x="486485" y="959406"/>
          <a:ext cx="7963831" cy="3657769"/>
        </p:xfrm>
        <a:graphic>
          <a:graphicData uri="http://schemas.openxmlformats.org/drawingml/2006/table">
            <a:tbl>
              <a:tblPr>
                <a:tableStyleId>{9D7B26C5-4107-4FEC-AEDC-1716B250A1EF}</a:tableStyleId>
              </a:tblPr>
              <a:tblGrid>
                <a:gridCol w="728986">
                  <a:extLst>
                    <a:ext uri="{9D8B030D-6E8A-4147-A177-3AD203B41FA5}">
                      <a16:colId xmlns:a16="http://schemas.microsoft.com/office/drawing/2014/main" val="4109917487"/>
                    </a:ext>
                  </a:extLst>
                </a:gridCol>
                <a:gridCol w="825266">
                  <a:extLst>
                    <a:ext uri="{9D8B030D-6E8A-4147-A177-3AD203B41FA5}">
                      <a16:colId xmlns:a16="http://schemas.microsoft.com/office/drawing/2014/main" val="564663193"/>
                    </a:ext>
                  </a:extLst>
                </a:gridCol>
                <a:gridCol w="1843098">
                  <a:extLst>
                    <a:ext uri="{9D8B030D-6E8A-4147-A177-3AD203B41FA5}">
                      <a16:colId xmlns:a16="http://schemas.microsoft.com/office/drawing/2014/main" val="278216947"/>
                    </a:ext>
                  </a:extLst>
                </a:gridCol>
                <a:gridCol w="1389201">
                  <a:extLst>
                    <a:ext uri="{9D8B030D-6E8A-4147-A177-3AD203B41FA5}">
                      <a16:colId xmlns:a16="http://schemas.microsoft.com/office/drawing/2014/main" val="2639065280"/>
                    </a:ext>
                  </a:extLst>
                </a:gridCol>
                <a:gridCol w="1884361">
                  <a:extLst>
                    <a:ext uri="{9D8B030D-6E8A-4147-A177-3AD203B41FA5}">
                      <a16:colId xmlns:a16="http://schemas.microsoft.com/office/drawing/2014/main" val="1739306550"/>
                    </a:ext>
                  </a:extLst>
                </a:gridCol>
                <a:gridCol w="1292919">
                  <a:extLst>
                    <a:ext uri="{9D8B030D-6E8A-4147-A177-3AD203B41FA5}">
                      <a16:colId xmlns:a16="http://schemas.microsoft.com/office/drawing/2014/main" val="2258413600"/>
                    </a:ext>
                  </a:extLst>
                </a:gridCol>
              </a:tblGrid>
              <a:tr h="525450">
                <a:tc>
                  <a:txBody>
                    <a:bodyPr/>
                    <a:lstStyle/>
                    <a:p>
                      <a:pPr algn="ctr" fontAlgn="b"/>
                      <a:r>
                        <a:rPr lang="en-US" sz="1000" b="1" u="none" strike="noStrike" dirty="0">
                          <a:solidFill>
                            <a:schemeClr val="bg1"/>
                          </a:solidFill>
                          <a:effectLst/>
                          <a:latin typeface="Arial" panose="020B0604020202020204" pitchFamily="34" charset="0"/>
                          <a:cs typeface="Arial" panose="020B0604020202020204" pitchFamily="34" charset="0"/>
                        </a:rPr>
                        <a:t>Rank</a:t>
                      </a:r>
                      <a:endParaRPr lang="en-US" sz="1000" b="1" i="0" u="none" strike="noStrike" dirty="0">
                        <a:solidFill>
                          <a:schemeClr val="bg1"/>
                        </a:solidFill>
                        <a:effectLst/>
                        <a:latin typeface="Arial" panose="020B0604020202020204" pitchFamily="34" charset="0"/>
                        <a:cs typeface="Arial" panose="020B0604020202020204" pitchFamily="34" charset="0"/>
                      </a:endParaRPr>
                    </a:p>
                  </a:txBody>
                  <a:tcPr marL="6350" marR="6350" marT="6350" marB="0" anchor="ctr">
                    <a:lnL>
                      <a:noFill/>
                    </a:lnL>
                    <a:lnR>
                      <a:noFill/>
                    </a:lnR>
                    <a:lnT w="1905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581D74"/>
                    </a:solidFill>
                  </a:tcPr>
                </a:tc>
                <a:tc>
                  <a:txBody>
                    <a:bodyPr/>
                    <a:lstStyle/>
                    <a:p>
                      <a:pPr algn="ctr" fontAlgn="b"/>
                      <a:r>
                        <a:rPr lang="en-US" sz="1000" b="1" u="none" strike="noStrike" dirty="0">
                          <a:solidFill>
                            <a:schemeClr val="bg1"/>
                          </a:solidFill>
                          <a:effectLst/>
                          <a:latin typeface="Arial" panose="020B0604020202020204" pitchFamily="34" charset="0"/>
                          <a:cs typeface="Arial" panose="020B0604020202020204" pitchFamily="34" charset="0"/>
                        </a:rPr>
                        <a:t>Country</a:t>
                      </a:r>
                      <a:endParaRPr lang="en-US" sz="1000" b="1" i="0" u="none" strike="noStrike" dirty="0">
                        <a:solidFill>
                          <a:schemeClr val="bg1"/>
                        </a:solidFill>
                        <a:effectLst/>
                        <a:latin typeface="Arial" panose="020B0604020202020204" pitchFamily="34" charset="0"/>
                        <a:cs typeface="Arial" panose="020B0604020202020204" pitchFamily="34" charset="0"/>
                      </a:endParaRPr>
                    </a:p>
                  </a:txBody>
                  <a:tcPr marL="6350" marR="6350" marT="6350" marB="0" anchor="ctr">
                    <a:lnL>
                      <a:noFill/>
                    </a:lnL>
                    <a:lnR>
                      <a:noFill/>
                    </a:lnR>
                    <a:lnT w="1905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581D74"/>
                    </a:solidFill>
                  </a:tcPr>
                </a:tc>
                <a:tc>
                  <a:txBody>
                    <a:bodyPr/>
                    <a:lstStyle/>
                    <a:p>
                      <a:pPr algn="ctr" fontAlgn="b"/>
                      <a:r>
                        <a:rPr lang="en-US" sz="1000" b="1" u="none" strike="noStrike" dirty="0">
                          <a:solidFill>
                            <a:schemeClr val="bg1"/>
                          </a:solidFill>
                          <a:effectLst/>
                          <a:latin typeface="Arial" panose="020B0604020202020204" pitchFamily="34" charset="0"/>
                          <a:cs typeface="Arial" panose="020B0604020202020204" pitchFamily="34" charset="0"/>
                        </a:rPr>
                        <a:t>Procurement of Major Arms</a:t>
                      </a:r>
                      <a:endParaRPr lang="en-US" sz="1000" b="1" i="0" u="none" strike="noStrike" dirty="0">
                        <a:solidFill>
                          <a:schemeClr val="bg1"/>
                        </a:solidFill>
                        <a:effectLst/>
                        <a:latin typeface="Arial" panose="020B0604020202020204" pitchFamily="34" charset="0"/>
                        <a:cs typeface="Arial" panose="020B0604020202020204" pitchFamily="34" charset="0"/>
                      </a:endParaRPr>
                    </a:p>
                  </a:txBody>
                  <a:tcPr marL="6350" marR="6350" marT="6350" marB="0" anchor="ctr">
                    <a:lnL>
                      <a:noFill/>
                    </a:lnL>
                    <a:lnR>
                      <a:noFill/>
                    </a:lnR>
                    <a:lnT w="1905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581D74"/>
                    </a:solidFill>
                  </a:tcPr>
                </a:tc>
                <a:tc>
                  <a:txBody>
                    <a:bodyPr/>
                    <a:lstStyle/>
                    <a:p>
                      <a:pPr algn="ctr" fontAlgn="b"/>
                      <a:r>
                        <a:rPr lang="en-US" sz="1000" b="1" u="none" strike="noStrike" dirty="0">
                          <a:solidFill>
                            <a:schemeClr val="bg1"/>
                          </a:solidFill>
                          <a:effectLst/>
                          <a:latin typeface="Arial" panose="020B0604020202020204" pitchFamily="34" charset="0"/>
                          <a:cs typeface="Arial" panose="020B0604020202020204" pitchFamily="34" charset="0"/>
                        </a:rPr>
                        <a:t>Arms Company Sales</a:t>
                      </a:r>
                      <a:endParaRPr lang="en-US" sz="1000" b="1" i="0" u="none" strike="noStrike" dirty="0">
                        <a:solidFill>
                          <a:schemeClr val="bg1"/>
                        </a:solidFill>
                        <a:effectLst/>
                        <a:latin typeface="Arial" panose="020B0604020202020204" pitchFamily="34" charset="0"/>
                        <a:cs typeface="Arial" panose="020B0604020202020204" pitchFamily="34" charset="0"/>
                      </a:endParaRPr>
                    </a:p>
                  </a:txBody>
                  <a:tcPr marL="6350" marR="6350" marT="6350" marB="0" anchor="ctr">
                    <a:lnL>
                      <a:noFill/>
                    </a:lnL>
                    <a:lnR>
                      <a:noFill/>
                    </a:lnR>
                    <a:lnT w="1905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581D74"/>
                    </a:solidFill>
                  </a:tcPr>
                </a:tc>
                <a:tc>
                  <a:txBody>
                    <a:bodyPr/>
                    <a:lstStyle/>
                    <a:p>
                      <a:pPr algn="ctr" fontAlgn="b"/>
                      <a:r>
                        <a:rPr lang="en-US" sz="1000" b="1" u="none" strike="noStrike" dirty="0">
                          <a:solidFill>
                            <a:schemeClr val="bg1"/>
                          </a:solidFill>
                          <a:effectLst/>
                          <a:latin typeface="Arial" panose="020B0604020202020204" pitchFamily="34" charset="0"/>
                          <a:cs typeface="Arial" panose="020B0604020202020204" pitchFamily="34" charset="0"/>
                        </a:rPr>
                        <a:t>Uncrewed Maritime Vehicles</a:t>
                      </a:r>
                      <a:endParaRPr lang="en-US" sz="1000" b="1" i="0" u="none" strike="noStrike" dirty="0">
                        <a:solidFill>
                          <a:schemeClr val="bg1"/>
                        </a:solidFill>
                        <a:effectLst/>
                        <a:latin typeface="Arial" panose="020B0604020202020204" pitchFamily="34" charset="0"/>
                        <a:cs typeface="Arial" panose="020B0604020202020204" pitchFamily="34" charset="0"/>
                      </a:endParaRPr>
                    </a:p>
                  </a:txBody>
                  <a:tcPr marL="6350" marR="6350" marT="6350" marB="0" anchor="ctr">
                    <a:lnL>
                      <a:noFill/>
                    </a:lnL>
                    <a:lnR w="1905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581D74"/>
                    </a:solidFill>
                  </a:tcPr>
                </a:tc>
                <a:tc>
                  <a:txBody>
                    <a:bodyPr/>
                    <a:lstStyle/>
                    <a:p>
                      <a:pPr algn="ctr" fontAlgn="b"/>
                      <a:r>
                        <a:rPr lang="en-US" sz="1000" b="1" u="none" strike="noStrike" dirty="0">
                          <a:solidFill>
                            <a:schemeClr val="bg1"/>
                          </a:solidFill>
                          <a:effectLst/>
                          <a:latin typeface="Arial" panose="020B0604020202020204" pitchFamily="34" charset="0"/>
                          <a:cs typeface="Arial" panose="020B0604020202020204" pitchFamily="34" charset="0"/>
                        </a:rPr>
                        <a:t>Self Reliance Score</a:t>
                      </a:r>
                      <a:endParaRPr lang="en-US" sz="1000" b="1" i="0" u="none" strike="noStrike" dirty="0">
                        <a:solidFill>
                          <a:schemeClr val="bg1"/>
                        </a:solidFill>
                        <a:effectLst/>
                        <a:latin typeface="Arial" panose="020B0604020202020204" pitchFamily="34" charset="0"/>
                        <a:cs typeface="Arial" panose="020B0604020202020204" pitchFamily="34" charset="0"/>
                      </a:endParaRPr>
                    </a:p>
                  </a:txBody>
                  <a:tcPr marL="6350" marR="6350" marT="635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581D74"/>
                    </a:solidFill>
                  </a:tcPr>
                </a:tc>
                <a:extLst>
                  <a:ext uri="{0D108BD9-81ED-4DB2-BD59-A6C34878D82A}">
                    <a16:rowId xmlns:a16="http://schemas.microsoft.com/office/drawing/2014/main" val="2201266819"/>
                  </a:ext>
                </a:extLst>
              </a:tr>
              <a:tr h="283237">
                <a:tc>
                  <a:txBody>
                    <a:bodyPr/>
                    <a:lstStyle/>
                    <a:p>
                      <a:pPr algn="ctr" fontAlgn="b"/>
                      <a:r>
                        <a:rPr lang="en-US" sz="1000" u="none" strike="noStrike" dirty="0">
                          <a:effectLst/>
                          <a:latin typeface="Arial" panose="020B0604020202020204" pitchFamily="34" charset="0"/>
                          <a:cs typeface="Arial" panose="020B0604020202020204" pitchFamily="34" charset="0"/>
                        </a:rPr>
                        <a:t>1</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fontAlgn="b"/>
                      <a:r>
                        <a:rPr lang="en-US" sz="1000" u="none" strike="noStrike" dirty="0">
                          <a:effectLst/>
                          <a:latin typeface="Arial" panose="020B0604020202020204" pitchFamily="34" charset="0"/>
                          <a:cs typeface="Arial" panose="020B0604020202020204" pitchFamily="34" charset="0"/>
                        </a:rPr>
                        <a:t>China</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fontAlgn="b"/>
                      <a:r>
                        <a:rPr lang="en-US" sz="1000" u="none" strike="noStrike" dirty="0">
                          <a:effectLst/>
                          <a:latin typeface="Arial" panose="020B0604020202020204" pitchFamily="34" charset="0"/>
                          <a:cs typeface="Arial" panose="020B0604020202020204" pitchFamily="34" charset="0"/>
                        </a:rPr>
                        <a:t>105</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fontAlgn="b"/>
                      <a:r>
                        <a:rPr lang="en-US" sz="1000" u="none" strike="noStrike" dirty="0">
                          <a:effectLst/>
                          <a:latin typeface="Arial" panose="020B0604020202020204" pitchFamily="34" charset="0"/>
                          <a:cs typeface="Arial" panose="020B0604020202020204" pitchFamily="34" charset="0"/>
                        </a:rPr>
                        <a:t>200</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fontAlgn="b"/>
                      <a:r>
                        <a:rPr lang="en-US" sz="1000" u="none" strike="noStrike" dirty="0">
                          <a:effectLst/>
                          <a:latin typeface="Arial" panose="020B0604020202020204" pitchFamily="34" charset="0"/>
                          <a:cs typeface="Arial" panose="020B0604020202020204" pitchFamily="34" charset="0"/>
                        </a:rPr>
                        <a:t>25</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a:noFill/>
                    </a:lnL>
                    <a:lnR w="190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fontAlgn="b"/>
                      <a:r>
                        <a:rPr lang="en-US" sz="1000" u="none" strike="noStrike" dirty="0">
                          <a:effectLst/>
                          <a:latin typeface="Arial" panose="020B0604020202020204" pitchFamily="34" charset="0"/>
                          <a:cs typeface="Arial" panose="020B0604020202020204" pitchFamily="34" charset="0"/>
                        </a:rPr>
                        <a:t>330</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036069539"/>
                  </a:ext>
                </a:extLst>
              </a:tr>
              <a:tr h="283237">
                <a:tc>
                  <a:txBody>
                    <a:bodyPr/>
                    <a:lstStyle/>
                    <a:p>
                      <a:pPr algn="ctr" fontAlgn="b"/>
                      <a:r>
                        <a:rPr lang="en-US" sz="1000" u="none" strike="noStrike" dirty="0">
                          <a:effectLst/>
                          <a:latin typeface="Arial" panose="020B0604020202020204" pitchFamily="34" charset="0"/>
                          <a:cs typeface="Arial" panose="020B0604020202020204" pitchFamily="34" charset="0"/>
                        </a:rPr>
                        <a:t>2</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D9B2EC"/>
                    </a:solidFill>
                  </a:tcPr>
                </a:tc>
                <a:tc>
                  <a:txBody>
                    <a:bodyPr/>
                    <a:lstStyle/>
                    <a:p>
                      <a:pPr algn="ctr" fontAlgn="b"/>
                      <a:r>
                        <a:rPr lang="en-US" sz="1000" u="none" strike="noStrike" dirty="0">
                          <a:effectLst/>
                          <a:latin typeface="Arial" panose="020B0604020202020204" pitchFamily="34" charset="0"/>
                          <a:cs typeface="Arial" panose="020B0604020202020204" pitchFamily="34" charset="0"/>
                        </a:rPr>
                        <a:t>Japan</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D9B2EC"/>
                    </a:solidFill>
                  </a:tcPr>
                </a:tc>
                <a:tc>
                  <a:txBody>
                    <a:bodyPr/>
                    <a:lstStyle/>
                    <a:p>
                      <a:pPr algn="ctr" fontAlgn="b"/>
                      <a:r>
                        <a:rPr lang="en-US" sz="1000" u="none" strike="noStrike" dirty="0">
                          <a:effectLst/>
                          <a:latin typeface="Arial" panose="020B0604020202020204" pitchFamily="34" charset="0"/>
                          <a:cs typeface="Arial" panose="020B0604020202020204" pitchFamily="34" charset="0"/>
                        </a:rPr>
                        <a:t>92</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D9B2EC"/>
                    </a:solidFill>
                  </a:tcPr>
                </a:tc>
                <a:tc>
                  <a:txBody>
                    <a:bodyPr/>
                    <a:lstStyle/>
                    <a:p>
                      <a:pPr algn="ctr" fontAlgn="b"/>
                      <a:r>
                        <a:rPr lang="en-US" sz="1000" u="none" strike="noStrike" dirty="0">
                          <a:effectLst/>
                          <a:latin typeface="Arial" panose="020B0604020202020204" pitchFamily="34" charset="0"/>
                          <a:cs typeface="Arial" panose="020B0604020202020204" pitchFamily="34" charset="0"/>
                        </a:rPr>
                        <a:t>28</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D9B2EC"/>
                    </a:solidFill>
                  </a:tcPr>
                </a:tc>
                <a:tc>
                  <a:txBody>
                    <a:bodyPr/>
                    <a:lstStyle/>
                    <a:p>
                      <a:pPr algn="ctr" fontAlgn="b"/>
                      <a:r>
                        <a:rPr lang="en-US" sz="1000" u="none" strike="noStrike" dirty="0">
                          <a:effectLst/>
                          <a:latin typeface="Arial" panose="020B0604020202020204" pitchFamily="34" charset="0"/>
                          <a:cs typeface="Arial" panose="020B0604020202020204" pitchFamily="34" charset="0"/>
                        </a:rPr>
                        <a:t>11</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a:noFill/>
                    </a:lnL>
                    <a:lnR w="190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B2EC"/>
                    </a:solidFill>
                  </a:tcPr>
                </a:tc>
                <a:tc>
                  <a:txBody>
                    <a:bodyPr/>
                    <a:lstStyle/>
                    <a:p>
                      <a:pPr algn="ctr" fontAlgn="b"/>
                      <a:r>
                        <a:rPr lang="en-US" sz="1000" u="none" strike="noStrike" dirty="0">
                          <a:effectLst/>
                          <a:latin typeface="Arial" panose="020B0604020202020204" pitchFamily="34" charset="0"/>
                          <a:cs typeface="Arial" panose="020B0604020202020204" pitchFamily="34" charset="0"/>
                        </a:rPr>
                        <a:t>131</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B2EC"/>
                    </a:solidFill>
                  </a:tcPr>
                </a:tc>
                <a:extLst>
                  <a:ext uri="{0D108BD9-81ED-4DB2-BD59-A6C34878D82A}">
                    <a16:rowId xmlns:a16="http://schemas.microsoft.com/office/drawing/2014/main" val="909864476"/>
                  </a:ext>
                </a:extLst>
              </a:tr>
              <a:tr h="299782">
                <a:tc>
                  <a:txBody>
                    <a:bodyPr/>
                    <a:lstStyle/>
                    <a:p>
                      <a:pPr algn="ctr" fontAlgn="b"/>
                      <a:r>
                        <a:rPr lang="en-US" sz="1000" u="none" strike="noStrike" dirty="0">
                          <a:effectLst/>
                          <a:latin typeface="Arial" panose="020B0604020202020204" pitchFamily="34" charset="0"/>
                          <a:cs typeface="Arial" panose="020B0604020202020204" pitchFamily="34" charset="0"/>
                        </a:rPr>
                        <a:t>3</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fontAlgn="b"/>
                      <a:r>
                        <a:rPr lang="en-US" sz="1000" u="none" strike="noStrike" dirty="0">
                          <a:effectLst/>
                          <a:latin typeface="Arial" panose="020B0604020202020204" pitchFamily="34" charset="0"/>
                          <a:cs typeface="Arial" panose="020B0604020202020204" pitchFamily="34" charset="0"/>
                        </a:rPr>
                        <a:t>South Korea</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fontAlgn="b"/>
                      <a:r>
                        <a:rPr lang="en-US" sz="1000" u="none" strike="noStrike" dirty="0">
                          <a:effectLst/>
                          <a:latin typeface="Arial" panose="020B0604020202020204" pitchFamily="34" charset="0"/>
                          <a:cs typeface="Arial" panose="020B0604020202020204" pitchFamily="34" charset="0"/>
                        </a:rPr>
                        <a:t>63</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fontAlgn="b"/>
                      <a:r>
                        <a:rPr lang="en-US" sz="1000" u="none" strike="noStrike" dirty="0">
                          <a:effectLst/>
                          <a:latin typeface="Arial" panose="020B0604020202020204" pitchFamily="34" charset="0"/>
                          <a:cs typeface="Arial" panose="020B0604020202020204" pitchFamily="34" charset="0"/>
                        </a:rPr>
                        <a:t>20</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fontAlgn="b"/>
                      <a:r>
                        <a:rPr lang="en-US" sz="1000" u="none" strike="noStrike" dirty="0">
                          <a:effectLst/>
                          <a:latin typeface="Arial" panose="020B0604020202020204" pitchFamily="34" charset="0"/>
                          <a:cs typeface="Arial" panose="020B0604020202020204" pitchFamily="34" charset="0"/>
                        </a:rPr>
                        <a:t>9</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a:noFill/>
                    </a:lnL>
                    <a:lnR w="190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fontAlgn="b"/>
                      <a:r>
                        <a:rPr lang="en-US" sz="1000" u="none" strike="noStrike" dirty="0">
                          <a:effectLst/>
                          <a:latin typeface="Arial" panose="020B0604020202020204" pitchFamily="34" charset="0"/>
                          <a:cs typeface="Arial" panose="020B0604020202020204" pitchFamily="34" charset="0"/>
                        </a:rPr>
                        <a:t>92</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27754553"/>
                  </a:ext>
                </a:extLst>
              </a:tr>
              <a:tr h="283237">
                <a:tc>
                  <a:txBody>
                    <a:bodyPr/>
                    <a:lstStyle/>
                    <a:p>
                      <a:pPr marL="0" algn="ctr" defTabSz="685800" rtl="0" eaLnBrk="1" fontAlgn="b" latinLnBrk="0" hangingPunct="1"/>
                      <a:r>
                        <a:rPr lang="en-US" sz="1000" u="none" strike="noStrike" kern="1200" dirty="0">
                          <a:solidFill>
                            <a:schemeClr val="tx1"/>
                          </a:solidFill>
                          <a:effectLst/>
                          <a:latin typeface="Arial" panose="020B0604020202020204" pitchFamily="34" charset="0"/>
                          <a:ea typeface="+mn-ea"/>
                          <a:cs typeface="Arial" panose="020B0604020202020204" pitchFamily="34" charset="0"/>
                        </a:rPr>
                        <a:t>4</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D9B2EC"/>
                    </a:solidFill>
                  </a:tcPr>
                </a:tc>
                <a:tc>
                  <a:txBody>
                    <a:bodyPr/>
                    <a:lstStyle/>
                    <a:p>
                      <a:pPr marL="0" algn="ctr" defTabSz="685800" rtl="0" eaLnBrk="1" fontAlgn="b" latinLnBrk="0" hangingPunct="1"/>
                      <a:r>
                        <a:rPr lang="en-US" sz="1000" u="none" strike="noStrike" kern="1200" dirty="0">
                          <a:solidFill>
                            <a:schemeClr val="tx1"/>
                          </a:solidFill>
                          <a:effectLst/>
                          <a:latin typeface="Arial" panose="020B0604020202020204" pitchFamily="34" charset="0"/>
                          <a:ea typeface="+mn-ea"/>
                          <a:cs typeface="Arial" panose="020B0604020202020204" pitchFamily="34" charset="0"/>
                        </a:rPr>
                        <a:t>India</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D9B2EC"/>
                    </a:solidFill>
                  </a:tcPr>
                </a:tc>
                <a:tc>
                  <a:txBody>
                    <a:bodyPr/>
                    <a:lstStyle/>
                    <a:p>
                      <a:pPr marL="0" algn="ctr" defTabSz="685800" rtl="0" eaLnBrk="1" fontAlgn="b" latinLnBrk="0" hangingPunct="1"/>
                      <a:r>
                        <a:rPr lang="en-US" sz="1000" u="none" strike="noStrike" kern="1200" dirty="0">
                          <a:solidFill>
                            <a:schemeClr val="tx1"/>
                          </a:solidFill>
                          <a:effectLst/>
                          <a:latin typeface="Arial" panose="020B0604020202020204" pitchFamily="34" charset="0"/>
                          <a:ea typeface="+mn-ea"/>
                          <a:cs typeface="Arial" panose="020B0604020202020204" pitchFamily="34" charset="0"/>
                        </a:rPr>
                        <a:t>63</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D9B2EC"/>
                    </a:solidFill>
                  </a:tcPr>
                </a:tc>
                <a:tc>
                  <a:txBody>
                    <a:bodyPr/>
                    <a:lstStyle/>
                    <a:p>
                      <a:pPr marL="0" algn="ctr" defTabSz="685800" rtl="0" eaLnBrk="1" fontAlgn="b" latinLnBrk="0" hangingPunct="1"/>
                      <a:r>
                        <a:rPr lang="en-US" sz="1000" u="none" strike="noStrike" kern="1200" dirty="0">
                          <a:solidFill>
                            <a:schemeClr val="tx1"/>
                          </a:solidFill>
                          <a:effectLst/>
                          <a:latin typeface="Arial" panose="020B0604020202020204" pitchFamily="34" charset="0"/>
                          <a:ea typeface="+mn-ea"/>
                          <a:cs typeface="Arial" panose="020B0604020202020204" pitchFamily="34" charset="0"/>
                        </a:rPr>
                        <a:t>21</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D9B2EC"/>
                    </a:solidFill>
                  </a:tcPr>
                </a:tc>
                <a:tc>
                  <a:txBody>
                    <a:bodyPr/>
                    <a:lstStyle/>
                    <a:p>
                      <a:pPr marL="0" algn="ctr" defTabSz="685800" rtl="0" eaLnBrk="1" fontAlgn="b" latinLnBrk="0" hangingPunct="1"/>
                      <a:r>
                        <a:rPr lang="en-US" sz="1000" u="none" strike="noStrike" kern="1200" dirty="0">
                          <a:solidFill>
                            <a:schemeClr val="tx1"/>
                          </a:solidFill>
                          <a:effectLst/>
                          <a:latin typeface="Arial" panose="020B0604020202020204" pitchFamily="34" charset="0"/>
                          <a:ea typeface="+mn-ea"/>
                          <a:cs typeface="Arial" panose="020B0604020202020204" pitchFamily="34" charset="0"/>
                        </a:rPr>
                        <a:t>8</a:t>
                      </a:r>
                    </a:p>
                  </a:txBody>
                  <a:tcPr marL="6350" marR="6350" marT="6350" marB="0" anchor="ctr">
                    <a:lnL>
                      <a:noFill/>
                    </a:lnL>
                    <a:lnR w="190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B2EC"/>
                    </a:solidFill>
                  </a:tcPr>
                </a:tc>
                <a:tc>
                  <a:txBody>
                    <a:bodyPr/>
                    <a:lstStyle/>
                    <a:p>
                      <a:pPr marL="0" algn="ctr" defTabSz="685800" rtl="0" eaLnBrk="1" fontAlgn="b" latinLnBrk="0" hangingPunct="1"/>
                      <a:r>
                        <a:rPr lang="en-US" sz="1000" u="none" strike="noStrike" kern="1200" dirty="0">
                          <a:solidFill>
                            <a:schemeClr val="tx1"/>
                          </a:solidFill>
                          <a:effectLst/>
                          <a:latin typeface="Arial" panose="020B0604020202020204" pitchFamily="34" charset="0"/>
                          <a:ea typeface="+mn-ea"/>
                          <a:cs typeface="Arial" panose="020B0604020202020204" pitchFamily="34" charset="0"/>
                        </a:rPr>
                        <a:t>91</a:t>
                      </a:r>
                    </a:p>
                  </a:txBody>
                  <a:tcPr marL="6350" marR="6350" marT="635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B2EC"/>
                    </a:solidFill>
                  </a:tcPr>
                </a:tc>
                <a:extLst>
                  <a:ext uri="{0D108BD9-81ED-4DB2-BD59-A6C34878D82A}">
                    <a16:rowId xmlns:a16="http://schemas.microsoft.com/office/drawing/2014/main" val="3764009098"/>
                  </a:ext>
                </a:extLst>
              </a:tr>
              <a:tr h="283237">
                <a:tc>
                  <a:txBody>
                    <a:bodyPr/>
                    <a:lstStyle/>
                    <a:p>
                      <a:pPr algn="ctr" fontAlgn="b"/>
                      <a:r>
                        <a:rPr lang="en-US" sz="1000" u="none" strike="noStrike">
                          <a:effectLst/>
                          <a:latin typeface="Arial" panose="020B0604020202020204" pitchFamily="34" charset="0"/>
                          <a:cs typeface="Arial" panose="020B0604020202020204" pitchFamily="34" charset="0"/>
                        </a:rPr>
                        <a:t>5</a:t>
                      </a: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fontAlgn="b"/>
                      <a:r>
                        <a:rPr lang="en-US" sz="1000" u="none" strike="noStrike">
                          <a:effectLst/>
                          <a:latin typeface="Arial" panose="020B0604020202020204" pitchFamily="34" charset="0"/>
                          <a:cs typeface="Arial" panose="020B0604020202020204" pitchFamily="34" charset="0"/>
                        </a:rPr>
                        <a:t>Taiwan</a:t>
                      </a: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fontAlgn="b"/>
                      <a:r>
                        <a:rPr lang="en-US" sz="1000" u="none" strike="noStrike">
                          <a:effectLst/>
                          <a:latin typeface="Arial" panose="020B0604020202020204" pitchFamily="34" charset="0"/>
                          <a:cs typeface="Arial" panose="020B0604020202020204" pitchFamily="34" charset="0"/>
                        </a:rPr>
                        <a:t>70</a:t>
                      </a: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fontAlgn="b"/>
                      <a:r>
                        <a:rPr lang="en-US" sz="1000" u="none" strike="noStrike" dirty="0">
                          <a:effectLst/>
                          <a:latin typeface="Arial" panose="020B0604020202020204" pitchFamily="34" charset="0"/>
                          <a:cs typeface="Arial" panose="020B0604020202020204" pitchFamily="34" charset="0"/>
                        </a:rPr>
                        <a:t>8</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fontAlgn="b"/>
                      <a:r>
                        <a:rPr lang="en-US" sz="1000" u="none" strike="noStrike" dirty="0">
                          <a:effectLst/>
                          <a:latin typeface="Arial" panose="020B0604020202020204" pitchFamily="34" charset="0"/>
                          <a:cs typeface="Arial" panose="020B0604020202020204" pitchFamily="34" charset="0"/>
                        </a:rPr>
                        <a:t>6</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a:noFill/>
                    </a:lnL>
                    <a:lnR w="190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fontAlgn="b"/>
                      <a:r>
                        <a:rPr lang="en-US" sz="1000" u="none" strike="noStrike" dirty="0">
                          <a:effectLst/>
                          <a:latin typeface="Arial" panose="020B0604020202020204" pitchFamily="34" charset="0"/>
                          <a:cs typeface="Arial" panose="020B0604020202020204" pitchFamily="34" charset="0"/>
                        </a:rPr>
                        <a:t>84</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111265697"/>
                  </a:ext>
                </a:extLst>
              </a:tr>
              <a:tr h="283237">
                <a:tc>
                  <a:txBody>
                    <a:bodyPr/>
                    <a:lstStyle/>
                    <a:p>
                      <a:pPr algn="ctr" fontAlgn="b"/>
                      <a:r>
                        <a:rPr lang="en-US" sz="1000" u="none" strike="noStrike" dirty="0">
                          <a:effectLst/>
                          <a:latin typeface="Arial" panose="020B0604020202020204" pitchFamily="34" charset="0"/>
                          <a:cs typeface="Arial" panose="020B0604020202020204" pitchFamily="34" charset="0"/>
                        </a:rPr>
                        <a:t>6</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D9B2EC"/>
                    </a:solidFill>
                  </a:tcPr>
                </a:tc>
                <a:tc>
                  <a:txBody>
                    <a:bodyPr/>
                    <a:lstStyle/>
                    <a:p>
                      <a:pPr algn="ctr" fontAlgn="b"/>
                      <a:r>
                        <a:rPr lang="en-US" sz="1000" u="none" strike="noStrike" dirty="0">
                          <a:effectLst/>
                          <a:latin typeface="Arial" panose="020B0604020202020204" pitchFamily="34" charset="0"/>
                          <a:cs typeface="Arial" panose="020B0604020202020204" pitchFamily="34" charset="0"/>
                        </a:rPr>
                        <a:t>Australia</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D9B2EC"/>
                    </a:solidFill>
                  </a:tcPr>
                </a:tc>
                <a:tc>
                  <a:txBody>
                    <a:bodyPr/>
                    <a:lstStyle/>
                    <a:p>
                      <a:pPr algn="ctr" fontAlgn="b"/>
                      <a:r>
                        <a:rPr lang="en-US" sz="1000" u="none" strike="noStrike" dirty="0">
                          <a:effectLst/>
                          <a:latin typeface="Arial" panose="020B0604020202020204" pitchFamily="34" charset="0"/>
                          <a:cs typeface="Arial" panose="020B0604020202020204" pitchFamily="34" charset="0"/>
                        </a:rPr>
                        <a:t>52</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D9B2EC"/>
                    </a:solidFill>
                  </a:tcPr>
                </a:tc>
                <a:tc>
                  <a:txBody>
                    <a:bodyPr/>
                    <a:lstStyle/>
                    <a:p>
                      <a:pPr algn="ctr" fontAlgn="b"/>
                      <a:r>
                        <a:rPr lang="en-US" sz="1000" u="none" strike="noStrike" dirty="0">
                          <a:effectLst/>
                          <a:latin typeface="Arial" panose="020B0604020202020204" pitchFamily="34" charset="0"/>
                          <a:cs typeface="Arial" panose="020B0604020202020204" pitchFamily="34" charset="0"/>
                        </a:rPr>
                        <a:t>9</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D9B2EC"/>
                    </a:solidFill>
                  </a:tcPr>
                </a:tc>
                <a:tc>
                  <a:txBody>
                    <a:bodyPr/>
                    <a:lstStyle/>
                    <a:p>
                      <a:pPr algn="ctr" fontAlgn="b"/>
                      <a:r>
                        <a:rPr lang="en-US" sz="1000" u="none" strike="noStrike" dirty="0">
                          <a:effectLst/>
                          <a:latin typeface="Arial" panose="020B0604020202020204" pitchFamily="34" charset="0"/>
                          <a:cs typeface="Arial" panose="020B0604020202020204" pitchFamily="34" charset="0"/>
                        </a:rPr>
                        <a:t>6</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a:noFill/>
                    </a:lnL>
                    <a:lnR w="190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B2EC"/>
                    </a:solidFill>
                  </a:tcPr>
                </a:tc>
                <a:tc>
                  <a:txBody>
                    <a:bodyPr/>
                    <a:lstStyle/>
                    <a:p>
                      <a:pPr algn="ctr" fontAlgn="b"/>
                      <a:r>
                        <a:rPr lang="en-US" sz="1000" u="none" strike="noStrike" dirty="0">
                          <a:effectLst/>
                          <a:latin typeface="Arial" panose="020B0604020202020204" pitchFamily="34" charset="0"/>
                          <a:cs typeface="Arial" panose="020B0604020202020204" pitchFamily="34" charset="0"/>
                        </a:rPr>
                        <a:t>67</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B2EC"/>
                    </a:solidFill>
                  </a:tcPr>
                </a:tc>
                <a:extLst>
                  <a:ext uri="{0D108BD9-81ED-4DB2-BD59-A6C34878D82A}">
                    <a16:rowId xmlns:a16="http://schemas.microsoft.com/office/drawing/2014/main" val="123867547"/>
                  </a:ext>
                </a:extLst>
              </a:tr>
              <a:tr h="283237">
                <a:tc>
                  <a:txBody>
                    <a:bodyPr/>
                    <a:lstStyle/>
                    <a:p>
                      <a:pPr algn="ctr" fontAlgn="b"/>
                      <a:r>
                        <a:rPr lang="en-US" sz="1000" u="none" strike="noStrike">
                          <a:effectLst/>
                          <a:latin typeface="Arial" panose="020B0604020202020204" pitchFamily="34" charset="0"/>
                          <a:cs typeface="Arial" panose="020B0604020202020204" pitchFamily="34" charset="0"/>
                        </a:rPr>
                        <a:t>7</a:t>
                      </a: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fontAlgn="b"/>
                      <a:r>
                        <a:rPr lang="en-US" sz="1000" u="none" strike="noStrike">
                          <a:effectLst/>
                          <a:latin typeface="Arial" panose="020B0604020202020204" pitchFamily="34" charset="0"/>
                          <a:cs typeface="Arial" panose="020B0604020202020204" pitchFamily="34" charset="0"/>
                        </a:rPr>
                        <a:t>Singapore</a:t>
                      </a: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fontAlgn="b"/>
                      <a:r>
                        <a:rPr lang="en-US" sz="1000" u="none" strike="noStrike" dirty="0">
                          <a:effectLst/>
                          <a:latin typeface="Arial" panose="020B0604020202020204" pitchFamily="34" charset="0"/>
                          <a:cs typeface="Arial" panose="020B0604020202020204" pitchFamily="34" charset="0"/>
                        </a:rPr>
                        <a:t>31</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fontAlgn="b"/>
                      <a:r>
                        <a:rPr lang="en-US" sz="1000" u="none" strike="noStrike">
                          <a:effectLst/>
                          <a:latin typeface="Arial" panose="020B0604020202020204" pitchFamily="34" charset="0"/>
                          <a:cs typeface="Arial" panose="020B0604020202020204" pitchFamily="34" charset="0"/>
                        </a:rPr>
                        <a:t>8</a:t>
                      </a: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lnL>
                      <a:noFill/>
                    </a:lnL>
                    <a:lnR>
                      <a:noFill/>
                    </a:lnR>
                    <a:lnT>
                      <a:noFill/>
                    </a:lnT>
                    <a:lnB>
                      <a:noFill/>
                    </a:lnB>
                    <a:lnTlToBr w="12700" cmpd="sng">
                      <a:noFill/>
                      <a:prstDash val="solid"/>
                    </a:lnTlToBr>
                    <a:lnBlToTr w="12700" cmpd="sng">
                      <a:noFill/>
                      <a:prstDash val="solid"/>
                    </a:lnBlToTr>
                  </a:tcPr>
                </a:tc>
                <a:tc>
                  <a:txBody>
                    <a:bodyPr/>
                    <a:lstStyle/>
                    <a:p>
                      <a:pPr algn="ctr" fontAlgn="b"/>
                      <a:r>
                        <a:rPr lang="en-US" sz="1000" u="none" strike="noStrike" dirty="0">
                          <a:effectLst/>
                          <a:latin typeface="Arial" panose="020B0604020202020204" pitchFamily="34" charset="0"/>
                          <a:cs typeface="Arial" panose="020B0604020202020204" pitchFamily="34" charset="0"/>
                        </a:rPr>
                        <a:t>7</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a:noFill/>
                    </a:lnL>
                    <a:lnR w="190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fontAlgn="b"/>
                      <a:r>
                        <a:rPr lang="en-US" sz="1000" u="none" strike="noStrike" dirty="0">
                          <a:effectLst/>
                          <a:latin typeface="Arial" panose="020B0604020202020204" pitchFamily="34" charset="0"/>
                          <a:cs typeface="Arial" panose="020B0604020202020204" pitchFamily="34" charset="0"/>
                        </a:rPr>
                        <a:t>46</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57438586"/>
                  </a:ext>
                </a:extLst>
              </a:tr>
              <a:tr h="283404">
                <a:tc>
                  <a:txBody>
                    <a:bodyPr/>
                    <a:lstStyle/>
                    <a:p>
                      <a:pPr algn="ctr" fontAlgn="b"/>
                      <a:r>
                        <a:rPr lang="en-US" sz="1000" u="none" strike="noStrike" dirty="0">
                          <a:effectLst/>
                          <a:latin typeface="Arial" panose="020B0604020202020204" pitchFamily="34" charset="0"/>
                          <a:cs typeface="Arial" panose="020B0604020202020204" pitchFamily="34" charset="0"/>
                        </a:rPr>
                        <a:t>8</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a:noFill/>
                    </a:lnL>
                    <a:lnR>
                      <a:noFill/>
                    </a:lnR>
                    <a:lnT>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D9B2EC"/>
                    </a:solidFill>
                  </a:tcPr>
                </a:tc>
                <a:tc>
                  <a:txBody>
                    <a:bodyPr/>
                    <a:lstStyle/>
                    <a:p>
                      <a:pPr algn="ctr" fontAlgn="b"/>
                      <a:r>
                        <a:rPr lang="en-US" sz="1000" u="none" strike="noStrike" dirty="0">
                          <a:effectLst/>
                          <a:latin typeface="Arial" panose="020B0604020202020204" pitchFamily="34" charset="0"/>
                          <a:cs typeface="Arial" panose="020B0604020202020204" pitchFamily="34" charset="0"/>
                        </a:rPr>
                        <a:t>Pakistan</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a:noFill/>
                    </a:lnL>
                    <a:lnR>
                      <a:noFill/>
                    </a:lnR>
                    <a:lnT>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D9B2EC"/>
                    </a:solidFill>
                  </a:tcPr>
                </a:tc>
                <a:tc>
                  <a:txBody>
                    <a:bodyPr/>
                    <a:lstStyle/>
                    <a:p>
                      <a:pPr algn="ctr" fontAlgn="b"/>
                      <a:r>
                        <a:rPr lang="en-US" sz="1000" u="none" strike="noStrike" dirty="0">
                          <a:effectLst/>
                          <a:latin typeface="Arial" panose="020B0604020202020204" pitchFamily="34" charset="0"/>
                          <a:cs typeface="Arial" panose="020B0604020202020204" pitchFamily="34" charset="0"/>
                        </a:rPr>
                        <a:t>38</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a:noFill/>
                    </a:lnL>
                    <a:lnR>
                      <a:noFill/>
                    </a:lnR>
                    <a:lnT>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D9B2EC"/>
                    </a:solidFill>
                  </a:tcPr>
                </a:tc>
                <a:tc>
                  <a:txBody>
                    <a:bodyPr/>
                    <a:lstStyle/>
                    <a:p>
                      <a:pPr algn="ctr" fontAlgn="b"/>
                      <a:r>
                        <a:rPr lang="en-US" sz="1000" u="none" strike="noStrike" dirty="0">
                          <a:effectLst/>
                          <a:latin typeface="Arial" panose="020B0604020202020204" pitchFamily="34" charset="0"/>
                          <a:cs typeface="Arial" panose="020B0604020202020204" pitchFamily="34" charset="0"/>
                        </a:rPr>
                        <a:t>2</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a:noFill/>
                    </a:lnL>
                    <a:lnR>
                      <a:noFill/>
                    </a:lnR>
                    <a:lnT>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D9B2EC"/>
                    </a:solidFill>
                  </a:tcPr>
                </a:tc>
                <a:tc>
                  <a:txBody>
                    <a:bodyPr/>
                    <a:lstStyle/>
                    <a:p>
                      <a:pPr algn="ctr" fontAlgn="b"/>
                      <a:r>
                        <a:rPr lang="en-US" sz="1000" u="none" strike="noStrike" dirty="0">
                          <a:effectLst/>
                          <a:latin typeface="Arial" panose="020B0604020202020204" pitchFamily="34" charset="0"/>
                          <a:cs typeface="Arial" panose="020B0604020202020204" pitchFamily="34" charset="0"/>
                        </a:rPr>
                        <a:t>0</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a:noFill/>
                    </a:lnL>
                    <a:lnR w="19050" cap="flat" cmpd="sng" algn="ctr">
                      <a:noFill/>
                      <a:prstDash val="solid"/>
                      <a:round/>
                      <a:headEnd type="none" w="med" len="med"/>
                      <a:tailEnd type="none" w="med" len="med"/>
                    </a:lnR>
                    <a:lnT>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D9B2EC"/>
                    </a:solidFill>
                  </a:tcPr>
                </a:tc>
                <a:tc>
                  <a:txBody>
                    <a:bodyPr/>
                    <a:lstStyle/>
                    <a:p>
                      <a:pPr algn="ctr" fontAlgn="b"/>
                      <a:r>
                        <a:rPr lang="en-US" sz="1000" u="none" strike="noStrike" dirty="0">
                          <a:effectLst/>
                          <a:latin typeface="Arial" panose="020B0604020202020204" pitchFamily="34" charset="0"/>
                          <a:cs typeface="Arial" panose="020B0604020202020204" pitchFamily="34" charset="0"/>
                        </a:rPr>
                        <a:t>40</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D9B2EC"/>
                    </a:solidFill>
                  </a:tcPr>
                </a:tc>
                <a:extLst>
                  <a:ext uri="{0D108BD9-81ED-4DB2-BD59-A6C34878D82A}">
                    <a16:rowId xmlns:a16="http://schemas.microsoft.com/office/drawing/2014/main" val="1359196796"/>
                  </a:ext>
                </a:extLst>
              </a:tr>
              <a:tr h="283237">
                <a:tc>
                  <a:txBody>
                    <a:bodyPr/>
                    <a:lstStyle/>
                    <a:p>
                      <a:pPr algn="ctr" fontAlgn="b"/>
                      <a:r>
                        <a:rPr lang="en-US" sz="1000" b="1" u="none" strike="noStrike" dirty="0">
                          <a:effectLst/>
                          <a:latin typeface="Arial" panose="020B0604020202020204" pitchFamily="34" charset="0"/>
                          <a:cs typeface="Arial" panose="020B0604020202020204" pitchFamily="34" charset="0"/>
                        </a:rPr>
                        <a:t>9</a:t>
                      </a:r>
                      <a:endParaRPr lang="en-US" sz="10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19050" cap="flat" cmpd="sng" algn="ctr">
                      <a:no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000" b="1" u="none" strike="noStrike" dirty="0">
                          <a:effectLst/>
                          <a:latin typeface="Arial" panose="020B0604020202020204" pitchFamily="34" charset="0"/>
                          <a:cs typeface="Arial" panose="020B0604020202020204" pitchFamily="34" charset="0"/>
                        </a:rPr>
                        <a:t>Indonesia</a:t>
                      </a:r>
                      <a:endParaRPr lang="en-US" sz="10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000" b="1" u="none" strike="noStrike" dirty="0">
                          <a:effectLst/>
                          <a:latin typeface="Arial" panose="020B0604020202020204" pitchFamily="34" charset="0"/>
                          <a:cs typeface="Arial" panose="020B0604020202020204" pitchFamily="34" charset="0"/>
                        </a:rPr>
                        <a:t>31</a:t>
                      </a:r>
                      <a:endParaRPr lang="en-US" sz="10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000" b="1" u="none" strike="noStrike" dirty="0">
                          <a:effectLst/>
                          <a:latin typeface="Arial" panose="020B0604020202020204" pitchFamily="34" charset="0"/>
                          <a:cs typeface="Arial" panose="020B0604020202020204" pitchFamily="34" charset="0"/>
                        </a:rPr>
                        <a:t>0</a:t>
                      </a:r>
                      <a:endParaRPr lang="en-US" sz="10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000" b="1" u="none" strike="noStrike" dirty="0">
                          <a:effectLst/>
                          <a:latin typeface="Arial" panose="020B0604020202020204" pitchFamily="34" charset="0"/>
                          <a:cs typeface="Arial" panose="020B0604020202020204" pitchFamily="34" charset="0"/>
                        </a:rPr>
                        <a:t>0</a:t>
                      </a:r>
                      <a:endParaRPr lang="en-US" sz="10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a:noFill/>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000" b="1" u="none" strike="noStrike" dirty="0">
                          <a:effectLst/>
                          <a:latin typeface="Arial" panose="020B0604020202020204" pitchFamily="34" charset="0"/>
                          <a:cs typeface="Arial" panose="020B0604020202020204" pitchFamily="34" charset="0"/>
                        </a:rPr>
                        <a:t>31</a:t>
                      </a:r>
                      <a:endParaRPr lang="en-US" sz="10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37190837"/>
                  </a:ext>
                </a:extLst>
              </a:tr>
              <a:tr h="283237">
                <a:tc>
                  <a:txBody>
                    <a:bodyPr/>
                    <a:lstStyle/>
                    <a:p>
                      <a:pPr algn="ctr" fontAlgn="b"/>
                      <a:r>
                        <a:rPr lang="en-US" sz="1000" u="none" strike="noStrike" dirty="0">
                          <a:effectLst/>
                          <a:latin typeface="Arial" panose="020B0604020202020204" pitchFamily="34" charset="0"/>
                          <a:cs typeface="Arial" panose="020B0604020202020204" pitchFamily="34" charset="0"/>
                        </a:rPr>
                        <a:t>10</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a:noFill/>
                    </a:lnL>
                    <a:lnR>
                      <a:noFill/>
                    </a:lnR>
                    <a:lnT w="190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D9B2EC"/>
                    </a:solidFill>
                  </a:tcPr>
                </a:tc>
                <a:tc>
                  <a:txBody>
                    <a:bodyPr/>
                    <a:lstStyle/>
                    <a:p>
                      <a:pPr algn="ctr" fontAlgn="b"/>
                      <a:r>
                        <a:rPr lang="en-US" sz="1000" u="none" strike="noStrike" dirty="0">
                          <a:effectLst/>
                          <a:latin typeface="Arial" panose="020B0604020202020204" pitchFamily="34" charset="0"/>
                          <a:cs typeface="Arial" panose="020B0604020202020204" pitchFamily="34" charset="0"/>
                        </a:rPr>
                        <a:t>Malaysia</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a:noFill/>
                    </a:lnL>
                    <a:lnR>
                      <a:noFill/>
                    </a:lnR>
                    <a:lnT w="190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D9B2EC"/>
                    </a:solidFill>
                  </a:tcPr>
                </a:tc>
                <a:tc>
                  <a:txBody>
                    <a:bodyPr/>
                    <a:lstStyle/>
                    <a:p>
                      <a:pPr algn="ctr" fontAlgn="b"/>
                      <a:r>
                        <a:rPr lang="en-US" sz="1000" u="none" strike="noStrike" dirty="0">
                          <a:effectLst/>
                          <a:latin typeface="Arial" panose="020B0604020202020204" pitchFamily="34" charset="0"/>
                          <a:cs typeface="Arial" panose="020B0604020202020204" pitchFamily="34" charset="0"/>
                        </a:rPr>
                        <a:t>21</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a:noFill/>
                    </a:lnL>
                    <a:lnR>
                      <a:noFill/>
                    </a:lnR>
                    <a:lnT w="190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D9B2EC"/>
                    </a:solidFill>
                  </a:tcPr>
                </a:tc>
                <a:tc>
                  <a:txBody>
                    <a:bodyPr/>
                    <a:lstStyle/>
                    <a:p>
                      <a:pPr algn="ctr" fontAlgn="b"/>
                      <a:r>
                        <a:rPr lang="en-US" sz="1000" u="none" strike="noStrike" dirty="0">
                          <a:effectLst/>
                          <a:latin typeface="Arial" panose="020B0604020202020204" pitchFamily="34" charset="0"/>
                          <a:cs typeface="Arial" panose="020B0604020202020204" pitchFamily="34" charset="0"/>
                        </a:rPr>
                        <a:t>0</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a:noFill/>
                    </a:lnL>
                    <a:lnR>
                      <a:noFill/>
                    </a:lnR>
                    <a:lnT w="190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D9B2EC"/>
                    </a:solidFill>
                  </a:tcPr>
                </a:tc>
                <a:tc>
                  <a:txBody>
                    <a:bodyPr/>
                    <a:lstStyle/>
                    <a:p>
                      <a:pPr algn="ctr" fontAlgn="b"/>
                      <a:r>
                        <a:rPr lang="en-US" sz="1000" u="none" strike="noStrike" dirty="0">
                          <a:effectLst/>
                          <a:latin typeface="Arial" panose="020B0604020202020204" pitchFamily="34" charset="0"/>
                          <a:cs typeface="Arial" panose="020B0604020202020204" pitchFamily="34" charset="0"/>
                        </a:rPr>
                        <a:t>0</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a:noFill/>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D9B2EC"/>
                    </a:solidFill>
                  </a:tcPr>
                </a:tc>
                <a:tc>
                  <a:txBody>
                    <a:bodyPr/>
                    <a:lstStyle/>
                    <a:p>
                      <a:pPr algn="ctr" fontAlgn="b"/>
                      <a:r>
                        <a:rPr lang="en-US" sz="1000" u="none" strike="noStrike" dirty="0">
                          <a:effectLst/>
                          <a:latin typeface="Arial" panose="020B0604020202020204" pitchFamily="34" charset="0"/>
                          <a:cs typeface="Arial" panose="020B0604020202020204" pitchFamily="34" charset="0"/>
                        </a:rPr>
                        <a:t>21</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D9B2EC"/>
                    </a:solidFill>
                  </a:tcPr>
                </a:tc>
                <a:extLst>
                  <a:ext uri="{0D108BD9-81ED-4DB2-BD59-A6C34878D82A}">
                    <a16:rowId xmlns:a16="http://schemas.microsoft.com/office/drawing/2014/main" val="1399667648"/>
                  </a:ext>
                </a:extLst>
              </a:tr>
              <a:tr h="283237">
                <a:tc>
                  <a:txBody>
                    <a:bodyPr/>
                    <a:lstStyle/>
                    <a:p>
                      <a:pPr algn="ctr" fontAlgn="b"/>
                      <a:r>
                        <a:rPr lang="en-US" sz="1000" u="none" strike="noStrike">
                          <a:effectLst/>
                          <a:latin typeface="Arial" panose="020B0604020202020204" pitchFamily="34" charset="0"/>
                          <a:cs typeface="Arial" panose="020B0604020202020204" pitchFamily="34" charset="0"/>
                        </a:rPr>
                        <a:t>11</a:t>
                      </a: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lnL>
                      <a:noFill/>
                    </a:lnL>
                    <a:lnR>
                      <a:noFill/>
                    </a:lnR>
                    <a:lnT>
                      <a:noFill/>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000" u="none" strike="noStrike">
                          <a:effectLst/>
                          <a:latin typeface="Arial" panose="020B0604020202020204" pitchFamily="34" charset="0"/>
                          <a:cs typeface="Arial" panose="020B0604020202020204" pitchFamily="34" charset="0"/>
                        </a:rPr>
                        <a:t>Thailand</a:t>
                      </a: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lnL>
                      <a:noFill/>
                    </a:lnL>
                    <a:lnR>
                      <a:noFill/>
                    </a:lnR>
                    <a:lnT>
                      <a:noFill/>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000" u="none" strike="noStrike">
                          <a:effectLst/>
                          <a:latin typeface="Arial" panose="020B0604020202020204" pitchFamily="34" charset="0"/>
                          <a:cs typeface="Arial" panose="020B0604020202020204" pitchFamily="34" charset="0"/>
                        </a:rPr>
                        <a:t>3</a:t>
                      </a: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lnL>
                      <a:noFill/>
                    </a:lnL>
                    <a:lnR>
                      <a:noFill/>
                    </a:lnR>
                    <a:lnT>
                      <a:noFill/>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000" u="none" strike="noStrike" dirty="0">
                          <a:effectLst/>
                          <a:latin typeface="Arial" panose="020B0604020202020204" pitchFamily="34" charset="0"/>
                          <a:cs typeface="Arial" panose="020B0604020202020204" pitchFamily="34" charset="0"/>
                        </a:rPr>
                        <a:t>0</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a:noFill/>
                    </a:lnL>
                    <a:lnR>
                      <a:noFill/>
                    </a:lnR>
                    <a:lnT>
                      <a:noFill/>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000" u="none" strike="noStrike" dirty="0">
                          <a:effectLst/>
                          <a:latin typeface="Arial" panose="020B0604020202020204" pitchFamily="34" charset="0"/>
                          <a:cs typeface="Arial" panose="020B0604020202020204" pitchFamily="34" charset="0"/>
                        </a:rPr>
                        <a:t>6</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a:noFill/>
                    </a:lnL>
                    <a:lnR w="19050" cap="flat" cmpd="sng" algn="ctr">
                      <a:noFill/>
                      <a:prstDash val="solid"/>
                      <a:round/>
                      <a:headEnd type="none" w="med" len="med"/>
                      <a:tailEnd type="none" w="med" len="med"/>
                    </a:lnR>
                    <a:lnT>
                      <a:noFill/>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000" u="none" strike="noStrike" dirty="0">
                          <a:effectLst/>
                          <a:latin typeface="Arial" panose="020B0604020202020204" pitchFamily="34" charset="0"/>
                          <a:cs typeface="Arial" panose="020B0604020202020204" pitchFamily="34" charset="0"/>
                        </a:rPr>
                        <a:t>9</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a:noFill/>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25594962"/>
                  </a:ext>
                </a:extLst>
              </a:tr>
            </a:tbl>
          </a:graphicData>
        </a:graphic>
      </p:graphicFrame>
      <p:cxnSp>
        <p:nvCxnSpPr>
          <p:cNvPr id="8" name="Straight Arrow Connector 7">
            <a:extLst>
              <a:ext uri="{FF2B5EF4-FFF2-40B4-BE49-F238E27FC236}">
                <a16:creationId xmlns:a16="http://schemas.microsoft.com/office/drawing/2014/main" id="{7D232385-695B-F91B-851D-9D691732113B}"/>
              </a:ext>
            </a:extLst>
          </p:cNvPr>
          <p:cNvCxnSpPr/>
          <p:nvPr/>
        </p:nvCxnSpPr>
        <p:spPr bwMode="auto">
          <a:xfrm>
            <a:off x="8664304" y="1544484"/>
            <a:ext cx="0" cy="3109309"/>
          </a:xfrm>
          <a:prstGeom prst="straightConnector1">
            <a:avLst/>
          </a:prstGeom>
          <a:solidFill>
            <a:schemeClr val="accent1"/>
          </a:solidFill>
          <a:ln w="9525" cap="flat" cmpd="sng" algn="ctr">
            <a:solidFill>
              <a:srgbClr val="C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TextBox 13">
            <a:extLst>
              <a:ext uri="{FF2B5EF4-FFF2-40B4-BE49-F238E27FC236}">
                <a16:creationId xmlns:a16="http://schemas.microsoft.com/office/drawing/2014/main" id="{35AB41D2-B084-2BD4-6B43-A3F2EB02D945}"/>
              </a:ext>
            </a:extLst>
          </p:cNvPr>
          <p:cNvSpPr txBox="1"/>
          <p:nvPr/>
        </p:nvSpPr>
        <p:spPr>
          <a:xfrm>
            <a:off x="8646271" y="1096039"/>
            <a:ext cx="400110" cy="3657602"/>
          </a:xfrm>
          <a:prstGeom prst="rect">
            <a:avLst/>
          </a:prstGeom>
          <a:noFill/>
        </p:spPr>
        <p:txBody>
          <a:bodyPr vert="eaVert"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Less self-reliant</a:t>
            </a:r>
          </a:p>
        </p:txBody>
      </p:sp>
      <p:sp>
        <p:nvSpPr>
          <p:cNvPr id="16" name="TextBox 15">
            <a:extLst>
              <a:ext uri="{FF2B5EF4-FFF2-40B4-BE49-F238E27FC236}">
                <a16:creationId xmlns:a16="http://schemas.microsoft.com/office/drawing/2014/main" id="{50891B8F-BB65-D216-712B-7807994EF1F7}"/>
              </a:ext>
            </a:extLst>
          </p:cNvPr>
          <p:cNvSpPr txBox="1"/>
          <p:nvPr/>
        </p:nvSpPr>
        <p:spPr>
          <a:xfrm>
            <a:off x="486484" y="4617806"/>
            <a:ext cx="4555595"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Source: Natixis, </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hlinkClick r:id="rId3"/>
              </a:rPr>
              <a:t>Stockholm International Peace Research Institute</a:t>
            </a:r>
            <a:endPar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N.B. Vietnam is not included in the ranking due to a lack of data. </a:t>
            </a:r>
          </a:p>
        </p:txBody>
      </p:sp>
    </p:spTree>
    <p:extLst>
      <p:ext uri="{BB962C8B-B14F-4D97-AF65-F5344CB8AC3E}">
        <p14:creationId xmlns:p14="http://schemas.microsoft.com/office/powerpoint/2010/main" val="11737016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145A9-35DE-D6CB-837B-182AA6835185}"/>
              </a:ext>
            </a:extLst>
          </p:cNvPr>
          <p:cNvSpPr>
            <a:spLocks noGrp="1"/>
          </p:cNvSpPr>
          <p:nvPr>
            <p:ph type="title"/>
          </p:nvPr>
        </p:nvSpPr>
        <p:spPr>
          <a:xfrm>
            <a:off x="539751" y="303610"/>
            <a:ext cx="8064500" cy="411209"/>
          </a:xfrm>
        </p:spPr>
        <p:txBody>
          <a:bodyPr anchor="ctr"/>
          <a:lstStyle/>
          <a:p>
            <a:r>
              <a:rPr lang="en-US" dirty="0">
                <a:latin typeface="Arial" panose="020B0604020202020204" pitchFamily="34" charset="0"/>
                <a:ea typeface="Inter" panose="02000503000000020004" pitchFamily="2" charset="0"/>
                <a:cs typeface="Arial" panose="020B0604020202020204" pitchFamily="34" charset="0"/>
              </a:rPr>
              <a:t>Asia: EM Asia has a lower debt stock</a:t>
            </a:r>
          </a:p>
        </p:txBody>
      </p:sp>
      <p:sp>
        <p:nvSpPr>
          <p:cNvPr id="4" name="Slide Number Placeholder 3">
            <a:extLst>
              <a:ext uri="{FF2B5EF4-FFF2-40B4-BE49-F238E27FC236}">
                <a16:creationId xmlns:a16="http://schemas.microsoft.com/office/drawing/2014/main" id="{6E273BC8-BB6B-7E90-891B-9177C1F06EFC}"/>
              </a:ext>
            </a:extLst>
          </p:cNvPr>
          <p:cNvSpPr>
            <a:spLocks noGrp="1"/>
          </p:cNvSpPr>
          <p:nvPr>
            <p:ph type="sldNum" sz="quarter" idx="11"/>
          </p:nvPr>
        </p:nvSpPr>
        <p:spPr bwMode="gray">
          <a:xfrm>
            <a:off x="285750" y="4838701"/>
            <a:ext cx="288925" cy="270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defPPr>
              <a:defRPr lang="fr-FR"/>
            </a:defPPr>
            <a:lvl1pPr algn="l" rtl="0" eaLnBrk="0" fontAlgn="base" hangingPunct="0">
              <a:spcBef>
                <a:spcPct val="0"/>
              </a:spcBef>
              <a:spcAft>
                <a:spcPct val="0"/>
              </a:spcAft>
              <a:defRPr sz="600" kern="1200">
                <a:solidFill>
                  <a:schemeClr val="bg2"/>
                </a:solidFill>
                <a:latin typeface="+mj-lt"/>
                <a:ea typeface="+mn-ea"/>
                <a:cs typeface="+mn-cs"/>
              </a:defRPr>
            </a:lvl1pPr>
            <a:lvl2pPr marL="342900" algn="l" rtl="0" eaLnBrk="0" fontAlgn="base" hangingPunct="0">
              <a:spcBef>
                <a:spcPct val="0"/>
              </a:spcBef>
              <a:spcAft>
                <a:spcPct val="0"/>
              </a:spcAft>
              <a:defRPr sz="1800" kern="1200">
                <a:solidFill>
                  <a:schemeClr val="tx1"/>
                </a:solidFill>
                <a:latin typeface="Verdana" pitchFamily="34" charset="0"/>
                <a:ea typeface="+mn-ea"/>
                <a:cs typeface="+mn-cs"/>
              </a:defRPr>
            </a:lvl2pPr>
            <a:lvl3pPr marL="685800" algn="l" rtl="0" eaLnBrk="0" fontAlgn="base" hangingPunct="0">
              <a:spcBef>
                <a:spcPct val="0"/>
              </a:spcBef>
              <a:spcAft>
                <a:spcPct val="0"/>
              </a:spcAft>
              <a:defRPr sz="1800" kern="1200">
                <a:solidFill>
                  <a:schemeClr val="tx1"/>
                </a:solidFill>
                <a:latin typeface="Verdana" pitchFamily="34" charset="0"/>
                <a:ea typeface="+mn-ea"/>
                <a:cs typeface="+mn-cs"/>
              </a:defRPr>
            </a:lvl3pPr>
            <a:lvl4pPr marL="1028700" algn="l" rtl="0" eaLnBrk="0" fontAlgn="base" hangingPunct="0">
              <a:spcBef>
                <a:spcPct val="0"/>
              </a:spcBef>
              <a:spcAft>
                <a:spcPct val="0"/>
              </a:spcAft>
              <a:defRPr sz="1800" kern="1200">
                <a:solidFill>
                  <a:schemeClr val="tx1"/>
                </a:solidFill>
                <a:latin typeface="Verdana" pitchFamily="34" charset="0"/>
                <a:ea typeface="+mn-ea"/>
                <a:cs typeface="+mn-cs"/>
              </a:defRPr>
            </a:lvl4pPr>
            <a:lvl5pPr marL="1371600" algn="l" rtl="0" eaLnBrk="0" fontAlgn="base" hangingPunct="0">
              <a:spcBef>
                <a:spcPct val="0"/>
              </a:spcBef>
              <a:spcAft>
                <a:spcPct val="0"/>
              </a:spcAft>
              <a:defRPr sz="1800" kern="1200">
                <a:solidFill>
                  <a:schemeClr val="tx1"/>
                </a:solidFill>
                <a:latin typeface="Verdana" pitchFamily="34" charset="0"/>
                <a:ea typeface="+mn-ea"/>
                <a:cs typeface="+mn-cs"/>
              </a:defRPr>
            </a:lvl5pPr>
            <a:lvl6pPr marL="1714500" algn="l" defTabSz="685800" rtl="0" eaLnBrk="1" latinLnBrk="0" hangingPunct="1">
              <a:defRPr sz="1800" kern="1200">
                <a:solidFill>
                  <a:schemeClr val="tx1"/>
                </a:solidFill>
                <a:latin typeface="Verdana" pitchFamily="34" charset="0"/>
                <a:ea typeface="+mn-ea"/>
                <a:cs typeface="+mn-cs"/>
              </a:defRPr>
            </a:lvl6pPr>
            <a:lvl7pPr marL="2057400" algn="l" defTabSz="685800" rtl="0" eaLnBrk="1" latinLnBrk="0" hangingPunct="1">
              <a:defRPr sz="1800" kern="1200">
                <a:solidFill>
                  <a:schemeClr val="tx1"/>
                </a:solidFill>
                <a:latin typeface="Verdana" pitchFamily="34" charset="0"/>
                <a:ea typeface="+mn-ea"/>
                <a:cs typeface="+mn-cs"/>
              </a:defRPr>
            </a:lvl7pPr>
            <a:lvl8pPr marL="2400300" algn="l" defTabSz="685800" rtl="0" eaLnBrk="1" latinLnBrk="0" hangingPunct="1">
              <a:defRPr sz="1800" kern="1200">
                <a:solidFill>
                  <a:schemeClr val="tx1"/>
                </a:solidFill>
                <a:latin typeface="Verdana" pitchFamily="34" charset="0"/>
                <a:ea typeface="+mn-ea"/>
                <a:cs typeface="+mn-cs"/>
              </a:defRPr>
            </a:lvl8pPr>
            <a:lvl9pPr marL="2743200" algn="l" defTabSz="685800" rtl="0" eaLnBrk="1" latinLnBrk="0" hangingPunct="1">
              <a:defRPr sz="1800" kern="1200">
                <a:solidFill>
                  <a:schemeClr val="tx1"/>
                </a:solidFill>
                <a:latin typeface="Verdana" pitchFamily="34" charset="0"/>
                <a:ea typeface="+mn-ea"/>
                <a:cs typeface="+mn-cs"/>
              </a:defRPr>
            </a:lvl9pPr>
          </a:lstStyle>
          <a:p>
            <a:pPr>
              <a:defRPr/>
            </a:pPr>
            <a:fld id="{D65D56CB-8290-4AD4-92E8-B8E13A68A8FF}" type="slidenum">
              <a:rPr lang="fr-FR" altLang="fr-FR" smtClean="0">
                <a:latin typeface="Inter" panose="02000503000000020004"/>
              </a:rPr>
              <a:pPr>
                <a:defRPr/>
              </a:pPr>
              <a:t>34</a:t>
            </a:fld>
            <a:endParaRPr lang="fr-FR" altLang="fr-FR" dirty="0">
              <a:latin typeface="Inter" panose="02000503000000020004"/>
              <a:ea typeface="Inter" panose="02000503000000020004" pitchFamily="2" charset="0"/>
            </a:endParaRPr>
          </a:p>
        </p:txBody>
      </p:sp>
      <p:sp>
        <p:nvSpPr>
          <p:cNvPr id="28" name="Rectangle 27">
            <a:extLst>
              <a:ext uri="{FF2B5EF4-FFF2-40B4-BE49-F238E27FC236}">
                <a16:creationId xmlns:a16="http://schemas.microsoft.com/office/drawing/2014/main" id="{4C041ECC-D065-6EFF-50C7-08F2E93D312A}"/>
              </a:ext>
            </a:extLst>
          </p:cNvPr>
          <p:cNvSpPr/>
          <p:nvPr/>
        </p:nvSpPr>
        <p:spPr>
          <a:xfrm>
            <a:off x="361275" y="303610"/>
            <a:ext cx="68938" cy="411209"/>
          </a:xfrm>
          <a:prstGeom prst="rect">
            <a:avLst/>
          </a:prstGeom>
          <a:solidFill>
            <a:srgbClr val="581D74"/>
          </a:solidFill>
          <a:ln w="12700" cap="flat" cmpd="sng" algn="ctr">
            <a:noFill/>
            <a:prstDash val="solid"/>
            <a:miter lim="800000"/>
          </a:ln>
          <a:effectLst/>
        </p:spPr>
        <p:txBody>
          <a:bodyPr anchor="ctr"/>
          <a:lstStyle/>
          <a:p>
            <a:pPr algn="ctr" defTabSz="342900" eaLnBrk="1" fontAlgn="auto" hangingPunct="1">
              <a:spcBef>
                <a:spcPts val="0"/>
              </a:spcBef>
              <a:spcAft>
                <a:spcPts val="0"/>
              </a:spcAft>
              <a:defRPr/>
            </a:pPr>
            <a:endParaRPr lang="fr-FR" sz="2250" kern="0" dirty="0">
              <a:solidFill>
                <a:srgbClr val="FFFFFF"/>
              </a:solidFill>
              <a:latin typeface="Montserrat ExtraBold" pitchFamily="2" charset="0"/>
              <a:sym typeface="Arial"/>
            </a:endParaRPr>
          </a:p>
        </p:txBody>
      </p:sp>
      <p:sp>
        <p:nvSpPr>
          <p:cNvPr id="7" name="Text Placeholder 3">
            <a:extLst>
              <a:ext uri="{FF2B5EF4-FFF2-40B4-BE49-F238E27FC236}">
                <a16:creationId xmlns:a16="http://schemas.microsoft.com/office/drawing/2014/main" id="{212B1D2C-D469-3FB8-E829-51EA6248B6C3}"/>
              </a:ext>
            </a:extLst>
          </p:cNvPr>
          <p:cNvSpPr txBox="1">
            <a:spLocks/>
          </p:cNvSpPr>
          <p:nvPr/>
        </p:nvSpPr>
        <p:spPr>
          <a:xfrm>
            <a:off x="486484" y="680677"/>
            <a:ext cx="8559897" cy="315514"/>
          </a:xfrm>
          <a:prstGeom prst="rect">
            <a:avLst/>
          </a:prstGeom>
        </p:spPr>
        <p:txBody>
          <a:bodyPr/>
          <a:lstStyle>
            <a:lvl1pPr marL="450850" indent="-450850" algn="l" rtl="0" eaLnBrk="1" fontAlgn="base" hangingPunct="1">
              <a:lnSpc>
                <a:spcPct val="95000"/>
              </a:lnSpc>
              <a:spcBef>
                <a:spcPct val="0"/>
              </a:spcBef>
              <a:spcAft>
                <a:spcPct val="0"/>
              </a:spcAft>
              <a:buClr>
                <a:srgbClr val="4091A7"/>
              </a:buClr>
              <a:buAutoNum type="arabicPeriod"/>
              <a:defRPr sz="2200" b="1">
                <a:solidFill>
                  <a:schemeClr val="tx1"/>
                </a:solidFill>
                <a:latin typeface="+mn-lt"/>
                <a:ea typeface="+mn-ea"/>
                <a:cs typeface="+mn-cs"/>
              </a:defRPr>
            </a:lvl1pPr>
            <a:lvl2pPr marL="989013" indent="-266700" algn="l" rtl="0" eaLnBrk="1" fontAlgn="base" hangingPunct="1">
              <a:lnSpc>
                <a:spcPct val="95000"/>
              </a:lnSpc>
              <a:spcBef>
                <a:spcPct val="50000"/>
              </a:spcBef>
              <a:spcAft>
                <a:spcPct val="0"/>
              </a:spcAft>
              <a:buClr>
                <a:schemeClr val="bg2"/>
              </a:buClr>
              <a:buChar char="•"/>
              <a:defRPr sz="1400">
                <a:solidFill>
                  <a:schemeClr val="hlink"/>
                </a:solidFill>
                <a:latin typeface="+mn-lt"/>
              </a:defRPr>
            </a:lvl2pPr>
            <a:lvl3pPr marL="1397000" indent="-228600" algn="l" rtl="0" eaLnBrk="1" fontAlgn="base" hangingPunct="1">
              <a:lnSpc>
                <a:spcPct val="95000"/>
              </a:lnSpc>
              <a:spcBef>
                <a:spcPct val="0"/>
              </a:spcBef>
              <a:spcAft>
                <a:spcPct val="0"/>
              </a:spcAft>
              <a:buClr>
                <a:schemeClr val="hlink"/>
              </a:buClr>
              <a:buFont typeface="Verdana" pitchFamily="34" charset="0"/>
              <a:buChar char="–"/>
              <a:defRPr sz="1200">
                <a:solidFill>
                  <a:schemeClr val="tx2"/>
                </a:solidFill>
                <a:latin typeface="+mn-lt"/>
              </a:defRPr>
            </a:lvl3pPr>
            <a:lvl4pPr marL="1785938" indent="-209550" algn="l" rtl="0" eaLnBrk="1" fontAlgn="base" hangingPunct="1">
              <a:lnSpc>
                <a:spcPct val="95000"/>
              </a:lnSpc>
              <a:spcBef>
                <a:spcPct val="0"/>
              </a:spcBef>
              <a:spcAft>
                <a:spcPct val="0"/>
              </a:spcAft>
              <a:buChar char="–"/>
              <a:defRPr sz="1100">
                <a:solidFill>
                  <a:schemeClr val="tx2"/>
                </a:solidFill>
                <a:latin typeface="+mn-lt"/>
              </a:defRPr>
            </a:lvl4pPr>
            <a:lvl5pPr marL="1965325" indent="3175" algn="l" rtl="0" eaLnBrk="1" fontAlgn="base" hangingPunct="1">
              <a:lnSpc>
                <a:spcPct val="95000"/>
              </a:lnSpc>
              <a:spcBef>
                <a:spcPct val="0"/>
              </a:spcBef>
              <a:spcAft>
                <a:spcPct val="0"/>
              </a:spcAft>
              <a:defRPr sz="1000">
                <a:solidFill>
                  <a:schemeClr val="tx2"/>
                </a:solidFill>
                <a:latin typeface="+mn-lt"/>
              </a:defRPr>
            </a:lvl5pPr>
            <a:lvl6pPr marL="2422525" indent="3175" algn="l" rtl="0" eaLnBrk="1" fontAlgn="base" hangingPunct="1">
              <a:lnSpc>
                <a:spcPct val="95000"/>
              </a:lnSpc>
              <a:spcBef>
                <a:spcPct val="0"/>
              </a:spcBef>
              <a:spcAft>
                <a:spcPct val="0"/>
              </a:spcAft>
              <a:defRPr sz="1000">
                <a:solidFill>
                  <a:schemeClr val="tx2"/>
                </a:solidFill>
                <a:latin typeface="+mn-lt"/>
              </a:defRPr>
            </a:lvl6pPr>
            <a:lvl7pPr marL="2879725" indent="3175" algn="l" rtl="0" eaLnBrk="1" fontAlgn="base" hangingPunct="1">
              <a:lnSpc>
                <a:spcPct val="95000"/>
              </a:lnSpc>
              <a:spcBef>
                <a:spcPct val="0"/>
              </a:spcBef>
              <a:spcAft>
                <a:spcPct val="0"/>
              </a:spcAft>
              <a:defRPr sz="1000">
                <a:solidFill>
                  <a:schemeClr val="tx2"/>
                </a:solidFill>
                <a:latin typeface="+mn-lt"/>
              </a:defRPr>
            </a:lvl7pPr>
            <a:lvl8pPr marL="3336925" indent="3175" algn="l" rtl="0" eaLnBrk="1" fontAlgn="base" hangingPunct="1">
              <a:lnSpc>
                <a:spcPct val="95000"/>
              </a:lnSpc>
              <a:spcBef>
                <a:spcPct val="0"/>
              </a:spcBef>
              <a:spcAft>
                <a:spcPct val="0"/>
              </a:spcAft>
              <a:defRPr sz="1000">
                <a:solidFill>
                  <a:schemeClr val="tx2"/>
                </a:solidFill>
                <a:latin typeface="+mn-lt"/>
              </a:defRPr>
            </a:lvl8pPr>
            <a:lvl9pPr marL="3794125" indent="3175" algn="l" rtl="0" eaLnBrk="1" fontAlgn="base" hangingPunct="1">
              <a:lnSpc>
                <a:spcPct val="95000"/>
              </a:lnSpc>
              <a:spcBef>
                <a:spcPct val="0"/>
              </a:spcBef>
              <a:spcAft>
                <a:spcPct val="0"/>
              </a:spcAft>
              <a:defRPr sz="1000">
                <a:solidFill>
                  <a:schemeClr val="tx2"/>
                </a:solidFill>
                <a:latin typeface="+mn-lt"/>
              </a:defRPr>
            </a:lvl9pPr>
          </a:lstStyle>
          <a:p>
            <a:pPr marL="0" indent="0">
              <a:buNone/>
            </a:pPr>
            <a:endParaRPr lang="en-US" sz="1500" kern="0" dirty="0">
              <a:solidFill>
                <a:srgbClr val="3F589E"/>
              </a:solidFill>
            </a:endParaRPr>
          </a:p>
        </p:txBody>
      </p:sp>
      <p:sp>
        <p:nvSpPr>
          <p:cNvPr id="5" name="Text Placeholder 3">
            <a:extLst>
              <a:ext uri="{FF2B5EF4-FFF2-40B4-BE49-F238E27FC236}">
                <a16:creationId xmlns:a16="http://schemas.microsoft.com/office/drawing/2014/main" id="{13E7FD9A-BB5D-D82D-5B98-D01FCBC0044B}"/>
              </a:ext>
            </a:extLst>
          </p:cNvPr>
          <p:cNvSpPr txBox="1">
            <a:spLocks/>
          </p:cNvSpPr>
          <p:nvPr/>
        </p:nvSpPr>
        <p:spPr>
          <a:xfrm>
            <a:off x="486484" y="680676"/>
            <a:ext cx="8559897" cy="315514"/>
          </a:xfrm>
          <a:prstGeom prst="rect">
            <a:avLst/>
          </a:prstGeom>
        </p:spPr>
        <p:txBody>
          <a:bodyPr/>
          <a:lstStyle>
            <a:lvl1pPr marL="450850" indent="-450850" algn="l" rtl="0" eaLnBrk="1" fontAlgn="base" hangingPunct="1">
              <a:lnSpc>
                <a:spcPct val="95000"/>
              </a:lnSpc>
              <a:spcBef>
                <a:spcPct val="0"/>
              </a:spcBef>
              <a:spcAft>
                <a:spcPct val="0"/>
              </a:spcAft>
              <a:buClr>
                <a:srgbClr val="4091A7"/>
              </a:buClr>
              <a:buAutoNum type="arabicPeriod"/>
              <a:defRPr sz="2200" b="1">
                <a:solidFill>
                  <a:schemeClr val="tx1"/>
                </a:solidFill>
                <a:latin typeface="+mn-lt"/>
                <a:ea typeface="+mn-ea"/>
                <a:cs typeface="+mn-cs"/>
              </a:defRPr>
            </a:lvl1pPr>
            <a:lvl2pPr marL="989013" indent="-266700" algn="l" rtl="0" eaLnBrk="1" fontAlgn="base" hangingPunct="1">
              <a:lnSpc>
                <a:spcPct val="95000"/>
              </a:lnSpc>
              <a:spcBef>
                <a:spcPct val="50000"/>
              </a:spcBef>
              <a:spcAft>
                <a:spcPct val="0"/>
              </a:spcAft>
              <a:buClr>
                <a:schemeClr val="bg2"/>
              </a:buClr>
              <a:buChar char="•"/>
              <a:defRPr sz="1400">
                <a:solidFill>
                  <a:schemeClr val="hlink"/>
                </a:solidFill>
                <a:latin typeface="+mn-lt"/>
              </a:defRPr>
            </a:lvl2pPr>
            <a:lvl3pPr marL="1397000" indent="-228600" algn="l" rtl="0" eaLnBrk="1" fontAlgn="base" hangingPunct="1">
              <a:lnSpc>
                <a:spcPct val="95000"/>
              </a:lnSpc>
              <a:spcBef>
                <a:spcPct val="0"/>
              </a:spcBef>
              <a:spcAft>
                <a:spcPct val="0"/>
              </a:spcAft>
              <a:buClr>
                <a:schemeClr val="hlink"/>
              </a:buClr>
              <a:buFont typeface="Verdana" pitchFamily="34" charset="0"/>
              <a:buChar char="–"/>
              <a:defRPr sz="1200">
                <a:solidFill>
                  <a:schemeClr val="tx2"/>
                </a:solidFill>
                <a:latin typeface="+mn-lt"/>
              </a:defRPr>
            </a:lvl3pPr>
            <a:lvl4pPr marL="1785938" indent="-209550" algn="l" rtl="0" eaLnBrk="1" fontAlgn="base" hangingPunct="1">
              <a:lnSpc>
                <a:spcPct val="95000"/>
              </a:lnSpc>
              <a:spcBef>
                <a:spcPct val="0"/>
              </a:spcBef>
              <a:spcAft>
                <a:spcPct val="0"/>
              </a:spcAft>
              <a:buChar char="–"/>
              <a:defRPr sz="1100">
                <a:solidFill>
                  <a:schemeClr val="tx2"/>
                </a:solidFill>
                <a:latin typeface="+mn-lt"/>
              </a:defRPr>
            </a:lvl4pPr>
            <a:lvl5pPr marL="1965325" indent="3175" algn="l" rtl="0" eaLnBrk="1" fontAlgn="base" hangingPunct="1">
              <a:lnSpc>
                <a:spcPct val="95000"/>
              </a:lnSpc>
              <a:spcBef>
                <a:spcPct val="0"/>
              </a:spcBef>
              <a:spcAft>
                <a:spcPct val="0"/>
              </a:spcAft>
              <a:defRPr sz="1000">
                <a:solidFill>
                  <a:schemeClr val="tx2"/>
                </a:solidFill>
                <a:latin typeface="+mn-lt"/>
              </a:defRPr>
            </a:lvl5pPr>
            <a:lvl6pPr marL="2422525" indent="3175" algn="l" rtl="0" eaLnBrk="1" fontAlgn="base" hangingPunct="1">
              <a:lnSpc>
                <a:spcPct val="95000"/>
              </a:lnSpc>
              <a:spcBef>
                <a:spcPct val="0"/>
              </a:spcBef>
              <a:spcAft>
                <a:spcPct val="0"/>
              </a:spcAft>
              <a:defRPr sz="1000">
                <a:solidFill>
                  <a:schemeClr val="tx2"/>
                </a:solidFill>
                <a:latin typeface="+mn-lt"/>
              </a:defRPr>
            </a:lvl6pPr>
            <a:lvl7pPr marL="2879725" indent="3175" algn="l" rtl="0" eaLnBrk="1" fontAlgn="base" hangingPunct="1">
              <a:lnSpc>
                <a:spcPct val="95000"/>
              </a:lnSpc>
              <a:spcBef>
                <a:spcPct val="0"/>
              </a:spcBef>
              <a:spcAft>
                <a:spcPct val="0"/>
              </a:spcAft>
              <a:defRPr sz="1000">
                <a:solidFill>
                  <a:schemeClr val="tx2"/>
                </a:solidFill>
                <a:latin typeface="+mn-lt"/>
              </a:defRPr>
            </a:lvl7pPr>
            <a:lvl8pPr marL="3336925" indent="3175" algn="l" rtl="0" eaLnBrk="1" fontAlgn="base" hangingPunct="1">
              <a:lnSpc>
                <a:spcPct val="95000"/>
              </a:lnSpc>
              <a:spcBef>
                <a:spcPct val="0"/>
              </a:spcBef>
              <a:spcAft>
                <a:spcPct val="0"/>
              </a:spcAft>
              <a:defRPr sz="1000">
                <a:solidFill>
                  <a:schemeClr val="tx2"/>
                </a:solidFill>
                <a:latin typeface="+mn-lt"/>
              </a:defRPr>
            </a:lvl8pPr>
            <a:lvl9pPr marL="3794125" indent="3175" algn="l" rtl="0" eaLnBrk="1" fontAlgn="base" hangingPunct="1">
              <a:lnSpc>
                <a:spcPct val="95000"/>
              </a:lnSpc>
              <a:spcBef>
                <a:spcPct val="0"/>
              </a:spcBef>
              <a:spcAft>
                <a:spcPct val="0"/>
              </a:spcAft>
              <a:defRPr sz="1000">
                <a:solidFill>
                  <a:schemeClr val="tx2"/>
                </a:solidFill>
                <a:latin typeface="+mn-lt"/>
              </a:defRPr>
            </a:lvl9pPr>
          </a:lstStyle>
          <a:p>
            <a:pPr marL="0" indent="0">
              <a:buNone/>
            </a:pPr>
            <a:endParaRPr lang="en-US" sz="1500" kern="0" dirty="0">
              <a:solidFill>
                <a:srgbClr val="3F589E"/>
              </a:solidFill>
            </a:endParaRPr>
          </a:p>
        </p:txBody>
      </p:sp>
      <p:graphicFrame>
        <p:nvGraphicFramePr>
          <p:cNvPr id="3" name="Chart 2">
            <a:extLst>
              <a:ext uri="{FF2B5EF4-FFF2-40B4-BE49-F238E27FC236}">
                <a16:creationId xmlns:a16="http://schemas.microsoft.com/office/drawing/2014/main" id="{76EFFA8A-5696-15BD-A655-68F2FE1505E3}"/>
              </a:ext>
            </a:extLst>
          </p:cNvPr>
          <p:cNvGraphicFramePr>
            <a:graphicFrameLocks/>
          </p:cNvGraphicFramePr>
          <p:nvPr/>
        </p:nvGraphicFramePr>
        <p:xfrm>
          <a:off x="914400" y="959550"/>
          <a:ext cx="7315200" cy="335304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346273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D129F7-96E1-B84C-A348-3AFC8A2AB491}"/>
              </a:ext>
            </a:extLst>
          </p:cNvPr>
          <p:cNvSpPr>
            <a:spLocks noGrp="1"/>
          </p:cNvSpPr>
          <p:nvPr>
            <p:ph type="title"/>
          </p:nvPr>
        </p:nvSpPr>
        <p:spPr>
          <a:xfrm>
            <a:off x="2297287" y="2196597"/>
            <a:ext cx="5564451" cy="807241"/>
          </a:xfrm>
        </p:spPr>
        <p:txBody>
          <a:bodyPr/>
          <a:lstStyle/>
          <a:p>
            <a:pPr>
              <a:spcBef>
                <a:spcPts val="0"/>
              </a:spcBef>
              <a:spcAft>
                <a:spcPts val="1800"/>
              </a:spcAft>
            </a:pPr>
            <a:r>
              <a:rPr lang="en-US" sz="2200" dirty="0">
                <a:solidFill>
                  <a:srgbClr val="581D74"/>
                </a:solidFill>
                <a:latin typeface="Arial Black" panose="020B0A04020102020204" pitchFamily="34" charset="0"/>
              </a:rPr>
              <a:t>Risks</a:t>
            </a:r>
          </a:p>
        </p:txBody>
      </p:sp>
      <p:sp>
        <p:nvSpPr>
          <p:cNvPr id="4" name="Espace réservé du texte 3">
            <a:extLst>
              <a:ext uri="{FF2B5EF4-FFF2-40B4-BE49-F238E27FC236}">
                <a16:creationId xmlns:a16="http://schemas.microsoft.com/office/drawing/2014/main" id="{AC7C96F8-0A50-9249-AB0E-902CD146DB76}"/>
              </a:ext>
            </a:extLst>
          </p:cNvPr>
          <p:cNvSpPr>
            <a:spLocks noGrp="1"/>
          </p:cNvSpPr>
          <p:nvPr>
            <p:ph type="body" sz="quarter" idx="13"/>
          </p:nvPr>
        </p:nvSpPr>
        <p:spPr>
          <a:xfrm>
            <a:off x="644237" y="2041653"/>
            <a:ext cx="1209446" cy="1060196"/>
          </a:xfrm>
        </p:spPr>
        <p:txBody>
          <a:bodyPr/>
          <a:lstStyle/>
          <a:p>
            <a:pPr marL="0" indent="0">
              <a:buNone/>
            </a:pPr>
            <a:r>
              <a:rPr lang="fr-FR" dirty="0"/>
              <a:t>4</a:t>
            </a:r>
          </a:p>
        </p:txBody>
      </p:sp>
    </p:spTree>
    <p:extLst>
      <p:ext uri="{BB962C8B-B14F-4D97-AF65-F5344CB8AC3E}">
        <p14:creationId xmlns:p14="http://schemas.microsoft.com/office/powerpoint/2010/main" val="6279229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145A9-35DE-D6CB-837B-182AA6835185}"/>
              </a:ext>
            </a:extLst>
          </p:cNvPr>
          <p:cNvSpPr>
            <a:spLocks noGrp="1"/>
          </p:cNvSpPr>
          <p:nvPr>
            <p:ph type="title"/>
          </p:nvPr>
        </p:nvSpPr>
        <p:spPr>
          <a:xfrm>
            <a:off x="539751" y="303610"/>
            <a:ext cx="8064500" cy="411209"/>
          </a:xfrm>
        </p:spPr>
        <p:txBody>
          <a:bodyPr anchor="ctr"/>
          <a:lstStyle/>
          <a:p>
            <a:r>
              <a:rPr lang="en-US" dirty="0">
                <a:latin typeface="Arial" panose="020B0604020202020204" pitchFamily="34" charset="0"/>
                <a:ea typeface="Inter" panose="02000503000000020004" pitchFamily="2" charset="0"/>
                <a:cs typeface="Arial" panose="020B0604020202020204" pitchFamily="34" charset="0"/>
              </a:rPr>
              <a:t>Weakened global order – less cooperation &amp; more disruption</a:t>
            </a:r>
          </a:p>
        </p:txBody>
      </p:sp>
      <p:sp>
        <p:nvSpPr>
          <p:cNvPr id="4" name="Slide Number Placeholder 3">
            <a:extLst>
              <a:ext uri="{FF2B5EF4-FFF2-40B4-BE49-F238E27FC236}">
                <a16:creationId xmlns:a16="http://schemas.microsoft.com/office/drawing/2014/main" id="{6E273BC8-BB6B-7E90-891B-9177C1F06EFC}"/>
              </a:ext>
            </a:extLst>
          </p:cNvPr>
          <p:cNvSpPr>
            <a:spLocks noGrp="1"/>
          </p:cNvSpPr>
          <p:nvPr>
            <p:ph type="sldNum"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D65D56CB-8290-4AD4-92E8-B8E13A68A8FF}" type="slidenum">
              <a:rPr kumimoji="0" lang="fr-FR" altLang="fr-FR" sz="600" b="0" i="0" u="none" strike="noStrike" kern="1200" cap="none" spc="0" normalizeH="0" baseline="0" noProof="0" smtClean="0">
                <a:ln>
                  <a:noFill/>
                </a:ln>
                <a:solidFill>
                  <a:srgbClr val="581D74"/>
                </a:solidFill>
                <a:effectLst/>
                <a:uLnTx/>
                <a:uFillTx/>
                <a:latin typeface="Inter" panose="02000503000000020004" pitchFamily="2" charset="0"/>
                <a:ea typeface="Inter" panose="02000503000000020004" pitchFamily="2" charset="0"/>
                <a:cs typeface="+mn-cs"/>
              </a:rPr>
              <a:pPr marL="0" marR="0" lvl="0" indent="0" algn="l" defTabSz="914400" rtl="0" eaLnBrk="0" fontAlgn="base" latinLnBrk="0" hangingPunct="0">
                <a:lnSpc>
                  <a:spcPct val="100000"/>
                </a:lnSpc>
                <a:spcBef>
                  <a:spcPct val="0"/>
                </a:spcBef>
                <a:spcAft>
                  <a:spcPct val="0"/>
                </a:spcAft>
                <a:buClrTx/>
                <a:buSzTx/>
                <a:buFontTx/>
                <a:buNone/>
                <a:tabLst/>
                <a:defRPr/>
              </a:pPr>
              <a:t>36</a:t>
            </a:fld>
            <a:endParaRPr kumimoji="0" lang="fr-FR" altLang="fr-FR" sz="600" b="0" i="0" u="none" strike="noStrike" kern="1200" cap="none" spc="0" normalizeH="0" baseline="0" noProof="0" dirty="0">
              <a:ln>
                <a:noFill/>
              </a:ln>
              <a:solidFill>
                <a:srgbClr val="581D74"/>
              </a:solidFill>
              <a:effectLst/>
              <a:uLnTx/>
              <a:uFillTx/>
              <a:latin typeface="Inter" panose="02000503000000020004" pitchFamily="2" charset="0"/>
              <a:ea typeface="Inter" panose="02000503000000020004" pitchFamily="2" charset="0"/>
              <a:cs typeface="+mn-cs"/>
            </a:endParaRPr>
          </a:p>
        </p:txBody>
      </p:sp>
      <p:sp>
        <p:nvSpPr>
          <p:cNvPr id="28" name="Rectangle 27">
            <a:extLst>
              <a:ext uri="{FF2B5EF4-FFF2-40B4-BE49-F238E27FC236}">
                <a16:creationId xmlns:a16="http://schemas.microsoft.com/office/drawing/2014/main" id="{4C041ECC-D065-6EFF-50C7-08F2E93D312A}"/>
              </a:ext>
            </a:extLst>
          </p:cNvPr>
          <p:cNvSpPr/>
          <p:nvPr/>
        </p:nvSpPr>
        <p:spPr>
          <a:xfrm>
            <a:off x="361275" y="303610"/>
            <a:ext cx="68938" cy="411209"/>
          </a:xfrm>
          <a:prstGeom prst="rect">
            <a:avLst/>
          </a:prstGeom>
          <a:solidFill>
            <a:srgbClr val="581D74"/>
          </a:solidFill>
          <a:ln w="12700" cap="flat" cmpd="sng" algn="ctr">
            <a:noFill/>
            <a:prstDash val="solid"/>
            <a:miter lim="800000"/>
          </a:ln>
          <a:effectLst/>
        </p:spPr>
        <p:txBody>
          <a:bodyPr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fr-FR" sz="2250" b="0" i="0" u="none" strike="noStrike" kern="0" cap="none" spc="0" normalizeH="0" baseline="0" noProof="0" dirty="0">
              <a:ln>
                <a:noFill/>
              </a:ln>
              <a:solidFill>
                <a:srgbClr val="FFFFFF"/>
              </a:solidFill>
              <a:effectLst/>
              <a:uLnTx/>
              <a:uFillTx/>
              <a:latin typeface="Montserrat ExtraBold" pitchFamily="2" charset="0"/>
              <a:ea typeface="+mn-ea"/>
              <a:cs typeface="+mn-cs"/>
              <a:sym typeface="Arial"/>
            </a:endParaRPr>
          </a:p>
        </p:txBody>
      </p:sp>
      <p:sp>
        <p:nvSpPr>
          <p:cNvPr id="7" name="Text Placeholder 3">
            <a:extLst>
              <a:ext uri="{FF2B5EF4-FFF2-40B4-BE49-F238E27FC236}">
                <a16:creationId xmlns:a16="http://schemas.microsoft.com/office/drawing/2014/main" id="{212B1D2C-D469-3FB8-E829-51EA6248B6C3}"/>
              </a:ext>
            </a:extLst>
          </p:cNvPr>
          <p:cNvSpPr txBox="1">
            <a:spLocks/>
          </p:cNvSpPr>
          <p:nvPr/>
        </p:nvSpPr>
        <p:spPr>
          <a:xfrm>
            <a:off x="486484" y="680677"/>
            <a:ext cx="8559897" cy="315514"/>
          </a:xfrm>
          <a:prstGeom prst="rect">
            <a:avLst/>
          </a:prstGeom>
        </p:spPr>
        <p:txBody>
          <a:bodyPr/>
          <a:lstStyle>
            <a:lvl1pPr marL="450850" indent="-450850" algn="l" rtl="0" eaLnBrk="1" fontAlgn="base" hangingPunct="1">
              <a:lnSpc>
                <a:spcPct val="95000"/>
              </a:lnSpc>
              <a:spcBef>
                <a:spcPct val="0"/>
              </a:spcBef>
              <a:spcAft>
                <a:spcPct val="0"/>
              </a:spcAft>
              <a:buClr>
                <a:srgbClr val="4091A7"/>
              </a:buClr>
              <a:buAutoNum type="arabicPeriod"/>
              <a:defRPr sz="2200" b="1">
                <a:solidFill>
                  <a:schemeClr val="tx1"/>
                </a:solidFill>
                <a:latin typeface="+mn-lt"/>
                <a:ea typeface="+mn-ea"/>
                <a:cs typeface="+mn-cs"/>
              </a:defRPr>
            </a:lvl1pPr>
            <a:lvl2pPr marL="989013" indent="-266700" algn="l" rtl="0" eaLnBrk="1" fontAlgn="base" hangingPunct="1">
              <a:lnSpc>
                <a:spcPct val="95000"/>
              </a:lnSpc>
              <a:spcBef>
                <a:spcPct val="50000"/>
              </a:spcBef>
              <a:spcAft>
                <a:spcPct val="0"/>
              </a:spcAft>
              <a:buClr>
                <a:schemeClr val="bg2"/>
              </a:buClr>
              <a:buChar char="•"/>
              <a:defRPr sz="1400">
                <a:solidFill>
                  <a:schemeClr val="hlink"/>
                </a:solidFill>
                <a:latin typeface="+mn-lt"/>
              </a:defRPr>
            </a:lvl2pPr>
            <a:lvl3pPr marL="1397000" indent="-228600" algn="l" rtl="0" eaLnBrk="1" fontAlgn="base" hangingPunct="1">
              <a:lnSpc>
                <a:spcPct val="95000"/>
              </a:lnSpc>
              <a:spcBef>
                <a:spcPct val="0"/>
              </a:spcBef>
              <a:spcAft>
                <a:spcPct val="0"/>
              </a:spcAft>
              <a:buClr>
                <a:schemeClr val="hlink"/>
              </a:buClr>
              <a:buFont typeface="Verdana" pitchFamily="34" charset="0"/>
              <a:buChar char="–"/>
              <a:defRPr sz="1200">
                <a:solidFill>
                  <a:schemeClr val="tx2"/>
                </a:solidFill>
                <a:latin typeface="+mn-lt"/>
              </a:defRPr>
            </a:lvl3pPr>
            <a:lvl4pPr marL="1785938" indent="-209550" algn="l" rtl="0" eaLnBrk="1" fontAlgn="base" hangingPunct="1">
              <a:lnSpc>
                <a:spcPct val="95000"/>
              </a:lnSpc>
              <a:spcBef>
                <a:spcPct val="0"/>
              </a:spcBef>
              <a:spcAft>
                <a:spcPct val="0"/>
              </a:spcAft>
              <a:buChar char="–"/>
              <a:defRPr sz="1100">
                <a:solidFill>
                  <a:schemeClr val="tx2"/>
                </a:solidFill>
                <a:latin typeface="+mn-lt"/>
              </a:defRPr>
            </a:lvl4pPr>
            <a:lvl5pPr marL="1965325" indent="3175" algn="l" rtl="0" eaLnBrk="1" fontAlgn="base" hangingPunct="1">
              <a:lnSpc>
                <a:spcPct val="95000"/>
              </a:lnSpc>
              <a:spcBef>
                <a:spcPct val="0"/>
              </a:spcBef>
              <a:spcAft>
                <a:spcPct val="0"/>
              </a:spcAft>
              <a:defRPr sz="1000">
                <a:solidFill>
                  <a:schemeClr val="tx2"/>
                </a:solidFill>
                <a:latin typeface="+mn-lt"/>
              </a:defRPr>
            </a:lvl5pPr>
            <a:lvl6pPr marL="2422525" indent="3175" algn="l" rtl="0" eaLnBrk="1" fontAlgn="base" hangingPunct="1">
              <a:lnSpc>
                <a:spcPct val="95000"/>
              </a:lnSpc>
              <a:spcBef>
                <a:spcPct val="0"/>
              </a:spcBef>
              <a:spcAft>
                <a:spcPct val="0"/>
              </a:spcAft>
              <a:defRPr sz="1000">
                <a:solidFill>
                  <a:schemeClr val="tx2"/>
                </a:solidFill>
                <a:latin typeface="+mn-lt"/>
              </a:defRPr>
            </a:lvl6pPr>
            <a:lvl7pPr marL="2879725" indent="3175" algn="l" rtl="0" eaLnBrk="1" fontAlgn="base" hangingPunct="1">
              <a:lnSpc>
                <a:spcPct val="95000"/>
              </a:lnSpc>
              <a:spcBef>
                <a:spcPct val="0"/>
              </a:spcBef>
              <a:spcAft>
                <a:spcPct val="0"/>
              </a:spcAft>
              <a:defRPr sz="1000">
                <a:solidFill>
                  <a:schemeClr val="tx2"/>
                </a:solidFill>
                <a:latin typeface="+mn-lt"/>
              </a:defRPr>
            </a:lvl7pPr>
            <a:lvl8pPr marL="3336925" indent="3175" algn="l" rtl="0" eaLnBrk="1" fontAlgn="base" hangingPunct="1">
              <a:lnSpc>
                <a:spcPct val="95000"/>
              </a:lnSpc>
              <a:spcBef>
                <a:spcPct val="0"/>
              </a:spcBef>
              <a:spcAft>
                <a:spcPct val="0"/>
              </a:spcAft>
              <a:defRPr sz="1000">
                <a:solidFill>
                  <a:schemeClr val="tx2"/>
                </a:solidFill>
                <a:latin typeface="+mn-lt"/>
              </a:defRPr>
            </a:lvl8pPr>
            <a:lvl9pPr marL="3794125" indent="3175" algn="l" rtl="0" eaLnBrk="1" fontAlgn="base" hangingPunct="1">
              <a:lnSpc>
                <a:spcPct val="95000"/>
              </a:lnSpc>
              <a:spcBef>
                <a:spcPct val="0"/>
              </a:spcBef>
              <a:spcAft>
                <a:spcPct val="0"/>
              </a:spcAft>
              <a:defRPr sz="1000">
                <a:solidFill>
                  <a:schemeClr val="tx2"/>
                </a:solidFill>
                <a:latin typeface="+mn-lt"/>
              </a:defRPr>
            </a:lvl9pPr>
          </a:lstStyle>
          <a:p>
            <a:pPr marL="0" marR="0" lvl="0" indent="0" algn="l" defTabSz="914400" rtl="0" eaLnBrk="1" fontAlgn="base" latinLnBrk="0" hangingPunct="1">
              <a:lnSpc>
                <a:spcPct val="95000"/>
              </a:lnSpc>
              <a:spcBef>
                <a:spcPct val="0"/>
              </a:spcBef>
              <a:spcAft>
                <a:spcPct val="0"/>
              </a:spcAft>
              <a:buClr>
                <a:srgbClr val="4091A7"/>
              </a:buClr>
              <a:buSzTx/>
              <a:buFontTx/>
              <a:buNone/>
              <a:tabLst/>
              <a:defRPr/>
            </a:pPr>
            <a:endParaRPr kumimoji="0" lang="en-US" sz="1500" b="1" i="0" u="none" strike="noStrike" kern="0" cap="none" spc="0" normalizeH="0" baseline="0" noProof="0" dirty="0">
              <a:ln>
                <a:noFill/>
              </a:ln>
              <a:solidFill>
                <a:srgbClr val="3F589E"/>
              </a:solidFill>
              <a:effectLst/>
              <a:uLnTx/>
              <a:uFillTx/>
              <a:latin typeface="Montserrat Medium"/>
              <a:ea typeface="+mn-ea"/>
              <a:cs typeface="+mn-cs"/>
            </a:endParaRPr>
          </a:p>
        </p:txBody>
      </p:sp>
      <p:sp>
        <p:nvSpPr>
          <p:cNvPr id="5" name="Text Placeholder 3">
            <a:extLst>
              <a:ext uri="{FF2B5EF4-FFF2-40B4-BE49-F238E27FC236}">
                <a16:creationId xmlns:a16="http://schemas.microsoft.com/office/drawing/2014/main" id="{13E7FD9A-BB5D-D82D-5B98-D01FCBC0044B}"/>
              </a:ext>
            </a:extLst>
          </p:cNvPr>
          <p:cNvSpPr txBox="1">
            <a:spLocks/>
          </p:cNvSpPr>
          <p:nvPr/>
        </p:nvSpPr>
        <p:spPr>
          <a:xfrm>
            <a:off x="486484" y="680676"/>
            <a:ext cx="8559897" cy="315514"/>
          </a:xfrm>
          <a:prstGeom prst="rect">
            <a:avLst/>
          </a:prstGeom>
        </p:spPr>
        <p:txBody>
          <a:bodyPr/>
          <a:lstStyle>
            <a:lvl1pPr marL="450850" indent="-450850" algn="l" rtl="0" eaLnBrk="1" fontAlgn="base" hangingPunct="1">
              <a:lnSpc>
                <a:spcPct val="95000"/>
              </a:lnSpc>
              <a:spcBef>
                <a:spcPct val="0"/>
              </a:spcBef>
              <a:spcAft>
                <a:spcPct val="0"/>
              </a:spcAft>
              <a:buClr>
                <a:srgbClr val="4091A7"/>
              </a:buClr>
              <a:buAutoNum type="arabicPeriod"/>
              <a:defRPr sz="2200" b="1">
                <a:solidFill>
                  <a:schemeClr val="tx1"/>
                </a:solidFill>
                <a:latin typeface="+mn-lt"/>
                <a:ea typeface="+mn-ea"/>
                <a:cs typeface="+mn-cs"/>
              </a:defRPr>
            </a:lvl1pPr>
            <a:lvl2pPr marL="989013" indent="-266700" algn="l" rtl="0" eaLnBrk="1" fontAlgn="base" hangingPunct="1">
              <a:lnSpc>
                <a:spcPct val="95000"/>
              </a:lnSpc>
              <a:spcBef>
                <a:spcPct val="50000"/>
              </a:spcBef>
              <a:spcAft>
                <a:spcPct val="0"/>
              </a:spcAft>
              <a:buClr>
                <a:schemeClr val="bg2"/>
              </a:buClr>
              <a:buChar char="•"/>
              <a:defRPr sz="1400">
                <a:solidFill>
                  <a:schemeClr val="hlink"/>
                </a:solidFill>
                <a:latin typeface="+mn-lt"/>
              </a:defRPr>
            </a:lvl2pPr>
            <a:lvl3pPr marL="1397000" indent="-228600" algn="l" rtl="0" eaLnBrk="1" fontAlgn="base" hangingPunct="1">
              <a:lnSpc>
                <a:spcPct val="95000"/>
              </a:lnSpc>
              <a:spcBef>
                <a:spcPct val="0"/>
              </a:spcBef>
              <a:spcAft>
                <a:spcPct val="0"/>
              </a:spcAft>
              <a:buClr>
                <a:schemeClr val="hlink"/>
              </a:buClr>
              <a:buFont typeface="Verdana" pitchFamily="34" charset="0"/>
              <a:buChar char="–"/>
              <a:defRPr sz="1200">
                <a:solidFill>
                  <a:schemeClr val="tx2"/>
                </a:solidFill>
                <a:latin typeface="+mn-lt"/>
              </a:defRPr>
            </a:lvl3pPr>
            <a:lvl4pPr marL="1785938" indent="-209550" algn="l" rtl="0" eaLnBrk="1" fontAlgn="base" hangingPunct="1">
              <a:lnSpc>
                <a:spcPct val="95000"/>
              </a:lnSpc>
              <a:spcBef>
                <a:spcPct val="0"/>
              </a:spcBef>
              <a:spcAft>
                <a:spcPct val="0"/>
              </a:spcAft>
              <a:buChar char="–"/>
              <a:defRPr sz="1100">
                <a:solidFill>
                  <a:schemeClr val="tx2"/>
                </a:solidFill>
                <a:latin typeface="+mn-lt"/>
              </a:defRPr>
            </a:lvl4pPr>
            <a:lvl5pPr marL="1965325" indent="3175" algn="l" rtl="0" eaLnBrk="1" fontAlgn="base" hangingPunct="1">
              <a:lnSpc>
                <a:spcPct val="95000"/>
              </a:lnSpc>
              <a:spcBef>
                <a:spcPct val="0"/>
              </a:spcBef>
              <a:spcAft>
                <a:spcPct val="0"/>
              </a:spcAft>
              <a:defRPr sz="1000">
                <a:solidFill>
                  <a:schemeClr val="tx2"/>
                </a:solidFill>
                <a:latin typeface="+mn-lt"/>
              </a:defRPr>
            </a:lvl5pPr>
            <a:lvl6pPr marL="2422525" indent="3175" algn="l" rtl="0" eaLnBrk="1" fontAlgn="base" hangingPunct="1">
              <a:lnSpc>
                <a:spcPct val="95000"/>
              </a:lnSpc>
              <a:spcBef>
                <a:spcPct val="0"/>
              </a:spcBef>
              <a:spcAft>
                <a:spcPct val="0"/>
              </a:spcAft>
              <a:defRPr sz="1000">
                <a:solidFill>
                  <a:schemeClr val="tx2"/>
                </a:solidFill>
                <a:latin typeface="+mn-lt"/>
              </a:defRPr>
            </a:lvl6pPr>
            <a:lvl7pPr marL="2879725" indent="3175" algn="l" rtl="0" eaLnBrk="1" fontAlgn="base" hangingPunct="1">
              <a:lnSpc>
                <a:spcPct val="95000"/>
              </a:lnSpc>
              <a:spcBef>
                <a:spcPct val="0"/>
              </a:spcBef>
              <a:spcAft>
                <a:spcPct val="0"/>
              </a:spcAft>
              <a:defRPr sz="1000">
                <a:solidFill>
                  <a:schemeClr val="tx2"/>
                </a:solidFill>
                <a:latin typeface="+mn-lt"/>
              </a:defRPr>
            </a:lvl7pPr>
            <a:lvl8pPr marL="3336925" indent="3175" algn="l" rtl="0" eaLnBrk="1" fontAlgn="base" hangingPunct="1">
              <a:lnSpc>
                <a:spcPct val="95000"/>
              </a:lnSpc>
              <a:spcBef>
                <a:spcPct val="0"/>
              </a:spcBef>
              <a:spcAft>
                <a:spcPct val="0"/>
              </a:spcAft>
              <a:defRPr sz="1000">
                <a:solidFill>
                  <a:schemeClr val="tx2"/>
                </a:solidFill>
                <a:latin typeface="+mn-lt"/>
              </a:defRPr>
            </a:lvl8pPr>
            <a:lvl9pPr marL="3794125" indent="3175" algn="l" rtl="0" eaLnBrk="1" fontAlgn="base" hangingPunct="1">
              <a:lnSpc>
                <a:spcPct val="95000"/>
              </a:lnSpc>
              <a:spcBef>
                <a:spcPct val="0"/>
              </a:spcBef>
              <a:spcAft>
                <a:spcPct val="0"/>
              </a:spcAft>
              <a:defRPr sz="1000">
                <a:solidFill>
                  <a:schemeClr val="tx2"/>
                </a:solidFill>
                <a:latin typeface="+mn-lt"/>
              </a:defRPr>
            </a:lvl9pPr>
          </a:lstStyle>
          <a:p>
            <a:pPr marL="0" marR="0" lvl="0" indent="0" algn="l" defTabSz="914400" rtl="0" eaLnBrk="1" fontAlgn="base" latinLnBrk="0" hangingPunct="1">
              <a:lnSpc>
                <a:spcPct val="95000"/>
              </a:lnSpc>
              <a:spcBef>
                <a:spcPct val="0"/>
              </a:spcBef>
              <a:spcAft>
                <a:spcPct val="0"/>
              </a:spcAft>
              <a:buClr>
                <a:srgbClr val="4091A7"/>
              </a:buClr>
              <a:buSzTx/>
              <a:buFontTx/>
              <a:buNone/>
              <a:tabLst/>
              <a:defRPr/>
            </a:pPr>
            <a:endParaRPr kumimoji="0" lang="en-US" sz="1500" b="1" i="0" u="none" strike="noStrike" kern="0" cap="none" spc="0" normalizeH="0" baseline="0" noProof="0" dirty="0">
              <a:ln>
                <a:noFill/>
              </a:ln>
              <a:solidFill>
                <a:srgbClr val="3F589E"/>
              </a:solidFill>
              <a:effectLst/>
              <a:uLnTx/>
              <a:uFillTx/>
              <a:latin typeface="Montserrat Medium"/>
              <a:ea typeface="+mn-ea"/>
              <a:cs typeface="+mn-cs"/>
            </a:endParaRPr>
          </a:p>
        </p:txBody>
      </p:sp>
      <p:pic>
        <p:nvPicPr>
          <p:cNvPr id="10" name="Picture 9">
            <a:extLst>
              <a:ext uri="{FF2B5EF4-FFF2-40B4-BE49-F238E27FC236}">
                <a16:creationId xmlns:a16="http://schemas.microsoft.com/office/drawing/2014/main" id="{E18E6B91-C2A9-5800-586A-41961DFDE413}"/>
              </a:ext>
            </a:extLst>
          </p:cNvPr>
          <p:cNvPicPr>
            <a:picLocks noChangeAspect="1"/>
          </p:cNvPicPr>
          <p:nvPr/>
        </p:nvPicPr>
        <p:blipFill rotWithShape="1">
          <a:blip r:embed="rId3"/>
          <a:srcRect t="4525" b="10497"/>
          <a:stretch/>
        </p:blipFill>
        <p:spPr>
          <a:xfrm>
            <a:off x="1551641" y="981135"/>
            <a:ext cx="5308503" cy="3357502"/>
          </a:xfrm>
          <a:prstGeom prst="rect">
            <a:avLst/>
          </a:prstGeom>
        </p:spPr>
      </p:pic>
      <p:sp>
        <p:nvSpPr>
          <p:cNvPr id="11" name="TextBox 1">
            <a:extLst>
              <a:ext uri="{FF2B5EF4-FFF2-40B4-BE49-F238E27FC236}">
                <a16:creationId xmlns:a16="http://schemas.microsoft.com/office/drawing/2014/main" id="{6EC604A7-74B8-9BAE-B723-2D638AD2C0BA}"/>
              </a:ext>
            </a:extLst>
          </p:cNvPr>
          <p:cNvSpPr txBox="1"/>
          <p:nvPr/>
        </p:nvSpPr>
        <p:spPr>
          <a:xfrm>
            <a:off x="1681558" y="4338637"/>
            <a:ext cx="5134879" cy="34303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N.B. EV market share is estimated based on US EV sales. Battery supply and shipbuilding are based on US imports due to low domestic production. Steel supply is calculated from local production on a corporate level by the country of origin and international trade data. Solar cell supply based on imports. *Assuming Nippon Steel successfully acquires US Steel.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Source: Natixis, UN </a:t>
            </a:r>
            <a:r>
              <a:rPr kumimoji="0" lang="en-US" altLang="zh-CN" sz="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Comtrade</a:t>
            </a:r>
            <a:r>
              <a:rPr kumimoji="0" lang="en-US" altLang="zh-CN"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zh-CN" sz="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MarkLines</a:t>
            </a:r>
            <a:r>
              <a:rPr kumimoji="0" lang="en-US" altLang="zh-CN"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zh-TW" alt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zh-TW"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UNCTAD,</a:t>
            </a:r>
            <a:r>
              <a:rPr kumimoji="0" lang="zh-TW" alt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zh-TW"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eworldship.com,</a:t>
            </a:r>
            <a:r>
              <a:rPr kumimoji="0" lang="zh-TW" alt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zh-TW" sz="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Clarksons</a:t>
            </a:r>
            <a:r>
              <a:rPr kumimoji="0" lang="en-US" altLang="zh-TW"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zh-TW" alt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zh-TW"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Global</a:t>
            </a:r>
            <a:r>
              <a:rPr kumimoji="0" lang="zh-TW" alt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zh-TW"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Energy</a:t>
            </a:r>
            <a:r>
              <a:rPr kumimoji="0" lang="zh-TW" alt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zh-TW"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Monitor</a:t>
            </a:r>
            <a:endParaRPr kumimoji="0" lang="en-US" altLang="zh-CN"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 name="Text Placeholder 3">
            <a:extLst>
              <a:ext uri="{FF2B5EF4-FFF2-40B4-BE49-F238E27FC236}">
                <a16:creationId xmlns:a16="http://schemas.microsoft.com/office/drawing/2014/main" id="{A3F00655-3645-62AB-EA2C-90C2AB8A6EEB}"/>
              </a:ext>
            </a:extLst>
          </p:cNvPr>
          <p:cNvSpPr txBox="1">
            <a:spLocks/>
          </p:cNvSpPr>
          <p:nvPr/>
        </p:nvSpPr>
        <p:spPr>
          <a:xfrm>
            <a:off x="486484" y="680676"/>
            <a:ext cx="8559897" cy="315514"/>
          </a:xfrm>
          <a:prstGeom prst="rect">
            <a:avLst/>
          </a:prstGeom>
        </p:spPr>
        <p:txBody>
          <a:bodyPr/>
          <a:lstStyle>
            <a:lvl1pPr marL="450850" indent="-450850" algn="l" rtl="0" eaLnBrk="1" fontAlgn="base" hangingPunct="1">
              <a:lnSpc>
                <a:spcPct val="95000"/>
              </a:lnSpc>
              <a:spcBef>
                <a:spcPct val="0"/>
              </a:spcBef>
              <a:spcAft>
                <a:spcPct val="0"/>
              </a:spcAft>
              <a:buClr>
                <a:srgbClr val="4091A7"/>
              </a:buClr>
              <a:buAutoNum type="arabicPeriod"/>
              <a:defRPr sz="2200" b="1">
                <a:solidFill>
                  <a:schemeClr val="tx1"/>
                </a:solidFill>
                <a:latin typeface="+mn-lt"/>
                <a:ea typeface="+mn-ea"/>
                <a:cs typeface="+mn-cs"/>
              </a:defRPr>
            </a:lvl1pPr>
            <a:lvl2pPr marL="989013" indent="-266700" algn="l" rtl="0" eaLnBrk="1" fontAlgn="base" hangingPunct="1">
              <a:lnSpc>
                <a:spcPct val="95000"/>
              </a:lnSpc>
              <a:spcBef>
                <a:spcPct val="50000"/>
              </a:spcBef>
              <a:spcAft>
                <a:spcPct val="0"/>
              </a:spcAft>
              <a:buClr>
                <a:schemeClr val="bg2"/>
              </a:buClr>
              <a:buChar char="•"/>
              <a:defRPr sz="1400">
                <a:solidFill>
                  <a:schemeClr val="hlink"/>
                </a:solidFill>
                <a:latin typeface="+mn-lt"/>
              </a:defRPr>
            </a:lvl2pPr>
            <a:lvl3pPr marL="1397000" indent="-228600" algn="l" rtl="0" eaLnBrk="1" fontAlgn="base" hangingPunct="1">
              <a:lnSpc>
                <a:spcPct val="95000"/>
              </a:lnSpc>
              <a:spcBef>
                <a:spcPct val="0"/>
              </a:spcBef>
              <a:spcAft>
                <a:spcPct val="0"/>
              </a:spcAft>
              <a:buClr>
                <a:schemeClr val="hlink"/>
              </a:buClr>
              <a:buFont typeface="Verdana" pitchFamily="34" charset="0"/>
              <a:buChar char="–"/>
              <a:defRPr sz="1200">
                <a:solidFill>
                  <a:schemeClr val="tx2"/>
                </a:solidFill>
                <a:latin typeface="+mn-lt"/>
              </a:defRPr>
            </a:lvl3pPr>
            <a:lvl4pPr marL="1785938" indent="-209550" algn="l" rtl="0" eaLnBrk="1" fontAlgn="base" hangingPunct="1">
              <a:lnSpc>
                <a:spcPct val="95000"/>
              </a:lnSpc>
              <a:spcBef>
                <a:spcPct val="0"/>
              </a:spcBef>
              <a:spcAft>
                <a:spcPct val="0"/>
              </a:spcAft>
              <a:buChar char="–"/>
              <a:defRPr sz="1100">
                <a:solidFill>
                  <a:schemeClr val="tx2"/>
                </a:solidFill>
                <a:latin typeface="+mn-lt"/>
              </a:defRPr>
            </a:lvl4pPr>
            <a:lvl5pPr marL="1965325" indent="3175" algn="l" rtl="0" eaLnBrk="1" fontAlgn="base" hangingPunct="1">
              <a:lnSpc>
                <a:spcPct val="95000"/>
              </a:lnSpc>
              <a:spcBef>
                <a:spcPct val="0"/>
              </a:spcBef>
              <a:spcAft>
                <a:spcPct val="0"/>
              </a:spcAft>
              <a:defRPr sz="1000">
                <a:solidFill>
                  <a:schemeClr val="tx2"/>
                </a:solidFill>
                <a:latin typeface="+mn-lt"/>
              </a:defRPr>
            </a:lvl5pPr>
            <a:lvl6pPr marL="2422525" indent="3175" algn="l" rtl="0" eaLnBrk="1" fontAlgn="base" hangingPunct="1">
              <a:lnSpc>
                <a:spcPct val="95000"/>
              </a:lnSpc>
              <a:spcBef>
                <a:spcPct val="0"/>
              </a:spcBef>
              <a:spcAft>
                <a:spcPct val="0"/>
              </a:spcAft>
              <a:defRPr sz="1000">
                <a:solidFill>
                  <a:schemeClr val="tx2"/>
                </a:solidFill>
                <a:latin typeface="+mn-lt"/>
              </a:defRPr>
            </a:lvl6pPr>
            <a:lvl7pPr marL="2879725" indent="3175" algn="l" rtl="0" eaLnBrk="1" fontAlgn="base" hangingPunct="1">
              <a:lnSpc>
                <a:spcPct val="95000"/>
              </a:lnSpc>
              <a:spcBef>
                <a:spcPct val="0"/>
              </a:spcBef>
              <a:spcAft>
                <a:spcPct val="0"/>
              </a:spcAft>
              <a:defRPr sz="1000">
                <a:solidFill>
                  <a:schemeClr val="tx2"/>
                </a:solidFill>
                <a:latin typeface="+mn-lt"/>
              </a:defRPr>
            </a:lvl7pPr>
            <a:lvl8pPr marL="3336925" indent="3175" algn="l" rtl="0" eaLnBrk="1" fontAlgn="base" hangingPunct="1">
              <a:lnSpc>
                <a:spcPct val="95000"/>
              </a:lnSpc>
              <a:spcBef>
                <a:spcPct val="0"/>
              </a:spcBef>
              <a:spcAft>
                <a:spcPct val="0"/>
              </a:spcAft>
              <a:defRPr sz="1000">
                <a:solidFill>
                  <a:schemeClr val="tx2"/>
                </a:solidFill>
                <a:latin typeface="+mn-lt"/>
              </a:defRPr>
            </a:lvl8pPr>
            <a:lvl9pPr marL="3794125" indent="3175" algn="l" rtl="0" eaLnBrk="1" fontAlgn="base" hangingPunct="1">
              <a:lnSpc>
                <a:spcPct val="95000"/>
              </a:lnSpc>
              <a:spcBef>
                <a:spcPct val="0"/>
              </a:spcBef>
              <a:spcAft>
                <a:spcPct val="0"/>
              </a:spcAft>
              <a:defRPr sz="1000">
                <a:solidFill>
                  <a:schemeClr val="tx2"/>
                </a:solidFill>
                <a:latin typeface="+mn-lt"/>
              </a:defRPr>
            </a:lvl9pPr>
          </a:lstStyle>
          <a:p>
            <a:pPr marL="0" marR="0" lvl="0" indent="0" algn="l" defTabSz="914400" rtl="0" eaLnBrk="1" fontAlgn="base" latinLnBrk="0" hangingPunct="1">
              <a:lnSpc>
                <a:spcPct val="95000"/>
              </a:lnSpc>
              <a:spcBef>
                <a:spcPct val="0"/>
              </a:spcBef>
              <a:spcAft>
                <a:spcPct val="0"/>
              </a:spcAft>
              <a:buClr>
                <a:srgbClr val="4091A7"/>
              </a:buClr>
              <a:buSzTx/>
              <a:buFontTx/>
              <a:buNone/>
              <a:tabLst/>
              <a:defRPr/>
            </a:pPr>
            <a:r>
              <a:rPr kumimoji="0" lang="en-US" sz="1500" b="1" i="0" u="none" strike="noStrike" kern="0" cap="none" spc="0" normalizeH="0" baseline="0" noProof="0" dirty="0">
                <a:ln>
                  <a:noFill/>
                </a:ln>
                <a:solidFill>
                  <a:srgbClr val="3F589E"/>
                </a:solidFill>
                <a:effectLst/>
                <a:uLnTx/>
                <a:uFillTx/>
                <a:latin typeface="Arial" panose="020B0604020202020204" pitchFamily="34" charset="0"/>
                <a:ea typeface="+mn-ea"/>
                <a:cs typeface="Arial" panose="020B0604020202020204" pitchFamily="34" charset="0"/>
              </a:rPr>
              <a:t>Protectionism is the vogue word not globalization. </a:t>
            </a:r>
          </a:p>
        </p:txBody>
      </p:sp>
    </p:spTree>
    <p:extLst>
      <p:ext uri="{BB962C8B-B14F-4D97-AF65-F5344CB8AC3E}">
        <p14:creationId xmlns:p14="http://schemas.microsoft.com/office/powerpoint/2010/main" val="18583750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145A9-35DE-D6CB-837B-182AA6835185}"/>
              </a:ext>
            </a:extLst>
          </p:cNvPr>
          <p:cNvSpPr>
            <a:spLocks noGrp="1"/>
          </p:cNvSpPr>
          <p:nvPr>
            <p:ph type="title"/>
          </p:nvPr>
        </p:nvSpPr>
        <p:spPr>
          <a:xfrm>
            <a:off x="539751" y="303610"/>
            <a:ext cx="8064500" cy="411209"/>
          </a:xfrm>
        </p:spPr>
        <p:txBody>
          <a:bodyPr anchor="ctr"/>
          <a:lstStyle/>
          <a:p>
            <a:r>
              <a:rPr lang="en-US" dirty="0">
                <a:latin typeface="Arial" panose="020B0604020202020204" pitchFamily="34" charset="0"/>
                <a:ea typeface="Inter" panose="02000503000000020004" pitchFamily="2" charset="0"/>
                <a:cs typeface="Arial" panose="020B0604020202020204" pitchFamily="34" charset="0"/>
              </a:rPr>
              <a:t>Climate Change / Rising Food Prices: Very inflationary and volatile</a:t>
            </a:r>
          </a:p>
        </p:txBody>
      </p:sp>
      <p:sp>
        <p:nvSpPr>
          <p:cNvPr id="4" name="Slide Number Placeholder 3">
            <a:extLst>
              <a:ext uri="{FF2B5EF4-FFF2-40B4-BE49-F238E27FC236}">
                <a16:creationId xmlns:a16="http://schemas.microsoft.com/office/drawing/2014/main" id="{6E273BC8-BB6B-7E90-891B-9177C1F06EFC}"/>
              </a:ext>
            </a:extLst>
          </p:cNvPr>
          <p:cNvSpPr>
            <a:spLocks noGrp="1"/>
          </p:cNvSpPr>
          <p:nvPr>
            <p:ph type="sldNum"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D65D56CB-8290-4AD4-92E8-B8E13A68A8FF}" type="slidenum">
              <a:rPr kumimoji="0" lang="fr-FR" altLang="fr-FR" sz="600" b="0" i="0" u="none" strike="noStrike" kern="1200" cap="none" spc="0" normalizeH="0" baseline="0" noProof="0" smtClean="0">
                <a:ln>
                  <a:noFill/>
                </a:ln>
                <a:solidFill>
                  <a:srgbClr val="581D74"/>
                </a:solidFill>
                <a:effectLst/>
                <a:uLnTx/>
                <a:uFillTx/>
                <a:latin typeface="Inter" panose="02000503000000020004" pitchFamily="2" charset="0"/>
                <a:ea typeface="Inter" panose="02000503000000020004" pitchFamily="2" charset="0"/>
                <a:cs typeface="+mn-cs"/>
              </a:rPr>
              <a:pPr marL="0" marR="0" lvl="0" indent="0" algn="l" defTabSz="914400" rtl="0" eaLnBrk="0" fontAlgn="base" latinLnBrk="0" hangingPunct="0">
                <a:lnSpc>
                  <a:spcPct val="100000"/>
                </a:lnSpc>
                <a:spcBef>
                  <a:spcPct val="0"/>
                </a:spcBef>
                <a:spcAft>
                  <a:spcPct val="0"/>
                </a:spcAft>
                <a:buClrTx/>
                <a:buSzTx/>
                <a:buFontTx/>
                <a:buNone/>
                <a:tabLst/>
                <a:defRPr/>
              </a:pPr>
              <a:t>37</a:t>
            </a:fld>
            <a:endParaRPr kumimoji="0" lang="fr-FR" altLang="fr-FR" sz="600" b="0" i="0" u="none" strike="noStrike" kern="1200" cap="none" spc="0" normalizeH="0" baseline="0" noProof="0" dirty="0">
              <a:ln>
                <a:noFill/>
              </a:ln>
              <a:solidFill>
                <a:srgbClr val="581D74"/>
              </a:solidFill>
              <a:effectLst/>
              <a:uLnTx/>
              <a:uFillTx/>
              <a:latin typeface="Inter" panose="02000503000000020004" pitchFamily="2" charset="0"/>
              <a:ea typeface="Inter" panose="02000503000000020004" pitchFamily="2" charset="0"/>
              <a:cs typeface="+mn-cs"/>
            </a:endParaRPr>
          </a:p>
        </p:txBody>
      </p:sp>
      <p:sp>
        <p:nvSpPr>
          <p:cNvPr id="28" name="Rectangle 27">
            <a:extLst>
              <a:ext uri="{FF2B5EF4-FFF2-40B4-BE49-F238E27FC236}">
                <a16:creationId xmlns:a16="http://schemas.microsoft.com/office/drawing/2014/main" id="{4C041ECC-D065-6EFF-50C7-08F2E93D312A}"/>
              </a:ext>
            </a:extLst>
          </p:cNvPr>
          <p:cNvSpPr/>
          <p:nvPr/>
        </p:nvSpPr>
        <p:spPr>
          <a:xfrm>
            <a:off x="361275" y="303610"/>
            <a:ext cx="68938" cy="411209"/>
          </a:xfrm>
          <a:prstGeom prst="rect">
            <a:avLst/>
          </a:prstGeom>
          <a:solidFill>
            <a:srgbClr val="581D74"/>
          </a:solidFill>
          <a:ln w="12700" cap="flat" cmpd="sng" algn="ctr">
            <a:noFill/>
            <a:prstDash val="solid"/>
            <a:miter lim="800000"/>
          </a:ln>
          <a:effectLst/>
        </p:spPr>
        <p:txBody>
          <a:bodyPr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fr-FR" sz="2250" b="0" i="0" u="none" strike="noStrike" kern="0" cap="none" spc="0" normalizeH="0" baseline="0" noProof="0" dirty="0">
              <a:ln>
                <a:noFill/>
              </a:ln>
              <a:solidFill>
                <a:srgbClr val="FFFFFF"/>
              </a:solidFill>
              <a:effectLst/>
              <a:uLnTx/>
              <a:uFillTx/>
              <a:latin typeface="Montserrat ExtraBold" pitchFamily="2" charset="0"/>
              <a:ea typeface="+mn-ea"/>
              <a:cs typeface="+mn-cs"/>
              <a:sym typeface="Arial"/>
            </a:endParaRPr>
          </a:p>
        </p:txBody>
      </p:sp>
      <p:sp>
        <p:nvSpPr>
          <p:cNvPr id="7" name="Text Placeholder 3">
            <a:extLst>
              <a:ext uri="{FF2B5EF4-FFF2-40B4-BE49-F238E27FC236}">
                <a16:creationId xmlns:a16="http://schemas.microsoft.com/office/drawing/2014/main" id="{212B1D2C-D469-3FB8-E829-51EA6248B6C3}"/>
              </a:ext>
            </a:extLst>
          </p:cNvPr>
          <p:cNvSpPr txBox="1">
            <a:spLocks/>
          </p:cNvSpPr>
          <p:nvPr/>
        </p:nvSpPr>
        <p:spPr>
          <a:xfrm>
            <a:off x="486484" y="680677"/>
            <a:ext cx="8559897" cy="315514"/>
          </a:xfrm>
          <a:prstGeom prst="rect">
            <a:avLst/>
          </a:prstGeom>
        </p:spPr>
        <p:txBody>
          <a:bodyPr/>
          <a:lstStyle>
            <a:lvl1pPr marL="450850" indent="-450850" algn="l" rtl="0" eaLnBrk="1" fontAlgn="base" hangingPunct="1">
              <a:lnSpc>
                <a:spcPct val="95000"/>
              </a:lnSpc>
              <a:spcBef>
                <a:spcPct val="0"/>
              </a:spcBef>
              <a:spcAft>
                <a:spcPct val="0"/>
              </a:spcAft>
              <a:buClr>
                <a:srgbClr val="4091A7"/>
              </a:buClr>
              <a:buAutoNum type="arabicPeriod"/>
              <a:defRPr sz="2200" b="1">
                <a:solidFill>
                  <a:schemeClr val="tx1"/>
                </a:solidFill>
                <a:latin typeface="+mn-lt"/>
                <a:ea typeface="+mn-ea"/>
                <a:cs typeface="+mn-cs"/>
              </a:defRPr>
            </a:lvl1pPr>
            <a:lvl2pPr marL="989013" indent="-266700" algn="l" rtl="0" eaLnBrk="1" fontAlgn="base" hangingPunct="1">
              <a:lnSpc>
                <a:spcPct val="95000"/>
              </a:lnSpc>
              <a:spcBef>
                <a:spcPct val="50000"/>
              </a:spcBef>
              <a:spcAft>
                <a:spcPct val="0"/>
              </a:spcAft>
              <a:buClr>
                <a:schemeClr val="bg2"/>
              </a:buClr>
              <a:buChar char="•"/>
              <a:defRPr sz="1400">
                <a:solidFill>
                  <a:schemeClr val="hlink"/>
                </a:solidFill>
                <a:latin typeface="+mn-lt"/>
              </a:defRPr>
            </a:lvl2pPr>
            <a:lvl3pPr marL="1397000" indent="-228600" algn="l" rtl="0" eaLnBrk="1" fontAlgn="base" hangingPunct="1">
              <a:lnSpc>
                <a:spcPct val="95000"/>
              </a:lnSpc>
              <a:spcBef>
                <a:spcPct val="0"/>
              </a:spcBef>
              <a:spcAft>
                <a:spcPct val="0"/>
              </a:spcAft>
              <a:buClr>
                <a:schemeClr val="hlink"/>
              </a:buClr>
              <a:buFont typeface="Verdana" pitchFamily="34" charset="0"/>
              <a:buChar char="–"/>
              <a:defRPr sz="1200">
                <a:solidFill>
                  <a:schemeClr val="tx2"/>
                </a:solidFill>
                <a:latin typeface="+mn-lt"/>
              </a:defRPr>
            </a:lvl3pPr>
            <a:lvl4pPr marL="1785938" indent="-209550" algn="l" rtl="0" eaLnBrk="1" fontAlgn="base" hangingPunct="1">
              <a:lnSpc>
                <a:spcPct val="95000"/>
              </a:lnSpc>
              <a:spcBef>
                <a:spcPct val="0"/>
              </a:spcBef>
              <a:spcAft>
                <a:spcPct val="0"/>
              </a:spcAft>
              <a:buChar char="–"/>
              <a:defRPr sz="1100">
                <a:solidFill>
                  <a:schemeClr val="tx2"/>
                </a:solidFill>
                <a:latin typeface="+mn-lt"/>
              </a:defRPr>
            </a:lvl4pPr>
            <a:lvl5pPr marL="1965325" indent="3175" algn="l" rtl="0" eaLnBrk="1" fontAlgn="base" hangingPunct="1">
              <a:lnSpc>
                <a:spcPct val="95000"/>
              </a:lnSpc>
              <a:spcBef>
                <a:spcPct val="0"/>
              </a:spcBef>
              <a:spcAft>
                <a:spcPct val="0"/>
              </a:spcAft>
              <a:defRPr sz="1000">
                <a:solidFill>
                  <a:schemeClr val="tx2"/>
                </a:solidFill>
                <a:latin typeface="+mn-lt"/>
              </a:defRPr>
            </a:lvl5pPr>
            <a:lvl6pPr marL="2422525" indent="3175" algn="l" rtl="0" eaLnBrk="1" fontAlgn="base" hangingPunct="1">
              <a:lnSpc>
                <a:spcPct val="95000"/>
              </a:lnSpc>
              <a:spcBef>
                <a:spcPct val="0"/>
              </a:spcBef>
              <a:spcAft>
                <a:spcPct val="0"/>
              </a:spcAft>
              <a:defRPr sz="1000">
                <a:solidFill>
                  <a:schemeClr val="tx2"/>
                </a:solidFill>
                <a:latin typeface="+mn-lt"/>
              </a:defRPr>
            </a:lvl6pPr>
            <a:lvl7pPr marL="2879725" indent="3175" algn="l" rtl="0" eaLnBrk="1" fontAlgn="base" hangingPunct="1">
              <a:lnSpc>
                <a:spcPct val="95000"/>
              </a:lnSpc>
              <a:spcBef>
                <a:spcPct val="0"/>
              </a:spcBef>
              <a:spcAft>
                <a:spcPct val="0"/>
              </a:spcAft>
              <a:defRPr sz="1000">
                <a:solidFill>
                  <a:schemeClr val="tx2"/>
                </a:solidFill>
                <a:latin typeface="+mn-lt"/>
              </a:defRPr>
            </a:lvl7pPr>
            <a:lvl8pPr marL="3336925" indent="3175" algn="l" rtl="0" eaLnBrk="1" fontAlgn="base" hangingPunct="1">
              <a:lnSpc>
                <a:spcPct val="95000"/>
              </a:lnSpc>
              <a:spcBef>
                <a:spcPct val="0"/>
              </a:spcBef>
              <a:spcAft>
                <a:spcPct val="0"/>
              </a:spcAft>
              <a:defRPr sz="1000">
                <a:solidFill>
                  <a:schemeClr val="tx2"/>
                </a:solidFill>
                <a:latin typeface="+mn-lt"/>
              </a:defRPr>
            </a:lvl8pPr>
            <a:lvl9pPr marL="3794125" indent="3175" algn="l" rtl="0" eaLnBrk="1" fontAlgn="base" hangingPunct="1">
              <a:lnSpc>
                <a:spcPct val="95000"/>
              </a:lnSpc>
              <a:spcBef>
                <a:spcPct val="0"/>
              </a:spcBef>
              <a:spcAft>
                <a:spcPct val="0"/>
              </a:spcAft>
              <a:defRPr sz="1000">
                <a:solidFill>
                  <a:schemeClr val="tx2"/>
                </a:solidFill>
                <a:latin typeface="+mn-lt"/>
              </a:defRPr>
            </a:lvl9pPr>
          </a:lstStyle>
          <a:p>
            <a:pPr marL="0" marR="0" lvl="0" indent="0" algn="l" defTabSz="914400" rtl="0" eaLnBrk="1" fontAlgn="base" latinLnBrk="0" hangingPunct="1">
              <a:lnSpc>
                <a:spcPct val="95000"/>
              </a:lnSpc>
              <a:spcBef>
                <a:spcPct val="0"/>
              </a:spcBef>
              <a:spcAft>
                <a:spcPct val="0"/>
              </a:spcAft>
              <a:buClr>
                <a:srgbClr val="4091A7"/>
              </a:buClr>
              <a:buSzTx/>
              <a:buFontTx/>
              <a:buNone/>
              <a:tabLst/>
              <a:defRPr/>
            </a:pPr>
            <a:endParaRPr kumimoji="0" lang="en-US" sz="1500" b="1" i="0" u="none" strike="noStrike" kern="0" cap="none" spc="0" normalizeH="0" baseline="0" noProof="0" dirty="0">
              <a:ln>
                <a:noFill/>
              </a:ln>
              <a:solidFill>
                <a:srgbClr val="3F589E"/>
              </a:solidFill>
              <a:effectLst/>
              <a:uLnTx/>
              <a:uFillTx/>
              <a:latin typeface="Montserrat Medium"/>
              <a:ea typeface="+mn-ea"/>
              <a:cs typeface="+mn-cs"/>
            </a:endParaRPr>
          </a:p>
        </p:txBody>
      </p:sp>
      <p:sp>
        <p:nvSpPr>
          <p:cNvPr id="5" name="Text Placeholder 3">
            <a:extLst>
              <a:ext uri="{FF2B5EF4-FFF2-40B4-BE49-F238E27FC236}">
                <a16:creationId xmlns:a16="http://schemas.microsoft.com/office/drawing/2014/main" id="{13E7FD9A-BB5D-D82D-5B98-D01FCBC0044B}"/>
              </a:ext>
            </a:extLst>
          </p:cNvPr>
          <p:cNvSpPr txBox="1">
            <a:spLocks/>
          </p:cNvSpPr>
          <p:nvPr/>
        </p:nvSpPr>
        <p:spPr>
          <a:xfrm>
            <a:off x="486484" y="680676"/>
            <a:ext cx="8559897" cy="315514"/>
          </a:xfrm>
          <a:prstGeom prst="rect">
            <a:avLst/>
          </a:prstGeom>
        </p:spPr>
        <p:txBody>
          <a:bodyPr/>
          <a:lstStyle>
            <a:lvl1pPr marL="450850" indent="-450850" algn="l" rtl="0" eaLnBrk="1" fontAlgn="base" hangingPunct="1">
              <a:lnSpc>
                <a:spcPct val="95000"/>
              </a:lnSpc>
              <a:spcBef>
                <a:spcPct val="0"/>
              </a:spcBef>
              <a:spcAft>
                <a:spcPct val="0"/>
              </a:spcAft>
              <a:buClr>
                <a:srgbClr val="4091A7"/>
              </a:buClr>
              <a:buAutoNum type="arabicPeriod"/>
              <a:defRPr sz="2200" b="1">
                <a:solidFill>
                  <a:schemeClr val="tx1"/>
                </a:solidFill>
                <a:latin typeface="+mn-lt"/>
                <a:ea typeface="+mn-ea"/>
                <a:cs typeface="+mn-cs"/>
              </a:defRPr>
            </a:lvl1pPr>
            <a:lvl2pPr marL="989013" indent="-266700" algn="l" rtl="0" eaLnBrk="1" fontAlgn="base" hangingPunct="1">
              <a:lnSpc>
                <a:spcPct val="95000"/>
              </a:lnSpc>
              <a:spcBef>
                <a:spcPct val="50000"/>
              </a:spcBef>
              <a:spcAft>
                <a:spcPct val="0"/>
              </a:spcAft>
              <a:buClr>
                <a:schemeClr val="bg2"/>
              </a:buClr>
              <a:buChar char="•"/>
              <a:defRPr sz="1400">
                <a:solidFill>
                  <a:schemeClr val="hlink"/>
                </a:solidFill>
                <a:latin typeface="+mn-lt"/>
              </a:defRPr>
            </a:lvl2pPr>
            <a:lvl3pPr marL="1397000" indent="-228600" algn="l" rtl="0" eaLnBrk="1" fontAlgn="base" hangingPunct="1">
              <a:lnSpc>
                <a:spcPct val="95000"/>
              </a:lnSpc>
              <a:spcBef>
                <a:spcPct val="0"/>
              </a:spcBef>
              <a:spcAft>
                <a:spcPct val="0"/>
              </a:spcAft>
              <a:buClr>
                <a:schemeClr val="hlink"/>
              </a:buClr>
              <a:buFont typeface="Verdana" pitchFamily="34" charset="0"/>
              <a:buChar char="–"/>
              <a:defRPr sz="1200">
                <a:solidFill>
                  <a:schemeClr val="tx2"/>
                </a:solidFill>
                <a:latin typeface="+mn-lt"/>
              </a:defRPr>
            </a:lvl3pPr>
            <a:lvl4pPr marL="1785938" indent="-209550" algn="l" rtl="0" eaLnBrk="1" fontAlgn="base" hangingPunct="1">
              <a:lnSpc>
                <a:spcPct val="95000"/>
              </a:lnSpc>
              <a:spcBef>
                <a:spcPct val="0"/>
              </a:spcBef>
              <a:spcAft>
                <a:spcPct val="0"/>
              </a:spcAft>
              <a:buChar char="–"/>
              <a:defRPr sz="1100">
                <a:solidFill>
                  <a:schemeClr val="tx2"/>
                </a:solidFill>
                <a:latin typeface="+mn-lt"/>
              </a:defRPr>
            </a:lvl4pPr>
            <a:lvl5pPr marL="1965325" indent="3175" algn="l" rtl="0" eaLnBrk="1" fontAlgn="base" hangingPunct="1">
              <a:lnSpc>
                <a:spcPct val="95000"/>
              </a:lnSpc>
              <a:spcBef>
                <a:spcPct val="0"/>
              </a:spcBef>
              <a:spcAft>
                <a:spcPct val="0"/>
              </a:spcAft>
              <a:defRPr sz="1000">
                <a:solidFill>
                  <a:schemeClr val="tx2"/>
                </a:solidFill>
                <a:latin typeface="+mn-lt"/>
              </a:defRPr>
            </a:lvl5pPr>
            <a:lvl6pPr marL="2422525" indent="3175" algn="l" rtl="0" eaLnBrk="1" fontAlgn="base" hangingPunct="1">
              <a:lnSpc>
                <a:spcPct val="95000"/>
              </a:lnSpc>
              <a:spcBef>
                <a:spcPct val="0"/>
              </a:spcBef>
              <a:spcAft>
                <a:spcPct val="0"/>
              </a:spcAft>
              <a:defRPr sz="1000">
                <a:solidFill>
                  <a:schemeClr val="tx2"/>
                </a:solidFill>
                <a:latin typeface="+mn-lt"/>
              </a:defRPr>
            </a:lvl6pPr>
            <a:lvl7pPr marL="2879725" indent="3175" algn="l" rtl="0" eaLnBrk="1" fontAlgn="base" hangingPunct="1">
              <a:lnSpc>
                <a:spcPct val="95000"/>
              </a:lnSpc>
              <a:spcBef>
                <a:spcPct val="0"/>
              </a:spcBef>
              <a:spcAft>
                <a:spcPct val="0"/>
              </a:spcAft>
              <a:defRPr sz="1000">
                <a:solidFill>
                  <a:schemeClr val="tx2"/>
                </a:solidFill>
                <a:latin typeface="+mn-lt"/>
              </a:defRPr>
            </a:lvl7pPr>
            <a:lvl8pPr marL="3336925" indent="3175" algn="l" rtl="0" eaLnBrk="1" fontAlgn="base" hangingPunct="1">
              <a:lnSpc>
                <a:spcPct val="95000"/>
              </a:lnSpc>
              <a:spcBef>
                <a:spcPct val="0"/>
              </a:spcBef>
              <a:spcAft>
                <a:spcPct val="0"/>
              </a:spcAft>
              <a:defRPr sz="1000">
                <a:solidFill>
                  <a:schemeClr val="tx2"/>
                </a:solidFill>
                <a:latin typeface="+mn-lt"/>
              </a:defRPr>
            </a:lvl8pPr>
            <a:lvl9pPr marL="3794125" indent="3175" algn="l" rtl="0" eaLnBrk="1" fontAlgn="base" hangingPunct="1">
              <a:lnSpc>
                <a:spcPct val="95000"/>
              </a:lnSpc>
              <a:spcBef>
                <a:spcPct val="0"/>
              </a:spcBef>
              <a:spcAft>
                <a:spcPct val="0"/>
              </a:spcAft>
              <a:defRPr sz="1000">
                <a:solidFill>
                  <a:schemeClr val="tx2"/>
                </a:solidFill>
                <a:latin typeface="+mn-lt"/>
              </a:defRPr>
            </a:lvl9pPr>
          </a:lstStyle>
          <a:p>
            <a:pPr marL="0" marR="0" lvl="0" indent="0" algn="l" defTabSz="914400" rtl="0" eaLnBrk="1" fontAlgn="base" latinLnBrk="0" hangingPunct="1">
              <a:lnSpc>
                <a:spcPct val="95000"/>
              </a:lnSpc>
              <a:spcBef>
                <a:spcPct val="0"/>
              </a:spcBef>
              <a:spcAft>
                <a:spcPct val="0"/>
              </a:spcAft>
              <a:buClr>
                <a:srgbClr val="4091A7"/>
              </a:buClr>
              <a:buSzTx/>
              <a:buFontTx/>
              <a:buNone/>
              <a:tabLst/>
              <a:defRPr/>
            </a:pPr>
            <a:r>
              <a:rPr kumimoji="0" lang="en-US" sz="1500" b="1" i="0" u="none" strike="noStrike" kern="0" cap="none" spc="0" normalizeH="0" baseline="0" noProof="0" dirty="0">
                <a:ln>
                  <a:noFill/>
                </a:ln>
                <a:solidFill>
                  <a:srgbClr val="3F589E"/>
                </a:solidFill>
                <a:effectLst/>
                <a:uLnTx/>
                <a:uFillTx/>
                <a:latin typeface="Arial" panose="020B0604020202020204" pitchFamily="34" charset="0"/>
                <a:ea typeface="+mn-ea"/>
                <a:cs typeface="Arial" panose="020B0604020202020204" pitchFamily="34" charset="0"/>
              </a:rPr>
              <a:t>Stagflation lurks; That said, conclusions of Ukraine War would bring better food supply </a:t>
            </a:r>
          </a:p>
        </p:txBody>
      </p:sp>
      <p:graphicFrame>
        <p:nvGraphicFramePr>
          <p:cNvPr id="10" name="Chart 9">
            <a:extLst>
              <a:ext uri="{FF2B5EF4-FFF2-40B4-BE49-F238E27FC236}">
                <a16:creationId xmlns:a16="http://schemas.microsoft.com/office/drawing/2014/main" id="{D1D1CD8F-321C-1DC8-D5E0-ED309837B5B5}"/>
              </a:ext>
            </a:extLst>
          </p:cNvPr>
          <p:cNvGraphicFramePr>
            <a:graphicFrameLocks/>
          </p:cNvGraphicFramePr>
          <p:nvPr/>
        </p:nvGraphicFramePr>
        <p:xfrm>
          <a:off x="393192" y="1581912"/>
          <a:ext cx="41148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a:extLst>
              <a:ext uri="{FF2B5EF4-FFF2-40B4-BE49-F238E27FC236}">
                <a16:creationId xmlns:a16="http://schemas.microsoft.com/office/drawing/2014/main" id="{585B88AE-D811-EDA3-4EF3-B4382E6862B3}"/>
              </a:ext>
            </a:extLst>
          </p:cNvPr>
          <p:cNvGraphicFramePr>
            <a:graphicFrameLocks/>
          </p:cNvGraphicFramePr>
          <p:nvPr/>
        </p:nvGraphicFramePr>
        <p:xfrm>
          <a:off x="4599432" y="1581912"/>
          <a:ext cx="4114800" cy="2743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928739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145A9-35DE-D6CB-837B-182AA6835185}"/>
              </a:ext>
            </a:extLst>
          </p:cNvPr>
          <p:cNvSpPr>
            <a:spLocks noGrp="1"/>
          </p:cNvSpPr>
          <p:nvPr>
            <p:ph type="title"/>
          </p:nvPr>
        </p:nvSpPr>
        <p:spPr>
          <a:xfrm>
            <a:off x="539751" y="303610"/>
            <a:ext cx="8064500" cy="411209"/>
          </a:xfrm>
        </p:spPr>
        <p:txBody>
          <a:bodyPr anchor="ctr"/>
          <a:lstStyle/>
          <a:p>
            <a:r>
              <a:rPr lang="en-US" dirty="0">
                <a:latin typeface="Arial" panose="020B0604020202020204" pitchFamily="34" charset="0"/>
                <a:ea typeface="Inter" panose="02000503000000020004" pitchFamily="2" charset="0"/>
                <a:cs typeface="Arial" panose="020B0604020202020204" pitchFamily="34" charset="0"/>
              </a:rPr>
              <a:t>Natixis infrastructure gap index shows a wide gap currently and even more so if we account for the population increase in the future. </a:t>
            </a:r>
          </a:p>
        </p:txBody>
      </p:sp>
      <p:sp>
        <p:nvSpPr>
          <p:cNvPr id="4" name="Slide Number Placeholder 3">
            <a:extLst>
              <a:ext uri="{FF2B5EF4-FFF2-40B4-BE49-F238E27FC236}">
                <a16:creationId xmlns:a16="http://schemas.microsoft.com/office/drawing/2014/main" id="{6E273BC8-BB6B-7E90-891B-9177C1F06EFC}"/>
              </a:ext>
            </a:extLst>
          </p:cNvPr>
          <p:cNvSpPr>
            <a:spLocks noGrp="1"/>
          </p:cNvSpPr>
          <p:nvPr>
            <p:ph type="sldNum"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D65D56CB-8290-4AD4-92E8-B8E13A68A8FF}" type="slidenum">
              <a:rPr kumimoji="0" lang="fr-FR" altLang="fr-FR" sz="600" b="0" i="0" u="none" strike="noStrike" kern="1200" cap="none" spc="0" normalizeH="0" baseline="0" noProof="0" smtClean="0">
                <a:ln>
                  <a:noFill/>
                </a:ln>
                <a:solidFill>
                  <a:srgbClr val="581D74"/>
                </a:solidFill>
                <a:effectLst/>
                <a:uLnTx/>
                <a:uFillTx/>
                <a:latin typeface="Inter" panose="02000503000000020004" pitchFamily="2" charset="0"/>
                <a:ea typeface="Inter" panose="02000503000000020004" pitchFamily="2" charset="0"/>
                <a:cs typeface="+mn-cs"/>
              </a:rPr>
              <a:pPr marL="0" marR="0" lvl="0" indent="0" algn="l" defTabSz="914400" rtl="0" eaLnBrk="0" fontAlgn="base" latinLnBrk="0" hangingPunct="0">
                <a:lnSpc>
                  <a:spcPct val="100000"/>
                </a:lnSpc>
                <a:spcBef>
                  <a:spcPct val="0"/>
                </a:spcBef>
                <a:spcAft>
                  <a:spcPct val="0"/>
                </a:spcAft>
                <a:buClrTx/>
                <a:buSzTx/>
                <a:buFontTx/>
                <a:buNone/>
                <a:tabLst/>
                <a:defRPr/>
              </a:pPr>
              <a:t>38</a:t>
            </a:fld>
            <a:endParaRPr kumimoji="0" lang="fr-FR" altLang="fr-FR" sz="600" b="0" i="0" u="none" strike="noStrike" kern="1200" cap="none" spc="0" normalizeH="0" baseline="0" noProof="0" dirty="0">
              <a:ln>
                <a:noFill/>
              </a:ln>
              <a:solidFill>
                <a:srgbClr val="581D74"/>
              </a:solidFill>
              <a:effectLst/>
              <a:uLnTx/>
              <a:uFillTx/>
              <a:latin typeface="Inter" panose="02000503000000020004" pitchFamily="2" charset="0"/>
              <a:ea typeface="Inter" panose="02000503000000020004" pitchFamily="2" charset="0"/>
              <a:cs typeface="+mn-cs"/>
            </a:endParaRPr>
          </a:p>
        </p:txBody>
      </p:sp>
      <p:sp>
        <p:nvSpPr>
          <p:cNvPr id="28" name="Rectangle 27">
            <a:extLst>
              <a:ext uri="{FF2B5EF4-FFF2-40B4-BE49-F238E27FC236}">
                <a16:creationId xmlns:a16="http://schemas.microsoft.com/office/drawing/2014/main" id="{4C041ECC-D065-6EFF-50C7-08F2E93D312A}"/>
              </a:ext>
            </a:extLst>
          </p:cNvPr>
          <p:cNvSpPr/>
          <p:nvPr/>
        </p:nvSpPr>
        <p:spPr>
          <a:xfrm>
            <a:off x="361275" y="303610"/>
            <a:ext cx="68938" cy="411209"/>
          </a:xfrm>
          <a:prstGeom prst="rect">
            <a:avLst/>
          </a:prstGeom>
          <a:solidFill>
            <a:srgbClr val="581D74"/>
          </a:solidFill>
          <a:ln w="12700" cap="flat" cmpd="sng" algn="ctr">
            <a:noFill/>
            <a:prstDash val="solid"/>
            <a:miter lim="800000"/>
          </a:ln>
          <a:effectLst/>
        </p:spPr>
        <p:txBody>
          <a:bodyPr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fr-FR" sz="2250" b="0" i="0" u="none" strike="noStrike" kern="0" cap="none" spc="0" normalizeH="0" baseline="0" noProof="0" dirty="0">
              <a:ln>
                <a:noFill/>
              </a:ln>
              <a:solidFill>
                <a:srgbClr val="FFFFFF"/>
              </a:solidFill>
              <a:effectLst/>
              <a:uLnTx/>
              <a:uFillTx/>
              <a:latin typeface="Montserrat ExtraBold" pitchFamily="2" charset="0"/>
              <a:ea typeface="+mn-ea"/>
              <a:cs typeface="+mn-cs"/>
              <a:sym typeface="Arial"/>
            </a:endParaRPr>
          </a:p>
        </p:txBody>
      </p:sp>
      <p:sp>
        <p:nvSpPr>
          <p:cNvPr id="7" name="Text Placeholder 3">
            <a:extLst>
              <a:ext uri="{FF2B5EF4-FFF2-40B4-BE49-F238E27FC236}">
                <a16:creationId xmlns:a16="http://schemas.microsoft.com/office/drawing/2014/main" id="{212B1D2C-D469-3FB8-E829-51EA6248B6C3}"/>
              </a:ext>
            </a:extLst>
          </p:cNvPr>
          <p:cNvSpPr txBox="1">
            <a:spLocks/>
          </p:cNvSpPr>
          <p:nvPr/>
        </p:nvSpPr>
        <p:spPr>
          <a:xfrm>
            <a:off x="486484" y="680677"/>
            <a:ext cx="8559897" cy="315514"/>
          </a:xfrm>
          <a:prstGeom prst="rect">
            <a:avLst/>
          </a:prstGeom>
        </p:spPr>
        <p:txBody>
          <a:bodyPr/>
          <a:lstStyle>
            <a:lvl1pPr marL="450850" indent="-450850" algn="l" rtl="0" eaLnBrk="1" fontAlgn="base" hangingPunct="1">
              <a:lnSpc>
                <a:spcPct val="95000"/>
              </a:lnSpc>
              <a:spcBef>
                <a:spcPct val="0"/>
              </a:spcBef>
              <a:spcAft>
                <a:spcPct val="0"/>
              </a:spcAft>
              <a:buClr>
                <a:srgbClr val="4091A7"/>
              </a:buClr>
              <a:buAutoNum type="arabicPeriod"/>
              <a:defRPr sz="2200" b="1">
                <a:solidFill>
                  <a:schemeClr val="tx1"/>
                </a:solidFill>
                <a:latin typeface="+mn-lt"/>
                <a:ea typeface="+mn-ea"/>
                <a:cs typeface="+mn-cs"/>
              </a:defRPr>
            </a:lvl1pPr>
            <a:lvl2pPr marL="989013" indent="-266700" algn="l" rtl="0" eaLnBrk="1" fontAlgn="base" hangingPunct="1">
              <a:lnSpc>
                <a:spcPct val="95000"/>
              </a:lnSpc>
              <a:spcBef>
                <a:spcPct val="50000"/>
              </a:spcBef>
              <a:spcAft>
                <a:spcPct val="0"/>
              </a:spcAft>
              <a:buClr>
                <a:schemeClr val="bg2"/>
              </a:buClr>
              <a:buChar char="•"/>
              <a:defRPr sz="1400">
                <a:solidFill>
                  <a:schemeClr val="hlink"/>
                </a:solidFill>
                <a:latin typeface="+mn-lt"/>
              </a:defRPr>
            </a:lvl2pPr>
            <a:lvl3pPr marL="1397000" indent="-228600" algn="l" rtl="0" eaLnBrk="1" fontAlgn="base" hangingPunct="1">
              <a:lnSpc>
                <a:spcPct val="95000"/>
              </a:lnSpc>
              <a:spcBef>
                <a:spcPct val="0"/>
              </a:spcBef>
              <a:spcAft>
                <a:spcPct val="0"/>
              </a:spcAft>
              <a:buClr>
                <a:schemeClr val="hlink"/>
              </a:buClr>
              <a:buFont typeface="Verdana" pitchFamily="34" charset="0"/>
              <a:buChar char="–"/>
              <a:defRPr sz="1200">
                <a:solidFill>
                  <a:schemeClr val="tx2"/>
                </a:solidFill>
                <a:latin typeface="+mn-lt"/>
              </a:defRPr>
            </a:lvl3pPr>
            <a:lvl4pPr marL="1785938" indent="-209550" algn="l" rtl="0" eaLnBrk="1" fontAlgn="base" hangingPunct="1">
              <a:lnSpc>
                <a:spcPct val="95000"/>
              </a:lnSpc>
              <a:spcBef>
                <a:spcPct val="0"/>
              </a:spcBef>
              <a:spcAft>
                <a:spcPct val="0"/>
              </a:spcAft>
              <a:buChar char="–"/>
              <a:defRPr sz="1100">
                <a:solidFill>
                  <a:schemeClr val="tx2"/>
                </a:solidFill>
                <a:latin typeface="+mn-lt"/>
              </a:defRPr>
            </a:lvl4pPr>
            <a:lvl5pPr marL="1965325" indent="3175" algn="l" rtl="0" eaLnBrk="1" fontAlgn="base" hangingPunct="1">
              <a:lnSpc>
                <a:spcPct val="95000"/>
              </a:lnSpc>
              <a:spcBef>
                <a:spcPct val="0"/>
              </a:spcBef>
              <a:spcAft>
                <a:spcPct val="0"/>
              </a:spcAft>
              <a:defRPr sz="1000">
                <a:solidFill>
                  <a:schemeClr val="tx2"/>
                </a:solidFill>
                <a:latin typeface="+mn-lt"/>
              </a:defRPr>
            </a:lvl5pPr>
            <a:lvl6pPr marL="2422525" indent="3175" algn="l" rtl="0" eaLnBrk="1" fontAlgn="base" hangingPunct="1">
              <a:lnSpc>
                <a:spcPct val="95000"/>
              </a:lnSpc>
              <a:spcBef>
                <a:spcPct val="0"/>
              </a:spcBef>
              <a:spcAft>
                <a:spcPct val="0"/>
              </a:spcAft>
              <a:defRPr sz="1000">
                <a:solidFill>
                  <a:schemeClr val="tx2"/>
                </a:solidFill>
                <a:latin typeface="+mn-lt"/>
              </a:defRPr>
            </a:lvl6pPr>
            <a:lvl7pPr marL="2879725" indent="3175" algn="l" rtl="0" eaLnBrk="1" fontAlgn="base" hangingPunct="1">
              <a:lnSpc>
                <a:spcPct val="95000"/>
              </a:lnSpc>
              <a:spcBef>
                <a:spcPct val="0"/>
              </a:spcBef>
              <a:spcAft>
                <a:spcPct val="0"/>
              </a:spcAft>
              <a:defRPr sz="1000">
                <a:solidFill>
                  <a:schemeClr val="tx2"/>
                </a:solidFill>
                <a:latin typeface="+mn-lt"/>
              </a:defRPr>
            </a:lvl7pPr>
            <a:lvl8pPr marL="3336925" indent="3175" algn="l" rtl="0" eaLnBrk="1" fontAlgn="base" hangingPunct="1">
              <a:lnSpc>
                <a:spcPct val="95000"/>
              </a:lnSpc>
              <a:spcBef>
                <a:spcPct val="0"/>
              </a:spcBef>
              <a:spcAft>
                <a:spcPct val="0"/>
              </a:spcAft>
              <a:defRPr sz="1000">
                <a:solidFill>
                  <a:schemeClr val="tx2"/>
                </a:solidFill>
                <a:latin typeface="+mn-lt"/>
              </a:defRPr>
            </a:lvl8pPr>
            <a:lvl9pPr marL="3794125" indent="3175" algn="l" rtl="0" eaLnBrk="1" fontAlgn="base" hangingPunct="1">
              <a:lnSpc>
                <a:spcPct val="95000"/>
              </a:lnSpc>
              <a:spcBef>
                <a:spcPct val="0"/>
              </a:spcBef>
              <a:spcAft>
                <a:spcPct val="0"/>
              </a:spcAft>
              <a:defRPr sz="1000">
                <a:solidFill>
                  <a:schemeClr val="tx2"/>
                </a:solidFill>
                <a:latin typeface="+mn-lt"/>
              </a:defRPr>
            </a:lvl9pPr>
          </a:lstStyle>
          <a:p>
            <a:pPr marL="0" marR="0" lvl="0" indent="0" algn="l" defTabSz="914400" rtl="0" eaLnBrk="1" fontAlgn="base" latinLnBrk="0" hangingPunct="1">
              <a:lnSpc>
                <a:spcPct val="95000"/>
              </a:lnSpc>
              <a:spcBef>
                <a:spcPct val="0"/>
              </a:spcBef>
              <a:spcAft>
                <a:spcPct val="0"/>
              </a:spcAft>
              <a:buClr>
                <a:srgbClr val="4091A7"/>
              </a:buClr>
              <a:buSzTx/>
              <a:buFontTx/>
              <a:buNone/>
              <a:tabLst/>
              <a:defRPr/>
            </a:pPr>
            <a:endParaRPr kumimoji="0" lang="en-US" sz="1500" b="1" i="0" u="none" strike="noStrike" kern="0" cap="none" spc="0" normalizeH="0" baseline="0" noProof="0" dirty="0">
              <a:ln>
                <a:noFill/>
              </a:ln>
              <a:solidFill>
                <a:srgbClr val="3F589E"/>
              </a:solidFill>
              <a:effectLst/>
              <a:uLnTx/>
              <a:uFillTx/>
              <a:latin typeface="Montserrat Medium"/>
              <a:ea typeface="+mn-ea"/>
              <a:cs typeface="+mn-cs"/>
            </a:endParaRPr>
          </a:p>
        </p:txBody>
      </p:sp>
      <p:sp>
        <p:nvSpPr>
          <p:cNvPr id="5" name="Text Placeholder 3">
            <a:extLst>
              <a:ext uri="{FF2B5EF4-FFF2-40B4-BE49-F238E27FC236}">
                <a16:creationId xmlns:a16="http://schemas.microsoft.com/office/drawing/2014/main" id="{13E7FD9A-BB5D-D82D-5B98-D01FCBC0044B}"/>
              </a:ext>
            </a:extLst>
          </p:cNvPr>
          <p:cNvSpPr txBox="1">
            <a:spLocks/>
          </p:cNvSpPr>
          <p:nvPr/>
        </p:nvSpPr>
        <p:spPr>
          <a:xfrm>
            <a:off x="486484" y="790622"/>
            <a:ext cx="8559897" cy="315514"/>
          </a:xfrm>
          <a:prstGeom prst="rect">
            <a:avLst/>
          </a:prstGeom>
        </p:spPr>
        <p:txBody>
          <a:bodyPr/>
          <a:lstStyle>
            <a:lvl1pPr marL="450850" indent="-450850" algn="l" rtl="0" eaLnBrk="1" fontAlgn="base" hangingPunct="1">
              <a:lnSpc>
                <a:spcPct val="95000"/>
              </a:lnSpc>
              <a:spcBef>
                <a:spcPct val="0"/>
              </a:spcBef>
              <a:spcAft>
                <a:spcPct val="0"/>
              </a:spcAft>
              <a:buClr>
                <a:srgbClr val="4091A7"/>
              </a:buClr>
              <a:buAutoNum type="arabicPeriod"/>
              <a:defRPr sz="2200" b="1">
                <a:solidFill>
                  <a:schemeClr val="tx1"/>
                </a:solidFill>
                <a:latin typeface="+mn-lt"/>
                <a:ea typeface="+mn-ea"/>
                <a:cs typeface="+mn-cs"/>
              </a:defRPr>
            </a:lvl1pPr>
            <a:lvl2pPr marL="989013" indent="-266700" algn="l" rtl="0" eaLnBrk="1" fontAlgn="base" hangingPunct="1">
              <a:lnSpc>
                <a:spcPct val="95000"/>
              </a:lnSpc>
              <a:spcBef>
                <a:spcPct val="50000"/>
              </a:spcBef>
              <a:spcAft>
                <a:spcPct val="0"/>
              </a:spcAft>
              <a:buClr>
                <a:schemeClr val="bg2"/>
              </a:buClr>
              <a:buChar char="•"/>
              <a:defRPr sz="1400">
                <a:solidFill>
                  <a:schemeClr val="hlink"/>
                </a:solidFill>
                <a:latin typeface="+mn-lt"/>
              </a:defRPr>
            </a:lvl2pPr>
            <a:lvl3pPr marL="1397000" indent="-228600" algn="l" rtl="0" eaLnBrk="1" fontAlgn="base" hangingPunct="1">
              <a:lnSpc>
                <a:spcPct val="95000"/>
              </a:lnSpc>
              <a:spcBef>
                <a:spcPct val="0"/>
              </a:spcBef>
              <a:spcAft>
                <a:spcPct val="0"/>
              </a:spcAft>
              <a:buClr>
                <a:schemeClr val="hlink"/>
              </a:buClr>
              <a:buFont typeface="Verdana" pitchFamily="34" charset="0"/>
              <a:buChar char="–"/>
              <a:defRPr sz="1200">
                <a:solidFill>
                  <a:schemeClr val="tx2"/>
                </a:solidFill>
                <a:latin typeface="+mn-lt"/>
              </a:defRPr>
            </a:lvl3pPr>
            <a:lvl4pPr marL="1785938" indent="-209550" algn="l" rtl="0" eaLnBrk="1" fontAlgn="base" hangingPunct="1">
              <a:lnSpc>
                <a:spcPct val="95000"/>
              </a:lnSpc>
              <a:spcBef>
                <a:spcPct val="0"/>
              </a:spcBef>
              <a:spcAft>
                <a:spcPct val="0"/>
              </a:spcAft>
              <a:buChar char="–"/>
              <a:defRPr sz="1100">
                <a:solidFill>
                  <a:schemeClr val="tx2"/>
                </a:solidFill>
                <a:latin typeface="+mn-lt"/>
              </a:defRPr>
            </a:lvl4pPr>
            <a:lvl5pPr marL="1965325" indent="3175" algn="l" rtl="0" eaLnBrk="1" fontAlgn="base" hangingPunct="1">
              <a:lnSpc>
                <a:spcPct val="95000"/>
              </a:lnSpc>
              <a:spcBef>
                <a:spcPct val="0"/>
              </a:spcBef>
              <a:spcAft>
                <a:spcPct val="0"/>
              </a:spcAft>
              <a:defRPr sz="1000">
                <a:solidFill>
                  <a:schemeClr val="tx2"/>
                </a:solidFill>
                <a:latin typeface="+mn-lt"/>
              </a:defRPr>
            </a:lvl5pPr>
            <a:lvl6pPr marL="2422525" indent="3175" algn="l" rtl="0" eaLnBrk="1" fontAlgn="base" hangingPunct="1">
              <a:lnSpc>
                <a:spcPct val="95000"/>
              </a:lnSpc>
              <a:spcBef>
                <a:spcPct val="0"/>
              </a:spcBef>
              <a:spcAft>
                <a:spcPct val="0"/>
              </a:spcAft>
              <a:defRPr sz="1000">
                <a:solidFill>
                  <a:schemeClr val="tx2"/>
                </a:solidFill>
                <a:latin typeface="+mn-lt"/>
              </a:defRPr>
            </a:lvl6pPr>
            <a:lvl7pPr marL="2879725" indent="3175" algn="l" rtl="0" eaLnBrk="1" fontAlgn="base" hangingPunct="1">
              <a:lnSpc>
                <a:spcPct val="95000"/>
              </a:lnSpc>
              <a:spcBef>
                <a:spcPct val="0"/>
              </a:spcBef>
              <a:spcAft>
                <a:spcPct val="0"/>
              </a:spcAft>
              <a:defRPr sz="1000">
                <a:solidFill>
                  <a:schemeClr val="tx2"/>
                </a:solidFill>
                <a:latin typeface="+mn-lt"/>
              </a:defRPr>
            </a:lvl7pPr>
            <a:lvl8pPr marL="3336925" indent="3175" algn="l" rtl="0" eaLnBrk="1" fontAlgn="base" hangingPunct="1">
              <a:lnSpc>
                <a:spcPct val="95000"/>
              </a:lnSpc>
              <a:spcBef>
                <a:spcPct val="0"/>
              </a:spcBef>
              <a:spcAft>
                <a:spcPct val="0"/>
              </a:spcAft>
              <a:defRPr sz="1000">
                <a:solidFill>
                  <a:schemeClr val="tx2"/>
                </a:solidFill>
                <a:latin typeface="+mn-lt"/>
              </a:defRPr>
            </a:lvl8pPr>
            <a:lvl9pPr marL="3794125" indent="3175" algn="l" rtl="0" eaLnBrk="1" fontAlgn="base" hangingPunct="1">
              <a:lnSpc>
                <a:spcPct val="95000"/>
              </a:lnSpc>
              <a:spcBef>
                <a:spcPct val="0"/>
              </a:spcBef>
              <a:spcAft>
                <a:spcPct val="0"/>
              </a:spcAft>
              <a:defRPr sz="1000">
                <a:solidFill>
                  <a:schemeClr val="tx2"/>
                </a:solidFill>
                <a:latin typeface="+mn-lt"/>
              </a:defRPr>
            </a:lvl9pPr>
          </a:lstStyle>
          <a:p>
            <a:pPr marL="0" marR="0" lvl="0" indent="0" algn="l" defTabSz="914400" rtl="0" eaLnBrk="1" fontAlgn="base" latinLnBrk="0" hangingPunct="1">
              <a:lnSpc>
                <a:spcPct val="95000"/>
              </a:lnSpc>
              <a:spcBef>
                <a:spcPct val="0"/>
              </a:spcBef>
              <a:spcAft>
                <a:spcPct val="0"/>
              </a:spcAft>
              <a:buClr>
                <a:srgbClr val="4091A7"/>
              </a:buClr>
              <a:buSzTx/>
              <a:buFontTx/>
              <a:buNone/>
              <a:tabLst/>
              <a:defRPr/>
            </a:pPr>
            <a:r>
              <a:rPr kumimoji="0" lang="en-US" sz="1500" b="1" i="0" u="none" strike="noStrike" kern="0" cap="none" spc="0" normalizeH="0" baseline="0" noProof="0" dirty="0">
                <a:ln>
                  <a:noFill/>
                </a:ln>
                <a:solidFill>
                  <a:srgbClr val="3F589E"/>
                </a:solidFill>
                <a:effectLst/>
                <a:uLnTx/>
                <a:uFillTx/>
                <a:latin typeface="Arial" panose="020B0604020202020204" pitchFamily="34" charset="0"/>
                <a:cs typeface="Arial" panose="020B0604020202020204" pitchFamily="34" charset="0"/>
              </a:rPr>
              <a:t>Poor infrastructure is still a big hurdle for India, the good news is they have been putting infrastructure front and center of the policy agenda</a:t>
            </a:r>
          </a:p>
        </p:txBody>
      </p:sp>
      <p:grpSp>
        <p:nvGrpSpPr>
          <p:cNvPr id="6" name="Group 5">
            <a:extLst>
              <a:ext uri="{FF2B5EF4-FFF2-40B4-BE49-F238E27FC236}">
                <a16:creationId xmlns:a16="http://schemas.microsoft.com/office/drawing/2014/main" id="{21BB9394-3361-9EE4-DD7E-4EE00872B548}"/>
              </a:ext>
            </a:extLst>
          </p:cNvPr>
          <p:cNvGrpSpPr/>
          <p:nvPr/>
        </p:nvGrpSpPr>
        <p:grpSpPr>
          <a:xfrm>
            <a:off x="186705" y="1599191"/>
            <a:ext cx="4364743" cy="3077970"/>
            <a:chOff x="-88906" y="80479"/>
            <a:chExt cx="4496660" cy="3059908"/>
          </a:xfrm>
        </p:grpSpPr>
        <p:grpSp>
          <p:nvGrpSpPr>
            <p:cNvPr id="8" name="Group 7">
              <a:extLst>
                <a:ext uri="{FF2B5EF4-FFF2-40B4-BE49-F238E27FC236}">
                  <a16:creationId xmlns:a16="http://schemas.microsoft.com/office/drawing/2014/main" id="{5BE1EBFF-87F9-3447-7E95-FF8CCFBDCB2A}"/>
                </a:ext>
              </a:extLst>
            </p:cNvPr>
            <p:cNvGrpSpPr/>
            <p:nvPr/>
          </p:nvGrpSpPr>
          <p:grpSpPr>
            <a:xfrm>
              <a:off x="-88906" y="80479"/>
              <a:ext cx="4496660" cy="3059908"/>
              <a:chOff x="-88906" y="80479"/>
              <a:chExt cx="4496660" cy="3059908"/>
            </a:xfrm>
          </p:grpSpPr>
          <p:sp>
            <p:nvSpPr>
              <p:cNvPr id="23" name="Rectangle 22">
                <a:extLst>
                  <a:ext uri="{FF2B5EF4-FFF2-40B4-BE49-F238E27FC236}">
                    <a16:creationId xmlns:a16="http://schemas.microsoft.com/office/drawing/2014/main" id="{275C0960-0EB6-0EE4-2695-C3E81A690DF4}"/>
                  </a:ext>
                </a:extLst>
              </p:cNvPr>
              <p:cNvSpPr/>
              <p:nvPr/>
            </p:nvSpPr>
            <p:spPr>
              <a:xfrm>
                <a:off x="468915" y="722776"/>
                <a:ext cx="691193" cy="2124983"/>
              </a:xfrm>
              <a:prstGeom prst="rect">
                <a:avLst/>
              </a:prstGeom>
              <a:solidFill>
                <a:srgbClr val="CCC0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Montserrat Medium"/>
                  <a:ea typeface="+mn-ea"/>
                  <a:cs typeface="+mn-cs"/>
                </a:endParaRPr>
              </a:p>
            </p:txBody>
          </p:sp>
          <p:sp>
            <p:nvSpPr>
              <p:cNvPr id="24" name="Rectangle 23">
                <a:extLst>
                  <a:ext uri="{FF2B5EF4-FFF2-40B4-BE49-F238E27FC236}">
                    <a16:creationId xmlns:a16="http://schemas.microsoft.com/office/drawing/2014/main" id="{4EADFDA8-FE45-BCB6-EB55-38BEE90BF5EB}"/>
                  </a:ext>
                </a:extLst>
              </p:cNvPr>
              <p:cNvSpPr/>
              <p:nvPr/>
            </p:nvSpPr>
            <p:spPr>
              <a:xfrm>
                <a:off x="1245453" y="722777"/>
                <a:ext cx="691193" cy="2124982"/>
              </a:xfrm>
              <a:prstGeom prst="rect">
                <a:avLst/>
              </a:prstGeom>
              <a:solidFill>
                <a:srgbClr val="CCC0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Montserrat Medium"/>
                  <a:ea typeface="+mn-ea"/>
                  <a:cs typeface="+mn-cs"/>
                </a:endParaRPr>
              </a:p>
            </p:txBody>
          </p:sp>
          <p:sp>
            <p:nvSpPr>
              <p:cNvPr id="25" name="Rectangle 24">
                <a:extLst>
                  <a:ext uri="{FF2B5EF4-FFF2-40B4-BE49-F238E27FC236}">
                    <a16:creationId xmlns:a16="http://schemas.microsoft.com/office/drawing/2014/main" id="{0DD32310-8D03-3E7D-BCA4-66A6AE84724D}"/>
                  </a:ext>
                </a:extLst>
              </p:cNvPr>
              <p:cNvSpPr/>
              <p:nvPr/>
            </p:nvSpPr>
            <p:spPr>
              <a:xfrm>
                <a:off x="2000184" y="722777"/>
                <a:ext cx="691193" cy="2124982"/>
              </a:xfrm>
              <a:prstGeom prst="rect">
                <a:avLst/>
              </a:prstGeom>
              <a:solidFill>
                <a:srgbClr val="CCC0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Montserrat Medium"/>
                  <a:ea typeface="+mn-ea"/>
                  <a:cs typeface="+mn-cs"/>
                </a:endParaRPr>
              </a:p>
            </p:txBody>
          </p:sp>
          <p:sp>
            <p:nvSpPr>
              <p:cNvPr id="26" name="Rectangle 25">
                <a:extLst>
                  <a:ext uri="{FF2B5EF4-FFF2-40B4-BE49-F238E27FC236}">
                    <a16:creationId xmlns:a16="http://schemas.microsoft.com/office/drawing/2014/main" id="{5C89A4A2-D136-2078-B4CA-FD50EF11E38C}"/>
                  </a:ext>
                </a:extLst>
              </p:cNvPr>
              <p:cNvSpPr/>
              <p:nvPr/>
            </p:nvSpPr>
            <p:spPr>
              <a:xfrm>
                <a:off x="2754916" y="722777"/>
                <a:ext cx="691193" cy="2124982"/>
              </a:xfrm>
              <a:prstGeom prst="rect">
                <a:avLst/>
              </a:prstGeom>
              <a:solidFill>
                <a:srgbClr val="CCC0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Montserrat Medium"/>
                  <a:ea typeface="+mn-ea"/>
                  <a:cs typeface="+mn-cs"/>
                </a:endParaRPr>
              </a:p>
            </p:txBody>
          </p:sp>
          <p:sp>
            <p:nvSpPr>
              <p:cNvPr id="27" name="TextBox 57">
                <a:extLst>
                  <a:ext uri="{FF2B5EF4-FFF2-40B4-BE49-F238E27FC236}">
                    <a16:creationId xmlns:a16="http://schemas.microsoft.com/office/drawing/2014/main" id="{95A7A32D-2EF9-29E3-788F-C32CF0C9BA9E}"/>
                  </a:ext>
                </a:extLst>
              </p:cNvPr>
              <p:cNvSpPr txBox="1"/>
              <p:nvPr/>
            </p:nvSpPr>
            <p:spPr>
              <a:xfrm>
                <a:off x="1193841" y="1127083"/>
                <a:ext cx="796291" cy="229477"/>
              </a:xfrm>
              <a:prstGeom prst="rect">
                <a:avLst/>
              </a:prstGeom>
              <a:noFill/>
            </p:spPr>
            <p:txBody>
              <a:bodyPr wrap="square" rtlCol="0">
                <a:spAutoFit/>
              </a:bodyPr>
              <a:lstStyle/>
              <a:p>
                <a:pPr marL="0" marR="0" lvl="0" indent="0" algn="ctr" defTabSz="914400" rtl="0" eaLnBrk="0" fontAlgn="base" latinLnBrk="0" hangingPunct="0">
                  <a:lnSpc>
                    <a:spcPct val="100000"/>
                  </a:lnSpc>
                  <a:spcBef>
                    <a:spcPts val="0"/>
                  </a:spcBef>
                  <a:spcAft>
                    <a:spcPts val="300"/>
                  </a:spcAft>
                  <a:buClrTx/>
                  <a:buSzTx/>
                  <a:buFontTx/>
                  <a:buNone/>
                  <a:tabLst/>
                  <a:defRPr/>
                </a:pPr>
                <a:r>
                  <a:rPr kumimoji="0" lang="fr-FR" sz="900" b="1" i="0" u="none" strike="noStrike" kern="1200" cap="none" spc="0" normalizeH="0" baseline="0" noProof="0">
                    <a:ln>
                      <a:noFill/>
                    </a:ln>
                    <a:solidFill>
                      <a:srgbClr val="581D74"/>
                    </a:solidFill>
                    <a:effectLst/>
                    <a:uLnTx/>
                    <a:uFillTx/>
                    <a:latin typeface="Arial" panose="020B0604020202020204" pitchFamily="34" charset="0"/>
                    <a:ea typeface="SimSun" panose="02010600030101010101" pitchFamily="2" charset="-122"/>
                    <a:cs typeface="Arial" panose="020B0604020202020204" pitchFamily="34" charset="0"/>
                  </a:rPr>
                  <a:t>Road</a:t>
                </a:r>
                <a:endParaRPr kumimoji="0" lang="en-US" sz="8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Times New Roman" panose="02020603050405020304" pitchFamily="18" charset="0"/>
                </a:endParaRPr>
              </a:p>
            </p:txBody>
          </p:sp>
          <p:sp>
            <p:nvSpPr>
              <p:cNvPr id="31" name="TextBox 58">
                <a:extLst>
                  <a:ext uri="{FF2B5EF4-FFF2-40B4-BE49-F238E27FC236}">
                    <a16:creationId xmlns:a16="http://schemas.microsoft.com/office/drawing/2014/main" id="{A028A8CB-7B71-C637-7ED9-8F91EA968D48}"/>
                  </a:ext>
                </a:extLst>
              </p:cNvPr>
              <p:cNvSpPr txBox="1"/>
              <p:nvPr/>
            </p:nvSpPr>
            <p:spPr>
              <a:xfrm>
                <a:off x="1943423" y="1134032"/>
                <a:ext cx="796291" cy="229477"/>
              </a:xfrm>
              <a:prstGeom prst="rect">
                <a:avLst/>
              </a:prstGeom>
              <a:noFill/>
            </p:spPr>
            <p:txBody>
              <a:bodyPr wrap="square" rtlCol="0">
                <a:spAutoFit/>
              </a:bodyPr>
              <a:lstStyle/>
              <a:p>
                <a:pPr marL="0" marR="0" lvl="0" indent="0" algn="ctr" defTabSz="914400" rtl="0" eaLnBrk="0" fontAlgn="base" latinLnBrk="0" hangingPunct="0">
                  <a:lnSpc>
                    <a:spcPct val="100000"/>
                  </a:lnSpc>
                  <a:spcBef>
                    <a:spcPts val="0"/>
                  </a:spcBef>
                  <a:spcAft>
                    <a:spcPts val="300"/>
                  </a:spcAft>
                  <a:buClrTx/>
                  <a:buSzTx/>
                  <a:buFontTx/>
                  <a:buNone/>
                  <a:tabLst/>
                  <a:defRPr/>
                </a:pPr>
                <a:r>
                  <a:rPr kumimoji="0" lang="fr-FR" sz="900" b="1" i="0" u="none" strike="noStrike" kern="1200" cap="none" spc="0" normalizeH="0" baseline="0" noProof="0">
                    <a:ln>
                      <a:noFill/>
                    </a:ln>
                    <a:solidFill>
                      <a:srgbClr val="581D74"/>
                    </a:solidFill>
                    <a:effectLst/>
                    <a:uLnTx/>
                    <a:uFillTx/>
                    <a:latin typeface="Arial" panose="020B0604020202020204" pitchFamily="34" charset="0"/>
                    <a:ea typeface="SimSun" panose="02010600030101010101" pitchFamily="2" charset="-122"/>
                    <a:cs typeface="Arial" panose="020B0604020202020204" pitchFamily="34" charset="0"/>
                  </a:rPr>
                  <a:t>Air</a:t>
                </a:r>
                <a:endParaRPr kumimoji="0" lang="en-US" sz="8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Times New Roman" panose="02020603050405020304" pitchFamily="18" charset="0"/>
                </a:endParaRPr>
              </a:p>
            </p:txBody>
          </p:sp>
          <p:sp>
            <p:nvSpPr>
              <p:cNvPr id="32" name="TextBox 59">
                <a:extLst>
                  <a:ext uri="{FF2B5EF4-FFF2-40B4-BE49-F238E27FC236}">
                    <a16:creationId xmlns:a16="http://schemas.microsoft.com/office/drawing/2014/main" id="{051051F6-EE21-A1F3-921B-968D7A8303E9}"/>
                  </a:ext>
                </a:extLst>
              </p:cNvPr>
              <p:cNvSpPr txBox="1"/>
              <p:nvPr/>
            </p:nvSpPr>
            <p:spPr>
              <a:xfrm>
                <a:off x="2656797" y="1061128"/>
                <a:ext cx="908050" cy="367165"/>
              </a:xfrm>
              <a:prstGeom prst="rect">
                <a:avLst/>
              </a:prstGeom>
              <a:noFill/>
            </p:spPr>
            <p:txBody>
              <a:bodyPr wrap="square" rtlCol="0">
                <a:sp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fr-FR" sz="900" b="1" i="0" u="none" strike="noStrike" kern="1200" cap="none" spc="0" normalizeH="0" baseline="0" noProof="0">
                    <a:ln>
                      <a:noFill/>
                    </a:ln>
                    <a:solidFill>
                      <a:srgbClr val="581D74"/>
                    </a:solidFill>
                    <a:effectLst/>
                    <a:uLnTx/>
                    <a:uFillTx/>
                    <a:latin typeface="Arial" panose="020B0604020202020204" pitchFamily="34" charset="0"/>
                    <a:ea typeface="SimSun" panose="02010600030101010101" pitchFamily="2" charset="-122"/>
                    <a:cs typeface="Arial" panose="020B0604020202020204" pitchFamily="34" charset="0"/>
                  </a:rPr>
                  <a:t>Fixed</a:t>
                </a:r>
                <a:endParaRPr kumimoji="0" lang="en-US" sz="8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Times New Roman" panose="02020603050405020304" pitchFamily="18" charset="0"/>
                </a:endParaRPr>
              </a:p>
              <a:p>
                <a:pPr marL="0" marR="0" lvl="0" indent="0" algn="ctr" defTabSz="914400" rtl="0" eaLnBrk="0" fontAlgn="base" latinLnBrk="0" hangingPunct="0">
                  <a:lnSpc>
                    <a:spcPct val="100000"/>
                  </a:lnSpc>
                  <a:spcBef>
                    <a:spcPts val="0"/>
                  </a:spcBef>
                  <a:spcAft>
                    <a:spcPts val="0"/>
                  </a:spcAft>
                  <a:buClrTx/>
                  <a:buSzTx/>
                  <a:buFontTx/>
                  <a:buNone/>
                  <a:tabLst/>
                  <a:defRPr/>
                </a:pPr>
                <a:r>
                  <a:rPr kumimoji="0" lang="fr-FR" sz="900" b="1" i="0" u="none" strike="noStrike" kern="1200" cap="none" spc="0" normalizeH="0" baseline="0" noProof="0">
                    <a:ln>
                      <a:noFill/>
                    </a:ln>
                    <a:solidFill>
                      <a:srgbClr val="581D74"/>
                    </a:solidFill>
                    <a:effectLst/>
                    <a:uLnTx/>
                    <a:uFillTx/>
                    <a:latin typeface="Arial" panose="020B0604020202020204" pitchFamily="34" charset="0"/>
                    <a:ea typeface="SimSun" panose="02010600030101010101" pitchFamily="2" charset="-122"/>
                    <a:cs typeface="Arial" panose="020B0604020202020204" pitchFamily="34" charset="0"/>
                  </a:rPr>
                  <a:t>Broadband</a:t>
                </a:r>
                <a:endParaRPr kumimoji="0" lang="en-US" sz="8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Times New Roman" panose="02020603050405020304" pitchFamily="18" charset="0"/>
                </a:endParaRPr>
              </a:p>
            </p:txBody>
          </p:sp>
          <p:sp>
            <p:nvSpPr>
              <p:cNvPr id="34" name="TextBox 67">
                <a:extLst>
                  <a:ext uri="{FF2B5EF4-FFF2-40B4-BE49-F238E27FC236}">
                    <a16:creationId xmlns:a16="http://schemas.microsoft.com/office/drawing/2014/main" id="{25BBAE61-CD43-0003-DC25-37E27A6506DB}"/>
                  </a:ext>
                </a:extLst>
              </p:cNvPr>
              <p:cNvSpPr txBox="1"/>
              <p:nvPr/>
            </p:nvSpPr>
            <p:spPr>
              <a:xfrm>
                <a:off x="480381" y="1134032"/>
                <a:ext cx="690880" cy="229477"/>
              </a:xfrm>
              <a:prstGeom prst="rect">
                <a:avLst/>
              </a:prstGeom>
              <a:noFill/>
            </p:spPr>
            <p:txBody>
              <a:bodyPr wrap="square" rtlCol="0">
                <a:spAutoFit/>
              </a:bodyPr>
              <a:lstStyle/>
              <a:p>
                <a:pPr marL="0" marR="0" lvl="0" indent="0" algn="ctr" defTabSz="914400" rtl="0" eaLnBrk="0" fontAlgn="base" latinLnBrk="0" hangingPunct="0">
                  <a:lnSpc>
                    <a:spcPct val="100000"/>
                  </a:lnSpc>
                  <a:spcBef>
                    <a:spcPts val="0"/>
                  </a:spcBef>
                  <a:spcAft>
                    <a:spcPts val="300"/>
                  </a:spcAft>
                  <a:buClrTx/>
                  <a:buSzTx/>
                  <a:buFontTx/>
                  <a:buNone/>
                  <a:tabLst/>
                  <a:defRPr/>
                </a:pPr>
                <a:r>
                  <a:rPr kumimoji="0" lang="fr-FR" sz="900" b="1" i="0" u="none" strike="noStrike" kern="1200" cap="none" spc="0" normalizeH="0" baseline="0" noProof="0">
                    <a:ln>
                      <a:noFill/>
                    </a:ln>
                    <a:solidFill>
                      <a:srgbClr val="581D74"/>
                    </a:solidFill>
                    <a:effectLst/>
                    <a:uLnTx/>
                    <a:uFillTx/>
                    <a:latin typeface="Arial" panose="020B0604020202020204" pitchFamily="34" charset="0"/>
                    <a:ea typeface="SimSun" panose="02010600030101010101" pitchFamily="2" charset="-122"/>
                    <a:cs typeface="Arial" panose="020B0604020202020204" pitchFamily="34" charset="0"/>
                  </a:rPr>
                  <a:t>Rail </a:t>
                </a:r>
                <a:endParaRPr kumimoji="0" lang="en-US" sz="8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Times New Roman" panose="02020603050405020304" pitchFamily="18" charset="0"/>
                </a:endParaRPr>
              </a:p>
            </p:txBody>
          </p:sp>
          <p:sp>
            <p:nvSpPr>
              <p:cNvPr id="35" name="TextBox 36">
                <a:extLst>
                  <a:ext uri="{FF2B5EF4-FFF2-40B4-BE49-F238E27FC236}">
                    <a16:creationId xmlns:a16="http://schemas.microsoft.com/office/drawing/2014/main" id="{CCE1DF5D-3E5C-BB9D-F75A-7777B6C62427}"/>
                  </a:ext>
                </a:extLst>
              </p:cNvPr>
              <p:cNvSpPr txBox="1"/>
              <p:nvPr/>
            </p:nvSpPr>
            <p:spPr>
              <a:xfrm>
                <a:off x="809028" y="80479"/>
                <a:ext cx="3034665" cy="244776"/>
              </a:xfrm>
              <a:prstGeom prst="rect">
                <a:avLst/>
              </a:prstGeom>
              <a:noFill/>
            </p:spPr>
            <p:txBody>
              <a:bodyPr wrap="square" rtlCol="0">
                <a:spAutoFit/>
              </a:bodyPr>
              <a:lstStyle/>
              <a:p>
                <a:pPr marL="0" marR="0" lvl="0" indent="0" algn="ctr" defTabSz="914400" rtl="0" eaLnBrk="0" fontAlgn="base" latinLnBrk="0" hangingPunct="0">
                  <a:lnSpc>
                    <a:spcPct val="100000"/>
                  </a:lnSpc>
                  <a:spcBef>
                    <a:spcPts val="0"/>
                  </a:spcBef>
                  <a:spcAft>
                    <a:spcPts val="300"/>
                  </a:spcAft>
                  <a:buClrTx/>
                  <a:buSzTx/>
                  <a:buFontTx/>
                  <a:buNone/>
                  <a:tabLst/>
                  <a:defRPr/>
                </a:pPr>
                <a:r>
                  <a:rPr kumimoji="0" lang="fr-FR" sz="1000" b="1" i="0" u="none" strike="noStrike" kern="1200" cap="none" spc="0" normalizeH="0" baseline="0" noProof="0">
                    <a:ln>
                      <a:noFill/>
                    </a:ln>
                    <a:solidFill>
                      <a:srgbClr val="581D74"/>
                    </a:solidFill>
                    <a:effectLst/>
                    <a:uLnTx/>
                    <a:uFillTx/>
                    <a:latin typeface="Arial" panose="020B0604020202020204" pitchFamily="34" charset="0"/>
                    <a:ea typeface="SimSun" panose="02010600030101010101" pitchFamily="2" charset="-122"/>
                    <a:cs typeface="Arial" panose="020B0604020202020204" pitchFamily="34" charset="0"/>
                  </a:rPr>
                  <a:t>Infrastructure Gap Rankings</a:t>
                </a:r>
                <a:endParaRPr kumimoji="0" lang="en-US" sz="8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Times New Roman" panose="02020603050405020304" pitchFamily="18" charset="0"/>
                </a:endParaRPr>
              </a:p>
            </p:txBody>
          </p:sp>
          <p:sp>
            <p:nvSpPr>
              <p:cNvPr id="36" name="TextBox 3">
                <a:extLst>
                  <a:ext uri="{FF2B5EF4-FFF2-40B4-BE49-F238E27FC236}">
                    <a16:creationId xmlns:a16="http://schemas.microsoft.com/office/drawing/2014/main" id="{31EE9231-3136-34E6-6459-8D5DDDBDC7CE}"/>
                  </a:ext>
                </a:extLst>
              </p:cNvPr>
              <p:cNvSpPr txBox="1"/>
              <p:nvPr/>
            </p:nvSpPr>
            <p:spPr>
              <a:xfrm>
                <a:off x="-88906" y="2926207"/>
                <a:ext cx="2385695" cy="21418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8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rPr>
                  <a:t>Source: Natixis</a:t>
                </a:r>
                <a:endPar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Times New Roman" panose="02020603050405020304" pitchFamily="18" charset="0"/>
                </a:endParaRPr>
              </a:p>
            </p:txBody>
          </p:sp>
          <p:sp>
            <p:nvSpPr>
              <p:cNvPr id="37" name="Oval 36">
                <a:extLst>
                  <a:ext uri="{FF2B5EF4-FFF2-40B4-BE49-F238E27FC236}">
                    <a16:creationId xmlns:a16="http://schemas.microsoft.com/office/drawing/2014/main" id="{A51F0E43-7E8B-443B-084F-C9491CC9ED8F}"/>
                  </a:ext>
                </a:extLst>
              </p:cNvPr>
              <p:cNvSpPr/>
              <p:nvPr/>
            </p:nvSpPr>
            <p:spPr>
              <a:xfrm>
                <a:off x="2016260" y="398179"/>
                <a:ext cx="689318" cy="666118"/>
              </a:xfrm>
              <a:prstGeom prst="ellipse">
                <a:avLst/>
              </a:prstGeom>
              <a:solidFill>
                <a:srgbClr val="581D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Montserrat Medium"/>
                  <a:ea typeface="+mn-ea"/>
                  <a:cs typeface="+mn-cs"/>
                </a:endParaRPr>
              </a:p>
            </p:txBody>
          </p:sp>
          <p:sp>
            <p:nvSpPr>
              <p:cNvPr id="38" name="Rectangle 37">
                <a:extLst>
                  <a:ext uri="{FF2B5EF4-FFF2-40B4-BE49-F238E27FC236}">
                    <a16:creationId xmlns:a16="http://schemas.microsoft.com/office/drawing/2014/main" id="{CFDC17DC-7220-97AC-6F46-CC977CBE0083}"/>
                  </a:ext>
                </a:extLst>
              </p:cNvPr>
              <p:cNvSpPr/>
              <p:nvPr/>
            </p:nvSpPr>
            <p:spPr>
              <a:xfrm>
                <a:off x="3590848" y="722777"/>
                <a:ext cx="691193" cy="2124982"/>
              </a:xfrm>
              <a:prstGeom prst="rect">
                <a:avLst/>
              </a:prstGeom>
              <a:solidFill>
                <a:srgbClr val="CCC0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Montserrat Medium"/>
                  <a:ea typeface="+mn-ea"/>
                  <a:cs typeface="+mn-cs"/>
                </a:endParaRPr>
              </a:p>
            </p:txBody>
          </p:sp>
          <p:sp>
            <p:nvSpPr>
              <p:cNvPr id="39" name="Oval 38">
                <a:extLst>
                  <a:ext uri="{FF2B5EF4-FFF2-40B4-BE49-F238E27FC236}">
                    <a16:creationId xmlns:a16="http://schemas.microsoft.com/office/drawing/2014/main" id="{7689A713-42D5-D2B6-AA1F-B448B12278B5}"/>
                  </a:ext>
                </a:extLst>
              </p:cNvPr>
              <p:cNvSpPr/>
              <p:nvPr/>
            </p:nvSpPr>
            <p:spPr>
              <a:xfrm>
                <a:off x="3589339" y="389717"/>
                <a:ext cx="689318" cy="666118"/>
              </a:xfrm>
              <a:prstGeom prst="ellipse">
                <a:avLst/>
              </a:prstGeom>
              <a:solidFill>
                <a:srgbClr val="581D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Montserrat Medium"/>
                  <a:ea typeface="+mn-ea"/>
                  <a:cs typeface="+mn-cs"/>
                </a:endParaRPr>
              </a:p>
            </p:txBody>
          </p:sp>
          <p:sp>
            <p:nvSpPr>
              <p:cNvPr id="40" name="TextBox 2">
                <a:extLst>
                  <a:ext uri="{FF2B5EF4-FFF2-40B4-BE49-F238E27FC236}">
                    <a16:creationId xmlns:a16="http://schemas.microsoft.com/office/drawing/2014/main" id="{6A0F4EBC-3E61-3267-7E98-5C758F0C93E1}"/>
                  </a:ext>
                </a:extLst>
              </p:cNvPr>
              <p:cNvSpPr txBox="1"/>
              <p:nvPr/>
            </p:nvSpPr>
            <p:spPr>
              <a:xfrm>
                <a:off x="3479232" y="600362"/>
                <a:ext cx="908050" cy="244776"/>
              </a:xfrm>
              <a:prstGeom prst="rect">
                <a:avLst/>
              </a:prstGeom>
              <a:noFill/>
            </p:spPr>
            <p:txBody>
              <a:bodyPr wrap="square" rtlCol="0">
                <a:spAutoFit/>
              </a:bodyPr>
              <a:lstStyle/>
              <a:p>
                <a:pPr marL="0" marR="0" lvl="0" indent="0" algn="ctr" defTabSz="914400" rtl="0" eaLnBrk="0" fontAlgn="base" latinLnBrk="0" hangingPunct="0">
                  <a:lnSpc>
                    <a:spcPct val="100000"/>
                  </a:lnSpc>
                  <a:spcBef>
                    <a:spcPts val="0"/>
                  </a:spcBef>
                  <a:spcAft>
                    <a:spcPts val="300"/>
                  </a:spcAft>
                  <a:buClrTx/>
                  <a:buSzTx/>
                  <a:buFontTx/>
                  <a:buNone/>
                  <a:tabLst/>
                  <a:defRPr/>
                </a:pPr>
                <a:r>
                  <a:rPr kumimoji="0" lang="fr-FR" sz="1000" b="1"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rPr>
                  <a:t>Overall</a:t>
                </a:r>
                <a:endParaRPr kumimoji="0" lang="en-US" sz="8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Times New Roman" panose="02020603050405020304" pitchFamily="18" charset="0"/>
                </a:endParaRPr>
              </a:p>
            </p:txBody>
          </p:sp>
          <p:sp>
            <p:nvSpPr>
              <p:cNvPr id="41" name="TextBox 93">
                <a:extLst>
                  <a:ext uri="{FF2B5EF4-FFF2-40B4-BE49-F238E27FC236}">
                    <a16:creationId xmlns:a16="http://schemas.microsoft.com/office/drawing/2014/main" id="{0BBD039D-F221-5FA9-EDC1-D9DAB3E29FF4}"/>
                  </a:ext>
                </a:extLst>
              </p:cNvPr>
              <p:cNvSpPr txBox="1"/>
              <p:nvPr/>
            </p:nvSpPr>
            <p:spPr>
              <a:xfrm>
                <a:off x="3565602" y="1137879"/>
                <a:ext cx="796291" cy="229477"/>
              </a:xfrm>
              <a:prstGeom prst="rect">
                <a:avLst/>
              </a:prstGeom>
              <a:noFill/>
            </p:spPr>
            <p:txBody>
              <a:bodyPr wrap="square" rtlCol="0">
                <a:spAutoFit/>
              </a:bodyPr>
              <a:lstStyle/>
              <a:p>
                <a:pPr marL="0" marR="0" lvl="0" indent="0" algn="ctr" defTabSz="914400" rtl="0" eaLnBrk="0" fontAlgn="base" latinLnBrk="0" hangingPunct="0">
                  <a:lnSpc>
                    <a:spcPct val="100000"/>
                  </a:lnSpc>
                  <a:spcBef>
                    <a:spcPts val="0"/>
                  </a:spcBef>
                  <a:spcAft>
                    <a:spcPts val="300"/>
                  </a:spcAft>
                  <a:buClrTx/>
                  <a:buSzTx/>
                  <a:buFontTx/>
                  <a:buNone/>
                  <a:tabLst/>
                  <a:defRPr/>
                </a:pPr>
                <a:r>
                  <a:rPr kumimoji="0" lang="fr-FR" sz="900" b="1" i="0" u="none" strike="noStrike" kern="1200" cap="none" spc="0" normalizeH="0" baseline="0" noProof="0">
                    <a:ln>
                      <a:noFill/>
                    </a:ln>
                    <a:solidFill>
                      <a:srgbClr val="581D74"/>
                    </a:solidFill>
                    <a:effectLst/>
                    <a:uLnTx/>
                    <a:uFillTx/>
                    <a:latin typeface="Arial" panose="020B0604020202020204" pitchFamily="34" charset="0"/>
                    <a:ea typeface="SimSun" panose="02010600030101010101" pitchFamily="2" charset="-122"/>
                    <a:cs typeface="Arial" panose="020B0604020202020204" pitchFamily="34" charset="0"/>
                  </a:rPr>
                  <a:t>Overall</a:t>
                </a:r>
                <a:endParaRPr kumimoji="0" lang="en-US" sz="8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Times New Roman" panose="02020603050405020304" pitchFamily="18" charset="0"/>
                </a:endParaRPr>
              </a:p>
            </p:txBody>
          </p:sp>
          <p:pic>
            <p:nvPicPr>
              <p:cNvPr id="42" name="Picture 41">
                <a:extLst>
                  <a:ext uri="{FF2B5EF4-FFF2-40B4-BE49-F238E27FC236}">
                    <a16:creationId xmlns:a16="http://schemas.microsoft.com/office/drawing/2014/main" id="{0C7E3D43-9697-5B94-7785-0B3667FCC906}"/>
                  </a:ext>
                </a:extLst>
              </p:cNvPr>
              <p:cNvPicPr>
                <a:picLocks noChangeArrowheads="1"/>
              </p:cNvPicPr>
              <p:nvPr/>
            </p:nvPicPr>
            <p:blipFill rotWithShape="1">
              <a:blip r:embed="rId3" cstate="print">
                <a:extLst>
                  <a:ext uri="{28A0092B-C50C-407E-A947-70E740481C1C}">
                    <a14:useLocalDpi xmlns:a14="http://schemas.microsoft.com/office/drawing/2010/main" val="0"/>
                  </a:ext>
                </a:extLst>
              </a:blip>
              <a:srcRect l="16047" r="18850"/>
              <a:stretch/>
            </p:blipFill>
            <p:spPr bwMode="auto">
              <a:xfrm>
                <a:off x="3753564" y="1423218"/>
                <a:ext cx="361188" cy="361188"/>
              </a:xfrm>
              <a:prstGeom prst="ellipse">
                <a:avLst/>
              </a:prstGeom>
              <a:noFill/>
              <a:extLst>
                <a:ext uri="{909E8E84-426E-40DD-AFC4-6F175D3DCCD1}">
                  <a14:hiddenFill xmlns:a14="http://schemas.microsoft.com/office/drawing/2010/main">
                    <a:solidFill>
                      <a:srgbClr val="FFFFFF"/>
                    </a:solidFill>
                  </a14:hiddenFill>
                </a:ext>
              </a:extLst>
            </p:spPr>
          </p:pic>
          <p:pic>
            <p:nvPicPr>
              <p:cNvPr id="43" name="Picture 42" descr="Flag: Pakistan on JoyPixels ">
                <a:extLst>
                  <a:ext uri="{FF2B5EF4-FFF2-40B4-BE49-F238E27FC236}">
                    <a16:creationId xmlns:a16="http://schemas.microsoft.com/office/drawing/2014/main" id="{73A5D583-A291-C037-B629-40337BC962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3564" y="1877400"/>
                <a:ext cx="365760" cy="36576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a:extLst>
                  <a:ext uri="{FF2B5EF4-FFF2-40B4-BE49-F238E27FC236}">
                    <a16:creationId xmlns:a16="http://schemas.microsoft.com/office/drawing/2014/main" id="{21F4F3F6-3F99-9483-1F34-4667EFF647B4}"/>
                  </a:ext>
                </a:extLst>
              </p:cNvPr>
              <p:cNvPicPr>
                <a:picLocks noChangeArrowheads="1"/>
              </p:cNvPicPr>
              <p:nvPr/>
            </p:nvPicPr>
            <p:blipFill rotWithShape="1">
              <a:blip r:embed="rId3" cstate="print">
                <a:extLst>
                  <a:ext uri="{28A0092B-C50C-407E-A947-70E740481C1C}">
                    <a14:useLocalDpi xmlns:a14="http://schemas.microsoft.com/office/drawing/2010/main" val="0"/>
                  </a:ext>
                </a:extLst>
              </a:blip>
              <a:srcRect l="16047" r="18850"/>
              <a:stretch/>
            </p:blipFill>
            <p:spPr bwMode="auto">
              <a:xfrm>
                <a:off x="633620" y="1423289"/>
                <a:ext cx="361188" cy="361188"/>
              </a:xfrm>
              <a:prstGeom prst="ellipse">
                <a:avLst/>
              </a:prstGeom>
              <a:noFill/>
              <a:extLst>
                <a:ext uri="{909E8E84-426E-40DD-AFC4-6F175D3DCCD1}">
                  <a14:hiddenFill xmlns:a14="http://schemas.microsoft.com/office/drawing/2010/main">
                    <a:solidFill>
                      <a:srgbClr val="FFFFFF"/>
                    </a:solidFill>
                  </a14:hiddenFill>
                </a:ext>
              </a:extLst>
            </p:spPr>
          </p:pic>
          <p:pic>
            <p:nvPicPr>
              <p:cNvPr id="45" name="Picture 44" descr="Flag: Pakistan on JoyPixels ">
                <a:extLst>
                  <a:ext uri="{FF2B5EF4-FFF2-40B4-BE49-F238E27FC236}">
                    <a16:creationId xmlns:a16="http://schemas.microsoft.com/office/drawing/2014/main" id="{8F4BE60A-52A5-2FDB-5836-AB26FEE6AE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364" y="2320957"/>
                <a:ext cx="365760" cy="36576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A125237C-DC3E-020A-E849-B13BEAE2DE5A}"/>
                  </a:ext>
                </a:extLst>
              </p:cNvPr>
              <p:cNvPicPr>
                <a:picLocks noChangeArrowheads="1"/>
              </p:cNvPicPr>
              <p:nvPr/>
            </p:nvPicPr>
            <p:blipFill rotWithShape="1">
              <a:blip r:embed="rId3" cstate="print">
                <a:extLst>
                  <a:ext uri="{28A0092B-C50C-407E-A947-70E740481C1C}">
                    <a14:useLocalDpi xmlns:a14="http://schemas.microsoft.com/office/drawing/2010/main" val="0"/>
                  </a:ext>
                </a:extLst>
              </a:blip>
              <a:srcRect l="16047" r="18850"/>
              <a:stretch/>
            </p:blipFill>
            <p:spPr bwMode="auto">
              <a:xfrm>
                <a:off x="1403949" y="1418230"/>
                <a:ext cx="361188" cy="361188"/>
              </a:xfrm>
              <a:prstGeom prst="ellipse">
                <a:avLst/>
              </a:prstGeom>
              <a:noFill/>
              <a:extLst>
                <a:ext uri="{909E8E84-426E-40DD-AFC4-6F175D3DCCD1}">
                  <a14:hiddenFill xmlns:a14="http://schemas.microsoft.com/office/drawing/2010/main">
                    <a:solidFill>
                      <a:srgbClr val="FFFFFF"/>
                    </a:solidFill>
                  </a14:hiddenFill>
                </a:ext>
              </a:extLst>
            </p:spPr>
          </p:pic>
          <p:pic>
            <p:nvPicPr>
              <p:cNvPr id="47" name="Picture 46" descr="Flag: Philippines on JoyPixels ">
                <a:extLst>
                  <a:ext uri="{FF2B5EF4-FFF2-40B4-BE49-F238E27FC236}">
                    <a16:creationId xmlns:a16="http://schemas.microsoft.com/office/drawing/2014/main" id="{80DD83CC-14CE-5C7D-3B47-F922DC9F30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1663" y="2312254"/>
                <a:ext cx="365760" cy="36576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F0A243C8-8C6F-534A-5ABF-AC47A521C6F3}"/>
                  </a:ext>
                </a:extLst>
              </p:cNvPr>
              <p:cNvPicPr>
                <a:picLocks noChangeArrowheads="1"/>
              </p:cNvPicPr>
              <p:nvPr/>
            </p:nvPicPr>
            <p:blipFill rotWithShape="1">
              <a:blip r:embed="rId3" cstate="print">
                <a:extLst>
                  <a:ext uri="{28A0092B-C50C-407E-A947-70E740481C1C}">
                    <a14:useLocalDpi xmlns:a14="http://schemas.microsoft.com/office/drawing/2010/main" val="0"/>
                  </a:ext>
                </a:extLst>
              </a:blip>
              <a:srcRect l="16047" r="18850"/>
              <a:stretch/>
            </p:blipFill>
            <p:spPr bwMode="auto">
              <a:xfrm>
                <a:off x="2180246" y="1423258"/>
                <a:ext cx="361188" cy="361188"/>
              </a:xfrm>
              <a:prstGeom prst="ellipse">
                <a:avLst/>
              </a:prstGeom>
              <a:noFill/>
              <a:extLst>
                <a:ext uri="{909E8E84-426E-40DD-AFC4-6F175D3DCCD1}">
                  <a14:hiddenFill xmlns:a14="http://schemas.microsoft.com/office/drawing/2010/main">
                    <a:solidFill>
                      <a:srgbClr val="FFFFFF"/>
                    </a:solidFill>
                  </a14:hiddenFill>
                </a:ext>
              </a:extLst>
            </p:spPr>
          </p:pic>
          <p:pic>
            <p:nvPicPr>
              <p:cNvPr id="49" name="Picture 48">
                <a:extLst>
                  <a:ext uri="{FF2B5EF4-FFF2-40B4-BE49-F238E27FC236}">
                    <a16:creationId xmlns:a16="http://schemas.microsoft.com/office/drawing/2014/main" id="{4657B854-EA00-7686-707E-47476F057F6E}"/>
                  </a:ext>
                </a:extLst>
              </p:cNvPr>
              <p:cNvPicPr>
                <a:picLocks noChangeArrowheads="1"/>
              </p:cNvPicPr>
              <p:nvPr/>
            </p:nvPicPr>
            <p:blipFill rotWithShape="1">
              <a:blip r:embed="rId3" cstate="print">
                <a:extLst>
                  <a:ext uri="{28A0092B-C50C-407E-A947-70E740481C1C}">
                    <a14:useLocalDpi xmlns:a14="http://schemas.microsoft.com/office/drawing/2010/main" val="0"/>
                  </a:ext>
                </a:extLst>
              </a:blip>
              <a:srcRect l="16047" r="18850"/>
              <a:stretch/>
            </p:blipFill>
            <p:spPr bwMode="auto">
              <a:xfrm>
                <a:off x="2922365" y="1430741"/>
                <a:ext cx="361188" cy="361188"/>
              </a:xfrm>
              <a:prstGeom prst="ellipse">
                <a:avLst/>
              </a:prstGeom>
              <a:noFill/>
              <a:extLst>
                <a:ext uri="{909E8E84-426E-40DD-AFC4-6F175D3DCCD1}">
                  <a14:hiddenFill xmlns:a14="http://schemas.microsoft.com/office/drawing/2010/main">
                    <a:solidFill>
                      <a:srgbClr val="FFFFFF"/>
                    </a:solidFill>
                  </a14:hiddenFill>
                </a:ext>
              </a:extLst>
            </p:spPr>
          </p:pic>
          <p:pic>
            <p:nvPicPr>
              <p:cNvPr id="50" name="Picture 49" descr="Flag: Pakistan on JoyPixels ">
                <a:extLst>
                  <a:ext uri="{FF2B5EF4-FFF2-40B4-BE49-F238E27FC236}">
                    <a16:creationId xmlns:a16="http://schemas.microsoft.com/office/drawing/2014/main" id="{CCD43188-7C8F-88C2-41F2-795FBBD10D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0190" y="1866385"/>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51" name="Oval 50">
                <a:extLst>
                  <a:ext uri="{FF2B5EF4-FFF2-40B4-BE49-F238E27FC236}">
                    <a16:creationId xmlns:a16="http://schemas.microsoft.com/office/drawing/2014/main" id="{25799CC6-3BCC-20D6-AE56-931ECAE29D77}"/>
                  </a:ext>
                </a:extLst>
              </p:cNvPr>
              <p:cNvSpPr/>
              <p:nvPr/>
            </p:nvSpPr>
            <p:spPr>
              <a:xfrm>
                <a:off x="2499" y="1439141"/>
                <a:ext cx="365760" cy="365760"/>
              </a:xfrm>
              <a:prstGeom prst="ellipse">
                <a:avLst/>
              </a:prstGeom>
              <a:solidFill>
                <a:srgbClr val="31879C">
                  <a:alpha val="50000"/>
                </a:srgbClr>
              </a:solidFill>
              <a:ln>
                <a:solidFill>
                  <a:srgbClr val="3187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ts val="0"/>
                  </a:spcBef>
                  <a:spcAft>
                    <a:spcPts val="300"/>
                  </a:spcAft>
                  <a:buClrTx/>
                  <a:buSzTx/>
                  <a:buFontTx/>
                  <a:buNone/>
                  <a:tabLst/>
                  <a:defRPr/>
                </a:pPr>
                <a:r>
                  <a:rPr kumimoji="0" lang="fr-FR" sz="1000" b="0" i="0" u="none" strike="noStrike" kern="1200" cap="none" spc="0" normalizeH="0" baseline="0" noProof="0">
                    <a:ln>
                      <a:noFill/>
                    </a:ln>
                    <a:solidFill>
                      <a:srgbClr val="FFFFFF"/>
                    </a:solidFill>
                    <a:effectLst/>
                    <a:uLnTx/>
                    <a:uFillTx/>
                    <a:latin typeface="Arial Black" panose="020B0A04020102020204" pitchFamily="34" charset="0"/>
                    <a:ea typeface="SimSun" panose="02010600030101010101" pitchFamily="2" charset="-122"/>
                    <a:cs typeface="Arial" panose="020B0604020202020204" pitchFamily="34" charset="0"/>
                  </a:rPr>
                  <a:t>1</a:t>
                </a:r>
                <a:endParaRPr kumimoji="0" lang="en-US" sz="800" b="0"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Times New Roman" panose="02020603050405020304" pitchFamily="18" charset="0"/>
                </a:endParaRPr>
              </a:p>
            </p:txBody>
          </p:sp>
          <p:sp>
            <p:nvSpPr>
              <p:cNvPr id="52" name="Oval 51">
                <a:extLst>
                  <a:ext uri="{FF2B5EF4-FFF2-40B4-BE49-F238E27FC236}">
                    <a16:creationId xmlns:a16="http://schemas.microsoft.com/office/drawing/2014/main" id="{ECE98653-D91C-F501-D2D6-E29841579ED9}"/>
                  </a:ext>
                </a:extLst>
              </p:cNvPr>
              <p:cNvSpPr/>
              <p:nvPr/>
            </p:nvSpPr>
            <p:spPr>
              <a:xfrm>
                <a:off x="2499" y="1883099"/>
                <a:ext cx="365760" cy="365760"/>
              </a:xfrm>
              <a:prstGeom prst="ellipse">
                <a:avLst/>
              </a:prstGeom>
              <a:solidFill>
                <a:srgbClr val="31879C">
                  <a:alpha val="50000"/>
                </a:srgbClr>
              </a:solidFill>
              <a:ln>
                <a:solidFill>
                  <a:srgbClr val="3187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ts val="0"/>
                  </a:spcBef>
                  <a:spcAft>
                    <a:spcPts val="300"/>
                  </a:spcAft>
                  <a:buClrTx/>
                  <a:buSzTx/>
                  <a:buFontTx/>
                  <a:buNone/>
                  <a:tabLst/>
                  <a:defRPr/>
                </a:pPr>
                <a:r>
                  <a:rPr kumimoji="0" lang="fr-FR" sz="900" b="0" i="0" u="none" strike="noStrike" kern="1200" cap="none" spc="0" normalizeH="0" baseline="0" noProof="0">
                    <a:ln>
                      <a:noFill/>
                    </a:ln>
                    <a:solidFill>
                      <a:srgbClr val="FFFFFF"/>
                    </a:solidFill>
                    <a:effectLst/>
                    <a:uLnTx/>
                    <a:uFillTx/>
                    <a:latin typeface="Arial Black" panose="020B0A04020102020204" pitchFamily="34" charset="0"/>
                    <a:ea typeface="SimSun" panose="02010600030101010101" pitchFamily="2" charset="-122"/>
                    <a:cs typeface="Arial" panose="020B0604020202020204" pitchFamily="34" charset="0"/>
                  </a:rPr>
                  <a:t>2</a:t>
                </a:r>
                <a:endParaRPr kumimoji="0" lang="en-US" sz="800" b="0"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Times New Roman" panose="02020603050405020304" pitchFamily="18" charset="0"/>
                </a:endParaRPr>
              </a:p>
            </p:txBody>
          </p:sp>
          <p:sp>
            <p:nvSpPr>
              <p:cNvPr id="53" name="Oval 52">
                <a:extLst>
                  <a:ext uri="{FF2B5EF4-FFF2-40B4-BE49-F238E27FC236}">
                    <a16:creationId xmlns:a16="http://schemas.microsoft.com/office/drawing/2014/main" id="{8E497109-D2A4-84F8-2D52-E592A1D2D39B}"/>
                  </a:ext>
                </a:extLst>
              </p:cNvPr>
              <p:cNvSpPr/>
              <p:nvPr/>
            </p:nvSpPr>
            <p:spPr>
              <a:xfrm>
                <a:off x="0" y="2313344"/>
                <a:ext cx="365760" cy="365760"/>
              </a:xfrm>
              <a:prstGeom prst="ellipse">
                <a:avLst/>
              </a:prstGeom>
              <a:solidFill>
                <a:srgbClr val="31879C">
                  <a:alpha val="50000"/>
                </a:srgbClr>
              </a:solidFill>
              <a:ln>
                <a:solidFill>
                  <a:srgbClr val="3187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ts val="0"/>
                  </a:spcBef>
                  <a:spcAft>
                    <a:spcPts val="300"/>
                  </a:spcAft>
                  <a:buClrTx/>
                  <a:buSzTx/>
                  <a:buFontTx/>
                  <a:buNone/>
                  <a:tabLst/>
                  <a:defRPr/>
                </a:pPr>
                <a:r>
                  <a:rPr kumimoji="0" lang="fr-FR" sz="900" b="0" i="0" u="none" strike="noStrike" kern="1200" cap="none" spc="0" normalizeH="0" baseline="0" noProof="0">
                    <a:ln>
                      <a:noFill/>
                    </a:ln>
                    <a:solidFill>
                      <a:srgbClr val="FFFFFF"/>
                    </a:solidFill>
                    <a:effectLst/>
                    <a:uLnTx/>
                    <a:uFillTx/>
                    <a:latin typeface="Arial Black" panose="020B0A04020102020204" pitchFamily="34" charset="0"/>
                    <a:ea typeface="SimSun" panose="02010600030101010101" pitchFamily="2" charset="-122"/>
                    <a:cs typeface="Arial" panose="020B0604020202020204" pitchFamily="34" charset="0"/>
                  </a:rPr>
                  <a:t>3</a:t>
                </a:r>
                <a:endParaRPr kumimoji="0" lang="en-US" sz="800" b="0"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Times New Roman" panose="02020603050405020304" pitchFamily="18" charset="0"/>
                </a:endParaRPr>
              </a:p>
            </p:txBody>
          </p:sp>
          <p:sp>
            <p:nvSpPr>
              <p:cNvPr id="54" name="Rectangle: Rounded Corners 53">
                <a:extLst>
                  <a:ext uri="{FF2B5EF4-FFF2-40B4-BE49-F238E27FC236}">
                    <a16:creationId xmlns:a16="http://schemas.microsoft.com/office/drawing/2014/main" id="{2E8EE237-3D08-857D-99A2-99E81BC3CBAA}"/>
                  </a:ext>
                </a:extLst>
              </p:cNvPr>
              <p:cNvSpPr/>
              <p:nvPr/>
            </p:nvSpPr>
            <p:spPr>
              <a:xfrm>
                <a:off x="3500042" y="320936"/>
                <a:ext cx="907712" cy="2623985"/>
              </a:xfrm>
              <a:prstGeom prst="roundRect">
                <a:avLst/>
              </a:prstGeom>
              <a:noFill/>
              <a:ln>
                <a:solidFill>
                  <a:srgbClr val="581D7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Montserrat Medium"/>
                  <a:ea typeface="+mn-ea"/>
                  <a:cs typeface="+mn-cs"/>
                </a:endParaRPr>
              </a:p>
            </p:txBody>
          </p:sp>
        </p:grpSp>
        <p:pic>
          <p:nvPicPr>
            <p:cNvPr id="10" name="Picture 9" descr="Flag: Bangladesh on JoyPixels 6.6">
              <a:extLst>
                <a:ext uri="{FF2B5EF4-FFF2-40B4-BE49-F238E27FC236}">
                  <a16:creationId xmlns:a16="http://schemas.microsoft.com/office/drawing/2014/main" id="{6DEB5563-D622-5E11-5252-139E180973D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2846" y="1869837"/>
              <a:ext cx="365760" cy="3657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Flag: Indonesia on JoyPixels 6.6">
              <a:extLst>
                <a:ext uri="{FF2B5EF4-FFF2-40B4-BE49-F238E27FC236}">
                  <a16:creationId xmlns:a16="http://schemas.microsoft.com/office/drawing/2014/main" id="{59744F2E-A539-0E46-D7B5-E2F8681D054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99377" y="1872144"/>
              <a:ext cx="365760" cy="3657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Flag: Indonesia on JoyPixels 6.6">
              <a:extLst>
                <a:ext uri="{FF2B5EF4-FFF2-40B4-BE49-F238E27FC236}">
                  <a16:creationId xmlns:a16="http://schemas.microsoft.com/office/drawing/2014/main" id="{2372A2A8-637B-A0CA-34EE-FDBC4F009F6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77960" y="2312254"/>
              <a:ext cx="365760" cy="3657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Flag: Indonesia on JoyPixels 6.6">
              <a:extLst>
                <a:ext uri="{FF2B5EF4-FFF2-40B4-BE49-F238E27FC236}">
                  <a16:creationId xmlns:a16="http://schemas.microsoft.com/office/drawing/2014/main" id="{183E2ADB-FFC5-4B3B-D4E8-342514ABC19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32773" y="2315455"/>
              <a:ext cx="365760" cy="3657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Flag: Bangladesh on JoyPixels 6.6">
              <a:extLst>
                <a:ext uri="{FF2B5EF4-FFF2-40B4-BE49-F238E27FC236}">
                  <a16:creationId xmlns:a16="http://schemas.microsoft.com/office/drawing/2014/main" id="{CE7B4914-B80E-2B1F-6342-367AAC251DE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69704" y="1865470"/>
              <a:ext cx="365760" cy="3657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Flag: Bangladesh on JoyPixels 6.6">
              <a:extLst>
                <a:ext uri="{FF2B5EF4-FFF2-40B4-BE49-F238E27FC236}">
                  <a16:creationId xmlns:a16="http://schemas.microsoft.com/office/drawing/2014/main" id="{5E918200-8884-B50D-6A29-A93EC7F2460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50546" y="2320957"/>
              <a:ext cx="365760" cy="365760"/>
            </a:xfrm>
            <a:prstGeom prst="rect">
              <a:avLst/>
            </a:prstGeom>
            <a:noFill/>
            <a:extLst>
              <a:ext uri="{909E8E84-426E-40DD-AFC4-6F175D3DCCD1}">
                <a14:hiddenFill xmlns:a14="http://schemas.microsoft.com/office/drawing/2010/main">
                  <a:solidFill>
                    <a:srgbClr val="FFFFFF"/>
                  </a:solidFill>
                </a14:hiddenFill>
              </a:ext>
            </a:extLst>
          </p:spPr>
        </p:pic>
        <p:pic>
          <p:nvPicPr>
            <p:cNvPr id="16" name="Graphic 8" descr="Take Off with solid fill">
              <a:extLst>
                <a:ext uri="{FF2B5EF4-FFF2-40B4-BE49-F238E27FC236}">
                  <a16:creationId xmlns:a16="http://schemas.microsoft.com/office/drawing/2014/main" id="{FA1B2C8B-BC21-3CC6-515D-952B715A447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069847" y="436661"/>
              <a:ext cx="594360" cy="594360"/>
            </a:xfrm>
            <a:prstGeom prst="rect">
              <a:avLst/>
            </a:prstGeom>
          </p:spPr>
        </p:pic>
        <p:sp>
          <p:nvSpPr>
            <p:cNvPr id="17" name="Oval 16">
              <a:extLst>
                <a:ext uri="{FF2B5EF4-FFF2-40B4-BE49-F238E27FC236}">
                  <a16:creationId xmlns:a16="http://schemas.microsoft.com/office/drawing/2014/main" id="{4B70C9E9-FB02-3ABD-7D74-99530E4872D3}"/>
                </a:ext>
              </a:extLst>
            </p:cNvPr>
            <p:cNvSpPr/>
            <p:nvPr/>
          </p:nvSpPr>
          <p:spPr>
            <a:xfrm>
              <a:off x="470790" y="402108"/>
              <a:ext cx="689318" cy="666118"/>
            </a:xfrm>
            <a:prstGeom prst="ellipse">
              <a:avLst/>
            </a:prstGeom>
            <a:solidFill>
              <a:srgbClr val="581D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Montserrat Medium"/>
                <a:ea typeface="+mn-ea"/>
                <a:cs typeface="+mn-cs"/>
              </a:endParaRPr>
            </a:p>
          </p:txBody>
        </p:sp>
        <p:sp>
          <p:nvSpPr>
            <p:cNvPr id="18" name="Oval 17">
              <a:extLst>
                <a:ext uri="{FF2B5EF4-FFF2-40B4-BE49-F238E27FC236}">
                  <a16:creationId xmlns:a16="http://schemas.microsoft.com/office/drawing/2014/main" id="{2E2C2C71-12D0-85F0-EA82-FC7642EE7D43}"/>
                </a:ext>
              </a:extLst>
            </p:cNvPr>
            <p:cNvSpPr/>
            <p:nvPr/>
          </p:nvSpPr>
          <p:spPr>
            <a:xfrm>
              <a:off x="1243525" y="398177"/>
              <a:ext cx="689318" cy="666118"/>
            </a:xfrm>
            <a:prstGeom prst="ellipse">
              <a:avLst/>
            </a:prstGeom>
            <a:solidFill>
              <a:srgbClr val="581D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Montserrat Medium"/>
                <a:ea typeface="+mn-ea"/>
                <a:cs typeface="+mn-cs"/>
              </a:endParaRPr>
            </a:p>
          </p:txBody>
        </p:sp>
        <p:sp>
          <p:nvSpPr>
            <p:cNvPr id="19" name="Oval 18">
              <a:extLst>
                <a:ext uri="{FF2B5EF4-FFF2-40B4-BE49-F238E27FC236}">
                  <a16:creationId xmlns:a16="http://schemas.microsoft.com/office/drawing/2014/main" id="{45715EFD-0489-45D9-7FFA-C8B9D8D9209F}"/>
                </a:ext>
              </a:extLst>
            </p:cNvPr>
            <p:cNvSpPr/>
            <p:nvPr/>
          </p:nvSpPr>
          <p:spPr>
            <a:xfrm>
              <a:off x="2752911" y="394710"/>
              <a:ext cx="689318" cy="666118"/>
            </a:xfrm>
            <a:prstGeom prst="ellipse">
              <a:avLst/>
            </a:prstGeom>
            <a:solidFill>
              <a:srgbClr val="581D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Montserrat Medium"/>
                <a:ea typeface="+mn-ea"/>
                <a:cs typeface="+mn-cs"/>
              </a:endParaRPr>
            </a:p>
          </p:txBody>
        </p:sp>
        <p:pic>
          <p:nvPicPr>
            <p:cNvPr id="20" name="Graphic 5" descr="Fork In Road with solid fill">
              <a:extLst>
                <a:ext uri="{FF2B5EF4-FFF2-40B4-BE49-F238E27FC236}">
                  <a16:creationId xmlns:a16="http://schemas.microsoft.com/office/drawing/2014/main" id="{58902775-39E6-EDA1-9C60-86A6BD5F650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284006" y="420411"/>
              <a:ext cx="594360" cy="594360"/>
            </a:xfrm>
            <a:prstGeom prst="rect">
              <a:avLst/>
            </a:prstGeom>
          </p:spPr>
        </p:pic>
        <p:pic>
          <p:nvPicPr>
            <p:cNvPr id="21" name="Graphic 7" descr="Train with solid fill">
              <a:extLst>
                <a:ext uri="{FF2B5EF4-FFF2-40B4-BE49-F238E27FC236}">
                  <a16:creationId xmlns:a16="http://schemas.microsoft.com/office/drawing/2014/main" id="{A62289D9-234C-A6A5-1964-CF30A41E606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28821" y="420411"/>
              <a:ext cx="594360" cy="594360"/>
            </a:xfrm>
            <a:prstGeom prst="rect">
              <a:avLst/>
            </a:prstGeom>
          </p:spPr>
        </p:pic>
        <p:pic>
          <p:nvPicPr>
            <p:cNvPr id="22" name="Graphic 9" descr="Wireless router with solid fill">
              <a:extLst>
                <a:ext uri="{FF2B5EF4-FFF2-40B4-BE49-F238E27FC236}">
                  <a16:creationId xmlns:a16="http://schemas.microsoft.com/office/drawing/2014/main" id="{6BFED054-DE26-3101-799C-48BC88DC8A8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811287" y="416646"/>
              <a:ext cx="594360" cy="594360"/>
            </a:xfrm>
            <a:prstGeom prst="rect">
              <a:avLst/>
            </a:prstGeom>
          </p:spPr>
        </p:pic>
      </p:grpSp>
      <p:graphicFrame>
        <p:nvGraphicFramePr>
          <p:cNvPr id="57" name="Chart 56">
            <a:extLst>
              <a:ext uri="{FF2B5EF4-FFF2-40B4-BE49-F238E27FC236}">
                <a16:creationId xmlns:a16="http://schemas.microsoft.com/office/drawing/2014/main" id="{3A9F34D3-B8C5-3478-597F-0D566AD6EAA4}"/>
              </a:ext>
            </a:extLst>
          </p:cNvPr>
          <p:cNvGraphicFramePr/>
          <p:nvPr/>
        </p:nvGraphicFramePr>
        <p:xfrm>
          <a:off x="4625680" y="1704184"/>
          <a:ext cx="4114800" cy="2743200"/>
        </p:xfrm>
        <a:graphic>
          <a:graphicData uri="http://schemas.openxmlformats.org/drawingml/2006/chart">
            <c:chart xmlns:c="http://schemas.openxmlformats.org/drawingml/2006/chart" xmlns:r="http://schemas.openxmlformats.org/officeDocument/2006/relationships" r:id="rId16"/>
          </a:graphicData>
        </a:graphic>
      </p:graphicFrame>
    </p:spTree>
    <p:extLst>
      <p:ext uri="{BB962C8B-B14F-4D97-AF65-F5344CB8AC3E}">
        <p14:creationId xmlns:p14="http://schemas.microsoft.com/office/powerpoint/2010/main" val="23533178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145A9-35DE-D6CB-837B-182AA6835185}"/>
              </a:ext>
            </a:extLst>
          </p:cNvPr>
          <p:cNvSpPr>
            <a:spLocks noGrp="1"/>
          </p:cNvSpPr>
          <p:nvPr>
            <p:ph type="title"/>
          </p:nvPr>
        </p:nvSpPr>
        <p:spPr>
          <a:xfrm>
            <a:off x="539751" y="303610"/>
            <a:ext cx="8064500" cy="411209"/>
          </a:xfrm>
        </p:spPr>
        <p:txBody>
          <a:bodyPr anchor="ctr"/>
          <a:lstStyle/>
          <a:p>
            <a:r>
              <a:rPr lang="en-US" dirty="0">
                <a:latin typeface="Arial" panose="020B0604020202020204" pitchFamily="34" charset="0"/>
                <a:ea typeface="Inter" panose="02000503000000020004" pitchFamily="2" charset="0"/>
                <a:cs typeface="Arial" panose="020B0604020202020204" pitchFamily="34" charset="0"/>
              </a:rPr>
              <a:t>Demand for energy in Asia has risen fast &amp; will accelerate</a:t>
            </a:r>
          </a:p>
        </p:txBody>
      </p:sp>
      <p:sp>
        <p:nvSpPr>
          <p:cNvPr id="4" name="Slide Number Placeholder 3">
            <a:extLst>
              <a:ext uri="{FF2B5EF4-FFF2-40B4-BE49-F238E27FC236}">
                <a16:creationId xmlns:a16="http://schemas.microsoft.com/office/drawing/2014/main" id="{6E273BC8-BB6B-7E90-891B-9177C1F06EFC}"/>
              </a:ext>
            </a:extLst>
          </p:cNvPr>
          <p:cNvSpPr>
            <a:spLocks noGrp="1"/>
          </p:cNvSpPr>
          <p:nvPr>
            <p:ph type="sldNum"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D65D56CB-8290-4AD4-92E8-B8E13A68A8FF}" type="slidenum">
              <a:rPr kumimoji="0" lang="fr-FR" altLang="fr-FR" sz="600" b="0" i="0" u="none" strike="noStrike" kern="1200" cap="none" spc="0" normalizeH="0" baseline="0" noProof="0" smtClean="0">
                <a:ln>
                  <a:noFill/>
                </a:ln>
                <a:solidFill>
                  <a:srgbClr val="581D74"/>
                </a:solidFill>
                <a:effectLst/>
                <a:uLnTx/>
                <a:uFillTx/>
                <a:latin typeface="Inter" panose="02000503000000020004" pitchFamily="2" charset="0"/>
                <a:ea typeface="Inter" panose="02000503000000020004" pitchFamily="2" charset="0"/>
                <a:cs typeface="+mn-cs"/>
              </a:rPr>
              <a:pPr marL="0" marR="0" lvl="0" indent="0" algn="l" defTabSz="914400" rtl="0" eaLnBrk="0" fontAlgn="base" latinLnBrk="0" hangingPunct="0">
                <a:lnSpc>
                  <a:spcPct val="100000"/>
                </a:lnSpc>
                <a:spcBef>
                  <a:spcPct val="0"/>
                </a:spcBef>
                <a:spcAft>
                  <a:spcPct val="0"/>
                </a:spcAft>
                <a:buClrTx/>
                <a:buSzTx/>
                <a:buFontTx/>
                <a:buNone/>
                <a:tabLst/>
                <a:defRPr/>
              </a:pPr>
              <a:t>39</a:t>
            </a:fld>
            <a:endParaRPr kumimoji="0" lang="fr-FR" altLang="fr-FR" sz="600" b="0" i="0" u="none" strike="noStrike" kern="1200" cap="none" spc="0" normalizeH="0" baseline="0" noProof="0" dirty="0">
              <a:ln>
                <a:noFill/>
              </a:ln>
              <a:solidFill>
                <a:srgbClr val="581D74"/>
              </a:solidFill>
              <a:effectLst/>
              <a:uLnTx/>
              <a:uFillTx/>
              <a:latin typeface="Inter" panose="02000503000000020004" pitchFamily="2" charset="0"/>
              <a:ea typeface="Inter" panose="02000503000000020004" pitchFamily="2" charset="0"/>
              <a:cs typeface="+mn-cs"/>
            </a:endParaRPr>
          </a:p>
        </p:txBody>
      </p:sp>
      <p:sp>
        <p:nvSpPr>
          <p:cNvPr id="28" name="Rectangle 27">
            <a:extLst>
              <a:ext uri="{FF2B5EF4-FFF2-40B4-BE49-F238E27FC236}">
                <a16:creationId xmlns:a16="http://schemas.microsoft.com/office/drawing/2014/main" id="{4C041ECC-D065-6EFF-50C7-08F2E93D312A}"/>
              </a:ext>
            </a:extLst>
          </p:cNvPr>
          <p:cNvSpPr/>
          <p:nvPr/>
        </p:nvSpPr>
        <p:spPr>
          <a:xfrm>
            <a:off x="361275" y="303610"/>
            <a:ext cx="68938" cy="411209"/>
          </a:xfrm>
          <a:prstGeom prst="rect">
            <a:avLst/>
          </a:prstGeom>
          <a:solidFill>
            <a:srgbClr val="581D74"/>
          </a:solidFill>
          <a:ln w="12700" cap="flat" cmpd="sng" algn="ctr">
            <a:noFill/>
            <a:prstDash val="solid"/>
            <a:miter lim="800000"/>
          </a:ln>
          <a:effectLst/>
        </p:spPr>
        <p:txBody>
          <a:bodyPr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fr-FR" sz="2250" b="0" i="0" u="none" strike="noStrike" kern="0" cap="none" spc="0" normalizeH="0" baseline="0" noProof="0" dirty="0">
              <a:ln>
                <a:noFill/>
              </a:ln>
              <a:solidFill>
                <a:srgbClr val="FFFFFF"/>
              </a:solidFill>
              <a:effectLst/>
              <a:uLnTx/>
              <a:uFillTx/>
              <a:latin typeface="Montserrat ExtraBold" pitchFamily="2" charset="0"/>
              <a:ea typeface="+mn-ea"/>
              <a:cs typeface="+mn-cs"/>
              <a:sym typeface="Arial"/>
            </a:endParaRPr>
          </a:p>
        </p:txBody>
      </p:sp>
      <p:sp>
        <p:nvSpPr>
          <p:cNvPr id="7" name="Text Placeholder 3">
            <a:extLst>
              <a:ext uri="{FF2B5EF4-FFF2-40B4-BE49-F238E27FC236}">
                <a16:creationId xmlns:a16="http://schemas.microsoft.com/office/drawing/2014/main" id="{212B1D2C-D469-3FB8-E829-51EA6248B6C3}"/>
              </a:ext>
            </a:extLst>
          </p:cNvPr>
          <p:cNvSpPr txBox="1">
            <a:spLocks/>
          </p:cNvSpPr>
          <p:nvPr/>
        </p:nvSpPr>
        <p:spPr>
          <a:xfrm>
            <a:off x="486484" y="680677"/>
            <a:ext cx="8559897" cy="315514"/>
          </a:xfrm>
          <a:prstGeom prst="rect">
            <a:avLst/>
          </a:prstGeom>
        </p:spPr>
        <p:txBody>
          <a:bodyPr/>
          <a:lstStyle>
            <a:lvl1pPr marL="450850" indent="-450850" algn="l" rtl="0" eaLnBrk="1" fontAlgn="base" hangingPunct="1">
              <a:lnSpc>
                <a:spcPct val="95000"/>
              </a:lnSpc>
              <a:spcBef>
                <a:spcPct val="0"/>
              </a:spcBef>
              <a:spcAft>
                <a:spcPct val="0"/>
              </a:spcAft>
              <a:buClr>
                <a:srgbClr val="4091A7"/>
              </a:buClr>
              <a:buAutoNum type="arabicPeriod"/>
              <a:defRPr sz="2200" b="1">
                <a:solidFill>
                  <a:schemeClr val="tx1"/>
                </a:solidFill>
                <a:latin typeface="+mn-lt"/>
                <a:ea typeface="+mn-ea"/>
                <a:cs typeface="+mn-cs"/>
              </a:defRPr>
            </a:lvl1pPr>
            <a:lvl2pPr marL="989013" indent="-266700" algn="l" rtl="0" eaLnBrk="1" fontAlgn="base" hangingPunct="1">
              <a:lnSpc>
                <a:spcPct val="95000"/>
              </a:lnSpc>
              <a:spcBef>
                <a:spcPct val="50000"/>
              </a:spcBef>
              <a:spcAft>
                <a:spcPct val="0"/>
              </a:spcAft>
              <a:buClr>
                <a:schemeClr val="bg2"/>
              </a:buClr>
              <a:buChar char="•"/>
              <a:defRPr sz="1400">
                <a:solidFill>
                  <a:schemeClr val="hlink"/>
                </a:solidFill>
                <a:latin typeface="+mn-lt"/>
              </a:defRPr>
            </a:lvl2pPr>
            <a:lvl3pPr marL="1397000" indent="-228600" algn="l" rtl="0" eaLnBrk="1" fontAlgn="base" hangingPunct="1">
              <a:lnSpc>
                <a:spcPct val="95000"/>
              </a:lnSpc>
              <a:spcBef>
                <a:spcPct val="0"/>
              </a:spcBef>
              <a:spcAft>
                <a:spcPct val="0"/>
              </a:spcAft>
              <a:buClr>
                <a:schemeClr val="hlink"/>
              </a:buClr>
              <a:buFont typeface="Verdana" pitchFamily="34" charset="0"/>
              <a:buChar char="–"/>
              <a:defRPr sz="1200">
                <a:solidFill>
                  <a:schemeClr val="tx2"/>
                </a:solidFill>
                <a:latin typeface="+mn-lt"/>
              </a:defRPr>
            </a:lvl3pPr>
            <a:lvl4pPr marL="1785938" indent="-209550" algn="l" rtl="0" eaLnBrk="1" fontAlgn="base" hangingPunct="1">
              <a:lnSpc>
                <a:spcPct val="95000"/>
              </a:lnSpc>
              <a:spcBef>
                <a:spcPct val="0"/>
              </a:spcBef>
              <a:spcAft>
                <a:spcPct val="0"/>
              </a:spcAft>
              <a:buChar char="–"/>
              <a:defRPr sz="1100">
                <a:solidFill>
                  <a:schemeClr val="tx2"/>
                </a:solidFill>
                <a:latin typeface="+mn-lt"/>
              </a:defRPr>
            </a:lvl4pPr>
            <a:lvl5pPr marL="1965325" indent="3175" algn="l" rtl="0" eaLnBrk="1" fontAlgn="base" hangingPunct="1">
              <a:lnSpc>
                <a:spcPct val="95000"/>
              </a:lnSpc>
              <a:spcBef>
                <a:spcPct val="0"/>
              </a:spcBef>
              <a:spcAft>
                <a:spcPct val="0"/>
              </a:spcAft>
              <a:defRPr sz="1000">
                <a:solidFill>
                  <a:schemeClr val="tx2"/>
                </a:solidFill>
                <a:latin typeface="+mn-lt"/>
              </a:defRPr>
            </a:lvl5pPr>
            <a:lvl6pPr marL="2422525" indent="3175" algn="l" rtl="0" eaLnBrk="1" fontAlgn="base" hangingPunct="1">
              <a:lnSpc>
                <a:spcPct val="95000"/>
              </a:lnSpc>
              <a:spcBef>
                <a:spcPct val="0"/>
              </a:spcBef>
              <a:spcAft>
                <a:spcPct val="0"/>
              </a:spcAft>
              <a:defRPr sz="1000">
                <a:solidFill>
                  <a:schemeClr val="tx2"/>
                </a:solidFill>
                <a:latin typeface="+mn-lt"/>
              </a:defRPr>
            </a:lvl6pPr>
            <a:lvl7pPr marL="2879725" indent="3175" algn="l" rtl="0" eaLnBrk="1" fontAlgn="base" hangingPunct="1">
              <a:lnSpc>
                <a:spcPct val="95000"/>
              </a:lnSpc>
              <a:spcBef>
                <a:spcPct val="0"/>
              </a:spcBef>
              <a:spcAft>
                <a:spcPct val="0"/>
              </a:spcAft>
              <a:defRPr sz="1000">
                <a:solidFill>
                  <a:schemeClr val="tx2"/>
                </a:solidFill>
                <a:latin typeface="+mn-lt"/>
              </a:defRPr>
            </a:lvl7pPr>
            <a:lvl8pPr marL="3336925" indent="3175" algn="l" rtl="0" eaLnBrk="1" fontAlgn="base" hangingPunct="1">
              <a:lnSpc>
                <a:spcPct val="95000"/>
              </a:lnSpc>
              <a:spcBef>
                <a:spcPct val="0"/>
              </a:spcBef>
              <a:spcAft>
                <a:spcPct val="0"/>
              </a:spcAft>
              <a:defRPr sz="1000">
                <a:solidFill>
                  <a:schemeClr val="tx2"/>
                </a:solidFill>
                <a:latin typeface="+mn-lt"/>
              </a:defRPr>
            </a:lvl8pPr>
            <a:lvl9pPr marL="3794125" indent="3175" algn="l" rtl="0" eaLnBrk="1" fontAlgn="base" hangingPunct="1">
              <a:lnSpc>
                <a:spcPct val="95000"/>
              </a:lnSpc>
              <a:spcBef>
                <a:spcPct val="0"/>
              </a:spcBef>
              <a:spcAft>
                <a:spcPct val="0"/>
              </a:spcAft>
              <a:defRPr sz="1000">
                <a:solidFill>
                  <a:schemeClr val="tx2"/>
                </a:solidFill>
                <a:latin typeface="+mn-lt"/>
              </a:defRPr>
            </a:lvl9pPr>
          </a:lstStyle>
          <a:p>
            <a:pPr marL="0" marR="0" lvl="0" indent="0" algn="l" defTabSz="914400" rtl="0" eaLnBrk="1" fontAlgn="base" latinLnBrk="0" hangingPunct="1">
              <a:lnSpc>
                <a:spcPct val="95000"/>
              </a:lnSpc>
              <a:spcBef>
                <a:spcPct val="0"/>
              </a:spcBef>
              <a:spcAft>
                <a:spcPct val="0"/>
              </a:spcAft>
              <a:buClr>
                <a:srgbClr val="4091A7"/>
              </a:buClr>
              <a:buSzTx/>
              <a:buFontTx/>
              <a:buNone/>
              <a:tabLst/>
              <a:defRPr/>
            </a:pPr>
            <a:endParaRPr kumimoji="0" lang="en-US" sz="1500" b="1" i="0" u="none" strike="noStrike" kern="0" cap="none" spc="0" normalizeH="0" baseline="0" noProof="0" dirty="0">
              <a:ln>
                <a:noFill/>
              </a:ln>
              <a:solidFill>
                <a:srgbClr val="3F589E"/>
              </a:solidFill>
              <a:effectLst/>
              <a:uLnTx/>
              <a:uFillTx/>
              <a:latin typeface="Montserrat Medium"/>
              <a:ea typeface="+mn-ea"/>
              <a:cs typeface="+mn-cs"/>
            </a:endParaRPr>
          </a:p>
        </p:txBody>
      </p:sp>
      <p:sp>
        <p:nvSpPr>
          <p:cNvPr id="5" name="Text Placeholder 3">
            <a:extLst>
              <a:ext uri="{FF2B5EF4-FFF2-40B4-BE49-F238E27FC236}">
                <a16:creationId xmlns:a16="http://schemas.microsoft.com/office/drawing/2014/main" id="{13E7FD9A-BB5D-D82D-5B98-D01FCBC0044B}"/>
              </a:ext>
            </a:extLst>
          </p:cNvPr>
          <p:cNvSpPr txBox="1">
            <a:spLocks/>
          </p:cNvSpPr>
          <p:nvPr/>
        </p:nvSpPr>
        <p:spPr>
          <a:xfrm>
            <a:off x="486484" y="680676"/>
            <a:ext cx="8559897" cy="315514"/>
          </a:xfrm>
          <a:prstGeom prst="rect">
            <a:avLst/>
          </a:prstGeom>
        </p:spPr>
        <p:txBody>
          <a:bodyPr/>
          <a:lstStyle>
            <a:lvl1pPr marL="450850" indent="-450850" algn="l" rtl="0" eaLnBrk="1" fontAlgn="base" hangingPunct="1">
              <a:lnSpc>
                <a:spcPct val="95000"/>
              </a:lnSpc>
              <a:spcBef>
                <a:spcPct val="0"/>
              </a:spcBef>
              <a:spcAft>
                <a:spcPct val="0"/>
              </a:spcAft>
              <a:buClr>
                <a:srgbClr val="4091A7"/>
              </a:buClr>
              <a:buAutoNum type="arabicPeriod"/>
              <a:defRPr sz="2200" b="1">
                <a:solidFill>
                  <a:schemeClr val="tx1"/>
                </a:solidFill>
                <a:latin typeface="+mn-lt"/>
                <a:ea typeface="+mn-ea"/>
                <a:cs typeface="+mn-cs"/>
              </a:defRPr>
            </a:lvl1pPr>
            <a:lvl2pPr marL="989013" indent="-266700" algn="l" rtl="0" eaLnBrk="1" fontAlgn="base" hangingPunct="1">
              <a:lnSpc>
                <a:spcPct val="95000"/>
              </a:lnSpc>
              <a:spcBef>
                <a:spcPct val="50000"/>
              </a:spcBef>
              <a:spcAft>
                <a:spcPct val="0"/>
              </a:spcAft>
              <a:buClr>
                <a:schemeClr val="bg2"/>
              </a:buClr>
              <a:buChar char="•"/>
              <a:defRPr sz="1400">
                <a:solidFill>
                  <a:schemeClr val="hlink"/>
                </a:solidFill>
                <a:latin typeface="+mn-lt"/>
              </a:defRPr>
            </a:lvl2pPr>
            <a:lvl3pPr marL="1397000" indent="-228600" algn="l" rtl="0" eaLnBrk="1" fontAlgn="base" hangingPunct="1">
              <a:lnSpc>
                <a:spcPct val="95000"/>
              </a:lnSpc>
              <a:spcBef>
                <a:spcPct val="0"/>
              </a:spcBef>
              <a:spcAft>
                <a:spcPct val="0"/>
              </a:spcAft>
              <a:buClr>
                <a:schemeClr val="hlink"/>
              </a:buClr>
              <a:buFont typeface="Verdana" pitchFamily="34" charset="0"/>
              <a:buChar char="–"/>
              <a:defRPr sz="1200">
                <a:solidFill>
                  <a:schemeClr val="tx2"/>
                </a:solidFill>
                <a:latin typeface="+mn-lt"/>
              </a:defRPr>
            </a:lvl3pPr>
            <a:lvl4pPr marL="1785938" indent="-209550" algn="l" rtl="0" eaLnBrk="1" fontAlgn="base" hangingPunct="1">
              <a:lnSpc>
                <a:spcPct val="95000"/>
              </a:lnSpc>
              <a:spcBef>
                <a:spcPct val="0"/>
              </a:spcBef>
              <a:spcAft>
                <a:spcPct val="0"/>
              </a:spcAft>
              <a:buChar char="–"/>
              <a:defRPr sz="1100">
                <a:solidFill>
                  <a:schemeClr val="tx2"/>
                </a:solidFill>
                <a:latin typeface="+mn-lt"/>
              </a:defRPr>
            </a:lvl4pPr>
            <a:lvl5pPr marL="1965325" indent="3175" algn="l" rtl="0" eaLnBrk="1" fontAlgn="base" hangingPunct="1">
              <a:lnSpc>
                <a:spcPct val="95000"/>
              </a:lnSpc>
              <a:spcBef>
                <a:spcPct val="0"/>
              </a:spcBef>
              <a:spcAft>
                <a:spcPct val="0"/>
              </a:spcAft>
              <a:defRPr sz="1000">
                <a:solidFill>
                  <a:schemeClr val="tx2"/>
                </a:solidFill>
                <a:latin typeface="+mn-lt"/>
              </a:defRPr>
            </a:lvl5pPr>
            <a:lvl6pPr marL="2422525" indent="3175" algn="l" rtl="0" eaLnBrk="1" fontAlgn="base" hangingPunct="1">
              <a:lnSpc>
                <a:spcPct val="95000"/>
              </a:lnSpc>
              <a:spcBef>
                <a:spcPct val="0"/>
              </a:spcBef>
              <a:spcAft>
                <a:spcPct val="0"/>
              </a:spcAft>
              <a:defRPr sz="1000">
                <a:solidFill>
                  <a:schemeClr val="tx2"/>
                </a:solidFill>
                <a:latin typeface="+mn-lt"/>
              </a:defRPr>
            </a:lvl6pPr>
            <a:lvl7pPr marL="2879725" indent="3175" algn="l" rtl="0" eaLnBrk="1" fontAlgn="base" hangingPunct="1">
              <a:lnSpc>
                <a:spcPct val="95000"/>
              </a:lnSpc>
              <a:spcBef>
                <a:spcPct val="0"/>
              </a:spcBef>
              <a:spcAft>
                <a:spcPct val="0"/>
              </a:spcAft>
              <a:defRPr sz="1000">
                <a:solidFill>
                  <a:schemeClr val="tx2"/>
                </a:solidFill>
                <a:latin typeface="+mn-lt"/>
              </a:defRPr>
            </a:lvl7pPr>
            <a:lvl8pPr marL="3336925" indent="3175" algn="l" rtl="0" eaLnBrk="1" fontAlgn="base" hangingPunct="1">
              <a:lnSpc>
                <a:spcPct val="95000"/>
              </a:lnSpc>
              <a:spcBef>
                <a:spcPct val="0"/>
              </a:spcBef>
              <a:spcAft>
                <a:spcPct val="0"/>
              </a:spcAft>
              <a:defRPr sz="1000">
                <a:solidFill>
                  <a:schemeClr val="tx2"/>
                </a:solidFill>
                <a:latin typeface="+mn-lt"/>
              </a:defRPr>
            </a:lvl8pPr>
            <a:lvl9pPr marL="3794125" indent="3175" algn="l" rtl="0" eaLnBrk="1" fontAlgn="base" hangingPunct="1">
              <a:lnSpc>
                <a:spcPct val="95000"/>
              </a:lnSpc>
              <a:spcBef>
                <a:spcPct val="0"/>
              </a:spcBef>
              <a:spcAft>
                <a:spcPct val="0"/>
              </a:spcAft>
              <a:defRPr sz="1000">
                <a:solidFill>
                  <a:schemeClr val="tx2"/>
                </a:solidFill>
                <a:latin typeface="+mn-lt"/>
              </a:defRPr>
            </a:lvl9pPr>
          </a:lstStyle>
          <a:p>
            <a:pPr marL="0" marR="0" lvl="0" indent="0" algn="l" defTabSz="914400" rtl="0" eaLnBrk="1" fontAlgn="base" latinLnBrk="0" hangingPunct="1">
              <a:lnSpc>
                <a:spcPct val="95000"/>
              </a:lnSpc>
              <a:spcBef>
                <a:spcPct val="0"/>
              </a:spcBef>
              <a:spcAft>
                <a:spcPct val="0"/>
              </a:spcAft>
              <a:buClr>
                <a:srgbClr val="4091A7"/>
              </a:buClr>
              <a:buSzTx/>
              <a:buFontTx/>
              <a:buNone/>
              <a:tabLst/>
              <a:defRPr/>
            </a:pPr>
            <a:r>
              <a:rPr kumimoji="0" lang="en-US" sz="1500" b="1" i="0" u="none" strike="noStrike" kern="0" cap="none" spc="0" normalizeH="0" baseline="0" noProof="0" dirty="0">
                <a:ln>
                  <a:noFill/>
                </a:ln>
                <a:solidFill>
                  <a:srgbClr val="3F589E"/>
                </a:solidFill>
                <a:effectLst/>
                <a:uLnTx/>
                <a:uFillTx/>
                <a:latin typeface="Arial" panose="020B0604020202020204" pitchFamily="34" charset="0"/>
                <a:ea typeface="+mn-ea"/>
                <a:cs typeface="Arial" panose="020B0604020202020204" pitchFamily="34" charset="0"/>
              </a:rPr>
              <a:t>Why? Higher income =  higher demand for AC/Cars/electronic goods &amp; industrialization needs energy; Vietnam and India have been the fastest</a:t>
            </a:r>
          </a:p>
        </p:txBody>
      </p:sp>
      <p:graphicFrame>
        <p:nvGraphicFramePr>
          <p:cNvPr id="11" name="Chart 10">
            <a:extLst>
              <a:ext uri="{FF2B5EF4-FFF2-40B4-BE49-F238E27FC236}">
                <a16:creationId xmlns:a16="http://schemas.microsoft.com/office/drawing/2014/main" id="{00000000-0008-0000-0200-00000C000000}"/>
              </a:ext>
            </a:extLst>
          </p:cNvPr>
          <p:cNvGraphicFramePr/>
          <p:nvPr/>
        </p:nvGraphicFramePr>
        <p:xfrm>
          <a:off x="470033" y="1485475"/>
          <a:ext cx="41148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a:extLst>
              <a:ext uri="{FF2B5EF4-FFF2-40B4-BE49-F238E27FC236}">
                <a16:creationId xmlns:a16="http://schemas.microsoft.com/office/drawing/2014/main" id="{00000000-0008-0000-0200-000008000000}"/>
              </a:ext>
            </a:extLst>
          </p:cNvPr>
          <p:cNvGraphicFramePr>
            <a:graphicFrameLocks/>
          </p:cNvGraphicFramePr>
          <p:nvPr/>
        </p:nvGraphicFramePr>
        <p:xfrm>
          <a:off x="4691375" y="1525495"/>
          <a:ext cx="4082384" cy="266315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080143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145A9-35DE-D6CB-837B-182AA6835185}"/>
              </a:ext>
            </a:extLst>
          </p:cNvPr>
          <p:cNvSpPr>
            <a:spLocks noGrp="1"/>
          </p:cNvSpPr>
          <p:nvPr>
            <p:ph type="title"/>
          </p:nvPr>
        </p:nvSpPr>
        <p:spPr>
          <a:xfrm>
            <a:off x="539751" y="303610"/>
            <a:ext cx="8064500" cy="411209"/>
          </a:xfrm>
        </p:spPr>
        <p:txBody>
          <a:bodyPr anchor="ctr"/>
          <a:lstStyle/>
          <a:p>
            <a:r>
              <a:rPr lang="en-US" dirty="0">
                <a:latin typeface="Arial" panose="020B0604020202020204" pitchFamily="34" charset="0"/>
                <a:ea typeface="Inter" panose="02000503000000020004" pitchFamily="2" charset="0"/>
                <a:cs typeface="Arial" panose="020B0604020202020204" pitchFamily="34" charset="0"/>
              </a:rPr>
              <a:t>Where Does Trump Tariffs/Tax Power Come From?</a:t>
            </a:r>
          </a:p>
        </p:txBody>
      </p:sp>
      <p:sp>
        <p:nvSpPr>
          <p:cNvPr id="4" name="Slide Number Placeholder 3">
            <a:extLst>
              <a:ext uri="{FF2B5EF4-FFF2-40B4-BE49-F238E27FC236}">
                <a16:creationId xmlns:a16="http://schemas.microsoft.com/office/drawing/2014/main" id="{6E273BC8-BB6B-7E90-891B-9177C1F06EFC}"/>
              </a:ext>
            </a:extLst>
          </p:cNvPr>
          <p:cNvSpPr>
            <a:spLocks noGrp="1"/>
          </p:cNvSpPr>
          <p:nvPr>
            <p:ph type="sldNum" sz="quarter" idx="11"/>
          </p:nvPr>
        </p:nvSpPr>
        <p:spPr/>
        <p:txBody>
          <a:bodyPr/>
          <a:lstStyle/>
          <a:p>
            <a:pPr>
              <a:defRPr/>
            </a:pPr>
            <a:fld id="{D65D56CB-8290-4AD4-92E8-B8E13A68A8FF}" type="slidenum">
              <a:rPr lang="fr-FR" altLang="fr-FR" smtClean="0">
                <a:latin typeface="Inter" panose="02000503000000020004" pitchFamily="2" charset="0"/>
                <a:ea typeface="Inter" panose="02000503000000020004" pitchFamily="2" charset="0"/>
              </a:rPr>
              <a:pPr>
                <a:defRPr/>
              </a:pPr>
              <a:t>4</a:t>
            </a:fld>
            <a:endParaRPr lang="fr-FR" altLang="fr-FR">
              <a:latin typeface="Inter" panose="02000503000000020004" pitchFamily="2" charset="0"/>
              <a:ea typeface="Inter" panose="02000503000000020004" pitchFamily="2" charset="0"/>
            </a:endParaRPr>
          </a:p>
        </p:txBody>
      </p:sp>
      <p:sp>
        <p:nvSpPr>
          <p:cNvPr id="28" name="Rectangle 27">
            <a:extLst>
              <a:ext uri="{FF2B5EF4-FFF2-40B4-BE49-F238E27FC236}">
                <a16:creationId xmlns:a16="http://schemas.microsoft.com/office/drawing/2014/main" id="{4C041ECC-D065-6EFF-50C7-08F2E93D312A}"/>
              </a:ext>
            </a:extLst>
          </p:cNvPr>
          <p:cNvSpPr/>
          <p:nvPr/>
        </p:nvSpPr>
        <p:spPr>
          <a:xfrm>
            <a:off x="361275" y="303610"/>
            <a:ext cx="68938" cy="411209"/>
          </a:xfrm>
          <a:prstGeom prst="rect">
            <a:avLst/>
          </a:prstGeom>
          <a:solidFill>
            <a:srgbClr val="581D74"/>
          </a:solidFill>
          <a:ln w="12700" cap="flat" cmpd="sng" algn="ctr">
            <a:noFill/>
            <a:prstDash val="solid"/>
            <a:miter lim="800000"/>
          </a:ln>
          <a:effectLst/>
        </p:spPr>
        <p:txBody>
          <a:bodyPr anchor="ctr"/>
          <a:lstStyle/>
          <a:p>
            <a:pPr algn="ctr" defTabSz="342900" eaLnBrk="1" fontAlgn="auto" hangingPunct="1">
              <a:spcBef>
                <a:spcPts val="0"/>
              </a:spcBef>
              <a:spcAft>
                <a:spcPts val="0"/>
              </a:spcAft>
              <a:defRPr/>
            </a:pPr>
            <a:endParaRPr lang="fr-FR" sz="2250" kern="0">
              <a:solidFill>
                <a:srgbClr val="FFFFFF"/>
              </a:solidFill>
              <a:latin typeface="Montserrat ExtraBold" pitchFamily="2" charset="0"/>
              <a:sym typeface="Arial"/>
            </a:endParaRPr>
          </a:p>
        </p:txBody>
      </p:sp>
      <p:graphicFrame>
        <p:nvGraphicFramePr>
          <p:cNvPr id="5" name="Diagram 4">
            <a:extLst>
              <a:ext uri="{FF2B5EF4-FFF2-40B4-BE49-F238E27FC236}">
                <a16:creationId xmlns:a16="http://schemas.microsoft.com/office/drawing/2014/main" id="{717E89D0-1695-D26D-BDFD-A28ABB6190B8}"/>
              </a:ext>
            </a:extLst>
          </p:cNvPr>
          <p:cNvGraphicFramePr/>
          <p:nvPr>
            <p:extLst>
              <p:ext uri="{D42A27DB-BD31-4B8C-83A1-F6EECF244321}">
                <p14:modId xmlns:p14="http://schemas.microsoft.com/office/powerpoint/2010/main" val="3440215985"/>
              </p:ext>
            </p:extLst>
          </p:nvPr>
        </p:nvGraphicFramePr>
        <p:xfrm>
          <a:off x="361275" y="777380"/>
          <a:ext cx="5913813" cy="37524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Arrow: Right 2">
            <a:extLst>
              <a:ext uri="{FF2B5EF4-FFF2-40B4-BE49-F238E27FC236}">
                <a16:creationId xmlns:a16="http://schemas.microsoft.com/office/drawing/2014/main" id="{B5B3B7AE-D4AF-0721-C072-39F33E6DC52E}"/>
              </a:ext>
            </a:extLst>
          </p:cNvPr>
          <p:cNvSpPr/>
          <p:nvPr/>
        </p:nvSpPr>
        <p:spPr bwMode="auto">
          <a:xfrm>
            <a:off x="6340288" y="1035424"/>
            <a:ext cx="813547" cy="302558"/>
          </a:xfrm>
          <a:prstGeom prst="rightArrow">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graphicFrame>
        <p:nvGraphicFramePr>
          <p:cNvPr id="6" name="Diagram 5">
            <a:extLst>
              <a:ext uri="{FF2B5EF4-FFF2-40B4-BE49-F238E27FC236}">
                <a16:creationId xmlns:a16="http://schemas.microsoft.com/office/drawing/2014/main" id="{2907F764-7BCB-3015-91D9-93E5BB8A5E65}"/>
              </a:ext>
            </a:extLst>
          </p:cNvPr>
          <p:cNvGraphicFramePr/>
          <p:nvPr>
            <p:extLst>
              <p:ext uri="{D42A27DB-BD31-4B8C-83A1-F6EECF244321}">
                <p14:modId xmlns:p14="http://schemas.microsoft.com/office/powerpoint/2010/main" val="2177148891"/>
              </p:ext>
            </p:extLst>
          </p:nvPr>
        </p:nvGraphicFramePr>
        <p:xfrm>
          <a:off x="7219035" y="909837"/>
          <a:ext cx="1030941" cy="4064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4241150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D129F7-96E1-B84C-A348-3AFC8A2AB491}"/>
              </a:ext>
            </a:extLst>
          </p:cNvPr>
          <p:cNvSpPr>
            <a:spLocks noGrp="1"/>
          </p:cNvSpPr>
          <p:nvPr>
            <p:ph type="title"/>
          </p:nvPr>
        </p:nvSpPr>
        <p:spPr>
          <a:xfrm>
            <a:off x="2297287" y="2196597"/>
            <a:ext cx="5564451" cy="807241"/>
          </a:xfrm>
        </p:spPr>
        <p:txBody>
          <a:bodyPr/>
          <a:lstStyle/>
          <a:p>
            <a:pPr>
              <a:spcBef>
                <a:spcPts val="0"/>
              </a:spcBef>
              <a:spcAft>
                <a:spcPts val="1800"/>
              </a:spcAft>
            </a:pPr>
            <a:r>
              <a:rPr lang="en-US" sz="2200" dirty="0">
                <a:solidFill>
                  <a:srgbClr val="581D74"/>
                </a:solidFill>
                <a:latin typeface="Arial Black" panose="020B0A04020102020204" pitchFamily="34" charset="0"/>
              </a:rPr>
              <a:t>Key Natixis Research Forecasts</a:t>
            </a:r>
          </a:p>
        </p:txBody>
      </p:sp>
      <p:sp>
        <p:nvSpPr>
          <p:cNvPr id="4" name="Espace réservé du texte 3">
            <a:extLst>
              <a:ext uri="{FF2B5EF4-FFF2-40B4-BE49-F238E27FC236}">
                <a16:creationId xmlns:a16="http://schemas.microsoft.com/office/drawing/2014/main" id="{AC7C96F8-0A50-9249-AB0E-902CD146DB76}"/>
              </a:ext>
            </a:extLst>
          </p:cNvPr>
          <p:cNvSpPr>
            <a:spLocks noGrp="1"/>
          </p:cNvSpPr>
          <p:nvPr>
            <p:ph type="body" sz="quarter" idx="13"/>
          </p:nvPr>
        </p:nvSpPr>
        <p:spPr>
          <a:xfrm>
            <a:off x="644237" y="2041653"/>
            <a:ext cx="1209446" cy="1060196"/>
          </a:xfrm>
        </p:spPr>
        <p:txBody>
          <a:bodyPr/>
          <a:lstStyle/>
          <a:p>
            <a:pPr marL="0" indent="0">
              <a:buNone/>
            </a:pPr>
            <a:r>
              <a:rPr lang="fr-FR" dirty="0"/>
              <a:t>5</a:t>
            </a:r>
          </a:p>
        </p:txBody>
      </p:sp>
    </p:spTree>
    <p:extLst>
      <p:ext uri="{BB962C8B-B14F-4D97-AF65-F5344CB8AC3E}">
        <p14:creationId xmlns:p14="http://schemas.microsoft.com/office/powerpoint/2010/main" val="40481139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145A9-35DE-D6CB-837B-182AA6835185}"/>
              </a:ext>
            </a:extLst>
          </p:cNvPr>
          <p:cNvSpPr>
            <a:spLocks noGrp="1"/>
          </p:cNvSpPr>
          <p:nvPr>
            <p:ph type="title"/>
          </p:nvPr>
        </p:nvSpPr>
        <p:spPr>
          <a:xfrm>
            <a:off x="539751" y="303610"/>
            <a:ext cx="8064500" cy="411209"/>
          </a:xfrm>
        </p:spPr>
        <p:txBody>
          <a:bodyPr anchor="ctr"/>
          <a:lstStyle/>
          <a:p>
            <a:r>
              <a:rPr lang="en-US" altLang="zh-TW" sz="1950" dirty="0">
                <a:latin typeface="Inter" panose="02000503000000020004" pitchFamily="2" charset="0"/>
                <a:ea typeface="Inter" panose="02000503000000020004" pitchFamily="2" charset="0"/>
              </a:rPr>
              <a:t>Asia</a:t>
            </a:r>
            <a:r>
              <a:rPr lang="en-US" sz="1950" dirty="0">
                <a:latin typeface="Inter" panose="02000503000000020004" pitchFamily="2" charset="0"/>
                <a:ea typeface="Inter" panose="02000503000000020004" pitchFamily="2" charset="0"/>
              </a:rPr>
              <a:t>: Forecasts</a:t>
            </a:r>
          </a:p>
        </p:txBody>
      </p:sp>
      <p:sp>
        <p:nvSpPr>
          <p:cNvPr id="4" name="Slide Number Placeholder 3">
            <a:extLst>
              <a:ext uri="{FF2B5EF4-FFF2-40B4-BE49-F238E27FC236}">
                <a16:creationId xmlns:a16="http://schemas.microsoft.com/office/drawing/2014/main" id="{6E273BC8-BB6B-7E90-891B-9177C1F06EFC}"/>
              </a:ext>
            </a:extLst>
          </p:cNvPr>
          <p:cNvSpPr>
            <a:spLocks noGrp="1"/>
          </p:cNvSpPr>
          <p:nvPr>
            <p:ph type="sldNum" sz="quarter" idx="11"/>
          </p:nvPr>
        </p:nvSpPr>
        <p:spPr/>
        <p:txBody>
          <a:bodyPr/>
          <a:lstStyle/>
          <a:p>
            <a:pPr>
              <a:defRPr/>
            </a:pPr>
            <a:fld id="{D65D56CB-8290-4AD4-92E8-B8E13A68A8FF}" type="slidenum">
              <a:rPr lang="fr-FR" altLang="fr-FR" smtClean="0">
                <a:latin typeface="Inter" panose="02000503000000020004"/>
              </a:rPr>
              <a:pPr>
                <a:defRPr/>
              </a:pPr>
              <a:t>41</a:t>
            </a:fld>
            <a:endParaRPr lang="fr-FR" altLang="fr-FR" dirty="0">
              <a:latin typeface="Inter" panose="02000503000000020004"/>
            </a:endParaRPr>
          </a:p>
        </p:txBody>
      </p:sp>
      <p:sp>
        <p:nvSpPr>
          <p:cNvPr id="8" name="Rectangle 7">
            <a:extLst>
              <a:ext uri="{FF2B5EF4-FFF2-40B4-BE49-F238E27FC236}">
                <a16:creationId xmlns:a16="http://schemas.microsoft.com/office/drawing/2014/main" id="{6F58CA44-C64E-B3C1-AB16-BB611B3F52AC}"/>
              </a:ext>
            </a:extLst>
          </p:cNvPr>
          <p:cNvSpPr/>
          <p:nvPr/>
        </p:nvSpPr>
        <p:spPr>
          <a:xfrm>
            <a:off x="361275" y="303610"/>
            <a:ext cx="68938" cy="411209"/>
          </a:xfrm>
          <a:prstGeom prst="rect">
            <a:avLst/>
          </a:prstGeom>
          <a:solidFill>
            <a:srgbClr val="581D74"/>
          </a:solidFill>
          <a:ln w="12700" cap="flat" cmpd="sng" algn="ctr">
            <a:noFill/>
            <a:prstDash val="solid"/>
            <a:miter lim="800000"/>
          </a:ln>
          <a:effectLst/>
        </p:spPr>
        <p:txBody>
          <a:bodyPr anchor="ctr"/>
          <a:lstStyle/>
          <a:p>
            <a:pPr algn="ctr" defTabSz="342900" eaLnBrk="1" fontAlgn="auto" hangingPunct="1">
              <a:spcBef>
                <a:spcPts val="0"/>
              </a:spcBef>
              <a:spcAft>
                <a:spcPts val="0"/>
              </a:spcAft>
              <a:defRPr/>
            </a:pPr>
            <a:endParaRPr lang="fr-FR" sz="2250" kern="0">
              <a:solidFill>
                <a:srgbClr val="FFFFFF"/>
              </a:solidFill>
              <a:latin typeface="Montserrat ExtraBold" pitchFamily="2" charset="0"/>
              <a:sym typeface="Arial"/>
            </a:endParaRPr>
          </a:p>
        </p:txBody>
      </p:sp>
      <p:graphicFrame>
        <p:nvGraphicFramePr>
          <p:cNvPr id="11" name="Table 10">
            <a:extLst>
              <a:ext uri="{FF2B5EF4-FFF2-40B4-BE49-F238E27FC236}">
                <a16:creationId xmlns:a16="http://schemas.microsoft.com/office/drawing/2014/main" id="{D7AAA857-2424-8549-86B1-9E13DF7BBDE6}"/>
              </a:ext>
            </a:extLst>
          </p:cNvPr>
          <p:cNvGraphicFramePr>
            <a:graphicFrameLocks noGrp="1"/>
          </p:cNvGraphicFramePr>
          <p:nvPr/>
        </p:nvGraphicFramePr>
        <p:xfrm>
          <a:off x="539753" y="1092952"/>
          <a:ext cx="8324253" cy="3098956"/>
        </p:xfrm>
        <a:graphic>
          <a:graphicData uri="http://schemas.openxmlformats.org/drawingml/2006/table">
            <a:tbl>
              <a:tblPr/>
              <a:tblGrid>
                <a:gridCol w="2104605">
                  <a:extLst>
                    <a:ext uri="{9D8B030D-6E8A-4147-A177-3AD203B41FA5}">
                      <a16:colId xmlns:a16="http://schemas.microsoft.com/office/drawing/2014/main" val="2731071837"/>
                    </a:ext>
                  </a:extLst>
                </a:gridCol>
                <a:gridCol w="518304">
                  <a:extLst>
                    <a:ext uri="{9D8B030D-6E8A-4147-A177-3AD203B41FA5}">
                      <a16:colId xmlns:a16="http://schemas.microsoft.com/office/drawing/2014/main" val="3176587631"/>
                    </a:ext>
                  </a:extLst>
                </a:gridCol>
                <a:gridCol w="518304">
                  <a:extLst>
                    <a:ext uri="{9D8B030D-6E8A-4147-A177-3AD203B41FA5}">
                      <a16:colId xmlns:a16="http://schemas.microsoft.com/office/drawing/2014/main" val="4251254476"/>
                    </a:ext>
                  </a:extLst>
                </a:gridCol>
                <a:gridCol w="518304">
                  <a:extLst>
                    <a:ext uri="{9D8B030D-6E8A-4147-A177-3AD203B41FA5}">
                      <a16:colId xmlns:a16="http://schemas.microsoft.com/office/drawing/2014/main" val="3294364517"/>
                    </a:ext>
                  </a:extLst>
                </a:gridCol>
                <a:gridCol w="518304">
                  <a:extLst>
                    <a:ext uri="{9D8B030D-6E8A-4147-A177-3AD203B41FA5}">
                      <a16:colId xmlns:a16="http://schemas.microsoft.com/office/drawing/2014/main" val="530957001"/>
                    </a:ext>
                  </a:extLst>
                </a:gridCol>
                <a:gridCol w="518304">
                  <a:extLst>
                    <a:ext uri="{9D8B030D-6E8A-4147-A177-3AD203B41FA5}">
                      <a16:colId xmlns:a16="http://schemas.microsoft.com/office/drawing/2014/main" val="796353844"/>
                    </a:ext>
                  </a:extLst>
                </a:gridCol>
                <a:gridCol w="518304">
                  <a:extLst>
                    <a:ext uri="{9D8B030D-6E8A-4147-A177-3AD203B41FA5}">
                      <a16:colId xmlns:a16="http://schemas.microsoft.com/office/drawing/2014/main" val="2500483804"/>
                    </a:ext>
                  </a:extLst>
                </a:gridCol>
                <a:gridCol w="518304">
                  <a:extLst>
                    <a:ext uri="{9D8B030D-6E8A-4147-A177-3AD203B41FA5}">
                      <a16:colId xmlns:a16="http://schemas.microsoft.com/office/drawing/2014/main" val="561776991"/>
                    </a:ext>
                  </a:extLst>
                </a:gridCol>
                <a:gridCol w="518304">
                  <a:extLst>
                    <a:ext uri="{9D8B030D-6E8A-4147-A177-3AD203B41FA5}">
                      <a16:colId xmlns:a16="http://schemas.microsoft.com/office/drawing/2014/main" val="1834737474"/>
                    </a:ext>
                  </a:extLst>
                </a:gridCol>
                <a:gridCol w="518304">
                  <a:extLst>
                    <a:ext uri="{9D8B030D-6E8A-4147-A177-3AD203B41FA5}">
                      <a16:colId xmlns:a16="http://schemas.microsoft.com/office/drawing/2014/main" val="2679686151"/>
                    </a:ext>
                  </a:extLst>
                </a:gridCol>
                <a:gridCol w="518304">
                  <a:extLst>
                    <a:ext uri="{9D8B030D-6E8A-4147-A177-3AD203B41FA5}">
                      <a16:colId xmlns:a16="http://schemas.microsoft.com/office/drawing/2014/main" val="1595794142"/>
                    </a:ext>
                  </a:extLst>
                </a:gridCol>
                <a:gridCol w="518304">
                  <a:extLst>
                    <a:ext uri="{9D8B030D-6E8A-4147-A177-3AD203B41FA5}">
                      <a16:colId xmlns:a16="http://schemas.microsoft.com/office/drawing/2014/main" val="3878211566"/>
                    </a:ext>
                  </a:extLst>
                </a:gridCol>
                <a:gridCol w="518304">
                  <a:extLst>
                    <a:ext uri="{9D8B030D-6E8A-4147-A177-3AD203B41FA5}">
                      <a16:colId xmlns:a16="http://schemas.microsoft.com/office/drawing/2014/main" val="1935072967"/>
                    </a:ext>
                  </a:extLst>
                </a:gridCol>
              </a:tblGrid>
              <a:tr h="221354">
                <a:tc>
                  <a:txBody>
                    <a:bodyPr/>
                    <a:lstStyle/>
                    <a:p>
                      <a:pPr algn="l" fontAlgn="ctr"/>
                      <a:r>
                        <a:rPr lang="en-US" sz="900" b="1" i="0" u="none" strike="noStrike" dirty="0">
                          <a:solidFill>
                            <a:srgbClr val="FFFFFF"/>
                          </a:solidFill>
                          <a:effectLst/>
                          <a:latin typeface="Arial" panose="020B0604020202020204" pitchFamily="34" charset="0"/>
                        </a:rPr>
                        <a:t>GDP growth (% change </a:t>
                      </a:r>
                      <a:r>
                        <a:rPr lang="en-US" sz="900" b="1" i="0" u="none" strike="noStrike" dirty="0" err="1">
                          <a:solidFill>
                            <a:srgbClr val="FFFFFF"/>
                          </a:solidFill>
                          <a:effectLst/>
                          <a:latin typeface="Arial" panose="020B0604020202020204" pitchFamily="34" charset="0"/>
                        </a:rPr>
                        <a:t>yoy</a:t>
                      </a:r>
                      <a:r>
                        <a:rPr lang="en-US" sz="900" b="1" i="0" u="none" strike="noStrike" dirty="0">
                          <a:solidFill>
                            <a:srgbClr val="FFFFFF"/>
                          </a:solidFill>
                          <a:effectLst/>
                          <a:latin typeface="Arial" panose="020B0604020202020204" pitchFamily="34" charset="0"/>
                        </a:rPr>
                        <a: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81D74"/>
                    </a:solidFill>
                  </a:tcPr>
                </a:tc>
                <a:tc>
                  <a:txBody>
                    <a:bodyPr/>
                    <a:lstStyle/>
                    <a:p>
                      <a:pPr algn="ctr" fontAlgn="ctr"/>
                      <a:r>
                        <a:rPr lang="en-US" sz="900" b="1" i="0" u="none" strike="noStrike" dirty="0">
                          <a:solidFill>
                            <a:srgbClr val="FFFFFF"/>
                          </a:solidFill>
                          <a:effectLst/>
                          <a:latin typeface="Arial" panose="020B0604020202020204" pitchFamily="34" charset="0"/>
                        </a:rPr>
                        <a:t>2015</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81D74"/>
                    </a:solidFill>
                  </a:tcPr>
                </a:tc>
                <a:tc>
                  <a:txBody>
                    <a:bodyPr/>
                    <a:lstStyle/>
                    <a:p>
                      <a:pPr algn="ctr" fontAlgn="ctr"/>
                      <a:r>
                        <a:rPr lang="en-US" sz="900" b="1" i="0" u="none" strike="noStrike">
                          <a:solidFill>
                            <a:srgbClr val="FFFFFF"/>
                          </a:solidFill>
                          <a:effectLst/>
                          <a:latin typeface="Arial" panose="020B0604020202020204" pitchFamily="34" charset="0"/>
                        </a:rPr>
                        <a:t>2016</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81D74"/>
                    </a:solidFill>
                  </a:tcPr>
                </a:tc>
                <a:tc>
                  <a:txBody>
                    <a:bodyPr/>
                    <a:lstStyle/>
                    <a:p>
                      <a:pPr algn="ctr" fontAlgn="ctr"/>
                      <a:r>
                        <a:rPr lang="en-US" sz="900" b="1" i="0" u="none" strike="noStrike">
                          <a:solidFill>
                            <a:srgbClr val="FFFFFF"/>
                          </a:solidFill>
                          <a:effectLst/>
                          <a:latin typeface="Arial" panose="020B0604020202020204" pitchFamily="34" charset="0"/>
                        </a:rPr>
                        <a:t>2017</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81D74"/>
                    </a:solidFill>
                  </a:tcPr>
                </a:tc>
                <a:tc>
                  <a:txBody>
                    <a:bodyPr/>
                    <a:lstStyle/>
                    <a:p>
                      <a:pPr algn="ctr" fontAlgn="ctr"/>
                      <a:r>
                        <a:rPr lang="en-US" sz="900" b="1" i="0" u="none" strike="noStrike">
                          <a:solidFill>
                            <a:srgbClr val="FFFFFF"/>
                          </a:solidFill>
                          <a:effectLst/>
                          <a:latin typeface="Arial" panose="020B0604020202020204" pitchFamily="34" charset="0"/>
                        </a:rPr>
                        <a:t>2018</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81D74"/>
                    </a:solidFill>
                  </a:tcPr>
                </a:tc>
                <a:tc>
                  <a:txBody>
                    <a:bodyPr/>
                    <a:lstStyle/>
                    <a:p>
                      <a:pPr algn="ctr" fontAlgn="ctr"/>
                      <a:r>
                        <a:rPr lang="en-US" sz="900" b="1" i="0" u="none" strike="noStrike">
                          <a:solidFill>
                            <a:srgbClr val="FFFFFF"/>
                          </a:solidFill>
                          <a:effectLst/>
                          <a:latin typeface="Arial" panose="020B0604020202020204" pitchFamily="34" charset="0"/>
                        </a:rPr>
                        <a:t>2019</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81D74"/>
                    </a:solidFill>
                  </a:tcPr>
                </a:tc>
                <a:tc>
                  <a:txBody>
                    <a:bodyPr/>
                    <a:lstStyle/>
                    <a:p>
                      <a:pPr algn="ctr" fontAlgn="ctr"/>
                      <a:r>
                        <a:rPr lang="en-US" sz="900" b="1" i="0" u="none" strike="noStrike">
                          <a:solidFill>
                            <a:srgbClr val="FFFFFF"/>
                          </a:solidFill>
                          <a:effectLst/>
                          <a:latin typeface="Arial" panose="020B0604020202020204" pitchFamily="34" charset="0"/>
                        </a:rPr>
                        <a:t>2020</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81D74"/>
                    </a:solidFill>
                  </a:tcPr>
                </a:tc>
                <a:tc>
                  <a:txBody>
                    <a:bodyPr/>
                    <a:lstStyle/>
                    <a:p>
                      <a:pPr algn="ctr" fontAlgn="ctr"/>
                      <a:r>
                        <a:rPr lang="en-US" sz="900" b="1" i="0" u="none" strike="noStrike">
                          <a:solidFill>
                            <a:srgbClr val="FFFFFF"/>
                          </a:solidFill>
                          <a:effectLst/>
                          <a:latin typeface="Arial" panose="020B0604020202020204" pitchFamily="34" charset="0"/>
                        </a:rPr>
                        <a:t>2021</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81D74"/>
                    </a:solidFill>
                  </a:tcPr>
                </a:tc>
                <a:tc>
                  <a:txBody>
                    <a:bodyPr/>
                    <a:lstStyle/>
                    <a:p>
                      <a:pPr algn="ctr" fontAlgn="ctr"/>
                      <a:r>
                        <a:rPr lang="en-US" sz="900" b="1" i="0" u="none" strike="noStrike" dirty="0">
                          <a:solidFill>
                            <a:srgbClr val="FFFFFF"/>
                          </a:solidFill>
                          <a:effectLst/>
                          <a:latin typeface="Arial" panose="020B0604020202020204" pitchFamily="34" charset="0"/>
                        </a:rPr>
                        <a:t>2022</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81D74"/>
                    </a:solidFill>
                  </a:tcPr>
                </a:tc>
                <a:tc>
                  <a:txBody>
                    <a:bodyPr/>
                    <a:lstStyle/>
                    <a:p>
                      <a:pPr algn="ctr" fontAlgn="ctr"/>
                      <a:r>
                        <a:rPr lang="en-US" sz="900" b="1" i="0" u="none" strike="noStrike">
                          <a:solidFill>
                            <a:srgbClr val="FFFFFF"/>
                          </a:solidFill>
                          <a:effectLst/>
                          <a:latin typeface="Arial" panose="020B0604020202020204" pitchFamily="34" charset="0"/>
                        </a:rPr>
                        <a:t>2023</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81D74"/>
                    </a:solidFill>
                  </a:tcPr>
                </a:tc>
                <a:tc>
                  <a:txBody>
                    <a:bodyPr/>
                    <a:lstStyle/>
                    <a:p>
                      <a:pPr algn="ctr" fontAlgn="ctr"/>
                      <a:r>
                        <a:rPr lang="en-US" sz="900" b="1" i="0" u="none" strike="noStrike">
                          <a:solidFill>
                            <a:srgbClr val="FFFFFF"/>
                          </a:solidFill>
                          <a:effectLst/>
                          <a:latin typeface="Arial" panose="020B0604020202020204" pitchFamily="34" charset="0"/>
                        </a:rPr>
                        <a:t>2024f</a:t>
                      </a: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81D74"/>
                    </a:solidFill>
                  </a:tcPr>
                </a:tc>
                <a:tc>
                  <a:txBody>
                    <a:bodyPr/>
                    <a:lstStyle/>
                    <a:p>
                      <a:pPr algn="ctr" fontAlgn="ctr"/>
                      <a:r>
                        <a:rPr lang="en-US" sz="900" b="1" i="0" u="none" strike="noStrike">
                          <a:solidFill>
                            <a:srgbClr val="FFFFFF"/>
                          </a:solidFill>
                          <a:effectLst/>
                          <a:latin typeface="Arial" panose="020B0604020202020204" pitchFamily="34" charset="0"/>
                        </a:rPr>
                        <a:t>2025f</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81D74"/>
                    </a:solidFill>
                  </a:tcPr>
                </a:tc>
                <a:tc>
                  <a:txBody>
                    <a:bodyPr/>
                    <a:lstStyle/>
                    <a:p>
                      <a:pPr algn="ctr" fontAlgn="ctr"/>
                      <a:r>
                        <a:rPr lang="en-US" sz="900" b="1" i="0" u="none" strike="noStrike">
                          <a:solidFill>
                            <a:srgbClr val="FFFFFF"/>
                          </a:solidFill>
                          <a:effectLst/>
                          <a:latin typeface="Arial" panose="020B0604020202020204" pitchFamily="34" charset="0"/>
                        </a:rPr>
                        <a:t>2026f</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81D74"/>
                    </a:solidFill>
                  </a:tcPr>
                </a:tc>
                <a:extLst>
                  <a:ext uri="{0D108BD9-81ED-4DB2-BD59-A6C34878D82A}">
                    <a16:rowId xmlns:a16="http://schemas.microsoft.com/office/drawing/2014/main" val="3043297105"/>
                  </a:ext>
                </a:extLst>
              </a:tr>
              <a:tr h="221354">
                <a:tc>
                  <a:txBody>
                    <a:bodyPr/>
                    <a:lstStyle/>
                    <a:p>
                      <a:pPr algn="l" fontAlgn="ctr"/>
                      <a:r>
                        <a:rPr lang="en-US" sz="900" b="0" i="0" u="none" strike="noStrike" dirty="0">
                          <a:solidFill>
                            <a:srgbClr val="000000"/>
                          </a:solidFill>
                          <a:effectLst/>
                          <a:latin typeface="Arial" panose="020B0604020202020204" pitchFamily="34" charset="0"/>
                        </a:rPr>
                        <a:t>Australia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2.3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2.7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2.4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2.9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1.9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-2.4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3.7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2.0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1.0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CC0DA"/>
                    </a:solidFill>
                  </a:tcPr>
                </a:tc>
                <a:tc>
                  <a:txBody>
                    <a:bodyPr/>
                    <a:lstStyle/>
                    <a:p>
                      <a:pPr algn="ctr" fontAlgn="ctr"/>
                      <a:r>
                        <a:rPr lang="en-US" sz="900" b="0" i="0" u="none" strike="noStrike">
                          <a:solidFill>
                            <a:srgbClr val="000000"/>
                          </a:solidFill>
                          <a:effectLst/>
                          <a:latin typeface="Arial" panose="020B0604020202020204" pitchFamily="34" charset="0"/>
                        </a:rPr>
                        <a:t>1.6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CC0DA"/>
                    </a:solidFill>
                  </a:tcPr>
                </a:tc>
                <a:tc>
                  <a:txBody>
                    <a:bodyPr/>
                    <a:lstStyle/>
                    <a:p>
                      <a:pPr algn="ctr" fontAlgn="ctr"/>
                      <a:r>
                        <a:rPr lang="en-US" sz="900" b="0" i="0" u="none" strike="noStrike">
                          <a:solidFill>
                            <a:srgbClr val="000000"/>
                          </a:solidFill>
                          <a:effectLst/>
                          <a:latin typeface="Arial" panose="020B0604020202020204" pitchFamily="34" charset="0"/>
                        </a:rPr>
                        <a:t>2.0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CC0DA"/>
                    </a:solidFill>
                  </a:tcPr>
                </a:tc>
                <a:extLst>
                  <a:ext uri="{0D108BD9-81ED-4DB2-BD59-A6C34878D82A}">
                    <a16:rowId xmlns:a16="http://schemas.microsoft.com/office/drawing/2014/main" val="1768323825"/>
                  </a:ext>
                </a:extLst>
              </a:tr>
              <a:tr h="221354">
                <a:tc>
                  <a:txBody>
                    <a:bodyPr/>
                    <a:lstStyle/>
                    <a:p>
                      <a:pPr algn="l" fontAlgn="ctr"/>
                      <a:r>
                        <a:rPr lang="en-US" sz="900" b="0" i="0" u="none" strike="noStrike" dirty="0">
                          <a:solidFill>
                            <a:srgbClr val="000000"/>
                          </a:solidFill>
                          <a:effectLst/>
                          <a:latin typeface="Arial" panose="020B0604020202020204" pitchFamily="34" charset="0"/>
                        </a:rPr>
                        <a:t>Mainland China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7.0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6.8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6.9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6.7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6.0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2.2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8.1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3.0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5.2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4.8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tc>
                  <a:txBody>
                    <a:bodyPr/>
                    <a:lstStyle/>
                    <a:p>
                      <a:pPr algn="ctr" fontAlgn="ctr"/>
                      <a:r>
                        <a:rPr lang="en-US" sz="900" b="0" i="0" u="none" strike="noStrike">
                          <a:solidFill>
                            <a:srgbClr val="000000"/>
                          </a:solidFill>
                          <a:effectLst/>
                          <a:latin typeface="Arial" panose="020B0604020202020204" pitchFamily="34" charset="0"/>
                        </a:rPr>
                        <a:t>4.2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tc>
                  <a:txBody>
                    <a:bodyPr/>
                    <a:lstStyle/>
                    <a:p>
                      <a:pPr algn="ctr" fontAlgn="ctr"/>
                      <a:r>
                        <a:rPr lang="en-US" sz="900" b="0" i="0" u="none" strike="noStrike">
                          <a:solidFill>
                            <a:srgbClr val="000000"/>
                          </a:solidFill>
                          <a:effectLst/>
                          <a:latin typeface="Arial" panose="020B0604020202020204" pitchFamily="34" charset="0"/>
                        </a:rPr>
                        <a:t>4.0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extLst>
                  <a:ext uri="{0D108BD9-81ED-4DB2-BD59-A6C34878D82A}">
                    <a16:rowId xmlns:a16="http://schemas.microsoft.com/office/drawing/2014/main" val="1154512285"/>
                  </a:ext>
                </a:extLst>
              </a:tr>
              <a:tr h="221354">
                <a:tc>
                  <a:txBody>
                    <a:bodyPr/>
                    <a:lstStyle/>
                    <a:p>
                      <a:pPr algn="l" fontAlgn="ctr"/>
                      <a:r>
                        <a:rPr lang="en-US" sz="900" b="0" i="0" u="none" strike="noStrike">
                          <a:solidFill>
                            <a:srgbClr val="000000"/>
                          </a:solidFill>
                          <a:effectLst/>
                          <a:latin typeface="Arial" panose="020B0604020202020204" pitchFamily="34" charset="0"/>
                        </a:rPr>
                        <a:t>Hong Kong</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2.4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2.2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3.8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2.8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-1.7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-6.5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6.3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-3.5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3.2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2.4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tc>
                  <a:txBody>
                    <a:bodyPr/>
                    <a:lstStyle/>
                    <a:p>
                      <a:pPr algn="ctr" fontAlgn="ctr"/>
                      <a:r>
                        <a:rPr lang="en-US" sz="900" b="0" i="0" u="none" strike="noStrike">
                          <a:solidFill>
                            <a:srgbClr val="000000"/>
                          </a:solidFill>
                          <a:effectLst/>
                          <a:latin typeface="Arial" panose="020B0604020202020204" pitchFamily="34" charset="0"/>
                        </a:rPr>
                        <a:t>2.0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tc>
                  <a:txBody>
                    <a:bodyPr/>
                    <a:lstStyle/>
                    <a:p>
                      <a:pPr algn="ctr" fontAlgn="ctr"/>
                      <a:r>
                        <a:rPr lang="en-US" sz="900" b="0" i="0" u="none" strike="noStrike">
                          <a:solidFill>
                            <a:srgbClr val="000000"/>
                          </a:solidFill>
                          <a:effectLst/>
                          <a:latin typeface="Arial" panose="020B0604020202020204" pitchFamily="34" charset="0"/>
                        </a:rPr>
                        <a:t>2.2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extLst>
                  <a:ext uri="{0D108BD9-81ED-4DB2-BD59-A6C34878D82A}">
                    <a16:rowId xmlns:a16="http://schemas.microsoft.com/office/drawing/2014/main" val="3375827164"/>
                  </a:ext>
                </a:extLst>
              </a:tr>
              <a:tr h="221354">
                <a:tc>
                  <a:txBody>
                    <a:bodyPr/>
                    <a:lstStyle/>
                    <a:p>
                      <a:pPr algn="l" fontAlgn="ctr"/>
                      <a:r>
                        <a:rPr lang="en-US" sz="900" b="0" i="0" u="none" strike="noStrike">
                          <a:solidFill>
                            <a:srgbClr val="000000"/>
                          </a:solidFill>
                          <a:effectLst/>
                          <a:latin typeface="Arial" panose="020B0604020202020204" pitchFamily="34" charset="0"/>
                        </a:rPr>
                        <a:t>India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7.5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9.0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6.1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7.3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4.6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-6.0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9.4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6.5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7.7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6.5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tc>
                  <a:txBody>
                    <a:bodyPr/>
                    <a:lstStyle/>
                    <a:p>
                      <a:pPr algn="ctr" fontAlgn="ctr"/>
                      <a:r>
                        <a:rPr lang="en-US" sz="900" b="0" i="0" u="none" strike="noStrike">
                          <a:solidFill>
                            <a:srgbClr val="000000"/>
                          </a:solidFill>
                          <a:effectLst/>
                          <a:latin typeface="Arial" panose="020B0604020202020204" pitchFamily="34" charset="0"/>
                        </a:rPr>
                        <a:t>6.1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tc>
                  <a:txBody>
                    <a:bodyPr/>
                    <a:lstStyle/>
                    <a:p>
                      <a:pPr algn="ctr" fontAlgn="ctr"/>
                      <a:r>
                        <a:rPr lang="en-US" sz="900" b="0" i="0" u="none" strike="noStrike">
                          <a:solidFill>
                            <a:srgbClr val="000000"/>
                          </a:solidFill>
                          <a:effectLst/>
                          <a:latin typeface="Arial" panose="020B0604020202020204" pitchFamily="34" charset="0"/>
                        </a:rPr>
                        <a:t>6.0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extLst>
                  <a:ext uri="{0D108BD9-81ED-4DB2-BD59-A6C34878D82A}">
                    <a16:rowId xmlns:a16="http://schemas.microsoft.com/office/drawing/2014/main" val="1232844299"/>
                  </a:ext>
                </a:extLst>
              </a:tr>
              <a:tr h="221354">
                <a:tc>
                  <a:txBody>
                    <a:bodyPr/>
                    <a:lstStyle/>
                    <a:p>
                      <a:pPr algn="l" fontAlgn="ctr"/>
                      <a:r>
                        <a:rPr lang="en-US" sz="900" b="0" i="0" u="none" strike="noStrike">
                          <a:solidFill>
                            <a:srgbClr val="000000"/>
                          </a:solidFill>
                          <a:effectLst/>
                          <a:latin typeface="Arial" panose="020B0604020202020204" pitchFamily="34" charset="0"/>
                        </a:rPr>
                        <a:t>Indonesia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4.9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5.1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5.2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-2.1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3.7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5.3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tc>
                  <a:txBody>
                    <a:bodyPr/>
                    <a:lstStyle/>
                    <a:p>
                      <a:pPr algn="ctr" fontAlgn="ctr"/>
                      <a:r>
                        <a:rPr lang="en-US" sz="900" b="0" i="0" u="none" strike="noStrike">
                          <a:solidFill>
                            <a:srgbClr val="000000"/>
                          </a:solidFill>
                          <a:effectLst/>
                          <a:latin typeface="Arial" panose="020B0604020202020204" pitchFamily="34" charset="0"/>
                        </a:rPr>
                        <a:t>4.8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tc>
                  <a:txBody>
                    <a:bodyPr/>
                    <a:lstStyle/>
                    <a:p>
                      <a:pPr algn="ctr" fontAlgn="ctr"/>
                      <a:r>
                        <a:rPr lang="en-US" sz="900" b="0" i="0" u="none" strike="noStrike">
                          <a:solidFill>
                            <a:srgbClr val="000000"/>
                          </a:solidFill>
                          <a:effectLst/>
                          <a:latin typeface="Arial" panose="020B0604020202020204" pitchFamily="34" charset="0"/>
                        </a:rPr>
                        <a:t>4.7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extLst>
                  <a:ext uri="{0D108BD9-81ED-4DB2-BD59-A6C34878D82A}">
                    <a16:rowId xmlns:a16="http://schemas.microsoft.com/office/drawing/2014/main" val="2654920479"/>
                  </a:ext>
                </a:extLst>
              </a:tr>
              <a:tr h="221354">
                <a:tc>
                  <a:txBody>
                    <a:bodyPr/>
                    <a:lstStyle/>
                    <a:p>
                      <a:pPr algn="l" fontAlgn="ctr"/>
                      <a:r>
                        <a:rPr lang="en-US" sz="900" b="0" i="0" u="none" strike="noStrike">
                          <a:solidFill>
                            <a:srgbClr val="000000"/>
                          </a:solidFill>
                          <a:effectLst/>
                          <a:latin typeface="Arial" panose="020B0604020202020204" pitchFamily="34" charset="0"/>
                        </a:rPr>
                        <a:t>Japan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1.6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0.8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1.7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0.7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-0.4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-4.7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1.8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1.1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1.7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0.1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tc>
                  <a:txBody>
                    <a:bodyPr/>
                    <a:lstStyle/>
                    <a:p>
                      <a:pPr algn="ctr" fontAlgn="ctr"/>
                      <a:r>
                        <a:rPr lang="en-US" sz="900" b="0" i="0" u="none" strike="noStrike">
                          <a:solidFill>
                            <a:srgbClr val="000000"/>
                          </a:solidFill>
                          <a:effectLst/>
                          <a:latin typeface="Arial" panose="020B0604020202020204" pitchFamily="34" charset="0"/>
                        </a:rPr>
                        <a:t>0.8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tc>
                  <a:txBody>
                    <a:bodyPr/>
                    <a:lstStyle/>
                    <a:p>
                      <a:pPr algn="ctr" fontAlgn="ctr"/>
                      <a:r>
                        <a:rPr lang="en-US" sz="900" b="0" i="0" u="none" strike="noStrike">
                          <a:solidFill>
                            <a:srgbClr val="000000"/>
                          </a:solidFill>
                          <a:effectLst/>
                          <a:latin typeface="Arial" panose="020B0604020202020204" pitchFamily="34" charset="0"/>
                        </a:rPr>
                        <a:t>0.6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extLst>
                  <a:ext uri="{0D108BD9-81ED-4DB2-BD59-A6C34878D82A}">
                    <a16:rowId xmlns:a16="http://schemas.microsoft.com/office/drawing/2014/main" val="2096313754"/>
                  </a:ext>
                </a:extLst>
              </a:tr>
              <a:tr h="221354">
                <a:tc>
                  <a:txBody>
                    <a:bodyPr/>
                    <a:lstStyle/>
                    <a:p>
                      <a:pPr algn="l" fontAlgn="ctr"/>
                      <a:r>
                        <a:rPr lang="en-US" sz="900" b="0" i="0" u="none" strike="noStrike">
                          <a:solidFill>
                            <a:srgbClr val="000000"/>
                          </a:solidFill>
                          <a:effectLst/>
                          <a:latin typeface="Arial" panose="020B0604020202020204" pitchFamily="34" charset="0"/>
                        </a:rPr>
                        <a:t>Malaysia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5.1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4.5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5.7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4.7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4.3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-5.6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3.1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8.7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3.7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5.1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tc>
                  <a:txBody>
                    <a:bodyPr/>
                    <a:lstStyle/>
                    <a:p>
                      <a:pPr algn="ctr" fontAlgn="ctr"/>
                      <a:r>
                        <a:rPr lang="en-US" sz="900" b="0" i="0" u="none" strike="noStrike">
                          <a:solidFill>
                            <a:srgbClr val="000000"/>
                          </a:solidFill>
                          <a:effectLst/>
                          <a:latin typeface="Arial" panose="020B0604020202020204" pitchFamily="34" charset="0"/>
                        </a:rPr>
                        <a:t>4.6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tc>
                  <a:txBody>
                    <a:bodyPr/>
                    <a:lstStyle/>
                    <a:p>
                      <a:pPr algn="ctr" fontAlgn="ctr"/>
                      <a:r>
                        <a:rPr lang="en-US" sz="900" b="0" i="0" u="none" strike="noStrike">
                          <a:solidFill>
                            <a:srgbClr val="000000"/>
                          </a:solidFill>
                          <a:effectLst/>
                          <a:latin typeface="Arial" panose="020B0604020202020204" pitchFamily="34" charset="0"/>
                        </a:rPr>
                        <a:t>4.5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extLst>
                  <a:ext uri="{0D108BD9-81ED-4DB2-BD59-A6C34878D82A}">
                    <a16:rowId xmlns:a16="http://schemas.microsoft.com/office/drawing/2014/main" val="3646459487"/>
                  </a:ext>
                </a:extLst>
              </a:tr>
              <a:tr h="221354">
                <a:tc>
                  <a:txBody>
                    <a:bodyPr/>
                    <a:lstStyle/>
                    <a:p>
                      <a:pPr algn="l" fontAlgn="ctr"/>
                      <a:r>
                        <a:rPr lang="en-US" sz="900" b="0" i="0" u="none" strike="noStrike">
                          <a:solidFill>
                            <a:srgbClr val="000000"/>
                          </a:solidFill>
                          <a:effectLst/>
                          <a:latin typeface="Arial" panose="020B0604020202020204" pitchFamily="34" charset="0"/>
                        </a:rPr>
                        <a:t>Philippines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6.1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6.9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6.7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6.3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6.1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-9.5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5.7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7.6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5.5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5.7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tc>
                  <a:txBody>
                    <a:bodyPr/>
                    <a:lstStyle/>
                    <a:p>
                      <a:pPr algn="ctr" fontAlgn="ctr"/>
                      <a:r>
                        <a:rPr lang="en-US" sz="900" b="0" i="0" u="none" strike="noStrike">
                          <a:solidFill>
                            <a:srgbClr val="000000"/>
                          </a:solidFill>
                          <a:effectLst/>
                          <a:latin typeface="Arial" panose="020B0604020202020204" pitchFamily="34" charset="0"/>
                        </a:rPr>
                        <a:t>5.8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tc>
                  <a:txBody>
                    <a:bodyPr/>
                    <a:lstStyle/>
                    <a:p>
                      <a:pPr algn="ctr" fontAlgn="ctr"/>
                      <a:r>
                        <a:rPr lang="en-US" sz="900" b="0" i="0" u="none" strike="noStrike">
                          <a:solidFill>
                            <a:srgbClr val="000000"/>
                          </a:solidFill>
                          <a:effectLst/>
                          <a:latin typeface="Arial" panose="020B0604020202020204" pitchFamily="34" charset="0"/>
                        </a:rPr>
                        <a:t>5.7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extLst>
                  <a:ext uri="{0D108BD9-81ED-4DB2-BD59-A6C34878D82A}">
                    <a16:rowId xmlns:a16="http://schemas.microsoft.com/office/drawing/2014/main" val="2092747225"/>
                  </a:ext>
                </a:extLst>
              </a:tr>
              <a:tr h="221354">
                <a:tc>
                  <a:txBody>
                    <a:bodyPr/>
                    <a:lstStyle/>
                    <a:p>
                      <a:pPr algn="l" fontAlgn="ctr"/>
                      <a:r>
                        <a:rPr lang="en-US" sz="900" b="0" i="0" u="none" strike="noStrike">
                          <a:solidFill>
                            <a:srgbClr val="000000"/>
                          </a:solidFill>
                          <a:effectLst/>
                          <a:latin typeface="Arial" panose="020B0604020202020204" pitchFamily="34" charset="0"/>
                        </a:rPr>
                        <a:t>Singapore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3.0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3.3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4.5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3.4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0.9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-4.1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7.9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3.7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1.1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4.3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tc>
                  <a:txBody>
                    <a:bodyPr/>
                    <a:lstStyle/>
                    <a:p>
                      <a:pPr algn="ctr" fontAlgn="ctr"/>
                      <a:r>
                        <a:rPr lang="en-US" sz="900" b="0" i="0" u="none" strike="noStrike">
                          <a:solidFill>
                            <a:srgbClr val="000000"/>
                          </a:solidFill>
                          <a:effectLst/>
                          <a:latin typeface="Arial" panose="020B0604020202020204" pitchFamily="34" charset="0"/>
                        </a:rPr>
                        <a:t>2.5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tc>
                  <a:txBody>
                    <a:bodyPr/>
                    <a:lstStyle/>
                    <a:p>
                      <a:pPr algn="ctr" fontAlgn="ctr"/>
                      <a:r>
                        <a:rPr lang="en-US" sz="900" b="0" i="0" u="none" strike="noStrike">
                          <a:solidFill>
                            <a:srgbClr val="000000"/>
                          </a:solidFill>
                          <a:effectLst/>
                          <a:latin typeface="Arial" panose="020B0604020202020204" pitchFamily="34" charset="0"/>
                        </a:rPr>
                        <a:t>2.5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extLst>
                  <a:ext uri="{0D108BD9-81ED-4DB2-BD59-A6C34878D82A}">
                    <a16:rowId xmlns:a16="http://schemas.microsoft.com/office/drawing/2014/main" val="769272180"/>
                  </a:ext>
                </a:extLst>
              </a:tr>
              <a:tr h="221354">
                <a:tc>
                  <a:txBody>
                    <a:bodyPr/>
                    <a:lstStyle/>
                    <a:p>
                      <a:pPr algn="l" fontAlgn="ctr"/>
                      <a:r>
                        <a:rPr lang="en-US" sz="900" b="0" i="0" u="none" strike="noStrike" dirty="0">
                          <a:solidFill>
                            <a:srgbClr val="000000"/>
                          </a:solidFill>
                          <a:effectLst/>
                          <a:latin typeface="Arial" panose="020B0604020202020204" pitchFamily="34" charset="0"/>
                        </a:rPr>
                        <a:t>South Korea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2.8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3.0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3.2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2.9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2.2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-0.7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4.1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2.6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1.4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2.1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tc>
                  <a:txBody>
                    <a:bodyPr/>
                    <a:lstStyle/>
                    <a:p>
                      <a:pPr algn="ctr" fontAlgn="ctr"/>
                      <a:r>
                        <a:rPr lang="en-US" sz="900" b="0" i="0" u="none" strike="noStrike">
                          <a:solidFill>
                            <a:srgbClr val="000000"/>
                          </a:solidFill>
                          <a:effectLst/>
                          <a:latin typeface="Arial" panose="020B0604020202020204" pitchFamily="34" charset="0"/>
                        </a:rPr>
                        <a:t>1.3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tc>
                  <a:txBody>
                    <a:bodyPr/>
                    <a:lstStyle/>
                    <a:p>
                      <a:pPr algn="ctr" fontAlgn="ctr"/>
                      <a:r>
                        <a:rPr lang="en-US" sz="900" b="0" i="0" u="none" strike="noStrike">
                          <a:solidFill>
                            <a:srgbClr val="000000"/>
                          </a:solidFill>
                          <a:effectLst/>
                          <a:latin typeface="Arial" panose="020B0604020202020204" pitchFamily="34" charset="0"/>
                        </a:rPr>
                        <a:t>1.5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extLst>
                  <a:ext uri="{0D108BD9-81ED-4DB2-BD59-A6C34878D82A}">
                    <a16:rowId xmlns:a16="http://schemas.microsoft.com/office/drawing/2014/main" val="1331453178"/>
                  </a:ext>
                </a:extLst>
              </a:tr>
              <a:tr h="221354">
                <a:tc>
                  <a:txBody>
                    <a:bodyPr/>
                    <a:lstStyle/>
                    <a:p>
                      <a:pPr algn="l" fontAlgn="ctr"/>
                      <a:r>
                        <a:rPr lang="en-US" sz="900" b="0" i="0" u="none" strike="noStrike" dirty="0">
                          <a:solidFill>
                            <a:srgbClr val="000000"/>
                          </a:solidFill>
                          <a:effectLst/>
                          <a:latin typeface="Arial" panose="020B0604020202020204" pitchFamily="34" charset="0"/>
                        </a:rPr>
                        <a:t>Taiwan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1.5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2.2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3.3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2.8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3.1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3.4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6.6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2.4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1.3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4.3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tc>
                  <a:txBody>
                    <a:bodyPr/>
                    <a:lstStyle/>
                    <a:p>
                      <a:pPr algn="ctr" fontAlgn="ctr"/>
                      <a:r>
                        <a:rPr lang="en-US" sz="900" b="0" i="0" u="none" strike="noStrike">
                          <a:solidFill>
                            <a:srgbClr val="000000"/>
                          </a:solidFill>
                          <a:effectLst/>
                          <a:latin typeface="Arial" panose="020B0604020202020204" pitchFamily="34" charset="0"/>
                        </a:rPr>
                        <a:t>2.8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tc>
                  <a:txBody>
                    <a:bodyPr/>
                    <a:lstStyle/>
                    <a:p>
                      <a:pPr algn="ctr" fontAlgn="ctr"/>
                      <a:r>
                        <a:rPr lang="en-US" sz="900" b="0" i="0" u="none" strike="noStrike">
                          <a:solidFill>
                            <a:srgbClr val="000000"/>
                          </a:solidFill>
                          <a:effectLst/>
                          <a:latin typeface="Arial" panose="020B0604020202020204" pitchFamily="34" charset="0"/>
                        </a:rPr>
                        <a:t>2.4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extLst>
                  <a:ext uri="{0D108BD9-81ED-4DB2-BD59-A6C34878D82A}">
                    <a16:rowId xmlns:a16="http://schemas.microsoft.com/office/drawing/2014/main" val="165581728"/>
                  </a:ext>
                </a:extLst>
              </a:tr>
              <a:tr h="221354">
                <a:tc>
                  <a:txBody>
                    <a:bodyPr/>
                    <a:lstStyle/>
                    <a:p>
                      <a:pPr algn="l" fontAlgn="ctr"/>
                      <a:r>
                        <a:rPr lang="en-US" sz="900" b="0" i="0" u="none" strike="noStrike">
                          <a:solidFill>
                            <a:srgbClr val="000000"/>
                          </a:solidFill>
                          <a:effectLst/>
                          <a:latin typeface="Arial" panose="020B0604020202020204" pitchFamily="34" charset="0"/>
                        </a:rPr>
                        <a:t>Thailand</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3.1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3.4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4.2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4.2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2.2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-6.2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1.5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2.6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1.9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2.7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tc>
                  <a:txBody>
                    <a:bodyPr/>
                    <a:lstStyle/>
                    <a:p>
                      <a:pPr algn="ctr" fontAlgn="ctr"/>
                      <a:r>
                        <a:rPr lang="en-US" sz="900" b="0" i="0" u="none" strike="noStrike">
                          <a:solidFill>
                            <a:srgbClr val="000000"/>
                          </a:solidFill>
                          <a:effectLst/>
                          <a:latin typeface="Arial" panose="020B0604020202020204" pitchFamily="34" charset="0"/>
                        </a:rPr>
                        <a:t>2.2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tc>
                  <a:txBody>
                    <a:bodyPr/>
                    <a:lstStyle/>
                    <a:p>
                      <a:pPr algn="ctr" fontAlgn="ctr"/>
                      <a:r>
                        <a:rPr lang="en-US" sz="900" b="0" i="0" u="none" strike="noStrike">
                          <a:solidFill>
                            <a:srgbClr val="000000"/>
                          </a:solidFill>
                          <a:effectLst/>
                          <a:latin typeface="Arial" panose="020B0604020202020204" pitchFamily="34" charset="0"/>
                        </a:rPr>
                        <a:t>2.0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extLst>
                  <a:ext uri="{0D108BD9-81ED-4DB2-BD59-A6C34878D82A}">
                    <a16:rowId xmlns:a16="http://schemas.microsoft.com/office/drawing/2014/main" val="982327016"/>
                  </a:ext>
                </a:extLst>
              </a:tr>
              <a:tr h="221354">
                <a:tc>
                  <a:txBody>
                    <a:bodyPr/>
                    <a:lstStyle/>
                    <a:p>
                      <a:pPr algn="l" fontAlgn="ctr"/>
                      <a:r>
                        <a:rPr lang="en-US" sz="900" b="0" i="0" u="none" strike="noStrike">
                          <a:solidFill>
                            <a:srgbClr val="000000"/>
                          </a:solidFill>
                          <a:effectLst/>
                          <a:latin typeface="Arial" panose="020B0604020202020204" pitchFamily="34" charset="0"/>
                        </a:rPr>
                        <a:t>Vietnam</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6.7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6.2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6.8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7.1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7.0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2.9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2.6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8.0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5.1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Arial" panose="020B0604020202020204" pitchFamily="34" charset="0"/>
                        </a:rPr>
                        <a:t>7.1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CC0DA"/>
                    </a:solidFill>
                  </a:tcPr>
                </a:tc>
                <a:tc>
                  <a:txBody>
                    <a:bodyPr/>
                    <a:lstStyle/>
                    <a:p>
                      <a:pPr algn="ctr" fontAlgn="ctr"/>
                      <a:r>
                        <a:rPr lang="en-US" sz="900" b="0" i="0" u="none" strike="noStrike">
                          <a:solidFill>
                            <a:srgbClr val="000000"/>
                          </a:solidFill>
                          <a:effectLst/>
                          <a:latin typeface="Arial" panose="020B0604020202020204" pitchFamily="34" charset="0"/>
                        </a:rPr>
                        <a:t>6.5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CC0DA"/>
                    </a:solidFill>
                  </a:tcPr>
                </a:tc>
                <a:tc>
                  <a:txBody>
                    <a:bodyPr/>
                    <a:lstStyle/>
                    <a:p>
                      <a:pPr algn="ctr" fontAlgn="ctr"/>
                      <a:r>
                        <a:rPr lang="en-US" sz="900" b="0" i="0" u="none" strike="noStrike" dirty="0">
                          <a:solidFill>
                            <a:srgbClr val="000000"/>
                          </a:solidFill>
                          <a:effectLst/>
                          <a:latin typeface="Arial" panose="020B0604020202020204" pitchFamily="34" charset="0"/>
                        </a:rPr>
                        <a:t>6.2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CC0DA"/>
                    </a:solidFill>
                  </a:tcPr>
                </a:tc>
                <a:extLst>
                  <a:ext uri="{0D108BD9-81ED-4DB2-BD59-A6C34878D82A}">
                    <a16:rowId xmlns:a16="http://schemas.microsoft.com/office/drawing/2014/main" val="1072695821"/>
                  </a:ext>
                </a:extLst>
              </a:tr>
            </a:tbl>
          </a:graphicData>
        </a:graphic>
      </p:graphicFrame>
      <p:sp>
        <p:nvSpPr>
          <p:cNvPr id="14" name="TextBox 13">
            <a:extLst>
              <a:ext uri="{FF2B5EF4-FFF2-40B4-BE49-F238E27FC236}">
                <a16:creationId xmlns:a16="http://schemas.microsoft.com/office/drawing/2014/main" id="{5508009A-8940-F8B6-28F8-3A3A8248D07A}"/>
              </a:ext>
            </a:extLst>
          </p:cNvPr>
          <p:cNvSpPr txBox="1"/>
          <p:nvPr/>
        </p:nvSpPr>
        <p:spPr>
          <a:xfrm>
            <a:off x="539750" y="4191912"/>
            <a:ext cx="1803955" cy="323165"/>
          </a:xfrm>
          <a:prstGeom prst="rect">
            <a:avLst/>
          </a:prstGeom>
          <a:noFill/>
        </p:spPr>
        <p:txBody>
          <a:bodyPr wrap="square" lIns="0" rIns="0" rtlCol="0">
            <a:spAutoFit/>
          </a:bodyPr>
          <a:lstStyle/>
          <a:p>
            <a:r>
              <a:rPr lang="en-US" altLang="zh-CN" sz="750" dirty="0">
                <a:latin typeface="Arial" panose="020B0604020202020204" pitchFamily="34" charset="0"/>
                <a:cs typeface="Arial" panose="020B0604020202020204" pitchFamily="34" charset="0"/>
              </a:rPr>
              <a:t>N.B. As of 4 June 2025.</a:t>
            </a:r>
          </a:p>
          <a:p>
            <a:r>
              <a:rPr lang="en-US" altLang="zh-CN" sz="750" dirty="0">
                <a:latin typeface="Arial" panose="020B0604020202020204" pitchFamily="34" charset="0"/>
                <a:cs typeface="Arial" panose="020B0604020202020204" pitchFamily="34" charset="0"/>
              </a:rPr>
              <a:t>Source: Natixis, Bloomberg </a:t>
            </a:r>
            <a:endParaRPr lang="en-US" sz="7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04380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145A9-35DE-D6CB-837B-182AA6835185}"/>
              </a:ext>
            </a:extLst>
          </p:cNvPr>
          <p:cNvSpPr>
            <a:spLocks noGrp="1"/>
          </p:cNvSpPr>
          <p:nvPr>
            <p:ph type="title"/>
          </p:nvPr>
        </p:nvSpPr>
        <p:spPr>
          <a:xfrm>
            <a:off x="539751" y="303610"/>
            <a:ext cx="8064500" cy="411209"/>
          </a:xfrm>
        </p:spPr>
        <p:txBody>
          <a:bodyPr anchor="ctr"/>
          <a:lstStyle/>
          <a:p>
            <a:r>
              <a:rPr lang="en-US" altLang="zh-TW" sz="1950" dirty="0">
                <a:latin typeface="Inter" panose="02000503000000020004" pitchFamily="2" charset="0"/>
                <a:ea typeface="Inter" panose="02000503000000020004" pitchFamily="2" charset="0"/>
              </a:rPr>
              <a:t>Asia</a:t>
            </a:r>
            <a:r>
              <a:rPr lang="en-US" sz="1950" dirty="0">
                <a:latin typeface="Inter" panose="02000503000000020004" pitchFamily="2" charset="0"/>
                <a:ea typeface="Inter" panose="02000503000000020004" pitchFamily="2" charset="0"/>
              </a:rPr>
              <a:t>: Forecasts</a:t>
            </a:r>
          </a:p>
        </p:txBody>
      </p:sp>
      <p:sp>
        <p:nvSpPr>
          <p:cNvPr id="4" name="Slide Number Placeholder 3">
            <a:extLst>
              <a:ext uri="{FF2B5EF4-FFF2-40B4-BE49-F238E27FC236}">
                <a16:creationId xmlns:a16="http://schemas.microsoft.com/office/drawing/2014/main" id="{6E273BC8-BB6B-7E90-891B-9177C1F06EFC}"/>
              </a:ext>
            </a:extLst>
          </p:cNvPr>
          <p:cNvSpPr>
            <a:spLocks noGrp="1"/>
          </p:cNvSpPr>
          <p:nvPr>
            <p:ph type="sldNum" sz="quarter" idx="11"/>
          </p:nvPr>
        </p:nvSpPr>
        <p:spPr/>
        <p:txBody>
          <a:bodyPr/>
          <a:lstStyle/>
          <a:p>
            <a:pPr>
              <a:defRPr/>
            </a:pPr>
            <a:fld id="{D65D56CB-8290-4AD4-92E8-B8E13A68A8FF}" type="slidenum">
              <a:rPr lang="fr-FR" altLang="fr-FR" smtClean="0">
                <a:latin typeface="Inter" panose="02000503000000020004"/>
              </a:rPr>
              <a:pPr>
                <a:defRPr/>
              </a:pPr>
              <a:t>42</a:t>
            </a:fld>
            <a:endParaRPr lang="fr-FR" altLang="fr-FR" dirty="0">
              <a:latin typeface="Inter" panose="02000503000000020004"/>
            </a:endParaRPr>
          </a:p>
        </p:txBody>
      </p:sp>
      <p:sp>
        <p:nvSpPr>
          <p:cNvPr id="8" name="Rectangle 7">
            <a:extLst>
              <a:ext uri="{FF2B5EF4-FFF2-40B4-BE49-F238E27FC236}">
                <a16:creationId xmlns:a16="http://schemas.microsoft.com/office/drawing/2014/main" id="{6F58CA44-C64E-B3C1-AB16-BB611B3F52AC}"/>
              </a:ext>
            </a:extLst>
          </p:cNvPr>
          <p:cNvSpPr/>
          <p:nvPr/>
        </p:nvSpPr>
        <p:spPr>
          <a:xfrm>
            <a:off x="361275" y="303610"/>
            <a:ext cx="68938" cy="411209"/>
          </a:xfrm>
          <a:prstGeom prst="rect">
            <a:avLst/>
          </a:prstGeom>
          <a:solidFill>
            <a:srgbClr val="581D74"/>
          </a:solidFill>
          <a:ln w="12700" cap="flat" cmpd="sng" algn="ctr">
            <a:noFill/>
            <a:prstDash val="solid"/>
            <a:miter lim="800000"/>
          </a:ln>
          <a:effectLst/>
        </p:spPr>
        <p:txBody>
          <a:bodyPr anchor="ctr"/>
          <a:lstStyle/>
          <a:p>
            <a:pPr algn="ctr" defTabSz="342900" eaLnBrk="1" fontAlgn="auto" hangingPunct="1">
              <a:spcBef>
                <a:spcPts val="0"/>
              </a:spcBef>
              <a:spcAft>
                <a:spcPts val="0"/>
              </a:spcAft>
              <a:defRPr/>
            </a:pPr>
            <a:endParaRPr lang="fr-FR" sz="2250" kern="0">
              <a:solidFill>
                <a:srgbClr val="FFFFFF"/>
              </a:solidFill>
              <a:latin typeface="Montserrat ExtraBold" pitchFamily="2" charset="0"/>
              <a:sym typeface="Arial"/>
            </a:endParaRPr>
          </a:p>
        </p:txBody>
      </p:sp>
      <p:graphicFrame>
        <p:nvGraphicFramePr>
          <p:cNvPr id="9" name="Table 8">
            <a:extLst>
              <a:ext uri="{FF2B5EF4-FFF2-40B4-BE49-F238E27FC236}">
                <a16:creationId xmlns:a16="http://schemas.microsoft.com/office/drawing/2014/main" id="{5E0A2B21-CFFD-641F-AD51-F66DE508B6B7}"/>
              </a:ext>
            </a:extLst>
          </p:cNvPr>
          <p:cNvGraphicFramePr>
            <a:graphicFrameLocks noGrp="1"/>
          </p:cNvGraphicFramePr>
          <p:nvPr/>
        </p:nvGraphicFramePr>
        <p:xfrm>
          <a:off x="539753" y="1092952"/>
          <a:ext cx="8324253" cy="3098956"/>
        </p:xfrm>
        <a:graphic>
          <a:graphicData uri="http://schemas.openxmlformats.org/drawingml/2006/table">
            <a:tbl>
              <a:tblPr/>
              <a:tblGrid>
                <a:gridCol w="2104605">
                  <a:extLst>
                    <a:ext uri="{9D8B030D-6E8A-4147-A177-3AD203B41FA5}">
                      <a16:colId xmlns:a16="http://schemas.microsoft.com/office/drawing/2014/main" val="2731071837"/>
                    </a:ext>
                  </a:extLst>
                </a:gridCol>
                <a:gridCol w="518304">
                  <a:extLst>
                    <a:ext uri="{9D8B030D-6E8A-4147-A177-3AD203B41FA5}">
                      <a16:colId xmlns:a16="http://schemas.microsoft.com/office/drawing/2014/main" val="3176587631"/>
                    </a:ext>
                  </a:extLst>
                </a:gridCol>
                <a:gridCol w="518304">
                  <a:extLst>
                    <a:ext uri="{9D8B030D-6E8A-4147-A177-3AD203B41FA5}">
                      <a16:colId xmlns:a16="http://schemas.microsoft.com/office/drawing/2014/main" val="4251254476"/>
                    </a:ext>
                  </a:extLst>
                </a:gridCol>
                <a:gridCol w="518304">
                  <a:extLst>
                    <a:ext uri="{9D8B030D-6E8A-4147-A177-3AD203B41FA5}">
                      <a16:colId xmlns:a16="http://schemas.microsoft.com/office/drawing/2014/main" val="3294364517"/>
                    </a:ext>
                  </a:extLst>
                </a:gridCol>
                <a:gridCol w="518304">
                  <a:extLst>
                    <a:ext uri="{9D8B030D-6E8A-4147-A177-3AD203B41FA5}">
                      <a16:colId xmlns:a16="http://schemas.microsoft.com/office/drawing/2014/main" val="530957001"/>
                    </a:ext>
                  </a:extLst>
                </a:gridCol>
                <a:gridCol w="518304">
                  <a:extLst>
                    <a:ext uri="{9D8B030D-6E8A-4147-A177-3AD203B41FA5}">
                      <a16:colId xmlns:a16="http://schemas.microsoft.com/office/drawing/2014/main" val="796353844"/>
                    </a:ext>
                  </a:extLst>
                </a:gridCol>
                <a:gridCol w="518304">
                  <a:extLst>
                    <a:ext uri="{9D8B030D-6E8A-4147-A177-3AD203B41FA5}">
                      <a16:colId xmlns:a16="http://schemas.microsoft.com/office/drawing/2014/main" val="2500483804"/>
                    </a:ext>
                  </a:extLst>
                </a:gridCol>
                <a:gridCol w="518304">
                  <a:extLst>
                    <a:ext uri="{9D8B030D-6E8A-4147-A177-3AD203B41FA5}">
                      <a16:colId xmlns:a16="http://schemas.microsoft.com/office/drawing/2014/main" val="561776991"/>
                    </a:ext>
                  </a:extLst>
                </a:gridCol>
                <a:gridCol w="518304">
                  <a:extLst>
                    <a:ext uri="{9D8B030D-6E8A-4147-A177-3AD203B41FA5}">
                      <a16:colId xmlns:a16="http://schemas.microsoft.com/office/drawing/2014/main" val="1834737474"/>
                    </a:ext>
                  </a:extLst>
                </a:gridCol>
                <a:gridCol w="518304">
                  <a:extLst>
                    <a:ext uri="{9D8B030D-6E8A-4147-A177-3AD203B41FA5}">
                      <a16:colId xmlns:a16="http://schemas.microsoft.com/office/drawing/2014/main" val="2679686151"/>
                    </a:ext>
                  </a:extLst>
                </a:gridCol>
                <a:gridCol w="518304">
                  <a:extLst>
                    <a:ext uri="{9D8B030D-6E8A-4147-A177-3AD203B41FA5}">
                      <a16:colId xmlns:a16="http://schemas.microsoft.com/office/drawing/2014/main" val="1595794142"/>
                    </a:ext>
                  </a:extLst>
                </a:gridCol>
                <a:gridCol w="518304">
                  <a:extLst>
                    <a:ext uri="{9D8B030D-6E8A-4147-A177-3AD203B41FA5}">
                      <a16:colId xmlns:a16="http://schemas.microsoft.com/office/drawing/2014/main" val="3878211566"/>
                    </a:ext>
                  </a:extLst>
                </a:gridCol>
                <a:gridCol w="518304">
                  <a:extLst>
                    <a:ext uri="{9D8B030D-6E8A-4147-A177-3AD203B41FA5}">
                      <a16:colId xmlns:a16="http://schemas.microsoft.com/office/drawing/2014/main" val="1935072967"/>
                    </a:ext>
                  </a:extLst>
                </a:gridCol>
              </a:tblGrid>
              <a:tr h="221354">
                <a:tc>
                  <a:txBody>
                    <a:bodyPr/>
                    <a:lstStyle/>
                    <a:p>
                      <a:pPr algn="l" fontAlgn="ctr"/>
                      <a:r>
                        <a:rPr lang="en-US" sz="900" b="1" i="0" u="none" strike="noStrike" dirty="0">
                          <a:solidFill>
                            <a:srgbClr val="FFFFFF"/>
                          </a:solidFill>
                          <a:effectLst/>
                          <a:latin typeface="Arial" panose="020B0604020202020204" pitchFamily="34" charset="0"/>
                        </a:rPr>
                        <a:t>Inflation (CPI %, </a:t>
                      </a:r>
                      <a:r>
                        <a:rPr lang="en-US" sz="900" b="1" i="0" u="none" strike="noStrike" dirty="0" err="1">
                          <a:solidFill>
                            <a:srgbClr val="FFFFFF"/>
                          </a:solidFill>
                          <a:effectLst/>
                          <a:latin typeface="Arial" panose="020B0604020202020204" pitchFamily="34" charset="0"/>
                        </a:rPr>
                        <a:t>yoy</a:t>
                      </a:r>
                      <a:r>
                        <a:rPr lang="en-US" sz="900" b="1" i="0" u="none" strike="noStrike" dirty="0">
                          <a:solidFill>
                            <a:srgbClr val="FFFFFF"/>
                          </a:solidFill>
                          <a:effectLst/>
                          <a:latin typeface="Arial" panose="020B0604020202020204" pitchFamily="34" charset="0"/>
                        </a:rPr>
                        <a:t>, avg)</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81D74"/>
                    </a:solidFill>
                  </a:tcPr>
                </a:tc>
                <a:tc>
                  <a:txBody>
                    <a:bodyPr/>
                    <a:lstStyle/>
                    <a:p>
                      <a:pPr algn="ctr" fontAlgn="ctr"/>
                      <a:r>
                        <a:rPr lang="en-US" sz="900" b="1" i="0" u="none" strike="noStrike">
                          <a:solidFill>
                            <a:srgbClr val="FFFFFF"/>
                          </a:solidFill>
                          <a:effectLst/>
                          <a:latin typeface="Arial" panose="020B0604020202020204" pitchFamily="34" charset="0"/>
                        </a:rPr>
                        <a:t>2015</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81D74"/>
                    </a:solidFill>
                  </a:tcPr>
                </a:tc>
                <a:tc>
                  <a:txBody>
                    <a:bodyPr/>
                    <a:lstStyle/>
                    <a:p>
                      <a:pPr algn="ctr" fontAlgn="ctr"/>
                      <a:r>
                        <a:rPr lang="en-US" sz="900" b="1" i="0" u="none" strike="noStrike">
                          <a:solidFill>
                            <a:srgbClr val="FFFFFF"/>
                          </a:solidFill>
                          <a:effectLst/>
                          <a:latin typeface="Arial" panose="020B0604020202020204" pitchFamily="34" charset="0"/>
                        </a:rPr>
                        <a:t>2016</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81D74"/>
                    </a:solidFill>
                  </a:tcPr>
                </a:tc>
                <a:tc>
                  <a:txBody>
                    <a:bodyPr/>
                    <a:lstStyle/>
                    <a:p>
                      <a:pPr algn="ctr" fontAlgn="ctr"/>
                      <a:r>
                        <a:rPr lang="en-US" sz="900" b="1" i="0" u="none" strike="noStrike">
                          <a:solidFill>
                            <a:srgbClr val="FFFFFF"/>
                          </a:solidFill>
                          <a:effectLst/>
                          <a:latin typeface="Arial" panose="020B0604020202020204" pitchFamily="34" charset="0"/>
                        </a:rPr>
                        <a:t>2017</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81D74"/>
                    </a:solidFill>
                  </a:tcPr>
                </a:tc>
                <a:tc>
                  <a:txBody>
                    <a:bodyPr/>
                    <a:lstStyle/>
                    <a:p>
                      <a:pPr algn="ctr" fontAlgn="ctr"/>
                      <a:r>
                        <a:rPr lang="en-US" sz="900" b="1" i="0" u="none" strike="noStrike">
                          <a:solidFill>
                            <a:srgbClr val="FFFFFF"/>
                          </a:solidFill>
                          <a:effectLst/>
                          <a:latin typeface="Arial" panose="020B0604020202020204" pitchFamily="34" charset="0"/>
                        </a:rPr>
                        <a:t>2018</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81D74"/>
                    </a:solidFill>
                  </a:tcPr>
                </a:tc>
                <a:tc>
                  <a:txBody>
                    <a:bodyPr/>
                    <a:lstStyle/>
                    <a:p>
                      <a:pPr algn="ctr" fontAlgn="ctr"/>
                      <a:r>
                        <a:rPr lang="en-US" sz="900" b="1" i="0" u="none" strike="noStrike">
                          <a:solidFill>
                            <a:srgbClr val="FFFFFF"/>
                          </a:solidFill>
                          <a:effectLst/>
                          <a:latin typeface="Arial" panose="020B0604020202020204" pitchFamily="34" charset="0"/>
                        </a:rPr>
                        <a:t>2019</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81D74"/>
                    </a:solidFill>
                  </a:tcPr>
                </a:tc>
                <a:tc>
                  <a:txBody>
                    <a:bodyPr/>
                    <a:lstStyle/>
                    <a:p>
                      <a:pPr algn="ctr" fontAlgn="ctr"/>
                      <a:r>
                        <a:rPr lang="en-US" sz="900" b="1" i="0" u="none" strike="noStrike">
                          <a:solidFill>
                            <a:srgbClr val="FFFFFF"/>
                          </a:solidFill>
                          <a:effectLst/>
                          <a:latin typeface="Arial" panose="020B0604020202020204" pitchFamily="34" charset="0"/>
                        </a:rPr>
                        <a:t>2020</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81D74"/>
                    </a:solidFill>
                  </a:tcPr>
                </a:tc>
                <a:tc>
                  <a:txBody>
                    <a:bodyPr/>
                    <a:lstStyle/>
                    <a:p>
                      <a:pPr algn="ctr" fontAlgn="ctr"/>
                      <a:r>
                        <a:rPr lang="en-US" sz="900" b="1" i="0" u="none" strike="noStrike">
                          <a:solidFill>
                            <a:srgbClr val="FFFFFF"/>
                          </a:solidFill>
                          <a:effectLst/>
                          <a:latin typeface="Arial" panose="020B0604020202020204" pitchFamily="34" charset="0"/>
                        </a:rPr>
                        <a:t>2021</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81D74"/>
                    </a:solidFill>
                  </a:tcPr>
                </a:tc>
                <a:tc>
                  <a:txBody>
                    <a:bodyPr/>
                    <a:lstStyle/>
                    <a:p>
                      <a:pPr algn="ctr" fontAlgn="ctr"/>
                      <a:r>
                        <a:rPr lang="en-US" sz="900" b="1" i="0" u="none" strike="noStrike">
                          <a:solidFill>
                            <a:srgbClr val="FFFFFF"/>
                          </a:solidFill>
                          <a:effectLst/>
                          <a:latin typeface="Arial" panose="020B0604020202020204" pitchFamily="34" charset="0"/>
                        </a:rPr>
                        <a:t>2022e</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81D74"/>
                    </a:solidFill>
                  </a:tcPr>
                </a:tc>
                <a:tc>
                  <a:txBody>
                    <a:bodyPr/>
                    <a:lstStyle/>
                    <a:p>
                      <a:pPr algn="ctr" fontAlgn="ctr"/>
                      <a:r>
                        <a:rPr lang="en-US" sz="900" b="1" i="0" u="none" strike="noStrike">
                          <a:solidFill>
                            <a:srgbClr val="FFFFFF"/>
                          </a:solidFill>
                          <a:effectLst/>
                          <a:latin typeface="Arial" panose="020B0604020202020204" pitchFamily="34" charset="0"/>
                        </a:rPr>
                        <a:t>2023</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81D74"/>
                    </a:solidFill>
                  </a:tcPr>
                </a:tc>
                <a:tc>
                  <a:txBody>
                    <a:bodyPr/>
                    <a:lstStyle/>
                    <a:p>
                      <a:pPr algn="ctr" fontAlgn="ctr"/>
                      <a:r>
                        <a:rPr lang="en-US" sz="900" b="1" i="0" u="none" strike="noStrike">
                          <a:solidFill>
                            <a:srgbClr val="FFFFFF"/>
                          </a:solidFill>
                          <a:effectLst/>
                          <a:latin typeface="Arial" panose="020B0604020202020204" pitchFamily="34" charset="0"/>
                        </a:rPr>
                        <a:t>2024</a:t>
                      </a: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81D74"/>
                    </a:solidFill>
                  </a:tcPr>
                </a:tc>
                <a:tc>
                  <a:txBody>
                    <a:bodyPr/>
                    <a:lstStyle/>
                    <a:p>
                      <a:pPr algn="ctr" fontAlgn="ctr"/>
                      <a:r>
                        <a:rPr lang="en-US" sz="900" b="1" i="0" u="none" strike="noStrike">
                          <a:solidFill>
                            <a:srgbClr val="FFFFFF"/>
                          </a:solidFill>
                          <a:effectLst/>
                          <a:latin typeface="Arial" panose="020B0604020202020204" pitchFamily="34" charset="0"/>
                        </a:rPr>
                        <a:t>2025f</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81D74"/>
                    </a:solidFill>
                  </a:tcPr>
                </a:tc>
                <a:tc>
                  <a:txBody>
                    <a:bodyPr/>
                    <a:lstStyle/>
                    <a:p>
                      <a:pPr algn="ctr" fontAlgn="ctr"/>
                      <a:r>
                        <a:rPr lang="en-US" sz="900" b="1" i="0" u="none" strike="noStrike">
                          <a:solidFill>
                            <a:srgbClr val="FFFFFF"/>
                          </a:solidFill>
                          <a:effectLst/>
                          <a:latin typeface="Arial" panose="020B0604020202020204" pitchFamily="34" charset="0"/>
                        </a:rPr>
                        <a:t>2026f</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81D74"/>
                    </a:solidFill>
                  </a:tcPr>
                </a:tc>
                <a:extLst>
                  <a:ext uri="{0D108BD9-81ED-4DB2-BD59-A6C34878D82A}">
                    <a16:rowId xmlns:a16="http://schemas.microsoft.com/office/drawing/2014/main" val="3043297105"/>
                  </a:ext>
                </a:extLst>
              </a:tr>
              <a:tr h="221354">
                <a:tc>
                  <a:txBody>
                    <a:bodyPr/>
                    <a:lstStyle/>
                    <a:p>
                      <a:pPr algn="l" fontAlgn="ctr"/>
                      <a:r>
                        <a:rPr lang="en-US" sz="900" b="0" i="0" u="none" strike="noStrike" dirty="0">
                          <a:solidFill>
                            <a:srgbClr val="000000"/>
                          </a:solidFill>
                          <a:effectLst/>
                          <a:latin typeface="Arial" panose="020B0604020202020204" pitchFamily="34" charset="0"/>
                        </a:rPr>
                        <a:t>Australia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1.5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1.3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1.9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1.9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1.6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0.9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2.9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6.6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5.6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3.2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CC0DA"/>
                    </a:solidFill>
                  </a:tcPr>
                </a:tc>
                <a:tc>
                  <a:txBody>
                    <a:bodyPr/>
                    <a:lstStyle/>
                    <a:p>
                      <a:pPr algn="ctr" fontAlgn="ctr"/>
                      <a:r>
                        <a:rPr lang="en-US" sz="900" b="0" i="0" u="none" strike="noStrike">
                          <a:solidFill>
                            <a:srgbClr val="000000"/>
                          </a:solidFill>
                          <a:effectLst/>
                          <a:latin typeface="Arial" panose="020B0604020202020204" pitchFamily="34" charset="0"/>
                        </a:rPr>
                        <a:t>2.6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CC0DA"/>
                    </a:solidFill>
                  </a:tcPr>
                </a:tc>
                <a:tc>
                  <a:txBody>
                    <a:bodyPr/>
                    <a:lstStyle/>
                    <a:p>
                      <a:pPr algn="ctr" fontAlgn="ctr"/>
                      <a:r>
                        <a:rPr lang="en-US" sz="900" b="0" i="0" u="none" strike="noStrike">
                          <a:solidFill>
                            <a:srgbClr val="000000"/>
                          </a:solidFill>
                          <a:effectLst/>
                          <a:latin typeface="Arial" panose="020B0604020202020204" pitchFamily="34" charset="0"/>
                        </a:rPr>
                        <a:t>2.7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CC0DA"/>
                    </a:solidFill>
                  </a:tcPr>
                </a:tc>
                <a:extLst>
                  <a:ext uri="{0D108BD9-81ED-4DB2-BD59-A6C34878D82A}">
                    <a16:rowId xmlns:a16="http://schemas.microsoft.com/office/drawing/2014/main" val="1768323825"/>
                  </a:ext>
                </a:extLst>
              </a:tr>
              <a:tr h="221354">
                <a:tc>
                  <a:txBody>
                    <a:bodyPr/>
                    <a:lstStyle/>
                    <a:p>
                      <a:pPr algn="l" fontAlgn="ctr"/>
                      <a:r>
                        <a:rPr lang="en-US" sz="900" b="0" i="0" u="none" strike="noStrike" dirty="0">
                          <a:solidFill>
                            <a:srgbClr val="000000"/>
                          </a:solidFill>
                          <a:effectLst/>
                          <a:latin typeface="Arial" panose="020B0604020202020204" pitchFamily="34" charset="0"/>
                        </a:rPr>
                        <a:t>Mainland China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1.4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2.0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1.6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2.1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2.9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2.5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0.9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2.0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0.2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0.2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tc>
                  <a:txBody>
                    <a:bodyPr/>
                    <a:lstStyle/>
                    <a:p>
                      <a:pPr algn="ctr" fontAlgn="ctr"/>
                      <a:r>
                        <a:rPr lang="en-US" sz="900" b="0" i="0" u="none" strike="noStrike">
                          <a:solidFill>
                            <a:srgbClr val="000000"/>
                          </a:solidFill>
                          <a:effectLst/>
                          <a:latin typeface="Arial" panose="020B0604020202020204" pitchFamily="34" charset="0"/>
                        </a:rPr>
                        <a:t>0.2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tc>
                  <a:txBody>
                    <a:bodyPr/>
                    <a:lstStyle/>
                    <a:p>
                      <a:pPr algn="ctr" fontAlgn="ctr"/>
                      <a:r>
                        <a:rPr lang="en-US" sz="900" b="0" i="0" u="none" strike="noStrike">
                          <a:solidFill>
                            <a:srgbClr val="000000"/>
                          </a:solidFill>
                          <a:effectLst/>
                          <a:latin typeface="Arial" panose="020B0604020202020204" pitchFamily="34" charset="0"/>
                        </a:rPr>
                        <a:t>1.5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extLst>
                  <a:ext uri="{0D108BD9-81ED-4DB2-BD59-A6C34878D82A}">
                    <a16:rowId xmlns:a16="http://schemas.microsoft.com/office/drawing/2014/main" val="1154512285"/>
                  </a:ext>
                </a:extLst>
              </a:tr>
              <a:tr h="221354">
                <a:tc>
                  <a:txBody>
                    <a:bodyPr/>
                    <a:lstStyle/>
                    <a:p>
                      <a:pPr algn="l" fontAlgn="ctr"/>
                      <a:r>
                        <a:rPr lang="en-US" sz="900" b="0" i="0" u="none" strike="noStrike">
                          <a:solidFill>
                            <a:srgbClr val="000000"/>
                          </a:solidFill>
                          <a:effectLst/>
                          <a:latin typeface="Arial" panose="020B0604020202020204" pitchFamily="34" charset="0"/>
                        </a:rPr>
                        <a:t>Hong Kong</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3.0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2.4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1.5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2.4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2.9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0.3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1.6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1.9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2.1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1.8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tc>
                  <a:txBody>
                    <a:bodyPr/>
                    <a:lstStyle/>
                    <a:p>
                      <a:pPr algn="ctr" fontAlgn="ctr"/>
                      <a:r>
                        <a:rPr lang="en-US" sz="900" b="0" i="0" u="none" strike="noStrike">
                          <a:solidFill>
                            <a:srgbClr val="000000"/>
                          </a:solidFill>
                          <a:effectLst/>
                          <a:latin typeface="Arial" panose="020B0604020202020204" pitchFamily="34" charset="0"/>
                        </a:rPr>
                        <a:t>2.0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tc>
                  <a:txBody>
                    <a:bodyPr/>
                    <a:lstStyle/>
                    <a:p>
                      <a:pPr algn="ctr" fontAlgn="ctr"/>
                      <a:r>
                        <a:rPr lang="en-US" sz="900" b="0" i="0" u="none" strike="noStrike">
                          <a:solidFill>
                            <a:srgbClr val="000000"/>
                          </a:solidFill>
                          <a:effectLst/>
                          <a:latin typeface="Arial" panose="020B0604020202020204" pitchFamily="34" charset="0"/>
                        </a:rPr>
                        <a:t>1.9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extLst>
                  <a:ext uri="{0D108BD9-81ED-4DB2-BD59-A6C34878D82A}">
                    <a16:rowId xmlns:a16="http://schemas.microsoft.com/office/drawing/2014/main" val="3375827164"/>
                  </a:ext>
                </a:extLst>
              </a:tr>
              <a:tr h="221354">
                <a:tc>
                  <a:txBody>
                    <a:bodyPr/>
                    <a:lstStyle/>
                    <a:p>
                      <a:pPr algn="l" fontAlgn="ctr"/>
                      <a:r>
                        <a:rPr lang="en-US" sz="900" b="0" i="0" u="none" strike="noStrike">
                          <a:solidFill>
                            <a:srgbClr val="000000"/>
                          </a:solidFill>
                          <a:effectLst/>
                          <a:latin typeface="Arial" panose="020B0604020202020204" pitchFamily="34" charset="0"/>
                        </a:rPr>
                        <a:t>India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4.9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3.3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4.0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3.7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6.6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5.1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6.7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5.6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4.6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tc>
                  <a:txBody>
                    <a:bodyPr/>
                    <a:lstStyle/>
                    <a:p>
                      <a:pPr algn="ctr" fontAlgn="ctr"/>
                      <a:r>
                        <a:rPr lang="en-US" sz="900" b="0" i="0" u="none" strike="noStrike">
                          <a:solidFill>
                            <a:srgbClr val="000000"/>
                          </a:solidFill>
                          <a:effectLst/>
                          <a:latin typeface="Arial" panose="020B0604020202020204" pitchFamily="34" charset="0"/>
                        </a:rPr>
                        <a:t>4.5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tc>
                  <a:txBody>
                    <a:bodyPr/>
                    <a:lstStyle/>
                    <a:p>
                      <a:pPr algn="ctr" fontAlgn="ctr"/>
                      <a:r>
                        <a:rPr lang="en-US" sz="900" b="0" i="0" u="none" strike="noStrike">
                          <a:solidFill>
                            <a:srgbClr val="000000"/>
                          </a:solidFill>
                          <a:effectLst/>
                          <a:latin typeface="Arial" panose="020B0604020202020204" pitchFamily="34" charset="0"/>
                        </a:rPr>
                        <a:t>4.3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extLst>
                  <a:ext uri="{0D108BD9-81ED-4DB2-BD59-A6C34878D82A}">
                    <a16:rowId xmlns:a16="http://schemas.microsoft.com/office/drawing/2014/main" val="1232844299"/>
                  </a:ext>
                </a:extLst>
              </a:tr>
              <a:tr h="221354">
                <a:tc>
                  <a:txBody>
                    <a:bodyPr/>
                    <a:lstStyle/>
                    <a:p>
                      <a:pPr algn="l" fontAlgn="ctr"/>
                      <a:r>
                        <a:rPr lang="en-US" sz="900" b="0" i="0" u="none" strike="noStrike">
                          <a:solidFill>
                            <a:srgbClr val="000000"/>
                          </a:solidFill>
                          <a:effectLst/>
                          <a:latin typeface="Arial" panose="020B0604020202020204" pitchFamily="34" charset="0"/>
                        </a:rPr>
                        <a:t>Indonesia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6.4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3.5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3.8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3.2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2.8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2.0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1.6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4.2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3.7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2.3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tc>
                  <a:txBody>
                    <a:bodyPr/>
                    <a:lstStyle/>
                    <a:p>
                      <a:pPr algn="ctr" fontAlgn="ctr"/>
                      <a:r>
                        <a:rPr lang="en-US" sz="900" b="0" i="0" u="none" strike="noStrike">
                          <a:solidFill>
                            <a:srgbClr val="000000"/>
                          </a:solidFill>
                          <a:effectLst/>
                          <a:latin typeface="Arial" panose="020B0604020202020204" pitchFamily="34" charset="0"/>
                        </a:rPr>
                        <a:t>2.0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tc>
                  <a:txBody>
                    <a:bodyPr/>
                    <a:lstStyle/>
                    <a:p>
                      <a:pPr algn="ctr" fontAlgn="ctr"/>
                      <a:r>
                        <a:rPr lang="en-US" sz="900" b="0" i="0" u="none" strike="noStrike">
                          <a:solidFill>
                            <a:srgbClr val="000000"/>
                          </a:solidFill>
                          <a:effectLst/>
                          <a:latin typeface="Arial" panose="020B0604020202020204" pitchFamily="34" charset="0"/>
                        </a:rPr>
                        <a:t>2.5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extLst>
                  <a:ext uri="{0D108BD9-81ED-4DB2-BD59-A6C34878D82A}">
                    <a16:rowId xmlns:a16="http://schemas.microsoft.com/office/drawing/2014/main" val="2654920479"/>
                  </a:ext>
                </a:extLst>
              </a:tr>
              <a:tr h="221354">
                <a:tc>
                  <a:txBody>
                    <a:bodyPr/>
                    <a:lstStyle/>
                    <a:p>
                      <a:pPr algn="l" fontAlgn="ctr"/>
                      <a:r>
                        <a:rPr lang="en-US" sz="900" b="0" i="0" u="none" strike="noStrike">
                          <a:solidFill>
                            <a:srgbClr val="000000"/>
                          </a:solidFill>
                          <a:effectLst/>
                          <a:latin typeface="Arial" panose="020B0604020202020204" pitchFamily="34" charset="0"/>
                        </a:rPr>
                        <a:t>Japan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0.8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-0.1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0.5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1.0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0.5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-0.3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2.5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3.3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2.4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tc>
                  <a:txBody>
                    <a:bodyPr/>
                    <a:lstStyle/>
                    <a:p>
                      <a:pPr algn="ctr" fontAlgn="ctr"/>
                      <a:r>
                        <a:rPr lang="en-US" sz="900" b="0" i="0" u="none" strike="noStrike">
                          <a:solidFill>
                            <a:srgbClr val="000000"/>
                          </a:solidFill>
                          <a:effectLst/>
                          <a:latin typeface="Arial" panose="020B0604020202020204" pitchFamily="34" charset="0"/>
                        </a:rPr>
                        <a:t>2.1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tc>
                  <a:txBody>
                    <a:bodyPr/>
                    <a:lstStyle/>
                    <a:p>
                      <a:pPr algn="ctr" fontAlgn="ctr"/>
                      <a:r>
                        <a:rPr lang="en-US" sz="900" b="0" i="0" u="none" strike="noStrike">
                          <a:solidFill>
                            <a:srgbClr val="000000"/>
                          </a:solidFill>
                          <a:effectLst/>
                          <a:latin typeface="Arial" panose="020B0604020202020204" pitchFamily="34" charset="0"/>
                        </a:rPr>
                        <a:t>1.7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extLst>
                  <a:ext uri="{0D108BD9-81ED-4DB2-BD59-A6C34878D82A}">
                    <a16:rowId xmlns:a16="http://schemas.microsoft.com/office/drawing/2014/main" val="2096313754"/>
                  </a:ext>
                </a:extLst>
              </a:tr>
              <a:tr h="221354">
                <a:tc>
                  <a:txBody>
                    <a:bodyPr/>
                    <a:lstStyle/>
                    <a:p>
                      <a:pPr algn="l" fontAlgn="ctr"/>
                      <a:r>
                        <a:rPr lang="en-US" sz="900" b="0" i="0" u="none" strike="noStrike">
                          <a:solidFill>
                            <a:srgbClr val="000000"/>
                          </a:solidFill>
                          <a:effectLst/>
                          <a:latin typeface="Arial" panose="020B0604020202020204" pitchFamily="34" charset="0"/>
                        </a:rPr>
                        <a:t>Malaysia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2.1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2.1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3.8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1.0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0.7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-1.1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2.5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3.4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2.5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1.9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tc>
                  <a:txBody>
                    <a:bodyPr/>
                    <a:lstStyle/>
                    <a:p>
                      <a:pPr algn="ctr" fontAlgn="ctr"/>
                      <a:r>
                        <a:rPr lang="en-US" sz="900" b="0" i="0" u="none" strike="noStrike">
                          <a:solidFill>
                            <a:srgbClr val="000000"/>
                          </a:solidFill>
                          <a:effectLst/>
                          <a:latin typeface="Arial" panose="020B0604020202020204" pitchFamily="34" charset="0"/>
                        </a:rPr>
                        <a:t>2.5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tc>
                  <a:txBody>
                    <a:bodyPr/>
                    <a:lstStyle/>
                    <a:p>
                      <a:pPr algn="ctr" fontAlgn="ctr"/>
                      <a:r>
                        <a:rPr lang="en-US" sz="900" b="0" i="0" u="none" strike="noStrike">
                          <a:solidFill>
                            <a:srgbClr val="000000"/>
                          </a:solidFill>
                          <a:effectLst/>
                          <a:latin typeface="Arial" panose="020B0604020202020204" pitchFamily="34" charset="0"/>
                        </a:rPr>
                        <a:t>2.3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extLst>
                  <a:ext uri="{0D108BD9-81ED-4DB2-BD59-A6C34878D82A}">
                    <a16:rowId xmlns:a16="http://schemas.microsoft.com/office/drawing/2014/main" val="3646459487"/>
                  </a:ext>
                </a:extLst>
              </a:tr>
              <a:tr h="221354">
                <a:tc>
                  <a:txBody>
                    <a:bodyPr/>
                    <a:lstStyle/>
                    <a:p>
                      <a:pPr algn="l" fontAlgn="ctr"/>
                      <a:r>
                        <a:rPr lang="en-US" sz="900" b="0" i="0" u="none" strike="noStrike">
                          <a:solidFill>
                            <a:srgbClr val="000000"/>
                          </a:solidFill>
                          <a:effectLst/>
                          <a:latin typeface="Arial" panose="020B0604020202020204" pitchFamily="34" charset="0"/>
                        </a:rPr>
                        <a:t>Philippines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0.7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1.3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2.9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5.2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2.4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2.4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3.9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5.8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6.0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3.2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tc>
                  <a:txBody>
                    <a:bodyPr/>
                    <a:lstStyle/>
                    <a:p>
                      <a:pPr algn="ctr" fontAlgn="ctr"/>
                      <a:r>
                        <a:rPr lang="en-US" sz="900" b="0" i="0" u="none" strike="noStrike">
                          <a:solidFill>
                            <a:srgbClr val="000000"/>
                          </a:solidFill>
                          <a:effectLst/>
                          <a:latin typeface="Arial" panose="020B0604020202020204" pitchFamily="34" charset="0"/>
                        </a:rPr>
                        <a:t>2.8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tc>
                  <a:txBody>
                    <a:bodyPr/>
                    <a:lstStyle/>
                    <a:p>
                      <a:pPr algn="ctr" fontAlgn="ctr"/>
                      <a:r>
                        <a:rPr lang="en-US" sz="900" b="0" i="0" u="none" strike="noStrike">
                          <a:solidFill>
                            <a:srgbClr val="000000"/>
                          </a:solidFill>
                          <a:effectLst/>
                          <a:latin typeface="Arial" panose="020B0604020202020204" pitchFamily="34" charset="0"/>
                        </a:rPr>
                        <a:t>3.3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extLst>
                  <a:ext uri="{0D108BD9-81ED-4DB2-BD59-A6C34878D82A}">
                    <a16:rowId xmlns:a16="http://schemas.microsoft.com/office/drawing/2014/main" val="2092747225"/>
                  </a:ext>
                </a:extLst>
              </a:tr>
              <a:tr h="221354">
                <a:tc>
                  <a:txBody>
                    <a:bodyPr/>
                    <a:lstStyle/>
                    <a:p>
                      <a:pPr algn="l" fontAlgn="ctr"/>
                      <a:r>
                        <a:rPr lang="en-US" sz="900" b="0" i="0" u="none" strike="noStrike">
                          <a:solidFill>
                            <a:srgbClr val="000000"/>
                          </a:solidFill>
                          <a:effectLst/>
                          <a:latin typeface="Arial" panose="020B0604020202020204" pitchFamily="34" charset="0"/>
                        </a:rPr>
                        <a:t>Singapore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-0.5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-0.5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0.6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0.4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0.6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-0.2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2.3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6.1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4.8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2.4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tc>
                  <a:txBody>
                    <a:bodyPr/>
                    <a:lstStyle/>
                    <a:p>
                      <a:pPr algn="ctr" fontAlgn="ctr"/>
                      <a:r>
                        <a:rPr lang="en-US" sz="900" b="0" i="0" u="none" strike="noStrike">
                          <a:solidFill>
                            <a:srgbClr val="000000"/>
                          </a:solidFill>
                          <a:effectLst/>
                          <a:latin typeface="Arial" panose="020B0604020202020204" pitchFamily="34" charset="0"/>
                        </a:rPr>
                        <a:t>2.3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tc>
                  <a:txBody>
                    <a:bodyPr/>
                    <a:lstStyle/>
                    <a:p>
                      <a:pPr algn="ctr" fontAlgn="ctr"/>
                      <a:r>
                        <a:rPr lang="en-US" sz="900" b="0" i="0" u="none" strike="noStrike">
                          <a:solidFill>
                            <a:srgbClr val="000000"/>
                          </a:solidFill>
                          <a:effectLst/>
                          <a:latin typeface="Arial" panose="020B0604020202020204" pitchFamily="34" charset="0"/>
                        </a:rPr>
                        <a:t>2.2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extLst>
                  <a:ext uri="{0D108BD9-81ED-4DB2-BD59-A6C34878D82A}">
                    <a16:rowId xmlns:a16="http://schemas.microsoft.com/office/drawing/2014/main" val="769272180"/>
                  </a:ext>
                </a:extLst>
              </a:tr>
              <a:tr h="221354">
                <a:tc>
                  <a:txBody>
                    <a:bodyPr/>
                    <a:lstStyle/>
                    <a:p>
                      <a:pPr algn="l" fontAlgn="ctr"/>
                      <a:r>
                        <a:rPr lang="en-US" sz="900" b="0" i="0" u="none" strike="noStrike" dirty="0">
                          <a:solidFill>
                            <a:srgbClr val="000000"/>
                          </a:solidFill>
                          <a:effectLst/>
                          <a:latin typeface="Arial" panose="020B0604020202020204" pitchFamily="34" charset="0"/>
                        </a:rPr>
                        <a:t>South Korea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0.7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1.0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2.0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1.5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0.4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0.5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2.5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5.1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3.6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2.3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tc>
                  <a:txBody>
                    <a:bodyPr/>
                    <a:lstStyle/>
                    <a:p>
                      <a:pPr algn="ctr" fontAlgn="ctr"/>
                      <a:r>
                        <a:rPr lang="en-US" sz="900" b="0" i="0" u="none" strike="noStrike">
                          <a:solidFill>
                            <a:srgbClr val="000000"/>
                          </a:solidFill>
                          <a:effectLst/>
                          <a:latin typeface="Arial" panose="020B0604020202020204" pitchFamily="34" charset="0"/>
                        </a:rPr>
                        <a:t>2.0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tc>
                  <a:txBody>
                    <a:bodyPr/>
                    <a:lstStyle/>
                    <a:p>
                      <a:pPr algn="ctr" fontAlgn="ctr"/>
                      <a:r>
                        <a:rPr lang="en-US" sz="900" b="0" i="0" u="none" strike="noStrike">
                          <a:solidFill>
                            <a:srgbClr val="000000"/>
                          </a:solidFill>
                          <a:effectLst/>
                          <a:latin typeface="Arial" panose="020B0604020202020204" pitchFamily="34" charset="0"/>
                        </a:rPr>
                        <a:t>1.8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extLst>
                  <a:ext uri="{0D108BD9-81ED-4DB2-BD59-A6C34878D82A}">
                    <a16:rowId xmlns:a16="http://schemas.microsoft.com/office/drawing/2014/main" val="1331453178"/>
                  </a:ext>
                </a:extLst>
              </a:tr>
              <a:tr h="221354">
                <a:tc>
                  <a:txBody>
                    <a:bodyPr/>
                    <a:lstStyle/>
                    <a:p>
                      <a:pPr algn="l" fontAlgn="ctr"/>
                      <a:r>
                        <a:rPr lang="en-US" sz="900" b="0" i="0" u="none" strike="noStrike">
                          <a:solidFill>
                            <a:srgbClr val="000000"/>
                          </a:solidFill>
                          <a:effectLst/>
                          <a:latin typeface="Arial" panose="020B0604020202020204" pitchFamily="34" charset="0"/>
                        </a:rPr>
                        <a:t>Taiwan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-0.3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1.4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0.6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1.4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0.6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-0.2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2.0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3.0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2.5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2.1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tc>
                  <a:txBody>
                    <a:bodyPr/>
                    <a:lstStyle/>
                    <a:p>
                      <a:pPr algn="ctr" fontAlgn="ctr"/>
                      <a:r>
                        <a:rPr lang="en-US" sz="900" b="0" i="0" u="none" strike="noStrike">
                          <a:solidFill>
                            <a:srgbClr val="000000"/>
                          </a:solidFill>
                          <a:effectLst/>
                          <a:latin typeface="Arial" panose="020B0604020202020204" pitchFamily="34" charset="0"/>
                        </a:rPr>
                        <a:t>1.9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tc>
                  <a:txBody>
                    <a:bodyPr/>
                    <a:lstStyle/>
                    <a:p>
                      <a:pPr algn="ctr" fontAlgn="ctr"/>
                      <a:r>
                        <a:rPr lang="en-US" sz="900" b="0" i="0" u="none" strike="noStrike">
                          <a:solidFill>
                            <a:srgbClr val="000000"/>
                          </a:solidFill>
                          <a:effectLst/>
                          <a:latin typeface="Arial" panose="020B0604020202020204" pitchFamily="34" charset="0"/>
                        </a:rPr>
                        <a:t>1.8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extLst>
                  <a:ext uri="{0D108BD9-81ED-4DB2-BD59-A6C34878D82A}">
                    <a16:rowId xmlns:a16="http://schemas.microsoft.com/office/drawing/2014/main" val="165581728"/>
                  </a:ext>
                </a:extLst>
              </a:tr>
              <a:tr h="221354">
                <a:tc>
                  <a:txBody>
                    <a:bodyPr/>
                    <a:lstStyle/>
                    <a:p>
                      <a:pPr algn="l" fontAlgn="ctr"/>
                      <a:r>
                        <a:rPr lang="en-US" sz="900" b="0" i="0" u="none" strike="noStrike">
                          <a:solidFill>
                            <a:srgbClr val="000000"/>
                          </a:solidFill>
                          <a:effectLst/>
                          <a:latin typeface="Arial" panose="020B0604020202020204" pitchFamily="34" charset="0"/>
                        </a:rPr>
                        <a:t>Thailand</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-0.9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0.2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0.7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1.1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0.7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-0.8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1.2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6.1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1.3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0.4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tc>
                  <a:txBody>
                    <a:bodyPr/>
                    <a:lstStyle/>
                    <a:p>
                      <a:pPr algn="ctr" fontAlgn="ctr"/>
                      <a:r>
                        <a:rPr lang="en-US" sz="900" b="0" i="0" u="none" strike="noStrike">
                          <a:solidFill>
                            <a:srgbClr val="000000"/>
                          </a:solidFill>
                          <a:effectLst/>
                          <a:latin typeface="Arial" panose="020B0604020202020204" pitchFamily="34" charset="0"/>
                        </a:rPr>
                        <a:t>1.3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tc>
                  <a:txBody>
                    <a:bodyPr/>
                    <a:lstStyle/>
                    <a:p>
                      <a:pPr algn="ctr" fontAlgn="ctr"/>
                      <a:r>
                        <a:rPr lang="en-US" sz="900" b="0" i="0" u="none" strike="noStrike">
                          <a:solidFill>
                            <a:srgbClr val="000000"/>
                          </a:solidFill>
                          <a:effectLst/>
                          <a:latin typeface="Arial" panose="020B0604020202020204" pitchFamily="34" charset="0"/>
                        </a:rPr>
                        <a:t>1.5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extLst>
                  <a:ext uri="{0D108BD9-81ED-4DB2-BD59-A6C34878D82A}">
                    <a16:rowId xmlns:a16="http://schemas.microsoft.com/office/drawing/2014/main" val="982327016"/>
                  </a:ext>
                </a:extLst>
              </a:tr>
              <a:tr h="221354">
                <a:tc>
                  <a:txBody>
                    <a:bodyPr/>
                    <a:lstStyle/>
                    <a:p>
                      <a:pPr algn="l" fontAlgn="ctr"/>
                      <a:r>
                        <a:rPr lang="en-US" sz="900" b="0" i="0" u="none" strike="noStrike">
                          <a:solidFill>
                            <a:srgbClr val="000000"/>
                          </a:solidFill>
                          <a:effectLst/>
                          <a:latin typeface="Arial" panose="020B0604020202020204" pitchFamily="34" charset="0"/>
                        </a:rPr>
                        <a:t>Vietnam</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0.6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2.7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3.5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3.5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2.8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3.2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1.8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3.2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3.3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Arial" panose="020B0604020202020204" pitchFamily="34" charset="0"/>
                        </a:rPr>
                        <a:t>3.6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CC0DA"/>
                    </a:solidFill>
                  </a:tcPr>
                </a:tc>
                <a:tc>
                  <a:txBody>
                    <a:bodyPr/>
                    <a:lstStyle/>
                    <a:p>
                      <a:pPr algn="ctr" fontAlgn="ctr"/>
                      <a:r>
                        <a:rPr lang="en-US" sz="900" b="0" i="0" u="none" strike="noStrike">
                          <a:solidFill>
                            <a:srgbClr val="000000"/>
                          </a:solidFill>
                          <a:effectLst/>
                          <a:latin typeface="Arial" panose="020B0604020202020204" pitchFamily="34" charset="0"/>
                        </a:rPr>
                        <a:t>3.5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CC0DA"/>
                    </a:solidFill>
                  </a:tcPr>
                </a:tc>
                <a:tc>
                  <a:txBody>
                    <a:bodyPr/>
                    <a:lstStyle/>
                    <a:p>
                      <a:pPr algn="ctr" fontAlgn="ctr"/>
                      <a:r>
                        <a:rPr lang="en-US" sz="900" b="0" i="0" u="none" strike="noStrike" dirty="0">
                          <a:solidFill>
                            <a:srgbClr val="000000"/>
                          </a:solidFill>
                          <a:effectLst/>
                          <a:latin typeface="Arial" panose="020B0604020202020204" pitchFamily="34" charset="0"/>
                        </a:rPr>
                        <a:t>3.5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CC0DA"/>
                    </a:solidFill>
                  </a:tcPr>
                </a:tc>
                <a:extLst>
                  <a:ext uri="{0D108BD9-81ED-4DB2-BD59-A6C34878D82A}">
                    <a16:rowId xmlns:a16="http://schemas.microsoft.com/office/drawing/2014/main" val="1072695821"/>
                  </a:ext>
                </a:extLst>
              </a:tr>
            </a:tbl>
          </a:graphicData>
        </a:graphic>
      </p:graphicFrame>
      <p:sp>
        <p:nvSpPr>
          <p:cNvPr id="10" name="TextBox 9">
            <a:extLst>
              <a:ext uri="{FF2B5EF4-FFF2-40B4-BE49-F238E27FC236}">
                <a16:creationId xmlns:a16="http://schemas.microsoft.com/office/drawing/2014/main" id="{1E30C055-FB98-D66F-872A-65B0C3FD79C5}"/>
              </a:ext>
            </a:extLst>
          </p:cNvPr>
          <p:cNvSpPr txBox="1"/>
          <p:nvPr/>
        </p:nvSpPr>
        <p:spPr>
          <a:xfrm>
            <a:off x="539750" y="4191912"/>
            <a:ext cx="1803955" cy="323165"/>
          </a:xfrm>
          <a:prstGeom prst="rect">
            <a:avLst/>
          </a:prstGeom>
          <a:noFill/>
        </p:spPr>
        <p:txBody>
          <a:bodyPr wrap="square" lIns="0" rIns="0" rtlCol="0">
            <a:spAutoFit/>
          </a:bodyPr>
          <a:lstStyle/>
          <a:p>
            <a:r>
              <a:rPr lang="en-US" altLang="zh-CN" sz="750" dirty="0">
                <a:latin typeface="Arial" panose="020B0604020202020204" pitchFamily="34" charset="0"/>
                <a:cs typeface="Arial" panose="020B0604020202020204" pitchFamily="34" charset="0"/>
              </a:rPr>
              <a:t>N.B. As of 4 June 2025.</a:t>
            </a:r>
          </a:p>
          <a:p>
            <a:r>
              <a:rPr lang="en-US" altLang="zh-CN" sz="750" dirty="0">
                <a:latin typeface="Arial" panose="020B0604020202020204" pitchFamily="34" charset="0"/>
                <a:cs typeface="Arial" panose="020B0604020202020204" pitchFamily="34" charset="0"/>
              </a:rPr>
              <a:t>Source: Natixis, Bloomberg </a:t>
            </a:r>
            <a:endParaRPr lang="en-US" sz="7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47455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145A9-35DE-D6CB-837B-182AA6835185}"/>
              </a:ext>
            </a:extLst>
          </p:cNvPr>
          <p:cNvSpPr>
            <a:spLocks noGrp="1"/>
          </p:cNvSpPr>
          <p:nvPr>
            <p:ph type="title"/>
          </p:nvPr>
        </p:nvSpPr>
        <p:spPr>
          <a:xfrm>
            <a:off x="539751" y="303610"/>
            <a:ext cx="8064500" cy="411209"/>
          </a:xfrm>
        </p:spPr>
        <p:txBody>
          <a:bodyPr anchor="ctr"/>
          <a:lstStyle/>
          <a:p>
            <a:r>
              <a:rPr lang="en-US" altLang="zh-TW" sz="1950" dirty="0">
                <a:latin typeface="Inter" panose="02000503000000020004" pitchFamily="2" charset="0"/>
                <a:ea typeface="Inter" panose="02000503000000020004" pitchFamily="2" charset="0"/>
              </a:rPr>
              <a:t>Asia</a:t>
            </a:r>
            <a:r>
              <a:rPr lang="en-US" sz="1950" dirty="0">
                <a:latin typeface="Inter" panose="02000503000000020004" pitchFamily="2" charset="0"/>
                <a:ea typeface="Inter" panose="02000503000000020004" pitchFamily="2" charset="0"/>
              </a:rPr>
              <a:t>: Forecasts</a:t>
            </a:r>
          </a:p>
        </p:txBody>
      </p:sp>
      <p:sp>
        <p:nvSpPr>
          <p:cNvPr id="4" name="Slide Number Placeholder 3">
            <a:extLst>
              <a:ext uri="{FF2B5EF4-FFF2-40B4-BE49-F238E27FC236}">
                <a16:creationId xmlns:a16="http://schemas.microsoft.com/office/drawing/2014/main" id="{6E273BC8-BB6B-7E90-891B-9177C1F06EFC}"/>
              </a:ext>
            </a:extLst>
          </p:cNvPr>
          <p:cNvSpPr>
            <a:spLocks noGrp="1"/>
          </p:cNvSpPr>
          <p:nvPr>
            <p:ph type="sldNum" sz="quarter" idx="11"/>
          </p:nvPr>
        </p:nvSpPr>
        <p:spPr/>
        <p:txBody>
          <a:bodyPr/>
          <a:lstStyle/>
          <a:p>
            <a:pPr>
              <a:defRPr/>
            </a:pPr>
            <a:fld id="{D65D56CB-8290-4AD4-92E8-B8E13A68A8FF}" type="slidenum">
              <a:rPr lang="fr-FR" altLang="fr-FR" smtClean="0">
                <a:latin typeface="Inter" panose="02000503000000020004"/>
              </a:rPr>
              <a:pPr>
                <a:defRPr/>
              </a:pPr>
              <a:t>43</a:t>
            </a:fld>
            <a:endParaRPr lang="fr-FR" altLang="fr-FR" dirty="0">
              <a:latin typeface="Inter" panose="02000503000000020004"/>
            </a:endParaRPr>
          </a:p>
        </p:txBody>
      </p:sp>
      <p:sp>
        <p:nvSpPr>
          <p:cNvPr id="8" name="Rectangle 7">
            <a:extLst>
              <a:ext uri="{FF2B5EF4-FFF2-40B4-BE49-F238E27FC236}">
                <a16:creationId xmlns:a16="http://schemas.microsoft.com/office/drawing/2014/main" id="{6F58CA44-C64E-B3C1-AB16-BB611B3F52AC}"/>
              </a:ext>
            </a:extLst>
          </p:cNvPr>
          <p:cNvSpPr/>
          <p:nvPr/>
        </p:nvSpPr>
        <p:spPr>
          <a:xfrm>
            <a:off x="361275" y="303610"/>
            <a:ext cx="68938" cy="411209"/>
          </a:xfrm>
          <a:prstGeom prst="rect">
            <a:avLst/>
          </a:prstGeom>
          <a:solidFill>
            <a:srgbClr val="581D74"/>
          </a:solidFill>
          <a:ln w="12700" cap="flat" cmpd="sng" algn="ctr">
            <a:noFill/>
            <a:prstDash val="solid"/>
            <a:miter lim="800000"/>
          </a:ln>
          <a:effectLst/>
        </p:spPr>
        <p:txBody>
          <a:bodyPr anchor="ctr"/>
          <a:lstStyle/>
          <a:p>
            <a:pPr algn="ctr" defTabSz="342900" eaLnBrk="1" fontAlgn="auto" hangingPunct="1">
              <a:spcBef>
                <a:spcPts val="0"/>
              </a:spcBef>
              <a:spcAft>
                <a:spcPts val="0"/>
              </a:spcAft>
              <a:defRPr/>
            </a:pPr>
            <a:endParaRPr lang="fr-FR" sz="2250" kern="0">
              <a:solidFill>
                <a:srgbClr val="FFFFFF"/>
              </a:solidFill>
              <a:latin typeface="Montserrat ExtraBold" pitchFamily="2" charset="0"/>
              <a:sym typeface="Arial"/>
            </a:endParaRPr>
          </a:p>
        </p:txBody>
      </p:sp>
      <p:graphicFrame>
        <p:nvGraphicFramePr>
          <p:cNvPr id="9" name="Table 8">
            <a:extLst>
              <a:ext uri="{FF2B5EF4-FFF2-40B4-BE49-F238E27FC236}">
                <a16:creationId xmlns:a16="http://schemas.microsoft.com/office/drawing/2014/main" id="{F261119C-8392-41FB-0E55-58FE456749A5}"/>
              </a:ext>
            </a:extLst>
          </p:cNvPr>
          <p:cNvGraphicFramePr>
            <a:graphicFrameLocks noGrp="1"/>
          </p:cNvGraphicFramePr>
          <p:nvPr/>
        </p:nvGraphicFramePr>
        <p:xfrm>
          <a:off x="539753" y="1092952"/>
          <a:ext cx="8324253" cy="3098956"/>
        </p:xfrm>
        <a:graphic>
          <a:graphicData uri="http://schemas.openxmlformats.org/drawingml/2006/table">
            <a:tbl>
              <a:tblPr/>
              <a:tblGrid>
                <a:gridCol w="2104605">
                  <a:extLst>
                    <a:ext uri="{9D8B030D-6E8A-4147-A177-3AD203B41FA5}">
                      <a16:colId xmlns:a16="http://schemas.microsoft.com/office/drawing/2014/main" val="2731071837"/>
                    </a:ext>
                  </a:extLst>
                </a:gridCol>
                <a:gridCol w="518304">
                  <a:extLst>
                    <a:ext uri="{9D8B030D-6E8A-4147-A177-3AD203B41FA5}">
                      <a16:colId xmlns:a16="http://schemas.microsoft.com/office/drawing/2014/main" val="3176587631"/>
                    </a:ext>
                  </a:extLst>
                </a:gridCol>
                <a:gridCol w="518304">
                  <a:extLst>
                    <a:ext uri="{9D8B030D-6E8A-4147-A177-3AD203B41FA5}">
                      <a16:colId xmlns:a16="http://schemas.microsoft.com/office/drawing/2014/main" val="4251254476"/>
                    </a:ext>
                  </a:extLst>
                </a:gridCol>
                <a:gridCol w="518304">
                  <a:extLst>
                    <a:ext uri="{9D8B030D-6E8A-4147-A177-3AD203B41FA5}">
                      <a16:colId xmlns:a16="http://schemas.microsoft.com/office/drawing/2014/main" val="3294364517"/>
                    </a:ext>
                  </a:extLst>
                </a:gridCol>
                <a:gridCol w="518304">
                  <a:extLst>
                    <a:ext uri="{9D8B030D-6E8A-4147-A177-3AD203B41FA5}">
                      <a16:colId xmlns:a16="http://schemas.microsoft.com/office/drawing/2014/main" val="530957001"/>
                    </a:ext>
                  </a:extLst>
                </a:gridCol>
                <a:gridCol w="518304">
                  <a:extLst>
                    <a:ext uri="{9D8B030D-6E8A-4147-A177-3AD203B41FA5}">
                      <a16:colId xmlns:a16="http://schemas.microsoft.com/office/drawing/2014/main" val="796353844"/>
                    </a:ext>
                  </a:extLst>
                </a:gridCol>
                <a:gridCol w="518304">
                  <a:extLst>
                    <a:ext uri="{9D8B030D-6E8A-4147-A177-3AD203B41FA5}">
                      <a16:colId xmlns:a16="http://schemas.microsoft.com/office/drawing/2014/main" val="2500483804"/>
                    </a:ext>
                  </a:extLst>
                </a:gridCol>
                <a:gridCol w="518304">
                  <a:extLst>
                    <a:ext uri="{9D8B030D-6E8A-4147-A177-3AD203B41FA5}">
                      <a16:colId xmlns:a16="http://schemas.microsoft.com/office/drawing/2014/main" val="561776991"/>
                    </a:ext>
                  </a:extLst>
                </a:gridCol>
                <a:gridCol w="518304">
                  <a:extLst>
                    <a:ext uri="{9D8B030D-6E8A-4147-A177-3AD203B41FA5}">
                      <a16:colId xmlns:a16="http://schemas.microsoft.com/office/drawing/2014/main" val="1834737474"/>
                    </a:ext>
                  </a:extLst>
                </a:gridCol>
                <a:gridCol w="518304">
                  <a:extLst>
                    <a:ext uri="{9D8B030D-6E8A-4147-A177-3AD203B41FA5}">
                      <a16:colId xmlns:a16="http://schemas.microsoft.com/office/drawing/2014/main" val="2679686151"/>
                    </a:ext>
                  </a:extLst>
                </a:gridCol>
                <a:gridCol w="518304">
                  <a:extLst>
                    <a:ext uri="{9D8B030D-6E8A-4147-A177-3AD203B41FA5}">
                      <a16:colId xmlns:a16="http://schemas.microsoft.com/office/drawing/2014/main" val="1595794142"/>
                    </a:ext>
                  </a:extLst>
                </a:gridCol>
                <a:gridCol w="518304">
                  <a:extLst>
                    <a:ext uri="{9D8B030D-6E8A-4147-A177-3AD203B41FA5}">
                      <a16:colId xmlns:a16="http://schemas.microsoft.com/office/drawing/2014/main" val="3878211566"/>
                    </a:ext>
                  </a:extLst>
                </a:gridCol>
                <a:gridCol w="518304">
                  <a:extLst>
                    <a:ext uri="{9D8B030D-6E8A-4147-A177-3AD203B41FA5}">
                      <a16:colId xmlns:a16="http://schemas.microsoft.com/office/drawing/2014/main" val="1935072967"/>
                    </a:ext>
                  </a:extLst>
                </a:gridCol>
              </a:tblGrid>
              <a:tr h="221354">
                <a:tc>
                  <a:txBody>
                    <a:bodyPr/>
                    <a:lstStyle/>
                    <a:p>
                      <a:pPr algn="l" fontAlgn="ctr"/>
                      <a:r>
                        <a:rPr lang="en-US" sz="900" b="1" i="0" u="none" strike="noStrike" dirty="0">
                          <a:solidFill>
                            <a:srgbClr val="FFFFFF"/>
                          </a:solidFill>
                          <a:effectLst/>
                          <a:latin typeface="Arial" panose="020B0604020202020204" pitchFamily="34" charset="0"/>
                        </a:rPr>
                        <a:t>Interest rate (%, </a:t>
                      </a:r>
                      <a:r>
                        <a:rPr lang="en-US" sz="900" b="1" i="0" u="none" strike="noStrike" dirty="0" err="1">
                          <a:solidFill>
                            <a:srgbClr val="FFFFFF"/>
                          </a:solidFill>
                          <a:effectLst/>
                          <a:latin typeface="Arial" panose="020B0604020202020204" pitchFamily="34" charset="0"/>
                        </a:rPr>
                        <a:t>e.o.p</a:t>
                      </a:r>
                      <a:r>
                        <a:rPr lang="en-US" sz="900" b="1" i="0" u="none" strike="noStrike" dirty="0">
                          <a:solidFill>
                            <a:srgbClr val="FFFFFF"/>
                          </a:solidFill>
                          <a:effectLst/>
                          <a:latin typeface="Arial" panose="020B0604020202020204" pitchFamily="34" charset="0"/>
                        </a:rPr>
                        <a: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81D74"/>
                    </a:solidFill>
                  </a:tcPr>
                </a:tc>
                <a:tc>
                  <a:txBody>
                    <a:bodyPr/>
                    <a:lstStyle/>
                    <a:p>
                      <a:pPr algn="ctr" fontAlgn="ctr"/>
                      <a:r>
                        <a:rPr lang="en-US" sz="900" b="1" i="0" u="none" strike="noStrike" dirty="0">
                          <a:solidFill>
                            <a:srgbClr val="FFFFFF"/>
                          </a:solidFill>
                          <a:effectLst/>
                          <a:latin typeface="Arial" panose="020B0604020202020204" pitchFamily="34" charset="0"/>
                        </a:rPr>
                        <a:t>2015</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81D74"/>
                    </a:solidFill>
                  </a:tcPr>
                </a:tc>
                <a:tc>
                  <a:txBody>
                    <a:bodyPr/>
                    <a:lstStyle/>
                    <a:p>
                      <a:pPr algn="ctr" fontAlgn="ctr"/>
                      <a:r>
                        <a:rPr lang="en-US" sz="900" b="1" i="0" u="none" strike="noStrike" dirty="0">
                          <a:solidFill>
                            <a:srgbClr val="FFFFFF"/>
                          </a:solidFill>
                          <a:effectLst/>
                          <a:latin typeface="Arial" panose="020B0604020202020204" pitchFamily="34" charset="0"/>
                        </a:rPr>
                        <a:t>2016</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81D74"/>
                    </a:solidFill>
                  </a:tcPr>
                </a:tc>
                <a:tc>
                  <a:txBody>
                    <a:bodyPr/>
                    <a:lstStyle/>
                    <a:p>
                      <a:pPr algn="ctr" fontAlgn="ctr"/>
                      <a:r>
                        <a:rPr lang="en-US" sz="900" b="1" i="0" u="none" strike="noStrike">
                          <a:solidFill>
                            <a:srgbClr val="FFFFFF"/>
                          </a:solidFill>
                          <a:effectLst/>
                          <a:latin typeface="Arial" panose="020B0604020202020204" pitchFamily="34" charset="0"/>
                        </a:rPr>
                        <a:t>2017</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81D74"/>
                    </a:solidFill>
                  </a:tcPr>
                </a:tc>
                <a:tc>
                  <a:txBody>
                    <a:bodyPr/>
                    <a:lstStyle/>
                    <a:p>
                      <a:pPr algn="ctr" fontAlgn="ctr"/>
                      <a:r>
                        <a:rPr lang="en-US" sz="900" b="1" i="0" u="none" strike="noStrike">
                          <a:solidFill>
                            <a:srgbClr val="FFFFFF"/>
                          </a:solidFill>
                          <a:effectLst/>
                          <a:latin typeface="Arial" panose="020B0604020202020204" pitchFamily="34" charset="0"/>
                        </a:rPr>
                        <a:t>2018</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81D74"/>
                    </a:solidFill>
                  </a:tcPr>
                </a:tc>
                <a:tc>
                  <a:txBody>
                    <a:bodyPr/>
                    <a:lstStyle/>
                    <a:p>
                      <a:pPr algn="ctr" fontAlgn="ctr"/>
                      <a:r>
                        <a:rPr lang="en-US" sz="900" b="1" i="0" u="none" strike="noStrike">
                          <a:solidFill>
                            <a:srgbClr val="FFFFFF"/>
                          </a:solidFill>
                          <a:effectLst/>
                          <a:latin typeface="Arial" panose="020B0604020202020204" pitchFamily="34" charset="0"/>
                        </a:rPr>
                        <a:t>2019</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81D74"/>
                    </a:solidFill>
                  </a:tcPr>
                </a:tc>
                <a:tc>
                  <a:txBody>
                    <a:bodyPr/>
                    <a:lstStyle/>
                    <a:p>
                      <a:pPr algn="ctr" fontAlgn="ctr"/>
                      <a:r>
                        <a:rPr lang="en-US" sz="900" b="1" i="0" u="none" strike="noStrike">
                          <a:solidFill>
                            <a:srgbClr val="FFFFFF"/>
                          </a:solidFill>
                          <a:effectLst/>
                          <a:latin typeface="Arial" panose="020B0604020202020204" pitchFamily="34" charset="0"/>
                        </a:rPr>
                        <a:t>2020</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81D74"/>
                    </a:solidFill>
                  </a:tcPr>
                </a:tc>
                <a:tc>
                  <a:txBody>
                    <a:bodyPr/>
                    <a:lstStyle/>
                    <a:p>
                      <a:pPr algn="ctr" fontAlgn="ctr"/>
                      <a:r>
                        <a:rPr lang="en-US" sz="900" b="1" i="0" u="none" strike="noStrike">
                          <a:solidFill>
                            <a:srgbClr val="FFFFFF"/>
                          </a:solidFill>
                          <a:effectLst/>
                          <a:latin typeface="Arial" panose="020B0604020202020204" pitchFamily="34" charset="0"/>
                        </a:rPr>
                        <a:t>2021</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81D74"/>
                    </a:solidFill>
                  </a:tcPr>
                </a:tc>
                <a:tc>
                  <a:txBody>
                    <a:bodyPr/>
                    <a:lstStyle/>
                    <a:p>
                      <a:pPr algn="ctr" fontAlgn="ctr"/>
                      <a:r>
                        <a:rPr lang="en-US" sz="900" b="1" i="0" u="none" strike="noStrike" dirty="0">
                          <a:solidFill>
                            <a:srgbClr val="FFFFFF"/>
                          </a:solidFill>
                          <a:effectLst/>
                          <a:latin typeface="Arial" panose="020B0604020202020204" pitchFamily="34" charset="0"/>
                        </a:rPr>
                        <a:t>2022</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81D74"/>
                    </a:solidFill>
                  </a:tcPr>
                </a:tc>
                <a:tc>
                  <a:txBody>
                    <a:bodyPr/>
                    <a:lstStyle/>
                    <a:p>
                      <a:pPr algn="ctr" fontAlgn="ctr"/>
                      <a:r>
                        <a:rPr lang="en-US" sz="900" b="1" i="0" u="none" strike="noStrike">
                          <a:solidFill>
                            <a:srgbClr val="FFFFFF"/>
                          </a:solidFill>
                          <a:effectLst/>
                          <a:latin typeface="Arial" panose="020B0604020202020204" pitchFamily="34" charset="0"/>
                        </a:rPr>
                        <a:t>2023</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81D74"/>
                    </a:solidFill>
                  </a:tcPr>
                </a:tc>
                <a:tc>
                  <a:txBody>
                    <a:bodyPr/>
                    <a:lstStyle/>
                    <a:p>
                      <a:pPr algn="ctr" fontAlgn="ctr"/>
                      <a:r>
                        <a:rPr lang="en-US" sz="900" b="1" i="0" u="none" strike="noStrike">
                          <a:solidFill>
                            <a:srgbClr val="FFFFFF"/>
                          </a:solidFill>
                          <a:effectLst/>
                          <a:latin typeface="Arial" panose="020B0604020202020204" pitchFamily="34" charset="0"/>
                        </a:rPr>
                        <a:t>2024f</a:t>
                      </a: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81D74"/>
                    </a:solidFill>
                  </a:tcPr>
                </a:tc>
                <a:tc>
                  <a:txBody>
                    <a:bodyPr/>
                    <a:lstStyle/>
                    <a:p>
                      <a:pPr algn="ctr" fontAlgn="ctr"/>
                      <a:r>
                        <a:rPr lang="en-US" sz="900" b="1" i="0" u="none" strike="noStrike">
                          <a:solidFill>
                            <a:srgbClr val="FFFFFF"/>
                          </a:solidFill>
                          <a:effectLst/>
                          <a:latin typeface="Arial" panose="020B0604020202020204" pitchFamily="34" charset="0"/>
                        </a:rPr>
                        <a:t>2025f</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81D74"/>
                    </a:solidFill>
                  </a:tcPr>
                </a:tc>
                <a:tc>
                  <a:txBody>
                    <a:bodyPr/>
                    <a:lstStyle/>
                    <a:p>
                      <a:pPr algn="ctr" fontAlgn="ctr"/>
                      <a:r>
                        <a:rPr lang="en-US" sz="900" b="1" i="0" u="none" strike="noStrike">
                          <a:solidFill>
                            <a:srgbClr val="FFFFFF"/>
                          </a:solidFill>
                          <a:effectLst/>
                          <a:latin typeface="Arial" panose="020B0604020202020204" pitchFamily="34" charset="0"/>
                        </a:rPr>
                        <a:t>2026f</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81D74"/>
                    </a:solidFill>
                  </a:tcPr>
                </a:tc>
                <a:extLst>
                  <a:ext uri="{0D108BD9-81ED-4DB2-BD59-A6C34878D82A}">
                    <a16:rowId xmlns:a16="http://schemas.microsoft.com/office/drawing/2014/main" val="3043297105"/>
                  </a:ext>
                </a:extLst>
              </a:tr>
              <a:tr h="221354">
                <a:tc>
                  <a:txBody>
                    <a:bodyPr/>
                    <a:lstStyle/>
                    <a:p>
                      <a:pPr algn="l" fontAlgn="ctr"/>
                      <a:r>
                        <a:rPr lang="en-US" sz="900" b="0" i="0" u="none" strike="noStrike" dirty="0">
                          <a:solidFill>
                            <a:srgbClr val="000000"/>
                          </a:solidFill>
                          <a:effectLst/>
                          <a:latin typeface="Arial" panose="020B0604020202020204" pitchFamily="34" charset="0"/>
                        </a:rPr>
                        <a:t>Australia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2.00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1.50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1.50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1.50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0.75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0.10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0.10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3.10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4.35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4.35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CC0DA"/>
                    </a:solidFill>
                  </a:tcPr>
                </a:tc>
                <a:tc>
                  <a:txBody>
                    <a:bodyPr/>
                    <a:lstStyle/>
                    <a:p>
                      <a:pPr algn="ctr" fontAlgn="ctr"/>
                      <a:r>
                        <a:rPr lang="en-US" sz="900" b="0" i="0" u="none" strike="noStrike">
                          <a:solidFill>
                            <a:srgbClr val="000000"/>
                          </a:solidFill>
                          <a:effectLst/>
                          <a:latin typeface="Arial" panose="020B0604020202020204" pitchFamily="34" charset="0"/>
                        </a:rPr>
                        <a:t>3.35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CC0DA"/>
                    </a:solidFill>
                  </a:tcPr>
                </a:tc>
                <a:tc>
                  <a:txBody>
                    <a:bodyPr/>
                    <a:lstStyle/>
                    <a:p>
                      <a:pPr algn="ctr" fontAlgn="ctr"/>
                      <a:r>
                        <a:rPr lang="en-US" sz="900" b="0" i="0" u="none" strike="noStrike">
                          <a:solidFill>
                            <a:srgbClr val="000000"/>
                          </a:solidFill>
                          <a:effectLst/>
                          <a:latin typeface="Arial" panose="020B0604020202020204" pitchFamily="34" charset="0"/>
                        </a:rPr>
                        <a:t>3.35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CC0DA"/>
                    </a:solidFill>
                  </a:tcPr>
                </a:tc>
                <a:extLst>
                  <a:ext uri="{0D108BD9-81ED-4DB2-BD59-A6C34878D82A}">
                    <a16:rowId xmlns:a16="http://schemas.microsoft.com/office/drawing/2014/main" val="1768323825"/>
                  </a:ext>
                </a:extLst>
              </a:tr>
              <a:tr h="221354">
                <a:tc>
                  <a:txBody>
                    <a:bodyPr/>
                    <a:lstStyle/>
                    <a:p>
                      <a:pPr algn="l" fontAlgn="ctr"/>
                      <a:r>
                        <a:rPr lang="en-US" sz="900" b="0" i="0" u="none" strike="noStrike" dirty="0">
                          <a:solidFill>
                            <a:srgbClr val="000000"/>
                          </a:solidFill>
                          <a:effectLst/>
                          <a:latin typeface="Arial" panose="020B0604020202020204" pitchFamily="34" charset="0"/>
                        </a:rPr>
                        <a:t>Mainland China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3.09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3.27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4.91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3.35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3.02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2.76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2.50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2.42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2.53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1.70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tc>
                  <a:txBody>
                    <a:bodyPr/>
                    <a:lstStyle/>
                    <a:p>
                      <a:pPr algn="ctr" fontAlgn="ctr"/>
                      <a:r>
                        <a:rPr lang="en-US" sz="900" b="0" i="0" u="none" strike="noStrike">
                          <a:solidFill>
                            <a:srgbClr val="000000"/>
                          </a:solidFill>
                          <a:effectLst/>
                          <a:latin typeface="Arial" panose="020B0604020202020204" pitchFamily="34" charset="0"/>
                        </a:rPr>
                        <a:t>1.20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tc>
                  <a:txBody>
                    <a:bodyPr/>
                    <a:lstStyle/>
                    <a:p>
                      <a:pPr algn="ctr" fontAlgn="ctr"/>
                      <a:r>
                        <a:rPr lang="en-US" sz="900" b="0" i="0" u="none" strike="noStrike">
                          <a:solidFill>
                            <a:srgbClr val="000000"/>
                          </a:solidFill>
                          <a:effectLst/>
                          <a:latin typeface="Arial" panose="020B0604020202020204" pitchFamily="34" charset="0"/>
                        </a:rPr>
                        <a:t>1.00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extLst>
                  <a:ext uri="{0D108BD9-81ED-4DB2-BD59-A6C34878D82A}">
                    <a16:rowId xmlns:a16="http://schemas.microsoft.com/office/drawing/2014/main" val="1154512285"/>
                  </a:ext>
                </a:extLst>
              </a:tr>
              <a:tr h="221354">
                <a:tc>
                  <a:txBody>
                    <a:bodyPr/>
                    <a:lstStyle/>
                    <a:p>
                      <a:pPr algn="l" fontAlgn="ctr"/>
                      <a:r>
                        <a:rPr lang="en-US" sz="900" b="0" i="0" u="none" strike="noStrike">
                          <a:solidFill>
                            <a:srgbClr val="000000"/>
                          </a:solidFill>
                          <a:effectLst/>
                          <a:latin typeface="Arial" panose="020B0604020202020204" pitchFamily="34" charset="0"/>
                        </a:rPr>
                        <a:t>Hong Kong</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0.75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1.00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1.75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2.75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2.49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0.50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0.50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4.75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5.75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4.75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tc>
                  <a:txBody>
                    <a:bodyPr/>
                    <a:lstStyle/>
                    <a:p>
                      <a:pPr algn="ctr" fontAlgn="ctr"/>
                      <a:r>
                        <a:rPr lang="en-US" sz="900" b="0" i="0" u="none" strike="noStrike">
                          <a:solidFill>
                            <a:srgbClr val="000000"/>
                          </a:solidFill>
                          <a:effectLst/>
                          <a:latin typeface="Arial" panose="020B0604020202020204" pitchFamily="34" charset="0"/>
                        </a:rPr>
                        <a:t>4.00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tc>
                  <a:txBody>
                    <a:bodyPr/>
                    <a:lstStyle/>
                    <a:p>
                      <a:pPr algn="ctr" fontAlgn="ctr"/>
                      <a:r>
                        <a:rPr lang="en-US" sz="900" b="0" i="0" u="none" strike="noStrike">
                          <a:solidFill>
                            <a:srgbClr val="000000"/>
                          </a:solidFill>
                          <a:effectLst/>
                          <a:latin typeface="Arial" panose="020B0604020202020204" pitchFamily="34" charset="0"/>
                        </a:rPr>
                        <a:t>3.25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extLst>
                  <a:ext uri="{0D108BD9-81ED-4DB2-BD59-A6C34878D82A}">
                    <a16:rowId xmlns:a16="http://schemas.microsoft.com/office/drawing/2014/main" val="3375827164"/>
                  </a:ext>
                </a:extLst>
              </a:tr>
              <a:tr h="221354">
                <a:tc>
                  <a:txBody>
                    <a:bodyPr/>
                    <a:lstStyle/>
                    <a:p>
                      <a:pPr algn="l" fontAlgn="ctr"/>
                      <a:r>
                        <a:rPr lang="en-US" sz="900" b="0" i="0" u="none" strike="noStrike">
                          <a:solidFill>
                            <a:srgbClr val="000000"/>
                          </a:solidFill>
                          <a:effectLst/>
                          <a:latin typeface="Arial" panose="020B0604020202020204" pitchFamily="34" charset="0"/>
                        </a:rPr>
                        <a:t>India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6.75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6.25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6.00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6.50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5.15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4.00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4.00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6.25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6.50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6.50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tc>
                  <a:txBody>
                    <a:bodyPr/>
                    <a:lstStyle/>
                    <a:p>
                      <a:pPr algn="ctr" fontAlgn="ctr"/>
                      <a:r>
                        <a:rPr lang="en-US" sz="900" b="0" i="0" u="none" strike="noStrike">
                          <a:solidFill>
                            <a:srgbClr val="000000"/>
                          </a:solidFill>
                          <a:effectLst/>
                          <a:latin typeface="Arial" panose="020B0604020202020204" pitchFamily="34" charset="0"/>
                        </a:rPr>
                        <a:t>5.50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tc>
                  <a:txBody>
                    <a:bodyPr/>
                    <a:lstStyle/>
                    <a:p>
                      <a:pPr algn="ctr" fontAlgn="ctr"/>
                      <a:r>
                        <a:rPr lang="en-US" sz="900" b="0" i="0" u="none" strike="noStrike">
                          <a:solidFill>
                            <a:srgbClr val="000000"/>
                          </a:solidFill>
                          <a:effectLst/>
                          <a:latin typeface="Arial" panose="020B0604020202020204" pitchFamily="34" charset="0"/>
                        </a:rPr>
                        <a:t>5.00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extLst>
                  <a:ext uri="{0D108BD9-81ED-4DB2-BD59-A6C34878D82A}">
                    <a16:rowId xmlns:a16="http://schemas.microsoft.com/office/drawing/2014/main" val="1232844299"/>
                  </a:ext>
                </a:extLst>
              </a:tr>
              <a:tr h="221354">
                <a:tc>
                  <a:txBody>
                    <a:bodyPr/>
                    <a:lstStyle/>
                    <a:p>
                      <a:pPr algn="l" fontAlgn="ctr"/>
                      <a:r>
                        <a:rPr lang="en-US" sz="900" b="0" i="0" u="none" strike="noStrike">
                          <a:solidFill>
                            <a:srgbClr val="000000"/>
                          </a:solidFill>
                          <a:effectLst/>
                          <a:latin typeface="Arial" panose="020B0604020202020204" pitchFamily="34" charset="0"/>
                        </a:rPr>
                        <a:t>Indonesia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7.50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4.75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4.25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6.00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5.00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3.75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3.50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5.50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6.00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6.00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tc>
                  <a:txBody>
                    <a:bodyPr/>
                    <a:lstStyle/>
                    <a:p>
                      <a:pPr algn="ctr" fontAlgn="ctr"/>
                      <a:r>
                        <a:rPr lang="en-US" sz="900" b="0" i="0" u="none" strike="noStrike">
                          <a:solidFill>
                            <a:srgbClr val="000000"/>
                          </a:solidFill>
                          <a:effectLst/>
                          <a:latin typeface="Arial" panose="020B0604020202020204" pitchFamily="34" charset="0"/>
                        </a:rPr>
                        <a:t>4.50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tc>
                  <a:txBody>
                    <a:bodyPr/>
                    <a:lstStyle/>
                    <a:p>
                      <a:pPr algn="ctr" fontAlgn="ctr"/>
                      <a:r>
                        <a:rPr lang="en-US" sz="900" b="0" i="0" u="none" strike="noStrike">
                          <a:solidFill>
                            <a:srgbClr val="000000"/>
                          </a:solidFill>
                          <a:effectLst/>
                          <a:latin typeface="Arial" panose="020B0604020202020204" pitchFamily="34" charset="0"/>
                        </a:rPr>
                        <a:t>4.50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extLst>
                  <a:ext uri="{0D108BD9-81ED-4DB2-BD59-A6C34878D82A}">
                    <a16:rowId xmlns:a16="http://schemas.microsoft.com/office/drawing/2014/main" val="2654920479"/>
                  </a:ext>
                </a:extLst>
              </a:tr>
              <a:tr h="221354">
                <a:tc>
                  <a:txBody>
                    <a:bodyPr/>
                    <a:lstStyle/>
                    <a:p>
                      <a:pPr algn="l" fontAlgn="ctr"/>
                      <a:r>
                        <a:rPr lang="en-US" sz="900" b="0" i="0" u="none" strike="noStrike">
                          <a:solidFill>
                            <a:srgbClr val="000000"/>
                          </a:solidFill>
                          <a:effectLst/>
                          <a:latin typeface="Arial" panose="020B0604020202020204" pitchFamily="34" charset="0"/>
                        </a:rPr>
                        <a:t>Japan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0.00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-0.10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-0.10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-0.10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-0.10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-0.10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-0.10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-0.10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-0.10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0.25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tc>
                  <a:txBody>
                    <a:bodyPr/>
                    <a:lstStyle/>
                    <a:p>
                      <a:pPr algn="ctr" fontAlgn="ctr"/>
                      <a:r>
                        <a:rPr lang="en-US" sz="900" b="0" i="0" u="none" strike="noStrike">
                          <a:solidFill>
                            <a:srgbClr val="000000"/>
                          </a:solidFill>
                          <a:effectLst/>
                          <a:latin typeface="Arial" panose="020B0604020202020204" pitchFamily="34" charset="0"/>
                        </a:rPr>
                        <a:t>0.75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tc>
                  <a:txBody>
                    <a:bodyPr/>
                    <a:lstStyle/>
                    <a:p>
                      <a:pPr algn="ctr" fontAlgn="ctr"/>
                      <a:r>
                        <a:rPr lang="en-US" sz="900" b="0" i="0" u="none" strike="noStrike">
                          <a:solidFill>
                            <a:srgbClr val="000000"/>
                          </a:solidFill>
                          <a:effectLst/>
                          <a:latin typeface="Arial" panose="020B0604020202020204" pitchFamily="34" charset="0"/>
                        </a:rPr>
                        <a:t>0.75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extLst>
                  <a:ext uri="{0D108BD9-81ED-4DB2-BD59-A6C34878D82A}">
                    <a16:rowId xmlns:a16="http://schemas.microsoft.com/office/drawing/2014/main" val="2096313754"/>
                  </a:ext>
                </a:extLst>
              </a:tr>
              <a:tr h="221354">
                <a:tc>
                  <a:txBody>
                    <a:bodyPr/>
                    <a:lstStyle/>
                    <a:p>
                      <a:pPr algn="l" fontAlgn="ctr"/>
                      <a:r>
                        <a:rPr lang="en-US" sz="900" b="0" i="0" u="none" strike="noStrike">
                          <a:solidFill>
                            <a:srgbClr val="000000"/>
                          </a:solidFill>
                          <a:effectLst/>
                          <a:latin typeface="Arial" panose="020B0604020202020204" pitchFamily="34" charset="0"/>
                        </a:rPr>
                        <a:t>Malaysia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3.04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3.00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2.91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3.18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3.00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1.75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1.75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2.75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3.00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3.00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tc>
                  <a:txBody>
                    <a:bodyPr/>
                    <a:lstStyle/>
                    <a:p>
                      <a:pPr algn="ctr" fontAlgn="ctr"/>
                      <a:r>
                        <a:rPr lang="en-US" sz="900" b="0" i="0" u="none" strike="noStrike">
                          <a:solidFill>
                            <a:srgbClr val="000000"/>
                          </a:solidFill>
                          <a:effectLst/>
                          <a:latin typeface="Arial" panose="020B0604020202020204" pitchFamily="34" charset="0"/>
                        </a:rPr>
                        <a:t>2.50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tc>
                  <a:txBody>
                    <a:bodyPr/>
                    <a:lstStyle/>
                    <a:p>
                      <a:pPr algn="ctr" fontAlgn="ctr"/>
                      <a:r>
                        <a:rPr lang="en-US" sz="900" b="0" i="0" u="none" strike="noStrike">
                          <a:solidFill>
                            <a:srgbClr val="000000"/>
                          </a:solidFill>
                          <a:effectLst/>
                          <a:latin typeface="Arial" panose="020B0604020202020204" pitchFamily="34" charset="0"/>
                        </a:rPr>
                        <a:t>2.00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extLst>
                  <a:ext uri="{0D108BD9-81ED-4DB2-BD59-A6C34878D82A}">
                    <a16:rowId xmlns:a16="http://schemas.microsoft.com/office/drawing/2014/main" val="3646459487"/>
                  </a:ext>
                </a:extLst>
              </a:tr>
              <a:tr h="221354">
                <a:tc>
                  <a:txBody>
                    <a:bodyPr/>
                    <a:lstStyle/>
                    <a:p>
                      <a:pPr algn="l" fontAlgn="ctr"/>
                      <a:r>
                        <a:rPr lang="en-US" sz="900" b="0" i="0" u="none" strike="noStrike">
                          <a:solidFill>
                            <a:srgbClr val="000000"/>
                          </a:solidFill>
                          <a:effectLst/>
                          <a:latin typeface="Arial" panose="020B0604020202020204" pitchFamily="34" charset="0"/>
                        </a:rPr>
                        <a:t>Philippines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4.00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3.00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3.00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4.75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4.00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2.00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2.00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5.50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6.50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5.75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tc>
                  <a:txBody>
                    <a:bodyPr/>
                    <a:lstStyle/>
                    <a:p>
                      <a:pPr algn="ctr" fontAlgn="ctr"/>
                      <a:r>
                        <a:rPr lang="en-US" sz="900" b="0" i="0" u="none" strike="noStrike">
                          <a:solidFill>
                            <a:srgbClr val="000000"/>
                          </a:solidFill>
                          <a:effectLst/>
                          <a:latin typeface="Arial" panose="020B0604020202020204" pitchFamily="34" charset="0"/>
                        </a:rPr>
                        <a:t>4.50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tc>
                  <a:txBody>
                    <a:bodyPr/>
                    <a:lstStyle/>
                    <a:p>
                      <a:pPr algn="ctr" fontAlgn="ctr"/>
                      <a:r>
                        <a:rPr lang="en-US" sz="900" b="0" i="0" u="none" strike="noStrike">
                          <a:solidFill>
                            <a:srgbClr val="000000"/>
                          </a:solidFill>
                          <a:effectLst/>
                          <a:latin typeface="Arial" panose="020B0604020202020204" pitchFamily="34" charset="0"/>
                        </a:rPr>
                        <a:t>4.00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extLst>
                  <a:ext uri="{0D108BD9-81ED-4DB2-BD59-A6C34878D82A}">
                    <a16:rowId xmlns:a16="http://schemas.microsoft.com/office/drawing/2014/main" val="2092747225"/>
                  </a:ext>
                </a:extLst>
              </a:tr>
              <a:tr h="221354">
                <a:tc>
                  <a:txBody>
                    <a:bodyPr/>
                    <a:lstStyle/>
                    <a:p>
                      <a:pPr algn="l" fontAlgn="ctr"/>
                      <a:r>
                        <a:rPr lang="en-US" sz="900" b="0" i="0" u="none" strike="noStrike">
                          <a:solidFill>
                            <a:srgbClr val="000000"/>
                          </a:solidFill>
                          <a:effectLst/>
                          <a:latin typeface="Arial" panose="020B0604020202020204" pitchFamily="34" charset="0"/>
                        </a:rPr>
                        <a:t>Singapore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1.19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0.97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1.50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1.89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1.77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0.41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0.44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4.00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4.06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3.30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tc>
                  <a:txBody>
                    <a:bodyPr/>
                    <a:lstStyle/>
                    <a:p>
                      <a:pPr algn="ctr" fontAlgn="ctr"/>
                      <a:r>
                        <a:rPr lang="en-US" sz="900" b="0" i="0" u="none" strike="noStrike">
                          <a:solidFill>
                            <a:srgbClr val="000000"/>
                          </a:solidFill>
                          <a:effectLst/>
                          <a:latin typeface="Arial" panose="020B0604020202020204" pitchFamily="34" charset="0"/>
                        </a:rPr>
                        <a:t>2.10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tc>
                  <a:txBody>
                    <a:bodyPr/>
                    <a:lstStyle/>
                    <a:p>
                      <a:pPr algn="ctr" fontAlgn="ctr"/>
                      <a:r>
                        <a:rPr lang="en-US" sz="900" b="0" i="0" u="none" strike="noStrike">
                          <a:solidFill>
                            <a:srgbClr val="000000"/>
                          </a:solidFill>
                          <a:effectLst/>
                          <a:latin typeface="Arial" panose="020B0604020202020204" pitchFamily="34" charset="0"/>
                        </a:rPr>
                        <a:t>1.60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extLst>
                  <a:ext uri="{0D108BD9-81ED-4DB2-BD59-A6C34878D82A}">
                    <a16:rowId xmlns:a16="http://schemas.microsoft.com/office/drawing/2014/main" val="769272180"/>
                  </a:ext>
                </a:extLst>
              </a:tr>
              <a:tr h="221354">
                <a:tc>
                  <a:txBody>
                    <a:bodyPr/>
                    <a:lstStyle/>
                    <a:p>
                      <a:pPr algn="l" fontAlgn="ctr"/>
                      <a:r>
                        <a:rPr lang="en-US" sz="900" b="0" i="0" u="none" strike="noStrike" dirty="0">
                          <a:solidFill>
                            <a:srgbClr val="000000"/>
                          </a:solidFill>
                          <a:effectLst/>
                          <a:latin typeface="Arial" panose="020B0604020202020204" pitchFamily="34" charset="0"/>
                        </a:rPr>
                        <a:t>South Korea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1.50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1.25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1.50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1.75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1.25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0.50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1.00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3.25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3.50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3.00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tc>
                  <a:txBody>
                    <a:bodyPr/>
                    <a:lstStyle/>
                    <a:p>
                      <a:pPr algn="ctr" fontAlgn="ctr"/>
                      <a:r>
                        <a:rPr lang="en-US" sz="900" b="0" i="0" u="none" strike="noStrike">
                          <a:solidFill>
                            <a:srgbClr val="000000"/>
                          </a:solidFill>
                          <a:effectLst/>
                          <a:latin typeface="Arial" panose="020B0604020202020204" pitchFamily="34" charset="0"/>
                        </a:rPr>
                        <a:t>2.00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tc>
                  <a:txBody>
                    <a:bodyPr/>
                    <a:lstStyle/>
                    <a:p>
                      <a:pPr algn="ctr" fontAlgn="ctr"/>
                      <a:r>
                        <a:rPr lang="en-US" sz="900" b="0" i="0" u="none" strike="noStrike">
                          <a:solidFill>
                            <a:srgbClr val="000000"/>
                          </a:solidFill>
                          <a:effectLst/>
                          <a:latin typeface="Arial" panose="020B0604020202020204" pitchFamily="34" charset="0"/>
                        </a:rPr>
                        <a:t>2.00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extLst>
                  <a:ext uri="{0D108BD9-81ED-4DB2-BD59-A6C34878D82A}">
                    <a16:rowId xmlns:a16="http://schemas.microsoft.com/office/drawing/2014/main" val="1331453178"/>
                  </a:ext>
                </a:extLst>
              </a:tr>
              <a:tr h="221354">
                <a:tc>
                  <a:txBody>
                    <a:bodyPr/>
                    <a:lstStyle/>
                    <a:p>
                      <a:pPr algn="l" fontAlgn="ctr"/>
                      <a:r>
                        <a:rPr lang="en-US" sz="900" b="0" i="0" u="none" strike="noStrike">
                          <a:solidFill>
                            <a:srgbClr val="000000"/>
                          </a:solidFill>
                          <a:effectLst/>
                          <a:latin typeface="Arial" panose="020B0604020202020204" pitchFamily="34" charset="0"/>
                        </a:rPr>
                        <a:t>Taiwan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1.625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1.375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1.375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1.375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1.375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1.125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1.125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1.750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1.88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2.000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tc>
                  <a:txBody>
                    <a:bodyPr/>
                    <a:lstStyle/>
                    <a:p>
                      <a:pPr algn="ctr" fontAlgn="ctr"/>
                      <a:r>
                        <a:rPr lang="en-US" sz="900" b="0" i="0" u="none" strike="noStrike">
                          <a:solidFill>
                            <a:srgbClr val="000000"/>
                          </a:solidFill>
                          <a:effectLst/>
                          <a:latin typeface="Arial" panose="020B0604020202020204" pitchFamily="34" charset="0"/>
                        </a:rPr>
                        <a:t>1.875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tc>
                  <a:txBody>
                    <a:bodyPr/>
                    <a:lstStyle/>
                    <a:p>
                      <a:pPr algn="ctr" fontAlgn="ctr"/>
                      <a:r>
                        <a:rPr lang="en-US" sz="900" b="0" i="0" u="none" strike="noStrike">
                          <a:solidFill>
                            <a:srgbClr val="000000"/>
                          </a:solidFill>
                          <a:effectLst/>
                          <a:latin typeface="Arial" panose="020B0604020202020204" pitchFamily="34" charset="0"/>
                        </a:rPr>
                        <a:t>1.750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extLst>
                  <a:ext uri="{0D108BD9-81ED-4DB2-BD59-A6C34878D82A}">
                    <a16:rowId xmlns:a16="http://schemas.microsoft.com/office/drawing/2014/main" val="165581728"/>
                  </a:ext>
                </a:extLst>
              </a:tr>
              <a:tr h="221354">
                <a:tc>
                  <a:txBody>
                    <a:bodyPr/>
                    <a:lstStyle/>
                    <a:p>
                      <a:pPr algn="l" fontAlgn="ctr"/>
                      <a:r>
                        <a:rPr lang="en-US" sz="900" b="0" i="0" u="none" strike="noStrike">
                          <a:solidFill>
                            <a:srgbClr val="000000"/>
                          </a:solidFill>
                          <a:effectLst/>
                          <a:latin typeface="Arial" panose="020B0604020202020204" pitchFamily="34" charset="0"/>
                        </a:rPr>
                        <a:t>Thailand</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1.50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1.50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1.50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1.75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1.25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0.50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0.50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1.25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2.50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2.25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tc>
                  <a:txBody>
                    <a:bodyPr/>
                    <a:lstStyle/>
                    <a:p>
                      <a:pPr algn="ctr" fontAlgn="ctr"/>
                      <a:r>
                        <a:rPr lang="en-US" sz="900" b="0" i="0" u="none" strike="noStrike">
                          <a:solidFill>
                            <a:srgbClr val="000000"/>
                          </a:solidFill>
                          <a:effectLst/>
                          <a:latin typeface="Arial" panose="020B0604020202020204" pitchFamily="34" charset="0"/>
                        </a:rPr>
                        <a:t>1.50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tc>
                  <a:txBody>
                    <a:bodyPr/>
                    <a:lstStyle/>
                    <a:p>
                      <a:pPr algn="ctr" fontAlgn="ctr"/>
                      <a:r>
                        <a:rPr lang="en-US" sz="900" b="0" i="0" u="none" strike="noStrike">
                          <a:solidFill>
                            <a:srgbClr val="000000"/>
                          </a:solidFill>
                          <a:effectLst/>
                          <a:latin typeface="Arial" panose="020B0604020202020204" pitchFamily="34" charset="0"/>
                        </a:rPr>
                        <a:t>1.00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C0DA"/>
                    </a:solidFill>
                  </a:tcPr>
                </a:tc>
                <a:extLst>
                  <a:ext uri="{0D108BD9-81ED-4DB2-BD59-A6C34878D82A}">
                    <a16:rowId xmlns:a16="http://schemas.microsoft.com/office/drawing/2014/main" val="982327016"/>
                  </a:ext>
                </a:extLst>
              </a:tr>
              <a:tr h="221354">
                <a:tc>
                  <a:txBody>
                    <a:bodyPr/>
                    <a:lstStyle/>
                    <a:p>
                      <a:pPr algn="l" fontAlgn="ctr"/>
                      <a:r>
                        <a:rPr lang="en-US" sz="900" b="0" i="0" u="none" strike="noStrike">
                          <a:solidFill>
                            <a:srgbClr val="000000"/>
                          </a:solidFill>
                          <a:effectLst/>
                          <a:latin typeface="Arial" panose="020B0604020202020204" pitchFamily="34" charset="0"/>
                        </a:rPr>
                        <a:t>Vietnam</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6.50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6.50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6.25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6.25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6.00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4.00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4.00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6.00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900" b="0" i="0" u="none" strike="noStrike">
                          <a:solidFill>
                            <a:srgbClr val="000000"/>
                          </a:solidFill>
                          <a:effectLst/>
                          <a:latin typeface="Arial" panose="020B0604020202020204" pitchFamily="34" charset="0"/>
                        </a:rPr>
                        <a:t>4.50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Arial" panose="020B0604020202020204" pitchFamily="34" charset="0"/>
                        </a:rPr>
                        <a:t>4.50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CC0DA"/>
                    </a:solidFill>
                  </a:tcPr>
                </a:tc>
                <a:tc>
                  <a:txBody>
                    <a:bodyPr/>
                    <a:lstStyle/>
                    <a:p>
                      <a:pPr algn="ctr" fontAlgn="ctr"/>
                      <a:r>
                        <a:rPr lang="en-US" sz="900" b="0" i="0" u="none" strike="noStrike">
                          <a:solidFill>
                            <a:srgbClr val="000000"/>
                          </a:solidFill>
                          <a:effectLst/>
                          <a:latin typeface="Arial" panose="020B0604020202020204" pitchFamily="34" charset="0"/>
                        </a:rPr>
                        <a:t>3.00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CC0DA"/>
                    </a:solidFill>
                  </a:tcPr>
                </a:tc>
                <a:tc>
                  <a:txBody>
                    <a:bodyPr/>
                    <a:lstStyle/>
                    <a:p>
                      <a:pPr algn="ctr" fontAlgn="ctr"/>
                      <a:r>
                        <a:rPr lang="en-US" sz="900" b="0" i="0" u="none" strike="noStrike" dirty="0">
                          <a:solidFill>
                            <a:srgbClr val="000000"/>
                          </a:solidFill>
                          <a:effectLst/>
                          <a:latin typeface="Arial" panose="020B0604020202020204" pitchFamily="34" charset="0"/>
                        </a:rPr>
                        <a:t>2.50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CC0DA"/>
                    </a:solidFill>
                  </a:tcPr>
                </a:tc>
                <a:extLst>
                  <a:ext uri="{0D108BD9-81ED-4DB2-BD59-A6C34878D82A}">
                    <a16:rowId xmlns:a16="http://schemas.microsoft.com/office/drawing/2014/main" val="1072695821"/>
                  </a:ext>
                </a:extLst>
              </a:tr>
            </a:tbl>
          </a:graphicData>
        </a:graphic>
      </p:graphicFrame>
      <p:sp>
        <p:nvSpPr>
          <p:cNvPr id="10" name="TextBox 9">
            <a:extLst>
              <a:ext uri="{FF2B5EF4-FFF2-40B4-BE49-F238E27FC236}">
                <a16:creationId xmlns:a16="http://schemas.microsoft.com/office/drawing/2014/main" id="{57524766-A69D-63A4-3901-7B8ABE229BF0}"/>
              </a:ext>
            </a:extLst>
          </p:cNvPr>
          <p:cNvSpPr txBox="1"/>
          <p:nvPr/>
        </p:nvSpPr>
        <p:spPr>
          <a:xfrm>
            <a:off x="539750" y="4191912"/>
            <a:ext cx="1803955" cy="323165"/>
          </a:xfrm>
          <a:prstGeom prst="rect">
            <a:avLst/>
          </a:prstGeom>
          <a:noFill/>
        </p:spPr>
        <p:txBody>
          <a:bodyPr wrap="square" lIns="0" rIns="0" rtlCol="0">
            <a:spAutoFit/>
          </a:bodyPr>
          <a:lstStyle/>
          <a:p>
            <a:r>
              <a:rPr lang="en-US" altLang="zh-CN" sz="750" dirty="0">
                <a:latin typeface="Arial" panose="020B0604020202020204" pitchFamily="34" charset="0"/>
                <a:cs typeface="Arial" panose="020B0604020202020204" pitchFamily="34" charset="0"/>
              </a:rPr>
              <a:t>N.B. As of 4 June 2025.</a:t>
            </a:r>
          </a:p>
          <a:p>
            <a:r>
              <a:rPr lang="en-US" altLang="zh-CN" sz="750" dirty="0">
                <a:latin typeface="Arial" panose="020B0604020202020204" pitchFamily="34" charset="0"/>
                <a:cs typeface="Arial" panose="020B0604020202020204" pitchFamily="34" charset="0"/>
              </a:rPr>
              <a:t>Source: Natixis, Bloomberg </a:t>
            </a:r>
            <a:endParaRPr lang="en-US" sz="7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38491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145A9-35DE-D6CB-837B-182AA6835185}"/>
              </a:ext>
            </a:extLst>
          </p:cNvPr>
          <p:cNvSpPr>
            <a:spLocks noGrp="1"/>
          </p:cNvSpPr>
          <p:nvPr>
            <p:ph type="title"/>
          </p:nvPr>
        </p:nvSpPr>
        <p:spPr>
          <a:xfrm>
            <a:off x="539751" y="303610"/>
            <a:ext cx="8064500" cy="411209"/>
          </a:xfrm>
        </p:spPr>
        <p:txBody>
          <a:bodyPr anchor="ctr"/>
          <a:lstStyle/>
          <a:p>
            <a:r>
              <a:rPr lang="en-US" sz="1950" dirty="0">
                <a:latin typeface="Inter" panose="02000503000000020004" pitchFamily="2" charset="0"/>
                <a:ea typeface="Inter" panose="02000503000000020004" pitchFamily="2" charset="0"/>
              </a:rPr>
              <a:t>G10: FX Forecasts</a:t>
            </a:r>
          </a:p>
        </p:txBody>
      </p:sp>
      <p:sp>
        <p:nvSpPr>
          <p:cNvPr id="4" name="Slide Number Placeholder 3">
            <a:extLst>
              <a:ext uri="{FF2B5EF4-FFF2-40B4-BE49-F238E27FC236}">
                <a16:creationId xmlns:a16="http://schemas.microsoft.com/office/drawing/2014/main" id="{6E273BC8-BB6B-7E90-891B-9177C1F06EFC}"/>
              </a:ext>
            </a:extLst>
          </p:cNvPr>
          <p:cNvSpPr>
            <a:spLocks noGrp="1"/>
          </p:cNvSpPr>
          <p:nvPr>
            <p:ph type="sldNum" sz="quarter" idx="11"/>
          </p:nvPr>
        </p:nvSpPr>
        <p:spPr/>
        <p:txBody>
          <a:bodyPr/>
          <a:lstStyle/>
          <a:p>
            <a:pPr>
              <a:defRPr/>
            </a:pPr>
            <a:fld id="{D65D56CB-8290-4AD4-92E8-B8E13A68A8FF}" type="slidenum">
              <a:rPr lang="fr-FR" altLang="fr-FR" smtClean="0">
                <a:latin typeface="Inter" panose="02000503000000020004"/>
              </a:rPr>
              <a:pPr>
                <a:defRPr/>
              </a:pPr>
              <a:t>44</a:t>
            </a:fld>
            <a:endParaRPr lang="fr-FR" altLang="fr-FR" dirty="0">
              <a:latin typeface="Inter" panose="02000503000000020004"/>
            </a:endParaRPr>
          </a:p>
        </p:txBody>
      </p:sp>
      <p:sp>
        <p:nvSpPr>
          <p:cNvPr id="8" name="Rectangle 7">
            <a:extLst>
              <a:ext uri="{FF2B5EF4-FFF2-40B4-BE49-F238E27FC236}">
                <a16:creationId xmlns:a16="http://schemas.microsoft.com/office/drawing/2014/main" id="{6F58CA44-C64E-B3C1-AB16-BB611B3F52AC}"/>
              </a:ext>
            </a:extLst>
          </p:cNvPr>
          <p:cNvSpPr/>
          <p:nvPr/>
        </p:nvSpPr>
        <p:spPr>
          <a:xfrm>
            <a:off x="361275" y="303610"/>
            <a:ext cx="68938" cy="411209"/>
          </a:xfrm>
          <a:prstGeom prst="rect">
            <a:avLst/>
          </a:prstGeom>
          <a:solidFill>
            <a:srgbClr val="581D74"/>
          </a:solidFill>
          <a:ln w="12700" cap="flat" cmpd="sng" algn="ctr">
            <a:noFill/>
            <a:prstDash val="solid"/>
            <a:miter lim="800000"/>
          </a:ln>
          <a:effectLst/>
        </p:spPr>
        <p:txBody>
          <a:bodyPr anchor="ctr"/>
          <a:lstStyle/>
          <a:p>
            <a:pPr algn="ctr" defTabSz="342900" eaLnBrk="1" fontAlgn="auto" hangingPunct="1">
              <a:spcBef>
                <a:spcPts val="0"/>
              </a:spcBef>
              <a:spcAft>
                <a:spcPts val="0"/>
              </a:spcAft>
              <a:defRPr/>
            </a:pPr>
            <a:endParaRPr lang="fr-FR" sz="2250" kern="0">
              <a:solidFill>
                <a:srgbClr val="FFFFFF"/>
              </a:solidFill>
              <a:latin typeface="Montserrat ExtraBold" pitchFamily="2" charset="0"/>
              <a:sym typeface="Arial"/>
            </a:endParaRPr>
          </a:p>
        </p:txBody>
      </p:sp>
      <p:sp>
        <p:nvSpPr>
          <p:cNvPr id="10" name="TextBox 9">
            <a:extLst>
              <a:ext uri="{FF2B5EF4-FFF2-40B4-BE49-F238E27FC236}">
                <a16:creationId xmlns:a16="http://schemas.microsoft.com/office/drawing/2014/main" id="{57524766-A69D-63A4-3901-7B8ABE229BF0}"/>
              </a:ext>
            </a:extLst>
          </p:cNvPr>
          <p:cNvSpPr txBox="1"/>
          <p:nvPr/>
        </p:nvSpPr>
        <p:spPr>
          <a:xfrm>
            <a:off x="1257300" y="4196815"/>
            <a:ext cx="1803955" cy="323165"/>
          </a:xfrm>
          <a:prstGeom prst="rect">
            <a:avLst/>
          </a:prstGeom>
          <a:noFill/>
        </p:spPr>
        <p:txBody>
          <a:bodyPr wrap="square" lIns="0" rIns="0" rtlCol="0">
            <a:spAutoFit/>
          </a:bodyPr>
          <a:lstStyle/>
          <a:p>
            <a:r>
              <a:rPr lang="en-US" altLang="zh-CN" sz="750" dirty="0">
                <a:latin typeface="Arial" panose="020B0604020202020204" pitchFamily="34" charset="0"/>
                <a:cs typeface="Arial" panose="020B0604020202020204" pitchFamily="34" charset="0"/>
              </a:rPr>
              <a:t>N.B. As of 4 June 2025.</a:t>
            </a:r>
          </a:p>
          <a:p>
            <a:r>
              <a:rPr lang="en-US" altLang="zh-CN" sz="750" dirty="0">
                <a:latin typeface="Arial" panose="020B0604020202020204" pitchFamily="34" charset="0"/>
                <a:cs typeface="Arial" panose="020B0604020202020204" pitchFamily="34" charset="0"/>
              </a:rPr>
              <a:t>Source: Natixis, Bloomberg </a:t>
            </a:r>
            <a:endParaRPr lang="en-US" sz="750" dirty="0">
              <a:latin typeface="Arial" panose="020B0604020202020204" pitchFamily="34" charset="0"/>
              <a:cs typeface="Arial" panose="020B0604020202020204" pitchFamily="34" charset="0"/>
            </a:endParaRPr>
          </a:p>
        </p:txBody>
      </p:sp>
      <p:graphicFrame>
        <p:nvGraphicFramePr>
          <p:cNvPr id="13" name="Table 12">
            <a:extLst>
              <a:ext uri="{FF2B5EF4-FFF2-40B4-BE49-F238E27FC236}">
                <a16:creationId xmlns:a16="http://schemas.microsoft.com/office/drawing/2014/main" id="{4E7CF947-3573-6516-2AD5-92D30F3977B1}"/>
              </a:ext>
            </a:extLst>
          </p:cNvPr>
          <p:cNvGraphicFramePr>
            <a:graphicFrameLocks noGrp="1"/>
          </p:cNvGraphicFramePr>
          <p:nvPr/>
        </p:nvGraphicFramePr>
        <p:xfrm>
          <a:off x="1257300" y="850571"/>
          <a:ext cx="6629400" cy="3346244"/>
        </p:xfrm>
        <a:graphic>
          <a:graphicData uri="http://schemas.openxmlformats.org/drawingml/2006/table">
            <a:tbl>
              <a:tblPr/>
              <a:tblGrid>
                <a:gridCol w="962025">
                  <a:extLst>
                    <a:ext uri="{9D8B030D-6E8A-4147-A177-3AD203B41FA5}">
                      <a16:colId xmlns:a16="http://schemas.microsoft.com/office/drawing/2014/main" val="3915747453"/>
                    </a:ext>
                  </a:extLst>
                </a:gridCol>
                <a:gridCol w="809625">
                  <a:extLst>
                    <a:ext uri="{9D8B030D-6E8A-4147-A177-3AD203B41FA5}">
                      <a16:colId xmlns:a16="http://schemas.microsoft.com/office/drawing/2014/main" val="1529080023"/>
                    </a:ext>
                  </a:extLst>
                </a:gridCol>
                <a:gridCol w="809625">
                  <a:extLst>
                    <a:ext uri="{9D8B030D-6E8A-4147-A177-3AD203B41FA5}">
                      <a16:colId xmlns:a16="http://schemas.microsoft.com/office/drawing/2014/main" val="2526793829"/>
                    </a:ext>
                  </a:extLst>
                </a:gridCol>
                <a:gridCol w="809625">
                  <a:extLst>
                    <a:ext uri="{9D8B030D-6E8A-4147-A177-3AD203B41FA5}">
                      <a16:colId xmlns:a16="http://schemas.microsoft.com/office/drawing/2014/main" val="426112022"/>
                    </a:ext>
                  </a:extLst>
                </a:gridCol>
                <a:gridCol w="809625">
                  <a:extLst>
                    <a:ext uri="{9D8B030D-6E8A-4147-A177-3AD203B41FA5}">
                      <a16:colId xmlns:a16="http://schemas.microsoft.com/office/drawing/2014/main" val="3941687227"/>
                    </a:ext>
                  </a:extLst>
                </a:gridCol>
                <a:gridCol w="809625">
                  <a:extLst>
                    <a:ext uri="{9D8B030D-6E8A-4147-A177-3AD203B41FA5}">
                      <a16:colId xmlns:a16="http://schemas.microsoft.com/office/drawing/2014/main" val="2746205929"/>
                    </a:ext>
                  </a:extLst>
                </a:gridCol>
                <a:gridCol w="809625">
                  <a:extLst>
                    <a:ext uri="{9D8B030D-6E8A-4147-A177-3AD203B41FA5}">
                      <a16:colId xmlns:a16="http://schemas.microsoft.com/office/drawing/2014/main" val="3779450555"/>
                    </a:ext>
                  </a:extLst>
                </a:gridCol>
                <a:gridCol w="809625">
                  <a:extLst>
                    <a:ext uri="{9D8B030D-6E8A-4147-A177-3AD203B41FA5}">
                      <a16:colId xmlns:a16="http://schemas.microsoft.com/office/drawing/2014/main" val="1030133259"/>
                    </a:ext>
                  </a:extLst>
                </a:gridCol>
              </a:tblGrid>
              <a:tr h="254699">
                <a:tc>
                  <a:txBody>
                    <a:bodyPr/>
                    <a:lstStyle/>
                    <a:p>
                      <a:pPr algn="l" fontAlgn="b"/>
                      <a:r>
                        <a:rPr lang="en-US" sz="1100" b="1" i="0" u="none" strike="noStrike" dirty="0">
                          <a:solidFill>
                            <a:srgbClr val="FFFFFF"/>
                          </a:solidFill>
                          <a:effectLst/>
                          <a:latin typeface="Arial" panose="020B0604020202020204" pitchFamily="34" charset="0"/>
                        </a:rPr>
                        <a:t>G10</a:t>
                      </a:r>
                    </a:p>
                  </a:txBody>
                  <a:tcPr marL="4763" marR="4763" marT="476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81D74"/>
                    </a:solidFill>
                  </a:tcPr>
                </a:tc>
                <a:tc>
                  <a:txBody>
                    <a:bodyPr/>
                    <a:lstStyle/>
                    <a:p>
                      <a:pPr algn="ctr" fontAlgn="ctr"/>
                      <a:r>
                        <a:rPr lang="en-US" sz="1100" b="1" i="0" u="none" strike="noStrike" dirty="0">
                          <a:solidFill>
                            <a:srgbClr val="FFFFFF"/>
                          </a:solidFill>
                          <a:effectLst/>
                          <a:latin typeface="Arial" panose="020B0604020202020204" pitchFamily="34" charset="0"/>
                        </a:rPr>
                        <a:t>4-Apr</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81D74"/>
                    </a:solidFill>
                  </a:tcPr>
                </a:tc>
                <a:tc>
                  <a:txBody>
                    <a:bodyPr/>
                    <a:lstStyle/>
                    <a:p>
                      <a:pPr algn="ctr" fontAlgn="ctr"/>
                      <a:r>
                        <a:rPr lang="en-US" sz="1100" b="1" i="0" u="none" strike="noStrike" dirty="0">
                          <a:solidFill>
                            <a:srgbClr val="FFFFFF"/>
                          </a:solidFill>
                          <a:effectLst/>
                          <a:latin typeface="Arial" panose="020B0604020202020204" pitchFamily="34" charset="0"/>
                        </a:rPr>
                        <a:t>3 </a:t>
                      </a:r>
                      <a:r>
                        <a:rPr lang="en-US" sz="1100" b="1" i="0" u="none" strike="noStrike" dirty="0" err="1">
                          <a:solidFill>
                            <a:srgbClr val="FFFFFF"/>
                          </a:solidFill>
                          <a:effectLst/>
                          <a:latin typeface="Arial" panose="020B0604020202020204" pitchFamily="34" charset="0"/>
                        </a:rPr>
                        <a:t>mth</a:t>
                      </a:r>
                      <a:endParaRPr lang="en-US" sz="1100" b="1" i="0" u="none" strike="noStrike" dirty="0">
                        <a:solidFill>
                          <a:srgbClr val="FFFFFF"/>
                        </a:solidFill>
                        <a:effectLst/>
                        <a:latin typeface="Arial" panose="020B0604020202020204" pitchFamily="34" charset="0"/>
                      </a:endParaRP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81D74"/>
                    </a:solidFill>
                  </a:tcPr>
                </a:tc>
                <a:tc>
                  <a:txBody>
                    <a:bodyPr/>
                    <a:lstStyle/>
                    <a:p>
                      <a:pPr algn="ctr" fontAlgn="ctr"/>
                      <a:r>
                        <a:rPr lang="en-US" sz="1100" b="1" i="0" u="none" strike="noStrike" dirty="0">
                          <a:solidFill>
                            <a:srgbClr val="FFFFFF"/>
                          </a:solidFill>
                          <a:effectLst/>
                          <a:latin typeface="Arial" panose="020B0604020202020204" pitchFamily="34" charset="0"/>
                        </a:rPr>
                        <a:t>6 </a:t>
                      </a:r>
                      <a:r>
                        <a:rPr lang="en-US" sz="1100" b="1" i="0" u="none" strike="noStrike" dirty="0" err="1">
                          <a:solidFill>
                            <a:srgbClr val="FFFFFF"/>
                          </a:solidFill>
                          <a:effectLst/>
                          <a:latin typeface="Arial" panose="020B0604020202020204" pitchFamily="34" charset="0"/>
                        </a:rPr>
                        <a:t>mth</a:t>
                      </a:r>
                      <a:endParaRPr lang="en-US" sz="1100" b="1" i="0" u="none" strike="noStrike" dirty="0">
                        <a:solidFill>
                          <a:srgbClr val="FFFFFF"/>
                        </a:solidFill>
                        <a:effectLst/>
                        <a:latin typeface="Arial" panose="020B0604020202020204" pitchFamily="34" charset="0"/>
                      </a:endParaRP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81D74"/>
                    </a:solidFill>
                  </a:tcPr>
                </a:tc>
                <a:tc>
                  <a:txBody>
                    <a:bodyPr/>
                    <a:lstStyle/>
                    <a:p>
                      <a:pPr algn="ctr" fontAlgn="ctr"/>
                      <a:r>
                        <a:rPr lang="en-US" sz="1100" b="1" i="0" u="none" strike="noStrike" dirty="0">
                          <a:solidFill>
                            <a:srgbClr val="FFFFFF"/>
                          </a:solidFill>
                          <a:effectLst/>
                          <a:latin typeface="Arial" panose="020B0604020202020204" pitchFamily="34" charset="0"/>
                        </a:rPr>
                        <a:t>9 </a:t>
                      </a:r>
                      <a:r>
                        <a:rPr lang="en-US" sz="1100" b="1" i="0" u="none" strike="noStrike" dirty="0" err="1">
                          <a:solidFill>
                            <a:srgbClr val="FFFFFF"/>
                          </a:solidFill>
                          <a:effectLst/>
                          <a:latin typeface="Arial" panose="020B0604020202020204" pitchFamily="34" charset="0"/>
                        </a:rPr>
                        <a:t>mth</a:t>
                      </a:r>
                      <a:endParaRPr lang="en-US" sz="1100" b="1" i="0" u="none" strike="noStrike" dirty="0">
                        <a:solidFill>
                          <a:srgbClr val="FFFFFF"/>
                        </a:solidFill>
                        <a:effectLst/>
                        <a:latin typeface="Arial" panose="020B0604020202020204" pitchFamily="34" charset="0"/>
                      </a:endParaRP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81D74"/>
                    </a:solidFill>
                  </a:tcPr>
                </a:tc>
                <a:tc>
                  <a:txBody>
                    <a:bodyPr/>
                    <a:lstStyle/>
                    <a:p>
                      <a:pPr algn="ctr" fontAlgn="ctr"/>
                      <a:r>
                        <a:rPr lang="en-US" sz="1100" b="1" i="0" u="none" strike="noStrike" dirty="0">
                          <a:solidFill>
                            <a:srgbClr val="FFFFFF"/>
                          </a:solidFill>
                          <a:effectLst/>
                          <a:latin typeface="Arial" panose="020B0604020202020204" pitchFamily="34" charset="0"/>
                        </a:rPr>
                        <a:t>12 </a:t>
                      </a:r>
                      <a:r>
                        <a:rPr lang="en-US" sz="1100" b="1" i="0" u="none" strike="noStrike" dirty="0" err="1">
                          <a:solidFill>
                            <a:srgbClr val="FFFFFF"/>
                          </a:solidFill>
                          <a:effectLst/>
                          <a:latin typeface="Arial" panose="020B0604020202020204" pitchFamily="34" charset="0"/>
                        </a:rPr>
                        <a:t>mth</a:t>
                      </a:r>
                      <a:endParaRPr lang="en-US" sz="1100" b="1" i="0" u="none" strike="noStrike" dirty="0">
                        <a:solidFill>
                          <a:srgbClr val="FFFFFF"/>
                        </a:solidFill>
                        <a:effectLst/>
                        <a:latin typeface="Arial" panose="020B0604020202020204" pitchFamily="34" charset="0"/>
                      </a:endParaRP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81D74"/>
                    </a:solidFill>
                  </a:tcPr>
                </a:tc>
                <a:tc>
                  <a:txBody>
                    <a:bodyPr/>
                    <a:lstStyle/>
                    <a:p>
                      <a:pPr algn="ctr" fontAlgn="ctr"/>
                      <a:r>
                        <a:rPr lang="en-US" sz="1100" b="1" i="0" u="none" strike="noStrike" dirty="0">
                          <a:solidFill>
                            <a:srgbClr val="FFFFFF"/>
                          </a:solidFill>
                          <a:effectLst/>
                          <a:latin typeface="Arial" panose="020B0604020202020204" pitchFamily="34" charset="0"/>
                        </a:rPr>
                        <a:t>15 </a:t>
                      </a:r>
                      <a:r>
                        <a:rPr lang="en-US" sz="1100" b="1" i="0" u="none" strike="noStrike" dirty="0" err="1">
                          <a:solidFill>
                            <a:srgbClr val="FFFFFF"/>
                          </a:solidFill>
                          <a:effectLst/>
                          <a:latin typeface="Arial" panose="020B0604020202020204" pitchFamily="34" charset="0"/>
                        </a:rPr>
                        <a:t>mth</a:t>
                      </a:r>
                      <a:endParaRPr lang="en-US" sz="1100" b="1" i="0" u="none" strike="noStrike" dirty="0">
                        <a:solidFill>
                          <a:srgbClr val="FFFFFF"/>
                        </a:solidFill>
                        <a:effectLst/>
                        <a:latin typeface="Arial" panose="020B0604020202020204" pitchFamily="34" charset="0"/>
                      </a:endParaRP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81D74"/>
                    </a:solidFill>
                  </a:tcPr>
                </a:tc>
                <a:tc>
                  <a:txBody>
                    <a:bodyPr/>
                    <a:lstStyle/>
                    <a:p>
                      <a:pPr algn="ctr" fontAlgn="ctr"/>
                      <a:r>
                        <a:rPr lang="en-US" sz="1100" b="1" i="0" u="none" strike="noStrike" dirty="0">
                          <a:solidFill>
                            <a:srgbClr val="FFFFFF"/>
                          </a:solidFill>
                          <a:effectLst/>
                          <a:latin typeface="Arial" panose="020B0604020202020204" pitchFamily="34" charset="0"/>
                        </a:rPr>
                        <a:t>18 </a:t>
                      </a:r>
                      <a:r>
                        <a:rPr lang="en-US" sz="1100" b="1" i="0" u="none" strike="noStrike" dirty="0" err="1">
                          <a:solidFill>
                            <a:srgbClr val="FFFFFF"/>
                          </a:solidFill>
                          <a:effectLst/>
                          <a:latin typeface="Arial" panose="020B0604020202020204" pitchFamily="34" charset="0"/>
                        </a:rPr>
                        <a:t>mth</a:t>
                      </a:r>
                      <a:endParaRPr lang="en-US" sz="1100" b="1" i="0" u="none" strike="noStrike" dirty="0">
                        <a:solidFill>
                          <a:srgbClr val="FFFFFF"/>
                        </a:solidFill>
                        <a:effectLst/>
                        <a:latin typeface="Arial" panose="020B0604020202020204" pitchFamily="34" charset="0"/>
                      </a:endParaRPr>
                    </a:p>
                  </a:txBody>
                  <a:tcPr marL="4763" marR="4763" marT="476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81D74"/>
                    </a:solidFill>
                  </a:tcPr>
                </a:tc>
                <a:extLst>
                  <a:ext uri="{0D108BD9-81ED-4DB2-BD59-A6C34878D82A}">
                    <a16:rowId xmlns:a16="http://schemas.microsoft.com/office/drawing/2014/main" val="841312928"/>
                  </a:ext>
                </a:extLst>
              </a:tr>
              <a:tr h="206103">
                <a:tc>
                  <a:txBody>
                    <a:bodyPr/>
                    <a:lstStyle/>
                    <a:p>
                      <a:pPr algn="l" fontAlgn="b"/>
                      <a:r>
                        <a:rPr lang="en-US" sz="900" b="0" i="0" u="none" strike="noStrike" dirty="0">
                          <a:solidFill>
                            <a:srgbClr val="000000"/>
                          </a:solidFill>
                          <a:effectLst/>
                          <a:latin typeface="Arial" panose="020B0604020202020204" pitchFamily="34" charset="0"/>
                        </a:rPr>
                        <a:t>DXY</a:t>
                      </a:r>
                    </a:p>
                  </a:txBody>
                  <a:tcPr marL="85725" marR="4763" marT="476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99.21</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97.5</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96.1</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95.4</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94.7</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94.4</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95.0</a:t>
                      </a:r>
                    </a:p>
                  </a:txBody>
                  <a:tcPr marL="4763" marR="4763" marT="476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1513418579"/>
                  </a:ext>
                </a:extLst>
              </a:tr>
              <a:tr h="206103">
                <a:tc>
                  <a:txBody>
                    <a:bodyPr/>
                    <a:lstStyle/>
                    <a:p>
                      <a:pPr algn="l" fontAlgn="b"/>
                      <a:r>
                        <a:rPr lang="en-US" sz="900" b="0" i="0" u="none" strike="noStrike">
                          <a:solidFill>
                            <a:srgbClr val="000000"/>
                          </a:solidFill>
                          <a:effectLst/>
                          <a:latin typeface="Arial" panose="020B0604020202020204" pitchFamily="34" charset="0"/>
                        </a:rPr>
                        <a:t>EURUSD</a:t>
                      </a:r>
                    </a:p>
                  </a:txBody>
                  <a:tcPr marL="85725" marR="4763" marT="476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1.14</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1.16</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1.18</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1.19</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1.20</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1.20</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1.19</a:t>
                      </a:r>
                    </a:p>
                  </a:txBody>
                  <a:tcPr marL="4763" marR="4763" marT="476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232057782"/>
                  </a:ext>
                </a:extLst>
              </a:tr>
              <a:tr h="206103">
                <a:tc>
                  <a:txBody>
                    <a:bodyPr/>
                    <a:lstStyle/>
                    <a:p>
                      <a:pPr algn="l" fontAlgn="b"/>
                      <a:r>
                        <a:rPr lang="en-US" sz="900" b="0" i="0" u="none" strike="noStrike">
                          <a:solidFill>
                            <a:srgbClr val="000000"/>
                          </a:solidFill>
                          <a:effectLst/>
                          <a:latin typeface="Arial" panose="020B0604020202020204" pitchFamily="34" charset="0"/>
                        </a:rPr>
                        <a:t>USDJPY</a:t>
                      </a:r>
                    </a:p>
                  </a:txBody>
                  <a:tcPr marL="85725" marR="4763" marT="476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144.23</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140</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138</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138</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136</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135</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135</a:t>
                      </a:r>
                    </a:p>
                  </a:txBody>
                  <a:tcPr marL="4763" marR="4763" marT="476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524330286"/>
                  </a:ext>
                </a:extLst>
              </a:tr>
              <a:tr h="206103">
                <a:tc>
                  <a:txBody>
                    <a:bodyPr/>
                    <a:lstStyle/>
                    <a:p>
                      <a:pPr algn="l" fontAlgn="b"/>
                      <a:r>
                        <a:rPr lang="en-US" sz="900" b="0" i="0" u="none" strike="noStrike" dirty="0">
                          <a:solidFill>
                            <a:srgbClr val="000000"/>
                          </a:solidFill>
                          <a:effectLst/>
                          <a:latin typeface="Arial" panose="020B0604020202020204" pitchFamily="34" charset="0"/>
                        </a:rPr>
                        <a:t>EURJPY</a:t>
                      </a:r>
                    </a:p>
                  </a:txBody>
                  <a:tcPr marL="85725" marR="4763" marT="476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164.18</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162</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163</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164</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163</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162</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161</a:t>
                      </a:r>
                    </a:p>
                  </a:txBody>
                  <a:tcPr marL="4763" marR="4763" marT="476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806633599"/>
                  </a:ext>
                </a:extLst>
              </a:tr>
              <a:tr h="206103">
                <a:tc>
                  <a:txBody>
                    <a:bodyPr/>
                    <a:lstStyle/>
                    <a:p>
                      <a:pPr algn="l" fontAlgn="b"/>
                      <a:r>
                        <a:rPr lang="en-US" sz="900" b="0" i="0" u="none" strike="noStrike" dirty="0">
                          <a:solidFill>
                            <a:srgbClr val="000000"/>
                          </a:solidFill>
                          <a:effectLst/>
                          <a:latin typeface="Arial" panose="020B0604020202020204" pitchFamily="34" charset="0"/>
                        </a:rPr>
                        <a:t>USDCAD</a:t>
                      </a:r>
                    </a:p>
                  </a:txBody>
                  <a:tcPr marL="85725" marR="4763" marT="476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1.37</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1.37</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1.36</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1.35</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1.35</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1.34</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1.34</a:t>
                      </a:r>
                    </a:p>
                  </a:txBody>
                  <a:tcPr marL="4763" marR="4763" marT="476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3029067998"/>
                  </a:ext>
                </a:extLst>
              </a:tr>
              <a:tr h="206103">
                <a:tc>
                  <a:txBody>
                    <a:bodyPr/>
                    <a:lstStyle/>
                    <a:p>
                      <a:pPr algn="l" fontAlgn="b"/>
                      <a:r>
                        <a:rPr lang="en-US" sz="900" b="0" i="0" u="none" strike="noStrike" dirty="0">
                          <a:solidFill>
                            <a:srgbClr val="000000"/>
                          </a:solidFill>
                          <a:effectLst/>
                          <a:latin typeface="Arial" panose="020B0604020202020204" pitchFamily="34" charset="0"/>
                        </a:rPr>
                        <a:t>AUDUSD</a:t>
                      </a:r>
                    </a:p>
                  </a:txBody>
                  <a:tcPr marL="85725" marR="4763" marT="476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0.65</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0.65</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0.66</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0.68</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0.68</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0.67</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0.67</a:t>
                      </a:r>
                    </a:p>
                  </a:txBody>
                  <a:tcPr marL="4763" marR="4763" marT="476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4054686207"/>
                  </a:ext>
                </a:extLst>
              </a:tr>
              <a:tr h="206103">
                <a:tc>
                  <a:txBody>
                    <a:bodyPr/>
                    <a:lstStyle/>
                    <a:p>
                      <a:pPr algn="l" fontAlgn="b"/>
                      <a:r>
                        <a:rPr lang="en-US" sz="900" b="0" i="0" u="none" strike="noStrike">
                          <a:solidFill>
                            <a:srgbClr val="000000"/>
                          </a:solidFill>
                          <a:effectLst/>
                          <a:latin typeface="Arial" panose="020B0604020202020204" pitchFamily="34" charset="0"/>
                        </a:rPr>
                        <a:t>NZDUSD</a:t>
                      </a:r>
                    </a:p>
                  </a:txBody>
                  <a:tcPr marL="85725" marR="4763" marT="476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0.60</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0.61</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0.62</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0.64</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0.64</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0.63</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0.63</a:t>
                      </a:r>
                    </a:p>
                  </a:txBody>
                  <a:tcPr marL="4763" marR="4763" marT="476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017150602"/>
                  </a:ext>
                </a:extLst>
              </a:tr>
              <a:tr h="206103">
                <a:tc>
                  <a:txBody>
                    <a:bodyPr/>
                    <a:lstStyle/>
                    <a:p>
                      <a:pPr algn="l" fontAlgn="b"/>
                      <a:r>
                        <a:rPr lang="en-US" sz="900" b="0" i="0" u="none" strike="noStrike">
                          <a:solidFill>
                            <a:srgbClr val="000000"/>
                          </a:solidFill>
                          <a:effectLst/>
                          <a:latin typeface="Arial" panose="020B0604020202020204" pitchFamily="34" charset="0"/>
                        </a:rPr>
                        <a:t>GBPUSD</a:t>
                      </a:r>
                    </a:p>
                  </a:txBody>
                  <a:tcPr marL="85725" marR="4763" marT="476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1.35</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1.36</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1.37</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1.38</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1.39</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1.40</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1.40</a:t>
                      </a:r>
                    </a:p>
                  </a:txBody>
                  <a:tcPr marL="4763" marR="4763" marT="476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4027438926"/>
                  </a:ext>
                </a:extLst>
              </a:tr>
              <a:tr h="206103">
                <a:tc>
                  <a:txBody>
                    <a:bodyPr/>
                    <a:lstStyle/>
                    <a:p>
                      <a:pPr algn="l" fontAlgn="b"/>
                      <a:r>
                        <a:rPr lang="en-US" sz="900" b="0" i="0" u="none" strike="noStrike">
                          <a:solidFill>
                            <a:srgbClr val="000000"/>
                          </a:solidFill>
                          <a:effectLst/>
                          <a:latin typeface="Arial" panose="020B0604020202020204" pitchFamily="34" charset="0"/>
                        </a:rPr>
                        <a:t>EURGBP</a:t>
                      </a:r>
                    </a:p>
                  </a:txBody>
                  <a:tcPr marL="85725" marR="4763" marT="476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0.84</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0.85</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0.86</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0.86</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0.86</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0.86</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0.85</a:t>
                      </a:r>
                    </a:p>
                  </a:txBody>
                  <a:tcPr marL="4763" marR="4763" marT="476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4015801143"/>
                  </a:ext>
                </a:extLst>
              </a:tr>
              <a:tr h="206103">
                <a:tc>
                  <a:txBody>
                    <a:bodyPr/>
                    <a:lstStyle/>
                    <a:p>
                      <a:pPr algn="l" fontAlgn="b"/>
                      <a:r>
                        <a:rPr lang="en-US" sz="900" b="0" i="0" u="none" strike="noStrike">
                          <a:solidFill>
                            <a:srgbClr val="000000"/>
                          </a:solidFill>
                          <a:effectLst/>
                          <a:latin typeface="Arial" panose="020B0604020202020204" pitchFamily="34" charset="0"/>
                        </a:rPr>
                        <a:t>USDCHF</a:t>
                      </a:r>
                    </a:p>
                  </a:txBody>
                  <a:tcPr marL="85725" marR="4763" marT="476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0.82</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0.81</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0.80</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0.80</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0.80</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0.80</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0.82</a:t>
                      </a:r>
                    </a:p>
                  </a:txBody>
                  <a:tcPr marL="4763" marR="4763" marT="476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4221460008"/>
                  </a:ext>
                </a:extLst>
              </a:tr>
              <a:tr h="206103">
                <a:tc>
                  <a:txBody>
                    <a:bodyPr/>
                    <a:lstStyle/>
                    <a:p>
                      <a:pPr algn="l" fontAlgn="b"/>
                      <a:r>
                        <a:rPr lang="en-US" sz="900" b="0" i="0" u="none" strike="noStrike">
                          <a:solidFill>
                            <a:srgbClr val="000000"/>
                          </a:solidFill>
                          <a:effectLst/>
                          <a:latin typeface="Arial" panose="020B0604020202020204" pitchFamily="34" charset="0"/>
                        </a:rPr>
                        <a:t>EURCHF</a:t>
                      </a:r>
                    </a:p>
                  </a:txBody>
                  <a:tcPr marL="85725" marR="4763" marT="476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0.94</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0.94</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0.94</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0.95</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0.96</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0.96</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0.97</a:t>
                      </a:r>
                    </a:p>
                  </a:txBody>
                  <a:tcPr marL="4763" marR="4763" marT="476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483691861"/>
                  </a:ext>
                </a:extLst>
              </a:tr>
              <a:tr h="206103">
                <a:tc>
                  <a:txBody>
                    <a:bodyPr/>
                    <a:lstStyle/>
                    <a:p>
                      <a:pPr algn="l" fontAlgn="b"/>
                      <a:r>
                        <a:rPr lang="en-US" sz="900" b="0" i="0" u="none" strike="noStrike" dirty="0">
                          <a:solidFill>
                            <a:srgbClr val="000000"/>
                          </a:solidFill>
                          <a:effectLst/>
                          <a:latin typeface="Arial" panose="020B0604020202020204" pitchFamily="34" charset="0"/>
                        </a:rPr>
                        <a:t>EURSEK</a:t>
                      </a:r>
                    </a:p>
                  </a:txBody>
                  <a:tcPr marL="85725" marR="4763" marT="476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10.94</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10.90</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10.85</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10.80</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10.80</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10.75</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10.75</a:t>
                      </a:r>
                    </a:p>
                  </a:txBody>
                  <a:tcPr marL="4763" marR="4763" marT="476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454501680"/>
                  </a:ext>
                </a:extLst>
              </a:tr>
              <a:tr h="206103">
                <a:tc>
                  <a:txBody>
                    <a:bodyPr/>
                    <a:lstStyle/>
                    <a:p>
                      <a:pPr algn="l" fontAlgn="b"/>
                      <a:r>
                        <a:rPr lang="en-US" sz="900" b="0" i="0" u="none" strike="noStrike">
                          <a:solidFill>
                            <a:srgbClr val="000000"/>
                          </a:solidFill>
                          <a:effectLst/>
                          <a:latin typeface="Arial" panose="020B0604020202020204" pitchFamily="34" charset="0"/>
                        </a:rPr>
                        <a:t>USDSEK</a:t>
                      </a:r>
                    </a:p>
                  </a:txBody>
                  <a:tcPr marL="85725" marR="4763" marT="476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9.61</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9.40</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9.19</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9.08</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9.00</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8.96</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9.03</a:t>
                      </a:r>
                    </a:p>
                  </a:txBody>
                  <a:tcPr marL="4763" marR="4763" marT="476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469806002"/>
                  </a:ext>
                </a:extLst>
              </a:tr>
              <a:tr h="206103">
                <a:tc>
                  <a:txBody>
                    <a:bodyPr/>
                    <a:lstStyle/>
                    <a:p>
                      <a:pPr algn="l" fontAlgn="b"/>
                      <a:r>
                        <a:rPr lang="en-US" sz="900" b="0" i="0" u="none" strike="noStrike">
                          <a:solidFill>
                            <a:srgbClr val="000000"/>
                          </a:solidFill>
                          <a:effectLst/>
                          <a:latin typeface="Arial" panose="020B0604020202020204" pitchFamily="34" charset="0"/>
                        </a:rPr>
                        <a:t>EURNOK</a:t>
                      </a:r>
                    </a:p>
                  </a:txBody>
                  <a:tcPr marL="85725" marR="4763" marT="476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11.51</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11.60</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11.50</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11.50</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11.40</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11.25</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11.25</a:t>
                      </a:r>
                    </a:p>
                  </a:txBody>
                  <a:tcPr marL="4763" marR="4763" marT="476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953866899"/>
                  </a:ext>
                </a:extLst>
              </a:tr>
              <a:tr h="206103">
                <a:tc>
                  <a:txBody>
                    <a:bodyPr/>
                    <a:lstStyle/>
                    <a:p>
                      <a:pPr algn="l" fontAlgn="b"/>
                      <a:r>
                        <a:rPr lang="en-US" sz="900" b="0" i="0" u="none" strike="noStrike" dirty="0">
                          <a:solidFill>
                            <a:srgbClr val="000000"/>
                          </a:solidFill>
                          <a:effectLst/>
                          <a:latin typeface="Arial" panose="020B0604020202020204" pitchFamily="34" charset="0"/>
                        </a:rPr>
                        <a:t>USDNOK</a:t>
                      </a:r>
                    </a:p>
                  </a:txBody>
                  <a:tcPr marL="85725" marR="4763" marT="476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dirty="0">
                          <a:solidFill>
                            <a:srgbClr val="000000"/>
                          </a:solidFill>
                          <a:effectLst/>
                          <a:latin typeface="Arial" panose="020B0604020202020204" pitchFamily="34" charset="0"/>
                        </a:rPr>
                        <a:t>10.11</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dirty="0">
                          <a:solidFill>
                            <a:srgbClr val="000000"/>
                          </a:solidFill>
                          <a:effectLst/>
                          <a:latin typeface="Arial" panose="020B0604020202020204" pitchFamily="34" charset="0"/>
                        </a:rPr>
                        <a:t>10.00</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dirty="0">
                          <a:solidFill>
                            <a:srgbClr val="000000"/>
                          </a:solidFill>
                          <a:effectLst/>
                          <a:latin typeface="Arial" panose="020B0604020202020204" pitchFamily="34" charset="0"/>
                        </a:rPr>
                        <a:t>9.75</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dirty="0">
                          <a:solidFill>
                            <a:srgbClr val="000000"/>
                          </a:solidFill>
                          <a:effectLst/>
                          <a:latin typeface="Arial" panose="020B0604020202020204" pitchFamily="34" charset="0"/>
                        </a:rPr>
                        <a:t>9.66</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dirty="0">
                          <a:solidFill>
                            <a:srgbClr val="000000"/>
                          </a:solidFill>
                          <a:effectLst/>
                          <a:latin typeface="Arial" panose="020B0604020202020204" pitchFamily="34" charset="0"/>
                        </a:rPr>
                        <a:t>9.50</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dirty="0">
                          <a:solidFill>
                            <a:srgbClr val="000000"/>
                          </a:solidFill>
                          <a:effectLst/>
                          <a:latin typeface="Arial" panose="020B0604020202020204" pitchFamily="34" charset="0"/>
                        </a:rPr>
                        <a:t>9.38</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dirty="0">
                          <a:solidFill>
                            <a:srgbClr val="000000"/>
                          </a:solidFill>
                          <a:effectLst/>
                          <a:latin typeface="Arial" panose="020B0604020202020204" pitchFamily="34" charset="0"/>
                        </a:rPr>
                        <a:t>9.45</a:t>
                      </a:r>
                    </a:p>
                  </a:txBody>
                  <a:tcPr marL="4763" marR="4763" marT="476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39922712"/>
                  </a:ext>
                </a:extLst>
              </a:tr>
            </a:tbl>
          </a:graphicData>
        </a:graphic>
      </p:graphicFrame>
    </p:spTree>
    <p:extLst>
      <p:ext uri="{BB962C8B-B14F-4D97-AF65-F5344CB8AC3E}">
        <p14:creationId xmlns:p14="http://schemas.microsoft.com/office/powerpoint/2010/main" val="39676347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145A9-35DE-D6CB-837B-182AA6835185}"/>
              </a:ext>
            </a:extLst>
          </p:cNvPr>
          <p:cNvSpPr>
            <a:spLocks noGrp="1"/>
          </p:cNvSpPr>
          <p:nvPr>
            <p:ph type="title"/>
          </p:nvPr>
        </p:nvSpPr>
        <p:spPr>
          <a:xfrm>
            <a:off x="539751" y="303610"/>
            <a:ext cx="8064500" cy="411209"/>
          </a:xfrm>
        </p:spPr>
        <p:txBody>
          <a:bodyPr anchor="ctr"/>
          <a:lstStyle/>
          <a:p>
            <a:r>
              <a:rPr lang="en-US" altLang="zh-TW" sz="1950" dirty="0">
                <a:latin typeface="Inter" panose="02000503000000020004" pitchFamily="2" charset="0"/>
                <a:ea typeface="Inter" panose="02000503000000020004" pitchFamily="2" charset="0"/>
              </a:rPr>
              <a:t>Asia</a:t>
            </a:r>
            <a:r>
              <a:rPr lang="en-US" sz="1950" dirty="0">
                <a:latin typeface="Inter" panose="02000503000000020004" pitchFamily="2" charset="0"/>
                <a:ea typeface="Inter" panose="02000503000000020004" pitchFamily="2" charset="0"/>
              </a:rPr>
              <a:t>: FX Forecasts</a:t>
            </a:r>
          </a:p>
        </p:txBody>
      </p:sp>
      <p:sp>
        <p:nvSpPr>
          <p:cNvPr id="4" name="Slide Number Placeholder 3">
            <a:extLst>
              <a:ext uri="{FF2B5EF4-FFF2-40B4-BE49-F238E27FC236}">
                <a16:creationId xmlns:a16="http://schemas.microsoft.com/office/drawing/2014/main" id="{6E273BC8-BB6B-7E90-891B-9177C1F06EFC}"/>
              </a:ext>
            </a:extLst>
          </p:cNvPr>
          <p:cNvSpPr>
            <a:spLocks noGrp="1"/>
          </p:cNvSpPr>
          <p:nvPr>
            <p:ph type="sldNum" sz="quarter" idx="11"/>
          </p:nvPr>
        </p:nvSpPr>
        <p:spPr/>
        <p:txBody>
          <a:bodyPr/>
          <a:lstStyle/>
          <a:p>
            <a:pPr>
              <a:defRPr/>
            </a:pPr>
            <a:fld id="{D65D56CB-8290-4AD4-92E8-B8E13A68A8FF}" type="slidenum">
              <a:rPr lang="fr-FR" altLang="fr-FR" smtClean="0">
                <a:latin typeface="Inter" panose="02000503000000020004"/>
              </a:rPr>
              <a:pPr>
                <a:defRPr/>
              </a:pPr>
              <a:t>45</a:t>
            </a:fld>
            <a:endParaRPr lang="fr-FR" altLang="fr-FR" dirty="0">
              <a:latin typeface="Inter" panose="02000503000000020004"/>
            </a:endParaRPr>
          </a:p>
        </p:txBody>
      </p:sp>
      <p:sp>
        <p:nvSpPr>
          <p:cNvPr id="8" name="Rectangle 7">
            <a:extLst>
              <a:ext uri="{FF2B5EF4-FFF2-40B4-BE49-F238E27FC236}">
                <a16:creationId xmlns:a16="http://schemas.microsoft.com/office/drawing/2014/main" id="{6F58CA44-C64E-B3C1-AB16-BB611B3F52AC}"/>
              </a:ext>
            </a:extLst>
          </p:cNvPr>
          <p:cNvSpPr/>
          <p:nvPr/>
        </p:nvSpPr>
        <p:spPr>
          <a:xfrm>
            <a:off x="361275" y="303610"/>
            <a:ext cx="68938" cy="411209"/>
          </a:xfrm>
          <a:prstGeom prst="rect">
            <a:avLst/>
          </a:prstGeom>
          <a:solidFill>
            <a:srgbClr val="581D74"/>
          </a:solidFill>
          <a:ln w="12700" cap="flat" cmpd="sng" algn="ctr">
            <a:noFill/>
            <a:prstDash val="solid"/>
            <a:miter lim="800000"/>
          </a:ln>
          <a:effectLst/>
        </p:spPr>
        <p:txBody>
          <a:bodyPr anchor="ctr"/>
          <a:lstStyle/>
          <a:p>
            <a:pPr algn="ctr" defTabSz="342900" eaLnBrk="1" fontAlgn="auto" hangingPunct="1">
              <a:spcBef>
                <a:spcPts val="0"/>
              </a:spcBef>
              <a:spcAft>
                <a:spcPts val="0"/>
              </a:spcAft>
              <a:defRPr/>
            </a:pPr>
            <a:endParaRPr lang="fr-FR" sz="2250" kern="0">
              <a:solidFill>
                <a:srgbClr val="FFFFFF"/>
              </a:solidFill>
              <a:latin typeface="Montserrat ExtraBold" pitchFamily="2" charset="0"/>
              <a:sym typeface="Arial"/>
            </a:endParaRPr>
          </a:p>
        </p:txBody>
      </p:sp>
      <p:sp>
        <p:nvSpPr>
          <p:cNvPr id="10" name="TextBox 9">
            <a:extLst>
              <a:ext uri="{FF2B5EF4-FFF2-40B4-BE49-F238E27FC236}">
                <a16:creationId xmlns:a16="http://schemas.microsoft.com/office/drawing/2014/main" id="{57524766-A69D-63A4-3901-7B8ABE229BF0}"/>
              </a:ext>
            </a:extLst>
          </p:cNvPr>
          <p:cNvSpPr txBox="1"/>
          <p:nvPr/>
        </p:nvSpPr>
        <p:spPr>
          <a:xfrm>
            <a:off x="1257300" y="4171812"/>
            <a:ext cx="1803955" cy="323165"/>
          </a:xfrm>
          <a:prstGeom prst="rect">
            <a:avLst/>
          </a:prstGeom>
          <a:noFill/>
        </p:spPr>
        <p:txBody>
          <a:bodyPr wrap="square" lIns="0" rIns="0" rtlCol="0">
            <a:spAutoFit/>
          </a:bodyPr>
          <a:lstStyle/>
          <a:p>
            <a:r>
              <a:rPr lang="en-US" altLang="zh-CN" sz="750" dirty="0">
                <a:latin typeface="Arial" panose="020B0604020202020204" pitchFamily="34" charset="0"/>
                <a:cs typeface="Arial" panose="020B0604020202020204" pitchFamily="34" charset="0"/>
              </a:rPr>
              <a:t>N.B. As of 4 June 2025.</a:t>
            </a:r>
          </a:p>
          <a:p>
            <a:r>
              <a:rPr lang="en-US" altLang="zh-CN" sz="750" dirty="0">
                <a:latin typeface="Arial" panose="020B0604020202020204" pitchFamily="34" charset="0"/>
                <a:cs typeface="Arial" panose="020B0604020202020204" pitchFamily="34" charset="0"/>
              </a:rPr>
              <a:t>Source: Natixis, Bloomberg </a:t>
            </a:r>
            <a:endParaRPr lang="en-US" sz="750" dirty="0">
              <a:latin typeface="Arial" panose="020B0604020202020204" pitchFamily="34" charset="0"/>
              <a:cs typeface="Arial" panose="020B0604020202020204" pitchFamily="34" charset="0"/>
            </a:endParaRPr>
          </a:p>
        </p:txBody>
      </p:sp>
      <p:graphicFrame>
        <p:nvGraphicFramePr>
          <p:cNvPr id="9" name="Table 8">
            <a:extLst>
              <a:ext uri="{FF2B5EF4-FFF2-40B4-BE49-F238E27FC236}">
                <a16:creationId xmlns:a16="http://schemas.microsoft.com/office/drawing/2014/main" id="{2E11851B-AF58-41C3-F1A4-F2785835E52D}"/>
              </a:ext>
            </a:extLst>
          </p:cNvPr>
          <p:cNvGraphicFramePr>
            <a:graphicFrameLocks noGrp="1"/>
          </p:cNvGraphicFramePr>
          <p:nvPr/>
        </p:nvGraphicFramePr>
        <p:xfrm>
          <a:off x="1257300" y="892206"/>
          <a:ext cx="5907893" cy="3279602"/>
        </p:xfrm>
        <a:graphic>
          <a:graphicData uri="http://schemas.openxmlformats.org/drawingml/2006/table">
            <a:tbl>
              <a:tblPr/>
              <a:tblGrid>
                <a:gridCol w="857323">
                  <a:extLst>
                    <a:ext uri="{9D8B030D-6E8A-4147-A177-3AD203B41FA5}">
                      <a16:colId xmlns:a16="http://schemas.microsoft.com/office/drawing/2014/main" val="1016173125"/>
                    </a:ext>
                  </a:extLst>
                </a:gridCol>
                <a:gridCol w="721510">
                  <a:extLst>
                    <a:ext uri="{9D8B030D-6E8A-4147-A177-3AD203B41FA5}">
                      <a16:colId xmlns:a16="http://schemas.microsoft.com/office/drawing/2014/main" val="1006725024"/>
                    </a:ext>
                  </a:extLst>
                </a:gridCol>
                <a:gridCol w="721510">
                  <a:extLst>
                    <a:ext uri="{9D8B030D-6E8A-4147-A177-3AD203B41FA5}">
                      <a16:colId xmlns:a16="http://schemas.microsoft.com/office/drawing/2014/main" val="3211621703"/>
                    </a:ext>
                  </a:extLst>
                </a:gridCol>
                <a:gridCol w="721510">
                  <a:extLst>
                    <a:ext uri="{9D8B030D-6E8A-4147-A177-3AD203B41FA5}">
                      <a16:colId xmlns:a16="http://schemas.microsoft.com/office/drawing/2014/main" val="519472368"/>
                    </a:ext>
                  </a:extLst>
                </a:gridCol>
                <a:gridCol w="721510">
                  <a:extLst>
                    <a:ext uri="{9D8B030D-6E8A-4147-A177-3AD203B41FA5}">
                      <a16:colId xmlns:a16="http://schemas.microsoft.com/office/drawing/2014/main" val="1605956280"/>
                    </a:ext>
                  </a:extLst>
                </a:gridCol>
                <a:gridCol w="721510">
                  <a:extLst>
                    <a:ext uri="{9D8B030D-6E8A-4147-A177-3AD203B41FA5}">
                      <a16:colId xmlns:a16="http://schemas.microsoft.com/office/drawing/2014/main" val="3838776301"/>
                    </a:ext>
                  </a:extLst>
                </a:gridCol>
                <a:gridCol w="721510">
                  <a:extLst>
                    <a:ext uri="{9D8B030D-6E8A-4147-A177-3AD203B41FA5}">
                      <a16:colId xmlns:a16="http://schemas.microsoft.com/office/drawing/2014/main" val="1721907579"/>
                    </a:ext>
                  </a:extLst>
                </a:gridCol>
                <a:gridCol w="721510">
                  <a:extLst>
                    <a:ext uri="{9D8B030D-6E8A-4147-A177-3AD203B41FA5}">
                      <a16:colId xmlns:a16="http://schemas.microsoft.com/office/drawing/2014/main" val="2160934379"/>
                    </a:ext>
                  </a:extLst>
                </a:gridCol>
              </a:tblGrid>
              <a:tr h="236256">
                <a:tc>
                  <a:txBody>
                    <a:bodyPr/>
                    <a:lstStyle/>
                    <a:p>
                      <a:pPr algn="l" fontAlgn="b"/>
                      <a:r>
                        <a:rPr lang="en-US" sz="1100" b="1" i="0" u="none" strike="noStrike" dirty="0">
                          <a:solidFill>
                            <a:srgbClr val="FFFFFF"/>
                          </a:solidFill>
                          <a:effectLst/>
                          <a:latin typeface="Arial" panose="020B0604020202020204" pitchFamily="34" charset="0"/>
                        </a:rPr>
                        <a:t>Asia</a:t>
                      </a:r>
                    </a:p>
                  </a:txBody>
                  <a:tcPr marL="4763" marR="4763" marT="476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81D74"/>
                    </a:solidFill>
                  </a:tcPr>
                </a:tc>
                <a:tc>
                  <a:txBody>
                    <a:bodyPr/>
                    <a:lstStyle/>
                    <a:p>
                      <a:pPr algn="ctr" fontAlgn="ctr"/>
                      <a:r>
                        <a:rPr lang="en-US" sz="1100" b="1" i="0" u="none" strike="noStrike" dirty="0">
                          <a:solidFill>
                            <a:srgbClr val="FFFFFF"/>
                          </a:solidFill>
                          <a:effectLst/>
                          <a:latin typeface="Arial" panose="020B0604020202020204" pitchFamily="34" charset="0"/>
                        </a:rPr>
                        <a:t>4-June</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81D74"/>
                    </a:solidFill>
                  </a:tcPr>
                </a:tc>
                <a:tc>
                  <a:txBody>
                    <a:bodyPr/>
                    <a:lstStyle/>
                    <a:p>
                      <a:pPr algn="ctr" fontAlgn="ctr"/>
                      <a:r>
                        <a:rPr lang="en-US" sz="1100" b="1" i="0" u="none" strike="noStrike" dirty="0">
                          <a:solidFill>
                            <a:srgbClr val="FFFFFF"/>
                          </a:solidFill>
                          <a:effectLst/>
                          <a:latin typeface="Arial" panose="020B0604020202020204" pitchFamily="34" charset="0"/>
                        </a:rPr>
                        <a:t>3 </a:t>
                      </a:r>
                      <a:r>
                        <a:rPr lang="en-US" sz="1100" b="1" i="0" u="none" strike="noStrike" dirty="0" err="1">
                          <a:solidFill>
                            <a:srgbClr val="FFFFFF"/>
                          </a:solidFill>
                          <a:effectLst/>
                          <a:latin typeface="Arial" panose="020B0604020202020204" pitchFamily="34" charset="0"/>
                        </a:rPr>
                        <a:t>mth</a:t>
                      </a:r>
                      <a:endParaRPr lang="en-US" sz="1100" b="1" i="0" u="none" strike="noStrike" dirty="0">
                        <a:solidFill>
                          <a:srgbClr val="FFFFFF"/>
                        </a:solidFill>
                        <a:effectLst/>
                        <a:latin typeface="Arial" panose="020B0604020202020204" pitchFamily="34" charset="0"/>
                      </a:endParaRP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81D74"/>
                    </a:solidFill>
                  </a:tcPr>
                </a:tc>
                <a:tc>
                  <a:txBody>
                    <a:bodyPr/>
                    <a:lstStyle/>
                    <a:p>
                      <a:pPr algn="ctr" fontAlgn="ctr"/>
                      <a:r>
                        <a:rPr lang="en-US" sz="1100" b="1" i="0" u="none" strike="noStrike" dirty="0">
                          <a:solidFill>
                            <a:srgbClr val="FFFFFF"/>
                          </a:solidFill>
                          <a:effectLst/>
                          <a:latin typeface="Arial" panose="020B0604020202020204" pitchFamily="34" charset="0"/>
                        </a:rPr>
                        <a:t>6 </a:t>
                      </a:r>
                      <a:r>
                        <a:rPr lang="en-US" sz="1100" b="1" i="0" u="none" strike="noStrike" dirty="0" err="1">
                          <a:solidFill>
                            <a:srgbClr val="FFFFFF"/>
                          </a:solidFill>
                          <a:effectLst/>
                          <a:latin typeface="Arial" panose="020B0604020202020204" pitchFamily="34" charset="0"/>
                        </a:rPr>
                        <a:t>mth</a:t>
                      </a:r>
                      <a:endParaRPr lang="en-US" sz="1100" b="1" i="0" u="none" strike="noStrike" dirty="0">
                        <a:solidFill>
                          <a:srgbClr val="FFFFFF"/>
                        </a:solidFill>
                        <a:effectLst/>
                        <a:latin typeface="Arial" panose="020B0604020202020204" pitchFamily="34" charset="0"/>
                      </a:endParaRP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81D74"/>
                    </a:solidFill>
                  </a:tcPr>
                </a:tc>
                <a:tc>
                  <a:txBody>
                    <a:bodyPr/>
                    <a:lstStyle/>
                    <a:p>
                      <a:pPr algn="ctr" fontAlgn="ctr"/>
                      <a:r>
                        <a:rPr lang="en-US" sz="1100" b="1" i="0" u="none" strike="noStrike" dirty="0">
                          <a:solidFill>
                            <a:srgbClr val="FFFFFF"/>
                          </a:solidFill>
                          <a:effectLst/>
                          <a:latin typeface="Arial" panose="020B0604020202020204" pitchFamily="34" charset="0"/>
                        </a:rPr>
                        <a:t>9 </a:t>
                      </a:r>
                      <a:r>
                        <a:rPr lang="en-US" sz="1100" b="1" i="0" u="none" strike="noStrike" dirty="0" err="1">
                          <a:solidFill>
                            <a:srgbClr val="FFFFFF"/>
                          </a:solidFill>
                          <a:effectLst/>
                          <a:latin typeface="Arial" panose="020B0604020202020204" pitchFamily="34" charset="0"/>
                        </a:rPr>
                        <a:t>mth</a:t>
                      </a:r>
                      <a:endParaRPr lang="en-US" sz="1100" b="1" i="0" u="none" strike="noStrike" dirty="0">
                        <a:solidFill>
                          <a:srgbClr val="FFFFFF"/>
                        </a:solidFill>
                        <a:effectLst/>
                        <a:latin typeface="Arial" panose="020B0604020202020204" pitchFamily="34" charset="0"/>
                      </a:endParaRP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81D74"/>
                    </a:solidFill>
                  </a:tcPr>
                </a:tc>
                <a:tc>
                  <a:txBody>
                    <a:bodyPr/>
                    <a:lstStyle/>
                    <a:p>
                      <a:pPr algn="ctr" fontAlgn="ctr"/>
                      <a:r>
                        <a:rPr lang="en-US" sz="1100" b="1" i="0" u="none" strike="noStrike" dirty="0">
                          <a:solidFill>
                            <a:srgbClr val="FFFFFF"/>
                          </a:solidFill>
                          <a:effectLst/>
                          <a:latin typeface="Arial" panose="020B0604020202020204" pitchFamily="34" charset="0"/>
                        </a:rPr>
                        <a:t>12 </a:t>
                      </a:r>
                      <a:r>
                        <a:rPr lang="en-US" sz="1100" b="1" i="0" u="none" strike="noStrike" dirty="0" err="1">
                          <a:solidFill>
                            <a:srgbClr val="FFFFFF"/>
                          </a:solidFill>
                          <a:effectLst/>
                          <a:latin typeface="Arial" panose="020B0604020202020204" pitchFamily="34" charset="0"/>
                        </a:rPr>
                        <a:t>mth</a:t>
                      </a:r>
                      <a:endParaRPr lang="en-US" sz="1100" b="1" i="0" u="none" strike="noStrike" dirty="0">
                        <a:solidFill>
                          <a:srgbClr val="FFFFFF"/>
                        </a:solidFill>
                        <a:effectLst/>
                        <a:latin typeface="Arial" panose="020B0604020202020204" pitchFamily="34" charset="0"/>
                      </a:endParaRP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81D74"/>
                    </a:solidFill>
                  </a:tcPr>
                </a:tc>
                <a:tc>
                  <a:txBody>
                    <a:bodyPr/>
                    <a:lstStyle/>
                    <a:p>
                      <a:pPr algn="ctr" fontAlgn="ctr"/>
                      <a:r>
                        <a:rPr lang="en-US" sz="1100" b="1" i="0" u="none" strike="noStrike" dirty="0">
                          <a:solidFill>
                            <a:srgbClr val="FFFFFF"/>
                          </a:solidFill>
                          <a:effectLst/>
                          <a:latin typeface="Arial" panose="020B0604020202020204" pitchFamily="34" charset="0"/>
                        </a:rPr>
                        <a:t>15 </a:t>
                      </a:r>
                      <a:r>
                        <a:rPr lang="en-US" sz="1100" b="1" i="0" u="none" strike="noStrike" dirty="0" err="1">
                          <a:solidFill>
                            <a:srgbClr val="FFFFFF"/>
                          </a:solidFill>
                          <a:effectLst/>
                          <a:latin typeface="Arial" panose="020B0604020202020204" pitchFamily="34" charset="0"/>
                        </a:rPr>
                        <a:t>mth</a:t>
                      </a:r>
                      <a:endParaRPr lang="en-US" sz="1100" b="1" i="0" u="none" strike="noStrike" dirty="0">
                        <a:solidFill>
                          <a:srgbClr val="FFFFFF"/>
                        </a:solidFill>
                        <a:effectLst/>
                        <a:latin typeface="Arial" panose="020B0604020202020204" pitchFamily="34" charset="0"/>
                      </a:endParaRP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81D74"/>
                    </a:solidFill>
                  </a:tcPr>
                </a:tc>
                <a:tc>
                  <a:txBody>
                    <a:bodyPr/>
                    <a:lstStyle/>
                    <a:p>
                      <a:pPr algn="ctr" fontAlgn="ctr"/>
                      <a:r>
                        <a:rPr lang="en-US" sz="1100" b="1" i="0" u="none" strike="noStrike" dirty="0">
                          <a:solidFill>
                            <a:srgbClr val="FFFFFF"/>
                          </a:solidFill>
                          <a:effectLst/>
                          <a:latin typeface="Arial" panose="020B0604020202020204" pitchFamily="34" charset="0"/>
                        </a:rPr>
                        <a:t>18 </a:t>
                      </a:r>
                      <a:r>
                        <a:rPr lang="en-US" sz="1100" b="1" i="0" u="none" strike="noStrike" dirty="0" err="1">
                          <a:solidFill>
                            <a:srgbClr val="FFFFFF"/>
                          </a:solidFill>
                          <a:effectLst/>
                          <a:latin typeface="Arial" panose="020B0604020202020204" pitchFamily="34" charset="0"/>
                        </a:rPr>
                        <a:t>mth</a:t>
                      </a:r>
                      <a:endParaRPr lang="en-US" sz="1100" b="1" i="0" u="none" strike="noStrike" dirty="0">
                        <a:solidFill>
                          <a:srgbClr val="FFFFFF"/>
                        </a:solidFill>
                        <a:effectLst/>
                        <a:latin typeface="Arial" panose="020B0604020202020204" pitchFamily="34" charset="0"/>
                      </a:endParaRPr>
                    </a:p>
                  </a:txBody>
                  <a:tcPr marL="4763" marR="4763" marT="476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81D74"/>
                    </a:solidFill>
                  </a:tcPr>
                </a:tc>
                <a:extLst>
                  <a:ext uri="{0D108BD9-81ED-4DB2-BD59-A6C34878D82A}">
                    <a16:rowId xmlns:a16="http://schemas.microsoft.com/office/drawing/2014/main" val="1276557758"/>
                  </a:ext>
                </a:extLst>
              </a:tr>
              <a:tr h="303356">
                <a:tc>
                  <a:txBody>
                    <a:bodyPr/>
                    <a:lstStyle/>
                    <a:p>
                      <a:pPr algn="l" fontAlgn="b"/>
                      <a:r>
                        <a:rPr lang="en-US" sz="900" b="0" i="0" u="none" strike="noStrike" dirty="0">
                          <a:solidFill>
                            <a:srgbClr val="000000"/>
                          </a:solidFill>
                          <a:effectLst/>
                          <a:latin typeface="Arial" panose="020B0604020202020204" pitchFamily="34" charset="0"/>
                        </a:rPr>
                        <a:t>USDCNH</a:t>
                      </a:r>
                    </a:p>
                  </a:txBody>
                  <a:tcPr marL="85725" marR="4763" marT="476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7.19</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7.24</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7.16</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7.11</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7.09</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7.09</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b"/>
                      <a:r>
                        <a:rPr lang="en-US" sz="900" b="0" i="0" u="none" strike="noStrike" dirty="0">
                          <a:solidFill>
                            <a:srgbClr val="000000"/>
                          </a:solidFill>
                          <a:effectLst/>
                          <a:latin typeface="Arial" panose="020B0604020202020204" pitchFamily="34" charset="0"/>
                        </a:rPr>
                        <a:t>7.04</a:t>
                      </a:r>
                    </a:p>
                  </a:txBody>
                  <a:tcPr marL="4763" marR="4763" marT="476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4130211599"/>
                  </a:ext>
                </a:extLst>
              </a:tr>
              <a:tr h="303356">
                <a:tc>
                  <a:txBody>
                    <a:bodyPr/>
                    <a:lstStyle/>
                    <a:p>
                      <a:pPr algn="l" fontAlgn="b"/>
                      <a:r>
                        <a:rPr lang="en-US" sz="900" b="0" i="0" u="none" strike="noStrike" dirty="0">
                          <a:solidFill>
                            <a:srgbClr val="000000"/>
                          </a:solidFill>
                          <a:effectLst/>
                          <a:latin typeface="Arial" panose="020B0604020202020204" pitchFamily="34" charset="0"/>
                        </a:rPr>
                        <a:t>USDCNY</a:t>
                      </a:r>
                    </a:p>
                  </a:txBody>
                  <a:tcPr marL="85725" marR="4763" marT="476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marL="0" algn="ctr" defTabSz="685800" rtl="0" eaLnBrk="1" fontAlgn="b" latinLnBrk="0" hangingPunct="1"/>
                      <a:r>
                        <a:rPr lang="en-US" sz="900" b="0" i="0" u="none" strike="noStrike" kern="1200" dirty="0">
                          <a:solidFill>
                            <a:srgbClr val="000000"/>
                          </a:solidFill>
                          <a:effectLst/>
                          <a:latin typeface="Arial" panose="020B0604020202020204" pitchFamily="34" charset="0"/>
                          <a:ea typeface="+mn-ea"/>
                          <a:cs typeface="+mn-cs"/>
                        </a:rPr>
                        <a:t>7.19</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marL="0" algn="ctr" defTabSz="685800" rtl="0" eaLnBrk="1" fontAlgn="b" latinLnBrk="0" hangingPunct="1"/>
                      <a:r>
                        <a:rPr lang="en-US" sz="900" b="0" i="0" u="none" strike="noStrike" kern="1200" dirty="0">
                          <a:solidFill>
                            <a:srgbClr val="000000"/>
                          </a:solidFill>
                          <a:effectLst/>
                          <a:latin typeface="Arial" panose="020B0604020202020204" pitchFamily="34" charset="0"/>
                          <a:ea typeface="+mn-ea"/>
                          <a:cs typeface="+mn-cs"/>
                        </a:rPr>
                        <a:t>7.25</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marL="0" algn="ctr" defTabSz="685800" rtl="0" eaLnBrk="1" fontAlgn="b" latinLnBrk="0" hangingPunct="1"/>
                      <a:r>
                        <a:rPr lang="en-US" sz="900" b="0" i="0" u="none" strike="noStrike" kern="1200" dirty="0">
                          <a:solidFill>
                            <a:srgbClr val="000000"/>
                          </a:solidFill>
                          <a:effectLst/>
                          <a:latin typeface="Arial" panose="020B0604020202020204" pitchFamily="34" charset="0"/>
                          <a:ea typeface="+mn-ea"/>
                          <a:cs typeface="+mn-cs"/>
                        </a:rPr>
                        <a:t>7.17</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marL="0" algn="ctr" defTabSz="685800" rtl="0" eaLnBrk="1" fontAlgn="b" latinLnBrk="0" hangingPunct="1"/>
                      <a:r>
                        <a:rPr lang="en-US" sz="900" b="0" i="0" u="none" strike="noStrike" kern="1200" dirty="0">
                          <a:solidFill>
                            <a:srgbClr val="000000"/>
                          </a:solidFill>
                          <a:effectLst/>
                          <a:latin typeface="Arial" panose="020B0604020202020204" pitchFamily="34" charset="0"/>
                          <a:ea typeface="+mn-ea"/>
                          <a:cs typeface="+mn-cs"/>
                        </a:rPr>
                        <a:t>7.12</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marL="0" algn="ctr" defTabSz="685800" rtl="0" eaLnBrk="1" fontAlgn="b" latinLnBrk="0" hangingPunct="1"/>
                      <a:r>
                        <a:rPr lang="en-US" sz="900" b="0" i="0" u="none" strike="noStrike" kern="1200" dirty="0">
                          <a:solidFill>
                            <a:srgbClr val="000000"/>
                          </a:solidFill>
                          <a:effectLst/>
                          <a:latin typeface="Arial" panose="020B0604020202020204" pitchFamily="34" charset="0"/>
                          <a:ea typeface="+mn-ea"/>
                          <a:cs typeface="+mn-cs"/>
                        </a:rPr>
                        <a:t>7.10</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marL="0" algn="ctr" defTabSz="685800" rtl="0" eaLnBrk="1" fontAlgn="b" latinLnBrk="0" hangingPunct="1"/>
                      <a:r>
                        <a:rPr lang="en-US" sz="900" b="0" i="0" u="none" strike="noStrike" kern="1200" dirty="0">
                          <a:solidFill>
                            <a:srgbClr val="000000"/>
                          </a:solidFill>
                          <a:effectLst/>
                          <a:latin typeface="Arial" panose="020B0604020202020204" pitchFamily="34" charset="0"/>
                          <a:ea typeface="+mn-ea"/>
                          <a:cs typeface="+mn-cs"/>
                        </a:rPr>
                        <a:t>7.10</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marL="0" algn="ctr" defTabSz="685800" rtl="0" eaLnBrk="1" fontAlgn="b" latinLnBrk="0" hangingPunct="1"/>
                      <a:r>
                        <a:rPr lang="en-US" sz="900" b="0" i="0" u="none" strike="noStrike" kern="1200" dirty="0">
                          <a:solidFill>
                            <a:srgbClr val="000000"/>
                          </a:solidFill>
                          <a:effectLst/>
                          <a:latin typeface="Arial" panose="020B0604020202020204" pitchFamily="34" charset="0"/>
                          <a:ea typeface="+mn-ea"/>
                          <a:cs typeface="+mn-cs"/>
                        </a:rPr>
                        <a:t>7.05</a:t>
                      </a: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503378793"/>
                  </a:ext>
                </a:extLst>
              </a:tr>
              <a:tr h="303356">
                <a:tc>
                  <a:txBody>
                    <a:bodyPr/>
                    <a:lstStyle/>
                    <a:p>
                      <a:pPr algn="l" fontAlgn="b"/>
                      <a:r>
                        <a:rPr lang="en-US" sz="900" b="0" i="0" u="none" strike="noStrike" dirty="0">
                          <a:solidFill>
                            <a:srgbClr val="000000"/>
                          </a:solidFill>
                          <a:effectLst/>
                          <a:latin typeface="Arial" panose="020B0604020202020204" pitchFamily="34" charset="0"/>
                        </a:rPr>
                        <a:t>USDIDR</a:t>
                      </a:r>
                    </a:p>
                  </a:txBody>
                  <a:tcPr marL="85725" marR="4763" marT="476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marL="0" algn="ctr" defTabSz="685800" rtl="0" eaLnBrk="1" fontAlgn="b" latinLnBrk="0" hangingPunct="1"/>
                      <a:r>
                        <a:rPr lang="en-US" sz="900" b="0" i="0" u="none" strike="noStrike" kern="1200" dirty="0">
                          <a:solidFill>
                            <a:srgbClr val="000000"/>
                          </a:solidFill>
                          <a:effectLst/>
                          <a:latin typeface="Arial" panose="020B0604020202020204" pitchFamily="34" charset="0"/>
                          <a:ea typeface="+mn-ea"/>
                          <a:cs typeface="+mn-cs"/>
                        </a:rPr>
                        <a:t>16,295</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marL="0" algn="ctr" defTabSz="685800" rtl="0" eaLnBrk="1" fontAlgn="b" latinLnBrk="0" hangingPunct="1"/>
                      <a:r>
                        <a:rPr lang="en-US" sz="900" b="0" i="0" u="none" strike="noStrike" kern="1200" dirty="0">
                          <a:solidFill>
                            <a:srgbClr val="000000"/>
                          </a:solidFill>
                          <a:effectLst/>
                          <a:latin typeface="Arial" panose="020B0604020202020204" pitchFamily="34" charset="0"/>
                          <a:ea typeface="+mn-ea"/>
                          <a:cs typeface="+mn-cs"/>
                        </a:rPr>
                        <a:t>16,200</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marL="0" algn="ctr" defTabSz="685800" rtl="0" eaLnBrk="1" fontAlgn="b" latinLnBrk="0" hangingPunct="1"/>
                      <a:r>
                        <a:rPr lang="en-US" sz="900" b="0" i="0" u="none" strike="noStrike" kern="1200" dirty="0">
                          <a:solidFill>
                            <a:srgbClr val="000000"/>
                          </a:solidFill>
                          <a:effectLst/>
                          <a:latin typeface="Arial" panose="020B0604020202020204" pitchFamily="34" charset="0"/>
                          <a:ea typeface="+mn-ea"/>
                          <a:cs typeface="+mn-cs"/>
                        </a:rPr>
                        <a:t>16,150</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marL="0" algn="ctr" defTabSz="685800" rtl="0" eaLnBrk="1" fontAlgn="b" latinLnBrk="0" hangingPunct="1"/>
                      <a:r>
                        <a:rPr lang="en-US" sz="900" b="0" i="0" u="none" strike="noStrike" kern="1200" dirty="0">
                          <a:solidFill>
                            <a:srgbClr val="000000"/>
                          </a:solidFill>
                          <a:effectLst/>
                          <a:latin typeface="Arial" panose="020B0604020202020204" pitchFamily="34" charset="0"/>
                          <a:ea typeface="+mn-ea"/>
                          <a:cs typeface="+mn-cs"/>
                        </a:rPr>
                        <a:t>16,150</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marL="0" algn="ctr" defTabSz="685800" rtl="0" eaLnBrk="1" fontAlgn="b" latinLnBrk="0" hangingPunct="1"/>
                      <a:r>
                        <a:rPr lang="en-US" sz="900" b="0" i="0" u="none" strike="noStrike" kern="1200" dirty="0">
                          <a:solidFill>
                            <a:srgbClr val="000000"/>
                          </a:solidFill>
                          <a:effectLst/>
                          <a:latin typeface="Arial" panose="020B0604020202020204" pitchFamily="34" charset="0"/>
                          <a:ea typeface="+mn-ea"/>
                          <a:cs typeface="+mn-cs"/>
                        </a:rPr>
                        <a:t>16,100</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marL="0" algn="ctr" defTabSz="685800" rtl="0" eaLnBrk="1" fontAlgn="b" latinLnBrk="0" hangingPunct="1"/>
                      <a:r>
                        <a:rPr lang="en-US" sz="900" b="0" i="0" u="none" strike="noStrike" kern="1200" dirty="0">
                          <a:solidFill>
                            <a:srgbClr val="000000"/>
                          </a:solidFill>
                          <a:effectLst/>
                          <a:latin typeface="Arial" panose="020B0604020202020204" pitchFamily="34" charset="0"/>
                          <a:ea typeface="+mn-ea"/>
                          <a:cs typeface="+mn-cs"/>
                        </a:rPr>
                        <a:t>16,100</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marL="0" algn="ctr" defTabSz="685800" rtl="0" eaLnBrk="1" fontAlgn="b" latinLnBrk="0" hangingPunct="1"/>
                      <a:r>
                        <a:rPr lang="en-US" sz="900" b="0" i="0" u="none" strike="noStrike" kern="1200" dirty="0">
                          <a:solidFill>
                            <a:srgbClr val="000000"/>
                          </a:solidFill>
                          <a:effectLst/>
                          <a:latin typeface="Arial" panose="020B0604020202020204" pitchFamily="34" charset="0"/>
                          <a:ea typeface="+mn-ea"/>
                          <a:cs typeface="+mn-cs"/>
                        </a:rPr>
                        <a:t>16,000</a:t>
                      </a: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3419237015"/>
                  </a:ext>
                </a:extLst>
              </a:tr>
              <a:tr h="303356">
                <a:tc>
                  <a:txBody>
                    <a:bodyPr/>
                    <a:lstStyle/>
                    <a:p>
                      <a:pPr algn="l" fontAlgn="b"/>
                      <a:r>
                        <a:rPr lang="en-US" sz="900" b="0" i="0" u="none" strike="noStrike">
                          <a:solidFill>
                            <a:srgbClr val="000000"/>
                          </a:solidFill>
                          <a:effectLst/>
                          <a:latin typeface="Arial" panose="020B0604020202020204" pitchFamily="34" charset="0"/>
                        </a:rPr>
                        <a:t>USDINR</a:t>
                      </a:r>
                    </a:p>
                  </a:txBody>
                  <a:tcPr marL="85725" marR="4763" marT="476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marL="0" algn="ctr" defTabSz="685800" rtl="0" eaLnBrk="1" fontAlgn="b" latinLnBrk="0" hangingPunct="1"/>
                      <a:r>
                        <a:rPr lang="en-US" sz="900" b="0" i="0" u="none" strike="noStrike" kern="1200" dirty="0">
                          <a:solidFill>
                            <a:srgbClr val="000000"/>
                          </a:solidFill>
                          <a:effectLst/>
                          <a:latin typeface="Arial" panose="020B0604020202020204" pitchFamily="34" charset="0"/>
                          <a:ea typeface="+mn-ea"/>
                          <a:cs typeface="+mn-cs"/>
                        </a:rPr>
                        <a:t>85.91</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marL="0" algn="ctr" defTabSz="685800" rtl="0" eaLnBrk="1" fontAlgn="b" latinLnBrk="0" hangingPunct="1"/>
                      <a:r>
                        <a:rPr lang="en-US" sz="900" b="0" i="0" u="none" strike="noStrike" kern="1200" dirty="0">
                          <a:solidFill>
                            <a:srgbClr val="000000"/>
                          </a:solidFill>
                          <a:effectLst/>
                          <a:latin typeface="Arial" panose="020B0604020202020204" pitchFamily="34" charset="0"/>
                          <a:ea typeface="+mn-ea"/>
                          <a:cs typeface="+mn-cs"/>
                        </a:rPr>
                        <a:t>85.00</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marL="0" algn="ctr" defTabSz="685800" rtl="0" eaLnBrk="1" fontAlgn="b" latinLnBrk="0" hangingPunct="1"/>
                      <a:r>
                        <a:rPr lang="en-US" sz="900" b="0" i="0" u="none" strike="noStrike" kern="1200" dirty="0">
                          <a:solidFill>
                            <a:srgbClr val="000000"/>
                          </a:solidFill>
                          <a:effectLst/>
                          <a:latin typeface="Arial" panose="020B0604020202020204" pitchFamily="34" charset="0"/>
                          <a:ea typeface="+mn-ea"/>
                          <a:cs typeface="+mn-cs"/>
                        </a:rPr>
                        <a:t>84.80</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marL="0" algn="ctr" defTabSz="685800" rtl="0" eaLnBrk="1" fontAlgn="b" latinLnBrk="0" hangingPunct="1"/>
                      <a:r>
                        <a:rPr lang="en-US" sz="900" b="0" i="0" u="none" strike="noStrike" kern="1200" dirty="0">
                          <a:solidFill>
                            <a:srgbClr val="000000"/>
                          </a:solidFill>
                          <a:effectLst/>
                          <a:latin typeface="Arial" panose="020B0604020202020204" pitchFamily="34" charset="0"/>
                          <a:ea typeface="+mn-ea"/>
                          <a:cs typeface="+mn-cs"/>
                        </a:rPr>
                        <a:t>84.60</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marL="0" algn="ctr" defTabSz="685800" rtl="0" eaLnBrk="1" fontAlgn="b" latinLnBrk="0" hangingPunct="1"/>
                      <a:r>
                        <a:rPr lang="en-US" sz="900" b="0" i="0" u="none" strike="noStrike" kern="1200" dirty="0">
                          <a:solidFill>
                            <a:srgbClr val="000000"/>
                          </a:solidFill>
                          <a:effectLst/>
                          <a:latin typeface="Arial" panose="020B0604020202020204" pitchFamily="34" charset="0"/>
                          <a:ea typeface="+mn-ea"/>
                          <a:cs typeface="+mn-cs"/>
                        </a:rPr>
                        <a:t>84.50</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marL="0" algn="ctr" defTabSz="685800" rtl="0" eaLnBrk="1" fontAlgn="b" latinLnBrk="0" hangingPunct="1"/>
                      <a:r>
                        <a:rPr lang="en-US" sz="900" b="0" i="0" u="none" strike="noStrike" kern="1200" dirty="0">
                          <a:solidFill>
                            <a:srgbClr val="000000"/>
                          </a:solidFill>
                          <a:effectLst/>
                          <a:latin typeface="Arial" panose="020B0604020202020204" pitchFamily="34" charset="0"/>
                          <a:ea typeface="+mn-ea"/>
                          <a:cs typeface="+mn-cs"/>
                        </a:rPr>
                        <a:t>84.30</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marL="0" algn="ctr" defTabSz="685800" rtl="0" eaLnBrk="1" fontAlgn="b" latinLnBrk="0" hangingPunct="1"/>
                      <a:r>
                        <a:rPr lang="en-US" sz="900" b="0" i="0" u="none" strike="noStrike" kern="1200" dirty="0">
                          <a:solidFill>
                            <a:srgbClr val="000000"/>
                          </a:solidFill>
                          <a:effectLst/>
                          <a:latin typeface="Arial" panose="020B0604020202020204" pitchFamily="34" charset="0"/>
                          <a:ea typeface="+mn-ea"/>
                          <a:cs typeface="+mn-cs"/>
                        </a:rPr>
                        <a:t>84.20</a:t>
                      </a: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498693908"/>
                  </a:ext>
                </a:extLst>
              </a:tr>
              <a:tr h="303356">
                <a:tc>
                  <a:txBody>
                    <a:bodyPr/>
                    <a:lstStyle/>
                    <a:p>
                      <a:pPr algn="l" fontAlgn="b"/>
                      <a:r>
                        <a:rPr lang="en-US" sz="900" b="0" i="0" u="none" strike="noStrike" dirty="0">
                          <a:solidFill>
                            <a:srgbClr val="000000"/>
                          </a:solidFill>
                          <a:effectLst/>
                          <a:latin typeface="Arial" panose="020B0604020202020204" pitchFamily="34" charset="0"/>
                        </a:rPr>
                        <a:t>USDKRW</a:t>
                      </a:r>
                    </a:p>
                  </a:txBody>
                  <a:tcPr marL="85725" marR="4763" marT="476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marL="0" algn="ctr" defTabSz="685800" rtl="0" eaLnBrk="1" fontAlgn="b" latinLnBrk="0" hangingPunct="1"/>
                      <a:r>
                        <a:rPr lang="en-US" sz="900" b="0" i="0" u="none" strike="noStrike" kern="1200" dirty="0">
                          <a:solidFill>
                            <a:srgbClr val="000000"/>
                          </a:solidFill>
                          <a:effectLst/>
                          <a:latin typeface="Arial" panose="020B0604020202020204" pitchFamily="34" charset="0"/>
                          <a:ea typeface="+mn-ea"/>
                          <a:cs typeface="+mn-cs"/>
                        </a:rPr>
                        <a:t>1,366</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marL="0" algn="ctr" defTabSz="685800" rtl="0" eaLnBrk="1" fontAlgn="b" latinLnBrk="0" hangingPunct="1"/>
                      <a:r>
                        <a:rPr lang="en-US" sz="900" b="0" i="0" u="none" strike="noStrike" kern="1200" dirty="0">
                          <a:solidFill>
                            <a:srgbClr val="000000"/>
                          </a:solidFill>
                          <a:effectLst/>
                          <a:latin typeface="Arial" panose="020B0604020202020204" pitchFamily="34" charset="0"/>
                          <a:ea typeface="+mn-ea"/>
                          <a:cs typeface="+mn-cs"/>
                        </a:rPr>
                        <a:t>1,370</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marL="0" algn="ctr" defTabSz="685800" rtl="0" eaLnBrk="1" fontAlgn="b" latinLnBrk="0" hangingPunct="1"/>
                      <a:r>
                        <a:rPr lang="en-US" sz="900" b="0" i="0" u="none" strike="noStrike" kern="1200" dirty="0">
                          <a:solidFill>
                            <a:srgbClr val="000000"/>
                          </a:solidFill>
                          <a:effectLst/>
                          <a:latin typeface="Arial" panose="020B0604020202020204" pitchFamily="34" charset="0"/>
                          <a:ea typeface="+mn-ea"/>
                          <a:cs typeface="+mn-cs"/>
                        </a:rPr>
                        <a:t>1,365</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marL="0" algn="ctr" defTabSz="685800" rtl="0" eaLnBrk="1" fontAlgn="b" latinLnBrk="0" hangingPunct="1"/>
                      <a:r>
                        <a:rPr lang="en-US" sz="900" b="0" i="0" u="none" strike="noStrike" kern="1200" dirty="0">
                          <a:solidFill>
                            <a:srgbClr val="000000"/>
                          </a:solidFill>
                          <a:effectLst/>
                          <a:latin typeface="Arial" panose="020B0604020202020204" pitchFamily="34" charset="0"/>
                          <a:ea typeface="+mn-ea"/>
                          <a:cs typeface="+mn-cs"/>
                        </a:rPr>
                        <a:t>1,350</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marL="0" algn="ctr" defTabSz="685800" rtl="0" eaLnBrk="1" fontAlgn="b" latinLnBrk="0" hangingPunct="1"/>
                      <a:r>
                        <a:rPr lang="en-US" sz="900" b="0" i="0" u="none" strike="noStrike" kern="1200" dirty="0">
                          <a:solidFill>
                            <a:srgbClr val="000000"/>
                          </a:solidFill>
                          <a:effectLst/>
                          <a:latin typeface="Arial" panose="020B0604020202020204" pitchFamily="34" charset="0"/>
                          <a:ea typeface="+mn-ea"/>
                          <a:cs typeface="+mn-cs"/>
                        </a:rPr>
                        <a:t>1,340</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marL="0" algn="ctr" defTabSz="685800" rtl="0" eaLnBrk="1" fontAlgn="b" latinLnBrk="0" hangingPunct="1"/>
                      <a:r>
                        <a:rPr lang="en-US" sz="900" b="0" i="0" u="none" strike="noStrike" kern="1200" dirty="0">
                          <a:solidFill>
                            <a:srgbClr val="000000"/>
                          </a:solidFill>
                          <a:effectLst/>
                          <a:latin typeface="Arial" panose="020B0604020202020204" pitchFamily="34" charset="0"/>
                          <a:ea typeface="+mn-ea"/>
                          <a:cs typeface="+mn-cs"/>
                        </a:rPr>
                        <a:t>1,340</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marL="0" algn="ctr" defTabSz="685800" rtl="0" eaLnBrk="1" fontAlgn="b" latinLnBrk="0" hangingPunct="1"/>
                      <a:r>
                        <a:rPr lang="en-US" sz="900" b="0" i="0" u="none" strike="noStrike" kern="1200" dirty="0">
                          <a:solidFill>
                            <a:srgbClr val="000000"/>
                          </a:solidFill>
                          <a:effectLst/>
                          <a:latin typeface="Arial" panose="020B0604020202020204" pitchFamily="34" charset="0"/>
                          <a:ea typeface="+mn-ea"/>
                          <a:cs typeface="+mn-cs"/>
                        </a:rPr>
                        <a:t>1,330</a:t>
                      </a: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985095665"/>
                  </a:ext>
                </a:extLst>
              </a:tr>
              <a:tr h="303356">
                <a:tc>
                  <a:txBody>
                    <a:bodyPr/>
                    <a:lstStyle/>
                    <a:p>
                      <a:pPr algn="l" fontAlgn="b"/>
                      <a:r>
                        <a:rPr lang="en-US" sz="900" b="0" i="0" u="none" strike="noStrike" dirty="0">
                          <a:solidFill>
                            <a:srgbClr val="000000"/>
                          </a:solidFill>
                          <a:effectLst/>
                          <a:latin typeface="Arial" panose="020B0604020202020204" pitchFamily="34" charset="0"/>
                        </a:rPr>
                        <a:t>USDMYR</a:t>
                      </a:r>
                    </a:p>
                  </a:txBody>
                  <a:tcPr marL="85725" marR="4763" marT="476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marL="0" algn="ctr" defTabSz="685800" rtl="0" eaLnBrk="1" fontAlgn="b" latinLnBrk="0" hangingPunct="1"/>
                      <a:r>
                        <a:rPr lang="en-US" sz="900" b="0" i="0" u="none" strike="noStrike" kern="1200" dirty="0">
                          <a:solidFill>
                            <a:srgbClr val="000000"/>
                          </a:solidFill>
                          <a:effectLst/>
                          <a:latin typeface="Arial" panose="020B0604020202020204" pitchFamily="34" charset="0"/>
                          <a:ea typeface="+mn-ea"/>
                          <a:cs typeface="+mn-cs"/>
                        </a:rPr>
                        <a:t>4.25</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marL="0" algn="ctr" defTabSz="685800" rtl="0" eaLnBrk="1" fontAlgn="b" latinLnBrk="0" hangingPunct="1"/>
                      <a:r>
                        <a:rPr lang="en-US" sz="900" b="0" i="0" u="none" strike="noStrike" kern="1200" dirty="0">
                          <a:solidFill>
                            <a:srgbClr val="000000"/>
                          </a:solidFill>
                          <a:effectLst/>
                          <a:latin typeface="Arial" panose="020B0604020202020204" pitchFamily="34" charset="0"/>
                          <a:ea typeface="+mn-ea"/>
                          <a:cs typeface="+mn-cs"/>
                        </a:rPr>
                        <a:t>4.22</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marL="0" algn="ctr" defTabSz="685800" rtl="0" eaLnBrk="1" fontAlgn="b" latinLnBrk="0" hangingPunct="1"/>
                      <a:r>
                        <a:rPr lang="en-US" sz="900" b="0" i="0" u="none" strike="noStrike" kern="1200" dirty="0">
                          <a:solidFill>
                            <a:srgbClr val="000000"/>
                          </a:solidFill>
                          <a:effectLst/>
                          <a:latin typeface="Arial" panose="020B0604020202020204" pitchFamily="34" charset="0"/>
                          <a:ea typeface="+mn-ea"/>
                          <a:cs typeface="+mn-cs"/>
                        </a:rPr>
                        <a:t>4.20</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marL="0" algn="ctr" defTabSz="685800" rtl="0" eaLnBrk="1" fontAlgn="b" latinLnBrk="0" hangingPunct="1"/>
                      <a:r>
                        <a:rPr lang="en-US" sz="900" b="0" i="0" u="none" strike="noStrike" kern="1200" dirty="0">
                          <a:solidFill>
                            <a:srgbClr val="000000"/>
                          </a:solidFill>
                          <a:effectLst/>
                          <a:latin typeface="Arial" panose="020B0604020202020204" pitchFamily="34" charset="0"/>
                          <a:ea typeface="+mn-ea"/>
                          <a:cs typeface="+mn-cs"/>
                        </a:rPr>
                        <a:t>4.18</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marL="0" algn="ctr" defTabSz="685800" rtl="0" eaLnBrk="1" fontAlgn="b" latinLnBrk="0" hangingPunct="1"/>
                      <a:r>
                        <a:rPr lang="en-US" sz="900" b="0" i="0" u="none" strike="noStrike" kern="1200" dirty="0">
                          <a:solidFill>
                            <a:srgbClr val="000000"/>
                          </a:solidFill>
                          <a:effectLst/>
                          <a:latin typeface="Arial" panose="020B0604020202020204" pitchFamily="34" charset="0"/>
                          <a:ea typeface="+mn-ea"/>
                          <a:cs typeface="+mn-cs"/>
                        </a:rPr>
                        <a:t>4.14</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marL="0" algn="ctr" defTabSz="685800" rtl="0" eaLnBrk="1" fontAlgn="b" latinLnBrk="0" hangingPunct="1"/>
                      <a:r>
                        <a:rPr lang="en-US" sz="900" b="0" i="0" u="none" strike="noStrike" kern="1200" dirty="0">
                          <a:solidFill>
                            <a:srgbClr val="000000"/>
                          </a:solidFill>
                          <a:effectLst/>
                          <a:latin typeface="Arial" panose="020B0604020202020204" pitchFamily="34" charset="0"/>
                          <a:ea typeface="+mn-ea"/>
                          <a:cs typeface="+mn-cs"/>
                        </a:rPr>
                        <a:t>4.12</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marL="0" algn="ctr" defTabSz="685800" rtl="0" eaLnBrk="1" fontAlgn="b" latinLnBrk="0" hangingPunct="1"/>
                      <a:r>
                        <a:rPr lang="en-US" sz="900" b="0" i="0" u="none" strike="noStrike" kern="1200" dirty="0">
                          <a:solidFill>
                            <a:srgbClr val="000000"/>
                          </a:solidFill>
                          <a:effectLst/>
                          <a:latin typeface="Arial" panose="020B0604020202020204" pitchFamily="34" charset="0"/>
                          <a:ea typeface="+mn-ea"/>
                          <a:cs typeface="+mn-cs"/>
                        </a:rPr>
                        <a:t>4.10</a:t>
                      </a: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841500985"/>
                  </a:ext>
                </a:extLst>
              </a:tr>
              <a:tr h="303356">
                <a:tc>
                  <a:txBody>
                    <a:bodyPr/>
                    <a:lstStyle/>
                    <a:p>
                      <a:pPr algn="l" fontAlgn="b"/>
                      <a:r>
                        <a:rPr lang="en-US" sz="900" b="0" i="0" u="none" strike="noStrike" dirty="0">
                          <a:solidFill>
                            <a:srgbClr val="000000"/>
                          </a:solidFill>
                          <a:effectLst/>
                          <a:latin typeface="Arial" panose="020B0604020202020204" pitchFamily="34" charset="0"/>
                        </a:rPr>
                        <a:t>USDPHP</a:t>
                      </a:r>
                    </a:p>
                  </a:txBody>
                  <a:tcPr marL="85725" marR="4763" marT="476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marL="0" algn="ctr" defTabSz="685800" rtl="0" eaLnBrk="1" fontAlgn="b" latinLnBrk="0" hangingPunct="1"/>
                      <a:r>
                        <a:rPr lang="en-US" sz="900" b="0" i="0" u="none" strike="noStrike" kern="1200" dirty="0">
                          <a:solidFill>
                            <a:srgbClr val="000000"/>
                          </a:solidFill>
                          <a:effectLst/>
                          <a:latin typeface="Arial" panose="020B0604020202020204" pitchFamily="34" charset="0"/>
                          <a:ea typeface="+mn-ea"/>
                          <a:cs typeface="+mn-cs"/>
                        </a:rPr>
                        <a:t>55.79</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marL="0" algn="ctr" defTabSz="685800" rtl="0" eaLnBrk="1" fontAlgn="b" latinLnBrk="0" hangingPunct="1"/>
                      <a:r>
                        <a:rPr lang="en-US" sz="900" b="0" i="0" u="none" strike="noStrike" kern="1200" dirty="0">
                          <a:solidFill>
                            <a:srgbClr val="000000"/>
                          </a:solidFill>
                          <a:effectLst/>
                          <a:latin typeface="Arial" panose="020B0604020202020204" pitchFamily="34" charset="0"/>
                          <a:ea typeface="+mn-ea"/>
                          <a:cs typeface="+mn-cs"/>
                        </a:rPr>
                        <a:t>55.30</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marL="0" algn="ctr" defTabSz="685800" rtl="0" eaLnBrk="1" fontAlgn="b" latinLnBrk="0" hangingPunct="1"/>
                      <a:r>
                        <a:rPr lang="en-US" sz="900" b="0" i="0" u="none" strike="noStrike" kern="1200" dirty="0">
                          <a:solidFill>
                            <a:srgbClr val="000000"/>
                          </a:solidFill>
                          <a:effectLst/>
                          <a:latin typeface="Arial" panose="020B0604020202020204" pitchFamily="34" charset="0"/>
                          <a:ea typeface="+mn-ea"/>
                          <a:cs typeface="+mn-cs"/>
                        </a:rPr>
                        <a:t>55.20</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marL="0" algn="ctr" defTabSz="685800" rtl="0" eaLnBrk="1" fontAlgn="b" latinLnBrk="0" hangingPunct="1"/>
                      <a:r>
                        <a:rPr lang="en-US" sz="900" b="0" i="0" u="none" strike="noStrike" kern="1200" dirty="0">
                          <a:solidFill>
                            <a:srgbClr val="000000"/>
                          </a:solidFill>
                          <a:effectLst/>
                          <a:latin typeface="Arial" panose="020B0604020202020204" pitchFamily="34" charset="0"/>
                          <a:ea typeface="+mn-ea"/>
                          <a:cs typeface="+mn-cs"/>
                        </a:rPr>
                        <a:t>55.15</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marL="0" algn="ctr" defTabSz="685800" rtl="0" eaLnBrk="1" fontAlgn="b" latinLnBrk="0" hangingPunct="1"/>
                      <a:r>
                        <a:rPr lang="en-US" sz="900" b="0" i="0" u="none" strike="noStrike" kern="1200" dirty="0">
                          <a:solidFill>
                            <a:srgbClr val="000000"/>
                          </a:solidFill>
                          <a:effectLst/>
                          <a:latin typeface="Arial" panose="020B0604020202020204" pitchFamily="34" charset="0"/>
                          <a:ea typeface="+mn-ea"/>
                          <a:cs typeface="+mn-cs"/>
                        </a:rPr>
                        <a:t>55.10</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marL="0" algn="ctr" defTabSz="685800" rtl="0" eaLnBrk="1" fontAlgn="b" latinLnBrk="0" hangingPunct="1"/>
                      <a:r>
                        <a:rPr lang="en-US" sz="900" b="0" i="0" u="none" strike="noStrike" kern="1200" dirty="0">
                          <a:solidFill>
                            <a:srgbClr val="000000"/>
                          </a:solidFill>
                          <a:effectLst/>
                          <a:latin typeface="Arial" panose="020B0604020202020204" pitchFamily="34" charset="0"/>
                          <a:ea typeface="+mn-ea"/>
                          <a:cs typeface="+mn-cs"/>
                        </a:rPr>
                        <a:t>55.00</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marL="0" algn="ctr" defTabSz="685800" rtl="0" eaLnBrk="1" fontAlgn="b" latinLnBrk="0" hangingPunct="1"/>
                      <a:r>
                        <a:rPr lang="en-US" sz="900" b="0" i="0" u="none" strike="noStrike" kern="1200" dirty="0">
                          <a:solidFill>
                            <a:srgbClr val="000000"/>
                          </a:solidFill>
                          <a:effectLst/>
                          <a:latin typeface="Arial" panose="020B0604020202020204" pitchFamily="34" charset="0"/>
                          <a:ea typeface="+mn-ea"/>
                          <a:cs typeface="+mn-cs"/>
                        </a:rPr>
                        <a:t>55.00</a:t>
                      </a: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319565540"/>
                  </a:ext>
                </a:extLst>
              </a:tr>
              <a:tr h="303356">
                <a:tc>
                  <a:txBody>
                    <a:bodyPr/>
                    <a:lstStyle/>
                    <a:p>
                      <a:pPr algn="l" fontAlgn="b"/>
                      <a:r>
                        <a:rPr lang="en-US" sz="900" b="0" i="0" u="none" strike="noStrike">
                          <a:solidFill>
                            <a:srgbClr val="000000"/>
                          </a:solidFill>
                          <a:effectLst/>
                          <a:latin typeface="Arial" panose="020B0604020202020204" pitchFamily="34" charset="0"/>
                        </a:rPr>
                        <a:t>USDSGD</a:t>
                      </a:r>
                    </a:p>
                  </a:txBody>
                  <a:tcPr marL="85725" marR="4763" marT="476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marL="0" algn="ctr" defTabSz="685800" rtl="0" eaLnBrk="1" fontAlgn="b" latinLnBrk="0" hangingPunct="1"/>
                      <a:r>
                        <a:rPr lang="en-US" sz="900" b="0" i="0" u="none" strike="noStrike" kern="1200" dirty="0">
                          <a:solidFill>
                            <a:srgbClr val="000000"/>
                          </a:solidFill>
                          <a:effectLst/>
                          <a:latin typeface="Arial" panose="020B0604020202020204" pitchFamily="34" charset="0"/>
                          <a:ea typeface="+mn-ea"/>
                          <a:cs typeface="+mn-cs"/>
                        </a:rPr>
                        <a:t>1.29</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marL="0" algn="ctr" defTabSz="685800" rtl="0" eaLnBrk="1" fontAlgn="b" latinLnBrk="0" hangingPunct="1"/>
                      <a:r>
                        <a:rPr lang="en-US" sz="900" b="0" i="0" u="none" strike="noStrike" kern="1200" dirty="0">
                          <a:solidFill>
                            <a:srgbClr val="000000"/>
                          </a:solidFill>
                          <a:effectLst/>
                          <a:latin typeface="Arial" panose="020B0604020202020204" pitchFamily="34" charset="0"/>
                          <a:ea typeface="+mn-ea"/>
                          <a:cs typeface="+mn-cs"/>
                        </a:rPr>
                        <a:t>1.28</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marL="0" algn="ctr" defTabSz="685800" rtl="0" eaLnBrk="1" fontAlgn="b" latinLnBrk="0" hangingPunct="1"/>
                      <a:r>
                        <a:rPr lang="en-US" sz="900" b="0" i="0" u="none" strike="noStrike" kern="1200" dirty="0">
                          <a:solidFill>
                            <a:srgbClr val="000000"/>
                          </a:solidFill>
                          <a:effectLst/>
                          <a:latin typeface="Arial" panose="020B0604020202020204" pitchFamily="34" charset="0"/>
                          <a:ea typeface="+mn-ea"/>
                          <a:cs typeface="+mn-cs"/>
                        </a:rPr>
                        <a:t>1.28</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marL="0" algn="ctr" defTabSz="685800" rtl="0" eaLnBrk="1" fontAlgn="b" latinLnBrk="0" hangingPunct="1"/>
                      <a:r>
                        <a:rPr lang="en-US" sz="900" b="0" i="0" u="none" strike="noStrike" kern="1200" dirty="0">
                          <a:solidFill>
                            <a:srgbClr val="000000"/>
                          </a:solidFill>
                          <a:effectLst/>
                          <a:latin typeface="Arial" panose="020B0604020202020204" pitchFamily="34" charset="0"/>
                          <a:ea typeface="+mn-ea"/>
                          <a:cs typeface="+mn-cs"/>
                        </a:rPr>
                        <a:t>1.27</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marL="0" algn="ctr" defTabSz="685800" rtl="0" eaLnBrk="1" fontAlgn="b" latinLnBrk="0" hangingPunct="1"/>
                      <a:r>
                        <a:rPr lang="en-US" sz="900" b="0" i="0" u="none" strike="noStrike" kern="1200" dirty="0">
                          <a:solidFill>
                            <a:srgbClr val="000000"/>
                          </a:solidFill>
                          <a:effectLst/>
                          <a:latin typeface="Arial" panose="020B0604020202020204" pitchFamily="34" charset="0"/>
                          <a:ea typeface="+mn-ea"/>
                          <a:cs typeface="+mn-cs"/>
                        </a:rPr>
                        <a:t>1.27</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marL="0" algn="ctr" defTabSz="685800" rtl="0" eaLnBrk="1" fontAlgn="b" latinLnBrk="0" hangingPunct="1"/>
                      <a:r>
                        <a:rPr lang="en-US" sz="900" b="0" i="0" u="none" strike="noStrike" kern="1200" dirty="0">
                          <a:solidFill>
                            <a:srgbClr val="000000"/>
                          </a:solidFill>
                          <a:effectLst/>
                          <a:latin typeface="Arial" panose="020B0604020202020204" pitchFamily="34" charset="0"/>
                          <a:ea typeface="+mn-ea"/>
                          <a:cs typeface="+mn-cs"/>
                        </a:rPr>
                        <a:t>1.26</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marL="0" algn="ctr" defTabSz="685800" rtl="0" eaLnBrk="1" fontAlgn="b" latinLnBrk="0" hangingPunct="1"/>
                      <a:r>
                        <a:rPr lang="en-US" sz="900" b="0" i="0" u="none" strike="noStrike" kern="1200" dirty="0">
                          <a:solidFill>
                            <a:srgbClr val="000000"/>
                          </a:solidFill>
                          <a:effectLst/>
                          <a:latin typeface="Arial" panose="020B0604020202020204" pitchFamily="34" charset="0"/>
                          <a:ea typeface="+mn-ea"/>
                          <a:cs typeface="+mn-cs"/>
                        </a:rPr>
                        <a:t>1.26</a:t>
                      </a: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3690589574"/>
                  </a:ext>
                </a:extLst>
              </a:tr>
              <a:tr h="303356">
                <a:tc>
                  <a:txBody>
                    <a:bodyPr/>
                    <a:lstStyle/>
                    <a:p>
                      <a:pPr algn="l" fontAlgn="b"/>
                      <a:r>
                        <a:rPr lang="en-US" sz="900" b="0" i="0" u="none" strike="noStrike">
                          <a:solidFill>
                            <a:srgbClr val="000000"/>
                          </a:solidFill>
                          <a:effectLst/>
                          <a:latin typeface="Arial" panose="020B0604020202020204" pitchFamily="34" charset="0"/>
                        </a:rPr>
                        <a:t>USDTHB</a:t>
                      </a:r>
                    </a:p>
                  </a:txBody>
                  <a:tcPr marL="85725" marR="4763" marT="476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marL="0" algn="ctr" defTabSz="685800" rtl="0" eaLnBrk="1" fontAlgn="b" latinLnBrk="0" hangingPunct="1"/>
                      <a:r>
                        <a:rPr lang="en-US" sz="900" b="0" i="0" u="none" strike="noStrike" kern="1200" dirty="0">
                          <a:solidFill>
                            <a:srgbClr val="000000"/>
                          </a:solidFill>
                          <a:effectLst/>
                          <a:latin typeface="Arial" panose="020B0604020202020204" pitchFamily="34" charset="0"/>
                          <a:ea typeface="+mn-ea"/>
                          <a:cs typeface="+mn-cs"/>
                        </a:rPr>
                        <a:t>32.71</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marL="0" algn="ctr" defTabSz="685800" rtl="0" eaLnBrk="1" fontAlgn="b" latinLnBrk="0" hangingPunct="1"/>
                      <a:r>
                        <a:rPr lang="en-US" sz="900" b="0" i="0" u="none" strike="noStrike" kern="1200" dirty="0">
                          <a:solidFill>
                            <a:srgbClr val="000000"/>
                          </a:solidFill>
                          <a:effectLst/>
                          <a:latin typeface="Arial" panose="020B0604020202020204" pitchFamily="34" charset="0"/>
                          <a:ea typeface="+mn-ea"/>
                          <a:cs typeface="+mn-cs"/>
                        </a:rPr>
                        <a:t>32.50</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marL="0" algn="ctr" defTabSz="685800" rtl="0" eaLnBrk="1" fontAlgn="b" latinLnBrk="0" hangingPunct="1"/>
                      <a:r>
                        <a:rPr lang="en-US" sz="900" b="0" i="0" u="none" strike="noStrike" kern="1200" dirty="0">
                          <a:solidFill>
                            <a:srgbClr val="000000"/>
                          </a:solidFill>
                          <a:effectLst/>
                          <a:latin typeface="Arial" panose="020B0604020202020204" pitchFamily="34" charset="0"/>
                          <a:ea typeface="+mn-ea"/>
                          <a:cs typeface="+mn-cs"/>
                        </a:rPr>
                        <a:t>32.40</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marL="0" algn="ctr" defTabSz="685800" rtl="0" eaLnBrk="1" fontAlgn="b" latinLnBrk="0" hangingPunct="1"/>
                      <a:r>
                        <a:rPr lang="en-US" sz="900" b="0" i="0" u="none" strike="noStrike" kern="1200" dirty="0">
                          <a:solidFill>
                            <a:srgbClr val="000000"/>
                          </a:solidFill>
                          <a:effectLst/>
                          <a:latin typeface="Arial" panose="020B0604020202020204" pitchFamily="34" charset="0"/>
                          <a:ea typeface="+mn-ea"/>
                          <a:cs typeface="+mn-cs"/>
                        </a:rPr>
                        <a:t>32.20</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marL="0" algn="ctr" defTabSz="685800" rtl="0" eaLnBrk="1" fontAlgn="b" latinLnBrk="0" hangingPunct="1"/>
                      <a:r>
                        <a:rPr lang="en-US" sz="900" b="0" i="0" u="none" strike="noStrike" kern="1200" dirty="0">
                          <a:solidFill>
                            <a:srgbClr val="000000"/>
                          </a:solidFill>
                          <a:effectLst/>
                          <a:latin typeface="Arial" panose="020B0604020202020204" pitchFamily="34" charset="0"/>
                          <a:ea typeface="+mn-ea"/>
                          <a:cs typeface="+mn-cs"/>
                        </a:rPr>
                        <a:t>32.00</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marL="0" algn="ctr" defTabSz="685800" rtl="0" eaLnBrk="1" fontAlgn="b" latinLnBrk="0" hangingPunct="1"/>
                      <a:r>
                        <a:rPr lang="en-US" sz="900" b="0" i="0" u="none" strike="noStrike" kern="1200" dirty="0">
                          <a:solidFill>
                            <a:srgbClr val="000000"/>
                          </a:solidFill>
                          <a:effectLst/>
                          <a:latin typeface="Arial" panose="020B0604020202020204" pitchFamily="34" charset="0"/>
                          <a:ea typeface="+mn-ea"/>
                          <a:cs typeface="+mn-cs"/>
                        </a:rPr>
                        <a:t>31.80</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marL="0" algn="ctr" defTabSz="685800" rtl="0" eaLnBrk="1" fontAlgn="b" latinLnBrk="0" hangingPunct="1"/>
                      <a:r>
                        <a:rPr lang="en-US" sz="900" b="0" i="0" u="none" strike="noStrike" kern="1200" dirty="0">
                          <a:solidFill>
                            <a:srgbClr val="000000"/>
                          </a:solidFill>
                          <a:effectLst/>
                          <a:latin typeface="Arial" panose="020B0604020202020204" pitchFamily="34" charset="0"/>
                          <a:ea typeface="+mn-ea"/>
                          <a:cs typeface="+mn-cs"/>
                        </a:rPr>
                        <a:t>31.60</a:t>
                      </a: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294691124"/>
                  </a:ext>
                </a:extLst>
              </a:tr>
              <a:tr h="313142">
                <a:tc>
                  <a:txBody>
                    <a:bodyPr/>
                    <a:lstStyle/>
                    <a:p>
                      <a:pPr algn="l" fontAlgn="b"/>
                      <a:r>
                        <a:rPr lang="en-US" sz="900" b="0" i="0" u="none" strike="noStrike" dirty="0">
                          <a:solidFill>
                            <a:srgbClr val="000000"/>
                          </a:solidFill>
                          <a:effectLst/>
                          <a:latin typeface="Arial" panose="020B0604020202020204" pitchFamily="34" charset="0"/>
                        </a:rPr>
                        <a:t>USDTWD</a:t>
                      </a:r>
                    </a:p>
                  </a:txBody>
                  <a:tcPr marL="85725" marR="4763" marT="476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en-US" sz="900" b="0" i="0" u="none" strike="noStrike" kern="1200" dirty="0">
                          <a:solidFill>
                            <a:srgbClr val="000000"/>
                          </a:solidFill>
                          <a:effectLst/>
                          <a:latin typeface="Arial" panose="020B0604020202020204" pitchFamily="34" charset="0"/>
                          <a:ea typeface="+mn-ea"/>
                          <a:cs typeface="+mn-cs"/>
                        </a:rPr>
                        <a:t>29.99</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algn="ctr" defTabSz="685800" rtl="0" eaLnBrk="1" fontAlgn="b" latinLnBrk="0" hangingPunct="1"/>
                      <a:r>
                        <a:rPr lang="en-US" sz="900" b="0" i="0" u="none" strike="noStrike" kern="1200" dirty="0">
                          <a:solidFill>
                            <a:srgbClr val="000000"/>
                          </a:solidFill>
                          <a:effectLst/>
                          <a:latin typeface="Arial" panose="020B0604020202020204" pitchFamily="34" charset="0"/>
                          <a:ea typeface="+mn-ea"/>
                          <a:cs typeface="+mn-cs"/>
                        </a:rPr>
                        <a:t>29.70</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algn="ctr" defTabSz="685800" rtl="0" eaLnBrk="1" fontAlgn="b" latinLnBrk="0" hangingPunct="1"/>
                      <a:r>
                        <a:rPr lang="en-US" sz="900" b="0" i="0" u="none" strike="noStrike" kern="1200" dirty="0">
                          <a:solidFill>
                            <a:srgbClr val="000000"/>
                          </a:solidFill>
                          <a:effectLst/>
                          <a:latin typeface="Arial" panose="020B0604020202020204" pitchFamily="34" charset="0"/>
                          <a:ea typeface="+mn-ea"/>
                          <a:cs typeface="+mn-cs"/>
                        </a:rPr>
                        <a:t>29.50</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algn="ctr" defTabSz="685800" rtl="0" eaLnBrk="1" fontAlgn="b" latinLnBrk="0" hangingPunct="1"/>
                      <a:r>
                        <a:rPr lang="en-US" sz="900" b="0" i="0" u="none" strike="noStrike" kern="1200" dirty="0">
                          <a:solidFill>
                            <a:srgbClr val="000000"/>
                          </a:solidFill>
                          <a:effectLst/>
                          <a:latin typeface="Arial" panose="020B0604020202020204" pitchFamily="34" charset="0"/>
                          <a:ea typeface="+mn-ea"/>
                          <a:cs typeface="+mn-cs"/>
                        </a:rPr>
                        <a:t>29.40</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algn="ctr" defTabSz="685800" rtl="0" eaLnBrk="1" fontAlgn="b" latinLnBrk="0" hangingPunct="1"/>
                      <a:r>
                        <a:rPr lang="en-US" sz="900" b="0" i="0" u="none" strike="noStrike" kern="1200" dirty="0">
                          <a:solidFill>
                            <a:srgbClr val="000000"/>
                          </a:solidFill>
                          <a:effectLst/>
                          <a:latin typeface="Arial" panose="020B0604020202020204" pitchFamily="34" charset="0"/>
                          <a:ea typeface="+mn-ea"/>
                          <a:cs typeface="+mn-cs"/>
                        </a:rPr>
                        <a:t>29.30</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algn="ctr" defTabSz="685800" rtl="0" eaLnBrk="1" fontAlgn="b" latinLnBrk="0" hangingPunct="1"/>
                      <a:r>
                        <a:rPr lang="en-US" sz="900" b="0" i="0" u="none" strike="noStrike" kern="1200" dirty="0">
                          <a:solidFill>
                            <a:srgbClr val="000000"/>
                          </a:solidFill>
                          <a:effectLst/>
                          <a:latin typeface="Arial" panose="020B0604020202020204" pitchFamily="34" charset="0"/>
                          <a:ea typeface="+mn-ea"/>
                          <a:cs typeface="+mn-cs"/>
                        </a:rPr>
                        <a:t>29.30</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algn="ctr" defTabSz="685800" rtl="0" eaLnBrk="1" fontAlgn="b" latinLnBrk="0" hangingPunct="1"/>
                      <a:r>
                        <a:rPr lang="en-US" sz="900" b="0" i="0" u="none" strike="noStrike" kern="1200" dirty="0">
                          <a:solidFill>
                            <a:srgbClr val="000000"/>
                          </a:solidFill>
                          <a:effectLst/>
                          <a:latin typeface="Arial" panose="020B0604020202020204" pitchFamily="34" charset="0"/>
                          <a:ea typeface="+mn-ea"/>
                          <a:cs typeface="+mn-cs"/>
                        </a:rPr>
                        <a:t>29.20</a:t>
                      </a: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06593581"/>
                  </a:ext>
                </a:extLst>
              </a:tr>
            </a:tbl>
          </a:graphicData>
        </a:graphic>
      </p:graphicFrame>
    </p:spTree>
    <p:extLst>
      <p:ext uri="{BB962C8B-B14F-4D97-AF65-F5344CB8AC3E}">
        <p14:creationId xmlns:p14="http://schemas.microsoft.com/office/powerpoint/2010/main" val="14214793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DC305-02FF-B170-06FF-6E29E502D449}"/>
              </a:ext>
            </a:extLst>
          </p:cNvPr>
          <p:cNvSpPr>
            <a:spLocks noGrp="1"/>
          </p:cNvSpPr>
          <p:nvPr>
            <p:ph type="title"/>
          </p:nvPr>
        </p:nvSpPr>
        <p:spPr>
          <a:xfrm>
            <a:off x="3493018" y="557355"/>
            <a:ext cx="4610894" cy="371475"/>
          </a:xfrm>
        </p:spPr>
        <p:txBody>
          <a:bodyPr/>
          <a:lstStyle/>
          <a:p>
            <a:pPr algn="ctr"/>
            <a:r>
              <a:rPr lang="en-US" sz="2250">
                <a:latin typeface="Inter" panose="02000503000000020004" pitchFamily="2" charset="0"/>
                <a:ea typeface="Inter" panose="02000503000000020004" pitchFamily="2" charset="0"/>
              </a:rPr>
              <a:t>Natixis CIB Research Teams</a:t>
            </a:r>
          </a:p>
        </p:txBody>
      </p:sp>
      <p:sp>
        <p:nvSpPr>
          <p:cNvPr id="4" name="Slide Number Placeholder 3">
            <a:extLst>
              <a:ext uri="{FF2B5EF4-FFF2-40B4-BE49-F238E27FC236}">
                <a16:creationId xmlns:a16="http://schemas.microsoft.com/office/drawing/2014/main" id="{4CDA7F04-AEB3-DFEC-DFCD-062E8529A3A2}"/>
              </a:ext>
            </a:extLst>
          </p:cNvPr>
          <p:cNvSpPr>
            <a:spLocks noGrp="1"/>
          </p:cNvSpPr>
          <p:nvPr>
            <p:ph type="sldNum" sz="quarter" idx="11"/>
          </p:nvPr>
        </p:nvSpPr>
        <p:spPr/>
        <p:txBody>
          <a:bodyPr/>
          <a:lstStyle/>
          <a:p>
            <a:pPr>
              <a:defRPr/>
            </a:pPr>
            <a:fld id="{D65D56CB-8290-4AD4-92E8-B8E13A68A8FF}" type="slidenum">
              <a:rPr lang="fr-FR" altLang="fr-FR" smtClean="0">
                <a:latin typeface="Inter" panose="02000503000000020004"/>
              </a:rPr>
              <a:pPr>
                <a:defRPr/>
              </a:pPr>
              <a:t>46</a:t>
            </a:fld>
            <a:endParaRPr lang="fr-FR" altLang="fr-FR" dirty="0">
              <a:latin typeface="Inter" panose="02000503000000020004"/>
            </a:endParaRPr>
          </a:p>
        </p:txBody>
      </p:sp>
      <p:sp>
        <p:nvSpPr>
          <p:cNvPr id="5" name="Rectangle 50">
            <a:extLst>
              <a:ext uri="{FF2B5EF4-FFF2-40B4-BE49-F238E27FC236}">
                <a16:creationId xmlns:a16="http://schemas.microsoft.com/office/drawing/2014/main" id="{53400460-D445-2BB3-2BAD-16D2AD3A6D96}"/>
              </a:ext>
            </a:extLst>
          </p:cNvPr>
          <p:cNvSpPr>
            <a:spLocks noChangeArrowheads="1"/>
          </p:cNvSpPr>
          <p:nvPr/>
        </p:nvSpPr>
        <p:spPr bwMode="auto">
          <a:xfrm>
            <a:off x="357205" y="1201910"/>
            <a:ext cx="2181638" cy="16283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6000" tIns="45720" rIns="0" bIns="45720" numCol="1" anchor="ctr" anchorCtr="0" compatLnSpc="1">
            <a:prstTxWarp prst="textNoShape">
              <a:avLst/>
            </a:prstTxWarp>
          </a:bodyPr>
          <a:lstStyle/>
          <a:p>
            <a:pPr defTabSz="914378"/>
            <a:r>
              <a:rPr lang="en-US" altLang="fr-FR" sz="900" b="1" cap="small">
                <a:solidFill>
                  <a:schemeClr val="bg1"/>
                </a:solidFill>
                <a:latin typeface="Montserrat" panose="00000500000000000000" pitchFamily="2" charset="0"/>
                <a:ea typeface="Roboto" panose="02000000000000000000" pitchFamily="2" charset="0"/>
                <a:cs typeface="Roboto" panose="02000000000000000000" pitchFamily="2" charset="0"/>
              </a:rPr>
              <a:t>Solutions</a:t>
            </a:r>
            <a:endParaRPr lang="en-US" altLang="fr-FR" sz="900" cap="small">
              <a:solidFill>
                <a:schemeClr val="bg1"/>
              </a:solidFill>
              <a:latin typeface="Montserrat" panose="00000500000000000000" pitchFamily="2" charset="0"/>
              <a:ea typeface="Roboto" panose="02000000000000000000" pitchFamily="2" charset="0"/>
              <a:cs typeface="Roboto" panose="02000000000000000000" pitchFamily="2" charset="0"/>
            </a:endParaRPr>
          </a:p>
        </p:txBody>
      </p:sp>
      <p:sp>
        <p:nvSpPr>
          <p:cNvPr id="6" name="Rectangle 50">
            <a:extLst>
              <a:ext uri="{FF2B5EF4-FFF2-40B4-BE49-F238E27FC236}">
                <a16:creationId xmlns:a16="http://schemas.microsoft.com/office/drawing/2014/main" id="{5C0DCDAE-DD9B-1696-04CB-9108DB8024FB}"/>
              </a:ext>
            </a:extLst>
          </p:cNvPr>
          <p:cNvSpPr>
            <a:spLocks noChangeArrowheads="1"/>
          </p:cNvSpPr>
          <p:nvPr/>
        </p:nvSpPr>
        <p:spPr bwMode="auto">
          <a:xfrm>
            <a:off x="2602004" y="1201910"/>
            <a:ext cx="2128734" cy="16283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6000" tIns="45720" rIns="0" bIns="45720" numCol="1" anchor="ctr" anchorCtr="0" compatLnSpc="1">
            <a:prstTxWarp prst="textNoShape">
              <a:avLst/>
            </a:prstTxWarp>
          </a:bodyPr>
          <a:lstStyle/>
          <a:p>
            <a:pPr defTabSz="914378"/>
            <a:r>
              <a:rPr lang="en-US" altLang="fr-FR" sz="900" b="1" cap="small">
                <a:solidFill>
                  <a:schemeClr val="bg1"/>
                </a:solidFill>
                <a:latin typeface="Montserrat" panose="00000500000000000000" pitchFamily="2" charset="0"/>
                <a:ea typeface="Roboto" panose="02000000000000000000" pitchFamily="2" charset="0"/>
                <a:cs typeface="Roboto" panose="02000000000000000000" pitchFamily="2" charset="0"/>
              </a:rPr>
              <a:t>Real Assets / </a:t>
            </a:r>
            <a:r>
              <a:rPr lang="en-US" altLang="fr-FR" sz="900" b="1" cap="small" err="1">
                <a:solidFill>
                  <a:schemeClr val="bg1"/>
                </a:solidFill>
                <a:latin typeface="Montserrat" panose="00000500000000000000" pitchFamily="2" charset="0"/>
                <a:ea typeface="Roboto" panose="02000000000000000000" pitchFamily="2" charset="0"/>
                <a:cs typeface="Roboto" panose="02000000000000000000" pitchFamily="2" charset="0"/>
              </a:rPr>
              <a:t>Enr</a:t>
            </a:r>
            <a:r>
              <a:rPr lang="en-US" altLang="fr-FR" sz="900" b="1" cap="small">
                <a:solidFill>
                  <a:schemeClr val="bg1"/>
                </a:solidFill>
                <a:latin typeface="Montserrat" panose="00000500000000000000" pitchFamily="2" charset="0"/>
                <a:ea typeface="Roboto" panose="02000000000000000000" pitchFamily="2" charset="0"/>
                <a:cs typeface="Roboto" panose="02000000000000000000" pitchFamily="2" charset="0"/>
              </a:rPr>
              <a:t> </a:t>
            </a:r>
            <a:endParaRPr lang="en-US" altLang="fr-FR" sz="900" cap="small">
              <a:solidFill>
                <a:schemeClr val="bg1"/>
              </a:solidFill>
              <a:latin typeface="Montserrat" panose="00000500000000000000" pitchFamily="2" charset="0"/>
              <a:ea typeface="Roboto" panose="02000000000000000000" pitchFamily="2" charset="0"/>
              <a:cs typeface="Roboto" panose="02000000000000000000" pitchFamily="2" charset="0"/>
            </a:endParaRPr>
          </a:p>
        </p:txBody>
      </p:sp>
      <p:sp>
        <p:nvSpPr>
          <p:cNvPr id="7" name="Rectangle 347">
            <a:extLst>
              <a:ext uri="{FF2B5EF4-FFF2-40B4-BE49-F238E27FC236}">
                <a16:creationId xmlns:a16="http://schemas.microsoft.com/office/drawing/2014/main" id="{A121F346-DA65-5634-3C8A-B3052A960643}"/>
              </a:ext>
            </a:extLst>
          </p:cNvPr>
          <p:cNvSpPr>
            <a:spLocks noChangeArrowheads="1"/>
          </p:cNvSpPr>
          <p:nvPr/>
        </p:nvSpPr>
        <p:spPr bwMode="auto">
          <a:xfrm>
            <a:off x="347162" y="679035"/>
            <a:ext cx="2184104" cy="191556"/>
          </a:xfrm>
          <a:prstGeom prst="rect">
            <a:avLst/>
          </a:prstGeom>
          <a:solidFill>
            <a:srgbClr val="581D7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6000" tIns="0" rIns="91440" bIns="0" numCol="1" anchor="ctr" anchorCtr="0" compatLnSpc="1">
            <a:prstTxWarp prst="textNoShape">
              <a:avLst/>
            </a:prstTxWarp>
          </a:bodyPr>
          <a:lstStyle/>
          <a:p>
            <a:pPr defTabSz="914378"/>
            <a:r>
              <a:rPr lang="en-US" altLang="fr-FR" sz="900" b="1" cap="small">
                <a:solidFill>
                  <a:schemeClr val="bg1"/>
                </a:solidFill>
                <a:latin typeface="Montserrat" panose="00000500000000000000" pitchFamily="2" charset="0"/>
              </a:rPr>
              <a:t>Head of CIB Research </a:t>
            </a:r>
            <a:endParaRPr lang="en-US" altLang="fr-FR" sz="900" cap="small">
              <a:solidFill>
                <a:schemeClr val="bg1"/>
              </a:solidFill>
              <a:latin typeface="Montserrat" panose="00000500000000000000" pitchFamily="2" charset="0"/>
            </a:endParaRPr>
          </a:p>
        </p:txBody>
      </p:sp>
      <p:sp>
        <p:nvSpPr>
          <p:cNvPr id="8" name="Espace réservé du texte 6">
            <a:extLst>
              <a:ext uri="{FF2B5EF4-FFF2-40B4-BE49-F238E27FC236}">
                <a16:creationId xmlns:a16="http://schemas.microsoft.com/office/drawing/2014/main" id="{A5A331A6-132E-0874-E7D7-906422FE7B57}"/>
              </a:ext>
            </a:extLst>
          </p:cNvPr>
          <p:cNvSpPr txBox="1">
            <a:spLocks/>
          </p:cNvSpPr>
          <p:nvPr/>
        </p:nvSpPr>
        <p:spPr>
          <a:xfrm>
            <a:off x="357204" y="1530084"/>
            <a:ext cx="838657" cy="317329"/>
          </a:xfrm>
          <a:prstGeom prst="rect">
            <a:avLst/>
          </a:prstGeom>
        </p:spPr>
        <p:txBody>
          <a:bodyPr lIns="36000" tIns="0" rIns="0" bIns="0"/>
          <a:lstStyle>
            <a:lvl1pPr marL="0" indent="0" algn="l" defTabSz="685800" rtl="0" eaLnBrk="1" latinLnBrk="0" hangingPunct="1">
              <a:lnSpc>
                <a:spcPct val="100000"/>
              </a:lnSpc>
              <a:spcBef>
                <a:spcPts val="300"/>
              </a:spcBef>
              <a:buFont typeface="Arial" panose="020B0604020202020204" pitchFamily="34" charset="0"/>
              <a:buNone/>
              <a:defRPr sz="1600" b="1" kern="1200">
                <a:solidFill>
                  <a:schemeClr val="tx1">
                    <a:lumMod val="65000"/>
                    <a:lumOff val="35000"/>
                  </a:schemeClr>
                </a:solidFill>
                <a:latin typeface="+mn-lt"/>
                <a:ea typeface="+mn-ea"/>
                <a:cs typeface="+mn-cs"/>
              </a:defRPr>
            </a:lvl1pPr>
            <a:lvl2pPr marL="0" indent="0" algn="l" defTabSz="685800" rtl="0" eaLnBrk="1" latinLnBrk="0" hangingPunct="1">
              <a:lnSpc>
                <a:spcPct val="100000"/>
              </a:lnSpc>
              <a:spcBef>
                <a:spcPts val="300"/>
              </a:spcBef>
              <a:buFont typeface="Arial" panose="020B0604020202020204" pitchFamily="34" charset="0"/>
              <a:buNone/>
              <a:defRPr sz="1600" b="0" kern="1200">
                <a:solidFill>
                  <a:schemeClr val="accent1"/>
                </a:solidFill>
                <a:latin typeface="+mn-lt"/>
                <a:ea typeface="+mn-ea"/>
                <a:cs typeface="+mn-cs"/>
              </a:defRPr>
            </a:lvl2pPr>
            <a:lvl3pPr marL="177800" indent="-177800" algn="l" defTabSz="685800" rtl="0" eaLnBrk="1" latinLnBrk="0" hangingPunct="1">
              <a:lnSpc>
                <a:spcPct val="100000"/>
              </a:lnSpc>
              <a:spcBef>
                <a:spcPts val="300"/>
              </a:spcBef>
              <a:buClr>
                <a:schemeClr val="accent1"/>
              </a:buClr>
              <a:buFont typeface="Arial" panose="020B0604020202020204" pitchFamily="34" charset="0"/>
              <a:buChar char="►"/>
              <a:defRPr sz="1400" b="0" kern="1200" cap="none" baseline="0">
                <a:solidFill>
                  <a:schemeClr val="tx1"/>
                </a:solidFill>
                <a:latin typeface="+mn-lt"/>
                <a:ea typeface="+mn-ea"/>
                <a:cs typeface="+mn-cs"/>
              </a:defRPr>
            </a:lvl3pPr>
            <a:lvl4pPr marL="450850" indent="-184150" algn="l" defTabSz="685800" rtl="0" eaLnBrk="1" latinLnBrk="0" hangingPunct="1">
              <a:lnSpc>
                <a:spcPct val="100000"/>
              </a:lnSpc>
              <a:spcBef>
                <a:spcPts val="300"/>
              </a:spcBef>
              <a:buClr>
                <a:schemeClr val="accent1"/>
              </a:buClr>
              <a:buFont typeface="Wingdings" panose="05000000000000000000" pitchFamily="2" charset="2"/>
              <a:buChar char="§"/>
              <a:defRPr sz="1200" kern="1200">
                <a:solidFill>
                  <a:schemeClr val="tx1"/>
                </a:solidFill>
                <a:latin typeface="+mn-lt"/>
                <a:ea typeface="+mn-ea"/>
                <a:cs typeface="+mn-cs"/>
              </a:defRPr>
            </a:lvl4pPr>
            <a:lvl5pPr marL="628650" indent="-177800" algn="l" defTabSz="685800" rtl="0" eaLnBrk="1" latinLnBrk="0" hangingPunct="1">
              <a:lnSpc>
                <a:spcPct val="100000"/>
              </a:lnSpc>
              <a:spcBef>
                <a:spcPts val="300"/>
              </a:spcBef>
              <a:buClr>
                <a:schemeClr val="accent1"/>
              </a:buClr>
              <a:buSzPct val="80000"/>
              <a:buFont typeface="Wingdings 3" panose="05040102010807070707" pitchFamily="18" charset="2"/>
              <a:buChar char=""/>
              <a:defRPr sz="1100" kern="1200">
                <a:solidFill>
                  <a:schemeClr val="tx1"/>
                </a:solidFill>
                <a:latin typeface="+mn-lt"/>
                <a:ea typeface="+mn-ea"/>
                <a:cs typeface="+mn-cs"/>
              </a:defRPr>
            </a:lvl5pPr>
            <a:lvl6pPr marL="806450" indent="-177800" algn="l" defTabSz="685800" rtl="0" eaLnBrk="1" latinLnBrk="0" hangingPunct="1">
              <a:lnSpc>
                <a:spcPct val="100000"/>
              </a:lnSpc>
              <a:spcBef>
                <a:spcPts val="300"/>
              </a:spcBef>
              <a:buClr>
                <a:schemeClr val="accent1"/>
              </a:buClr>
              <a:buFont typeface="Wingdings" panose="05000000000000000000" pitchFamily="2" charset="2"/>
              <a:buChar char="§"/>
              <a:defRPr sz="10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Aft>
                <a:spcPts val="800"/>
              </a:spcAft>
            </a:pPr>
            <a:r>
              <a:rPr lang="en-US" sz="600">
                <a:solidFill>
                  <a:schemeClr val="tx2"/>
                </a:solidFill>
                <a:latin typeface="Arial Narrow" panose="020B0606020202030204" pitchFamily="34" charset="0"/>
                <a:ea typeface="Roboto" charset="0"/>
                <a:cs typeface="Roboto" charset="0"/>
              </a:rPr>
              <a:t>Cyril </a:t>
            </a:r>
            <a:r>
              <a:rPr lang="en-US" sz="600" err="1">
                <a:solidFill>
                  <a:schemeClr val="tx2"/>
                </a:solidFill>
                <a:latin typeface="Arial Narrow" panose="020B0606020202030204" pitchFamily="34" charset="0"/>
                <a:ea typeface="Roboto" charset="0"/>
                <a:cs typeface="Roboto" charset="0"/>
              </a:rPr>
              <a:t>Regnat</a:t>
            </a:r>
            <a:br>
              <a:rPr lang="en-US" sz="600">
                <a:solidFill>
                  <a:schemeClr val="tx2"/>
                </a:solidFill>
                <a:latin typeface="Arial Narrow" panose="020B0606020202030204" pitchFamily="34" charset="0"/>
                <a:ea typeface="Roboto" charset="0"/>
                <a:cs typeface="Roboto" charset="0"/>
              </a:rPr>
            </a:br>
            <a:r>
              <a:rPr lang="en-US" sz="600" b="0">
                <a:solidFill>
                  <a:schemeClr val="tx2"/>
                </a:solidFill>
                <a:latin typeface="Arial Narrow" panose="020B0606020202030204" pitchFamily="34" charset="0"/>
                <a:ea typeface="Roboto" charset="0"/>
                <a:cs typeface="Roboto" charset="0"/>
              </a:rPr>
              <a:t>+33 1 58 55 82 20</a:t>
            </a:r>
            <a:br>
              <a:rPr lang="en-US" sz="600" b="0">
                <a:solidFill>
                  <a:schemeClr val="tx2"/>
                </a:solidFill>
                <a:latin typeface="Arial Narrow" panose="020B0606020202030204" pitchFamily="34" charset="0"/>
                <a:ea typeface="Arial" charset="0"/>
                <a:cs typeface="Arial" charset="0"/>
              </a:rPr>
            </a:br>
            <a:r>
              <a:rPr lang="en-US" sz="600" b="0">
                <a:solidFill>
                  <a:schemeClr val="tx2"/>
                </a:solidFill>
                <a:latin typeface="Arial Narrow" panose="020B0606020202030204" pitchFamily="34" charset="0"/>
                <a:ea typeface="Roboto" charset="0"/>
                <a:cs typeface="Roboto" charset="0"/>
                <a:hlinkClick r:id="rId2">
                  <a:extLst>
                    <a:ext uri="{A12FA001-AC4F-418D-AE19-62706E023703}">
                      <ahyp:hlinkClr xmlns:ahyp="http://schemas.microsoft.com/office/drawing/2018/hyperlinkcolor" val="tx"/>
                    </a:ext>
                  </a:extLst>
                </a:hlinkClick>
              </a:rPr>
              <a:t>cyril.regnat@natixis.com</a:t>
            </a:r>
            <a:endParaRPr lang="en-US" sz="600" b="0">
              <a:solidFill>
                <a:schemeClr val="tx2"/>
              </a:solidFill>
              <a:latin typeface="Arial Narrow" panose="020B0606020202030204" pitchFamily="34" charset="0"/>
              <a:ea typeface="Arial" charset="0"/>
              <a:cs typeface="Arial" charset="0"/>
            </a:endParaRPr>
          </a:p>
        </p:txBody>
      </p:sp>
      <p:sp>
        <p:nvSpPr>
          <p:cNvPr id="9" name="Rectangle 8">
            <a:extLst>
              <a:ext uri="{FF2B5EF4-FFF2-40B4-BE49-F238E27FC236}">
                <a16:creationId xmlns:a16="http://schemas.microsoft.com/office/drawing/2014/main" id="{183FC425-1F8D-73A6-07A1-399E5FBC9C86}"/>
              </a:ext>
            </a:extLst>
          </p:cNvPr>
          <p:cNvSpPr/>
          <p:nvPr/>
        </p:nvSpPr>
        <p:spPr>
          <a:xfrm>
            <a:off x="357204" y="1385450"/>
            <a:ext cx="1028799" cy="13614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defTabSz="914378"/>
            <a:r>
              <a:rPr lang="en-US" altLang="fr-FR" sz="600" b="1">
                <a:solidFill>
                  <a:schemeClr val="tx2"/>
                </a:solidFill>
                <a:latin typeface="Arial Narrow" panose="020B0606020202030204" pitchFamily="34" charset="0"/>
              </a:rPr>
              <a:t>Head of Market Research </a:t>
            </a:r>
          </a:p>
        </p:txBody>
      </p:sp>
      <p:sp>
        <p:nvSpPr>
          <p:cNvPr id="10" name="Espace réservé du texte 6">
            <a:extLst>
              <a:ext uri="{FF2B5EF4-FFF2-40B4-BE49-F238E27FC236}">
                <a16:creationId xmlns:a16="http://schemas.microsoft.com/office/drawing/2014/main" id="{A5E8D8CB-F7AB-9F7F-609D-47FC865176EF}"/>
              </a:ext>
            </a:extLst>
          </p:cNvPr>
          <p:cNvSpPr txBox="1">
            <a:spLocks/>
          </p:cNvSpPr>
          <p:nvPr/>
        </p:nvSpPr>
        <p:spPr>
          <a:xfrm>
            <a:off x="392071" y="897936"/>
            <a:ext cx="1384328" cy="317329"/>
          </a:xfrm>
          <a:prstGeom prst="rect">
            <a:avLst/>
          </a:prstGeom>
        </p:spPr>
        <p:txBody>
          <a:bodyPr lIns="0" tIns="0" rIns="0" bIns="0"/>
          <a:lstStyle>
            <a:lvl1pPr marL="0" indent="0" algn="l" defTabSz="685800" rtl="0" eaLnBrk="1" latinLnBrk="0" hangingPunct="1">
              <a:lnSpc>
                <a:spcPct val="100000"/>
              </a:lnSpc>
              <a:spcBef>
                <a:spcPts val="300"/>
              </a:spcBef>
              <a:buFont typeface="Arial" panose="020B0604020202020204" pitchFamily="34" charset="0"/>
              <a:buNone/>
              <a:defRPr sz="1600" b="1" kern="1200">
                <a:solidFill>
                  <a:schemeClr val="tx1">
                    <a:lumMod val="65000"/>
                    <a:lumOff val="35000"/>
                  </a:schemeClr>
                </a:solidFill>
                <a:latin typeface="+mn-lt"/>
                <a:ea typeface="+mn-ea"/>
                <a:cs typeface="+mn-cs"/>
              </a:defRPr>
            </a:lvl1pPr>
            <a:lvl2pPr marL="0" indent="0" algn="l" defTabSz="685800" rtl="0" eaLnBrk="1" latinLnBrk="0" hangingPunct="1">
              <a:lnSpc>
                <a:spcPct val="100000"/>
              </a:lnSpc>
              <a:spcBef>
                <a:spcPts val="300"/>
              </a:spcBef>
              <a:buFont typeface="Arial" panose="020B0604020202020204" pitchFamily="34" charset="0"/>
              <a:buNone/>
              <a:defRPr sz="1600" b="0" kern="1200">
                <a:solidFill>
                  <a:schemeClr val="accent1"/>
                </a:solidFill>
                <a:latin typeface="+mn-lt"/>
                <a:ea typeface="+mn-ea"/>
                <a:cs typeface="+mn-cs"/>
              </a:defRPr>
            </a:lvl2pPr>
            <a:lvl3pPr marL="177800" indent="-177800" algn="l" defTabSz="685800" rtl="0" eaLnBrk="1" latinLnBrk="0" hangingPunct="1">
              <a:lnSpc>
                <a:spcPct val="100000"/>
              </a:lnSpc>
              <a:spcBef>
                <a:spcPts val="300"/>
              </a:spcBef>
              <a:buClr>
                <a:schemeClr val="accent1"/>
              </a:buClr>
              <a:buFont typeface="Arial" panose="020B0604020202020204" pitchFamily="34" charset="0"/>
              <a:buChar char="►"/>
              <a:defRPr sz="1400" b="0" kern="1200" cap="none" baseline="0">
                <a:solidFill>
                  <a:schemeClr val="tx1"/>
                </a:solidFill>
                <a:latin typeface="+mn-lt"/>
                <a:ea typeface="+mn-ea"/>
                <a:cs typeface="+mn-cs"/>
              </a:defRPr>
            </a:lvl3pPr>
            <a:lvl4pPr marL="450850" indent="-184150" algn="l" defTabSz="685800" rtl="0" eaLnBrk="1" latinLnBrk="0" hangingPunct="1">
              <a:lnSpc>
                <a:spcPct val="100000"/>
              </a:lnSpc>
              <a:spcBef>
                <a:spcPts val="300"/>
              </a:spcBef>
              <a:buClr>
                <a:schemeClr val="accent1"/>
              </a:buClr>
              <a:buFont typeface="Wingdings" panose="05000000000000000000" pitchFamily="2" charset="2"/>
              <a:buChar char="§"/>
              <a:defRPr sz="1200" kern="1200">
                <a:solidFill>
                  <a:schemeClr val="tx1"/>
                </a:solidFill>
                <a:latin typeface="+mn-lt"/>
                <a:ea typeface="+mn-ea"/>
                <a:cs typeface="+mn-cs"/>
              </a:defRPr>
            </a:lvl4pPr>
            <a:lvl5pPr marL="628650" indent="-177800" algn="l" defTabSz="685800" rtl="0" eaLnBrk="1" latinLnBrk="0" hangingPunct="1">
              <a:lnSpc>
                <a:spcPct val="100000"/>
              </a:lnSpc>
              <a:spcBef>
                <a:spcPts val="300"/>
              </a:spcBef>
              <a:buClr>
                <a:schemeClr val="accent1"/>
              </a:buClr>
              <a:buSzPct val="80000"/>
              <a:buFont typeface="Wingdings 3" panose="05040102010807070707" pitchFamily="18" charset="2"/>
              <a:buChar char=""/>
              <a:defRPr sz="1100" kern="1200">
                <a:solidFill>
                  <a:schemeClr val="tx1"/>
                </a:solidFill>
                <a:latin typeface="+mn-lt"/>
                <a:ea typeface="+mn-ea"/>
                <a:cs typeface="+mn-cs"/>
              </a:defRPr>
            </a:lvl5pPr>
            <a:lvl6pPr marL="806450" indent="-177800" algn="l" defTabSz="685800" rtl="0" eaLnBrk="1" latinLnBrk="0" hangingPunct="1">
              <a:lnSpc>
                <a:spcPct val="100000"/>
              </a:lnSpc>
              <a:spcBef>
                <a:spcPts val="300"/>
              </a:spcBef>
              <a:buClr>
                <a:schemeClr val="accent1"/>
              </a:buClr>
              <a:buFont typeface="Wingdings" panose="05000000000000000000" pitchFamily="2" charset="2"/>
              <a:buChar char="§"/>
              <a:defRPr sz="10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Aft>
                <a:spcPts val="800"/>
              </a:spcAft>
            </a:pPr>
            <a:r>
              <a:rPr lang="en-US" sz="600">
                <a:solidFill>
                  <a:schemeClr val="bg2"/>
                </a:solidFill>
                <a:latin typeface="Montserrat" panose="00000500000000000000" pitchFamily="2" charset="0"/>
                <a:ea typeface="Roboto" panose="02000000000000000000" pitchFamily="2" charset="0"/>
                <a:cs typeface="Roboto" panose="02000000000000000000" pitchFamily="2" charset="0"/>
              </a:rPr>
              <a:t>Jean-François Robin</a:t>
            </a:r>
            <a:br>
              <a:rPr lang="en-US" sz="600">
                <a:solidFill>
                  <a:schemeClr val="bg2"/>
                </a:solidFill>
                <a:latin typeface="Montserrat" panose="00000500000000000000" pitchFamily="2" charset="0"/>
                <a:ea typeface="Roboto" panose="02000000000000000000" pitchFamily="2" charset="0"/>
                <a:cs typeface="Roboto" panose="02000000000000000000" pitchFamily="2" charset="0"/>
              </a:rPr>
            </a:br>
            <a:r>
              <a:rPr lang="en-US" sz="600" b="0">
                <a:solidFill>
                  <a:schemeClr val="bg2"/>
                </a:solidFill>
                <a:latin typeface="Montserrat" panose="00000500000000000000" pitchFamily="2" charset="0"/>
                <a:ea typeface="Roboto" panose="02000000000000000000" pitchFamily="2" charset="0"/>
                <a:cs typeface="Roboto" panose="02000000000000000000" pitchFamily="2" charset="0"/>
              </a:rPr>
              <a:t>+33 1 58 55 13 09</a:t>
            </a:r>
            <a:br>
              <a:rPr lang="en-US" sz="600" b="0">
                <a:solidFill>
                  <a:schemeClr val="bg2"/>
                </a:solidFill>
                <a:latin typeface="Montserrat" panose="00000500000000000000" pitchFamily="2" charset="0"/>
                <a:ea typeface="Roboto" panose="02000000000000000000" pitchFamily="2" charset="0"/>
                <a:cs typeface="Roboto" panose="02000000000000000000" pitchFamily="2" charset="0"/>
              </a:rPr>
            </a:br>
            <a:r>
              <a:rPr lang="en-US" sz="600" b="0">
                <a:solidFill>
                  <a:schemeClr val="bg2"/>
                </a:solidFill>
                <a:latin typeface="Montserrat" panose="00000500000000000000" pitchFamily="2" charset="0"/>
                <a:ea typeface="Roboto" panose="02000000000000000000" pitchFamily="2" charset="0"/>
                <a:cs typeface="Roboto" panose="02000000000000000000" pitchFamily="2" charset="0"/>
              </a:rPr>
              <a:t>jean-francois.robin@natixis.com</a:t>
            </a:r>
          </a:p>
        </p:txBody>
      </p:sp>
      <p:sp>
        <p:nvSpPr>
          <p:cNvPr id="11" name="Espace réservé du texte 6">
            <a:extLst>
              <a:ext uri="{FF2B5EF4-FFF2-40B4-BE49-F238E27FC236}">
                <a16:creationId xmlns:a16="http://schemas.microsoft.com/office/drawing/2014/main" id="{DBE17CD6-969C-1FF9-E525-7EFAA5C47738}"/>
              </a:ext>
            </a:extLst>
          </p:cNvPr>
          <p:cNvSpPr txBox="1">
            <a:spLocks/>
          </p:cNvSpPr>
          <p:nvPr/>
        </p:nvSpPr>
        <p:spPr>
          <a:xfrm>
            <a:off x="1444287" y="1530084"/>
            <a:ext cx="838657" cy="317329"/>
          </a:xfrm>
          <a:prstGeom prst="rect">
            <a:avLst/>
          </a:prstGeom>
        </p:spPr>
        <p:txBody>
          <a:bodyPr lIns="36000" tIns="0" rIns="0" bIns="0"/>
          <a:lstStyle>
            <a:lvl1pPr marL="0" indent="0" algn="l" defTabSz="685800" rtl="0" eaLnBrk="1" latinLnBrk="0" hangingPunct="1">
              <a:lnSpc>
                <a:spcPct val="100000"/>
              </a:lnSpc>
              <a:spcBef>
                <a:spcPts val="300"/>
              </a:spcBef>
              <a:buFont typeface="Arial" panose="020B0604020202020204" pitchFamily="34" charset="0"/>
              <a:buNone/>
              <a:defRPr sz="1600" b="1" kern="1200">
                <a:solidFill>
                  <a:schemeClr val="tx1">
                    <a:lumMod val="65000"/>
                    <a:lumOff val="35000"/>
                  </a:schemeClr>
                </a:solidFill>
                <a:latin typeface="+mn-lt"/>
                <a:ea typeface="+mn-ea"/>
                <a:cs typeface="+mn-cs"/>
              </a:defRPr>
            </a:lvl1pPr>
            <a:lvl2pPr marL="0" indent="0" algn="l" defTabSz="685800" rtl="0" eaLnBrk="1" latinLnBrk="0" hangingPunct="1">
              <a:lnSpc>
                <a:spcPct val="100000"/>
              </a:lnSpc>
              <a:spcBef>
                <a:spcPts val="300"/>
              </a:spcBef>
              <a:buFont typeface="Arial" panose="020B0604020202020204" pitchFamily="34" charset="0"/>
              <a:buNone/>
              <a:defRPr sz="1600" b="0" kern="1200">
                <a:solidFill>
                  <a:schemeClr val="accent1"/>
                </a:solidFill>
                <a:latin typeface="+mn-lt"/>
                <a:ea typeface="+mn-ea"/>
                <a:cs typeface="+mn-cs"/>
              </a:defRPr>
            </a:lvl2pPr>
            <a:lvl3pPr marL="177800" indent="-177800" algn="l" defTabSz="685800" rtl="0" eaLnBrk="1" latinLnBrk="0" hangingPunct="1">
              <a:lnSpc>
                <a:spcPct val="100000"/>
              </a:lnSpc>
              <a:spcBef>
                <a:spcPts val="300"/>
              </a:spcBef>
              <a:buClr>
                <a:schemeClr val="accent1"/>
              </a:buClr>
              <a:buFont typeface="Arial" panose="020B0604020202020204" pitchFamily="34" charset="0"/>
              <a:buChar char="►"/>
              <a:defRPr sz="1400" b="0" kern="1200" cap="none" baseline="0">
                <a:solidFill>
                  <a:schemeClr val="tx1"/>
                </a:solidFill>
                <a:latin typeface="+mn-lt"/>
                <a:ea typeface="+mn-ea"/>
                <a:cs typeface="+mn-cs"/>
              </a:defRPr>
            </a:lvl3pPr>
            <a:lvl4pPr marL="450850" indent="-184150" algn="l" defTabSz="685800" rtl="0" eaLnBrk="1" latinLnBrk="0" hangingPunct="1">
              <a:lnSpc>
                <a:spcPct val="100000"/>
              </a:lnSpc>
              <a:spcBef>
                <a:spcPts val="300"/>
              </a:spcBef>
              <a:buClr>
                <a:schemeClr val="accent1"/>
              </a:buClr>
              <a:buFont typeface="Wingdings" panose="05000000000000000000" pitchFamily="2" charset="2"/>
              <a:buChar char="§"/>
              <a:defRPr sz="1200" kern="1200">
                <a:solidFill>
                  <a:schemeClr val="tx1"/>
                </a:solidFill>
                <a:latin typeface="+mn-lt"/>
                <a:ea typeface="+mn-ea"/>
                <a:cs typeface="+mn-cs"/>
              </a:defRPr>
            </a:lvl4pPr>
            <a:lvl5pPr marL="628650" indent="-177800" algn="l" defTabSz="685800" rtl="0" eaLnBrk="1" latinLnBrk="0" hangingPunct="1">
              <a:lnSpc>
                <a:spcPct val="100000"/>
              </a:lnSpc>
              <a:spcBef>
                <a:spcPts val="300"/>
              </a:spcBef>
              <a:buClr>
                <a:schemeClr val="accent1"/>
              </a:buClr>
              <a:buSzPct val="80000"/>
              <a:buFont typeface="Wingdings 3" panose="05040102010807070707" pitchFamily="18" charset="2"/>
              <a:buChar char=""/>
              <a:defRPr sz="1100" kern="1200">
                <a:solidFill>
                  <a:schemeClr val="tx1"/>
                </a:solidFill>
                <a:latin typeface="+mn-lt"/>
                <a:ea typeface="+mn-ea"/>
                <a:cs typeface="+mn-cs"/>
              </a:defRPr>
            </a:lvl5pPr>
            <a:lvl6pPr marL="806450" indent="-177800" algn="l" defTabSz="685800" rtl="0" eaLnBrk="1" latinLnBrk="0" hangingPunct="1">
              <a:lnSpc>
                <a:spcPct val="100000"/>
              </a:lnSpc>
              <a:spcBef>
                <a:spcPts val="300"/>
              </a:spcBef>
              <a:buClr>
                <a:schemeClr val="accent1"/>
              </a:buClr>
              <a:buFont typeface="Wingdings" panose="05000000000000000000" pitchFamily="2" charset="2"/>
              <a:buChar char="§"/>
              <a:defRPr sz="10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Aft>
                <a:spcPts val="800"/>
              </a:spcAft>
            </a:pPr>
            <a:r>
              <a:rPr lang="en-US" sz="600">
                <a:solidFill>
                  <a:schemeClr val="tx2"/>
                </a:solidFill>
                <a:latin typeface="Arial Narrow" panose="020B0606020202030204" pitchFamily="34" charset="0"/>
                <a:ea typeface="Roboto" charset="0"/>
                <a:cs typeface="Roboto" charset="0"/>
              </a:rPr>
              <a:t>Florent </a:t>
            </a:r>
            <a:r>
              <a:rPr lang="en-US" sz="600" err="1">
                <a:solidFill>
                  <a:schemeClr val="tx2"/>
                </a:solidFill>
                <a:latin typeface="Arial Narrow" panose="020B0606020202030204" pitchFamily="34" charset="0"/>
                <a:ea typeface="Roboto" charset="0"/>
                <a:cs typeface="Roboto" charset="0"/>
              </a:rPr>
              <a:t>Pochon</a:t>
            </a:r>
            <a:br>
              <a:rPr lang="en-US" sz="600">
                <a:solidFill>
                  <a:schemeClr val="tx2"/>
                </a:solidFill>
                <a:latin typeface="Arial Narrow" panose="020B0606020202030204" pitchFamily="34" charset="0"/>
                <a:ea typeface="Roboto" charset="0"/>
                <a:cs typeface="Roboto" charset="0"/>
              </a:rPr>
            </a:br>
            <a:r>
              <a:rPr lang="en-US" sz="600" b="0">
                <a:solidFill>
                  <a:schemeClr val="tx2"/>
                </a:solidFill>
                <a:latin typeface="Arial Narrow" panose="020B0606020202030204" pitchFamily="34" charset="0"/>
                <a:ea typeface="Roboto" charset="0"/>
                <a:cs typeface="Roboto" charset="0"/>
              </a:rPr>
              <a:t>+33 1 58 55 32 81</a:t>
            </a:r>
            <a:br>
              <a:rPr lang="en-US" sz="600" b="0">
                <a:solidFill>
                  <a:schemeClr val="tx2"/>
                </a:solidFill>
                <a:latin typeface="Arial Narrow" panose="020B0606020202030204" pitchFamily="34" charset="0"/>
                <a:ea typeface="Roboto" charset="0"/>
                <a:cs typeface="Roboto" charset="0"/>
              </a:rPr>
            </a:br>
            <a:r>
              <a:rPr lang="en-US" sz="600" b="0">
                <a:solidFill>
                  <a:schemeClr val="tx2"/>
                </a:solidFill>
                <a:latin typeface="Arial Narrow" panose="020B0606020202030204" pitchFamily="34" charset="0"/>
                <a:ea typeface="Roboto" charset="0"/>
                <a:cs typeface="Roboto" charset="0"/>
                <a:hlinkClick r:id="rId3">
                  <a:extLst>
                    <a:ext uri="{A12FA001-AC4F-418D-AE19-62706E023703}">
                      <ahyp:hlinkClr xmlns:ahyp="http://schemas.microsoft.com/office/drawing/2018/hyperlinkcolor" val="tx"/>
                    </a:ext>
                  </a:extLst>
                </a:hlinkClick>
              </a:rPr>
              <a:t>florent.pochon@natixis.com</a:t>
            </a:r>
            <a:endParaRPr lang="en-US" sz="600" b="0">
              <a:solidFill>
                <a:schemeClr val="tx2"/>
              </a:solidFill>
              <a:latin typeface="Arial Narrow" panose="020B0606020202030204" pitchFamily="34" charset="0"/>
              <a:ea typeface="Roboto" charset="0"/>
              <a:cs typeface="Roboto" charset="0"/>
            </a:endParaRPr>
          </a:p>
          <a:p>
            <a:pPr>
              <a:spcAft>
                <a:spcPts val="800"/>
              </a:spcAft>
            </a:pPr>
            <a:endParaRPr lang="en-US" sz="600" b="0">
              <a:solidFill>
                <a:schemeClr val="tx2"/>
              </a:solidFill>
              <a:latin typeface="Arial Narrow" panose="020B0606020202030204" pitchFamily="34" charset="0"/>
              <a:ea typeface="Roboto" charset="0"/>
              <a:cs typeface="Roboto" charset="0"/>
            </a:endParaRPr>
          </a:p>
        </p:txBody>
      </p:sp>
      <p:sp>
        <p:nvSpPr>
          <p:cNvPr id="12" name="Rectangle 11">
            <a:extLst>
              <a:ext uri="{FF2B5EF4-FFF2-40B4-BE49-F238E27FC236}">
                <a16:creationId xmlns:a16="http://schemas.microsoft.com/office/drawing/2014/main" id="{009F55C7-E4AE-0FE5-A5C8-08E47B883081}"/>
              </a:ext>
            </a:extLst>
          </p:cNvPr>
          <p:cNvSpPr/>
          <p:nvPr/>
        </p:nvSpPr>
        <p:spPr>
          <a:xfrm>
            <a:off x="1444287" y="1385450"/>
            <a:ext cx="1097881" cy="13614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defTabSz="914378"/>
            <a:r>
              <a:rPr lang="en-US" altLang="fr-FR" sz="600" b="1">
                <a:solidFill>
                  <a:schemeClr val="tx2"/>
                </a:solidFill>
                <a:latin typeface="Arial Narrow" panose="020B0606020202030204" pitchFamily="34" charset="0"/>
              </a:rPr>
              <a:t>Head of Cross-Asset strategies</a:t>
            </a:r>
          </a:p>
        </p:txBody>
      </p:sp>
      <p:sp>
        <p:nvSpPr>
          <p:cNvPr id="13" name="Rectangle 12">
            <a:extLst>
              <a:ext uri="{FF2B5EF4-FFF2-40B4-BE49-F238E27FC236}">
                <a16:creationId xmlns:a16="http://schemas.microsoft.com/office/drawing/2014/main" id="{4F39DEE0-D704-8023-DA3C-F75F9691A106}"/>
              </a:ext>
            </a:extLst>
          </p:cNvPr>
          <p:cNvSpPr/>
          <p:nvPr/>
        </p:nvSpPr>
        <p:spPr>
          <a:xfrm>
            <a:off x="1439214" y="2875280"/>
            <a:ext cx="1097882" cy="13614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defTabSz="914378"/>
            <a:r>
              <a:rPr lang="en-US" altLang="fr-FR" sz="600" b="1">
                <a:solidFill>
                  <a:schemeClr val="bg2"/>
                </a:solidFill>
                <a:latin typeface="Arial Narrow" panose="020B0606020202030204" pitchFamily="34" charset="0"/>
              </a:rPr>
              <a:t>Invest. Strategies &amp; Cross Asset</a:t>
            </a:r>
          </a:p>
        </p:txBody>
      </p:sp>
      <p:sp>
        <p:nvSpPr>
          <p:cNvPr id="14" name="Rectangle 13">
            <a:extLst>
              <a:ext uri="{FF2B5EF4-FFF2-40B4-BE49-F238E27FC236}">
                <a16:creationId xmlns:a16="http://schemas.microsoft.com/office/drawing/2014/main" id="{544E0AF6-0571-20F0-366B-F30387E41C14}"/>
              </a:ext>
            </a:extLst>
          </p:cNvPr>
          <p:cNvSpPr/>
          <p:nvPr/>
        </p:nvSpPr>
        <p:spPr>
          <a:xfrm>
            <a:off x="4793900" y="2378413"/>
            <a:ext cx="1089363" cy="13614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defTabSz="914378"/>
            <a:r>
              <a:rPr lang="en-US" altLang="fr-FR" sz="600" b="1">
                <a:solidFill>
                  <a:schemeClr val="bg2"/>
                </a:solidFill>
                <a:latin typeface="Arial Narrow" panose="020B0606020202030204" pitchFamily="34" charset="0"/>
              </a:rPr>
              <a:t>CEEMEA</a:t>
            </a:r>
          </a:p>
        </p:txBody>
      </p:sp>
      <p:sp>
        <p:nvSpPr>
          <p:cNvPr id="15" name="Espace réservé du texte 6">
            <a:extLst>
              <a:ext uri="{FF2B5EF4-FFF2-40B4-BE49-F238E27FC236}">
                <a16:creationId xmlns:a16="http://schemas.microsoft.com/office/drawing/2014/main" id="{EDC92F79-3867-2ACF-C2B5-67D3C365ECA4}"/>
              </a:ext>
            </a:extLst>
          </p:cNvPr>
          <p:cNvSpPr txBox="1">
            <a:spLocks/>
          </p:cNvSpPr>
          <p:nvPr/>
        </p:nvSpPr>
        <p:spPr>
          <a:xfrm>
            <a:off x="4793901" y="2519850"/>
            <a:ext cx="838657" cy="317329"/>
          </a:xfrm>
          <a:prstGeom prst="rect">
            <a:avLst/>
          </a:prstGeom>
        </p:spPr>
        <p:txBody>
          <a:bodyPr lIns="36000" tIns="0" rIns="0" bIns="0"/>
          <a:lstStyle>
            <a:lvl1pPr marL="0" indent="0" algn="l" defTabSz="685800" rtl="0" eaLnBrk="1" latinLnBrk="0" hangingPunct="1">
              <a:lnSpc>
                <a:spcPct val="100000"/>
              </a:lnSpc>
              <a:spcBef>
                <a:spcPts val="300"/>
              </a:spcBef>
              <a:buFont typeface="Arial" panose="020B0604020202020204" pitchFamily="34" charset="0"/>
              <a:buNone/>
              <a:defRPr sz="1600" b="1" kern="1200">
                <a:solidFill>
                  <a:schemeClr val="tx1">
                    <a:lumMod val="65000"/>
                    <a:lumOff val="35000"/>
                  </a:schemeClr>
                </a:solidFill>
                <a:latin typeface="+mn-lt"/>
                <a:ea typeface="+mn-ea"/>
                <a:cs typeface="+mn-cs"/>
              </a:defRPr>
            </a:lvl1pPr>
            <a:lvl2pPr marL="0" indent="0" algn="l" defTabSz="685800" rtl="0" eaLnBrk="1" latinLnBrk="0" hangingPunct="1">
              <a:lnSpc>
                <a:spcPct val="100000"/>
              </a:lnSpc>
              <a:spcBef>
                <a:spcPts val="300"/>
              </a:spcBef>
              <a:buFont typeface="Arial" panose="020B0604020202020204" pitchFamily="34" charset="0"/>
              <a:buNone/>
              <a:defRPr sz="1600" b="0" kern="1200">
                <a:solidFill>
                  <a:schemeClr val="accent1"/>
                </a:solidFill>
                <a:latin typeface="+mn-lt"/>
                <a:ea typeface="+mn-ea"/>
                <a:cs typeface="+mn-cs"/>
              </a:defRPr>
            </a:lvl2pPr>
            <a:lvl3pPr marL="177800" indent="-177800" algn="l" defTabSz="685800" rtl="0" eaLnBrk="1" latinLnBrk="0" hangingPunct="1">
              <a:lnSpc>
                <a:spcPct val="100000"/>
              </a:lnSpc>
              <a:spcBef>
                <a:spcPts val="300"/>
              </a:spcBef>
              <a:buClr>
                <a:schemeClr val="accent1"/>
              </a:buClr>
              <a:buFont typeface="Arial" panose="020B0604020202020204" pitchFamily="34" charset="0"/>
              <a:buChar char="►"/>
              <a:defRPr sz="1400" b="0" kern="1200" cap="none" baseline="0">
                <a:solidFill>
                  <a:schemeClr val="tx1"/>
                </a:solidFill>
                <a:latin typeface="+mn-lt"/>
                <a:ea typeface="+mn-ea"/>
                <a:cs typeface="+mn-cs"/>
              </a:defRPr>
            </a:lvl3pPr>
            <a:lvl4pPr marL="450850" indent="-184150" algn="l" defTabSz="685800" rtl="0" eaLnBrk="1" latinLnBrk="0" hangingPunct="1">
              <a:lnSpc>
                <a:spcPct val="100000"/>
              </a:lnSpc>
              <a:spcBef>
                <a:spcPts val="300"/>
              </a:spcBef>
              <a:buClr>
                <a:schemeClr val="accent1"/>
              </a:buClr>
              <a:buFont typeface="Wingdings" panose="05000000000000000000" pitchFamily="2" charset="2"/>
              <a:buChar char="§"/>
              <a:defRPr sz="1200" kern="1200">
                <a:solidFill>
                  <a:schemeClr val="tx1"/>
                </a:solidFill>
                <a:latin typeface="+mn-lt"/>
                <a:ea typeface="+mn-ea"/>
                <a:cs typeface="+mn-cs"/>
              </a:defRPr>
            </a:lvl4pPr>
            <a:lvl5pPr marL="628650" indent="-177800" algn="l" defTabSz="685800" rtl="0" eaLnBrk="1" latinLnBrk="0" hangingPunct="1">
              <a:lnSpc>
                <a:spcPct val="100000"/>
              </a:lnSpc>
              <a:spcBef>
                <a:spcPts val="300"/>
              </a:spcBef>
              <a:buClr>
                <a:schemeClr val="accent1"/>
              </a:buClr>
              <a:buSzPct val="80000"/>
              <a:buFont typeface="Wingdings 3" panose="05040102010807070707" pitchFamily="18" charset="2"/>
              <a:buChar char=""/>
              <a:defRPr sz="1100" kern="1200">
                <a:solidFill>
                  <a:schemeClr val="tx1"/>
                </a:solidFill>
                <a:latin typeface="+mn-lt"/>
                <a:ea typeface="+mn-ea"/>
                <a:cs typeface="+mn-cs"/>
              </a:defRPr>
            </a:lvl5pPr>
            <a:lvl6pPr marL="806450" indent="-177800" algn="l" defTabSz="685800" rtl="0" eaLnBrk="1" latinLnBrk="0" hangingPunct="1">
              <a:lnSpc>
                <a:spcPct val="100000"/>
              </a:lnSpc>
              <a:spcBef>
                <a:spcPts val="300"/>
              </a:spcBef>
              <a:buClr>
                <a:schemeClr val="accent1"/>
              </a:buClr>
              <a:buFont typeface="Wingdings" panose="05000000000000000000" pitchFamily="2" charset="2"/>
              <a:buChar char="§"/>
              <a:defRPr sz="10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0"/>
              </a:spcBef>
            </a:pPr>
            <a:r>
              <a:rPr lang="en-US" sz="600">
                <a:solidFill>
                  <a:schemeClr val="tx2"/>
                </a:solidFill>
                <a:latin typeface="Arial Narrow" panose="020B0606020202030204" pitchFamily="34" charset="0"/>
                <a:ea typeface="Roboto" charset="0"/>
                <a:cs typeface="Roboto" charset="0"/>
              </a:rPr>
              <a:t>Inna </a:t>
            </a:r>
            <a:r>
              <a:rPr lang="en-US" sz="600" err="1">
                <a:solidFill>
                  <a:schemeClr val="tx2"/>
                </a:solidFill>
                <a:latin typeface="Arial Narrow" panose="020B0606020202030204" pitchFamily="34" charset="0"/>
                <a:ea typeface="Roboto" charset="0"/>
                <a:cs typeface="Roboto" charset="0"/>
              </a:rPr>
              <a:t>Mufteeva</a:t>
            </a:r>
            <a:r>
              <a:rPr lang="en-US" sz="600">
                <a:solidFill>
                  <a:schemeClr val="tx2"/>
                </a:solidFill>
                <a:latin typeface="Arial Narrow" panose="020B0606020202030204" pitchFamily="34" charset="0"/>
                <a:ea typeface="Roboto" charset="0"/>
                <a:cs typeface="Roboto" charset="0"/>
              </a:rPr>
              <a:t>, CFA</a:t>
            </a:r>
          </a:p>
          <a:p>
            <a:pPr>
              <a:spcBef>
                <a:spcPts val="0"/>
              </a:spcBef>
            </a:pPr>
            <a:r>
              <a:rPr lang="en-US" sz="600" b="0">
                <a:solidFill>
                  <a:schemeClr val="tx2"/>
                </a:solidFill>
                <a:latin typeface="Arial Narrow" panose="020B0606020202030204" pitchFamily="34" charset="0"/>
                <a:ea typeface="Roboto" charset="0"/>
                <a:cs typeface="Roboto" charset="0"/>
              </a:rPr>
              <a:t>+33 1 58 55 52 04</a:t>
            </a:r>
          </a:p>
          <a:p>
            <a:pPr>
              <a:spcBef>
                <a:spcPts val="0"/>
              </a:spcBef>
            </a:pPr>
            <a:r>
              <a:rPr lang="en-US" sz="600" b="0">
                <a:solidFill>
                  <a:schemeClr val="tx2"/>
                </a:solidFill>
                <a:latin typeface="Arial Narrow" panose="020B0606020202030204" pitchFamily="34" charset="0"/>
                <a:ea typeface="Roboto" charset="0"/>
                <a:cs typeface="Roboto" charset="0"/>
                <a:hlinkClick r:id="rId4">
                  <a:extLst>
                    <a:ext uri="{A12FA001-AC4F-418D-AE19-62706E023703}">
                      <ahyp:hlinkClr xmlns:ahyp="http://schemas.microsoft.com/office/drawing/2018/hyperlinkcolor" val="tx"/>
                    </a:ext>
                  </a:extLst>
                </a:hlinkClick>
              </a:rPr>
              <a:t>inna.mufteeva@natixis.com</a:t>
            </a:r>
            <a:endParaRPr lang="en-US" sz="600" b="0">
              <a:solidFill>
                <a:schemeClr val="tx2"/>
              </a:solidFill>
              <a:latin typeface="Arial Narrow" panose="020B0606020202030204" pitchFamily="34" charset="0"/>
              <a:ea typeface="Roboto" charset="0"/>
              <a:cs typeface="Roboto" charset="0"/>
            </a:endParaRPr>
          </a:p>
          <a:p>
            <a:pPr>
              <a:spcBef>
                <a:spcPts val="0"/>
              </a:spcBef>
            </a:pPr>
            <a:endParaRPr lang="en-US" sz="600" b="0">
              <a:solidFill>
                <a:schemeClr val="tx2"/>
              </a:solidFill>
              <a:latin typeface="Arial Narrow" panose="020B0606020202030204" pitchFamily="34" charset="0"/>
              <a:ea typeface="Arial" charset="0"/>
              <a:cs typeface="Arial" charset="0"/>
            </a:endParaRPr>
          </a:p>
        </p:txBody>
      </p:sp>
      <p:sp>
        <p:nvSpPr>
          <p:cNvPr id="16" name="Rectangle 15">
            <a:extLst>
              <a:ext uri="{FF2B5EF4-FFF2-40B4-BE49-F238E27FC236}">
                <a16:creationId xmlns:a16="http://schemas.microsoft.com/office/drawing/2014/main" id="{30A102C9-B68B-B39A-F4D0-D28C657BCFFB}"/>
              </a:ext>
            </a:extLst>
          </p:cNvPr>
          <p:cNvSpPr/>
          <p:nvPr/>
        </p:nvSpPr>
        <p:spPr>
          <a:xfrm>
            <a:off x="357203" y="1847413"/>
            <a:ext cx="2184755" cy="13614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defTabSz="914378"/>
            <a:r>
              <a:rPr lang="en-US" altLang="fr-FR" sz="600" b="1">
                <a:solidFill>
                  <a:schemeClr val="bg2"/>
                </a:solidFill>
                <a:latin typeface="Arial Narrow" panose="020B0606020202030204" pitchFamily="34" charset="0"/>
              </a:rPr>
              <a:t>Forex</a:t>
            </a:r>
          </a:p>
        </p:txBody>
      </p:sp>
      <p:sp>
        <p:nvSpPr>
          <p:cNvPr id="17" name="Espace réservé du texte 6">
            <a:extLst>
              <a:ext uri="{FF2B5EF4-FFF2-40B4-BE49-F238E27FC236}">
                <a16:creationId xmlns:a16="http://schemas.microsoft.com/office/drawing/2014/main" id="{6E34D759-79FC-4B69-E451-031BA7D54BC6}"/>
              </a:ext>
            </a:extLst>
          </p:cNvPr>
          <p:cNvSpPr txBox="1">
            <a:spLocks/>
          </p:cNvSpPr>
          <p:nvPr/>
        </p:nvSpPr>
        <p:spPr>
          <a:xfrm>
            <a:off x="1439214" y="3016719"/>
            <a:ext cx="838657" cy="317329"/>
          </a:xfrm>
          <a:prstGeom prst="rect">
            <a:avLst/>
          </a:prstGeom>
        </p:spPr>
        <p:txBody>
          <a:bodyPr lIns="36000" tIns="0" rIns="0" bIns="0"/>
          <a:lstStyle>
            <a:lvl1pPr marL="0" indent="0" algn="l" defTabSz="685800" rtl="0" eaLnBrk="1" latinLnBrk="0" hangingPunct="1">
              <a:lnSpc>
                <a:spcPct val="100000"/>
              </a:lnSpc>
              <a:spcBef>
                <a:spcPts val="300"/>
              </a:spcBef>
              <a:buFont typeface="Arial" panose="020B0604020202020204" pitchFamily="34" charset="0"/>
              <a:buNone/>
              <a:defRPr sz="1600" b="1" kern="1200">
                <a:solidFill>
                  <a:schemeClr val="tx1">
                    <a:lumMod val="65000"/>
                    <a:lumOff val="35000"/>
                  </a:schemeClr>
                </a:solidFill>
                <a:latin typeface="+mn-lt"/>
                <a:ea typeface="+mn-ea"/>
                <a:cs typeface="+mn-cs"/>
              </a:defRPr>
            </a:lvl1pPr>
            <a:lvl2pPr marL="0" indent="0" algn="l" defTabSz="685800" rtl="0" eaLnBrk="1" latinLnBrk="0" hangingPunct="1">
              <a:lnSpc>
                <a:spcPct val="100000"/>
              </a:lnSpc>
              <a:spcBef>
                <a:spcPts val="300"/>
              </a:spcBef>
              <a:buFont typeface="Arial" panose="020B0604020202020204" pitchFamily="34" charset="0"/>
              <a:buNone/>
              <a:defRPr sz="1600" b="0" kern="1200">
                <a:solidFill>
                  <a:schemeClr val="accent1"/>
                </a:solidFill>
                <a:latin typeface="+mn-lt"/>
                <a:ea typeface="+mn-ea"/>
                <a:cs typeface="+mn-cs"/>
              </a:defRPr>
            </a:lvl2pPr>
            <a:lvl3pPr marL="177800" indent="-177800" algn="l" defTabSz="685800" rtl="0" eaLnBrk="1" latinLnBrk="0" hangingPunct="1">
              <a:lnSpc>
                <a:spcPct val="100000"/>
              </a:lnSpc>
              <a:spcBef>
                <a:spcPts val="300"/>
              </a:spcBef>
              <a:buClr>
                <a:schemeClr val="accent1"/>
              </a:buClr>
              <a:buFont typeface="Arial" panose="020B0604020202020204" pitchFamily="34" charset="0"/>
              <a:buChar char="►"/>
              <a:defRPr sz="1400" b="0" kern="1200" cap="none" baseline="0">
                <a:solidFill>
                  <a:schemeClr val="tx1"/>
                </a:solidFill>
                <a:latin typeface="+mn-lt"/>
                <a:ea typeface="+mn-ea"/>
                <a:cs typeface="+mn-cs"/>
              </a:defRPr>
            </a:lvl3pPr>
            <a:lvl4pPr marL="450850" indent="-184150" algn="l" defTabSz="685800" rtl="0" eaLnBrk="1" latinLnBrk="0" hangingPunct="1">
              <a:lnSpc>
                <a:spcPct val="100000"/>
              </a:lnSpc>
              <a:spcBef>
                <a:spcPts val="300"/>
              </a:spcBef>
              <a:buClr>
                <a:schemeClr val="accent1"/>
              </a:buClr>
              <a:buFont typeface="Wingdings" panose="05000000000000000000" pitchFamily="2" charset="2"/>
              <a:buChar char="§"/>
              <a:defRPr sz="1200" kern="1200">
                <a:solidFill>
                  <a:schemeClr val="tx1"/>
                </a:solidFill>
                <a:latin typeface="+mn-lt"/>
                <a:ea typeface="+mn-ea"/>
                <a:cs typeface="+mn-cs"/>
              </a:defRPr>
            </a:lvl4pPr>
            <a:lvl5pPr marL="628650" indent="-177800" algn="l" defTabSz="685800" rtl="0" eaLnBrk="1" latinLnBrk="0" hangingPunct="1">
              <a:lnSpc>
                <a:spcPct val="100000"/>
              </a:lnSpc>
              <a:spcBef>
                <a:spcPts val="300"/>
              </a:spcBef>
              <a:buClr>
                <a:schemeClr val="accent1"/>
              </a:buClr>
              <a:buSzPct val="80000"/>
              <a:buFont typeface="Wingdings 3" panose="05040102010807070707" pitchFamily="18" charset="2"/>
              <a:buChar char=""/>
              <a:defRPr sz="1100" kern="1200">
                <a:solidFill>
                  <a:schemeClr val="tx1"/>
                </a:solidFill>
                <a:latin typeface="+mn-lt"/>
                <a:ea typeface="+mn-ea"/>
                <a:cs typeface="+mn-cs"/>
              </a:defRPr>
            </a:lvl5pPr>
            <a:lvl6pPr marL="806450" indent="-177800" algn="l" defTabSz="685800" rtl="0" eaLnBrk="1" latinLnBrk="0" hangingPunct="1">
              <a:lnSpc>
                <a:spcPct val="100000"/>
              </a:lnSpc>
              <a:spcBef>
                <a:spcPts val="300"/>
              </a:spcBef>
              <a:buClr>
                <a:schemeClr val="accent1"/>
              </a:buClr>
              <a:buFont typeface="Wingdings" panose="05000000000000000000" pitchFamily="2" charset="2"/>
              <a:buChar char="§"/>
              <a:defRPr sz="10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0"/>
              </a:spcBef>
            </a:pPr>
            <a:r>
              <a:rPr lang="en-US" sz="600">
                <a:solidFill>
                  <a:schemeClr val="tx2"/>
                </a:solidFill>
                <a:latin typeface="Arial Narrow" panose="020B0606020202030204" pitchFamily="34" charset="0"/>
                <a:ea typeface="Roboto" charset="0"/>
                <a:cs typeface="Roboto" charset="0"/>
              </a:rPr>
              <a:t>Emilie </a:t>
            </a:r>
            <a:r>
              <a:rPr lang="en-US" sz="600" err="1">
                <a:solidFill>
                  <a:schemeClr val="tx2"/>
                </a:solidFill>
                <a:latin typeface="Arial Narrow" panose="020B0606020202030204" pitchFamily="34" charset="0"/>
                <a:ea typeface="Roboto" charset="0"/>
                <a:cs typeface="Roboto" charset="0"/>
              </a:rPr>
              <a:t>Tetard</a:t>
            </a:r>
            <a:endParaRPr lang="en-US" sz="600">
              <a:solidFill>
                <a:schemeClr val="tx2"/>
              </a:solidFill>
              <a:latin typeface="Arial Narrow" panose="020B0606020202030204" pitchFamily="34" charset="0"/>
              <a:ea typeface="Roboto" charset="0"/>
              <a:cs typeface="Roboto" charset="0"/>
            </a:endParaRPr>
          </a:p>
          <a:p>
            <a:pPr>
              <a:spcBef>
                <a:spcPts val="0"/>
              </a:spcBef>
            </a:pPr>
            <a:r>
              <a:rPr lang="en-US" sz="600" b="0">
                <a:solidFill>
                  <a:schemeClr val="tx2"/>
                </a:solidFill>
                <a:latin typeface="Arial Narrow" panose="020B0606020202030204" pitchFamily="34" charset="0"/>
                <a:ea typeface="Roboto" charset="0"/>
                <a:cs typeface="Roboto" charset="0"/>
              </a:rPr>
              <a:t>+33 1 58 19 98 15</a:t>
            </a:r>
          </a:p>
          <a:p>
            <a:pPr>
              <a:spcBef>
                <a:spcPts val="0"/>
              </a:spcBef>
            </a:pPr>
            <a:r>
              <a:rPr lang="en-US" sz="600" b="0">
                <a:solidFill>
                  <a:schemeClr val="tx2"/>
                </a:solidFill>
                <a:latin typeface="Arial Narrow" panose="020B0606020202030204" pitchFamily="34" charset="0"/>
                <a:ea typeface="Roboto" charset="0"/>
                <a:cs typeface="Roboto" charset="0"/>
                <a:hlinkClick r:id="rId5">
                  <a:extLst>
                    <a:ext uri="{A12FA001-AC4F-418D-AE19-62706E023703}">
                      <ahyp:hlinkClr xmlns:ahyp="http://schemas.microsoft.com/office/drawing/2018/hyperlinkcolor" val="tx"/>
                    </a:ext>
                  </a:extLst>
                </a:hlinkClick>
              </a:rPr>
              <a:t>emilie.tetard@natixis.com</a:t>
            </a:r>
            <a:endParaRPr lang="en-US" sz="600" b="0">
              <a:solidFill>
                <a:schemeClr val="tx2"/>
              </a:solidFill>
              <a:latin typeface="Arial Narrow" panose="020B0606020202030204" pitchFamily="34" charset="0"/>
              <a:ea typeface="Roboto" charset="0"/>
              <a:cs typeface="Roboto" charset="0"/>
            </a:endParaRPr>
          </a:p>
          <a:p>
            <a:pPr>
              <a:spcBef>
                <a:spcPts val="0"/>
              </a:spcBef>
            </a:pPr>
            <a:endParaRPr lang="en-US" sz="600" b="0">
              <a:solidFill>
                <a:schemeClr val="tx2"/>
              </a:solidFill>
              <a:latin typeface="Arial Narrow" panose="020B0606020202030204" pitchFamily="34" charset="0"/>
              <a:ea typeface="Roboto" charset="0"/>
              <a:cs typeface="Roboto" charset="0"/>
            </a:endParaRPr>
          </a:p>
        </p:txBody>
      </p:sp>
      <p:sp>
        <p:nvSpPr>
          <p:cNvPr id="18" name="Espace réservé du texte 6">
            <a:extLst>
              <a:ext uri="{FF2B5EF4-FFF2-40B4-BE49-F238E27FC236}">
                <a16:creationId xmlns:a16="http://schemas.microsoft.com/office/drawing/2014/main" id="{50720A49-DEBF-5062-DF6A-3449A83CCABE}"/>
              </a:ext>
            </a:extLst>
          </p:cNvPr>
          <p:cNvSpPr txBox="1">
            <a:spLocks/>
          </p:cNvSpPr>
          <p:nvPr/>
        </p:nvSpPr>
        <p:spPr>
          <a:xfrm>
            <a:off x="357204" y="1986969"/>
            <a:ext cx="838657" cy="317329"/>
          </a:xfrm>
          <a:prstGeom prst="rect">
            <a:avLst/>
          </a:prstGeom>
        </p:spPr>
        <p:txBody>
          <a:bodyPr lIns="36000" tIns="0" rIns="0" bIns="0"/>
          <a:lstStyle>
            <a:lvl1pPr marL="0" indent="0" algn="l" defTabSz="685800" rtl="0" eaLnBrk="1" latinLnBrk="0" hangingPunct="1">
              <a:lnSpc>
                <a:spcPct val="100000"/>
              </a:lnSpc>
              <a:spcBef>
                <a:spcPts val="300"/>
              </a:spcBef>
              <a:buFont typeface="Arial" panose="020B0604020202020204" pitchFamily="34" charset="0"/>
              <a:buNone/>
              <a:defRPr sz="1600" b="1" kern="1200">
                <a:solidFill>
                  <a:schemeClr val="tx1">
                    <a:lumMod val="65000"/>
                    <a:lumOff val="35000"/>
                  </a:schemeClr>
                </a:solidFill>
                <a:latin typeface="+mn-lt"/>
                <a:ea typeface="+mn-ea"/>
                <a:cs typeface="+mn-cs"/>
              </a:defRPr>
            </a:lvl1pPr>
            <a:lvl2pPr marL="0" indent="0" algn="l" defTabSz="685800" rtl="0" eaLnBrk="1" latinLnBrk="0" hangingPunct="1">
              <a:lnSpc>
                <a:spcPct val="100000"/>
              </a:lnSpc>
              <a:spcBef>
                <a:spcPts val="300"/>
              </a:spcBef>
              <a:buFont typeface="Arial" panose="020B0604020202020204" pitchFamily="34" charset="0"/>
              <a:buNone/>
              <a:defRPr sz="1600" b="0" kern="1200">
                <a:solidFill>
                  <a:schemeClr val="accent1"/>
                </a:solidFill>
                <a:latin typeface="+mn-lt"/>
                <a:ea typeface="+mn-ea"/>
                <a:cs typeface="+mn-cs"/>
              </a:defRPr>
            </a:lvl2pPr>
            <a:lvl3pPr marL="177800" indent="-177800" algn="l" defTabSz="685800" rtl="0" eaLnBrk="1" latinLnBrk="0" hangingPunct="1">
              <a:lnSpc>
                <a:spcPct val="100000"/>
              </a:lnSpc>
              <a:spcBef>
                <a:spcPts val="300"/>
              </a:spcBef>
              <a:buClr>
                <a:schemeClr val="accent1"/>
              </a:buClr>
              <a:buFont typeface="Arial" panose="020B0604020202020204" pitchFamily="34" charset="0"/>
              <a:buChar char="►"/>
              <a:defRPr sz="1400" b="0" kern="1200" cap="none" baseline="0">
                <a:solidFill>
                  <a:schemeClr val="tx1"/>
                </a:solidFill>
                <a:latin typeface="+mn-lt"/>
                <a:ea typeface="+mn-ea"/>
                <a:cs typeface="+mn-cs"/>
              </a:defRPr>
            </a:lvl3pPr>
            <a:lvl4pPr marL="450850" indent="-184150" algn="l" defTabSz="685800" rtl="0" eaLnBrk="1" latinLnBrk="0" hangingPunct="1">
              <a:lnSpc>
                <a:spcPct val="100000"/>
              </a:lnSpc>
              <a:spcBef>
                <a:spcPts val="300"/>
              </a:spcBef>
              <a:buClr>
                <a:schemeClr val="accent1"/>
              </a:buClr>
              <a:buFont typeface="Wingdings" panose="05000000000000000000" pitchFamily="2" charset="2"/>
              <a:buChar char="§"/>
              <a:defRPr sz="1200" kern="1200">
                <a:solidFill>
                  <a:schemeClr val="tx1"/>
                </a:solidFill>
                <a:latin typeface="+mn-lt"/>
                <a:ea typeface="+mn-ea"/>
                <a:cs typeface="+mn-cs"/>
              </a:defRPr>
            </a:lvl4pPr>
            <a:lvl5pPr marL="628650" indent="-177800" algn="l" defTabSz="685800" rtl="0" eaLnBrk="1" latinLnBrk="0" hangingPunct="1">
              <a:lnSpc>
                <a:spcPct val="100000"/>
              </a:lnSpc>
              <a:spcBef>
                <a:spcPts val="300"/>
              </a:spcBef>
              <a:buClr>
                <a:schemeClr val="accent1"/>
              </a:buClr>
              <a:buSzPct val="80000"/>
              <a:buFont typeface="Wingdings 3" panose="05040102010807070707" pitchFamily="18" charset="2"/>
              <a:buChar char=""/>
              <a:defRPr sz="1100" kern="1200">
                <a:solidFill>
                  <a:schemeClr val="tx1"/>
                </a:solidFill>
                <a:latin typeface="+mn-lt"/>
                <a:ea typeface="+mn-ea"/>
                <a:cs typeface="+mn-cs"/>
              </a:defRPr>
            </a:lvl5pPr>
            <a:lvl6pPr marL="806450" indent="-177800" algn="l" defTabSz="685800" rtl="0" eaLnBrk="1" latinLnBrk="0" hangingPunct="1">
              <a:lnSpc>
                <a:spcPct val="100000"/>
              </a:lnSpc>
              <a:spcBef>
                <a:spcPts val="300"/>
              </a:spcBef>
              <a:buClr>
                <a:schemeClr val="accent1"/>
              </a:buClr>
              <a:buFont typeface="Wingdings" panose="05000000000000000000" pitchFamily="2" charset="2"/>
              <a:buChar char="§"/>
              <a:defRPr sz="10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0"/>
              </a:spcBef>
            </a:pPr>
            <a:r>
              <a:rPr lang="en-US" sz="600">
                <a:solidFill>
                  <a:schemeClr val="tx2"/>
                </a:solidFill>
                <a:latin typeface="Arial Narrow" panose="020B0606020202030204" pitchFamily="34" charset="0"/>
                <a:ea typeface="Roboto" charset="0"/>
                <a:cs typeface="Roboto" charset="0"/>
              </a:rPr>
              <a:t>Nordine Naam</a:t>
            </a:r>
          </a:p>
          <a:p>
            <a:pPr>
              <a:spcBef>
                <a:spcPts val="0"/>
              </a:spcBef>
            </a:pPr>
            <a:r>
              <a:rPr lang="en-US" sz="600" b="0">
                <a:solidFill>
                  <a:schemeClr val="tx2"/>
                </a:solidFill>
                <a:latin typeface="Arial Narrow" panose="020B0606020202030204" pitchFamily="34" charset="0"/>
                <a:ea typeface="Roboto" charset="0"/>
                <a:cs typeface="Roboto" charset="0"/>
              </a:rPr>
              <a:t>+33 1 58 55 14 95</a:t>
            </a:r>
          </a:p>
          <a:p>
            <a:pPr>
              <a:spcBef>
                <a:spcPts val="0"/>
              </a:spcBef>
            </a:pPr>
            <a:r>
              <a:rPr lang="en-US" sz="600" b="0">
                <a:solidFill>
                  <a:schemeClr val="tx2"/>
                </a:solidFill>
                <a:latin typeface="Arial Narrow" panose="020B0606020202030204" pitchFamily="34" charset="0"/>
                <a:ea typeface="Roboto" charset="0"/>
                <a:cs typeface="Roboto" charset="0"/>
                <a:hlinkClick r:id="rId6">
                  <a:extLst>
                    <a:ext uri="{A12FA001-AC4F-418D-AE19-62706E023703}">
                      <ahyp:hlinkClr xmlns:ahyp="http://schemas.microsoft.com/office/drawing/2018/hyperlinkcolor" val="tx"/>
                    </a:ext>
                  </a:extLst>
                </a:hlinkClick>
              </a:rPr>
              <a:t>nordine.naam@natixis.com</a:t>
            </a:r>
            <a:endParaRPr lang="en-US" sz="600" b="0">
              <a:solidFill>
                <a:schemeClr val="tx2"/>
              </a:solidFill>
              <a:latin typeface="Arial Narrow" panose="020B0606020202030204" pitchFamily="34" charset="0"/>
              <a:ea typeface="Roboto" charset="0"/>
              <a:cs typeface="Roboto" charset="0"/>
            </a:endParaRPr>
          </a:p>
          <a:p>
            <a:pPr>
              <a:spcBef>
                <a:spcPts val="0"/>
              </a:spcBef>
            </a:pPr>
            <a:endParaRPr lang="en-US" sz="600" b="0">
              <a:solidFill>
                <a:schemeClr val="tx2"/>
              </a:solidFill>
              <a:latin typeface="Arial Narrow" panose="020B0606020202030204" pitchFamily="34" charset="0"/>
              <a:ea typeface="Roboto" charset="0"/>
              <a:cs typeface="Roboto" charset="0"/>
            </a:endParaRPr>
          </a:p>
        </p:txBody>
      </p:sp>
      <p:sp>
        <p:nvSpPr>
          <p:cNvPr id="19" name="Espace réservé du texte 6">
            <a:extLst>
              <a:ext uri="{FF2B5EF4-FFF2-40B4-BE49-F238E27FC236}">
                <a16:creationId xmlns:a16="http://schemas.microsoft.com/office/drawing/2014/main" id="{F76B2C9D-F215-24FC-6426-C8950356D65E}"/>
              </a:ext>
            </a:extLst>
          </p:cNvPr>
          <p:cNvSpPr txBox="1">
            <a:spLocks/>
          </p:cNvSpPr>
          <p:nvPr/>
        </p:nvSpPr>
        <p:spPr>
          <a:xfrm>
            <a:off x="1444287" y="1986969"/>
            <a:ext cx="838657" cy="317329"/>
          </a:xfrm>
          <a:prstGeom prst="rect">
            <a:avLst/>
          </a:prstGeom>
        </p:spPr>
        <p:txBody>
          <a:bodyPr lIns="36000" tIns="0" rIns="0" bIns="0"/>
          <a:lstStyle>
            <a:lvl1pPr marL="0" indent="0" algn="l" defTabSz="685800" rtl="0" eaLnBrk="1" latinLnBrk="0" hangingPunct="1">
              <a:lnSpc>
                <a:spcPct val="100000"/>
              </a:lnSpc>
              <a:spcBef>
                <a:spcPts val="300"/>
              </a:spcBef>
              <a:buFont typeface="Arial" panose="020B0604020202020204" pitchFamily="34" charset="0"/>
              <a:buNone/>
              <a:defRPr sz="1600" b="1" kern="1200">
                <a:solidFill>
                  <a:schemeClr val="tx1">
                    <a:lumMod val="65000"/>
                    <a:lumOff val="35000"/>
                  </a:schemeClr>
                </a:solidFill>
                <a:latin typeface="+mn-lt"/>
                <a:ea typeface="+mn-ea"/>
                <a:cs typeface="+mn-cs"/>
              </a:defRPr>
            </a:lvl1pPr>
            <a:lvl2pPr marL="0" indent="0" algn="l" defTabSz="685800" rtl="0" eaLnBrk="1" latinLnBrk="0" hangingPunct="1">
              <a:lnSpc>
                <a:spcPct val="100000"/>
              </a:lnSpc>
              <a:spcBef>
                <a:spcPts val="300"/>
              </a:spcBef>
              <a:buFont typeface="Arial" panose="020B0604020202020204" pitchFamily="34" charset="0"/>
              <a:buNone/>
              <a:defRPr sz="1600" b="0" kern="1200">
                <a:solidFill>
                  <a:schemeClr val="accent1"/>
                </a:solidFill>
                <a:latin typeface="+mn-lt"/>
                <a:ea typeface="+mn-ea"/>
                <a:cs typeface="+mn-cs"/>
              </a:defRPr>
            </a:lvl2pPr>
            <a:lvl3pPr marL="177800" indent="-177800" algn="l" defTabSz="685800" rtl="0" eaLnBrk="1" latinLnBrk="0" hangingPunct="1">
              <a:lnSpc>
                <a:spcPct val="100000"/>
              </a:lnSpc>
              <a:spcBef>
                <a:spcPts val="300"/>
              </a:spcBef>
              <a:buClr>
                <a:schemeClr val="accent1"/>
              </a:buClr>
              <a:buFont typeface="Arial" panose="020B0604020202020204" pitchFamily="34" charset="0"/>
              <a:buChar char="►"/>
              <a:defRPr sz="1400" b="0" kern="1200" cap="none" baseline="0">
                <a:solidFill>
                  <a:schemeClr val="tx1"/>
                </a:solidFill>
                <a:latin typeface="+mn-lt"/>
                <a:ea typeface="+mn-ea"/>
                <a:cs typeface="+mn-cs"/>
              </a:defRPr>
            </a:lvl3pPr>
            <a:lvl4pPr marL="450850" indent="-184150" algn="l" defTabSz="685800" rtl="0" eaLnBrk="1" latinLnBrk="0" hangingPunct="1">
              <a:lnSpc>
                <a:spcPct val="100000"/>
              </a:lnSpc>
              <a:spcBef>
                <a:spcPts val="300"/>
              </a:spcBef>
              <a:buClr>
                <a:schemeClr val="accent1"/>
              </a:buClr>
              <a:buFont typeface="Wingdings" panose="05000000000000000000" pitchFamily="2" charset="2"/>
              <a:buChar char="§"/>
              <a:defRPr sz="1200" kern="1200">
                <a:solidFill>
                  <a:schemeClr val="tx1"/>
                </a:solidFill>
                <a:latin typeface="+mn-lt"/>
                <a:ea typeface="+mn-ea"/>
                <a:cs typeface="+mn-cs"/>
              </a:defRPr>
            </a:lvl4pPr>
            <a:lvl5pPr marL="628650" indent="-177800" algn="l" defTabSz="685800" rtl="0" eaLnBrk="1" latinLnBrk="0" hangingPunct="1">
              <a:lnSpc>
                <a:spcPct val="100000"/>
              </a:lnSpc>
              <a:spcBef>
                <a:spcPts val="300"/>
              </a:spcBef>
              <a:buClr>
                <a:schemeClr val="accent1"/>
              </a:buClr>
              <a:buSzPct val="80000"/>
              <a:buFont typeface="Wingdings 3" panose="05040102010807070707" pitchFamily="18" charset="2"/>
              <a:buChar char=""/>
              <a:defRPr sz="1100" kern="1200">
                <a:solidFill>
                  <a:schemeClr val="tx1"/>
                </a:solidFill>
                <a:latin typeface="+mn-lt"/>
                <a:ea typeface="+mn-ea"/>
                <a:cs typeface="+mn-cs"/>
              </a:defRPr>
            </a:lvl5pPr>
            <a:lvl6pPr marL="806450" indent="-177800" algn="l" defTabSz="685800" rtl="0" eaLnBrk="1" latinLnBrk="0" hangingPunct="1">
              <a:lnSpc>
                <a:spcPct val="100000"/>
              </a:lnSpc>
              <a:spcBef>
                <a:spcPts val="300"/>
              </a:spcBef>
              <a:buClr>
                <a:schemeClr val="accent1"/>
              </a:buClr>
              <a:buFont typeface="Wingdings" panose="05000000000000000000" pitchFamily="2" charset="2"/>
              <a:buChar char="§"/>
              <a:defRPr sz="10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0"/>
              </a:spcBef>
            </a:pPr>
            <a:r>
              <a:rPr lang="en-US" sz="600">
                <a:solidFill>
                  <a:schemeClr val="tx2"/>
                </a:solidFill>
                <a:latin typeface="Arial Narrow" panose="020B0606020202030204" pitchFamily="34" charset="0"/>
                <a:ea typeface="Roboto" charset="0"/>
                <a:cs typeface="Roboto" charset="0"/>
              </a:rPr>
              <a:t>Celine </a:t>
            </a:r>
            <a:r>
              <a:rPr lang="en-US" sz="600" err="1">
                <a:solidFill>
                  <a:schemeClr val="tx2"/>
                </a:solidFill>
                <a:latin typeface="Arial Narrow" panose="020B0606020202030204" pitchFamily="34" charset="0"/>
                <a:ea typeface="Roboto" charset="0"/>
                <a:cs typeface="Roboto" charset="0"/>
              </a:rPr>
              <a:t>Clari</a:t>
            </a:r>
            <a:endParaRPr lang="en-US" sz="600">
              <a:solidFill>
                <a:schemeClr val="tx2"/>
              </a:solidFill>
              <a:latin typeface="Arial Narrow" panose="020B0606020202030204" pitchFamily="34" charset="0"/>
              <a:ea typeface="Roboto" charset="0"/>
              <a:cs typeface="Roboto" charset="0"/>
            </a:endParaRPr>
          </a:p>
          <a:p>
            <a:pPr>
              <a:spcBef>
                <a:spcPts val="0"/>
              </a:spcBef>
            </a:pPr>
            <a:r>
              <a:rPr lang="en-US" sz="600" b="0">
                <a:solidFill>
                  <a:schemeClr val="tx2"/>
                </a:solidFill>
                <a:latin typeface="Arial Narrow" panose="020B0606020202030204" pitchFamily="34" charset="0"/>
                <a:ea typeface="Roboto" charset="0"/>
                <a:cs typeface="Roboto" charset="0"/>
              </a:rPr>
              <a:t>+33 1 58 55 82 50</a:t>
            </a:r>
          </a:p>
          <a:p>
            <a:pPr>
              <a:spcBef>
                <a:spcPts val="0"/>
              </a:spcBef>
            </a:pPr>
            <a:r>
              <a:rPr lang="en-US" sz="600" b="0">
                <a:solidFill>
                  <a:schemeClr val="tx2"/>
                </a:solidFill>
                <a:latin typeface="Arial Narrow" panose="020B0606020202030204" pitchFamily="34" charset="0"/>
                <a:ea typeface="Roboto" charset="0"/>
                <a:cs typeface="Roboto" charset="0"/>
                <a:hlinkClick r:id="rId7">
                  <a:extLst>
                    <a:ext uri="{A12FA001-AC4F-418D-AE19-62706E023703}">
                      <ahyp:hlinkClr xmlns:ahyp="http://schemas.microsoft.com/office/drawing/2018/hyperlinkcolor" val="tx"/>
                    </a:ext>
                  </a:extLst>
                </a:hlinkClick>
              </a:rPr>
              <a:t>celine.clari@natixis.com</a:t>
            </a:r>
            <a:endParaRPr lang="en-US" sz="600" b="0">
              <a:solidFill>
                <a:schemeClr val="tx2"/>
              </a:solidFill>
              <a:latin typeface="Arial Narrow" panose="020B0606020202030204" pitchFamily="34" charset="0"/>
              <a:ea typeface="Roboto" charset="0"/>
              <a:cs typeface="Roboto" charset="0"/>
            </a:endParaRPr>
          </a:p>
          <a:p>
            <a:pPr>
              <a:spcBef>
                <a:spcPts val="0"/>
              </a:spcBef>
            </a:pPr>
            <a:endParaRPr lang="en-US" sz="600" b="0">
              <a:solidFill>
                <a:schemeClr val="tx2"/>
              </a:solidFill>
              <a:latin typeface="Arial Narrow" panose="020B0606020202030204" pitchFamily="34" charset="0"/>
              <a:ea typeface="Roboto" charset="0"/>
              <a:cs typeface="Roboto" charset="0"/>
            </a:endParaRPr>
          </a:p>
        </p:txBody>
      </p:sp>
      <p:sp>
        <p:nvSpPr>
          <p:cNvPr id="20" name="Rectangle 19">
            <a:extLst>
              <a:ext uri="{FF2B5EF4-FFF2-40B4-BE49-F238E27FC236}">
                <a16:creationId xmlns:a16="http://schemas.microsoft.com/office/drawing/2014/main" id="{2ACDCF06-92C7-2CFD-FAC8-7EC467F2B419}"/>
              </a:ext>
            </a:extLst>
          </p:cNvPr>
          <p:cNvSpPr/>
          <p:nvPr/>
        </p:nvSpPr>
        <p:spPr>
          <a:xfrm>
            <a:off x="357205" y="2374348"/>
            <a:ext cx="2184755" cy="13614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defTabSz="914378"/>
            <a:r>
              <a:rPr lang="en-US" altLang="fr-FR" sz="600" b="1">
                <a:solidFill>
                  <a:schemeClr val="bg2"/>
                </a:solidFill>
                <a:latin typeface="Arial Narrow" panose="020B0606020202030204" pitchFamily="34" charset="0"/>
              </a:rPr>
              <a:t>Rates strategist</a:t>
            </a:r>
            <a:endParaRPr lang="en-US" altLang="fr-FR" sz="600">
              <a:solidFill>
                <a:schemeClr val="bg2"/>
              </a:solidFill>
              <a:latin typeface="Arial Narrow" panose="020B0606020202030204" pitchFamily="34" charset="0"/>
            </a:endParaRPr>
          </a:p>
        </p:txBody>
      </p:sp>
      <p:sp>
        <p:nvSpPr>
          <p:cNvPr id="21" name="Espace réservé du texte 6">
            <a:extLst>
              <a:ext uri="{FF2B5EF4-FFF2-40B4-BE49-F238E27FC236}">
                <a16:creationId xmlns:a16="http://schemas.microsoft.com/office/drawing/2014/main" id="{9A6D99F9-CFB4-C327-9871-893BE55E25B6}"/>
              </a:ext>
            </a:extLst>
          </p:cNvPr>
          <p:cNvSpPr txBox="1">
            <a:spLocks/>
          </p:cNvSpPr>
          <p:nvPr/>
        </p:nvSpPr>
        <p:spPr>
          <a:xfrm>
            <a:off x="357205" y="2510623"/>
            <a:ext cx="911477" cy="317329"/>
          </a:xfrm>
          <a:prstGeom prst="rect">
            <a:avLst/>
          </a:prstGeom>
        </p:spPr>
        <p:txBody>
          <a:bodyPr lIns="36000" tIns="0" rIns="0" bIns="0"/>
          <a:lstStyle>
            <a:lvl1pPr marL="0" indent="0" algn="l" defTabSz="685800" rtl="0" eaLnBrk="1" latinLnBrk="0" hangingPunct="1">
              <a:lnSpc>
                <a:spcPct val="100000"/>
              </a:lnSpc>
              <a:spcBef>
                <a:spcPts val="300"/>
              </a:spcBef>
              <a:buFont typeface="Arial" panose="020B0604020202020204" pitchFamily="34" charset="0"/>
              <a:buNone/>
              <a:defRPr sz="1600" b="1" kern="1200">
                <a:solidFill>
                  <a:schemeClr val="tx1">
                    <a:lumMod val="65000"/>
                    <a:lumOff val="35000"/>
                  </a:schemeClr>
                </a:solidFill>
                <a:latin typeface="+mn-lt"/>
                <a:ea typeface="+mn-ea"/>
                <a:cs typeface="+mn-cs"/>
              </a:defRPr>
            </a:lvl1pPr>
            <a:lvl2pPr marL="0" indent="0" algn="l" defTabSz="685800" rtl="0" eaLnBrk="1" latinLnBrk="0" hangingPunct="1">
              <a:lnSpc>
                <a:spcPct val="100000"/>
              </a:lnSpc>
              <a:spcBef>
                <a:spcPts val="300"/>
              </a:spcBef>
              <a:buFont typeface="Arial" panose="020B0604020202020204" pitchFamily="34" charset="0"/>
              <a:buNone/>
              <a:defRPr sz="1600" b="0" kern="1200">
                <a:solidFill>
                  <a:schemeClr val="accent1"/>
                </a:solidFill>
                <a:latin typeface="+mn-lt"/>
                <a:ea typeface="+mn-ea"/>
                <a:cs typeface="+mn-cs"/>
              </a:defRPr>
            </a:lvl2pPr>
            <a:lvl3pPr marL="177800" indent="-177800" algn="l" defTabSz="685800" rtl="0" eaLnBrk="1" latinLnBrk="0" hangingPunct="1">
              <a:lnSpc>
                <a:spcPct val="100000"/>
              </a:lnSpc>
              <a:spcBef>
                <a:spcPts val="300"/>
              </a:spcBef>
              <a:buClr>
                <a:schemeClr val="accent1"/>
              </a:buClr>
              <a:buFont typeface="Arial" panose="020B0604020202020204" pitchFamily="34" charset="0"/>
              <a:buChar char="►"/>
              <a:defRPr sz="1400" b="0" kern="1200" cap="none" baseline="0">
                <a:solidFill>
                  <a:schemeClr val="tx1"/>
                </a:solidFill>
                <a:latin typeface="+mn-lt"/>
                <a:ea typeface="+mn-ea"/>
                <a:cs typeface="+mn-cs"/>
              </a:defRPr>
            </a:lvl3pPr>
            <a:lvl4pPr marL="450850" indent="-184150" algn="l" defTabSz="685800" rtl="0" eaLnBrk="1" latinLnBrk="0" hangingPunct="1">
              <a:lnSpc>
                <a:spcPct val="100000"/>
              </a:lnSpc>
              <a:spcBef>
                <a:spcPts val="300"/>
              </a:spcBef>
              <a:buClr>
                <a:schemeClr val="accent1"/>
              </a:buClr>
              <a:buFont typeface="Wingdings" panose="05000000000000000000" pitchFamily="2" charset="2"/>
              <a:buChar char="§"/>
              <a:defRPr sz="1200" kern="1200">
                <a:solidFill>
                  <a:schemeClr val="tx1"/>
                </a:solidFill>
                <a:latin typeface="+mn-lt"/>
                <a:ea typeface="+mn-ea"/>
                <a:cs typeface="+mn-cs"/>
              </a:defRPr>
            </a:lvl4pPr>
            <a:lvl5pPr marL="628650" indent="-177800" algn="l" defTabSz="685800" rtl="0" eaLnBrk="1" latinLnBrk="0" hangingPunct="1">
              <a:lnSpc>
                <a:spcPct val="100000"/>
              </a:lnSpc>
              <a:spcBef>
                <a:spcPts val="300"/>
              </a:spcBef>
              <a:buClr>
                <a:schemeClr val="accent1"/>
              </a:buClr>
              <a:buSzPct val="80000"/>
              <a:buFont typeface="Wingdings 3" panose="05040102010807070707" pitchFamily="18" charset="2"/>
              <a:buChar char=""/>
              <a:defRPr sz="1100" kern="1200">
                <a:solidFill>
                  <a:schemeClr val="tx1"/>
                </a:solidFill>
                <a:latin typeface="+mn-lt"/>
                <a:ea typeface="+mn-ea"/>
                <a:cs typeface="+mn-cs"/>
              </a:defRPr>
            </a:lvl5pPr>
            <a:lvl6pPr marL="806450" indent="-177800" algn="l" defTabSz="685800" rtl="0" eaLnBrk="1" latinLnBrk="0" hangingPunct="1">
              <a:lnSpc>
                <a:spcPct val="100000"/>
              </a:lnSpc>
              <a:spcBef>
                <a:spcPts val="300"/>
              </a:spcBef>
              <a:buClr>
                <a:schemeClr val="accent1"/>
              </a:buClr>
              <a:buFont typeface="Wingdings" panose="05000000000000000000" pitchFamily="2" charset="2"/>
              <a:buChar char="§"/>
              <a:defRPr sz="10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0"/>
              </a:spcBef>
            </a:pPr>
            <a:r>
              <a:rPr lang="en-US" sz="600">
                <a:solidFill>
                  <a:schemeClr val="tx2"/>
                </a:solidFill>
                <a:latin typeface="Arial Narrow" panose="020B0606020202030204" pitchFamily="34" charset="0"/>
                <a:ea typeface="Roboto" charset="0"/>
                <a:cs typeface="Roboto" charset="0"/>
              </a:rPr>
              <a:t>Benoit Gerard</a:t>
            </a:r>
          </a:p>
          <a:p>
            <a:pPr>
              <a:spcBef>
                <a:spcPts val="0"/>
              </a:spcBef>
            </a:pPr>
            <a:r>
              <a:rPr lang="en-US" sz="600" b="0">
                <a:solidFill>
                  <a:schemeClr val="tx2"/>
                </a:solidFill>
                <a:latin typeface="Arial Narrow" panose="020B0606020202030204" pitchFamily="34" charset="0"/>
                <a:ea typeface="Roboto" charset="0"/>
                <a:cs typeface="Roboto" charset="0"/>
              </a:rPr>
              <a:t>+33 1 58 55 44 86</a:t>
            </a:r>
          </a:p>
          <a:p>
            <a:pPr>
              <a:spcBef>
                <a:spcPts val="0"/>
              </a:spcBef>
            </a:pPr>
            <a:r>
              <a:rPr lang="en-US" sz="600" b="0" u="sng">
                <a:solidFill>
                  <a:schemeClr val="tx2"/>
                </a:solidFill>
                <a:latin typeface="Arial Narrow" panose="020B0606020202030204" pitchFamily="34" charset="0"/>
                <a:ea typeface="Roboto" charset="0"/>
                <a:cs typeface="Roboto" charset="0"/>
              </a:rPr>
              <a:t>benoit.gerard@natixis.com</a:t>
            </a:r>
          </a:p>
        </p:txBody>
      </p:sp>
      <p:sp>
        <p:nvSpPr>
          <p:cNvPr id="22" name="Espace réservé du texte 6">
            <a:extLst>
              <a:ext uri="{FF2B5EF4-FFF2-40B4-BE49-F238E27FC236}">
                <a16:creationId xmlns:a16="http://schemas.microsoft.com/office/drawing/2014/main" id="{C6F12C7A-9BCC-7F86-8932-5925303BB209}"/>
              </a:ext>
            </a:extLst>
          </p:cNvPr>
          <p:cNvSpPr txBox="1">
            <a:spLocks/>
          </p:cNvSpPr>
          <p:nvPr/>
        </p:nvSpPr>
        <p:spPr>
          <a:xfrm>
            <a:off x="2602005" y="1530084"/>
            <a:ext cx="838657" cy="317329"/>
          </a:xfrm>
          <a:prstGeom prst="rect">
            <a:avLst/>
          </a:prstGeom>
        </p:spPr>
        <p:txBody>
          <a:bodyPr lIns="36000" tIns="0" rIns="0" bIns="0"/>
          <a:lstStyle>
            <a:lvl1pPr marL="0" indent="0" algn="l" defTabSz="685800" rtl="0" eaLnBrk="1" latinLnBrk="0" hangingPunct="1">
              <a:lnSpc>
                <a:spcPct val="100000"/>
              </a:lnSpc>
              <a:spcBef>
                <a:spcPts val="300"/>
              </a:spcBef>
              <a:buFont typeface="Arial" panose="020B0604020202020204" pitchFamily="34" charset="0"/>
              <a:buNone/>
              <a:defRPr sz="1600" b="1" kern="1200">
                <a:solidFill>
                  <a:schemeClr val="tx1">
                    <a:lumMod val="65000"/>
                    <a:lumOff val="35000"/>
                  </a:schemeClr>
                </a:solidFill>
                <a:latin typeface="+mn-lt"/>
                <a:ea typeface="+mn-ea"/>
                <a:cs typeface="+mn-cs"/>
              </a:defRPr>
            </a:lvl1pPr>
            <a:lvl2pPr marL="0" indent="0" algn="l" defTabSz="685800" rtl="0" eaLnBrk="1" latinLnBrk="0" hangingPunct="1">
              <a:lnSpc>
                <a:spcPct val="100000"/>
              </a:lnSpc>
              <a:spcBef>
                <a:spcPts val="300"/>
              </a:spcBef>
              <a:buFont typeface="Arial" panose="020B0604020202020204" pitchFamily="34" charset="0"/>
              <a:buNone/>
              <a:defRPr sz="1600" b="0" kern="1200">
                <a:solidFill>
                  <a:schemeClr val="accent1"/>
                </a:solidFill>
                <a:latin typeface="+mn-lt"/>
                <a:ea typeface="+mn-ea"/>
                <a:cs typeface="+mn-cs"/>
              </a:defRPr>
            </a:lvl2pPr>
            <a:lvl3pPr marL="177800" indent="-177800" algn="l" defTabSz="685800" rtl="0" eaLnBrk="1" latinLnBrk="0" hangingPunct="1">
              <a:lnSpc>
                <a:spcPct val="100000"/>
              </a:lnSpc>
              <a:spcBef>
                <a:spcPts val="300"/>
              </a:spcBef>
              <a:buClr>
                <a:schemeClr val="accent1"/>
              </a:buClr>
              <a:buFont typeface="Arial" panose="020B0604020202020204" pitchFamily="34" charset="0"/>
              <a:buChar char="►"/>
              <a:defRPr sz="1400" b="0" kern="1200" cap="none" baseline="0">
                <a:solidFill>
                  <a:schemeClr val="tx1"/>
                </a:solidFill>
                <a:latin typeface="+mn-lt"/>
                <a:ea typeface="+mn-ea"/>
                <a:cs typeface="+mn-cs"/>
              </a:defRPr>
            </a:lvl3pPr>
            <a:lvl4pPr marL="450850" indent="-184150" algn="l" defTabSz="685800" rtl="0" eaLnBrk="1" latinLnBrk="0" hangingPunct="1">
              <a:lnSpc>
                <a:spcPct val="100000"/>
              </a:lnSpc>
              <a:spcBef>
                <a:spcPts val="300"/>
              </a:spcBef>
              <a:buClr>
                <a:schemeClr val="accent1"/>
              </a:buClr>
              <a:buFont typeface="Wingdings" panose="05000000000000000000" pitchFamily="2" charset="2"/>
              <a:buChar char="§"/>
              <a:defRPr sz="1200" kern="1200">
                <a:solidFill>
                  <a:schemeClr val="tx1"/>
                </a:solidFill>
                <a:latin typeface="+mn-lt"/>
                <a:ea typeface="+mn-ea"/>
                <a:cs typeface="+mn-cs"/>
              </a:defRPr>
            </a:lvl4pPr>
            <a:lvl5pPr marL="628650" indent="-177800" algn="l" defTabSz="685800" rtl="0" eaLnBrk="1" latinLnBrk="0" hangingPunct="1">
              <a:lnSpc>
                <a:spcPct val="100000"/>
              </a:lnSpc>
              <a:spcBef>
                <a:spcPts val="300"/>
              </a:spcBef>
              <a:buClr>
                <a:schemeClr val="accent1"/>
              </a:buClr>
              <a:buSzPct val="80000"/>
              <a:buFont typeface="Wingdings 3" panose="05040102010807070707" pitchFamily="18" charset="2"/>
              <a:buChar char=""/>
              <a:defRPr sz="1100" kern="1200">
                <a:solidFill>
                  <a:schemeClr val="tx1"/>
                </a:solidFill>
                <a:latin typeface="+mn-lt"/>
                <a:ea typeface="+mn-ea"/>
                <a:cs typeface="+mn-cs"/>
              </a:defRPr>
            </a:lvl5pPr>
            <a:lvl6pPr marL="806450" indent="-177800" algn="l" defTabSz="685800" rtl="0" eaLnBrk="1" latinLnBrk="0" hangingPunct="1">
              <a:lnSpc>
                <a:spcPct val="100000"/>
              </a:lnSpc>
              <a:spcBef>
                <a:spcPts val="300"/>
              </a:spcBef>
              <a:buClr>
                <a:schemeClr val="accent1"/>
              </a:buClr>
              <a:buFont typeface="Wingdings" panose="05000000000000000000" pitchFamily="2" charset="2"/>
              <a:buChar char="§"/>
              <a:defRPr sz="10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Aft>
                <a:spcPts val="800"/>
              </a:spcAft>
            </a:pPr>
            <a:r>
              <a:rPr lang="en-US" sz="600">
                <a:solidFill>
                  <a:schemeClr val="tx2"/>
                </a:solidFill>
                <a:latin typeface="Arial Narrow" panose="020B0606020202030204" pitchFamily="34" charset="0"/>
                <a:ea typeface="Roboto" charset="0"/>
                <a:cs typeface="Roboto" charset="0"/>
              </a:rPr>
              <a:t>Thibaut </a:t>
            </a:r>
            <a:r>
              <a:rPr lang="en-US" sz="600" err="1">
                <a:solidFill>
                  <a:schemeClr val="tx2"/>
                </a:solidFill>
                <a:latin typeface="Arial Narrow" panose="020B0606020202030204" pitchFamily="34" charset="0"/>
                <a:ea typeface="Roboto" charset="0"/>
                <a:cs typeface="Roboto" charset="0"/>
              </a:rPr>
              <a:t>Cuilliere</a:t>
            </a:r>
            <a:r>
              <a:rPr lang="en-US" sz="600">
                <a:solidFill>
                  <a:schemeClr val="tx2"/>
                </a:solidFill>
                <a:latin typeface="Arial Narrow" panose="020B0606020202030204" pitchFamily="34" charset="0"/>
                <a:ea typeface="Roboto" charset="0"/>
                <a:cs typeface="Roboto" charset="0"/>
              </a:rPr>
              <a:t> </a:t>
            </a:r>
            <a:br>
              <a:rPr lang="en-US" sz="600">
                <a:solidFill>
                  <a:schemeClr val="tx2"/>
                </a:solidFill>
                <a:latin typeface="Arial Narrow" panose="020B0606020202030204" pitchFamily="34" charset="0"/>
                <a:ea typeface="Roboto" charset="0"/>
                <a:cs typeface="Roboto" charset="0"/>
              </a:rPr>
            </a:br>
            <a:r>
              <a:rPr lang="en-US" sz="600" b="0">
                <a:solidFill>
                  <a:schemeClr val="tx2"/>
                </a:solidFill>
                <a:latin typeface="Arial Narrow" panose="020B0606020202030204" pitchFamily="34" charset="0"/>
                <a:ea typeface="Roboto" charset="0"/>
                <a:cs typeface="Roboto" charset="0"/>
              </a:rPr>
              <a:t>+33 1 58 55 05 06</a:t>
            </a:r>
            <a:br>
              <a:rPr lang="en-US" sz="600" b="0">
                <a:solidFill>
                  <a:schemeClr val="tx2"/>
                </a:solidFill>
                <a:latin typeface="Arial Narrow" panose="020B0606020202030204" pitchFamily="34" charset="0"/>
                <a:ea typeface="Roboto" charset="0"/>
                <a:cs typeface="Roboto" charset="0"/>
              </a:rPr>
            </a:br>
            <a:r>
              <a:rPr lang="en-US" sz="600" b="0">
                <a:solidFill>
                  <a:schemeClr val="tx2"/>
                </a:solidFill>
                <a:latin typeface="Arial Narrow" panose="020B0606020202030204" pitchFamily="34" charset="0"/>
                <a:ea typeface="Roboto" charset="0"/>
                <a:cs typeface="Roboto" charset="0"/>
                <a:hlinkClick r:id="rId8">
                  <a:extLst>
                    <a:ext uri="{A12FA001-AC4F-418D-AE19-62706E023703}">
                      <ahyp:hlinkClr xmlns:ahyp="http://schemas.microsoft.com/office/drawing/2018/hyperlinkcolor" val="tx"/>
                    </a:ext>
                  </a:extLst>
                </a:hlinkClick>
              </a:rPr>
              <a:t>thibaut.cuilliere@natixis.com</a:t>
            </a:r>
            <a:endParaRPr lang="en-US" sz="600" b="0">
              <a:solidFill>
                <a:schemeClr val="tx2"/>
              </a:solidFill>
              <a:latin typeface="Arial Narrow" panose="020B0606020202030204" pitchFamily="34" charset="0"/>
              <a:ea typeface="Roboto" charset="0"/>
              <a:cs typeface="Roboto" charset="0"/>
            </a:endParaRPr>
          </a:p>
          <a:p>
            <a:pPr>
              <a:spcAft>
                <a:spcPts val="800"/>
              </a:spcAft>
            </a:pPr>
            <a:endParaRPr lang="en-US" sz="600" b="0">
              <a:solidFill>
                <a:schemeClr val="tx2"/>
              </a:solidFill>
              <a:latin typeface="Arial Narrow" panose="020B0606020202030204" pitchFamily="34" charset="0"/>
              <a:ea typeface="Roboto" charset="0"/>
              <a:cs typeface="Roboto" charset="0"/>
            </a:endParaRPr>
          </a:p>
        </p:txBody>
      </p:sp>
      <p:sp>
        <p:nvSpPr>
          <p:cNvPr id="23" name="Rectangle 22">
            <a:extLst>
              <a:ext uri="{FF2B5EF4-FFF2-40B4-BE49-F238E27FC236}">
                <a16:creationId xmlns:a16="http://schemas.microsoft.com/office/drawing/2014/main" id="{B0221861-D0BA-31EA-84DC-170C9934EF14}"/>
              </a:ext>
            </a:extLst>
          </p:cNvPr>
          <p:cNvSpPr/>
          <p:nvPr/>
        </p:nvSpPr>
        <p:spPr>
          <a:xfrm>
            <a:off x="2602004" y="1385450"/>
            <a:ext cx="2128734" cy="13614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defTabSz="914378"/>
            <a:r>
              <a:rPr lang="en-US" altLang="fr-FR" sz="600" b="1">
                <a:solidFill>
                  <a:schemeClr val="tx2"/>
                </a:solidFill>
                <a:latin typeface="Arial Narrow" panose="020B0606020202030204" pitchFamily="34" charset="0"/>
              </a:rPr>
              <a:t>Head of Real Asset Research</a:t>
            </a:r>
          </a:p>
        </p:txBody>
      </p:sp>
      <p:sp>
        <p:nvSpPr>
          <p:cNvPr id="24" name="Rectangle 23">
            <a:extLst>
              <a:ext uri="{FF2B5EF4-FFF2-40B4-BE49-F238E27FC236}">
                <a16:creationId xmlns:a16="http://schemas.microsoft.com/office/drawing/2014/main" id="{5BCADCD6-123D-F857-B134-3B7D9A524A3D}"/>
              </a:ext>
            </a:extLst>
          </p:cNvPr>
          <p:cNvSpPr/>
          <p:nvPr/>
        </p:nvSpPr>
        <p:spPr>
          <a:xfrm>
            <a:off x="2602004" y="2374348"/>
            <a:ext cx="1027131" cy="13614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defTabSz="914378"/>
            <a:r>
              <a:rPr lang="en-US" altLang="fr-FR" sz="600" b="1">
                <a:solidFill>
                  <a:schemeClr val="bg2"/>
                </a:solidFill>
                <a:latin typeface="Arial Narrow" panose="020B0606020202030204" pitchFamily="34" charset="0"/>
              </a:rPr>
              <a:t>Infrastructure, Green &amp; Hybrids</a:t>
            </a:r>
          </a:p>
        </p:txBody>
      </p:sp>
      <p:sp>
        <p:nvSpPr>
          <p:cNvPr id="25" name="Espace réservé du texte 6">
            <a:extLst>
              <a:ext uri="{FF2B5EF4-FFF2-40B4-BE49-F238E27FC236}">
                <a16:creationId xmlns:a16="http://schemas.microsoft.com/office/drawing/2014/main" id="{86B63650-9EDC-E623-34EE-67704C1847CD}"/>
              </a:ext>
            </a:extLst>
          </p:cNvPr>
          <p:cNvSpPr txBox="1">
            <a:spLocks/>
          </p:cNvSpPr>
          <p:nvPr/>
        </p:nvSpPr>
        <p:spPr>
          <a:xfrm>
            <a:off x="2602005" y="2510623"/>
            <a:ext cx="838657" cy="317329"/>
          </a:xfrm>
          <a:prstGeom prst="rect">
            <a:avLst/>
          </a:prstGeom>
        </p:spPr>
        <p:txBody>
          <a:bodyPr lIns="36000" tIns="0" rIns="0" bIns="0"/>
          <a:lstStyle>
            <a:lvl1pPr marL="0" indent="0" algn="l" defTabSz="685800" rtl="0" eaLnBrk="1" latinLnBrk="0" hangingPunct="1">
              <a:lnSpc>
                <a:spcPct val="100000"/>
              </a:lnSpc>
              <a:spcBef>
                <a:spcPts val="300"/>
              </a:spcBef>
              <a:buFont typeface="Arial" panose="020B0604020202020204" pitchFamily="34" charset="0"/>
              <a:buNone/>
              <a:defRPr sz="1600" b="1" kern="1200">
                <a:solidFill>
                  <a:schemeClr val="tx1">
                    <a:lumMod val="65000"/>
                    <a:lumOff val="35000"/>
                  </a:schemeClr>
                </a:solidFill>
                <a:latin typeface="+mn-lt"/>
                <a:ea typeface="+mn-ea"/>
                <a:cs typeface="+mn-cs"/>
              </a:defRPr>
            </a:lvl1pPr>
            <a:lvl2pPr marL="0" indent="0" algn="l" defTabSz="685800" rtl="0" eaLnBrk="1" latinLnBrk="0" hangingPunct="1">
              <a:lnSpc>
                <a:spcPct val="100000"/>
              </a:lnSpc>
              <a:spcBef>
                <a:spcPts val="300"/>
              </a:spcBef>
              <a:buFont typeface="Arial" panose="020B0604020202020204" pitchFamily="34" charset="0"/>
              <a:buNone/>
              <a:defRPr sz="1600" b="0" kern="1200">
                <a:solidFill>
                  <a:schemeClr val="accent1"/>
                </a:solidFill>
                <a:latin typeface="+mn-lt"/>
                <a:ea typeface="+mn-ea"/>
                <a:cs typeface="+mn-cs"/>
              </a:defRPr>
            </a:lvl2pPr>
            <a:lvl3pPr marL="177800" indent="-177800" algn="l" defTabSz="685800" rtl="0" eaLnBrk="1" latinLnBrk="0" hangingPunct="1">
              <a:lnSpc>
                <a:spcPct val="100000"/>
              </a:lnSpc>
              <a:spcBef>
                <a:spcPts val="300"/>
              </a:spcBef>
              <a:buClr>
                <a:schemeClr val="accent1"/>
              </a:buClr>
              <a:buFont typeface="Arial" panose="020B0604020202020204" pitchFamily="34" charset="0"/>
              <a:buChar char="►"/>
              <a:defRPr sz="1400" b="0" kern="1200" cap="none" baseline="0">
                <a:solidFill>
                  <a:schemeClr val="tx1"/>
                </a:solidFill>
                <a:latin typeface="+mn-lt"/>
                <a:ea typeface="+mn-ea"/>
                <a:cs typeface="+mn-cs"/>
              </a:defRPr>
            </a:lvl3pPr>
            <a:lvl4pPr marL="450850" indent="-184150" algn="l" defTabSz="685800" rtl="0" eaLnBrk="1" latinLnBrk="0" hangingPunct="1">
              <a:lnSpc>
                <a:spcPct val="100000"/>
              </a:lnSpc>
              <a:spcBef>
                <a:spcPts val="300"/>
              </a:spcBef>
              <a:buClr>
                <a:schemeClr val="accent1"/>
              </a:buClr>
              <a:buFont typeface="Wingdings" panose="05000000000000000000" pitchFamily="2" charset="2"/>
              <a:buChar char="§"/>
              <a:defRPr sz="1200" kern="1200">
                <a:solidFill>
                  <a:schemeClr val="tx1"/>
                </a:solidFill>
                <a:latin typeface="+mn-lt"/>
                <a:ea typeface="+mn-ea"/>
                <a:cs typeface="+mn-cs"/>
              </a:defRPr>
            </a:lvl4pPr>
            <a:lvl5pPr marL="628650" indent="-177800" algn="l" defTabSz="685800" rtl="0" eaLnBrk="1" latinLnBrk="0" hangingPunct="1">
              <a:lnSpc>
                <a:spcPct val="100000"/>
              </a:lnSpc>
              <a:spcBef>
                <a:spcPts val="300"/>
              </a:spcBef>
              <a:buClr>
                <a:schemeClr val="accent1"/>
              </a:buClr>
              <a:buSzPct val="80000"/>
              <a:buFont typeface="Wingdings 3" panose="05040102010807070707" pitchFamily="18" charset="2"/>
              <a:buChar char=""/>
              <a:defRPr sz="1100" kern="1200">
                <a:solidFill>
                  <a:schemeClr val="tx1"/>
                </a:solidFill>
                <a:latin typeface="+mn-lt"/>
                <a:ea typeface="+mn-ea"/>
                <a:cs typeface="+mn-cs"/>
              </a:defRPr>
            </a:lvl5pPr>
            <a:lvl6pPr marL="806450" indent="-177800" algn="l" defTabSz="685800" rtl="0" eaLnBrk="1" latinLnBrk="0" hangingPunct="1">
              <a:lnSpc>
                <a:spcPct val="100000"/>
              </a:lnSpc>
              <a:spcBef>
                <a:spcPts val="300"/>
              </a:spcBef>
              <a:buClr>
                <a:schemeClr val="accent1"/>
              </a:buClr>
              <a:buFont typeface="Wingdings" panose="05000000000000000000" pitchFamily="2" charset="2"/>
              <a:buChar char="§"/>
              <a:defRPr sz="10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0"/>
              </a:spcBef>
            </a:pPr>
            <a:r>
              <a:rPr lang="en-US" sz="600">
                <a:solidFill>
                  <a:schemeClr val="tx2"/>
                </a:solidFill>
                <a:latin typeface="Arial Narrow" panose="020B0606020202030204" pitchFamily="34" charset="0"/>
                <a:ea typeface="Roboto" charset="0"/>
                <a:cs typeface="Roboto" charset="0"/>
              </a:rPr>
              <a:t>Ivan Pavlovic</a:t>
            </a:r>
          </a:p>
          <a:p>
            <a:pPr>
              <a:spcBef>
                <a:spcPts val="0"/>
              </a:spcBef>
            </a:pPr>
            <a:r>
              <a:rPr lang="en-US" sz="600" b="0">
                <a:solidFill>
                  <a:schemeClr val="tx2"/>
                </a:solidFill>
                <a:latin typeface="Arial Narrow" panose="020B0606020202030204" pitchFamily="34" charset="0"/>
                <a:ea typeface="Roboto" charset="0"/>
                <a:cs typeface="Roboto" charset="0"/>
              </a:rPr>
              <a:t>+33 1 58 55 17 04</a:t>
            </a:r>
          </a:p>
          <a:p>
            <a:pPr>
              <a:spcBef>
                <a:spcPts val="0"/>
              </a:spcBef>
            </a:pPr>
            <a:r>
              <a:rPr lang="en-US" sz="600" b="0">
                <a:solidFill>
                  <a:schemeClr val="tx2"/>
                </a:solidFill>
                <a:latin typeface="Arial Narrow" panose="020B0606020202030204" pitchFamily="34" charset="0"/>
                <a:ea typeface="Roboto" charset="0"/>
                <a:cs typeface="Roboto" charset="0"/>
                <a:hlinkClick r:id="rId9">
                  <a:extLst>
                    <a:ext uri="{A12FA001-AC4F-418D-AE19-62706E023703}">
                      <ahyp:hlinkClr xmlns:ahyp="http://schemas.microsoft.com/office/drawing/2018/hyperlinkcolor" val="tx"/>
                    </a:ext>
                  </a:extLst>
                </a:hlinkClick>
              </a:rPr>
              <a:t>ivan.pavlovic@natixis.com</a:t>
            </a:r>
            <a:endParaRPr lang="en-US" sz="600" b="0">
              <a:solidFill>
                <a:schemeClr val="tx2"/>
              </a:solidFill>
              <a:latin typeface="Arial Narrow" panose="020B0606020202030204" pitchFamily="34" charset="0"/>
              <a:ea typeface="Roboto" charset="0"/>
              <a:cs typeface="Roboto" charset="0"/>
            </a:endParaRPr>
          </a:p>
          <a:p>
            <a:pPr>
              <a:spcBef>
                <a:spcPts val="0"/>
              </a:spcBef>
            </a:pPr>
            <a:endParaRPr lang="en-US" sz="600" b="0">
              <a:solidFill>
                <a:schemeClr val="tx2"/>
              </a:solidFill>
              <a:latin typeface="Arial Narrow" panose="020B0606020202030204" pitchFamily="34" charset="0"/>
              <a:ea typeface="Roboto" charset="0"/>
              <a:cs typeface="Roboto" charset="0"/>
            </a:endParaRPr>
          </a:p>
        </p:txBody>
      </p:sp>
      <p:sp>
        <p:nvSpPr>
          <p:cNvPr id="26" name="Rectangle 25">
            <a:extLst>
              <a:ext uri="{FF2B5EF4-FFF2-40B4-BE49-F238E27FC236}">
                <a16:creationId xmlns:a16="http://schemas.microsoft.com/office/drawing/2014/main" id="{BD8BCD94-A213-3E32-B32F-7A4C77FE114C}"/>
              </a:ext>
            </a:extLst>
          </p:cNvPr>
          <p:cNvSpPr/>
          <p:nvPr/>
        </p:nvSpPr>
        <p:spPr>
          <a:xfrm>
            <a:off x="2602004" y="1847413"/>
            <a:ext cx="2128734" cy="13614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defTabSz="914378"/>
            <a:r>
              <a:rPr lang="en-US" altLang="fr-FR" sz="600" b="1">
                <a:solidFill>
                  <a:schemeClr val="bg2"/>
                </a:solidFill>
                <a:latin typeface="Arial Narrow" panose="020B0606020202030204" pitchFamily="34" charset="0"/>
              </a:rPr>
              <a:t>Energy Transition &amp; Commodities </a:t>
            </a:r>
          </a:p>
        </p:txBody>
      </p:sp>
      <p:sp>
        <p:nvSpPr>
          <p:cNvPr id="27" name="Espace réservé du texte 6">
            <a:extLst>
              <a:ext uri="{FF2B5EF4-FFF2-40B4-BE49-F238E27FC236}">
                <a16:creationId xmlns:a16="http://schemas.microsoft.com/office/drawing/2014/main" id="{4C75BCCC-02FA-B28F-8747-77AC14943DDC}"/>
              </a:ext>
            </a:extLst>
          </p:cNvPr>
          <p:cNvSpPr txBox="1">
            <a:spLocks/>
          </p:cNvSpPr>
          <p:nvPr/>
        </p:nvSpPr>
        <p:spPr>
          <a:xfrm>
            <a:off x="2602004" y="1986969"/>
            <a:ext cx="891015" cy="317329"/>
          </a:xfrm>
          <a:prstGeom prst="rect">
            <a:avLst/>
          </a:prstGeom>
          <a:noFill/>
        </p:spPr>
        <p:txBody>
          <a:bodyPr lIns="36000" tIns="0" rIns="0" bIns="0"/>
          <a:lstStyle>
            <a:lvl1pPr marL="0" indent="0" algn="l" defTabSz="685800" rtl="0" eaLnBrk="1" latinLnBrk="0" hangingPunct="1">
              <a:lnSpc>
                <a:spcPct val="100000"/>
              </a:lnSpc>
              <a:spcBef>
                <a:spcPts val="300"/>
              </a:spcBef>
              <a:buFont typeface="Arial" panose="020B0604020202020204" pitchFamily="34" charset="0"/>
              <a:buNone/>
              <a:defRPr sz="1600" b="1" kern="1200">
                <a:solidFill>
                  <a:schemeClr val="tx1">
                    <a:lumMod val="65000"/>
                    <a:lumOff val="35000"/>
                  </a:schemeClr>
                </a:solidFill>
                <a:latin typeface="+mn-lt"/>
                <a:ea typeface="+mn-ea"/>
                <a:cs typeface="+mn-cs"/>
              </a:defRPr>
            </a:lvl1pPr>
            <a:lvl2pPr marL="0" indent="0" algn="l" defTabSz="685800" rtl="0" eaLnBrk="1" latinLnBrk="0" hangingPunct="1">
              <a:lnSpc>
                <a:spcPct val="100000"/>
              </a:lnSpc>
              <a:spcBef>
                <a:spcPts val="300"/>
              </a:spcBef>
              <a:buFont typeface="Arial" panose="020B0604020202020204" pitchFamily="34" charset="0"/>
              <a:buNone/>
              <a:defRPr sz="1600" b="0" kern="1200">
                <a:solidFill>
                  <a:schemeClr val="accent1"/>
                </a:solidFill>
                <a:latin typeface="+mn-lt"/>
                <a:ea typeface="+mn-ea"/>
                <a:cs typeface="+mn-cs"/>
              </a:defRPr>
            </a:lvl2pPr>
            <a:lvl3pPr marL="177800" indent="-177800" algn="l" defTabSz="685800" rtl="0" eaLnBrk="1" latinLnBrk="0" hangingPunct="1">
              <a:lnSpc>
                <a:spcPct val="100000"/>
              </a:lnSpc>
              <a:spcBef>
                <a:spcPts val="300"/>
              </a:spcBef>
              <a:buClr>
                <a:schemeClr val="accent1"/>
              </a:buClr>
              <a:buFont typeface="Arial" panose="020B0604020202020204" pitchFamily="34" charset="0"/>
              <a:buChar char="►"/>
              <a:defRPr sz="1400" b="0" kern="1200" cap="none" baseline="0">
                <a:solidFill>
                  <a:schemeClr val="tx1"/>
                </a:solidFill>
                <a:latin typeface="+mn-lt"/>
                <a:ea typeface="+mn-ea"/>
                <a:cs typeface="+mn-cs"/>
              </a:defRPr>
            </a:lvl3pPr>
            <a:lvl4pPr marL="450850" indent="-184150" algn="l" defTabSz="685800" rtl="0" eaLnBrk="1" latinLnBrk="0" hangingPunct="1">
              <a:lnSpc>
                <a:spcPct val="100000"/>
              </a:lnSpc>
              <a:spcBef>
                <a:spcPts val="300"/>
              </a:spcBef>
              <a:buClr>
                <a:schemeClr val="accent1"/>
              </a:buClr>
              <a:buFont typeface="Wingdings" panose="05000000000000000000" pitchFamily="2" charset="2"/>
              <a:buChar char="§"/>
              <a:defRPr sz="1200" kern="1200">
                <a:solidFill>
                  <a:schemeClr val="tx1"/>
                </a:solidFill>
                <a:latin typeface="+mn-lt"/>
                <a:ea typeface="+mn-ea"/>
                <a:cs typeface="+mn-cs"/>
              </a:defRPr>
            </a:lvl4pPr>
            <a:lvl5pPr marL="628650" indent="-177800" algn="l" defTabSz="685800" rtl="0" eaLnBrk="1" latinLnBrk="0" hangingPunct="1">
              <a:lnSpc>
                <a:spcPct val="100000"/>
              </a:lnSpc>
              <a:spcBef>
                <a:spcPts val="300"/>
              </a:spcBef>
              <a:buClr>
                <a:schemeClr val="accent1"/>
              </a:buClr>
              <a:buSzPct val="80000"/>
              <a:buFont typeface="Wingdings 3" panose="05040102010807070707" pitchFamily="18" charset="2"/>
              <a:buChar char=""/>
              <a:defRPr sz="1100" kern="1200">
                <a:solidFill>
                  <a:schemeClr val="tx1"/>
                </a:solidFill>
                <a:latin typeface="+mn-lt"/>
                <a:ea typeface="+mn-ea"/>
                <a:cs typeface="+mn-cs"/>
              </a:defRPr>
            </a:lvl5pPr>
            <a:lvl6pPr marL="806450" indent="-177800" algn="l" defTabSz="685800" rtl="0" eaLnBrk="1" latinLnBrk="0" hangingPunct="1">
              <a:lnSpc>
                <a:spcPct val="100000"/>
              </a:lnSpc>
              <a:spcBef>
                <a:spcPts val="300"/>
              </a:spcBef>
              <a:buClr>
                <a:schemeClr val="accent1"/>
              </a:buClr>
              <a:buFont typeface="Wingdings" panose="05000000000000000000" pitchFamily="2" charset="2"/>
              <a:buChar char="§"/>
              <a:defRPr sz="10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0"/>
              </a:spcBef>
            </a:pPr>
            <a:r>
              <a:rPr lang="en-US" sz="600">
                <a:solidFill>
                  <a:schemeClr val="tx2"/>
                </a:solidFill>
                <a:latin typeface="Arial Narrow" panose="020B0606020202030204" pitchFamily="34" charset="0"/>
                <a:ea typeface="Roboto" charset="0"/>
                <a:cs typeface="Roboto" charset="0"/>
              </a:rPr>
              <a:t>Bernard </a:t>
            </a:r>
            <a:r>
              <a:rPr lang="en-US" sz="600" err="1">
                <a:solidFill>
                  <a:schemeClr val="tx2"/>
                </a:solidFill>
                <a:latin typeface="Arial Narrow" panose="020B0606020202030204" pitchFamily="34" charset="0"/>
                <a:ea typeface="Roboto" charset="0"/>
                <a:cs typeface="Roboto" charset="0"/>
              </a:rPr>
              <a:t>Dahdah</a:t>
            </a:r>
            <a:endParaRPr lang="en-US" sz="600">
              <a:solidFill>
                <a:schemeClr val="tx2"/>
              </a:solidFill>
              <a:latin typeface="Arial Narrow" panose="020B0606020202030204" pitchFamily="34" charset="0"/>
              <a:ea typeface="Roboto" charset="0"/>
              <a:cs typeface="Roboto" charset="0"/>
            </a:endParaRPr>
          </a:p>
          <a:p>
            <a:pPr>
              <a:spcBef>
                <a:spcPts val="0"/>
              </a:spcBef>
            </a:pPr>
            <a:r>
              <a:rPr lang="en-US" sz="600" b="0">
                <a:solidFill>
                  <a:schemeClr val="tx2"/>
                </a:solidFill>
                <a:latin typeface="Arial Narrow" panose="020B0606020202030204" pitchFamily="34" charset="0"/>
                <a:ea typeface="Roboto" charset="0"/>
                <a:cs typeface="Roboto" charset="0"/>
              </a:rPr>
              <a:t>Base &amp; Precious Metals</a:t>
            </a:r>
          </a:p>
          <a:p>
            <a:pPr>
              <a:spcBef>
                <a:spcPts val="0"/>
              </a:spcBef>
            </a:pPr>
            <a:r>
              <a:rPr lang="en-US" sz="600" b="0">
                <a:solidFill>
                  <a:schemeClr val="tx2"/>
                </a:solidFill>
                <a:latin typeface="Arial Narrow" panose="020B0606020202030204" pitchFamily="34" charset="0"/>
                <a:ea typeface="Roboto" charset="0"/>
                <a:cs typeface="Roboto" charset="0"/>
              </a:rPr>
              <a:t>+44 20 321 691 31</a:t>
            </a:r>
          </a:p>
          <a:p>
            <a:pPr>
              <a:spcBef>
                <a:spcPts val="0"/>
              </a:spcBef>
            </a:pPr>
            <a:r>
              <a:rPr lang="en-US" sz="600" b="0">
                <a:solidFill>
                  <a:schemeClr val="tx2"/>
                </a:solidFill>
                <a:latin typeface="Arial Narrow" panose="020B0606020202030204" pitchFamily="34" charset="0"/>
                <a:ea typeface="Roboto" charset="0"/>
                <a:cs typeface="Roboto" charset="0"/>
                <a:hlinkClick r:id="rId10">
                  <a:extLst>
                    <a:ext uri="{A12FA001-AC4F-418D-AE19-62706E023703}">
                      <ahyp:hlinkClr xmlns:ahyp="http://schemas.microsoft.com/office/drawing/2018/hyperlinkcolor" val="tx"/>
                    </a:ext>
                  </a:extLst>
                </a:hlinkClick>
              </a:rPr>
              <a:t>bernard.dahdah@natixis.com</a:t>
            </a:r>
            <a:endParaRPr lang="en-US" sz="600" b="0">
              <a:solidFill>
                <a:schemeClr val="tx2"/>
              </a:solidFill>
              <a:latin typeface="Arial Narrow" panose="020B0606020202030204" pitchFamily="34" charset="0"/>
              <a:ea typeface="Roboto" charset="0"/>
              <a:cs typeface="Roboto" charset="0"/>
            </a:endParaRPr>
          </a:p>
          <a:p>
            <a:pPr>
              <a:spcBef>
                <a:spcPts val="0"/>
              </a:spcBef>
            </a:pPr>
            <a:endParaRPr lang="en-US" sz="600" b="0">
              <a:solidFill>
                <a:schemeClr val="tx2"/>
              </a:solidFill>
              <a:latin typeface="Arial Narrow" panose="020B0606020202030204" pitchFamily="34" charset="0"/>
              <a:ea typeface="Roboto" charset="0"/>
              <a:cs typeface="Roboto" charset="0"/>
            </a:endParaRPr>
          </a:p>
        </p:txBody>
      </p:sp>
      <p:sp>
        <p:nvSpPr>
          <p:cNvPr id="28" name="Espace réservé du texte 6">
            <a:extLst>
              <a:ext uri="{FF2B5EF4-FFF2-40B4-BE49-F238E27FC236}">
                <a16:creationId xmlns:a16="http://schemas.microsoft.com/office/drawing/2014/main" id="{239DE733-6DAA-97A1-A002-E0237E6EF7F3}"/>
              </a:ext>
            </a:extLst>
          </p:cNvPr>
          <p:cNvSpPr txBox="1">
            <a:spLocks/>
          </p:cNvSpPr>
          <p:nvPr/>
        </p:nvSpPr>
        <p:spPr>
          <a:xfrm>
            <a:off x="3678682" y="1986969"/>
            <a:ext cx="838657" cy="317329"/>
          </a:xfrm>
          <a:prstGeom prst="rect">
            <a:avLst/>
          </a:prstGeom>
        </p:spPr>
        <p:txBody>
          <a:bodyPr lIns="36000" tIns="0" rIns="0" bIns="0"/>
          <a:lstStyle>
            <a:lvl1pPr marL="0" indent="0" algn="l" defTabSz="685800" rtl="0" eaLnBrk="1" latinLnBrk="0" hangingPunct="1">
              <a:lnSpc>
                <a:spcPct val="100000"/>
              </a:lnSpc>
              <a:spcBef>
                <a:spcPts val="300"/>
              </a:spcBef>
              <a:buFont typeface="Arial" panose="020B0604020202020204" pitchFamily="34" charset="0"/>
              <a:buNone/>
              <a:defRPr sz="1600" b="1" kern="1200">
                <a:solidFill>
                  <a:schemeClr val="tx1">
                    <a:lumMod val="65000"/>
                    <a:lumOff val="35000"/>
                  </a:schemeClr>
                </a:solidFill>
                <a:latin typeface="+mn-lt"/>
                <a:ea typeface="+mn-ea"/>
                <a:cs typeface="+mn-cs"/>
              </a:defRPr>
            </a:lvl1pPr>
            <a:lvl2pPr marL="0" indent="0" algn="l" defTabSz="685800" rtl="0" eaLnBrk="1" latinLnBrk="0" hangingPunct="1">
              <a:lnSpc>
                <a:spcPct val="100000"/>
              </a:lnSpc>
              <a:spcBef>
                <a:spcPts val="300"/>
              </a:spcBef>
              <a:buFont typeface="Arial" panose="020B0604020202020204" pitchFamily="34" charset="0"/>
              <a:buNone/>
              <a:defRPr sz="1600" b="0" kern="1200">
                <a:solidFill>
                  <a:schemeClr val="accent1"/>
                </a:solidFill>
                <a:latin typeface="+mn-lt"/>
                <a:ea typeface="+mn-ea"/>
                <a:cs typeface="+mn-cs"/>
              </a:defRPr>
            </a:lvl2pPr>
            <a:lvl3pPr marL="177800" indent="-177800" algn="l" defTabSz="685800" rtl="0" eaLnBrk="1" latinLnBrk="0" hangingPunct="1">
              <a:lnSpc>
                <a:spcPct val="100000"/>
              </a:lnSpc>
              <a:spcBef>
                <a:spcPts val="300"/>
              </a:spcBef>
              <a:buClr>
                <a:schemeClr val="accent1"/>
              </a:buClr>
              <a:buFont typeface="Arial" panose="020B0604020202020204" pitchFamily="34" charset="0"/>
              <a:buChar char="►"/>
              <a:defRPr sz="1400" b="0" kern="1200" cap="none" baseline="0">
                <a:solidFill>
                  <a:schemeClr val="tx1"/>
                </a:solidFill>
                <a:latin typeface="+mn-lt"/>
                <a:ea typeface="+mn-ea"/>
                <a:cs typeface="+mn-cs"/>
              </a:defRPr>
            </a:lvl3pPr>
            <a:lvl4pPr marL="450850" indent="-184150" algn="l" defTabSz="685800" rtl="0" eaLnBrk="1" latinLnBrk="0" hangingPunct="1">
              <a:lnSpc>
                <a:spcPct val="100000"/>
              </a:lnSpc>
              <a:spcBef>
                <a:spcPts val="300"/>
              </a:spcBef>
              <a:buClr>
                <a:schemeClr val="accent1"/>
              </a:buClr>
              <a:buFont typeface="Wingdings" panose="05000000000000000000" pitchFamily="2" charset="2"/>
              <a:buChar char="§"/>
              <a:defRPr sz="1200" kern="1200">
                <a:solidFill>
                  <a:schemeClr val="tx1"/>
                </a:solidFill>
                <a:latin typeface="+mn-lt"/>
                <a:ea typeface="+mn-ea"/>
                <a:cs typeface="+mn-cs"/>
              </a:defRPr>
            </a:lvl4pPr>
            <a:lvl5pPr marL="628650" indent="-177800" algn="l" defTabSz="685800" rtl="0" eaLnBrk="1" latinLnBrk="0" hangingPunct="1">
              <a:lnSpc>
                <a:spcPct val="100000"/>
              </a:lnSpc>
              <a:spcBef>
                <a:spcPts val="300"/>
              </a:spcBef>
              <a:buClr>
                <a:schemeClr val="accent1"/>
              </a:buClr>
              <a:buSzPct val="80000"/>
              <a:buFont typeface="Wingdings 3" panose="05040102010807070707" pitchFamily="18" charset="2"/>
              <a:buChar char=""/>
              <a:defRPr sz="1100" kern="1200">
                <a:solidFill>
                  <a:schemeClr val="tx1"/>
                </a:solidFill>
                <a:latin typeface="+mn-lt"/>
                <a:ea typeface="+mn-ea"/>
                <a:cs typeface="+mn-cs"/>
              </a:defRPr>
            </a:lvl5pPr>
            <a:lvl6pPr marL="806450" indent="-177800" algn="l" defTabSz="685800" rtl="0" eaLnBrk="1" latinLnBrk="0" hangingPunct="1">
              <a:lnSpc>
                <a:spcPct val="100000"/>
              </a:lnSpc>
              <a:spcBef>
                <a:spcPts val="300"/>
              </a:spcBef>
              <a:buClr>
                <a:schemeClr val="accent1"/>
              </a:buClr>
              <a:buFont typeface="Wingdings" panose="05000000000000000000" pitchFamily="2" charset="2"/>
              <a:buChar char="§"/>
              <a:defRPr sz="10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0"/>
              </a:spcBef>
            </a:pPr>
            <a:r>
              <a:rPr lang="en-US" sz="600">
                <a:solidFill>
                  <a:schemeClr val="tx2"/>
                </a:solidFill>
                <a:latin typeface="Arial Narrow" panose="020B0606020202030204" pitchFamily="34" charset="0"/>
                <a:ea typeface="Roboto" charset="0"/>
                <a:cs typeface="Roboto" charset="0"/>
              </a:rPr>
              <a:t>Joel Hancock</a:t>
            </a:r>
          </a:p>
          <a:p>
            <a:pPr>
              <a:spcBef>
                <a:spcPts val="0"/>
              </a:spcBef>
            </a:pPr>
            <a:r>
              <a:rPr lang="en-US" sz="600" b="0">
                <a:solidFill>
                  <a:schemeClr val="tx2"/>
                </a:solidFill>
                <a:latin typeface="Arial Narrow" panose="020B0606020202030204" pitchFamily="34" charset="0"/>
                <a:ea typeface="Roboto" charset="0"/>
                <a:cs typeface="Roboto" charset="0"/>
              </a:rPr>
              <a:t>Oil, Natural Gas</a:t>
            </a:r>
          </a:p>
          <a:p>
            <a:pPr>
              <a:spcBef>
                <a:spcPts val="0"/>
              </a:spcBef>
            </a:pPr>
            <a:r>
              <a:rPr lang="en-US" sz="600" b="0">
                <a:solidFill>
                  <a:schemeClr val="tx2"/>
                </a:solidFill>
                <a:latin typeface="Arial Narrow" panose="020B0606020202030204" pitchFamily="34" charset="0"/>
                <a:ea typeface="Roboto" charset="0"/>
                <a:cs typeface="Roboto" charset="0"/>
              </a:rPr>
              <a:t>+44 20 321 696 48</a:t>
            </a:r>
          </a:p>
          <a:p>
            <a:pPr>
              <a:spcBef>
                <a:spcPts val="0"/>
              </a:spcBef>
            </a:pPr>
            <a:r>
              <a:rPr lang="en-US" sz="600" b="0">
                <a:solidFill>
                  <a:schemeClr val="tx2"/>
                </a:solidFill>
                <a:latin typeface="Arial Narrow" panose="020B0606020202030204" pitchFamily="34" charset="0"/>
                <a:ea typeface="Roboto" charset="0"/>
                <a:cs typeface="Roboto" charset="0"/>
                <a:hlinkClick r:id="rId11">
                  <a:extLst>
                    <a:ext uri="{A12FA001-AC4F-418D-AE19-62706E023703}">
                      <ahyp:hlinkClr xmlns:ahyp="http://schemas.microsoft.com/office/drawing/2018/hyperlinkcolor" val="tx"/>
                    </a:ext>
                  </a:extLst>
                </a:hlinkClick>
              </a:rPr>
              <a:t>joel.hancock@natixis.com</a:t>
            </a:r>
            <a:endParaRPr lang="en-US" sz="600" b="0">
              <a:solidFill>
                <a:schemeClr val="tx2"/>
              </a:solidFill>
              <a:latin typeface="Arial Narrow" panose="020B0606020202030204" pitchFamily="34" charset="0"/>
              <a:ea typeface="Roboto" charset="0"/>
              <a:cs typeface="Roboto" charset="0"/>
            </a:endParaRPr>
          </a:p>
          <a:p>
            <a:pPr>
              <a:spcBef>
                <a:spcPts val="0"/>
              </a:spcBef>
            </a:pPr>
            <a:endParaRPr lang="en-US" sz="600" b="0">
              <a:solidFill>
                <a:schemeClr val="tx2"/>
              </a:solidFill>
              <a:latin typeface="Arial Narrow" panose="020B0606020202030204" pitchFamily="34" charset="0"/>
              <a:ea typeface="Roboto" charset="0"/>
              <a:cs typeface="Roboto" charset="0"/>
            </a:endParaRPr>
          </a:p>
        </p:txBody>
      </p:sp>
      <p:sp>
        <p:nvSpPr>
          <p:cNvPr id="29" name="Espace réservé du texte 6">
            <a:extLst>
              <a:ext uri="{FF2B5EF4-FFF2-40B4-BE49-F238E27FC236}">
                <a16:creationId xmlns:a16="http://schemas.microsoft.com/office/drawing/2014/main" id="{67E876E8-C7EB-7EBF-4716-1F561AC88CBC}"/>
              </a:ext>
            </a:extLst>
          </p:cNvPr>
          <p:cNvSpPr txBox="1">
            <a:spLocks/>
          </p:cNvSpPr>
          <p:nvPr/>
        </p:nvSpPr>
        <p:spPr>
          <a:xfrm>
            <a:off x="2602004" y="3016719"/>
            <a:ext cx="891015" cy="317329"/>
          </a:xfrm>
          <a:prstGeom prst="rect">
            <a:avLst/>
          </a:prstGeom>
        </p:spPr>
        <p:txBody>
          <a:bodyPr lIns="36000" tIns="0" rIns="0" bIns="0"/>
          <a:lstStyle>
            <a:lvl1pPr marL="0" indent="0" algn="l" defTabSz="685800" rtl="0" eaLnBrk="1" latinLnBrk="0" hangingPunct="1">
              <a:lnSpc>
                <a:spcPct val="100000"/>
              </a:lnSpc>
              <a:spcBef>
                <a:spcPts val="300"/>
              </a:spcBef>
              <a:buFont typeface="Arial" panose="020B0604020202020204" pitchFamily="34" charset="0"/>
              <a:buNone/>
              <a:defRPr sz="1600" b="1" kern="1200">
                <a:solidFill>
                  <a:schemeClr val="tx1">
                    <a:lumMod val="65000"/>
                    <a:lumOff val="35000"/>
                  </a:schemeClr>
                </a:solidFill>
                <a:latin typeface="+mn-lt"/>
                <a:ea typeface="+mn-ea"/>
                <a:cs typeface="+mn-cs"/>
              </a:defRPr>
            </a:lvl1pPr>
            <a:lvl2pPr marL="0" indent="0" algn="l" defTabSz="685800" rtl="0" eaLnBrk="1" latinLnBrk="0" hangingPunct="1">
              <a:lnSpc>
                <a:spcPct val="100000"/>
              </a:lnSpc>
              <a:spcBef>
                <a:spcPts val="300"/>
              </a:spcBef>
              <a:buFont typeface="Arial" panose="020B0604020202020204" pitchFamily="34" charset="0"/>
              <a:buNone/>
              <a:defRPr sz="1600" b="0" kern="1200">
                <a:solidFill>
                  <a:schemeClr val="accent1"/>
                </a:solidFill>
                <a:latin typeface="+mn-lt"/>
                <a:ea typeface="+mn-ea"/>
                <a:cs typeface="+mn-cs"/>
              </a:defRPr>
            </a:lvl2pPr>
            <a:lvl3pPr marL="177800" indent="-177800" algn="l" defTabSz="685800" rtl="0" eaLnBrk="1" latinLnBrk="0" hangingPunct="1">
              <a:lnSpc>
                <a:spcPct val="100000"/>
              </a:lnSpc>
              <a:spcBef>
                <a:spcPts val="300"/>
              </a:spcBef>
              <a:buClr>
                <a:schemeClr val="accent1"/>
              </a:buClr>
              <a:buFont typeface="Arial" panose="020B0604020202020204" pitchFamily="34" charset="0"/>
              <a:buChar char="►"/>
              <a:defRPr sz="1400" b="0" kern="1200" cap="none" baseline="0">
                <a:solidFill>
                  <a:schemeClr val="tx1"/>
                </a:solidFill>
                <a:latin typeface="+mn-lt"/>
                <a:ea typeface="+mn-ea"/>
                <a:cs typeface="+mn-cs"/>
              </a:defRPr>
            </a:lvl3pPr>
            <a:lvl4pPr marL="450850" indent="-184150" algn="l" defTabSz="685800" rtl="0" eaLnBrk="1" latinLnBrk="0" hangingPunct="1">
              <a:lnSpc>
                <a:spcPct val="100000"/>
              </a:lnSpc>
              <a:spcBef>
                <a:spcPts val="300"/>
              </a:spcBef>
              <a:buClr>
                <a:schemeClr val="accent1"/>
              </a:buClr>
              <a:buFont typeface="Wingdings" panose="05000000000000000000" pitchFamily="2" charset="2"/>
              <a:buChar char="§"/>
              <a:defRPr sz="1200" kern="1200">
                <a:solidFill>
                  <a:schemeClr val="tx1"/>
                </a:solidFill>
                <a:latin typeface="+mn-lt"/>
                <a:ea typeface="+mn-ea"/>
                <a:cs typeface="+mn-cs"/>
              </a:defRPr>
            </a:lvl4pPr>
            <a:lvl5pPr marL="628650" indent="-177800" algn="l" defTabSz="685800" rtl="0" eaLnBrk="1" latinLnBrk="0" hangingPunct="1">
              <a:lnSpc>
                <a:spcPct val="100000"/>
              </a:lnSpc>
              <a:spcBef>
                <a:spcPts val="300"/>
              </a:spcBef>
              <a:buClr>
                <a:schemeClr val="accent1"/>
              </a:buClr>
              <a:buSzPct val="80000"/>
              <a:buFont typeface="Wingdings 3" panose="05040102010807070707" pitchFamily="18" charset="2"/>
              <a:buChar char=""/>
              <a:defRPr sz="1100" kern="1200">
                <a:solidFill>
                  <a:schemeClr val="tx1"/>
                </a:solidFill>
                <a:latin typeface="+mn-lt"/>
                <a:ea typeface="+mn-ea"/>
                <a:cs typeface="+mn-cs"/>
              </a:defRPr>
            </a:lvl5pPr>
            <a:lvl6pPr marL="806450" indent="-177800" algn="l" defTabSz="685800" rtl="0" eaLnBrk="1" latinLnBrk="0" hangingPunct="1">
              <a:lnSpc>
                <a:spcPct val="100000"/>
              </a:lnSpc>
              <a:spcBef>
                <a:spcPts val="300"/>
              </a:spcBef>
              <a:buClr>
                <a:schemeClr val="accent1"/>
              </a:buClr>
              <a:buFont typeface="Wingdings" panose="05000000000000000000" pitchFamily="2" charset="2"/>
              <a:buChar char="§"/>
              <a:defRPr sz="10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0"/>
              </a:spcBef>
            </a:pPr>
            <a:r>
              <a:rPr lang="en-US" sz="600">
                <a:solidFill>
                  <a:schemeClr val="tx2"/>
                </a:solidFill>
                <a:latin typeface="Arial Narrow" panose="020B0606020202030204" pitchFamily="34" charset="0"/>
                <a:ea typeface="Roboto" charset="0"/>
                <a:cs typeface="Roboto" charset="0"/>
              </a:rPr>
              <a:t>Benoit Maynard</a:t>
            </a:r>
          </a:p>
          <a:p>
            <a:pPr>
              <a:spcBef>
                <a:spcPts val="0"/>
              </a:spcBef>
            </a:pPr>
            <a:r>
              <a:rPr lang="en-US" sz="600" b="0">
                <a:solidFill>
                  <a:schemeClr val="tx2"/>
                </a:solidFill>
                <a:latin typeface="Arial Narrow" panose="020B0606020202030204" pitchFamily="34" charset="0"/>
                <a:ea typeface="Roboto" charset="0"/>
                <a:cs typeface="Roboto" charset="0"/>
              </a:rPr>
              <a:t>+33 1 58 55 05 11</a:t>
            </a:r>
          </a:p>
          <a:p>
            <a:pPr>
              <a:spcBef>
                <a:spcPts val="0"/>
              </a:spcBef>
            </a:pPr>
            <a:r>
              <a:rPr lang="en-US" sz="600" b="0">
                <a:solidFill>
                  <a:schemeClr val="tx2"/>
                </a:solidFill>
                <a:latin typeface="Arial Narrow" panose="020B0606020202030204" pitchFamily="34" charset="0"/>
                <a:ea typeface="Roboto" charset="0"/>
                <a:cs typeface="Roboto" charset="0"/>
                <a:hlinkClick r:id="rId12">
                  <a:extLst>
                    <a:ext uri="{A12FA001-AC4F-418D-AE19-62706E023703}">
                      <ahyp:hlinkClr xmlns:ahyp="http://schemas.microsoft.com/office/drawing/2018/hyperlinkcolor" val="tx"/>
                    </a:ext>
                  </a:extLst>
                </a:hlinkClick>
              </a:rPr>
              <a:t>benoit.maynard@natixis.com</a:t>
            </a:r>
            <a:endParaRPr lang="en-US" sz="600" b="0">
              <a:solidFill>
                <a:schemeClr val="tx2"/>
              </a:solidFill>
              <a:latin typeface="Arial Narrow" panose="020B0606020202030204" pitchFamily="34" charset="0"/>
              <a:ea typeface="Roboto" charset="0"/>
              <a:cs typeface="Roboto" charset="0"/>
            </a:endParaRPr>
          </a:p>
          <a:p>
            <a:pPr>
              <a:spcBef>
                <a:spcPts val="0"/>
              </a:spcBef>
            </a:pPr>
            <a:endParaRPr lang="en-US" sz="600" b="0">
              <a:solidFill>
                <a:schemeClr val="tx2"/>
              </a:solidFill>
              <a:latin typeface="Arial Narrow" panose="020B0606020202030204" pitchFamily="34" charset="0"/>
              <a:ea typeface="Roboto" charset="0"/>
              <a:cs typeface="Roboto" charset="0"/>
            </a:endParaRPr>
          </a:p>
        </p:txBody>
      </p:sp>
      <p:sp>
        <p:nvSpPr>
          <p:cNvPr id="30" name="Rectangle 29">
            <a:extLst>
              <a:ext uri="{FF2B5EF4-FFF2-40B4-BE49-F238E27FC236}">
                <a16:creationId xmlns:a16="http://schemas.microsoft.com/office/drawing/2014/main" id="{00739109-AFBB-C057-5DB2-71641E9D4814}"/>
              </a:ext>
            </a:extLst>
          </p:cNvPr>
          <p:cNvSpPr/>
          <p:nvPr/>
        </p:nvSpPr>
        <p:spPr>
          <a:xfrm>
            <a:off x="2602004" y="2875280"/>
            <a:ext cx="1036636" cy="13614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defTabSz="914378"/>
            <a:r>
              <a:rPr lang="en-US" altLang="fr-FR" sz="600" b="1" err="1">
                <a:solidFill>
                  <a:schemeClr val="bg2"/>
                </a:solidFill>
                <a:latin typeface="Arial Narrow" panose="020B0606020202030204" pitchFamily="34" charset="0"/>
              </a:rPr>
              <a:t>Infrastruc</a:t>
            </a:r>
            <a:r>
              <a:rPr lang="en-US" altLang="fr-FR" sz="600" b="1">
                <a:solidFill>
                  <a:schemeClr val="bg2"/>
                </a:solidFill>
                <a:latin typeface="Arial Narrow" panose="020B0606020202030204" pitchFamily="34" charset="0"/>
              </a:rPr>
              <a:t>. &amp; Natural Resources</a:t>
            </a:r>
          </a:p>
        </p:txBody>
      </p:sp>
      <p:sp>
        <p:nvSpPr>
          <p:cNvPr id="31" name="Rectangle 30">
            <a:extLst>
              <a:ext uri="{FF2B5EF4-FFF2-40B4-BE49-F238E27FC236}">
                <a16:creationId xmlns:a16="http://schemas.microsoft.com/office/drawing/2014/main" id="{9BF8C904-1B75-66CB-5EC3-97CA1E06B219}"/>
              </a:ext>
            </a:extLst>
          </p:cNvPr>
          <p:cNvSpPr/>
          <p:nvPr/>
        </p:nvSpPr>
        <p:spPr>
          <a:xfrm>
            <a:off x="2611950" y="3371664"/>
            <a:ext cx="2081967" cy="13614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defTabSz="914378"/>
            <a:r>
              <a:rPr lang="en-US" altLang="fr-FR" sz="600" b="1">
                <a:solidFill>
                  <a:schemeClr val="bg2"/>
                </a:solidFill>
                <a:latin typeface="Arial Narrow" panose="020B0606020202030204" pitchFamily="34" charset="0"/>
              </a:rPr>
              <a:t>Real Estate</a:t>
            </a:r>
          </a:p>
        </p:txBody>
      </p:sp>
      <p:sp>
        <p:nvSpPr>
          <p:cNvPr id="32" name="Rectangle 31">
            <a:extLst>
              <a:ext uri="{FF2B5EF4-FFF2-40B4-BE49-F238E27FC236}">
                <a16:creationId xmlns:a16="http://schemas.microsoft.com/office/drawing/2014/main" id="{B9499E77-66D7-BD6B-FD70-E734FCEAFF28}"/>
              </a:ext>
            </a:extLst>
          </p:cNvPr>
          <p:cNvSpPr/>
          <p:nvPr/>
        </p:nvSpPr>
        <p:spPr>
          <a:xfrm>
            <a:off x="2611950" y="3912631"/>
            <a:ext cx="2118788" cy="13614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defTabSz="914378"/>
            <a:r>
              <a:rPr lang="en-US" altLang="fr-FR" sz="600" b="1">
                <a:solidFill>
                  <a:schemeClr val="bg2"/>
                </a:solidFill>
                <a:latin typeface="Arial Narrow" panose="020B0606020202030204" pitchFamily="34" charset="0"/>
              </a:rPr>
              <a:t>Tech &amp; Data Specialist </a:t>
            </a:r>
          </a:p>
        </p:txBody>
      </p:sp>
      <p:sp>
        <p:nvSpPr>
          <p:cNvPr id="33" name="Espace réservé du texte 6">
            <a:extLst>
              <a:ext uri="{FF2B5EF4-FFF2-40B4-BE49-F238E27FC236}">
                <a16:creationId xmlns:a16="http://schemas.microsoft.com/office/drawing/2014/main" id="{D4ADFF3E-0E1D-C420-664C-B9C162430170}"/>
              </a:ext>
            </a:extLst>
          </p:cNvPr>
          <p:cNvSpPr txBox="1">
            <a:spLocks/>
          </p:cNvSpPr>
          <p:nvPr/>
        </p:nvSpPr>
        <p:spPr>
          <a:xfrm>
            <a:off x="2602004" y="4049578"/>
            <a:ext cx="931120" cy="317329"/>
          </a:xfrm>
          <a:prstGeom prst="rect">
            <a:avLst/>
          </a:prstGeom>
        </p:spPr>
        <p:txBody>
          <a:bodyPr lIns="36000" tIns="0" rIns="0" bIns="0"/>
          <a:lstStyle>
            <a:lvl1pPr marL="0" indent="0" algn="l" defTabSz="685800" rtl="0" eaLnBrk="1" latinLnBrk="0" hangingPunct="1">
              <a:lnSpc>
                <a:spcPct val="100000"/>
              </a:lnSpc>
              <a:spcBef>
                <a:spcPts val="300"/>
              </a:spcBef>
              <a:buFont typeface="Arial" panose="020B0604020202020204" pitchFamily="34" charset="0"/>
              <a:buNone/>
              <a:defRPr sz="1600" b="1" kern="1200">
                <a:solidFill>
                  <a:schemeClr val="tx1">
                    <a:lumMod val="65000"/>
                    <a:lumOff val="35000"/>
                  </a:schemeClr>
                </a:solidFill>
                <a:latin typeface="+mn-lt"/>
                <a:ea typeface="+mn-ea"/>
                <a:cs typeface="+mn-cs"/>
              </a:defRPr>
            </a:lvl1pPr>
            <a:lvl2pPr marL="0" indent="0" algn="l" defTabSz="685800" rtl="0" eaLnBrk="1" latinLnBrk="0" hangingPunct="1">
              <a:lnSpc>
                <a:spcPct val="100000"/>
              </a:lnSpc>
              <a:spcBef>
                <a:spcPts val="300"/>
              </a:spcBef>
              <a:buFont typeface="Arial" panose="020B0604020202020204" pitchFamily="34" charset="0"/>
              <a:buNone/>
              <a:defRPr sz="1600" b="0" kern="1200">
                <a:solidFill>
                  <a:schemeClr val="accent1"/>
                </a:solidFill>
                <a:latin typeface="+mn-lt"/>
                <a:ea typeface="+mn-ea"/>
                <a:cs typeface="+mn-cs"/>
              </a:defRPr>
            </a:lvl2pPr>
            <a:lvl3pPr marL="177800" indent="-177800" algn="l" defTabSz="685800" rtl="0" eaLnBrk="1" latinLnBrk="0" hangingPunct="1">
              <a:lnSpc>
                <a:spcPct val="100000"/>
              </a:lnSpc>
              <a:spcBef>
                <a:spcPts val="300"/>
              </a:spcBef>
              <a:buClr>
                <a:schemeClr val="accent1"/>
              </a:buClr>
              <a:buFont typeface="Arial" panose="020B0604020202020204" pitchFamily="34" charset="0"/>
              <a:buChar char="►"/>
              <a:defRPr sz="1400" b="0" kern="1200" cap="none" baseline="0">
                <a:solidFill>
                  <a:schemeClr val="tx1"/>
                </a:solidFill>
                <a:latin typeface="+mn-lt"/>
                <a:ea typeface="+mn-ea"/>
                <a:cs typeface="+mn-cs"/>
              </a:defRPr>
            </a:lvl3pPr>
            <a:lvl4pPr marL="450850" indent="-184150" algn="l" defTabSz="685800" rtl="0" eaLnBrk="1" latinLnBrk="0" hangingPunct="1">
              <a:lnSpc>
                <a:spcPct val="100000"/>
              </a:lnSpc>
              <a:spcBef>
                <a:spcPts val="300"/>
              </a:spcBef>
              <a:buClr>
                <a:schemeClr val="accent1"/>
              </a:buClr>
              <a:buFont typeface="Wingdings" panose="05000000000000000000" pitchFamily="2" charset="2"/>
              <a:buChar char="§"/>
              <a:defRPr sz="1200" kern="1200">
                <a:solidFill>
                  <a:schemeClr val="tx1"/>
                </a:solidFill>
                <a:latin typeface="+mn-lt"/>
                <a:ea typeface="+mn-ea"/>
                <a:cs typeface="+mn-cs"/>
              </a:defRPr>
            </a:lvl4pPr>
            <a:lvl5pPr marL="628650" indent="-177800" algn="l" defTabSz="685800" rtl="0" eaLnBrk="1" latinLnBrk="0" hangingPunct="1">
              <a:lnSpc>
                <a:spcPct val="100000"/>
              </a:lnSpc>
              <a:spcBef>
                <a:spcPts val="300"/>
              </a:spcBef>
              <a:buClr>
                <a:schemeClr val="accent1"/>
              </a:buClr>
              <a:buSzPct val="80000"/>
              <a:buFont typeface="Wingdings 3" panose="05040102010807070707" pitchFamily="18" charset="2"/>
              <a:buChar char=""/>
              <a:defRPr sz="1100" kern="1200">
                <a:solidFill>
                  <a:schemeClr val="tx1"/>
                </a:solidFill>
                <a:latin typeface="+mn-lt"/>
                <a:ea typeface="+mn-ea"/>
                <a:cs typeface="+mn-cs"/>
              </a:defRPr>
            </a:lvl5pPr>
            <a:lvl6pPr marL="806450" indent="-177800" algn="l" defTabSz="685800" rtl="0" eaLnBrk="1" latinLnBrk="0" hangingPunct="1">
              <a:lnSpc>
                <a:spcPct val="100000"/>
              </a:lnSpc>
              <a:spcBef>
                <a:spcPts val="300"/>
              </a:spcBef>
              <a:buClr>
                <a:schemeClr val="accent1"/>
              </a:buClr>
              <a:buFont typeface="Wingdings" panose="05000000000000000000" pitchFamily="2" charset="2"/>
              <a:buChar char="§"/>
              <a:defRPr sz="10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0"/>
              </a:spcBef>
            </a:pPr>
            <a:r>
              <a:rPr lang="en-US" sz="600">
                <a:solidFill>
                  <a:schemeClr val="tx2"/>
                </a:solidFill>
                <a:latin typeface="Arial Narrow" panose="020B0606020202030204" pitchFamily="34" charset="0"/>
                <a:ea typeface="Roboto" charset="0"/>
                <a:cs typeface="Roboto" charset="0"/>
              </a:rPr>
              <a:t>Micaella Feldstein</a:t>
            </a:r>
          </a:p>
          <a:p>
            <a:pPr>
              <a:spcBef>
                <a:spcPts val="0"/>
              </a:spcBef>
            </a:pPr>
            <a:r>
              <a:rPr lang="en-US" sz="600" b="0">
                <a:solidFill>
                  <a:schemeClr val="tx2"/>
                </a:solidFill>
                <a:latin typeface="Arial Narrow" panose="020B0606020202030204" pitchFamily="34" charset="0"/>
                <a:ea typeface="Roboto" charset="0"/>
                <a:cs typeface="Roboto" charset="0"/>
              </a:rPr>
              <a:t>+33 1 58 55 05 29</a:t>
            </a:r>
          </a:p>
          <a:p>
            <a:pPr>
              <a:spcBef>
                <a:spcPts val="0"/>
              </a:spcBef>
            </a:pPr>
            <a:r>
              <a:rPr lang="en-US" sz="600" b="0">
                <a:solidFill>
                  <a:schemeClr val="tx2"/>
                </a:solidFill>
                <a:latin typeface="Arial Narrow" panose="020B0606020202030204" pitchFamily="34" charset="0"/>
                <a:ea typeface="Roboto" charset="0"/>
                <a:cs typeface="Roboto" charset="0"/>
                <a:hlinkClick r:id="rId13">
                  <a:extLst>
                    <a:ext uri="{A12FA001-AC4F-418D-AE19-62706E023703}">
                      <ahyp:hlinkClr xmlns:ahyp="http://schemas.microsoft.com/office/drawing/2018/hyperlinkcolor" val="tx"/>
                    </a:ext>
                  </a:extLst>
                </a:hlinkClick>
              </a:rPr>
              <a:t>micaella.feldstein@natixis.com</a:t>
            </a:r>
            <a:endParaRPr lang="en-US" sz="600" b="0">
              <a:solidFill>
                <a:schemeClr val="tx2"/>
              </a:solidFill>
              <a:latin typeface="Arial Narrow" panose="020B0606020202030204" pitchFamily="34" charset="0"/>
              <a:ea typeface="Roboto" charset="0"/>
              <a:cs typeface="Roboto" charset="0"/>
            </a:endParaRPr>
          </a:p>
          <a:p>
            <a:pPr>
              <a:spcBef>
                <a:spcPts val="0"/>
              </a:spcBef>
            </a:pPr>
            <a:endParaRPr lang="en-US" sz="600" b="0">
              <a:solidFill>
                <a:schemeClr val="tx2"/>
              </a:solidFill>
              <a:latin typeface="Arial Narrow" panose="020B0606020202030204" pitchFamily="34" charset="0"/>
              <a:ea typeface="Roboto" charset="0"/>
              <a:cs typeface="Roboto" charset="0"/>
            </a:endParaRPr>
          </a:p>
        </p:txBody>
      </p:sp>
      <p:sp>
        <p:nvSpPr>
          <p:cNvPr id="34" name="Espace réservé du texte 6">
            <a:extLst>
              <a:ext uri="{FF2B5EF4-FFF2-40B4-BE49-F238E27FC236}">
                <a16:creationId xmlns:a16="http://schemas.microsoft.com/office/drawing/2014/main" id="{A0115F85-C03A-A518-B3F9-6D8A6D89302F}"/>
              </a:ext>
            </a:extLst>
          </p:cNvPr>
          <p:cNvSpPr txBox="1">
            <a:spLocks/>
          </p:cNvSpPr>
          <p:nvPr/>
        </p:nvSpPr>
        <p:spPr>
          <a:xfrm>
            <a:off x="3678682" y="4049578"/>
            <a:ext cx="838657" cy="317329"/>
          </a:xfrm>
          <a:prstGeom prst="rect">
            <a:avLst/>
          </a:prstGeom>
        </p:spPr>
        <p:txBody>
          <a:bodyPr lIns="36000" tIns="0" rIns="0" bIns="0"/>
          <a:lstStyle>
            <a:lvl1pPr marL="0" indent="0" algn="l" defTabSz="685800" rtl="0" eaLnBrk="1" latinLnBrk="0" hangingPunct="1">
              <a:lnSpc>
                <a:spcPct val="100000"/>
              </a:lnSpc>
              <a:spcBef>
                <a:spcPts val="300"/>
              </a:spcBef>
              <a:buFont typeface="Arial" panose="020B0604020202020204" pitchFamily="34" charset="0"/>
              <a:buNone/>
              <a:defRPr sz="1600" b="1" kern="1200">
                <a:solidFill>
                  <a:schemeClr val="tx1">
                    <a:lumMod val="65000"/>
                    <a:lumOff val="35000"/>
                  </a:schemeClr>
                </a:solidFill>
                <a:latin typeface="+mn-lt"/>
                <a:ea typeface="+mn-ea"/>
                <a:cs typeface="+mn-cs"/>
              </a:defRPr>
            </a:lvl1pPr>
            <a:lvl2pPr marL="0" indent="0" algn="l" defTabSz="685800" rtl="0" eaLnBrk="1" latinLnBrk="0" hangingPunct="1">
              <a:lnSpc>
                <a:spcPct val="100000"/>
              </a:lnSpc>
              <a:spcBef>
                <a:spcPts val="300"/>
              </a:spcBef>
              <a:buFont typeface="Arial" panose="020B0604020202020204" pitchFamily="34" charset="0"/>
              <a:buNone/>
              <a:defRPr sz="1600" b="0" kern="1200">
                <a:solidFill>
                  <a:schemeClr val="accent1"/>
                </a:solidFill>
                <a:latin typeface="+mn-lt"/>
                <a:ea typeface="+mn-ea"/>
                <a:cs typeface="+mn-cs"/>
              </a:defRPr>
            </a:lvl2pPr>
            <a:lvl3pPr marL="177800" indent="-177800" algn="l" defTabSz="685800" rtl="0" eaLnBrk="1" latinLnBrk="0" hangingPunct="1">
              <a:lnSpc>
                <a:spcPct val="100000"/>
              </a:lnSpc>
              <a:spcBef>
                <a:spcPts val="300"/>
              </a:spcBef>
              <a:buClr>
                <a:schemeClr val="accent1"/>
              </a:buClr>
              <a:buFont typeface="Arial" panose="020B0604020202020204" pitchFamily="34" charset="0"/>
              <a:buChar char="►"/>
              <a:defRPr sz="1400" b="0" kern="1200" cap="none" baseline="0">
                <a:solidFill>
                  <a:schemeClr val="tx1"/>
                </a:solidFill>
                <a:latin typeface="+mn-lt"/>
                <a:ea typeface="+mn-ea"/>
                <a:cs typeface="+mn-cs"/>
              </a:defRPr>
            </a:lvl3pPr>
            <a:lvl4pPr marL="450850" indent="-184150" algn="l" defTabSz="685800" rtl="0" eaLnBrk="1" latinLnBrk="0" hangingPunct="1">
              <a:lnSpc>
                <a:spcPct val="100000"/>
              </a:lnSpc>
              <a:spcBef>
                <a:spcPts val="300"/>
              </a:spcBef>
              <a:buClr>
                <a:schemeClr val="accent1"/>
              </a:buClr>
              <a:buFont typeface="Wingdings" panose="05000000000000000000" pitchFamily="2" charset="2"/>
              <a:buChar char="§"/>
              <a:defRPr sz="1200" kern="1200">
                <a:solidFill>
                  <a:schemeClr val="tx1"/>
                </a:solidFill>
                <a:latin typeface="+mn-lt"/>
                <a:ea typeface="+mn-ea"/>
                <a:cs typeface="+mn-cs"/>
              </a:defRPr>
            </a:lvl4pPr>
            <a:lvl5pPr marL="628650" indent="-177800" algn="l" defTabSz="685800" rtl="0" eaLnBrk="1" latinLnBrk="0" hangingPunct="1">
              <a:lnSpc>
                <a:spcPct val="100000"/>
              </a:lnSpc>
              <a:spcBef>
                <a:spcPts val="300"/>
              </a:spcBef>
              <a:buClr>
                <a:schemeClr val="accent1"/>
              </a:buClr>
              <a:buSzPct val="80000"/>
              <a:buFont typeface="Wingdings 3" panose="05040102010807070707" pitchFamily="18" charset="2"/>
              <a:buChar char=""/>
              <a:defRPr sz="1100" kern="1200">
                <a:solidFill>
                  <a:schemeClr val="tx1"/>
                </a:solidFill>
                <a:latin typeface="+mn-lt"/>
                <a:ea typeface="+mn-ea"/>
                <a:cs typeface="+mn-cs"/>
              </a:defRPr>
            </a:lvl5pPr>
            <a:lvl6pPr marL="806450" indent="-177800" algn="l" defTabSz="685800" rtl="0" eaLnBrk="1" latinLnBrk="0" hangingPunct="1">
              <a:lnSpc>
                <a:spcPct val="100000"/>
              </a:lnSpc>
              <a:spcBef>
                <a:spcPts val="300"/>
              </a:spcBef>
              <a:buClr>
                <a:schemeClr val="accent1"/>
              </a:buClr>
              <a:buFont typeface="Wingdings" panose="05000000000000000000" pitchFamily="2" charset="2"/>
              <a:buChar char="§"/>
              <a:defRPr sz="10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0"/>
              </a:spcBef>
            </a:pPr>
            <a:r>
              <a:rPr lang="en-US" sz="600">
                <a:solidFill>
                  <a:schemeClr val="tx2"/>
                </a:solidFill>
                <a:latin typeface="Arial Narrow" panose="020B0606020202030204" pitchFamily="34" charset="0"/>
                <a:ea typeface="Roboto" charset="0"/>
                <a:cs typeface="Roboto" charset="0"/>
              </a:rPr>
              <a:t>Eric Benoist</a:t>
            </a:r>
          </a:p>
          <a:p>
            <a:pPr>
              <a:spcBef>
                <a:spcPts val="0"/>
              </a:spcBef>
            </a:pPr>
            <a:r>
              <a:rPr lang="en-US" sz="600" b="0">
                <a:solidFill>
                  <a:schemeClr val="tx2"/>
                </a:solidFill>
                <a:latin typeface="Arial Narrow" panose="020B0606020202030204" pitchFamily="34" charset="0"/>
                <a:ea typeface="Roboto" charset="0"/>
                <a:cs typeface="Roboto" charset="0"/>
              </a:rPr>
              <a:t>+44 20 32 16 93 97</a:t>
            </a:r>
          </a:p>
          <a:p>
            <a:pPr>
              <a:spcBef>
                <a:spcPts val="0"/>
              </a:spcBef>
            </a:pPr>
            <a:r>
              <a:rPr lang="en-US" sz="600" b="0">
                <a:solidFill>
                  <a:schemeClr val="tx2"/>
                </a:solidFill>
                <a:latin typeface="Arial Narrow" panose="020B0606020202030204" pitchFamily="34" charset="0"/>
                <a:ea typeface="Roboto" charset="0"/>
                <a:cs typeface="Roboto" charset="0"/>
                <a:hlinkClick r:id="rId14">
                  <a:extLst>
                    <a:ext uri="{A12FA001-AC4F-418D-AE19-62706E023703}">
                      <ahyp:hlinkClr xmlns:ahyp="http://schemas.microsoft.com/office/drawing/2018/hyperlinkcolor" val="tx"/>
                    </a:ext>
                  </a:extLst>
                </a:hlinkClick>
              </a:rPr>
              <a:t>eric.benoist@natixis.com</a:t>
            </a:r>
            <a:endParaRPr lang="en-US" sz="600" b="0">
              <a:solidFill>
                <a:schemeClr val="tx2"/>
              </a:solidFill>
              <a:latin typeface="Arial Narrow" panose="020B0606020202030204" pitchFamily="34" charset="0"/>
              <a:ea typeface="Roboto" charset="0"/>
              <a:cs typeface="Roboto" charset="0"/>
            </a:endParaRPr>
          </a:p>
          <a:p>
            <a:pPr>
              <a:spcBef>
                <a:spcPts val="0"/>
              </a:spcBef>
            </a:pPr>
            <a:endParaRPr lang="en-US" sz="600" b="0">
              <a:solidFill>
                <a:schemeClr val="tx2"/>
              </a:solidFill>
              <a:latin typeface="Arial Narrow" panose="020B0606020202030204" pitchFamily="34" charset="0"/>
              <a:ea typeface="Roboto" charset="0"/>
              <a:cs typeface="Roboto" charset="0"/>
            </a:endParaRPr>
          </a:p>
        </p:txBody>
      </p:sp>
      <p:sp>
        <p:nvSpPr>
          <p:cNvPr id="35" name="Espace réservé du texte 6">
            <a:extLst>
              <a:ext uri="{FF2B5EF4-FFF2-40B4-BE49-F238E27FC236}">
                <a16:creationId xmlns:a16="http://schemas.microsoft.com/office/drawing/2014/main" id="{287A6F2A-23A4-4940-D9C3-45FF105443F8}"/>
              </a:ext>
            </a:extLst>
          </p:cNvPr>
          <p:cNvSpPr txBox="1">
            <a:spLocks/>
          </p:cNvSpPr>
          <p:nvPr/>
        </p:nvSpPr>
        <p:spPr>
          <a:xfrm>
            <a:off x="4793900" y="1530084"/>
            <a:ext cx="958220" cy="317329"/>
          </a:xfrm>
          <a:prstGeom prst="rect">
            <a:avLst/>
          </a:prstGeom>
        </p:spPr>
        <p:txBody>
          <a:bodyPr lIns="36000" tIns="0" rIns="0" bIns="0"/>
          <a:lstStyle>
            <a:lvl1pPr marL="0" indent="0" algn="l" defTabSz="685800" rtl="0" eaLnBrk="1" latinLnBrk="0" hangingPunct="1">
              <a:lnSpc>
                <a:spcPct val="100000"/>
              </a:lnSpc>
              <a:spcBef>
                <a:spcPts val="300"/>
              </a:spcBef>
              <a:buFont typeface="Arial" panose="020B0604020202020204" pitchFamily="34" charset="0"/>
              <a:buNone/>
              <a:defRPr sz="1600" b="1" kern="1200">
                <a:solidFill>
                  <a:schemeClr val="tx1">
                    <a:lumMod val="65000"/>
                    <a:lumOff val="35000"/>
                  </a:schemeClr>
                </a:solidFill>
                <a:latin typeface="+mn-lt"/>
                <a:ea typeface="+mn-ea"/>
                <a:cs typeface="+mn-cs"/>
              </a:defRPr>
            </a:lvl1pPr>
            <a:lvl2pPr marL="0" indent="0" algn="l" defTabSz="685800" rtl="0" eaLnBrk="1" latinLnBrk="0" hangingPunct="1">
              <a:lnSpc>
                <a:spcPct val="100000"/>
              </a:lnSpc>
              <a:spcBef>
                <a:spcPts val="300"/>
              </a:spcBef>
              <a:buFont typeface="Arial" panose="020B0604020202020204" pitchFamily="34" charset="0"/>
              <a:buNone/>
              <a:defRPr sz="1600" b="0" kern="1200">
                <a:solidFill>
                  <a:schemeClr val="accent1"/>
                </a:solidFill>
                <a:latin typeface="+mn-lt"/>
                <a:ea typeface="+mn-ea"/>
                <a:cs typeface="+mn-cs"/>
              </a:defRPr>
            </a:lvl2pPr>
            <a:lvl3pPr marL="177800" indent="-177800" algn="l" defTabSz="685800" rtl="0" eaLnBrk="1" latinLnBrk="0" hangingPunct="1">
              <a:lnSpc>
                <a:spcPct val="100000"/>
              </a:lnSpc>
              <a:spcBef>
                <a:spcPts val="300"/>
              </a:spcBef>
              <a:buClr>
                <a:schemeClr val="accent1"/>
              </a:buClr>
              <a:buFont typeface="Arial" panose="020B0604020202020204" pitchFamily="34" charset="0"/>
              <a:buChar char="►"/>
              <a:defRPr sz="1400" b="0" kern="1200" cap="none" baseline="0">
                <a:solidFill>
                  <a:schemeClr val="tx1"/>
                </a:solidFill>
                <a:latin typeface="+mn-lt"/>
                <a:ea typeface="+mn-ea"/>
                <a:cs typeface="+mn-cs"/>
              </a:defRPr>
            </a:lvl3pPr>
            <a:lvl4pPr marL="450850" indent="-184150" algn="l" defTabSz="685800" rtl="0" eaLnBrk="1" latinLnBrk="0" hangingPunct="1">
              <a:lnSpc>
                <a:spcPct val="100000"/>
              </a:lnSpc>
              <a:spcBef>
                <a:spcPts val="300"/>
              </a:spcBef>
              <a:buClr>
                <a:schemeClr val="accent1"/>
              </a:buClr>
              <a:buFont typeface="Wingdings" panose="05000000000000000000" pitchFamily="2" charset="2"/>
              <a:buChar char="§"/>
              <a:defRPr sz="1200" kern="1200">
                <a:solidFill>
                  <a:schemeClr val="tx1"/>
                </a:solidFill>
                <a:latin typeface="+mn-lt"/>
                <a:ea typeface="+mn-ea"/>
                <a:cs typeface="+mn-cs"/>
              </a:defRPr>
            </a:lvl4pPr>
            <a:lvl5pPr marL="628650" indent="-177800" algn="l" defTabSz="685800" rtl="0" eaLnBrk="1" latinLnBrk="0" hangingPunct="1">
              <a:lnSpc>
                <a:spcPct val="100000"/>
              </a:lnSpc>
              <a:spcBef>
                <a:spcPts val="300"/>
              </a:spcBef>
              <a:buClr>
                <a:schemeClr val="accent1"/>
              </a:buClr>
              <a:buSzPct val="80000"/>
              <a:buFont typeface="Wingdings 3" panose="05040102010807070707" pitchFamily="18" charset="2"/>
              <a:buChar char=""/>
              <a:defRPr sz="1100" kern="1200">
                <a:solidFill>
                  <a:schemeClr val="tx1"/>
                </a:solidFill>
                <a:latin typeface="+mn-lt"/>
                <a:ea typeface="+mn-ea"/>
                <a:cs typeface="+mn-cs"/>
              </a:defRPr>
            </a:lvl5pPr>
            <a:lvl6pPr marL="806450" indent="-177800" algn="l" defTabSz="685800" rtl="0" eaLnBrk="1" latinLnBrk="0" hangingPunct="1">
              <a:lnSpc>
                <a:spcPct val="100000"/>
              </a:lnSpc>
              <a:spcBef>
                <a:spcPts val="300"/>
              </a:spcBef>
              <a:buClr>
                <a:schemeClr val="accent1"/>
              </a:buClr>
              <a:buFont typeface="Wingdings" panose="05000000000000000000" pitchFamily="2" charset="2"/>
              <a:buChar char="§"/>
              <a:defRPr sz="10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Aft>
                <a:spcPts val="800"/>
              </a:spcAft>
            </a:pPr>
            <a:r>
              <a:rPr lang="en-US" sz="600">
                <a:solidFill>
                  <a:schemeClr val="tx2"/>
                </a:solidFill>
                <a:latin typeface="Arial Narrow" panose="020B0606020202030204" pitchFamily="34" charset="0"/>
                <a:ea typeface="Roboto" charset="0"/>
                <a:cs typeface="Roboto" charset="0"/>
              </a:rPr>
              <a:t>Nathalie </a:t>
            </a:r>
            <a:r>
              <a:rPr lang="en-US" sz="600" err="1">
                <a:solidFill>
                  <a:schemeClr val="tx2"/>
                </a:solidFill>
                <a:latin typeface="Arial Narrow" panose="020B0606020202030204" pitchFamily="34" charset="0"/>
                <a:ea typeface="Roboto" charset="0"/>
                <a:cs typeface="Roboto" charset="0"/>
              </a:rPr>
              <a:t>Dezeure</a:t>
            </a:r>
            <a:br>
              <a:rPr lang="en-US" sz="600">
                <a:solidFill>
                  <a:schemeClr val="tx2"/>
                </a:solidFill>
                <a:latin typeface="Arial Narrow" panose="020B0606020202030204" pitchFamily="34" charset="0"/>
                <a:ea typeface="Roboto" charset="0"/>
                <a:cs typeface="Roboto" charset="0"/>
              </a:rPr>
            </a:br>
            <a:r>
              <a:rPr lang="en-US" sz="600" b="0">
                <a:solidFill>
                  <a:schemeClr val="tx2"/>
                </a:solidFill>
                <a:latin typeface="Arial Narrow" panose="020B0606020202030204" pitchFamily="34" charset="0"/>
                <a:ea typeface="Roboto" charset="0"/>
                <a:cs typeface="Roboto" charset="0"/>
              </a:rPr>
              <a:t>+33 1 58 55 99 93</a:t>
            </a:r>
            <a:br>
              <a:rPr lang="en-US" sz="600" b="0">
                <a:solidFill>
                  <a:schemeClr val="tx2"/>
                </a:solidFill>
                <a:latin typeface="Arial Narrow" panose="020B0606020202030204" pitchFamily="34" charset="0"/>
                <a:ea typeface="Roboto" charset="0"/>
                <a:cs typeface="Roboto" charset="0"/>
              </a:rPr>
            </a:br>
            <a:r>
              <a:rPr lang="en-US" sz="600" b="0">
                <a:solidFill>
                  <a:schemeClr val="tx2"/>
                </a:solidFill>
                <a:latin typeface="Arial Narrow" panose="020B0606020202030204" pitchFamily="34" charset="0"/>
                <a:ea typeface="Roboto" charset="0"/>
                <a:cs typeface="Roboto" charset="0"/>
                <a:hlinkClick r:id="rId15">
                  <a:extLst>
                    <a:ext uri="{A12FA001-AC4F-418D-AE19-62706E023703}">
                      <ahyp:hlinkClr xmlns:ahyp="http://schemas.microsoft.com/office/drawing/2018/hyperlinkcolor" val="tx"/>
                    </a:ext>
                  </a:extLst>
                </a:hlinkClick>
              </a:rPr>
              <a:t>nathalie.dezeure@natixis.com</a:t>
            </a:r>
            <a:endParaRPr lang="en-US" sz="600" b="0">
              <a:solidFill>
                <a:schemeClr val="tx2"/>
              </a:solidFill>
              <a:latin typeface="Arial Narrow" panose="020B0606020202030204" pitchFamily="34" charset="0"/>
              <a:ea typeface="Roboto" charset="0"/>
              <a:cs typeface="Roboto" charset="0"/>
            </a:endParaRPr>
          </a:p>
          <a:p>
            <a:pPr>
              <a:spcAft>
                <a:spcPts val="800"/>
              </a:spcAft>
            </a:pPr>
            <a:endParaRPr lang="en-US" sz="600" b="0">
              <a:solidFill>
                <a:schemeClr val="tx2"/>
              </a:solidFill>
              <a:latin typeface="Arial Narrow" panose="020B0606020202030204" pitchFamily="34" charset="0"/>
              <a:ea typeface="Roboto" charset="0"/>
              <a:cs typeface="Roboto" charset="0"/>
            </a:endParaRPr>
          </a:p>
        </p:txBody>
      </p:sp>
      <p:sp>
        <p:nvSpPr>
          <p:cNvPr id="36" name="Rectangle 35">
            <a:extLst>
              <a:ext uri="{FF2B5EF4-FFF2-40B4-BE49-F238E27FC236}">
                <a16:creationId xmlns:a16="http://schemas.microsoft.com/office/drawing/2014/main" id="{C7886442-EDE6-CBD4-4A70-09F748ECC58C}"/>
              </a:ext>
            </a:extLst>
          </p:cNvPr>
          <p:cNvSpPr/>
          <p:nvPr/>
        </p:nvSpPr>
        <p:spPr>
          <a:xfrm>
            <a:off x="4793900" y="1385450"/>
            <a:ext cx="2132350" cy="13614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defTabSz="914378"/>
            <a:r>
              <a:rPr lang="en-US" altLang="fr-FR" sz="600" b="1">
                <a:solidFill>
                  <a:schemeClr val="tx2"/>
                </a:solidFill>
                <a:latin typeface="Arial Narrow" panose="020B0606020202030204" pitchFamily="34" charset="0"/>
              </a:rPr>
              <a:t>Head of Macro &amp; Financial Institutions Research</a:t>
            </a:r>
          </a:p>
        </p:txBody>
      </p:sp>
      <p:sp>
        <p:nvSpPr>
          <p:cNvPr id="37" name="Espace réservé du texte 6">
            <a:extLst>
              <a:ext uri="{FF2B5EF4-FFF2-40B4-BE49-F238E27FC236}">
                <a16:creationId xmlns:a16="http://schemas.microsoft.com/office/drawing/2014/main" id="{BF65158F-A4FF-9238-8056-BFB0FAB89E50}"/>
              </a:ext>
            </a:extLst>
          </p:cNvPr>
          <p:cNvSpPr txBox="1">
            <a:spLocks/>
          </p:cNvSpPr>
          <p:nvPr/>
        </p:nvSpPr>
        <p:spPr>
          <a:xfrm>
            <a:off x="4793900" y="1986969"/>
            <a:ext cx="1122128" cy="317329"/>
          </a:xfrm>
          <a:prstGeom prst="rect">
            <a:avLst/>
          </a:prstGeom>
        </p:spPr>
        <p:txBody>
          <a:bodyPr lIns="36000" tIns="0" rIns="0" bIns="0"/>
          <a:lstStyle>
            <a:lvl1pPr marL="0" indent="0" algn="l" defTabSz="685800" rtl="0" eaLnBrk="1" latinLnBrk="0" hangingPunct="1">
              <a:lnSpc>
                <a:spcPct val="100000"/>
              </a:lnSpc>
              <a:spcBef>
                <a:spcPts val="300"/>
              </a:spcBef>
              <a:buFont typeface="Arial" panose="020B0604020202020204" pitchFamily="34" charset="0"/>
              <a:buNone/>
              <a:defRPr sz="1600" b="1" kern="1200">
                <a:solidFill>
                  <a:schemeClr val="tx1">
                    <a:lumMod val="65000"/>
                    <a:lumOff val="35000"/>
                  </a:schemeClr>
                </a:solidFill>
                <a:latin typeface="+mn-lt"/>
                <a:ea typeface="+mn-ea"/>
                <a:cs typeface="+mn-cs"/>
              </a:defRPr>
            </a:lvl1pPr>
            <a:lvl2pPr marL="0" indent="0" algn="l" defTabSz="685800" rtl="0" eaLnBrk="1" latinLnBrk="0" hangingPunct="1">
              <a:lnSpc>
                <a:spcPct val="100000"/>
              </a:lnSpc>
              <a:spcBef>
                <a:spcPts val="300"/>
              </a:spcBef>
              <a:buFont typeface="Arial" panose="020B0604020202020204" pitchFamily="34" charset="0"/>
              <a:buNone/>
              <a:defRPr sz="1600" b="0" kern="1200">
                <a:solidFill>
                  <a:schemeClr val="accent1"/>
                </a:solidFill>
                <a:latin typeface="+mn-lt"/>
                <a:ea typeface="+mn-ea"/>
                <a:cs typeface="+mn-cs"/>
              </a:defRPr>
            </a:lvl2pPr>
            <a:lvl3pPr marL="177800" indent="-177800" algn="l" defTabSz="685800" rtl="0" eaLnBrk="1" latinLnBrk="0" hangingPunct="1">
              <a:lnSpc>
                <a:spcPct val="100000"/>
              </a:lnSpc>
              <a:spcBef>
                <a:spcPts val="300"/>
              </a:spcBef>
              <a:buClr>
                <a:schemeClr val="accent1"/>
              </a:buClr>
              <a:buFont typeface="Arial" panose="020B0604020202020204" pitchFamily="34" charset="0"/>
              <a:buChar char="►"/>
              <a:defRPr sz="1400" b="0" kern="1200" cap="none" baseline="0">
                <a:solidFill>
                  <a:schemeClr val="tx1"/>
                </a:solidFill>
                <a:latin typeface="+mn-lt"/>
                <a:ea typeface="+mn-ea"/>
                <a:cs typeface="+mn-cs"/>
              </a:defRPr>
            </a:lvl3pPr>
            <a:lvl4pPr marL="450850" indent="-184150" algn="l" defTabSz="685800" rtl="0" eaLnBrk="1" latinLnBrk="0" hangingPunct="1">
              <a:lnSpc>
                <a:spcPct val="100000"/>
              </a:lnSpc>
              <a:spcBef>
                <a:spcPts val="300"/>
              </a:spcBef>
              <a:buClr>
                <a:schemeClr val="accent1"/>
              </a:buClr>
              <a:buFont typeface="Wingdings" panose="05000000000000000000" pitchFamily="2" charset="2"/>
              <a:buChar char="§"/>
              <a:defRPr sz="1200" kern="1200">
                <a:solidFill>
                  <a:schemeClr val="tx1"/>
                </a:solidFill>
                <a:latin typeface="+mn-lt"/>
                <a:ea typeface="+mn-ea"/>
                <a:cs typeface="+mn-cs"/>
              </a:defRPr>
            </a:lvl4pPr>
            <a:lvl5pPr marL="628650" indent="-177800" algn="l" defTabSz="685800" rtl="0" eaLnBrk="1" latinLnBrk="0" hangingPunct="1">
              <a:lnSpc>
                <a:spcPct val="100000"/>
              </a:lnSpc>
              <a:spcBef>
                <a:spcPts val="300"/>
              </a:spcBef>
              <a:buClr>
                <a:schemeClr val="accent1"/>
              </a:buClr>
              <a:buSzPct val="80000"/>
              <a:buFont typeface="Wingdings 3" panose="05040102010807070707" pitchFamily="18" charset="2"/>
              <a:buChar char=""/>
              <a:defRPr sz="1100" kern="1200">
                <a:solidFill>
                  <a:schemeClr val="tx1"/>
                </a:solidFill>
                <a:latin typeface="+mn-lt"/>
                <a:ea typeface="+mn-ea"/>
                <a:cs typeface="+mn-cs"/>
              </a:defRPr>
            </a:lvl5pPr>
            <a:lvl6pPr marL="806450" indent="-177800" algn="l" defTabSz="685800" rtl="0" eaLnBrk="1" latinLnBrk="0" hangingPunct="1">
              <a:lnSpc>
                <a:spcPct val="100000"/>
              </a:lnSpc>
              <a:spcBef>
                <a:spcPts val="300"/>
              </a:spcBef>
              <a:buClr>
                <a:schemeClr val="accent1"/>
              </a:buClr>
              <a:buFont typeface="Wingdings" panose="05000000000000000000" pitchFamily="2" charset="2"/>
              <a:buChar char="§"/>
              <a:defRPr sz="10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0"/>
              </a:spcBef>
            </a:pPr>
            <a:r>
              <a:rPr lang="en-US" sz="600">
                <a:solidFill>
                  <a:schemeClr val="tx2"/>
                </a:solidFill>
                <a:latin typeface="Arial Narrow" panose="020B0606020202030204" pitchFamily="34" charset="0"/>
                <a:ea typeface="Roboto" charset="0"/>
                <a:cs typeface="Roboto" charset="0"/>
              </a:rPr>
              <a:t>Dirk Schumacher</a:t>
            </a:r>
          </a:p>
          <a:p>
            <a:pPr>
              <a:spcBef>
                <a:spcPts val="0"/>
              </a:spcBef>
            </a:pPr>
            <a:r>
              <a:rPr lang="en-US" sz="600" b="0">
                <a:solidFill>
                  <a:schemeClr val="tx2"/>
                </a:solidFill>
                <a:latin typeface="Arial Narrow" panose="020B0606020202030204" pitchFamily="34" charset="0"/>
                <a:ea typeface="Roboto" charset="0"/>
                <a:cs typeface="Roboto" charset="0"/>
              </a:rPr>
              <a:t>+49 699 7153 354</a:t>
            </a:r>
          </a:p>
          <a:p>
            <a:pPr>
              <a:spcBef>
                <a:spcPts val="0"/>
              </a:spcBef>
            </a:pPr>
            <a:r>
              <a:rPr lang="en-US" sz="600" b="0">
                <a:solidFill>
                  <a:schemeClr val="tx2"/>
                </a:solidFill>
                <a:latin typeface="Arial Narrow" panose="020B0606020202030204" pitchFamily="34" charset="0"/>
                <a:ea typeface="Roboto" charset="0"/>
                <a:cs typeface="Roboto" charset="0"/>
                <a:hlinkClick r:id="rId16">
                  <a:extLst>
                    <a:ext uri="{A12FA001-AC4F-418D-AE19-62706E023703}">
                      <ahyp:hlinkClr xmlns:ahyp="http://schemas.microsoft.com/office/drawing/2018/hyperlinkcolor" val="tx"/>
                    </a:ext>
                  </a:extLst>
                </a:hlinkClick>
              </a:rPr>
              <a:t>dirk.schumacher@natixis.com</a:t>
            </a:r>
            <a:endParaRPr lang="en-US" sz="600" b="0">
              <a:solidFill>
                <a:schemeClr val="tx2"/>
              </a:solidFill>
              <a:latin typeface="Arial Narrow" panose="020B0606020202030204" pitchFamily="34" charset="0"/>
              <a:ea typeface="Roboto" charset="0"/>
              <a:cs typeface="Roboto" charset="0"/>
            </a:endParaRPr>
          </a:p>
          <a:p>
            <a:pPr>
              <a:spcBef>
                <a:spcPts val="0"/>
              </a:spcBef>
            </a:pPr>
            <a:endParaRPr lang="en-US" sz="600" b="0">
              <a:solidFill>
                <a:schemeClr val="tx2"/>
              </a:solidFill>
              <a:latin typeface="Arial Narrow" panose="020B0606020202030204" pitchFamily="34" charset="0"/>
              <a:ea typeface="Roboto" charset="0"/>
              <a:cs typeface="Roboto" charset="0"/>
            </a:endParaRPr>
          </a:p>
          <a:p>
            <a:pPr>
              <a:spcBef>
                <a:spcPts val="0"/>
              </a:spcBef>
            </a:pPr>
            <a:endParaRPr lang="en-US" sz="600" b="0">
              <a:solidFill>
                <a:schemeClr val="tx2"/>
              </a:solidFill>
              <a:latin typeface="Arial Narrow" panose="020B0606020202030204" pitchFamily="34" charset="0"/>
              <a:ea typeface="Roboto" charset="0"/>
              <a:cs typeface="Roboto" charset="0"/>
            </a:endParaRPr>
          </a:p>
          <a:p>
            <a:pPr>
              <a:spcBef>
                <a:spcPts val="0"/>
              </a:spcBef>
            </a:pPr>
            <a:endParaRPr lang="en-US" sz="600" b="0">
              <a:solidFill>
                <a:schemeClr val="tx2"/>
              </a:solidFill>
              <a:latin typeface="Arial Narrow" panose="020B0606020202030204" pitchFamily="34" charset="0"/>
              <a:ea typeface="Roboto" charset="0"/>
              <a:cs typeface="Roboto" charset="0"/>
            </a:endParaRPr>
          </a:p>
        </p:txBody>
      </p:sp>
      <p:sp>
        <p:nvSpPr>
          <p:cNvPr id="38" name="Espace réservé du texte 6">
            <a:extLst>
              <a:ext uri="{FF2B5EF4-FFF2-40B4-BE49-F238E27FC236}">
                <a16:creationId xmlns:a16="http://schemas.microsoft.com/office/drawing/2014/main" id="{293CA66E-5F9C-21BB-B608-1547703BBDB8}"/>
              </a:ext>
            </a:extLst>
          </p:cNvPr>
          <p:cNvSpPr txBox="1">
            <a:spLocks/>
          </p:cNvSpPr>
          <p:nvPr/>
        </p:nvSpPr>
        <p:spPr>
          <a:xfrm>
            <a:off x="4793901" y="3016719"/>
            <a:ext cx="838657" cy="317329"/>
          </a:xfrm>
          <a:prstGeom prst="rect">
            <a:avLst/>
          </a:prstGeom>
        </p:spPr>
        <p:txBody>
          <a:bodyPr lIns="36000" tIns="0" rIns="0" bIns="0"/>
          <a:lstStyle>
            <a:lvl1pPr marL="0" indent="0" algn="l" defTabSz="685800" rtl="0" eaLnBrk="1" latinLnBrk="0" hangingPunct="1">
              <a:lnSpc>
                <a:spcPct val="100000"/>
              </a:lnSpc>
              <a:spcBef>
                <a:spcPts val="300"/>
              </a:spcBef>
              <a:buFont typeface="Arial" panose="020B0604020202020204" pitchFamily="34" charset="0"/>
              <a:buNone/>
              <a:defRPr sz="1600" b="1" kern="1200">
                <a:solidFill>
                  <a:schemeClr val="tx1">
                    <a:lumMod val="65000"/>
                    <a:lumOff val="35000"/>
                  </a:schemeClr>
                </a:solidFill>
                <a:latin typeface="+mn-lt"/>
                <a:ea typeface="+mn-ea"/>
                <a:cs typeface="+mn-cs"/>
              </a:defRPr>
            </a:lvl1pPr>
            <a:lvl2pPr marL="0" indent="0" algn="l" defTabSz="685800" rtl="0" eaLnBrk="1" latinLnBrk="0" hangingPunct="1">
              <a:lnSpc>
                <a:spcPct val="100000"/>
              </a:lnSpc>
              <a:spcBef>
                <a:spcPts val="300"/>
              </a:spcBef>
              <a:buFont typeface="Arial" panose="020B0604020202020204" pitchFamily="34" charset="0"/>
              <a:buNone/>
              <a:defRPr sz="1600" b="0" kern="1200">
                <a:solidFill>
                  <a:schemeClr val="accent1"/>
                </a:solidFill>
                <a:latin typeface="+mn-lt"/>
                <a:ea typeface="+mn-ea"/>
                <a:cs typeface="+mn-cs"/>
              </a:defRPr>
            </a:lvl2pPr>
            <a:lvl3pPr marL="177800" indent="-177800" algn="l" defTabSz="685800" rtl="0" eaLnBrk="1" latinLnBrk="0" hangingPunct="1">
              <a:lnSpc>
                <a:spcPct val="100000"/>
              </a:lnSpc>
              <a:spcBef>
                <a:spcPts val="300"/>
              </a:spcBef>
              <a:buClr>
                <a:schemeClr val="accent1"/>
              </a:buClr>
              <a:buFont typeface="Arial" panose="020B0604020202020204" pitchFamily="34" charset="0"/>
              <a:buChar char="►"/>
              <a:defRPr sz="1400" b="0" kern="1200" cap="none" baseline="0">
                <a:solidFill>
                  <a:schemeClr val="tx1"/>
                </a:solidFill>
                <a:latin typeface="+mn-lt"/>
                <a:ea typeface="+mn-ea"/>
                <a:cs typeface="+mn-cs"/>
              </a:defRPr>
            </a:lvl3pPr>
            <a:lvl4pPr marL="450850" indent="-184150" algn="l" defTabSz="685800" rtl="0" eaLnBrk="1" latinLnBrk="0" hangingPunct="1">
              <a:lnSpc>
                <a:spcPct val="100000"/>
              </a:lnSpc>
              <a:spcBef>
                <a:spcPts val="300"/>
              </a:spcBef>
              <a:buClr>
                <a:schemeClr val="accent1"/>
              </a:buClr>
              <a:buFont typeface="Wingdings" panose="05000000000000000000" pitchFamily="2" charset="2"/>
              <a:buChar char="§"/>
              <a:defRPr sz="1200" kern="1200">
                <a:solidFill>
                  <a:schemeClr val="tx1"/>
                </a:solidFill>
                <a:latin typeface="+mn-lt"/>
                <a:ea typeface="+mn-ea"/>
                <a:cs typeface="+mn-cs"/>
              </a:defRPr>
            </a:lvl4pPr>
            <a:lvl5pPr marL="628650" indent="-177800" algn="l" defTabSz="685800" rtl="0" eaLnBrk="1" latinLnBrk="0" hangingPunct="1">
              <a:lnSpc>
                <a:spcPct val="100000"/>
              </a:lnSpc>
              <a:spcBef>
                <a:spcPts val="300"/>
              </a:spcBef>
              <a:buClr>
                <a:schemeClr val="accent1"/>
              </a:buClr>
              <a:buSzPct val="80000"/>
              <a:buFont typeface="Wingdings 3" panose="05040102010807070707" pitchFamily="18" charset="2"/>
              <a:buChar char=""/>
              <a:defRPr sz="1100" kern="1200">
                <a:solidFill>
                  <a:schemeClr val="tx1"/>
                </a:solidFill>
                <a:latin typeface="+mn-lt"/>
                <a:ea typeface="+mn-ea"/>
                <a:cs typeface="+mn-cs"/>
              </a:defRPr>
            </a:lvl5pPr>
            <a:lvl6pPr marL="806450" indent="-177800" algn="l" defTabSz="685800" rtl="0" eaLnBrk="1" latinLnBrk="0" hangingPunct="1">
              <a:lnSpc>
                <a:spcPct val="100000"/>
              </a:lnSpc>
              <a:spcBef>
                <a:spcPts val="300"/>
              </a:spcBef>
              <a:buClr>
                <a:schemeClr val="accent1"/>
              </a:buClr>
              <a:buFont typeface="Wingdings" panose="05000000000000000000" pitchFamily="2" charset="2"/>
              <a:buChar char="§"/>
              <a:defRPr sz="10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0"/>
              </a:spcBef>
            </a:pPr>
            <a:r>
              <a:rPr lang="en-US" sz="600">
                <a:solidFill>
                  <a:schemeClr val="tx2"/>
                </a:solidFill>
                <a:latin typeface="Arial Narrow" panose="020B0606020202030204" pitchFamily="34" charset="0"/>
                <a:ea typeface="Roboto" charset="0"/>
                <a:cs typeface="Roboto" charset="0"/>
              </a:rPr>
              <a:t>Jesus Castillo</a:t>
            </a:r>
          </a:p>
          <a:p>
            <a:pPr>
              <a:spcBef>
                <a:spcPts val="0"/>
              </a:spcBef>
            </a:pPr>
            <a:r>
              <a:rPr lang="en-US" sz="600" b="0">
                <a:solidFill>
                  <a:schemeClr val="tx2"/>
                </a:solidFill>
                <a:latin typeface="Arial Narrow" panose="020B0606020202030204" pitchFamily="34" charset="0"/>
                <a:ea typeface="Roboto" charset="0"/>
                <a:cs typeface="Roboto" charset="0"/>
              </a:rPr>
              <a:t>+33 1 58 55 99 90</a:t>
            </a:r>
          </a:p>
          <a:p>
            <a:pPr>
              <a:spcBef>
                <a:spcPts val="0"/>
              </a:spcBef>
            </a:pPr>
            <a:r>
              <a:rPr lang="en-US" sz="600" b="0">
                <a:solidFill>
                  <a:schemeClr val="tx2"/>
                </a:solidFill>
                <a:latin typeface="Arial Narrow" panose="020B0606020202030204" pitchFamily="34" charset="0"/>
                <a:ea typeface="Roboto" charset="0"/>
                <a:cs typeface="Roboto" charset="0"/>
                <a:hlinkClick r:id="rId17">
                  <a:extLst>
                    <a:ext uri="{A12FA001-AC4F-418D-AE19-62706E023703}">
                      <ahyp:hlinkClr xmlns:ahyp="http://schemas.microsoft.com/office/drawing/2018/hyperlinkcolor" val="tx"/>
                    </a:ext>
                  </a:extLst>
                </a:hlinkClick>
              </a:rPr>
              <a:t>jesus.castillo@natixis.com</a:t>
            </a:r>
            <a:endParaRPr lang="en-US" sz="600" b="0">
              <a:solidFill>
                <a:schemeClr val="tx2"/>
              </a:solidFill>
              <a:latin typeface="Arial Narrow" panose="020B0606020202030204" pitchFamily="34" charset="0"/>
              <a:ea typeface="Roboto" charset="0"/>
              <a:cs typeface="Roboto" charset="0"/>
            </a:endParaRPr>
          </a:p>
          <a:p>
            <a:pPr>
              <a:spcBef>
                <a:spcPts val="0"/>
              </a:spcBef>
            </a:pPr>
            <a:endParaRPr lang="en-US" sz="600" b="0">
              <a:solidFill>
                <a:schemeClr val="tx2"/>
              </a:solidFill>
              <a:latin typeface="Arial Narrow" panose="020B0606020202030204" pitchFamily="34" charset="0"/>
              <a:ea typeface="Roboto" charset="0"/>
              <a:cs typeface="Roboto" charset="0"/>
            </a:endParaRPr>
          </a:p>
        </p:txBody>
      </p:sp>
      <p:sp>
        <p:nvSpPr>
          <p:cNvPr id="39" name="Espace réservé du texte 6">
            <a:extLst>
              <a:ext uri="{FF2B5EF4-FFF2-40B4-BE49-F238E27FC236}">
                <a16:creationId xmlns:a16="http://schemas.microsoft.com/office/drawing/2014/main" id="{482F7B92-8E82-9F30-F9E5-F207ADB133BE}"/>
              </a:ext>
            </a:extLst>
          </p:cNvPr>
          <p:cNvSpPr txBox="1">
            <a:spLocks/>
          </p:cNvSpPr>
          <p:nvPr/>
        </p:nvSpPr>
        <p:spPr>
          <a:xfrm>
            <a:off x="5916028" y="2514687"/>
            <a:ext cx="838657" cy="317329"/>
          </a:xfrm>
          <a:prstGeom prst="rect">
            <a:avLst/>
          </a:prstGeom>
        </p:spPr>
        <p:txBody>
          <a:bodyPr lIns="36000" tIns="0" rIns="0" bIns="0"/>
          <a:lstStyle>
            <a:lvl1pPr marL="0" indent="0" algn="l" defTabSz="685800" rtl="0" eaLnBrk="1" latinLnBrk="0" hangingPunct="1">
              <a:lnSpc>
                <a:spcPct val="100000"/>
              </a:lnSpc>
              <a:spcBef>
                <a:spcPts val="300"/>
              </a:spcBef>
              <a:buFont typeface="Arial" panose="020B0604020202020204" pitchFamily="34" charset="0"/>
              <a:buNone/>
              <a:defRPr sz="1600" b="1" kern="1200">
                <a:solidFill>
                  <a:schemeClr val="tx1">
                    <a:lumMod val="65000"/>
                    <a:lumOff val="35000"/>
                  </a:schemeClr>
                </a:solidFill>
                <a:latin typeface="+mn-lt"/>
                <a:ea typeface="+mn-ea"/>
                <a:cs typeface="+mn-cs"/>
              </a:defRPr>
            </a:lvl1pPr>
            <a:lvl2pPr marL="0" indent="0" algn="l" defTabSz="685800" rtl="0" eaLnBrk="1" latinLnBrk="0" hangingPunct="1">
              <a:lnSpc>
                <a:spcPct val="100000"/>
              </a:lnSpc>
              <a:spcBef>
                <a:spcPts val="300"/>
              </a:spcBef>
              <a:buFont typeface="Arial" panose="020B0604020202020204" pitchFamily="34" charset="0"/>
              <a:buNone/>
              <a:defRPr sz="1600" b="0" kern="1200">
                <a:solidFill>
                  <a:schemeClr val="accent1"/>
                </a:solidFill>
                <a:latin typeface="+mn-lt"/>
                <a:ea typeface="+mn-ea"/>
                <a:cs typeface="+mn-cs"/>
              </a:defRPr>
            </a:lvl2pPr>
            <a:lvl3pPr marL="177800" indent="-177800" algn="l" defTabSz="685800" rtl="0" eaLnBrk="1" latinLnBrk="0" hangingPunct="1">
              <a:lnSpc>
                <a:spcPct val="100000"/>
              </a:lnSpc>
              <a:spcBef>
                <a:spcPts val="300"/>
              </a:spcBef>
              <a:buClr>
                <a:schemeClr val="accent1"/>
              </a:buClr>
              <a:buFont typeface="Arial" panose="020B0604020202020204" pitchFamily="34" charset="0"/>
              <a:buChar char="►"/>
              <a:defRPr sz="1400" b="0" kern="1200" cap="none" baseline="0">
                <a:solidFill>
                  <a:schemeClr val="tx1"/>
                </a:solidFill>
                <a:latin typeface="+mn-lt"/>
                <a:ea typeface="+mn-ea"/>
                <a:cs typeface="+mn-cs"/>
              </a:defRPr>
            </a:lvl3pPr>
            <a:lvl4pPr marL="450850" indent="-184150" algn="l" defTabSz="685800" rtl="0" eaLnBrk="1" latinLnBrk="0" hangingPunct="1">
              <a:lnSpc>
                <a:spcPct val="100000"/>
              </a:lnSpc>
              <a:spcBef>
                <a:spcPts val="300"/>
              </a:spcBef>
              <a:buClr>
                <a:schemeClr val="accent1"/>
              </a:buClr>
              <a:buFont typeface="Wingdings" panose="05000000000000000000" pitchFamily="2" charset="2"/>
              <a:buChar char="§"/>
              <a:defRPr sz="1200" kern="1200">
                <a:solidFill>
                  <a:schemeClr val="tx1"/>
                </a:solidFill>
                <a:latin typeface="+mn-lt"/>
                <a:ea typeface="+mn-ea"/>
                <a:cs typeface="+mn-cs"/>
              </a:defRPr>
            </a:lvl4pPr>
            <a:lvl5pPr marL="628650" indent="-177800" algn="l" defTabSz="685800" rtl="0" eaLnBrk="1" latinLnBrk="0" hangingPunct="1">
              <a:lnSpc>
                <a:spcPct val="100000"/>
              </a:lnSpc>
              <a:spcBef>
                <a:spcPts val="300"/>
              </a:spcBef>
              <a:buClr>
                <a:schemeClr val="accent1"/>
              </a:buClr>
              <a:buSzPct val="80000"/>
              <a:buFont typeface="Wingdings 3" panose="05040102010807070707" pitchFamily="18" charset="2"/>
              <a:buChar char=""/>
              <a:defRPr sz="1100" kern="1200">
                <a:solidFill>
                  <a:schemeClr val="tx1"/>
                </a:solidFill>
                <a:latin typeface="+mn-lt"/>
                <a:ea typeface="+mn-ea"/>
                <a:cs typeface="+mn-cs"/>
              </a:defRPr>
            </a:lvl5pPr>
            <a:lvl6pPr marL="806450" indent="-177800" algn="l" defTabSz="685800" rtl="0" eaLnBrk="1" latinLnBrk="0" hangingPunct="1">
              <a:lnSpc>
                <a:spcPct val="100000"/>
              </a:lnSpc>
              <a:spcBef>
                <a:spcPts val="300"/>
              </a:spcBef>
              <a:buClr>
                <a:schemeClr val="accent1"/>
              </a:buClr>
              <a:buFont typeface="Wingdings" panose="05000000000000000000" pitchFamily="2" charset="2"/>
              <a:buChar char="§"/>
              <a:defRPr sz="10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0"/>
              </a:spcBef>
            </a:pPr>
            <a:r>
              <a:rPr lang="en-US" sz="600" err="1">
                <a:solidFill>
                  <a:schemeClr val="tx2"/>
                </a:solidFill>
                <a:latin typeface="Arial Narrow" panose="020B0606020202030204" pitchFamily="34" charset="0"/>
                <a:ea typeface="Roboto" charset="0"/>
                <a:cs typeface="Roboto" charset="0"/>
              </a:rPr>
              <a:t>Sylwia</a:t>
            </a:r>
            <a:r>
              <a:rPr lang="en-US" sz="600">
                <a:solidFill>
                  <a:schemeClr val="tx2"/>
                </a:solidFill>
                <a:latin typeface="Arial Narrow" panose="020B0606020202030204" pitchFamily="34" charset="0"/>
                <a:ea typeface="Roboto" charset="0"/>
                <a:cs typeface="Roboto" charset="0"/>
              </a:rPr>
              <a:t> </a:t>
            </a:r>
            <a:r>
              <a:rPr lang="en-US" sz="600" err="1">
                <a:solidFill>
                  <a:schemeClr val="tx2"/>
                </a:solidFill>
                <a:latin typeface="Arial Narrow" panose="020B0606020202030204" pitchFamily="34" charset="0"/>
                <a:ea typeface="Roboto" charset="0"/>
                <a:cs typeface="Roboto" charset="0"/>
              </a:rPr>
              <a:t>Hubar</a:t>
            </a:r>
            <a:endParaRPr lang="en-US" sz="600">
              <a:solidFill>
                <a:schemeClr val="tx2"/>
              </a:solidFill>
              <a:latin typeface="Arial Narrow" panose="020B0606020202030204" pitchFamily="34" charset="0"/>
              <a:ea typeface="Roboto" charset="0"/>
              <a:cs typeface="Roboto" charset="0"/>
            </a:endParaRPr>
          </a:p>
          <a:p>
            <a:pPr>
              <a:spcBef>
                <a:spcPts val="0"/>
              </a:spcBef>
            </a:pPr>
            <a:r>
              <a:rPr lang="en-US" sz="600" b="0">
                <a:solidFill>
                  <a:schemeClr val="tx2"/>
                </a:solidFill>
                <a:latin typeface="Arial Narrow" panose="020B0606020202030204" pitchFamily="34" charset="0"/>
                <a:ea typeface="Roboto" charset="0"/>
                <a:cs typeface="Roboto" charset="0"/>
              </a:rPr>
              <a:t>+33 1 58 55 35 59</a:t>
            </a:r>
          </a:p>
          <a:p>
            <a:pPr>
              <a:spcBef>
                <a:spcPts val="0"/>
              </a:spcBef>
            </a:pPr>
            <a:r>
              <a:rPr lang="en-US" sz="600" b="0">
                <a:solidFill>
                  <a:schemeClr val="tx2"/>
                </a:solidFill>
                <a:latin typeface="Arial Narrow" panose="020B0606020202030204" pitchFamily="34" charset="0"/>
                <a:ea typeface="Roboto" charset="0"/>
                <a:cs typeface="Roboto" charset="0"/>
                <a:hlinkClick r:id="rId18">
                  <a:extLst>
                    <a:ext uri="{A12FA001-AC4F-418D-AE19-62706E023703}">
                      <ahyp:hlinkClr xmlns:ahyp="http://schemas.microsoft.com/office/drawing/2018/hyperlinkcolor" val="tx"/>
                    </a:ext>
                  </a:extLst>
                </a:hlinkClick>
              </a:rPr>
              <a:t>sylwia.hubar@natixis.com</a:t>
            </a:r>
            <a:endParaRPr lang="en-US" sz="600" b="0">
              <a:solidFill>
                <a:schemeClr val="tx2"/>
              </a:solidFill>
              <a:latin typeface="Arial Narrow" panose="020B0606020202030204" pitchFamily="34" charset="0"/>
              <a:ea typeface="Roboto" charset="0"/>
              <a:cs typeface="Roboto" charset="0"/>
            </a:endParaRPr>
          </a:p>
          <a:p>
            <a:pPr>
              <a:spcBef>
                <a:spcPts val="0"/>
              </a:spcBef>
            </a:pPr>
            <a:endParaRPr lang="en-US" sz="600" b="0">
              <a:solidFill>
                <a:schemeClr val="tx2"/>
              </a:solidFill>
              <a:latin typeface="Arial Narrow" panose="020B0606020202030204" pitchFamily="34" charset="0"/>
              <a:ea typeface="Roboto" charset="0"/>
              <a:cs typeface="Roboto" charset="0"/>
            </a:endParaRPr>
          </a:p>
        </p:txBody>
      </p:sp>
      <p:sp>
        <p:nvSpPr>
          <p:cNvPr id="40" name="Rectangle 39">
            <a:extLst>
              <a:ext uri="{FF2B5EF4-FFF2-40B4-BE49-F238E27FC236}">
                <a16:creationId xmlns:a16="http://schemas.microsoft.com/office/drawing/2014/main" id="{F6BF1E21-8266-B53C-00AA-69B48C228B24}"/>
              </a:ext>
            </a:extLst>
          </p:cNvPr>
          <p:cNvSpPr/>
          <p:nvPr/>
        </p:nvSpPr>
        <p:spPr>
          <a:xfrm>
            <a:off x="5916029" y="2378413"/>
            <a:ext cx="1010222" cy="13614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defTabSz="914378"/>
            <a:r>
              <a:rPr lang="en-US" altLang="fr-FR" sz="600" b="1">
                <a:solidFill>
                  <a:schemeClr val="bg2"/>
                </a:solidFill>
                <a:latin typeface="Arial Narrow" panose="020B0606020202030204" pitchFamily="34" charset="0"/>
              </a:rPr>
              <a:t>Real Estate </a:t>
            </a:r>
          </a:p>
        </p:txBody>
      </p:sp>
      <p:sp>
        <p:nvSpPr>
          <p:cNvPr id="41" name="Rectangle 40">
            <a:extLst>
              <a:ext uri="{FF2B5EF4-FFF2-40B4-BE49-F238E27FC236}">
                <a16:creationId xmlns:a16="http://schemas.microsoft.com/office/drawing/2014/main" id="{8C942475-15BA-3F34-CCF6-0C77776C90DE}"/>
              </a:ext>
            </a:extLst>
          </p:cNvPr>
          <p:cNvSpPr/>
          <p:nvPr/>
        </p:nvSpPr>
        <p:spPr>
          <a:xfrm>
            <a:off x="4793900" y="2875280"/>
            <a:ext cx="1089363" cy="13614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defTabSz="914378">
              <a:lnSpc>
                <a:spcPts val="800"/>
              </a:lnSpc>
            </a:pPr>
            <a:r>
              <a:rPr lang="en-US" altLang="fr-FR" sz="600" b="1">
                <a:solidFill>
                  <a:schemeClr val="bg2"/>
                </a:solidFill>
                <a:latin typeface="Arial Narrow" panose="020B0606020202030204" pitchFamily="34" charset="0"/>
              </a:rPr>
              <a:t>Spain, Portugal, Greece, Eurozone</a:t>
            </a:r>
          </a:p>
        </p:txBody>
      </p:sp>
      <p:sp>
        <p:nvSpPr>
          <p:cNvPr id="42" name="Rectangle 50">
            <a:extLst>
              <a:ext uri="{FF2B5EF4-FFF2-40B4-BE49-F238E27FC236}">
                <a16:creationId xmlns:a16="http://schemas.microsoft.com/office/drawing/2014/main" id="{A784E1E4-DCEB-87A1-47DC-A43CA40FFDF0}"/>
              </a:ext>
            </a:extLst>
          </p:cNvPr>
          <p:cNvSpPr>
            <a:spLocks noChangeArrowheads="1"/>
          </p:cNvSpPr>
          <p:nvPr/>
        </p:nvSpPr>
        <p:spPr bwMode="auto">
          <a:xfrm>
            <a:off x="4793900" y="1201910"/>
            <a:ext cx="2132350" cy="16283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6000" tIns="45720" rIns="0" bIns="45720" numCol="1" anchor="ctr" anchorCtr="0" compatLnSpc="1">
            <a:prstTxWarp prst="textNoShape">
              <a:avLst/>
            </a:prstTxWarp>
          </a:bodyPr>
          <a:lstStyle/>
          <a:p>
            <a:pPr defTabSz="914378"/>
            <a:r>
              <a:rPr lang="en-US" altLang="fr-FR" sz="900" b="1" cap="small">
                <a:solidFill>
                  <a:schemeClr val="bg1"/>
                </a:solidFill>
                <a:latin typeface="Montserrat" panose="00000500000000000000" pitchFamily="2" charset="0"/>
                <a:ea typeface="Roboto" panose="02000000000000000000" pitchFamily="2" charset="0"/>
                <a:cs typeface="Roboto" panose="02000000000000000000" pitchFamily="2" charset="0"/>
              </a:rPr>
              <a:t>Macro &amp; Financial Institutions</a:t>
            </a:r>
            <a:endParaRPr lang="en-US" altLang="fr-FR" sz="900" cap="small">
              <a:solidFill>
                <a:schemeClr val="bg1"/>
              </a:solidFill>
              <a:latin typeface="Montserrat" panose="00000500000000000000" pitchFamily="2" charset="0"/>
              <a:ea typeface="Roboto" panose="02000000000000000000" pitchFamily="2" charset="0"/>
              <a:cs typeface="Roboto" panose="02000000000000000000" pitchFamily="2" charset="0"/>
            </a:endParaRPr>
          </a:p>
        </p:txBody>
      </p:sp>
      <p:sp>
        <p:nvSpPr>
          <p:cNvPr id="43" name="Rectangle 42">
            <a:extLst>
              <a:ext uri="{FF2B5EF4-FFF2-40B4-BE49-F238E27FC236}">
                <a16:creationId xmlns:a16="http://schemas.microsoft.com/office/drawing/2014/main" id="{76C2B3C5-2E17-5E6A-903E-DE82C30D8899}"/>
              </a:ext>
            </a:extLst>
          </p:cNvPr>
          <p:cNvSpPr/>
          <p:nvPr/>
        </p:nvSpPr>
        <p:spPr>
          <a:xfrm>
            <a:off x="4793900" y="1847413"/>
            <a:ext cx="1089363" cy="13614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defTabSz="914378"/>
            <a:r>
              <a:rPr lang="en-US" altLang="fr-FR" sz="600" b="1">
                <a:solidFill>
                  <a:schemeClr val="tx2"/>
                </a:solidFill>
                <a:latin typeface="Arial Narrow" panose="020B0606020202030204" pitchFamily="34" charset="0"/>
              </a:rPr>
              <a:t>Head of Europe Macro Research     </a:t>
            </a:r>
          </a:p>
        </p:txBody>
      </p:sp>
      <p:sp>
        <p:nvSpPr>
          <p:cNvPr id="44" name="Espace réservé du texte 6">
            <a:extLst>
              <a:ext uri="{FF2B5EF4-FFF2-40B4-BE49-F238E27FC236}">
                <a16:creationId xmlns:a16="http://schemas.microsoft.com/office/drawing/2014/main" id="{B5F363DF-C363-7D5B-1D37-057B61DDD4BF}"/>
              </a:ext>
            </a:extLst>
          </p:cNvPr>
          <p:cNvSpPr txBox="1">
            <a:spLocks/>
          </p:cNvSpPr>
          <p:nvPr/>
        </p:nvSpPr>
        <p:spPr>
          <a:xfrm>
            <a:off x="4793900" y="3507939"/>
            <a:ext cx="945306" cy="317329"/>
          </a:xfrm>
          <a:prstGeom prst="rect">
            <a:avLst/>
          </a:prstGeom>
        </p:spPr>
        <p:txBody>
          <a:bodyPr lIns="36000" tIns="0" rIns="0" bIns="0"/>
          <a:lstStyle>
            <a:lvl1pPr marL="0" indent="0" algn="l" defTabSz="685800" rtl="0" eaLnBrk="1" latinLnBrk="0" hangingPunct="1">
              <a:lnSpc>
                <a:spcPct val="100000"/>
              </a:lnSpc>
              <a:spcBef>
                <a:spcPts val="300"/>
              </a:spcBef>
              <a:buFont typeface="Arial" panose="020B0604020202020204" pitchFamily="34" charset="0"/>
              <a:buNone/>
              <a:defRPr sz="1600" b="1" kern="1200">
                <a:solidFill>
                  <a:schemeClr val="tx1">
                    <a:lumMod val="65000"/>
                    <a:lumOff val="35000"/>
                  </a:schemeClr>
                </a:solidFill>
                <a:latin typeface="+mn-lt"/>
                <a:ea typeface="+mn-ea"/>
                <a:cs typeface="+mn-cs"/>
              </a:defRPr>
            </a:lvl1pPr>
            <a:lvl2pPr marL="0" indent="0" algn="l" defTabSz="685800" rtl="0" eaLnBrk="1" latinLnBrk="0" hangingPunct="1">
              <a:lnSpc>
                <a:spcPct val="100000"/>
              </a:lnSpc>
              <a:spcBef>
                <a:spcPts val="300"/>
              </a:spcBef>
              <a:buFont typeface="Arial" panose="020B0604020202020204" pitchFamily="34" charset="0"/>
              <a:buNone/>
              <a:defRPr sz="1600" b="0" kern="1200">
                <a:solidFill>
                  <a:schemeClr val="accent1"/>
                </a:solidFill>
                <a:latin typeface="+mn-lt"/>
                <a:ea typeface="+mn-ea"/>
                <a:cs typeface="+mn-cs"/>
              </a:defRPr>
            </a:lvl2pPr>
            <a:lvl3pPr marL="177800" indent="-177800" algn="l" defTabSz="685800" rtl="0" eaLnBrk="1" latinLnBrk="0" hangingPunct="1">
              <a:lnSpc>
                <a:spcPct val="100000"/>
              </a:lnSpc>
              <a:spcBef>
                <a:spcPts val="300"/>
              </a:spcBef>
              <a:buClr>
                <a:schemeClr val="accent1"/>
              </a:buClr>
              <a:buFont typeface="Arial" panose="020B0604020202020204" pitchFamily="34" charset="0"/>
              <a:buChar char="►"/>
              <a:defRPr sz="1400" b="0" kern="1200" cap="none" baseline="0">
                <a:solidFill>
                  <a:schemeClr val="tx1"/>
                </a:solidFill>
                <a:latin typeface="+mn-lt"/>
                <a:ea typeface="+mn-ea"/>
                <a:cs typeface="+mn-cs"/>
              </a:defRPr>
            </a:lvl3pPr>
            <a:lvl4pPr marL="450850" indent="-184150" algn="l" defTabSz="685800" rtl="0" eaLnBrk="1" latinLnBrk="0" hangingPunct="1">
              <a:lnSpc>
                <a:spcPct val="100000"/>
              </a:lnSpc>
              <a:spcBef>
                <a:spcPts val="300"/>
              </a:spcBef>
              <a:buClr>
                <a:schemeClr val="accent1"/>
              </a:buClr>
              <a:buFont typeface="Wingdings" panose="05000000000000000000" pitchFamily="2" charset="2"/>
              <a:buChar char="§"/>
              <a:defRPr sz="1200" kern="1200">
                <a:solidFill>
                  <a:schemeClr val="tx1"/>
                </a:solidFill>
                <a:latin typeface="+mn-lt"/>
                <a:ea typeface="+mn-ea"/>
                <a:cs typeface="+mn-cs"/>
              </a:defRPr>
            </a:lvl4pPr>
            <a:lvl5pPr marL="628650" indent="-177800" algn="l" defTabSz="685800" rtl="0" eaLnBrk="1" latinLnBrk="0" hangingPunct="1">
              <a:lnSpc>
                <a:spcPct val="100000"/>
              </a:lnSpc>
              <a:spcBef>
                <a:spcPts val="300"/>
              </a:spcBef>
              <a:buClr>
                <a:schemeClr val="accent1"/>
              </a:buClr>
              <a:buSzPct val="80000"/>
              <a:buFont typeface="Wingdings 3" panose="05040102010807070707" pitchFamily="18" charset="2"/>
              <a:buChar char=""/>
              <a:defRPr sz="1100" kern="1200">
                <a:solidFill>
                  <a:schemeClr val="tx1"/>
                </a:solidFill>
                <a:latin typeface="+mn-lt"/>
                <a:ea typeface="+mn-ea"/>
                <a:cs typeface="+mn-cs"/>
              </a:defRPr>
            </a:lvl5pPr>
            <a:lvl6pPr marL="806450" indent="-177800" algn="l" defTabSz="685800" rtl="0" eaLnBrk="1" latinLnBrk="0" hangingPunct="1">
              <a:lnSpc>
                <a:spcPct val="100000"/>
              </a:lnSpc>
              <a:spcBef>
                <a:spcPts val="300"/>
              </a:spcBef>
              <a:buClr>
                <a:schemeClr val="accent1"/>
              </a:buClr>
              <a:buFont typeface="Wingdings" panose="05000000000000000000" pitchFamily="2" charset="2"/>
              <a:buChar char="§"/>
              <a:defRPr sz="10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0"/>
              </a:spcBef>
            </a:pPr>
            <a:r>
              <a:rPr lang="en-US" sz="600" err="1">
                <a:solidFill>
                  <a:schemeClr val="tx2"/>
                </a:solidFill>
                <a:latin typeface="Arial Narrow" panose="020B0606020202030204" pitchFamily="34" charset="0"/>
                <a:ea typeface="Roboto" charset="0"/>
                <a:cs typeface="Roboto" charset="0"/>
              </a:rPr>
              <a:t>Bouchra</a:t>
            </a:r>
            <a:r>
              <a:rPr lang="en-US" sz="600">
                <a:solidFill>
                  <a:schemeClr val="tx2"/>
                </a:solidFill>
                <a:latin typeface="Arial Narrow" panose="020B0606020202030204" pitchFamily="34" charset="0"/>
                <a:ea typeface="Roboto" charset="0"/>
                <a:cs typeface="Roboto" charset="0"/>
              </a:rPr>
              <a:t> </a:t>
            </a:r>
            <a:r>
              <a:rPr lang="en-US" sz="600" err="1">
                <a:solidFill>
                  <a:schemeClr val="tx2"/>
                </a:solidFill>
                <a:latin typeface="Arial Narrow" panose="020B0606020202030204" pitchFamily="34" charset="0"/>
                <a:ea typeface="Roboto" charset="0"/>
                <a:cs typeface="Roboto" charset="0"/>
              </a:rPr>
              <a:t>Rhajbal</a:t>
            </a:r>
            <a:endParaRPr lang="en-US" sz="600">
              <a:solidFill>
                <a:schemeClr val="tx2"/>
              </a:solidFill>
              <a:latin typeface="Arial Narrow" panose="020B0606020202030204" pitchFamily="34" charset="0"/>
              <a:ea typeface="Roboto" charset="0"/>
              <a:cs typeface="Roboto" charset="0"/>
            </a:endParaRPr>
          </a:p>
          <a:p>
            <a:pPr>
              <a:spcBef>
                <a:spcPts val="0"/>
              </a:spcBef>
            </a:pPr>
            <a:r>
              <a:rPr lang="en-US" sz="600" b="0">
                <a:solidFill>
                  <a:schemeClr val="tx2"/>
                </a:solidFill>
                <a:latin typeface="Arial Narrow" panose="020B0606020202030204" pitchFamily="34" charset="0"/>
                <a:ea typeface="Roboto" charset="0"/>
                <a:cs typeface="Roboto" charset="0"/>
              </a:rPr>
              <a:t>+33 1 58 55 79 93</a:t>
            </a:r>
          </a:p>
          <a:p>
            <a:pPr>
              <a:spcBef>
                <a:spcPts val="0"/>
              </a:spcBef>
            </a:pPr>
            <a:r>
              <a:rPr lang="en-US" sz="600" b="0">
                <a:solidFill>
                  <a:schemeClr val="tx2"/>
                </a:solidFill>
                <a:latin typeface="Arial Narrow" panose="020B0606020202030204" pitchFamily="34" charset="0"/>
                <a:ea typeface="Roboto" charset="0"/>
                <a:cs typeface="Roboto" charset="0"/>
                <a:hlinkClick r:id="rId19">
                  <a:extLst>
                    <a:ext uri="{A12FA001-AC4F-418D-AE19-62706E023703}">
                      <ahyp:hlinkClr xmlns:ahyp="http://schemas.microsoft.com/office/drawing/2018/hyperlinkcolor" val="tx"/>
                    </a:ext>
                  </a:extLst>
                </a:hlinkClick>
              </a:rPr>
              <a:t>bouchra.rhajbal@natixis.com</a:t>
            </a:r>
            <a:endParaRPr lang="en-US" sz="600" b="0">
              <a:solidFill>
                <a:schemeClr val="tx2"/>
              </a:solidFill>
              <a:latin typeface="Arial Narrow" panose="020B0606020202030204" pitchFamily="34" charset="0"/>
              <a:ea typeface="Roboto" charset="0"/>
              <a:cs typeface="Roboto" charset="0"/>
            </a:endParaRPr>
          </a:p>
          <a:p>
            <a:pPr>
              <a:spcBef>
                <a:spcPts val="0"/>
              </a:spcBef>
            </a:pPr>
            <a:endParaRPr lang="en-US" sz="600" b="0">
              <a:solidFill>
                <a:schemeClr val="tx2"/>
              </a:solidFill>
              <a:latin typeface="Arial Narrow" panose="020B0606020202030204" pitchFamily="34" charset="0"/>
              <a:ea typeface="Roboto" charset="0"/>
              <a:cs typeface="Roboto" charset="0"/>
            </a:endParaRPr>
          </a:p>
        </p:txBody>
      </p:sp>
      <p:sp>
        <p:nvSpPr>
          <p:cNvPr id="45" name="Espace réservé du texte 6">
            <a:extLst>
              <a:ext uri="{FF2B5EF4-FFF2-40B4-BE49-F238E27FC236}">
                <a16:creationId xmlns:a16="http://schemas.microsoft.com/office/drawing/2014/main" id="{0217314F-DCF2-0435-F8AC-12328A33EE10}"/>
              </a:ext>
            </a:extLst>
          </p:cNvPr>
          <p:cNvSpPr txBox="1">
            <a:spLocks/>
          </p:cNvSpPr>
          <p:nvPr/>
        </p:nvSpPr>
        <p:spPr>
          <a:xfrm>
            <a:off x="5916028" y="3012228"/>
            <a:ext cx="838657" cy="317329"/>
          </a:xfrm>
          <a:prstGeom prst="rect">
            <a:avLst/>
          </a:prstGeom>
        </p:spPr>
        <p:txBody>
          <a:bodyPr lIns="36000" tIns="0" rIns="0" bIns="0"/>
          <a:lstStyle>
            <a:lvl1pPr marL="0" indent="0" algn="l" defTabSz="685800" rtl="0" eaLnBrk="1" latinLnBrk="0" hangingPunct="1">
              <a:lnSpc>
                <a:spcPct val="100000"/>
              </a:lnSpc>
              <a:spcBef>
                <a:spcPts val="300"/>
              </a:spcBef>
              <a:buFont typeface="Arial" panose="020B0604020202020204" pitchFamily="34" charset="0"/>
              <a:buNone/>
              <a:defRPr sz="1600" b="1" kern="1200">
                <a:solidFill>
                  <a:schemeClr val="tx1">
                    <a:lumMod val="65000"/>
                    <a:lumOff val="35000"/>
                  </a:schemeClr>
                </a:solidFill>
                <a:latin typeface="+mn-lt"/>
                <a:ea typeface="+mn-ea"/>
                <a:cs typeface="+mn-cs"/>
              </a:defRPr>
            </a:lvl1pPr>
            <a:lvl2pPr marL="0" indent="0" algn="l" defTabSz="685800" rtl="0" eaLnBrk="1" latinLnBrk="0" hangingPunct="1">
              <a:lnSpc>
                <a:spcPct val="100000"/>
              </a:lnSpc>
              <a:spcBef>
                <a:spcPts val="300"/>
              </a:spcBef>
              <a:buFont typeface="Arial" panose="020B0604020202020204" pitchFamily="34" charset="0"/>
              <a:buNone/>
              <a:defRPr sz="1600" b="0" kern="1200">
                <a:solidFill>
                  <a:schemeClr val="accent1"/>
                </a:solidFill>
                <a:latin typeface="+mn-lt"/>
                <a:ea typeface="+mn-ea"/>
                <a:cs typeface="+mn-cs"/>
              </a:defRPr>
            </a:lvl2pPr>
            <a:lvl3pPr marL="177800" indent="-177800" algn="l" defTabSz="685800" rtl="0" eaLnBrk="1" latinLnBrk="0" hangingPunct="1">
              <a:lnSpc>
                <a:spcPct val="100000"/>
              </a:lnSpc>
              <a:spcBef>
                <a:spcPts val="300"/>
              </a:spcBef>
              <a:buClr>
                <a:schemeClr val="accent1"/>
              </a:buClr>
              <a:buFont typeface="Arial" panose="020B0604020202020204" pitchFamily="34" charset="0"/>
              <a:buChar char="►"/>
              <a:defRPr sz="1400" b="0" kern="1200" cap="none" baseline="0">
                <a:solidFill>
                  <a:schemeClr val="tx1"/>
                </a:solidFill>
                <a:latin typeface="+mn-lt"/>
                <a:ea typeface="+mn-ea"/>
                <a:cs typeface="+mn-cs"/>
              </a:defRPr>
            </a:lvl3pPr>
            <a:lvl4pPr marL="450850" indent="-184150" algn="l" defTabSz="685800" rtl="0" eaLnBrk="1" latinLnBrk="0" hangingPunct="1">
              <a:lnSpc>
                <a:spcPct val="100000"/>
              </a:lnSpc>
              <a:spcBef>
                <a:spcPts val="300"/>
              </a:spcBef>
              <a:buClr>
                <a:schemeClr val="accent1"/>
              </a:buClr>
              <a:buFont typeface="Wingdings" panose="05000000000000000000" pitchFamily="2" charset="2"/>
              <a:buChar char="§"/>
              <a:defRPr sz="1200" kern="1200">
                <a:solidFill>
                  <a:schemeClr val="tx1"/>
                </a:solidFill>
                <a:latin typeface="+mn-lt"/>
                <a:ea typeface="+mn-ea"/>
                <a:cs typeface="+mn-cs"/>
              </a:defRPr>
            </a:lvl4pPr>
            <a:lvl5pPr marL="628650" indent="-177800" algn="l" defTabSz="685800" rtl="0" eaLnBrk="1" latinLnBrk="0" hangingPunct="1">
              <a:lnSpc>
                <a:spcPct val="100000"/>
              </a:lnSpc>
              <a:spcBef>
                <a:spcPts val="300"/>
              </a:spcBef>
              <a:buClr>
                <a:schemeClr val="accent1"/>
              </a:buClr>
              <a:buSzPct val="80000"/>
              <a:buFont typeface="Wingdings 3" panose="05040102010807070707" pitchFamily="18" charset="2"/>
              <a:buChar char=""/>
              <a:defRPr sz="1100" kern="1200">
                <a:solidFill>
                  <a:schemeClr val="tx1"/>
                </a:solidFill>
                <a:latin typeface="+mn-lt"/>
                <a:ea typeface="+mn-ea"/>
                <a:cs typeface="+mn-cs"/>
              </a:defRPr>
            </a:lvl5pPr>
            <a:lvl6pPr marL="806450" indent="-177800" algn="l" defTabSz="685800" rtl="0" eaLnBrk="1" latinLnBrk="0" hangingPunct="1">
              <a:lnSpc>
                <a:spcPct val="100000"/>
              </a:lnSpc>
              <a:spcBef>
                <a:spcPts val="300"/>
              </a:spcBef>
              <a:buClr>
                <a:schemeClr val="accent1"/>
              </a:buClr>
              <a:buFont typeface="Wingdings" panose="05000000000000000000" pitchFamily="2" charset="2"/>
              <a:buChar char="§"/>
              <a:defRPr sz="10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0"/>
              </a:spcBef>
            </a:pPr>
            <a:r>
              <a:rPr lang="en-US" sz="600">
                <a:solidFill>
                  <a:schemeClr val="tx2"/>
                </a:solidFill>
                <a:latin typeface="Arial Narrow" panose="020B0606020202030204" pitchFamily="34" charset="0"/>
                <a:ea typeface="Roboto" charset="0"/>
                <a:cs typeface="Roboto" charset="0"/>
              </a:rPr>
              <a:t>Jennifer Levy</a:t>
            </a:r>
          </a:p>
          <a:p>
            <a:pPr>
              <a:spcBef>
                <a:spcPts val="0"/>
              </a:spcBef>
            </a:pPr>
            <a:r>
              <a:rPr lang="en-US" sz="600" b="0">
                <a:solidFill>
                  <a:schemeClr val="tx2"/>
                </a:solidFill>
                <a:latin typeface="Arial Narrow" panose="020B0606020202030204" pitchFamily="34" charset="0"/>
                <a:ea typeface="Roboto" charset="0"/>
                <a:cs typeface="Roboto" charset="0"/>
              </a:rPr>
              <a:t>+33 1 58 55 05 81</a:t>
            </a:r>
          </a:p>
          <a:p>
            <a:pPr>
              <a:spcBef>
                <a:spcPts val="0"/>
              </a:spcBef>
            </a:pPr>
            <a:r>
              <a:rPr lang="en-US" sz="600" b="0">
                <a:solidFill>
                  <a:schemeClr val="tx2"/>
                </a:solidFill>
                <a:latin typeface="Arial Narrow" panose="020B0606020202030204" pitchFamily="34" charset="0"/>
                <a:ea typeface="Roboto" charset="0"/>
                <a:cs typeface="Roboto" charset="0"/>
                <a:hlinkClick r:id="rId20">
                  <a:extLst>
                    <a:ext uri="{A12FA001-AC4F-418D-AE19-62706E023703}">
                      <ahyp:hlinkClr xmlns:ahyp="http://schemas.microsoft.com/office/drawing/2018/hyperlinkcolor" val="tx"/>
                    </a:ext>
                  </a:extLst>
                </a:hlinkClick>
              </a:rPr>
              <a:t>jennifer.levy@natixis.com</a:t>
            </a:r>
            <a:endParaRPr lang="en-US" sz="600" b="0">
              <a:solidFill>
                <a:schemeClr val="tx2"/>
              </a:solidFill>
              <a:latin typeface="Arial Narrow" panose="020B0606020202030204" pitchFamily="34" charset="0"/>
              <a:ea typeface="Roboto" charset="0"/>
              <a:cs typeface="Roboto" charset="0"/>
            </a:endParaRPr>
          </a:p>
          <a:p>
            <a:pPr>
              <a:spcBef>
                <a:spcPts val="0"/>
              </a:spcBef>
            </a:pPr>
            <a:endParaRPr lang="en-US" sz="600" b="0">
              <a:solidFill>
                <a:schemeClr val="tx2"/>
              </a:solidFill>
              <a:latin typeface="Arial Narrow" panose="020B0606020202030204" pitchFamily="34" charset="0"/>
              <a:ea typeface="Roboto" charset="0"/>
              <a:cs typeface="Roboto" charset="0"/>
            </a:endParaRPr>
          </a:p>
        </p:txBody>
      </p:sp>
      <p:sp>
        <p:nvSpPr>
          <p:cNvPr id="46" name="Rectangle 45">
            <a:extLst>
              <a:ext uri="{FF2B5EF4-FFF2-40B4-BE49-F238E27FC236}">
                <a16:creationId xmlns:a16="http://schemas.microsoft.com/office/drawing/2014/main" id="{16947D92-4CB9-D885-58C3-FD262172A57F}"/>
              </a:ext>
            </a:extLst>
          </p:cNvPr>
          <p:cNvSpPr/>
          <p:nvPr/>
        </p:nvSpPr>
        <p:spPr>
          <a:xfrm>
            <a:off x="5916028" y="2875280"/>
            <a:ext cx="1028799" cy="13614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defTabSz="914378"/>
            <a:r>
              <a:rPr lang="en-US" altLang="fr-FR" sz="600" b="1">
                <a:solidFill>
                  <a:schemeClr val="bg2"/>
                </a:solidFill>
                <a:latin typeface="Arial Narrow" panose="020B0606020202030204" pitchFamily="34" charset="0"/>
              </a:rPr>
              <a:t>Covered Bonds </a:t>
            </a:r>
          </a:p>
        </p:txBody>
      </p:sp>
      <p:sp>
        <p:nvSpPr>
          <p:cNvPr id="47" name="Rectangle 46">
            <a:extLst>
              <a:ext uri="{FF2B5EF4-FFF2-40B4-BE49-F238E27FC236}">
                <a16:creationId xmlns:a16="http://schemas.microsoft.com/office/drawing/2014/main" id="{2BA4E558-77E4-F1AA-9E63-4C4A445DDDC5}"/>
              </a:ext>
            </a:extLst>
          </p:cNvPr>
          <p:cNvSpPr/>
          <p:nvPr/>
        </p:nvSpPr>
        <p:spPr>
          <a:xfrm>
            <a:off x="4793900" y="3371664"/>
            <a:ext cx="2150927" cy="13614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defTabSz="914378"/>
            <a:r>
              <a:rPr lang="en-US" altLang="fr-FR" sz="600" b="1">
                <a:solidFill>
                  <a:schemeClr val="bg2"/>
                </a:solidFill>
                <a:latin typeface="Arial Narrow" panose="020B0606020202030204" pitchFamily="34" charset="0"/>
              </a:rPr>
              <a:t>Financial Institutions</a:t>
            </a:r>
          </a:p>
        </p:txBody>
      </p:sp>
      <p:sp>
        <p:nvSpPr>
          <p:cNvPr id="48" name="Rectangle 50">
            <a:extLst>
              <a:ext uri="{FF2B5EF4-FFF2-40B4-BE49-F238E27FC236}">
                <a16:creationId xmlns:a16="http://schemas.microsoft.com/office/drawing/2014/main" id="{A15CAA77-9D2E-A3E0-096D-B538570F8DEC}"/>
              </a:ext>
            </a:extLst>
          </p:cNvPr>
          <p:cNvSpPr>
            <a:spLocks noChangeArrowheads="1"/>
          </p:cNvSpPr>
          <p:nvPr/>
        </p:nvSpPr>
        <p:spPr bwMode="auto">
          <a:xfrm>
            <a:off x="6993326" y="1201910"/>
            <a:ext cx="1770352" cy="16283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6000" tIns="45720" rIns="0" bIns="45720" numCol="1" anchor="ctr" anchorCtr="0" compatLnSpc="1">
            <a:prstTxWarp prst="textNoShape">
              <a:avLst/>
            </a:prstTxWarp>
          </a:bodyPr>
          <a:lstStyle/>
          <a:p>
            <a:pPr defTabSz="914378"/>
            <a:r>
              <a:rPr lang="en-US" altLang="fr-FR" sz="900" b="1" cap="small">
                <a:solidFill>
                  <a:schemeClr val="bg1"/>
                </a:solidFill>
                <a:latin typeface="Montserrat" panose="00000500000000000000" pitchFamily="2" charset="0"/>
                <a:ea typeface="Roboto" panose="02000000000000000000" pitchFamily="2" charset="0"/>
                <a:cs typeface="Roboto" panose="02000000000000000000" pitchFamily="2" charset="0"/>
              </a:rPr>
              <a:t>Asia</a:t>
            </a:r>
            <a:endParaRPr lang="en-US" altLang="fr-FR" sz="900" cap="small">
              <a:solidFill>
                <a:schemeClr val="bg1"/>
              </a:solidFill>
              <a:latin typeface="Montserrat" panose="00000500000000000000" pitchFamily="2" charset="0"/>
              <a:ea typeface="Roboto" panose="02000000000000000000" pitchFamily="2" charset="0"/>
              <a:cs typeface="Roboto" panose="02000000000000000000" pitchFamily="2" charset="0"/>
            </a:endParaRPr>
          </a:p>
        </p:txBody>
      </p:sp>
      <p:sp>
        <p:nvSpPr>
          <p:cNvPr id="49" name="Rectangle 50">
            <a:extLst>
              <a:ext uri="{FF2B5EF4-FFF2-40B4-BE49-F238E27FC236}">
                <a16:creationId xmlns:a16="http://schemas.microsoft.com/office/drawing/2014/main" id="{91C917C0-4E3A-FBC5-CDEC-5F1234070B4F}"/>
              </a:ext>
            </a:extLst>
          </p:cNvPr>
          <p:cNvSpPr>
            <a:spLocks noChangeArrowheads="1"/>
          </p:cNvSpPr>
          <p:nvPr/>
        </p:nvSpPr>
        <p:spPr bwMode="auto">
          <a:xfrm>
            <a:off x="6993325" y="3377429"/>
            <a:ext cx="1769663" cy="16283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6000" tIns="45720" rIns="0" bIns="45720" numCol="1" anchor="ctr" anchorCtr="0" compatLnSpc="1">
            <a:prstTxWarp prst="textNoShape">
              <a:avLst/>
            </a:prstTxWarp>
          </a:bodyPr>
          <a:lstStyle/>
          <a:p>
            <a:pPr defTabSz="914378"/>
            <a:r>
              <a:rPr lang="en-US" altLang="fr-FR" sz="900" b="1" cap="small">
                <a:solidFill>
                  <a:schemeClr val="bg1"/>
                </a:solidFill>
                <a:latin typeface="Montserrat" panose="00000500000000000000" pitchFamily="2" charset="0"/>
                <a:ea typeface="Roboto" panose="02000000000000000000" pitchFamily="2" charset="0"/>
                <a:cs typeface="Roboto" panose="02000000000000000000" pitchFamily="2" charset="0"/>
              </a:rPr>
              <a:t>Americas</a:t>
            </a:r>
            <a:endParaRPr lang="en-US" altLang="fr-FR" sz="900" cap="small">
              <a:solidFill>
                <a:schemeClr val="bg1"/>
              </a:solidFill>
              <a:latin typeface="Montserrat" panose="00000500000000000000" pitchFamily="2" charset="0"/>
              <a:ea typeface="Roboto" panose="02000000000000000000" pitchFamily="2" charset="0"/>
              <a:cs typeface="Roboto" panose="02000000000000000000" pitchFamily="2" charset="0"/>
            </a:endParaRPr>
          </a:p>
        </p:txBody>
      </p:sp>
      <p:sp>
        <p:nvSpPr>
          <p:cNvPr id="50" name="Espace réservé du texte 6">
            <a:extLst>
              <a:ext uri="{FF2B5EF4-FFF2-40B4-BE49-F238E27FC236}">
                <a16:creationId xmlns:a16="http://schemas.microsoft.com/office/drawing/2014/main" id="{4F87F816-1B31-6EAF-DB38-4A3E55B5F491}"/>
              </a:ext>
            </a:extLst>
          </p:cNvPr>
          <p:cNvSpPr txBox="1">
            <a:spLocks/>
          </p:cNvSpPr>
          <p:nvPr/>
        </p:nvSpPr>
        <p:spPr>
          <a:xfrm>
            <a:off x="6993326" y="1530084"/>
            <a:ext cx="950939" cy="317329"/>
          </a:xfrm>
          <a:prstGeom prst="rect">
            <a:avLst/>
          </a:prstGeom>
        </p:spPr>
        <p:txBody>
          <a:bodyPr lIns="36000" tIns="0" rIns="0" bIns="0"/>
          <a:lstStyle>
            <a:lvl1pPr marL="0" indent="0" algn="l" defTabSz="685800" rtl="0" eaLnBrk="1" latinLnBrk="0" hangingPunct="1">
              <a:lnSpc>
                <a:spcPct val="100000"/>
              </a:lnSpc>
              <a:spcBef>
                <a:spcPts val="300"/>
              </a:spcBef>
              <a:buFont typeface="Arial" panose="020B0604020202020204" pitchFamily="34" charset="0"/>
              <a:buNone/>
              <a:defRPr sz="1600" b="1" kern="1200">
                <a:solidFill>
                  <a:schemeClr val="tx1">
                    <a:lumMod val="65000"/>
                    <a:lumOff val="35000"/>
                  </a:schemeClr>
                </a:solidFill>
                <a:latin typeface="+mn-lt"/>
                <a:ea typeface="+mn-ea"/>
                <a:cs typeface="+mn-cs"/>
              </a:defRPr>
            </a:lvl1pPr>
            <a:lvl2pPr marL="0" indent="0" algn="l" defTabSz="685800" rtl="0" eaLnBrk="1" latinLnBrk="0" hangingPunct="1">
              <a:lnSpc>
                <a:spcPct val="100000"/>
              </a:lnSpc>
              <a:spcBef>
                <a:spcPts val="300"/>
              </a:spcBef>
              <a:buFont typeface="Arial" panose="020B0604020202020204" pitchFamily="34" charset="0"/>
              <a:buNone/>
              <a:defRPr sz="1600" b="0" kern="1200">
                <a:solidFill>
                  <a:schemeClr val="accent1"/>
                </a:solidFill>
                <a:latin typeface="+mn-lt"/>
                <a:ea typeface="+mn-ea"/>
                <a:cs typeface="+mn-cs"/>
              </a:defRPr>
            </a:lvl2pPr>
            <a:lvl3pPr marL="177800" indent="-177800" algn="l" defTabSz="685800" rtl="0" eaLnBrk="1" latinLnBrk="0" hangingPunct="1">
              <a:lnSpc>
                <a:spcPct val="100000"/>
              </a:lnSpc>
              <a:spcBef>
                <a:spcPts val="300"/>
              </a:spcBef>
              <a:buClr>
                <a:schemeClr val="accent1"/>
              </a:buClr>
              <a:buFont typeface="Arial" panose="020B0604020202020204" pitchFamily="34" charset="0"/>
              <a:buChar char="►"/>
              <a:defRPr sz="1400" b="0" kern="1200" cap="none" baseline="0">
                <a:solidFill>
                  <a:schemeClr val="tx1"/>
                </a:solidFill>
                <a:latin typeface="+mn-lt"/>
                <a:ea typeface="+mn-ea"/>
                <a:cs typeface="+mn-cs"/>
              </a:defRPr>
            </a:lvl3pPr>
            <a:lvl4pPr marL="450850" indent="-184150" algn="l" defTabSz="685800" rtl="0" eaLnBrk="1" latinLnBrk="0" hangingPunct="1">
              <a:lnSpc>
                <a:spcPct val="100000"/>
              </a:lnSpc>
              <a:spcBef>
                <a:spcPts val="300"/>
              </a:spcBef>
              <a:buClr>
                <a:schemeClr val="accent1"/>
              </a:buClr>
              <a:buFont typeface="Wingdings" panose="05000000000000000000" pitchFamily="2" charset="2"/>
              <a:buChar char="§"/>
              <a:defRPr sz="1200" kern="1200">
                <a:solidFill>
                  <a:schemeClr val="tx1"/>
                </a:solidFill>
                <a:latin typeface="+mn-lt"/>
                <a:ea typeface="+mn-ea"/>
                <a:cs typeface="+mn-cs"/>
              </a:defRPr>
            </a:lvl4pPr>
            <a:lvl5pPr marL="628650" indent="-177800" algn="l" defTabSz="685800" rtl="0" eaLnBrk="1" latinLnBrk="0" hangingPunct="1">
              <a:lnSpc>
                <a:spcPct val="100000"/>
              </a:lnSpc>
              <a:spcBef>
                <a:spcPts val="300"/>
              </a:spcBef>
              <a:buClr>
                <a:schemeClr val="accent1"/>
              </a:buClr>
              <a:buSzPct val="80000"/>
              <a:buFont typeface="Wingdings 3" panose="05040102010807070707" pitchFamily="18" charset="2"/>
              <a:buChar char=""/>
              <a:defRPr sz="1100" kern="1200">
                <a:solidFill>
                  <a:schemeClr val="tx1"/>
                </a:solidFill>
                <a:latin typeface="+mn-lt"/>
                <a:ea typeface="+mn-ea"/>
                <a:cs typeface="+mn-cs"/>
              </a:defRPr>
            </a:lvl5pPr>
            <a:lvl6pPr marL="806450" indent="-177800" algn="l" defTabSz="685800" rtl="0" eaLnBrk="1" latinLnBrk="0" hangingPunct="1">
              <a:lnSpc>
                <a:spcPct val="100000"/>
              </a:lnSpc>
              <a:spcBef>
                <a:spcPts val="300"/>
              </a:spcBef>
              <a:buClr>
                <a:schemeClr val="accent1"/>
              </a:buClr>
              <a:buFont typeface="Wingdings" panose="05000000000000000000" pitchFamily="2" charset="2"/>
              <a:buChar char="§"/>
              <a:defRPr sz="10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Aft>
                <a:spcPts val="800"/>
              </a:spcAft>
            </a:pPr>
            <a:r>
              <a:rPr lang="en-US" sz="600">
                <a:solidFill>
                  <a:schemeClr val="tx2"/>
                </a:solidFill>
                <a:latin typeface="Arial Narrow" panose="020B0606020202030204" pitchFamily="34" charset="0"/>
                <a:ea typeface="Roboto" charset="0"/>
                <a:cs typeface="Roboto" charset="0"/>
              </a:rPr>
              <a:t>Alicia Garcia Herrero</a:t>
            </a:r>
            <a:br>
              <a:rPr lang="en-US" sz="600">
                <a:solidFill>
                  <a:schemeClr val="tx2"/>
                </a:solidFill>
                <a:latin typeface="Arial Narrow" panose="020B0606020202030204" pitchFamily="34" charset="0"/>
                <a:ea typeface="Roboto" charset="0"/>
                <a:cs typeface="Roboto" charset="0"/>
              </a:rPr>
            </a:br>
            <a:r>
              <a:rPr lang="en-US" sz="600" b="0">
                <a:solidFill>
                  <a:schemeClr val="tx2"/>
                </a:solidFill>
                <a:latin typeface="Arial Narrow" panose="020B0606020202030204" pitchFamily="34" charset="0"/>
                <a:ea typeface="Roboto" charset="0"/>
                <a:cs typeface="Roboto" charset="0"/>
              </a:rPr>
              <a:t>+852 3900 8680</a:t>
            </a:r>
            <a:br>
              <a:rPr lang="en-US" sz="600" b="0">
                <a:solidFill>
                  <a:schemeClr val="tx2"/>
                </a:solidFill>
                <a:latin typeface="Arial Narrow" panose="020B0606020202030204" pitchFamily="34" charset="0"/>
                <a:ea typeface="Roboto" charset="0"/>
                <a:cs typeface="Roboto" charset="0"/>
              </a:rPr>
            </a:br>
            <a:r>
              <a:rPr lang="en-US" sz="600" b="0">
                <a:solidFill>
                  <a:schemeClr val="tx2"/>
                </a:solidFill>
                <a:latin typeface="Arial Narrow" panose="020B0606020202030204" pitchFamily="34" charset="0"/>
                <a:ea typeface="Roboto" charset="0"/>
                <a:cs typeface="Roboto" charset="0"/>
                <a:hlinkClick r:id="rId21">
                  <a:extLst>
                    <a:ext uri="{A12FA001-AC4F-418D-AE19-62706E023703}">
                      <ahyp:hlinkClr xmlns:ahyp="http://schemas.microsoft.com/office/drawing/2018/hyperlinkcolor" val="tx"/>
                    </a:ext>
                  </a:extLst>
                </a:hlinkClick>
              </a:rPr>
              <a:t>alicia.garciaherrero@natixis.com</a:t>
            </a:r>
            <a:endParaRPr lang="en-US" sz="600" b="0">
              <a:solidFill>
                <a:schemeClr val="tx2"/>
              </a:solidFill>
              <a:latin typeface="Arial Narrow" panose="020B0606020202030204" pitchFamily="34" charset="0"/>
              <a:ea typeface="Roboto" charset="0"/>
              <a:cs typeface="Roboto" charset="0"/>
            </a:endParaRPr>
          </a:p>
          <a:p>
            <a:pPr>
              <a:spcAft>
                <a:spcPts val="800"/>
              </a:spcAft>
            </a:pPr>
            <a:endParaRPr lang="en-US" sz="600" b="0">
              <a:solidFill>
                <a:schemeClr val="tx2"/>
              </a:solidFill>
              <a:latin typeface="Arial Narrow" panose="020B0606020202030204" pitchFamily="34" charset="0"/>
              <a:ea typeface="Roboto" charset="0"/>
              <a:cs typeface="Roboto" charset="0"/>
            </a:endParaRPr>
          </a:p>
        </p:txBody>
      </p:sp>
      <p:sp>
        <p:nvSpPr>
          <p:cNvPr id="51" name="Rectangle 50">
            <a:extLst>
              <a:ext uri="{FF2B5EF4-FFF2-40B4-BE49-F238E27FC236}">
                <a16:creationId xmlns:a16="http://schemas.microsoft.com/office/drawing/2014/main" id="{A7D2847B-4C51-394E-2765-7C33C00FB824}"/>
              </a:ext>
            </a:extLst>
          </p:cNvPr>
          <p:cNvSpPr/>
          <p:nvPr/>
        </p:nvSpPr>
        <p:spPr>
          <a:xfrm>
            <a:off x="6993326" y="1385450"/>
            <a:ext cx="1770352" cy="13614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defTabSz="914378"/>
            <a:r>
              <a:rPr lang="en-US" altLang="fr-FR" sz="600" b="1">
                <a:solidFill>
                  <a:schemeClr val="tx2"/>
                </a:solidFill>
                <a:latin typeface="Arial Narrow" panose="020B0606020202030204" pitchFamily="34" charset="0"/>
              </a:rPr>
              <a:t>Chief Economist Asia Pacific</a:t>
            </a:r>
          </a:p>
        </p:txBody>
      </p:sp>
      <p:sp>
        <p:nvSpPr>
          <p:cNvPr id="52" name="Espace réservé du texte 6">
            <a:extLst>
              <a:ext uri="{FF2B5EF4-FFF2-40B4-BE49-F238E27FC236}">
                <a16:creationId xmlns:a16="http://schemas.microsoft.com/office/drawing/2014/main" id="{21B1BCA6-6108-2C37-1277-64DFA5658873}"/>
              </a:ext>
            </a:extLst>
          </p:cNvPr>
          <p:cNvSpPr txBox="1">
            <a:spLocks/>
          </p:cNvSpPr>
          <p:nvPr/>
        </p:nvSpPr>
        <p:spPr>
          <a:xfrm>
            <a:off x="6993326" y="1986969"/>
            <a:ext cx="838658" cy="317329"/>
          </a:xfrm>
          <a:prstGeom prst="rect">
            <a:avLst/>
          </a:prstGeom>
        </p:spPr>
        <p:txBody>
          <a:bodyPr lIns="36000" tIns="0" rIns="0" bIns="0"/>
          <a:lstStyle>
            <a:lvl1pPr marL="0" indent="0" algn="l" defTabSz="685800" rtl="0" eaLnBrk="1" latinLnBrk="0" hangingPunct="1">
              <a:lnSpc>
                <a:spcPct val="100000"/>
              </a:lnSpc>
              <a:spcBef>
                <a:spcPts val="300"/>
              </a:spcBef>
              <a:buFont typeface="Arial" panose="020B0604020202020204" pitchFamily="34" charset="0"/>
              <a:buNone/>
              <a:defRPr sz="1600" b="1" kern="1200">
                <a:solidFill>
                  <a:schemeClr val="tx1">
                    <a:lumMod val="65000"/>
                    <a:lumOff val="35000"/>
                  </a:schemeClr>
                </a:solidFill>
                <a:latin typeface="+mn-lt"/>
                <a:ea typeface="+mn-ea"/>
                <a:cs typeface="+mn-cs"/>
              </a:defRPr>
            </a:lvl1pPr>
            <a:lvl2pPr marL="0" indent="0" algn="l" defTabSz="685800" rtl="0" eaLnBrk="1" latinLnBrk="0" hangingPunct="1">
              <a:lnSpc>
                <a:spcPct val="100000"/>
              </a:lnSpc>
              <a:spcBef>
                <a:spcPts val="300"/>
              </a:spcBef>
              <a:buFont typeface="Arial" panose="020B0604020202020204" pitchFamily="34" charset="0"/>
              <a:buNone/>
              <a:defRPr sz="1600" b="0" kern="1200">
                <a:solidFill>
                  <a:schemeClr val="accent1"/>
                </a:solidFill>
                <a:latin typeface="+mn-lt"/>
                <a:ea typeface="+mn-ea"/>
                <a:cs typeface="+mn-cs"/>
              </a:defRPr>
            </a:lvl2pPr>
            <a:lvl3pPr marL="177800" indent="-177800" algn="l" defTabSz="685800" rtl="0" eaLnBrk="1" latinLnBrk="0" hangingPunct="1">
              <a:lnSpc>
                <a:spcPct val="100000"/>
              </a:lnSpc>
              <a:spcBef>
                <a:spcPts val="300"/>
              </a:spcBef>
              <a:buClr>
                <a:schemeClr val="accent1"/>
              </a:buClr>
              <a:buFont typeface="Arial" panose="020B0604020202020204" pitchFamily="34" charset="0"/>
              <a:buChar char="►"/>
              <a:defRPr sz="1400" b="0" kern="1200" cap="none" baseline="0">
                <a:solidFill>
                  <a:schemeClr val="tx1"/>
                </a:solidFill>
                <a:latin typeface="+mn-lt"/>
                <a:ea typeface="+mn-ea"/>
                <a:cs typeface="+mn-cs"/>
              </a:defRPr>
            </a:lvl3pPr>
            <a:lvl4pPr marL="450850" indent="-184150" algn="l" defTabSz="685800" rtl="0" eaLnBrk="1" latinLnBrk="0" hangingPunct="1">
              <a:lnSpc>
                <a:spcPct val="100000"/>
              </a:lnSpc>
              <a:spcBef>
                <a:spcPts val="300"/>
              </a:spcBef>
              <a:buClr>
                <a:schemeClr val="accent1"/>
              </a:buClr>
              <a:buFont typeface="Wingdings" panose="05000000000000000000" pitchFamily="2" charset="2"/>
              <a:buChar char="§"/>
              <a:defRPr sz="1200" kern="1200">
                <a:solidFill>
                  <a:schemeClr val="tx1"/>
                </a:solidFill>
                <a:latin typeface="+mn-lt"/>
                <a:ea typeface="+mn-ea"/>
                <a:cs typeface="+mn-cs"/>
              </a:defRPr>
            </a:lvl4pPr>
            <a:lvl5pPr marL="628650" indent="-177800" algn="l" defTabSz="685800" rtl="0" eaLnBrk="1" latinLnBrk="0" hangingPunct="1">
              <a:lnSpc>
                <a:spcPct val="100000"/>
              </a:lnSpc>
              <a:spcBef>
                <a:spcPts val="300"/>
              </a:spcBef>
              <a:buClr>
                <a:schemeClr val="accent1"/>
              </a:buClr>
              <a:buSzPct val="80000"/>
              <a:buFont typeface="Wingdings 3" panose="05040102010807070707" pitchFamily="18" charset="2"/>
              <a:buChar char=""/>
              <a:defRPr sz="1100" kern="1200">
                <a:solidFill>
                  <a:schemeClr val="tx1"/>
                </a:solidFill>
                <a:latin typeface="+mn-lt"/>
                <a:ea typeface="+mn-ea"/>
                <a:cs typeface="+mn-cs"/>
              </a:defRPr>
            </a:lvl5pPr>
            <a:lvl6pPr marL="806450" indent="-177800" algn="l" defTabSz="685800" rtl="0" eaLnBrk="1" latinLnBrk="0" hangingPunct="1">
              <a:lnSpc>
                <a:spcPct val="100000"/>
              </a:lnSpc>
              <a:spcBef>
                <a:spcPts val="300"/>
              </a:spcBef>
              <a:buClr>
                <a:schemeClr val="accent1"/>
              </a:buClr>
              <a:buFont typeface="Wingdings" panose="05000000000000000000" pitchFamily="2" charset="2"/>
              <a:buChar char="§"/>
              <a:defRPr sz="10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0"/>
              </a:spcBef>
            </a:pPr>
            <a:r>
              <a:rPr lang="en-US" sz="600">
                <a:solidFill>
                  <a:schemeClr val="tx2"/>
                </a:solidFill>
                <a:latin typeface="Arial Narrow" panose="020B0606020202030204" pitchFamily="34" charset="0"/>
                <a:ea typeface="Roboto" charset="0"/>
                <a:cs typeface="Roboto" charset="0"/>
              </a:rPr>
              <a:t>Kohei </a:t>
            </a:r>
            <a:r>
              <a:rPr lang="en-US" sz="600" err="1">
                <a:solidFill>
                  <a:schemeClr val="tx2"/>
                </a:solidFill>
                <a:latin typeface="Arial Narrow" panose="020B0606020202030204" pitchFamily="34" charset="0"/>
                <a:ea typeface="Roboto" charset="0"/>
                <a:cs typeface="Roboto" charset="0"/>
              </a:rPr>
              <a:t>Iwahara</a:t>
            </a:r>
            <a:endParaRPr lang="en-US" sz="600">
              <a:solidFill>
                <a:schemeClr val="tx2"/>
              </a:solidFill>
              <a:latin typeface="Arial Narrow" panose="020B0606020202030204" pitchFamily="34" charset="0"/>
              <a:ea typeface="Roboto" charset="0"/>
              <a:cs typeface="Roboto" charset="0"/>
            </a:endParaRPr>
          </a:p>
          <a:p>
            <a:pPr>
              <a:spcBef>
                <a:spcPts val="0"/>
              </a:spcBef>
            </a:pPr>
            <a:r>
              <a:rPr lang="en-US" sz="600" b="0">
                <a:solidFill>
                  <a:schemeClr val="tx2"/>
                </a:solidFill>
                <a:latin typeface="Arial Narrow" panose="020B0606020202030204" pitchFamily="34" charset="0"/>
                <a:ea typeface="Roboto" charset="0"/>
                <a:cs typeface="Roboto" charset="0"/>
              </a:rPr>
              <a:t>+813 4519 2141</a:t>
            </a:r>
          </a:p>
          <a:p>
            <a:pPr>
              <a:spcBef>
                <a:spcPts val="0"/>
              </a:spcBef>
            </a:pPr>
            <a:r>
              <a:rPr lang="en-US" sz="600" b="0">
                <a:solidFill>
                  <a:schemeClr val="tx2"/>
                </a:solidFill>
                <a:latin typeface="Arial Narrow" panose="020B0606020202030204" pitchFamily="34" charset="0"/>
                <a:ea typeface="Roboto" charset="0"/>
                <a:cs typeface="Roboto" charset="0"/>
                <a:hlinkClick r:id="rId22">
                  <a:extLst>
                    <a:ext uri="{A12FA001-AC4F-418D-AE19-62706E023703}">
                      <ahyp:hlinkClr xmlns:ahyp="http://schemas.microsoft.com/office/drawing/2018/hyperlinkcolor" val="tx"/>
                    </a:ext>
                  </a:extLst>
                </a:hlinkClick>
              </a:rPr>
              <a:t>kohei.iwahara@natixis.com</a:t>
            </a:r>
            <a:endParaRPr lang="en-US" sz="600" b="0">
              <a:solidFill>
                <a:schemeClr val="tx2"/>
              </a:solidFill>
              <a:latin typeface="Arial Narrow" panose="020B0606020202030204" pitchFamily="34" charset="0"/>
              <a:ea typeface="Roboto" charset="0"/>
              <a:cs typeface="Roboto" charset="0"/>
            </a:endParaRPr>
          </a:p>
          <a:p>
            <a:pPr>
              <a:spcBef>
                <a:spcPts val="0"/>
              </a:spcBef>
            </a:pPr>
            <a:endParaRPr lang="en-US" sz="600" b="0">
              <a:solidFill>
                <a:schemeClr val="tx2"/>
              </a:solidFill>
              <a:latin typeface="Arial Narrow" panose="020B0606020202030204" pitchFamily="34" charset="0"/>
              <a:ea typeface="Roboto" charset="0"/>
              <a:cs typeface="Roboto" charset="0"/>
            </a:endParaRPr>
          </a:p>
          <a:p>
            <a:pPr>
              <a:spcBef>
                <a:spcPts val="0"/>
              </a:spcBef>
            </a:pPr>
            <a:endParaRPr lang="en-US" sz="600" b="0">
              <a:solidFill>
                <a:schemeClr val="tx2"/>
              </a:solidFill>
              <a:latin typeface="Arial Narrow" panose="020B0606020202030204" pitchFamily="34" charset="0"/>
              <a:ea typeface="Roboto" charset="0"/>
              <a:cs typeface="Roboto" charset="0"/>
            </a:endParaRPr>
          </a:p>
        </p:txBody>
      </p:sp>
      <p:sp>
        <p:nvSpPr>
          <p:cNvPr id="53" name="Rectangle 52">
            <a:extLst>
              <a:ext uri="{FF2B5EF4-FFF2-40B4-BE49-F238E27FC236}">
                <a16:creationId xmlns:a16="http://schemas.microsoft.com/office/drawing/2014/main" id="{77F697B6-5893-CBB8-C24D-0EACE969E9EE}"/>
              </a:ext>
            </a:extLst>
          </p:cNvPr>
          <p:cNvSpPr/>
          <p:nvPr/>
        </p:nvSpPr>
        <p:spPr>
          <a:xfrm>
            <a:off x="6993327" y="1847413"/>
            <a:ext cx="838657" cy="13614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defTabSz="914378"/>
            <a:r>
              <a:rPr lang="en-US" altLang="fr-FR" sz="600" b="1">
                <a:solidFill>
                  <a:schemeClr val="bg2"/>
                </a:solidFill>
                <a:latin typeface="Arial Narrow" panose="020B0606020202030204" pitchFamily="34" charset="0"/>
              </a:rPr>
              <a:t>Japan, Pacific</a:t>
            </a:r>
          </a:p>
        </p:txBody>
      </p:sp>
      <p:sp>
        <p:nvSpPr>
          <p:cNvPr id="54" name="Espace réservé du texte 6">
            <a:extLst>
              <a:ext uri="{FF2B5EF4-FFF2-40B4-BE49-F238E27FC236}">
                <a16:creationId xmlns:a16="http://schemas.microsoft.com/office/drawing/2014/main" id="{1AA232E0-B94C-DC3E-3AF2-996ECCEB0C78}"/>
              </a:ext>
            </a:extLst>
          </p:cNvPr>
          <p:cNvSpPr txBox="1">
            <a:spLocks/>
          </p:cNvSpPr>
          <p:nvPr/>
        </p:nvSpPr>
        <p:spPr>
          <a:xfrm>
            <a:off x="7859136" y="1986969"/>
            <a:ext cx="838658" cy="317329"/>
          </a:xfrm>
          <a:prstGeom prst="rect">
            <a:avLst/>
          </a:prstGeom>
        </p:spPr>
        <p:txBody>
          <a:bodyPr lIns="36000" tIns="0" rIns="0" bIns="0"/>
          <a:lstStyle>
            <a:lvl1pPr marL="0" indent="0" algn="l" defTabSz="685800" rtl="0" eaLnBrk="1" latinLnBrk="0" hangingPunct="1">
              <a:lnSpc>
                <a:spcPct val="100000"/>
              </a:lnSpc>
              <a:spcBef>
                <a:spcPts val="300"/>
              </a:spcBef>
              <a:buFont typeface="Arial" panose="020B0604020202020204" pitchFamily="34" charset="0"/>
              <a:buNone/>
              <a:defRPr sz="1600" b="1" kern="1200">
                <a:solidFill>
                  <a:schemeClr val="tx1">
                    <a:lumMod val="65000"/>
                    <a:lumOff val="35000"/>
                  </a:schemeClr>
                </a:solidFill>
                <a:latin typeface="+mn-lt"/>
                <a:ea typeface="+mn-ea"/>
                <a:cs typeface="+mn-cs"/>
              </a:defRPr>
            </a:lvl1pPr>
            <a:lvl2pPr marL="0" indent="0" algn="l" defTabSz="685800" rtl="0" eaLnBrk="1" latinLnBrk="0" hangingPunct="1">
              <a:lnSpc>
                <a:spcPct val="100000"/>
              </a:lnSpc>
              <a:spcBef>
                <a:spcPts val="300"/>
              </a:spcBef>
              <a:buFont typeface="Arial" panose="020B0604020202020204" pitchFamily="34" charset="0"/>
              <a:buNone/>
              <a:defRPr sz="1600" b="0" kern="1200">
                <a:solidFill>
                  <a:schemeClr val="accent1"/>
                </a:solidFill>
                <a:latin typeface="+mn-lt"/>
                <a:ea typeface="+mn-ea"/>
                <a:cs typeface="+mn-cs"/>
              </a:defRPr>
            </a:lvl2pPr>
            <a:lvl3pPr marL="177800" indent="-177800" algn="l" defTabSz="685800" rtl="0" eaLnBrk="1" latinLnBrk="0" hangingPunct="1">
              <a:lnSpc>
                <a:spcPct val="100000"/>
              </a:lnSpc>
              <a:spcBef>
                <a:spcPts val="300"/>
              </a:spcBef>
              <a:buClr>
                <a:schemeClr val="accent1"/>
              </a:buClr>
              <a:buFont typeface="Arial" panose="020B0604020202020204" pitchFamily="34" charset="0"/>
              <a:buChar char="►"/>
              <a:defRPr sz="1400" b="0" kern="1200" cap="none" baseline="0">
                <a:solidFill>
                  <a:schemeClr val="tx1"/>
                </a:solidFill>
                <a:latin typeface="+mn-lt"/>
                <a:ea typeface="+mn-ea"/>
                <a:cs typeface="+mn-cs"/>
              </a:defRPr>
            </a:lvl3pPr>
            <a:lvl4pPr marL="450850" indent="-184150" algn="l" defTabSz="685800" rtl="0" eaLnBrk="1" latinLnBrk="0" hangingPunct="1">
              <a:lnSpc>
                <a:spcPct val="100000"/>
              </a:lnSpc>
              <a:spcBef>
                <a:spcPts val="300"/>
              </a:spcBef>
              <a:buClr>
                <a:schemeClr val="accent1"/>
              </a:buClr>
              <a:buFont typeface="Wingdings" panose="05000000000000000000" pitchFamily="2" charset="2"/>
              <a:buChar char="§"/>
              <a:defRPr sz="1200" kern="1200">
                <a:solidFill>
                  <a:schemeClr val="tx1"/>
                </a:solidFill>
                <a:latin typeface="+mn-lt"/>
                <a:ea typeface="+mn-ea"/>
                <a:cs typeface="+mn-cs"/>
              </a:defRPr>
            </a:lvl4pPr>
            <a:lvl5pPr marL="628650" indent="-177800" algn="l" defTabSz="685800" rtl="0" eaLnBrk="1" latinLnBrk="0" hangingPunct="1">
              <a:lnSpc>
                <a:spcPct val="100000"/>
              </a:lnSpc>
              <a:spcBef>
                <a:spcPts val="300"/>
              </a:spcBef>
              <a:buClr>
                <a:schemeClr val="accent1"/>
              </a:buClr>
              <a:buSzPct val="80000"/>
              <a:buFont typeface="Wingdings 3" panose="05040102010807070707" pitchFamily="18" charset="2"/>
              <a:buChar char=""/>
              <a:defRPr sz="1100" kern="1200">
                <a:solidFill>
                  <a:schemeClr val="tx1"/>
                </a:solidFill>
                <a:latin typeface="+mn-lt"/>
                <a:ea typeface="+mn-ea"/>
                <a:cs typeface="+mn-cs"/>
              </a:defRPr>
            </a:lvl5pPr>
            <a:lvl6pPr marL="806450" indent="-177800" algn="l" defTabSz="685800" rtl="0" eaLnBrk="1" latinLnBrk="0" hangingPunct="1">
              <a:lnSpc>
                <a:spcPct val="100000"/>
              </a:lnSpc>
              <a:spcBef>
                <a:spcPts val="300"/>
              </a:spcBef>
              <a:buClr>
                <a:schemeClr val="accent1"/>
              </a:buClr>
              <a:buFont typeface="Wingdings" panose="05000000000000000000" pitchFamily="2" charset="2"/>
              <a:buChar char="§"/>
              <a:defRPr sz="10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0"/>
              </a:spcBef>
            </a:pPr>
            <a:r>
              <a:rPr lang="en-US" sz="600">
                <a:solidFill>
                  <a:schemeClr val="tx2"/>
                </a:solidFill>
                <a:latin typeface="Arial Narrow" panose="020B0606020202030204" pitchFamily="34" charset="0"/>
                <a:ea typeface="Roboto" charset="0"/>
                <a:cs typeface="Roboto" charset="0"/>
              </a:rPr>
              <a:t>Trinh Nguyen</a:t>
            </a:r>
          </a:p>
          <a:p>
            <a:pPr>
              <a:spcBef>
                <a:spcPts val="0"/>
              </a:spcBef>
            </a:pPr>
            <a:r>
              <a:rPr lang="en-US" sz="600" b="0">
                <a:solidFill>
                  <a:schemeClr val="tx2"/>
                </a:solidFill>
                <a:latin typeface="Arial Narrow" panose="020B0606020202030204" pitchFamily="34" charset="0"/>
                <a:ea typeface="Roboto" charset="0"/>
                <a:cs typeface="Roboto" charset="0"/>
              </a:rPr>
              <a:t>+852 3900 8726</a:t>
            </a:r>
          </a:p>
          <a:p>
            <a:pPr>
              <a:spcBef>
                <a:spcPts val="0"/>
              </a:spcBef>
            </a:pPr>
            <a:r>
              <a:rPr lang="en-US" sz="600" b="0">
                <a:solidFill>
                  <a:schemeClr val="tx2"/>
                </a:solidFill>
                <a:latin typeface="Arial Narrow" panose="020B0606020202030204" pitchFamily="34" charset="0"/>
                <a:ea typeface="Roboto" charset="0"/>
                <a:cs typeface="Roboto" charset="0"/>
                <a:hlinkClick r:id="rId23">
                  <a:extLst>
                    <a:ext uri="{A12FA001-AC4F-418D-AE19-62706E023703}">
                      <ahyp:hlinkClr xmlns:ahyp="http://schemas.microsoft.com/office/drawing/2018/hyperlinkcolor" val="tx"/>
                    </a:ext>
                  </a:extLst>
                </a:hlinkClick>
              </a:rPr>
              <a:t>trinh.nguyen@natixis.com</a:t>
            </a:r>
            <a:endParaRPr lang="en-US" sz="600" b="0">
              <a:solidFill>
                <a:schemeClr val="tx2"/>
              </a:solidFill>
              <a:latin typeface="Arial Narrow" panose="020B0606020202030204" pitchFamily="34" charset="0"/>
              <a:ea typeface="Roboto" charset="0"/>
              <a:cs typeface="Roboto" charset="0"/>
            </a:endParaRPr>
          </a:p>
          <a:p>
            <a:pPr>
              <a:spcBef>
                <a:spcPts val="0"/>
              </a:spcBef>
            </a:pPr>
            <a:endParaRPr lang="en-US" sz="600" b="0">
              <a:solidFill>
                <a:schemeClr val="tx2"/>
              </a:solidFill>
              <a:latin typeface="Arial Narrow" panose="020B0606020202030204" pitchFamily="34" charset="0"/>
              <a:ea typeface="Roboto" charset="0"/>
              <a:cs typeface="Roboto" charset="0"/>
            </a:endParaRPr>
          </a:p>
          <a:p>
            <a:pPr>
              <a:spcBef>
                <a:spcPts val="0"/>
              </a:spcBef>
            </a:pPr>
            <a:endParaRPr lang="en-US" sz="600" b="0">
              <a:solidFill>
                <a:schemeClr val="tx2"/>
              </a:solidFill>
              <a:latin typeface="Arial Narrow" panose="020B0606020202030204" pitchFamily="34" charset="0"/>
              <a:ea typeface="Roboto" charset="0"/>
              <a:cs typeface="Roboto" charset="0"/>
            </a:endParaRPr>
          </a:p>
        </p:txBody>
      </p:sp>
      <p:sp>
        <p:nvSpPr>
          <p:cNvPr id="55" name="Rectangle 54">
            <a:extLst>
              <a:ext uri="{FF2B5EF4-FFF2-40B4-BE49-F238E27FC236}">
                <a16:creationId xmlns:a16="http://schemas.microsoft.com/office/drawing/2014/main" id="{578C170B-116F-250D-5F81-39D5F84EBF6E}"/>
              </a:ext>
            </a:extLst>
          </p:cNvPr>
          <p:cNvSpPr/>
          <p:nvPr/>
        </p:nvSpPr>
        <p:spPr>
          <a:xfrm>
            <a:off x="7859135" y="1847413"/>
            <a:ext cx="903852" cy="13614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defTabSz="914378"/>
            <a:r>
              <a:rPr lang="en-US" altLang="fr-FR" sz="600" b="1">
                <a:solidFill>
                  <a:schemeClr val="bg2"/>
                </a:solidFill>
                <a:latin typeface="Arial Narrow" panose="020B0606020202030204" pitchFamily="34" charset="0"/>
              </a:rPr>
              <a:t>Emerging Asia</a:t>
            </a:r>
          </a:p>
        </p:txBody>
      </p:sp>
      <p:sp>
        <p:nvSpPr>
          <p:cNvPr id="56" name="Espace réservé du texte 6">
            <a:extLst>
              <a:ext uri="{FF2B5EF4-FFF2-40B4-BE49-F238E27FC236}">
                <a16:creationId xmlns:a16="http://schemas.microsoft.com/office/drawing/2014/main" id="{4FCA2AE1-BE21-7442-D6DA-994142AF3057}"/>
              </a:ext>
            </a:extLst>
          </p:cNvPr>
          <p:cNvSpPr txBox="1">
            <a:spLocks/>
          </p:cNvSpPr>
          <p:nvPr/>
        </p:nvSpPr>
        <p:spPr>
          <a:xfrm>
            <a:off x="6993325" y="2510623"/>
            <a:ext cx="1029236" cy="317329"/>
          </a:xfrm>
          <a:prstGeom prst="rect">
            <a:avLst/>
          </a:prstGeom>
        </p:spPr>
        <p:txBody>
          <a:bodyPr lIns="36000" tIns="0" rIns="0" bIns="0"/>
          <a:lstStyle>
            <a:lvl1pPr marL="0" indent="0" algn="l" defTabSz="685800" rtl="0" eaLnBrk="1" latinLnBrk="0" hangingPunct="1">
              <a:lnSpc>
                <a:spcPct val="100000"/>
              </a:lnSpc>
              <a:spcBef>
                <a:spcPts val="300"/>
              </a:spcBef>
              <a:buFont typeface="Arial" panose="020B0604020202020204" pitchFamily="34" charset="0"/>
              <a:buNone/>
              <a:defRPr sz="1600" b="1" kern="1200">
                <a:solidFill>
                  <a:schemeClr val="tx1">
                    <a:lumMod val="65000"/>
                    <a:lumOff val="35000"/>
                  </a:schemeClr>
                </a:solidFill>
                <a:latin typeface="+mn-lt"/>
                <a:ea typeface="+mn-ea"/>
                <a:cs typeface="+mn-cs"/>
              </a:defRPr>
            </a:lvl1pPr>
            <a:lvl2pPr marL="0" indent="0" algn="l" defTabSz="685800" rtl="0" eaLnBrk="1" latinLnBrk="0" hangingPunct="1">
              <a:lnSpc>
                <a:spcPct val="100000"/>
              </a:lnSpc>
              <a:spcBef>
                <a:spcPts val="300"/>
              </a:spcBef>
              <a:buFont typeface="Arial" panose="020B0604020202020204" pitchFamily="34" charset="0"/>
              <a:buNone/>
              <a:defRPr sz="1600" b="0" kern="1200">
                <a:solidFill>
                  <a:schemeClr val="accent1"/>
                </a:solidFill>
                <a:latin typeface="+mn-lt"/>
                <a:ea typeface="+mn-ea"/>
                <a:cs typeface="+mn-cs"/>
              </a:defRPr>
            </a:lvl2pPr>
            <a:lvl3pPr marL="177800" indent="-177800" algn="l" defTabSz="685800" rtl="0" eaLnBrk="1" latinLnBrk="0" hangingPunct="1">
              <a:lnSpc>
                <a:spcPct val="100000"/>
              </a:lnSpc>
              <a:spcBef>
                <a:spcPts val="300"/>
              </a:spcBef>
              <a:buClr>
                <a:schemeClr val="accent1"/>
              </a:buClr>
              <a:buFont typeface="Arial" panose="020B0604020202020204" pitchFamily="34" charset="0"/>
              <a:buChar char="►"/>
              <a:defRPr sz="1400" b="0" kern="1200" cap="none" baseline="0">
                <a:solidFill>
                  <a:schemeClr val="tx1"/>
                </a:solidFill>
                <a:latin typeface="+mn-lt"/>
                <a:ea typeface="+mn-ea"/>
                <a:cs typeface="+mn-cs"/>
              </a:defRPr>
            </a:lvl3pPr>
            <a:lvl4pPr marL="450850" indent="-184150" algn="l" defTabSz="685800" rtl="0" eaLnBrk="1" latinLnBrk="0" hangingPunct="1">
              <a:lnSpc>
                <a:spcPct val="100000"/>
              </a:lnSpc>
              <a:spcBef>
                <a:spcPts val="300"/>
              </a:spcBef>
              <a:buClr>
                <a:schemeClr val="accent1"/>
              </a:buClr>
              <a:buFont typeface="Wingdings" panose="05000000000000000000" pitchFamily="2" charset="2"/>
              <a:buChar char="§"/>
              <a:defRPr sz="1200" kern="1200">
                <a:solidFill>
                  <a:schemeClr val="tx1"/>
                </a:solidFill>
                <a:latin typeface="+mn-lt"/>
                <a:ea typeface="+mn-ea"/>
                <a:cs typeface="+mn-cs"/>
              </a:defRPr>
            </a:lvl4pPr>
            <a:lvl5pPr marL="628650" indent="-177800" algn="l" defTabSz="685800" rtl="0" eaLnBrk="1" latinLnBrk="0" hangingPunct="1">
              <a:lnSpc>
                <a:spcPct val="100000"/>
              </a:lnSpc>
              <a:spcBef>
                <a:spcPts val="300"/>
              </a:spcBef>
              <a:buClr>
                <a:schemeClr val="accent1"/>
              </a:buClr>
              <a:buSzPct val="80000"/>
              <a:buFont typeface="Wingdings 3" panose="05040102010807070707" pitchFamily="18" charset="2"/>
              <a:buChar char=""/>
              <a:defRPr sz="1100" kern="1200">
                <a:solidFill>
                  <a:schemeClr val="tx1"/>
                </a:solidFill>
                <a:latin typeface="+mn-lt"/>
                <a:ea typeface="+mn-ea"/>
                <a:cs typeface="+mn-cs"/>
              </a:defRPr>
            </a:lvl5pPr>
            <a:lvl6pPr marL="806450" indent="-177800" algn="l" defTabSz="685800" rtl="0" eaLnBrk="1" latinLnBrk="0" hangingPunct="1">
              <a:lnSpc>
                <a:spcPct val="100000"/>
              </a:lnSpc>
              <a:spcBef>
                <a:spcPts val="300"/>
              </a:spcBef>
              <a:buClr>
                <a:schemeClr val="accent1"/>
              </a:buClr>
              <a:buFont typeface="Wingdings" panose="05000000000000000000" pitchFamily="2" charset="2"/>
              <a:buChar char="§"/>
              <a:defRPr sz="10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0"/>
              </a:spcBef>
            </a:pPr>
            <a:r>
              <a:rPr lang="en-US" sz="600">
                <a:solidFill>
                  <a:schemeClr val="tx2"/>
                </a:solidFill>
                <a:latin typeface="Arial Narrow" panose="020B0606020202030204" pitchFamily="34" charset="0"/>
                <a:ea typeface="Roboto" charset="0"/>
                <a:cs typeface="Roboto" charset="0"/>
              </a:rPr>
              <a:t>Gary Ng</a:t>
            </a:r>
          </a:p>
          <a:p>
            <a:pPr>
              <a:spcBef>
                <a:spcPts val="0"/>
              </a:spcBef>
            </a:pPr>
            <a:r>
              <a:rPr lang="en-US" sz="600" b="0">
                <a:solidFill>
                  <a:schemeClr val="tx2"/>
                </a:solidFill>
                <a:latin typeface="Arial Narrow" panose="020B0606020202030204" pitchFamily="34" charset="0"/>
                <a:ea typeface="Roboto" charset="0"/>
                <a:cs typeface="Roboto" charset="0"/>
              </a:rPr>
              <a:t>+852 3915 1242</a:t>
            </a:r>
          </a:p>
          <a:p>
            <a:pPr>
              <a:spcBef>
                <a:spcPts val="0"/>
              </a:spcBef>
            </a:pPr>
            <a:r>
              <a:rPr lang="en-US" sz="600" b="0">
                <a:solidFill>
                  <a:schemeClr val="tx2"/>
                </a:solidFill>
                <a:latin typeface="Arial Narrow" panose="020B0606020202030204" pitchFamily="34" charset="0"/>
                <a:ea typeface="Roboto" charset="0"/>
                <a:cs typeface="Roboto" charset="0"/>
                <a:hlinkClick r:id="rId24">
                  <a:extLst>
                    <a:ext uri="{A12FA001-AC4F-418D-AE19-62706E023703}">
                      <ahyp:hlinkClr xmlns:ahyp="http://schemas.microsoft.com/office/drawing/2018/hyperlinkcolor" val="tx"/>
                    </a:ext>
                  </a:extLst>
                </a:hlinkClick>
              </a:rPr>
              <a:t>gary.ng@natixis.com</a:t>
            </a:r>
            <a:endParaRPr lang="en-US" sz="600" b="0">
              <a:solidFill>
                <a:schemeClr val="tx2"/>
              </a:solidFill>
              <a:latin typeface="Arial Narrow" panose="020B0606020202030204" pitchFamily="34" charset="0"/>
              <a:ea typeface="Roboto" charset="0"/>
              <a:cs typeface="Roboto" charset="0"/>
            </a:endParaRPr>
          </a:p>
        </p:txBody>
      </p:sp>
      <p:sp>
        <p:nvSpPr>
          <p:cNvPr id="57" name="Espace réservé du texte 6">
            <a:extLst>
              <a:ext uri="{FF2B5EF4-FFF2-40B4-BE49-F238E27FC236}">
                <a16:creationId xmlns:a16="http://schemas.microsoft.com/office/drawing/2014/main" id="{EFDE92A1-E8EE-C94A-D313-004B036BA110}"/>
              </a:ext>
            </a:extLst>
          </p:cNvPr>
          <p:cNvSpPr txBox="1">
            <a:spLocks/>
          </p:cNvSpPr>
          <p:nvPr/>
        </p:nvSpPr>
        <p:spPr>
          <a:xfrm>
            <a:off x="6993326" y="3736662"/>
            <a:ext cx="838658" cy="317329"/>
          </a:xfrm>
          <a:prstGeom prst="rect">
            <a:avLst/>
          </a:prstGeom>
        </p:spPr>
        <p:txBody>
          <a:bodyPr lIns="36000" tIns="0" rIns="0" bIns="0"/>
          <a:lstStyle>
            <a:lvl1pPr marL="0" indent="0" algn="l" defTabSz="685800" rtl="0" eaLnBrk="1" latinLnBrk="0" hangingPunct="1">
              <a:lnSpc>
                <a:spcPct val="100000"/>
              </a:lnSpc>
              <a:spcBef>
                <a:spcPts val="300"/>
              </a:spcBef>
              <a:buFont typeface="Arial" panose="020B0604020202020204" pitchFamily="34" charset="0"/>
              <a:buNone/>
              <a:defRPr sz="1600" b="1" kern="1200">
                <a:solidFill>
                  <a:schemeClr val="tx1">
                    <a:lumMod val="65000"/>
                    <a:lumOff val="35000"/>
                  </a:schemeClr>
                </a:solidFill>
                <a:latin typeface="+mn-lt"/>
                <a:ea typeface="+mn-ea"/>
                <a:cs typeface="+mn-cs"/>
              </a:defRPr>
            </a:lvl1pPr>
            <a:lvl2pPr marL="0" indent="0" algn="l" defTabSz="685800" rtl="0" eaLnBrk="1" latinLnBrk="0" hangingPunct="1">
              <a:lnSpc>
                <a:spcPct val="100000"/>
              </a:lnSpc>
              <a:spcBef>
                <a:spcPts val="300"/>
              </a:spcBef>
              <a:buFont typeface="Arial" panose="020B0604020202020204" pitchFamily="34" charset="0"/>
              <a:buNone/>
              <a:defRPr sz="1600" b="0" kern="1200">
                <a:solidFill>
                  <a:schemeClr val="accent1"/>
                </a:solidFill>
                <a:latin typeface="+mn-lt"/>
                <a:ea typeface="+mn-ea"/>
                <a:cs typeface="+mn-cs"/>
              </a:defRPr>
            </a:lvl2pPr>
            <a:lvl3pPr marL="177800" indent="-177800" algn="l" defTabSz="685800" rtl="0" eaLnBrk="1" latinLnBrk="0" hangingPunct="1">
              <a:lnSpc>
                <a:spcPct val="100000"/>
              </a:lnSpc>
              <a:spcBef>
                <a:spcPts val="300"/>
              </a:spcBef>
              <a:buClr>
                <a:schemeClr val="accent1"/>
              </a:buClr>
              <a:buFont typeface="Arial" panose="020B0604020202020204" pitchFamily="34" charset="0"/>
              <a:buChar char="►"/>
              <a:defRPr sz="1400" b="0" kern="1200" cap="none" baseline="0">
                <a:solidFill>
                  <a:schemeClr val="tx1"/>
                </a:solidFill>
                <a:latin typeface="+mn-lt"/>
                <a:ea typeface="+mn-ea"/>
                <a:cs typeface="+mn-cs"/>
              </a:defRPr>
            </a:lvl3pPr>
            <a:lvl4pPr marL="450850" indent="-184150" algn="l" defTabSz="685800" rtl="0" eaLnBrk="1" latinLnBrk="0" hangingPunct="1">
              <a:lnSpc>
                <a:spcPct val="100000"/>
              </a:lnSpc>
              <a:spcBef>
                <a:spcPts val="300"/>
              </a:spcBef>
              <a:buClr>
                <a:schemeClr val="accent1"/>
              </a:buClr>
              <a:buFont typeface="Wingdings" panose="05000000000000000000" pitchFamily="2" charset="2"/>
              <a:buChar char="§"/>
              <a:defRPr sz="1200" kern="1200">
                <a:solidFill>
                  <a:schemeClr val="tx1"/>
                </a:solidFill>
                <a:latin typeface="+mn-lt"/>
                <a:ea typeface="+mn-ea"/>
                <a:cs typeface="+mn-cs"/>
              </a:defRPr>
            </a:lvl4pPr>
            <a:lvl5pPr marL="628650" indent="-177800" algn="l" defTabSz="685800" rtl="0" eaLnBrk="1" latinLnBrk="0" hangingPunct="1">
              <a:lnSpc>
                <a:spcPct val="100000"/>
              </a:lnSpc>
              <a:spcBef>
                <a:spcPts val="300"/>
              </a:spcBef>
              <a:buClr>
                <a:schemeClr val="accent1"/>
              </a:buClr>
              <a:buSzPct val="80000"/>
              <a:buFont typeface="Wingdings 3" panose="05040102010807070707" pitchFamily="18" charset="2"/>
              <a:buChar char=""/>
              <a:defRPr sz="1100" kern="1200">
                <a:solidFill>
                  <a:schemeClr val="tx1"/>
                </a:solidFill>
                <a:latin typeface="+mn-lt"/>
                <a:ea typeface="+mn-ea"/>
                <a:cs typeface="+mn-cs"/>
              </a:defRPr>
            </a:lvl5pPr>
            <a:lvl6pPr marL="806450" indent="-177800" algn="l" defTabSz="685800" rtl="0" eaLnBrk="1" latinLnBrk="0" hangingPunct="1">
              <a:lnSpc>
                <a:spcPct val="100000"/>
              </a:lnSpc>
              <a:spcBef>
                <a:spcPts val="300"/>
              </a:spcBef>
              <a:buClr>
                <a:schemeClr val="accent1"/>
              </a:buClr>
              <a:buFont typeface="Wingdings" panose="05000000000000000000" pitchFamily="2" charset="2"/>
              <a:buChar char="§"/>
              <a:defRPr sz="10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0"/>
              </a:spcBef>
            </a:pPr>
            <a:r>
              <a:rPr lang="en-US" sz="600">
                <a:solidFill>
                  <a:schemeClr val="tx2"/>
                </a:solidFill>
                <a:latin typeface="Arial Narrow" panose="020B0606020202030204" pitchFamily="34" charset="0"/>
                <a:ea typeface="Roboto" charset="0"/>
                <a:cs typeface="Roboto" charset="0"/>
              </a:rPr>
              <a:t>Benito Berber</a:t>
            </a:r>
          </a:p>
          <a:p>
            <a:pPr>
              <a:spcBef>
                <a:spcPts val="0"/>
              </a:spcBef>
            </a:pPr>
            <a:r>
              <a:rPr lang="en-US" sz="600" b="0">
                <a:solidFill>
                  <a:schemeClr val="tx2"/>
                </a:solidFill>
                <a:latin typeface="Arial Narrow" panose="020B0606020202030204" pitchFamily="34" charset="0"/>
                <a:ea typeface="Roboto" charset="0"/>
                <a:cs typeface="Roboto" charset="0"/>
              </a:rPr>
              <a:t>+1 212 698 3044</a:t>
            </a:r>
          </a:p>
          <a:p>
            <a:pPr>
              <a:spcBef>
                <a:spcPts val="0"/>
              </a:spcBef>
            </a:pPr>
            <a:r>
              <a:rPr lang="en-US" sz="600" b="0">
                <a:solidFill>
                  <a:schemeClr val="tx2"/>
                </a:solidFill>
                <a:latin typeface="Arial Narrow" panose="020B0606020202030204" pitchFamily="34" charset="0"/>
                <a:ea typeface="Roboto" charset="0"/>
                <a:cs typeface="Roboto" charset="0"/>
                <a:hlinkClick r:id="rId25">
                  <a:extLst>
                    <a:ext uri="{A12FA001-AC4F-418D-AE19-62706E023703}">
                      <ahyp:hlinkClr xmlns:ahyp="http://schemas.microsoft.com/office/drawing/2018/hyperlinkcolor" val="tx"/>
                    </a:ext>
                  </a:extLst>
                </a:hlinkClick>
              </a:rPr>
              <a:t>benito.berber@natixis.com</a:t>
            </a:r>
            <a:endParaRPr lang="en-US" sz="600" b="0">
              <a:solidFill>
                <a:schemeClr val="tx2"/>
              </a:solidFill>
              <a:latin typeface="Arial Narrow" panose="020B0606020202030204" pitchFamily="34" charset="0"/>
              <a:ea typeface="Roboto" charset="0"/>
              <a:cs typeface="Roboto" charset="0"/>
            </a:endParaRPr>
          </a:p>
          <a:p>
            <a:pPr>
              <a:spcBef>
                <a:spcPts val="0"/>
              </a:spcBef>
            </a:pPr>
            <a:endParaRPr lang="en-US" sz="600" b="0">
              <a:solidFill>
                <a:schemeClr val="tx2"/>
              </a:solidFill>
              <a:latin typeface="Arial Narrow" panose="020B0606020202030204" pitchFamily="34" charset="0"/>
              <a:ea typeface="Roboto" charset="0"/>
              <a:cs typeface="Roboto" charset="0"/>
            </a:endParaRPr>
          </a:p>
        </p:txBody>
      </p:sp>
      <p:sp>
        <p:nvSpPr>
          <p:cNvPr id="58" name="Rectangle 57">
            <a:extLst>
              <a:ext uri="{FF2B5EF4-FFF2-40B4-BE49-F238E27FC236}">
                <a16:creationId xmlns:a16="http://schemas.microsoft.com/office/drawing/2014/main" id="{FD4AFB05-0BA8-9D10-0588-22D004BE48F7}"/>
              </a:ext>
            </a:extLst>
          </p:cNvPr>
          <p:cNvSpPr/>
          <p:nvPr/>
        </p:nvSpPr>
        <p:spPr>
          <a:xfrm>
            <a:off x="6993326" y="3600386"/>
            <a:ext cx="865810" cy="13614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defTabSz="914378"/>
            <a:r>
              <a:rPr lang="en-US" altLang="fr-FR" sz="600" b="1">
                <a:solidFill>
                  <a:schemeClr val="tx2"/>
                </a:solidFill>
                <a:latin typeface="Arial Narrow" panose="020B0606020202030204" pitchFamily="34" charset="0"/>
              </a:rPr>
              <a:t>Chief Economist Americas </a:t>
            </a:r>
          </a:p>
        </p:txBody>
      </p:sp>
      <p:sp>
        <p:nvSpPr>
          <p:cNvPr id="59" name="Rectangle 58">
            <a:extLst>
              <a:ext uri="{FF2B5EF4-FFF2-40B4-BE49-F238E27FC236}">
                <a16:creationId xmlns:a16="http://schemas.microsoft.com/office/drawing/2014/main" id="{F92B9B5A-D977-7470-D47F-F8408F014FEF}"/>
              </a:ext>
            </a:extLst>
          </p:cNvPr>
          <p:cNvSpPr/>
          <p:nvPr/>
        </p:nvSpPr>
        <p:spPr>
          <a:xfrm>
            <a:off x="6993326" y="2374349"/>
            <a:ext cx="1769662" cy="14021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45720" rIns="0" bIns="45720" rtlCol="0" anchor="ctr"/>
          <a:lstStyle/>
          <a:p>
            <a:pPr defTabSz="914378"/>
            <a:r>
              <a:rPr lang="en-US" altLang="fr-FR" sz="600" b="1">
                <a:solidFill>
                  <a:schemeClr val="bg2"/>
                </a:solidFill>
                <a:latin typeface="Arial Narrow"/>
              </a:rPr>
              <a:t>Asia Pacific, Thematic research </a:t>
            </a:r>
            <a:endParaRPr lang="en-US" altLang="fr-FR" sz="600" b="1">
              <a:solidFill>
                <a:schemeClr val="bg2"/>
              </a:solidFill>
              <a:latin typeface="Arial Narrow" panose="020B0606020202030204" pitchFamily="34" charset="0"/>
            </a:endParaRPr>
          </a:p>
        </p:txBody>
      </p:sp>
      <p:sp>
        <p:nvSpPr>
          <p:cNvPr id="60" name="Espace réservé du texte 6">
            <a:extLst>
              <a:ext uri="{FF2B5EF4-FFF2-40B4-BE49-F238E27FC236}">
                <a16:creationId xmlns:a16="http://schemas.microsoft.com/office/drawing/2014/main" id="{16315CBB-3866-6FA9-EDC4-D9C5481D5EB3}"/>
              </a:ext>
            </a:extLst>
          </p:cNvPr>
          <p:cNvSpPr txBox="1">
            <a:spLocks/>
          </p:cNvSpPr>
          <p:nvPr/>
        </p:nvSpPr>
        <p:spPr>
          <a:xfrm>
            <a:off x="5916028" y="3507939"/>
            <a:ext cx="838657" cy="317329"/>
          </a:xfrm>
          <a:prstGeom prst="rect">
            <a:avLst/>
          </a:prstGeom>
        </p:spPr>
        <p:txBody>
          <a:bodyPr lIns="36000" tIns="0" rIns="0" bIns="0"/>
          <a:lstStyle>
            <a:lvl1pPr marL="0" indent="0" algn="l" defTabSz="685800" rtl="0" eaLnBrk="1" latinLnBrk="0" hangingPunct="1">
              <a:lnSpc>
                <a:spcPct val="100000"/>
              </a:lnSpc>
              <a:spcBef>
                <a:spcPts val="300"/>
              </a:spcBef>
              <a:buFont typeface="Arial" panose="020B0604020202020204" pitchFamily="34" charset="0"/>
              <a:buNone/>
              <a:defRPr sz="1600" b="1" kern="1200">
                <a:solidFill>
                  <a:schemeClr val="tx1">
                    <a:lumMod val="65000"/>
                    <a:lumOff val="35000"/>
                  </a:schemeClr>
                </a:solidFill>
                <a:latin typeface="+mn-lt"/>
                <a:ea typeface="+mn-ea"/>
                <a:cs typeface="+mn-cs"/>
              </a:defRPr>
            </a:lvl1pPr>
            <a:lvl2pPr marL="0" indent="0" algn="l" defTabSz="685800" rtl="0" eaLnBrk="1" latinLnBrk="0" hangingPunct="1">
              <a:lnSpc>
                <a:spcPct val="100000"/>
              </a:lnSpc>
              <a:spcBef>
                <a:spcPts val="300"/>
              </a:spcBef>
              <a:buFont typeface="Arial" panose="020B0604020202020204" pitchFamily="34" charset="0"/>
              <a:buNone/>
              <a:defRPr sz="1600" b="0" kern="1200">
                <a:solidFill>
                  <a:schemeClr val="accent1"/>
                </a:solidFill>
                <a:latin typeface="+mn-lt"/>
                <a:ea typeface="+mn-ea"/>
                <a:cs typeface="+mn-cs"/>
              </a:defRPr>
            </a:lvl2pPr>
            <a:lvl3pPr marL="177800" indent="-177800" algn="l" defTabSz="685800" rtl="0" eaLnBrk="1" latinLnBrk="0" hangingPunct="1">
              <a:lnSpc>
                <a:spcPct val="100000"/>
              </a:lnSpc>
              <a:spcBef>
                <a:spcPts val="300"/>
              </a:spcBef>
              <a:buClr>
                <a:schemeClr val="accent1"/>
              </a:buClr>
              <a:buFont typeface="Arial" panose="020B0604020202020204" pitchFamily="34" charset="0"/>
              <a:buChar char="►"/>
              <a:defRPr sz="1400" b="0" kern="1200" cap="none" baseline="0">
                <a:solidFill>
                  <a:schemeClr val="tx1"/>
                </a:solidFill>
                <a:latin typeface="+mn-lt"/>
                <a:ea typeface="+mn-ea"/>
                <a:cs typeface="+mn-cs"/>
              </a:defRPr>
            </a:lvl3pPr>
            <a:lvl4pPr marL="450850" indent="-184150" algn="l" defTabSz="685800" rtl="0" eaLnBrk="1" latinLnBrk="0" hangingPunct="1">
              <a:lnSpc>
                <a:spcPct val="100000"/>
              </a:lnSpc>
              <a:spcBef>
                <a:spcPts val="300"/>
              </a:spcBef>
              <a:buClr>
                <a:schemeClr val="accent1"/>
              </a:buClr>
              <a:buFont typeface="Wingdings" panose="05000000000000000000" pitchFamily="2" charset="2"/>
              <a:buChar char="§"/>
              <a:defRPr sz="1200" kern="1200">
                <a:solidFill>
                  <a:schemeClr val="tx1"/>
                </a:solidFill>
                <a:latin typeface="+mn-lt"/>
                <a:ea typeface="+mn-ea"/>
                <a:cs typeface="+mn-cs"/>
              </a:defRPr>
            </a:lvl4pPr>
            <a:lvl5pPr marL="628650" indent="-177800" algn="l" defTabSz="685800" rtl="0" eaLnBrk="1" latinLnBrk="0" hangingPunct="1">
              <a:lnSpc>
                <a:spcPct val="100000"/>
              </a:lnSpc>
              <a:spcBef>
                <a:spcPts val="300"/>
              </a:spcBef>
              <a:buClr>
                <a:schemeClr val="accent1"/>
              </a:buClr>
              <a:buSzPct val="80000"/>
              <a:buFont typeface="Wingdings 3" panose="05040102010807070707" pitchFamily="18" charset="2"/>
              <a:buChar char=""/>
              <a:defRPr sz="1100" kern="1200">
                <a:solidFill>
                  <a:schemeClr val="tx1"/>
                </a:solidFill>
                <a:latin typeface="+mn-lt"/>
                <a:ea typeface="+mn-ea"/>
                <a:cs typeface="+mn-cs"/>
              </a:defRPr>
            </a:lvl5pPr>
            <a:lvl6pPr marL="806450" indent="-177800" algn="l" defTabSz="685800" rtl="0" eaLnBrk="1" latinLnBrk="0" hangingPunct="1">
              <a:lnSpc>
                <a:spcPct val="100000"/>
              </a:lnSpc>
              <a:spcBef>
                <a:spcPts val="300"/>
              </a:spcBef>
              <a:buClr>
                <a:schemeClr val="accent1"/>
              </a:buClr>
              <a:buFont typeface="Wingdings" panose="05000000000000000000" pitchFamily="2" charset="2"/>
              <a:buChar char="§"/>
              <a:defRPr sz="10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0"/>
              </a:spcBef>
            </a:pPr>
            <a:r>
              <a:rPr lang="en-US" sz="600">
                <a:solidFill>
                  <a:schemeClr val="tx2"/>
                </a:solidFill>
                <a:latin typeface="Arial Narrow" panose="020B0606020202030204" pitchFamily="34" charset="0"/>
                <a:ea typeface="Roboto" charset="0"/>
                <a:cs typeface="Roboto" charset="0"/>
              </a:rPr>
              <a:t>Samy </a:t>
            </a:r>
            <a:r>
              <a:rPr lang="en-US" sz="600" err="1">
                <a:solidFill>
                  <a:schemeClr val="tx2"/>
                </a:solidFill>
                <a:latin typeface="Arial Narrow" panose="020B0606020202030204" pitchFamily="34" charset="0"/>
                <a:ea typeface="Roboto" charset="0"/>
                <a:cs typeface="Roboto" charset="0"/>
              </a:rPr>
              <a:t>Lakhdari</a:t>
            </a:r>
            <a:r>
              <a:rPr lang="en-US" sz="600">
                <a:solidFill>
                  <a:schemeClr val="tx2"/>
                </a:solidFill>
                <a:latin typeface="Arial Narrow" panose="020B0606020202030204" pitchFamily="34" charset="0"/>
                <a:ea typeface="Roboto" charset="0"/>
                <a:cs typeface="Roboto" charset="0"/>
              </a:rPr>
              <a:t> </a:t>
            </a:r>
          </a:p>
          <a:p>
            <a:pPr>
              <a:spcBef>
                <a:spcPts val="0"/>
              </a:spcBef>
            </a:pPr>
            <a:r>
              <a:rPr lang="en-US" sz="600" b="0">
                <a:solidFill>
                  <a:schemeClr val="tx2"/>
                </a:solidFill>
                <a:latin typeface="Arial Narrow" panose="020B0606020202030204" pitchFamily="34" charset="0"/>
                <a:ea typeface="Roboto" charset="0"/>
                <a:cs typeface="Roboto" charset="0"/>
              </a:rPr>
              <a:t>+33 1 58 55 24 45</a:t>
            </a:r>
          </a:p>
          <a:p>
            <a:pPr>
              <a:spcBef>
                <a:spcPts val="0"/>
              </a:spcBef>
            </a:pPr>
            <a:r>
              <a:rPr lang="en-US" sz="600" b="0">
                <a:solidFill>
                  <a:schemeClr val="tx2"/>
                </a:solidFill>
                <a:latin typeface="Arial Narrow" panose="020B0606020202030204" pitchFamily="34" charset="0"/>
                <a:ea typeface="Roboto" charset="0"/>
                <a:cs typeface="Roboto" charset="0"/>
                <a:hlinkClick r:id="rId26">
                  <a:extLst>
                    <a:ext uri="{A12FA001-AC4F-418D-AE19-62706E023703}">
                      <ahyp:hlinkClr xmlns:ahyp="http://schemas.microsoft.com/office/drawing/2018/hyperlinkcolor" val="tx"/>
                    </a:ext>
                  </a:extLst>
                </a:hlinkClick>
              </a:rPr>
              <a:t>samy.lakhdari@natixis.com</a:t>
            </a:r>
            <a:endParaRPr lang="en-US" sz="600" b="0">
              <a:solidFill>
                <a:schemeClr val="tx2"/>
              </a:solidFill>
              <a:latin typeface="Arial Narrow" panose="020B0606020202030204" pitchFamily="34" charset="0"/>
              <a:ea typeface="Roboto" charset="0"/>
              <a:cs typeface="Roboto" charset="0"/>
            </a:endParaRPr>
          </a:p>
        </p:txBody>
      </p:sp>
      <p:sp>
        <p:nvSpPr>
          <p:cNvPr id="61" name="Espace réservé du texte 6">
            <a:extLst>
              <a:ext uri="{FF2B5EF4-FFF2-40B4-BE49-F238E27FC236}">
                <a16:creationId xmlns:a16="http://schemas.microsoft.com/office/drawing/2014/main" id="{C5C6DBBC-30FF-1BE6-5211-E78B0C5C72CB}"/>
              </a:ext>
            </a:extLst>
          </p:cNvPr>
          <p:cNvSpPr txBox="1">
            <a:spLocks/>
          </p:cNvSpPr>
          <p:nvPr/>
        </p:nvSpPr>
        <p:spPr>
          <a:xfrm>
            <a:off x="2627503" y="3507939"/>
            <a:ext cx="1054017" cy="317329"/>
          </a:xfrm>
          <a:prstGeom prst="rect">
            <a:avLst/>
          </a:prstGeom>
        </p:spPr>
        <p:txBody>
          <a:bodyPr lIns="36000" tIns="0" rIns="0" bIns="0"/>
          <a:lstStyle>
            <a:lvl1pPr marL="0" indent="0" algn="l" defTabSz="685800" rtl="0" eaLnBrk="1" latinLnBrk="0" hangingPunct="1">
              <a:lnSpc>
                <a:spcPct val="100000"/>
              </a:lnSpc>
              <a:spcBef>
                <a:spcPts val="300"/>
              </a:spcBef>
              <a:buFont typeface="Arial" panose="020B0604020202020204" pitchFamily="34" charset="0"/>
              <a:buNone/>
              <a:defRPr sz="1600" b="1" kern="1200">
                <a:solidFill>
                  <a:schemeClr val="tx1">
                    <a:lumMod val="65000"/>
                    <a:lumOff val="35000"/>
                  </a:schemeClr>
                </a:solidFill>
                <a:latin typeface="+mn-lt"/>
                <a:ea typeface="+mn-ea"/>
                <a:cs typeface="+mn-cs"/>
              </a:defRPr>
            </a:lvl1pPr>
            <a:lvl2pPr marL="0" indent="0" algn="l" defTabSz="685800" rtl="0" eaLnBrk="1" latinLnBrk="0" hangingPunct="1">
              <a:lnSpc>
                <a:spcPct val="100000"/>
              </a:lnSpc>
              <a:spcBef>
                <a:spcPts val="300"/>
              </a:spcBef>
              <a:buFont typeface="Arial" panose="020B0604020202020204" pitchFamily="34" charset="0"/>
              <a:buNone/>
              <a:defRPr sz="1600" b="0" kern="1200">
                <a:solidFill>
                  <a:schemeClr val="accent1"/>
                </a:solidFill>
                <a:latin typeface="+mn-lt"/>
                <a:ea typeface="+mn-ea"/>
                <a:cs typeface="+mn-cs"/>
              </a:defRPr>
            </a:lvl2pPr>
            <a:lvl3pPr marL="177800" indent="-177800" algn="l" defTabSz="685800" rtl="0" eaLnBrk="1" latinLnBrk="0" hangingPunct="1">
              <a:lnSpc>
                <a:spcPct val="100000"/>
              </a:lnSpc>
              <a:spcBef>
                <a:spcPts val="300"/>
              </a:spcBef>
              <a:buClr>
                <a:schemeClr val="accent1"/>
              </a:buClr>
              <a:buFont typeface="Arial" panose="020B0604020202020204" pitchFamily="34" charset="0"/>
              <a:buChar char="►"/>
              <a:defRPr sz="1400" b="0" kern="1200" cap="none" baseline="0">
                <a:solidFill>
                  <a:schemeClr val="tx1"/>
                </a:solidFill>
                <a:latin typeface="+mn-lt"/>
                <a:ea typeface="+mn-ea"/>
                <a:cs typeface="+mn-cs"/>
              </a:defRPr>
            </a:lvl3pPr>
            <a:lvl4pPr marL="450850" indent="-184150" algn="l" defTabSz="685800" rtl="0" eaLnBrk="1" latinLnBrk="0" hangingPunct="1">
              <a:lnSpc>
                <a:spcPct val="100000"/>
              </a:lnSpc>
              <a:spcBef>
                <a:spcPts val="300"/>
              </a:spcBef>
              <a:buClr>
                <a:schemeClr val="accent1"/>
              </a:buClr>
              <a:buFont typeface="Wingdings" panose="05000000000000000000" pitchFamily="2" charset="2"/>
              <a:buChar char="§"/>
              <a:defRPr sz="1200" kern="1200">
                <a:solidFill>
                  <a:schemeClr val="tx1"/>
                </a:solidFill>
                <a:latin typeface="+mn-lt"/>
                <a:ea typeface="+mn-ea"/>
                <a:cs typeface="+mn-cs"/>
              </a:defRPr>
            </a:lvl4pPr>
            <a:lvl5pPr marL="628650" indent="-177800" algn="l" defTabSz="685800" rtl="0" eaLnBrk="1" latinLnBrk="0" hangingPunct="1">
              <a:lnSpc>
                <a:spcPct val="100000"/>
              </a:lnSpc>
              <a:spcBef>
                <a:spcPts val="300"/>
              </a:spcBef>
              <a:buClr>
                <a:schemeClr val="accent1"/>
              </a:buClr>
              <a:buSzPct val="80000"/>
              <a:buFont typeface="Wingdings 3" panose="05040102010807070707" pitchFamily="18" charset="2"/>
              <a:buChar char=""/>
              <a:defRPr sz="1100" kern="1200">
                <a:solidFill>
                  <a:schemeClr val="tx1"/>
                </a:solidFill>
                <a:latin typeface="+mn-lt"/>
                <a:ea typeface="+mn-ea"/>
                <a:cs typeface="+mn-cs"/>
              </a:defRPr>
            </a:lvl5pPr>
            <a:lvl6pPr marL="806450" indent="-177800" algn="l" defTabSz="685800" rtl="0" eaLnBrk="1" latinLnBrk="0" hangingPunct="1">
              <a:lnSpc>
                <a:spcPct val="100000"/>
              </a:lnSpc>
              <a:spcBef>
                <a:spcPts val="300"/>
              </a:spcBef>
              <a:buClr>
                <a:schemeClr val="accent1"/>
              </a:buClr>
              <a:buFont typeface="Wingdings" panose="05000000000000000000" pitchFamily="2" charset="2"/>
              <a:buChar char="§"/>
              <a:defRPr sz="10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0"/>
              </a:spcBef>
            </a:pPr>
            <a:r>
              <a:rPr lang="en-US" sz="600">
                <a:solidFill>
                  <a:schemeClr val="tx2"/>
                </a:solidFill>
                <a:latin typeface="Arial Narrow" panose="020B0606020202030204" pitchFamily="34" charset="0"/>
                <a:ea typeface="Roboto" charset="0"/>
                <a:cs typeface="Roboto" charset="0"/>
              </a:rPr>
              <a:t>Thierry </a:t>
            </a:r>
            <a:r>
              <a:rPr lang="en-US" sz="600" err="1">
                <a:solidFill>
                  <a:schemeClr val="tx2"/>
                </a:solidFill>
                <a:latin typeface="Arial Narrow" panose="020B0606020202030204" pitchFamily="34" charset="0"/>
                <a:ea typeface="Roboto" charset="0"/>
                <a:cs typeface="Roboto" charset="0"/>
              </a:rPr>
              <a:t>Cherel</a:t>
            </a:r>
            <a:endParaRPr lang="en-US" sz="600">
              <a:solidFill>
                <a:schemeClr val="tx2"/>
              </a:solidFill>
              <a:latin typeface="Arial Narrow" panose="020B0606020202030204" pitchFamily="34" charset="0"/>
              <a:ea typeface="Roboto" charset="0"/>
              <a:cs typeface="Roboto" charset="0"/>
            </a:endParaRPr>
          </a:p>
          <a:p>
            <a:pPr>
              <a:spcBef>
                <a:spcPts val="0"/>
              </a:spcBef>
            </a:pPr>
            <a:r>
              <a:rPr lang="en-US" sz="600" b="0">
                <a:solidFill>
                  <a:schemeClr val="tx2"/>
                </a:solidFill>
                <a:latin typeface="Arial Narrow" panose="020B0606020202030204" pitchFamily="34" charset="0"/>
                <a:ea typeface="Roboto" charset="0"/>
                <a:cs typeface="Roboto" charset="0"/>
              </a:rPr>
              <a:t>+33 1 58 55 14 68</a:t>
            </a:r>
          </a:p>
          <a:p>
            <a:pPr>
              <a:spcBef>
                <a:spcPts val="0"/>
              </a:spcBef>
            </a:pPr>
            <a:r>
              <a:rPr lang="en-US" sz="600" b="0">
                <a:solidFill>
                  <a:schemeClr val="tx2"/>
                </a:solidFill>
                <a:latin typeface="Arial Narrow" panose="020B0606020202030204" pitchFamily="34" charset="0"/>
                <a:ea typeface="Roboto" charset="0"/>
                <a:cs typeface="Roboto" charset="0"/>
                <a:hlinkClick r:id="rId27">
                  <a:extLst>
                    <a:ext uri="{A12FA001-AC4F-418D-AE19-62706E023703}">
                      <ahyp:hlinkClr xmlns:ahyp="http://schemas.microsoft.com/office/drawing/2018/hyperlinkcolor" val="tx"/>
                    </a:ext>
                  </a:extLst>
                </a:hlinkClick>
              </a:rPr>
              <a:t>thierry.cherel@natixis.com</a:t>
            </a:r>
            <a:endParaRPr lang="en-US" sz="600" b="0">
              <a:solidFill>
                <a:schemeClr val="tx2"/>
              </a:solidFill>
              <a:latin typeface="Arial Narrow" panose="020B0606020202030204" pitchFamily="34" charset="0"/>
              <a:ea typeface="Roboto" charset="0"/>
              <a:cs typeface="Roboto" charset="0"/>
            </a:endParaRPr>
          </a:p>
          <a:p>
            <a:pPr>
              <a:spcBef>
                <a:spcPts val="0"/>
              </a:spcBef>
            </a:pPr>
            <a:endParaRPr lang="en-US" sz="600" b="0">
              <a:solidFill>
                <a:schemeClr val="tx2"/>
              </a:solidFill>
              <a:latin typeface="Arial Narrow" panose="020B0606020202030204" pitchFamily="34" charset="0"/>
              <a:ea typeface="Roboto" charset="0"/>
              <a:cs typeface="Roboto" charset="0"/>
            </a:endParaRPr>
          </a:p>
        </p:txBody>
      </p:sp>
      <p:sp>
        <p:nvSpPr>
          <p:cNvPr id="62" name="Espace réservé du texte 6">
            <a:extLst>
              <a:ext uri="{FF2B5EF4-FFF2-40B4-BE49-F238E27FC236}">
                <a16:creationId xmlns:a16="http://schemas.microsoft.com/office/drawing/2014/main" id="{7650A3B8-0636-06B2-180A-8465FA4AE075}"/>
              </a:ext>
            </a:extLst>
          </p:cNvPr>
          <p:cNvSpPr txBox="1">
            <a:spLocks/>
          </p:cNvSpPr>
          <p:nvPr/>
        </p:nvSpPr>
        <p:spPr>
          <a:xfrm>
            <a:off x="1444286" y="2510623"/>
            <a:ext cx="989160" cy="317329"/>
          </a:xfrm>
          <a:prstGeom prst="rect">
            <a:avLst/>
          </a:prstGeom>
        </p:spPr>
        <p:txBody>
          <a:bodyPr lIns="36000" tIns="0" rIns="0" bIns="0"/>
          <a:lstStyle>
            <a:lvl1pPr marL="0" indent="0" algn="l" defTabSz="685800" rtl="0" eaLnBrk="1" latinLnBrk="0" hangingPunct="1">
              <a:lnSpc>
                <a:spcPct val="100000"/>
              </a:lnSpc>
              <a:spcBef>
                <a:spcPts val="300"/>
              </a:spcBef>
              <a:buFont typeface="Arial" panose="020B0604020202020204" pitchFamily="34" charset="0"/>
              <a:buNone/>
              <a:defRPr sz="1600" b="1" kern="1200">
                <a:solidFill>
                  <a:schemeClr val="tx1">
                    <a:lumMod val="65000"/>
                    <a:lumOff val="35000"/>
                  </a:schemeClr>
                </a:solidFill>
                <a:latin typeface="+mn-lt"/>
                <a:ea typeface="+mn-ea"/>
                <a:cs typeface="+mn-cs"/>
              </a:defRPr>
            </a:lvl1pPr>
            <a:lvl2pPr marL="0" indent="0" algn="l" defTabSz="685800" rtl="0" eaLnBrk="1" latinLnBrk="0" hangingPunct="1">
              <a:lnSpc>
                <a:spcPct val="100000"/>
              </a:lnSpc>
              <a:spcBef>
                <a:spcPts val="300"/>
              </a:spcBef>
              <a:buFont typeface="Arial" panose="020B0604020202020204" pitchFamily="34" charset="0"/>
              <a:buNone/>
              <a:defRPr sz="1600" b="0" kern="1200">
                <a:solidFill>
                  <a:schemeClr val="accent1"/>
                </a:solidFill>
                <a:latin typeface="+mn-lt"/>
                <a:ea typeface="+mn-ea"/>
                <a:cs typeface="+mn-cs"/>
              </a:defRPr>
            </a:lvl2pPr>
            <a:lvl3pPr marL="177800" indent="-177800" algn="l" defTabSz="685800" rtl="0" eaLnBrk="1" latinLnBrk="0" hangingPunct="1">
              <a:lnSpc>
                <a:spcPct val="100000"/>
              </a:lnSpc>
              <a:spcBef>
                <a:spcPts val="300"/>
              </a:spcBef>
              <a:buClr>
                <a:schemeClr val="accent1"/>
              </a:buClr>
              <a:buFont typeface="Arial" panose="020B0604020202020204" pitchFamily="34" charset="0"/>
              <a:buChar char="►"/>
              <a:defRPr sz="1400" b="0" kern="1200" cap="none" baseline="0">
                <a:solidFill>
                  <a:schemeClr val="tx1"/>
                </a:solidFill>
                <a:latin typeface="+mn-lt"/>
                <a:ea typeface="+mn-ea"/>
                <a:cs typeface="+mn-cs"/>
              </a:defRPr>
            </a:lvl3pPr>
            <a:lvl4pPr marL="450850" indent="-184150" algn="l" defTabSz="685800" rtl="0" eaLnBrk="1" latinLnBrk="0" hangingPunct="1">
              <a:lnSpc>
                <a:spcPct val="100000"/>
              </a:lnSpc>
              <a:spcBef>
                <a:spcPts val="300"/>
              </a:spcBef>
              <a:buClr>
                <a:schemeClr val="accent1"/>
              </a:buClr>
              <a:buFont typeface="Wingdings" panose="05000000000000000000" pitchFamily="2" charset="2"/>
              <a:buChar char="§"/>
              <a:defRPr sz="1200" kern="1200">
                <a:solidFill>
                  <a:schemeClr val="tx1"/>
                </a:solidFill>
                <a:latin typeface="+mn-lt"/>
                <a:ea typeface="+mn-ea"/>
                <a:cs typeface="+mn-cs"/>
              </a:defRPr>
            </a:lvl4pPr>
            <a:lvl5pPr marL="628650" indent="-177800" algn="l" defTabSz="685800" rtl="0" eaLnBrk="1" latinLnBrk="0" hangingPunct="1">
              <a:lnSpc>
                <a:spcPct val="100000"/>
              </a:lnSpc>
              <a:spcBef>
                <a:spcPts val="300"/>
              </a:spcBef>
              <a:buClr>
                <a:schemeClr val="accent1"/>
              </a:buClr>
              <a:buSzPct val="80000"/>
              <a:buFont typeface="Wingdings 3" panose="05040102010807070707" pitchFamily="18" charset="2"/>
              <a:buChar char=""/>
              <a:defRPr sz="1100" kern="1200">
                <a:solidFill>
                  <a:schemeClr val="tx1"/>
                </a:solidFill>
                <a:latin typeface="+mn-lt"/>
                <a:ea typeface="+mn-ea"/>
                <a:cs typeface="+mn-cs"/>
              </a:defRPr>
            </a:lvl5pPr>
            <a:lvl6pPr marL="806450" indent="-177800" algn="l" defTabSz="685800" rtl="0" eaLnBrk="1" latinLnBrk="0" hangingPunct="1">
              <a:lnSpc>
                <a:spcPct val="100000"/>
              </a:lnSpc>
              <a:spcBef>
                <a:spcPts val="300"/>
              </a:spcBef>
              <a:buClr>
                <a:schemeClr val="accent1"/>
              </a:buClr>
              <a:buFont typeface="Wingdings" panose="05000000000000000000" pitchFamily="2" charset="2"/>
              <a:buChar char="§"/>
              <a:defRPr sz="10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0"/>
              </a:spcBef>
            </a:pPr>
            <a:r>
              <a:rPr lang="en-US" sz="600">
                <a:solidFill>
                  <a:schemeClr val="tx2"/>
                </a:solidFill>
                <a:latin typeface="Arial Narrow" panose="020B0606020202030204" pitchFamily="34" charset="0"/>
                <a:ea typeface="Roboto" charset="0"/>
                <a:cs typeface="Roboto" charset="0"/>
              </a:rPr>
              <a:t>Theophile Legrand</a:t>
            </a:r>
          </a:p>
          <a:p>
            <a:pPr>
              <a:spcBef>
                <a:spcPts val="0"/>
              </a:spcBef>
            </a:pPr>
            <a:r>
              <a:rPr lang="en-US" sz="600" b="0">
                <a:solidFill>
                  <a:schemeClr val="tx2"/>
                </a:solidFill>
                <a:latin typeface="Arial Narrow" panose="020B0606020202030204" pitchFamily="34" charset="0"/>
                <a:ea typeface="Roboto" charset="0"/>
                <a:cs typeface="Roboto" charset="0"/>
              </a:rPr>
              <a:t>+33 1 58 55 44 14</a:t>
            </a:r>
          </a:p>
          <a:p>
            <a:pPr>
              <a:spcBef>
                <a:spcPts val="0"/>
              </a:spcBef>
            </a:pPr>
            <a:r>
              <a:rPr lang="en-US" sz="600" b="0" u="sng">
                <a:solidFill>
                  <a:schemeClr val="tx2"/>
                </a:solidFill>
                <a:latin typeface="Arial Narrow" panose="020B0606020202030204" pitchFamily="34" charset="0"/>
                <a:ea typeface="Roboto" charset="0"/>
                <a:cs typeface="Roboto" charset="0"/>
              </a:rPr>
              <a:t>theophile.legrand@natixis.com</a:t>
            </a:r>
          </a:p>
        </p:txBody>
      </p:sp>
      <p:sp>
        <p:nvSpPr>
          <p:cNvPr id="63" name="Espace réservé du texte 6">
            <a:extLst>
              <a:ext uri="{FF2B5EF4-FFF2-40B4-BE49-F238E27FC236}">
                <a16:creationId xmlns:a16="http://schemas.microsoft.com/office/drawing/2014/main" id="{84C10374-D38E-5A89-52BA-98918EE5B83D}"/>
              </a:ext>
            </a:extLst>
          </p:cNvPr>
          <p:cNvSpPr txBox="1">
            <a:spLocks/>
          </p:cNvSpPr>
          <p:nvPr/>
        </p:nvSpPr>
        <p:spPr>
          <a:xfrm>
            <a:off x="3678682" y="2515786"/>
            <a:ext cx="891015" cy="317329"/>
          </a:xfrm>
          <a:prstGeom prst="rect">
            <a:avLst/>
          </a:prstGeom>
        </p:spPr>
        <p:txBody>
          <a:bodyPr lIns="36000" tIns="0" rIns="0" bIns="0"/>
          <a:lstStyle>
            <a:lvl1pPr marL="0" indent="0" algn="l" defTabSz="685800" rtl="0" eaLnBrk="1" latinLnBrk="0" hangingPunct="1">
              <a:lnSpc>
                <a:spcPct val="100000"/>
              </a:lnSpc>
              <a:spcBef>
                <a:spcPts val="300"/>
              </a:spcBef>
              <a:buFont typeface="Arial" panose="020B0604020202020204" pitchFamily="34" charset="0"/>
              <a:buNone/>
              <a:defRPr sz="1600" b="1" kern="1200">
                <a:solidFill>
                  <a:schemeClr val="tx1">
                    <a:lumMod val="65000"/>
                    <a:lumOff val="35000"/>
                  </a:schemeClr>
                </a:solidFill>
                <a:latin typeface="+mn-lt"/>
                <a:ea typeface="+mn-ea"/>
                <a:cs typeface="+mn-cs"/>
              </a:defRPr>
            </a:lvl1pPr>
            <a:lvl2pPr marL="0" indent="0" algn="l" defTabSz="685800" rtl="0" eaLnBrk="1" latinLnBrk="0" hangingPunct="1">
              <a:lnSpc>
                <a:spcPct val="100000"/>
              </a:lnSpc>
              <a:spcBef>
                <a:spcPts val="300"/>
              </a:spcBef>
              <a:buFont typeface="Arial" panose="020B0604020202020204" pitchFamily="34" charset="0"/>
              <a:buNone/>
              <a:defRPr sz="1600" b="0" kern="1200">
                <a:solidFill>
                  <a:schemeClr val="accent1"/>
                </a:solidFill>
                <a:latin typeface="+mn-lt"/>
                <a:ea typeface="+mn-ea"/>
                <a:cs typeface="+mn-cs"/>
              </a:defRPr>
            </a:lvl2pPr>
            <a:lvl3pPr marL="177800" indent="-177800" algn="l" defTabSz="685800" rtl="0" eaLnBrk="1" latinLnBrk="0" hangingPunct="1">
              <a:lnSpc>
                <a:spcPct val="100000"/>
              </a:lnSpc>
              <a:spcBef>
                <a:spcPts val="300"/>
              </a:spcBef>
              <a:buClr>
                <a:schemeClr val="accent1"/>
              </a:buClr>
              <a:buFont typeface="Arial" panose="020B0604020202020204" pitchFamily="34" charset="0"/>
              <a:buChar char="►"/>
              <a:defRPr sz="1400" b="0" kern="1200" cap="none" baseline="0">
                <a:solidFill>
                  <a:schemeClr val="tx1"/>
                </a:solidFill>
                <a:latin typeface="+mn-lt"/>
                <a:ea typeface="+mn-ea"/>
                <a:cs typeface="+mn-cs"/>
              </a:defRPr>
            </a:lvl3pPr>
            <a:lvl4pPr marL="450850" indent="-184150" algn="l" defTabSz="685800" rtl="0" eaLnBrk="1" latinLnBrk="0" hangingPunct="1">
              <a:lnSpc>
                <a:spcPct val="100000"/>
              </a:lnSpc>
              <a:spcBef>
                <a:spcPts val="300"/>
              </a:spcBef>
              <a:buClr>
                <a:schemeClr val="accent1"/>
              </a:buClr>
              <a:buFont typeface="Wingdings" panose="05000000000000000000" pitchFamily="2" charset="2"/>
              <a:buChar char="§"/>
              <a:defRPr sz="1200" kern="1200">
                <a:solidFill>
                  <a:schemeClr val="tx1"/>
                </a:solidFill>
                <a:latin typeface="+mn-lt"/>
                <a:ea typeface="+mn-ea"/>
                <a:cs typeface="+mn-cs"/>
              </a:defRPr>
            </a:lvl4pPr>
            <a:lvl5pPr marL="628650" indent="-177800" algn="l" defTabSz="685800" rtl="0" eaLnBrk="1" latinLnBrk="0" hangingPunct="1">
              <a:lnSpc>
                <a:spcPct val="100000"/>
              </a:lnSpc>
              <a:spcBef>
                <a:spcPts val="300"/>
              </a:spcBef>
              <a:buClr>
                <a:schemeClr val="accent1"/>
              </a:buClr>
              <a:buSzPct val="80000"/>
              <a:buFont typeface="Wingdings 3" panose="05040102010807070707" pitchFamily="18" charset="2"/>
              <a:buChar char=""/>
              <a:defRPr sz="1100" kern="1200">
                <a:solidFill>
                  <a:schemeClr val="tx1"/>
                </a:solidFill>
                <a:latin typeface="+mn-lt"/>
                <a:ea typeface="+mn-ea"/>
                <a:cs typeface="+mn-cs"/>
              </a:defRPr>
            </a:lvl5pPr>
            <a:lvl6pPr marL="806450" indent="-177800" algn="l" defTabSz="685800" rtl="0" eaLnBrk="1" latinLnBrk="0" hangingPunct="1">
              <a:lnSpc>
                <a:spcPct val="100000"/>
              </a:lnSpc>
              <a:spcBef>
                <a:spcPts val="300"/>
              </a:spcBef>
              <a:buClr>
                <a:schemeClr val="accent1"/>
              </a:buClr>
              <a:buFont typeface="Wingdings" panose="05000000000000000000" pitchFamily="2" charset="2"/>
              <a:buChar char="§"/>
              <a:defRPr sz="10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0"/>
              </a:spcBef>
            </a:pPr>
            <a:r>
              <a:rPr lang="en-US" sz="600">
                <a:solidFill>
                  <a:schemeClr val="tx2"/>
                </a:solidFill>
                <a:latin typeface="Arial Narrow" panose="020B0606020202030204" pitchFamily="34" charset="0"/>
                <a:ea typeface="Roboto" charset="0"/>
                <a:cs typeface="Roboto" charset="0"/>
              </a:rPr>
              <a:t>Fanny </a:t>
            </a:r>
            <a:r>
              <a:rPr lang="en-US" sz="600" err="1">
                <a:solidFill>
                  <a:schemeClr val="tx2"/>
                </a:solidFill>
                <a:latin typeface="Arial Narrow" panose="020B0606020202030204" pitchFamily="34" charset="0"/>
                <a:ea typeface="Roboto" charset="0"/>
                <a:cs typeface="Roboto" charset="0"/>
              </a:rPr>
              <a:t>Meindre</a:t>
            </a:r>
            <a:r>
              <a:rPr lang="en-US" sz="600">
                <a:solidFill>
                  <a:schemeClr val="tx2"/>
                </a:solidFill>
                <a:latin typeface="Arial Narrow" panose="020B0606020202030204" pitchFamily="34" charset="0"/>
                <a:ea typeface="Roboto" charset="0"/>
                <a:cs typeface="Roboto" charset="0"/>
              </a:rPr>
              <a:t>, </a:t>
            </a:r>
            <a:r>
              <a:rPr lang="en-US" sz="600" err="1">
                <a:solidFill>
                  <a:schemeClr val="tx2"/>
                </a:solidFill>
                <a:latin typeface="Arial Narrow" panose="020B0606020202030204" pitchFamily="34" charset="0"/>
                <a:ea typeface="Roboto" charset="0"/>
                <a:cs typeface="Roboto" charset="0"/>
              </a:rPr>
              <a:t>Phd</a:t>
            </a:r>
            <a:endParaRPr lang="en-US" sz="600">
              <a:solidFill>
                <a:schemeClr val="tx2"/>
              </a:solidFill>
              <a:latin typeface="Arial Narrow" panose="020B0606020202030204" pitchFamily="34" charset="0"/>
              <a:ea typeface="Roboto" charset="0"/>
              <a:cs typeface="Roboto" charset="0"/>
            </a:endParaRPr>
          </a:p>
          <a:p>
            <a:pPr>
              <a:spcBef>
                <a:spcPts val="0"/>
              </a:spcBef>
            </a:pPr>
            <a:r>
              <a:rPr lang="en-US" sz="600" b="0">
                <a:solidFill>
                  <a:schemeClr val="tx2"/>
                </a:solidFill>
                <a:latin typeface="Arial Narrow" panose="020B0606020202030204" pitchFamily="34" charset="0"/>
                <a:ea typeface="Roboto" charset="0"/>
                <a:cs typeface="Roboto" charset="0"/>
              </a:rPr>
              <a:t>+33 1 58 55 28 62</a:t>
            </a:r>
          </a:p>
          <a:p>
            <a:pPr>
              <a:spcBef>
                <a:spcPts val="0"/>
              </a:spcBef>
            </a:pPr>
            <a:r>
              <a:rPr lang="en-US" sz="600" b="0">
                <a:solidFill>
                  <a:schemeClr val="tx2"/>
                </a:solidFill>
                <a:latin typeface="Arial Narrow" panose="020B0606020202030204" pitchFamily="34" charset="0"/>
                <a:ea typeface="Roboto" charset="0"/>
                <a:cs typeface="Roboto" charset="0"/>
                <a:hlinkClick r:id="rId28">
                  <a:extLst>
                    <a:ext uri="{A12FA001-AC4F-418D-AE19-62706E023703}">
                      <ahyp:hlinkClr xmlns:ahyp="http://schemas.microsoft.com/office/drawing/2018/hyperlinkcolor" val="tx"/>
                    </a:ext>
                  </a:extLst>
                </a:hlinkClick>
              </a:rPr>
              <a:t>fanny.meindre@natixis.com</a:t>
            </a:r>
            <a:endParaRPr lang="en-US" sz="600" b="0">
              <a:solidFill>
                <a:schemeClr val="tx2"/>
              </a:solidFill>
              <a:latin typeface="Arial Narrow" panose="020B0606020202030204" pitchFamily="34" charset="0"/>
              <a:ea typeface="Roboto" charset="0"/>
              <a:cs typeface="Roboto" charset="0"/>
            </a:endParaRPr>
          </a:p>
          <a:p>
            <a:pPr>
              <a:spcBef>
                <a:spcPts val="0"/>
              </a:spcBef>
            </a:pPr>
            <a:endParaRPr lang="en-US" sz="600" b="0">
              <a:solidFill>
                <a:schemeClr val="tx2"/>
              </a:solidFill>
              <a:latin typeface="Arial Narrow" panose="020B0606020202030204" pitchFamily="34" charset="0"/>
              <a:ea typeface="Roboto" charset="0"/>
              <a:cs typeface="Roboto" charset="0"/>
            </a:endParaRPr>
          </a:p>
        </p:txBody>
      </p:sp>
      <p:sp>
        <p:nvSpPr>
          <p:cNvPr id="64" name="Rectangle 63">
            <a:extLst>
              <a:ext uri="{FF2B5EF4-FFF2-40B4-BE49-F238E27FC236}">
                <a16:creationId xmlns:a16="http://schemas.microsoft.com/office/drawing/2014/main" id="{592070CC-0080-FE97-2E43-A5603901C780}"/>
              </a:ext>
            </a:extLst>
          </p:cNvPr>
          <p:cNvSpPr/>
          <p:nvPr/>
        </p:nvSpPr>
        <p:spPr>
          <a:xfrm>
            <a:off x="3678682" y="2374348"/>
            <a:ext cx="1052056" cy="13614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defTabSz="914378"/>
            <a:r>
              <a:rPr lang="en-US" altLang="fr-FR" sz="600" b="1">
                <a:solidFill>
                  <a:schemeClr val="bg2"/>
                </a:solidFill>
                <a:latin typeface="Arial Narrow" panose="020B0606020202030204" pitchFamily="34" charset="0"/>
              </a:rPr>
              <a:t>Healthcare</a:t>
            </a:r>
          </a:p>
        </p:txBody>
      </p:sp>
      <p:sp>
        <p:nvSpPr>
          <p:cNvPr id="65" name="Espace réservé du texte 6">
            <a:extLst>
              <a:ext uri="{FF2B5EF4-FFF2-40B4-BE49-F238E27FC236}">
                <a16:creationId xmlns:a16="http://schemas.microsoft.com/office/drawing/2014/main" id="{0FCA1046-4FE0-4C3F-9F57-F6DBCF63F68D}"/>
              </a:ext>
            </a:extLst>
          </p:cNvPr>
          <p:cNvSpPr txBox="1">
            <a:spLocks/>
          </p:cNvSpPr>
          <p:nvPr/>
        </p:nvSpPr>
        <p:spPr>
          <a:xfrm>
            <a:off x="6993326" y="3016719"/>
            <a:ext cx="1029236" cy="317329"/>
          </a:xfrm>
          <a:prstGeom prst="rect">
            <a:avLst/>
          </a:prstGeom>
        </p:spPr>
        <p:txBody>
          <a:bodyPr lIns="36000" tIns="0" rIns="0" bIns="0"/>
          <a:lstStyle>
            <a:lvl1pPr marL="0" indent="0" algn="l" defTabSz="685800" rtl="0" eaLnBrk="1" latinLnBrk="0" hangingPunct="1">
              <a:lnSpc>
                <a:spcPct val="100000"/>
              </a:lnSpc>
              <a:spcBef>
                <a:spcPts val="300"/>
              </a:spcBef>
              <a:buFont typeface="Arial" panose="020B0604020202020204" pitchFamily="34" charset="0"/>
              <a:buNone/>
              <a:defRPr sz="1600" b="1" kern="1200">
                <a:solidFill>
                  <a:schemeClr val="tx1">
                    <a:lumMod val="65000"/>
                    <a:lumOff val="35000"/>
                  </a:schemeClr>
                </a:solidFill>
                <a:latin typeface="+mn-lt"/>
                <a:ea typeface="+mn-ea"/>
                <a:cs typeface="+mn-cs"/>
              </a:defRPr>
            </a:lvl1pPr>
            <a:lvl2pPr marL="0" indent="0" algn="l" defTabSz="685800" rtl="0" eaLnBrk="1" latinLnBrk="0" hangingPunct="1">
              <a:lnSpc>
                <a:spcPct val="100000"/>
              </a:lnSpc>
              <a:spcBef>
                <a:spcPts val="300"/>
              </a:spcBef>
              <a:buFont typeface="Arial" panose="020B0604020202020204" pitchFamily="34" charset="0"/>
              <a:buNone/>
              <a:defRPr sz="1600" b="0" kern="1200">
                <a:solidFill>
                  <a:schemeClr val="accent1"/>
                </a:solidFill>
                <a:latin typeface="+mn-lt"/>
                <a:ea typeface="+mn-ea"/>
                <a:cs typeface="+mn-cs"/>
              </a:defRPr>
            </a:lvl2pPr>
            <a:lvl3pPr marL="177800" indent="-177800" algn="l" defTabSz="685800" rtl="0" eaLnBrk="1" latinLnBrk="0" hangingPunct="1">
              <a:lnSpc>
                <a:spcPct val="100000"/>
              </a:lnSpc>
              <a:spcBef>
                <a:spcPts val="300"/>
              </a:spcBef>
              <a:buClr>
                <a:schemeClr val="accent1"/>
              </a:buClr>
              <a:buFont typeface="Arial" panose="020B0604020202020204" pitchFamily="34" charset="0"/>
              <a:buChar char="►"/>
              <a:defRPr sz="1400" b="0" kern="1200" cap="none" baseline="0">
                <a:solidFill>
                  <a:schemeClr val="tx1"/>
                </a:solidFill>
                <a:latin typeface="+mn-lt"/>
                <a:ea typeface="+mn-ea"/>
                <a:cs typeface="+mn-cs"/>
              </a:defRPr>
            </a:lvl3pPr>
            <a:lvl4pPr marL="450850" indent="-184150" algn="l" defTabSz="685800" rtl="0" eaLnBrk="1" latinLnBrk="0" hangingPunct="1">
              <a:lnSpc>
                <a:spcPct val="100000"/>
              </a:lnSpc>
              <a:spcBef>
                <a:spcPts val="300"/>
              </a:spcBef>
              <a:buClr>
                <a:schemeClr val="accent1"/>
              </a:buClr>
              <a:buFont typeface="Wingdings" panose="05000000000000000000" pitchFamily="2" charset="2"/>
              <a:buChar char="§"/>
              <a:defRPr sz="1200" kern="1200">
                <a:solidFill>
                  <a:schemeClr val="tx1"/>
                </a:solidFill>
                <a:latin typeface="+mn-lt"/>
                <a:ea typeface="+mn-ea"/>
                <a:cs typeface="+mn-cs"/>
              </a:defRPr>
            </a:lvl4pPr>
            <a:lvl5pPr marL="628650" indent="-177800" algn="l" defTabSz="685800" rtl="0" eaLnBrk="1" latinLnBrk="0" hangingPunct="1">
              <a:lnSpc>
                <a:spcPct val="100000"/>
              </a:lnSpc>
              <a:spcBef>
                <a:spcPts val="300"/>
              </a:spcBef>
              <a:buClr>
                <a:schemeClr val="accent1"/>
              </a:buClr>
              <a:buSzPct val="80000"/>
              <a:buFont typeface="Wingdings 3" panose="05040102010807070707" pitchFamily="18" charset="2"/>
              <a:buChar char=""/>
              <a:defRPr sz="1100" kern="1200">
                <a:solidFill>
                  <a:schemeClr val="tx1"/>
                </a:solidFill>
                <a:latin typeface="+mn-lt"/>
                <a:ea typeface="+mn-ea"/>
                <a:cs typeface="+mn-cs"/>
              </a:defRPr>
            </a:lvl5pPr>
            <a:lvl6pPr marL="806450" indent="-177800" algn="l" defTabSz="685800" rtl="0" eaLnBrk="1" latinLnBrk="0" hangingPunct="1">
              <a:lnSpc>
                <a:spcPct val="100000"/>
              </a:lnSpc>
              <a:spcBef>
                <a:spcPts val="300"/>
              </a:spcBef>
              <a:buClr>
                <a:schemeClr val="accent1"/>
              </a:buClr>
              <a:buFont typeface="Wingdings" panose="05000000000000000000" pitchFamily="2" charset="2"/>
              <a:buChar char="§"/>
              <a:defRPr sz="10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0"/>
              </a:spcBef>
            </a:pPr>
            <a:r>
              <a:rPr lang="en-US" sz="600">
                <a:solidFill>
                  <a:schemeClr val="tx2"/>
                </a:solidFill>
                <a:latin typeface="Arial Narrow" panose="020B0606020202030204" pitchFamily="34" charset="0"/>
                <a:ea typeface="Roboto" charset="0"/>
                <a:cs typeface="Roboto" charset="0"/>
              </a:rPr>
              <a:t>Jianwei Xu</a:t>
            </a:r>
          </a:p>
          <a:p>
            <a:pPr>
              <a:spcBef>
                <a:spcPts val="0"/>
              </a:spcBef>
            </a:pPr>
            <a:r>
              <a:rPr lang="en-US" sz="600" b="0">
                <a:solidFill>
                  <a:schemeClr val="tx2"/>
                </a:solidFill>
                <a:latin typeface="Arial Narrow" panose="020B0606020202030204" pitchFamily="34" charset="0"/>
                <a:ea typeface="Roboto" charset="0"/>
                <a:cs typeface="Roboto" charset="0"/>
              </a:rPr>
              <a:t>+852 3900 8034</a:t>
            </a:r>
          </a:p>
          <a:p>
            <a:pPr>
              <a:spcBef>
                <a:spcPts val="0"/>
              </a:spcBef>
            </a:pPr>
            <a:r>
              <a:rPr lang="en-US" sz="600" b="0">
                <a:solidFill>
                  <a:schemeClr val="tx2"/>
                </a:solidFill>
                <a:latin typeface="Arial Narrow" panose="020B0606020202030204" pitchFamily="34" charset="0"/>
                <a:ea typeface="Roboto" charset="0"/>
                <a:cs typeface="Roboto" charset="0"/>
                <a:hlinkClick r:id="rId29">
                  <a:extLst>
                    <a:ext uri="{A12FA001-AC4F-418D-AE19-62706E023703}">
                      <ahyp:hlinkClr xmlns:ahyp="http://schemas.microsoft.com/office/drawing/2018/hyperlinkcolor" val="tx"/>
                    </a:ext>
                  </a:extLst>
                </a:hlinkClick>
              </a:rPr>
              <a:t>jianwei.xu@natixis.com</a:t>
            </a:r>
            <a:endParaRPr lang="en-US" sz="600" b="0">
              <a:solidFill>
                <a:schemeClr val="tx2"/>
              </a:solidFill>
              <a:latin typeface="Arial Narrow" panose="020B0606020202030204" pitchFamily="34" charset="0"/>
              <a:ea typeface="Roboto" charset="0"/>
              <a:cs typeface="Roboto" charset="0"/>
            </a:endParaRPr>
          </a:p>
          <a:p>
            <a:pPr>
              <a:spcBef>
                <a:spcPts val="0"/>
              </a:spcBef>
            </a:pPr>
            <a:endParaRPr lang="en-US" sz="600" b="0">
              <a:solidFill>
                <a:schemeClr val="tx2"/>
              </a:solidFill>
              <a:latin typeface="Arial Narrow" panose="020B0606020202030204" pitchFamily="34" charset="0"/>
              <a:ea typeface="Roboto" charset="0"/>
              <a:cs typeface="Roboto" charset="0"/>
            </a:endParaRPr>
          </a:p>
          <a:p>
            <a:pPr>
              <a:spcBef>
                <a:spcPts val="0"/>
              </a:spcBef>
            </a:pPr>
            <a:endParaRPr lang="en-US" sz="600" b="0">
              <a:solidFill>
                <a:schemeClr val="tx2"/>
              </a:solidFill>
              <a:latin typeface="Arial Narrow" panose="020B0606020202030204" pitchFamily="34" charset="0"/>
              <a:ea typeface="Roboto" charset="0"/>
              <a:cs typeface="Roboto" charset="0"/>
            </a:endParaRPr>
          </a:p>
        </p:txBody>
      </p:sp>
      <p:sp>
        <p:nvSpPr>
          <p:cNvPr id="66" name="Rectangle 65">
            <a:extLst>
              <a:ext uri="{FF2B5EF4-FFF2-40B4-BE49-F238E27FC236}">
                <a16:creationId xmlns:a16="http://schemas.microsoft.com/office/drawing/2014/main" id="{DDDEF582-C4AE-3E7F-029B-4620925C9373}"/>
              </a:ext>
            </a:extLst>
          </p:cNvPr>
          <p:cNvSpPr/>
          <p:nvPr/>
        </p:nvSpPr>
        <p:spPr>
          <a:xfrm>
            <a:off x="6993327" y="2875280"/>
            <a:ext cx="838657" cy="13614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defTabSz="914378"/>
            <a:r>
              <a:rPr lang="en-US" altLang="fr-FR" sz="600" b="1">
                <a:solidFill>
                  <a:schemeClr val="bg2"/>
                </a:solidFill>
                <a:latin typeface="Arial Narrow" panose="020B0606020202030204" pitchFamily="34" charset="0"/>
              </a:rPr>
              <a:t>Greater China</a:t>
            </a:r>
          </a:p>
        </p:txBody>
      </p:sp>
      <p:sp>
        <p:nvSpPr>
          <p:cNvPr id="67" name="Espace réservé du texte 6">
            <a:extLst>
              <a:ext uri="{FF2B5EF4-FFF2-40B4-BE49-F238E27FC236}">
                <a16:creationId xmlns:a16="http://schemas.microsoft.com/office/drawing/2014/main" id="{9F156E23-16D2-CC98-1C3B-FCFD9801B754}"/>
              </a:ext>
            </a:extLst>
          </p:cNvPr>
          <p:cNvSpPr txBox="1">
            <a:spLocks/>
          </p:cNvSpPr>
          <p:nvPr/>
        </p:nvSpPr>
        <p:spPr>
          <a:xfrm>
            <a:off x="6993326" y="4199196"/>
            <a:ext cx="923524" cy="317329"/>
          </a:xfrm>
          <a:prstGeom prst="rect">
            <a:avLst/>
          </a:prstGeom>
        </p:spPr>
        <p:txBody>
          <a:bodyPr lIns="36000" tIns="0" rIns="0" bIns="0"/>
          <a:lstStyle>
            <a:lvl1pPr marL="0" indent="0" algn="l" defTabSz="685800" rtl="0" eaLnBrk="1" latinLnBrk="0" hangingPunct="1">
              <a:lnSpc>
                <a:spcPct val="100000"/>
              </a:lnSpc>
              <a:spcBef>
                <a:spcPts val="300"/>
              </a:spcBef>
              <a:buFont typeface="Arial" panose="020B0604020202020204" pitchFamily="34" charset="0"/>
              <a:buNone/>
              <a:defRPr sz="1600" b="1" kern="1200">
                <a:solidFill>
                  <a:schemeClr val="tx1">
                    <a:lumMod val="65000"/>
                    <a:lumOff val="35000"/>
                  </a:schemeClr>
                </a:solidFill>
                <a:latin typeface="+mn-lt"/>
                <a:ea typeface="+mn-ea"/>
                <a:cs typeface="+mn-cs"/>
              </a:defRPr>
            </a:lvl1pPr>
            <a:lvl2pPr marL="0" indent="0" algn="l" defTabSz="685800" rtl="0" eaLnBrk="1" latinLnBrk="0" hangingPunct="1">
              <a:lnSpc>
                <a:spcPct val="100000"/>
              </a:lnSpc>
              <a:spcBef>
                <a:spcPts val="300"/>
              </a:spcBef>
              <a:buFont typeface="Arial" panose="020B0604020202020204" pitchFamily="34" charset="0"/>
              <a:buNone/>
              <a:defRPr sz="1600" b="0" kern="1200">
                <a:solidFill>
                  <a:schemeClr val="accent1"/>
                </a:solidFill>
                <a:latin typeface="+mn-lt"/>
                <a:ea typeface="+mn-ea"/>
                <a:cs typeface="+mn-cs"/>
              </a:defRPr>
            </a:lvl2pPr>
            <a:lvl3pPr marL="177800" indent="-177800" algn="l" defTabSz="685800" rtl="0" eaLnBrk="1" latinLnBrk="0" hangingPunct="1">
              <a:lnSpc>
                <a:spcPct val="100000"/>
              </a:lnSpc>
              <a:spcBef>
                <a:spcPts val="300"/>
              </a:spcBef>
              <a:buClr>
                <a:schemeClr val="accent1"/>
              </a:buClr>
              <a:buFont typeface="Arial" panose="020B0604020202020204" pitchFamily="34" charset="0"/>
              <a:buChar char="►"/>
              <a:defRPr sz="1400" b="0" kern="1200" cap="none" baseline="0">
                <a:solidFill>
                  <a:schemeClr val="tx1"/>
                </a:solidFill>
                <a:latin typeface="+mn-lt"/>
                <a:ea typeface="+mn-ea"/>
                <a:cs typeface="+mn-cs"/>
              </a:defRPr>
            </a:lvl3pPr>
            <a:lvl4pPr marL="450850" indent="-184150" algn="l" defTabSz="685800" rtl="0" eaLnBrk="1" latinLnBrk="0" hangingPunct="1">
              <a:lnSpc>
                <a:spcPct val="100000"/>
              </a:lnSpc>
              <a:spcBef>
                <a:spcPts val="300"/>
              </a:spcBef>
              <a:buClr>
                <a:schemeClr val="accent1"/>
              </a:buClr>
              <a:buFont typeface="Wingdings" panose="05000000000000000000" pitchFamily="2" charset="2"/>
              <a:buChar char="§"/>
              <a:defRPr sz="1200" kern="1200">
                <a:solidFill>
                  <a:schemeClr val="tx1"/>
                </a:solidFill>
                <a:latin typeface="+mn-lt"/>
                <a:ea typeface="+mn-ea"/>
                <a:cs typeface="+mn-cs"/>
              </a:defRPr>
            </a:lvl4pPr>
            <a:lvl5pPr marL="628650" indent="-177800" algn="l" defTabSz="685800" rtl="0" eaLnBrk="1" latinLnBrk="0" hangingPunct="1">
              <a:lnSpc>
                <a:spcPct val="100000"/>
              </a:lnSpc>
              <a:spcBef>
                <a:spcPts val="300"/>
              </a:spcBef>
              <a:buClr>
                <a:schemeClr val="accent1"/>
              </a:buClr>
              <a:buSzPct val="80000"/>
              <a:buFont typeface="Wingdings 3" panose="05040102010807070707" pitchFamily="18" charset="2"/>
              <a:buChar char=""/>
              <a:defRPr sz="1100" kern="1200">
                <a:solidFill>
                  <a:schemeClr val="tx1"/>
                </a:solidFill>
                <a:latin typeface="+mn-lt"/>
                <a:ea typeface="+mn-ea"/>
                <a:cs typeface="+mn-cs"/>
              </a:defRPr>
            </a:lvl5pPr>
            <a:lvl6pPr marL="806450" indent="-177800" algn="l" defTabSz="685800" rtl="0" eaLnBrk="1" latinLnBrk="0" hangingPunct="1">
              <a:lnSpc>
                <a:spcPct val="100000"/>
              </a:lnSpc>
              <a:spcBef>
                <a:spcPts val="300"/>
              </a:spcBef>
              <a:buClr>
                <a:schemeClr val="accent1"/>
              </a:buClr>
              <a:buFont typeface="Wingdings" panose="05000000000000000000" pitchFamily="2" charset="2"/>
              <a:buChar char="§"/>
              <a:defRPr sz="10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0"/>
              </a:spcBef>
            </a:pPr>
            <a:r>
              <a:rPr lang="en-US" sz="600">
                <a:solidFill>
                  <a:schemeClr val="tx2"/>
                </a:solidFill>
                <a:latin typeface="Arial Narrow" panose="020B0606020202030204" pitchFamily="34" charset="0"/>
                <a:ea typeface="Roboto" charset="0"/>
                <a:cs typeface="Roboto" charset="0"/>
              </a:rPr>
              <a:t>Christopher Hodge </a:t>
            </a:r>
          </a:p>
          <a:p>
            <a:pPr>
              <a:spcBef>
                <a:spcPts val="0"/>
              </a:spcBef>
            </a:pPr>
            <a:r>
              <a:rPr lang="en-US" sz="600" b="0">
                <a:solidFill>
                  <a:schemeClr val="tx2"/>
                </a:solidFill>
                <a:latin typeface="Arial Narrow" panose="020B0606020202030204" pitchFamily="34" charset="0"/>
                <a:ea typeface="Roboto" charset="0"/>
                <a:cs typeface="Roboto" charset="0"/>
              </a:rPr>
              <a:t>+1 212 891 6109</a:t>
            </a:r>
          </a:p>
          <a:p>
            <a:pPr>
              <a:spcBef>
                <a:spcPts val="0"/>
              </a:spcBef>
            </a:pPr>
            <a:r>
              <a:rPr lang="en-US" sz="600" b="0">
                <a:solidFill>
                  <a:schemeClr val="tx2"/>
                </a:solidFill>
                <a:latin typeface="Arial Narrow" panose="020B0606020202030204" pitchFamily="34" charset="0"/>
                <a:ea typeface="Roboto" charset="0"/>
                <a:cs typeface="Roboto" charset="0"/>
                <a:hlinkClick r:id="rId30">
                  <a:extLst>
                    <a:ext uri="{A12FA001-AC4F-418D-AE19-62706E023703}">
                      <ahyp:hlinkClr xmlns:ahyp="http://schemas.microsoft.com/office/drawing/2018/hyperlinkcolor" val="tx"/>
                    </a:ext>
                  </a:extLst>
                </a:hlinkClick>
              </a:rPr>
              <a:t>christopher.hodge@natixis.com</a:t>
            </a:r>
            <a:endParaRPr lang="en-US" sz="600" b="0">
              <a:solidFill>
                <a:schemeClr val="tx2"/>
              </a:solidFill>
              <a:latin typeface="Arial Narrow" panose="020B0606020202030204" pitchFamily="34" charset="0"/>
              <a:ea typeface="Roboto" charset="0"/>
              <a:cs typeface="Roboto" charset="0"/>
            </a:endParaRPr>
          </a:p>
          <a:p>
            <a:pPr>
              <a:spcBef>
                <a:spcPts val="0"/>
              </a:spcBef>
            </a:pPr>
            <a:endParaRPr lang="en-US" sz="600" b="0">
              <a:solidFill>
                <a:schemeClr val="tx2"/>
              </a:solidFill>
              <a:latin typeface="Arial Narrow" panose="020B0606020202030204" pitchFamily="34" charset="0"/>
              <a:ea typeface="Roboto" charset="0"/>
              <a:cs typeface="Roboto" charset="0"/>
            </a:endParaRPr>
          </a:p>
        </p:txBody>
      </p:sp>
      <p:sp>
        <p:nvSpPr>
          <p:cNvPr id="68" name="Rectangle 67">
            <a:extLst>
              <a:ext uri="{FF2B5EF4-FFF2-40B4-BE49-F238E27FC236}">
                <a16:creationId xmlns:a16="http://schemas.microsoft.com/office/drawing/2014/main" id="{D19361BE-A437-B699-D379-07681F4B69A9}"/>
              </a:ext>
            </a:extLst>
          </p:cNvPr>
          <p:cNvSpPr/>
          <p:nvPr/>
        </p:nvSpPr>
        <p:spPr>
          <a:xfrm>
            <a:off x="6993326" y="4062921"/>
            <a:ext cx="865810" cy="13614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defTabSz="914378"/>
            <a:r>
              <a:rPr lang="en-US" altLang="fr-FR" sz="600" b="1">
                <a:solidFill>
                  <a:schemeClr val="tx2"/>
                </a:solidFill>
                <a:latin typeface="Arial Narrow" panose="020B0606020202030204" pitchFamily="34" charset="0"/>
              </a:rPr>
              <a:t>Head US Economist </a:t>
            </a:r>
          </a:p>
        </p:txBody>
      </p:sp>
      <p:sp>
        <p:nvSpPr>
          <p:cNvPr id="69" name="Espace réservé du texte 6">
            <a:extLst>
              <a:ext uri="{FF2B5EF4-FFF2-40B4-BE49-F238E27FC236}">
                <a16:creationId xmlns:a16="http://schemas.microsoft.com/office/drawing/2014/main" id="{B7AAC1E5-DE15-EB05-381A-402F8D27DEFA}"/>
              </a:ext>
            </a:extLst>
          </p:cNvPr>
          <p:cNvSpPr txBox="1">
            <a:spLocks/>
          </p:cNvSpPr>
          <p:nvPr/>
        </p:nvSpPr>
        <p:spPr>
          <a:xfrm>
            <a:off x="7897868" y="4199196"/>
            <a:ext cx="901632" cy="317329"/>
          </a:xfrm>
          <a:prstGeom prst="rect">
            <a:avLst/>
          </a:prstGeom>
        </p:spPr>
        <p:txBody>
          <a:bodyPr lIns="36000" tIns="0" rIns="0" bIns="0"/>
          <a:lstStyle>
            <a:lvl1pPr marL="0" indent="0" algn="l" defTabSz="685800" rtl="0" eaLnBrk="1" latinLnBrk="0" hangingPunct="1">
              <a:lnSpc>
                <a:spcPct val="100000"/>
              </a:lnSpc>
              <a:spcBef>
                <a:spcPts val="300"/>
              </a:spcBef>
              <a:buFont typeface="Arial" panose="020B0604020202020204" pitchFamily="34" charset="0"/>
              <a:buNone/>
              <a:defRPr sz="1600" b="1" kern="1200">
                <a:solidFill>
                  <a:schemeClr val="tx1">
                    <a:lumMod val="65000"/>
                    <a:lumOff val="35000"/>
                  </a:schemeClr>
                </a:solidFill>
                <a:latin typeface="+mn-lt"/>
                <a:ea typeface="+mn-ea"/>
                <a:cs typeface="+mn-cs"/>
              </a:defRPr>
            </a:lvl1pPr>
            <a:lvl2pPr marL="0" indent="0" algn="l" defTabSz="685800" rtl="0" eaLnBrk="1" latinLnBrk="0" hangingPunct="1">
              <a:lnSpc>
                <a:spcPct val="100000"/>
              </a:lnSpc>
              <a:spcBef>
                <a:spcPts val="300"/>
              </a:spcBef>
              <a:buFont typeface="Arial" panose="020B0604020202020204" pitchFamily="34" charset="0"/>
              <a:buNone/>
              <a:defRPr sz="1600" b="0" kern="1200">
                <a:solidFill>
                  <a:schemeClr val="accent1"/>
                </a:solidFill>
                <a:latin typeface="+mn-lt"/>
                <a:ea typeface="+mn-ea"/>
                <a:cs typeface="+mn-cs"/>
              </a:defRPr>
            </a:lvl2pPr>
            <a:lvl3pPr marL="177800" indent="-177800" algn="l" defTabSz="685800" rtl="0" eaLnBrk="1" latinLnBrk="0" hangingPunct="1">
              <a:lnSpc>
                <a:spcPct val="100000"/>
              </a:lnSpc>
              <a:spcBef>
                <a:spcPts val="300"/>
              </a:spcBef>
              <a:buClr>
                <a:schemeClr val="accent1"/>
              </a:buClr>
              <a:buFont typeface="Arial" panose="020B0604020202020204" pitchFamily="34" charset="0"/>
              <a:buChar char="►"/>
              <a:defRPr sz="1400" b="0" kern="1200" cap="none" baseline="0">
                <a:solidFill>
                  <a:schemeClr val="tx1"/>
                </a:solidFill>
                <a:latin typeface="+mn-lt"/>
                <a:ea typeface="+mn-ea"/>
                <a:cs typeface="+mn-cs"/>
              </a:defRPr>
            </a:lvl3pPr>
            <a:lvl4pPr marL="450850" indent="-184150" algn="l" defTabSz="685800" rtl="0" eaLnBrk="1" latinLnBrk="0" hangingPunct="1">
              <a:lnSpc>
                <a:spcPct val="100000"/>
              </a:lnSpc>
              <a:spcBef>
                <a:spcPts val="300"/>
              </a:spcBef>
              <a:buClr>
                <a:schemeClr val="accent1"/>
              </a:buClr>
              <a:buFont typeface="Wingdings" panose="05000000000000000000" pitchFamily="2" charset="2"/>
              <a:buChar char="§"/>
              <a:defRPr sz="1200" kern="1200">
                <a:solidFill>
                  <a:schemeClr val="tx1"/>
                </a:solidFill>
                <a:latin typeface="+mn-lt"/>
                <a:ea typeface="+mn-ea"/>
                <a:cs typeface="+mn-cs"/>
              </a:defRPr>
            </a:lvl4pPr>
            <a:lvl5pPr marL="628650" indent="-177800" algn="l" defTabSz="685800" rtl="0" eaLnBrk="1" latinLnBrk="0" hangingPunct="1">
              <a:lnSpc>
                <a:spcPct val="100000"/>
              </a:lnSpc>
              <a:spcBef>
                <a:spcPts val="300"/>
              </a:spcBef>
              <a:buClr>
                <a:schemeClr val="accent1"/>
              </a:buClr>
              <a:buSzPct val="80000"/>
              <a:buFont typeface="Wingdings 3" panose="05040102010807070707" pitchFamily="18" charset="2"/>
              <a:buChar char=""/>
              <a:defRPr sz="1100" kern="1200">
                <a:solidFill>
                  <a:schemeClr val="tx1"/>
                </a:solidFill>
                <a:latin typeface="+mn-lt"/>
                <a:ea typeface="+mn-ea"/>
                <a:cs typeface="+mn-cs"/>
              </a:defRPr>
            </a:lvl5pPr>
            <a:lvl6pPr marL="806450" indent="-177800" algn="l" defTabSz="685800" rtl="0" eaLnBrk="1" latinLnBrk="0" hangingPunct="1">
              <a:lnSpc>
                <a:spcPct val="100000"/>
              </a:lnSpc>
              <a:spcBef>
                <a:spcPts val="300"/>
              </a:spcBef>
              <a:buClr>
                <a:schemeClr val="accent1"/>
              </a:buClr>
              <a:buFont typeface="Wingdings" panose="05000000000000000000" pitchFamily="2" charset="2"/>
              <a:buChar char="§"/>
              <a:defRPr sz="10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0"/>
              </a:spcBef>
            </a:pPr>
            <a:r>
              <a:rPr lang="en-US" sz="600">
                <a:solidFill>
                  <a:schemeClr val="tx2"/>
                </a:solidFill>
                <a:latin typeface="Arial Narrow" panose="020B0606020202030204" pitchFamily="34" charset="0"/>
                <a:ea typeface="Roboto" charset="0"/>
                <a:cs typeface="Roboto" charset="0"/>
              </a:rPr>
              <a:t> Jonathan Pingle</a:t>
            </a:r>
          </a:p>
          <a:p>
            <a:pPr>
              <a:spcBef>
                <a:spcPts val="0"/>
              </a:spcBef>
            </a:pPr>
            <a:r>
              <a:rPr lang="en-US" sz="600" b="0">
                <a:solidFill>
                  <a:schemeClr val="tx2"/>
                </a:solidFill>
                <a:latin typeface="Arial Narrow" panose="020B0606020202030204" pitchFamily="34" charset="0"/>
                <a:ea typeface="Roboto" charset="0"/>
                <a:cs typeface="Roboto" charset="0"/>
              </a:rPr>
              <a:t>+1 212 891 1932</a:t>
            </a:r>
          </a:p>
          <a:p>
            <a:pPr>
              <a:spcBef>
                <a:spcPts val="0"/>
              </a:spcBef>
            </a:pPr>
            <a:r>
              <a:rPr lang="en-US" sz="600" b="0">
                <a:solidFill>
                  <a:schemeClr val="tx2"/>
                </a:solidFill>
                <a:latin typeface="Arial Narrow" panose="020B0606020202030204" pitchFamily="34" charset="0"/>
                <a:ea typeface="Roboto" charset="0"/>
                <a:cs typeface="Roboto" charset="0"/>
                <a:hlinkClick r:id="rId31">
                  <a:extLst>
                    <a:ext uri="{A12FA001-AC4F-418D-AE19-62706E023703}">
                      <ahyp:hlinkClr xmlns:ahyp="http://schemas.microsoft.com/office/drawing/2018/hyperlinkcolor" val="tx"/>
                    </a:ext>
                  </a:extLst>
                </a:hlinkClick>
              </a:rPr>
              <a:t>jonathan.pingle@natixis.com</a:t>
            </a:r>
            <a:endParaRPr lang="en-US" sz="600" b="0">
              <a:solidFill>
                <a:schemeClr val="tx2"/>
              </a:solidFill>
              <a:latin typeface="Arial Narrow" panose="020B0606020202030204" pitchFamily="34" charset="0"/>
              <a:ea typeface="Roboto" charset="0"/>
              <a:cs typeface="Roboto" charset="0"/>
            </a:endParaRPr>
          </a:p>
          <a:p>
            <a:pPr>
              <a:spcBef>
                <a:spcPts val="0"/>
              </a:spcBef>
            </a:pPr>
            <a:endParaRPr lang="en-US" sz="600" b="0">
              <a:solidFill>
                <a:schemeClr val="tx2"/>
              </a:solidFill>
              <a:latin typeface="Arial Narrow" panose="020B0606020202030204" pitchFamily="34" charset="0"/>
              <a:ea typeface="Roboto" charset="0"/>
              <a:cs typeface="Roboto" charset="0"/>
            </a:endParaRPr>
          </a:p>
        </p:txBody>
      </p:sp>
      <p:sp>
        <p:nvSpPr>
          <p:cNvPr id="70" name="Rectangle 69">
            <a:extLst>
              <a:ext uri="{FF2B5EF4-FFF2-40B4-BE49-F238E27FC236}">
                <a16:creationId xmlns:a16="http://schemas.microsoft.com/office/drawing/2014/main" id="{3C44BEFC-9AB6-852E-1322-14C24BEBC75A}"/>
              </a:ext>
            </a:extLst>
          </p:cNvPr>
          <p:cNvSpPr/>
          <p:nvPr/>
        </p:nvSpPr>
        <p:spPr>
          <a:xfrm>
            <a:off x="7897868" y="4062921"/>
            <a:ext cx="901632" cy="13614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defTabSz="914378"/>
            <a:r>
              <a:rPr lang="en-US" altLang="fr-FR" sz="600" b="1">
                <a:solidFill>
                  <a:schemeClr val="tx2"/>
                </a:solidFill>
                <a:latin typeface="Arial Narrow" panose="020B0606020202030204" pitchFamily="34" charset="0"/>
              </a:rPr>
              <a:t>Economist </a:t>
            </a:r>
          </a:p>
        </p:txBody>
      </p:sp>
      <p:sp>
        <p:nvSpPr>
          <p:cNvPr id="71" name="Rectangle 70">
            <a:extLst>
              <a:ext uri="{FF2B5EF4-FFF2-40B4-BE49-F238E27FC236}">
                <a16:creationId xmlns:a16="http://schemas.microsoft.com/office/drawing/2014/main" id="{50A228F7-47A0-C846-1016-5788C1B5B837}"/>
              </a:ext>
            </a:extLst>
          </p:cNvPr>
          <p:cNvSpPr/>
          <p:nvPr/>
        </p:nvSpPr>
        <p:spPr>
          <a:xfrm>
            <a:off x="355316" y="2875280"/>
            <a:ext cx="1035399" cy="13614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defTabSz="914378"/>
            <a:r>
              <a:rPr lang="en-US" altLang="fr-FR" sz="600" b="1">
                <a:solidFill>
                  <a:schemeClr val="bg2"/>
                </a:solidFill>
                <a:latin typeface="Arial Narrow" panose="020B0606020202030204" pitchFamily="34" charset="0"/>
              </a:rPr>
              <a:t>Rates Derivatives Strategist</a:t>
            </a:r>
          </a:p>
        </p:txBody>
      </p:sp>
      <p:sp>
        <p:nvSpPr>
          <p:cNvPr id="72" name="Espace réservé du texte 6">
            <a:extLst>
              <a:ext uri="{FF2B5EF4-FFF2-40B4-BE49-F238E27FC236}">
                <a16:creationId xmlns:a16="http://schemas.microsoft.com/office/drawing/2014/main" id="{9FE35759-D652-CBE4-1DFC-BAC026AE5890}"/>
              </a:ext>
            </a:extLst>
          </p:cNvPr>
          <p:cNvSpPr txBox="1">
            <a:spLocks/>
          </p:cNvSpPr>
          <p:nvPr/>
        </p:nvSpPr>
        <p:spPr>
          <a:xfrm>
            <a:off x="355316" y="3016719"/>
            <a:ext cx="922857" cy="317329"/>
          </a:xfrm>
          <a:prstGeom prst="rect">
            <a:avLst/>
          </a:prstGeom>
        </p:spPr>
        <p:txBody>
          <a:bodyPr lIns="36000" tIns="0" rIns="0" bIns="0"/>
          <a:lstStyle>
            <a:lvl1pPr marL="0" indent="0" algn="l" defTabSz="685800" rtl="0" eaLnBrk="1" latinLnBrk="0" hangingPunct="1">
              <a:lnSpc>
                <a:spcPct val="100000"/>
              </a:lnSpc>
              <a:spcBef>
                <a:spcPts val="300"/>
              </a:spcBef>
              <a:buFont typeface="Arial" panose="020B0604020202020204" pitchFamily="34" charset="0"/>
              <a:buNone/>
              <a:defRPr sz="1600" b="1" kern="1200">
                <a:solidFill>
                  <a:schemeClr val="tx1">
                    <a:lumMod val="65000"/>
                    <a:lumOff val="35000"/>
                  </a:schemeClr>
                </a:solidFill>
                <a:latin typeface="+mn-lt"/>
                <a:ea typeface="+mn-ea"/>
                <a:cs typeface="+mn-cs"/>
              </a:defRPr>
            </a:lvl1pPr>
            <a:lvl2pPr marL="0" indent="0" algn="l" defTabSz="685800" rtl="0" eaLnBrk="1" latinLnBrk="0" hangingPunct="1">
              <a:lnSpc>
                <a:spcPct val="100000"/>
              </a:lnSpc>
              <a:spcBef>
                <a:spcPts val="300"/>
              </a:spcBef>
              <a:buFont typeface="Arial" panose="020B0604020202020204" pitchFamily="34" charset="0"/>
              <a:buNone/>
              <a:defRPr sz="1600" b="0" kern="1200">
                <a:solidFill>
                  <a:schemeClr val="accent1"/>
                </a:solidFill>
                <a:latin typeface="+mn-lt"/>
                <a:ea typeface="+mn-ea"/>
                <a:cs typeface="+mn-cs"/>
              </a:defRPr>
            </a:lvl2pPr>
            <a:lvl3pPr marL="177800" indent="-177800" algn="l" defTabSz="685800" rtl="0" eaLnBrk="1" latinLnBrk="0" hangingPunct="1">
              <a:lnSpc>
                <a:spcPct val="100000"/>
              </a:lnSpc>
              <a:spcBef>
                <a:spcPts val="300"/>
              </a:spcBef>
              <a:buClr>
                <a:schemeClr val="accent1"/>
              </a:buClr>
              <a:buFont typeface="Arial" panose="020B0604020202020204" pitchFamily="34" charset="0"/>
              <a:buChar char="►"/>
              <a:defRPr sz="1400" b="0" kern="1200" cap="none" baseline="0">
                <a:solidFill>
                  <a:schemeClr val="tx1"/>
                </a:solidFill>
                <a:latin typeface="+mn-lt"/>
                <a:ea typeface="+mn-ea"/>
                <a:cs typeface="+mn-cs"/>
              </a:defRPr>
            </a:lvl3pPr>
            <a:lvl4pPr marL="450850" indent="-184150" algn="l" defTabSz="685800" rtl="0" eaLnBrk="1" latinLnBrk="0" hangingPunct="1">
              <a:lnSpc>
                <a:spcPct val="100000"/>
              </a:lnSpc>
              <a:spcBef>
                <a:spcPts val="300"/>
              </a:spcBef>
              <a:buClr>
                <a:schemeClr val="accent1"/>
              </a:buClr>
              <a:buFont typeface="Wingdings" panose="05000000000000000000" pitchFamily="2" charset="2"/>
              <a:buChar char="§"/>
              <a:defRPr sz="1200" kern="1200">
                <a:solidFill>
                  <a:schemeClr val="tx1"/>
                </a:solidFill>
                <a:latin typeface="+mn-lt"/>
                <a:ea typeface="+mn-ea"/>
                <a:cs typeface="+mn-cs"/>
              </a:defRPr>
            </a:lvl4pPr>
            <a:lvl5pPr marL="628650" indent="-177800" algn="l" defTabSz="685800" rtl="0" eaLnBrk="1" latinLnBrk="0" hangingPunct="1">
              <a:lnSpc>
                <a:spcPct val="100000"/>
              </a:lnSpc>
              <a:spcBef>
                <a:spcPts val="300"/>
              </a:spcBef>
              <a:buClr>
                <a:schemeClr val="accent1"/>
              </a:buClr>
              <a:buSzPct val="80000"/>
              <a:buFont typeface="Wingdings 3" panose="05040102010807070707" pitchFamily="18" charset="2"/>
              <a:buChar char=""/>
              <a:defRPr sz="1100" kern="1200">
                <a:solidFill>
                  <a:schemeClr val="tx1"/>
                </a:solidFill>
                <a:latin typeface="+mn-lt"/>
                <a:ea typeface="+mn-ea"/>
                <a:cs typeface="+mn-cs"/>
              </a:defRPr>
            </a:lvl5pPr>
            <a:lvl6pPr marL="806450" indent="-177800" algn="l" defTabSz="685800" rtl="0" eaLnBrk="1" latinLnBrk="0" hangingPunct="1">
              <a:lnSpc>
                <a:spcPct val="100000"/>
              </a:lnSpc>
              <a:spcBef>
                <a:spcPts val="300"/>
              </a:spcBef>
              <a:buClr>
                <a:schemeClr val="accent1"/>
              </a:buClr>
              <a:buFont typeface="Wingdings" panose="05000000000000000000" pitchFamily="2" charset="2"/>
              <a:buChar char="§"/>
              <a:defRPr sz="10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0"/>
              </a:spcBef>
            </a:pPr>
            <a:r>
              <a:rPr lang="en-US" sz="600" err="1">
                <a:solidFill>
                  <a:schemeClr val="tx2"/>
                </a:solidFill>
                <a:latin typeface="Arial Narrow" panose="020B0606020202030204" pitchFamily="34" charset="0"/>
                <a:ea typeface="Roboto" charset="0"/>
                <a:cs typeface="Roboto" charset="0"/>
              </a:rPr>
              <a:t>Eya</a:t>
            </a:r>
            <a:r>
              <a:rPr lang="en-US" sz="600">
                <a:solidFill>
                  <a:schemeClr val="tx2"/>
                </a:solidFill>
                <a:latin typeface="Arial Narrow" panose="020B0606020202030204" pitchFamily="34" charset="0"/>
                <a:ea typeface="Roboto" charset="0"/>
                <a:cs typeface="Roboto" charset="0"/>
              </a:rPr>
              <a:t> </a:t>
            </a:r>
            <a:r>
              <a:rPr lang="en-US" sz="600" err="1">
                <a:solidFill>
                  <a:schemeClr val="tx2"/>
                </a:solidFill>
                <a:latin typeface="Arial Narrow" panose="020B0606020202030204" pitchFamily="34" charset="0"/>
                <a:ea typeface="Roboto" charset="0"/>
                <a:cs typeface="Roboto" charset="0"/>
              </a:rPr>
              <a:t>Chammakhi</a:t>
            </a:r>
            <a:endParaRPr lang="en-US" sz="600">
              <a:solidFill>
                <a:schemeClr val="tx2"/>
              </a:solidFill>
              <a:latin typeface="Arial Narrow" panose="020B0606020202030204" pitchFamily="34" charset="0"/>
              <a:ea typeface="Roboto" charset="0"/>
              <a:cs typeface="Roboto" charset="0"/>
            </a:endParaRPr>
          </a:p>
          <a:p>
            <a:pPr>
              <a:spcBef>
                <a:spcPts val="0"/>
              </a:spcBef>
            </a:pPr>
            <a:r>
              <a:rPr lang="en-US" sz="600">
                <a:solidFill>
                  <a:schemeClr val="tx2"/>
                </a:solidFill>
                <a:latin typeface="Arial Narrow" panose="020B0606020202030204" pitchFamily="34" charset="0"/>
                <a:ea typeface="Roboto" charset="0"/>
                <a:cs typeface="Roboto" charset="0"/>
              </a:rPr>
              <a:t> </a:t>
            </a:r>
            <a:r>
              <a:rPr lang="en-US" sz="600" b="0">
                <a:solidFill>
                  <a:schemeClr val="tx2"/>
                </a:solidFill>
                <a:latin typeface="Arial Narrow" panose="020B0606020202030204" pitchFamily="34" charset="0"/>
                <a:ea typeface="Roboto" charset="0"/>
                <a:cs typeface="Roboto" charset="0"/>
              </a:rPr>
              <a:t>+33 1 58 55 26 05</a:t>
            </a:r>
          </a:p>
          <a:p>
            <a:pPr>
              <a:spcBef>
                <a:spcPts val="0"/>
              </a:spcBef>
            </a:pPr>
            <a:r>
              <a:rPr lang="en-US" sz="600" b="0" u="sng">
                <a:solidFill>
                  <a:schemeClr val="tx2"/>
                </a:solidFill>
                <a:latin typeface="Arial Narrow" panose="020B0606020202030204" pitchFamily="34" charset="0"/>
                <a:ea typeface="Roboto" charset="0"/>
                <a:cs typeface="Roboto" charset="0"/>
              </a:rPr>
              <a:t>eya.chammakhi@natixis.com</a:t>
            </a:r>
          </a:p>
          <a:p>
            <a:pPr>
              <a:spcBef>
                <a:spcPts val="0"/>
              </a:spcBef>
            </a:pPr>
            <a:endParaRPr lang="en-US" sz="600" b="0">
              <a:solidFill>
                <a:schemeClr val="tx2"/>
              </a:solidFill>
              <a:latin typeface="Arial Narrow" panose="020B0606020202030204" pitchFamily="34" charset="0"/>
              <a:ea typeface="Roboto" charset="0"/>
              <a:cs typeface="Roboto" charset="0"/>
            </a:endParaRPr>
          </a:p>
        </p:txBody>
      </p:sp>
      <p:sp>
        <p:nvSpPr>
          <p:cNvPr id="73" name="Rectangle 72">
            <a:extLst>
              <a:ext uri="{FF2B5EF4-FFF2-40B4-BE49-F238E27FC236}">
                <a16:creationId xmlns:a16="http://schemas.microsoft.com/office/drawing/2014/main" id="{5BA28FC9-64FE-A4D8-032F-C9878AE28695}"/>
              </a:ext>
            </a:extLst>
          </p:cNvPr>
          <p:cNvSpPr/>
          <p:nvPr/>
        </p:nvSpPr>
        <p:spPr>
          <a:xfrm>
            <a:off x="5915013" y="3912631"/>
            <a:ext cx="1028798" cy="13614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defTabSz="914378"/>
            <a:r>
              <a:rPr lang="en-US" altLang="fr-FR" sz="600" b="1">
                <a:solidFill>
                  <a:schemeClr val="bg2"/>
                </a:solidFill>
                <a:latin typeface="Arial Narrow" panose="020B0606020202030204" pitchFamily="34" charset="0"/>
              </a:rPr>
              <a:t>Stress Test / </a:t>
            </a:r>
            <a:r>
              <a:rPr lang="en-US" altLang="fr-FR" sz="600" b="1" err="1">
                <a:solidFill>
                  <a:schemeClr val="bg2"/>
                </a:solidFill>
                <a:latin typeface="Arial Narrow" panose="020B0606020202030204" pitchFamily="34" charset="0"/>
              </a:rPr>
              <a:t>Modelisation</a:t>
            </a:r>
            <a:endParaRPr lang="en-US" altLang="fr-FR" sz="600" b="1">
              <a:solidFill>
                <a:schemeClr val="bg2"/>
              </a:solidFill>
              <a:latin typeface="Arial Narrow" panose="020B0606020202030204" pitchFamily="34" charset="0"/>
            </a:endParaRPr>
          </a:p>
        </p:txBody>
      </p:sp>
      <p:sp>
        <p:nvSpPr>
          <p:cNvPr id="74" name="Espace réservé du texte 6">
            <a:extLst>
              <a:ext uri="{FF2B5EF4-FFF2-40B4-BE49-F238E27FC236}">
                <a16:creationId xmlns:a16="http://schemas.microsoft.com/office/drawing/2014/main" id="{99797DB9-F69C-0962-03EE-512934FBB1AF}"/>
              </a:ext>
            </a:extLst>
          </p:cNvPr>
          <p:cNvSpPr txBox="1">
            <a:spLocks/>
          </p:cNvSpPr>
          <p:nvPr/>
        </p:nvSpPr>
        <p:spPr>
          <a:xfrm>
            <a:off x="5947779" y="4069527"/>
            <a:ext cx="977305" cy="317329"/>
          </a:xfrm>
          <a:prstGeom prst="rect">
            <a:avLst/>
          </a:prstGeom>
        </p:spPr>
        <p:txBody>
          <a:bodyPr lIns="36000" tIns="0" rIns="0" bIns="0"/>
          <a:lstStyle>
            <a:lvl1pPr marL="0" indent="0" algn="l" defTabSz="685800" rtl="0" eaLnBrk="1" latinLnBrk="0" hangingPunct="1">
              <a:lnSpc>
                <a:spcPct val="100000"/>
              </a:lnSpc>
              <a:spcBef>
                <a:spcPts val="300"/>
              </a:spcBef>
              <a:buFont typeface="Arial" panose="020B0604020202020204" pitchFamily="34" charset="0"/>
              <a:buNone/>
              <a:defRPr sz="1600" b="1" kern="1200">
                <a:solidFill>
                  <a:schemeClr val="tx1">
                    <a:lumMod val="65000"/>
                    <a:lumOff val="35000"/>
                  </a:schemeClr>
                </a:solidFill>
                <a:latin typeface="+mn-lt"/>
                <a:ea typeface="+mn-ea"/>
                <a:cs typeface="+mn-cs"/>
              </a:defRPr>
            </a:lvl1pPr>
            <a:lvl2pPr marL="0" indent="0" algn="l" defTabSz="685800" rtl="0" eaLnBrk="1" latinLnBrk="0" hangingPunct="1">
              <a:lnSpc>
                <a:spcPct val="100000"/>
              </a:lnSpc>
              <a:spcBef>
                <a:spcPts val="300"/>
              </a:spcBef>
              <a:buFont typeface="Arial" panose="020B0604020202020204" pitchFamily="34" charset="0"/>
              <a:buNone/>
              <a:defRPr sz="1600" b="0" kern="1200">
                <a:solidFill>
                  <a:schemeClr val="accent1"/>
                </a:solidFill>
                <a:latin typeface="+mn-lt"/>
                <a:ea typeface="+mn-ea"/>
                <a:cs typeface="+mn-cs"/>
              </a:defRPr>
            </a:lvl2pPr>
            <a:lvl3pPr marL="177800" indent="-177800" algn="l" defTabSz="685800" rtl="0" eaLnBrk="1" latinLnBrk="0" hangingPunct="1">
              <a:lnSpc>
                <a:spcPct val="100000"/>
              </a:lnSpc>
              <a:spcBef>
                <a:spcPts val="300"/>
              </a:spcBef>
              <a:buClr>
                <a:schemeClr val="accent1"/>
              </a:buClr>
              <a:buFont typeface="Arial" panose="020B0604020202020204" pitchFamily="34" charset="0"/>
              <a:buChar char="►"/>
              <a:defRPr sz="1400" b="0" kern="1200" cap="none" baseline="0">
                <a:solidFill>
                  <a:schemeClr val="tx1"/>
                </a:solidFill>
                <a:latin typeface="+mn-lt"/>
                <a:ea typeface="+mn-ea"/>
                <a:cs typeface="+mn-cs"/>
              </a:defRPr>
            </a:lvl3pPr>
            <a:lvl4pPr marL="450850" indent="-184150" algn="l" defTabSz="685800" rtl="0" eaLnBrk="1" latinLnBrk="0" hangingPunct="1">
              <a:lnSpc>
                <a:spcPct val="100000"/>
              </a:lnSpc>
              <a:spcBef>
                <a:spcPts val="300"/>
              </a:spcBef>
              <a:buClr>
                <a:schemeClr val="accent1"/>
              </a:buClr>
              <a:buFont typeface="Wingdings" panose="05000000000000000000" pitchFamily="2" charset="2"/>
              <a:buChar char="§"/>
              <a:defRPr sz="1200" kern="1200">
                <a:solidFill>
                  <a:schemeClr val="tx1"/>
                </a:solidFill>
                <a:latin typeface="+mn-lt"/>
                <a:ea typeface="+mn-ea"/>
                <a:cs typeface="+mn-cs"/>
              </a:defRPr>
            </a:lvl4pPr>
            <a:lvl5pPr marL="628650" indent="-177800" algn="l" defTabSz="685800" rtl="0" eaLnBrk="1" latinLnBrk="0" hangingPunct="1">
              <a:lnSpc>
                <a:spcPct val="100000"/>
              </a:lnSpc>
              <a:spcBef>
                <a:spcPts val="300"/>
              </a:spcBef>
              <a:buClr>
                <a:schemeClr val="accent1"/>
              </a:buClr>
              <a:buSzPct val="80000"/>
              <a:buFont typeface="Wingdings 3" panose="05040102010807070707" pitchFamily="18" charset="2"/>
              <a:buChar char=""/>
              <a:defRPr sz="1100" kern="1200">
                <a:solidFill>
                  <a:schemeClr val="tx1"/>
                </a:solidFill>
                <a:latin typeface="+mn-lt"/>
                <a:ea typeface="+mn-ea"/>
                <a:cs typeface="+mn-cs"/>
              </a:defRPr>
            </a:lvl5pPr>
            <a:lvl6pPr marL="806450" indent="-177800" algn="l" defTabSz="685800" rtl="0" eaLnBrk="1" latinLnBrk="0" hangingPunct="1">
              <a:lnSpc>
                <a:spcPct val="100000"/>
              </a:lnSpc>
              <a:spcBef>
                <a:spcPts val="300"/>
              </a:spcBef>
              <a:buClr>
                <a:schemeClr val="accent1"/>
              </a:buClr>
              <a:buFont typeface="Wingdings" panose="05000000000000000000" pitchFamily="2" charset="2"/>
              <a:buChar char="§"/>
              <a:defRPr sz="10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0"/>
              </a:spcBef>
            </a:pPr>
            <a:r>
              <a:rPr lang="en-US" sz="600">
                <a:solidFill>
                  <a:schemeClr val="tx2"/>
                </a:solidFill>
                <a:latin typeface="Arial Narrow" panose="020B0606020202030204" pitchFamily="34" charset="0"/>
                <a:ea typeface="Roboto" charset="0"/>
                <a:cs typeface="Roboto" charset="0"/>
              </a:rPr>
              <a:t>Patricia </a:t>
            </a:r>
            <a:r>
              <a:rPr lang="en-US" sz="600" err="1">
                <a:solidFill>
                  <a:schemeClr val="tx2"/>
                </a:solidFill>
                <a:latin typeface="Arial Narrow" panose="020B0606020202030204" pitchFamily="34" charset="0"/>
                <a:ea typeface="Roboto" charset="0"/>
                <a:cs typeface="Roboto" charset="0"/>
              </a:rPr>
              <a:t>Florez</a:t>
            </a:r>
            <a:r>
              <a:rPr lang="en-US" sz="600">
                <a:solidFill>
                  <a:schemeClr val="tx2"/>
                </a:solidFill>
                <a:latin typeface="Arial Narrow" panose="020B0606020202030204" pitchFamily="34" charset="0"/>
                <a:ea typeface="Roboto" charset="0"/>
                <a:cs typeface="Roboto" charset="0"/>
              </a:rPr>
              <a:t> </a:t>
            </a:r>
            <a:r>
              <a:rPr lang="en-US" sz="600" err="1">
                <a:solidFill>
                  <a:schemeClr val="tx2"/>
                </a:solidFill>
                <a:latin typeface="Arial Narrow" panose="020B0606020202030204" pitchFamily="34" charset="0"/>
                <a:ea typeface="Roboto" charset="0"/>
                <a:cs typeface="Roboto" charset="0"/>
              </a:rPr>
              <a:t>Cabra</a:t>
            </a:r>
            <a:r>
              <a:rPr lang="en-US" sz="600">
                <a:solidFill>
                  <a:schemeClr val="tx2"/>
                </a:solidFill>
                <a:latin typeface="Arial Narrow" panose="020B0606020202030204" pitchFamily="34" charset="0"/>
                <a:ea typeface="Roboto" charset="0"/>
                <a:cs typeface="Roboto" charset="0"/>
              </a:rPr>
              <a:t> </a:t>
            </a:r>
          </a:p>
          <a:p>
            <a:pPr>
              <a:spcBef>
                <a:spcPts val="0"/>
              </a:spcBef>
            </a:pPr>
            <a:r>
              <a:rPr lang="en-US" sz="600" b="0">
                <a:solidFill>
                  <a:schemeClr val="tx2"/>
                </a:solidFill>
                <a:latin typeface="Arial Narrow" panose="020B0606020202030204" pitchFamily="34" charset="0"/>
                <a:ea typeface="Roboto" charset="0"/>
                <a:cs typeface="Roboto" charset="0"/>
              </a:rPr>
              <a:t>+33 1 58 55 62 71</a:t>
            </a:r>
          </a:p>
          <a:p>
            <a:pPr>
              <a:spcBef>
                <a:spcPts val="0"/>
              </a:spcBef>
            </a:pPr>
            <a:r>
              <a:rPr lang="en-US" sz="600" b="0" u="sng">
                <a:solidFill>
                  <a:schemeClr val="tx2"/>
                </a:solidFill>
                <a:latin typeface="Arial Narrow" panose="020B0606020202030204" pitchFamily="34" charset="0"/>
                <a:ea typeface="Roboto" charset="0"/>
                <a:cs typeface="Roboto" charset="0"/>
              </a:rPr>
              <a:t>patricia.florezcabra@natixis.com</a:t>
            </a:r>
          </a:p>
          <a:p>
            <a:pPr>
              <a:spcBef>
                <a:spcPts val="0"/>
              </a:spcBef>
            </a:pPr>
            <a:endParaRPr lang="en-US" sz="600" b="0">
              <a:solidFill>
                <a:schemeClr val="tx2"/>
              </a:solidFill>
              <a:latin typeface="Arial Narrow" panose="020B0606020202030204" pitchFamily="34" charset="0"/>
              <a:ea typeface="Roboto" charset="0"/>
              <a:cs typeface="Roboto" charset="0"/>
            </a:endParaRPr>
          </a:p>
        </p:txBody>
      </p:sp>
      <p:sp>
        <p:nvSpPr>
          <p:cNvPr id="75" name="Espace réservé du texte 6">
            <a:extLst>
              <a:ext uri="{FF2B5EF4-FFF2-40B4-BE49-F238E27FC236}">
                <a16:creationId xmlns:a16="http://schemas.microsoft.com/office/drawing/2014/main" id="{FE2B7F34-E762-F175-6EDA-EAD82C096FB8}"/>
              </a:ext>
            </a:extLst>
          </p:cNvPr>
          <p:cNvSpPr txBox="1">
            <a:spLocks/>
          </p:cNvSpPr>
          <p:nvPr/>
        </p:nvSpPr>
        <p:spPr>
          <a:xfrm>
            <a:off x="7871877" y="2510623"/>
            <a:ext cx="1029236" cy="317329"/>
          </a:xfrm>
          <a:prstGeom prst="rect">
            <a:avLst/>
          </a:prstGeom>
        </p:spPr>
        <p:txBody>
          <a:bodyPr lIns="36000" tIns="0" rIns="0" bIns="0"/>
          <a:lstStyle>
            <a:lvl1pPr marL="0" indent="0" algn="l" defTabSz="685800" rtl="0" eaLnBrk="1" latinLnBrk="0" hangingPunct="1">
              <a:lnSpc>
                <a:spcPct val="100000"/>
              </a:lnSpc>
              <a:spcBef>
                <a:spcPts val="300"/>
              </a:spcBef>
              <a:buFont typeface="Arial" panose="020B0604020202020204" pitchFamily="34" charset="0"/>
              <a:buNone/>
              <a:defRPr sz="1600" b="1" kern="1200">
                <a:solidFill>
                  <a:schemeClr val="tx1">
                    <a:lumMod val="65000"/>
                    <a:lumOff val="35000"/>
                  </a:schemeClr>
                </a:solidFill>
                <a:latin typeface="+mn-lt"/>
                <a:ea typeface="+mn-ea"/>
                <a:cs typeface="+mn-cs"/>
              </a:defRPr>
            </a:lvl1pPr>
            <a:lvl2pPr marL="0" indent="0" algn="l" defTabSz="685800" rtl="0" eaLnBrk="1" latinLnBrk="0" hangingPunct="1">
              <a:lnSpc>
                <a:spcPct val="100000"/>
              </a:lnSpc>
              <a:spcBef>
                <a:spcPts val="300"/>
              </a:spcBef>
              <a:buFont typeface="Arial" panose="020B0604020202020204" pitchFamily="34" charset="0"/>
              <a:buNone/>
              <a:defRPr sz="1600" b="0" kern="1200">
                <a:solidFill>
                  <a:schemeClr val="accent1"/>
                </a:solidFill>
                <a:latin typeface="+mn-lt"/>
                <a:ea typeface="+mn-ea"/>
                <a:cs typeface="+mn-cs"/>
              </a:defRPr>
            </a:lvl2pPr>
            <a:lvl3pPr marL="177800" indent="-177800" algn="l" defTabSz="685800" rtl="0" eaLnBrk="1" latinLnBrk="0" hangingPunct="1">
              <a:lnSpc>
                <a:spcPct val="100000"/>
              </a:lnSpc>
              <a:spcBef>
                <a:spcPts val="300"/>
              </a:spcBef>
              <a:buClr>
                <a:schemeClr val="accent1"/>
              </a:buClr>
              <a:buFont typeface="Arial" panose="020B0604020202020204" pitchFamily="34" charset="0"/>
              <a:buChar char="►"/>
              <a:defRPr sz="1400" b="0" kern="1200" cap="none" baseline="0">
                <a:solidFill>
                  <a:schemeClr val="tx1"/>
                </a:solidFill>
                <a:latin typeface="+mn-lt"/>
                <a:ea typeface="+mn-ea"/>
                <a:cs typeface="+mn-cs"/>
              </a:defRPr>
            </a:lvl3pPr>
            <a:lvl4pPr marL="450850" indent="-184150" algn="l" defTabSz="685800" rtl="0" eaLnBrk="1" latinLnBrk="0" hangingPunct="1">
              <a:lnSpc>
                <a:spcPct val="100000"/>
              </a:lnSpc>
              <a:spcBef>
                <a:spcPts val="300"/>
              </a:spcBef>
              <a:buClr>
                <a:schemeClr val="accent1"/>
              </a:buClr>
              <a:buFont typeface="Wingdings" panose="05000000000000000000" pitchFamily="2" charset="2"/>
              <a:buChar char="§"/>
              <a:defRPr sz="1200" kern="1200">
                <a:solidFill>
                  <a:schemeClr val="tx1"/>
                </a:solidFill>
                <a:latin typeface="+mn-lt"/>
                <a:ea typeface="+mn-ea"/>
                <a:cs typeface="+mn-cs"/>
              </a:defRPr>
            </a:lvl4pPr>
            <a:lvl5pPr marL="628650" indent="-177800" algn="l" defTabSz="685800" rtl="0" eaLnBrk="1" latinLnBrk="0" hangingPunct="1">
              <a:lnSpc>
                <a:spcPct val="100000"/>
              </a:lnSpc>
              <a:spcBef>
                <a:spcPts val="300"/>
              </a:spcBef>
              <a:buClr>
                <a:schemeClr val="accent1"/>
              </a:buClr>
              <a:buSzPct val="80000"/>
              <a:buFont typeface="Wingdings 3" panose="05040102010807070707" pitchFamily="18" charset="2"/>
              <a:buChar char=""/>
              <a:defRPr sz="1100" kern="1200">
                <a:solidFill>
                  <a:schemeClr val="tx1"/>
                </a:solidFill>
                <a:latin typeface="+mn-lt"/>
                <a:ea typeface="+mn-ea"/>
                <a:cs typeface="+mn-cs"/>
              </a:defRPr>
            </a:lvl5pPr>
            <a:lvl6pPr marL="806450" indent="-177800" algn="l" defTabSz="685800" rtl="0" eaLnBrk="1" latinLnBrk="0" hangingPunct="1">
              <a:lnSpc>
                <a:spcPct val="100000"/>
              </a:lnSpc>
              <a:spcBef>
                <a:spcPts val="300"/>
              </a:spcBef>
              <a:buClr>
                <a:schemeClr val="accent1"/>
              </a:buClr>
              <a:buFont typeface="Wingdings" panose="05000000000000000000" pitchFamily="2" charset="2"/>
              <a:buChar char="§"/>
              <a:defRPr sz="10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0"/>
              </a:spcBef>
            </a:pPr>
            <a:r>
              <a:rPr lang="en-US" sz="600">
                <a:solidFill>
                  <a:schemeClr val="tx2"/>
                </a:solidFill>
                <a:latin typeface="Arial Narrow" panose="020B0606020202030204" pitchFamily="34" charset="0"/>
                <a:ea typeface="Roboto" charset="0"/>
                <a:cs typeface="Roboto" charset="0"/>
              </a:rPr>
              <a:t>Haoxin Mu</a:t>
            </a:r>
            <a:br>
              <a:rPr lang="en-US" sz="600">
                <a:solidFill>
                  <a:schemeClr val="tx2"/>
                </a:solidFill>
                <a:latin typeface="Arial Narrow" panose="020B0606020202030204" pitchFamily="34" charset="0"/>
                <a:ea typeface="Roboto" charset="0"/>
                <a:cs typeface="Roboto" charset="0"/>
              </a:rPr>
            </a:br>
            <a:r>
              <a:rPr lang="en-US" sz="600" b="0">
                <a:solidFill>
                  <a:schemeClr val="tx2"/>
                </a:solidFill>
                <a:latin typeface="Arial Narrow" panose="020B0606020202030204" pitchFamily="34" charset="0"/>
                <a:ea typeface="Roboto" charset="0"/>
                <a:cs typeface="Roboto" charset="0"/>
              </a:rPr>
              <a:t>+852 3900 8067</a:t>
            </a:r>
          </a:p>
          <a:p>
            <a:pPr>
              <a:spcBef>
                <a:spcPts val="0"/>
              </a:spcBef>
            </a:pPr>
            <a:r>
              <a:rPr lang="en-US" sz="600" b="0" u="sng">
                <a:solidFill>
                  <a:schemeClr val="tx2"/>
                </a:solidFill>
                <a:latin typeface="Arial Narrow" panose="020B0606020202030204" pitchFamily="34" charset="0"/>
                <a:ea typeface="Roboto" charset="0"/>
                <a:cs typeface="Roboto" charset="0"/>
              </a:rPr>
              <a:t>haoxin.mu@natixis.com</a:t>
            </a:r>
          </a:p>
        </p:txBody>
      </p:sp>
      <p:sp>
        <p:nvSpPr>
          <p:cNvPr id="76" name="Rectangle 75">
            <a:extLst>
              <a:ext uri="{FF2B5EF4-FFF2-40B4-BE49-F238E27FC236}">
                <a16:creationId xmlns:a16="http://schemas.microsoft.com/office/drawing/2014/main" id="{1222FCA9-90F3-A54C-3715-A9F143FA266D}"/>
              </a:ext>
            </a:extLst>
          </p:cNvPr>
          <p:cNvSpPr/>
          <p:nvPr/>
        </p:nvSpPr>
        <p:spPr>
          <a:xfrm>
            <a:off x="3676732" y="2870732"/>
            <a:ext cx="1017185" cy="13614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defTabSz="914378"/>
            <a:r>
              <a:rPr lang="en-US" altLang="fr-FR" sz="600" b="1">
                <a:solidFill>
                  <a:schemeClr val="bg2"/>
                </a:solidFill>
                <a:latin typeface="Arial Narrow" panose="020B0606020202030204" pitchFamily="34" charset="0"/>
              </a:rPr>
              <a:t>Transportation &amp; Mobility</a:t>
            </a:r>
          </a:p>
        </p:txBody>
      </p:sp>
      <p:sp>
        <p:nvSpPr>
          <p:cNvPr id="77" name="Espace réservé du texte 6">
            <a:extLst>
              <a:ext uri="{FF2B5EF4-FFF2-40B4-BE49-F238E27FC236}">
                <a16:creationId xmlns:a16="http://schemas.microsoft.com/office/drawing/2014/main" id="{FFEDFDC5-21DD-0AA2-AB4F-8AB3648146F6}"/>
              </a:ext>
            </a:extLst>
          </p:cNvPr>
          <p:cNvSpPr txBox="1">
            <a:spLocks/>
          </p:cNvSpPr>
          <p:nvPr/>
        </p:nvSpPr>
        <p:spPr>
          <a:xfrm>
            <a:off x="3678682" y="3006208"/>
            <a:ext cx="891015" cy="317329"/>
          </a:xfrm>
          <a:prstGeom prst="rect">
            <a:avLst/>
          </a:prstGeom>
        </p:spPr>
        <p:txBody>
          <a:bodyPr lIns="36000" tIns="0" rIns="0" bIns="0"/>
          <a:lstStyle>
            <a:lvl1pPr marL="0" indent="0" algn="l" defTabSz="685800" rtl="0" eaLnBrk="1" latinLnBrk="0" hangingPunct="1">
              <a:lnSpc>
                <a:spcPct val="100000"/>
              </a:lnSpc>
              <a:spcBef>
                <a:spcPts val="300"/>
              </a:spcBef>
              <a:buFont typeface="Arial" panose="020B0604020202020204" pitchFamily="34" charset="0"/>
              <a:buNone/>
              <a:defRPr sz="1600" b="1" kern="1200">
                <a:solidFill>
                  <a:schemeClr val="tx1">
                    <a:lumMod val="65000"/>
                    <a:lumOff val="35000"/>
                  </a:schemeClr>
                </a:solidFill>
                <a:latin typeface="+mn-lt"/>
                <a:ea typeface="+mn-ea"/>
                <a:cs typeface="+mn-cs"/>
              </a:defRPr>
            </a:lvl1pPr>
            <a:lvl2pPr marL="0" indent="0" algn="l" defTabSz="685800" rtl="0" eaLnBrk="1" latinLnBrk="0" hangingPunct="1">
              <a:lnSpc>
                <a:spcPct val="100000"/>
              </a:lnSpc>
              <a:spcBef>
                <a:spcPts val="300"/>
              </a:spcBef>
              <a:buFont typeface="Arial" panose="020B0604020202020204" pitchFamily="34" charset="0"/>
              <a:buNone/>
              <a:defRPr sz="1600" b="0" kern="1200">
                <a:solidFill>
                  <a:schemeClr val="accent1"/>
                </a:solidFill>
                <a:latin typeface="+mn-lt"/>
                <a:ea typeface="+mn-ea"/>
                <a:cs typeface="+mn-cs"/>
              </a:defRPr>
            </a:lvl2pPr>
            <a:lvl3pPr marL="177800" indent="-177800" algn="l" defTabSz="685800" rtl="0" eaLnBrk="1" latinLnBrk="0" hangingPunct="1">
              <a:lnSpc>
                <a:spcPct val="100000"/>
              </a:lnSpc>
              <a:spcBef>
                <a:spcPts val="300"/>
              </a:spcBef>
              <a:buClr>
                <a:schemeClr val="accent1"/>
              </a:buClr>
              <a:buFont typeface="Arial" panose="020B0604020202020204" pitchFamily="34" charset="0"/>
              <a:buChar char="►"/>
              <a:defRPr sz="1400" b="0" kern="1200" cap="none" baseline="0">
                <a:solidFill>
                  <a:schemeClr val="tx1"/>
                </a:solidFill>
                <a:latin typeface="+mn-lt"/>
                <a:ea typeface="+mn-ea"/>
                <a:cs typeface="+mn-cs"/>
              </a:defRPr>
            </a:lvl3pPr>
            <a:lvl4pPr marL="450850" indent="-184150" algn="l" defTabSz="685800" rtl="0" eaLnBrk="1" latinLnBrk="0" hangingPunct="1">
              <a:lnSpc>
                <a:spcPct val="100000"/>
              </a:lnSpc>
              <a:spcBef>
                <a:spcPts val="300"/>
              </a:spcBef>
              <a:buClr>
                <a:schemeClr val="accent1"/>
              </a:buClr>
              <a:buFont typeface="Wingdings" panose="05000000000000000000" pitchFamily="2" charset="2"/>
              <a:buChar char="§"/>
              <a:defRPr sz="1200" kern="1200">
                <a:solidFill>
                  <a:schemeClr val="tx1"/>
                </a:solidFill>
                <a:latin typeface="+mn-lt"/>
                <a:ea typeface="+mn-ea"/>
                <a:cs typeface="+mn-cs"/>
              </a:defRPr>
            </a:lvl4pPr>
            <a:lvl5pPr marL="628650" indent="-177800" algn="l" defTabSz="685800" rtl="0" eaLnBrk="1" latinLnBrk="0" hangingPunct="1">
              <a:lnSpc>
                <a:spcPct val="100000"/>
              </a:lnSpc>
              <a:spcBef>
                <a:spcPts val="300"/>
              </a:spcBef>
              <a:buClr>
                <a:schemeClr val="accent1"/>
              </a:buClr>
              <a:buSzPct val="80000"/>
              <a:buFont typeface="Wingdings 3" panose="05040102010807070707" pitchFamily="18" charset="2"/>
              <a:buChar char=""/>
              <a:defRPr sz="1100" kern="1200">
                <a:solidFill>
                  <a:schemeClr val="tx1"/>
                </a:solidFill>
                <a:latin typeface="+mn-lt"/>
                <a:ea typeface="+mn-ea"/>
                <a:cs typeface="+mn-cs"/>
              </a:defRPr>
            </a:lvl5pPr>
            <a:lvl6pPr marL="806450" indent="-177800" algn="l" defTabSz="685800" rtl="0" eaLnBrk="1" latinLnBrk="0" hangingPunct="1">
              <a:lnSpc>
                <a:spcPct val="100000"/>
              </a:lnSpc>
              <a:spcBef>
                <a:spcPts val="300"/>
              </a:spcBef>
              <a:buClr>
                <a:schemeClr val="accent1"/>
              </a:buClr>
              <a:buFont typeface="Wingdings" panose="05000000000000000000" pitchFamily="2" charset="2"/>
              <a:buChar char="§"/>
              <a:defRPr sz="10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0"/>
              </a:spcBef>
            </a:pPr>
            <a:r>
              <a:rPr lang="en-US" sz="600">
                <a:solidFill>
                  <a:schemeClr val="tx2"/>
                </a:solidFill>
                <a:latin typeface="Arial Narrow" panose="020B0606020202030204" pitchFamily="34" charset="0"/>
                <a:ea typeface="Roboto" charset="0"/>
                <a:cs typeface="Roboto" charset="0"/>
              </a:rPr>
              <a:t>Valentin </a:t>
            </a:r>
            <a:r>
              <a:rPr lang="en-US" sz="600" err="1">
                <a:solidFill>
                  <a:schemeClr val="tx2"/>
                </a:solidFill>
                <a:latin typeface="Arial Narrow" panose="020B0606020202030204" pitchFamily="34" charset="0"/>
                <a:ea typeface="Roboto" charset="0"/>
                <a:cs typeface="Roboto" charset="0"/>
              </a:rPr>
              <a:t>Mory</a:t>
            </a:r>
            <a:endParaRPr lang="en-US" sz="600">
              <a:solidFill>
                <a:schemeClr val="tx2"/>
              </a:solidFill>
              <a:latin typeface="Arial Narrow" panose="020B0606020202030204" pitchFamily="34" charset="0"/>
              <a:ea typeface="Roboto" charset="0"/>
              <a:cs typeface="Roboto" charset="0"/>
            </a:endParaRPr>
          </a:p>
          <a:p>
            <a:pPr>
              <a:spcBef>
                <a:spcPts val="0"/>
              </a:spcBef>
            </a:pPr>
            <a:r>
              <a:rPr lang="en-US" sz="600" b="0">
                <a:solidFill>
                  <a:schemeClr val="tx2"/>
                </a:solidFill>
                <a:latin typeface="Arial Narrow" panose="020B0606020202030204" pitchFamily="34" charset="0"/>
                <a:ea typeface="Roboto" charset="0"/>
                <a:cs typeface="Roboto" charset="0"/>
              </a:rPr>
              <a:t>+33 1 58 55 04 98</a:t>
            </a:r>
          </a:p>
          <a:p>
            <a:pPr>
              <a:spcBef>
                <a:spcPts val="0"/>
              </a:spcBef>
            </a:pPr>
            <a:r>
              <a:rPr lang="en-US" sz="600" b="0" u="sng">
                <a:solidFill>
                  <a:schemeClr val="tx2"/>
                </a:solidFill>
                <a:latin typeface="Arial Narrow" panose="020B0606020202030204" pitchFamily="34" charset="0"/>
                <a:ea typeface="Roboto" charset="0"/>
                <a:cs typeface="Roboto" charset="0"/>
              </a:rPr>
              <a:t>valentin.mory@natixis.com</a:t>
            </a:r>
          </a:p>
        </p:txBody>
      </p:sp>
      <p:sp>
        <p:nvSpPr>
          <p:cNvPr id="78" name="Espace réservé du texte 6">
            <a:extLst>
              <a:ext uri="{FF2B5EF4-FFF2-40B4-BE49-F238E27FC236}">
                <a16:creationId xmlns:a16="http://schemas.microsoft.com/office/drawing/2014/main" id="{DD349EDD-3E8C-B653-8A25-55F21223751A}"/>
              </a:ext>
            </a:extLst>
          </p:cNvPr>
          <p:cNvSpPr txBox="1">
            <a:spLocks/>
          </p:cNvSpPr>
          <p:nvPr/>
        </p:nvSpPr>
        <p:spPr>
          <a:xfrm>
            <a:off x="3553615" y="3507939"/>
            <a:ext cx="1097667" cy="317329"/>
          </a:xfrm>
          <a:prstGeom prst="rect">
            <a:avLst/>
          </a:prstGeom>
        </p:spPr>
        <p:txBody>
          <a:bodyPr lIns="36000" tIns="0" rIns="0" bIns="0"/>
          <a:lstStyle>
            <a:lvl1pPr marL="0" indent="0" algn="l" defTabSz="685800" rtl="0" eaLnBrk="1" latinLnBrk="0" hangingPunct="1">
              <a:lnSpc>
                <a:spcPct val="100000"/>
              </a:lnSpc>
              <a:spcBef>
                <a:spcPts val="300"/>
              </a:spcBef>
              <a:buFont typeface="Arial" panose="020B0604020202020204" pitchFamily="34" charset="0"/>
              <a:buNone/>
              <a:defRPr sz="1600" b="1" kern="1200">
                <a:solidFill>
                  <a:schemeClr val="tx1">
                    <a:lumMod val="65000"/>
                    <a:lumOff val="35000"/>
                  </a:schemeClr>
                </a:solidFill>
                <a:latin typeface="+mn-lt"/>
                <a:ea typeface="+mn-ea"/>
                <a:cs typeface="+mn-cs"/>
              </a:defRPr>
            </a:lvl1pPr>
            <a:lvl2pPr marL="0" indent="0" algn="l" defTabSz="685800" rtl="0" eaLnBrk="1" latinLnBrk="0" hangingPunct="1">
              <a:lnSpc>
                <a:spcPct val="100000"/>
              </a:lnSpc>
              <a:spcBef>
                <a:spcPts val="300"/>
              </a:spcBef>
              <a:buFont typeface="Arial" panose="020B0604020202020204" pitchFamily="34" charset="0"/>
              <a:buNone/>
              <a:defRPr sz="1600" b="0" kern="1200">
                <a:solidFill>
                  <a:schemeClr val="accent1"/>
                </a:solidFill>
                <a:latin typeface="+mn-lt"/>
                <a:ea typeface="+mn-ea"/>
                <a:cs typeface="+mn-cs"/>
              </a:defRPr>
            </a:lvl2pPr>
            <a:lvl3pPr marL="177800" indent="-177800" algn="l" defTabSz="685800" rtl="0" eaLnBrk="1" latinLnBrk="0" hangingPunct="1">
              <a:lnSpc>
                <a:spcPct val="100000"/>
              </a:lnSpc>
              <a:spcBef>
                <a:spcPts val="300"/>
              </a:spcBef>
              <a:buClr>
                <a:schemeClr val="accent1"/>
              </a:buClr>
              <a:buFont typeface="Arial" panose="020B0604020202020204" pitchFamily="34" charset="0"/>
              <a:buChar char="►"/>
              <a:defRPr sz="1400" b="0" kern="1200" cap="none" baseline="0">
                <a:solidFill>
                  <a:schemeClr val="tx1"/>
                </a:solidFill>
                <a:latin typeface="+mn-lt"/>
                <a:ea typeface="+mn-ea"/>
                <a:cs typeface="+mn-cs"/>
              </a:defRPr>
            </a:lvl3pPr>
            <a:lvl4pPr marL="450850" indent="-184150" algn="l" defTabSz="685800" rtl="0" eaLnBrk="1" latinLnBrk="0" hangingPunct="1">
              <a:lnSpc>
                <a:spcPct val="100000"/>
              </a:lnSpc>
              <a:spcBef>
                <a:spcPts val="300"/>
              </a:spcBef>
              <a:buClr>
                <a:schemeClr val="accent1"/>
              </a:buClr>
              <a:buFont typeface="Wingdings" panose="05000000000000000000" pitchFamily="2" charset="2"/>
              <a:buChar char="§"/>
              <a:defRPr sz="1200" kern="1200">
                <a:solidFill>
                  <a:schemeClr val="tx1"/>
                </a:solidFill>
                <a:latin typeface="+mn-lt"/>
                <a:ea typeface="+mn-ea"/>
                <a:cs typeface="+mn-cs"/>
              </a:defRPr>
            </a:lvl4pPr>
            <a:lvl5pPr marL="628650" indent="-177800" algn="l" defTabSz="685800" rtl="0" eaLnBrk="1" latinLnBrk="0" hangingPunct="1">
              <a:lnSpc>
                <a:spcPct val="100000"/>
              </a:lnSpc>
              <a:spcBef>
                <a:spcPts val="300"/>
              </a:spcBef>
              <a:buClr>
                <a:schemeClr val="accent1"/>
              </a:buClr>
              <a:buSzPct val="80000"/>
              <a:buFont typeface="Wingdings 3" panose="05040102010807070707" pitchFamily="18" charset="2"/>
              <a:buChar char=""/>
              <a:defRPr sz="1100" kern="1200">
                <a:solidFill>
                  <a:schemeClr val="tx1"/>
                </a:solidFill>
                <a:latin typeface="+mn-lt"/>
                <a:ea typeface="+mn-ea"/>
                <a:cs typeface="+mn-cs"/>
              </a:defRPr>
            </a:lvl5pPr>
            <a:lvl6pPr marL="806450" indent="-177800" algn="l" defTabSz="685800" rtl="0" eaLnBrk="1" latinLnBrk="0" hangingPunct="1">
              <a:lnSpc>
                <a:spcPct val="100000"/>
              </a:lnSpc>
              <a:spcBef>
                <a:spcPts val="300"/>
              </a:spcBef>
              <a:buClr>
                <a:schemeClr val="accent1"/>
              </a:buClr>
              <a:buFont typeface="Wingdings" panose="05000000000000000000" pitchFamily="2" charset="2"/>
              <a:buChar char="§"/>
              <a:defRPr sz="10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0"/>
              </a:spcBef>
            </a:pPr>
            <a:r>
              <a:rPr lang="en-US" sz="600" err="1">
                <a:solidFill>
                  <a:schemeClr val="tx2"/>
                </a:solidFill>
                <a:latin typeface="Arial Narrow" panose="020B0606020202030204" pitchFamily="34" charset="0"/>
                <a:ea typeface="Roboto" charset="0"/>
                <a:cs typeface="Roboto" charset="0"/>
              </a:rPr>
              <a:t>Roméo</a:t>
            </a:r>
            <a:r>
              <a:rPr lang="en-US" sz="600">
                <a:solidFill>
                  <a:schemeClr val="tx2"/>
                </a:solidFill>
                <a:latin typeface="Arial Narrow" panose="020B0606020202030204" pitchFamily="34" charset="0"/>
                <a:ea typeface="Roboto" charset="0"/>
                <a:cs typeface="Roboto" charset="0"/>
              </a:rPr>
              <a:t> YOMBO-NGUITONGO </a:t>
            </a:r>
            <a:br>
              <a:rPr lang="en-US" sz="600">
                <a:solidFill>
                  <a:schemeClr val="tx2"/>
                </a:solidFill>
                <a:latin typeface="Arial Narrow" panose="020B0606020202030204" pitchFamily="34" charset="0"/>
                <a:ea typeface="Roboto" charset="0"/>
                <a:cs typeface="Roboto" charset="0"/>
              </a:rPr>
            </a:br>
            <a:endParaRPr lang="en-US" sz="600">
              <a:solidFill>
                <a:schemeClr val="tx2"/>
              </a:solidFill>
              <a:latin typeface="Arial Narrow" panose="020B0606020202030204" pitchFamily="34" charset="0"/>
              <a:ea typeface="Roboto" charset="0"/>
              <a:cs typeface="Roboto" charset="0"/>
            </a:endParaRPr>
          </a:p>
          <a:p>
            <a:pPr>
              <a:spcBef>
                <a:spcPts val="0"/>
              </a:spcBef>
            </a:pPr>
            <a:r>
              <a:rPr lang="en-US" sz="600" b="0" u="sng">
                <a:solidFill>
                  <a:schemeClr val="tx2"/>
                </a:solidFill>
                <a:latin typeface="Arial Narrow" panose="020B0606020202030204" pitchFamily="34" charset="0"/>
                <a:ea typeface="Roboto" charset="0"/>
                <a:cs typeface="Roboto" charset="0"/>
              </a:rPr>
              <a:t>romeo.yombo-nguitongo@natixis.com</a:t>
            </a:r>
          </a:p>
        </p:txBody>
      </p:sp>
      <p:sp>
        <p:nvSpPr>
          <p:cNvPr id="79" name="Espace réservé du texte 6">
            <a:extLst>
              <a:ext uri="{FF2B5EF4-FFF2-40B4-BE49-F238E27FC236}">
                <a16:creationId xmlns:a16="http://schemas.microsoft.com/office/drawing/2014/main" id="{429C5934-F9FF-EB21-BBB4-BDAE0DF2AD1D}"/>
              </a:ext>
            </a:extLst>
          </p:cNvPr>
          <p:cNvSpPr txBox="1">
            <a:spLocks/>
          </p:cNvSpPr>
          <p:nvPr/>
        </p:nvSpPr>
        <p:spPr>
          <a:xfrm>
            <a:off x="2602004" y="4508346"/>
            <a:ext cx="1027131" cy="317329"/>
          </a:xfrm>
          <a:prstGeom prst="rect">
            <a:avLst/>
          </a:prstGeom>
        </p:spPr>
        <p:txBody>
          <a:bodyPr lIns="36000" tIns="0" rIns="0" bIns="0"/>
          <a:lstStyle>
            <a:lvl1pPr marL="0" indent="0" algn="l" defTabSz="685800" rtl="0" eaLnBrk="1" latinLnBrk="0" hangingPunct="1">
              <a:lnSpc>
                <a:spcPct val="100000"/>
              </a:lnSpc>
              <a:spcBef>
                <a:spcPts val="300"/>
              </a:spcBef>
              <a:buFont typeface="Arial" panose="020B0604020202020204" pitchFamily="34" charset="0"/>
              <a:buNone/>
              <a:defRPr sz="1600" b="1" kern="1200">
                <a:solidFill>
                  <a:schemeClr val="tx1">
                    <a:lumMod val="65000"/>
                    <a:lumOff val="35000"/>
                  </a:schemeClr>
                </a:solidFill>
                <a:latin typeface="+mn-lt"/>
                <a:ea typeface="+mn-ea"/>
                <a:cs typeface="+mn-cs"/>
              </a:defRPr>
            </a:lvl1pPr>
            <a:lvl2pPr marL="0" indent="0" algn="l" defTabSz="685800" rtl="0" eaLnBrk="1" latinLnBrk="0" hangingPunct="1">
              <a:lnSpc>
                <a:spcPct val="100000"/>
              </a:lnSpc>
              <a:spcBef>
                <a:spcPts val="300"/>
              </a:spcBef>
              <a:buFont typeface="Arial" panose="020B0604020202020204" pitchFamily="34" charset="0"/>
              <a:buNone/>
              <a:defRPr sz="1600" b="0" kern="1200">
                <a:solidFill>
                  <a:schemeClr val="accent1"/>
                </a:solidFill>
                <a:latin typeface="+mn-lt"/>
                <a:ea typeface="+mn-ea"/>
                <a:cs typeface="+mn-cs"/>
              </a:defRPr>
            </a:lvl2pPr>
            <a:lvl3pPr marL="177800" indent="-177800" algn="l" defTabSz="685800" rtl="0" eaLnBrk="1" latinLnBrk="0" hangingPunct="1">
              <a:lnSpc>
                <a:spcPct val="100000"/>
              </a:lnSpc>
              <a:spcBef>
                <a:spcPts val="300"/>
              </a:spcBef>
              <a:buClr>
                <a:schemeClr val="accent1"/>
              </a:buClr>
              <a:buFont typeface="Arial" panose="020B0604020202020204" pitchFamily="34" charset="0"/>
              <a:buChar char="►"/>
              <a:defRPr sz="1400" b="0" kern="1200" cap="none" baseline="0">
                <a:solidFill>
                  <a:schemeClr val="tx1"/>
                </a:solidFill>
                <a:latin typeface="+mn-lt"/>
                <a:ea typeface="+mn-ea"/>
                <a:cs typeface="+mn-cs"/>
              </a:defRPr>
            </a:lvl3pPr>
            <a:lvl4pPr marL="450850" indent="-184150" algn="l" defTabSz="685800" rtl="0" eaLnBrk="1" latinLnBrk="0" hangingPunct="1">
              <a:lnSpc>
                <a:spcPct val="100000"/>
              </a:lnSpc>
              <a:spcBef>
                <a:spcPts val="300"/>
              </a:spcBef>
              <a:buClr>
                <a:schemeClr val="accent1"/>
              </a:buClr>
              <a:buFont typeface="Wingdings" panose="05000000000000000000" pitchFamily="2" charset="2"/>
              <a:buChar char="§"/>
              <a:defRPr sz="1200" kern="1200">
                <a:solidFill>
                  <a:schemeClr val="tx1"/>
                </a:solidFill>
                <a:latin typeface="+mn-lt"/>
                <a:ea typeface="+mn-ea"/>
                <a:cs typeface="+mn-cs"/>
              </a:defRPr>
            </a:lvl4pPr>
            <a:lvl5pPr marL="628650" indent="-177800" algn="l" defTabSz="685800" rtl="0" eaLnBrk="1" latinLnBrk="0" hangingPunct="1">
              <a:lnSpc>
                <a:spcPct val="100000"/>
              </a:lnSpc>
              <a:spcBef>
                <a:spcPts val="300"/>
              </a:spcBef>
              <a:buClr>
                <a:schemeClr val="accent1"/>
              </a:buClr>
              <a:buSzPct val="80000"/>
              <a:buFont typeface="Wingdings 3" panose="05040102010807070707" pitchFamily="18" charset="2"/>
              <a:buChar char=""/>
              <a:defRPr sz="1100" kern="1200">
                <a:solidFill>
                  <a:schemeClr val="tx1"/>
                </a:solidFill>
                <a:latin typeface="+mn-lt"/>
                <a:ea typeface="+mn-ea"/>
                <a:cs typeface="+mn-cs"/>
              </a:defRPr>
            </a:lvl5pPr>
            <a:lvl6pPr marL="806450" indent="-177800" algn="l" defTabSz="685800" rtl="0" eaLnBrk="1" latinLnBrk="0" hangingPunct="1">
              <a:lnSpc>
                <a:spcPct val="100000"/>
              </a:lnSpc>
              <a:spcBef>
                <a:spcPts val="300"/>
              </a:spcBef>
              <a:buClr>
                <a:schemeClr val="accent1"/>
              </a:buClr>
              <a:buFont typeface="Wingdings" panose="05000000000000000000" pitchFamily="2" charset="2"/>
              <a:buChar char="§"/>
              <a:defRPr sz="10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0"/>
              </a:spcBef>
            </a:pPr>
            <a:r>
              <a:rPr lang="en-US" sz="600">
                <a:solidFill>
                  <a:schemeClr val="tx2"/>
                </a:solidFill>
                <a:latin typeface="Arial Narrow" panose="020B0606020202030204" pitchFamily="34" charset="0"/>
                <a:ea typeface="Roboto" charset="0"/>
                <a:cs typeface="Roboto" charset="0"/>
              </a:rPr>
              <a:t>Serge Herve NDOUMBE SAME</a:t>
            </a:r>
          </a:p>
          <a:p>
            <a:pPr>
              <a:spcBef>
                <a:spcPts val="0"/>
              </a:spcBef>
            </a:pPr>
            <a:r>
              <a:rPr lang="en-US" sz="600" b="0" u="sng">
                <a:solidFill>
                  <a:schemeClr val="tx2"/>
                </a:solidFill>
                <a:latin typeface="Arial Narrow" panose="020B0606020202030204" pitchFamily="34" charset="0"/>
                <a:ea typeface="Roboto" charset="0"/>
                <a:cs typeface="Roboto" charset="0"/>
              </a:rPr>
              <a:t>sergeherve.same@natixis.com</a:t>
            </a:r>
          </a:p>
        </p:txBody>
      </p:sp>
      <p:sp>
        <p:nvSpPr>
          <p:cNvPr id="80" name="Rectangle 79">
            <a:extLst>
              <a:ext uri="{FF2B5EF4-FFF2-40B4-BE49-F238E27FC236}">
                <a16:creationId xmlns:a16="http://schemas.microsoft.com/office/drawing/2014/main" id="{62B797D6-4184-D228-FCD5-5F36E5D28AA2}"/>
              </a:ext>
            </a:extLst>
          </p:cNvPr>
          <p:cNvSpPr/>
          <p:nvPr/>
        </p:nvSpPr>
        <p:spPr>
          <a:xfrm>
            <a:off x="2602004" y="4366907"/>
            <a:ext cx="1036636" cy="13614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defTabSz="914378"/>
            <a:r>
              <a:rPr lang="en-US" altLang="fr-FR" sz="600" b="1">
                <a:solidFill>
                  <a:schemeClr val="bg2"/>
                </a:solidFill>
                <a:latin typeface="Arial Narrow" panose="020B0606020202030204" pitchFamily="34" charset="0"/>
              </a:rPr>
              <a:t>High Yield</a:t>
            </a:r>
          </a:p>
        </p:txBody>
      </p:sp>
    </p:spTree>
    <p:extLst>
      <p:ext uri="{BB962C8B-B14F-4D97-AF65-F5344CB8AC3E}">
        <p14:creationId xmlns:p14="http://schemas.microsoft.com/office/powerpoint/2010/main" val="26490793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3302F39-BBDE-174D-8351-D0E3974A34C2}"/>
              </a:ext>
            </a:extLst>
          </p:cNvPr>
          <p:cNvSpPr>
            <a:spLocks noGrp="1"/>
          </p:cNvSpPr>
          <p:nvPr>
            <p:ph type="title"/>
          </p:nvPr>
        </p:nvSpPr>
        <p:spPr>
          <a:xfrm>
            <a:off x="354587" y="173293"/>
            <a:ext cx="8434828" cy="389953"/>
          </a:xfrm>
        </p:spPr>
        <p:txBody>
          <a:bodyPr/>
          <a:lstStyle/>
          <a:p>
            <a:r>
              <a:rPr lang="en-US">
                <a:latin typeface="Inter" panose="02000503000000020004" pitchFamily="2" charset="0"/>
                <a:ea typeface="Inter" panose="02000503000000020004" pitchFamily="2" charset="0"/>
              </a:rPr>
              <a:t>General Disclaimer</a:t>
            </a:r>
            <a:br>
              <a:rPr lang="en-US">
                <a:latin typeface="Inter" panose="02000503000000020004" pitchFamily="2" charset="0"/>
                <a:ea typeface="Inter" panose="02000503000000020004" pitchFamily="2" charset="0"/>
              </a:rPr>
            </a:br>
            <a:endParaRPr lang="fr-FR">
              <a:latin typeface="Inter" panose="02000503000000020004" pitchFamily="2" charset="0"/>
              <a:ea typeface="Inter" panose="02000503000000020004" pitchFamily="2" charset="0"/>
            </a:endParaRPr>
          </a:p>
        </p:txBody>
      </p:sp>
      <p:sp>
        <p:nvSpPr>
          <p:cNvPr id="3" name="Espace réservé du contenu 2">
            <a:extLst>
              <a:ext uri="{FF2B5EF4-FFF2-40B4-BE49-F238E27FC236}">
                <a16:creationId xmlns:a16="http://schemas.microsoft.com/office/drawing/2014/main" id="{1AA55292-1DBF-3745-982D-91AB002513FF}"/>
              </a:ext>
            </a:extLst>
          </p:cNvPr>
          <p:cNvSpPr>
            <a:spLocks noGrp="1"/>
          </p:cNvSpPr>
          <p:nvPr>
            <p:ph idx="1"/>
          </p:nvPr>
        </p:nvSpPr>
        <p:spPr>
          <a:xfrm>
            <a:off x="385320" y="563246"/>
            <a:ext cx="8434828" cy="4137342"/>
          </a:xfrm>
        </p:spPr>
        <p:txBody>
          <a:bodyPr/>
          <a:lstStyle/>
          <a:p>
            <a:r>
              <a:rPr lang="en-US" sz="700" b="0">
                <a:solidFill>
                  <a:srgbClr val="000000"/>
                </a:solidFill>
                <a:latin typeface="Times New Roman" panose="02020603050405020304" pitchFamily="18" charset="0"/>
              </a:rPr>
              <a:t>General Disclaimer</a:t>
            </a:r>
          </a:p>
          <a:p>
            <a:r>
              <a:rPr lang="en-US" sz="700" b="0">
                <a:solidFill>
                  <a:srgbClr val="000000"/>
                </a:solidFill>
                <a:latin typeface="Times New Roman" panose="02020603050405020304" pitchFamily="18" charset="0"/>
              </a:rPr>
              <a:t>Reference prices are based on closing prices.</a:t>
            </a:r>
            <a:br>
              <a:rPr lang="en-US" sz="700" b="0">
                <a:solidFill>
                  <a:srgbClr val="000000"/>
                </a:solidFill>
                <a:latin typeface="Times New Roman" panose="02020603050405020304" pitchFamily="18" charset="0"/>
              </a:rPr>
            </a:br>
            <a:r>
              <a:rPr lang="en-US" sz="700" b="0">
                <a:solidFill>
                  <a:srgbClr val="000000"/>
                </a:solidFill>
                <a:latin typeface="Times New Roman" panose="02020603050405020304" pitchFamily="18" charset="0"/>
              </a:rPr>
              <a:t> </a:t>
            </a:r>
            <a:br>
              <a:rPr lang="en-US" sz="700" b="0">
                <a:solidFill>
                  <a:srgbClr val="000000"/>
                </a:solidFill>
                <a:latin typeface="Times New Roman" panose="02020603050405020304" pitchFamily="18" charset="0"/>
              </a:rPr>
            </a:br>
            <a:r>
              <a:rPr lang="en-US" sz="700" b="0">
                <a:solidFill>
                  <a:srgbClr val="000000"/>
                </a:solidFill>
                <a:latin typeface="Times New Roman" panose="02020603050405020304" pitchFamily="18" charset="0"/>
              </a:rPr>
              <a:t>The information contained in this publication and any attachment thereto is exclusively intended for a client base consisting of professionals and qualified investors. This document and any attachment thereto are strictly confidential and cannot be divulgated to a third party without the prior written consent of Natixis. If you are not the intended recipient of this document and/or the attachments, please delete them and immediately notify the sender. Distribution, possession or delivery of this document in, to or from certain jurisdictions may be restricted or prohibited by law. Recipients of this document are required to inform themselves of and comply with all such restrictions or prohibitions. Neither Natixis, nor any of its affiliates, directors, employees, agents or advisers or any other person accepts any liability to any person in relation to the distribution, possession or delivery of this document in, to or from any jurisdiction.</a:t>
            </a:r>
            <a:br>
              <a:rPr lang="en-US" sz="700" b="0">
                <a:solidFill>
                  <a:srgbClr val="000000"/>
                </a:solidFill>
                <a:latin typeface="Times New Roman" panose="02020603050405020304" pitchFamily="18" charset="0"/>
              </a:rPr>
            </a:br>
            <a:r>
              <a:rPr lang="en-US" sz="700" b="0">
                <a:solidFill>
                  <a:srgbClr val="000000"/>
                </a:solidFill>
                <a:latin typeface="Times New Roman" panose="02020603050405020304" pitchFamily="18" charset="0"/>
              </a:rPr>
              <a:t> </a:t>
            </a:r>
            <a:br>
              <a:rPr lang="en-US" sz="700" b="0">
                <a:solidFill>
                  <a:srgbClr val="000000"/>
                </a:solidFill>
                <a:latin typeface="Times New Roman" panose="02020603050405020304" pitchFamily="18" charset="0"/>
              </a:rPr>
            </a:br>
            <a:r>
              <a:rPr lang="en-US" sz="700">
                <a:solidFill>
                  <a:srgbClr val="000000"/>
                </a:solidFill>
                <a:latin typeface="Times New Roman" panose="02020603050405020304" pitchFamily="18" charset="0"/>
              </a:rPr>
              <a:t>This document is considered as marketing communication within the meaning of the AMF General Regulation. It has not been developed in accordance with legal requirements designed to promote the independence of investment research and its author(s) is/are not subject to any prohibition on dealing in the relevant financial instrument ahead of the dissemination of the marketing communication. The investments mentioned in this documentation may not be suitable for all types of investors.</a:t>
            </a:r>
            <a:br>
              <a:rPr lang="en-US" sz="700" b="0">
                <a:solidFill>
                  <a:srgbClr val="000000"/>
                </a:solidFill>
                <a:latin typeface="Times New Roman" panose="02020603050405020304" pitchFamily="18" charset="0"/>
              </a:rPr>
            </a:br>
            <a:r>
              <a:rPr lang="en-US" sz="700" b="0">
                <a:solidFill>
                  <a:srgbClr val="000000"/>
                </a:solidFill>
                <a:latin typeface="Times New Roman" panose="02020603050405020304" pitchFamily="18" charset="0"/>
              </a:rPr>
              <a:t> </a:t>
            </a:r>
            <a:br>
              <a:rPr lang="en-US" sz="700" b="0">
                <a:solidFill>
                  <a:srgbClr val="000000"/>
                </a:solidFill>
                <a:latin typeface="Times New Roman" panose="02020603050405020304" pitchFamily="18" charset="0"/>
              </a:rPr>
            </a:br>
            <a:r>
              <a:rPr lang="en-US" sz="700" b="0">
                <a:solidFill>
                  <a:srgbClr val="000000"/>
                </a:solidFill>
                <a:latin typeface="Times New Roman" panose="02020603050405020304" pitchFamily="18" charset="0"/>
              </a:rPr>
              <a:t>This document and all attachments are communicated to each recipient for information purposes only and do not constitute a personalized investment recommendation. They are intended for general distribution and the products or services described herein do not take into account any specific investment objective, financial situation or particular need of any recipient. This document and any attachment thereto shall not be construed as an offer nor a solicitation for any purchase, sale or subscription. Under no circumstances should this document be considered as an official confirmation of a transaction to any person or entity and no undertaking is given that the transaction will be entered into under the terms and conditions set out herein or under any other terms and conditions. This document and any attachment thereto are based on public information and shall not be used nor considered as an undertaking from Natixis. All undertakings require the formal approval of Natixis according to its prevailing internal procedures.</a:t>
            </a:r>
            <a:br>
              <a:rPr lang="en-US" sz="700" b="0">
                <a:solidFill>
                  <a:srgbClr val="000000"/>
                </a:solidFill>
                <a:latin typeface="Times New Roman" panose="02020603050405020304" pitchFamily="18" charset="0"/>
              </a:rPr>
            </a:br>
            <a:r>
              <a:rPr lang="en-US" sz="700" b="0">
                <a:solidFill>
                  <a:srgbClr val="000000"/>
                </a:solidFill>
                <a:latin typeface="Times New Roman" panose="02020603050405020304" pitchFamily="18" charset="0"/>
              </a:rPr>
              <a:t> </a:t>
            </a:r>
            <a:br>
              <a:rPr lang="en-US" sz="700" b="0">
                <a:solidFill>
                  <a:srgbClr val="000000"/>
                </a:solidFill>
                <a:latin typeface="Times New Roman" panose="02020603050405020304" pitchFamily="18" charset="0"/>
              </a:rPr>
            </a:br>
            <a:r>
              <a:rPr lang="en-US" sz="700" b="0">
                <a:solidFill>
                  <a:srgbClr val="000000"/>
                </a:solidFill>
                <a:latin typeface="Times New Roman" panose="02020603050405020304" pitchFamily="18" charset="0"/>
              </a:rPr>
              <a:t>This document and any attachment thereto are based on public information and shall not be used nor considered as an undertaking from Natixis. All undertakings require the formal approval of Natixis according to its prevailing internal procedures.</a:t>
            </a:r>
            <a:br>
              <a:rPr lang="en-US" sz="700" b="0">
                <a:solidFill>
                  <a:srgbClr val="000000"/>
                </a:solidFill>
                <a:latin typeface="Times New Roman" panose="02020603050405020304" pitchFamily="18" charset="0"/>
              </a:rPr>
            </a:br>
            <a:r>
              <a:rPr lang="en-US" sz="700" b="0">
                <a:solidFill>
                  <a:srgbClr val="000000"/>
                </a:solidFill>
                <a:latin typeface="Times New Roman" panose="02020603050405020304" pitchFamily="18" charset="0"/>
              </a:rPr>
              <a:t>Under no circumstances should this document be considered as an official confirmation of a transaction to any person or entity and no undertaking is given that the transaction will be entered into under the terms and conditions set out herein or under any other terms and conditions.</a:t>
            </a:r>
            <a:br>
              <a:rPr lang="en-US" sz="700" b="0">
                <a:solidFill>
                  <a:srgbClr val="000000"/>
                </a:solidFill>
                <a:latin typeface="Times New Roman" panose="02020603050405020304" pitchFamily="18" charset="0"/>
              </a:rPr>
            </a:br>
            <a:r>
              <a:rPr lang="en-US" sz="700" b="0">
                <a:solidFill>
                  <a:srgbClr val="000000"/>
                </a:solidFill>
                <a:latin typeface="Times New Roman" panose="02020603050405020304" pitchFamily="18" charset="0"/>
              </a:rPr>
              <a:t> </a:t>
            </a:r>
            <a:br>
              <a:rPr lang="en-US" sz="700" b="0">
                <a:solidFill>
                  <a:srgbClr val="000000"/>
                </a:solidFill>
                <a:latin typeface="Times New Roman" panose="02020603050405020304" pitchFamily="18" charset="0"/>
              </a:rPr>
            </a:br>
            <a:r>
              <a:rPr lang="en-US" sz="700" b="0">
                <a:solidFill>
                  <a:srgbClr val="000000"/>
                </a:solidFill>
                <a:latin typeface="Times New Roman" panose="02020603050405020304" pitchFamily="18" charset="0"/>
              </a:rPr>
              <a:t>The information contained in this document may include results of analyses from a quantitative model, which represent potential future events that may or may not be realized, and is not a complete analysis of every material fact representing any product. Information may be changed or may be withdrawn by Natixis at any time without notice. More generally, no responsibility is accepted by Natixis, nor any of its holding companies, subsidiaries, associated undertakings or controlling persons, nor any of their respective directors, officers, partners, employees, agents, representatives or advisers as to or in relation to the characteristics of this information. The statements, assumptions and forecasts contained in this documentation and any attachment thereto reflect the judgment of its author, unless otherwise specified, and do not reflect the judgment of any other person or of Natixis.</a:t>
            </a:r>
            <a:br>
              <a:rPr lang="en-US" sz="700" b="0">
                <a:solidFill>
                  <a:srgbClr val="000000"/>
                </a:solidFill>
                <a:latin typeface="Times New Roman" panose="02020603050405020304" pitchFamily="18" charset="0"/>
              </a:rPr>
            </a:br>
            <a:r>
              <a:rPr lang="en-US" sz="700" b="0">
                <a:solidFill>
                  <a:srgbClr val="000000"/>
                </a:solidFill>
                <a:latin typeface="Times New Roman" panose="02020603050405020304" pitchFamily="18" charset="0"/>
              </a:rPr>
              <a:t> </a:t>
            </a:r>
            <a:br>
              <a:rPr lang="en-US" sz="700" b="0">
                <a:solidFill>
                  <a:srgbClr val="000000"/>
                </a:solidFill>
                <a:latin typeface="Times New Roman" panose="02020603050405020304" pitchFamily="18" charset="0"/>
              </a:rPr>
            </a:br>
            <a:r>
              <a:rPr lang="en-US" sz="700" b="0">
                <a:solidFill>
                  <a:srgbClr val="000000"/>
                </a:solidFill>
                <a:latin typeface="Times New Roman" panose="02020603050405020304" pitchFamily="18" charset="0"/>
              </a:rPr>
              <a:t>Natixis shall not be liable for any financial loss or any decision taken on the basis of the information disclosed in this presentation and Natixis does not provide any advice, including in case of investment services.</a:t>
            </a:r>
            <a:br>
              <a:rPr lang="en-US" sz="700" b="0">
                <a:solidFill>
                  <a:srgbClr val="000000"/>
                </a:solidFill>
                <a:latin typeface="Times New Roman" panose="02020603050405020304" pitchFamily="18" charset="0"/>
              </a:rPr>
            </a:br>
            <a:r>
              <a:rPr lang="en-US" sz="700" b="0">
                <a:solidFill>
                  <a:srgbClr val="000000"/>
                </a:solidFill>
                <a:latin typeface="Times New Roman" panose="02020603050405020304" pitchFamily="18" charset="0"/>
              </a:rPr>
              <a:t>In any event, you should request for any internal and/or external advice that you consider necessary or desirable to obtain, including from any financial, legal, tax or accounting adviser, or any other specialist, in order to verify in particular that the transaction described in this material complies with your objectives and constraints and to obtain an independent valuation of the transaction, its risk factors and rewards.</a:t>
            </a:r>
            <a:br>
              <a:rPr lang="en-US" sz="700" b="0">
                <a:solidFill>
                  <a:srgbClr val="000000"/>
                </a:solidFill>
                <a:latin typeface="Times New Roman" panose="02020603050405020304" pitchFamily="18" charset="0"/>
              </a:rPr>
            </a:br>
            <a:r>
              <a:rPr lang="en-US" sz="700" b="0">
                <a:solidFill>
                  <a:srgbClr val="000000"/>
                </a:solidFill>
                <a:latin typeface="Times New Roman" panose="02020603050405020304" pitchFamily="18" charset="0"/>
              </a:rPr>
              <a:t> </a:t>
            </a:r>
            <a:br>
              <a:rPr lang="en-US" sz="700" b="0">
                <a:solidFill>
                  <a:srgbClr val="000000"/>
                </a:solidFill>
                <a:latin typeface="Times New Roman" panose="02020603050405020304" pitchFamily="18" charset="0"/>
              </a:rPr>
            </a:br>
            <a:r>
              <a:rPr lang="en-US" sz="700" b="0">
                <a:solidFill>
                  <a:srgbClr val="000000"/>
                </a:solidFill>
                <a:latin typeface="Times New Roman" panose="02020603050405020304" pitchFamily="18" charset="0"/>
              </a:rPr>
              <a:t>It should be noted that, in the context of its activities, Natixis may have positions in financial instruments and in the issuer concerned by the recommendations or opinions provided in this document or any attachment thereto.</a:t>
            </a:r>
            <a:br>
              <a:rPr lang="en-US" sz="700" b="0">
                <a:solidFill>
                  <a:srgbClr val="000000"/>
                </a:solidFill>
                <a:latin typeface="Times New Roman" panose="02020603050405020304" pitchFamily="18" charset="0"/>
              </a:rPr>
            </a:br>
            <a:r>
              <a:rPr lang="en-US" sz="700" b="0">
                <a:solidFill>
                  <a:srgbClr val="000000"/>
                </a:solidFill>
                <a:latin typeface="Times New Roman" panose="02020603050405020304" pitchFamily="18" charset="0"/>
              </a:rPr>
              <a:t>Natixis can be remunerated for underwriting services, investment services, advice services and any other investment service provision or banking activity and any other service related to financial instruments of the company or the companies mentioned in this document.</a:t>
            </a:r>
            <a:br>
              <a:rPr lang="en-US" sz="700" b="0">
                <a:solidFill>
                  <a:srgbClr val="000000"/>
                </a:solidFill>
                <a:latin typeface="Times New Roman" panose="02020603050405020304" pitchFamily="18" charset="0"/>
              </a:rPr>
            </a:br>
            <a:r>
              <a:rPr lang="en-US" sz="700" b="0">
                <a:solidFill>
                  <a:srgbClr val="000000"/>
                </a:solidFill>
                <a:latin typeface="Times New Roman" panose="02020603050405020304" pitchFamily="18" charset="0"/>
              </a:rPr>
              <a:t>In this case, references made to conflicts of interests that Natixis and its affiliates may experience, with respect to the issuer(s) mentioned in this document are available on the website of the Research by clicking on the following link: Specific disclaimers</a:t>
            </a:r>
            <a:r>
              <a:rPr lang="fr-FR" sz="700"/>
              <a:t>.</a:t>
            </a:r>
          </a:p>
        </p:txBody>
      </p:sp>
      <p:sp>
        <p:nvSpPr>
          <p:cNvPr id="6" name="Espace réservé du numéro de diapositive 5">
            <a:extLst>
              <a:ext uri="{FF2B5EF4-FFF2-40B4-BE49-F238E27FC236}">
                <a16:creationId xmlns:a16="http://schemas.microsoft.com/office/drawing/2014/main" id="{2657D015-FD4B-2C48-876B-38C436499364}"/>
              </a:ext>
            </a:extLst>
          </p:cNvPr>
          <p:cNvSpPr>
            <a:spLocks noGrp="1"/>
          </p:cNvSpPr>
          <p:nvPr>
            <p:ph type="sldNum" sz="quarter" idx="12"/>
          </p:nvPr>
        </p:nvSpPr>
        <p:spPr/>
        <p:txBody>
          <a:bodyPr/>
          <a:lstStyle/>
          <a:p>
            <a:fld id="{E94165F0-FE87-0B48-AA66-28C8AFD55271}" type="slidenum">
              <a:rPr lang="fr-FR" smtClean="0">
                <a:solidFill>
                  <a:srgbClr val="581D74"/>
                </a:solidFill>
                <a:latin typeface="Inter" panose="02000503000000020004"/>
              </a:rPr>
              <a:t>47</a:t>
            </a:fld>
            <a:endParaRPr lang="fr-FR" dirty="0">
              <a:solidFill>
                <a:srgbClr val="581D74"/>
              </a:solidFill>
              <a:latin typeface="Inter" panose="02000503000000020004"/>
            </a:endParaRPr>
          </a:p>
        </p:txBody>
      </p:sp>
      <p:sp>
        <p:nvSpPr>
          <p:cNvPr id="4" name="Rectangle 3">
            <a:extLst>
              <a:ext uri="{FF2B5EF4-FFF2-40B4-BE49-F238E27FC236}">
                <a16:creationId xmlns:a16="http://schemas.microsoft.com/office/drawing/2014/main" id="{ADF21922-CCCC-0BD6-57AB-F0A439B192FB}"/>
              </a:ext>
            </a:extLst>
          </p:cNvPr>
          <p:cNvSpPr/>
          <p:nvPr/>
        </p:nvSpPr>
        <p:spPr>
          <a:xfrm>
            <a:off x="539750" y="4863534"/>
            <a:ext cx="591738" cy="1657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2152535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45700455-739A-6923-28AB-319284A56B8F}"/>
              </a:ext>
            </a:extLst>
          </p:cNvPr>
          <p:cNvSpPr txBox="1"/>
          <p:nvPr/>
        </p:nvSpPr>
        <p:spPr>
          <a:xfrm>
            <a:off x="3248163" y="4040413"/>
            <a:ext cx="2477193" cy="338554"/>
          </a:xfrm>
          <a:prstGeom prst="rect">
            <a:avLst/>
          </a:prstGeom>
          <a:noFill/>
        </p:spPr>
        <p:txBody>
          <a:bodyPr wrap="square" rtlCol="0">
            <a:spAutoFit/>
          </a:bodyPr>
          <a:lstStyle/>
          <a:p>
            <a:pPr algn="ctr"/>
            <a:r>
              <a:rPr lang="fr-FR" sz="800" dirty="0">
                <a:latin typeface="Montserrat" pitchFamily="2" charset="77"/>
              </a:rPr>
              <a:t>Natixis </a:t>
            </a:r>
            <a:r>
              <a:rPr lang="fr-FR" sz="800" dirty="0" err="1">
                <a:latin typeface="Montserrat" pitchFamily="2" charset="77"/>
              </a:rPr>
              <a:t>Corporate</a:t>
            </a:r>
            <a:r>
              <a:rPr lang="fr-FR" sz="800" dirty="0">
                <a:latin typeface="Montserrat" pitchFamily="2" charset="77"/>
              </a:rPr>
              <a:t> &amp; Investment Banking</a:t>
            </a:r>
            <a:br>
              <a:rPr lang="fr-FR" sz="800" dirty="0">
                <a:latin typeface="Montserrat" pitchFamily="2" charset="77"/>
              </a:rPr>
            </a:br>
            <a:r>
              <a:rPr lang="fr-FR" sz="800" dirty="0" err="1">
                <a:latin typeface="Montserrat" pitchFamily="2" charset="77"/>
              </a:rPr>
              <a:t>is</a:t>
            </a:r>
            <a:r>
              <a:rPr lang="fr-FR" sz="800" dirty="0">
                <a:latin typeface="Montserrat" pitchFamily="2" charset="77"/>
              </a:rPr>
              <a:t> the global arm of Groupe BPCE</a:t>
            </a:r>
          </a:p>
        </p:txBody>
      </p:sp>
    </p:spTree>
    <p:extLst>
      <p:ext uri="{BB962C8B-B14F-4D97-AF65-F5344CB8AC3E}">
        <p14:creationId xmlns:p14="http://schemas.microsoft.com/office/powerpoint/2010/main" val="2490814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145A9-35DE-D6CB-837B-182AA6835185}"/>
              </a:ext>
            </a:extLst>
          </p:cNvPr>
          <p:cNvSpPr>
            <a:spLocks noGrp="1"/>
          </p:cNvSpPr>
          <p:nvPr>
            <p:ph type="title"/>
          </p:nvPr>
        </p:nvSpPr>
        <p:spPr>
          <a:xfrm>
            <a:off x="539751" y="303610"/>
            <a:ext cx="8064500" cy="411209"/>
          </a:xfrm>
        </p:spPr>
        <p:txBody>
          <a:bodyPr anchor="ctr"/>
          <a:lstStyle/>
          <a:p>
            <a:r>
              <a:rPr lang="en-US" dirty="0">
                <a:latin typeface="Arial" panose="020B0604020202020204" pitchFamily="34" charset="0"/>
                <a:ea typeface="Inter" panose="02000503000000020004" pitchFamily="2" charset="0"/>
                <a:cs typeface="Arial" panose="020B0604020202020204" pitchFamily="34" charset="0"/>
              </a:rPr>
              <a:t>The upcoming tariffs targeting products will bring more pain to the world</a:t>
            </a:r>
          </a:p>
        </p:txBody>
      </p:sp>
      <p:sp>
        <p:nvSpPr>
          <p:cNvPr id="4" name="Slide Number Placeholder 3">
            <a:extLst>
              <a:ext uri="{FF2B5EF4-FFF2-40B4-BE49-F238E27FC236}">
                <a16:creationId xmlns:a16="http://schemas.microsoft.com/office/drawing/2014/main" id="{6E273BC8-BB6B-7E90-891B-9177C1F06EFC}"/>
              </a:ext>
            </a:extLst>
          </p:cNvPr>
          <p:cNvSpPr>
            <a:spLocks noGrp="1"/>
          </p:cNvSpPr>
          <p:nvPr>
            <p:ph type="sldNum" sz="quarter" idx="11"/>
          </p:nvPr>
        </p:nvSpPr>
        <p:spPr/>
        <p:txBody>
          <a:bodyPr/>
          <a:lstStyle/>
          <a:p>
            <a:pPr>
              <a:defRPr/>
            </a:pPr>
            <a:fld id="{D65D56CB-8290-4AD4-92E8-B8E13A68A8FF}" type="slidenum">
              <a:rPr lang="fr-FR" altLang="fr-FR" smtClean="0">
                <a:latin typeface="Inter" panose="02000503000000020004" pitchFamily="2" charset="0"/>
                <a:ea typeface="Inter" panose="02000503000000020004" pitchFamily="2" charset="0"/>
              </a:rPr>
              <a:pPr>
                <a:defRPr/>
              </a:pPr>
              <a:t>5</a:t>
            </a:fld>
            <a:endParaRPr lang="fr-FR" altLang="fr-FR">
              <a:latin typeface="Inter" panose="02000503000000020004" pitchFamily="2" charset="0"/>
              <a:ea typeface="Inter" panose="02000503000000020004" pitchFamily="2" charset="0"/>
            </a:endParaRPr>
          </a:p>
        </p:txBody>
      </p:sp>
      <p:sp>
        <p:nvSpPr>
          <p:cNvPr id="28" name="Rectangle 27">
            <a:extLst>
              <a:ext uri="{FF2B5EF4-FFF2-40B4-BE49-F238E27FC236}">
                <a16:creationId xmlns:a16="http://schemas.microsoft.com/office/drawing/2014/main" id="{4C041ECC-D065-6EFF-50C7-08F2E93D312A}"/>
              </a:ext>
            </a:extLst>
          </p:cNvPr>
          <p:cNvSpPr/>
          <p:nvPr/>
        </p:nvSpPr>
        <p:spPr>
          <a:xfrm>
            <a:off x="361275" y="303610"/>
            <a:ext cx="68938" cy="411209"/>
          </a:xfrm>
          <a:prstGeom prst="rect">
            <a:avLst/>
          </a:prstGeom>
          <a:solidFill>
            <a:srgbClr val="581D74"/>
          </a:solidFill>
          <a:ln w="12700" cap="flat" cmpd="sng" algn="ctr">
            <a:noFill/>
            <a:prstDash val="solid"/>
            <a:miter lim="800000"/>
          </a:ln>
          <a:effectLst/>
        </p:spPr>
        <p:txBody>
          <a:bodyPr anchor="ctr"/>
          <a:lstStyle/>
          <a:p>
            <a:pPr algn="ctr" defTabSz="342900" eaLnBrk="1" fontAlgn="auto" hangingPunct="1">
              <a:spcBef>
                <a:spcPts val="0"/>
              </a:spcBef>
              <a:spcAft>
                <a:spcPts val="0"/>
              </a:spcAft>
              <a:defRPr/>
            </a:pPr>
            <a:endParaRPr lang="fr-FR" sz="2250" kern="0">
              <a:solidFill>
                <a:srgbClr val="FFFFFF"/>
              </a:solidFill>
              <a:latin typeface="Montserrat ExtraBold" pitchFamily="2" charset="0"/>
              <a:sym typeface="Arial"/>
            </a:endParaRPr>
          </a:p>
        </p:txBody>
      </p:sp>
      <p:pic>
        <p:nvPicPr>
          <p:cNvPr id="18" name="Picture 17">
            <a:extLst>
              <a:ext uri="{FF2B5EF4-FFF2-40B4-BE49-F238E27FC236}">
                <a16:creationId xmlns:a16="http://schemas.microsoft.com/office/drawing/2014/main" id="{90BA3183-DB99-4B08-83C2-5B45DA13155E}"/>
              </a:ext>
            </a:extLst>
          </p:cNvPr>
          <p:cNvPicPr>
            <a:picLocks noChangeAspect="1"/>
          </p:cNvPicPr>
          <p:nvPr/>
        </p:nvPicPr>
        <p:blipFill>
          <a:blip r:embed="rId3"/>
          <a:stretch>
            <a:fillRect/>
          </a:stretch>
        </p:blipFill>
        <p:spPr>
          <a:xfrm>
            <a:off x="522614" y="1044036"/>
            <a:ext cx="8081637" cy="3465448"/>
          </a:xfrm>
          <a:prstGeom prst="rect">
            <a:avLst/>
          </a:prstGeom>
        </p:spPr>
      </p:pic>
      <p:sp>
        <p:nvSpPr>
          <p:cNvPr id="19" name="Rectangle 18">
            <a:extLst>
              <a:ext uri="{FF2B5EF4-FFF2-40B4-BE49-F238E27FC236}">
                <a16:creationId xmlns:a16="http://schemas.microsoft.com/office/drawing/2014/main" id="{754A7318-8534-D387-ED01-D3ACE6764299}"/>
              </a:ext>
            </a:extLst>
          </p:cNvPr>
          <p:cNvSpPr/>
          <p:nvPr/>
        </p:nvSpPr>
        <p:spPr>
          <a:xfrm>
            <a:off x="539749" y="4515333"/>
            <a:ext cx="6661583" cy="4112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sz="800" dirty="0">
                <a:solidFill>
                  <a:schemeClr val="tx1"/>
                </a:solidFill>
                <a:latin typeface="Arial" panose="020B0604020202020204" pitchFamily="34" charset="0"/>
                <a:cs typeface="Arial" panose="020B0604020202020204" pitchFamily="34" charset="0"/>
              </a:rPr>
              <a:t>Source: Natixis, </a:t>
            </a:r>
            <a:r>
              <a:rPr lang="en-US" altLang="zh-TW" sz="800" dirty="0">
                <a:solidFill>
                  <a:schemeClr val="tx1"/>
                </a:solidFill>
                <a:latin typeface="Arial" panose="020B0604020202020204" pitchFamily="34" charset="0"/>
                <a:cs typeface="Arial" panose="020B0604020202020204" pitchFamily="34" charset="0"/>
              </a:rPr>
              <a:t>Federal Register, </a:t>
            </a:r>
            <a:r>
              <a:rPr lang="en-US" sz="800" dirty="0">
                <a:solidFill>
                  <a:schemeClr val="tx1"/>
                </a:solidFill>
                <a:latin typeface="Arial" panose="020B0604020202020204" pitchFamily="34" charset="0"/>
                <a:cs typeface="Arial" panose="020B0604020202020204" pitchFamily="34" charset="0"/>
              </a:rPr>
              <a:t>The White House</a:t>
            </a:r>
          </a:p>
        </p:txBody>
      </p:sp>
      <p:sp>
        <p:nvSpPr>
          <p:cNvPr id="20" name="Title 1">
            <a:extLst>
              <a:ext uri="{FF2B5EF4-FFF2-40B4-BE49-F238E27FC236}">
                <a16:creationId xmlns:a16="http://schemas.microsoft.com/office/drawing/2014/main" id="{41C5DECB-B21E-B732-EB63-8771F10FFCE8}"/>
              </a:ext>
            </a:extLst>
          </p:cNvPr>
          <p:cNvSpPr txBox="1">
            <a:spLocks/>
          </p:cNvSpPr>
          <p:nvPr/>
        </p:nvSpPr>
        <p:spPr bwMode="gray">
          <a:xfrm>
            <a:off x="539749" y="714819"/>
            <a:ext cx="8064500" cy="411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l" rtl="0" eaLnBrk="1" fontAlgn="base" hangingPunct="1">
              <a:spcBef>
                <a:spcPct val="0"/>
              </a:spcBef>
              <a:spcAft>
                <a:spcPct val="0"/>
              </a:spcAft>
              <a:defRPr sz="1800" b="1">
                <a:solidFill>
                  <a:schemeClr val="bg2"/>
                </a:solidFill>
                <a:latin typeface="+mj-lt"/>
                <a:ea typeface="+mj-ea"/>
                <a:cs typeface="+mj-cs"/>
              </a:defRPr>
            </a:lvl1pPr>
            <a:lvl2pPr algn="l" rtl="0" eaLnBrk="1" fontAlgn="base" hangingPunct="1">
              <a:spcBef>
                <a:spcPct val="0"/>
              </a:spcBef>
              <a:spcAft>
                <a:spcPct val="0"/>
              </a:spcAft>
              <a:defRPr sz="1875" b="1">
                <a:solidFill>
                  <a:srgbClr val="4B547F"/>
                </a:solidFill>
                <a:latin typeface="Verdana" pitchFamily="34" charset="0"/>
              </a:defRPr>
            </a:lvl2pPr>
            <a:lvl3pPr algn="l" rtl="0" eaLnBrk="1" fontAlgn="base" hangingPunct="1">
              <a:spcBef>
                <a:spcPct val="0"/>
              </a:spcBef>
              <a:spcAft>
                <a:spcPct val="0"/>
              </a:spcAft>
              <a:defRPr sz="1875" b="1">
                <a:solidFill>
                  <a:srgbClr val="4B547F"/>
                </a:solidFill>
                <a:latin typeface="Verdana" pitchFamily="34" charset="0"/>
              </a:defRPr>
            </a:lvl3pPr>
            <a:lvl4pPr algn="l" rtl="0" eaLnBrk="1" fontAlgn="base" hangingPunct="1">
              <a:spcBef>
                <a:spcPct val="0"/>
              </a:spcBef>
              <a:spcAft>
                <a:spcPct val="0"/>
              </a:spcAft>
              <a:defRPr sz="1875" b="1">
                <a:solidFill>
                  <a:srgbClr val="4B547F"/>
                </a:solidFill>
                <a:latin typeface="Verdana" pitchFamily="34" charset="0"/>
              </a:defRPr>
            </a:lvl4pPr>
            <a:lvl5pPr algn="l" rtl="0" eaLnBrk="1" fontAlgn="base" hangingPunct="1">
              <a:spcBef>
                <a:spcPct val="0"/>
              </a:spcBef>
              <a:spcAft>
                <a:spcPct val="0"/>
              </a:spcAft>
              <a:defRPr sz="1875" b="1">
                <a:solidFill>
                  <a:srgbClr val="4B547F"/>
                </a:solidFill>
                <a:latin typeface="Verdana" pitchFamily="34" charset="0"/>
              </a:defRPr>
            </a:lvl5pPr>
            <a:lvl6pPr marL="342900" algn="l" rtl="0" eaLnBrk="1" fontAlgn="base" hangingPunct="1">
              <a:spcBef>
                <a:spcPct val="0"/>
              </a:spcBef>
              <a:spcAft>
                <a:spcPct val="0"/>
              </a:spcAft>
              <a:defRPr sz="1875" b="1">
                <a:solidFill>
                  <a:srgbClr val="7789AB"/>
                </a:solidFill>
                <a:latin typeface="Verdana" pitchFamily="34" charset="0"/>
              </a:defRPr>
            </a:lvl6pPr>
            <a:lvl7pPr marL="685800" algn="l" rtl="0" eaLnBrk="1" fontAlgn="base" hangingPunct="1">
              <a:spcBef>
                <a:spcPct val="0"/>
              </a:spcBef>
              <a:spcAft>
                <a:spcPct val="0"/>
              </a:spcAft>
              <a:defRPr sz="1875" b="1">
                <a:solidFill>
                  <a:srgbClr val="7789AB"/>
                </a:solidFill>
                <a:latin typeface="Verdana" pitchFamily="34" charset="0"/>
              </a:defRPr>
            </a:lvl7pPr>
            <a:lvl8pPr marL="1028700" algn="l" rtl="0" eaLnBrk="1" fontAlgn="base" hangingPunct="1">
              <a:spcBef>
                <a:spcPct val="0"/>
              </a:spcBef>
              <a:spcAft>
                <a:spcPct val="0"/>
              </a:spcAft>
              <a:defRPr sz="1875" b="1">
                <a:solidFill>
                  <a:srgbClr val="7789AB"/>
                </a:solidFill>
                <a:latin typeface="Verdana" pitchFamily="34" charset="0"/>
              </a:defRPr>
            </a:lvl8pPr>
            <a:lvl9pPr marL="1371600" algn="l" rtl="0" eaLnBrk="1" fontAlgn="base" hangingPunct="1">
              <a:spcBef>
                <a:spcPct val="0"/>
              </a:spcBef>
              <a:spcAft>
                <a:spcPct val="0"/>
              </a:spcAft>
              <a:defRPr sz="1875" b="1">
                <a:solidFill>
                  <a:srgbClr val="7789AB"/>
                </a:solidFill>
                <a:latin typeface="Verdana" pitchFamily="34" charset="0"/>
              </a:defRPr>
            </a:lvl9pPr>
          </a:lstStyle>
          <a:p>
            <a:r>
              <a:rPr lang="en-US" sz="1200" kern="0" dirty="0">
                <a:latin typeface="Arial" panose="020B0604020202020204" pitchFamily="34" charset="0"/>
                <a:ea typeface="Inter" panose="02000503000000020004" pitchFamily="2" charset="0"/>
                <a:cs typeface="Arial" panose="020B0604020202020204" pitchFamily="34" charset="0"/>
              </a:rPr>
              <a:t>Pending List of Tariffs Targeting Specific Products</a:t>
            </a:r>
          </a:p>
        </p:txBody>
      </p:sp>
    </p:spTree>
    <p:extLst>
      <p:ext uri="{BB962C8B-B14F-4D97-AF65-F5344CB8AC3E}">
        <p14:creationId xmlns:p14="http://schemas.microsoft.com/office/powerpoint/2010/main" val="13953226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145A9-35DE-D6CB-837B-182AA6835185}"/>
              </a:ext>
            </a:extLst>
          </p:cNvPr>
          <p:cNvSpPr>
            <a:spLocks noGrp="1"/>
          </p:cNvSpPr>
          <p:nvPr>
            <p:ph type="title"/>
          </p:nvPr>
        </p:nvSpPr>
        <p:spPr>
          <a:xfrm>
            <a:off x="539751" y="303610"/>
            <a:ext cx="8064500" cy="411209"/>
          </a:xfrm>
        </p:spPr>
        <p:txBody>
          <a:bodyPr anchor="ctr"/>
          <a:lstStyle/>
          <a:p>
            <a:r>
              <a:rPr lang="en-US" dirty="0">
                <a:latin typeface="Arial" panose="020B0604020202020204" pitchFamily="34" charset="0"/>
                <a:ea typeface="Inter" panose="02000503000000020004" pitchFamily="2" charset="0"/>
                <a:cs typeface="Arial" panose="020B0604020202020204" pitchFamily="34" charset="0"/>
              </a:rPr>
              <a:t>US: Growth to slowdown as tariffs and uncertainty bite</a:t>
            </a:r>
          </a:p>
        </p:txBody>
      </p:sp>
      <p:sp>
        <p:nvSpPr>
          <p:cNvPr id="4" name="Slide Number Placeholder 3">
            <a:extLst>
              <a:ext uri="{FF2B5EF4-FFF2-40B4-BE49-F238E27FC236}">
                <a16:creationId xmlns:a16="http://schemas.microsoft.com/office/drawing/2014/main" id="{6E273BC8-BB6B-7E90-891B-9177C1F06EFC}"/>
              </a:ext>
            </a:extLst>
          </p:cNvPr>
          <p:cNvSpPr>
            <a:spLocks noGrp="1"/>
          </p:cNvSpPr>
          <p:nvPr>
            <p:ph type="sldNum" sz="quarter" idx="4294967295"/>
          </p:nvPr>
        </p:nvSpPr>
        <p:spPr>
          <a:xfrm>
            <a:off x="285750" y="4838701"/>
            <a:ext cx="288925" cy="270272"/>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D65D56CB-8290-4AD4-92E8-B8E13A68A8FF}" type="slidenum">
              <a:rPr kumimoji="0" lang="fr-FR" altLang="fr-FR" sz="600" b="0" i="0" u="none" strike="noStrike" kern="1200" cap="none" spc="0" normalizeH="0" baseline="0" noProof="0" smtClean="0">
                <a:ln>
                  <a:noFill/>
                </a:ln>
                <a:solidFill>
                  <a:srgbClr val="581D74"/>
                </a:solidFill>
                <a:effectLst/>
                <a:uLnTx/>
                <a:uFillTx/>
                <a:latin typeface="Inter" panose="02000503000000020004" pitchFamily="2" charset="0"/>
                <a:ea typeface="Inter" panose="02000503000000020004" pitchFamily="2" charset="0"/>
                <a:cs typeface="+mn-cs"/>
              </a:rPr>
              <a:pPr marL="0" marR="0" lvl="0" indent="0" algn="l" defTabSz="914400" rtl="0" eaLnBrk="0" fontAlgn="base" latinLnBrk="0" hangingPunct="0">
                <a:lnSpc>
                  <a:spcPct val="100000"/>
                </a:lnSpc>
                <a:spcBef>
                  <a:spcPct val="0"/>
                </a:spcBef>
                <a:spcAft>
                  <a:spcPct val="0"/>
                </a:spcAft>
                <a:buClrTx/>
                <a:buSzTx/>
                <a:buFontTx/>
                <a:buNone/>
                <a:tabLst/>
                <a:defRPr/>
              </a:pPr>
              <a:t>6</a:t>
            </a:fld>
            <a:endParaRPr kumimoji="0" lang="fr-FR" altLang="fr-FR" sz="600" b="0" i="0" u="none" strike="noStrike" kern="1200" cap="none" spc="0" normalizeH="0" baseline="0" noProof="0">
              <a:ln>
                <a:noFill/>
              </a:ln>
              <a:solidFill>
                <a:srgbClr val="581D74"/>
              </a:solidFill>
              <a:effectLst/>
              <a:uLnTx/>
              <a:uFillTx/>
              <a:latin typeface="Inter" panose="02000503000000020004" pitchFamily="2" charset="0"/>
              <a:ea typeface="Inter" panose="02000503000000020004" pitchFamily="2" charset="0"/>
              <a:cs typeface="+mn-cs"/>
            </a:endParaRPr>
          </a:p>
        </p:txBody>
      </p:sp>
      <p:sp>
        <p:nvSpPr>
          <p:cNvPr id="28" name="Rectangle 27">
            <a:extLst>
              <a:ext uri="{FF2B5EF4-FFF2-40B4-BE49-F238E27FC236}">
                <a16:creationId xmlns:a16="http://schemas.microsoft.com/office/drawing/2014/main" id="{4C041ECC-D065-6EFF-50C7-08F2E93D312A}"/>
              </a:ext>
            </a:extLst>
          </p:cNvPr>
          <p:cNvSpPr/>
          <p:nvPr/>
        </p:nvSpPr>
        <p:spPr>
          <a:xfrm>
            <a:off x="361275" y="303610"/>
            <a:ext cx="68938" cy="411209"/>
          </a:xfrm>
          <a:prstGeom prst="rect">
            <a:avLst/>
          </a:prstGeom>
          <a:solidFill>
            <a:srgbClr val="581D74"/>
          </a:solidFill>
          <a:ln w="12700" cap="flat" cmpd="sng" algn="ctr">
            <a:noFill/>
            <a:prstDash val="solid"/>
            <a:miter lim="800000"/>
          </a:ln>
          <a:effectLst/>
        </p:spPr>
        <p:txBody>
          <a:bodyPr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fr-FR" sz="2250" b="0" i="0" u="none" strike="noStrike" kern="0" cap="none" spc="0" normalizeH="0" baseline="0" noProof="0">
              <a:ln>
                <a:noFill/>
              </a:ln>
              <a:solidFill>
                <a:srgbClr val="FFFFFF"/>
              </a:solidFill>
              <a:effectLst/>
              <a:uLnTx/>
              <a:uFillTx/>
              <a:latin typeface="Montserrat ExtraBold" pitchFamily="2" charset="0"/>
              <a:ea typeface="+mn-ea"/>
              <a:cs typeface="+mn-cs"/>
              <a:sym typeface="Arial"/>
            </a:endParaRPr>
          </a:p>
        </p:txBody>
      </p:sp>
      <p:sp>
        <p:nvSpPr>
          <p:cNvPr id="5" name="TextBox 4">
            <a:extLst>
              <a:ext uri="{FF2B5EF4-FFF2-40B4-BE49-F238E27FC236}">
                <a16:creationId xmlns:a16="http://schemas.microsoft.com/office/drawing/2014/main" id="{63833F21-3C47-6ABC-1BC6-E0352D0B51D3}"/>
              </a:ext>
            </a:extLst>
          </p:cNvPr>
          <p:cNvSpPr txBox="1"/>
          <p:nvPr/>
        </p:nvSpPr>
        <p:spPr>
          <a:xfrm>
            <a:off x="463550" y="665354"/>
            <a:ext cx="8321969" cy="646331"/>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3F589E"/>
                </a:solidFill>
                <a:effectLst/>
                <a:uLnTx/>
                <a:uFillTx/>
                <a:latin typeface="Arial" panose="020B0604020202020204" pitchFamily="34" charset="0"/>
                <a:ea typeface="Inter" panose="02000503000000020004" pitchFamily="2" charset="0"/>
                <a:cs typeface="Arial" panose="020B0604020202020204" pitchFamily="34" charset="0"/>
              </a:rPr>
              <a:t>Vastly increased policy uncertainty combined with decreasing business optimism should hinder fixed investment. President Trump’s immigration and trade policies have presented large and immediate risks to the outlook for consumption which have required us to markedly downgrade our forecasts for 2025 growth.</a:t>
            </a:r>
          </a:p>
        </p:txBody>
      </p:sp>
      <p:sp>
        <p:nvSpPr>
          <p:cNvPr id="6" name="Rectangle 5">
            <a:extLst>
              <a:ext uri="{FF2B5EF4-FFF2-40B4-BE49-F238E27FC236}">
                <a16:creationId xmlns:a16="http://schemas.microsoft.com/office/drawing/2014/main" id="{E9E498EF-27DE-74FB-4EF1-B58CB1E5379A}"/>
              </a:ext>
            </a:extLst>
          </p:cNvPr>
          <p:cNvSpPr/>
          <p:nvPr/>
        </p:nvSpPr>
        <p:spPr>
          <a:xfrm>
            <a:off x="9671443" y="1952019"/>
            <a:ext cx="1063380" cy="185388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Montserrat Medium"/>
              <a:ea typeface="+mn-ea"/>
              <a:cs typeface="+mn-cs"/>
            </a:endParaRPr>
          </a:p>
        </p:txBody>
      </p:sp>
      <p:graphicFrame>
        <p:nvGraphicFramePr>
          <p:cNvPr id="7" name="Chart 6">
            <a:extLst>
              <a:ext uri="{FF2B5EF4-FFF2-40B4-BE49-F238E27FC236}">
                <a16:creationId xmlns:a16="http://schemas.microsoft.com/office/drawing/2014/main" id="{B9D11A81-F6CD-1D52-A6F3-80CF93E56F6E}"/>
              </a:ext>
            </a:extLst>
          </p:cNvPr>
          <p:cNvGraphicFramePr>
            <a:graphicFrameLocks/>
          </p:cNvGraphicFramePr>
          <p:nvPr/>
        </p:nvGraphicFramePr>
        <p:xfrm>
          <a:off x="3905250" y="1723431"/>
          <a:ext cx="4956470" cy="2865256"/>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93A8F60C-D7E0-BE72-7902-9B17BCD3B7BC}"/>
              </a:ext>
            </a:extLst>
          </p:cNvPr>
          <p:cNvSpPr txBox="1"/>
          <p:nvPr/>
        </p:nvSpPr>
        <p:spPr>
          <a:xfrm>
            <a:off x="3843667" y="4588687"/>
            <a:ext cx="2109069" cy="21544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Inter" panose="02000503000000020004" pitchFamily="2" charset="0"/>
                <a:cs typeface="Arial" panose="020B0604020202020204" pitchFamily="34" charset="0"/>
              </a:rPr>
              <a:t>Source: Natixis, Haver</a:t>
            </a:r>
          </a:p>
        </p:txBody>
      </p:sp>
      <p:sp>
        <p:nvSpPr>
          <p:cNvPr id="12" name="Flowchart: Connector 11">
            <a:extLst>
              <a:ext uri="{FF2B5EF4-FFF2-40B4-BE49-F238E27FC236}">
                <a16:creationId xmlns:a16="http://schemas.microsoft.com/office/drawing/2014/main" id="{B05A8028-D1E1-E0BE-544B-242AB1AFA6D8}"/>
              </a:ext>
            </a:extLst>
          </p:cNvPr>
          <p:cNvSpPr/>
          <p:nvPr/>
        </p:nvSpPr>
        <p:spPr bwMode="auto">
          <a:xfrm>
            <a:off x="463550" y="1441450"/>
            <a:ext cx="1968500" cy="2008570"/>
          </a:xfrm>
          <a:prstGeom prst="flowChartConnector">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mn-cs"/>
              </a:rPr>
              <a:t>2.8%</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mn-cs"/>
              </a:rPr>
              <a:t>2024 GDP Growth</a:t>
            </a:r>
          </a:p>
        </p:txBody>
      </p:sp>
      <p:sp>
        <p:nvSpPr>
          <p:cNvPr id="13" name="Flowchart: Connector 12">
            <a:extLst>
              <a:ext uri="{FF2B5EF4-FFF2-40B4-BE49-F238E27FC236}">
                <a16:creationId xmlns:a16="http://schemas.microsoft.com/office/drawing/2014/main" id="{4961F58B-35C7-09C3-BA07-671C0F158F22}"/>
              </a:ext>
            </a:extLst>
          </p:cNvPr>
          <p:cNvSpPr/>
          <p:nvPr/>
        </p:nvSpPr>
        <p:spPr bwMode="auto">
          <a:xfrm>
            <a:off x="1608052" y="2647950"/>
            <a:ext cx="1849360" cy="1839784"/>
          </a:xfrm>
          <a:prstGeom prst="flowChartConnector">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mn-cs"/>
              </a:rPr>
              <a:t>1.1%</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mn-cs"/>
              </a:rPr>
              <a:t>2025 GDP Growth</a:t>
            </a:r>
          </a:p>
        </p:txBody>
      </p:sp>
    </p:spTree>
    <p:extLst>
      <p:ext uri="{BB962C8B-B14F-4D97-AF65-F5344CB8AC3E}">
        <p14:creationId xmlns:p14="http://schemas.microsoft.com/office/powerpoint/2010/main" val="30668009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19E8A9D-31C7-4B6F-DE0E-0D0E7D5D8E03}"/>
              </a:ext>
            </a:extLst>
          </p:cNvPr>
          <p:cNvSpPr/>
          <p:nvPr/>
        </p:nvSpPr>
        <p:spPr>
          <a:xfrm>
            <a:off x="7905750" y="1875194"/>
            <a:ext cx="819150" cy="246704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Montserrat Medium"/>
              <a:ea typeface="+mn-ea"/>
              <a:cs typeface="+mn-cs"/>
            </a:endParaRPr>
          </a:p>
        </p:txBody>
      </p:sp>
      <p:graphicFrame>
        <p:nvGraphicFramePr>
          <p:cNvPr id="13" name="Chart 12">
            <a:extLst>
              <a:ext uri="{FF2B5EF4-FFF2-40B4-BE49-F238E27FC236}">
                <a16:creationId xmlns:a16="http://schemas.microsoft.com/office/drawing/2014/main" id="{2F2BD2BC-BA23-7ABE-42EB-B3FC7A699CD9}"/>
              </a:ext>
            </a:extLst>
          </p:cNvPr>
          <p:cNvGraphicFramePr>
            <a:graphicFrameLocks/>
          </p:cNvGraphicFramePr>
          <p:nvPr>
            <p:extLst>
              <p:ext uri="{D42A27DB-BD31-4B8C-83A1-F6EECF244321}">
                <p14:modId xmlns:p14="http://schemas.microsoft.com/office/powerpoint/2010/main" val="3406969371"/>
              </p:ext>
            </p:extLst>
          </p:nvPr>
        </p:nvGraphicFramePr>
        <p:xfrm>
          <a:off x="3962400" y="1565549"/>
          <a:ext cx="5035550" cy="2997914"/>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2B3145A9-35DE-D6CB-837B-182AA6835185}"/>
              </a:ext>
            </a:extLst>
          </p:cNvPr>
          <p:cNvSpPr>
            <a:spLocks noGrp="1"/>
          </p:cNvSpPr>
          <p:nvPr>
            <p:ph type="title"/>
          </p:nvPr>
        </p:nvSpPr>
        <p:spPr>
          <a:xfrm>
            <a:off x="539751" y="303610"/>
            <a:ext cx="8064500" cy="411209"/>
          </a:xfrm>
        </p:spPr>
        <p:txBody>
          <a:bodyPr anchor="ctr"/>
          <a:lstStyle/>
          <a:p>
            <a:r>
              <a:rPr lang="en-US" dirty="0">
                <a:latin typeface="Arial" panose="020B0604020202020204" pitchFamily="34" charset="0"/>
                <a:ea typeface="Inter" panose="02000503000000020004" pitchFamily="2" charset="0"/>
                <a:cs typeface="Arial" panose="020B0604020202020204" pitchFamily="34" charset="0"/>
              </a:rPr>
              <a:t>US: The Fed is torn between softening growth &amp; tariffs</a:t>
            </a:r>
          </a:p>
        </p:txBody>
      </p:sp>
      <p:sp>
        <p:nvSpPr>
          <p:cNvPr id="4" name="Slide Number Placeholder 3">
            <a:extLst>
              <a:ext uri="{FF2B5EF4-FFF2-40B4-BE49-F238E27FC236}">
                <a16:creationId xmlns:a16="http://schemas.microsoft.com/office/drawing/2014/main" id="{6E273BC8-BB6B-7E90-891B-9177C1F06EFC}"/>
              </a:ext>
            </a:extLst>
          </p:cNvPr>
          <p:cNvSpPr>
            <a:spLocks noGrp="1"/>
          </p:cNvSpPr>
          <p:nvPr>
            <p:ph type="sldNum" sz="quarter" idx="4294967295"/>
          </p:nvPr>
        </p:nvSpPr>
        <p:spPr>
          <a:xfrm>
            <a:off x="285750" y="4838701"/>
            <a:ext cx="288925" cy="270272"/>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D65D56CB-8290-4AD4-92E8-B8E13A68A8FF}" type="slidenum">
              <a:rPr kumimoji="0" lang="fr-FR" altLang="fr-FR" sz="600" b="0" i="0" u="none" strike="noStrike" kern="1200" cap="none" spc="0" normalizeH="0" baseline="0" noProof="0" smtClean="0">
                <a:ln>
                  <a:noFill/>
                </a:ln>
                <a:solidFill>
                  <a:srgbClr val="581D74"/>
                </a:solidFill>
                <a:effectLst/>
                <a:uLnTx/>
                <a:uFillTx/>
                <a:latin typeface="Inter" panose="02000503000000020004" pitchFamily="2" charset="0"/>
                <a:ea typeface="Inter" panose="02000503000000020004" pitchFamily="2" charset="0"/>
                <a:cs typeface="+mn-cs"/>
              </a:rPr>
              <a:pPr marL="0" marR="0" lvl="0" indent="0" algn="l" defTabSz="914400" rtl="0" eaLnBrk="0" fontAlgn="base" latinLnBrk="0" hangingPunct="0">
                <a:lnSpc>
                  <a:spcPct val="100000"/>
                </a:lnSpc>
                <a:spcBef>
                  <a:spcPct val="0"/>
                </a:spcBef>
                <a:spcAft>
                  <a:spcPct val="0"/>
                </a:spcAft>
                <a:buClrTx/>
                <a:buSzTx/>
                <a:buFontTx/>
                <a:buNone/>
                <a:tabLst/>
                <a:defRPr/>
              </a:pPr>
              <a:t>7</a:t>
            </a:fld>
            <a:endParaRPr kumimoji="0" lang="fr-FR" altLang="fr-FR" sz="600" b="0" i="0" u="none" strike="noStrike" kern="1200" cap="none" spc="0" normalizeH="0" baseline="0" noProof="0">
              <a:ln>
                <a:noFill/>
              </a:ln>
              <a:solidFill>
                <a:srgbClr val="581D74"/>
              </a:solidFill>
              <a:effectLst/>
              <a:uLnTx/>
              <a:uFillTx/>
              <a:latin typeface="Inter" panose="02000503000000020004" pitchFamily="2" charset="0"/>
              <a:ea typeface="Inter" panose="02000503000000020004" pitchFamily="2" charset="0"/>
              <a:cs typeface="+mn-cs"/>
            </a:endParaRPr>
          </a:p>
        </p:txBody>
      </p:sp>
      <p:sp>
        <p:nvSpPr>
          <p:cNvPr id="28" name="Rectangle 27">
            <a:extLst>
              <a:ext uri="{FF2B5EF4-FFF2-40B4-BE49-F238E27FC236}">
                <a16:creationId xmlns:a16="http://schemas.microsoft.com/office/drawing/2014/main" id="{4C041ECC-D065-6EFF-50C7-08F2E93D312A}"/>
              </a:ext>
            </a:extLst>
          </p:cNvPr>
          <p:cNvSpPr/>
          <p:nvPr/>
        </p:nvSpPr>
        <p:spPr>
          <a:xfrm>
            <a:off x="361275" y="303610"/>
            <a:ext cx="68938" cy="411209"/>
          </a:xfrm>
          <a:prstGeom prst="rect">
            <a:avLst/>
          </a:prstGeom>
          <a:solidFill>
            <a:srgbClr val="581D74"/>
          </a:solidFill>
          <a:ln w="12700" cap="flat" cmpd="sng" algn="ctr">
            <a:noFill/>
            <a:prstDash val="solid"/>
            <a:miter lim="800000"/>
          </a:ln>
          <a:effectLst/>
        </p:spPr>
        <p:txBody>
          <a:bodyPr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fr-FR" sz="2250" b="0" i="0" u="none" strike="noStrike" kern="0" cap="none" spc="0" normalizeH="0" baseline="0" noProof="0">
              <a:ln>
                <a:noFill/>
              </a:ln>
              <a:solidFill>
                <a:srgbClr val="FFFFFF"/>
              </a:solidFill>
              <a:effectLst/>
              <a:uLnTx/>
              <a:uFillTx/>
              <a:latin typeface="Montserrat ExtraBold" pitchFamily="2" charset="0"/>
              <a:ea typeface="+mn-ea"/>
              <a:cs typeface="+mn-cs"/>
              <a:sym typeface="Arial"/>
            </a:endParaRPr>
          </a:p>
        </p:txBody>
      </p:sp>
      <p:sp>
        <p:nvSpPr>
          <p:cNvPr id="3" name="TextBox 2">
            <a:extLst>
              <a:ext uri="{FF2B5EF4-FFF2-40B4-BE49-F238E27FC236}">
                <a16:creationId xmlns:a16="http://schemas.microsoft.com/office/drawing/2014/main" id="{6033939D-03F1-8A29-5019-6DF3035BE0D4}"/>
              </a:ext>
            </a:extLst>
          </p:cNvPr>
          <p:cNvSpPr txBox="1"/>
          <p:nvPr/>
        </p:nvSpPr>
        <p:spPr>
          <a:xfrm>
            <a:off x="460756" y="615763"/>
            <a:ext cx="8321969" cy="830997"/>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3F589E"/>
                </a:solidFill>
                <a:effectLst/>
                <a:uLnTx/>
                <a:uFillTx/>
                <a:latin typeface="Arial" panose="020B0604020202020204" pitchFamily="34" charset="0"/>
                <a:ea typeface="Inter" panose="02000503000000020004" pitchFamily="2" charset="0"/>
                <a:cs typeface="Arial" panose="020B0604020202020204" pitchFamily="34" charset="0"/>
              </a:rPr>
              <a:t>The last Summary of Economic Projections revised up the FOMC’s inflation expectations, with the median committee member raising their core PCE projection up from 2.5% to 2.8%. We would expect this to continue to be increased in each SEP, reminiscent of the 2021 FOMC cycle.</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3F589E"/>
              </a:solidFill>
              <a:effectLst/>
              <a:uLnTx/>
              <a:uFillTx/>
              <a:latin typeface="Arial" panose="020B0604020202020204" pitchFamily="34" charset="0"/>
              <a:ea typeface="Inter" panose="02000503000000020004" pitchFamily="2" charset="0"/>
              <a:cs typeface="Arial" panose="020B0604020202020204" pitchFamily="34" charset="0"/>
            </a:endParaRPr>
          </a:p>
        </p:txBody>
      </p:sp>
      <p:sp>
        <p:nvSpPr>
          <p:cNvPr id="7" name="TextBox 6">
            <a:extLst>
              <a:ext uri="{FF2B5EF4-FFF2-40B4-BE49-F238E27FC236}">
                <a16:creationId xmlns:a16="http://schemas.microsoft.com/office/drawing/2014/main" id="{6BBB74B3-06DD-FEE3-FA70-E38A45AC429D}"/>
              </a:ext>
            </a:extLst>
          </p:cNvPr>
          <p:cNvSpPr txBox="1"/>
          <p:nvPr/>
        </p:nvSpPr>
        <p:spPr>
          <a:xfrm>
            <a:off x="3962400" y="4563463"/>
            <a:ext cx="3128433" cy="21544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Inter" panose="02000503000000020004" pitchFamily="2" charset="0"/>
                <a:cs typeface="Arial" panose="020B0604020202020204" pitchFamily="34" charset="0"/>
              </a:rPr>
              <a:t>Source: Natixis, Bloomberg</a:t>
            </a:r>
          </a:p>
        </p:txBody>
      </p:sp>
      <p:sp>
        <p:nvSpPr>
          <p:cNvPr id="12" name="TextBox 11">
            <a:extLst>
              <a:ext uri="{FF2B5EF4-FFF2-40B4-BE49-F238E27FC236}">
                <a16:creationId xmlns:a16="http://schemas.microsoft.com/office/drawing/2014/main" id="{92D81D32-A0EE-DADF-2AB7-91FC32A4703C}"/>
              </a:ext>
            </a:extLst>
          </p:cNvPr>
          <p:cNvSpPr txBox="1"/>
          <p:nvPr/>
        </p:nvSpPr>
        <p:spPr>
          <a:xfrm>
            <a:off x="440267" y="4163353"/>
            <a:ext cx="3225800" cy="400110"/>
          </a:xfrm>
          <a:prstGeom prst="rect">
            <a:avLst/>
          </a:prstGeom>
          <a:ln w="22225">
            <a:solidFill>
              <a:schemeClr val="tx2"/>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1" u="none" strike="noStrike" kern="1200" cap="none" spc="0" normalizeH="0" baseline="0" noProof="0" dirty="0">
                <a:ln>
                  <a:noFill/>
                </a:ln>
                <a:solidFill>
                  <a:srgbClr val="3F589E"/>
                </a:solidFill>
                <a:effectLst/>
                <a:uLnTx/>
                <a:uFillTx/>
                <a:latin typeface="Arial" panose="020B0604020202020204" pitchFamily="34" charset="0"/>
                <a:ea typeface="Inter" panose="02000503000000020004" pitchFamily="2" charset="0"/>
                <a:cs typeface="Arial" panose="020B0604020202020204" pitchFamily="34" charset="0"/>
              </a:rPr>
              <a:t>Note: Median FOMC Core PCE Inflation Projections are , 2.8% in ‘25, 2.2% in ‘26.</a:t>
            </a:r>
          </a:p>
        </p:txBody>
      </p:sp>
      <p:sp>
        <p:nvSpPr>
          <p:cNvPr id="14" name="Flowchart: Connector 13">
            <a:extLst>
              <a:ext uri="{FF2B5EF4-FFF2-40B4-BE49-F238E27FC236}">
                <a16:creationId xmlns:a16="http://schemas.microsoft.com/office/drawing/2014/main" id="{B7198E48-26A2-CAF3-D650-5E7766CE3F5A}"/>
              </a:ext>
            </a:extLst>
          </p:cNvPr>
          <p:cNvSpPr/>
          <p:nvPr/>
        </p:nvSpPr>
        <p:spPr bwMode="auto">
          <a:xfrm>
            <a:off x="463550" y="1296451"/>
            <a:ext cx="1753007" cy="1657350"/>
          </a:xfrm>
          <a:prstGeom prst="flowChartConnector">
            <a:avLst/>
          </a:prstGeom>
          <a:solidFill>
            <a:schemeClr val="accent3">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mn-cs"/>
              </a:rPr>
              <a:t>2.8%</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mn-cs"/>
              </a:rPr>
              <a:t>Q4/Q4 Core PCE 2024</a:t>
            </a:r>
          </a:p>
        </p:txBody>
      </p:sp>
      <p:sp>
        <p:nvSpPr>
          <p:cNvPr id="15" name="Flowchart: Connector 14">
            <a:extLst>
              <a:ext uri="{FF2B5EF4-FFF2-40B4-BE49-F238E27FC236}">
                <a16:creationId xmlns:a16="http://schemas.microsoft.com/office/drawing/2014/main" id="{C0831DE1-6FAC-8B37-F82C-397223F326B1}"/>
              </a:ext>
            </a:extLst>
          </p:cNvPr>
          <p:cNvSpPr/>
          <p:nvPr/>
        </p:nvSpPr>
        <p:spPr bwMode="auto">
          <a:xfrm>
            <a:off x="1760452" y="2010421"/>
            <a:ext cx="2043198" cy="2065969"/>
          </a:xfrm>
          <a:prstGeom prst="flowChartConnector">
            <a:avLst/>
          </a:prstGeom>
          <a:solidFill>
            <a:schemeClr val="accent4">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mn-cs"/>
              </a:rPr>
              <a:t>3.7%</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mn-cs"/>
              </a:rPr>
              <a:t>Q4/Q4 Core PCE 2025</a:t>
            </a:r>
          </a:p>
        </p:txBody>
      </p:sp>
    </p:spTree>
    <p:extLst>
      <p:ext uri="{BB962C8B-B14F-4D97-AF65-F5344CB8AC3E}">
        <p14:creationId xmlns:p14="http://schemas.microsoft.com/office/powerpoint/2010/main" val="26972803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145A9-35DE-D6CB-837B-182AA6835185}"/>
              </a:ext>
            </a:extLst>
          </p:cNvPr>
          <p:cNvSpPr>
            <a:spLocks noGrp="1"/>
          </p:cNvSpPr>
          <p:nvPr>
            <p:ph type="title"/>
          </p:nvPr>
        </p:nvSpPr>
        <p:spPr>
          <a:xfrm>
            <a:off x="539751" y="303610"/>
            <a:ext cx="8064500" cy="411209"/>
          </a:xfrm>
        </p:spPr>
        <p:txBody>
          <a:bodyPr anchor="ctr"/>
          <a:lstStyle/>
          <a:p>
            <a:r>
              <a:rPr lang="en-US" dirty="0">
                <a:latin typeface="Arial" panose="020B0604020202020204" pitchFamily="34" charset="0"/>
                <a:ea typeface="Inter" panose="02000503000000020004" pitchFamily="2" charset="0"/>
                <a:cs typeface="Arial" panose="020B0604020202020204" pitchFamily="34" charset="0"/>
              </a:rPr>
              <a:t>US: Treasury Issuance and Net Purchases</a:t>
            </a:r>
          </a:p>
        </p:txBody>
      </p:sp>
      <p:sp>
        <p:nvSpPr>
          <p:cNvPr id="4" name="Slide Number Placeholder 3">
            <a:extLst>
              <a:ext uri="{FF2B5EF4-FFF2-40B4-BE49-F238E27FC236}">
                <a16:creationId xmlns:a16="http://schemas.microsoft.com/office/drawing/2014/main" id="{6E273BC8-BB6B-7E90-891B-9177C1F06EFC}"/>
              </a:ext>
            </a:extLst>
          </p:cNvPr>
          <p:cNvSpPr>
            <a:spLocks noGrp="1"/>
          </p:cNvSpPr>
          <p:nvPr>
            <p:ph type="sldNum" sz="quarter" idx="4294967295"/>
          </p:nvPr>
        </p:nvSpPr>
        <p:spPr>
          <a:xfrm>
            <a:off x="285750" y="4838701"/>
            <a:ext cx="288925" cy="270272"/>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D65D56CB-8290-4AD4-92E8-B8E13A68A8FF}" type="slidenum">
              <a:rPr kumimoji="0" lang="fr-FR" altLang="fr-FR" sz="600" b="0" i="0" u="none" strike="noStrike" kern="1200" cap="none" spc="0" normalizeH="0" baseline="0" noProof="0" smtClean="0">
                <a:ln>
                  <a:noFill/>
                </a:ln>
                <a:solidFill>
                  <a:srgbClr val="581D74"/>
                </a:solidFill>
                <a:effectLst/>
                <a:uLnTx/>
                <a:uFillTx/>
                <a:latin typeface="Inter" panose="02000503000000020004" pitchFamily="2" charset="0"/>
                <a:ea typeface="Inter" panose="02000503000000020004" pitchFamily="2" charset="0"/>
                <a:cs typeface="+mn-cs"/>
              </a:rPr>
              <a:pPr marL="0" marR="0" lvl="0" indent="0" algn="l" defTabSz="914400" rtl="0" eaLnBrk="0" fontAlgn="base" latinLnBrk="0" hangingPunct="0">
                <a:lnSpc>
                  <a:spcPct val="100000"/>
                </a:lnSpc>
                <a:spcBef>
                  <a:spcPct val="0"/>
                </a:spcBef>
                <a:spcAft>
                  <a:spcPct val="0"/>
                </a:spcAft>
                <a:buClrTx/>
                <a:buSzTx/>
                <a:buFontTx/>
                <a:buNone/>
                <a:tabLst/>
                <a:defRPr/>
              </a:pPr>
              <a:t>8</a:t>
            </a:fld>
            <a:endParaRPr kumimoji="0" lang="fr-FR" altLang="fr-FR" sz="600" b="0" i="0" u="none" strike="noStrike" kern="1200" cap="none" spc="0" normalizeH="0" baseline="0" noProof="0">
              <a:ln>
                <a:noFill/>
              </a:ln>
              <a:solidFill>
                <a:srgbClr val="581D74"/>
              </a:solidFill>
              <a:effectLst/>
              <a:uLnTx/>
              <a:uFillTx/>
              <a:latin typeface="Inter" panose="02000503000000020004" pitchFamily="2" charset="0"/>
              <a:ea typeface="Inter" panose="02000503000000020004" pitchFamily="2" charset="0"/>
              <a:cs typeface="+mn-cs"/>
            </a:endParaRPr>
          </a:p>
        </p:txBody>
      </p:sp>
      <p:sp>
        <p:nvSpPr>
          <p:cNvPr id="28" name="Rectangle 27">
            <a:extLst>
              <a:ext uri="{FF2B5EF4-FFF2-40B4-BE49-F238E27FC236}">
                <a16:creationId xmlns:a16="http://schemas.microsoft.com/office/drawing/2014/main" id="{4C041ECC-D065-6EFF-50C7-08F2E93D312A}"/>
              </a:ext>
            </a:extLst>
          </p:cNvPr>
          <p:cNvSpPr/>
          <p:nvPr/>
        </p:nvSpPr>
        <p:spPr>
          <a:xfrm>
            <a:off x="361275" y="303610"/>
            <a:ext cx="68938" cy="411209"/>
          </a:xfrm>
          <a:prstGeom prst="rect">
            <a:avLst/>
          </a:prstGeom>
          <a:solidFill>
            <a:srgbClr val="581D74"/>
          </a:solidFill>
          <a:ln w="12700" cap="flat" cmpd="sng" algn="ctr">
            <a:noFill/>
            <a:prstDash val="solid"/>
            <a:miter lim="800000"/>
          </a:ln>
          <a:effectLst/>
        </p:spPr>
        <p:txBody>
          <a:bodyPr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fr-FR" sz="2250" b="0" i="0" u="none" strike="noStrike" kern="0" cap="none" spc="0" normalizeH="0" baseline="0" noProof="0">
              <a:ln>
                <a:noFill/>
              </a:ln>
              <a:solidFill>
                <a:srgbClr val="FFFFFF"/>
              </a:solidFill>
              <a:effectLst/>
              <a:uLnTx/>
              <a:uFillTx/>
              <a:latin typeface="Montserrat ExtraBold" pitchFamily="2" charset="0"/>
              <a:ea typeface="+mn-ea"/>
              <a:cs typeface="+mn-cs"/>
              <a:sym typeface="Arial"/>
            </a:endParaRPr>
          </a:p>
        </p:txBody>
      </p:sp>
      <p:sp>
        <p:nvSpPr>
          <p:cNvPr id="3" name="TextBox 2">
            <a:extLst>
              <a:ext uri="{FF2B5EF4-FFF2-40B4-BE49-F238E27FC236}">
                <a16:creationId xmlns:a16="http://schemas.microsoft.com/office/drawing/2014/main" id="{6033939D-03F1-8A29-5019-6DF3035BE0D4}"/>
              </a:ext>
            </a:extLst>
          </p:cNvPr>
          <p:cNvSpPr txBox="1"/>
          <p:nvPr/>
        </p:nvSpPr>
        <p:spPr>
          <a:xfrm>
            <a:off x="460756" y="615763"/>
            <a:ext cx="8321969" cy="646331"/>
          </a:xfrm>
          <a:prstGeom prst="rect">
            <a:avLst/>
          </a:prstGeom>
          <a:noFill/>
        </p:spPr>
        <p:txBody>
          <a:bodyPr wrap="square" rtlCol="0">
            <a:spAutoFit/>
          </a:bodyPr>
          <a:lstStyle/>
          <a:p>
            <a:pPr marR="0" lvl="0" algn="l" defTabSz="914400" rtl="0" eaLnBrk="0" fontAlgn="base" latinLnBrk="0" hangingPunct="0">
              <a:lnSpc>
                <a:spcPct val="100000"/>
              </a:lnSpc>
              <a:spcBef>
                <a:spcPct val="0"/>
              </a:spcBef>
              <a:spcAft>
                <a:spcPct val="0"/>
              </a:spcAft>
              <a:buClrTx/>
              <a:buSzTx/>
              <a:tabLst/>
              <a:defRPr/>
            </a:pPr>
            <a:r>
              <a:rPr kumimoji="0" lang="en-US" sz="1200" b="1" i="0" u="none" strike="noStrike" kern="1200" cap="none" spc="0" normalizeH="0" baseline="0" noProof="0" dirty="0">
                <a:ln>
                  <a:noFill/>
                </a:ln>
                <a:solidFill>
                  <a:srgbClr val="3F589E"/>
                </a:solidFill>
                <a:effectLst/>
                <a:uLnTx/>
                <a:uFillTx/>
                <a:latin typeface="Arial" panose="020B0604020202020204" pitchFamily="34" charset="0"/>
                <a:ea typeface="Inter" panose="02000503000000020004" pitchFamily="2" charset="0"/>
                <a:cs typeface="Arial" panose="020B0604020202020204" pitchFamily="34" charset="0"/>
              </a:rPr>
              <a:t>Increased Treasury supply was remarkably well received in 2024, in no small part due to increased demand from money market funds and foreign buyers. With foreign holdings of US Treasury Securities shrinking since October 2024, demand will have to be supported domestically.</a:t>
            </a:r>
          </a:p>
        </p:txBody>
      </p:sp>
      <p:sp>
        <p:nvSpPr>
          <p:cNvPr id="9" name="TextBox 8">
            <a:extLst>
              <a:ext uri="{FF2B5EF4-FFF2-40B4-BE49-F238E27FC236}">
                <a16:creationId xmlns:a16="http://schemas.microsoft.com/office/drawing/2014/main" id="{2C3457A7-B8C3-8894-D047-C684D5FFCEFF}"/>
              </a:ext>
            </a:extLst>
          </p:cNvPr>
          <p:cNvSpPr txBox="1"/>
          <p:nvPr/>
        </p:nvSpPr>
        <p:spPr>
          <a:xfrm>
            <a:off x="395744" y="4245024"/>
            <a:ext cx="2346325" cy="21544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u="none" strike="noStrike" kern="1200" cap="none" spc="0" normalizeH="0" baseline="0" noProof="0" dirty="0">
                <a:ln>
                  <a:noFill/>
                </a:ln>
                <a:solidFill>
                  <a:srgbClr val="000000"/>
                </a:solidFill>
                <a:effectLst/>
                <a:uLnTx/>
                <a:uFillTx/>
                <a:latin typeface="Arial" panose="020B0604020202020204" pitchFamily="34" charset="0"/>
                <a:ea typeface="Inter" panose="02000503000000020004" pitchFamily="2" charset="0"/>
                <a:cs typeface="Arial" panose="020B0604020202020204" pitchFamily="34" charset="0"/>
              </a:rPr>
              <a:t>Source: Natixis, Haver</a:t>
            </a:r>
          </a:p>
        </p:txBody>
      </p:sp>
      <p:sp>
        <p:nvSpPr>
          <p:cNvPr id="10" name="TextBox 9">
            <a:extLst>
              <a:ext uri="{FF2B5EF4-FFF2-40B4-BE49-F238E27FC236}">
                <a16:creationId xmlns:a16="http://schemas.microsoft.com/office/drawing/2014/main" id="{F0831FCB-5043-7EC5-B1DB-0F749C9B6DAC}"/>
              </a:ext>
            </a:extLst>
          </p:cNvPr>
          <p:cNvSpPr txBox="1"/>
          <p:nvPr/>
        </p:nvSpPr>
        <p:spPr>
          <a:xfrm>
            <a:off x="361275" y="1302004"/>
            <a:ext cx="4633201"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i="0" u="none" strike="noStrike" kern="1200" cap="none" spc="0" normalizeH="0" baseline="0" noProof="0" dirty="0">
                <a:ln>
                  <a:noFill/>
                </a:ln>
                <a:effectLst/>
                <a:uLnTx/>
                <a:uFillTx/>
                <a:latin typeface="Arial" panose="020B0604020202020204" pitchFamily="34" charset="0"/>
                <a:ea typeface="Inter" panose="02000503000000020004" pitchFamily="2" charset="0"/>
                <a:cs typeface="Arial" panose="020B0604020202020204" pitchFamily="34" charset="0"/>
              </a:rPr>
              <a:t>MMFs have been an integral purchaser of US Treasuries…</a:t>
            </a:r>
          </a:p>
        </p:txBody>
      </p:sp>
      <p:sp>
        <p:nvSpPr>
          <p:cNvPr id="17" name="TextBox 16">
            <a:extLst>
              <a:ext uri="{FF2B5EF4-FFF2-40B4-BE49-F238E27FC236}">
                <a16:creationId xmlns:a16="http://schemas.microsoft.com/office/drawing/2014/main" id="{A5A219CB-22C7-183A-9C13-7DC670DE6EF4}"/>
              </a:ext>
            </a:extLst>
          </p:cNvPr>
          <p:cNvSpPr txBox="1"/>
          <p:nvPr/>
        </p:nvSpPr>
        <p:spPr>
          <a:xfrm>
            <a:off x="4621740" y="4245024"/>
            <a:ext cx="2346325" cy="21544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u="none" strike="noStrike" kern="1200" cap="none" spc="0" normalizeH="0" baseline="0" noProof="0" dirty="0">
                <a:ln>
                  <a:noFill/>
                </a:ln>
                <a:solidFill>
                  <a:srgbClr val="000000"/>
                </a:solidFill>
                <a:effectLst/>
                <a:uLnTx/>
                <a:uFillTx/>
                <a:latin typeface="Arial" panose="020B0604020202020204" pitchFamily="34" charset="0"/>
                <a:ea typeface="Inter" panose="02000503000000020004" pitchFamily="2" charset="0"/>
                <a:cs typeface="Arial" panose="020B0604020202020204" pitchFamily="34" charset="0"/>
              </a:rPr>
              <a:t>Source: Natixis, Haver</a:t>
            </a:r>
          </a:p>
        </p:txBody>
      </p:sp>
      <p:sp>
        <p:nvSpPr>
          <p:cNvPr id="18" name="TextBox 17">
            <a:extLst>
              <a:ext uri="{FF2B5EF4-FFF2-40B4-BE49-F238E27FC236}">
                <a16:creationId xmlns:a16="http://schemas.microsoft.com/office/drawing/2014/main" id="{20F7C522-59D4-4A6F-FC0E-E9570BAB6B96}"/>
              </a:ext>
            </a:extLst>
          </p:cNvPr>
          <p:cNvSpPr txBox="1"/>
          <p:nvPr/>
        </p:nvSpPr>
        <p:spPr>
          <a:xfrm>
            <a:off x="4860530" y="1302004"/>
            <a:ext cx="4114800" cy="276999"/>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1200" i="0" u="none" strike="noStrike" kern="1200" cap="none" spc="0" normalizeH="0" baseline="0" noProof="0" dirty="0">
                <a:ln>
                  <a:noFill/>
                </a:ln>
                <a:effectLst/>
                <a:uLnTx/>
                <a:uFillTx/>
                <a:latin typeface="Arial" panose="020B0604020202020204" pitchFamily="34" charset="0"/>
                <a:ea typeface="Inter" panose="02000503000000020004" pitchFamily="2" charset="0"/>
                <a:cs typeface="Arial" panose="020B0604020202020204" pitchFamily="34" charset="0"/>
              </a:rPr>
              <a:t>…and bills have increased as a share of marketable debt.</a:t>
            </a:r>
          </a:p>
        </p:txBody>
      </p:sp>
      <p:graphicFrame>
        <p:nvGraphicFramePr>
          <p:cNvPr id="19" name="Chart 18">
            <a:extLst>
              <a:ext uri="{FF2B5EF4-FFF2-40B4-BE49-F238E27FC236}">
                <a16:creationId xmlns:a16="http://schemas.microsoft.com/office/drawing/2014/main" id="{335D4357-C0A6-2AD6-1A7D-4777FE120ECB}"/>
              </a:ext>
            </a:extLst>
          </p:cNvPr>
          <p:cNvGraphicFramePr>
            <a:graphicFrameLocks/>
          </p:cNvGraphicFramePr>
          <p:nvPr>
            <p:extLst>
              <p:ext uri="{D42A27DB-BD31-4B8C-83A1-F6EECF244321}">
                <p14:modId xmlns:p14="http://schemas.microsoft.com/office/powerpoint/2010/main" val="197651127"/>
              </p:ext>
            </p:extLst>
          </p:nvPr>
        </p:nvGraphicFramePr>
        <p:xfrm>
          <a:off x="365760" y="1554480"/>
          <a:ext cx="41148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0" name="Chart 19">
            <a:extLst>
              <a:ext uri="{FF2B5EF4-FFF2-40B4-BE49-F238E27FC236}">
                <a16:creationId xmlns:a16="http://schemas.microsoft.com/office/drawing/2014/main" id="{84A10817-C00D-5B44-315F-44C8603357E9}"/>
              </a:ext>
            </a:extLst>
          </p:cNvPr>
          <p:cNvGraphicFramePr>
            <a:graphicFrameLocks/>
          </p:cNvGraphicFramePr>
          <p:nvPr>
            <p:extLst>
              <p:ext uri="{D42A27DB-BD31-4B8C-83A1-F6EECF244321}">
                <p14:modId xmlns:p14="http://schemas.microsoft.com/office/powerpoint/2010/main" val="1179685883"/>
              </p:ext>
            </p:extLst>
          </p:nvPr>
        </p:nvGraphicFramePr>
        <p:xfrm>
          <a:off x="4663439" y="1554480"/>
          <a:ext cx="4114800" cy="2743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14487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38A4BAB-5FCD-799A-AF7B-BA93A107BB20}"/>
              </a:ext>
            </a:extLst>
          </p:cNvPr>
          <p:cNvSpPr/>
          <p:nvPr/>
        </p:nvSpPr>
        <p:spPr>
          <a:xfrm>
            <a:off x="5772149" y="2174775"/>
            <a:ext cx="2832101" cy="213052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Montserrat Medium"/>
              <a:ea typeface="+mn-ea"/>
              <a:cs typeface="+mn-cs"/>
            </a:endParaRPr>
          </a:p>
        </p:txBody>
      </p:sp>
      <p:sp>
        <p:nvSpPr>
          <p:cNvPr id="2" name="Title 1">
            <a:extLst>
              <a:ext uri="{FF2B5EF4-FFF2-40B4-BE49-F238E27FC236}">
                <a16:creationId xmlns:a16="http://schemas.microsoft.com/office/drawing/2014/main" id="{2B3145A9-35DE-D6CB-837B-182AA6835185}"/>
              </a:ext>
            </a:extLst>
          </p:cNvPr>
          <p:cNvSpPr>
            <a:spLocks noGrp="1"/>
          </p:cNvSpPr>
          <p:nvPr>
            <p:ph type="title"/>
          </p:nvPr>
        </p:nvSpPr>
        <p:spPr>
          <a:xfrm>
            <a:off x="539751" y="303610"/>
            <a:ext cx="8064500" cy="411209"/>
          </a:xfrm>
        </p:spPr>
        <p:txBody>
          <a:bodyPr anchor="ctr"/>
          <a:lstStyle/>
          <a:p>
            <a:r>
              <a:rPr lang="en-US" dirty="0">
                <a:latin typeface="Arial" panose="020B0604020202020204" pitchFamily="34" charset="0"/>
                <a:ea typeface="Inter" panose="02000503000000020004" pitchFamily="2" charset="0"/>
                <a:cs typeface="Arial" panose="020B0604020202020204" pitchFamily="34" charset="0"/>
              </a:rPr>
              <a:t>US: But Rate Cuts are Coming</a:t>
            </a:r>
          </a:p>
        </p:txBody>
      </p:sp>
      <p:sp>
        <p:nvSpPr>
          <p:cNvPr id="4" name="Slide Number Placeholder 3">
            <a:extLst>
              <a:ext uri="{FF2B5EF4-FFF2-40B4-BE49-F238E27FC236}">
                <a16:creationId xmlns:a16="http://schemas.microsoft.com/office/drawing/2014/main" id="{6E273BC8-BB6B-7E90-891B-9177C1F06EFC}"/>
              </a:ext>
            </a:extLst>
          </p:cNvPr>
          <p:cNvSpPr>
            <a:spLocks noGrp="1"/>
          </p:cNvSpPr>
          <p:nvPr>
            <p:ph type="sldNum" sz="quarter" idx="4294967295"/>
          </p:nvPr>
        </p:nvSpPr>
        <p:spPr>
          <a:xfrm>
            <a:off x="285750" y="4838701"/>
            <a:ext cx="288925" cy="270272"/>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D65D56CB-8290-4AD4-92E8-B8E13A68A8FF}" type="slidenum">
              <a:rPr kumimoji="0" lang="fr-FR" altLang="fr-FR" sz="600" b="0" i="0" u="none" strike="noStrike" kern="1200" cap="none" spc="0" normalizeH="0" baseline="0" noProof="0" smtClean="0">
                <a:ln>
                  <a:noFill/>
                </a:ln>
                <a:solidFill>
                  <a:srgbClr val="581D74"/>
                </a:solidFill>
                <a:effectLst/>
                <a:uLnTx/>
                <a:uFillTx/>
                <a:latin typeface="Inter" panose="02000503000000020004" pitchFamily="2" charset="0"/>
                <a:ea typeface="Inter" panose="02000503000000020004" pitchFamily="2" charset="0"/>
                <a:cs typeface="+mn-cs"/>
              </a:rPr>
              <a:pPr marL="0" marR="0" lvl="0" indent="0" algn="l" defTabSz="914400" rtl="0" eaLnBrk="0" fontAlgn="base" latinLnBrk="0" hangingPunct="0">
                <a:lnSpc>
                  <a:spcPct val="100000"/>
                </a:lnSpc>
                <a:spcBef>
                  <a:spcPct val="0"/>
                </a:spcBef>
                <a:spcAft>
                  <a:spcPct val="0"/>
                </a:spcAft>
                <a:buClrTx/>
                <a:buSzTx/>
                <a:buFontTx/>
                <a:buNone/>
                <a:tabLst/>
                <a:defRPr/>
              </a:pPr>
              <a:t>9</a:t>
            </a:fld>
            <a:endParaRPr kumimoji="0" lang="fr-FR" altLang="fr-FR" sz="600" b="0" i="0" u="none" strike="noStrike" kern="1200" cap="none" spc="0" normalizeH="0" baseline="0" noProof="0">
              <a:ln>
                <a:noFill/>
              </a:ln>
              <a:solidFill>
                <a:srgbClr val="581D74"/>
              </a:solidFill>
              <a:effectLst/>
              <a:uLnTx/>
              <a:uFillTx/>
              <a:latin typeface="Inter" panose="02000503000000020004" pitchFamily="2" charset="0"/>
              <a:ea typeface="Inter" panose="02000503000000020004" pitchFamily="2" charset="0"/>
              <a:cs typeface="+mn-cs"/>
            </a:endParaRPr>
          </a:p>
        </p:txBody>
      </p:sp>
      <p:sp>
        <p:nvSpPr>
          <p:cNvPr id="28" name="Rectangle 27">
            <a:extLst>
              <a:ext uri="{FF2B5EF4-FFF2-40B4-BE49-F238E27FC236}">
                <a16:creationId xmlns:a16="http://schemas.microsoft.com/office/drawing/2014/main" id="{4C041ECC-D065-6EFF-50C7-08F2E93D312A}"/>
              </a:ext>
            </a:extLst>
          </p:cNvPr>
          <p:cNvSpPr/>
          <p:nvPr/>
        </p:nvSpPr>
        <p:spPr>
          <a:xfrm>
            <a:off x="361275" y="303610"/>
            <a:ext cx="68938" cy="411209"/>
          </a:xfrm>
          <a:prstGeom prst="rect">
            <a:avLst/>
          </a:prstGeom>
          <a:solidFill>
            <a:srgbClr val="581D74"/>
          </a:solidFill>
          <a:ln w="12700" cap="flat" cmpd="sng" algn="ctr">
            <a:noFill/>
            <a:prstDash val="solid"/>
            <a:miter lim="800000"/>
          </a:ln>
          <a:effectLst/>
        </p:spPr>
        <p:txBody>
          <a:bodyPr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fr-FR" sz="2250" b="0" i="0" u="none" strike="noStrike" kern="0" cap="none" spc="0" normalizeH="0" baseline="0" noProof="0">
              <a:ln>
                <a:noFill/>
              </a:ln>
              <a:solidFill>
                <a:srgbClr val="FFFFFF"/>
              </a:solidFill>
              <a:effectLst/>
              <a:uLnTx/>
              <a:uFillTx/>
              <a:latin typeface="Montserrat ExtraBold" pitchFamily="2" charset="0"/>
              <a:ea typeface="+mn-ea"/>
              <a:cs typeface="+mn-cs"/>
              <a:sym typeface="Arial"/>
            </a:endParaRPr>
          </a:p>
        </p:txBody>
      </p:sp>
      <p:sp>
        <p:nvSpPr>
          <p:cNvPr id="3" name="TextBox 2">
            <a:extLst>
              <a:ext uri="{FF2B5EF4-FFF2-40B4-BE49-F238E27FC236}">
                <a16:creationId xmlns:a16="http://schemas.microsoft.com/office/drawing/2014/main" id="{DF1CD3E0-B2F7-8B8D-BE34-93D8A7E0ABEB}"/>
              </a:ext>
            </a:extLst>
          </p:cNvPr>
          <p:cNvSpPr txBox="1"/>
          <p:nvPr/>
        </p:nvSpPr>
        <p:spPr>
          <a:xfrm>
            <a:off x="463550" y="674015"/>
            <a:ext cx="8321969" cy="830997"/>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3F589E"/>
                </a:solidFill>
                <a:effectLst/>
                <a:uLnTx/>
                <a:uFillTx/>
                <a:latin typeface="Arial" panose="020B0604020202020204" pitchFamily="34" charset="0"/>
                <a:ea typeface="Inter" panose="02000503000000020004" pitchFamily="2" charset="0"/>
                <a:cs typeface="Arial" panose="020B0604020202020204" pitchFamily="34" charset="0"/>
              </a:rPr>
              <a:t>With job growth and economic activity slowing but still solid, but the outlook increasingly negative on growth and inflation, the Fed is likely to take a more ‘wait-and-see’ approach going forward. The Fed will make sure any tariff induced rise in inflation is not persistent before it resumes the cutting cycle due to slowing growth and rising unemployment. </a:t>
            </a:r>
          </a:p>
        </p:txBody>
      </p:sp>
      <p:graphicFrame>
        <p:nvGraphicFramePr>
          <p:cNvPr id="6" name="Chart 5">
            <a:extLst>
              <a:ext uri="{FF2B5EF4-FFF2-40B4-BE49-F238E27FC236}">
                <a16:creationId xmlns:a16="http://schemas.microsoft.com/office/drawing/2014/main" id="{99BD6B63-6B5D-9097-E800-7F17172385E6}"/>
              </a:ext>
            </a:extLst>
          </p:cNvPr>
          <p:cNvGraphicFramePr>
            <a:graphicFrameLocks/>
          </p:cNvGraphicFramePr>
          <p:nvPr/>
        </p:nvGraphicFramePr>
        <p:xfrm>
          <a:off x="4066794" y="1657350"/>
          <a:ext cx="4931156" cy="28956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506FF365-33B3-8838-27DA-A1C568C483F6}"/>
              </a:ext>
            </a:extLst>
          </p:cNvPr>
          <p:cNvSpPr txBox="1"/>
          <p:nvPr/>
        </p:nvSpPr>
        <p:spPr>
          <a:xfrm>
            <a:off x="3994150" y="4581923"/>
            <a:ext cx="3128433" cy="21544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Inter" panose="02000503000000020004" pitchFamily="2" charset="0"/>
                <a:cs typeface="Arial" panose="020B0604020202020204" pitchFamily="34" charset="0"/>
              </a:rPr>
              <a:t>Source: Natixis, Bloomberg</a:t>
            </a:r>
          </a:p>
        </p:txBody>
      </p:sp>
      <p:sp>
        <p:nvSpPr>
          <p:cNvPr id="11" name="Flowchart: Connector 10">
            <a:extLst>
              <a:ext uri="{FF2B5EF4-FFF2-40B4-BE49-F238E27FC236}">
                <a16:creationId xmlns:a16="http://schemas.microsoft.com/office/drawing/2014/main" id="{72E852C9-CF63-0ABE-17FE-4E6CBCE728EB}"/>
              </a:ext>
            </a:extLst>
          </p:cNvPr>
          <p:cNvSpPr/>
          <p:nvPr/>
        </p:nvSpPr>
        <p:spPr bwMode="auto">
          <a:xfrm>
            <a:off x="463550" y="1543707"/>
            <a:ext cx="2489200" cy="2285992"/>
          </a:xfrm>
          <a:prstGeom prst="flowChartConnector">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3.75%</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Federal Funds Rate Upper Bound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End ‘25</a:t>
            </a:r>
          </a:p>
        </p:txBody>
      </p:sp>
      <p:sp>
        <p:nvSpPr>
          <p:cNvPr id="12" name="Flowchart: Connector 11">
            <a:extLst>
              <a:ext uri="{FF2B5EF4-FFF2-40B4-BE49-F238E27FC236}">
                <a16:creationId xmlns:a16="http://schemas.microsoft.com/office/drawing/2014/main" id="{0420527F-0501-59DC-D984-8ABBDF21D146}"/>
              </a:ext>
            </a:extLst>
          </p:cNvPr>
          <p:cNvSpPr/>
          <p:nvPr/>
        </p:nvSpPr>
        <p:spPr bwMode="auto">
          <a:xfrm>
            <a:off x="2062492" y="2919068"/>
            <a:ext cx="1931658" cy="2037593"/>
          </a:xfrm>
          <a:prstGeom prst="flowChartConnector">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3.00%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FFR Upper Bound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End ‘26</a:t>
            </a:r>
          </a:p>
        </p:txBody>
      </p:sp>
    </p:spTree>
    <p:extLst>
      <p:ext uri="{BB962C8B-B14F-4D97-AF65-F5344CB8AC3E}">
        <p14:creationId xmlns:p14="http://schemas.microsoft.com/office/powerpoint/2010/main" val="2838051062"/>
      </p:ext>
    </p:extLst>
  </p:cSld>
  <p:clrMapOvr>
    <a:masterClrMapping/>
  </p:clrMapOvr>
</p:sld>
</file>

<file path=ppt/theme/theme1.xml><?xml version="1.0" encoding="utf-8"?>
<a:theme xmlns:a="http://schemas.openxmlformats.org/drawingml/2006/main" name="Theme1">
  <a:themeElements>
    <a:clrScheme name="1_Texte courant 1">
      <a:dk1>
        <a:srgbClr val="571E74"/>
      </a:dk1>
      <a:lt1>
        <a:srgbClr val="FFFFFF"/>
      </a:lt1>
      <a:dk2>
        <a:srgbClr val="000000"/>
      </a:dk2>
      <a:lt2>
        <a:srgbClr val="A678AD"/>
      </a:lt2>
      <a:accent1>
        <a:srgbClr val="956F60"/>
      </a:accent1>
      <a:accent2>
        <a:srgbClr val="E2006A"/>
      </a:accent2>
      <a:accent3>
        <a:srgbClr val="FFFFFF"/>
      </a:accent3>
      <a:accent4>
        <a:srgbClr val="491862"/>
      </a:accent4>
      <a:accent5>
        <a:srgbClr val="C8BBB6"/>
      </a:accent5>
      <a:accent6>
        <a:srgbClr val="CD005F"/>
      </a:accent6>
      <a:hlink>
        <a:srgbClr val="7B7C7E"/>
      </a:hlink>
      <a:folHlink>
        <a:srgbClr val="CCCCCC"/>
      </a:folHlink>
    </a:clrScheme>
    <a:fontScheme name="1_Texte coura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1_Texte courant 1">
        <a:dk1>
          <a:srgbClr val="571E74"/>
        </a:dk1>
        <a:lt1>
          <a:srgbClr val="FFFFFF"/>
        </a:lt1>
        <a:dk2>
          <a:srgbClr val="000000"/>
        </a:dk2>
        <a:lt2>
          <a:srgbClr val="A678AD"/>
        </a:lt2>
        <a:accent1>
          <a:srgbClr val="956F60"/>
        </a:accent1>
        <a:accent2>
          <a:srgbClr val="E2006A"/>
        </a:accent2>
        <a:accent3>
          <a:srgbClr val="FFFFFF"/>
        </a:accent3>
        <a:accent4>
          <a:srgbClr val="491862"/>
        </a:accent4>
        <a:accent5>
          <a:srgbClr val="C8BBB6"/>
        </a:accent5>
        <a:accent6>
          <a:srgbClr val="CD005F"/>
        </a:accent6>
        <a:hlink>
          <a:srgbClr val="7B7C7E"/>
        </a:hlink>
        <a:folHlink>
          <a:srgbClr val="CCCCC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heme1" id="{96860BA5-1EBD-4B86-8BA5-466F66340FA3}" vid="{4D74F7FB-327A-4293-AC07-1CA9183A0CCE}"/>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ommaire">
  <a:themeElements>
    <a:clrScheme name="Sommaire 1">
      <a:dk1>
        <a:srgbClr val="571E74"/>
      </a:dk1>
      <a:lt1>
        <a:srgbClr val="FFFFFF"/>
      </a:lt1>
      <a:dk2>
        <a:srgbClr val="000000"/>
      </a:dk2>
      <a:lt2>
        <a:srgbClr val="A678AD"/>
      </a:lt2>
      <a:accent1>
        <a:srgbClr val="956F60"/>
      </a:accent1>
      <a:accent2>
        <a:srgbClr val="E2006A"/>
      </a:accent2>
      <a:accent3>
        <a:srgbClr val="FFFFFF"/>
      </a:accent3>
      <a:accent4>
        <a:srgbClr val="491862"/>
      </a:accent4>
      <a:accent5>
        <a:srgbClr val="C8BBB6"/>
      </a:accent5>
      <a:accent6>
        <a:srgbClr val="CD005F"/>
      </a:accent6>
      <a:hlink>
        <a:srgbClr val="7B7C7E"/>
      </a:hlink>
      <a:folHlink>
        <a:srgbClr val="CCCCCC"/>
      </a:folHlink>
    </a:clrScheme>
    <a:fontScheme name="Sommair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Sommaire 1">
        <a:dk1>
          <a:srgbClr val="571E74"/>
        </a:dk1>
        <a:lt1>
          <a:srgbClr val="FFFFFF"/>
        </a:lt1>
        <a:dk2>
          <a:srgbClr val="000000"/>
        </a:dk2>
        <a:lt2>
          <a:srgbClr val="A678AD"/>
        </a:lt2>
        <a:accent1>
          <a:srgbClr val="956F60"/>
        </a:accent1>
        <a:accent2>
          <a:srgbClr val="E2006A"/>
        </a:accent2>
        <a:accent3>
          <a:srgbClr val="FFFFFF"/>
        </a:accent3>
        <a:accent4>
          <a:srgbClr val="491862"/>
        </a:accent4>
        <a:accent5>
          <a:srgbClr val="C8BBB6"/>
        </a:accent5>
        <a:accent6>
          <a:srgbClr val="CD005F"/>
        </a:accent6>
        <a:hlink>
          <a:srgbClr val="7B7C7E"/>
        </a:hlink>
        <a:folHlink>
          <a:srgbClr val="CCCCC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Theme1">
  <a:themeElements>
    <a:clrScheme name="1_Texte courant 1">
      <a:dk1>
        <a:srgbClr val="571E74"/>
      </a:dk1>
      <a:lt1>
        <a:srgbClr val="FFFFFF"/>
      </a:lt1>
      <a:dk2>
        <a:srgbClr val="000000"/>
      </a:dk2>
      <a:lt2>
        <a:srgbClr val="A678AD"/>
      </a:lt2>
      <a:accent1>
        <a:srgbClr val="956F60"/>
      </a:accent1>
      <a:accent2>
        <a:srgbClr val="E2006A"/>
      </a:accent2>
      <a:accent3>
        <a:srgbClr val="FFFFFF"/>
      </a:accent3>
      <a:accent4>
        <a:srgbClr val="491862"/>
      </a:accent4>
      <a:accent5>
        <a:srgbClr val="C8BBB6"/>
      </a:accent5>
      <a:accent6>
        <a:srgbClr val="CD005F"/>
      </a:accent6>
      <a:hlink>
        <a:srgbClr val="7B7C7E"/>
      </a:hlink>
      <a:folHlink>
        <a:srgbClr val="CCCCCC"/>
      </a:folHlink>
    </a:clrScheme>
    <a:fontScheme name="1_Texte coura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1_Texte courant 1">
        <a:dk1>
          <a:srgbClr val="571E74"/>
        </a:dk1>
        <a:lt1>
          <a:srgbClr val="FFFFFF"/>
        </a:lt1>
        <a:dk2>
          <a:srgbClr val="000000"/>
        </a:dk2>
        <a:lt2>
          <a:srgbClr val="A678AD"/>
        </a:lt2>
        <a:accent1>
          <a:srgbClr val="956F60"/>
        </a:accent1>
        <a:accent2>
          <a:srgbClr val="E2006A"/>
        </a:accent2>
        <a:accent3>
          <a:srgbClr val="FFFFFF"/>
        </a:accent3>
        <a:accent4>
          <a:srgbClr val="491862"/>
        </a:accent4>
        <a:accent5>
          <a:srgbClr val="C8BBB6"/>
        </a:accent5>
        <a:accent6>
          <a:srgbClr val="CD005F"/>
        </a:accent6>
        <a:hlink>
          <a:srgbClr val="7B7C7E"/>
        </a:hlink>
        <a:folHlink>
          <a:srgbClr val="CCCCC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heme1" id="{96860BA5-1EBD-4B86-8BA5-466F66340FA3}" vid="{4D74F7FB-327A-4293-AC07-1CA9183A0CCE}"/>
    </a:ext>
  </a:extLst>
</a:theme>
</file>

<file path=ppt/theme/theme4.xml><?xml version="1.0" encoding="utf-8"?>
<a:theme xmlns:a="http://schemas.openxmlformats.org/drawingml/2006/main" name="3_Theme1">
  <a:themeElements>
    <a:clrScheme name="1_Texte courant 1">
      <a:dk1>
        <a:srgbClr val="571E74"/>
      </a:dk1>
      <a:lt1>
        <a:srgbClr val="FFFFFF"/>
      </a:lt1>
      <a:dk2>
        <a:srgbClr val="000000"/>
      </a:dk2>
      <a:lt2>
        <a:srgbClr val="A678AD"/>
      </a:lt2>
      <a:accent1>
        <a:srgbClr val="956F60"/>
      </a:accent1>
      <a:accent2>
        <a:srgbClr val="E2006A"/>
      </a:accent2>
      <a:accent3>
        <a:srgbClr val="FFFFFF"/>
      </a:accent3>
      <a:accent4>
        <a:srgbClr val="491862"/>
      </a:accent4>
      <a:accent5>
        <a:srgbClr val="C8BBB6"/>
      </a:accent5>
      <a:accent6>
        <a:srgbClr val="CD005F"/>
      </a:accent6>
      <a:hlink>
        <a:srgbClr val="7B7C7E"/>
      </a:hlink>
      <a:folHlink>
        <a:srgbClr val="CCCCCC"/>
      </a:folHlink>
    </a:clrScheme>
    <a:fontScheme name="1_Texte coura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1_Texte courant 1">
        <a:dk1>
          <a:srgbClr val="571E74"/>
        </a:dk1>
        <a:lt1>
          <a:srgbClr val="FFFFFF"/>
        </a:lt1>
        <a:dk2>
          <a:srgbClr val="000000"/>
        </a:dk2>
        <a:lt2>
          <a:srgbClr val="A678AD"/>
        </a:lt2>
        <a:accent1>
          <a:srgbClr val="956F60"/>
        </a:accent1>
        <a:accent2>
          <a:srgbClr val="E2006A"/>
        </a:accent2>
        <a:accent3>
          <a:srgbClr val="FFFFFF"/>
        </a:accent3>
        <a:accent4>
          <a:srgbClr val="491862"/>
        </a:accent4>
        <a:accent5>
          <a:srgbClr val="C8BBB6"/>
        </a:accent5>
        <a:accent6>
          <a:srgbClr val="CD005F"/>
        </a:accent6>
        <a:hlink>
          <a:srgbClr val="7B7C7E"/>
        </a:hlink>
        <a:folHlink>
          <a:srgbClr val="CCCCC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heme1" id="{96860BA5-1EBD-4B86-8BA5-466F66340FA3}" vid="{4D74F7FB-327A-4293-AC07-1CA9183A0CCE}"/>
    </a:ext>
  </a:extLst>
</a:theme>
</file>

<file path=ppt/theme/theme5.xml><?xml version="1.0" encoding="utf-8"?>
<a:theme xmlns:a="http://schemas.openxmlformats.org/drawingml/2006/main" name="1_Sommaire">
  <a:themeElements>
    <a:clrScheme name="Sommaire 1">
      <a:dk1>
        <a:srgbClr val="571E74"/>
      </a:dk1>
      <a:lt1>
        <a:srgbClr val="FFFFFF"/>
      </a:lt1>
      <a:dk2>
        <a:srgbClr val="000000"/>
      </a:dk2>
      <a:lt2>
        <a:srgbClr val="A678AD"/>
      </a:lt2>
      <a:accent1>
        <a:srgbClr val="956F60"/>
      </a:accent1>
      <a:accent2>
        <a:srgbClr val="E2006A"/>
      </a:accent2>
      <a:accent3>
        <a:srgbClr val="FFFFFF"/>
      </a:accent3>
      <a:accent4>
        <a:srgbClr val="491862"/>
      </a:accent4>
      <a:accent5>
        <a:srgbClr val="C8BBB6"/>
      </a:accent5>
      <a:accent6>
        <a:srgbClr val="CD005F"/>
      </a:accent6>
      <a:hlink>
        <a:srgbClr val="7B7C7E"/>
      </a:hlink>
      <a:folHlink>
        <a:srgbClr val="CCCCCC"/>
      </a:folHlink>
    </a:clrScheme>
    <a:fontScheme name="Sommair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Sommaire 1">
        <a:dk1>
          <a:srgbClr val="571E74"/>
        </a:dk1>
        <a:lt1>
          <a:srgbClr val="FFFFFF"/>
        </a:lt1>
        <a:dk2>
          <a:srgbClr val="000000"/>
        </a:dk2>
        <a:lt2>
          <a:srgbClr val="A678AD"/>
        </a:lt2>
        <a:accent1>
          <a:srgbClr val="956F60"/>
        </a:accent1>
        <a:accent2>
          <a:srgbClr val="E2006A"/>
        </a:accent2>
        <a:accent3>
          <a:srgbClr val="FFFFFF"/>
        </a:accent3>
        <a:accent4>
          <a:srgbClr val="491862"/>
        </a:accent4>
        <a:accent5>
          <a:srgbClr val="C8BBB6"/>
        </a:accent5>
        <a:accent6>
          <a:srgbClr val="CD005F"/>
        </a:accent6>
        <a:hlink>
          <a:srgbClr val="7B7C7E"/>
        </a:hlink>
        <a:folHlink>
          <a:srgbClr val="CCCCCC"/>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Theme1">
  <a:themeElements>
    <a:clrScheme name="1_Texte courant 1">
      <a:dk1>
        <a:srgbClr val="571E74"/>
      </a:dk1>
      <a:lt1>
        <a:srgbClr val="FFFFFF"/>
      </a:lt1>
      <a:dk2>
        <a:srgbClr val="000000"/>
      </a:dk2>
      <a:lt2>
        <a:srgbClr val="A678AD"/>
      </a:lt2>
      <a:accent1>
        <a:srgbClr val="956F60"/>
      </a:accent1>
      <a:accent2>
        <a:srgbClr val="E2006A"/>
      </a:accent2>
      <a:accent3>
        <a:srgbClr val="FFFFFF"/>
      </a:accent3>
      <a:accent4>
        <a:srgbClr val="491862"/>
      </a:accent4>
      <a:accent5>
        <a:srgbClr val="C8BBB6"/>
      </a:accent5>
      <a:accent6>
        <a:srgbClr val="CD005F"/>
      </a:accent6>
      <a:hlink>
        <a:srgbClr val="7B7C7E"/>
      </a:hlink>
      <a:folHlink>
        <a:srgbClr val="CCCCCC"/>
      </a:folHlink>
    </a:clrScheme>
    <a:fontScheme name="1_Texte coura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1_Texte courant 1">
        <a:dk1>
          <a:srgbClr val="571E74"/>
        </a:dk1>
        <a:lt1>
          <a:srgbClr val="FFFFFF"/>
        </a:lt1>
        <a:dk2>
          <a:srgbClr val="000000"/>
        </a:dk2>
        <a:lt2>
          <a:srgbClr val="A678AD"/>
        </a:lt2>
        <a:accent1>
          <a:srgbClr val="956F60"/>
        </a:accent1>
        <a:accent2>
          <a:srgbClr val="E2006A"/>
        </a:accent2>
        <a:accent3>
          <a:srgbClr val="FFFFFF"/>
        </a:accent3>
        <a:accent4>
          <a:srgbClr val="491862"/>
        </a:accent4>
        <a:accent5>
          <a:srgbClr val="C8BBB6"/>
        </a:accent5>
        <a:accent6>
          <a:srgbClr val="CD005F"/>
        </a:accent6>
        <a:hlink>
          <a:srgbClr val="7B7C7E"/>
        </a:hlink>
        <a:folHlink>
          <a:srgbClr val="CCCCC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heme1" id="{96860BA5-1EBD-4B86-8BA5-466F66340FA3}" vid="{4D74F7FB-327A-4293-AC07-1CA9183A0CCE}"/>
    </a:ext>
  </a:extLst>
</a:theme>
</file>

<file path=ppt/theme/theme7.xml><?xml version="1.0" encoding="utf-8"?>
<a:theme xmlns:a="http://schemas.openxmlformats.org/drawingml/2006/main" name="2_Sommaire">
  <a:themeElements>
    <a:clrScheme name="Natixis-Slides">
      <a:dk1>
        <a:srgbClr val="000000"/>
      </a:dk1>
      <a:lt1>
        <a:srgbClr val="FFFFFF"/>
      </a:lt1>
      <a:dk2>
        <a:srgbClr val="3F589E"/>
      </a:dk2>
      <a:lt2>
        <a:srgbClr val="581D74"/>
      </a:lt2>
      <a:accent1>
        <a:srgbClr val="F5DA86"/>
      </a:accent1>
      <a:accent2>
        <a:srgbClr val="916F06"/>
      </a:accent2>
      <a:accent3>
        <a:srgbClr val="8779C6"/>
      </a:accent3>
      <a:accent4>
        <a:srgbClr val="C0559A"/>
      </a:accent4>
      <a:accent5>
        <a:srgbClr val="00B0F0"/>
      </a:accent5>
      <a:accent6>
        <a:srgbClr val="EF972D"/>
      </a:accent6>
      <a:hlink>
        <a:srgbClr val="0563C1"/>
      </a:hlink>
      <a:folHlink>
        <a:srgbClr val="954F72"/>
      </a:folHlink>
    </a:clrScheme>
    <a:fontScheme name="Montserrat">
      <a:majorFont>
        <a:latin typeface="Montserrat SemiBold"/>
        <a:ea typeface=""/>
        <a:cs typeface=""/>
      </a:majorFont>
      <a:minorFont>
        <a:latin typeface="Montserrat Medium"/>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Sommaire 1">
        <a:dk1>
          <a:srgbClr val="571E74"/>
        </a:dk1>
        <a:lt1>
          <a:srgbClr val="FFFFFF"/>
        </a:lt1>
        <a:dk2>
          <a:srgbClr val="000000"/>
        </a:dk2>
        <a:lt2>
          <a:srgbClr val="A678AD"/>
        </a:lt2>
        <a:accent1>
          <a:srgbClr val="956F60"/>
        </a:accent1>
        <a:accent2>
          <a:srgbClr val="E2006A"/>
        </a:accent2>
        <a:accent3>
          <a:srgbClr val="FFFFFF"/>
        </a:accent3>
        <a:accent4>
          <a:srgbClr val="491862"/>
        </a:accent4>
        <a:accent5>
          <a:srgbClr val="C8BBB6"/>
        </a:accent5>
        <a:accent6>
          <a:srgbClr val="CD005F"/>
        </a:accent6>
        <a:hlink>
          <a:srgbClr val="7B7C7E"/>
        </a:hlink>
        <a:folHlink>
          <a:srgbClr val="CCCCCC"/>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Sommaire">
  <a:themeElements>
    <a:clrScheme name="Natixis-Slides">
      <a:dk1>
        <a:srgbClr val="000000"/>
      </a:dk1>
      <a:lt1>
        <a:srgbClr val="FFFFFF"/>
      </a:lt1>
      <a:dk2>
        <a:srgbClr val="3F589E"/>
      </a:dk2>
      <a:lt2>
        <a:srgbClr val="581D74"/>
      </a:lt2>
      <a:accent1>
        <a:srgbClr val="F5DA86"/>
      </a:accent1>
      <a:accent2>
        <a:srgbClr val="916F06"/>
      </a:accent2>
      <a:accent3>
        <a:srgbClr val="8779C6"/>
      </a:accent3>
      <a:accent4>
        <a:srgbClr val="C0559A"/>
      </a:accent4>
      <a:accent5>
        <a:srgbClr val="00B0F0"/>
      </a:accent5>
      <a:accent6>
        <a:srgbClr val="EF972D"/>
      </a:accent6>
      <a:hlink>
        <a:srgbClr val="0563C1"/>
      </a:hlink>
      <a:folHlink>
        <a:srgbClr val="954F72"/>
      </a:folHlink>
    </a:clrScheme>
    <a:fontScheme name="Montserrat">
      <a:majorFont>
        <a:latin typeface="Montserrat SemiBold"/>
        <a:ea typeface=""/>
        <a:cs typeface=""/>
      </a:majorFont>
      <a:minorFont>
        <a:latin typeface="Montserrat Medium"/>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Sommaire 1">
        <a:dk1>
          <a:srgbClr val="571E74"/>
        </a:dk1>
        <a:lt1>
          <a:srgbClr val="FFFFFF"/>
        </a:lt1>
        <a:dk2>
          <a:srgbClr val="000000"/>
        </a:dk2>
        <a:lt2>
          <a:srgbClr val="A678AD"/>
        </a:lt2>
        <a:accent1>
          <a:srgbClr val="956F60"/>
        </a:accent1>
        <a:accent2>
          <a:srgbClr val="E2006A"/>
        </a:accent2>
        <a:accent3>
          <a:srgbClr val="FFFFFF"/>
        </a:accent3>
        <a:accent4>
          <a:srgbClr val="491862"/>
        </a:accent4>
        <a:accent5>
          <a:srgbClr val="C8BBB6"/>
        </a:accent5>
        <a:accent6>
          <a:srgbClr val="CD005F"/>
        </a:accent6>
        <a:hlink>
          <a:srgbClr val="7B7C7E"/>
        </a:hlink>
        <a:folHlink>
          <a:srgbClr val="CCCCCC"/>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hème Office">
  <a:themeElements>
    <a:clrScheme name="CIB Colors">
      <a:dk1>
        <a:srgbClr val="000000"/>
      </a:dk1>
      <a:lt1>
        <a:srgbClr val="FFFFFF"/>
      </a:lt1>
      <a:dk2>
        <a:srgbClr val="3F589E"/>
      </a:dk2>
      <a:lt2>
        <a:srgbClr val="581D74"/>
      </a:lt2>
      <a:accent1>
        <a:srgbClr val="F5DA86"/>
      </a:accent1>
      <a:accent2>
        <a:srgbClr val="916F06"/>
      </a:accent2>
      <a:accent3>
        <a:srgbClr val="8779C6"/>
      </a:accent3>
      <a:accent4>
        <a:srgbClr val="C0559A"/>
      </a:accent4>
      <a:accent5>
        <a:srgbClr val="00B0F0"/>
      </a:accent5>
      <a:accent6>
        <a:srgbClr val="EF972D"/>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CIB Research 2022">
    <a:dk1>
      <a:sysClr val="windowText" lastClr="000000"/>
    </a:dk1>
    <a:lt1>
      <a:sysClr val="window" lastClr="FFFFFF"/>
    </a:lt1>
    <a:dk2>
      <a:srgbClr val="3F589E"/>
    </a:dk2>
    <a:lt2>
      <a:srgbClr val="581D74"/>
    </a:lt2>
    <a:accent1>
      <a:srgbClr val="F5DA86"/>
    </a:accent1>
    <a:accent2>
      <a:srgbClr val="581D74"/>
    </a:accent2>
    <a:accent3>
      <a:srgbClr val="8779C6"/>
    </a:accent3>
    <a:accent4>
      <a:srgbClr val="C055B8"/>
    </a:accent4>
    <a:accent5>
      <a:srgbClr val="00B0F0"/>
    </a:accent5>
    <a:accent6>
      <a:srgbClr val="EF972D"/>
    </a:accent6>
    <a:hlink>
      <a:srgbClr val="000000"/>
    </a:hlink>
    <a:folHlink>
      <a:srgbClr val="00000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CIB Research 2022">
    <a:dk1>
      <a:sysClr val="windowText" lastClr="000000"/>
    </a:dk1>
    <a:lt1>
      <a:sysClr val="window" lastClr="FFFFFF"/>
    </a:lt1>
    <a:dk2>
      <a:srgbClr val="3F589E"/>
    </a:dk2>
    <a:lt2>
      <a:srgbClr val="581D74"/>
    </a:lt2>
    <a:accent1>
      <a:srgbClr val="F5DA86"/>
    </a:accent1>
    <a:accent2>
      <a:srgbClr val="581D74"/>
    </a:accent2>
    <a:accent3>
      <a:srgbClr val="8779C6"/>
    </a:accent3>
    <a:accent4>
      <a:srgbClr val="C055B8"/>
    </a:accent4>
    <a:accent5>
      <a:srgbClr val="00B0F0"/>
    </a:accent5>
    <a:accent6>
      <a:srgbClr val="EF972D"/>
    </a:accent6>
    <a:hlink>
      <a:srgbClr val="000000"/>
    </a:hlink>
    <a:folHlink>
      <a:srgbClr val="00000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7.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9.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7.xml><?xml version="1.0" encoding="utf-8"?>
<a:themeOverride xmlns:a="http://schemas.openxmlformats.org/drawingml/2006/main">
  <a:clrScheme name="CIB Research 2022">
    <a:dk1>
      <a:sysClr val="windowText" lastClr="000000"/>
    </a:dk1>
    <a:lt1>
      <a:sysClr val="window" lastClr="FFFFFF"/>
    </a:lt1>
    <a:dk2>
      <a:srgbClr val="3F589E"/>
    </a:dk2>
    <a:lt2>
      <a:srgbClr val="581D74"/>
    </a:lt2>
    <a:accent1>
      <a:srgbClr val="F5DA86"/>
    </a:accent1>
    <a:accent2>
      <a:srgbClr val="581D74"/>
    </a:accent2>
    <a:accent3>
      <a:srgbClr val="8779C6"/>
    </a:accent3>
    <a:accent4>
      <a:srgbClr val="C055B8"/>
    </a:accent4>
    <a:accent5>
      <a:srgbClr val="00B0F0"/>
    </a:accent5>
    <a:accent6>
      <a:srgbClr val="EF972D"/>
    </a:accent6>
    <a:hlink>
      <a:srgbClr val="000000"/>
    </a:hlink>
    <a:folHlink>
      <a:srgbClr val="00000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haredContentType xmlns="Microsoft.SharePoint.Taxonomy.ContentTypeSync" SourceId="c52eb4dc-0ef3-4aa8-8e03-025dbf6c8637" ContentTypeId="0x0101" PreviousValue="false"/>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FBEF47BA3381804FAE6397001E3A812B" ma:contentTypeVersion="8" ma:contentTypeDescription="Create a new document." ma:contentTypeScope="" ma:versionID="d7c400fa087dbcb44bcca62c65d0b6a5">
  <xsd:schema xmlns:xsd="http://www.w3.org/2001/XMLSchema" xmlns:xs="http://www.w3.org/2001/XMLSchema" xmlns:p="http://schemas.microsoft.com/office/2006/metadata/properties" xmlns:ns2="089e5b7a-ac03-45da-8add-dc07bdd33407" xmlns:ns3="28fd774f-6ca9-44f1-94df-2204fbef218b" targetNamespace="http://schemas.microsoft.com/office/2006/metadata/properties" ma:root="true" ma:fieldsID="54bb6ba194dd1943be73cca8a9a6748c" ns2:_="" ns3:_="">
    <xsd:import namespace="089e5b7a-ac03-45da-8add-dc07bdd33407"/>
    <xsd:import namespace="28fd774f-6ca9-44f1-94df-2204fbef218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89e5b7a-ac03-45da-8add-dc07bdd334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8fd774f-6ca9-44f1-94df-2204fbef218b"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BBSettings xmlns="http://schemas.bloomberg.com/settings/1.0">
  <Item name="DocumentId_Charts">{64A86BC8-F08C-4699-B4F0-F1ABC6DD25A6}</Item>
  <Item xmlns="" name="ShapesMap_Charts">{"{64A86BC8-F08C-4699-B4F0-F1ABC6DD25A6}":{"2134805010":{},"2134805012":{},"2134805014":{},"2134805015":{},"2134805016":{},"2134805017":{},"2134805018":{},"2134805019":{},"2134805020":{},"2134805021":{},"2134805022":{},"2134805023":{},"2134805024":{},"2134805025":{},"2134805029":{},"2134805030":{},"2134805031":{},"2134805032":{},"2134805034":{},"2134805035":{},"2134805036":{},"2134805046":{},"2134805047":{},"2134805048":{},"2134805054":{},"2134805057":{},"2134805060":{},"2134805061":{},"2134805062":{},"260":{},"262":{},"269":{},"277":{}}}</Item>
</BBSettings>
</file>

<file path=customXml/itemProps1.xml><?xml version="1.0" encoding="utf-8"?>
<ds:datastoreItem xmlns:ds="http://schemas.openxmlformats.org/officeDocument/2006/customXml" ds:itemID="{DC23ABA1-9A0C-44D4-8FFD-66CC1F1A5E3B}">
  <ds:schemaRefs>
    <ds:schemaRef ds:uri="Microsoft.SharePoint.Taxonomy.ContentTypeSync"/>
  </ds:schemaRefs>
</ds:datastoreItem>
</file>

<file path=customXml/itemProps2.xml><?xml version="1.0" encoding="utf-8"?>
<ds:datastoreItem xmlns:ds="http://schemas.openxmlformats.org/officeDocument/2006/customXml" ds:itemID="{3E13784E-8B6C-4FC7-A45C-89DE2F1BE199}">
  <ds:schemaRefs>
    <ds:schemaRef ds:uri="http://schemas.microsoft.com/sharepoint/v3/contenttype/forms"/>
  </ds:schemaRefs>
</ds:datastoreItem>
</file>

<file path=customXml/itemProps3.xml><?xml version="1.0" encoding="utf-8"?>
<ds:datastoreItem xmlns:ds="http://schemas.openxmlformats.org/officeDocument/2006/customXml" ds:itemID="{FF543A2D-E3A9-41C5-9A79-AF9D9B79F9C7}">
  <ds:schemaRefs>
    <ds:schemaRef ds:uri="http://schemas.microsoft.com/office/2006/metadata/properties"/>
    <ds:schemaRef ds:uri="http://purl.org/dc/elements/1.1/"/>
    <ds:schemaRef ds:uri="089e5b7a-ac03-45da-8add-dc07bdd33407"/>
    <ds:schemaRef ds:uri="http://schemas.openxmlformats.org/package/2006/metadata/core-properties"/>
    <ds:schemaRef ds:uri="http://purl.org/dc/terms/"/>
    <ds:schemaRef ds:uri="http://schemas.microsoft.com/office/infopath/2007/PartnerControls"/>
    <ds:schemaRef ds:uri="http://schemas.microsoft.com/office/2006/documentManagement/types"/>
    <ds:schemaRef ds:uri="28fd774f-6ca9-44f1-94df-2204fbef218b"/>
    <ds:schemaRef ds:uri="http://www.w3.org/XML/1998/namespace"/>
    <ds:schemaRef ds:uri="http://purl.org/dc/dcmitype/"/>
  </ds:schemaRefs>
</ds:datastoreItem>
</file>

<file path=customXml/itemProps4.xml><?xml version="1.0" encoding="utf-8"?>
<ds:datastoreItem xmlns:ds="http://schemas.openxmlformats.org/officeDocument/2006/customXml" ds:itemID="{3044C926-E02A-444F-AFD5-80BD0B8BF52B}">
  <ds:schemaRefs>
    <ds:schemaRef ds:uri="089e5b7a-ac03-45da-8add-dc07bdd33407"/>
    <ds:schemaRef ds:uri="28fd774f-6ca9-44f1-94df-2204fbef218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xml><?xml version="1.0" encoding="utf-8"?>
<ds:datastoreItem xmlns:ds="http://schemas.openxmlformats.org/officeDocument/2006/customXml" ds:itemID="{FC26032A-1EB3-4CFB-B16D-EAE72843BFAB}">
  <ds:schemaRefs>
    <ds:schemaRef ds:uri=""/>
    <ds:schemaRef ds:uri="http://schemas.bloomberg.com/settings/1.0"/>
  </ds:schemaRefs>
</ds:datastoreItem>
</file>

<file path=docProps/app.xml><?xml version="1.0" encoding="utf-8"?>
<Properties xmlns="http://schemas.openxmlformats.org/officeDocument/2006/extended-properties" xmlns:vt="http://schemas.openxmlformats.org/officeDocument/2006/docPropsVTypes">
  <Template>Theme1</Template>
  <TotalTime>3357</TotalTime>
  <Words>5729</Words>
  <Application>Microsoft Office PowerPoint</Application>
  <PresentationFormat>On-screen Show (16:9)</PresentationFormat>
  <Paragraphs>1476</Paragraphs>
  <Slides>48</Slides>
  <Notes>34</Notes>
  <HiddenSlides>0</HiddenSlides>
  <MMClips>0</MMClips>
  <ScaleCrop>false</ScaleCrop>
  <HeadingPairs>
    <vt:vector size="6" baseType="variant">
      <vt:variant>
        <vt:lpstr>Fonts Used</vt:lpstr>
      </vt:variant>
      <vt:variant>
        <vt:i4>12</vt:i4>
      </vt:variant>
      <vt:variant>
        <vt:lpstr>Theme</vt:lpstr>
      </vt:variant>
      <vt:variant>
        <vt:i4>9</vt:i4>
      </vt:variant>
      <vt:variant>
        <vt:lpstr>Slide Titles</vt:lpstr>
      </vt:variant>
      <vt:variant>
        <vt:i4>48</vt:i4>
      </vt:variant>
    </vt:vector>
  </HeadingPairs>
  <TitlesOfParts>
    <vt:vector size="69" baseType="lpstr">
      <vt:lpstr>Arial</vt:lpstr>
      <vt:lpstr>Arial Black</vt:lpstr>
      <vt:lpstr>Arial Narrow</vt:lpstr>
      <vt:lpstr>Calibri</vt:lpstr>
      <vt:lpstr>Inter</vt:lpstr>
      <vt:lpstr>Montserrat</vt:lpstr>
      <vt:lpstr>Montserrat ExtraBold</vt:lpstr>
      <vt:lpstr>Montserrat Medium</vt:lpstr>
      <vt:lpstr>Montserrat SemiBold</vt:lpstr>
      <vt:lpstr>Times New Roman</vt:lpstr>
      <vt:lpstr>Verdana</vt:lpstr>
      <vt:lpstr>Wingdings</vt:lpstr>
      <vt:lpstr>Theme1</vt:lpstr>
      <vt:lpstr>Sommaire</vt:lpstr>
      <vt:lpstr>1_Theme1</vt:lpstr>
      <vt:lpstr>3_Theme1</vt:lpstr>
      <vt:lpstr>1_Sommaire</vt:lpstr>
      <vt:lpstr>2_Theme1</vt:lpstr>
      <vt:lpstr>2_Sommaire</vt:lpstr>
      <vt:lpstr>3_Sommaire</vt:lpstr>
      <vt:lpstr>Thème Office</vt:lpstr>
      <vt:lpstr>Trumponomics Impact on Asia and the World</vt:lpstr>
      <vt:lpstr>Table of contents</vt:lpstr>
      <vt:lpstr>Tariffs are here to stay, the only certainty from rising uncertainty, dragging down growth</vt:lpstr>
      <vt:lpstr>Where Does Trump Tariffs/Tax Power Come From?</vt:lpstr>
      <vt:lpstr>The upcoming tariffs targeting products will bring more pain to the world</vt:lpstr>
      <vt:lpstr>US: Growth to slowdown as tariffs and uncertainty bite</vt:lpstr>
      <vt:lpstr>US: The Fed is torn between softening growth &amp; tariffs</vt:lpstr>
      <vt:lpstr>US: Treasury Issuance and Net Purchases</vt:lpstr>
      <vt:lpstr>US: But Rate Cuts are Coming</vt:lpstr>
      <vt:lpstr>For Asia, tariffs are big headwinds for big traders</vt:lpstr>
      <vt:lpstr>What are the Asia countries most effected by Trump’s tariff on targeted sectors? </vt:lpstr>
      <vt:lpstr>In developed Asia, Japan, South Korea, and Taiwan are particularly exposed to the US demand for electronics and industrial goods, such as automobile and parts</vt:lpstr>
      <vt:lpstr>Reciprocal Tariff: Sectoral exemptions help alleviate the pain but how long?</vt:lpstr>
      <vt:lpstr>Vietnam is the biggest victim of its own success but for Japanese exporters, especially auto, it’s painful even macro impact less so</vt:lpstr>
      <vt:lpstr>If trade balance is a benchmark, can buying American products work? </vt:lpstr>
      <vt:lpstr>Asia: EM Asia ex China to benefit from easing of financial conditions but not all will benefit as China reflation policies will be targeted and China will export more to EM Asia</vt:lpstr>
      <vt:lpstr>China will trade with narrower scope so more Chinese goods flood markets</vt:lpstr>
      <vt:lpstr>More regionalization - deep regionalization at work and tariffs will further it</vt:lpstr>
      <vt:lpstr>Tariffs are not just targeting trade but investment flows</vt:lpstr>
      <vt:lpstr>Thirst for diversification makes Asia attractive; policy response to be stimulative</vt:lpstr>
      <vt:lpstr>Asia: Fiscal policy will be more accommodative</vt:lpstr>
      <vt:lpstr>Monetary conditions are very right in Asia, especially real rates, rate cuts have been front-loaded</vt:lpstr>
      <vt:lpstr>Asia: Rate cuts are falling very gently, mainly because they never went up that much, a softer dollar has helped with front loading of cuts</vt:lpstr>
      <vt:lpstr>Too much allocation in US assets</vt:lpstr>
      <vt:lpstr>Asia: EM Asia ex China to benefit from easing of financial conditions </vt:lpstr>
      <vt:lpstr>A lot of room for Asian allocation to grow, especially EM Asia</vt:lpstr>
      <vt:lpstr>Can the USD lose its reserve Currency Status?</vt:lpstr>
      <vt:lpstr>Diversification out of China-centric supply chains will help EM Asia; Foreign ownership of US assets already peaked </vt:lpstr>
      <vt:lpstr>Trade liberalization: Free trade agreement between friendly/neural countries</vt:lpstr>
      <vt:lpstr>Geopolitical risks lead to higher defense, hunt for havens (e.g., govies, gold)</vt:lpstr>
      <vt:lpstr>China spending on defense rising &amp; US retreating from world; This means that regional demand for security rises just to make up for the gap</vt:lpstr>
      <vt:lpstr>Defense spending will rise, diversification out of US defense too</vt:lpstr>
      <vt:lpstr>Ranking of Asia economies self-sufficient in defense; exporters and importers</vt:lpstr>
      <vt:lpstr>Asia: EM Asia has a lower debt stock</vt:lpstr>
      <vt:lpstr>Risks</vt:lpstr>
      <vt:lpstr>Weakened global order – less cooperation &amp; more disruption</vt:lpstr>
      <vt:lpstr>Climate Change / Rising Food Prices: Very inflationary and volatile</vt:lpstr>
      <vt:lpstr>Natixis infrastructure gap index shows a wide gap currently and even more so if we account for the population increase in the future. </vt:lpstr>
      <vt:lpstr>Demand for energy in Asia has risen fast &amp; will accelerate</vt:lpstr>
      <vt:lpstr>Key Natixis Research Forecasts</vt:lpstr>
      <vt:lpstr>Asia: Forecasts</vt:lpstr>
      <vt:lpstr>Asia: Forecasts</vt:lpstr>
      <vt:lpstr>Asia: Forecasts</vt:lpstr>
      <vt:lpstr>G10: FX Forecasts</vt:lpstr>
      <vt:lpstr>Asia: FX Forecasts</vt:lpstr>
      <vt:lpstr>Natixis CIB Research Teams</vt:lpstr>
      <vt:lpstr>General Disclaimer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PINGLE Jonathan</dc:creator>
  <cp:lastModifiedBy>Kevin Johnson</cp:lastModifiedBy>
  <cp:revision>247</cp:revision>
  <cp:lastPrinted>2025-02-04T17:49:42Z</cp:lastPrinted>
  <dcterms:created xsi:type="dcterms:W3CDTF">2024-10-15T11:58:24Z</dcterms:created>
  <dcterms:modified xsi:type="dcterms:W3CDTF">2025-06-23T05:22:28Z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dd18aa4-ed64-4d59-b931-5ad635491991_Enabled">
    <vt:lpwstr>true</vt:lpwstr>
  </property>
  <property fmtid="{D5CDD505-2E9C-101B-9397-08002B2CF9AE}" pid="3" name="MSIP_Label_7dd18aa4-ed64-4d59-b931-5ad635491991_SetDate">
    <vt:lpwstr>2024-10-15T12:05:28Z</vt:lpwstr>
  </property>
  <property fmtid="{D5CDD505-2E9C-101B-9397-08002B2CF9AE}" pid="4" name="MSIP_Label_7dd18aa4-ed64-4d59-b931-5ad635491991_Method">
    <vt:lpwstr>Privileged</vt:lpwstr>
  </property>
  <property fmtid="{D5CDD505-2E9C-101B-9397-08002B2CF9AE}" pid="5" name="MSIP_Label_7dd18aa4-ed64-4d59-b931-5ad635491991_Name">
    <vt:lpwstr>Standard</vt:lpwstr>
  </property>
  <property fmtid="{D5CDD505-2E9C-101B-9397-08002B2CF9AE}" pid="6" name="MSIP_Label_7dd18aa4-ed64-4d59-b931-5ad635491991_SiteId">
    <vt:lpwstr>d5bb6d35-8a82-4329-b49a-5030bd6497ab</vt:lpwstr>
  </property>
  <property fmtid="{D5CDD505-2E9C-101B-9397-08002B2CF9AE}" pid="7" name="MSIP_Label_7dd18aa4-ed64-4d59-b931-5ad635491991_ActionId">
    <vt:lpwstr>846339e1-13f2-4dbb-adb6-6dc4f478a08b</vt:lpwstr>
  </property>
  <property fmtid="{D5CDD505-2E9C-101B-9397-08002B2CF9AE}" pid="8" name="MSIP_Label_7dd18aa4-ed64-4d59-b931-5ad635491991_ContentBits">
    <vt:lpwstr>0</vt:lpwstr>
  </property>
  <property fmtid="{D5CDD505-2E9C-101B-9397-08002B2CF9AE}" pid="9" name="ContentTypeId">
    <vt:lpwstr>0x010100FBEF47BA3381804FAE6397001E3A812B</vt:lpwstr>
  </property>
</Properties>
</file>