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141412318" r:id="rId3"/>
    <p:sldId id="2141412270" r:id="rId4"/>
    <p:sldId id="2141412015" r:id="rId5"/>
    <p:sldId id="268" r:id="rId6"/>
    <p:sldId id="2141412280" r:id="rId7"/>
    <p:sldId id="2141412294" r:id="rId8"/>
    <p:sldId id="257" r:id="rId9"/>
    <p:sldId id="2141412125" r:id="rId10"/>
    <p:sldId id="2141412321" r:id="rId11"/>
    <p:sldId id="2141412322" r:id="rId12"/>
    <p:sldId id="2141412264" r:id="rId13"/>
    <p:sldId id="2141412263" r:id="rId14"/>
    <p:sldId id="2141412277" r:id="rId15"/>
    <p:sldId id="2141412290" r:id="rId16"/>
    <p:sldId id="2141412272" r:id="rId17"/>
    <p:sldId id="2141412279" r:id="rId18"/>
    <p:sldId id="2141412297" r:id="rId19"/>
    <p:sldId id="2141412289" r:id="rId20"/>
    <p:sldId id="2141412296" r:id="rId21"/>
    <p:sldId id="2141412311" r:id="rId22"/>
    <p:sldId id="2141412188" r:id="rId23"/>
    <p:sldId id="2141412319" r:id="rId24"/>
    <p:sldId id="2141412310" r:id="rId25"/>
    <p:sldId id="2141412312" r:id="rId26"/>
    <p:sldId id="2141412317" r:id="rId27"/>
    <p:sldId id="2141412313" r:id="rId28"/>
    <p:sldId id="2141412315" r:id="rId29"/>
    <p:sldId id="275" r:id="rId30"/>
    <p:sldId id="2141412022" r:id="rId31"/>
    <p:sldId id="2141412323" r:id="rId32"/>
    <p:sldId id="2141412324" r:id="rId33"/>
    <p:sldId id="2141412320" r:id="rId34"/>
    <p:sldId id="1857" r:id="rId35"/>
    <p:sldId id="2141412285" r:id="rId36"/>
  </p:sldIdLst>
  <p:sldSz cx="9144000" cy="6858000" type="screen4x3"/>
  <p:notesSz cx="9296400" cy="6881813"/>
  <p:embeddedFontLst>
    <p:embeddedFont>
      <p:font typeface="Lora"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KLeXZ8lf+EEiCGYI0DHFlft3Lw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p:restoredTop sz="94694"/>
  </p:normalViewPr>
  <p:slideViewPr>
    <p:cSldViewPr snapToGrid="0">
      <p:cViewPr varScale="1">
        <p:scale>
          <a:sx n="82" d="100"/>
          <a:sy n="82" d="100"/>
        </p:scale>
        <p:origin x="816" y="101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4028440" cy="344091"/>
          </a:xfrm>
          <a:prstGeom prst="rect">
            <a:avLst/>
          </a:prstGeom>
          <a:noFill/>
          <a:ln>
            <a:noFill/>
          </a:ln>
        </p:spPr>
        <p:txBody>
          <a:bodyPr spcFirstLastPara="1" wrap="square" lIns="92450" tIns="46225" rIns="92450" bIns="462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65817" y="1"/>
            <a:ext cx="4028440" cy="344091"/>
          </a:xfrm>
          <a:prstGeom prst="rect">
            <a:avLst/>
          </a:prstGeom>
          <a:noFill/>
          <a:ln>
            <a:noFill/>
          </a:ln>
        </p:spPr>
        <p:txBody>
          <a:bodyPr spcFirstLastPara="1" wrap="square" lIns="92450" tIns="46225" rIns="92450" bIns="462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7350" y="515938"/>
            <a:ext cx="3441700" cy="2581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9641" y="3268862"/>
            <a:ext cx="7437120" cy="3096816"/>
          </a:xfrm>
          <a:prstGeom prst="rect">
            <a:avLst/>
          </a:prstGeom>
          <a:noFill/>
          <a:ln>
            <a:noFill/>
          </a:ln>
        </p:spPr>
        <p:txBody>
          <a:bodyPr spcFirstLastPara="1" wrap="square" lIns="92450" tIns="46225" rIns="92450" bIns="462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536530"/>
            <a:ext cx="4028440" cy="344091"/>
          </a:xfrm>
          <a:prstGeom prst="rect">
            <a:avLst/>
          </a:prstGeom>
          <a:noFill/>
          <a:ln>
            <a:noFill/>
          </a:ln>
        </p:spPr>
        <p:txBody>
          <a:bodyPr spcFirstLastPara="1" wrap="square" lIns="92450" tIns="46225" rIns="92450" bIns="462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65817" y="6536530"/>
            <a:ext cx="4028440" cy="344091"/>
          </a:xfrm>
          <a:prstGeom prst="rect">
            <a:avLst/>
          </a:prstGeom>
          <a:noFill/>
          <a:ln>
            <a:noFill/>
          </a:ln>
        </p:spPr>
        <p:txBody>
          <a:bodyPr spcFirstLastPara="1" wrap="square" lIns="92450" tIns="46225" rIns="92450"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927350" y="515938"/>
            <a:ext cx="3441700" cy="2581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29641" y="3268862"/>
            <a:ext cx="7437120" cy="3096816"/>
          </a:xfrm>
          <a:prstGeom prst="rect">
            <a:avLst/>
          </a:prstGeom>
          <a:noFill/>
          <a:ln>
            <a:noFill/>
          </a:ln>
        </p:spPr>
        <p:txBody>
          <a:bodyPr spcFirstLastPara="1" wrap="square" lIns="92450" tIns="46225" rIns="92450" bIns="46225"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5265817" y="6536530"/>
            <a:ext cx="4028440" cy="344091"/>
          </a:xfrm>
          <a:prstGeom prst="rect">
            <a:avLst/>
          </a:prstGeom>
          <a:noFill/>
          <a:ln>
            <a:noFill/>
          </a:ln>
        </p:spPr>
        <p:txBody>
          <a:bodyPr spcFirstLastPara="1" wrap="square" lIns="92450" tIns="46225" rIns="92450" bIns="462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48CE9-A5D1-3DAF-9745-C9951A526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BB212-F0E1-A0D7-10A1-D3CE78267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FBB7D-2964-C8E0-1704-E11F9F9C7F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C52868-98CA-9421-399C-0626159D5234}"/>
              </a:ext>
            </a:extLst>
          </p:cNvPr>
          <p:cNvSpPr>
            <a:spLocks noGrp="1"/>
          </p:cNvSpPr>
          <p:nvPr>
            <p:ph type="sldNum" sz="quarter" idx="10"/>
          </p:nvPr>
        </p:nvSpPr>
        <p:spPr/>
        <p:txBody>
          <a:bodyPr/>
          <a:lstStyle/>
          <a:p>
            <a:pPr>
              <a:defRPr/>
            </a:pPr>
            <a:fld id="{781546F9-B7CA-4BD5-B58A-3C2A7E34AB2E}" type="slidenum">
              <a:rPr lang="en-US" smtClean="0"/>
              <a:pPr>
                <a:defRPr/>
              </a:pPr>
              <a:t>10</a:t>
            </a:fld>
            <a:endParaRPr lang="en-US" dirty="0"/>
          </a:p>
        </p:txBody>
      </p:sp>
    </p:spTree>
    <p:extLst>
      <p:ext uri="{BB962C8B-B14F-4D97-AF65-F5344CB8AC3E}">
        <p14:creationId xmlns:p14="http://schemas.microsoft.com/office/powerpoint/2010/main" val="383323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0AC3-5BA0-6AEA-DFA5-31C4C1FD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76608-E42F-0D1D-7810-D377059D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9A370-C96C-711F-EC4D-33DAA0E65B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548CAC-C1B9-5BD5-59D2-5E6F3D9DE4F1}"/>
              </a:ext>
            </a:extLst>
          </p:cNvPr>
          <p:cNvSpPr>
            <a:spLocks noGrp="1"/>
          </p:cNvSpPr>
          <p:nvPr>
            <p:ph type="sldNum" sz="quarter" idx="10"/>
          </p:nvPr>
        </p:nvSpPr>
        <p:spPr/>
        <p:txBody>
          <a:bodyPr/>
          <a:lstStyle/>
          <a:p>
            <a:pPr>
              <a:defRPr/>
            </a:pPr>
            <a:fld id="{781546F9-B7CA-4BD5-B58A-3C2A7E34AB2E}" type="slidenum">
              <a:rPr lang="en-US" smtClean="0"/>
              <a:pPr>
                <a:defRPr/>
              </a:pPr>
              <a:t>11</a:t>
            </a:fld>
            <a:endParaRPr lang="en-US" dirty="0"/>
          </a:p>
        </p:txBody>
      </p:sp>
    </p:spTree>
    <p:extLst>
      <p:ext uri="{BB962C8B-B14F-4D97-AF65-F5344CB8AC3E}">
        <p14:creationId xmlns:p14="http://schemas.microsoft.com/office/powerpoint/2010/main" val="1216700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0778-2943-7F9C-50F3-03EB1E6BF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8E928-8BAB-084E-9DFD-B69E55EAA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1D2DC-E3C6-4BEE-E8B5-AFC427A0D26E}"/>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395E9647-7647-8328-8BE4-721E423A6728}"/>
              </a:ext>
            </a:extLst>
          </p:cNvPr>
          <p:cNvSpPr>
            <a:spLocks noGrp="1"/>
          </p:cNvSpPr>
          <p:nvPr>
            <p:ph type="sldNum" sz="quarter" idx="5"/>
          </p:nvPr>
        </p:nvSpPr>
        <p:spPr/>
        <p:txBody>
          <a:bodyPr/>
          <a:lstStyle/>
          <a:p>
            <a:fld id="{A6C619DB-55F8-433A-B0F1-B5C9EF922565}" type="slidenum">
              <a:rPr lang="en-US" smtClean="0"/>
              <a:t>12</a:t>
            </a:fld>
            <a:endParaRPr lang="en-US"/>
          </a:p>
        </p:txBody>
      </p:sp>
    </p:spTree>
    <p:extLst>
      <p:ext uri="{BB962C8B-B14F-4D97-AF65-F5344CB8AC3E}">
        <p14:creationId xmlns:p14="http://schemas.microsoft.com/office/powerpoint/2010/main" val="91977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B01B1-B8D5-471D-B64C-2C482F1AC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32413-8CE2-15BD-1F31-628D7E374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12481-ACCE-B4BA-155D-93857E6F9A0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31EFB7D-321E-E0DB-5353-D220E6BE43EE}"/>
              </a:ext>
            </a:extLst>
          </p:cNvPr>
          <p:cNvSpPr>
            <a:spLocks noGrp="1"/>
          </p:cNvSpPr>
          <p:nvPr>
            <p:ph type="sldNum" sz="quarter" idx="5"/>
          </p:nvPr>
        </p:nvSpPr>
        <p:spPr/>
        <p:txBody>
          <a:bodyPr/>
          <a:lstStyle/>
          <a:p>
            <a:fld id="{A6C619DB-55F8-433A-B0F1-B5C9EF922565}" type="slidenum">
              <a:rPr lang="en-US" smtClean="0"/>
              <a:t>13</a:t>
            </a:fld>
            <a:endParaRPr lang="en-US"/>
          </a:p>
        </p:txBody>
      </p:sp>
    </p:spTree>
    <p:extLst>
      <p:ext uri="{BB962C8B-B14F-4D97-AF65-F5344CB8AC3E}">
        <p14:creationId xmlns:p14="http://schemas.microsoft.com/office/powerpoint/2010/main" val="106193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08F2-DFFF-34F0-6CEE-EAC617876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EA32A-96F7-23B0-BCCC-DAA45944C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C4F90-25D9-3106-7459-40D493FBC6D0}"/>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A52C1FE-EACD-EA84-7F9E-D8E2E522B487}"/>
              </a:ext>
            </a:extLst>
          </p:cNvPr>
          <p:cNvSpPr>
            <a:spLocks noGrp="1"/>
          </p:cNvSpPr>
          <p:nvPr>
            <p:ph type="sldNum" sz="quarter" idx="5"/>
          </p:nvPr>
        </p:nvSpPr>
        <p:spPr/>
        <p:txBody>
          <a:bodyPr/>
          <a:lstStyle/>
          <a:p>
            <a:fld id="{A6C619DB-55F8-433A-B0F1-B5C9EF922565}" type="slidenum">
              <a:rPr lang="en-US" smtClean="0"/>
              <a:t>14</a:t>
            </a:fld>
            <a:endParaRPr lang="en-US"/>
          </a:p>
        </p:txBody>
      </p:sp>
    </p:spTree>
    <p:extLst>
      <p:ext uri="{BB962C8B-B14F-4D97-AF65-F5344CB8AC3E}">
        <p14:creationId xmlns:p14="http://schemas.microsoft.com/office/powerpoint/2010/main" val="3221808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4234-8107-EDCD-DDCB-51A388222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4528B-8E30-C6CC-44D5-FA2052F24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936DD-132B-940E-963F-3569990EE157}"/>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B5077EB-3BF3-29A3-8C0B-FD34C0803D5A}"/>
              </a:ext>
            </a:extLst>
          </p:cNvPr>
          <p:cNvSpPr>
            <a:spLocks noGrp="1"/>
          </p:cNvSpPr>
          <p:nvPr>
            <p:ph type="sldNum" sz="quarter" idx="5"/>
          </p:nvPr>
        </p:nvSpPr>
        <p:spPr/>
        <p:txBody>
          <a:bodyPr/>
          <a:lstStyle/>
          <a:p>
            <a:fld id="{A6C619DB-55F8-433A-B0F1-B5C9EF922565}" type="slidenum">
              <a:rPr lang="en-US" smtClean="0"/>
              <a:t>15</a:t>
            </a:fld>
            <a:endParaRPr lang="en-US"/>
          </a:p>
        </p:txBody>
      </p:sp>
    </p:spTree>
    <p:extLst>
      <p:ext uri="{BB962C8B-B14F-4D97-AF65-F5344CB8AC3E}">
        <p14:creationId xmlns:p14="http://schemas.microsoft.com/office/powerpoint/2010/main" val="404255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A3F22-991D-DAF0-890A-3DCFBC529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56A5C-E82E-6531-6A64-62D07A55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85EC-197C-4D9A-FAF5-CF4E66BE318B}"/>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4EB2202F-9F3D-54C8-DE25-A433955C904C}"/>
              </a:ext>
            </a:extLst>
          </p:cNvPr>
          <p:cNvSpPr>
            <a:spLocks noGrp="1"/>
          </p:cNvSpPr>
          <p:nvPr>
            <p:ph type="sldNum" sz="quarter" idx="5"/>
          </p:nvPr>
        </p:nvSpPr>
        <p:spPr/>
        <p:txBody>
          <a:bodyPr/>
          <a:lstStyle/>
          <a:p>
            <a:fld id="{A6C619DB-55F8-433A-B0F1-B5C9EF922565}" type="slidenum">
              <a:rPr lang="en-US" smtClean="0"/>
              <a:t>16</a:t>
            </a:fld>
            <a:endParaRPr lang="en-US"/>
          </a:p>
        </p:txBody>
      </p:sp>
    </p:spTree>
    <p:extLst>
      <p:ext uri="{BB962C8B-B14F-4D97-AF65-F5344CB8AC3E}">
        <p14:creationId xmlns:p14="http://schemas.microsoft.com/office/powerpoint/2010/main" val="169985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CC80B-9551-9EBC-F5EC-66C01DC32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EDBF8-BE30-DBD3-0B7B-8DE5BD115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286DB-FA0F-4B97-6F80-735E7125A3F7}"/>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B09798CE-0634-2943-088D-76FEB7FABDB0}"/>
              </a:ext>
            </a:extLst>
          </p:cNvPr>
          <p:cNvSpPr>
            <a:spLocks noGrp="1"/>
          </p:cNvSpPr>
          <p:nvPr>
            <p:ph type="sldNum" sz="quarter" idx="5"/>
          </p:nvPr>
        </p:nvSpPr>
        <p:spPr/>
        <p:txBody>
          <a:bodyPr/>
          <a:lstStyle/>
          <a:p>
            <a:fld id="{A6C619DB-55F8-433A-B0F1-B5C9EF922565}" type="slidenum">
              <a:rPr lang="en-US" smtClean="0"/>
              <a:t>17</a:t>
            </a:fld>
            <a:endParaRPr lang="en-US"/>
          </a:p>
        </p:txBody>
      </p:sp>
    </p:spTree>
    <p:extLst>
      <p:ext uri="{BB962C8B-B14F-4D97-AF65-F5344CB8AC3E}">
        <p14:creationId xmlns:p14="http://schemas.microsoft.com/office/powerpoint/2010/main" val="68354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78D65-53C7-4C53-01B2-E424377BE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21BA1-82D8-4FD9-5FEF-127D5F43A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6B0E5-C240-0547-9377-5231C27612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6650B9-B934-F718-8088-1442582FD92C}"/>
              </a:ext>
            </a:extLst>
          </p:cNvPr>
          <p:cNvSpPr>
            <a:spLocks noGrp="1"/>
          </p:cNvSpPr>
          <p:nvPr>
            <p:ph type="sldNum" sz="quarter" idx="10"/>
          </p:nvPr>
        </p:nvSpPr>
        <p:spPr/>
        <p:txBody>
          <a:bodyPr/>
          <a:lstStyle/>
          <a:p>
            <a:pPr>
              <a:defRPr/>
            </a:pPr>
            <a:fld id="{781546F9-B7CA-4BD5-B58A-3C2A7E34AB2E}" type="slidenum">
              <a:rPr lang="en-US" smtClean="0"/>
              <a:pPr>
                <a:defRPr/>
              </a:pPr>
              <a:t>18</a:t>
            </a:fld>
            <a:endParaRPr lang="en-US" dirty="0"/>
          </a:p>
        </p:txBody>
      </p:sp>
    </p:spTree>
    <p:extLst>
      <p:ext uri="{BB962C8B-B14F-4D97-AF65-F5344CB8AC3E}">
        <p14:creationId xmlns:p14="http://schemas.microsoft.com/office/powerpoint/2010/main" val="426931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9D1A8-661B-375B-A44F-06603650F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F8C74-BCBD-354D-7DF9-DA9EE3E8A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5D672-86CB-4738-8E5D-FEA42C024217}"/>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06798762-2294-BE1F-A322-D0A2217EC055}"/>
              </a:ext>
            </a:extLst>
          </p:cNvPr>
          <p:cNvSpPr>
            <a:spLocks noGrp="1"/>
          </p:cNvSpPr>
          <p:nvPr>
            <p:ph type="sldNum" sz="quarter" idx="5"/>
          </p:nvPr>
        </p:nvSpPr>
        <p:spPr/>
        <p:txBody>
          <a:bodyPr/>
          <a:lstStyle/>
          <a:p>
            <a:fld id="{A6C619DB-55F8-433A-B0F1-B5C9EF922565}" type="slidenum">
              <a:rPr lang="en-US" smtClean="0"/>
              <a:t>19</a:t>
            </a:fld>
            <a:endParaRPr lang="en-US"/>
          </a:p>
        </p:txBody>
      </p:sp>
    </p:spTree>
    <p:extLst>
      <p:ext uri="{BB962C8B-B14F-4D97-AF65-F5344CB8AC3E}">
        <p14:creationId xmlns:p14="http://schemas.microsoft.com/office/powerpoint/2010/main" val="268055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B06922F5-BE3D-81AC-CBD2-06CAED302745}"/>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2320AF2F-4334-B30A-6E1D-B53145331832}"/>
              </a:ext>
            </a:extLst>
          </p:cNvPr>
          <p:cNvSpPr>
            <a:spLocks noGrp="1" noRot="1" noChangeAspect="1"/>
          </p:cNvSpPr>
          <p:nvPr>
            <p:ph type="sldImg" idx="2"/>
          </p:nvPr>
        </p:nvSpPr>
        <p:spPr>
          <a:xfrm>
            <a:off x="2927350" y="515938"/>
            <a:ext cx="3441700" cy="2581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3D683F99-4C5E-9EFF-3F1F-C6D30470C098}"/>
              </a:ext>
            </a:extLst>
          </p:cNvPr>
          <p:cNvSpPr txBox="1">
            <a:spLocks noGrp="1"/>
          </p:cNvSpPr>
          <p:nvPr>
            <p:ph type="body" idx="1"/>
          </p:nvPr>
        </p:nvSpPr>
        <p:spPr>
          <a:xfrm>
            <a:off x="929641" y="3268862"/>
            <a:ext cx="7437120" cy="3096816"/>
          </a:xfrm>
          <a:prstGeom prst="rect">
            <a:avLst/>
          </a:prstGeom>
          <a:noFill/>
          <a:ln>
            <a:noFill/>
          </a:ln>
        </p:spPr>
        <p:txBody>
          <a:bodyPr spcFirstLastPara="1" wrap="square" lIns="92450" tIns="46225" rIns="92450" bIns="46225" anchor="t" anchorCtr="0">
            <a:noAutofit/>
          </a:bodyPr>
          <a:lstStyle/>
          <a:p>
            <a:pPr marL="0" lvl="0" indent="0" algn="l" rtl="0">
              <a:spcBef>
                <a:spcPts val="0"/>
              </a:spcBef>
              <a:spcAft>
                <a:spcPts val="0"/>
              </a:spcAft>
              <a:buNone/>
            </a:pPr>
            <a:endParaRPr dirty="0"/>
          </a:p>
        </p:txBody>
      </p:sp>
      <p:sp>
        <p:nvSpPr>
          <p:cNvPr id="87" name="Google Shape;87;p1:notes">
            <a:extLst>
              <a:ext uri="{FF2B5EF4-FFF2-40B4-BE49-F238E27FC236}">
                <a16:creationId xmlns:a16="http://schemas.microsoft.com/office/drawing/2014/main" id="{1EFBAD31-7BF4-C092-D8D4-B1F99D90E1C5}"/>
              </a:ext>
            </a:extLst>
          </p:cNvPr>
          <p:cNvSpPr txBox="1">
            <a:spLocks noGrp="1"/>
          </p:cNvSpPr>
          <p:nvPr>
            <p:ph type="sldNum" idx="12"/>
          </p:nvPr>
        </p:nvSpPr>
        <p:spPr>
          <a:xfrm>
            <a:off x="5265817" y="6536530"/>
            <a:ext cx="4028440" cy="344091"/>
          </a:xfrm>
          <a:prstGeom prst="rect">
            <a:avLst/>
          </a:prstGeom>
          <a:noFill/>
          <a:ln>
            <a:noFill/>
          </a:ln>
        </p:spPr>
        <p:txBody>
          <a:bodyPr spcFirstLastPara="1" wrap="square" lIns="92450" tIns="46225" rIns="92450" bIns="46225"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84205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DEB7-9A66-23FF-4572-CA702DD60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80820-6ABD-D54C-81FC-F17B46DBF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BF640-7DBE-86DB-5EDB-5C0CDA19FB17}"/>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FFE67D81-4DEF-0D31-6A0F-C1307DC0B8D4}"/>
              </a:ext>
            </a:extLst>
          </p:cNvPr>
          <p:cNvSpPr>
            <a:spLocks noGrp="1"/>
          </p:cNvSpPr>
          <p:nvPr>
            <p:ph type="sldNum" sz="quarter" idx="5"/>
          </p:nvPr>
        </p:nvSpPr>
        <p:spPr/>
        <p:txBody>
          <a:bodyPr/>
          <a:lstStyle/>
          <a:p>
            <a:fld id="{A6C619DB-55F8-433A-B0F1-B5C9EF922565}" type="slidenum">
              <a:rPr lang="en-US" smtClean="0"/>
              <a:t>20</a:t>
            </a:fld>
            <a:endParaRPr lang="en-US"/>
          </a:p>
        </p:txBody>
      </p:sp>
    </p:spTree>
    <p:extLst>
      <p:ext uri="{BB962C8B-B14F-4D97-AF65-F5344CB8AC3E}">
        <p14:creationId xmlns:p14="http://schemas.microsoft.com/office/powerpoint/2010/main" val="243012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7598-D271-B85F-835F-36FC87731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8207B-0EE4-C686-A9E0-A5E086DCA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AC341-5943-ACE7-4451-CD5A68DC7A3B}"/>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FD265426-1FEB-AEAF-397D-B97C1EBDAAE6}"/>
              </a:ext>
            </a:extLst>
          </p:cNvPr>
          <p:cNvSpPr>
            <a:spLocks noGrp="1"/>
          </p:cNvSpPr>
          <p:nvPr>
            <p:ph type="sldNum" sz="quarter" idx="5"/>
          </p:nvPr>
        </p:nvSpPr>
        <p:spPr/>
        <p:txBody>
          <a:bodyPr/>
          <a:lstStyle/>
          <a:p>
            <a:fld id="{A6C619DB-55F8-433A-B0F1-B5C9EF922565}" type="slidenum">
              <a:rPr lang="en-US" smtClean="0"/>
              <a:t>21</a:t>
            </a:fld>
            <a:endParaRPr lang="en-US"/>
          </a:p>
        </p:txBody>
      </p:sp>
    </p:spTree>
    <p:extLst>
      <p:ext uri="{BB962C8B-B14F-4D97-AF65-F5344CB8AC3E}">
        <p14:creationId xmlns:p14="http://schemas.microsoft.com/office/powerpoint/2010/main" val="361315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54F89-8E4D-8B6B-6F7E-A86F3A767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28B5B-C296-56F8-B082-4CB081545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EB613-663A-8565-A62E-6D9A1348B8E1}"/>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11B5D5CB-DCB4-1037-B5F3-42BAACBD9D71}"/>
              </a:ext>
            </a:extLst>
          </p:cNvPr>
          <p:cNvSpPr>
            <a:spLocks noGrp="1"/>
          </p:cNvSpPr>
          <p:nvPr>
            <p:ph type="sldNum" sz="quarter" idx="5"/>
          </p:nvPr>
        </p:nvSpPr>
        <p:spPr/>
        <p:txBody>
          <a:bodyPr/>
          <a:lstStyle/>
          <a:p>
            <a:fld id="{A6C619DB-55F8-433A-B0F1-B5C9EF922565}" type="slidenum">
              <a:rPr lang="en-US" smtClean="0"/>
              <a:t>22</a:t>
            </a:fld>
            <a:endParaRPr lang="en-US"/>
          </a:p>
        </p:txBody>
      </p:sp>
    </p:spTree>
    <p:extLst>
      <p:ext uri="{BB962C8B-B14F-4D97-AF65-F5344CB8AC3E}">
        <p14:creationId xmlns:p14="http://schemas.microsoft.com/office/powerpoint/2010/main" val="233199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7DA3-F522-9651-F8ED-94802D1D7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D4638-62C0-577C-F536-5BCC81DFD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BAEF0-2B06-67E9-CEBF-F8F0F9E7A5FE}"/>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B52D872B-14AA-FFF3-85D3-FB39AF22F3FE}"/>
              </a:ext>
            </a:extLst>
          </p:cNvPr>
          <p:cNvSpPr>
            <a:spLocks noGrp="1"/>
          </p:cNvSpPr>
          <p:nvPr>
            <p:ph type="sldNum" sz="quarter" idx="5"/>
          </p:nvPr>
        </p:nvSpPr>
        <p:spPr/>
        <p:txBody>
          <a:bodyPr/>
          <a:lstStyle/>
          <a:p>
            <a:fld id="{A6C619DB-55F8-433A-B0F1-B5C9EF922565}" type="slidenum">
              <a:rPr lang="en-US" smtClean="0"/>
              <a:t>23</a:t>
            </a:fld>
            <a:endParaRPr lang="en-US"/>
          </a:p>
        </p:txBody>
      </p:sp>
    </p:spTree>
    <p:extLst>
      <p:ext uri="{BB962C8B-B14F-4D97-AF65-F5344CB8AC3E}">
        <p14:creationId xmlns:p14="http://schemas.microsoft.com/office/powerpoint/2010/main" val="4085924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ADFE-0895-4F32-F68B-06A277396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5AAE6-3B29-3840-C476-DCE4E4CB4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DA07F-BDB4-9A25-3C3B-CD62CB407D1D}"/>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3705A6CA-41D4-E32C-8F79-1BBD74A14F3F}"/>
              </a:ext>
            </a:extLst>
          </p:cNvPr>
          <p:cNvSpPr>
            <a:spLocks noGrp="1"/>
          </p:cNvSpPr>
          <p:nvPr>
            <p:ph type="sldNum" sz="quarter" idx="5"/>
          </p:nvPr>
        </p:nvSpPr>
        <p:spPr/>
        <p:txBody>
          <a:bodyPr/>
          <a:lstStyle/>
          <a:p>
            <a:fld id="{A6C619DB-55F8-433A-B0F1-B5C9EF922565}" type="slidenum">
              <a:rPr lang="en-US" smtClean="0"/>
              <a:t>24</a:t>
            </a:fld>
            <a:endParaRPr lang="en-US"/>
          </a:p>
        </p:txBody>
      </p:sp>
    </p:spTree>
    <p:extLst>
      <p:ext uri="{BB962C8B-B14F-4D97-AF65-F5344CB8AC3E}">
        <p14:creationId xmlns:p14="http://schemas.microsoft.com/office/powerpoint/2010/main" val="685324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E93D3-E1DB-8267-266E-F09BE920F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190D5-4359-D31D-AC8D-DCDD7CD75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2744B-6619-9115-A8D4-99A729710C13}"/>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EE6509AA-8677-512E-953B-525755BD9937}"/>
              </a:ext>
            </a:extLst>
          </p:cNvPr>
          <p:cNvSpPr>
            <a:spLocks noGrp="1"/>
          </p:cNvSpPr>
          <p:nvPr>
            <p:ph type="sldNum" sz="quarter" idx="5"/>
          </p:nvPr>
        </p:nvSpPr>
        <p:spPr/>
        <p:txBody>
          <a:bodyPr/>
          <a:lstStyle/>
          <a:p>
            <a:fld id="{A6C619DB-55F8-433A-B0F1-B5C9EF922565}" type="slidenum">
              <a:rPr lang="en-US" smtClean="0"/>
              <a:t>25</a:t>
            </a:fld>
            <a:endParaRPr lang="en-US"/>
          </a:p>
        </p:txBody>
      </p:sp>
    </p:spTree>
    <p:extLst>
      <p:ext uri="{BB962C8B-B14F-4D97-AF65-F5344CB8AC3E}">
        <p14:creationId xmlns:p14="http://schemas.microsoft.com/office/powerpoint/2010/main" val="4293687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2826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47A1-A585-E540-5110-EFE66A301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22271-0535-52BA-8FF2-3452C99A4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E15D3-54FE-EB65-C4CD-BD79AD5893F9}"/>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07963BC1-5E9A-9107-EB29-316301EABE89}"/>
              </a:ext>
            </a:extLst>
          </p:cNvPr>
          <p:cNvSpPr>
            <a:spLocks noGrp="1"/>
          </p:cNvSpPr>
          <p:nvPr>
            <p:ph type="sldNum" sz="quarter" idx="5"/>
          </p:nvPr>
        </p:nvSpPr>
        <p:spPr/>
        <p:txBody>
          <a:bodyPr/>
          <a:lstStyle/>
          <a:p>
            <a:fld id="{A6C619DB-55F8-433A-B0F1-B5C9EF922565}" type="slidenum">
              <a:rPr lang="en-US" smtClean="0"/>
              <a:t>28</a:t>
            </a:fld>
            <a:endParaRPr lang="en-US"/>
          </a:p>
        </p:txBody>
      </p:sp>
    </p:spTree>
    <p:extLst>
      <p:ext uri="{BB962C8B-B14F-4D97-AF65-F5344CB8AC3E}">
        <p14:creationId xmlns:p14="http://schemas.microsoft.com/office/powerpoint/2010/main" val="2892395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4ec7b0651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4ec7b06519_0_10:notes"/>
          <p:cNvSpPr txBox="1">
            <a:spLocks noGrp="1"/>
          </p:cNvSpPr>
          <p:nvPr>
            <p:ph type="body" idx="1"/>
          </p:nvPr>
        </p:nvSpPr>
        <p:spPr>
          <a:xfrm>
            <a:off x="685801" y="4343409"/>
            <a:ext cx="5486400" cy="4114800"/>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r>
              <a:rPr lang="en-GB"/>
              <a:t> </a:t>
            </a:r>
            <a:endParaRPr/>
          </a:p>
        </p:txBody>
      </p:sp>
      <p:sp>
        <p:nvSpPr>
          <p:cNvPr id="223" name="Google Shape;223;g34ec7b06519_0_10:notes"/>
          <p:cNvSpPr txBox="1">
            <a:spLocks noGrp="1"/>
          </p:cNvSpPr>
          <p:nvPr>
            <p:ph type="sldNum" idx="12"/>
          </p:nvPr>
        </p:nvSpPr>
        <p:spPr>
          <a:xfrm>
            <a:off x="3884619" y="8685232"/>
            <a:ext cx="2971800" cy="457200"/>
          </a:xfrm>
          <a:prstGeom prst="rect">
            <a:avLst/>
          </a:prstGeom>
          <a:noFill/>
          <a:ln>
            <a:noFill/>
          </a:ln>
        </p:spPr>
        <p:txBody>
          <a:bodyPr spcFirstLastPara="1" wrap="square" lIns="92450" tIns="46225" rIns="92450"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30</a:t>
            </a:fld>
            <a:endParaRPr lang="en-US"/>
          </a:p>
        </p:txBody>
      </p:sp>
    </p:spTree>
    <p:extLst>
      <p:ext uri="{BB962C8B-B14F-4D97-AF65-F5344CB8AC3E}">
        <p14:creationId xmlns:p14="http://schemas.microsoft.com/office/powerpoint/2010/main" val="344091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a:t>
            </a:fld>
            <a:endParaRPr lang="en-US" dirty="0"/>
          </a:p>
        </p:txBody>
      </p:sp>
    </p:spTree>
    <p:extLst>
      <p:ext uri="{BB962C8B-B14F-4D97-AF65-F5344CB8AC3E}">
        <p14:creationId xmlns:p14="http://schemas.microsoft.com/office/powerpoint/2010/main" val="2091799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293B-2198-D5D4-8D96-8E21997A8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C10C2-4E13-8F12-3495-123895AA8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BD857-64B9-2E24-F555-A9F72789244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3A1FC6D5-F0C0-7AB3-BFC9-EFBD60CB5186}"/>
              </a:ext>
            </a:extLst>
          </p:cNvPr>
          <p:cNvSpPr>
            <a:spLocks noGrp="1"/>
          </p:cNvSpPr>
          <p:nvPr>
            <p:ph type="sldNum" sz="quarter" idx="5"/>
          </p:nvPr>
        </p:nvSpPr>
        <p:spPr/>
        <p:txBody>
          <a:bodyPr/>
          <a:lstStyle/>
          <a:p>
            <a:fld id="{A6C619DB-55F8-433A-B0F1-B5C9EF922565}" type="slidenum">
              <a:rPr lang="en-US" smtClean="0"/>
              <a:t>31</a:t>
            </a:fld>
            <a:endParaRPr lang="en-US"/>
          </a:p>
        </p:txBody>
      </p:sp>
    </p:spTree>
    <p:extLst>
      <p:ext uri="{BB962C8B-B14F-4D97-AF65-F5344CB8AC3E}">
        <p14:creationId xmlns:p14="http://schemas.microsoft.com/office/powerpoint/2010/main" val="1808179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0BD5-1B14-36AA-93F1-74277777B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AC451-2FED-1B34-2CFC-930ADFFF2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C2B0B-F347-7257-4C42-B98ACBB444F9}"/>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F54D7248-D3C1-BE50-05AB-FC851159295F}"/>
              </a:ext>
            </a:extLst>
          </p:cNvPr>
          <p:cNvSpPr>
            <a:spLocks noGrp="1"/>
          </p:cNvSpPr>
          <p:nvPr>
            <p:ph type="sldNum" sz="quarter" idx="5"/>
          </p:nvPr>
        </p:nvSpPr>
        <p:spPr/>
        <p:txBody>
          <a:bodyPr/>
          <a:lstStyle/>
          <a:p>
            <a:fld id="{A6C619DB-55F8-433A-B0F1-B5C9EF922565}" type="slidenum">
              <a:rPr lang="en-US" smtClean="0"/>
              <a:t>32</a:t>
            </a:fld>
            <a:endParaRPr lang="en-US"/>
          </a:p>
        </p:txBody>
      </p:sp>
    </p:spTree>
    <p:extLst>
      <p:ext uri="{BB962C8B-B14F-4D97-AF65-F5344CB8AC3E}">
        <p14:creationId xmlns:p14="http://schemas.microsoft.com/office/powerpoint/2010/main" val="19148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887014DE-0996-BE1C-F237-C4A09A5FBC83}"/>
            </a:ext>
          </a:extLst>
        </p:cNvPr>
        <p:cNvGrpSpPr/>
        <p:nvPr/>
      </p:nvGrpSpPr>
      <p:grpSpPr>
        <a:xfrm>
          <a:off x="0" y="0"/>
          <a:ext cx="0" cy="0"/>
          <a:chOff x="0" y="0"/>
          <a:chExt cx="0" cy="0"/>
        </a:xfrm>
      </p:grpSpPr>
      <p:sp>
        <p:nvSpPr>
          <p:cNvPr id="146" name="Google Shape;146;g3493fadd71c_0_104:notes">
            <a:extLst>
              <a:ext uri="{FF2B5EF4-FFF2-40B4-BE49-F238E27FC236}">
                <a16:creationId xmlns:a16="http://schemas.microsoft.com/office/drawing/2014/main" id="{73F3588E-8372-B3AE-687E-F5A525A9AA97}"/>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493fadd71c_0_104:notes">
            <a:extLst>
              <a:ext uri="{FF2B5EF4-FFF2-40B4-BE49-F238E27FC236}">
                <a16:creationId xmlns:a16="http://schemas.microsoft.com/office/drawing/2014/main" id="{C401A722-95B4-4DDB-1C10-42BB9261C4D4}"/>
              </a:ext>
            </a:extLst>
          </p:cNvPr>
          <p:cNvSpPr txBox="1">
            <a:spLocks noGrp="1"/>
          </p:cNvSpPr>
          <p:nvPr>
            <p:ph type="body" idx="1"/>
          </p:nvPr>
        </p:nvSpPr>
        <p:spPr>
          <a:xfrm>
            <a:off x="685801" y="4343409"/>
            <a:ext cx="5486400" cy="4114800"/>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r>
              <a:rPr lang="en-GB"/>
              <a:t> </a:t>
            </a:r>
            <a:endParaRPr/>
          </a:p>
        </p:txBody>
      </p:sp>
      <p:sp>
        <p:nvSpPr>
          <p:cNvPr id="148" name="Google Shape;148;g3493fadd71c_0_104:notes">
            <a:extLst>
              <a:ext uri="{FF2B5EF4-FFF2-40B4-BE49-F238E27FC236}">
                <a16:creationId xmlns:a16="http://schemas.microsoft.com/office/drawing/2014/main" id="{1BF2CCE7-E86D-408B-FB8A-89318F741823}"/>
              </a:ext>
            </a:extLst>
          </p:cNvPr>
          <p:cNvSpPr txBox="1">
            <a:spLocks noGrp="1"/>
          </p:cNvSpPr>
          <p:nvPr>
            <p:ph type="sldNum" idx="12"/>
          </p:nvPr>
        </p:nvSpPr>
        <p:spPr>
          <a:xfrm>
            <a:off x="3884619" y="8685232"/>
            <a:ext cx="2971800" cy="457200"/>
          </a:xfrm>
          <a:prstGeom prst="rect">
            <a:avLst/>
          </a:prstGeom>
          <a:noFill/>
          <a:ln>
            <a:noFill/>
          </a:ln>
        </p:spPr>
        <p:txBody>
          <a:bodyPr spcFirstLastPara="1" wrap="square" lIns="92450" tIns="46225" rIns="92450"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extLst>
      <p:ext uri="{BB962C8B-B14F-4D97-AF65-F5344CB8AC3E}">
        <p14:creationId xmlns:p14="http://schemas.microsoft.com/office/powerpoint/2010/main" val="1315524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34</a:t>
            </a:fld>
            <a:endParaRPr lang="en-US" dirty="0"/>
          </a:p>
        </p:txBody>
      </p:sp>
    </p:spTree>
    <p:extLst>
      <p:ext uri="{BB962C8B-B14F-4D97-AF65-F5344CB8AC3E}">
        <p14:creationId xmlns:p14="http://schemas.microsoft.com/office/powerpoint/2010/main" val="1734919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0E76-E430-B79F-EA6F-311E4D7A3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C6D0A-E540-219A-E2BB-A3B2A316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7D094-26AC-EEA3-714F-B7825B12677C}"/>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CA269469-59BA-755C-842B-505B4D137C82}"/>
              </a:ext>
            </a:extLst>
          </p:cNvPr>
          <p:cNvSpPr>
            <a:spLocks noGrp="1"/>
          </p:cNvSpPr>
          <p:nvPr>
            <p:ph type="sldNum" sz="quarter" idx="5"/>
          </p:nvPr>
        </p:nvSpPr>
        <p:spPr/>
        <p:txBody>
          <a:bodyPr/>
          <a:lstStyle/>
          <a:p>
            <a:fld id="{A6C619DB-55F8-433A-B0F1-B5C9EF922565}" type="slidenum">
              <a:rPr lang="en-US" smtClean="0"/>
              <a:t>35</a:t>
            </a:fld>
            <a:endParaRPr lang="en-US"/>
          </a:p>
        </p:txBody>
      </p:sp>
    </p:spTree>
    <p:extLst>
      <p:ext uri="{BB962C8B-B14F-4D97-AF65-F5344CB8AC3E}">
        <p14:creationId xmlns:p14="http://schemas.microsoft.com/office/powerpoint/2010/main" val="382512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6C619DB-55F8-433A-B0F1-B5C9EF922565}" type="slidenum">
              <a:rPr lang="en-US" smtClean="0"/>
              <a:t>4</a:t>
            </a:fld>
            <a:endParaRPr lang="en-US"/>
          </a:p>
        </p:txBody>
      </p:sp>
    </p:spTree>
    <p:extLst>
      <p:ext uri="{BB962C8B-B14F-4D97-AF65-F5344CB8AC3E}">
        <p14:creationId xmlns:p14="http://schemas.microsoft.com/office/powerpoint/2010/main" val="276630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93fadd71c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3493fadd71c_0_127:notes"/>
          <p:cNvSpPr txBox="1">
            <a:spLocks noGrp="1"/>
          </p:cNvSpPr>
          <p:nvPr>
            <p:ph type="body" idx="1"/>
          </p:nvPr>
        </p:nvSpPr>
        <p:spPr>
          <a:xfrm>
            <a:off x="685801" y="4343409"/>
            <a:ext cx="5486400" cy="4114800"/>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r>
              <a:rPr lang="en-GB"/>
              <a:t> </a:t>
            </a:r>
            <a:endParaRPr/>
          </a:p>
        </p:txBody>
      </p:sp>
      <p:sp>
        <p:nvSpPr>
          <p:cNvPr id="164" name="Google Shape;164;g3493fadd71c_0_127:notes"/>
          <p:cNvSpPr txBox="1">
            <a:spLocks noGrp="1"/>
          </p:cNvSpPr>
          <p:nvPr>
            <p:ph type="sldNum" idx="12"/>
          </p:nvPr>
        </p:nvSpPr>
        <p:spPr>
          <a:xfrm>
            <a:off x="3884619" y="8685232"/>
            <a:ext cx="2971800" cy="457200"/>
          </a:xfrm>
          <a:prstGeom prst="rect">
            <a:avLst/>
          </a:prstGeom>
          <a:noFill/>
          <a:ln>
            <a:noFill/>
          </a:ln>
        </p:spPr>
        <p:txBody>
          <a:bodyPr spcFirstLastPara="1" wrap="square" lIns="92450" tIns="46225" rIns="92450"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ec7b06519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4ec7b06519_0_36:notes"/>
          <p:cNvSpPr txBox="1">
            <a:spLocks noGrp="1"/>
          </p:cNvSpPr>
          <p:nvPr>
            <p:ph type="body" idx="1"/>
          </p:nvPr>
        </p:nvSpPr>
        <p:spPr>
          <a:xfrm>
            <a:off x="685801" y="4343409"/>
            <a:ext cx="5486400" cy="4114800"/>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r>
              <a:rPr lang="en-GB" dirty="0"/>
              <a:t> </a:t>
            </a:r>
            <a:endParaRPr dirty="0"/>
          </a:p>
        </p:txBody>
      </p:sp>
      <p:sp>
        <p:nvSpPr>
          <p:cNvPr id="238" name="Google Shape;238;g34ec7b06519_0_36:notes"/>
          <p:cNvSpPr txBox="1">
            <a:spLocks noGrp="1"/>
          </p:cNvSpPr>
          <p:nvPr>
            <p:ph type="sldNum" idx="12"/>
          </p:nvPr>
        </p:nvSpPr>
        <p:spPr>
          <a:xfrm>
            <a:off x="3884619" y="8685232"/>
            <a:ext cx="2971800" cy="457200"/>
          </a:xfrm>
          <a:prstGeom prst="rect">
            <a:avLst/>
          </a:prstGeom>
          <a:noFill/>
          <a:ln>
            <a:noFill/>
          </a:ln>
        </p:spPr>
        <p:txBody>
          <a:bodyPr spcFirstLastPara="1" wrap="square" lIns="92450" tIns="46225" rIns="92450"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32D3-C7CC-711E-09AE-F7963A1E9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01D27-C9C7-368E-CE3D-AB3D01E3F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58C4F-C7E7-020C-D9A7-E923AF1E77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1695AEF1-6482-08A4-B46F-817D5FDC211B}"/>
              </a:ext>
            </a:extLst>
          </p:cNvPr>
          <p:cNvSpPr>
            <a:spLocks noGrp="1"/>
          </p:cNvSpPr>
          <p:nvPr>
            <p:ph type="sldNum" sz="quarter" idx="5"/>
          </p:nvPr>
        </p:nvSpPr>
        <p:spPr/>
        <p:txBody>
          <a:bodyPr/>
          <a:lstStyle/>
          <a:p>
            <a:fld id="{A6C619DB-55F8-433A-B0F1-B5C9EF922565}" type="slidenum">
              <a:rPr lang="en-US" smtClean="0"/>
              <a:t>7</a:t>
            </a:fld>
            <a:endParaRPr lang="en-US"/>
          </a:p>
        </p:txBody>
      </p:sp>
    </p:spTree>
    <p:extLst>
      <p:ext uri="{BB962C8B-B14F-4D97-AF65-F5344CB8AC3E}">
        <p14:creationId xmlns:p14="http://schemas.microsoft.com/office/powerpoint/2010/main" val="138813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49914cdf8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349914cdf86_0_0:notes"/>
          <p:cNvSpPr txBox="1">
            <a:spLocks noGrp="1"/>
          </p:cNvSpPr>
          <p:nvPr>
            <p:ph type="body" idx="1"/>
          </p:nvPr>
        </p:nvSpPr>
        <p:spPr>
          <a:xfrm>
            <a:off x="685801" y="4343409"/>
            <a:ext cx="5486400" cy="4114800"/>
          </a:xfrm>
          <a:prstGeom prst="rect">
            <a:avLst/>
          </a:prstGeom>
          <a:noFill/>
          <a:ln>
            <a:noFill/>
          </a:ln>
        </p:spPr>
        <p:txBody>
          <a:bodyPr spcFirstLastPara="1" wrap="square" lIns="92450" tIns="46225" rIns="92450" bIns="46225" anchor="t" anchorCtr="0">
            <a:noAutofit/>
          </a:bodyPr>
          <a:lstStyle/>
          <a:p>
            <a:pPr marL="0" lvl="0" indent="0" algn="l" rtl="0">
              <a:lnSpc>
                <a:spcPct val="100000"/>
              </a:lnSpc>
              <a:spcBef>
                <a:spcPts val="0"/>
              </a:spcBef>
              <a:spcAft>
                <a:spcPts val="0"/>
              </a:spcAft>
              <a:buSzPts val="1400"/>
              <a:buNone/>
            </a:pPr>
            <a:r>
              <a:rPr lang="en-GB"/>
              <a:t> </a:t>
            </a:r>
            <a:endParaRPr/>
          </a:p>
        </p:txBody>
      </p:sp>
      <p:sp>
        <p:nvSpPr>
          <p:cNvPr id="61" name="Google Shape;61;g349914cdf86_0_0:notes"/>
          <p:cNvSpPr txBox="1">
            <a:spLocks noGrp="1"/>
          </p:cNvSpPr>
          <p:nvPr>
            <p:ph type="sldNum" idx="12"/>
          </p:nvPr>
        </p:nvSpPr>
        <p:spPr>
          <a:xfrm>
            <a:off x="3884619" y="8685232"/>
            <a:ext cx="2971800" cy="457200"/>
          </a:xfrm>
          <a:prstGeom prst="rect">
            <a:avLst/>
          </a:prstGeom>
          <a:noFill/>
          <a:ln>
            <a:noFill/>
          </a:ln>
        </p:spPr>
        <p:txBody>
          <a:bodyPr spcFirstLastPara="1" wrap="square" lIns="92450" tIns="46225" rIns="92450"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1546F9-B7CA-4BD5-B58A-3C2A7E34AB2E}" type="slidenum">
              <a:rPr lang="en-US" smtClean="0"/>
              <a:pPr>
                <a:defRPr/>
              </a:pPr>
              <a:t>9</a:t>
            </a:fld>
            <a:endParaRPr lang="en-US" dirty="0"/>
          </a:p>
        </p:txBody>
      </p:sp>
    </p:spTree>
    <p:extLst>
      <p:ext uri="{BB962C8B-B14F-4D97-AF65-F5344CB8AC3E}">
        <p14:creationId xmlns:p14="http://schemas.microsoft.com/office/powerpoint/2010/main" val="364656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1792288" y="612775"/>
            <a:ext cx="5486400" cy="4114800"/>
          </a:xfrm>
          <a:prstGeom prst="rect">
            <a:avLst/>
          </a:prstGeom>
          <a:noFill/>
          <a:ln>
            <a:noFill/>
          </a:ln>
        </p:spPr>
      </p:sp>
      <p:sp>
        <p:nvSpPr>
          <p:cNvPr id="68" name="Google Shape;68;p4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sia.nikkei.com/Spotlight/Policy-Asia/For-Xi-Jinping-Made-in-China-2025-has-been-worth-every-penn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reuters.com/markets/malaysia-urges-chinese-firms-avoid-using-it-dodge-us-tariffs-2024-12-02/"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reuters.com/world/china/us-pushes-vietnam-decouple-chinese-tech-sources-say-2025-06-16/"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hyperlink" Target="mailto:steven.okun@apacadvisors.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mailto:noemie.viterale@apacadvisor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axios.com/2025/01/15/trump-ceos-debt-trade-tarif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0" y="-13305"/>
            <a:ext cx="9146382" cy="4953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1" i="0" u="none" strike="noStrike" cap="none">
              <a:solidFill>
                <a:schemeClr val="lt1"/>
              </a:solidFill>
              <a:latin typeface="Arial"/>
              <a:ea typeface="Arial"/>
              <a:cs typeface="Arial"/>
              <a:sym typeface="Arial"/>
            </a:endParaRPr>
          </a:p>
        </p:txBody>
      </p:sp>
      <p:sp>
        <p:nvSpPr>
          <p:cNvPr id="90" name="Google Shape;90;p1"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p:nvPr/>
        </p:nvSpPr>
        <p:spPr>
          <a:xfrm>
            <a:off x="63500" y="-758825"/>
            <a:ext cx="2600325" cy="156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p:nvPr/>
        </p:nvSpPr>
        <p:spPr>
          <a:xfrm>
            <a:off x="63500" y="-728663"/>
            <a:ext cx="1533525" cy="1504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p:nvPr/>
        </p:nvSpPr>
        <p:spPr>
          <a:xfrm>
            <a:off x="6746731" y="729666"/>
            <a:ext cx="2124075" cy="57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
          <p:cNvSpPr/>
          <p:nvPr/>
        </p:nvSpPr>
        <p:spPr>
          <a:xfrm>
            <a:off x="3559175" y="5943600"/>
            <a:ext cx="3810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descr="Image result for AHI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descr="Image result for elections ahead"/>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p:cNvSpPr txBox="1"/>
          <p:nvPr/>
        </p:nvSpPr>
        <p:spPr>
          <a:xfrm>
            <a:off x="-2382" y="-15768"/>
            <a:ext cx="914638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rial"/>
                <a:ea typeface="Arial"/>
                <a:cs typeface="Arial"/>
                <a:sym typeface="Arial"/>
              </a:rPr>
              <a:t>Trump 2.0 Beyond Borders</a:t>
            </a:r>
            <a:endParaRPr dirty="0"/>
          </a:p>
        </p:txBody>
      </p:sp>
      <p:sp>
        <p:nvSpPr>
          <p:cNvPr id="97" name="Google Shape;97;p1"/>
          <p:cNvSpPr txBox="1"/>
          <p:nvPr/>
        </p:nvSpPr>
        <p:spPr>
          <a:xfrm>
            <a:off x="-63501" y="6430999"/>
            <a:ext cx="2672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Steve Okun 20/09/2020</a:t>
            </a: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5B461CB-E9BF-F43D-4FBA-E2CF3D664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3" y="5692138"/>
            <a:ext cx="3351444" cy="1003814"/>
          </a:xfrm>
          <a:prstGeom prst="rect">
            <a:avLst/>
          </a:prstGeom>
        </p:spPr>
      </p:pic>
      <p:pic>
        <p:nvPicPr>
          <p:cNvPr id="3" name="Picture 2" descr="Logo, company name&#10;&#10;Description automatically generated">
            <a:extLst>
              <a:ext uri="{FF2B5EF4-FFF2-40B4-BE49-F238E27FC236}">
                <a16:creationId xmlns:a16="http://schemas.microsoft.com/office/drawing/2014/main" id="{36E58332-E879-FA83-9A87-5906814F4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8678" y="5605199"/>
            <a:ext cx="1152128" cy="1177691"/>
          </a:xfrm>
          <a:prstGeom prst="rect">
            <a:avLst/>
          </a:prstGeom>
        </p:spPr>
      </p:pic>
      <p:pic>
        <p:nvPicPr>
          <p:cNvPr id="6" name="Picture 5" descr="A person looking through a hole in a map&#10;&#10;AI-generated content may be incorrect.">
            <a:extLst>
              <a:ext uri="{FF2B5EF4-FFF2-40B4-BE49-F238E27FC236}">
                <a16:creationId xmlns:a16="http://schemas.microsoft.com/office/drawing/2014/main" id="{D7142EA0-5558-1E5A-F866-EA280FE85091}"/>
              </a:ext>
            </a:extLst>
          </p:cNvPr>
          <p:cNvPicPr>
            <a:picLocks noChangeAspect="1"/>
          </p:cNvPicPr>
          <p:nvPr/>
        </p:nvPicPr>
        <p:blipFill>
          <a:blip r:embed="rId5"/>
          <a:stretch>
            <a:fillRect/>
          </a:stretch>
        </p:blipFill>
        <p:spPr>
          <a:xfrm>
            <a:off x="1983697" y="803275"/>
            <a:ext cx="5270500" cy="3556000"/>
          </a:xfrm>
          <a:prstGeom prst="rect">
            <a:avLst/>
          </a:prstGeom>
        </p:spPr>
      </p:pic>
      <p:sp>
        <p:nvSpPr>
          <p:cNvPr id="7" name="TextBox 6">
            <a:extLst>
              <a:ext uri="{FF2B5EF4-FFF2-40B4-BE49-F238E27FC236}">
                <a16:creationId xmlns:a16="http://schemas.microsoft.com/office/drawing/2014/main" id="{5D626D9E-E8DD-E8AE-FDF2-409346E50402}"/>
              </a:ext>
            </a:extLst>
          </p:cNvPr>
          <p:cNvSpPr txBox="1"/>
          <p:nvPr/>
        </p:nvSpPr>
        <p:spPr>
          <a:xfrm>
            <a:off x="2509346" y="4565766"/>
            <a:ext cx="4428097" cy="954107"/>
          </a:xfrm>
          <a:prstGeom prst="rect">
            <a:avLst/>
          </a:prstGeom>
          <a:noFill/>
        </p:spPr>
        <p:txBody>
          <a:bodyPr wrap="square" rtlCol="0" anchor="t">
            <a:spAutoFit/>
          </a:bodyPr>
          <a:lstStyle/>
          <a:p>
            <a:pPr algn="ctr"/>
            <a:r>
              <a:rPr lang="en-US" sz="2800" dirty="0">
                <a:latin typeface="Arial"/>
                <a:cs typeface="Arial"/>
              </a:rPr>
              <a:t>Steven R. Okun</a:t>
            </a:r>
          </a:p>
          <a:p>
            <a:pPr algn="ctr"/>
            <a:r>
              <a:rPr lang="en-US" sz="2800" dirty="0">
                <a:latin typeface="Arial"/>
                <a:cs typeface="Arial"/>
              </a:rPr>
              <a:t>June 23,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6BD46-B7CB-2854-F9D3-79C6347A6BD7}"/>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F81A4A1D-1058-7B48-F7A4-A9EC58B79A80}"/>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A90821CC-E400-E049-7FA5-9170AE846C50}"/>
              </a:ext>
            </a:extLst>
          </p:cNvPr>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F0F70B64-4384-80C9-30B0-F09FD95205D7}"/>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AF823228-81C0-98F5-90D6-AA012CE84444}"/>
              </a:ext>
            </a:extLst>
          </p:cNvPr>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E99BD161-6D39-7F16-10CC-6403E0934E3D}"/>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0B218F1D-76A4-F4FC-B194-9BE8465EEDA3}"/>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a:extLst>
              <a:ext uri="{FF2B5EF4-FFF2-40B4-BE49-F238E27FC236}">
                <a16:creationId xmlns:a16="http://schemas.microsoft.com/office/drawing/2014/main" id="{770029B3-7FC9-A9DC-AD1E-98980A1673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0294A08C-7C7B-A06F-54CB-029E40B43B5A}"/>
              </a:ext>
            </a:extLst>
          </p:cNvPr>
          <p:cNvSpPr txBox="1"/>
          <p:nvPr/>
        </p:nvSpPr>
        <p:spPr>
          <a:xfrm>
            <a:off x="-9927" y="-12433"/>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I Own The Store</a:t>
            </a:r>
          </a:p>
        </p:txBody>
      </p:sp>
      <p:sp>
        <p:nvSpPr>
          <p:cNvPr id="7" name="TextBox 6">
            <a:extLst>
              <a:ext uri="{FF2B5EF4-FFF2-40B4-BE49-F238E27FC236}">
                <a16:creationId xmlns:a16="http://schemas.microsoft.com/office/drawing/2014/main" id="{83F9AA5E-8718-4D71-0619-515BC55FE6A2}"/>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sp>
        <p:nvSpPr>
          <p:cNvPr id="8" name="TextBox 7">
            <a:extLst>
              <a:ext uri="{FF2B5EF4-FFF2-40B4-BE49-F238E27FC236}">
                <a16:creationId xmlns:a16="http://schemas.microsoft.com/office/drawing/2014/main" id="{18156B43-C42F-A7A3-896A-6EBBC950DC5A}"/>
              </a:ext>
            </a:extLst>
          </p:cNvPr>
          <p:cNvSpPr txBox="1"/>
          <p:nvPr/>
        </p:nvSpPr>
        <p:spPr>
          <a:xfrm>
            <a:off x="460375" y="6430999"/>
            <a:ext cx="5892530" cy="246221"/>
          </a:xfrm>
          <a:prstGeom prst="rect">
            <a:avLst/>
          </a:prstGeom>
          <a:noFill/>
        </p:spPr>
        <p:txBody>
          <a:bodyPr wrap="square">
            <a:spAutoFit/>
          </a:bodyPr>
          <a:lstStyle/>
          <a:p>
            <a:r>
              <a:rPr lang="en-US" sz="1000" dirty="0"/>
              <a:t>Source: https://</a:t>
            </a:r>
            <a:r>
              <a:rPr lang="en-US" sz="1000" dirty="0" err="1"/>
              <a:t>www.washingtonpost.com</a:t>
            </a:r>
            <a:r>
              <a:rPr lang="en-US" sz="1000" dirty="0"/>
              <a:t>/politics/2025/05/18/trump-economy-tariffs-taxes-trade/</a:t>
            </a:r>
          </a:p>
        </p:txBody>
      </p:sp>
      <p:sp>
        <p:nvSpPr>
          <p:cNvPr id="11" name="TextBox 10">
            <a:extLst>
              <a:ext uri="{FF2B5EF4-FFF2-40B4-BE49-F238E27FC236}">
                <a16:creationId xmlns:a16="http://schemas.microsoft.com/office/drawing/2014/main" id="{5FF41B26-2524-3AEA-9629-69337C9D8E40}"/>
              </a:ext>
            </a:extLst>
          </p:cNvPr>
          <p:cNvSpPr txBox="1"/>
          <p:nvPr/>
        </p:nvSpPr>
        <p:spPr>
          <a:xfrm>
            <a:off x="4197409" y="1012195"/>
            <a:ext cx="4615774" cy="4401205"/>
          </a:xfrm>
          <a:prstGeom prst="rect">
            <a:avLst/>
          </a:prstGeom>
          <a:noFill/>
        </p:spPr>
        <p:txBody>
          <a:bodyPr wrap="square">
            <a:spAutoFit/>
          </a:bodyPr>
          <a:lstStyle/>
          <a:p>
            <a:r>
              <a:rPr lang="en-US" sz="2800" dirty="0">
                <a:solidFill>
                  <a:srgbClr val="111111"/>
                </a:solidFill>
                <a:effectLst/>
                <a:latin typeface="Arial" panose="020B0604020202020204" pitchFamily="34" charset="0"/>
                <a:cs typeface="Arial" panose="020B0604020202020204" pitchFamily="34" charset="0"/>
              </a:rPr>
              <a:t>“It’s a giant, beautiful store, and everybody wants to go shopping there</a:t>
            </a:r>
            <a:r>
              <a:rPr lang="en-US" sz="2800" dirty="0">
                <a:solidFill>
                  <a:srgbClr val="111111"/>
                </a:solidFill>
                <a:latin typeface="Arial" panose="020B0604020202020204" pitchFamily="34" charset="0"/>
                <a:cs typeface="Arial" panose="020B0604020202020204" pitchFamily="34" charset="0"/>
              </a:rPr>
              <a:t> . . .</a:t>
            </a:r>
            <a:br>
              <a:rPr lang="en-US" sz="2800" dirty="0">
                <a:solidFill>
                  <a:srgbClr val="111111"/>
                </a:solidFill>
                <a:latin typeface="Arial" panose="020B0604020202020204" pitchFamily="34" charset="0"/>
                <a:cs typeface="Arial" panose="020B0604020202020204" pitchFamily="34" charset="0"/>
              </a:rPr>
            </a:br>
            <a:endParaRPr lang="en-US" sz="2800" dirty="0">
              <a:solidFill>
                <a:srgbClr val="111111"/>
              </a:solidFill>
              <a:latin typeface="Arial" panose="020B0604020202020204" pitchFamily="34" charset="0"/>
              <a:cs typeface="Arial" panose="020B0604020202020204" pitchFamily="34" charset="0"/>
            </a:endParaRPr>
          </a:p>
          <a:p>
            <a:r>
              <a:rPr lang="en-US" sz="2800" dirty="0">
                <a:solidFill>
                  <a:srgbClr val="111111"/>
                </a:solidFill>
                <a:effectLst/>
                <a:latin typeface="Arial" panose="020B0604020202020204" pitchFamily="34" charset="0"/>
                <a:cs typeface="Arial" panose="020B0604020202020204" pitchFamily="34" charset="0"/>
              </a:rPr>
              <a:t>And on behalf of the American people, I own the store, and I set prices, and I’ll say, if you want to shop here, this is what you have to pay.”</a:t>
            </a:r>
            <a:endParaRPr lang="en-US" sz="2800"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89669BB5-A5FC-340E-C298-18E3CB7BE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943945"/>
            <a:ext cx="3025136" cy="453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AB82-8ADB-F1BA-118E-72F70CE3D1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2AA7D4A6-7C44-1626-592C-98E26F582EED}"/>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31EA11F2-D4AE-84AE-36BC-011C323212E2}"/>
              </a:ext>
            </a:extLst>
          </p:cNvPr>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6FFCB006-B389-23B5-6F27-2DE3FB33ACAC}"/>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A98ACD05-CB11-935E-13BC-878EF10B3253}"/>
              </a:ext>
            </a:extLst>
          </p:cNvPr>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a:extLst>
              <a:ext uri="{FF2B5EF4-FFF2-40B4-BE49-F238E27FC236}">
                <a16:creationId xmlns:a16="http://schemas.microsoft.com/office/drawing/2014/main" id="{D8CECD3A-8936-A249-B190-477629568BCC}"/>
              </a:ext>
            </a:extLst>
          </p:cNvPr>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a:extLst>
              <a:ext uri="{FF2B5EF4-FFF2-40B4-BE49-F238E27FC236}">
                <a16:creationId xmlns:a16="http://schemas.microsoft.com/office/drawing/2014/main" id="{63EB57DF-68C5-BF62-BC3E-32C63EFFF0BA}"/>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a:extLst>
              <a:ext uri="{FF2B5EF4-FFF2-40B4-BE49-F238E27FC236}">
                <a16:creationId xmlns:a16="http://schemas.microsoft.com/office/drawing/2014/main" id="{6516C260-43A2-1765-43D9-F5ED4A6ABC6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DD3B39C5-F284-C99A-15AE-93F04063755D}"/>
              </a:ext>
            </a:extLst>
          </p:cNvPr>
          <p:cNvSpPr txBox="1"/>
          <p:nvPr/>
        </p:nvSpPr>
        <p:spPr>
          <a:xfrm>
            <a:off x="-9927" y="-12433"/>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US-China Drives the Region</a:t>
            </a:r>
          </a:p>
        </p:txBody>
      </p:sp>
      <p:sp>
        <p:nvSpPr>
          <p:cNvPr id="7" name="TextBox 6">
            <a:extLst>
              <a:ext uri="{FF2B5EF4-FFF2-40B4-BE49-F238E27FC236}">
                <a16:creationId xmlns:a16="http://schemas.microsoft.com/office/drawing/2014/main" id="{E1EF418B-A1CE-CAB3-9C2E-E8266BC55CC9}"/>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pic>
        <p:nvPicPr>
          <p:cNvPr id="4" name="Picture 3" descr="A picture containing painted&#10;&#10;Description automatically generated">
            <a:extLst>
              <a:ext uri="{FF2B5EF4-FFF2-40B4-BE49-F238E27FC236}">
                <a16:creationId xmlns:a16="http://schemas.microsoft.com/office/drawing/2014/main" id="{C3E26C62-64FC-CCF1-8EB6-C2DF79F5F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86" y="867454"/>
            <a:ext cx="7998518" cy="5332345"/>
          </a:xfrm>
          <a:prstGeom prst="rect">
            <a:avLst/>
          </a:prstGeom>
        </p:spPr>
      </p:pic>
    </p:spTree>
    <p:extLst>
      <p:ext uri="{BB962C8B-B14F-4D97-AF65-F5344CB8AC3E}">
        <p14:creationId xmlns:p14="http://schemas.microsoft.com/office/powerpoint/2010/main" val="3614068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C4B8-D085-3C2D-B344-5BB2F68DCC5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60F7901-5AD4-05B2-733B-C9A63DF549AB}"/>
              </a:ext>
            </a:extLst>
          </p:cNvPr>
          <p:cNvSpPr txBox="1">
            <a:spLocks/>
          </p:cNvSpPr>
          <p:nvPr/>
        </p:nvSpPr>
        <p:spPr>
          <a:xfrm>
            <a:off x="0"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US Bipartisan Agreement on China</a:t>
            </a:r>
          </a:p>
        </p:txBody>
      </p:sp>
      <p:pic>
        <p:nvPicPr>
          <p:cNvPr id="6" name="Picture 5" descr="A graph with text and numbers&#10;&#10;Description automatically generated">
            <a:extLst>
              <a:ext uri="{FF2B5EF4-FFF2-40B4-BE49-F238E27FC236}">
                <a16:creationId xmlns:a16="http://schemas.microsoft.com/office/drawing/2014/main" id="{7AFE6603-6774-C33B-EE07-AA98A9347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836712"/>
            <a:ext cx="6367016" cy="5743308"/>
          </a:xfrm>
          <a:prstGeom prst="rect">
            <a:avLst/>
          </a:prstGeom>
        </p:spPr>
      </p:pic>
    </p:spTree>
    <p:extLst>
      <p:ext uri="{BB962C8B-B14F-4D97-AF65-F5344CB8AC3E}">
        <p14:creationId xmlns:p14="http://schemas.microsoft.com/office/powerpoint/2010/main" val="1402123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5CDEB-E744-4D69-0558-A6663D5AC0F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E2379BC-D3D2-1A09-64F9-B960BD7CB47C}"/>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A Starting Point: Made in China 2025</a:t>
            </a:r>
          </a:p>
        </p:txBody>
      </p:sp>
      <p:sp>
        <p:nvSpPr>
          <p:cNvPr id="5" name="TextBox 4">
            <a:extLst>
              <a:ext uri="{FF2B5EF4-FFF2-40B4-BE49-F238E27FC236}">
                <a16:creationId xmlns:a16="http://schemas.microsoft.com/office/drawing/2014/main" id="{A8355407-D135-3A29-B981-6C7B4FDCD23A}"/>
              </a:ext>
            </a:extLst>
          </p:cNvPr>
          <p:cNvSpPr txBox="1"/>
          <p:nvPr/>
        </p:nvSpPr>
        <p:spPr>
          <a:xfrm>
            <a:off x="107504" y="6530709"/>
            <a:ext cx="8496944"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hlinkClick r:id="rId3"/>
              </a:rPr>
              <a:t>https://asia.nikkei.com/Spotlight/Policy-Asia/For-Xi-Jinping-Made-in-China-2025-has-been-worth-every-penny</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8" name="Picture 7" descr="A table with text on it&#10;&#10;Description automatically generated">
            <a:extLst>
              <a:ext uri="{FF2B5EF4-FFF2-40B4-BE49-F238E27FC236}">
                <a16:creationId xmlns:a16="http://schemas.microsoft.com/office/drawing/2014/main" id="{690BA718-7844-A7CB-2D12-6BD49220A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131" y="527304"/>
            <a:ext cx="5195356" cy="5983670"/>
          </a:xfrm>
          <a:prstGeom prst="rect">
            <a:avLst/>
          </a:prstGeom>
        </p:spPr>
      </p:pic>
    </p:spTree>
    <p:extLst>
      <p:ext uri="{BB962C8B-B14F-4D97-AF65-F5344CB8AC3E}">
        <p14:creationId xmlns:p14="http://schemas.microsoft.com/office/powerpoint/2010/main" val="2024508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A795-E629-ACF2-3BFC-593A433220C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442E50B-404B-770C-7D84-3775B5035777}"/>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Made in China 2025 Worked</a:t>
            </a:r>
          </a:p>
        </p:txBody>
      </p:sp>
      <p:pic>
        <p:nvPicPr>
          <p:cNvPr id="6" name="Picture 5" descr="A graph of a graph of electric cars&#10;&#10;Description automatically generated with medium confidence">
            <a:extLst>
              <a:ext uri="{FF2B5EF4-FFF2-40B4-BE49-F238E27FC236}">
                <a16:creationId xmlns:a16="http://schemas.microsoft.com/office/drawing/2014/main" id="{79748C44-EE85-3B8A-BB00-70D364B50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620688"/>
            <a:ext cx="6289854" cy="6093296"/>
          </a:xfrm>
          <a:prstGeom prst="rect">
            <a:avLst/>
          </a:prstGeom>
        </p:spPr>
      </p:pic>
    </p:spTree>
    <p:extLst>
      <p:ext uri="{BB962C8B-B14F-4D97-AF65-F5344CB8AC3E}">
        <p14:creationId xmlns:p14="http://schemas.microsoft.com/office/powerpoint/2010/main" val="27519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1AE7-FDB5-C642-7BBF-0F03C3506B7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2879AB9-3A19-A551-7D79-BE385E5C42E1}"/>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Made in China / Dual Circulation Worked</a:t>
            </a:r>
          </a:p>
        </p:txBody>
      </p:sp>
      <p:pic>
        <p:nvPicPr>
          <p:cNvPr id="7" name="Picture 6" descr="A graph with blue line and numbers&#10;&#10;Description automatically generated">
            <a:extLst>
              <a:ext uri="{FF2B5EF4-FFF2-40B4-BE49-F238E27FC236}">
                <a16:creationId xmlns:a16="http://schemas.microsoft.com/office/drawing/2014/main" id="{FB154B75-B71E-6113-811D-52EC64C9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09" y="1600384"/>
            <a:ext cx="7772400" cy="3657231"/>
          </a:xfrm>
          <a:prstGeom prst="rect">
            <a:avLst/>
          </a:prstGeom>
        </p:spPr>
      </p:pic>
      <p:sp>
        <p:nvSpPr>
          <p:cNvPr id="8" name="TextBox 7">
            <a:extLst>
              <a:ext uri="{FF2B5EF4-FFF2-40B4-BE49-F238E27FC236}">
                <a16:creationId xmlns:a16="http://schemas.microsoft.com/office/drawing/2014/main" id="{6A1EA441-AA4B-D232-1A26-712B0885DCEC}"/>
              </a:ext>
            </a:extLst>
          </p:cNvPr>
          <p:cNvSpPr txBox="1"/>
          <p:nvPr/>
        </p:nvSpPr>
        <p:spPr>
          <a:xfrm>
            <a:off x="1331640" y="867870"/>
            <a:ext cx="669674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Share of Manufacturing Input Sourcing (indexed to 2003)</a:t>
            </a:r>
          </a:p>
        </p:txBody>
      </p:sp>
      <p:sp>
        <p:nvSpPr>
          <p:cNvPr id="9" name="TextBox 8">
            <a:extLst>
              <a:ext uri="{FF2B5EF4-FFF2-40B4-BE49-F238E27FC236}">
                <a16:creationId xmlns:a16="http://schemas.microsoft.com/office/drawing/2014/main" id="{C875075D-21C5-CDA2-48A9-AF1E780013D5}"/>
              </a:ext>
            </a:extLst>
          </p:cNvPr>
          <p:cNvSpPr txBox="1"/>
          <p:nvPr/>
        </p:nvSpPr>
        <p:spPr>
          <a:xfrm>
            <a:off x="395536" y="6335611"/>
            <a:ext cx="6336704" cy="369332"/>
          </a:xfrm>
          <a:prstGeom prst="rect">
            <a:avLst/>
          </a:prstGeom>
          <a:noFill/>
        </p:spPr>
        <p:txBody>
          <a:bodyPr wrap="square" rtlCol="0">
            <a:spAutoFit/>
          </a:bodyPr>
          <a:lstStyle/>
          <a:p>
            <a:r>
              <a:rPr lang="en-US" dirty="0"/>
              <a:t>Source: OECD</a:t>
            </a:r>
          </a:p>
        </p:txBody>
      </p:sp>
    </p:spTree>
    <p:extLst>
      <p:ext uri="{BB962C8B-B14F-4D97-AF65-F5344CB8AC3E}">
        <p14:creationId xmlns:p14="http://schemas.microsoft.com/office/powerpoint/2010/main" val="45596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0AA3-4D2B-4AE9-3F73-DC31BCE4FE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664DB50-05C8-56F2-F50F-3DE935FBB920}"/>
              </a:ext>
            </a:extLst>
          </p:cNvPr>
          <p:cNvSpPr txBox="1">
            <a:spLocks/>
          </p:cNvSpPr>
          <p:nvPr/>
        </p:nvSpPr>
        <p:spPr>
          <a:xfrm>
            <a:off x="0"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US Shift From </a:t>
            </a:r>
            <a:r>
              <a:rPr lang="en-US" sz="2400" b="1" i="1" dirty="0">
                <a:solidFill>
                  <a:schemeClr val="bg1"/>
                </a:solidFill>
                <a:latin typeface="Arial"/>
                <a:cs typeface="Arial"/>
              </a:rPr>
              <a:t>Engage and Accommodate</a:t>
            </a:r>
          </a:p>
        </p:txBody>
      </p:sp>
      <p:sp>
        <p:nvSpPr>
          <p:cNvPr id="5" name="TextBox 4">
            <a:extLst>
              <a:ext uri="{FF2B5EF4-FFF2-40B4-BE49-F238E27FC236}">
                <a16:creationId xmlns:a16="http://schemas.microsoft.com/office/drawing/2014/main" id="{D8432F0F-C982-1150-6EB4-068ED5DAE8DD}"/>
              </a:ext>
            </a:extLst>
          </p:cNvPr>
          <p:cNvSpPr txBox="1"/>
          <p:nvPr/>
        </p:nvSpPr>
        <p:spPr>
          <a:xfrm>
            <a:off x="611560" y="754017"/>
            <a:ext cx="8234064" cy="461665"/>
          </a:xfrm>
          <a:prstGeom prst="rect">
            <a:avLst/>
          </a:prstGeom>
          <a:noFill/>
        </p:spPr>
        <p:txBody>
          <a:bodyPr wrap="square">
            <a:spAutoFit/>
          </a:bodyPr>
          <a:lstStyle/>
          <a:p>
            <a:r>
              <a:rPr lang="en-US" sz="2400" dirty="0">
                <a:effectLst/>
                <a:latin typeface="Arial" panose="020B0604020202020204" pitchFamily="34" charset="0"/>
                <a:cs typeface="Arial" panose="020B0604020202020204" pitchFamily="34" charset="0"/>
              </a:rPr>
              <a:t>China threatens American businesses and workers. </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877331B-EA3C-BF29-EC29-A9219D654B26}"/>
              </a:ext>
            </a:extLst>
          </p:cNvPr>
          <p:cNvSpPr txBox="1"/>
          <p:nvPr/>
        </p:nvSpPr>
        <p:spPr>
          <a:xfrm>
            <a:off x="617280" y="1461374"/>
            <a:ext cx="8234064"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China uses unfair, non-market practices.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Forced technology transfers and intellectual property theft have contributed to its control of 70-90% of global production for the critical inputs necessary for our technologies, infrastructure, energy, and health care</a:t>
            </a:r>
          </a:p>
        </p:txBody>
      </p:sp>
      <p:pic>
        <p:nvPicPr>
          <p:cNvPr id="4" name="Picture 3" descr="A close-up of a text&#10;&#10;Description automatically generated">
            <a:extLst>
              <a:ext uri="{FF2B5EF4-FFF2-40B4-BE49-F238E27FC236}">
                <a16:creationId xmlns:a16="http://schemas.microsoft.com/office/drawing/2014/main" id="{421BB94A-86F3-C07C-33B9-48C93EBFC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00" y="3995228"/>
            <a:ext cx="7019000" cy="2502348"/>
          </a:xfrm>
          <a:prstGeom prst="rect">
            <a:avLst/>
          </a:prstGeom>
        </p:spPr>
      </p:pic>
    </p:spTree>
    <p:extLst>
      <p:ext uri="{BB962C8B-B14F-4D97-AF65-F5344CB8AC3E}">
        <p14:creationId xmlns:p14="http://schemas.microsoft.com/office/powerpoint/2010/main" val="34774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527B-CF0D-AC0F-AA37-996E33FEA78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A418B2-146F-323E-A7E6-E94E38BC87DA}"/>
              </a:ext>
            </a:extLst>
          </p:cNvPr>
          <p:cNvSpPr txBox="1">
            <a:spLocks/>
          </p:cNvSpPr>
          <p:nvPr/>
        </p:nvSpPr>
        <p:spPr>
          <a:xfrm>
            <a:off x="0" y="12092"/>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The World Responds to China</a:t>
            </a:r>
          </a:p>
        </p:txBody>
      </p:sp>
      <p:pic>
        <p:nvPicPr>
          <p:cNvPr id="5" name="Picture 4" descr="A graph with purple lines and white text&#10;&#10;Description automatically generated">
            <a:extLst>
              <a:ext uri="{FF2B5EF4-FFF2-40B4-BE49-F238E27FC236}">
                <a16:creationId xmlns:a16="http://schemas.microsoft.com/office/drawing/2014/main" id="{1E15A6B7-7A4A-6AEF-E810-9328C5815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012" y="767584"/>
            <a:ext cx="7196436" cy="4749648"/>
          </a:xfrm>
          <a:prstGeom prst="rect">
            <a:avLst/>
          </a:prstGeom>
        </p:spPr>
      </p:pic>
      <p:sp>
        <p:nvSpPr>
          <p:cNvPr id="6" name="TextBox 5">
            <a:extLst>
              <a:ext uri="{FF2B5EF4-FFF2-40B4-BE49-F238E27FC236}">
                <a16:creationId xmlns:a16="http://schemas.microsoft.com/office/drawing/2014/main" id="{586850A2-AE17-0A91-F8E8-1C2CDC4514BD}"/>
              </a:ext>
            </a:extLst>
          </p:cNvPr>
          <p:cNvSpPr txBox="1"/>
          <p:nvPr/>
        </p:nvSpPr>
        <p:spPr>
          <a:xfrm>
            <a:off x="395536" y="5542317"/>
            <a:ext cx="8568952" cy="1015663"/>
          </a:xfrm>
          <a:prstGeom prst="rect">
            <a:avLst/>
          </a:prstGeom>
          <a:noFill/>
        </p:spPr>
        <p:txBody>
          <a:bodyPr wrap="square">
            <a:spAutoFit/>
          </a:bodyPr>
          <a:lstStyle/>
          <a:p>
            <a:pPr marL="0" marR="0"/>
            <a:r>
              <a:rPr lang="en-US" sz="2000"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Governments are concerned because the auto industry plays a big role in national security, producing tanks, armored personnel carriers, freight trucks and other vehicles.</a:t>
            </a:r>
          </a:p>
        </p:txBody>
      </p:sp>
    </p:spTree>
    <p:extLst>
      <p:ext uri="{BB962C8B-B14F-4D97-AF65-F5344CB8AC3E}">
        <p14:creationId xmlns:p14="http://schemas.microsoft.com/office/powerpoint/2010/main" val="161524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FB229-3AA7-4034-0DA0-30EFE10C39F7}"/>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E4A2DCA-D7F5-66DE-FC0B-1FB53D00170F}"/>
              </a:ext>
            </a:extLst>
          </p:cNvPr>
          <p:cNvSpPr txBox="1">
            <a:spLocks/>
          </p:cNvSpPr>
          <p:nvPr/>
        </p:nvSpPr>
        <p:spPr>
          <a:xfrm>
            <a:off x="-38911" y="-17356"/>
            <a:ext cx="9221821"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panose="020B0604020202020204" pitchFamily="34" charset="0"/>
                <a:cs typeface="Arial" panose="020B0604020202020204" pitchFamily="34" charset="0"/>
              </a:rPr>
              <a:t>US-China: Three Scenarios</a:t>
            </a: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8762CCA0-5233-B7CF-5D1F-B9D960066709}"/>
              </a:ext>
            </a:extLst>
          </p:cNvPr>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604B6109-1756-7A5D-DD6E-2DD7DD6D0312}"/>
              </a:ext>
            </a:extLst>
          </p:cNvPr>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0A76D996-1D00-18C9-7D12-AC35C2B8B156}"/>
              </a:ext>
            </a:extLst>
          </p:cNvPr>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2" descr="Image result for AHIP">
            <a:extLst>
              <a:ext uri="{FF2B5EF4-FFF2-40B4-BE49-F238E27FC236}">
                <a16:creationId xmlns:a16="http://schemas.microsoft.com/office/drawing/2014/main" id="{FC594723-916D-DB55-9FCE-205923BCA4DB}"/>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a:extLst>
              <a:ext uri="{FF2B5EF4-FFF2-40B4-BE49-F238E27FC236}">
                <a16:creationId xmlns:a16="http://schemas.microsoft.com/office/drawing/2014/main" id="{FF2BC7DF-4C55-DB25-5816-0865CF1A1C45}"/>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01B346B7-5BBC-B08B-5B32-8619A1D7A06F}"/>
              </a:ext>
            </a:extLst>
          </p:cNvPr>
          <p:cNvSpPr txBox="1"/>
          <p:nvPr/>
        </p:nvSpPr>
        <p:spPr>
          <a:xfrm>
            <a:off x="260631" y="3331168"/>
            <a:ext cx="8622738" cy="1015663"/>
          </a:xfrm>
          <a:prstGeom prst="rect">
            <a:avLst/>
          </a:prstGeom>
          <a:noFill/>
        </p:spPr>
        <p:txBody>
          <a:bodyPr wrap="square">
            <a:spAutoFit/>
          </a:bodyPr>
          <a:lstStyle/>
          <a:p>
            <a:pPr marL="0" marR="0"/>
            <a:r>
              <a:rPr lang="en-US" sz="2000" i="1" dirty="0">
                <a:solidFill>
                  <a:srgbClr val="000000"/>
                </a:solidFill>
                <a:latin typeface="Arial" panose="020B0604020202020204" pitchFamily="34" charset="0"/>
                <a:ea typeface="Aptos" panose="020B0004020202020204" pitchFamily="34" charset="0"/>
                <a:cs typeface="Arial" panose="020B0604020202020204" pitchFamily="34" charset="0"/>
              </a:rPr>
              <a:t>I</a:t>
            </a:r>
            <a:r>
              <a:rPr lang="en-US" sz="2000" i="1" dirty="0">
                <a:solidFill>
                  <a:srgbClr val="000000"/>
                </a:solidFill>
                <a:effectLst/>
                <a:latin typeface="Arial" panose="020B0604020202020204" pitchFamily="34" charset="0"/>
                <a:ea typeface="Aptos" panose="020B0004020202020204" pitchFamily="34" charset="0"/>
                <a:cs typeface="Arial" panose="020B0604020202020204" pitchFamily="34" charset="0"/>
              </a:rPr>
              <a:t>f we stay on the road that we're on right now, in less than 10 years, virtually everything that matters to us in life will depend on whether China will allow us to have it or not.</a:t>
            </a:r>
            <a:endParaRPr lang="en-US" sz="2000" i="1" dirty="0">
              <a:effectLst/>
              <a:latin typeface="Arial" panose="020B0604020202020204" pitchFamily="34" charset="0"/>
              <a:ea typeface="Aptos" panose="020B00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FF9C40A-C8A6-28B8-9D61-58190304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578123"/>
            <a:ext cx="4645572" cy="2613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8A0FB9-252A-47CC-83EB-82685B3DD6EE}"/>
              </a:ext>
            </a:extLst>
          </p:cNvPr>
          <p:cNvSpPr txBox="1"/>
          <p:nvPr/>
        </p:nvSpPr>
        <p:spPr>
          <a:xfrm>
            <a:off x="5255174" y="1126175"/>
            <a:ext cx="3499944" cy="1384995"/>
          </a:xfrm>
          <a:prstGeom prst="rect">
            <a:avLst/>
          </a:prstGeom>
          <a:noFill/>
        </p:spPr>
        <p:txBody>
          <a:bodyPr wrap="square">
            <a:spAutoFit/>
          </a:bodyPr>
          <a:lstStyle/>
          <a:p>
            <a:r>
              <a:rPr lang="en-US" sz="2800" dirty="0"/>
              <a:t>“Most advanced adversary America has ever faced”</a:t>
            </a:r>
          </a:p>
        </p:txBody>
      </p:sp>
      <p:sp>
        <p:nvSpPr>
          <p:cNvPr id="7" name="TextBox 6">
            <a:extLst>
              <a:ext uri="{FF2B5EF4-FFF2-40B4-BE49-F238E27FC236}">
                <a16:creationId xmlns:a16="http://schemas.microsoft.com/office/drawing/2014/main" id="{6B048DF3-5F0C-1842-1BD3-9DA0D6E37F2C}"/>
              </a:ext>
            </a:extLst>
          </p:cNvPr>
          <p:cNvSpPr txBox="1"/>
          <p:nvPr/>
        </p:nvSpPr>
        <p:spPr>
          <a:xfrm>
            <a:off x="830261" y="4565214"/>
            <a:ext cx="7220607" cy="400110"/>
          </a:xfrm>
          <a:prstGeom prst="rect">
            <a:avLst/>
          </a:prstGeom>
          <a:noFill/>
        </p:spPr>
        <p:txBody>
          <a:bodyPr wrap="square" rtlCol="0">
            <a:spAutoFit/>
          </a:bodyPr>
          <a:lstStyle/>
          <a:p>
            <a:r>
              <a:rPr lang="en-US" sz="2000" dirty="0"/>
              <a:t>Status Quo Plus – Small Yard Gets Bigger, Higher Fence</a:t>
            </a:r>
          </a:p>
        </p:txBody>
      </p:sp>
      <p:sp>
        <p:nvSpPr>
          <p:cNvPr id="9" name="TextBox 8">
            <a:extLst>
              <a:ext uri="{FF2B5EF4-FFF2-40B4-BE49-F238E27FC236}">
                <a16:creationId xmlns:a16="http://schemas.microsoft.com/office/drawing/2014/main" id="{D1C758CE-FAA4-FBFE-824A-C230E4532246}"/>
              </a:ext>
            </a:extLst>
          </p:cNvPr>
          <p:cNvSpPr txBox="1"/>
          <p:nvPr/>
        </p:nvSpPr>
        <p:spPr>
          <a:xfrm>
            <a:off x="830259" y="5183707"/>
            <a:ext cx="7220607" cy="707886"/>
          </a:xfrm>
          <a:prstGeom prst="rect">
            <a:avLst/>
          </a:prstGeom>
          <a:noFill/>
        </p:spPr>
        <p:txBody>
          <a:bodyPr wrap="square" rtlCol="0">
            <a:spAutoFit/>
          </a:bodyPr>
          <a:lstStyle/>
          <a:p>
            <a:r>
              <a:rPr lang="en-US" sz="2000" dirty="0"/>
              <a:t>Strategic Decoupling – Further Limits on Trade and Investment with PRC</a:t>
            </a:r>
          </a:p>
        </p:txBody>
      </p:sp>
      <p:sp>
        <p:nvSpPr>
          <p:cNvPr id="10" name="TextBox 9">
            <a:extLst>
              <a:ext uri="{FF2B5EF4-FFF2-40B4-BE49-F238E27FC236}">
                <a16:creationId xmlns:a16="http://schemas.microsoft.com/office/drawing/2014/main" id="{BD9DE8BC-0BCE-E20E-204D-D155B87412AF}"/>
              </a:ext>
            </a:extLst>
          </p:cNvPr>
          <p:cNvSpPr txBox="1"/>
          <p:nvPr/>
        </p:nvSpPr>
        <p:spPr>
          <a:xfrm>
            <a:off x="830260" y="6125988"/>
            <a:ext cx="7220607" cy="707886"/>
          </a:xfrm>
          <a:prstGeom prst="rect">
            <a:avLst/>
          </a:prstGeom>
          <a:noFill/>
        </p:spPr>
        <p:txBody>
          <a:bodyPr wrap="square" rtlCol="0">
            <a:spAutoFit/>
          </a:bodyPr>
          <a:lstStyle/>
          <a:p>
            <a:r>
              <a:rPr lang="en-US" sz="2000" dirty="0"/>
              <a:t>Decoupling – Limits on Trade and Investment with PRC to Greatest Extent Possible</a:t>
            </a:r>
          </a:p>
        </p:txBody>
      </p:sp>
    </p:spTree>
    <p:extLst>
      <p:ext uri="{BB962C8B-B14F-4D97-AF65-F5344CB8AC3E}">
        <p14:creationId xmlns:p14="http://schemas.microsoft.com/office/powerpoint/2010/main" val="8480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3"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1065-3D71-E435-C98E-3398624621E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7B1516A-3A08-A749-4C5B-88052D948BA8}"/>
              </a:ext>
            </a:extLst>
          </p:cNvPr>
          <p:cNvSpPr txBox="1">
            <a:spLocks/>
          </p:cNvSpPr>
          <p:nvPr/>
        </p:nvSpPr>
        <p:spPr>
          <a:xfrm>
            <a:off x="0" y="885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China +1 Increasingly Chinese</a:t>
            </a:r>
          </a:p>
        </p:txBody>
      </p:sp>
      <p:pic>
        <p:nvPicPr>
          <p:cNvPr id="7" name="Picture 6" descr="A graph of red bars&#10;&#10;Description automatically generated with medium confidence">
            <a:extLst>
              <a:ext uri="{FF2B5EF4-FFF2-40B4-BE49-F238E27FC236}">
                <a16:creationId xmlns:a16="http://schemas.microsoft.com/office/drawing/2014/main" id="{B31121EA-6E20-B245-123D-4B2310315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700" y="657799"/>
            <a:ext cx="6524600" cy="5542402"/>
          </a:xfrm>
          <a:prstGeom prst="rect">
            <a:avLst/>
          </a:prstGeom>
        </p:spPr>
      </p:pic>
      <p:sp>
        <p:nvSpPr>
          <p:cNvPr id="9" name="TextBox 8">
            <a:extLst>
              <a:ext uri="{FF2B5EF4-FFF2-40B4-BE49-F238E27FC236}">
                <a16:creationId xmlns:a16="http://schemas.microsoft.com/office/drawing/2014/main" id="{9E857736-8E72-584B-B0DC-164AE1553B5C}"/>
              </a:ext>
            </a:extLst>
          </p:cNvPr>
          <p:cNvSpPr txBox="1"/>
          <p:nvPr/>
        </p:nvSpPr>
        <p:spPr>
          <a:xfrm>
            <a:off x="107504" y="6530709"/>
            <a:ext cx="496855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The Economist</a:t>
            </a:r>
          </a:p>
        </p:txBody>
      </p:sp>
    </p:spTree>
    <p:extLst>
      <p:ext uri="{BB962C8B-B14F-4D97-AF65-F5344CB8AC3E}">
        <p14:creationId xmlns:p14="http://schemas.microsoft.com/office/powerpoint/2010/main" val="391309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521C839-2932-6668-A835-1E076C61291D}"/>
            </a:ext>
          </a:extLst>
        </p:cNvPr>
        <p:cNvGrpSpPr/>
        <p:nvPr/>
      </p:nvGrpSpPr>
      <p:grpSpPr>
        <a:xfrm>
          <a:off x="0" y="0"/>
          <a:ext cx="0" cy="0"/>
          <a:chOff x="0" y="0"/>
          <a:chExt cx="0" cy="0"/>
        </a:xfrm>
      </p:grpSpPr>
      <p:sp>
        <p:nvSpPr>
          <p:cNvPr id="89" name="Google Shape;89;p1">
            <a:extLst>
              <a:ext uri="{FF2B5EF4-FFF2-40B4-BE49-F238E27FC236}">
                <a16:creationId xmlns:a16="http://schemas.microsoft.com/office/drawing/2014/main" id="{92A27947-7C9C-719A-1A1E-E19437442D6B}"/>
              </a:ext>
            </a:extLst>
          </p:cNvPr>
          <p:cNvSpPr txBox="1"/>
          <p:nvPr/>
        </p:nvSpPr>
        <p:spPr>
          <a:xfrm>
            <a:off x="0" y="-13305"/>
            <a:ext cx="9146382" cy="49530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1" i="0" u="none" strike="noStrike" cap="none">
              <a:solidFill>
                <a:schemeClr val="lt1"/>
              </a:solidFill>
              <a:latin typeface="Arial"/>
              <a:ea typeface="Arial"/>
              <a:cs typeface="Arial"/>
              <a:sym typeface="Arial"/>
            </a:endParaRPr>
          </a:p>
        </p:txBody>
      </p:sp>
      <p:sp>
        <p:nvSpPr>
          <p:cNvPr id="90" name="Google Shape;90;p1"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a:extLst>
              <a:ext uri="{FF2B5EF4-FFF2-40B4-BE49-F238E27FC236}">
                <a16:creationId xmlns:a16="http://schemas.microsoft.com/office/drawing/2014/main" id="{A925CA42-F278-F2EA-EFDA-BCF9FCFBF966}"/>
              </a:ext>
            </a:extLst>
          </p:cNvPr>
          <p:cNvSpPr/>
          <p:nvPr/>
        </p:nvSpPr>
        <p:spPr>
          <a:xfrm>
            <a:off x="63500" y="-758825"/>
            <a:ext cx="2600325" cy="156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a:extLst>
              <a:ext uri="{FF2B5EF4-FFF2-40B4-BE49-F238E27FC236}">
                <a16:creationId xmlns:a16="http://schemas.microsoft.com/office/drawing/2014/main" id="{23FF0EA6-CE5C-B36D-6CDD-21D914CF3C06}"/>
              </a:ext>
            </a:extLst>
          </p:cNvPr>
          <p:cNvSpPr/>
          <p:nvPr/>
        </p:nvSpPr>
        <p:spPr>
          <a:xfrm>
            <a:off x="63500" y="-728663"/>
            <a:ext cx="1533525" cy="1504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a:extLst>
              <a:ext uri="{FF2B5EF4-FFF2-40B4-BE49-F238E27FC236}">
                <a16:creationId xmlns:a16="http://schemas.microsoft.com/office/drawing/2014/main" id="{3B35332C-CE46-33CC-B91B-4471F5ED21C8}"/>
              </a:ext>
            </a:extLst>
          </p:cNvPr>
          <p:cNvSpPr/>
          <p:nvPr/>
        </p:nvSpPr>
        <p:spPr>
          <a:xfrm>
            <a:off x="6746731" y="729666"/>
            <a:ext cx="2124075" cy="57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
            <a:extLst>
              <a:ext uri="{FF2B5EF4-FFF2-40B4-BE49-F238E27FC236}">
                <a16:creationId xmlns:a16="http://schemas.microsoft.com/office/drawing/2014/main" id="{6FB0DD4A-6E3A-7CE4-2297-2EC3BA4830FD}"/>
              </a:ext>
            </a:extLst>
          </p:cNvPr>
          <p:cNvSpPr/>
          <p:nvPr/>
        </p:nvSpPr>
        <p:spPr>
          <a:xfrm>
            <a:off x="3559175" y="5943600"/>
            <a:ext cx="381000" cy="228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descr="Image result for AHIP">
            <a:extLst>
              <a:ext uri="{FF2B5EF4-FFF2-40B4-BE49-F238E27FC236}">
                <a16:creationId xmlns:a16="http://schemas.microsoft.com/office/drawing/2014/main" id="{2F9CDA68-425C-E5D1-0D87-44DD3FC1C171}"/>
              </a:ext>
            </a:extLst>
          </p:cNvP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descr="Image result for elections ahead">
            <a:extLst>
              <a:ext uri="{FF2B5EF4-FFF2-40B4-BE49-F238E27FC236}">
                <a16:creationId xmlns:a16="http://schemas.microsoft.com/office/drawing/2014/main" id="{6E0B58CB-C89F-BE49-ED7C-24D5C6033FB8}"/>
              </a:ext>
            </a:extLst>
          </p:cNvPr>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a:extLst>
              <a:ext uri="{FF2B5EF4-FFF2-40B4-BE49-F238E27FC236}">
                <a16:creationId xmlns:a16="http://schemas.microsoft.com/office/drawing/2014/main" id="{8EBF4B05-AF71-3348-4A05-8FE463D1B1E3}"/>
              </a:ext>
            </a:extLst>
          </p:cNvPr>
          <p:cNvSpPr txBox="1"/>
          <p:nvPr/>
        </p:nvSpPr>
        <p:spPr>
          <a:xfrm>
            <a:off x="0" y="-15768"/>
            <a:ext cx="9144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Arial"/>
                <a:ea typeface="Arial"/>
                <a:cs typeface="Arial"/>
                <a:sym typeface="Arial"/>
              </a:rPr>
              <a:t>June 24, 2024</a:t>
            </a:r>
            <a:endParaRPr dirty="0"/>
          </a:p>
        </p:txBody>
      </p:sp>
      <p:sp>
        <p:nvSpPr>
          <p:cNvPr id="97" name="Google Shape;97;p1">
            <a:extLst>
              <a:ext uri="{FF2B5EF4-FFF2-40B4-BE49-F238E27FC236}">
                <a16:creationId xmlns:a16="http://schemas.microsoft.com/office/drawing/2014/main" id="{D25FE79E-2711-1FE0-DF06-C9A50993D796}"/>
              </a:ext>
            </a:extLst>
          </p:cNvPr>
          <p:cNvSpPr txBox="1"/>
          <p:nvPr/>
        </p:nvSpPr>
        <p:spPr>
          <a:xfrm>
            <a:off x="-63501" y="6430999"/>
            <a:ext cx="2672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Steve Okun 20/09/2020</a:t>
            </a:r>
            <a:endParaRPr sz="1800">
              <a:solidFill>
                <a:schemeClr val="dk1"/>
              </a:solidFill>
              <a:latin typeface="Calibri"/>
              <a:ea typeface="Calibri"/>
              <a:cs typeface="Calibri"/>
              <a:sym typeface="Calibri"/>
            </a:endParaRPr>
          </a:p>
        </p:txBody>
      </p:sp>
      <p:pic>
        <p:nvPicPr>
          <p:cNvPr id="5" name="Picture 4" descr="A group of people posing for a photo&#10;&#10;AI-generated content may be incorrect.">
            <a:extLst>
              <a:ext uri="{FF2B5EF4-FFF2-40B4-BE49-F238E27FC236}">
                <a16:creationId xmlns:a16="http://schemas.microsoft.com/office/drawing/2014/main" id="{22496491-4E51-4D9E-3EAC-3F29C1D1F558}"/>
              </a:ext>
            </a:extLst>
          </p:cNvPr>
          <p:cNvPicPr>
            <a:picLocks noChangeAspect="1"/>
          </p:cNvPicPr>
          <p:nvPr/>
        </p:nvPicPr>
        <p:blipFill>
          <a:blip r:embed="rId3"/>
          <a:stretch>
            <a:fillRect/>
          </a:stretch>
        </p:blipFill>
        <p:spPr>
          <a:xfrm>
            <a:off x="74125" y="2591364"/>
            <a:ext cx="8995750" cy="2318851"/>
          </a:xfrm>
          <a:prstGeom prst="rect">
            <a:avLst/>
          </a:prstGeom>
        </p:spPr>
      </p:pic>
    </p:spTree>
    <p:extLst>
      <p:ext uri="{BB962C8B-B14F-4D97-AF65-F5344CB8AC3E}">
        <p14:creationId xmlns:p14="http://schemas.microsoft.com/office/powerpoint/2010/main" val="37419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795A3-35F0-9CED-842F-3A0240D1020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1DC403C-C3D6-AE77-50A7-3D9638A0D55B}"/>
              </a:ext>
            </a:extLst>
          </p:cNvPr>
          <p:cNvSpPr txBox="1">
            <a:spLocks/>
          </p:cNvSpPr>
          <p:nvPr/>
        </p:nvSpPr>
        <p:spPr>
          <a:xfrm>
            <a:off x="0" y="885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SEA A Magnet Post-Tariffs</a:t>
            </a:r>
          </a:p>
        </p:txBody>
      </p:sp>
      <p:sp>
        <p:nvSpPr>
          <p:cNvPr id="9" name="TextBox 8">
            <a:extLst>
              <a:ext uri="{FF2B5EF4-FFF2-40B4-BE49-F238E27FC236}">
                <a16:creationId xmlns:a16="http://schemas.microsoft.com/office/drawing/2014/main" id="{87895C84-3913-95B7-D458-961352850937}"/>
              </a:ext>
            </a:extLst>
          </p:cNvPr>
          <p:cNvSpPr txBox="1"/>
          <p:nvPr/>
        </p:nvSpPr>
        <p:spPr>
          <a:xfrm>
            <a:off x="179512" y="6386367"/>
            <a:ext cx="8208912"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https://</a:t>
            </a:r>
            <a:r>
              <a:rPr lang="en-US" sz="1200" dirty="0" err="1">
                <a:latin typeface="Arial" panose="020B0604020202020204" pitchFamily="34" charset="0"/>
                <a:cs typeface="Arial" panose="020B0604020202020204" pitchFamily="34" charset="0"/>
              </a:rPr>
              <a:t>www.caixinglobal.com</a:t>
            </a:r>
            <a:r>
              <a:rPr lang="en-US" sz="1200" dirty="0">
                <a:latin typeface="Arial" panose="020B0604020202020204" pitchFamily="34" charset="0"/>
                <a:cs typeface="Arial" panose="020B0604020202020204" pitchFamily="34" charset="0"/>
              </a:rPr>
              <a:t>/2025-01-08/analysis-why-southeast-asia-is-becoming-a-manufacturing-hub-for-chinese-investments-102276740.html</a:t>
            </a:r>
          </a:p>
        </p:txBody>
      </p:sp>
      <p:pic>
        <p:nvPicPr>
          <p:cNvPr id="4" name="Picture 3" descr="A close-up of black text&#10;&#10;Description automatically generated">
            <a:extLst>
              <a:ext uri="{FF2B5EF4-FFF2-40B4-BE49-F238E27FC236}">
                <a16:creationId xmlns:a16="http://schemas.microsoft.com/office/drawing/2014/main" id="{2BFFDF89-52E5-4130-6310-CBFD1A085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45" y="860584"/>
            <a:ext cx="8003977" cy="1739995"/>
          </a:xfrm>
          <a:prstGeom prst="rect">
            <a:avLst/>
          </a:prstGeom>
        </p:spPr>
      </p:pic>
      <p:sp>
        <p:nvSpPr>
          <p:cNvPr id="6" name="TextBox 5">
            <a:extLst>
              <a:ext uri="{FF2B5EF4-FFF2-40B4-BE49-F238E27FC236}">
                <a16:creationId xmlns:a16="http://schemas.microsoft.com/office/drawing/2014/main" id="{A9B2E946-12E1-C61E-9A40-8014CF39C670}"/>
              </a:ext>
            </a:extLst>
          </p:cNvPr>
          <p:cNvSpPr txBox="1"/>
          <p:nvPr/>
        </p:nvSpPr>
        <p:spPr>
          <a:xfrm>
            <a:off x="963811" y="2957006"/>
            <a:ext cx="7344816" cy="2523768"/>
          </a:xfrm>
          <a:prstGeom prst="rect">
            <a:avLst/>
          </a:prstGeom>
          <a:noFill/>
        </p:spPr>
        <p:txBody>
          <a:bodyPr wrap="square">
            <a:spAutoFit/>
          </a:bodyPr>
          <a:lstStyle/>
          <a:p>
            <a:pPr marL="0" marR="0"/>
            <a:r>
              <a:rPr lang="en-US" sz="2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Southeast Asia is becoming a magnet for Chinese companies wanting to relocate their mid-to-upstream supply chain to avoid </a:t>
            </a:r>
            <a:r>
              <a:rPr lang="en-US" sz="2400" kern="100" dirty="0">
                <a:latin typeface="Arial" panose="020B0604020202020204" pitchFamily="34" charset="0"/>
                <a:ea typeface="Aptos" panose="020B0004020202020204" pitchFamily="34" charset="0"/>
                <a:cs typeface="Arial" panose="020B0604020202020204" pitchFamily="34" charset="0"/>
              </a:rPr>
              <a:t>US</a:t>
            </a:r>
            <a:r>
              <a:rPr lang="en-US" sz="2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stricter tariff policies. </a:t>
            </a:r>
          </a:p>
          <a:p>
            <a:pPr marL="0" marR="0"/>
            <a:endParaRPr lang="en-US" kern="100" dirty="0">
              <a:solidFill>
                <a:srgbClr val="000000"/>
              </a:solidFill>
              <a:latin typeface="Lora" pitchFamily="2" charset="77"/>
              <a:ea typeface="Aptos" panose="020B0004020202020204" pitchFamily="34" charset="0"/>
              <a:cs typeface="Times New Roman" panose="02020603050405020304" pitchFamily="18" charset="0"/>
            </a:endParaRPr>
          </a:p>
          <a:p>
            <a:pPr marL="0" marR="0"/>
            <a:r>
              <a:rPr lang="en-US" sz="24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China’s investment in the region is accelerating, particularly among the electronics, automotive and renewable energy sectors.</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278276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D54F-9AFA-8128-593A-0607917FA93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4E44402-DA9D-BF16-3001-ABF41ED795DE}"/>
              </a:ext>
            </a:extLst>
          </p:cNvPr>
          <p:cNvSpPr txBox="1">
            <a:spLocks/>
          </p:cNvSpPr>
          <p:nvPr/>
        </p:nvSpPr>
        <p:spPr>
          <a:xfrm>
            <a:off x="0" y="885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US Trade War Focuses PRC Business on SEA</a:t>
            </a:r>
          </a:p>
        </p:txBody>
      </p:sp>
      <p:sp>
        <p:nvSpPr>
          <p:cNvPr id="9" name="TextBox 8">
            <a:extLst>
              <a:ext uri="{FF2B5EF4-FFF2-40B4-BE49-F238E27FC236}">
                <a16:creationId xmlns:a16="http://schemas.microsoft.com/office/drawing/2014/main" id="{A26CBEFE-CCE8-1F9B-F118-A0584B622496}"/>
              </a:ext>
            </a:extLst>
          </p:cNvPr>
          <p:cNvSpPr txBox="1"/>
          <p:nvPr/>
        </p:nvSpPr>
        <p:spPr>
          <a:xfrm>
            <a:off x="179512" y="6396335"/>
            <a:ext cx="8208912"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https://</a:t>
            </a:r>
            <a:r>
              <a:rPr lang="en-US" sz="1200" dirty="0" err="1">
                <a:latin typeface="Arial" panose="020B0604020202020204" pitchFamily="34" charset="0"/>
                <a:cs typeface="Arial" panose="020B0604020202020204" pitchFamily="34" charset="0"/>
              </a:rPr>
              <a:t>asia.nikkei.com</a:t>
            </a:r>
            <a:r>
              <a:rPr lang="en-US" sz="1200" dirty="0">
                <a:latin typeface="Arial" panose="020B0604020202020204" pitchFamily="34" charset="0"/>
                <a:cs typeface="Arial" panose="020B0604020202020204" pitchFamily="34" charset="0"/>
              </a:rPr>
              <a:t>/Spotlight/ASEAN-Money/Trump-tariffs-shine-spotlight-on-Chinese-targeting-Southeast-Asian-consumers</a:t>
            </a:r>
          </a:p>
        </p:txBody>
      </p:sp>
      <p:pic>
        <p:nvPicPr>
          <p:cNvPr id="5" name="Picture 4" descr="A graph of a graph showing the number of the company's sales&#10;&#10;AI-generated content may be incorrect.">
            <a:extLst>
              <a:ext uri="{FF2B5EF4-FFF2-40B4-BE49-F238E27FC236}">
                <a16:creationId xmlns:a16="http://schemas.microsoft.com/office/drawing/2014/main" id="{9D27BBC2-D96E-8CE9-E7E7-81CFC3DA9339}"/>
              </a:ext>
            </a:extLst>
          </p:cNvPr>
          <p:cNvPicPr>
            <a:picLocks noChangeAspect="1"/>
          </p:cNvPicPr>
          <p:nvPr/>
        </p:nvPicPr>
        <p:blipFill>
          <a:blip r:embed="rId3"/>
          <a:stretch>
            <a:fillRect/>
          </a:stretch>
        </p:blipFill>
        <p:spPr>
          <a:xfrm>
            <a:off x="2124213" y="598887"/>
            <a:ext cx="5412531" cy="2591411"/>
          </a:xfrm>
          <a:prstGeom prst="rect">
            <a:avLst/>
          </a:prstGeom>
        </p:spPr>
      </p:pic>
      <p:pic>
        <p:nvPicPr>
          <p:cNvPr id="11" name="Picture 10" descr="A graph with blue and green bars&#10;&#10;AI-generated content may be incorrect.">
            <a:extLst>
              <a:ext uri="{FF2B5EF4-FFF2-40B4-BE49-F238E27FC236}">
                <a16:creationId xmlns:a16="http://schemas.microsoft.com/office/drawing/2014/main" id="{E3051D02-B952-8BA5-E7E9-69D1D89C8C57}"/>
              </a:ext>
            </a:extLst>
          </p:cNvPr>
          <p:cNvPicPr>
            <a:picLocks noChangeAspect="1"/>
          </p:cNvPicPr>
          <p:nvPr/>
        </p:nvPicPr>
        <p:blipFill>
          <a:blip r:embed="rId4"/>
          <a:stretch>
            <a:fillRect/>
          </a:stretch>
        </p:blipFill>
        <p:spPr>
          <a:xfrm>
            <a:off x="2124213" y="3429000"/>
            <a:ext cx="5159456" cy="2718665"/>
          </a:xfrm>
          <a:prstGeom prst="rect">
            <a:avLst/>
          </a:prstGeom>
        </p:spPr>
      </p:pic>
    </p:spTree>
    <p:extLst>
      <p:ext uri="{BB962C8B-B14F-4D97-AF65-F5344CB8AC3E}">
        <p14:creationId xmlns:p14="http://schemas.microsoft.com/office/powerpoint/2010/main" val="221435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7933-B7F9-7787-26EE-0955CE3B54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897F9CD-3DC4-09DE-DCF2-AC13A1D83593}"/>
              </a:ext>
            </a:extLst>
          </p:cNvPr>
          <p:cNvSpPr txBox="1">
            <a:spLocks/>
          </p:cNvSpPr>
          <p:nvPr/>
        </p:nvSpPr>
        <p:spPr>
          <a:xfrm>
            <a:off x="0" y="885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This Won’t Work When National Security And Trade Collide</a:t>
            </a:r>
          </a:p>
        </p:txBody>
      </p:sp>
      <p:pic>
        <p:nvPicPr>
          <p:cNvPr id="8" name="Picture 7" descr="Close-up of a red and white sticker with a corner curled up&#10;&#10;Description automatically generated">
            <a:extLst>
              <a:ext uri="{FF2B5EF4-FFF2-40B4-BE49-F238E27FC236}">
                <a16:creationId xmlns:a16="http://schemas.microsoft.com/office/drawing/2014/main" id="{C2EC8E45-1D8D-64BE-24C2-97A82DCA6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04" y="823592"/>
            <a:ext cx="7428989" cy="4412866"/>
          </a:xfrm>
          <a:prstGeom prst="rect">
            <a:avLst/>
          </a:prstGeom>
        </p:spPr>
      </p:pic>
      <p:sp>
        <p:nvSpPr>
          <p:cNvPr id="2" name="TextBox 1">
            <a:extLst>
              <a:ext uri="{FF2B5EF4-FFF2-40B4-BE49-F238E27FC236}">
                <a16:creationId xmlns:a16="http://schemas.microsoft.com/office/drawing/2014/main" id="{9E28BDC8-4618-848A-E3C1-C3E0216FE5FE}"/>
              </a:ext>
            </a:extLst>
          </p:cNvPr>
          <p:cNvSpPr txBox="1"/>
          <p:nvPr/>
        </p:nvSpPr>
        <p:spPr>
          <a:xfrm>
            <a:off x="719572" y="5236458"/>
            <a:ext cx="7704856" cy="1569660"/>
          </a:xfrm>
          <a:prstGeom prst="rect">
            <a:avLst/>
          </a:prstGeom>
          <a:noFill/>
        </p:spPr>
        <p:txBody>
          <a:bodyPr wrap="square">
            <a:spAutoFit/>
          </a:bodyPr>
          <a:lstStyle/>
          <a:p>
            <a:pPr algn="ctr"/>
            <a:r>
              <a:rPr lang="en-US" sz="3200" dirty="0">
                <a:solidFill>
                  <a:srgbClr val="FF0000"/>
                </a:solidFill>
                <a:latin typeface="Arial" panose="020B0604020202020204" pitchFamily="34" charset="0"/>
                <a:cs typeface="Arial" panose="020B0604020202020204" pitchFamily="34" charset="0"/>
              </a:rPr>
              <a:t>S</a:t>
            </a:r>
            <a:r>
              <a:rPr lang="en-US" sz="3200" dirty="0">
                <a:solidFill>
                  <a:srgbClr val="FF0000"/>
                </a:solidFill>
                <a:effectLst/>
                <a:latin typeface="Arial" panose="020B0604020202020204" pitchFamily="34" charset="0"/>
                <a:cs typeface="Arial" panose="020B0604020202020204" pitchFamily="34" charset="0"/>
              </a:rPr>
              <a:t>upply Chains: China +1</a:t>
            </a:r>
          </a:p>
          <a:p>
            <a:pPr algn="ctr"/>
            <a:r>
              <a:rPr lang="en-US" sz="3200" dirty="0">
                <a:solidFill>
                  <a:srgbClr val="FF0000"/>
                </a:solidFill>
                <a:latin typeface="Arial" panose="020B0604020202020204" pitchFamily="34" charset="0"/>
                <a:cs typeface="Arial" panose="020B0604020202020204" pitchFamily="34" charset="0"/>
              </a:rPr>
              <a:t>Tariffs: China +1</a:t>
            </a:r>
            <a:endParaRPr lang="en-US" sz="3200" dirty="0">
              <a:solidFill>
                <a:srgbClr val="FF0000"/>
              </a:solidFill>
              <a:effectLst/>
              <a:latin typeface="Arial" panose="020B0604020202020204" pitchFamily="34" charset="0"/>
              <a:cs typeface="Arial" panose="020B0604020202020204" pitchFamily="34" charset="0"/>
            </a:endParaRPr>
          </a:p>
          <a:p>
            <a:pPr algn="ctr"/>
            <a:r>
              <a:rPr lang="en-US" sz="3200" dirty="0">
                <a:solidFill>
                  <a:srgbClr val="FF0000"/>
                </a:solidFill>
                <a:effectLst/>
                <a:latin typeface="Arial" panose="020B0604020202020204" pitchFamily="34" charset="0"/>
                <a:cs typeface="Arial" panose="020B0604020202020204" pitchFamily="34" charset="0"/>
              </a:rPr>
              <a:t>Investment Restrictions: China  + 1</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71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9217-4831-3C86-4504-8CAEFAC0926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031A9A8-343B-875B-4E7F-274D63B1865F}"/>
              </a:ext>
            </a:extLst>
          </p:cNvPr>
          <p:cNvSpPr txBox="1">
            <a:spLocks/>
          </p:cNvSpPr>
          <p:nvPr/>
        </p:nvSpPr>
        <p:spPr>
          <a:xfrm>
            <a:off x="0" y="885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Liberation Day Tariffs on SE Asia</a:t>
            </a:r>
          </a:p>
        </p:txBody>
      </p:sp>
      <p:pic>
        <p:nvPicPr>
          <p:cNvPr id="2050" name="Picture 2" descr="Are Trump Asia tariffs a 'full-frontal assault' on China?">
            <a:extLst>
              <a:ext uri="{FF2B5EF4-FFF2-40B4-BE49-F238E27FC236}">
                <a16:creationId xmlns:a16="http://schemas.microsoft.com/office/drawing/2014/main" id="{A54031B4-47B3-8ED4-1BB0-3F75EA478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9" y="2287374"/>
            <a:ext cx="4059113" cy="22832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36D807D-4A57-D1A6-26E3-5005D3DBA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533" y="811923"/>
            <a:ext cx="4371038" cy="546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8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117B-AB50-9654-9CE3-2EDCD2FCC00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DBCE16-9E06-32E2-6170-3164829CF54C}"/>
              </a:ext>
            </a:extLst>
          </p:cNvPr>
          <p:cNvSpPr txBox="1">
            <a:spLocks/>
          </p:cNvSpPr>
          <p:nvPr/>
        </p:nvSpPr>
        <p:spPr>
          <a:xfrm>
            <a:off x="0"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Changing Definition of Tariff Circumvention</a:t>
            </a:r>
          </a:p>
        </p:txBody>
      </p:sp>
      <p:pic>
        <p:nvPicPr>
          <p:cNvPr id="9" name="Picture 8" descr="A person in a suit and tie&#10;&#10;Description automatically generated">
            <a:extLst>
              <a:ext uri="{FF2B5EF4-FFF2-40B4-BE49-F238E27FC236}">
                <a16:creationId xmlns:a16="http://schemas.microsoft.com/office/drawing/2014/main" id="{BD877F96-AE5D-1D29-984B-3548CA3E7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37859"/>
            <a:ext cx="2036103" cy="1954659"/>
          </a:xfrm>
          <a:prstGeom prst="rect">
            <a:avLst/>
          </a:prstGeom>
        </p:spPr>
      </p:pic>
      <p:pic>
        <p:nvPicPr>
          <p:cNvPr id="13" name="Picture 12" descr="A collage of men sitting in chairs&#10;&#10;Description automatically generated">
            <a:extLst>
              <a:ext uri="{FF2B5EF4-FFF2-40B4-BE49-F238E27FC236}">
                <a16:creationId xmlns:a16="http://schemas.microsoft.com/office/drawing/2014/main" id="{060E3E9E-91E0-C626-7D41-3347F5D2F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488" y="3268318"/>
            <a:ext cx="6341056" cy="3107370"/>
          </a:xfrm>
          <a:prstGeom prst="rect">
            <a:avLst/>
          </a:prstGeom>
        </p:spPr>
      </p:pic>
      <p:sp>
        <p:nvSpPr>
          <p:cNvPr id="15" name="TextBox 14">
            <a:extLst>
              <a:ext uri="{FF2B5EF4-FFF2-40B4-BE49-F238E27FC236}">
                <a16:creationId xmlns:a16="http://schemas.microsoft.com/office/drawing/2014/main" id="{D5447D49-770C-5CE4-3DFA-633FED1EBC59}"/>
              </a:ext>
            </a:extLst>
          </p:cNvPr>
          <p:cNvSpPr txBox="1"/>
          <p:nvPr/>
        </p:nvSpPr>
        <p:spPr>
          <a:xfrm>
            <a:off x="0" y="6439903"/>
            <a:ext cx="8064896"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Source: </a:t>
            </a:r>
            <a:r>
              <a:rPr lang="en-US" sz="1200" dirty="0">
                <a:latin typeface="Arial" panose="020B0604020202020204" pitchFamily="34" charset="0"/>
                <a:cs typeface="Arial" panose="020B0604020202020204" pitchFamily="34" charset="0"/>
                <a:hlinkClick r:id="rId5"/>
              </a:rPr>
              <a:t>https://www.reuters.com/markets/malaysia-urges-chinese-firms-avoid-using-it-dodge-us-tariffs-2024-12-02/</a:t>
            </a:r>
            <a:r>
              <a:rPr lang="en-US" sz="1200" dirty="0">
                <a:latin typeface="Arial" panose="020B0604020202020204" pitchFamily="34" charset="0"/>
                <a:cs typeface="Arial" panose="020B0604020202020204" pitchFamily="34" charset="0"/>
              </a:rPr>
              <a:t>; Dep Trade  Min Liew Chin Tong</a:t>
            </a:r>
          </a:p>
        </p:txBody>
      </p:sp>
      <p:sp>
        <p:nvSpPr>
          <p:cNvPr id="4" name="TextBox 3">
            <a:extLst>
              <a:ext uri="{FF2B5EF4-FFF2-40B4-BE49-F238E27FC236}">
                <a16:creationId xmlns:a16="http://schemas.microsoft.com/office/drawing/2014/main" id="{FC6B806C-67F7-AF5C-AFB3-D955B1040AA7}"/>
              </a:ext>
            </a:extLst>
          </p:cNvPr>
          <p:cNvSpPr txBox="1"/>
          <p:nvPr/>
        </p:nvSpPr>
        <p:spPr>
          <a:xfrm>
            <a:off x="2463428" y="957703"/>
            <a:ext cx="6660232" cy="1938992"/>
          </a:xfrm>
          <a:prstGeom prst="rect">
            <a:avLst/>
          </a:prstGeom>
          <a:noFill/>
        </p:spPr>
        <p:txBody>
          <a:bodyPr wrap="square">
            <a:spAutoFit/>
          </a:bodyPr>
          <a:lstStyle/>
          <a:p>
            <a:pPr marL="0" marR="0"/>
            <a:r>
              <a:rPr lang="en-US" sz="2400" dirty="0">
                <a:effectLst/>
                <a:latin typeface="Arial" panose="020B0604020202020204" pitchFamily="34" charset="0"/>
                <a:ea typeface="Times New Roman" panose="02020603050405020304" pitchFamily="18" charset="0"/>
                <a:cs typeface="Arial" panose="020B0604020202020204" pitchFamily="34" charset="0"/>
              </a:rPr>
              <a:t>“Section 301 may need to be modified to prevent third-country workarounds by extending the effect of the measures to imports from Chinese headquartered companies or adjusting the rule of origin for goods.”</a:t>
            </a:r>
          </a:p>
        </p:txBody>
      </p:sp>
    </p:spTree>
    <p:extLst>
      <p:ext uri="{BB962C8B-B14F-4D97-AF65-F5344CB8AC3E}">
        <p14:creationId xmlns:p14="http://schemas.microsoft.com/office/powerpoint/2010/main" val="13433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D48A-1C0B-97CF-673F-51D86152305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8EA491A-E5D5-7767-EBEC-344FFB5D4993}"/>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Strategic Decoupling in Action</a:t>
            </a:r>
          </a:p>
        </p:txBody>
      </p:sp>
      <p:pic>
        <p:nvPicPr>
          <p:cNvPr id="5" name="Picture 4" descr="A close-up of a sign&#10;&#10;AI-generated content may be incorrect.">
            <a:extLst>
              <a:ext uri="{FF2B5EF4-FFF2-40B4-BE49-F238E27FC236}">
                <a16:creationId xmlns:a16="http://schemas.microsoft.com/office/drawing/2014/main" id="{C85FDA15-706E-20E2-E003-62F51D93FB0F}"/>
              </a:ext>
            </a:extLst>
          </p:cNvPr>
          <p:cNvPicPr>
            <a:picLocks noChangeAspect="1"/>
          </p:cNvPicPr>
          <p:nvPr/>
        </p:nvPicPr>
        <p:blipFill>
          <a:blip r:embed="rId3"/>
          <a:stretch>
            <a:fillRect/>
          </a:stretch>
        </p:blipFill>
        <p:spPr>
          <a:xfrm>
            <a:off x="685799" y="590705"/>
            <a:ext cx="7772400" cy="1320274"/>
          </a:xfrm>
          <a:prstGeom prst="rect">
            <a:avLst/>
          </a:prstGeom>
        </p:spPr>
      </p:pic>
      <p:sp>
        <p:nvSpPr>
          <p:cNvPr id="7" name="TextBox 6">
            <a:extLst>
              <a:ext uri="{FF2B5EF4-FFF2-40B4-BE49-F238E27FC236}">
                <a16:creationId xmlns:a16="http://schemas.microsoft.com/office/drawing/2014/main" id="{0C17338D-5992-15C2-79F4-D87A7F8E83F7}"/>
              </a:ext>
            </a:extLst>
          </p:cNvPr>
          <p:cNvSpPr txBox="1"/>
          <p:nvPr/>
        </p:nvSpPr>
        <p:spPr>
          <a:xfrm>
            <a:off x="149772" y="6219203"/>
            <a:ext cx="8844455" cy="523220"/>
          </a:xfrm>
          <a:prstGeom prst="rect">
            <a:avLst/>
          </a:prstGeom>
          <a:noFill/>
        </p:spPr>
        <p:txBody>
          <a:bodyPr wrap="square">
            <a:spAutoFit/>
          </a:bodyPr>
          <a:lstStyle/>
          <a:p>
            <a:r>
              <a:rPr lang="en-US" dirty="0"/>
              <a:t>Source: </a:t>
            </a:r>
            <a:r>
              <a:rPr lang="en-US" dirty="0">
                <a:hlinkClick r:id="rId4"/>
              </a:rPr>
              <a:t>https://www.reuters.com/world/china/us-pushes-vietnam-decouple-chinese-tech-sources-say-2025-06-16/#</a:t>
            </a:r>
            <a:endParaRPr lang="en-US" dirty="0"/>
          </a:p>
        </p:txBody>
      </p:sp>
      <p:sp>
        <p:nvSpPr>
          <p:cNvPr id="10" name="TextBox 9">
            <a:extLst>
              <a:ext uri="{FF2B5EF4-FFF2-40B4-BE49-F238E27FC236}">
                <a16:creationId xmlns:a16="http://schemas.microsoft.com/office/drawing/2014/main" id="{775ACF99-03C2-FE4B-E02F-E430657A9B9D}"/>
              </a:ext>
            </a:extLst>
          </p:cNvPr>
          <p:cNvSpPr txBox="1"/>
          <p:nvPr/>
        </p:nvSpPr>
        <p:spPr>
          <a:xfrm>
            <a:off x="840828" y="2168242"/>
            <a:ext cx="7504386" cy="3785652"/>
          </a:xfrm>
          <a:prstGeom prst="rect">
            <a:avLst/>
          </a:prstGeom>
          <a:noFill/>
        </p:spPr>
        <p:txBody>
          <a:bodyPr wrap="square">
            <a:spAutoFit/>
          </a:bodyPr>
          <a:lstStyle/>
          <a:p>
            <a:r>
              <a:rPr lang="en-US" sz="2000" dirty="0"/>
              <a:t>To avoid 46% tariffs which could significantly limit access for Vietnam-made goods to their main market and upend the Communist-run country's export-oriented growth model:</a:t>
            </a:r>
          </a:p>
          <a:p>
            <a:endParaRPr lang="en-US" sz="2000" dirty="0"/>
          </a:p>
          <a:p>
            <a:r>
              <a:rPr lang="en-US" sz="2000" dirty="0"/>
              <a:t>Vietnam has been asked "to reduce its dependency on Chinese high-tech. That is part of the restructuring of supply chains and would in turn reduce U.S. dependency on Chinese components." </a:t>
            </a:r>
          </a:p>
          <a:p>
            <a:endParaRPr lang="en-US" sz="2000" dirty="0"/>
          </a:p>
          <a:p>
            <a:r>
              <a:rPr lang="en-US" sz="2000" dirty="0">
                <a:solidFill>
                  <a:srgbClr val="FF0000"/>
                </a:solidFill>
              </a:rPr>
              <a:t>The ultimate objective is to speed up U.S. decoupling from Chinese high-tech while increasing Vietnam's industrial capacity</a:t>
            </a:r>
            <a:r>
              <a:rPr lang="en-US" sz="2000" dirty="0"/>
              <a:t>, citing VR devices as an example of Vietnam-assembled products that are too dependent on Chinese technology.</a:t>
            </a:r>
          </a:p>
        </p:txBody>
      </p:sp>
    </p:spTree>
    <p:extLst>
      <p:ext uri="{BB962C8B-B14F-4D97-AF65-F5344CB8AC3E}">
        <p14:creationId xmlns:p14="http://schemas.microsoft.com/office/powerpoint/2010/main" val="12758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60B27-B96E-A61C-DCDC-ACC5BFA23A5E}"/>
            </a:ext>
          </a:extLst>
        </p:cNvPr>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87A475F1-C4CD-4CE8-4574-A83406CC1237}"/>
              </a:ext>
            </a:extLst>
          </p:cNvPr>
          <p:cNvPicPr>
            <a:picLocks noChangeAspect="1"/>
          </p:cNvPicPr>
          <p:nvPr/>
        </p:nvPicPr>
        <p:blipFill>
          <a:blip r:embed="rId2"/>
          <a:stretch>
            <a:fillRect/>
          </a:stretch>
        </p:blipFill>
        <p:spPr>
          <a:xfrm>
            <a:off x="23639" y="1452809"/>
            <a:ext cx="9096722" cy="4506556"/>
          </a:xfrm>
          <a:prstGeom prst="rect">
            <a:avLst/>
          </a:prstGeom>
        </p:spPr>
      </p:pic>
      <p:sp>
        <p:nvSpPr>
          <p:cNvPr id="4" name="Title 1">
            <a:extLst>
              <a:ext uri="{FF2B5EF4-FFF2-40B4-BE49-F238E27FC236}">
                <a16:creationId xmlns:a16="http://schemas.microsoft.com/office/drawing/2014/main" id="{AF63363D-0B6A-E31C-8624-F99FB4D3F71D}"/>
              </a:ext>
            </a:extLst>
          </p:cNvPr>
          <p:cNvSpPr txBox="1">
            <a:spLocks/>
          </p:cNvSpPr>
          <p:nvPr/>
        </p:nvSpPr>
        <p:spPr>
          <a:xfrm>
            <a:off x="0" y="12092"/>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Can Tariffs Accomplish Both?</a:t>
            </a:r>
          </a:p>
        </p:txBody>
      </p:sp>
      <p:sp>
        <p:nvSpPr>
          <p:cNvPr id="2" name="TextBox 1">
            <a:extLst>
              <a:ext uri="{FF2B5EF4-FFF2-40B4-BE49-F238E27FC236}">
                <a16:creationId xmlns:a16="http://schemas.microsoft.com/office/drawing/2014/main" id="{40439F52-6AE8-AA50-992B-FDA742CE7990}"/>
              </a:ext>
            </a:extLst>
          </p:cNvPr>
          <p:cNvSpPr txBox="1"/>
          <p:nvPr/>
        </p:nvSpPr>
        <p:spPr>
          <a:xfrm>
            <a:off x="951185" y="648901"/>
            <a:ext cx="7824953" cy="461665"/>
          </a:xfrm>
          <a:prstGeom prst="rect">
            <a:avLst/>
          </a:prstGeom>
          <a:noFill/>
        </p:spPr>
        <p:txBody>
          <a:bodyPr wrap="square" rtlCol="0">
            <a:spAutoFit/>
          </a:bodyPr>
          <a:lstStyle/>
          <a:p>
            <a:r>
              <a:rPr lang="en-US" sz="2400" dirty="0"/>
              <a:t>Is </a:t>
            </a:r>
            <a:r>
              <a:rPr lang="en-US" sz="2400" i="1" dirty="0"/>
              <a:t>and </a:t>
            </a:r>
            <a:r>
              <a:rPr lang="en-US" sz="2400" dirty="0"/>
              <a:t>possible for “US for US" and “US for World”</a:t>
            </a:r>
          </a:p>
        </p:txBody>
      </p:sp>
    </p:spTree>
    <p:extLst>
      <p:ext uri="{BB962C8B-B14F-4D97-AF65-F5344CB8AC3E}">
        <p14:creationId xmlns:p14="http://schemas.microsoft.com/office/powerpoint/2010/main" val="2280220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788CBC-71F0-63FF-1796-F897C6D44B01}"/>
              </a:ext>
            </a:extLst>
          </p:cNvPr>
          <p:cNvSpPr txBox="1">
            <a:spLocks/>
          </p:cNvSpPr>
          <p:nvPr/>
        </p:nvSpPr>
        <p:spPr>
          <a:xfrm>
            <a:off x="0" y="12092"/>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Non-Tariff Barriers Significant Issue</a:t>
            </a:r>
          </a:p>
        </p:txBody>
      </p:sp>
      <p:sp>
        <p:nvSpPr>
          <p:cNvPr id="10" name="TextBox 9">
            <a:extLst>
              <a:ext uri="{FF2B5EF4-FFF2-40B4-BE49-F238E27FC236}">
                <a16:creationId xmlns:a16="http://schemas.microsoft.com/office/drawing/2014/main" id="{28BC2E8D-3116-0A46-F329-95CA5E31310F}"/>
              </a:ext>
            </a:extLst>
          </p:cNvPr>
          <p:cNvSpPr txBox="1"/>
          <p:nvPr/>
        </p:nvSpPr>
        <p:spPr>
          <a:xfrm>
            <a:off x="2728225" y="550654"/>
            <a:ext cx="6101876" cy="3693319"/>
          </a:xfrm>
          <a:prstGeom prst="rect">
            <a:avLst/>
          </a:prstGeom>
          <a:noFill/>
        </p:spPr>
        <p:txBody>
          <a:bodyPr wrap="square">
            <a:spAutoFit/>
          </a:bodyPr>
          <a:lstStyle/>
          <a:p>
            <a:r>
              <a:rPr lang="en-US" sz="1800" dirty="0">
                <a:effectLst/>
                <a:latin typeface="Arial" panose="020B0604020202020204" pitchFamily="34" charset="0"/>
                <a:cs typeface="Arial" panose="020B0604020202020204" pitchFamily="34" charset="0"/>
              </a:rPr>
              <a:t>Licensing, Testing, and Certification Requirements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Restrictions on Business Scope and Market Access</a:t>
            </a:r>
          </a:p>
          <a:p>
            <a:endParaRPr lang="en-US" sz="1800" dirty="0">
              <a:effectLst/>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Legal and Regulatory Burdens on Imports</a:t>
            </a:r>
          </a:p>
          <a:p>
            <a:endParaRPr lang="en-US" sz="1800" dirty="0">
              <a:effectLst/>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Payment Risk and Delays</a:t>
            </a:r>
          </a:p>
          <a:p>
            <a:endParaRPr lang="en-US" sz="1800" dirty="0">
              <a:effectLst/>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Digital Services and IP Protection</a:t>
            </a:r>
          </a:p>
          <a:p>
            <a:endParaRPr lang="en-US" sz="1800" dirty="0">
              <a:effectLst/>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Movement of People</a:t>
            </a:r>
          </a:p>
          <a:p>
            <a:endParaRPr lang="en-US" sz="1800" dirty="0">
              <a:effectLst/>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Restrictions on Movement of Capital</a:t>
            </a:r>
          </a:p>
        </p:txBody>
      </p:sp>
      <p:pic>
        <p:nvPicPr>
          <p:cNvPr id="12" name="Picture 11" descr="A circle with a flag and a star&#10;&#10;AI-generated content may be incorrect.">
            <a:extLst>
              <a:ext uri="{FF2B5EF4-FFF2-40B4-BE49-F238E27FC236}">
                <a16:creationId xmlns:a16="http://schemas.microsoft.com/office/drawing/2014/main" id="{26AC31DA-87AE-7601-A1D1-4D1EEC944FCC}"/>
              </a:ext>
            </a:extLst>
          </p:cNvPr>
          <p:cNvPicPr>
            <a:picLocks noChangeAspect="1"/>
          </p:cNvPicPr>
          <p:nvPr/>
        </p:nvPicPr>
        <p:blipFill>
          <a:blip r:embed="rId3"/>
          <a:stretch>
            <a:fillRect/>
          </a:stretch>
        </p:blipFill>
        <p:spPr>
          <a:xfrm>
            <a:off x="183434" y="1544438"/>
            <a:ext cx="2067120" cy="1839386"/>
          </a:xfrm>
          <a:prstGeom prst="rect">
            <a:avLst/>
          </a:prstGeom>
        </p:spPr>
      </p:pic>
      <p:sp>
        <p:nvSpPr>
          <p:cNvPr id="14" name="TextBox 13">
            <a:extLst>
              <a:ext uri="{FF2B5EF4-FFF2-40B4-BE49-F238E27FC236}">
                <a16:creationId xmlns:a16="http://schemas.microsoft.com/office/drawing/2014/main" id="{DC61238B-6D16-7EA7-9A44-C772BD380079}"/>
              </a:ext>
            </a:extLst>
          </p:cNvPr>
          <p:cNvSpPr txBox="1"/>
          <p:nvPr/>
        </p:nvSpPr>
        <p:spPr>
          <a:xfrm>
            <a:off x="313900" y="4243973"/>
            <a:ext cx="8516202" cy="1754326"/>
          </a:xfrm>
          <a:prstGeom prst="rect">
            <a:avLst/>
          </a:prstGeom>
          <a:noFill/>
        </p:spPr>
        <p:txBody>
          <a:bodyPr wrap="square">
            <a:spAutoFit/>
          </a:bodyPr>
          <a:lstStyle/>
          <a:p>
            <a:r>
              <a:rPr lang="en-US" sz="1800" dirty="0"/>
              <a:t>Transferring money out of Vietnam is complex, costly, and time-consuming.</a:t>
            </a:r>
          </a:p>
          <a:p>
            <a:r>
              <a:rPr lang="en-US" sz="1800" dirty="0"/>
              <a:t>Requirements go beyond AML and appear to function as informal capital controls.</a:t>
            </a:r>
          </a:p>
          <a:p>
            <a:endParaRPr lang="en-US" sz="1800" dirty="0"/>
          </a:p>
          <a:p>
            <a:r>
              <a:rPr lang="en-US" sz="1800" dirty="0"/>
              <a:t>Customs often apply the Harmonized System codes that carry the highest tariff regardless of actual product description or classification. Importers are required to pay the higher duty, creating financial strain.</a:t>
            </a:r>
          </a:p>
        </p:txBody>
      </p:sp>
      <p:sp>
        <p:nvSpPr>
          <p:cNvPr id="15" name="TextBox 14">
            <a:extLst>
              <a:ext uri="{FF2B5EF4-FFF2-40B4-BE49-F238E27FC236}">
                <a16:creationId xmlns:a16="http://schemas.microsoft.com/office/drawing/2014/main" id="{EDA33156-C14C-2FFA-3F3B-CF87E3C579F8}"/>
              </a:ext>
            </a:extLst>
          </p:cNvPr>
          <p:cNvSpPr txBox="1"/>
          <p:nvPr/>
        </p:nvSpPr>
        <p:spPr>
          <a:xfrm>
            <a:off x="388883" y="6076513"/>
            <a:ext cx="8441218" cy="461665"/>
          </a:xfrm>
          <a:prstGeom prst="rect">
            <a:avLst/>
          </a:prstGeom>
          <a:noFill/>
        </p:spPr>
        <p:txBody>
          <a:bodyPr wrap="square" rtlCol="0">
            <a:spAutoFit/>
          </a:bodyPr>
          <a:lstStyle/>
          <a:p>
            <a:r>
              <a:rPr lang="en-US" sz="2400" i="1" dirty="0">
                <a:solidFill>
                  <a:srgbClr val="FF0000"/>
                </a:solidFill>
              </a:rPr>
              <a:t>US Industrial Base Needs to Export – Need to Reduce NTBs</a:t>
            </a:r>
          </a:p>
        </p:txBody>
      </p:sp>
    </p:spTree>
    <p:extLst>
      <p:ext uri="{BB962C8B-B14F-4D97-AF65-F5344CB8AC3E}">
        <p14:creationId xmlns:p14="http://schemas.microsoft.com/office/powerpoint/2010/main" val="35722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A1A86-2FE7-E3ED-065B-1255C74E178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BBA19E7-B0D8-7CE5-C90E-5ECDAB5FD19D}"/>
              </a:ext>
            </a:extLst>
          </p:cNvPr>
          <p:cNvSpPr txBox="1">
            <a:spLocks/>
          </p:cNvSpPr>
          <p:nvPr/>
        </p:nvSpPr>
        <p:spPr>
          <a:xfrm>
            <a:off x="-2382" y="0"/>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Post July 9: Business and Investors Need Certainty</a:t>
            </a:r>
            <a:endParaRPr lang="en-US" sz="24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C13629-AB46-8619-1EBE-63CC2B2FAD16}"/>
              </a:ext>
            </a:extLst>
          </p:cNvPr>
          <p:cNvSpPr txBox="1"/>
          <p:nvPr/>
        </p:nvSpPr>
        <p:spPr>
          <a:xfrm>
            <a:off x="251520" y="659011"/>
            <a:ext cx="12906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Totally</a:t>
            </a:r>
          </a:p>
        </p:txBody>
      </p:sp>
      <p:sp>
        <p:nvSpPr>
          <p:cNvPr id="5" name="TextBox 4">
            <a:extLst>
              <a:ext uri="{FF2B5EF4-FFF2-40B4-BE49-F238E27FC236}">
                <a16:creationId xmlns:a16="http://schemas.microsoft.com/office/drawing/2014/main" id="{3F0754AC-1E50-938D-63E4-E0A827B07FC6}"/>
              </a:ext>
            </a:extLst>
          </p:cNvPr>
          <p:cNvSpPr txBox="1"/>
          <p:nvPr/>
        </p:nvSpPr>
        <p:spPr>
          <a:xfrm>
            <a:off x="302217" y="1428821"/>
            <a:ext cx="170400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Arbitrary</a:t>
            </a:r>
          </a:p>
        </p:txBody>
      </p:sp>
      <p:sp>
        <p:nvSpPr>
          <p:cNvPr id="6" name="TextBox 5">
            <a:extLst>
              <a:ext uri="{FF2B5EF4-FFF2-40B4-BE49-F238E27FC236}">
                <a16:creationId xmlns:a16="http://schemas.microsoft.com/office/drawing/2014/main" id="{9283E6CE-64EE-1F17-61B8-AE00B7D70184}"/>
              </a:ext>
            </a:extLst>
          </p:cNvPr>
          <p:cNvSpPr txBox="1"/>
          <p:nvPr/>
        </p:nvSpPr>
        <p:spPr>
          <a:xfrm>
            <a:off x="302217" y="2198631"/>
            <a:ext cx="12906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Rules</a:t>
            </a:r>
          </a:p>
        </p:txBody>
      </p:sp>
      <p:sp>
        <p:nvSpPr>
          <p:cNvPr id="7" name="TextBox 6">
            <a:extLst>
              <a:ext uri="{FF2B5EF4-FFF2-40B4-BE49-F238E27FC236}">
                <a16:creationId xmlns:a16="http://schemas.microsoft.com/office/drawing/2014/main" id="{5B348A36-94B9-14DB-4754-516ACF9291AA}"/>
              </a:ext>
            </a:extLst>
          </p:cNvPr>
          <p:cNvSpPr txBox="1"/>
          <p:nvPr/>
        </p:nvSpPr>
        <p:spPr>
          <a:xfrm>
            <a:off x="302217" y="3027887"/>
            <a:ext cx="170400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Inspiring</a:t>
            </a:r>
          </a:p>
        </p:txBody>
      </p:sp>
      <p:sp>
        <p:nvSpPr>
          <p:cNvPr id="8" name="TextBox 7">
            <a:extLst>
              <a:ext uri="{FF2B5EF4-FFF2-40B4-BE49-F238E27FC236}">
                <a16:creationId xmlns:a16="http://schemas.microsoft.com/office/drawing/2014/main" id="{C834CAD3-BA88-F152-018E-C2F3433201A9}"/>
              </a:ext>
            </a:extLst>
          </p:cNvPr>
          <p:cNvSpPr txBox="1"/>
          <p:nvPr/>
        </p:nvSpPr>
        <p:spPr>
          <a:xfrm>
            <a:off x="302217" y="3867218"/>
            <a:ext cx="212091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Frustration</a:t>
            </a:r>
          </a:p>
        </p:txBody>
      </p:sp>
      <p:sp>
        <p:nvSpPr>
          <p:cNvPr id="9" name="TextBox 8">
            <a:extLst>
              <a:ext uri="{FF2B5EF4-FFF2-40B4-BE49-F238E27FC236}">
                <a16:creationId xmlns:a16="http://schemas.microsoft.com/office/drawing/2014/main" id="{7FE11A2D-0B32-3195-DE3B-B3BCFE5744D8}"/>
              </a:ext>
            </a:extLst>
          </p:cNvPr>
          <p:cNvSpPr txBox="1"/>
          <p:nvPr/>
        </p:nvSpPr>
        <p:spPr>
          <a:xfrm>
            <a:off x="302217" y="4706549"/>
            <a:ext cx="12906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Fear</a:t>
            </a:r>
          </a:p>
        </p:txBody>
      </p:sp>
      <p:sp>
        <p:nvSpPr>
          <p:cNvPr id="10" name="TextBox 9">
            <a:extLst>
              <a:ext uri="{FF2B5EF4-FFF2-40B4-BE49-F238E27FC236}">
                <a16:creationId xmlns:a16="http://schemas.microsoft.com/office/drawing/2014/main" id="{89A70187-D62F-4ACA-9F78-6953BDB04475}"/>
              </a:ext>
            </a:extLst>
          </p:cNvPr>
          <p:cNvSpPr txBox="1"/>
          <p:nvPr/>
        </p:nvSpPr>
        <p:spPr>
          <a:xfrm>
            <a:off x="4382814" y="1692166"/>
            <a:ext cx="184731" cy="307777"/>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DE920EB-801A-2708-3688-F92DBEA34366}"/>
              </a:ext>
            </a:extLst>
          </p:cNvPr>
          <p:cNvSpPr txBox="1"/>
          <p:nvPr/>
        </p:nvSpPr>
        <p:spPr>
          <a:xfrm>
            <a:off x="2914534" y="2574041"/>
            <a:ext cx="5654565" cy="1938992"/>
          </a:xfrm>
          <a:prstGeom prst="rect">
            <a:avLst/>
          </a:prstGeom>
          <a:noFill/>
        </p:spPr>
        <p:txBody>
          <a:bodyPr wrap="square" rtlCol="0">
            <a:spAutoFit/>
          </a:bodyPr>
          <a:lstStyle/>
          <a:p>
            <a:r>
              <a:rPr lang="en-US" sz="2000" dirty="0"/>
              <a:t>Countries Need Predictability</a:t>
            </a:r>
          </a:p>
          <a:p>
            <a:endParaRPr lang="en-US" sz="2000" dirty="0"/>
          </a:p>
          <a:p>
            <a:pPr marL="285750" indent="-285750">
              <a:buFontTx/>
              <a:buChar char="-"/>
            </a:pPr>
            <a:r>
              <a:rPr lang="en-US" sz="1600" dirty="0"/>
              <a:t>Relative Tariff Rate-MFN</a:t>
            </a:r>
          </a:p>
          <a:p>
            <a:pPr marL="285750" indent="-285750">
              <a:buFontTx/>
              <a:buChar char="-"/>
            </a:pPr>
            <a:r>
              <a:rPr lang="en-US" sz="1600" dirty="0"/>
              <a:t>Will Section 232 Apply Post-Agreement</a:t>
            </a:r>
          </a:p>
          <a:p>
            <a:pPr marL="285750" indent="-285750">
              <a:buFontTx/>
              <a:buChar char="-"/>
            </a:pPr>
            <a:r>
              <a:rPr lang="en-US" sz="1600" dirty="0"/>
              <a:t>Strategic Protectionism Needs to be Narrow (”Pharma”)</a:t>
            </a:r>
          </a:p>
          <a:p>
            <a:pPr marL="285750" indent="-285750">
              <a:buFontTx/>
              <a:buChar char="-"/>
            </a:pPr>
            <a:r>
              <a:rPr lang="en-US" sz="1600" dirty="0"/>
              <a:t>Reasonable Timelines</a:t>
            </a:r>
          </a:p>
          <a:p>
            <a:pPr marL="285750" indent="-285750">
              <a:buFontTx/>
              <a:buChar char="-"/>
            </a:pPr>
            <a:r>
              <a:rPr lang="en-US" sz="1600" dirty="0"/>
              <a:t>Dispute Settlement Process / Expectation of Stability</a:t>
            </a:r>
          </a:p>
        </p:txBody>
      </p:sp>
      <p:pic>
        <p:nvPicPr>
          <p:cNvPr id="13" name="Picture 12" descr="A close up of a text&#10;&#10;AI-generated content may be incorrect.">
            <a:extLst>
              <a:ext uri="{FF2B5EF4-FFF2-40B4-BE49-F238E27FC236}">
                <a16:creationId xmlns:a16="http://schemas.microsoft.com/office/drawing/2014/main" id="{FD4DC06C-7519-F40C-7F53-A33E53E2F40A}"/>
              </a:ext>
            </a:extLst>
          </p:cNvPr>
          <p:cNvPicPr>
            <a:picLocks noChangeAspect="1"/>
          </p:cNvPicPr>
          <p:nvPr/>
        </p:nvPicPr>
        <p:blipFill>
          <a:blip r:embed="rId3"/>
          <a:stretch>
            <a:fillRect/>
          </a:stretch>
        </p:blipFill>
        <p:spPr>
          <a:xfrm>
            <a:off x="2353313" y="1208324"/>
            <a:ext cx="6215786" cy="994866"/>
          </a:xfrm>
          <a:prstGeom prst="rect">
            <a:avLst/>
          </a:prstGeom>
        </p:spPr>
      </p:pic>
      <p:sp>
        <p:nvSpPr>
          <p:cNvPr id="12" name="TextBox 11">
            <a:extLst>
              <a:ext uri="{FF2B5EF4-FFF2-40B4-BE49-F238E27FC236}">
                <a16:creationId xmlns:a16="http://schemas.microsoft.com/office/drawing/2014/main" id="{86B26298-7944-6099-E8B1-EB9B9780275B}"/>
              </a:ext>
            </a:extLst>
          </p:cNvPr>
          <p:cNvSpPr txBox="1"/>
          <p:nvPr/>
        </p:nvSpPr>
        <p:spPr>
          <a:xfrm>
            <a:off x="2914534" y="4883884"/>
            <a:ext cx="5654564" cy="1631216"/>
          </a:xfrm>
          <a:prstGeom prst="rect">
            <a:avLst/>
          </a:prstGeom>
          <a:noFill/>
        </p:spPr>
        <p:txBody>
          <a:bodyPr wrap="square">
            <a:spAutoFit/>
          </a:bodyPr>
          <a:lstStyle/>
          <a:p>
            <a:r>
              <a:rPr lang="en-US" sz="2000" dirty="0">
                <a:solidFill>
                  <a:srgbClr val="FF0000"/>
                </a:solidFill>
              </a:rPr>
              <a:t>Two Blind Spots:</a:t>
            </a:r>
          </a:p>
          <a:p>
            <a:endParaRPr lang="en-US" sz="2000" dirty="0">
              <a:solidFill>
                <a:srgbClr val="FF0000"/>
              </a:solidFill>
            </a:endParaRPr>
          </a:p>
          <a:p>
            <a:r>
              <a:rPr lang="en-US" sz="2000" dirty="0">
                <a:solidFill>
                  <a:srgbClr val="FF0000"/>
                </a:solidFill>
              </a:rPr>
              <a:t>US Has No Strategic Empathy</a:t>
            </a:r>
          </a:p>
          <a:p>
            <a:endParaRPr lang="en-US" sz="2000" dirty="0">
              <a:solidFill>
                <a:srgbClr val="FF0000"/>
              </a:solidFill>
            </a:endParaRPr>
          </a:p>
          <a:p>
            <a:r>
              <a:rPr lang="en-US" sz="2000" dirty="0">
                <a:solidFill>
                  <a:srgbClr val="FF0000"/>
                </a:solidFill>
              </a:rPr>
              <a:t>PRC Has More Leverage Over Them Than Us</a:t>
            </a:r>
          </a:p>
        </p:txBody>
      </p:sp>
    </p:spTree>
    <p:extLst>
      <p:ext uri="{BB962C8B-B14F-4D97-AF65-F5344CB8AC3E}">
        <p14:creationId xmlns:p14="http://schemas.microsoft.com/office/powerpoint/2010/main" val="946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p:nvPr/>
        </p:nvSpPr>
        <p:spPr>
          <a:xfrm>
            <a:off x="0" y="3008"/>
            <a:ext cx="9146400" cy="371400"/>
          </a:xfrm>
          <a:prstGeom prst="rect">
            <a:avLst/>
          </a:prstGeom>
          <a:solidFill>
            <a:srgbClr val="002060"/>
          </a:solidFill>
          <a:ln>
            <a:noFill/>
          </a:ln>
        </p:spPr>
        <p:txBody>
          <a:bodyPr spcFirstLastPara="1" wrap="square" lIns="91425" tIns="45700" rIns="91425" bIns="45700" anchor="ctr" anchorCtr="0">
            <a:noAutofit/>
          </a:bodyPr>
          <a:lstStyle/>
          <a:p>
            <a:pPr algn="ctr">
              <a:buClr>
                <a:schemeClr val="lt1"/>
              </a:buClr>
              <a:buSzPts val="2400"/>
            </a:pPr>
            <a:r>
              <a:rPr lang="en-GB" sz="2400" b="1" dirty="0">
                <a:solidFill>
                  <a:schemeClr val="lt1"/>
                </a:solidFill>
              </a:rPr>
              <a:t>Questions Businesses Need to be Asking</a:t>
            </a:r>
            <a:endParaRPr sz="2400" b="1" dirty="0">
              <a:solidFill>
                <a:schemeClr val="lt1"/>
              </a:solidFill>
            </a:endParaRPr>
          </a:p>
        </p:txBody>
      </p:sp>
      <p:pic>
        <p:nvPicPr>
          <p:cNvPr id="226" name="Google Shape;226;p32" title="Blog_How to Determine Country of Origin_6.jpg"/>
          <p:cNvPicPr preferRelativeResize="0"/>
          <p:nvPr/>
        </p:nvPicPr>
        <p:blipFill>
          <a:blip r:embed="rId3">
            <a:alphaModFix/>
          </a:blip>
          <a:stretch>
            <a:fillRect/>
          </a:stretch>
        </p:blipFill>
        <p:spPr>
          <a:xfrm>
            <a:off x="2615183" y="475924"/>
            <a:ext cx="3913634" cy="2536199"/>
          </a:xfrm>
          <a:prstGeom prst="rect">
            <a:avLst/>
          </a:prstGeom>
          <a:noFill/>
          <a:ln>
            <a:noFill/>
          </a:ln>
        </p:spPr>
      </p:pic>
      <p:sp>
        <p:nvSpPr>
          <p:cNvPr id="227" name="Google Shape;227;p32"/>
          <p:cNvSpPr txBox="1"/>
          <p:nvPr/>
        </p:nvSpPr>
        <p:spPr>
          <a:xfrm>
            <a:off x="868050" y="3113639"/>
            <a:ext cx="7407900" cy="3520625"/>
          </a:xfrm>
          <a:prstGeom prst="rect">
            <a:avLst/>
          </a:prstGeom>
          <a:noFill/>
          <a:ln>
            <a:noFill/>
          </a:ln>
        </p:spPr>
        <p:txBody>
          <a:bodyPr spcFirstLastPara="1" wrap="square" lIns="91425" tIns="91425" rIns="91425" bIns="91425" anchor="t" anchorCtr="0">
            <a:noAutofit/>
          </a:bodyPr>
          <a:lstStyle/>
          <a:p>
            <a:pPr algn="ctr"/>
            <a:r>
              <a:rPr lang="en-US" sz="2000" dirty="0">
                <a:solidFill>
                  <a:schemeClr val="dk1"/>
                </a:solidFill>
              </a:rPr>
              <a:t>What is your exposure to China?</a:t>
            </a:r>
          </a:p>
          <a:p>
            <a:pPr algn="ctr"/>
            <a:endParaRPr lang="en-US" sz="2000" dirty="0">
              <a:solidFill>
                <a:schemeClr val="dk1"/>
              </a:solidFill>
            </a:endParaRPr>
          </a:p>
          <a:p>
            <a:pPr algn="ctr"/>
            <a:r>
              <a:rPr lang="en-US" sz="2000" dirty="0">
                <a:solidFill>
                  <a:schemeClr val="dk1"/>
                </a:solidFill>
              </a:rPr>
              <a:t>What is your supply chain’s exposure to China?</a:t>
            </a:r>
          </a:p>
          <a:p>
            <a:pPr algn="ctr"/>
            <a:endParaRPr sz="2000" b="1" dirty="0">
              <a:solidFill>
                <a:schemeClr val="dk1"/>
              </a:solidFill>
            </a:endParaRPr>
          </a:p>
          <a:p>
            <a:pPr algn="ctr"/>
            <a:r>
              <a:rPr lang="en-GB" sz="2000" dirty="0">
                <a:solidFill>
                  <a:schemeClr val="dk1"/>
                </a:solidFill>
              </a:rPr>
              <a:t>Can you find workarounds?</a:t>
            </a:r>
          </a:p>
          <a:p>
            <a:pPr marL="342900" indent="-342900" algn="ctr">
              <a:buFontTx/>
              <a:buChar char="-"/>
            </a:pPr>
            <a:r>
              <a:rPr lang="en-GB" sz="2000" dirty="0">
                <a:solidFill>
                  <a:schemeClr val="dk1"/>
                </a:solidFill>
              </a:rPr>
              <a:t>Bundling of Invoices</a:t>
            </a:r>
          </a:p>
          <a:p>
            <a:pPr marL="342900" indent="-342900" algn="ctr">
              <a:buFontTx/>
              <a:buChar char="-"/>
            </a:pPr>
            <a:r>
              <a:rPr lang="en-GB" sz="2000" dirty="0">
                <a:solidFill>
                  <a:schemeClr val="dk1"/>
                </a:solidFill>
              </a:rPr>
              <a:t>Separation of IP</a:t>
            </a:r>
          </a:p>
          <a:p>
            <a:pPr algn="ctr"/>
            <a:endParaRPr lang="en-GB" sz="2000" dirty="0">
              <a:solidFill>
                <a:schemeClr val="dk1"/>
              </a:solidFill>
            </a:endParaRPr>
          </a:p>
          <a:p>
            <a:pPr algn="ctr"/>
            <a:r>
              <a:rPr lang="en-GB" sz="2000" dirty="0">
                <a:solidFill>
                  <a:schemeClr val="dk1"/>
                </a:solidFill>
              </a:rPr>
              <a:t>Can you find alternate markets?</a:t>
            </a:r>
          </a:p>
          <a:p>
            <a:pPr algn="ctr"/>
            <a:endParaRPr lang="en-GB" sz="2000" dirty="0">
              <a:solidFill>
                <a:schemeClr val="dk1"/>
              </a:solidFill>
            </a:endParaRPr>
          </a:p>
          <a:p>
            <a:pPr algn="ctr"/>
            <a:r>
              <a:rPr lang="en-GB" sz="2000" dirty="0">
                <a:solidFill>
                  <a:schemeClr val="dk1"/>
                </a:solidFill>
              </a:rPr>
              <a:t>Will you be getting new competitors?</a:t>
            </a:r>
            <a:endParaRPr lang="en-US" sz="2000" dirty="0">
              <a:solidFill>
                <a:schemeClr val="dk1"/>
              </a:solidFill>
            </a:endParaRPr>
          </a:p>
          <a:p>
            <a:pPr marL="342900" indent="-342900" algn="ctr">
              <a:buFontTx/>
              <a:buChar char="-"/>
            </a:pPr>
            <a:endParaRPr lang="en-GB" sz="2000" dirty="0">
              <a:solidFill>
                <a:schemeClr val="dk1"/>
              </a:solidFill>
            </a:endParaRPr>
          </a:p>
          <a:p>
            <a:pPr lvl="1" algn="ctr"/>
            <a:endParaRPr lang="en-GB" sz="20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49881"/>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547687" y="277805"/>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614936"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p:nvPr/>
        </p:nvSpPr>
        <p:spPr>
          <a:xfrm>
            <a:off x="174909" y="3134175"/>
            <a:ext cx="9144000" cy="2308324"/>
          </a:xfrm>
          <a:prstGeom prst="rect">
            <a:avLst/>
          </a:prstGeom>
          <a:ln>
            <a:noFill/>
          </a:ln>
        </p:spPr>
        <p:txBody>
          <a:bodyPr wrap="square">
            <a:spAutoFit/>
          </a:bodyPr>
          <a:lstStyle/>
          <a:p>
            <a:pPr algn="ctr"/>
            <a:endParaRPr lang="en-US" sz="3200" b="1" i="1" dirty="0">
              <a:solidFill>
                <a:srgbClr val="002060"/>
              </a:solidFill>
              <a:latin typeface="Futura CondExtraBold "/>
            </a:endParaRPr>
          </a:p>
          <a:p>
            <a:pPr algn="ctr"/>
            <a:endParaRPr lang="en-US" sz="3200" b="1" i="1" dirty="0">
              <a:solidFill>
                <a:srgbClr val="002060"/>
              </a:solidFill>
              <a:latin typeface="Futura CondExtraBold "/>
            </a:endParaRPr>
          </a:p>
          <a:p>
            <a:pPr algn="ctr"/>
            <a:endParaRPr lang="en-US" sz="1400" b="1" i="1" dirty="0">
              <a:solidFill>
                <a:srgbClr val="05910C"/>
              </a:solidFill>
              <a:latin typeface="Futura CondExtraBold "/>
            </a:endParaRPr>
          </a:p>
          <a:p>
            <a:pPr algn="ctr"/>
            <a:endParaRPr lang="en-US" b="1" i="1" dirty="0">
              <a:solidFill>
                <a:srgbClr val="05910C"/>
              </a:solidFill>
              <a:latin typeface="Futura CondExtraBold "/>
            </a:endParaRPr>
          </a:p>
          <a:p>
            <a:pPr algn="ctr"/>
            <a:endParaRPr lang="en-US" sz="3200" b="1" i="1" dirty="0">
              <a:solidFill>
                <a:srgbClr val="05910C"/>
              </a:solidFill>
              <a:latin typeface="Futura CondExtraBold "/>
            </a:endParaRPr>
          </a:p>
          <a:p>
            <a:pPr algn="ctr"/>
            <a:endParaRPr lang="en-US" sz="800" b="1" i="1" dirty="0">
              <a:solidFill>
                <a:srgbClr val="05910C"/>
              </a:solidFill>
              <a:latin typeface="Futura CondExtraBold "/>
            </a:endParaRPr>
          </a:p>
          <a:p>
            <a:pPr algn="ctr"/>
            <a:endParaRPr lang="en-US" sz="800" b="1" i="1" dirty="0">
              <a:solidFill>
                <a:srgbClr val="05910C"/>
              </a:solidFill>
              <a:latin typeface="Futura CondExtraBold "/>
            </a:endParaRPr>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899592" y="33823"/>
            <a:ext cx="704534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About Steven Okun</a:t>
            </a:r>
          </a:p>
        </p:txBody>
      </p:sp>
      <p:sp>
        <p:nvSpPr>
          <p:cNvPr id="4" name="Title 1">
            <a:extLst>
              <a:ext uri="{FF2B5EF4-FFF2-40B4-BE49-F238E27FC236}">
                <a16:creationId xmlns:a16="http://schemas.microsoft.com/office/drawing/2014/main" id="{8E4F86F8-A4FC-0A20-F266-A69BD06AE4EB}"/>
              </a:ext>
            </a:extLst>
          </p:cNvPr>
          <p:cNvSpPr txBox="1">
            <a:spLocks/>
          </p:cNvSpPr>
          <p:nvPr/>
        </p:nvSpPr>
        <p:spPr bwMode="auto">
          <a:xfrm>
            <a:off x="4732610" y="1770559"/>
            <a:ext cx="4372300" cy="3047101"/>
          </a:xfrm>
          <a:prstGeom prst="rect">
            <a:avLst/>
          </a:prstGeom>
          <a:noFill/>
          <a:ln w="9525">
            <a:noFill/>
            <a:miter lim="800000"/>
            <a:headEnd/>
            <a:tailEnd/>
          </a:ln>
        </p:spPr>
        <p:txBody>
          <a:bodyPr vert="horz" wrap="square" lIns="0" tIns="45712" rIns="91424" bIns="45712" numCol="1" anchor="t" anchorCtr="0" compatLnSpc="1">
            <a:prstTxWarp prst="textNoShape">
              <a:avLst/>
            </a:prstTxWarp>
          </a:bodyPr>
          <a:lstStyle>
            <a:lvl1pPr algn="l" defTabSz="912813" rtl="0" eaLnBrk="0" fontAlgn="base" hangingPunct="0">
              <a:spcBef>
                <a:spcPct val="0"/>
              </a:spcBef>
              <a:spcAft>
                <a:spcPct val="0"/>
              </a:spcAft>
              <a:defRPr sz="2100" b="1">
                <a:solidFill>
                  <a:srgbClr val="545978"/>
                </a:solidFill>
                <a:latin typeface="+mj-lt"/>
                <a:ea typeface="+mj-ea"/>
                <a:cs typeface="+mj-cs"/>
              </a:defRPr>
            </a:lvl1pPr>
            <a:lvl2pPr algn="l" defTabSz="912813" rtl="0" eaLnBrk="0" fontAlgn="base" hangingPunct="0">
              <a:spcBef>
                <a:spcPct val="0"/>
              </a:spcBef>
              <a:spcAft>
                <a:spcPct val="0"/>
              </a:spcAft>
              <a:defRPr sz="2300">
                <a:solidFill>
                  <a:schemeClr val="hlink"/>
                </a:solidFill>
                <a:latin typeface="Arial" charset="0"/>
              </a:defRPr>
            </a:lvl2pPr>
            <a:lvl3pPr algn="l" defTabSz="912813" rtl="0" eaLnBrk="0" fontAlgn="base" hangingPunct="0">
              <a:spcBef>
                <a:spcPct val="0"/>
              </a:spcBef>
              <a:spcAft>
                <a:spcPct val="0"/>
              </a:spcAft>
              <a:defRPr sz="2300">
                <a:solidFill>
                  <a:schemeClr val="hlink"/>
                </a:solidFill>
                <a:latin typeface="Arial" charset="0"/>
              </a:defRPr>
            </a:lvl3pPr>
            <a:lvl4pPr algn="l" defTabSz="912813" rtl="0" eaLnBrk="0" fontAlgn="base" hangingPunct="0">
              <a:spcBef>
                <a:spcPct val="0"/>
              </a:spcBef>
              <a:spcAft>
                <a:spcPct val="0"/>
              </a:spcAft>
              <a:defRPr sz="2300">
                <a:solidFill>
                  <a:schemeClr val="hlink"/>
                </a:solidFill>
                <a:latin typeface="Arial" charset="0"/>
              </a:defRPr>
            </a:lvl4pPr>
            <a:lvl5pPr algn="l" defTabSz="912813" rtl="0" eaLnBrk="0" fontAlgn="base" hangingPunct="0">
              <a:spcBef>
                <a:spcPct val="0"/>
              </a:spcBef>
              <a:spcAft>
                <a:spcPct val="0"/>
              </a:spcAft>
              <a:defRPr sz="2300">
                <a:solidFill>
                  <a:schemeClr val="hlink"/>
                </a:solidFill>
                <a:latin typeface="Arial" charset="0"/>
              </a:defRPr>
            </a:lvl5pPr>
            <a:lvl6pPr marL="400736" algn="l" defTabSz="914179" rtl="0" fontAlgn="base">
              <a:spcBef>
                <a:spcPct val="0"/>
              </a:spcBef>
              <a:spcAft>
                <a:spcPct val="0"/>
              </a:spcAft>
              <a:defRPr sz="2300">
                <a:solidFill>
                  <a:schemeClr val="hlink"/>
                </a:solidFill>
                <a:latin typeface="Arial" charset="0"/>
              </a:defRPr>
            </a:lvl6pPr>
            <a:lvl7pPr marL="801472" algn="l" defTabSz="914179" rtl="0" fontAlgn="base">
              <a:spcBef>
                <a:spcPct val="0"/>
              </a:spcBef>
              <a:spcAft>
                <a:spcPct val="0"/>
              </a:spcAft>
              <a:defRPr sz="2300">
                <a:solidFill>
                  <a:schemeClr val="hlink"/>
                </a:solidFill>
                <a:latin typeface="Arial" charset="0"/>
              </a:defRPr>
            </a:lvl7pPr>
            <a:lvl8pPr marL="1202207" algn="l" defTabSz="914179" rtl="0" fontAlgn="base">
              <a:spcBef>
                <a:spcPct val="0"/>
              </a:spcBef>
              <a:spcAft>
                <a:spcPct val="0"/>
              </a:spcAft>
              <a:defRPr sz="2300">
                <a:solidFill>
                  <a:schemeClr val="hlink"/>
                </a:solidFill>
                <a:latin typeface="Arial" charset="0"/>
              </a:defRPr>
            </a:lvl8pPr>
            <a:lvl9pPr marL="1602943" algn="l" defTabSz="914179" rtl="0" fontAlgn="base">
              <a:spcBef>
                <a:spcPct val="0"/>
              </a:spcBef>
              <a:spcAft>
                <a:spcPct val="0"/>
              </a:spcAft>
              <a:defRPr sz="2300">
                <a:solidFill>
                  <a:schemeClr val="hlink"/>
                </a:solidFill>
                <a:latin typeface="Arial" charset="0"/>
              </a:defRPr>
            </a:lvl9pPr>
          </a:lstStyle>
          <a:p>
            <a:pPr marL="285750" indent="-285750">
              <a:buFontTx/>
              <a:buChar char="-"/>
            </a:pPr>
            <a:r>
              <a:rPr lang="en-GB" sz="2400" b="0" kern="0" dirty="0">
                <a:latin typeface="Arial" panose="020B0604020202020204" pitchFamily="34" charset="0"/>
                <a:cs typeface="Arial" panose="020B0604020202020204" pitchFamily="34" charset="0"/>
              </a:rPr>
              <a:t>Served in Clinton Admin</a:t>
            </a:r>
          </a:p>
          <a:p>
            <a:pPr marL="285750" indent="-285750">
              <a:buFontTx/>
              <a:buChar char="-"/>
            </a:pPr>
            <a:r>
              <a:rPr lang="en-GB" sz="2400" b="0" kern="0" dirty="0">
                <a:latin typeface="Arial" panose="020B0604020202020204" pitchFamily="34" charset="0"/>
                <a:cs typeface="Arial" panose="020B0604020202020204" pitchFamily="34" charset="0"/>
              </a:rPr>
              <a:t>Singapore Since 2003</a:t>
            </a:r>
          </a:p>
          <a:p>
            <a:pPr marL="285750" indent="-285750">
              <a:buFontTx/>
              <a:buChar char="-"/>
            </a:pPr>
            <a:r>
              <a:rPr lang="en-GB" sz="2400" b="0" kern="0" dirty="0">
                <a:latin typeface="Arial" panose="020B0604020202020204" pitchFamily="34" charset="0"/>
                <a:cs typeface="Arial" panose="020B0604020202020204" pitchFamily="34" charset="0"/>
              </a:rPr>
              <a:t>CEO, APAC Advisors</a:t>
            </a:r>
          </a:p>
          <a:p>
            <a:pPr marL="285750" indent="-285750">
              <a:buFontTx/>
              <a:buChar char="-"/>
            </a:pPr>
            <a:r>
              <a:rPr lang="en-GB" sz="2400" b="0" kern="0" dirty="0">
                <a:latin typeface="Arial" panose="020B0604020202020204" pitchFamily="34" charset="0"/>
                <a:cs typeface="Arial" panose="020B0604020202020204" pitchFamily="34" charset="0"/>
              </a:rPr>
              <a:t>Created KKR &amp; UPS Asia PA</a:t>
            </a:r>
          </a:p>
          <a:p>
            <a:pPr marL="285750" indent="-285750">
              <a:buFontTx/>
              <a:buChar char="-"/>
            </a:pPr>
            <a:r>
              <a:rPr lang="en-GB" sz="2400" b="0" dirty="0">
                <a:latin typeface="Arial" panose="020B0604020202020204" pitchFamily="34" charset="0"/>
                <a:cs typeface="Arial" panose="020B0604020202020204" pitchFamily="34" charset="0"/>
              </a:rPr>
              <a:t>Former Chair, AmCham SG</a:t>
            </a:r>
          </a:p>
          <a:p>
            <a:pPr marL="285750" indent="-285750">
              <a:buFontTx/>
              <a:buChar char="-"/>
            </a:pPr>
            <a:r>
              <a:rPr lang="en-GB" sz="2400" b="0" kern="0" dirty="0">
                <a:latin typeface="Arial" panose="020B0604020202020204" pitchFamily="34" charset="0"/>
                <a:cs typeface="Arial" panose="020B0604020202020204" pitchFamily="34" charset="0"/>
              </a:rPr>
              <a:t>Former Chair, AAP</a:t>
            </a:r>
          </a:p>
          <a:p>
            <a:pPr marL="285750" indent="-285750">
              <a:buFontTx/>
              <a:buChar char="-"/>
            </a:pPr>
            <a:r>
              <a:rPr lang="en-GB" sz="2400" b="0" kern="0" dirty="0">
                <a:latin typeface="Arial" panose="020B0604020202020204" pitchFamily="34" charset="0"/>
                <a:cs typeface="Arial" panose="020B0604020202020204" pitchFamily="34" charset="0"/>
              </a:rPr>
              <a:t>Head of External Affairs, AAIP</a:t>
            </a:r>
          </a:p>
        </p:txBody>
      </p:sp>
      <p:pic>
        <p:nvPicPr>
          <p:cNvPr id="10" name="Picture 9">
            <a:extLst>
              <a:ext uri="{FF2B5EF4-FFF2-40B4-BE49-F238E27FC236}">
                <a16:creationId xmlns:a16="http://schemas.microsoft.com/office/drawing/2014/main" id="{57979F7F-746F-EF10-A56F-59D164B79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05" y="1197353"/>
            <a:ext cx="4398206" cy="4407388"/>
          </a:xfrm>
          <a:prstGeom prst="rect">
            <a:avLst/>
          </a:prstGeom>
        </p:spPr>
      </p:pic>
    </p:spTree>
    <p:extLst>
      <p:ext uri="{BB962C8B-B14F-4D97-AF65-F5344CB8AC3E}">
        <p14:creationId xmlns:p14="http://schemas.microsoft.com/office/powerpoint/2010/main" val="27750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1344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US-Iran / Israel-Iran</a:t>
            </a:r>
            <a:endParaRPr lang="en-US" sz="2400" b="1" dirty="0">
              <a:solidFill>
                <a:schemeClr val="bg1"/>
              </a:solidFill>
              <a:latin typeface="Arial" panose="020B0604020202020204" pitchFamily="34" charset="0"/>
              <a:cs typeface="Arial" panose="020B0604020202020204" pitchFamily="34" charset="0"/>
            </a:endParaRPr>
          </a:p>
        </p:txBody>
      </p:sp>
      <p:pic>
        <p:nvPicPr>
          <p:cNvPr id="5" name="Picture 4" descr="A explosion in the sky&#10;&#10;AI-generated content may be incorrect.">
            <a:extLst>
              <a:ext uri="{FF2B5EF4-FFF2-40B4-BE49-F238E27FC236}">
                <a16:creationId xmlns:a16="http://schemas.microsoft.com/office/drawing/2014/main" id="{16FEA046-74C9-95C6-C224-FA83DCAC862F}"/>
              </a:ext>
            </a:extLst>
          </p:cNvPr>
          <p:cNvPicPr>
            <a:picLocks noChangeAspect="1"/>
          </p:cNvPicPr>
          <p:nvPr/>
        </p:nvPicPr>
        <p:blipFill>
          <a:blip r:embed="rId3"/>
          <a:stretch>
            <a:fillRect/>
          </a:stretch>
        </p:blipFill>
        <p:spPr>
          <a:xfrm>
            <a:off x="789712" y="886406"/>
            <a:ext cx="7772400" cy="5394465"/>
          </a:xfrm>
          <a:prstGeom prst="rect">
            <a:avLst/>
          </a:prstGeom>
        </p:spPr>
      </p:pic>
      <p:sp>
        <p:nvSpPr>
          <p:cNvPr id="7" name="TextBox 6">
            <a:extLst>
              <a:ext uri="{FF2B5EF4-FFF2-40B4-BE49-F238E27FC236}">
                <a16:creationId xmlns:a16="http://schemas.microsoft.com/office/drawing/2014/main" id="{CE277D80-FAE8-C33D-3E66-3F42100C5B88}"/>
              </a:ext>
            </a:extLst>
          </p:cNvPr>
          <p:cNvSpPr txBox="1"/>
          <p:nvPr/>
        </p:nvSpPr>
        <p:spPr>
          <a:xfrm>
            <a:off x="172994" y="6504641"/>
            <a:ext cx="2273643" cy="307777"/>
          </a:xfrm>
          <a:prstGeom prst="rect">
            <a:avLst/>
          </a:prstGeom>
          <a:noFill/>
        </p:spPr>
        <p:txBody>
          <a:bodyPr wrap="square" rtlCol="0">
            <a:spAutoFit/>
          </a:bodyPr>
          <a:lstStyle/>
          <a:p>
            <a:r>
              <a:rPr lang="en-US" dirty="0"/>
              <a:t>Source: Drudge Report</a:t>
            </a:r>
          </a:p>
        </p:txBody>
      </p:sp>
    </p:spTree>
    <p:extLst>
      <p:ext uri="{BB962C8B-B14F-4D97-AF65-F5344CB8AC3E}">
        <p14:creationId xmlns:p14="http://schemas.microsoft.com/office/powerpoint/2010/main" val="328273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B96D5-1FD9-40B0-17DE-C67E39C2F2C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CE76FAF-0F43-5307-0AA3-67F893E1845B}"/>
              </a:ext>
            </a:extLst>
          </p:cNvPr>
          <p:cNvSpPr txBox="1">
            <a:spLocks/>
          </p:cNvSpPr>
          <p:nvPr/>
        </p:nvSpPr>
        <p:spPr>
          <a:xfrm>
            <a:off x="-2382" y="1344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Impact of Israel-Gaza in SE Asia</a:t>
            </a:r>
            <a:endParaRPr lang="en-US" sz="2400" b="1" dirty="0">
              <a:solidFill>
                <a:schemeClr val="bg1"/>
              </a:solidFill>
              <a:latin typeface="Arial" panose="020B0604020202020204" pitchFamily="34" charset="0"/>
              <a:cs typeface="Arial" panose="020B0604020202020204" pitchFamily="34" charset="0"/>
            </a:endParaRPr>
          </a:p>
        </p:txBody>
      </p:sp>
      <p:pic>
        <p:nvPicPr>
          <p:cNvPr id="4" name="Picture 3" descr="A red arrow pointing to a barcode&#10;&#10;Description automatically generated">
            <a:extLst>
              <a:ext uri="{FF2B5EF4-FFF2-40B4-BE49-F238E27FC236}">
                <a16:creationId xmlns:a16="http://schemas.microsoft.com/office/drawing/2014/main" id="{2ED62E56-2A03-108C-ADF0-4713571DB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22" y="978032"/>
            <a:ext cx="8723556" cy="4901936"/>
          </a:xfrm>
          <a:prstGeom prst="rect">
            <a:avLst/>
          </a:prstGeom>
        </p:spPr>
      </p:pic>
    </p:spTree>
    <p:extLst>
      <p:ext uri="{BB962C8B-B14F-4D97-AF65-F5344CB8AC3E}">
        <p14:creationId xmlns:p14="http://schemas.microsoft.com/office/powerpoint/2010/main" val="1450932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2DEA-A29E-62AE-D328-1414E0B2EA3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67605FB-8B4C-5268-5CA9-50E6ED51CFFE}"/>
              </a:ext>
            </a:extLst>
          </p:cNvPr>
          <p:cNvSpPr txBox="1">
            <a:spLocks/>
          </p:cNvSpPr>
          <p:nvPr/>
        </p:nvSpPr>
        <p:spPr>
          <a:xfrm>
            <a:off x="-2382" y="13447"/>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Broader Impact on US Business</a:t>
            </a:r>
            <a:endParaRPr lang="en-US" sz="2400" b="1" dirty="0">
              <a:solidFill>
                <a:schemeClr val="bg1"/>
              </a:solidFill>
              <a:latin typeface="Arial" panose="020B0604020202020204" pitchFamily="34" charset="0"/>
              <a:cs typeface="Arial" panose="020B0604020202020204" pitchFamily="34" charset="0"/>
            </a:endParaRPr>
          </a:p>
        </p:txBody>
      </p:sp>
      <p:pic>
        <p:nvPicPr>
          <p:cNvPr id="13" name="Picture 12" descr="A blue sign with white letters&#10;&#10;AI-generated content may be incorrect.">
            <a:extLst>
              <a:ext uri="{FF2B5EF4-FFF2-40B4-BE49-F238E27FC236}">
                <a16:creationId xmlns:a16="http://schemas.microsoft.com/office/drawing/2014/main" id="{399703FC-1FA8-2E30-C75C-7800114CCFF4}"/>
              </a:ext>
            </a:extLst>
          </p:cNvPr>
          <p:cNvPicPr>
            <a:picLocks noChangeAspect="1"/>
          </p:cNvPicPr>
          <p:nvPr/>
        </p:nvPicPr>
        <p:blipFill>
          <a:blip r:embed="rId3"/>
          <a:stretch>
            <a:fillRect/>
          </a:stretch>
        </p:blipFill>
        <p:spPr>
          <a:xfrm>
            <a:off x="2916193" y="675875"/>
            <a:ext cx="2813565" cy="752465"/>
          </a:xfrm>
          <a:prstGeom prst="rect">
            <a:avLst/>
          </a:prstGeom>
        </p:spPr>
      </p:pic>
      <p:pic>
        <p:nvPicPr>
          <p:cNvPr id="15" name="Picture 14" descr="A white paper with red text&#10;&#10;AI-generated content may be incorrect.">
            <a:extLst>
              <a:ext uri="{FF2B5EF4-FFF2-40B4-BE49-F238E27FC236}">
                <a16:creationId xmlns:a16="http://schemas.microsoft.com/office/drawing/2014/main" id="{518BFBED-6DF1-CFD4-EB0D-15A1478E3F43}"/>
              </a:ext>
            </a:extLst>
          </p:cNvPr>
          <p:cNvPicPr>
            <a:picLocks noChangeAspect="1"/>
          </p:cNvPicPr>
          <p:nvPr/>
        </p:nvPicPr>
        <p:blipFill>
          <a:blip r:embed="rId4"/>
          <a:stretch>
            <a:fillRect/>
          </a:stretch>
        </p:blipFill>
        <p:spPr>
          <a:xfrm>
            <a:off x="466470" y="1595468"/>
            <a:ext cx="8211060" cy="2939462"/>
          </a:xfrm>
          <a:prstGeom prst="rect">
            <a:avLst/>
          </a:prstGeom>
        </p:spPr>
      </p:pic>
      <p:sp>
        <p:nvSpPr>
          <p:cNvPr id="17" name="TextBox 16">
            <a:extLst>
              <a:ext uri="{FF2B5EF4-FFF2-40B4-BE49-F238E27FC236}">
                <a16:creationId xmlns:a16="http://schemas.microsoft.com/office/drawing/2014/main" id="{0BD0E43A-893A-4F5C-2E80-0257BB4E1363}"/>
              </a:ext>
            </a:extLst>
          </p:cNvPr>
          <p:cNvSpPr txBox="1"/>
          <p:nvPr/>
        </p:nvSpPr>
        <p:spPr>
          <a:xfrm>
            <a:off x="1051034" y="4534930"/>
            <a:ext cx="7199585" cy="1815882"/>
          </a:xfrm>
          <a:prstGeom prst="rect">
            <a:avLst/>
          </a:prstGeom>
          <a:noFill/>
        </p:spPr>
        <p:txBody>
          <a:bodyPr wrap="square">
            <a:spAutoFit/>
          </a:bodyPr>
          <a:lstStyle/>
          <a:p>
            <a:r>
              <a:rPr lang="en-US" sz="2800" i="1" dirty="0"/>
              <a:t>Brand America was always about purpose, never perfection, and about standing up for that intention. Lose that and you lose your access, customers and employees.</a:t>
            </a:r>
          </a:p>
        </p:txBody>
      </p:sp>
    </p:spTree>
    <p:extLst>
      <p:ext uri="{BB962C8B-B14F-4D97-AF65-F5344CB8AC3E}">
        <p14:creationId xmlns:p14="http://schemas.microsoft.com/office/powerpoint/2010/main" val="1083115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2F476EC3-7A56-2CFE-D246-95E928231584}"/>
            </a:ext>
          </a:extLst>
        </p:cNvPr>
        <p:cNvGrpSpPr/>
        <p:nvPr/>
      </p:nvGrpSpPr>
      <p:grpSpPr>
        <a:xfrm>
          <a:off x="0" y="0"/>
          <a:ext cx="0" cy="0"/>
          <a:chOff x="0" y="0"/>
          <a:chExt cx="0" cy="0"/>
        </a:xfrm>
      </p:grpSpPr>
      <p:sp>
        <p:nvSpPr>
          <p:cNvPr id="150" name="Google Shape;150;p23">
            <a:extLst>
              <a:ext uri="{FF2B5EF4-FFF2-40B4-BE49-F238E27FC236}">
                <a16:creationId xmlns:a16="http://schemas.microsoft.com/office/drawing/2014/main" id="{C9D5C2D0-1588-36E2-C86B-CD3B61A46FB9}"/>
              </a:ext>
            </a:extLst>
          </p:cNvPr>
          <p:cNvSpPr txBox="1"/>
          <p:nvPr/>
        </p:nvSpPr>
        <p:spPr>
          <a:xfrm>
            <a:off x="-2400" y="0"/>
            <a:ext cx="9146400" cy="371400"/>
          </a:xfrm>
          <a:prstGeom prst="rect">
            <a:avLst/>
          </a:prstGeom>
          <a:solidFill>
            <a:srgbClr val="002060"/>
          </a:solidFill>
          <a:ln>
            <a:noFill/>
          </a:ln>
        </p:spPr>
        <p:txBody>
          <a:bodyPr spcFirstLastPara="1" wrap="square" lIns="91425" tIns="45700" rIns="91425" bIns="45700" anchor="ctr" anchorCtr="0">
            <a:noAutofit/>
          </a:bodyPr>
          <a:lstStyle/>
          <a:p>
            <a:pPr algn="ctr">
              <a:buClr>
                <a:schemeClr val="lt1"/>
              </a:buClr>
              <a:buSzPts val="2400"/>
            </a:pPr>
            <a:r>
              <a:rPr lang="en-GB" sz="2400" b="1" dirty="0">
                <a:solidFill>
                  <a:schemeClr val="lt1"/>
                </a:solidFill>
              </a:rPr>
              <a:t>Nightmare Scenario Now Base Case</a:t>
            </a:r>
            <a:endParaRPr sz="2400" b="1" dirty="0">
              <a:solidFill>
                <a:schemeClr val="lt1"/>
              </a:solidFill>
            </a:endParaRPr>
          </a:p>
        </p:txBody>
      </p:sp>
      <p:sp>
        <p:nvSpPr>
          <p:cNvPr id="151" name="Google Shape;151;p23">
            <a:extLst>
              <a:ext uri="{FF2B5EF4-FFF2-40B4-BE49-F238E27FC236}">
                <a16:creationId xmlns:a16="http://schemas.microsoft.com/office/drawing/2014/main" id="{BB315106-6086-DE74-FCFD-DC6E1DA982DD}"/>
              </a:ext>
            </a:extLst>
          </p:cNvPr>
          <p:cNvSpPr txBox="1"/>
          <p:nvPr/>
        </p:nvSpPr>
        <p:spPr>
          <a:xfrm>
            <a:off x="121375" y="821888"/>
            <a:ext cx="3771003" cy="5502925"/>
          </a:xfrm>
          <a:prstGeom prst="rect">
            <a:avLst/>
          </a:prstGeom>
          <a:noFill/>
          <a:ln>
            <a:noFill/>
          </a:ln>
        </p:spPr>
        <p:txBody>
          <a:bodyPr spcFirstLastPara="1" wrap="square" lIns="91425" tIns="91425" rIns="91425" bIns="91425" anchor="t" anchorCtr="0">
            <a:noAutofit/>
          </a:bodyPr>
          <a:lstStyle/>
          <a:p>
            <a:r>
              <a:rPr lang="en-GB" sz="2000" b="1" dirty="0">
                <a:solidFill>
                  <a:schemeClr val="dk1"/>
                </a:solidFill>
              </a:rPr>
              <a:t>Global Tariff War</a:t>
            </a:r>
            <a:endParaRPr sz="2000" dirty="0">
              <a:solidFill>
                <a:schemeClr val="dk1"/>
              </a:solidFill>
            </a:endParaRPr>
          </a:p>
          <a:p>
            <a:pPr>
              <a:buClr>
                <a:schemeClr val="dk1"/>
              </a:buClr>
              <a:buSzPts val="1100"/>
            </a:pPr>
            <a:r>
              <a:rPr lang="en-GB" sz="2000" dirty="0">
                <a:solidFill>
                  <a:schemeClr val="dk1"/>
                </a:solidFill>
              </a:rPr>
              <a:t>Protectionism the new norm</a:t>
            </a:r>
            <a:br>
              <a:rPr lang="en-GB" sz="2000" dirty="0">
                <a:solidFill>
                  <a:schemeClr val="dk1"/>
                </a:solidFill>
              </a:rPr>
            </a:br>
            <a:endParaRPr sz="2000" dirty="0">
              <a:solidFill>
                <a:schemeClr val="dk1"/>
              </a:solidFill>
            </a:endParaRPr>
          </a:p>
          <a:p>
            <a:r>
              <a:rPr lang="en-GB" sz="2000" b="1" dirty="0">
                <a:solidFill>
                  <a:schemeClr val="dk1"/>
                </a:solidFill>
              </a:rPr>
              <a:t>Unravelling of the International Trading System</a:t>
            </a:r>
            <a:r>
              <a:rPr lang="en-GB" sz="2000" dirty="0">
                <a:solidFill>
                  <a:schemeClr val="dk1"/>
                </a:solidFill>
              </a:rPr>
              <a:t> </a:t>
            </a:r>
            <a:endParaRPr sz="2000" dirty="0">
              <a:solidFill>
                <a:schemeClr val="dk1"/>
              </a:solidFill>
            </a:endParaRPr>
          </a:p>
          <a:p>
            <a:pPr>
              <a:buClr>
                <a:schemeClr val="dk1"/>
              </a:buClr>
              <a:buSzPts val="1100"/>
            </a:pPr>
            <a:r>
              <a:rPr lang="en-GB" sz="2000" dirty="0">
                <a:solidFill>
                  <a:schemeClr val="dk1"/>
                </a:solidFill>
              </a:rPr>
              <a:t>WTO sidelined</a:t>
            </a:r>
            <a:br>
              <a:rPr lang="en-GB" sz="2000" dirty="0">
                <a:solidFill>
                  <a:schemeClr val="dk1"/>
                </a:solidFill>
              </a:rPr>
            </a:br>
            <a:endParaRPr sz="2000" dirty="0">
              <a:solidFill>
                <a:schemeClr val="dk1"/>
              </a:solidFill>
            </a:endParaRPr>
          </a:p>
          <a:p>
            <a:pPr>
              <a:buClr>
                <a:schemeClr val="dk1"/>
              </a:buClr>
              <a:buSzPts val="1100"/>
            </a:pPr>
            <a:r>
              <a:rPr lang="en-GB" sz="2000" b="1" dirty="0">
                <a:solidFill>
                  <a:schemeClr val="dk1"/>
                </a:solidFill>
              </a:rPr>
              <a:t>Sanctions + Tariffs = Tools of National Security</a:t>
            </a:r>
            <a:br>
              <a:rPr lang="en-GB" sz="2000" dirty="0">
                <a:solidFill>
                  <a:schemeClr val="dk1"/>
                </a:solidFill>
              </a:rPr>
            </a:br>
            <a:endParaRPr sz="2000" dirty="0">
              <a:solidFill>
                <a:schemeClr val="dk1"/>
              </a:solidFill>
            </a:endParaRPr>
          </a:p>
          <a:p>
            <a:r>
              <a:rPr lang="en-GB" sz="2000" b="1" dirty="0">
                <a:solidFill>
                  <a:schemeClr val="dk1"/>
                </a:solidFill>
              </a:rPr>
              <a:t>Customs Disruptions </a:t>
            </a:r>
            <a:r>
              <a:rPr lang="en-GB" sz="2000" dirty="0">
                <a:solidFill>
                  <a:schemeClr val="dk1"/>
                </a:solidFill>
              </a:rPr>
              <a:t>Enforcement delays, stricter checks, supply chain chokepoints.</a:t>
            </a:r>
            <a:br>
              <a:rPr lang="en-GB" sz="2000" dirty="0">
                <a:solidFill>
                  <a:schemeClr val="dk1"/>
                </a:solidFill>
              </a:rPr>
            </a:br>
            <a:endParaRPr sz="2000" dirty="0">
              <a:solidFill>
                <a:schemeClr val="dk1"/>
              </a:solidFill>
            </a:endParaRPr>
          </a:p>
          <a:p>
            <a:r>
              <a:rPr lang="en-GB" sz="2000" b="1" dirty="0">
                <a:solidFill>
                  <a:schemeClr val="dk1"/>
                </a:solidFill>
              </a:rPr>
              <a:t>Strategic Alliances Are Reordering</a:t>
            </a:r>
            <a:r>
              <a:rPr lang="en-GB" sz="2000" dirty="0">
                <a:solidFill>
                  <a:schemeClr val="dk1"/>
                </a:solidFill>
              </a:rPr>
              <a:t> </a:t>
            </a:r>
            <a:endParaRPr sz="2000" dirty="0">
              <a:solidFill>
                <a:schemeClr val="dk1"/>
              </a:solidFill>
            </a:endParaRPr>
          </a:p>
        </p:txBody>
      </p:sp>
      <p:pic>
        <p:nvPicPr>
          <p:cNvPr id="3" name="Picture 2" descr="A black text on a white background&#10;&#10;AI-generated content may be incorrect.">
            <a:extLst>
              <a:ext uri="{FF2B5EF4-FFF2-40B4-BE49-F238E27FC236}">
                <a16:creationId xmlns:a16="http://schemas.microsoft.com/office/drawing/2014/main" id="{923DC3E0-8717-4672-0949-24DCABF163D0}"/>
              </a:ext>
            </a:extLst>
          </p:cNvPr>
          <p:cNvPicPr>
            <a:picLocks noChangeAspect="1"/>
          </p:cNvPicPr>
          <p:nvPr/>
        </p:nvPicPr>
        <p:blipFill>
          <a:blip r:embed="rId3"/>
          <a:stretch>
            <a:fillRect/>
          </a:stretch>
        </p:blipFill>
        <p:spPr>
          <a:xfrm>
            <a:off x="3984865" y="1259383"/>
            <a:ext cx="5037760" cy="977190"/>
          </a:xfrm>
          <a:prstGeom prst="rect">
            <a:avLst/>
          </a:prstGeom>
        </p:spPr>
      </p:pic>
      <p:pic>
        <p:nvPicPr>
          <p:cNvPr id="1026" name="Picture 2" descr="What it's like in the 7 countries on Trump's travel ban list | CNN Politics">
            <a:extLst>
              <a:ext uri="{FF2B5EF4-FFF2-40B4-BE49-F238E27FC236}">
                <a16:creationId xmlns:a16="http://schemas.microsoft.com/office/drawing/2014/main" id="{CBCBBCFA-46A3-0237-8A71-BB0379CE8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614" y="2606808"/>
            <a:ext cx="457059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APAC Advisors Contact Information</a:t>
            </a: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sp>
        <p:nvSpPr>
          <p:cNvPr id="2" name="TextBox 1">
            <a:extLst>
              <a:ext uri="{FF2B5EF4-FFF2-40B4-BE49-F238E27FC236}">
                <a16:creationId xmlns:a16="http://schemas.microsoft.com/office/drawing/2014/main" id="{348B1F66-76EB-DF27-9B71-EC6AC14A8C75}"/>
              </a:ext>
            </a:extLst>
          </p:cNvPr>
          <p:cNvSpPr txBox="1"/>
          <p:nvPr/>
        </p:nvSpPr>
        <p:spPr>
          <a:xfrm>
            <a:off x="953486" y="1197353"/>
            <a:ext cx="6984777"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Steven Okun</a:t>
            </a:r>
          </a:p>
          <a:p>
            <a:pPr algn="ctr"/>
            <a:r>
              <a:rPr lang="en-US" sz="3600" dirty="0">
                <a:latin typeface="Arial" panose="020B0604020202020204" pitchFamily="34" charset="0"/>
                <a:cs typeface="Arial" panose="020B0604020202020204" pitchFamily="34" charset="0"/>
                <a:hlinkClick r:id="rId3"/>
              </a:rPr>
              <a:t>steven.okun@apacadvisors.com</a:t>
            </a: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+65 9173 8923</a:t>
            </a:r>
          </a:p>
        </p:txBody>
      </p:sp>
      <p:sp>
        <p:nvSpPr>
          <p:cNvPr id="3" name="TextBox 2">
            <a:extLst>
              <a:ext uri="{FF2B5EF4-FFF2-40B4-BE49-F238E27FC236}">
                <a16:creationId xmlns:a16="http://schemas.microsoft.com/office/drawing/2014/main" id="{E9412484-BAC3-F37A-3796-0CCFF4DEF8F6}"/>
              </a:ext>
            </a:extLst>
          </p:cNvPr>
          <p:cNvSpPr txBox="1"/>
          <p:nvPr/>
        </p:nvSpPr>
        <p:spPr>
          <a:xfrm>
            <a:off x="849860" y="3667037"/>
            <a:ext cx="7444280"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Noemie </a:t>
            </a:r>
            <a:r>
              <a:rPr lang="en-US" sz="3600" dirty="0" err="1">
                <a:latin typeface="Arial" panose="020B0604020202020204" pitchFamily="34" charset="0"/>
                <a:cs typeface="Arial" panose="020B0604020202020204" pitchFamily="34" charset="0"/>
              </a:rPr>
              <a:t>Viterale</a:t>
            </a: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hlinkClick r:id="rId4"/>
              </a:rPr>
              <a:t>noemie.viterale@apacadvisors.com</a:t>
            </a: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+65 8571 3201</a:t>
            </a:r>
          </a:p>
        </p:txBody>
      </p:sp>
    </p:spTree>
    <p:extLst>
      <p:ext uri="{BB962C8B-B14F-4D97-AF65-F5344CB8AC3E}">
        <p14:creationId xmlns:p14="http://schemas.microsoft.com/office/powerpoint/2010/main" val="2901458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ADADB-AC3B-868C-D815-4230DC17DC7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03A3C4C-1B0C-5775-2507-BCBBD71821EF}"/>
              </a:ext>
            </a:extLst>
          </p:cNvPr>
          <p:cNvSpPr txBox="1">
            <a:spLocks/>
          </p:cNvSpPr>
          <p:nvPr/>
        </p:nvSpPr>
        <p:spPr>
          <a:xfrm>
            <a:off x="454" y="12704"/>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Q+A</a:t>
            </a:r>
          </a:p>
        </p:txBody>
      </p:sp>
      <p:pic>
        <p:nvPicPr>
          <p:cNvPr id="2050" name="Picture 2" descr="The Rise and Fall of the Star White House Reporter - POLITICO">
            <a:extLst>
              <a:ext uri="{FF2B5EF4-FFF2-40B4-BE49-F238E27FC236}">
                <a16:creationId xmlns:a16="http://schemas.microsoft.com/office/drawing/2014/main" id="{2F9953D6-DAF4-D76E-CF4C-F0570F4F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88" y="980728"/>
            <a:ext cx="7902624" cy="526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8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2D1041-E016-4F98-8AD9-8F5DF84C161C}"/>
              </a:ext>
            </a:extLst>
          </p:cNvPr>
          <p:cNvSpPr txBox="1">
            <a:spLocks/>
          </p:cNvSpPr>
          <p:nvPr/>
        </p:nvSpPr>
        <p:spPr>
          <a:xfrm>
            <a:off x="-2382" y="6178"/>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December 2023</a:t>
            </a:r>
          </a:p>
        </p:txBody>
      </p:sp>
      <p:pic>
        <p:nvPicPr>
          <p:cNvPr id="5" name="Picture 4" descr="A planet in space with a meteor in the background&#10;&#10;Description automatically generated with medium confidence">
            <a:extLst>
              <a:ext uri="{FF2B5EF4-FFF2-40B4-BE49-F238E27FC236}">
                <a16:creationId xmlns:a16="http://schemas.microsoft.com/office/drawing/2014/main" id="{BE0DAB31-25DF-F0CE-F926-3DF4FE018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3" y="1157426"/>
            <a:ext cx="8984231" cy="4536504"/>
          </a:xfrm>
          <a:prstGeom prst="rect">
            <a:avLst/>
          </a:prstGeom>
        </p:spPr>
      </p:pic>
    </p:spTree>
    <p:extLst>
      <p:ext uri="{BB962C8B-B14F-4D97-AF65-F5344CB8AC3E}">
        <p14:creationId xmlns:p14="http://schemas.microsoft.com/office/powerpoint/2010/main" val="40200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p:nvPr/>
        </p:nvSpPr>
        <p:spPr>
          <a:xfrm>
            <a:off x="1" y="0"/>
            <a:ext cx="9144000" cy="371400"/>
          </a:xfrm>
          <a:prstGeom prst="rect">
            <a:avLst/>
          </a:prstGeom>
          <a:solidFill>
            <a:srgbClr val="002060"/>
          </a:solidFill>
          <a:ln>
            <a:noFill/>
          </a:ln>
        </p:spPr>
        <p:txBody>
          <a:bodyPr spcFirstLastPara="1" wrap="square" lIns="91425" tIns="45700" rIns="91425" bIns="45700" anchor="ctr" anchorCtr="0">
            <a:noAutofit/>
          </a:bodyPr>
          <a:lstStyle/>
          <a:p>
            <a:pPr algn="ctr">
              <a:buClr>
                <a:schemeClr val="lt1"/>
              </a:buClr>
              <a:buSzPts val="2400"/>
            </a:pPr>
            <a:r>
              <a:rPr lang="en-GB" sz="2400" b="1" dirty="0">
                <a:solidFill>
                  <a:schemeClr val="lt1"/>
                </a:solidFill>
              </a:rPr>
              <a:t>June 2025 . . . Not All of Asia Yet</a:t>
            </a:r>
            <a:endParaRPr sz="2400" b="1" dirty="0">
              <a:solidFill>
                <a:schemeClr val="lt1"/>
              </a:solidFill>
            </a:endParaRPr>
          </a:p>
        </p:txBody>
      </p:sp>
      <p:pic>
        <p:nvPicPr>
          <p:cNvPr id="2" name="Picture 1">
            <a:extLst>
              <a:ext uri="{FF2B5EF4-FFF2-40B4-BE49-F238E27FC236}">
                <a16:creationId xmlns:a16="http://schemas.microsoft.com/office/drawing/2014/main" id="{6BA76E09-BBC9-D983-CCDD-2CA1F9FF32F6}"/>
              </a:ext>
            </a:extLst>
          </p:cNvPr>
          <p:cNvPicPr>
            <a:picLocks noChangeAspect="1"/>
          </p:cNvPicPr>
          <p:nvPr/>
        </p:nvPicPr>
        <p:blipFill>
          <a:blip r:embed="rId3"/>
          <a:stretch>
            <a:fillRect/>
          </a:stretch>
        </p:blipFill>
        <p:spPr>
          <a:xfrm>
            <a:off x="345527" y="901261"/>
            <a:ext cx="8217776" cy="547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p:nvPr/>
        </p:nvSpPr>
        <p:spPr>
          <a:xfrm>
            <a:off x="0" y="3008"/>
            <a:ext cx="9146400" cy="371400"/>
          </a:xfrm>
          <a:prstGeom prst="rect">
            <a:avLst/>
          </a:prstGeom>
          <a:solidFill>
            <a:srgbClr val="002060"/>
          </a:solidFill>
          <a:ln>
            <a:noFill/>
          </a:ln>
        </p:spPr>
        <p:txBody>
          <a:bodyPr spcFirstLastPara="1" wrap="square" lIns="91425" tIns="45700" rIns="91425" bIns="45700" anchor="ctr" anchorCtr="0">
            <a:noAutofit/>
          </a:bodyPr>
          <a:lstStyle/>
          <a:p>
            <a:pPr algn="ctr">
              <a:buClr>
                <a:schemeClr val="lt1"/>
              </a:buClr>
              <a:buSzPts val="2400"/>
            </a:pPr>
            <a:r>
              <a:rPr lang="en-GB" sz="2400" b="1" dirty="0">
                <a:solidFill>
                  <a:schemeClr val="lt1"/>
                </a:solidFill>
              </a:rPr>
              <a:t>Singapore Braces for Impact</a:t>
            </a:r>
            <a:endParaRPr sz="2400" b="1" dirty="0">
              <a:solidFill>
                <a:schemeClr val="lt1"/>
              </a:solidFill>
            </a:endParaRPr>
          </a:p>
        </p:txBody>
      </p:sp>
      <p:pic>
        <p:nvPicPr>
          <p:cNvPr id="241" name="Google Shape;241;p34" title="Screenshot 2025-04-15 at 15.17.31.png"/>
          <p:cNvPicPr preferRelativeResize="0"/>
          <p:nvPr/>
        </p:nvPicPr>
        <p:blipFill>
          <a:blip r:embed="rId3">
            <a:alphaModFix/>
          </a:blip>
          <a:stretch>
            <a:fillRect/>
          </a:stretch>
        </p:blipFill>
        <p:spPr>
          <a:xfrm>
            <a:off x="237089" y="1275232"/>
            <a:ext cx="4915876" cy="2712850"/>
          </a:xfrm>
          <a:prstGeom prst="rect">
            <a:avLst/>
          </a:prstGeom>
          <a:noFill/>
          <a:ln>
            <a:noFill/>
          </a:ln>
        </p:spPr>
      </p:pic>
      <p:sp>
        <p:nvSpPr>
          <p:cNvPr id="242" name="Google Shape;242;p34"/>
          <p:cNvSpPr txBox="1"/>
          <p:nvPr/>
        </p:nvSpPr>
        <p:spPr>
          <a:xfrm>
            <a:off x="5303200" y="1072707"/>
            <a:ext cx="3501000" cy="3117900"/>
          </a:xfrm>
          <a:prstGeom prst="rect">
            <a:avLst/>
          </a:prstGeom>
          <a:noFill/>
          <a:ln>
            <a:noFill/>
          </a:ln>
        </p:spPr>
        <p:txBody>
          <a:bodyPr spcFirstLastPara="1" wrap="square" lIns="91425" tIns="91425" rIns="91425" bIns="91425" anchor="t" anchorCtr="0">
            <a:noAutofit/>
          </a:bodyPr>
          <a:lstStyle/>
          <a:p>
            <a:pPr marL="457200" indent="-311150">
              <a:lnSpc>
                <a:spcPct val="115000"/>
              </a:lnSpc>
              <a:spcBef>
                <a:spcPts val="1200"/>
              </a:spcBef>
              <a:buClr>
                <a:srgbClr val="FF0000"/>
              </a:buClr>
              <a:buSzPts val="1300"/>
              <a:buChar char="➔"/>
            </a:pPr>
            <a:r>
              <a:rPr lang="en-GB" sz="2000" b="1" dirty="0">
                <a:solidFill>
                  <a:schemeClr val="dk1"/>
                </a:solidFill>
              </a:rPr>
              <a:t>Export Sectors Hit from Declining External Demand </a:t>
            </a:r>
            <a:endParaRPr sz="2000" b="1" dirty="0">
              <a:solidFill>
                <a:schemeClr val="dk1"/>
              </a:solidFill>
            </a:endParaRPr>
          </a:p>
          <a:p>
            <a:pPr>
              <a:lnSpc>
                <a:spcPct val="115000"/>
              </a:lnSpc>
              <a:spcBef>
                <a:spcPts val="1200"/>
              </a:spcBef>
            </a:pPr>
            <a:endParaRPr sz="2000" b="1" dirty="0">
              <a:solidFill>
                <a:schemeClr val="dk1"/>
              </a:solidFill>
            </a:endParaRPr>
          </a:p>
          <a:p>
            <a:pPr marL="457200" indent="-311150">
              <a:lnSpc>
                <a:spcPct val="115000"/>
              </a:lnSpc>
              <a:spcBef>
                <a:spcPts val="1200"/>
              </a:spcBef>
              <a:buClr>
                <a:srgbClr val="FF0000"/>
              </a:buClr>
              <a:buSzPts val="1300"/>
              <a:buChar char="➔"/>
            </a:pPr>
            <a:r>
              <a:rPr lang="en-GB" sz="2000" b="1" dirty="0">
                <a:solidFill>
                  <a:schemeClr val="dk1"/>
                </a:solidFill>
              </a:rPr>
              <a:t>Jobs and Wages Under Pressure, Rising Retrenchment Risks</a:t>
            </a:r>
            <a:endParaRPr sz="2000" b="1" dirty="0">
              <a:solidFill>
                <a:schemeClr val="dk1"/>
              </a:solidFill>
            </a:endParaRPr>
          </a:p>
          <a:p>
            <a:pPr>
              <a:lnSpc>
                <a:spcPct val="115000"/>
              </a:lnSpc>
              <a:spcBef>
                <a:spcPts val="1200"/>
              </a:spcBef>
            </a:pPr>
            <a:endParaRPr sz="2000" b="1" dirty="0">
              <a:solidFill>
                <a:schemeClr val="dk1"/>
              </a:solidFill>
            </a:endParaRPr>
          </a:p>
          <a:p>
            <a:pPr marL="457200" indent="-311150">
              <a:lnSpc>
                <a:spcPct val="115000"/>
              </a:lnSpc>
              <a:spcBef>
                <a:spcPts val="1200"/>
              </a:spcBef>
              <a:buClr>
                <a:srgbClr val="FF0000"/>
              </a:buClr>
              <a:buSzPts val="1300"/>
              <a:buChar char="➔"/>
            </a:pPr>
            <a:r>
              <a:rPr lang="en-GB" sz="2000" b="1" dirty="0">
                <a:solidFill>
                  <a:schemeClr val="dk1"/>
                </a:solidFill>
              </a:rPr>
              <a:t>Business Confidence Drops, Delayed Investments</a:t>
            </a:r>
            <a:br>
              <a:rPr lang="en-GB" sz="2000" b="1" dirty="0">
                <a:solidFill>
                  <a:schemeClr val="dk1"/>
                </a:solidFill>
              </a:rPr>
            </a:br>
            <a:r>
              <a:rPr lang="en-GB" sz="2000" b="1" dirty="0">
                <a:solidFill>
                  <a:schemeClr val="dk1"/>
                </a:solidFill>
              </a:rPr>
              <a:t>Recession Risk Rising</a:t>
            </a:r>
            <a:endParaRPr sz="2000" b="1" dirty="0">
              <a:solidFill>
                <a:schemeClr val="dk1"/>
              </a:solidFill>
            </a:endParaRPr>
          </a:p>
          <a:p>
            <a:pPr>
              <a:lnSpc>
                <a:spcPct val="115000"/>
              </a:lnSpc>
              <a:spcBef>
                <a:spcPts val="1200"/>
              </a:spcBef>
              <a:spcAft>
                <a:spcPts val="1200"/>
              </a:spcAft>
            </a:pPr>
            <a:br>
              <a:rPr lang="en-GB" sz="1300" b="1" dirty="0">
                <a:solidFill>
                  <a:schemeClr val="dk1"/>
                </a:solidFill>
              </a:rPr>
            </a:br>
            <a:br>
              <a:rPr lang="en-GB" sz="1300" b="1" dirty="0">
                <a:solidFill>
                  <a:schemeClr val="dk1"/>
                </a:solidFill>
              </a:rPr>
            </a:br>
            <a:endParaRPr sz="2000" b="1" dirty="0">
              <a:solidFill>
                <a:schemeClr val="dk2"/>
              </a:solidFill>
            </a:endParaRPr>
          </a:p>
        </p:txBody>
      </p:sp>
      <p:pic>
        <p:nvPicPr>
          <p:cNvPr id="243" name="Google Shape;243;p34" title="Screenshot 2025-04-15 at 15.42.54.png"/>
          <p:cNvPicPr preferRelativeResize="0"/>
          <p:nvPr/>
        </p:nvPicPr>
        <p:blipFill>
          <a:blip r:embed="rId4">
            <a:alphaModFix/>
          </a:blip>
          <a:stretch>
            <a:fillRect/>
          </a:stretch>
        </p:blipFill>
        <p:spPr>
          <a:xfrm rot="-5">
            <a:off x="998785" y="5582770"/>
            <a:ext cx="3343317" cy="986469"/>
          </a:xfrm>
          <a:prstGeom prst="rect">
            <a:avLst/>
          </a:prstGeom>
          <a:noFill/>
          <a:ln>
            <a:noFill/>
          </a:ln>
        </p:spPr>
      </p:pic>
      <p:pic>
        <p:nvPicPr>
          <p:cNvPr id="244" name="Google Shape;244;p34" title="Screenshot 2025-04-15 at 15.44.32.png"/>
          <p:cNvPicPr preferRelativeResize="0"/>
          <p:nvPr/>
        </p:nvPicPr>
        <p:blipFill>
          <a:blip r:embed="rId5">
            <a:alphaModFix/>
          </a:blip>
          <a:stretch>
            <a:fillRect/>
          </a:stretch>
        </p:blipFill>
        <p:spPr>
          <a:xfrm>
            <a:off x="371846" y="4427009"/>
            <a:ext cx="4597196" cy="8548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B197-98B4-7297-491E-F48BBB3B788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D8C35B2-40DF-B597-BEB5-B266424434A3}"/>
              </a:ext>
            </a:extLst>
          </p:cNvPr>
          <p:cNvSpPr txBox="1">
            <a:spLocks/>
          </p:cNvSpPr>
          <p:nvPr/>
        </p:nvSpPr>
        <p:spPr>
          <a:xfrm>
            <a:off x="454" y="12704"/>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Arial"/>
                <a:cs typeface="Arial"/>
              </a:rPr>
              <a:t>Top Geopolitical Risks Shift Under Trump</a:t>
            </a:r>
          </a:p>
        </p:txBody>
      </p:sp>
      <p:sp>
        <p:nvSpPr>
          <p:cNvPr id="5" name="TextBox 4">
            <a:extLst>
              <a:ext uri="{FF2B5EF4-FFF2-40B4-BE49-F238E27FC236}">
                <a16:creationId xmlns:a16="http://schemas.microsoft.com/office/drawing/2014/main" id="{827F7E91-F1B8-30A3-F49F-0C2E2FA76387}"/>
              </a:ext>
            </a:extLst>
          </p:cNvPr>
          <p:cNvSpPr txBox="1"/>
          <p:nvPr/>
        </p:nvSpPr>
        <p:spPr>
          <a:xfrm>
            <a:off x="506956" y="6594752"/>
            <a:ext cx="7704856"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3"/>
              </a:rPr>
              <a:t>https://www.axios.com/2025/01/15/trump-ceos-debt-trade-tariff</a:t>
            </a:r>
            <a:r>
              <a:rPr lang="en-US" sz="1000" dirty="0">
                <a:latin typeface="Arial" panose="020B0604020202020204" pitchFamily="34" charset="0"/>
                <a:cs typeface="Arial" panose="020B0604020202020204" pitchFamily="34" charset="0"/>
              </a:rPr>
              <a:t>; The Conference Board</a:t>
            </a:r>
          </a:p>
        </p:txBody>
      </p:sp>
      <p:sp>
        <p:nvSpPr>
          <p:cNvPr id="2" name="TextBox 1">
            <a:extLst>
              <a:ext uri="{FF2B5EF4-FFF2-40B4-BE49-F238E27FC236}">
                <a16:creationId xmlns:a16="http://schemas.microsoft.com/office/drawing/2014/main" id="{5FFF6891-7870-BF7A-EBB9-5F4DF187CB1A}"/>
              </a:ext>
            </a:extLst>
          </p:cNvPr>
          <p:cNvSpPr txBox="1"/>
          <p:nvPr/>
        </p:nvSpPr>
        <p:spPr>
          <a:xfrm>
            <a:off x="399393" y="4235669"/>
            <a:ext cx="609600" cy="304800"/>
          </a:xfrm>
          <a:prstGeom prst="rect">
            <a:avLst/>
          </a:prstGeom>
          <a:noFill/>
        </p:spPr>
        <p:txBody>
          <a:bodyPr wrap="square" rtlCol="0">
            <a:spAutoFit/>
          </a:bodyPr>
          <a:lstStyle/>
          <a:p>
            <a:r>
              <a:rPr lang="en-US" dirty="0">
                <a:solidFill>
                  <a:srgbClr val="FF0000"/>
                </a:solidFill>
              </a:rPr>
              <a:t>New</a:t>
            </a:r>
          </a:p>
        </p:txBody>
      </p:sp>
      <p:sp>
        <p:nvSpPr>
          <p:cNvPr id="6" name="TextBox 5">
            <a:extLst>
              <a:ext uri="{FF2B5EF4-FFF2-40B4-BE49-F238E27FC236}">
                <a16:creationId xmlns:a16="http://schemas.microsoft.com/office/drawing/2014/main" id="{719EDF64-0641-FF76-CC6C-13702B42500A}"/>
              </a:ext>
            </a:extLst>
          </p:cNvPr>
          <p:cNvSpPr txBox="1"/>
          <p:nvPr/>
        </p:nvSpPr>
        <p:spPr>
          <a:xfrm>
            <a:off x="399393" y="5430976"/>
            <a:ext cx="609600" cy="304800"/>
          </a:xfrm>
          <a:prstGeom prst="rect">
            <a:avLst/>
          </a:prstGeom>
          <a:noFill/>
        </p:spPr>
        <p:txBody>
          <a:bodyPr wrap="square" rtlCol="0">
            <a:spAutoFit/>
          </a:bodyPr>
          <a:lstStyle/>
          <a:p>
            <a:r>
              <a:rPr lang="en-US" dirty="0">
                <a:solidFill>
                  <a:srgbClr val="FF0000"/>
                </a:solidFill>
              </a:rPr>
              <a:t>New</a:t>
            </a:r>
          </a:p>
        </p:txBody>
      </p:sp>
      <p:sp>
        <p:nvSpPr>
          <p:cNvPr id="7" name="TextBox 6">
            <a:extLst>
              <a:ext uri="{FF2B5EF4-FFF2-40B4-BE49-F238E27FC236}">
                <a16:creationId xmlns:a16="http://schemas.microsoft.com/office/drawing/2014/main" id="{598C93A4-FCD4-3EB3-D3A1-EF3D525058B9}"/>
              </a:ext>
            </a:extLst>
          </p:cNvPr>
          <p:cNvSpPr txBox="1"/>
          <p:nvPr/>
        </p:nvSpPr>
        <p:spPr>
          <a:xfrm>
            <a:off x="399393" y="5860464"/>
            <a:ext cx="609600" cy="304800"/>
          </a:xfrm>
          <a:prstGeom prst="rect">
            <a:avLst/>
          </a:prstGeom>
          <a:noFill/>
        </p:spPr>
        <p:txBody>
          <a:bodyPr wrap="square" rtlCol="0">
            <a:spAutoFit/>
          </a:bodyPr>
          <a:lstStyle/>
          <a:p>
            <a:r>
              <a:rPr lang="en-US" dirty="0">
                <a:solidFill>
                  <a:srgbClr val="FF0000"/>
                </a:solidFill>
              </a:rPr>
              <a:t>New</a:t>
            </a:r>
          </a:p>
        </p:txBody>
      </p:sp>
      <p:sp>
        <p:nvSpPr>
          <p:cNvPr id="8" name="TextBox 7">
            <a:extLst>
              <a:ext uri="{FF2B5EF4-FFF2-40B4-BE49-F238E27FC236}">
                <a16:creationId xmlns:a16="http://schemas.microsoft.com/office/drawing/2014/main" id="{CB1AC4C0-8FD7-CF56-8D5E-248300F48F6B}"/>
              </a:ext>
            </a:extLst>
          </p:cNvPr>
          <p:cNvSpPr txBox="1"/>
          <p:nvPr/>
        </p:nvSpPr>
        <p:spPr>
          <a:xfrm>
            <a:off x="7885991" y="2661712"/>
            <a:ext cx="651641" cy="307777"/>
          </a:xfrm>
          <a:prstGeom prst="rect">
            <a:avLst/>
          </a:prstGeom>
          <a:noFill/>
        </p:spPr>
        <p:txBody>
          <a:bodyPr wrap="square" rtlCol="0">
            <a:spAutoFit/>
          </a:bodyPr>
          <a:lstStyle/>
          <a:p>
            <a:r>
              <a:rPr lang="en-US" dirty="0">
                <a:solidFill>
                  <a:schemeClr val="bg2"/>
                </a:solidFill>
              </a:rPr>
              <a:t>Drop</a:t>
            </a:r>
          </a:p>
        </p:txBody>
      </p:sp>
      <p:sp>
        <p:nvSpPr>
          <p:cNvPr id="9" name="TextBox 8">
            <a:extLst>
              <a:ext uri="{FF2B5EF4-FFF2-40B4-BE49-F238E27FC236}">
                <a16:creationId xmlns:a16="http://schemas.microsoft.com/office/drawing/2014/main" id="{3D8B19EE-4B97-9999-6FBC-05A8B8E1DFC9}"/>
              </a:ext>
            </a:extLst>
          </p:cNvPr>
          <p:cNvSpPr txBox="1"/>
          <p:nvPr/>
        </p:nvSpPr>
        <p:spPr>
          <a:xfrm>
            <a:off x="7885991" y="5370039"/>
            <a:ext cx="651641" cy="307777"/>
          </a:xfrm>
          <a:prstGeom prst="rect">
            <a:avLst/>
          </a:prstGeom>
          <a:noFill/>
        </p:spPr>
        <p:txBody>
          <a:bodyPr wrap="square" rtlCol="0">
            <a:spAutoFit/>
          </a:bodyPr>
          <a:lstStyle/>
          <a:p>
            <a:r>
              <a:rPr lang="en-US" dirty="0">
                <a:solidFill>
                  <a:schemeClr val="bg2"/>
                </a:solidFill>
              </a:rPr>
              <a:t>Drop</a:t>
            </a:r>
          </a:p>
        </p:txBody>
      </p:sp>
      <p:sp>
        <p:nvSpPr>
          <p:cNvPr id="10" name="TextBox 9">
            <a:extLst>
              <a:ext uri="{FF2B5EF4-FFF2-40B4-BE49-F238E27FC236}">
                <a16:creationId xmlns:a16="http://schemas.microsoft.com/office/drawing/2014/main" id="{3B38A7F5-63E9-D31A-31A2-25EA53E9FDE2}"/>
              </a:ext>
            </a:extLst>
          </p:cNvPr>
          <p:cNvSpPr txBox="1"/>
          <p:nvPr/>
        </p:nvSpPr>
        <p:spPr>
          <a:xfrm>
            <a:off x="7885990" y="3139442"/>
            <a:ext cx="651641" cy="307777"/>
          </a:xfrm>
          <a:prstGeom prst="rect">
            <a:avLst/>
          </a:prstGeom>
          <a:noFill/>
        </p:spPr>
        <p:txBody>
          <a:bodyPr wrap="square" rtlCol="0">
            <a:spAutoFit/>
          </a:bodyPr>
          <a:lstStyle/>
          <a:p>
            <a:r>
              <a:rPr lang="en-US" dirty="0">
                <a:solidFill>
                  <a:schemeClr val="bg2"/>
                </a:solidFill>
              </a:rPr>
              <a:t>Drop</a:t>
            </a:r>
          </a:p>
        </p:txBody>
      </p:sp>
      <p:pic>
        <p:nvPicPr>
          <p:cNvPr id="12" name="Picture 11" descr="A red arrow pointing up&#10;&#10;AI-generated content may be incorrect.">
            <a:extLst>
              <a:ext uri="{FF2B5EF4-FFF2-40B4-BE49-F238E27FC236}">
                <a16:creationId xmlns:a16="http://schemas.microsoft.com/office/drawing/2014/main" id="{5A217909-5889-1E5E-7CF4-CB3766A49CEA}"/>
              </a:ext>
            </a:extLst>
          </p:cNvPr>
          <p:cNvPicPr>
            <a:picLocks noChangeAspect="1"/>
          </p:cNvPicPr>
          <p:nvPr/>
        </p:nvPicPr>
        <p:blipFill>
          <a:blip r:embed="rId4"/>
          <a:stretch>
            <a:fillRect/>
          </a:stretch>
        </p:blipFill>
        <p:spPr>
          <a:xfrm>
            <a:off x="547078" y="4665157"/>
            <a:ext cx="371038" cy="604789"/>
          </a:xfrm>
          <a:prstGeom prst="rect">
            <a:avLst/>
          </a:prstGeom>
        </p:spPr>
      </p:pic>
      <p:pic>
        <p:nvPicPr>
          <p:cNvPr id="14" name="Picture 13" descr="A screenshot of a cell phone&#10;&#10;AI-generated content may be incorrect.">
            <a:extLst>
              <a:ext uri="{FF2B5EF4-FFF2-40B4-BE49-F238E27FC236}">
                <a16:creationId xmlns:a16="http://schemas.microsoft.com/office/drawing/2014/main" id="{D07FBB1B-79AA-5597-6F7B-3F99D9ED6C23}"/>
              </a:ext>
            </a:extLst>
          </p:cNvPr>
          <p:cNvPicPr>
            <a:picLocks noChangeAspect="1"/>
          </p:cNvPicPr>
          <p:nvPr/>
        </p:nvPicPr>
        <p:blipFill>
          <a:blip r:embed="rId5"/>
          <a:stretch>
            <a:fillRect/>
          </a:stretch>
        </p:blipFill>
        <p:spPr>
          <a:xfrm>
            <a:off x="1114766" y="819292"/>
            <a:ext cx="3612217" cy="5560715"/>
          </a:xfrm>
          <a:prstGeom prst="rect">
            <a:avLst/>
          </a:prstGeom>
        </p:spPr>
      </p:pic>
      <p:pic>
        <p:nvPicPr>
          <p:cNvPr id="18" name="Picture 17" descr="A screenshot of a phone&#10;&#10;AI-generated content may be incorrect.">
            <a:extLst>
              <a:ext uri="{FF2B5EF4-FFF2-40B4-BE49-F238E27FC236}">
                <a16:creationId xmlns:a16="http://schemas.microsoft.com/office/drawing/2014/main" id="{B28CB748-2736-1980-EE8D-DE8018A58EC3}"/>
              </a:ext>
            </a:extLst>
          </p:cNvPr>
          <p:cNvPicPr>
            <a:picLocks noChangeAspect="1"/>
          </p:cNvPicPr>
          <p:nvPr/>
        </p:nvPicPr>
        <p:blipFill>
          <a:blip r:embed="rId6"/>
          <a:stretch>
            <a:fillRect/>
          </a:stretch>
        </p:blipFill>
        <p:spPr>
          <a:xfrm>
            <a:off x="4572000" y="819293"/>
            <a:ext cx="3085973" cy="5560715"/>
          </a:xfrm>
          <a:prstGeom prst="rect">
            <a:avLst/>
          </a:prstGeom>
        </p:spPr>
      </p:pic>
    </p:spTree>
    <p:extLst>
      <p:ext uri="{BB962C8B-B14F-4D97-AF65-F5344CB8AC3E}">
        <p14:creationId xmlns:p14="http://schemas.microsoft.com/office/powerpoint/2010/main" val="23818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0" y="0"/>
            <a:ext cx="9146400" cy="371400"/>
          </a:xfrm>
          <a:prstGeom prst="rect">
            <a:avLst/>
          </a:prstGeom>
          <a:solidFill>
            <a:srgbClr val="002060"/>
          </a:solidFill>
          <a:ln>
            <a:noFill/>
          </a:ln>
        </p:spPr>
        <p:txBody>
          <a:bodyPr spcFirstLastPara="1" wrap="square" lIns="91425" tIns="45700" rIns="91425" bIns="45700" anchor="ctr" anchorCtr="0">
            <a:noAutofit/>
          </a:bodyPr>
          <a:lstStyle/>
          <a:p>
            <a:pPr algn="ctr">
              <a:buClr>
                <a:schemeClr val="lt1"/>
              </a:buClr>
              <a:buSzPts val="2400"/>
            </a:pPr>
            <a:r>
              <a:rPr lang="en-GB" sz="2400" b="1" dirty="0">
                <a:solidFill>
                  <a:schemeClr val="lt1"/>
                </a:solidFill>
              </a:rPr>
              <a:t>Trump: Believe Him</a:t>
            </a:r>
            <a:endParaRPr sz="2400" b="1" dirty="0">
              <a:solidFill>
                <a:schemeClr val="lt1"/>
              </a:solidFill>
            </a:endParaRPr>
          </a:p>
        </p:txBody>
      </p:sp>
      <p:pic>
        <p:nvPicPr>
          <p:cNvPr id="64" name="Google Shape;64;p14" title="Screenshot 2025-04-07 at 10.43.37.png"/>
          <p:cNvPicPr preferRelativeResize="0"/>
          <p:nvPr/>
        </p:nvPicPr>
        <p:blipFill>
          <a:blip r:embed="rId3">
            <a:alphaModFix/>
          </a:blip>
          <a:stretch>
            <a:fillRect/>
          </a:stretch>
        </p:blipFill>
        <p:spPr>
          <a:xfrm rot="-2">
            <a:off x="2887579" y="2696795"/>
            <a:ext cx="5397588" cy="1868846"/>
          </a:xfrm>
          <a:prstGeom prst="rect">
            <a:avLst/>
          </a:prstGeom>
          <a:noFill/>
          <a:ln>
            <a:noFill/>
          </a:ln>
        </p:spPr>
      </p:pic>
      <p:pic>
        <p:nvPicPr>
          <p:cNvPr id="65" name="Google Shape;65;p14" title="Screenshot 2025-04-07 at 10.45.39.png"/>
          <p:cNvPicPr preferRelativeResize="0"/>
          <p:nvPr/>
        </p:nvPicPr>
        <p:blipFill>
          <a:blip r:embed="rId4">
            <a:alphaModFix/>
          </a:blip>
          <a:stretch>
            <a:fillRect/>
          </a:stretch>
        </p:blipFill>
        <p:spPr>
          <a:xfrm rot="-3">
            <a:off x="216875" y="869337"/>
            <a:ext cx="6747818" cy="1379514"/>
          </a:xfrm>
          <a:prstGeom prst="rect">
            <a:avLst/>
          </a:prstGeom>
          <a:noFill/>
          <a:ln>
            <a:noFill/>
          </a:ln>
        </p:spPr>
      </p:pic>
      <p:pic>
        <p:nvPicPr>
          <p:cNvPr id="66" name="Google Shape;66;p14" title="Screenshot 2025-04-07 at 10.50.52.png"/>
          <p:cNvPicPr preferRelativeResize="0"/>
          <p:nvPr/>
        </p:nvPicPr>
        <p:blipFill>
          <a:blip r:embed="rId5">
            <a:alphaModFix/>
          </a:blip>
          <a:stretch>
            <a:fillRect/>
          </a:stretch>
        </p:blipFill>
        <p:spPr>
          <a:xfrm rot="3">
            <a:off x="7109805" y="882048"/>
            <a:ext cx="1391250" cy="1403011"/>
          </a:xfrm>
          <a:prstGeom prst="rect">
            <a:avLst/>
          </a:prstGeom>
          <a:noFill/>
          <a:ln>
            <a:noFill/>
          </a:ln>
        </p:spPr>
      </p:pic>
      <p:pic>
        <p:nvPicPr>
          <p:cNvPr id="67" name="Google Shape;67;p14" title="Screenshot 2025-04-07 at 10.52.10.png"/>
          <p:cNvPicPr preferRelativeResize="0"/>
          <p:nvPr/>
        </p:nvPicPr>
        <p:blipFill>
          <a:blip r:embed="rId6">
            <a:alphaModFix/>
          </a:blip>
          <a:stretch>
            <a:fillRect/>
          </a:stretch>
        </p:blipFill>
        <p:spPr>
          <a:xfrm rot="3">
            <a:off x="858833" y="2795708"/>
            <a:ext cx="1404743" cy="1577131"/>
          </a:xfrm>
          <a:prstGeom prst="rect">
            <a:avLst/>
          </a:prstGeom>
          <a:noFill/>
          <a:ln>
            <a:noFill/>
          </a:ln>
        </p:spPr>
      </p:pic>
      <p:pic>
        <p:nvPicPr>
          <p:cNvPr id="68" name="Google Shape;68;p14" title="Screenshot 2025-04-07 at 10.53.43.png"/>
          <p:cNvPicPr preferRelativeResize="0"/>
          <p:nvPr/>
        </p:nvPicPr>
        <p:blipFill>
          <a:blip r:embed="rId7">
            <a:alphaModFix/>
          </a:blip>
          <a:stretch>
            <a:fillRect/>
          </a:stretch>
        </p:blipFill>
        <p:spPr>
          <a:xfrm>
            <a:off x="7072979" y="4776922"/>
            <a:ext cx="1464901" cy="1480288"/>
          </a:xfrm>
          <a:prstGeom prst="rect">
            <a:avLst/>
          </a:prstGeom>
          <a:noFill/>
          <a:ln>
            <a:noFill/>
          </a:ln>
        </p:spPr>
      </p:pic>
      <p:pic>
        <p:nvPicPr>
          <p:cNvPr id="69" name="Google Shape;69;p14" title="Screenshot 2025-04-07 at 10.53.54.png"/>
          <p:cNvPicPr preferRelativeResize="0"/>
          <p:nvPr/>
        </p:nvPicPr>
        <p:blipFill>
          <a:blip r:embed="rId8">
            <a:alphaModFix/>
          </a:blip>
          <a:stretch>
            <a:fillRect/>
          </a:stretch>
        </p:blipFill>
        <p:spPr>
          <a:xfrm>
            <a:off x="216874" y="4820779"/>
            <a:ext cx="5217115" cy="1480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2771BD-E953-0F4E-82B2-95A8177EE00B}"/>
              </a:ext>
            </a:extLst>
          </p:cNvPr>
          <p:cNvSpPr txBox="1">
            <a:spLocks/>
          </p:cNvSpPr>
          <p:nvPr/>
        </p:nvSpPr>
        <p:spPr>
          <a:xfrm>
            <a:off x="0" y="-13305"/>
            <a:ext cx="9146382" cy="495300"/>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15364" name="AutoShape 2" descr="data:image/jpg;base64,/9j/4AAQSkZJRgABAQAAAQABAAD/2wCEAAkGBg8GEBMSERQVExUWFxIaGRIUFBUXFBwcGBYXFhUVGBYXGyYgGBokHBQVHy8hJDMpLCwtFh8xODAqNScrLCkBCQoKDgwOGg8PGi8lHiI1NSk1KS0sLikpKio0LSkpLCopLSksLC4sNS4sLjQsLDI1KikpLCw0KiwtNSk1LCwqLP/AABEIAK4BIgMBIgACEQEDEQH/xAAcAAEAAwEBAQEBAAAAAAAAAAAABQYHBAMCCAH/xABCEAABAwIDBAcDBwwCAwAAAAABAAIDBBEFEiEGMUFxBxMiUWGBkTJCsRRScoKhssEVIzM2YnN0g7PD0eE1hENjov/EABoBAQADAQEBAAAAAAAAAAAAAAACAwQFAQb/xAApEQEAAgIABQIFBQAAAAAAAAAAAQIDEQQSITFBUYEiYbHB0RNSoeHw/9oADAMBAAIRAxEAPwDcUREBERAREQEREBERAREQEREBERAREQEREBERAREQEREBERAREQEREBERAREQEREBERAREQEREBERAREQEREBERAREQEREBERAREQEREBERAREQEREBERAREQEREBERAREQEREBERAREQQdZtKMKkInbaK9hM25DeFpG7wL+8LjXUDeZmGZtQ0OYQ5p1DmkEHxBG9VbFHh0kgOou4EHcq/TTTbOyXgcerJ1jOrORH4jVWcu3SjhK5K/D0n+J/DTEUNhO00WI2D/zb+4nsnk78CplQmNMF8dqTq0C/hOVRmI7Qw4fdt87/AJreHM8PioGoxqSuPaNh80bv9pELsfDXv17Qsv5WjMrIxqXZrEbuyLnn/tdqpOEVHX4jEODIpfV2X8APVXZezGnnEYoxzER6b+oiIos4iIgIiICIiAiIgIiICIiAiIgIiICIiAiIgIiICIiAiIgIiIKNi82WaT6TvioySo8/BfeOz5aiX6b/AIqIlqFfEPpMOP4YWOmpRKARqCLhTtJK+Ojnu49lsljfUWjuLHmqls7its0ZPe5vl7bfTtfVPerPFNnoas9zJv6SjaOrJxNZidT6wpENUu6mmMhACrMNUrhs9Q2ZnfvcNB3N7+Z+Fu9WW6OjniKRuXZstCRWZjxa/wDBXlVvAaJwmzgdkNcM3C5toO9WRUWncuBxlubJ7CIiiyCIiAiIgIiICIiAiIgIiICIiAiIgIiICIiAiIgIiICIvKpqWUbS97g1o3ucbBHsRvpD1XPWV8dCLvdbuHE8gqviW3IkJbTD+Y4fdafifRRkEpqHZnkuJ3km5U+X1bsfBW1u/T6pvEMEptpbvid1cvHTf9Jv4j7VQ8cwmowN1pWkA7njVh5O7/A2KurLNFwbFe7cfFjHUNEjDobgHTxB0cFKtphsw5cmKdR8Uenn2llceImle143tIP+R5jTzWjYVUibDK1w1GSe3LqLhReO9HEWKNM2HSD9y49nk1x1YfB3qFJ9HeFyfIp6eqjey73scxwLSWmNoNiN4sbXHqrLTWY3C/is+LJi56z1iY3HnuoOyuEy43IMrC8DhwPM7g3v9FpjoabZxgkrJBmO5g1ue4N3v+CmHYT8jpzDR5Kc2sxwYHBp7y0ntHxP2rKcV2SxCnmLqh3WOcf0rnOId3WdbTlpbuXm4yT30hGaONv1tyxHjzP2WLEdupcS7MI6mPv/APIRzHs8h6rvwTaaWmAbJeRvie0OTuPmqvSYDUMF8oPJ7P8AKkomGl9vTzB+C8mI7QsyYcPLyViPu0Skro60XYb+HEcwuhUPDK99U+1PG+Rw3uHYY36Tzu5AE+BV2pBI1g6wtLuOW9uWu/npyCqmNOLnwfpT39vL2REUWYREQEREBERAREQEREBERAREQEREBERAREQEREEfi9ZNSN/Msa4m/aeSGN8SG3ceQtu3hU6twmTEXZ6mZ8p4NADI2/RaL257/FaDvUbXYK2o1Z2T3e7/AKUotps4fPGP5fNSjQx03stHnr8V4y1D49ziOWilMRpH0hs8EfA8jxUPUKyHXxzzde7mlxeoj3SvH1io+px+p4vDubGH7ct161K4osPlxN+SJjnuPBo+0ncB4nRWxENtKUiNzEPiHa6ow5+dlmu723F/Ag3BHgQtJ2G21ftUHB8L2lo1mA/NE6dm/B2u7XyUJhvR3TYU0TYg8HuiBOTkSNXnwGnNcO1vSK+mZ1FE0QNAtmAAcBb3QNGeWvJeTEX6Vj3Yc9cfFzyYa7n93aI/LVVmOEdIM1E90Fa3ro7kdYAM4HDM3c8Wt3HmtEwt5lgiLjcmOMkneSWgkrN8ewQDLIOTvXsn4j0VVNdYlg4GmO02pkj/AHVcoaSHEY+spHtc0+7fTlrq0+BXxTbKCc5pz/Lafi7/AB6qoYEx9FKxzHFpLmg24i4uD3hako26POJ58E6rbpPny84IGUzQ1jQ1o3ACw9F6Is2qNvK7aysfSYUI2NZfPVSDMLA2Lmt1Fr6DQl2/QaqDm720lFSX7OY9AMzMTZI75klLG1h8MzbkDyUpsni1fWGWKvgbFJFktJGSYpA7Nq3fa2XUX94aBBYkVZxDpAo6KsiomkyzPkaxwb7LL/PceP7Iue+ysyAiIgIirOH9IFHi9cKOnJlOWRzpR+jGS3ZBPtnXeNPEoLMiIgIi4MfqJaSkqHwi8jYpXMAbmOYMJb2eOoGiDvRUPo02ixPHH1ArmuaGCLJmgMWpL828DNuaoXENv6+nxwUbXt6n5RBHl6tt8r+rzDNv946oNWREQEREBERAREQEREBERB5zQNqAWuAcDwKq+MbIE3dAb/8ArcdfquP4+qtiL2J0uxZr4p3WVDw/Yd9R2qg9Uwe6CMx5nc0evkpoVUOEM6ulYAPnW+08XHxK+dpZyJWNvplvbhe5F/sXE6pbGwl24C57/Lx4eanuZ7uhu+aIteenp4/tAbSVzohneS6R18t9dOLrcAOA4nkVRaiAuuTqTfVWXE5XYhIXu47hwAGgaPABRk1PoVop0dzh4ildNtwkWp4f3cf3Qq9jWBzQAmMda3Xs+/6e95a+CseGC0EX0I/uhdKy71L5SuWcd5mFAwdraktLeDmgjiCCLgq/rgqMFinkEoGV+l3N0zAcHjc7mdRwIXelp2lxGaMsxMPOpiMzHNBsS1wv3XFrr897FbTP6OqyRs0ZI/RysFg8Fh0c2+htrpoCDv3L9EKtbVdH9Ftb2pWlktrCaOwf4B19Hjn5EKLM7cA2totpm3p5WvNtYz2ZBzYdfPd4qYX5/wBqOjOu2QvPG7rY2G/XRXbIz9pzb3bzaTbjZXvoo28l2iD6apOaWNuZsnF7LhpzftNJbrxDu8EkKJiEcku0TxE4MeauzXubmDTpYltxfktnhkqsFpJZKh4qpGCR4EUXVlwDbtjDbuu4kHXx3LHn/rN/3B8QtzrKyPDo3SyuDGMBLnONgAOKCoU9Nj+Pdt80OHsO6JkTZpQOGdzzYHl6BQm1OMY10e9VK+pjrIXuylskLI3XsXW7GuoB1ud25StP0nvx2RzMOopaoN3yOe2GMX3G7gbXtuNj4Kr9K1fiNXSxCrpooGdcC0sn6xxd1cnZIDRYWub+CDVMBxlm0FNFUR3DZGg2O8G9nNPiCCPJYT0cQVFTiRbTSthkyTdt8fWC1xcZcw36a3WrdE3/ABFPzn/ryLNeiH/l/wCXUfFqDU9otqTsRRNkqXCeY9loa3qxI/U3y3ORoGp3+pCh9mRjG10Iqpav5IyS5jiggiJy7g4ulDjY8Brca6Xsqr071TnVNPHwbC9wHi59j/TC1rAYRTUtOwbmxQgeTGhBQsZ2uxLo9qY21j21lNJe0ojbHMLWzCzOyXC4Nj7XeNbXbGMX6ugmqYHA2p5JY32uDaMvY6x3jcqf05Qh1BE7i2oZY845b/Aei+Nlak1OzE1/dgrm+Q6y3oCB5IPXoq2zrNq31IqXNcI2xFuVgb7ReDu3+yFS8X/WcfxlL/aUx0DfpK36NP8AelUPi/6zj+Mpf7SDeAiBEBERAREQEREBERAREQEREFN2ym6qdn7sfecoaokMrAO/U/h/nzXdtzeSshYPejb9968nwWV0dod7DquKiGkgXJNTqckgUjh2x8ldrJ+bZ/8AZ5Dh5+ilzaaZ4iuON2lccPFoY/oM+6F0L5jjEQAG4AAeS+lnfMzO52IiI8eVVUto2OkebNY1znGxNg0Ek2Gp0C+KDEIcUjbJC9sjHbnsII9Rx8F7SxNnaWuAc0ggtIuCDoQQd4VLm6K6eneZKKeoonHeIJDkPNp18r28EFoxuthw+mlknIEbWOzX3EWtl8Sb2A43sse6EMLkmrJJ7EMjiLC7hmeW2b46NJ9O9XKXopGJkGtrqqpa03DHODW+mtuYsVcsLwmDBYmxQMbGxu5rftJJ1JPedSgxB+m0/wD3B+CvvTQZPyZ2b5euhz2+b2rX8M/V+dl34/0Z0mO1PyrPNBNdpL4XNF3Ntlf2mmzhYai25TNJs+1lO+nqJJKtr82Y1GUuIIAy9lrRYWuONzvQVToSyfk11rX6+XN33ystf6uVcnTrK0UdO24zGe4HGwjeCeQLm+oUjR9F/wCRJHOoa2opg72mWjkbpu0eNbX0JufFSI6O6WpEhqny1ckjMhmmcMzW3vaINAbHqAdBdB4dEv8AxFPzn/ryLNuiHTF/5dR8WrVtldi2bJZhFUTvjINoZHMMbSSCXANYCDpy1KjZ+iulFSaqCaopZCXO/MvYAC72rBzCQDc6btdyCsdO2EOcaepAu2z4nHuJOZnr2/Qd60TZDEG4pQU0rTe8Ud/BzWhrx5OBHkugYKyam+TTk1LS3K501i5+t7uygC+7UWtYKu0PR4/AS4UNbUU7HEkxFsUzAe8CRuh3a79N5QQfTriLY6angv2nSl9v2WMc0n1kHoVI4VhL8F2bkjeMrzS1T3A7wZGyPse4gOA8l30XRvTtqBVVUstZMLWdMW5BbVto2gDTgDcDfa6smKUDcVglhcSGysewltrgPaWki+l9UGU9A36St+jT/elUPi/6zj+Mpf7S1HY7YGDYt0ropJH9aGA9Zk0ylxFsrR84rmqejKmqsQ+XmWYSdbHJkBZkuzLYeze3YHFBcAiIgIiICIiAiIgIiICIiAiIgp2PU/yjEmngynB83SPA+wOXRT4S+s3Cw+cd3+1Pvw2OSQyEXcWtbrus0uI0+u5dQFlKbNk8TMVitfEacFDg0VDrbM75x/AcF3oiiy2tNp3IiIiIiIgIiICIiAiIgIiICIiAiIgIiICIiAiIgIiICIiAiIgIiICIiAiIgIiICIiAiIgIiICIiAiIgIiICIiAiIgIiICIiAiIgIiICIiAiIgIiICIiAiIgIiICIiAiIgIiICIiAiIgIiICIiAiIgIiICIiAiIgIiICIiAiIgIiIP/2Q=="/>
          <p:cNvSpPr>
            <a:spLocks noChangeAspect="1" noChangeArrowheads="1"/>
          </p:cNvSpPr>
          <p:nvPr/>
        </p:nvSpPr>
        <p:spPr bwMode="auto">
          <a:xfrm>
            <a:off x="63500" y="-758825"/>
            <a:ext cx="26003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366" name="AutoShape 6" descr="data:image/jpg;base64,/9j/4AAQSkZJRgABAQAAAQABAAD/2wBDAAkGBwgHBgkIBwgKCgkLDRYPDQwMDRsUFRAWIB0iIiAdHx8kKDQsJCYxJx8fLT0tMTU3Ojo6Iys/RD84QzQ5Ojf/2wBDAQoKCg0MDRoPDxo3JR8lNzc3Nzc3Nzc3Nzc3Nzc3Nzc3Nzc3Nzc3Nzc3Nzc3Nzc3Nzc3Nzc3Nzc3Nzc3Nzc3Nzf/wAARCACgAKIDASIAAhEBAxEB/8QAHAABAAIDAQEBAAAAAAAAAAAAAAUGAQQHAwII/8QASBAAAQMDAgMEBQQPBwUBAAAAAQACAwQFEQYhEjFBBxNRYRQicYGxMjZyoRUWIzNCYmN0dZGzwcLR8DRSU3OisvEkJkRUZOH/xAAZAQEAAwEBAAAAAAAAAAAAAAAAAgMEBQH/xAApEQACAgICAQIEBwAAAAAAAAAAAQIDBBEhMRIiUQVhcaETFDJBgZGx/9oADAMBAAIRAxEAPwDuKIiAIiIAiIgCIiAIiICFvNfV0ErX00TaiNrOJ8A2e76JO2fI8/EL3s17obxCZKOXLm/Lifs9h8COi0r8/hq2jl6g+JVUudI41IrqJzo6lvNzDglTSTRvqx4WQW+GdKWVT7JqmXhbFcmcX5Zg394/krXBPHUMEkL2vYeRacqLjoy20zqepI9Vg8l8TTRwMc+Z7WMaMlzjgBQFbqRhc6OiGfyjuXuCJbPK6p2P0onZ6iKBuZH48B1K17fXsrZKhrG8IheGHfmeEO/eFVxVOleXyP4nHmXLa0E8zxXac5xLXEj2CNgH1Be+PGzRPF8K3J9lrCysBZUTGEREAREQBERAEREAREQBERAVXU8nBXNH5MfEqBkmUprKTgubB+RHxKrUk3mrYrg7eLDdcSTpY2Thzm8xs4fA/wBeCl7cJqWrh7t7mtc8Bw6HJVTorgKSrZI/70fVkHi0/wBZ9yt8UrfS6dmc4laAR13G6SQyItcPo0ddVDmXKnjLjwd1xBuds55qDiqNuf1rd7SJeC9U4/IfvKr1NK+R7WRguc4gNA6nwUorguxoL8vFk+2Rz4n8Phj9asmg4jDbqpp5moz/AKWqNgoWw0bWnBPN5HV3X+SndLMLKSfYgGU4yOewUJPgx5VidbS9ybWVgc1lVnKCIiAIiIAiIgCIiAIixkIDJWMrRul2o7awGplAefkxt3c72BVqqvlTXksj+4wn8Fp3I8yvUmy6vHnZyuiR1FZPsw7v6SoaJ428BaTlp8j4Fc+ucFVQTdzWQuhk6B3I+w9Vc6JskJD4Xljh1b/W635q2iroTS3iFjoztxObkf8A4pqWjoU22Y/H6o/c5VLOrLpm4mpfQte8l8czI3eY4hg/q29y+tRaCqYo3VNhf6VFjPcPcOMD8U8j/XNVbS1RJT6mpKWYOje6oja5jwWkODxzB5bZV2lKPB0ZTqyKW4Pr+yxdq83d36kGedNn6yvDSdFNJKJmROkncPubAPkA83HwyP632uWodHR3+/01wq6gtp4IuDumDd5znn4LU1XfJNJU0dLZrQ9zpBtUObmNp88bud5KCkmlFdmKrKUqYUVrciW9GprbTek3ioYxg/BJ29nmfJRFTrJz5Qy1wNZA07Pkbu72Dp/XJc+muVZcqsz3GofLKTsHnAb5AdFKUXRHXrstWAlza9v7HS7Tf4K5obMO5l8Cdj7CpkHZc4o8HHgp+kvHoDGipnYI84xI76gq3H2OffiafoLSi0G3OIgHuarcf4Dv5Io6Zh8Wb6Ii8PAiIgCweSyiA1a+vprdTuqK2eOGJvNzzgez2qo3HVFyuDSyx0UsMJ/8moZwOI/Fadx7SPcrXW26Cqe2VzG9+wYbJjJAUJXUstOfXZ6vRw3ClHRrxlVvcltlUZQVRkMtVLxSu3c4u4ifetqNzacDiDnY9i25zzUdP1Vi5OqpeXDNsXyKAYdDKR5OH8lrT6gonA5ZUt8+Fp/eFGVHVRdT1UlFF0MeDeyw0mqm0D80lXhnMxTNIaf3D3FT1NX6b1PV0k1XFHHcaaRskLuPByDsA4cx+KVy2ZrpHtZG1z3uOGtYCST5Ac1Z7D2b1NZirv0noVMBnumn7oR1yeTR9fsUnCKW9leTj49cfJy8X8uzrzdhsobU14obNRRzXSJ8lNLII38LOLhyDuR1C8rJf7VVXB9ltkkkppIA4yZ4m4zgDiJySvDXdGK+0sgP4Un6jg4Kzperk4tVWrlCfH2PJlmoK+BtZZaiKWB24ZxcTfYPD2LXnpYYG8MlPGyQDcd2AqLZpK2zVLpKKR8MoPC9vMOxtgjqukWG9RXstp62laKho4s4yx2PDw9inJNHQurso535RIens9bcn/8ATnuoCcGQ7D3eKslm03QWt3esaZqnrPLu73eCmQAAABgLKg5NmC3KnYtdIxhFlFEzBERAEREAREQBfLmBwIcAQehX0iAgrnYRK0vpHBj/AO475J/kqlcKeWmkMczHMd+MOa6UVr1dHT1kRjqI2vb58x7FJS0a6cuUHqXKOT1BG62LXpa4Xch3D6PTk/fZAd/YOvwV1bYrTayauoDpSD6gk3A9g6n2rNRcpqoFkI7qLyO5/kp+b/Y3vNlJaqX8s1Kaksmlmk00XpFaRu9xy79fJo8gqdrDUNbVNMMkuOL5MTPksHifE+32qdur46KlfNJhzs8MbD+E7+Q5/wDKolSx8sjpJCXPccuceqnBc7ZfiUqUvxJcv3ZYOyBhGoa4kkk0o3P0wujX8tbTRl49UP3/AFKh9lcfBfKs+NN/EF0+RjXtLXgOadiCMhQtfrMHxCWstv6f4c2uNLFJWGWID1/lAePipfSdP3dyDsY+5uHwW5eNNOeTPapBHKN+5f8AJd5Z6LOnOIVpbNG6GdjSHwvGCOW48R4ELze0WTvjOlqLLOsrAWVWckIiIAiIgCIiAIiIAiIgCIiAhNVO4aGM/lR8CoOnqOQz7/BSmtX8FsiPL7sPgVVoHl8Lz4jh93VWRW0dXFhunZp3id1bU8W/ds9VgPh4+0qKkhUzJD5LXkh8lamdKuSikkSvZtHwXiqP/wA/8QXRlQ9AtDLrUnr3H8QV8VM+zi/EHu9v6GV88I4uLhGeWV9IoGIIiIAiIgCIiAIiIAiIgCIiAIiICqdoj+Czwnr34+BUNS03dUsbT8rhyfaVO64g9Jgt1P8A361ufYGucfqC846SSofwxMz4+SsT1E6lFijQk/mQz4l7UNjqa9wLWlkX+I7l7vFWiissURD58SPHIfghSgHDsOS88iuzNa4gR1os9NbGO7nLpHD1nu5lSSyig+TDKUpPcuwiIhEIiIAiIgCLlN81de9S6s+1jSFWyhjie8TVpAc53Bs/GeTQdttyeoHOab2cyEd5JqzUJqTuZW1WBnybjGPJAXxFRrJQ61smoKemrrmy9WSdzmvmkYGTU2GktO3MEgA5J5gjG6ltZ6wt+kqSKStbLNPPnuIIh60mMZOTsAMjJ8+qAsaKJ0rdX3zTtBdJI2xOqohIWNdxBuemevtUrlAZRMrGUBlFG6hvVFp+1S3K5PcynjwDwtLiSTgADxJ2UToXVf220VbWCkNLFDVGGNjn5cW8DXZPTPrchnlzQE/VUUNW6F0wJMLy9uD1II+BK9mRsY0NYAAOQC+spkIe7etGUWMhaV89IFlr/QuP0r0aTue7+Vx8J4ceecIeG8i5p2XnWButZ9tH2T9H9HHdGrADePiGcY64Vd7XtT32z6qnp7XdKmlhbQRyiOJwxxEvyd/YEB21F50+TCwk5y0HJPkvRAEREAREQH5vgrK/QmuaiV1OJJ6eSRjo3uLe+ie7IcDjbIAOd9x7V2fTOvLDqDgip6sU9Y8f2WpIY/PUDo73ErZ1RpG0anha2405EzBiOpiPDKweR6jyOQuSam7LbzZ2uqLaRdKSP1iGNDZmY68PJ2Ofq7+AQHeee64/2+/27T/+VVfGFaXZjrutornT2W7zy1NFUSCKGSYkvgkJ2BJ34SdsHkcdOW72+/23T/8AlVXxhQE92Z2m/NtVkrzqUm0ej5Fq9BjGAWkAd7ni2JB5dMKT1DV6trLw+1abp6eipo42ukulSOMBxHyWM6kbeI3W52bfMOyfmrV8ar11Y9Lv7mvnfJVcHGKaFvE/h8SeTQcHmQgIk6L1Q6Fzn9oFxNVv6zaVjY8/QB/eofR+tr1R6sOmNUTR1b++dAyqDQ1wk5tzwgAgjyBBxzU0zWOqa1gltegK2WFwyDV18VOSPonK5ZPPVz9p1LUV1J6DVyXqlM1MJRJ3Tu8jBbxDY7dQgOqdtfzCqPzmn/atVR7JLZfK6gqKi1ai+xtJDcAKil9BZN35DIyTxuOW5BDdvDKt3bV8wqj85p/2rVG9g3zduv6SP7GJAb/aVr1+mBHQ2yFk9xmZ3h492wt5Alo3cSeQ8j5A+lq0tqSto21N91hdYquUcXc0QijZDnfh+SeIjln/AJXOL69907XZGz+s0XSGNgO+Gs4dv1gn3r9ADqgOTV+q9R6B1DFQairPsxa5m95HUmFscoZnBxw8y3bIPPIIPRdHvNa5mnK6uopQHNo5JoZG4O4YS07+5c+7emNFus8mBxmpfHnyLCf4QpHSFU+r7G3PkOXR0NXCPosMjW/U0ICN7I9U3y/Xmup7xcXVUUdK17GmGNnC7iAz6rR9aqPbn88qr9GRfGRS3YT84bl+Zt/3hRPbn88qr9GRfGRAd/p/vEf0B8F6Lzp/vEf0B8F6IAiIgCIiA84Zop4mSwyNkjeMtew5BHkV9k7rncOgr1p573aM1DJDTuJPoVwb3sQz0BHL24JPUlfNRau0+5QvpK272KjhkbwumoWy94PZlo+ohAc6vlK2r7U56W1MD2SXaLu2swBkFhkI8gQ8+4q1dvm9dp//ACqr4wq46J0DbtLPdVd6+ruD28Lp5BgMHUMb0z1JJJ8V69oGjItXUdM1tSKarpXOMMpZxNw7HE0jbY4adj0CA9uzU/8AYdkx/wCq1ccsDzc+1SB10Ake+7TcTZBndhfwj3cIx7F1fR9j1RYWUdvq7nbKm1U7XN4WUz2zYweEB3FjY45jkozVnZs64Xj7N2CvFDXGRsrmPaeAyD8IEbtJ2zzB8NygOhhfnu9Au7XgW7j7O0xznwkjXTqan7SKhgguFbpulYRh1RSRTSS+4OIaDz3+pQ1z7Jg2poq2w3Z0FbTvbLJJWM73vZWv4+8OCMOLufTYICW7avmHUedVT/tWqN7B9tO3TlvcSef5KNWq6WCo1BpR9p1BUQuqpBl89LGWsDg7iYQ1xJ2wM7+KrmkdG6n0oZILfd7ZLRzTNlmZLSv4jsAS3DtiQBzzyCAo2sInWLtVfVTepDJWwVTXHkGO4Q4+4h678Dn2Kta30XbtXUcbKsuhqYc9zUMAJAPNpB5tPgoq20HaDaKUUMU9guMELA2GeqdNHIMbDiwHA9OufNAQPb3VwimtFK5w7wSST4PRobw5/wBSntOW6S19kTqadpbK63VEz2u5tMge/Hu4se5atN2eVV1vjL1rO4xVlQ3hDaWlYWQ4achpzuWgnONs9cq8XejdW2itoonNY+op5ImucNmlzSAT5IDj/YT84bl+Zt/3hRPbn88qr9GRfGRdC7OtB1uk7nVVdVX09S2aARBsUbmkHiBzueS1O0Hs3rdV32S4U9xp6dj6VkHBJGXEYLt9j+N9SA6RT/eI/oD4L0XxC0tja082tAX2gCIiAIiID//Z"/>
          <p:cNvSpPr>
            <a:spLocks noChangeAspect="1" noChangeArrowheads="1"/>
          </p:cNvSpPr>
          <p:nvPr/>
        </p:nvSpPr>
        <p:spPr bwMode="auto">
          <a:xfrm>
            <a:off x="63500" y="-728663"/>
            <a:ext cx="153352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 name="AutoShape 10" descr="data:image/jpeg;base64,/9j/4AAQSkZJRgABAQAAAQABAAD/2wBDAAkGBwgHBgkIBwgKCgkLDRYPDQwMDRsUFRAWIB0iIiAdHx8kKDQsJCYxJx8fLT0tMTU3Ojo6Iys/RD84QzQ5Ojf/2wBDAQoKCg0MDRoPDxo3JR8lNzc3Nzc3Nzc3Nzc3Nzc3Nzc3Nzc3Nzc3Nzc3Nzc3Nzc3Nzc3Nzc3Nzc3Nzc3Nzc3Nzf/wAARCABTATcDASIAAhEBAxEB/8QAHAABAAMAAwEBAAAAAAAAAAAAAAUGBwEDBAII/8QARhAAAQMDAwEEBwIKBwkBAAAAAQIDBAAFEQYSITEHE0FRFCIyYXGBkXShCBU2N1Jic7GywSNDgrO0wtEWJSczNUJT4fBl/8QAGQEBAAMBAQAAAAAAAAAAAAAAAAIDBAUB/8QAJBEBAAICAgIBBAMAAAAAAAAAAAECAxEEIRIxExQiQVEjMnH/2gAMAwEAAhEDEQA/ANxpSuCcUHJr5yMV5pczutyGUd44ByM4CfifCqldNTsMulC1mc8P6to7WkHy/WNZ8vIpTpOtJlcg+0ThLgUf1ea+RMjlW0Op3eVUNzWN024ajMNpHQBJOBXc1rB5sEehbuckKcJ+g8Ko+ton8Mr4FJUAUkEHxFc5qosX2FOx3brlvkZ43eyo/uqWFzchd2m4BKkK/rmxx8xV1OTSfaE45hM0r4bcS4gLbUFJIyCDkGvutKBSlKBSlKBSlKBSlKBSlKBSlKBSlKBSlKBSlKBSlKBSlKBSlKBSlKBSlKBSlKDioS/XZxh5q3wSPSnvacOCGUeKiKlJ8pqFDelPnDbSCtR9wrNbxJW1DVOck91Jl5cdABJCD7Kc+QHl8PCsnKzTSuo9ysx08p7fF5v6ZDhtkNxQYSCVdSp7BwVE48zUTGmNJZILRGzO4bvLw+OeP/sVFSJPoN4ta18pCj66VcOA8jkcEEpA8+elW6yIEK/vlyOXGkOqU2sJyRuypPwBSsc9Oo8K5tqeUblpiddPIwmTKaStiI84CCRsAJV8gSR867y1IQkgxlJOfFSf3ZzVxtzSY0ZxtttIccWouLCAnJJyce4dPh51Urreof4y/FqA0ZCQe875SkJbSM8gEZWegwBjnrUPjj8EW/bzrcTju5DaQvGdpGDj4V74M9BQmHO3rh53Y3cp+B/lVZtlxZubvcTy+A2SGHWsuEKBwpP6ShyCFgeBCsYqRubluiJK03jKN3C1JCUnwAJUBn5U8LVnp7va2wLum13H0cqKoDykhtR4CCenyq4pUFJBByDyKxxNwcuFkTtdThIKhs6LT0yn3Ec1f9CXY3OzNh1WXmhsX8RxXS4eWZiaSz5ax7hZqVGX68oskFyc/EkPRWUKcfcZCT3SR1JBIJ+QNQlq7QbZeIqpVrgXaUwlZbU41DJAUACR8eR9a3KVupUNYdQsXx2Y2xFmMKiKShwSmu7OSM8A89PGudQ6mtOnGG3brKDZeVsZaQkrcdV5JQMk9aCYpVQXrSYltTydIagUwOe8DTWSnz27933Zr16Z1zYdSvuRbdKUmY1nvIr6C26nHX1T1weDjpQWSleWfMXEjl5uI9J2+0hopBAxnPrEfdzVWtPaPbL2lxVmt11mho4cLUU+ofI5NBc6VXdPa1seoZj0GA+4ieyMuRJLSmnQPPaoc13am1LH06mGXokyUuW8WkNxGu8WMAkqI8hx9RQTlKqFw7Q7ZbYhlXC33iOwkgFbkJQAJ4H38Vyx2gW6TCbmx7ZenYzidyHG4C1BQ8xjrQW6lQ1j1CzfbKq52+JKUkOLbDK0hDilJVtIwogDkHqRUXZdf2y93d2022JOdmRyfSEKaCQzhW05JODg8cZoLbSvkqA5PSqq9r22Oy34dkjTr1JYOHU29nchJ8u8JCM8+dBbKVUX9aSoiS5O0lfmGEjK3Q204EjzIQsn7ql9M6it+p7YLlaVuLjFZQFOIKCSOvBoJelVTU2vLbpaU0ze4s1gP7u4cS2HA6E4yRtJI9odcda+7nrWNbIDs6XaLyhhpG9avQzgD38/fQWilfLat7aV7SncAcHqKiNM6ltupYbkm2uklpxTTzSuFtqBxgj91BM0oOarFz1pEtV1iWudb5yJs1ZTEbSlCu/wcZBCsD+1igs9Krd91hHskq3RZFuuL0ia2pzuorPeqZCdud20nxVjIyODzXgufaRZ7Swl+5wrtFaUdoW7CUkE9cfQUFzpVTOvIPoyZItN8U0pIUlSbcs5B6HipO36khztOtXtDb6I7o9RtaMOKO7aE48yeAPfQTNKqUPXENa3FzWfRo7aihb5WSG1BSk4XkAe0hScpKhkYzyMqDntNkKY0nICTguONo+pz/KqPNkpmNwW1OpCe6GxSXgyUnPgojG4Y8eOtXLtYCho151Az3L7Kz8N4B+41RoThUxEUhKglaXELSnackKzzuGCPHFczmR/JEtOH+qHAaeZkSZCUyAt3vMqSO9ThWAkqSdqSrBVuHBwBVh09MlOH0KRJcC0hkR3VjjxShtWU8jKvf7PU1AWUd5PMchtyQlZDWx7YshKiVEkHaeFADjA9bjmvqM8GoqpDUltqREUVFSVFRKBk8c4KgDkcZ4xxnFUym1W091cLeFSo5ZKxg5BBBGBnPBzk9f5VDXK2qYaWC6XGk5/o1AEI88JPH0/9V0M3x1aPxiw06iO+2X3A2OOEEEKVwMgIHw4866bg69cUSYq1kPD1UJBI3+QSePD7+tV3nrRWHgtNztUefKZdPfSXG0h5xDPeBlKB7OEjASOv9o9K7NWrtxjO+jht1p5PdtlrlJKkjHuIzzmou1ogx4SbdOLbb6VEutu4SVKzyRnqM9COK74S4MmYpuIsuIZJUhvGAhagkFQPXGAOv6Rx4UmY9fp7pxJEhqMH3GsRiggOJUMfAjwqY7J31mVLQokAudP7Iqs6nmsJCYaUFKUnuysdF88kHp9KtvZXEKUreIPrEqJP0/lWnhV+/avLPS361SlWj70lQyDBeBB8fUNUj8Hf8jJ5/8A01/3TVXnWf5JXn7E7/AaynsZ0hZtR6WlyrtHeddROW0nu5brY2hts9EqA6qPJGa6jM2J9yJDTMmnaChG99SeuEpzz78VmfZIwvVd3uet702HJSne4goUdyYyABnZnoecZx+l+katLOkkWbSF9s9t3FqSHlsArK1Dc2AASeScj91Vj8Hq4tvaZmwCUh2PJ7wpB5KVgEH6gj5UGrAAVkvbdYUw48bVtpV6JcYj6UvPNeqVbsBKj5kHA94JHlWtg56VRu2eS2x2fXAL5Lq2m0/EuJ/0oJzS13N+0jCujiUpdkRQt1I6BeMKx8waz78H0/0GoPtSP4at/ZnEXD7ObUh0EKXE73B8N+VD7iKznsbt97lx7w9Zb03bwiQELbcih5KztyDyRjrign9bwcdsGkZFtG2Y8lXpJT4to8VfIqGfh5VqJYaU8h9TaS6hJSleOQDjI+eB9KyHs5ujkftCusLWiVHUzqe7YkrI2d2Oe7b6YB9oYHIznkc7EOlBQ+2783k39ux/epqV7MedAWH7Giortu/N5N/bsf3ialuzH839h+xooLG2y21v7tITvUVKx4k+NZB2Uj/ihrP9u9/iF1sZ6VjvZT+dHWf7d7/ELoJftsvcyLbrdYLU6Wpd4f7orHBDeQkgHwypSR8M1erBZYNgtUe221lLTDKcAJHtHxUfMnzrLO3fvYF70zegje1FdJx5qStCwPmEmtfjSGpLDT7Cwtt1AWhQ8QRkGg7CK8Vtt0e2IfbitpbadfW8UJGAFK5V9Tk/OvHq70tuwzZcCa7FkRY7ryCgJIUpKSQFBQORx4Y+NV3slul11Fp8Xm8XBx9bji20tJQhLYCTjOAM5+dBVPwjCQzp/H/le/citekoYXDcRLCO4U2Q4HPZ245z7qyP8Io4ZsCs4Acez9EVaZXZZplxkKixX2X0qQ4hRluqSClQPKSojHHTFBe8ADFfmizuX7STatZWva9CM16NKbJISQF8BfuJPCvA/Gv0vms67HGmpej7hGfbQ60q5SUrQsZCgT0IoLdpfUUHU9pauNscy2rKVoV7Tax1SR5j7+tU3tGQB2jdn6vEyZA+gb/1qrXe03Psk1Gb3ZEqf0/LWlD7JOdgz7Cj4EZOxXvwffZdRXKDqDUPZ7eLY6HY65ryQrxSSgZSR4EbenuoNJEdrvy/3ae+KAgrxztBJAz5ZJrL/wAIf8koX2v/ACKrVR0rKvwiPyShfbP8iqDRbAP9xW37K1/AK6bpZ2ZVrMKNtYKHkyGTglKXUuBxJIzyN4BIzXfp/wD6DbfsjX8Ar30GfR9ES3UvxpTjMePMKlzVtOlxbiu9W4kIykbQCvGTnIGMZ5pWg0oI+/25F3s023rISJDKmwo+BI4P1rENOolRn3LPObWFjcUgjG1QylxIyMeeDj3++t+NZv2l6ckoeRf7OMOtKC32wnqQMbs+HGAfgD4Vm5OLzruPazHbUqW603EdWh/+jQrC31uI52hRJSFjG3OSM+GT16VJqbeiN5yI7mO7Abc2ssggLACyNyiAfHzPTjKFJsuo45amvogzCPVS96qV+eDnj93xrlVmuFuSV92+wnBRuHroUFdcYPO7oc5IB4xXN3MRqzT/AI+La4YbhEVCROeW4EtpcJKApPdpU8CCMAlahySc5866D6W5ezIt7gcaaSUNOPEYUoHJVwnPVQIx5EeFexaJUOI4ZMlLpHIIjBwnGMbVJUnyxykk8ZzXliqcMkKRHltJQyUoZSkFCVnblX6ysgkjIHPlXkzH4IS7+pLhb4T4u8Ju5rUkbJDbYG3g+0knAx148+njVbhTzJmSJqoZYjgFCCo7VrOOR93y6VPrdUGy9MWGOM7Ar1l/AdR8/vqu326ty1JRGjobCU4GF5J+P0NeVmbdaNRCNmj8Yz247CAFFe1OByB4k/8A3hW4aKt4g2pPGPVAHwFZ32eaecmSBLfbwVH1ePZTnr8/3VsjTaWm0oSMBIwK6vHxeFWbJbcoDX6nVaSukWLHkyJMuK4wy3HaUslakkDOBwOepqp9ijE2x2eXartbZ8SS9NVIR3sZYRsLaBysDaDlB4znp51puB5VzitCtx4Vk970bfdL6qc1PodlElp8kyrcpQSVAkFQTnggnnrkHpkHFazXGBQUeL2jpVHPpWldUMy0jmOLapRUf1SOCPjio+Zp+86+u8KTqOJ+LLBDX3jVuWsKekL6ZcxwBjjGTwT51pNKDxXSQiBbXXAy84EoKUtsMqcUTjgBKQTWZdi8e5WBFxh3q0XCI5MfQ40tUdSkdMEFQBA+eK1qlBQ+0/Qp1NGZuFpKWL5DILDoO3vEg5CSR4g8g+B+Jrv0nqy6ORUQ9UWG6xLi0AlbyIanGXjnGQpGQPfnjnrV1pigoXbC1LuOlXLTbIEuXLfdbWEssKUkJSsE5VjAPHTOa9/Zm49H0lbbXMhzIsuHHCHUPx1oAIJ6KIwfkat2KYFB1SX0x2FvLStSUDJDaCtR+AAJPyrH+zxm62fXl9ulzstzYhXJTqmnPRFq5U6VpBCQSOFHqBjFbLiuMCghtWadhaqsr1suAIQvCm3E+00sdFD3/wAiR41QNOOay7PGTbbnaZF9szaj6O9bR3jrQJ6bDgkc9P8At88YxrOK4wPKgz+/a4RcbFMhW/Tmo3pcuOtltpVtWjapSSkFSjwACeTzXs7IrLPsGi48C6xyxJDriy2pQJAKiRnBI6VdaYoMe7c7bddQyLZFs1rnSvRA93y0MHYCoI24UcBXRWcdKs6+0J5lkBWjNVl7ZnYm3hSc+W4K/wDfuq84HlTA8qCJiTX4NgjSrsh5ySGUl9LDCnF7z1ASkE9fdVJ7GxcbTb5lvvVqnwpEiYt9vfHWUFKgM5WBgc564rTaYFB0TIkefEeizGkux30FtxtYyFJPBBrHGez+4aZ7Q7K5be/k2Jc4upwSr0c7DkL+XAV44APIGdqpQcCsw7cIVwvlqiWy0W2ZLfQ/3rhaYUUpTsUPa9knJHGc1qFcYFBDaSm+lWSI0uLKjPMMNtuNyWFNkKCcHGRg9OozU1SlApSlAr4cQFgpUAUkYINfdKCgaj7O40tfpFqUmOsHJa7tKkK92D0+KcGqTKi6q088UNuuhgH/AJasqaI+ecfdW64rpejMvIKXW0qHvFUXwUunF5hh3+0125DrEVs45d3bgPkOfuqHk3e5qKiLkvu+mUISkfAeJ+dbTcNFWeaorXFa3+ewH766ouhbXHVuQ02k+aW0g/WqI4faz5mNtMXK4q3JbfdUR7ahhP31aLBomTIfQuS0DyOg4wPPzrVY1kgR8bWEqPmoZqQQhKBhCQB7hV9OPSvaFsky8NntjVtjJbQMqI9YkVIUpV6spSlApSlApSlApSlApSlApSlApSlApSlApSlApSlApSlApSlApSlApSlApSlApSlApSlApSlApSlApSlApSlApSlApSlApSlApSlApSlApSlApSlApSlApSlApSlApSlApSlApSlApSlB/9k="/>
          <p:cNvSpPr>
            <a:spLocks noChangeAspect="1" noChangeArrowheads="1"/>
          </p:cNvSpPr>
          <p:nvPr/>
        </p:nvSpPr>
        <p:spPr bwMode="auto">
          <a:xfrm>
            <a:off x="6746731" y="729666"/>
            <a:ext cx="2124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p:nvPr/>
        </p:nvSpPr>
        <p:spPr>
          <a:xfrm>
            <a:off x="3559175" y="59436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Image result for A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elections ahe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C7675D6-8B08-B34A-B78C-CE7D9CD07232}"/>
              </a:ext>
            </a:extLst>
          </p:cNvPr>
          <p:cNvSpPr txBox="1"/>
          <p:nvPr/>
        </p:nvSpPr>
        <p:spPr>
          <a:xfrm>
            <a:off x="-9927" y="-12433"/>
            <a:ext cx="914400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The Last Guardrail / TACO</a:t>
            </a:r>
          </a:p>
        </p:txBody>
      </p:sp>
      <p:sp>
        <p:nvSpPr>
          <p:cNvPr id="7" name="TextBox 6">
            <a:extLst>
              <a:ext uri="{FF2B5EF4-FFF2-40B4-BE49-F238E27FC236}">
                <a16:creationId xmlns:a16="http://schemas.microsoft.com/office/drawing/2014/main" id="{02F5D257-D152-C141-A778-43BADE661B3A}"/>
              </a:ext>
            </a:extLst>
          </p:cNvPr>
          <p:cNvSpPr txBox="1"/>
          <p:nvPr/>
        </p:nvSpPr>
        <p:spPr>
          <a:xfrm>
            <a:off x="-63501" y="6430999"/>
            <a:ext cx="267252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Steve Okun 20/09/2020</a:t>
            </a:r>
            <a:endParaRPr lang="en-US" dirty="0"/>
          </a:p>
        </p:txBody>
      </p:sp>
      <p:sp>
        <p:nvSpPr>
          <p:cNvPr id="8" name="TextBox 7">
            <a:extLst>
              <a:ext uri="{FF2B5EF4-FFF2-40B4-BE49-F238E27FC236}">
                <a16:creationId xmlns:a16="http://schemas.microsoft.com/office/drawing/2014/main" id="{16B3C809-F96B-69E2-BC7B-DD5C97BDC36B}"/>
              </a:ext>
            </a:extLst>
          </p:cNvPr>
          <p:cNvSpPr txBox="1"/>
          <p:nvPr/>
        </p:nvSpPr>
        <p:spPr>
          <a:xfrm>
            <a:off x="830262" y="2579172"/>
            <a:ext cx="7772400" cy="3416320"/>
          </a:xfrm>
          <a:prstGeom prst="rect">
            <a:avLst/>
          </a:prstGeom>
          <a:noFill/>
        </p:spPr>
        <p:txBody>
          <a:bodyPr wrap="square">
            <a:spAutoFit/>
          </a:bodyPr>
          <a:lstStyle/>
          <a:p>
            <a:r>
              <a:rPr lang="en-US" sz="1800" dirty="0"/>
              <a:t>During his first term, before COVID-19 crushed the economy, Trump bragged about the gains in the US stock market as a sign of his success. </a:t>
            </a:r>
            <a:r>
              <a:rPr lang="en-US" sz="1800" i="1" dirty="0"/>
              <a:t>Trump will again keep score of the Dow Jones Industrial Average, S&amp;P 500 and NASDAQ, regardless of whether that shows the true health of the economy.</a:t>
            </a:r>
          </a:p>
          <a:p>
            <a:endParaRPr lang="en-US" sz="1800" dirty="0"/>
          </a:p>
          <a:p>
            <a:r>
              <a:rPr lang="en-US" sz="1800" dirty="0"/>
              <a:t>Governments and businesses need to present evidence of how policies will boost the economy or conversely show that Trump’s agenda will hit the stock markets or increase inflation.</a:t>
            </a:r>
          </a:p>
          <a:p>
            <a:endParaRPr lang="en-US" sz="1800" dirty="0"/>
          </a:p>
          <a:p>
            <a:r>
              <a:rPr lang="en-US" sz="1800" dirty="0"/>
              <a:t>Economics and investments, not geopolitics and alliances, drive the returning president.</a:t>
            </a:r>
          </a:p>
        </p:txBody>
      </p:sp>
      <p:pic>
        <p:nvPicPr>
          <p:cNvPr id="11" name="Picture 10" descr="A close up of a sign&#10;&#10;AI-generated content may be incorrect.">
            <a:extLst>
              <a:ext uri="{FF2B5EF4-FFF2-40B4-BE49-F238E27FC236}">
                <a16:creationId xmlns:a16="http://schemas.microsoft.com/office/drawing/2014/main" id="{44A5950B-8454-2F10-A405-D4B524AA24FE}"/>
              </a:ext>
            </a:extLst>
          </p:cNvPr>
          <p:cNvPicPr>
            <a:picLocks noChangeAspect="1"/>
          </p:cNvPicPr>
          <p:nvPr/>
        </p:nvPicPr>
        <p:blipFill>
          <a:blip r:embed="rId3"/>
          <a:stretch>
            <a:fillRect/>
          </a:stretch>
        </p:blipFill>
        <p:spPr>
          <a:xfrm>
            <a:off x="819078" y="609441"/>
            <a:ext cx="7772400" cy="1805259"/>
          </a:xfrm>
          <a:prstGeom prst="rect">
            <a:avLst/>
          </a:prstGeom>
        </p:spPr>
      </p:pic>
      <p:sp>
        <p:nvSpPr>
          <p:cNvPr id="13" name="TextBox 12">
            <a:extLst>
              <a:ext uri="{FF2B5EF4-FFF2-40B4-BE49-F238E27FC236}">
                <a16:creationId xmlns:a16="http://schemas.microsoft.com/office/drawing/2014/main" id="{51DBA4E3-4012-CB22-05D8-07849801CD03}"/>
              </a:ext>
            </a:extLst>
          </p:cNvPr>
          <p:cNvSpPr txBox="1"/>
          <p:nvPr/>
        </p:nvSpPr>
        <p:spPr>
          <a:xfrm>
            <a:off x="559272" y="6336672"/>
            <a:ext cx="7190502" cy="400110"/>
          </a:xfrm>
          <a:prstGeom prst="rect">
            <a:avLst/>
          </a:prstGeom>
          <a:noFill/>
        </p:spPr>
        <p:txBody>
          <a:bodyPr wrap="square">
            <a:spAutoFit/>
          </a:bodyPr>
          <a:lstStyle/>
          <a:p>
            <a:r>
              <a:rPr lang="en-US" sz="1000" dirty="0"/>
              <a:t>Source: https://</a:t>
            </a:r>
            <a:r>
              <a:rPr lang="en-US" sz="1000" dirty="0" err="1"/>
              <a:t>www.channelnewsasia.com</a:t>
            </a:r>
            <a:r>
              <a:rPr lang="en-US" sz="1000" dirty="0"/>
              <a:t>/commentary/donald-trump-jan-20-inauguration-us-president-second-term-foreign-policy-asia-trade-tariffs-4862391</a:t>
            </a:r>
          </a:p>
        </p:txBody>
      </p:sp>
    </p:spTree>
    <p:extLst>
      <p:ext uri="{BB962C8B-B14F-4D97-AF65-F5344CB8AC3E}">
        <p14:creationId xmlns:p14="http://schemas.microsoft.com/office/powerpoint/2010/main" val="976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1305</Words>
  <Application>Microsoft Macintosh PowerPoint</Application>
  <PresentationFormat>On-screen Show (4:3)</PresentationFormat>
  <Paragraphs>229</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Lora</vt:lpstr>
      <vt:lpstr>Arial</vt:lpstr>
      <vt:lpstr>Futura CondExtraBold </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Bennett Okun (S)</dc:creator>
  <cp:lastModifiedBy>Okun, Steven</cp:lastModifiedBy>
  <cp:revision>20</cp:revision>
  <dcterms:created xsi:type="dcterms:W3CDTF">2020-09-10T07:25:10Z</dcterms:created>
  <dcterms:modified xsi:type="dcterms:W3CDTF">2025-06-22T22:28:37Z</dcterms:modified>
</cp:coreProperties>
</file>