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583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84CA9DD-B6DE-A84F-BF03-D2469F1AFB92}">
          <p14:sldIdLst>
            <p14:sldId id="256"/>
            <p14:sldId id="5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13"/>
    <p:restoredTop sz="67192"/>
  </p:normalViewPr>
  <p:slideViewPr>
    <p:cSldViewPr snapToGrid="0" snapToObjects="1">
      <p:cViewPr varScale="1">
        <p:scale>
          <a:sx n="83" d="100"/>
          <a:sy n="83" d="100"/>
        </p:scale>
        <p:origin x="24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DC6C3-5775-7E4E-B013-A62979CC973D}" type="datetimeFigureOut">
              <a:rPr lang="en-US" smtClean="0"/>
              <a:t>6/23/25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0EE04-A44C-4146-ABA5-A136A053B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27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0EE04-A44C-4146-ABA5-A136A053BB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31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2BE5E-861C-29D0-A105-4065C0CDA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E980F0-5522-8C4B-32CD-9AA3CE345B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D93169-DD0D-03AE-D383-230B6A0BB9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03062A-117F-8B47-7709-F9D4954D63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00EE04-A44C-4146-ABA5-A136A053BBA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6494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84F9D61-9303-40B4-9F7E-66A9B4EDC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562310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erlay">
            <a:extLst>
              <a:ext uri="{FF2B5EF4-FFF2-40B4-BE49-F238E27FC236}">
                <a16:creationId xmlns:a16="http://schemas.microsoft.com/office/drawing/2014/main" id="{648D746A-0359-4EAE-8CF9-062E28169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51286" y="1051286"/>
            <a:ext cx="6858000" cy="4755427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1048" y="1890483"/>
            <a:ext cx="5741809" cy="2478318"/>
          </a:xfrm>
        </p:spPr>
        <p:txBody>
          <a:bodyPr anchor="b">
            <a:normAutofit fontScale="90000"/>
          </a:bodyPr>
          <a:lstStyle/>
          <a:p>
            <a:pPr>
              <a:buNone/>
            </a:pPr>
            <a:br>
              <a:rPr lang="en-SG" sz="26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</a:br>
            <a:br>
              <a:rPr lang="en-SG" sz="4000" b="1" dirty="0">
                <a:solidFill>
                  <a:schemeClr val="bg1"/>
                </a:solidFill>
              </a:rPr>
            </a:br>
            <a:r>
              <a:rPr lang="en-SG" sz="4000" b="1" dirty="0">
                <a:solidFill>
                  <a:srgbClr val="FF0000"/>
                </a:solidFill>
              </a:rPr>
              <a:t>Singapore’s Security Landscape : </a:t>
            </a:r>
            <a:br>
              <a:rPr lang="en-SG" sz="4000" b="1" dirty="0">
                <a:solidFill>
                  <a:srgbClr val="FF0000"/>
                </a:solidFill>
              </a:rPr>
            </a:br>
            <a:r>
              <a:rPr lang="en-SG" sz="4000" b="1" dirty="0">
                <a:solidFill>
                  <a:srgbClr val="FF0000"/>
                </a:solidFill>
              </a:rPr>
              <a:t>Terrorism, Cyber, Disinformation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35699"/>
            <a:ext cx="3375792" cy="1960229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SG" sz="1400" b="1" dirty="0">
                <a:solidFill>
                  <a:schemeClr val="bg2"/>
                </a:solidFill>
              </a:rPr>
              <a:t>Shashi Jayakumar</a:t>
            </a:r>
          </a:p>
          <a:p>
            <a:pPr algn="l">
              <a:lnSpc>
                <a:spcPct val="90000"/>
              </a:lnSpc>
            </a:pPr>
            <a:r>
              <a:rPr lang="en-SG" sz="1400" b="1" dirty="0">
                <a:solidFill>
                  <a:schemeClr val="bg2"/>
                </a:solidFill>
              </a:rPr>
              <a:t>Executive Director</a:t>
            </a:r>
          </a:p>
          <a:p>
            <a:pPr algn="l">
              <a:lnSpc>
                <a:spcPct val="90000"/>
              </a:lnSpc>
            </a:pPr>
            <a:r>
              <a:rPr lang="en-SG" sz="1400" b="1" dirty="0">
                <a:solidFill>
                  <a:schemeClr val="bg2"/>
                </a:solidFill>
              </a:rPr>
              <a:t>SJK Geostrategic Advisory </a:t>
            </a:r>
          </a:p>
          <a:p>
            <a:pPr algn="l">
              <a:lnSpc>
                <a:spcPct val="90000"/>
              </a:lnSpc>
            </a:pPr>
            <a:r>
              <a:rPr lang="en-SG" sz="1400" b="1" dirty="0">
                <a:solidFill>
                  <a:schemeClr val="bg2"/>
                </a:solidFill>
              </a:rPr>
              <a:t>National Press Foundation</a:t>
            </a:r>
          </a:p>
          <a:p>
            <a:pPr algn="l">
              <a:lnSpc>
                <a:spcPct val="90000"/>
              </a:lnSpc>
            </a:pPr>
            <a:r>
              <a:rPr lang="en-SG" sz="1400" b="1" dirty="0">
                <a:solidFill>
                  <a:schemeClr val="bg2"/>
                </a:solidFill>
              </a:rPr>
              <a:t>23 June 2025</a:t>
            </a:r>
          </a:p>
          <a:p>
            <a:pPr algn="l">
              <a:lnSpc>
                <a:spcPct val="90000"/>
              </a:lnSpc>
            </a:pPr>
            <a:endParaRPr lang="en-SG" sz="1400" b="1" dirty="0">
              <a:solidFill>
                <a:schemeClr val="bg2"/>
              </a:solidFill>
            </a:endParaRPr>
          </a:p>
          <a:p>
            <a:pPr algn="l">
              <a:lnSpc>
                <a:spcPct val="90000"/>
              </a:lnSpc>
            </a:pPr>
            <a:endParaRPr lang="en-SG" sz="1400" b="1" dirty="0">
              <a:solidFill>
                <a:schemeClr val="bg2"/>
              </a:solidFill>
            </a:endParaRPr>
          </a:p>
          <a:p>
            <a:pPr algn="l">
              <a:lnSpc>
                <a:spcPct val="90000"/>
              </a:lnSpc>
            </a:pPr>
            <a:endParaRPr lang="en-SG" sz="14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D33DCA-8874-BF4B-15B9-957EEAC28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6B550597-9475-99FB-6E5E-301ACEA3F836}"/>
              </a:ext>
            </a:extLst>
          </p:cNvPr>
          <p:cNvGrpSpPr/>
          <p:nvPr/>
        </p:nvGrpSpPr>
        <p:grpSpPr>
          <a:xfrm>
            <a:off x="216177" y="2434514"/>
            <a:ext cx="8840855" cy="2069853"/>
            <a:chOff x="2282392" y="3948269"/>
            <a:chExt cx="8247533" cy="2759804"/>
          </a:xfrm>
        </p:grpSpPr>
        <p:sp>
          <p:nvSpPr>
            <p:cNvPr id="12" name="Right Arrow 11">
              <a:extLst>
                <a:ext uri="{FF2B5EF4-FFF2-40B4-BE49-F238E27FC236}">
                  <a16:creationId xmlns:a16="http://schemas.microsoft.com/office/drawing/2014/main" id="{0DA43E52-B8A2-D032-DF8E-6DA76207982F}"/>
                </a:ext>
              </a:extLst>
            </p:cNvPr>
            <p:cNvSpPr/>
            <p:nvPr/>
          </p:nvSpPr>
          <p:spPr>
            <a:xfrm>
              <a:off x="2282392" y="3948269"/>
              <a:ext cx="8247533" cy="2759804"/>
            </a:xfrm>
            <a:prstGeom prst="rightArrow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0070C0"/>
                </a:gs>
              </a:gsLst>
              <a:lin ang="10800000" scaled="1"/>
              <a:tileRect/>
            </a:gradFill>
            <a:ln w="95250">
              <a:solidFill>
                <a:schemeClr val="tx2">
                  <a:lumMod val="20000"/>
                  <a:lumOff val="80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9CC3FF5-1086-2813-A3D9-7E15548313FC}"/>
                </a:ext>
              </a:extLst>
            </p:cNvPr>
            <p:cNvSpPr txBox="1"/>
            <p:nvPr/>
          </p:nvSpPr>
          <p:spPr>
            <a:xfrm>
              <a:off x="2531403" y="4897282"/>
              <a:ext cx="1320181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SG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 SemiBold" panose="020F0502020204030204" pitchFamily="34" charset="0"/>
                  <a:ea typeface="+mn-ea"/>
                  <a:cs typeface="Aparajita" panose="020B0502040204020203" pitchFamily="18" charset="0"/>
                </a:rPr>
                <a:t>Social Cohesion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SemiBold" panose="020F0502020204030204" pitchFamily="34" charset="0"/>
                <a:ea typeface="+mn-ea"/>
                <a:cs typeface="Aparajita" panose="020B0502040204020203" pitchFamily="18" charset="0"/>
              </a:endParaRPr>
            </a:p>
          </p:txBody>
        </p:sp>
      </p:grpSp>
      <p:sp>
        <p:nvSpPr>
          <p:cNvPr id="24" name="TextBox 36">
            <a:extLst>
              <a:ext uri="{FF2B5EF4-FFF2-40B4-BE49-F238E27FC236}">
                <a16:creationId xmlns:a16="http://schemas.microsoft.com/office/drawing/2014/main" id="{2666376E-05A3-0C9E-A8E0-26D053B1A7A9}"/>
              </a:ext>
            </a:extLst>
          </p:cNvPr>
          <p:cNvSpPr txBox="1"/>
          <p:nvPr/>
        </p:nvSpPr>
        <p:spPr>
          <a:xfrm>
            <a:off x="282498" y="4119773"/>
            <a:ext cx="1093733" cy="311624"/>
          </a:xfrm>
          <a:prstGeom prst="rect">
            <a:avLst/>
          </a:prstGeom>
          <a:noFill/>
        </p:spPr>
        <p:txBody>
          <a:bodyPr wrap="square" tIns="36005" rIns="162000" bIns="36005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Work done by </a:t>
            </a:r>
            <a:r>
              <a:rPr kumimoji="0" lang="en-US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gt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agencies (Talks at schools)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Work done by NGOs/CSOs (Roses for Peace, Humanity Matters)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DE564CC3-EC67-FEBC-7BB8-92AAC7B9A3DE}"/>
              </a:ext>
            </a:extLst>
          </p:cNvPr>
          <p:cNvSpPr/>
          <p:nvPr/>
        </p:nvSpPr>
        <p:spPr>
          <a:xfrm>
            <a:off x="467714" y="2368666"/>
            <a:ext cx="799611" cy="288966"/>
          </a:xfrm>
          <a:prstGeom prst="rect">
            <a:avLst/>
          </a:prstGeom>
        </p:spPr>
        <p:txBody>
          <a:bodyPr wrap="none" lIns="0" tIns="20017" rIns="162000" bIns="2001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Ground-level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COMMUNITY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ENGAGEMENT</a:t>
            </a:r>
          </a:p>
        </p:txBody>
      </p:sp>
      <p:sp>
        <p:nvSpPr>
          <p:cNvPr id="30" name="TextBox 40">
            <a:extLst>
              <a:ext uri="{FF2B5EF4-FFF2-40B4-BE49-F238E27FC236}">
                <a16:creationId xmlns:a16="http://schemas.microsoft.com/office/drawing/2014/main" id="{B548810E-B959-58AD-A982-2893AFF9959B}"/>
              </a:ext>
            </a:extLst>
          </p:cNvPr>
          <p:cNvSpPr txBox="1"/>
          <p:nvPr/>
        </p:nvSpPr>
        <p:spPr>
          <a:xfrm>
            <a:off x="2706887" y="4022549"/>
            <a:ext cx="1388549" cy="509203"/>
          </a:xfrm>
          <a:prstGeom prst="rect">
            <a:avLst/>
          </a:prstGeom>
          <a:noFill/>
        </p:spPr>
        <p:txBody>
          <a:bodyPr wrap="square" tIns="36005" rIns="162000" bIns="36005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Inter-Religious </a:t>
            </a:r>
            <a:r>
              <a:rPr kumimoji="0" lang="en-US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Organisation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(IRO; 1949)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Inter-Racial and Religious Confidence Circles  (2002)  - NOW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Harmony Circles (2022)</a:t>
            </a:r>
          </a:p>
        </p:txBody>
      </p:sp>
      <p:sp>
        <p:nvSpPr>
          <p:cNvPr id="31" name="Rectangle 41">
            <a:extLst>
              <a:ext uri="{FF2B5EF4-FFF2-40B4-BE49-F238E27FC236}">
                <a16:creationId xmlns:a16="http://schemas.microsoft.com/office/drawing/2014/main" id="{41D22ABC-5FA9-9442-D3FB-38C5538AD2B2}"/>
              </a:ext>
            </a:extLst>
          </p:cNvPr>
          <p:cNvSpPr/>
          <p:nvPr/>
        </p:nvSpPr>
        <p:spPr>
          <a:xfrm>
            <a:off x="1999212" y="4065427"/>
            <a:ext cx="716033" cy="181781"/>
          </a:xfrm>
          <a:prstGeom prst="rect">
            <a:avLst/>
          </a:prstGeom>
        </p:spPr>
        <p:txBody>
          <a:bodyPr wrap="none" lIns="0" tIns="20017" rIns="162000" bIns="2001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88" b="1" i="0" u="none" strike="noStrike" kern="1200" cap="all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ctangle 44">
            <a:extLst>
              <a:ext uri="{FF2B5EF4-FFF2-40B4-BE49-F238E27FC236}">
                <a16:creationId xmlns:a16="http://schemas.microsoft.com/office/drawing/2014/main" id="{9604F109-869D-7ABC-3E2A-2F0836F64A58}"/>
              </a:ext>
            </a:extLst>
          </p:cNvPr>
          <p:cNvSpPr/>
          <p:nvPr/>
        </p:nvSpPr>
        <p:spPr>
          <a:xfrm>
            <a:off x="5304801" y="3700065"/>
            <a:ext cx="728622" cy="181781"/>
          </a:xfrm>
          <a:prstGeom prst="rect">
            <a:avLst/>
          </a:prstGeom>
        </p:spPr>
        <p:txBody>
          <a:bodyPr wrap="none" lIns="0" tIns="20017" rIns="162000" bIns="2001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788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思源黑体 Bold" panose="020B0800000000000000" pitchFamily="34" charset="-122"/>
              <a:cs typeface="+mn-cs"/>
              <a:sym typeface="+mn-lt"/>
            </a:endParaRPr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8DD6022C-BAAF-07D0-2BAF-386E626FC2D6}"/>
              </a:ext>
            </a:extLst>
          </p:cNvPr>
          <p:cNvSpPr txBox="1"/>
          <p:nvPr/>
        </p:nvSpPr>
        <p:spPr>
          <a:xfrm>
            <a:off x="4095436" y="4102979"/>
            <a:ext cx="1383920" cy="2651782"/>
          </a:xfrm>
          <a:prstGeom prst="rect">
            <a:avLst/>
          </a:prstGeom>
          <a:noFill/>
        </p:spPr>
        <p:txBody>
          <a:bodyPr wrap="square" lIns="162000" tIns="35147" rIns="162000" bIns="3514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Protection from Harassment Act (“POHA“) (2014)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Protection From Online Falsehoods Act (POFMA; 2019)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Foreign Interference (Countermeasures) Act 2021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Online Safety (Miscellaneous Amendments) Act (2022)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Code of Practice for Online Safety (2023)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Online Criminal Harms Act (2023)</a:t>
            </a:r>
          </a:p>
        </p:txBody>
      </p:sp>
      <p:sp>
        <p:nvSpPr>
          <p:cNvPr id="42" name="Rectangle 47">
            <a:extLst>
              <a:ext uri="{FF2B5EF4-FFF2-40B4-BE49-F238E27FC236}">
                <a16:creationId xmlns:a16="http://schemas.microsoft.com/office/drawing/2014/main" id="{1DD3296A-C7F5-87C9-4A98-94C0B8B0EDA6}"/>
              </a:ext>
            </a:extLst>
          </p:cNvPr>
          <p:cNvSpPr/>
          <p:nvPr/>
        </p:nvSpPr>
        <p:spPr>
          <a:xfrm>
            <a:off x="4018964" y="2461899"/>
            <a:ext cx="1521529" cy="266712"/>
          </a:xfrm>
          <a:prstGeom prst="rect">
            <a:avLst/>
          </a:prstGeom>
        </p:spPr>
        <p:txBody>
          <a:bodyPr wrap="none" lIns="162000" tIns="20017" rIns="162000" bIns="2001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思源黑体 Bold" panose="020B0800000000000000" pitchFamily="34" charset="-122"/>
                <a:cs typeface="+mn-cs"/>
                <a:sym typeface="+mn-lt"/>
              </a:rPr>
              <a:t>LAWS GOVERNING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思源黑体 Bold" panose="020B0800000000000000" pitchFamily="34" charset="-122"/>
                <a:cs typeface="+mn-cs"/>
                <a:sym typeface="+mn-lt"/>
              </a:rPr>
              <a:t>ONLINE CONTENT</a:t>
            </a:r>
          </a:p>
        </p:txBody>
      </p:sp>
      <p:sp>
        <p:nvSpPr>
          <p:cNvPr id="48" name="TextBox 49">
            <a:extLst>
              <a:ext uri="{FF2B5EF4-FFF2-40B4-BE49-F238E27FC236}">
                <a16:creationId xmlns:a16="http://schemas.microsoft.com/office/drawing/2014/main" id="{94D0D9D5-4CC4-6138-D215-61C4104E8733}"/>
              </a:ext>
            </a:extLst>
          </p:cNvPr>
          <p:cNvSpPr txBox="1"/>
          <p:nvPr/>
        </p:nvSpPr>
        <p:spPr>
          <a:xfrm>
            <a:off x="5402634" y="4094247"/>
            <a:ext cx="1086261" cy="667850"/>
          </a:xfrm>
          <a:prstGeom prst="rect">
            <a:avLst/>
          </a:prstGeom>
          <a:noFill/>
        </p:spPr>
        <p:txBody>
          <a:bodyPr wrap="square" lIns="162000" tIns="35147" rIns="162000" bIns="3514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Maintenance of Religious Harmony Act (MRHA)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Penal Code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思源黑体 Bold" panose="020B0800000000000000" pitchFamily="34" charset="-122"/>
              <a:ea typeface="思源黑体 Bold" panose="020B0800000000000000" pitchFamily="34" charset="-122"/>
              <a:cs typeface="+mn-cs"/>
              <a:sym typeface="+mn-lt"/>
            </a:endParaRPr>
          </a:p>
        </p:txBody>
      </p:sp>
      <p:sp>
        <p:nvSpPr>
          <p:cNvPr id="49" name="Rectangle 50">
            <a:extLst>
              <a:ext uri="{FF2B5EF4-FFF2-40B4-BE49-F238E27FC236}">
                <a16:creationId xmlns:a16="http://schemas.microsoft.com/office/drawing/2014/main" id="{B91E5E74-2C84-357B-31A6-7E74F0D03E17}"/>
              </a:ext>
            </a:extLst>
          </p:cNvPr>
          <p:cNvSpPr/>
          <p:nvPr/>
        </p:nvSpPr>
        <p:spPr>
          <a:xfrm>
            <a:off x="5592860" y="2525996"/>
            <a:ext cx="851309" cy="181781"/>
          </a:xfrm>
          <a:prstGeom prst="rect">
            <a:avLst/>
          </a:prstGeom>
        </p:spPr>
        <p:txBody>
          <a:bodyPr wrap="none" lIns="162000" tIns="20017" rIns="162000" bIns="2001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思源黑体 Bold" panose="020B0800000000000000" pitchFamily="34" charset="-122"/>
                <a:cs typeface="+mn-cs"/>
                <a:sym typeface="+mn-lt"/>
              </a:rPr>
              <a:t>OTHER LAWS</a:t>
            </a:r>
          </a:p>
        </p:txBody>
      </p:sp>
      <p:sp>
        <p:nvSpPr>
          <p:cNvPr id="56" name="TextBox 52">
            <a:extLst>
              <a:ext uri="{FF2B5EF4-FFF2-40B4-BE49-F238E27FC236}">
                <a16:creationId xmlns:a16="http://schemas.microsoft.com/office/drawing/2014/main" id="{5F089092-DA63-DDFF-3C91-CD654A2FF246}"/>
              </a:ext>
            </a:extLst>
          </p:cNvPr>
          <p:cNvSpPr txBox="1"/>
          <p:nvPr/>
        </p:nvSpPr>
        <p:spPr>
          <a:xfrm>
            <a:off x="6390639" y="4099300"/>
            <a:ext cx="1692006" cy="311624"/>
          </a:xfrm>
          <a:prstGeom prst="rect">
            <a:avLst/>
          </a:prstGeom>
          <a:noFill/>
        </p:spPr>
        <p:txBody>
          <a:bodyPr wrap="square" lIns="162000" tIns="35147" rIns="162000" bIns="3514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Psychological Rehabilitation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Religious Rehabilitation Group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Inter-Agency Aftercare Group</a:t>
            </a:r>
          </a:p>
        </p:txBody>
      </p:sp>
      <p:sp>
        <p:nvSpPr>
          <p:cNvPr id="57" name="Rectangle 53">
            <a:extLst>
              <a:ext uri="{FF2B5EF4-FFF2-40B4-BE49-F238E27FC236}">
                <a16:creationId xmlns:a16="http://schemas.microsoft.com/office/drawing/2014/main" id="{E1882440-8B2D-3EEB-B8E8-DBFDC3E3F907}"/>
              </a:ext>
            </a:extLst>
          </p:cNvPr>
          <p:cNvSpPr/>
          <p:nvPr/>
        </p:nvSpPr>
        <p:spPr>
          <a:xfrm>
            <a:off x="5945764" y="2314000"/>
            <a:ext cx="2570527" cy="809584"/>
          </a:xfrm>
          <a:prstGeom prst="rect">
            <a:avLst/>
          </a:prstGeom>
        </p:spPr>
        <p:txBody>
          <a:bodyPr wrap="none" lIns="162000" tIns="20017" rIns="162000" bIns="2001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Internal security act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(restriction ORDER/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detention regime) </a:t>
            </a:r>
          </a:p>
        </p:txBody>
      </p:sp>
      <p:sp>
        <p:nvSpPr>
          <p:cNvPr id="61" name="Rectangle 53">
            <a:extLst>
              <a:ext uri="{FF2B5EF4-FFF2-40B4-BE49-F238E27FC236}">
                <a16:creationId xmlns:a16="http://schemas.microsoft.com/office/drawing/2014/main" id="{C3C1D5EB-7642-1223-327D-85DFA4398A09}"/>
              </a:ext>
            </a:extLst>
          </p:cNvPr>
          <p:cNvSpPr/>
          <p:nvPr/>
        </p:nvSpPr>
        <p:spPr>
          <a:xfrm>
            <a:off x="4223851" y="4981866"/>
            <a:ext cx="851309" cy="181781"/>
          </a:xfrm>
          <a:prstGeom prst="rect">
            <a:avLst/>
          </a:prstGeom>
        </p:spPr>
        <p:txBody>
          <a:bodyPr wrap="none" lIns="162000" tIns="20017" rIns="162000" bIns="2001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8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99B2DE95-9730-E112-CA2E-FC2B3F664852}"/>
              </a:ext>
            </a:extLst>
          </p:cNvPr>
          <p:cNvSpPr/>
          <p:nvPr/>
        </p:nvSpPr>
        <p:spPr>
          <a:xfrm>
            <a:off x="2996760" y="2454445"/>
            <a:ext cx="799611" cy="288966"/>
          </a:xfrm>
          <a:prstGeom prst="rect">
            <a:avLst/>
          </a:prstGeom>
        </p:spPr>
        <p:txBody>
          <a:bodyPr wrap="none" lIns="0" tIns="20017" rIns="162000" bIns="20017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Community bonding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&amp; interfaith harmony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47D225-9840-8605-A5FB-F721CD8F2F81}"/>
              </a:ext>
            </a:extLst>
          </p:cNvPr>
          <p:cNvSpPr txBox="1"/>
          <p:nvPr/>
        </p:nvSpPr>
        <p:spPr>
          <a:xfrm>
            <a:off x="1412276" y="2348308"/>
            <a:ext cx="971961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all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SOCIAL COHESION &amp; RESILIENCE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C6A874-D464-4AE3-8BDF-3CC42697FD30}"/>
              </a:ext>
            </a:extLst>
          </p:cNvPr>
          <p:cNvSpPr txBox="1"/>
          <p:nvPr/>
        </p:nvSpPr>
        <p:spPr>
          <a:xfrm>
            <a:off x="4481768" y="3128383"/>
            <a:ext cx="2517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SemiBold" panose="020F0502020204030204" pitchFamily="34" charset="0"/>
                <a:ea typeface="+mn-ea"/>
                <a:cs typeface="Aparajita" panose="020B0502040204020203" pitchFamily="18" charset="0"/>
              </a:rPr>
              <a:t>Legal interventions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SemiBold" panose="020F0502020204030204" pitchFamily="34" charset="0"/>
              <a:ea typeface="+mn-ea"/>
              <a:cs typeface="Aparajita" panose="020B05020402040202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251594-A3F7-A13C-77A3-8B417144269F}"/>
              </a:ext>
            </a:extLst>
          </p:cNvPr>
          <p:cNvSpPr txBox="1"/>
          <p:nvPr/>
        </p:nvSpPr>
        <p:spPr>
          <a:xfrm>
            <a:off x="2603280" y="3130321"/>
            <a:ext cx="1415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SemiBold" panose="020F0502020204030204" pitchFamily="34" charset="0"/>
                <a:ea typeface="+mn-ea"/>
                <a:cs typeface="Aparajita" panose="020B0502040204020203" pitchFamily="18" charset="0"/>
              </a:rPr>
              <a:t>Community Resilience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SemiBold" panose="020F0502020204030204" pitchFamily="34" charset="0"/>
              <a:ea typeface="+mn-ea"/>
              <a:cs typeface="Aparajita" panose="020B0502040204020203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359ACF-4793-B23D-C7F4-066206A05C30}"/>
              </a:ext>
            </a:extLst>
          </p:cNvPr>
          <p:cNvSpPr/>
          <p:nvPr/>
        </p:nvSpPr>
        <p:spPr>
          <a:xfrm>
            <a:off x="392607" y="702795"/>
            <a:ext cx="8358786" cy="157242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ACF893-0464-A51A-B193-019024B9B2BD}"/>
              </a:ext>
            </a:extLst>
          </p:cNvPr>
          <p:cNvSpPr txBox="1"/>
          <p:nvPr/>
        </p:nvSpPr>
        <p:spPr>
          <a:xfrm>
            <a:off x="1430945" y="1076136"/>
            <a:ext cx="64371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Singapore’s Counter-Disinformation/Counter-Polarisation Efforts</a:t>
            </a:r>
            <a:endParaRPr kumimoji="0" lang="ko-KR" altLang="en-US" sz="2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1B956E-9F8C-A26D-0DA8-3556FB68AD4B}"/>
              </a:ext>
            </a:extLst>
          </p:cNvPr>
          <p:cNvSpPr txBox="1"/>
          <p:nvPr/>
        </p:nvSpPr>
        <p:spPr>
          <a:xfrm>
            <a:off x="720901" y="5554955"/>
            <a:ext cx="235471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Community Engagement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Programme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(CEP; 2005), now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SgSecure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(2006)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BE0D1D-A46C-9BD5-CD0F-2094D5541CAD}"/>
              </a:ext>
            </a:extLst>
          </p:cNvPr>
          <p:cNvSpPr txBox="1"/>
          <p:nvPr/>
        </p:nvSpPr>
        <p:spPr>
          <a:xfrm>
            <a:off x="1121316" y="4114374"/>
            <a:ext cx="1713181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MCCY </a:t>
            </a:r>
            <a:r>
              <a:rPr kumimoji="0" lang="en-US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programmes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(e.g. International Conference on Cohesive Societies)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Peoples’ Association (Ground-level cohesion)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Ministry of Education Character and Citizenship Education</a:t>
            </a:r>
          </a:p>
        </p:txBody>
      </p:sp>
    </p:spTree>
    <p:extLst>
      <p:ext uri="{BB962C8B-B14F-4D97-AF65-F5344CB8AC3E}">
        <p14:creationId xmlns:p14="http://schemas.microsoft.com/office/powerpoint/2010/main" val="2666878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{A416886C-E5C4-2D47-80A6-D74DB432EB9C}tf16401369</Template>
  <TotalTime>34259</TotalTime>
  <Words>224</Words>
  <Application>Microsoft Macintosh PowerPoint</Application>
  <PresentationFormat>On-screen Show (4:3)</PresentationFormat>
  <Paragraphs>48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 SemiBold</vt:lpstr>
      <vt:lpstr>Arial</vt:lpstr>
      <vt:lpstr>Calibri</vt:lpstr>
      <vt:lpstr>思源黑体 Bold</vt:lpstr>
      <vt:lpstr>Office Theme</vt:lpstr>
      <vt:lpstr>  Singapore’s Security Landscape :  Terrorism, Cyber, Disinformation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Composite Violent Extremism</dc:title>
  <dc:subject/>
  <dc:creator/>
  <cp:keywords/>
  <dc:description>generated using python-pptx</dc:description>
  <cp:lastModifiedBy>Sydney Clark</cp:lastModifiedBy>
  <cp:revision>42</cp:revision>
  <cp:lastPrinted>2025-02-24T15:47:58Z</cp:lastPrinted>
  <dcterms:created xsi:type="dcterms:W3CDTF">2013-01-27T09:14:16Z</dcterms:created>
  <dcterms:modified xsi:type="dcterms:W3CDTF">2025-06-23T06:09:49Z</dcterms:modified>
  <cp:category/>
</cp:coreProperties>
</file>