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Lst>
  <p:notesMasterIdLst>
    <p:notesMasterId r:id="rId18"/>
  </p:notesMasterIdLst>
  <p:sldIdLst>
    <p:sldId id="256" r:id="rId5"/>
    <p:sldId id="1069" r:id="rId6"/>
    <p:sldId id="1089" r:id="rId7"/>
    <p:sldId id="1086" r:id="rId8"/>
    <p:sldId id="1090" r:id="rId9"/>
    <p:sldId id="1092" r:id="rId10"/>
    <p:sldId id="1091" r:id="rId11"/>
    <p:sldId id="1093" r:id="rId12"/>
    <p:sldId id="1094" r:id="rId13"/>
    <p:sldId id="1096" r:id="rId14"/>
    <p:sldId id="1097" r:id="rId15"/>
    <p:sldId id="1098" r:id="rId16"/>
    <p:sldId id="1099" r:id="rId17"/>
  </p:sldIdLst>
  <p:sldSz cx="9144000" cy="5143500" type="screen16x9"/>
  <p:notesSz cx="6858000" cy="9144000"/>
  <p:embeddedFontLst>
    <p:embeddedFont>
      <p:font typeface="Montserrat" panose="00000500000000000000" pitchFamily="2" charset="0"/>
      <p:regular r:id="rId19"/>
      <p:bold r:id="rId20"/>
      <p:italic r:id="rId21"/>
      <p:boldItalic r:id="rId22"/>
    </p:embeddedFont>
    <p:embeddedFont>
      <p:font typeface="Segoe UI" panose="020B05020402040202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Main Presentation" id="{162CBCC4-5432-454E-8EDF-69FB73E1DD44}">
          <p14:sldIdLst>
            <p14:sldId id="256"/>
            <p14:sldId id="1069"/>
            <p14:sldId id="1089"/>
            <p14:sldId id="1086"/>
            <p14:sldId id="1090"/>
            <p14:sldId id="1092"/>
            <p14:sldId id="1091"/>
            <p14:sldId id="1093"/>
            <p14:sldId id="1094"/>
            <p14:sldId id="1096"/>
            <p14:sldId id="1097"/>
            <p14:sldId id="1098"/>
            <p14:sldId id="109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8E3B0A-CD87-A270-25BA-ADAB0C49E406}" name="Putri, Anastasia" initials="PA" userId="S::aputri@apcoworldwide.com::bee99483-df6d-4e6f-87b0-af3e3a032c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40"/>
    <a:srgbClr val="FFFFFF"/>
    <a:srgbClr val="3D85C6"/>
    <a:srgbClr val="294F75"/>
    <a:srgbClr val="053762"/>
    <a:srgbClr val="DA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1FEF1-5B6A-4455-BAF6-AA22DE315367}" v="4267" dt="2025-06-22T09:07:24.509"/>
  </p1510:revLst>
</p1510:revInfo>
</file>

<file path=ppt/tableStyles.xml><?xml version="1.0" encoding="utf-8"?>
<a:tblStyleLst xmlns:a="http://schemas.openxmlformats.org/drawingml/2006/main" def="{12B88A0F-8CC4-4D82-A9C8-27419995DE6D}">
  <a:tblStyle styleId="{12B88A0F-8CC4-4D82-A9C8-27419995DE6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9" d="100"/>
          <a:sy n="179" d="100"/>
        </p:scale>
        <p:origin x="174"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EF250E09-E2AE-0CCC-F774-26AC4D570A24}"/>
            </a:ext>
          </a:extLst>
        </p:cNvPr>
        <p:cNvGrpSpPr/>
        <p:nvPr/>
      </p:nvGrpSpPr>
      <p:grpSpPr>
        <a:xfrm>
          <a:off x="0" y="0"/>
          <a:ext cx="0" cy="0"/>
          <a:chOff x="0" y="0"/>
          <a:chExt cx="0" cy="0"/>
        </a:xfrm>
      </p:grpSpPr>
      <p:sp>
        <p:nvSpPr>
          <p:cNvPr id="317" name="Google Shape;317;p9:notes">
            <a:extLst>
              <a:ext uri="{FF2B5EF4-FFF2-40B4-BE49-F238E27FC236}">
                <a16:creationId xmlns:a16="http://schemas.microsoft.com/office/drawing/2014/main" id="{BD3BE998-F5E7-BD56-76B1-EE6B2A6A31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9:notes">
            <a:extLst>
              <a:ext uri="{FF2B5EF4-FFF2-40B4-BE49-F238E27FC236}">
                <a16:creationId xmlns:a16="http://schemas.microsoft.com/office/drawing/2014/main" id="{0BBA4E94-56C6-AD03-3123-9B8CB4591AD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Most governments around the world acknowledge the sheer bureaucratic nightmare it would be to impose tariffs on services, and there is a general agreement that no efforts will be made to mobilize any sort of meaningful tariff on services. Governments can control services through market access mechanisms, like China does in restricting the import of movies, or by withholding national treatment to foreign service providers, or unevenly recognize certification or qualifications—like Singapore does with Law Degrees from all but a select number of Law schools overseas, for example. </a:t>
            </a:r>
            <a:endParaRPr dirty="0"/>
          </a:p>
        </p:txBody>
      </p:sp>
    </p:spTree>
    <p:extLst>
      <p:ext uri="{BB962C8B-B14F-4D97-AF65-F5344CB8AC3E}">
        <p14:creationId xmlns:p14="http://schemas.microsoft.com/office/powerpoint/2010/main" val="1903661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3C75C55F-0BAC-D599-C125-7420715FC5C0}"/>
            </a:ext>
          </a:extLst>
        </p:cNvPr>
        <p:cNvGrpSpPr/>
        <p:nvPr/>
      </p:nvGrpSpPr>
      <p:grpSpPr>
        <a:xfrm>
          <a:off x="0" y="0"/>
          <a:ext cx="0" cy="0"/>
          <a:chOff x="0" y="0"/>
          <a:chExt cx="0" cy="0"/>
        </a:xfrm>
      </p:grpSpPr>
      <p:sp>
        <p:nvSpPr>
          <p:cNvPr id="317" name="Google Shape;317;p9:notes">
            <a:extLst>
              <a:ext uri="{FF2B5EF4-FFF2-40B4-BE49-F238E27FC236}">
                <a16:creationId xmlns:a16="http://schemas.microsoft.com/office/drawing/2014/main" id="{B11DCB2A-D23A-B47D-E2DE-17590F0536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9:notes">
            <a:extLst>
              <a:ext uri="{FF2B5EF4-FFF2-40B4-BE49-F238E27FC236}">
                <a16:creationId xmlns:a16="http://schemas.microsoft.com/office/drawing/2014/main" id="{CD017088-E6A4-344F-E21E-8E2CE060B75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Most governments around the world acknowledge the sheer bureaucratic nightmare it would be to impose tariffs on services, and there is a general agreement that no efforts will be made to mobilize any sort of meaningful tariff on services. Governments can control services through market access mechanisms, like China does in restricting the import of movies, or by withholding national treatment to foreign service providers, or unevenly recognize certification or qualifications—like Singapore does with Law Degrees from all but a select number of Law schools overseas, for example. </a:t>
            </a:r>
            <a:endParaRPr dirty="0"/>
          </a:p>
        </p:txBody>
      </p:sp>
    </p:spTree>
    <p:extLst>
      <p:ext uri="{BB962C8B-B14F-4D97-AF65-F5344CB8AC3E}">
        <p14:creationId xmlns:p14="http://schemas.microsoft.com/office/powerpoint/2010/main" val="723061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571DF454-06AE-396A-5178-7701BE99FFA2}"/>
            </a:ext>
          </a:extLst>
        </p:cNvPr>
        <p:cNvGrpSpPr/>
        <p:nvPr/>
      </p:nvGrpSpPr>
      <p:grpSpPr>
        <a:xfrm>
          <a:off x="0" y="0"/>
          <a:ext cx="0" cy="0"/>
          <a:chOff x="0" y="0"/>
          <a:chExt cx="0" cy="0"/>
        </a:xfrm>
      </p:grpSpPr>
      <p:sp>
        <p:nvSpPr>
          <p:cNvPr id="317" name="Google Shape;317;p9:notes">
            <a:extLst>
              <a:ext uri="{FF2B5EF4-FFF2-40B4-BE49-F238E27FC236}">
                <a16:creationId xmlns:a16="http://schemas.microsoft.com/office/drawing/2014/main" id="{45287EF2-F74E-300D-3BF1-58BEA547F5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9:notes">
            <a:extLst>
              <a:ext uri="{FF2B5EF4-FFF2-40B4-BE49-F238E27FC236}">
                <a16:creationId xmlns:a16="http://schemas.microsoft.com/office/drawing/2014/main" id="{0AE36865-2860-D819-BFB3-AEB90EF1F8A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Most governments around the world acknowledge the sheer bureaucratic nightmare it would be to impose tariffs on services, and there is a general agreement that no efforts will be made to mobilize any sort of meaningful tariff on services. Governments can control services through market access mechanisms, like China does in restricting the import of movies, or by withholding national treatment to foreign service providers, or unevenly recognize certification or qualifications—like Singapore does with Law Degrees from all but a select number of Law schools overseas, for example. </a:t>
            </a:r>
            <a:endParaRPr dirty="0"/>
          </a:p>
        </p:txBody>
      </p:sp>
    </p:spTree>
    <p:extLst>
      <p:ext uri="{BB962C8B-B14F-4D97-AF65-F5344CB8AC3E}">
        <p14:creationId xmlns:p14="http://schemas.microsoft.com/office/powerpoint/2010/main" val="257557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D3D5EDE9-6E33-1891-282C-9BA2598575AB}"/>
            </a:ext>
          </a:extLst>
        </p:cNvPr>
        <p:cNvGrpSpPr/>
        <p:nvPr/>
      </p:nvGrpSpPr>
      <p:grpSpPr>
        <a:xfrm>
          <a:off x="0" y="0"/>
          <a:ext cx="0" cy="0"/>
          <a:chOff x="0" y="0"/>
          <a:chExt cx="0" cy="0"/>
        </a:xfrm>
      </p:grpSpPr>
      <p:sp>
        <p:nvSpPr>
          <p:cNvPr id="317" name="Google Shape;317;p9:notes">
            <a:extLst>
              <a:ext uri="{FF2B5EF4-FFF2-40B4-BE49-F238E27FC236}">
                <a16:creationId xmlns:a16="http://schemas.microsoft.com/office/drawing/2014/main" id="{3A4980BE-707F-835E-846E-AF35248D94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9:notes">
            <a:extLst>
              <a:ext uri="{FF2B5EF4-FFF2-40B4-BE49-F238E27FC236}">
                <a16:creationId xmlns:a16="http://schemas.microsoft.com/office/drawing/2014/main" id="{29AABF7B-B188-92D7-776F-77307F34FA8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Most governments around the world acknowledge the sheer bureaucratic nightmare it would be to impose tariffs on services, and there is a general agreement that no efforts will be made to mobilize any sort of meaningful tariff on services. Governments can control services through market access mechanisms, like China does in restricting the import of movies, or by withholding national treatment to foreign service providers, or unevenly recognize certification or qualifications—like Singapore does with Law Degrees from all but a select number of Law schools overseas, for example. </a:t>
            </a:r>
            <a:endParaRPr dirty="0"/>
          </a:p>
        </p:txBody>
      </p:sp>
    </p:spTree>
    <p:extLst>
      <p:ext uri="{BB962C8B-B14F-4D97-AF65-F5344CB8AC3E}">
        <p14:creationId xmlns:p14="http://schemas.microsoft.com/office/powerpoint/2010/main" val="407922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3382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95A5F-47A1-F2AB-4A79-E009409A5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A9A63D-888D-FB00-0D43-263235ACCDC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B739361-08A3-56A0-B5B7-985EA3E06C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35971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2359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DB4D3628-D918-12CA-75AC-698A0DDAE087}"/>
            </a:ext>
          </a:extLst>
        </p:cNvPr>
        <p:cNvGrpSpPr/>
        <p:nvPr/>
      </p:nvGrpSpPr>
      <p:grpSpPr>
        <a:xfrm>
          <a:off x="0" y="0"/>
          <a:ext cx="0" cy="0"/>
          <a:chOff x="0" y="0"/>
          <a:chExt cx="0" cy="0"/>
        </a:xfrm>
      </p:grpSpPr>
      <p:sp>
        <p:nvSpPr>
          <p:cNvPr id="317" name="Google Shape;317;p9:notes">
            <a:extLst>
              <a:ext uri="{FF2B5EF4-FFF2-40B4-BE49-F238E27FC236}">
                <a16:creationId xmlns:a16="http://schemas.microsoft.com/office/drawing/2014/main" id="{89AE0BAB-30CA-AC4A-8CCB-F853E272B3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9:notes">
            <a:extLst>
              <a:ext uri="{FF2B5EF4-FFF2-40B4-BE49-F238E27FC236}">
                <a16:creationId xmlns:a16="http://schemas.microsoft.com/office/drawing/2014/main" id="{BB7D2D78-4B3F-C46F-F9E5-2AF9C8FB73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944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A940F15F-A5E7-9337-794D-F932AFC925D9}"/>
            </a:ext>
          </a:extLst>
        </p:cNvPr>
        <p:cNvGrpSpPr/>
        <p:nvPr/>
      </p:nvGrpSpPr>
      <p:grpSpPr>
        <a:xfrm>
          <a:off x="0" y="0"/>
          <a:ext cx="0" cy="0"/>
          <a:chOff x="0" y="0"/>
          <a:chExt cx="0" cy="0"/>
        </a:xfrm>
      </p:grpSpPr>
      <p:sp>
        <p:nvSpPr>
          <p:cNvPr id="317" name="Google Shape;317;p9:notes">
            <a:extLst>
              <a:ext uri="{FF2B5EF4-FFF2-40B4-BE49-F238E27FC236}">
                <a16:creationId xmlns:a16="http://schemas.microsoft.com/office/drawing/2014/main" id="{C0859742-12D7-5F97-EA61-DCF807E355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9:notes">
            <a:extLst>
              <a:ext uri="{FF2B5EF4-FFF2-40B4-BE49-F238E27FC236}">
                <a16:creationId xmlns:a16="http://schemas.microsoft.com/office/drawing/2014/main" id="{E20C9BF5-97BD-41D2-BE18-4538C8DE529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3946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8318D7E9-ADF6-6F6E-9A04-5ED85F6636FC}"/>
            </a:ext>
          </a:extLst>
        </p:cNvPr>
        <p:cNvGrpSpPr/>
        <p:nvPr/>
      </p:nvGrpSpPr>
      <p:grpSpPr>
        <a:xfrm>
          <a:off x="0" y="0"/>
          <a:ext cx="0" cy="0"/>
          <a:chOff x="0" y="0"/>
          <a:chExt cx="0" cy="0"/>
        </a:xfrm>
      </p:grpSpPr>
      <p:sp>
        <p:nvSpPr>
          <p:cNvPr id="317" name="Google Shape;317;p9:notes">
            <a:extLst>
              <a:ext uri="{FF2B5EF4-FFF2-40B4-BE49-F238E27FC236}">
                <a16:creationId xmlns:a16="http://schemas.microsoft.com/office/drawing/2014/main" id="{3228E0F0-26CE-0160-6FE9-203388484D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9:notes">
            <a:extLst>
              <a:ext uri="{FF2B5EF4-FFF2-40B4-BE49-F238E27FC236}">
                <a16:creationId xmlns:a16="http://schemas.microsoft.com/office/drawing/2014/main" id="{712DF1E3-A02A-371E-FB79-52D4F5E86F9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97841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9CC177EB-BC24-DD1C-0052-59F9271A4ED6}"/>
            </a:ext>
          </a:extLst>
        </p:cNvPr>
        <p:cNvGrpSpPr/>
        <p:nvPr/>
      </p:nvGrpSpPr>
      <p:grpSpPr>
        <a:xfrm>
          <a:off x="0" y="0"/>
          <a:ext cx="0" cy="0"/>
          <a:chOff x="0" y="0"/>
          <a:chExt cx="0" cy="0"/>
        </a:xfrm>
      </p:grpSpPr>
      <p:sp>
        <p:nvSpPr>
          <p:cNvPr id="317" name="Google Shape;317;p9:notes">
            <a:extLst>
              <a:ext uri="{FF2B5EF4-FFF2-40B4-BE49-F238E27FC236}">
                <a16:creationId xmlns:a16="http://schemas.microsoft.com/office/drawing/2014/main" id="{C01966E2-A8E4-9C08-3E01-02E3DE6AC7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9:notes">
            <a:extLst>
              <a:ext uri="{FF2B5EF4-FFF2-40B4-BE49-F238E27FC236}">
                <a16:creationId xmlns:a16="http://schemas.microsoft.com/office/drawing/2014/main" id="{FC03F919-E9D9-B89E-C863-659D33CC5CE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2575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DF9AEF7F-7373-2EE6-6EEF-18FC96B8C96F}"/>
            </a:ext>
          </a:extLst>
        </p:cNvPr>
        <p:cNvGrpSpPr/>
        <p:nvPr/>
      </p:nvGrpSpPr>
      <p:grpSpPr>
        <a:xfrm>
          <a:off x="0" y="0"/>
          <a:ext cx="0" cy="0"/>
          <a:chOff x="0" y="0"/>
          <a:chExt cx="0" cy="0"/>
        </a:xfrm>
      </p:grpSpPr>
      <p:sp>
        <p:nvSpPr>
          <p:cNvPr id="317" name="Google Shape;317;p9:notes">
            <a:extLst>
              <a:ext uri="{FF2B5EF4-FFF2-40B4-BE49-F238E27FC236}">
                <a16:creationId xmlns:a16="http://schemas.microsoft.com/office/drawing/2014/main" id="{C39E9093-0142-989B-459B-458E2D3C75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9:notes">
            <a:extLst>
              <a:ext uri="{FF2B5EF4-FFF2-40B4-BE49-F238E27FC236}">
                <a16:creationId xmlns:a16="http://schemas.microsoft.com/office/drawing/2014/main" id="{77936573-4E45-E75A-8DC1-3538B686D5F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Most governments around the world acknowledge the sheer bureaucratic nightmare it would be to impose tariffs on services, and there is a general agreement that no efforts will be made to mobilize any sort of meaningful tariff on services. Governments can control services through market access mechanisms, like China does in restricting the import of movies, or by withholding national treatment to foreign service providers, or unevenly recognize certification or qualifications—like Singapore does with Law Degrees from all but a select number of Law schools overseas, for example. </a:t>
            </a:r>
            <a:endParaRPr dirty="0"/>
          </a:p>
        </p:txBody>
      </p:sp>
    </p:spTree>
    <p:extLst>
      <p:ext uri="{BB962C8B-B14F-4D97-AF65-F5344CB8AC3E}">
        <p14:creationId xmlns:p14="http://schemas.microsoft.com/office/powerpoint/2010/main" val="263248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073763">
              <a:alpha val="3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
              <a:t>‹#›</a:t>
            </a:fld>
            <a:endParaRPr/>
          </a:p>
        </p:txBody>
      </p:sp>
      <p:cxnSp>
        <p:nvCxnSpPr>
          <p:cNvPr id="13" name="Google Shape;13;p2"/>
          <p:cNvCxnSpPr/>
          <p:nvPr/>
        </p:nvCxnSpPr>
        <p:spPr>
          <a:xfrm>
            <a:off x="3811600" y="3578350"/>
            <a:ext cx="1160100" cy="0"/>
          </a:xfrm>
          <a:prstGeom prst="straightConnector1">
            <a:avLst/>
          </a:prstGeom>
          <a:noFill/>
          <a:ln w="28575" cap="flat" cmpd="sng">
            <a:solidFill>
              <a:srgbClr val="FFFFF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le and subtitle slide">
  <p:cSld name="CUSTOM_1">
    <p:bg>
      <p:bgPr>
        <a:solidFill>
          <a:srgbClr val="073763"/>
        </a:solidFill>
        <a:effectLst/>
      </p:bgPr>
    </p:bg>
    <p:spTree>
      <p:nvGrpSpPr>
        <p:cNvPr id="1" name="Shape 55"/>
        <p:cNvGrpSpPr/>
        <p:nvPr/>
      </p:nvGrpSpPr>
      <p:grpSpPr>
        <a:xfrm>
          <a:off x="0" y="0"/>
          <a:ext cx="0" cy="0"/>
          <a:chOff x="0" y="0"/>
          <a:chExt cx="0" cy="0"/>
        </a:xfrm>
      </p:grpSpPr>
      <p:sp>
        <p:nvSpPr>
          <p:cNvPr id="56" name="Google Shape;56;p8"/>
          <p:cNvSpPr/>
          <p:nvPr/>
        </p:nvSpPr>
        <p:spPr>
          <a:xfrm>
            <a:off x="2809875" y="3712966"/>
            <a:ext cx="6428494" cy="1525730"/>
          </a:xfrm>
          <a:custGeom>
            <a:avLst/>
            <a:gdLst/>
            <a:ahLst/>
            <a:cxnLst/>
            <a:rect l="l" t="t" r="r" b="b"/>
            <a:pathLst>
              <a:path w="235239" h="61127" extrusionOk="0">
                <a:moveTo>
                  <a:pt x="234988" y="0"/>
                </a:moveTo>
                <a:lnTo>
                  <a:pt x="0" y="57620"/>
                </a:lnTo>
                <a:lnTo>
                  <a:pt x="235239" y="61127"/>
                </a:lnTo>
                <a:close/>
              </a:path>
            </a:pathLst>
          </a:custGeom>
          <a:solidFill>
            <a:srgbClr val="3D85C6"/>
          </a:solidFill>
          <a:ln>
            <a:noFill/>
          </a:ln>
        </p:spPr>
      </p:sp>
      <p:sp>
        <p:nvSpPr>
          <p:cNvPr id="57" name="Google Shape;57;p8"/>
          <p:cNvSpPr/>
          <p:nvPr/>
        </p:nvSpPr>
        <p:spPr>
          <a:xfrm>
            <a:off x="-75150" y="-271400"/>
            <a:ext cx="2659168" cy="5453012"/>
          </a:xfrm>
          <a:custGeom>
            <a:avLst/>
            <a:gdLst/>
            <a:ahLst/>
            <a:cxnLst/>
            <a:rect l="l" t="t" r="r" b="b"/>
            <a:pathLst>
              <a:path w="59373" h="121753" extrusionOk="0">
                <a:moveTo>
                  <a:pt x="59373" y="2004"/>
                </a:moveTo>
                <a:lnTo>
                  <a:pt x="0" y="0"/>
                </a:lnTo>
                <a:lnTo>
                  <a:pt x="751" y="121753"/>
                </a:lnTo>
                <a:close/>
              </a:path>
            </a:pathLst>
          </a:custGeom>
          <a:solidFill>
            <a:srgbClr val="3D85C6"/>
          </a:solidFill>
          <a:ln>
            <a:noFill/>
          </a:ln>
        </p:spPr>
      </p:sp>
      <p:sp>
        <p:nvSpPr>
          <p:cNvPr id="58" name="Google Shape;58;p8"/>
          <p:cNvSpPr/>
          <p:nvPr/>
        </p:nvSpPr>
        <p:spPr>
          <a:xfrm>
            <a:off x="-52712" y="-125572"/>
            <a:ext cx="2793844" cy="4342238"/>
          </a:xfrm>
          <a:custGeom>
            <a:avLst/>
            <a:gdLst/>
            <a:ahLst/>
            <a:cxnLst/>
            <a:rect l="l" t="t" r="r" b="b"/>
            <a:pathLst>
              <a:path w="62380" h="96952" extrusionOk="0">
                <a:moveTo>
                  <a:pt x="501" y="96952"/>
                </a:moveTo>
                <a:lnTo>
                  <a:pt x="0" y="0"/>
                </a:lnTo>
                <a:lnTo>
                  <a:pt x="62380" y="501"/>
                </a:lnTo>
                <a:close/>
              </a:path>
            </a:pathLst>
          </a:custGeom>
          <a:solidFill>
            <a:srgbClr val="FFFFFF"/>
          </a:solidFill>
          <a:ln>
            <a:noFill/>
          </a:ln>
        </p:spPr>
      </p:sp>
      <p:sp>
        <p:nvSpPr>
          <p:cNvPr id="59" name="Google Shape;59;p8"/>
          <p:cNvSpPr/>
          <p:nvPr/>
        </p:nvSpPr>
        <p:spPr>
          <a:xfrm>
            <a:off x="4240629" y="3262775"/>
            <a:ext cx="4949721" cy="1925914"/>
          </a:xfrm>
          <a:custGeom>
            <a:avLst/>
            <a:gdLst/>
            <a:ahLst/>
            <a:cxnLst/>
            <a:rect l="l" t="t" r="r" b="b"/>
            <a:pathLst>
              <a:path w="181126" h="77160" extrusionOk="0">
                <a:moveTo>
                  <a:pt x="0" y="76910"/>
                </a:moveTo>
                <a:lnTo>
                  <a:pt x="180625" y="0"/>
                </a:lnTo>
                <a:lnTo>
                  <a:pt x="181126" y="77160"/>
                </a:lnTo>
                <a:close/>
              </a:path>
            </a:pathLst>
          </a:custGeom>
          <a:solidFill>
            <a:srgbClr val="FFFFFF"/>
          </a:solidFill>
          <a:ln>
            <a:noFill/>
          </a:ln>
        </p:spPr>
      </p:sp>
      <p:sp>
        <p:nvSpPr>
          <p:cNvPr id="60" name="Google Shape;6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
              <a:t>‹#›</a:t>
            </a:fld>
            <a:endParaRPr/>
          </a:p>
        </p:txBody>
      </p:sp>
      <p:cxnSp>
        <p:nvCxnSpPr>
          <p:cNvPr id="61" name="Google Shape;61;p8"/>
          <p:cNvCxnSpPr/>
          <p:nvPr/>
        </p:nvCxnSpPr>
        <p:spPr>
          <a:xfrm>
            <a:off x="4988075" y="2190750"/>
            <a:ext cx="514500" cy="0"/>
          </a:xfrm>
          <a:prstGeom prst="straightConnector1">
            <a:avLst/>
          </a:prstGeom>
          <a:noFill/>
          <a:ln w="28575" cap="flat" cmpd="sng">
            <a:solidFill>
              <a:srgbClr val="FFFFFF"/>
            </a:solidFill>
            <a:prstDash val="solid"/>
            <a:round/>
            <a:headEnd type="none" w="sm" len="sm"/>
            <a:tailEnd type="none" w="sm" len="sm"/>
          </a:ln>
        </p:spPr>
      </p:cxnSp>
      <p:sp>
        <p:nvSpPr>
          <p:cNvPr id="62" name="Google Shape;62;p8"/>
          <p:cNvSpPr txBox="1">
            <a:spLocks noGrp="1"/>
          </p:cNvSpPr>
          <p:nvPr>
            <p:ph type="ctrTitle"/>
          </p:nvPr>
        </p:nvSpPr>
        <p:spPr>
          <a:xfrm>
            <a:off x="4402796" y="303050"/>
            <a:ext cx="3378300" cy="16971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Clr>
                <a:srgbClr val="FFFFFF"/>
              </a:buClr>
              <a:buSzPts val="2800"/>
              <a:buNone/>
              <a:defRPr>
                <a:solidFill>
                  <a:srgbClr val="FFFFFF"/>
                </a:solidFill>
              </a:defRPr>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
        <p:nvSpPr>
          <p:cNvPr id="63" name="Google Shape;63;p8"/>
          <p:cNvSpPr txBox="1">
            <a:spLocks noGrp="1"/>
          </p:cNvSpPr>
          <p:nvPr>
            <p:ph type="subTitle" idx="1"/>
          </p:nvPr>
        </p:nvSpPr>
        <p:spPr>
          <a:xfrm>
            <a:off x="4894475" y="2381350"/>
            <a:ext cx="2705400" cy="6849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6FA8DC"/>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s" type="blank">
  <p:cSld name="BLANK">
    <p:spTree>
      <p:nvGrpSpPr>
        <p:cNvPr id="1" name="Shape 122"/>
        <p:cNvGrpSpPr/>
        <p:nvPr/>
      </p:nvGrpSpPr>
      <p:grpSpPr>
        <a:xfrm>
          <a:off x="0" y="0"/>
          <a:ext cx="0" cy="0"/>
          <a:chOff x="0" y="0"/>
          <a:chExt cx="0" cy="0"/>
        </a:xfrm>
      </p:grpSpPr>
      <p:sp>
        <p:nvSpPr>
          <p:cNvPr id="123" name="Google Shape;123;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
              <a:t>‹#›</a:t>
            </a:fld>
            <a:endParaRPr/>
          </a:p>
        </p:txBody>
      </p:sp>
      <p:sp>
        <p:nvSpPr>
          <p:cNvPr id="124" name="Google Shape;124;p15"/>
          <p:cNvSpPr txBox="1">
            <a:spLocks noGrp="1"/>
          </p:cNvSpPr>
          <p:nvPr>
            <p:ph type="subTitle" idx="1"/>
          </p:nvPr>
        </p:nvSpPr>
        <p:spPr>
          <a:xfrm>
            <a:off x="5657625" y="1227820"/>
            <a:ext cx="23928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95959"/>
              </a:buClr>
              <a:buSzPts val="1200"/>
              <a:buNone/>
              <a:defRPr sz="1200"/>
            </a:lvl1pPr>
            <a:lvl2pPr lvl="1" algn="ctr" rtl="0">
              <a:lnSpc>
                <a:spcPct val="100000"/>
              </a:lnSpc>
              <a:spcBef>
                <a:spcPts val="0"/>
              </a:spcBef>
              <a:spcAft>
                <a:spcPts val="0"/>
              </a:spcAft>
              <a:buClr>
                <a:srgbClr val="434343"/>
              </a:buClr>
              <a:buSzPts val="1200"/>
              <a:buNone/>
              <a:defRPr sz="1200">
                <a:solidFill>
                  <a:srgbClr val="434343"/>
                </a:solidFill>
              </a:defRPr>
            </a:lvl2pPr>
            <a:lvl3pPr lvl="2" algn="ctr" rtl="0">
              <a:lnSpc>
                <a:spcPct val="100000"/>
              </a:lnSpc>
              <a:spcBef>
                <a:spcPts val="0"/>
              </a:spcBef>
              <a:spcAft>
                <a:spcPts val="0"/>
              </a:spcAft>
              <a:buClr>
                <a:srgbClr val="434343"/>
              </a:buClr>
              <a:buSzPts val="1200"/>
              <a:buNone/>
              <a:defRPr sz="1200">
                <a:solidFill>
                  <a:srgbClr val="434343"/>
                </a:solidFill>
              </a:defRPr>
            </a:lvl3pPr>
            <a:lvl4pPr lvl="3" algn="ctr" rtl="0">
              <a:lnSpc>
                <a:spcPct val="100000"/>
              </a:lnSpc>
              <a:spcBef>
                <a:spcPts val="0"/>
              </a:spcBef>
              <a:spcAft>
                <a:spcPts val="0"/>
              </a:spcAft>
              <a:buClr>
                <a:srgbClr val="434343"/>
              </a:buClr>
              <a:buSzPts val="1200"/>
              <a:buNone/>
              <a:defRPr sz="1200">
                <a:solidFill>
                  <a:srgbClr val="434343"/>
                </a:solidFill>
              </a:defRPr>
            </a:lvl4pPr>
            <a:lvl5pPr lvl="4" algn="ctr" rtl="0">
              <a:lnSpc>
                <a:spcPct val="100000"/>
              </a:lnSpc>
              <a:spcBef>
                <a:spcPts val="0"/>
              </a:spcBef>
              <a:spcAft>
                <a:spcPts val="0"/>
              </a:spcAft>
              <a:buClr>
                <a:srgbClr val="434343"/>
              </a:buClr>
              <a:buSzPts val="1200"/>
              <a:buNone/>
              <a:defRPr sz="1200">
                <a:solidFill>
                  <a:srgbClr val="434343"/>
                </a:solidFill>
              </a:defRPr>
            </a:lvl5pPr>
            <a:lvl6pPr lvl="5" algn="ctr" rtl="0">
              <a:lnSpc>
                <a:spcPct val="100000"/>
              </a:lnSpc>
              <a:spcBef>
                <a:spcPts val="0"/>
              </a:spcBef>
              <a:spcAft>
                <a:spcPts val="0"/>
              </a:spcAft>
              <a:buClr>
                <a:srgbClr val="434343"/>
              </a:buClr>
              <a:buSzPts val="1200"/>
              <a:buNone/>
              <a:defRPr sz="1200">
                <a:solidFill>
                  <a:srgbClr val="434343"/>
                </a:solidFill>
              </a:defRPr>
            </a:lvl6pPr>
            <a:lvl7pPr lvl="6" algn="ctr" rtl="0">
              <a:lnSpc>
                <a:spcPct val="100000"/>
              </a:lnSpc>
              <a:spcBef>
                <a:spcPts val="0"/>
              </a:spcBef>
              <a:spcAft>
                <a:spcPts val="0"/>
              </a:spcAft>
              <a:buClr>
                <a:srgbClr val="434343"/>
              </a:buClr>
              <a:buSzPts val="1200"/>
              <a:buNone/>
              <a:defRPr sz="1200">
                <a:solidFill>
                  <a:srgbClr val="434343"/>
                </a:solidFill>
              </a:defRPr>
            </a:lvl7pPr>
            <a:lvl8pPr lvl="7" algn="ctr" rtl="0">
              <a:lnSpc>
                <a:spcPct val="100000"/>
              </a:lnSpc>
              <a:spcBef>
                <a:spcPts val="0"/>
              </a:spcBef>
              <a:spcAft>
                <a:spcPts val="0"/>
              </a:spcAft>
              <a:buClr>
                <a:srgbClr val="434343"/>
              </a:buClr>
              <a:buSzPts val="1200"/>
              <a:buNone/>
              <a:defRPr sz="1200">
                <a:solidFill>
                  <a:srgbClr val="434343"/>
                </a:solidFill>
              </a:defRPr>
            </a:lvl8pPr>
            <a:lvl9pPr lvl="8" algn="ctr" rtl="0">
              <a:lnSpc>
                <a:spcPct val="100000"/>
              </a:lnSpc>
              <a:spcBef>
                <a:spcPts val="0"/>
              </a:spcBef>
              <a:spcAft>
                <a:spcPts val="0"/>
              </a:spcAft>
              <a:buClr>
                <a:srgbClr val="434343"/>
              </a:buClr>
              <a:buSzPts val="1200"/>
              <a:buNone/>
              <a:defRPr sz="1200">
                <a:solidFill>
                  <a:srgbClr val="434343"/>
                </a:solidFill>
              </a:defRPr>
            </a:lvl9pPr>
          </a:lstStyle>
          <a:p>
            <a:endParaRPr/>
          </a:p>
        </p:txBody>
      </p:sp>
      <p:sp>
        <p:nvSpPr>
          <p:cNvPr id="125" name="Google Shape;125;p15"/>
          <p:cNvSpPr txBox="1">
            <a:spLocks noGrp="1"/>
          </p:cNvSpPr>
          <p:nvPr>
            <p:ph type="subTitle" idx="2"/>
          </p:nvPr>
        </p:nvSpPr>
        <p:spPr>
          <a:xfrm>
            <a:off x="1089600" y="3809420"/>
            <a:ext cx="23928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95959"/>
              </a:buClr>
              <a:buSzPts val="1200"/>
              <a:buNone/>
              <a:defRPr sz="1200"/>
            </a:lvl1pPr>
            <a:lvl2pPr lvl="1" algn="ctr" rtl="0">
              <a:lnSpc>
                <a:spcPct val="100000"/>
              </a:lnSpc>
              <a:spcBef>
                <a:spcPts val="0"/>
              </a:spcBef>
              <a:spcAft>
                <a:spcPts val="0"/>
              </a:spcAft>
              <a:buClr>
                <a:srgbClr val="434343"/>
              </a:buClr>
              <a:buSzPts val="1200"/>
              <a:buNone/>
              <a:defRPr sz="1200">
                <a:solidFill>
                  <a:srgbClr val="434343"/>
                </a:solidFill>
              </a:defRPr>
            </a:lvl2pPr>
            <a:lvl3pPr lvl="2" algn="ctr" rtl="0">
              <a:lnSpc>
                <a:spcPct val="100000"/>
              </a:lnSpc>
              <a:spcBef>
                <a:spcPts val="0"/>
              </a:spcBef>
              <a:spcAft>
                <a:spcPts val="0"/>
              </a:spcAft>
              <a:buClr>
                <a:srgbClr val="434343"/>
              </a:buClr>
              <a:buSzPts val="1200"/>
              <a:buNone/>
              <a:defRPr sz="1200">
                <a:solidFill>
                  <a:srgbClr val="434343"/>
                </a:solidFill>
              </a:defRPr>
            </a:lvl3pPr>
            <a:lvl4pPr lvl="3" algn="ctr" rtl="0">
              <a:lnSpc>
                <a:spcPct val="100000"/>
              </a:lnSpc>
              <a:spcBef>
                <a:spcPts val="0"/>
              </a:spcBef>
              <a:spcAft>
                <a:spcPts val="0"/>
              </a:spcAft>
              <a:buClr>
                <a:srgbClr val="434343"/>
              </a:buClr>
              <a:buSzPts val="1200"/>
              <a:buNone/>
              <a:defRPr sz="1200">
                <a:solidFill>
                  <a:srgbClr val="434343"/>
                </a:solidFill>
              </a:defRPr>
            </a:lvl4pPr>
            <a:lvl5pPr lvl="4" algn="ctr" rtl="0">
              <a:lnSpc>
                <a:spcPct val="100000"/>
              </a:lnSpc>
              <a:spcBef>
                <a:spcPts val="0"/>
              </a:spcBef>
              <a:spcAft>
                <a:spcPts val="0"/>
              </a:spcAft>
              <a:buClr>
                <a:srgbClr val="434343"/>
              </a:buClr>
              <a:buSzPts val="1200"/>
              <a:buNone/>
              <a:defRPr sz="1200">
                <a:solidFill>
                  <a:srgbClr val="434343"/>
                </a:solidFill>
              </a:defRPr>
            </a:lvl5pPr>
            <a:lvl6pPr lvl="5" algn="ctr" rtl="0">
              <a:lnSpc>
                <a:spcPct val="100000"/>
              </a:lnSpc>
              <a:spcBef>
                <a:spcPts val="0"/>
              </a:spcBef>
              <a:spcAft>
                <a:spcPts val="0"/>
              </a:spcAft>
              <a:buClr>
                <a:srgbClr val="434343"/>
              </a:buClr>
              <a:buSzPts val="1200"/>
              <a:buNone/>
              <a:defRPr sz="1200">
                <a:solidFill>
                  <a:srgbClr val="434343"/>
                </a:solidFill>
              </a:defRPr>
            </a:lvl6pPr>
            <a:lvl7pPr lvl="6" algn="ctr" rtl="0">
              <a:lnSpc>
                <a:spcPct val="100000"/>
              </a:lnSpc>
              <a:spcBef>
                <a:spcPts val="0"/>
              </a:spcBef>
              <a:spcAft>
                <a:spcPts val="0"/>
              </a:spcAft>
              <a:buClr>
                <a:srgbClr val="434343"/>
              </a:buClr>
              <a:buSzPts val="1200"/>
              <a:buNone/>
              <a:defRPr sz="1200">
                <a:solidFill>
                  <a:srgbClr val="434343"/>
                </a:solidFill>
              </a:defRPr>
            </a:lvl7pPr>
            <a:lvl8pPr lvl="7" algn="ctr" rtl="0">
              <a:lnSpc>
                <a:spcPct val="100000"/>
              </a:lnSpc>
              <a:spcBef>
                <a:spcPts val="0"/>
              </a:spcBef>
              <a:spcAft>
                <a:spcPts val="0"/>
              </a:spcAft>
              <a:buClr>
                <a:srgbClr val="434343"/>
              </a:buClr>
              <a:buSzPts val="1200"/>
              <a:buNone/>
              <a:defRPr sz="1200">
                <a:solidFill>
                  <a:srgbClr val="434343"/>
                </a:solidFill>
              </a:defRPr>
            </a:lvl8pPr>
            <a:lvl9pPr lvl="8" algn="ctr" rtl="0">
              <a:lnSpc>
                <a:spcPct val="100000"/>
              </a:lnSpc>
              <a:spcBef>
                <a:spcPts val="0"/>
              </a:spcBef>
              <a:spcAft>
                <a:spcPts val="0"/>
              </a:spcAft>
              <a:buClr>
                <a:srgbClr val="434343"/>
              </a:buClr>
              <a:buSzPts val="1200"/>
              <a:buNone/>
              <a:defRPr sz="1200">
                <a:solidFill>
                  <a:srgbClr val="434343"/>
                </a:solidFill>
              </a:defRPr>
            </a:lvl9pPr>
          </a:lstStyle>
          <a:p>
            <a:endParaRPr/>
          </a:p>
        </p:txBody>
      </p:sp>
      <p:sp>
        <p:nvSpPr>
          <p:cNvPr id="126" name="Google Shape;126;p15"/>
          <p:cNvSpPr txBox="1">
            <a:spLocks noGrp="1"/>
          </p:cNvSpPr>
          <p:nvPr>
            <p:ph type="subTitle" idx="3"/>
          </p:nvPr>
        </p:nvSpPr>
        <p:spPr>
          <a:xfrm>
            <a:off x="5657625" y="567982"/>
            <a:ext cx="2392800" cy="70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AB40"/>
              </a:buClr>
              <a:buSzPts val="1400"/>
              <a:buNone/>
              <a:defRPr sz="1400" b="1">
                <a:solidFill>
                  <a:srgbClr val="FFAB40"/>
                </a:solidFill>
              </a:defRPr>
            </a:lvl1pPr>
            <a:lvl2pPr lvl="1" algn="ctr" rtl="0">
              <a:lnSpc>
                <a:spcPct val="100000"/>
              </a:lnSpc>
              <a:spcBef>
                <a:spcPts val="0"/>
              </a:spcBef>
              <a:spcAft>
                <a:spcPts val="0"/>
              </a:spcAft>
              <a:buClr>
                <a:srgbClr val="FFAB40"/>
              </a:buClr>
              <a:buSzPts val="1400"/>
              <a:buNone/>
              <a:defRPr b="1">
                <a:solidFill>
                  <a:srgbClr val="FFAB40"/>
                </a:solidFill>
              </a:defRPr>
            </a:lvl2pPr>
            <a:lvl3pPr lvl="2" algn="ctr" rtl="0">
              <a:lnSpc>
                <a:spcPct val="100000"/>
              </a:lnSpc>
              <a:spcBef>
                <a:spcPts val="0"/>
              </a:spcBef>
              <a:spcAft>
                <a:spcPts val="0"/>
              </a:spcAft>
              <a:buClr>
                <a:srgbClr val="FFAB40"/>
              </a:buClr>
              <a:buSzPts val="1400"/>
              <a:buNone/>
              <a:defRPr b="1">
                <a:solidFill>
                  <a:srgbClr val="FFAB40"/>
                </a:solidFill>
              </a:defRPr>
            </a:lvl3pPr>
            <a:lvl4pPr lvl="3" algn="ctr" rtl="0">
              <a:lnSpc>
                <a:spcPct val="100000"/>
              </a:lnSpc>
              <a:spcBef>
                <a:spcPts val="0"/>
              </a:spcBef>
              <a:spcAft>
                <a:spcPts val="0"/>
              </a:spcAft>
              <a:buClr>
                <a:srgbClr val="FFAB40"/>
              </a:buClr>
              <a:buSzPts val="1400"/>
              <a:buNone/>
              <a:defRPr b="1">
                <a:solidFill>
                  <a:srgbClr val="FFAB40"/>
                </a:solidFill>
              </a:defRPr>
            </a:lvl4pPr>
            <a:lvl5pPr lvl="4" algn="ctr" rtl="0">
              <a:lnSpc>
                <a:spcPct val="100000"/>
              </a:lnSpc>
              <a:spcBef>
                <a:spcPts val="0"/>
              </a:spcBef>
              <a:spcAft>
                <a:spcPts val="0"/>
              </a:spcAft>
              <a:buClr>
                <a:srgbClr val="FFAB40"/>
              </a:buClr>
              <a:buSzPts val="1400"/>
              <a:buNone/>
              <a:defRPr b="1">
                <a:solidFill>
                  <a:srgbClr val="FFAB40"/>
                </a:solidFill>
              </a:defRPr>
            </a:lvl5pPr>
            <a:lvl6pPr lvl="5" algn="ctr" rtl="0">
              <a:lnSpc>
                <a:spcPct val="100000"/>
              </a:lnSpc>
              <a:spcBef>
                <a:spcPts val="0"/>
              </a:spcBef>
              <a:spcAft>
                <a:spcPts val="0"/>
              </a:spcAft>
              <a:buClr>
                <a:srgbClr val="FFAB40"/>
              </a:buClr>
              <a:buSzPts val="1400"/>
              <a:buNone/>
              <a:defRPr b="1">
                <a:solidFill>
                  <a:srgbClr val="FFAB40"/>
                </a:solidFill>
              </a:defRPr>
            </a:lvl6pPr>
            <a:lvl7pPr lvl="6" algn="ctr" rtl="0">
              <a:lnSpc>
                <a:spcPct val="100000"/>
              </a:lnSpc>
              <a:spcBef>
                <a:spcPts val="0"/>
              </a:spcBef>
              <a:spcAft>
                <a:spcPts val="0"/>
              </a:spcAft>
              <a:buClr>
                <a:srgbClr val="FFAB40"/>
              </a:buClr>
              <a:buSzPts val="1400"/>
              <a:buNone/>
              <a:defRPr b="1">
                <a:solidFill>
                  <a:srgbClr val="FFAB40"/>
                </a:solidFill>
              </a:defRPr>
            </a:lvl7pPr>
            <a:lvl8pPr lvl="7" algn="ctr" rtl="0">
              <a:lnSpc>
                <a:spcPct val="100000"/>
              </a:lnSpc>
              <a:spcBef>
                <a:spcPts val="0"/>
              </a:spcBef>
              <a:spcAft>
                <a:spcPts val="0"/>
              </a:spcAft>
              <a:buClr>
                <a:srgbClr val="FFAB40"/>
              </a:buClr>
              <a:buSzPts val="1400"/>
              <a:buNone/>
              <a:defRPr b="1">
                <a:solidFill>
                  <a:srgbClr val="FFAB40"/>
                </a:solidFill>
              </a:defRPr>
            </a:lvl8pPr>
            <a:lvl9pPr lvl="8" algn="ctr" rtl="0">
              <a:lnSpc>
                <a:spcPct val="100000"/>
              </a:lnSpc>
              <a:spcBef>
                <a:spcPts val="0"/>
              </a:spcBef>
              <a:spcAft>
                <a:spcPts val="0"/>
              </a:spcAft>
              <a:buClr>
                <a:srgbClr val="FFAB40"/>
              </a:buClr>
              <a:buSzPts val="1400"/>
              <a:buNone/>
              <a:defRPr b="1">
                <a:solidFill>
                  <a:srgbClr val="FFAB40"/>
                </a:solidFill>
              </a:defRPr>
            </a:lvl9pPr>
          </a:lstStyle>
          <a:p>
            <a:endParaRPr/>
          </a:p>
        </p:txBody>
      </p:sp>
      <p:sp>
        <p:nvSpPr>
          <p:cNvPr id="127" name="Google Shape;127;p15"/>
          <p:cNvSpPr txBox="1">
            <a:spLocks noGrp="1"/>
          </p:cNvSpPr>
          <p:nvPr>
            <p:ph type="subTitle" idx="4"/>
          </p:nvPr>
        </p:nvSpPr>
        <p:spPr>
          <a:xfrm>
            <a:off x="1089600" y="3149582"/>
            <a:ext cx="2392800" cy="701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FAB40"/>
              </a:buClr>
              <a:buSzPts val="1400"/>
              <a:buNone/>
              <a:defRPr sz="1400" b="1">
                <a:solidFill>
                  <a:srgbClr val="FFAB40"/>
                </a:solidFill>
              </a:defRPr>
            </a:lvl1pPr>
            <a:lvl2pPr lvl="1" algn="ctr" rtl="0">
              <a:lnSpc>
                <a:spcPct val="100000"/>
              </a:lnSpc>
              <a:spcBef>
                <a:spcPts val="0"/>
              </a:spcBef>
              <a:spcAft>
                <a:spcPts val="0"/>
              </a:spcAft>
              <a:buClr>
                <a:srgbClr val="FFAB40"/>
              </a:buClr>
              <a:buSzPts val="1400"/>
              <a:buNone/>
              <a:defRPr b="1">
                <a:solidFill>
                  <a:srgbClr val="FFAB40"/>
                </a:solidFill>
              </a:defRPr>
            </a:lvl2pPr>
            <a:lvl3pPr lvl="2" algn="ctr" rtl="0">
              <a:lnSpc>
                <a:spcPct val="100000"/>
              </a:lnSpc>
              <a:spcBef>
                <a:spcPts val="0"/>
              </a:spcBef>
              <a:spcAft>
                <a:spcPts val="0"/>
              </a:spcAft>
              <a:buClr>
                <a:srgbClr val="FFAB40"/>
              </a:buClr>
              <a:buSzPts val="1400"/>
              <a:buNone/>
              <a:defRPr b="1">
                <a:solidFill>
                  <a:srgbClr val="FFAB40"/>
                </a:solidFill>
              </a:defRPr>
            </a:lvl3pPr>
            <a:lvl4pPr lvl="3" algn="ctr" rtl="0">
              <a:lnSpc>
                <a:spcPct val="100000"/>
              </a:lnSpc>
              <a:spcBef>
                <a:spcPts val="0"/>
              </a:spcBef>
              <a:spcAft>
                <a:spcPts val="0"/>
              </a:spcAft>
              <a:buClr>
                <a:srgbClr val="FFAB40"/>
              </a:buClr>
              <a:buSzPts val="1400"/>
              <a:buNone/>
              <a:defRPr b="1">
                <a:solidFill>
                  <a:srgbClr val="FFAB40"/>
                </a:solidFill>
              </a:defRPr>
            </a:lvl4pPr>
            <a:lvl5pPr lvl="4" algn="ctr" rtl="0">
              <a:lnSpc>
                <a:spcPct val="100000"/>
              </a:lnSpc>
              <a:spcBef>
                <a:spcPts val="0"/>
              </a:spcBef>
              <a:spcAft>
                <a:spcPts val="0"/>
              </a:spcAft>
              <a:buClr>
                <a:srgbClr val="FFAB40"/>
              </a:buClr>
              <a:buSzPts val="1400"/>
              <a:buNone/>
              <a:defRPr b="1">
                <a:solidFill>
                  <a:srgbClr val="FFAB40"/>
                </a:solidFill>
              </a:defRPr>
            </a:lvl5pPr>
            <a:lvl6pPr lvl="5" algn="ctr" rtl="0">
              <a:lnSpc>
                <a:spcPct val="100000"/>
              </a:lnSpc>
              <a:spcBef>
                <a:spcPts val="0"/>
              </a:spcBef>
              <a:spcAft>
                <a:spcPts val="0"/>
              </a:spcAft>
              <a:buClr>
                <a:srgbClr val="FFAB40"/>
              </a:buClr>
              <a:buSzPts val="1400"/>
              <a:buNone/>
              <a:defRPr b="1">
                <a:solidFill>
                  <a:srgbClr val="FFAB40"/>
                </a:solidFill>
              </a:defRPr>
            </a:lvl6pPr>
            <a:lvl7pPr lvl="6" algn="ctr" rtl="0">
              <a:lnSpc>
                <a:spcPct val="100000"/>
              </a:lnSpc>
              <a:spcBef>
                <a:spcPts val="0"/>
              </a:spcBef>
              <a:spcAft>
                <a:spcPts val="0"/>
              </a:spcAft>
              <a:buClr>
                <a:srgbClr val="FFAB40"/>
              </a:buClr>
              <a:buSzPts val="1400"/>
              <a:buNone/>
              <a:defRPr b="1">
                <a:solidFill>
                  <a:srgbClr val="FFAB40"/>
                </a:solidFill>
              </a:defRPr>
            </a:lvl7pPr>
            <a:lvl8pPr lvl="7" algn="ctr" rtl="0">
              <a:lnSpc>
                <a:spcPct val="100000"/>
              </a:lnSpc>
              <a:spcBef>
                <a:spcPts val="0"/>
              </a:spcBef>
              <a:spcAft>
                <a:spcPts val="0"/>
              </a:spcAft>
              <a:buClr>
                <a:srgbClr val="FFAB40"/>
              </a:buClr>
              <a:buSzPts val="1400"/>
              <a:buNone/>
              <a:defRPr b="1">
                <a:solidFill>
                  <a:srgbClr val="FFAB40"/>
                </a:solidFill>
              </a:defRPr>
            </a:lvl8pPr>
            <a:lvl9pPr lvl="8" algn="ctr" rtl="0">
              <a:lnSpc>
                <a:spcPct val="100000"/>
              </a:lnSpc>
              <a:spcBef>
                <a:spcPts val="0"/>
              </a:spcBef>
              <a:spcAft>
                <a:spcPts val="0"/>
              </a:spcAft>
              <a:buClr>
                <a:srgbClr val="FFAB40"/>
              </a:buClr>
              <a:buSzPts val="1400"/>
              <a:buNone/>
              <a:defRPr b="1">
                <a:solidFill>
                  <a:srgbClr val="FFAB40"/>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52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ubtitle with text and corners">
  <p:cSld name="Title and subtitle with text and corners">
    <p:spTree>
      <p:nvGrpSpPr>
        <p:cNvPr id="1" name="Shape 14"/>
        <p:cNvGrpSpPr/>
        <p:nvPr/>
      </p:nvGrpSpPr>
      <p:grpSpPr>
        <a:xfrm>
          <a:off x="0" y="0"/>
          <a:ext cx="0" cy="0"/>
          <a:chOff x="0" y="0"/>
          <a:chExt cx="0" cy="0"/>
        </a:xfrm>
      </p:grpSpPr>
      <p:sp>
        <p:nvSpPr>
          <p:cNvPr id="15" name="Google Shape;15;p3"/>
          <p:cNvSpPr/>
          <p:nvPr/>
        </p:nvSpPr>
        <p:spPr>
          <a:xfrm>
            <a:off x="3356975" y="3732750"/>
            <a:ext cx="5880975" cy="1528175"/>
          </a:xfrm>
          <a:custGeom>
            <a:avLst/>
            <a:gdLst/>
            <a:ahLst/>
            <a:cxnLst/>
            <a:rect l="l" t="t" r="r" b="b"/>
            <a:pathLst>
              <a:path w="235239" h="61127" extrusionOk="0">
                <a:moveTo>
                  <a:pt x="234988" y="0"/>
                </a:moveTo>
                <a:lnTo>
                  <a:pt x="0" y="57620"/>
                </a:lnTo>
                <a:lnTo>
                  <a:pt x="235239" y="61127"/>
                </a:lnTo>
                <a:close/>
              </a:path>
            </a:pathLst>
          </a:custGeom>
          <a:solidFill>
            <a:srgbClr val="3D85C6"/>
          </a:solidFill>
          <a:ln>
            <a:noFill/>
          </a:ln>
        </p:spPr>
      </p:sp>
      <p:sp>
        <p:nvSpPr>
          <p:cNvPr id="16" name="Google Shape;16;p3"/>
          <p:cNvSpPr/>
          <p:nvPr/>
        </p:nvSpPr>
        <p:spPr>
          <a:xfrm>
            <a:off x="-75150" y="-119000"/>
            <a:ext cx="1484325" cy="3043825"/>
          </a:xfrm>
          <a:custGeom>
            <a:avLst/>
            <a:gdLst/>
            <a:ahLst/>
            <a:cxnLst/>
            <a:rect l="l" t="t" r="r" b="b"/>
            <a:pathLst>
              <a:path w="59373" h="121753" extrusionOk="0">
                <a:moveTo>
                  <a:pt x="59373" y="2004"/>
                </a:moveTo>
                <a:lnTo>
                  <a:pt x="0" y="0"/>
                </a:lnTo>
                <a:lnTo>
                  <a:pt x="751" y="121753"/>
                </a:lnTo>
                <a:close/>
              </a:path>
            </a:pathLst>
          </a:custGeom>
          <a:solidFill>
            <a:srgbClr val="3D85C6"/>
          </a:solidFill>
          <a:ln>
            <a:noFill/>
          </a:ln>
        </p:spPr>
      </p:sp>
      <p:sp>
        <p:nvSpPr>
          <p:cNvPr id="17" name="Google Shape;17;p3"/>
          <p:cNvSpPr/>
          <p:nvPr/>
        </p:nvSpPr>
        <p:spPr>
          <a:xfrm>
            <a:off x="-62625" y="-37600"/>
            <a:ext cx="1559500" cy="2423800"/>
          </a:xfrm>
          <a:custGeom>
            <a:avLst/>
            <a:gdLst/>
            <a:ahLst/>
            <a:cxnLst/>
            <a:rect l="l" t="t" r="r" b="b"/>
            <a:pathLst>
              <a:path w="62380" h="96952" extrusionOk="0">
                <a:moveTo>
                  <a:pt x="501" y="96952"/>
                </a:moveTo>
                <a:lnTo>
                  <a:pt x="0" y="0"/>
                </a:lnTo>
                <a:lnTo>
                  <a:pt x="62380" y="501"/>
                </a:lnTo>
                <a:close/>
              </a:path>
            </a:pathLst>
          </a:custGeom>
          <a:solidFill>
            <a:srgbClr val="073763"/>
          </a:solidFill>
          <a:ln>
            <a:noFill/>
          </a:ln>
        </p:spPr>
      </p:sp>
      <p:sp>
        <p:nvSpPr>
          <p:cNvPr id="18" name="Google Shape;18;p3"/>
          <p:cNvSpPr/>
          <p:nvPr/>
        </p:nvSpPr>
        <p:spPr>
          <a:xfrm>
            <a:off x="4665950" y="3281825"/>
            <a:ext cx="4528150" cy="1929000"/>
          </a:xfrm>
          <a:custGeom>
            <a:avLst/>
            <a:gdLst/>
            <a:ahLst/>
            <a:cxnLst/>
            <a:rect l="l" t="t" r="r" b="b"/>
            <a:pathLst>
              <a:path w="181126" h="77160" extrusionOk="0">
                <a:moveTo>
                  <a:pt x="0" y="76910"/>
                </a:moveTo>
                <a:lnTo>
                  <a:pt x="180625" y="0"/>
                </a:lnTo>
                <a:lnTo>
                  <a:pt x="181126" y="77160"/>
                </a:lnTo>
                <a:close/>
              </a:path>
            </a:pathLst>
          </a:custGeom>
          <a:solidFill>
            <a:srgbClr val="073763"/>
          </a:solidFill>
          <a:ln>
            <a:noFill/>
          </a:ln>
        </p:spPr>
      </p:sp>
      <p:sp>
        <p:nvSpPr>
          <p:cNvPr id="19" name="Google Shape;19;p3"/>
          <p:cNvSpPr txBox="1">
            <a:spLocks noGrp="1"/>
          </p:cNvSpPr>
          <p:nvPr>
            <p:ph type="ctrTitle"/>
          </p:nvPr>
        </p:nvSpPr>
        <p:spPr>
          <a:xfrm>
            <a:off x="4111719" y="-583893"/>
            <a:ext cx="8520600" cy="20526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
        <p:nvSpPr>
          <p:cNvPr id="20" name="Google Shape;20;p3"/>
          <p:cNvSpPr txBox="1">
            <a:spLocks noGrp="1"/>
          </p:cNvSpPr>
          <p:nvPr>
            <p:ph type="subTitle" idx="1"/>
          </p:nvPr>
        </p:nvSpPr>
        <p:spPr>
          <a:xfrm>
            <a:off x="4111725" y="1372734"/>
            <a:ext cx="4076700" cy="6849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extLst>
      <p:ext uri="{BB962C8B-B14F-4D97-AF65-F5344CB8AC3E}">
        <p14:creationId xmlns:p14="http://schemas.microsoft.com/office/powerpoint/2010/main" val="17067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717800" y="383175"/>
            <a:ext cx="7708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b="0" i="0">
                <a:solidFill>
                  <a:schemeClr val="accent1"/>
                </a:solidFill>
                <a:latin typeface="Montserrat" pitchFamily="2" charset="77"/>
                <a:ea typeface="Montserrat" pitchFamily="2" charset="77"/>
                <a:cs typeface="Montserrat" pitchFamily="2" charset="77"/>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79" name="Google Shape;79;p15"/>
          <p:cNvSpPr txBox="1">
            <a:spLocks noGrp="1"/>
          </p:cNvSpPr>
          <p:nvPr>
            <p:ph type="subTitle" idx="1"/>
          </p:nvPr>
        </p:nvSpPr>
        <p:spPr>
          <a:xfrm>
            <a:off x="1454225" y="3391300"/>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0" i="0">
                <a:solidFill>
                  <a:schemeClr val="accent1"/>
                </a:solidFill>
                <a:latin typeface="Montserrat" pitchFamily="2" charset="77"/>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80" name="Google Shape;80;p15"/>
          <p:cNvSpPr txBox="1">
            <a:spLocks noGrp="1"/>
          </p:cNvSpPr>
          <p:nvPr>
            <p:ph type="subTitle" idx="2"/>
          </p:nvPr>
        </p:nvSpPr>
        <p:spPr>
          <a:xfrm>
            <a:off x="1454225" y="3766750"/>
            <a:ext cx="22617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b="0" i="0">
                <a:solidFill>
                  <a:schemeClr val="dk1"/>
                </a:solidFill>
                <a:latin typeface="Montserrat" pitchFamily="2" charset="77"/>
              </a:defRPr>
            </a:lvl1pPr>
            <a:lvl2pPr lvl="1" algn="ctr" rtl="0">
              <a:lnSpc>
                <a:spcPct val="100000"/>
              </a:lnSpc>
              <a:spcBef>
                <a:spcPts val="0"/>
              </a:spcBef>
              <a:spcAft>
                <a:spcPts val="0"/>
              </a:spcAft>
              <a:buNone/>
              <a:defRPr sz="1400">
                <a:solidFill>
                  <a:schemeClr val="dk1"/>
                </a:solidFill>
              </a:defRPr>
            </a:lvl2pPr>
            <a:lvl3pPr lvl="2" algn="ctr" rtl="0">
              <a:lnSpc>
                <a:spcPct val="100000"/>
              </a:lnSpc>
              <a:spcBef>
                <a:spcPts val="0"/>
              </a:spcBef>
              <a:spcAft>
                <a:spcPts val="0"/>
              </a:spcAft>
              <a:buNone/>
              <a:defRPr sz="1400">
                <a:solidFill>
                  <a:schemeClr val="dk1"/>
                </a:solidFill>
              </a:defRPr>
            </a:lvl3pPr>
            <a:lvl4pPr lvl="3" algn="ctr" rtl="0">
              <a:lnSpc>
                <a:spcPct val="100000"/>
              </a:lnSpc>
              <a:spcBef>
                <a:spcPts val="0"/>
              </a:spcBef>
              <a:spcAft>
                <a:spcPts val="0"/>
              </a:spcAft>
              <a:buNone/>
              <a:defRPr sz="1400">
                <a:solidFill>
                  <a:schemeClr val="dk1"/>
                </a:solidFill>
              </a:defRPr>
            </a:lvl4pPr>
            <a:lvl5pPr lvl="4" algn="ctr" rtl="0">
              <a:lnSpc>
                <a:spcPct val="100000"/>
              </a:lnSpc>
              <a:spcBef>
                <a:spcPts val="0"/>
              </a:spcBef>
              <a:spcAft>
                <a:spcPts val="0"/>
              </a:spcAft>
              <a:buNone/>
              <a:defRPr sz="1400">
                <a:solidFill>
                  <a:schemeClr val="dk1"/>
                </a:solidFill>
              </a:defRPr>
            </a:lvl5pPr>
            <a:lvl6pPr lvl="5" algn="ctr" rtl="0">
              <a:lnSpc>
                <a:spcPct val="100000"/>
              </a:lnSpc>
              <a:spcBef>
                <a:spcPts val="0"/>
              </a:spcBef>
              <a:spcAft>
                <a:spcPts val="0"/>
              </a:spcAft>
              <a:buNone/>
              <a:defRPr sz="1400">
                <a:solidFill>
                  <a:schemeClr val="dk1"/>
                </a:solidFill>
              </a:defRPr>
            </a:lvl6pPr>
            <a:lvl7pPr lvl="6" algn="ctr" rtl="0">
              <a:lnSpc>
                <a:spcPct val="100000"/>
              </a:lnSpc>
              <a:spcBef>
                <a:spcPts val="0"/>
              </a:spcBef>
              <a:spcAft>
                <a:spcPts val="0"/>
              </a:spcAft>
              <a:buNone/>
              <a:defRPr sz="1400">
                <a:solidFill>
                  <a:schemeClr val="dk1"/>
                </a:solidFill>
              </a:defRPr>
            </a:lvl7pPr>
            <a:lvl8pPr lvl="7" algn="ctr" rtl="0">
              <a:lnSpc>
                <a:spcPct val="100000"/>
              </a:lnSpc>
              <a:spcBef>
                <a:spcPts val="0"/>
              </a:spcBef>
              <a:spcAft>
                <a:spcPts val="0"/>
              </a:spcAft>
              <a:buNone/>
              <a:defRPr sz="1400">
                <a:solidFill>
                  <a:schemeClr val="dk1"/>
                </a:solidFill>
              </a:defRPr>
            </a:lvl8pPr>
            <a:lvl9pPr lvl="8" algn="ctr" rtl="0">
              <a:lnSpc>
                <a:spcPct val="100000"/>
              </a:lnSpc>
              <a:spcBef>
                <a:spcPts val="0"/>
              </a:spcBef>
              <a:spcAft>
                <a:spcPts val="0"/>
              </a:spcAft>
              <a:buNone/>
              <a:defRPr sz="1400">
                <a:solidFill>
                  <a:schemeClr val="dk1"/>
                </a:solidFill>
              </a:defRPr>
            </a:lvl9pPr>
          </a:lstStyle>
          <a:p>
            <a:endParaRPr/>
          </a:p>
        </p:txBody>
      </p:sp>
      <p:sp>
        <p:nvSpPr>
          <p:cNvPr id="81" name="Google Shape;81;p15"/>
          <p:cNvSpPr txBox="1">
            <a:spLocks noGrp="1"/>
          </p:cNvSpPr>
          <p:nvPr>
            <p:ph type="subTitle" idx="3"/>
          </p:nvPr>
        </p:nvSpPr>
        <p:spPr>
          <a:xfrm>
            <a:off x="5427875" y="3391300"/>
            <a:ext cx="2261700" cy="408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0" i="0">
                <a:solidFill>
                  <a:schemeClr val="accent1"/>
                </a:solidFill>
                <a:latin typeface="Montserrat" pitchFamily="2" charset="77"/>
              </a:defRPr>
            </a:lvl1pPr>
            <a:lvl2pPr lvl="1" algn="ctr" rtl="0">
              <a:spcBef>
                <a:spcPts val="1600"/>
              </a:spcBef>
              <a:spcAft>
                <a:spcPts val="0"/>
              </a:spcAft>
              <a:buNone/>
              <a:defRPr b="1">
                <a:solidFill>
                  <a:schemeClr val="accent1"/>
                </a:solidFill>
              </a:defRPr>
            </a:lvl2pPr>
            <a:lvl3pPr lvl="2" algn="ctr" rtl="0">
              <a:spcBef>
                <a:spcPts val="1600"/>
              </a:spcBef>
              <a:spcAft>
                <a:spcPts val="0"/>
              </a:spcAft>
              <a:buNone/>
              <a:defRPr b="1">
                <a:solidFill>
                  <a:schemeClr val="accent1"/>
                </a:solidFill>
              </a:defRPr>
            </a:lvl3pPr>
            <a:lvl4pPr lvl="3" algn="ctr" rtl="0">
              <a:spcBef>
                <a:spcPts val="1600"/>
              </a:spcBef>
              <a:spcAft>
                <a:spcPts val="0"/>
              </a:spcAft>
              <a:buNone/>
              <a:defRPr b="1">
                <a:solidFill>
                  <a:schemeClr val="accent1"/>
                </a:solidFill>
              </a:defRPr>
            </a:lvl4pPr>
            <a:lvl5pPr lvl="4" algn="ctr" rtl="0">
              <a:spcBef>
                <a:spcPts val="1600"/>
              </a:spcBef>
              <a:spcAft>
                <a:spcPts val="0"/>
              </a:spcAft>
              <a:buNone/>
              <a:defRPr b="1">
                <a:solidFill>
                  <a:schemeClr val="accent1"/>
                </a:solidFill>
              </a:defRPr>
            </a:lvl5pPr>
            <a:lvl6pPr lvl="5" algn="ctr" rtl="0">
              <a:spcBef>
                <a:spcPts val="1600"/>
              </a:spcBef>
              <a:spcAft>
                <a:spcPts val="0"/>
              </a:spcAft>
              <a:buNone/>
              <a:defRPr b="1">
                <a:solidFill>
                  <a:schemeClr val="accent1"/>
                </a:solidFill>
              </a:defRPr>
            </a:lvl6pPr>
            <a:lvl7pPr lvl="6" algn="ctr" rtl="0">
              <a:spcBef>
                <a:spcPts val="1600"/>
              </a:spcBef>
              <a:spcAft>
                <a:spcPts val="0"/>
              </a:spcAft>
              <a:buNone/>
              <a:defRPr b="1">
                <a:solidFill>
                  <a:schemeClr val="accent1"/>
                </a:solidFill>
              </a:defRPr>
            </a:lvl7pPr>
            <a:lvl8pPr lvl="7" algn="ctr" rtl="0">
              <a:spcBef>
                <a:spcPts val="1600"/>
              </a:spcBef>
              <a:spcAft>
                <a:spcPts val="0"/>
              </a:spcAft>
              <a:buNone/>
              <a:defRPr b="1">
                <a:solidFill>
                  <a:schemeClr val="accent1"/>
                </a:solidFill>
              </a:defRPr>
            </a:lvl8pPr>
            <a:lvl9pPr lvl="8" algn="ctr" rtl="0">
              <a:spcBef>
                <a:spcPts val="1600"/>
              </a:spcBef>
              <a:spcAft>
                <a:spcPts val="1600"/>
              </a:spcAft>
              <a:buNone/>
              <a:defRPr b="1">
                <a:solidFill>
                  <a:schemeClr val="accent1"/>
                </a:solidFill>
              </a:defRPr>
            </a:lvl9pPr>
          </a:lstStyle>
          <a:p>
            <a:endParaRPr/>
          </a:p>
        </p:txBody>
      </p:sp>
      <p:sp>
        <p:nvSpPr>
          <p:cNvPr id="82" name="Google Shape;82;p15"/>
          <p:cNvSpPr txBox="1">
            <a:spLocks noGrp="1"/>
          </p:cNvSpPr>
          <p:nvPr>
            <p:ph type="subTitle" idx="4"/>
          </p:nvPr>
        </p:nvSpPr>
        <p:spPr>
          <a:xfrm>
            <a:off x="5427875" y="3766750"/>
            <a:ext cx="22617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b="0" i="0">
                <a:solidFill>
                  <a:schemeClr val="dk1"/>
                </a:solidFill>
                <a:latin typeface="Montserrat" pitchFamily="2" charset="77"/>
              </a:defRPr>
            </a:lvl1pPr>
            <a:lvl2pPr lvl="1" algn="ctr" rtl="0">
              <a:lnSpc>
                <a:spcPct val="100000"/>
              </a:lnSpc>
              <a:spcBef>
                <a:spcPts val="0"/>
              </a:spcBef>
              <a:spcAft>
                <a:spcPts val="0"/>
              </a:spcAft>
              <a:buNone/>
              <a:defRPr sz="1400">
                <a:solidFill>
                  <a:schemeClr val="dk1"/>
                </a:solidFill>
              </a:defRPr>
            </a:lvl2pPr>
            <a:lvl3pPr lvl="2" algn="ctr" rtl="0">
              <a:lnSpc>
                <a:spcPct val="100000"/>
              </a:lnSpc>
              <a:spcBef>
                <a:spcPts val="0"/>
              </a:spcBef>
              <a:spcAft>
                <a:spcPts val="0"/>
              </a:spcAft>
              <a:buNone/>
              <a:defRPr sz="1400">
                <a:solidFill>
                  <a:schemeClr val="dk1"/>
                </a:solidFill>
              </a:defRPr>
            </a:lvl3pPr>
            <a:lvl4pPr lvl="3" algn="ctr" rtl="0">
              <a:lnSpc>
                <a:spcPct val="100000"/>
              </a:lnSpc>
              <a:spcBef>
                <a:spcPts val="0"/>
              </a:spcBef>
              <a:spcAft>
                <a:spcPts val="0"/>
              </a:spcAft>
              <a:buNone/>
              <a:defRPr sz="1400">
                <a:solidFill>
                  <a:schemeClr val="dk1"/>
                </a:solidFill>
              </a:defRPr>
            </a:lvl4pPr>
            <a:lvl5pPr lvl="4" algn="ctr" rtl="0">
              <a:lnSpc>
                <a:spcPct val="100000"/>
              </a:lnSpc>
              <a:spcBef>
                <a:spcPts val="0"/>
              </a:spcBef>
              <a:spcAft>
                <a:spcPts val="0"/>
              </a:spcAft>
              <a:buNone/>
              <a:defRPr sz="1400">
                <a:solidFill>
                  <a:schemeClr val="dk1"/>
                </a:solidFill>
              </a:defRPr>
            </a:lvl5pPr>
            <a:lvl6pPr lvl="5" algn="ctr" rtl="0">
              <a:lnSpc>
                <a:spcPct val="100000"/>
              </a:lnSpc>
              <a:spcBef>
                <a:spcPts val="0"/>
              </a:spcBef>
              <a:spcAft>
                <a:spcPts val="0"/>
              </a:spcAft>
              <a:buNone/>
              <a:defRPr sz="1400">
                <a:solidFill>
                  <a:schemeClr val="dk1"/>
                </a:solidFill>
              </a:defRPr>
            </a:lvl6pPr>
            <a:lvl7pPr lvl="6" algn="ctr" rtl="0">
              <a:lnSpc>
                <a:spcPct val="100000"/>
              </a:lnSpc>
              <a:spcBef>
                <a:spcPts val="0"/>
              </a:spcBef>
              <a:spcAft>
                <a:spcPts val="0"/>
              </a:spcAft>
              <a:buNone/>
              <a:defRPr sz="1400">
                <a:solidFill>
                  <a:schemeClr val="dk1"/>
                </a:solidFill>
              </a:defRPr>
            </a:lvl7pPr>
            <a:lvl8pPr lvl="7" algn="ctr" rtl="0">
              <a:lnSpc>
                <a:spcPct val="100000"/>
              </a:lnSpc>
              <a:spcBef>
                <a:spcPts val="0"/>
              </a:spcBef>
              <a:spcAft>
                <a:spcPts val="0"/>
              </a:spcAft>
              <a:buNone/>
              <a:defRPr sz="1400">
                <a:solidFill>
                  <a:schemeClr val="dk1"/>
                </a:solidFill>
              </a:defRPr>
            </a:lvl8pPr>
            <a:lvl9pPr lvl="8" algn="ctr" rtl="0">
              <a:lnSpc>
                <a:spcPct val="100000"/>
              </a:lnSpc>
              <a:spcBef>
                <a:spcPts val="0"/>
              </a:spcBef>
              <a:spcAft>
                <a:spcPts val="0"/>
              </a:spcAft>
              <a:buNone/>
              <a:defRPr sz="1400">
                <a:solidFill>
                  <a:schemeClr val="dk1"/>
                </a:solidFill>
              </a:defRPr>
            </a:lvl9pPr>
          </a:lstStyle>
          <a:p>
            <a:endParaRPr/>
          </a:p>
        </p:txBody>
      </p:sp>
      <p:sp>
        <p:nvSpPr>
          <p:cNvPr id="83" name="Google Shape;83;p15"/>
          <p:cNvSpPr/>
          <p:nvPr/>
        </p:nvSpPr>
        <p:spPr>
          <a:xfrm rot="5400000">
            <a:off x="-2131350" y="2050000"/>
            <a:ext cx="4572000" cy="309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0" i="0">
              <a:latin typeface="Montserrat" pitchFamily="2" charset="77"/>
              <a:ea typeface="Amazon Ember Mono" panose="020B0709020204020204" pitchFamily="49" charset="0"/>
              <a:cs typeface="Amazon Ember Mono" panose="020B0709020204020204" pitchFamily="49" charset="0"/>
            </a:endParaRPr>
          </a:p>
        </p:txBody>
      </p:sp>
    </p:spTree>
    <p:extLst>
      <p:ext uri="{BB962C8B-B14F-4D97-AF65-F5344CB8AC3E}">
        <p14:creationId xmlns:p14="http://schemas.microsoft.com/office/powerpoint/2010/main" val="26013094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73763"/>
              </a:buClr>
              <a:buSzPts val="2800"/>
              <a:buFont typeface="Montserrat"/>
              <a:buNone/>
              <a:defRPr sz="2800" b="1" i="0" u="none" strike="noStrike" cap="none">
                <a:solidFill>
                  <a:srgbClr val="073763"/>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568475" y="1522000"/>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accent1"/>
              </a:buClr>
              <a:buSzPts val="1800"/>
              <a:buFont typeface="Montserrat"/>
              <a:buChar char="●"/>
              <a:defRPr sz="1800" b="0" i="0" u="none" strike="noStrike" cap="none">
                <a:solidFill>
                  <a:srgbClr val="595959"/>
                </a:solidFill>
                <a:latin typeface="Montserrat"/>
                <a:ea typeface="Montserrat"/>
                <a:cs typeface="Montserrat"/>
                <a:sym typeface="Montserrat"/>
              </a:defRPr>
            </a:lvl1pPr>
            <a:lvl2pPr marL="914400" marR="0" lvl="1" indent="-317500" algn="l" rtl="0">
              <a:lnSpc>
                <a:spcPct val="100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61" r:id="rId3"/>
    <p:sldLayoutId id="2147483679" r:id="rId4"/>
    <p:sldLayoutId id="2147483680" r:id="rId5"/>
    <p:sldLayoutId id="214748370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6" Type="http://schemas.openxmlformats.org/officeDocument/2006/relationships/image" Target="../media/image26.png"/><Relationship Id="rId21" Type="http://schemas.openxmlformats.org/officeDocument/2006/relationships/image" Target="../media/image21.png"/><Relationship Id="rId42" Type="http://schemas.openxmlformats.org/officeDocument/2006/relationships/image" Target="../media/image42.png"/><Relationship Id="rId47" Type="http://schemas.openxmlformats.org/officeDocument/2006/relationships/image" Target="../media/image47.png"/><Relationship Id="rId63" Type="http://schemas.openxmlformats.org/officeDocument/2006/relationships/image" Target="../media/image63.png"/><Relationship Id="rId68" Type="http://schemas.openxmlformats.org/officeDocument/2006/relationships/image" Target="../media/image68.png"/><Relationship Id="rId84" Type="http://schemas.openxmlformats.org/officeDocument/2006/relationships/image" Target="../media/image84.png"/><Relationship Id="rId89" Type="http://schemas.openxmlformats.org/officeDocument/2006/relationships/image" Target="../media/image89.png"/><Relationship Id="rId16" Type="http://schemas.openxmlformats.org/officeDocument/2006/relationships/image" Target="../media/image16.png"/><Relationship Id="rId11" Type="http://schemas.openxmlformats.org/officeDocument/2006/relationships/image" Target="../media/image11.png"/><Relationship Id="rId32" Type="http://schemas.openxmlformats.org/officeDocument/2006/relationships/image" Target="../media/image32.png"/><Relationship Id="rId37" Type="http://schemas.openxmlformats.org/officeDocument/2006/relationships/image" Target="../media/image37.png"/><Relationship Id="rId53" Type="http://schemas.openxmlformats.org/officeDocument/2006/relationships/image" Target="../media/image53.png"/><Relationship Id="rId58" Type="http://schemas.openxmlformats.org/officeDocument/2006/relationships/image" Target="../media/image58.png"/><Relationship Id="rId74" Type="http://schemas.openxmlformats.org/officeDocument/2006/relationships/image" Target="../media/image74.png"/><Relationship Id="rId79" Type="http://schemas.openxmlformats.org/officeDocument/2006/relationships/image" Target="../media/image79.png"/><Relationship Id="rId5" Type="http://schemas.openxmlformats.org/officeDocument/2006/relationships/image" Target="../media/image5.png"/><Relationship Id="rId90" Type="http://schemas.openxmlformats.org/officeDocument/2006/relationships/image" Target="../media/image90.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png"/><Relationship Id="rId64" Type="http://schemas.openxmlformats.org/officeDocument/2006/relationships/image" Target="../media/image64.png"/><Relationship Id="rId69" Type="http://schemas.openxmlformats.org/officeDocument/2006/relationships/image" Target="../media/image69.png"/><Relationship Id="rId77" Type="http://schemas.openxmlformats.org/officeDocument/2006/relationships/image" Target="../media/image77.png"/><Relationship Id="rId8" Type="http://schemas.openxmlformats.org/officeDocument/2006/relationships/image" Target="../media/image8.png"/><Relationship Id="rId51" Type="http://schemas.openxmlformats.org/officeDocument/2006/relationships/image" Target="../media/image51.png"/><Relationship Id="rId72" Type="http://schemas.openxmlformats.org/officeDocument/2006/relationships/image" Target="../media/image72.png"/><Relationship Id="rId80" Type="http://schemas.openxmlformats.org/officeDocument/2006/relationships/image" Target="../media/image80.png"/><Relationship Id="rId85" Type="http://schemas.openxmlformats.org/officeDocument/2006/relationships/image" Target="../media/image85.png"/><Relationship Id="rId3" Type="http://schemas.openxmlformats.org/officeDocument/2006/relationships/image" Target="../media/image2.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 Id="rId67" Type="http://schemas.openxmlformats.org/officeDocument/2006/relationships/image" Target="../media/image67.png"/><Relationship Id="rId20" Type="http://schemas.openxmlformats.org/officeDocument/2006/relationships/image" Target="../media/image20.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62.png"/><Relationship Id="rId70" Type="http://schemas.openxmlformats.org/officeDocument/2006/relationships/image" Target="../media/image70.png"/><Relationship Id="rId75" Type="http://schemas.openxmlformats.org/officeDocument/2006/relationships/image" Target="../media/image75.png"/><Relationship Id="rId83" Type="http://schemas.openxmlformats.org/officeDocument/2006/relationships/image" Target="../media/image83.png"/><Relationship Id="rId88" Type="http://schemas.openxmlformats.org/officeDocument/2006/relationships/image" Target="../media/image88.png"/><Relationship Id="rId1" Type="http://schemas.openxmlformats.org/officeDocument/2006/relationships/slideLayout" Target="../slideLayouts/slideLayout4.xml"/><Relationship Id="rId6" Type="http://schemas.openxmlformats.org/officeDocument/2006/relationships/image" Target="../media/image6.png"/><Relationship Id="rId15" Type="http://schemas.openxmlformats.org/officeDocument/2006/relationships/image" Target="../media/image15.png"/><Relationship Id="rId23" Type="http://schemas.openxmlformats.org/officeDocument/2006/relationships/image" Target="../media/image23.jpe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10" Type="http://schemas.openxmlformats.org/officeDocument/2006/relationships/image" Target="../media/image10.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image" Target="../media/image65.png"/><Relationship Id="rId73" Type="http://schemas.openxmlformats.org/officeDocument/2006/relationships/image" Target="../media/image73.png"/><Relationship Id="rId78" Type="http://schemas.openxmlformats.org/officeDocument/2006/relationships/image" Target="../media/image78.png"/><Relationship Id="rId81" Type="http://schemas.openxmlformats.org/officeDocument/2006/relationships/image" Target="../media/image81.png"/><Relationship Id="rId86" Type="http://schemas.openxmlformats.org/officeDocument/2006/relationships/image" Target="../media/image86.png"/><Relationship Id="rId4" Type="http://schemas.openxmlformats.org/officeDocument/2006/relationships/image" Target="../media/image4.png"/><Relationship Id="rId9"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8.jpeg"/><Relationship Id="rId39" Type="http://schemas.openxmlformats.org/officeDocument/2006/relationships/image" Target="../media/image39.png"/><Relationship Id="rId34" Type="http://schemas.openxmlformats.org/officeDocument/2006/relationships/image" Target="../media/image34.png"/><Relationship Id="rId50" Type="http://schemas.openxmlformats.org/officeDocument/2006/relationships/image" Target="../media/image50.png"/><Relationship Id="rId55" Type="http://schemas.openxmlformats.org/officeDocument/2006/relationships/image" Target="../media/image55.png"/><Relationship Id="rId76" Type="http://schemas.openxmlformats.org/officeDocument/2006/relationships/image" Target="../media/image76.png"/><Relationship Id="rId7" Type="http://schemas.openxmlformats.org/officeDocument/2006/relationships/image" Target="../media/image7.png"/><Relationship Id="rId71" Type="http://schemas.openxmlformats.org/officeDocument/2006/relationships/image" Target="../media/image71.png"/><Relationship Id="rId2" Type="http://schemas.openxmlformats.org/officeDocument/2006/relationships/notesSlide" Target="../notesSlides/notesSlide3.xml"/><Relationship Id="rId29" Type="http://schemas.openxmlformats.org/officeDocument/2006/relationships/image" Target="../media/image29.png"/><Relationship Id="rId24" Type="http://schemas.openxmlformats.org/officeDocument/2006/relationships/image" Target="../media/image24.png"/><Relationship Id="rId40" Type="http://schemas.openxmlformats.org/officeDocument/2006/relationships/image" Target="../media/image40.png"/><Relationship Id="rId45" Type="http://schemas.openxmlformats.org/officeDocument/2006/relationships/image" Target="../media/image45.png"/><Relationship Id="rId66" Type="http://schemas.openxmlformats.org/officeDocument/2006/relationships/image" Target="../media/image66.png"/><Relationship Id="rId87" Type="http://schemas.openxmlformats.org/officeDocument/2006/relationships/image" Target="../media/image87.png"/><Relationship Id="rId61" Type="http://schemas.openxmlformats.org/officeDocument/2006/relationships/image" Target="../media/image61.png"/><Relationship Id="rId82" Type="http://schemas.openxmlformats.org/officeDocument/2006/relationships/image" Target="../media/image82.png"/><Relationship Id="rId1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2.png"/><Relationship Id="rId7" Type="http://schemas.openxmlformats.org/officeDocument/2006/relationships/image" Target="../media/image94.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885"/>
            <a:lum/>
          </a:blip>
          <a:srcRect/>
          <a:stretch>
            <a:fillRect/>
          </a:stretch>
        </a:blipFill>
        <a:effectLst/>
      </p:bgPr>
    </p:bg>
    <p:spTree>
      <p:nvGrpSpPr>
        <p:cNvPr id="1" name="Shape 249"/>
        <p:cNvGrpSpPr/>
        <p:nvPr/>
      </p:nvGrpSpPr>
      <p:grpSpPr>
        <a:xfrm>
          <a:off x="0" y="0"/>
          <a:ext cx="0" cy="0"/>
          <a:chOff x="0" y="0"/>
          <a:chExt cx="0" cy="0"/>
        </a:xfrm>
      </p:grpSpPr>
      <p:sp>
        <p:nvSpPr>
          <p:cNvPr id="250" name="Google Shape;250;p33"/>
          <p:cNvSpPr txBox="1">
            <a:spLocks noGrp="1"/>
          </p:cNvSpPr>
          <p:nvPr>
            <p:ph type="ctrTitle"/>
          </p:nvPr>
        </p:nvSpPr>
        <p:spPr>
          <a:xfrm>
            <a:off x="2110194" y="1445559"/>
            <a:ext cx="5468202" cy="1751788"/>
          </a:xfrm>
          <a:prstGeom prst="rect">
            <a:avLst/>
          </a:prstGeom>
          <a:noFill/>
          <a:ln>
            <a:noFill/>
          </a:ln>
        </p:spPr>
        <p:txBody>
          <a:bodyPr spcFirstLastPara="1" wrap="square" lIns="91425" tIns="91425" rIns="91425" bIns="91425" anchor="b" anchorCtr="0">
            <a:noAutofit/>
          </a:bodyPr>
          <a:lstStyle/>
          <a:p>
            <a:pPr marL="0" lvl="0" indent="0" rtl="0">
              <a:lnSpc>
                <a:spcPct val="100000"/>
              </a:lnSpc>
              <a:spcBef>
                <a:spcPts val="0"/>
              </a:spcBef>
              <a:spcAft>
                <a:spcPts val="0"/>
              </a:spcAft>
              <a:buSzPts val="5200"/>
              <a:buNone/>
            </a:pPr>
            <a:r>
              <a:rPr lang="en-US" sz="1600">
                <a:solidFill>
                  <a:srgbClr val="002060"/>
                </a:solidFill>
              </a:rPr>
              <a:t>Coalition for Digital Prosperity for Asia (DPA)</a:t>
            </a:r>
          </a:p>
        </p:txBody>
      </p:sp>
      <p:sp>
        <p:nvSpPr>
          <p:cNvPr id="4" name="Subtitle 3">
            <a:extLst>
              <a:ext uri="{FF2B5EF4-FFF2-40B4-BE49-F238E27FC236}">
                <a16:creationId xmlns:a16="http://schemas.microsoft.com/office/drawing/2014/main" id="{CDD1AD9A-2A1B-9A67-C354-AD025CC7852C}"/>
              </a:ext>
            </a:extLst>
          </p:cNvPr>
          <p:cNvSpPr>
            <a:spLocks noGrp="1"/>
          </p:cNvSpPr>
          <p:nvPr>
            <p:ph type="subTitle" idx="1"/>
          </p:nvPr>
        </p:nvSpPr>
        <p:spPr>
          <a:xfrm>
            <a:off x="2027323" y="3004199"/>
            <a:ext cx="4746494" cy="386295"/>
          </a:xfrm>
        </p:spPr>
        <p:txBody>
          <a:bodyPr/>
          <a:lstStyle/>
          <a:p>
            <a:r>
              <a:rPr lang="en-US" sz="1400" i="1">
                <a:solidFill>
                  <a:srgbClr val="002060"/>
                </a:solidFill>
              </a:rPr>
              <a:t>Shared prosperity for Asia, by Asia</a:t>
            </a:r>
          </a:p>
        </p:txBody>
      </p:sp>
      <p:sp>
        <p:nvSpPr>
          <p:cNvPr id="2" name="TextBox 1">
            <a:extLst>
              <a:ext uri="{FF2B5EF4-FFF2-40B4-BE49-F238E27FC236}">
                <a16:creationId xmlns:a16="http://schemas.microsoft.com/office/drawing/2014/main" id="{1DE661B7-8134-0768-E51D-8C59B54E308E}"/>
              </a:ext>
            </a:extLst>
          </p:cNvPr>
          <p:cNvSpPr txBox="1"/>
          <p:nvPr/>
        </p:nvSpPr>
        <p:spPr>
          <a:xfrm>
            <a:off x="8071105" y="4925568"/>
            <a:ext cx="1246020" cy="230832"/>
          </a:xfrm>
          <a:prstGeom prst="rect">
            <a:avLst/>
          </a:prstGeom>
          <a:noFill/>
        </p:spPr>
        <p:txBody>
          <a:bodyPr wrap="square" rtlCol="0">
            <a:spAutoFit/>
          </a:bodyPr>
          <a:lstStyle/>
          <a:p>
            <a:r>
              <a:rPr lang="en-US" sz="900">
                <a:solidFill>
                  <a:schemeClr val="bg2"/>
                </a:solidFill>
              </a:rPr>
              <a:t>November 2024</a:t>
            </a:r>
          </a:p>
        </p:txBody>
      </p:sp>
      <p:pic>
        <p:nvPicPr>
          <p:cNvPr id="5" name="Picture 4" descr="A blue and white logo&#10;&#10;Description automatically generated">
            <a:extLst>
              <a:ext uri="{FF2B5EF4-FFF2-40B4-BE49-F238E27FC236}">
                <a16:creationId xmlns:a16="http://schemas.microsoft.com/office/drawing/2014/main" id="{9BBC226A-BBF5-681D-6867-18BDF7D9F4F0}"/>
              </a:ext>
            </a:extLst>
          </p:cNvPr>
          <p:cNvPicPr>
            <a:picLocks noChangeAspect="1"/>
          </p:cNvPicPr>
          <p:nvPr/>
        </p:nvPicPr>
        <p:blipFill>
          <a:blip r:embed="rId4"/>
          <a:stretch>
            <a:fillRect/>
          </a:stretch>
        </p:blipFill>
        <p:spPr>
          <a:xfrm>
            <a:off x="2823983" y="1306558"/>
            <a:ext cx="3496033" cy="13984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2CDF0078-86C3-A4F7-6B0E-AE9A90D06D89}"/>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081E6C2-DC39-BC5F-5448-8B54515AE5B7}"/>
              </a:ext>
            </a:extLst>
          </p:cNvPr>
          <p:cNvGrpSpPr/>
          <p:nvPr/>
        </p:nvGrpSpPr>
        <p:grpSpPr>
          <a:xfrm>
            <a:off x="123074" y="44430"/>
            <a:ext cx="8695555" cy="388854"/>
            <a:chOff x="123074" y="44430"/>
            <a:chExt cx="8695555" cy="388854"/>
          </a:xfrm>
        </p:grpSpPr>
        <p:pic>
          <p:nvPicPr>
            <p:cNvPr id="6" name="Picture 5">
              <a:extLst>
                <a:ext uri="{FF2B5EF4-FFF2-40B4-BE49-F238E27FC236}">
                  <a16:creationId xmlns:a16="http://schemas.microsoft.com/office/drawing/2014/main" id="{A55972D9-F6EB-D316-E019-6A98A5B81352}"/>
                </a:ext>
              </a:extLst>
            </p:cNvPr>
            <p:cNvPicPr>
              <a:picLocks noChangeAspect="1"/>
            </p:cNvPicPr>
            <p:nvPr/>
          </p:nvPicPr>
          <p:blipFill>
            <a:blip r:embed="rId3"/>
            <a:srcRect/>
            <a:stretch/>
          </p:blipFill>
          <p:spPr>
            <a:xfrm>
              <a:off x="123074" y="44430"/>
              <a:ext cx="895190" cy="358076"/>
            </a:xfrm>
            <a:prstGeom prst="rect">
              <a:avLst/>
            </a:prstGeom>
          </p:spPr>
        </p:pic>
        <p:cxnSp>
          <p:nvCxnSpPr>
            <p:cNvPr id="7" name="Straight Connector 6">
              <a:extLst>
                <a:ext uri="{FF2B5EF4-FFF2-40B4-BE49-F238E27FC236}">
                  <a16:creationId xmlns:a16="http://schemas.microsoft.com/office/drawing/2014/main" id="{0C787DD9-C9C3-BFAE-BDA6-6892AF9D3AA5}"/>
                </a:ext>
              </a:extLst>
            </p:cNvPr>
            <p:cNvCxnSpPr>
              <a:cxnSpLocks/>
            </p:cNvCxnSpPr>
            <p:nvPr/>
          </p:nvCxnSpPr>
          <p:spPr>
            <a:xfrm>
              <a:off x="1273943" y="44430"/>
              <a:ext cx="0" cy="388854"/>
            </a:xfrm>
            <a:prstGeom prst="line">
              <a:avLst/>
            </a:prstGeom>
          </p:spPr>
          <p:style>
            <a:lnRef idx="1">
              <a:schemeClr val="accent2"/>
            </a:lnRef>
            <a:fillRef idx="0">
              <a:schemeClr val="accent2"/>
            </a:fillRef>
            <a:effectRef idx="0">
              <a:schemeClr val="accent2"/>
            </a:effectRef>
            <a:fontRef idx="minor">
              <a:schemeClr val="tx1"/>
            </a:fontRef>
          </p:style>
        </p:cxnSp>
        <p:sp>
          <p:nvSpPr>
            <p:cNvPr id="9" name="Title 2">
              <a:extLst>
                <a:ext uri="{FF2B5EF4-FFF2-40B4-BE49-F238E27FC236}">
                  <a16:creationId xmlns:a16="http://schemas.microsoft.com/office/drawing/2014/main" id="{713D6AF3-1338-BB6F-1831-C0E4DA5D55E1}"/>
                </a:ext>
              </a:extLst>
            </p:cNvPr>
            <p:cNvSpPr txBox="1">
              <a:spLocks/>
            </p:cNvSpPr>
            <p:nvPr/>
          </p:nvSpPr>
          <p:spPr>
            <a:xfrm>
              <a:off x="1365364" y="88432"/>
              <a:ext cx="7453265" cy="270071"/>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latin typeface="Montserrat" pitchFamily="2" charset="77"/>
                </a:rPr>
                <a:t>The World Trade Organization and the e-Commerce Moratorium</a:t>
              </a:r>
            </a:p>
          </p:txBody>
        </p:sp>
      </p:grpSp>
      <p:sp>
        <p:nvSpPr>
          <p:cNvPr id="2" name="Title 2">
            <a:extLst>
              <a:ext uri="{FF2B5EF4-FFF2-40B4-BE49-F238E27FC236}">
                <a16:creationId xmlns:a16="http://schemas.microsoft.com/office/drawing/2014/main" id="{03751EBF-F71A-819A-4163-BC8722714376}"/>
              </a:ext>
            </a:extLst>
          </p:cNvPr>
          <p:cNvSpPr txBox="1">
            <a:spLocks/>
          </p:cNvSpPr>
          <p:nvPr/>
        </p:nvSpPr>
        <p:spPr>
          <a:xfrm>
            <a:off x="496468" y="587480"/>
            <a:ext cx="8151062" cy="169569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53762"/>
                </a:solidFill>
                <a:latin typeface="Montserrat" pitchFamily="2" charset="77"/>
              </a:rPr>
              <a:t>What are countries in the region doing about this?</a:t>
            </a:r>
          </a:p>
          <a:p>
            <a:pPr marL="285750" indent="-285750">
              <a:buFont typeface="Arial" panose="020B0604020202020204" pitchFamily="34" charset="0"/>
              <a:buChar char="•"/>
            </a:pPr>
            <a:r>
              <a:rPr lang="en-US" dirty="0">
                <a:solidFill>
                  <a:srgbClr val="053762"/>
                </a:solidFill>
                <a:latin typeface="Montserrat" pitchFamily="2" charset="77"/>
              </a:rPr>
              <a:t>Countries like Singapore, Japan, and Australia are playing a significant role in advancing discussions on digital trade, including on the moratorium. </a:t>
            </a:r>
          </a:p>
          <a:p>
            <a:pPr marL="285750" indent="-285750">
              <a:buFont typeface="Arial" panose="020B0604020202020204" pitchFamily="34" charset="0"/>
              <a:buChar char="•"/>
            </a:pPr>
            <a:r>
              <a:rPr lang="en-US" dirty="0">
                <a:solidFill>
                  <a:srgbClr val="053762"/>
                </a:solidFill>
                <a:latin typeface="Montserrat" pitchFamily="2" charset="77"/>
              </a:rPr>
              <a:t>A key component of this work is the </a:t>
            </a:r>
            <a:r>
              <a:rPr lang="en-US" b="1" dirty="0">
                <a:solidFill>
                  <a:srgbClr val="053762"/>
                </a:solidFill>
                <a:latin typeface="Montserrat" pitchFamily="2" charset="77"/>
              </a:rPr>
              <a:t>Joint Statement Initiative on E-Commerce</a:t>
            </a:r>
            <a:r>
              <a:rPr lang="en-US" dirty="0">
                <a:solidFill>
                  <a:srgbClr val="053762"/>
                </a:solidFill>
                <a:latin typeface="Montserrat" pitchFamily="2" charset="77"/>
              </a:rPr>
              <a:t>. </a:t>
            </a:r>
          </a:p>
        </p:txBody>
      </p:sp>
      <p:sp>
        <p:nvSpPr>
          <p:cNvPr id="11" name="Title 2">
            <a:extLst>
              <a:ext uri="{FF2B5EF4-FFF2-40B4-BE49-F238E27FC236}">
                <a16:creationId xmlns:a16="http://schemas.microsoft.com/office/drawing/2014/main" id="{F9CF6278-DBF2-8D5B-DDC9-E397BBCBFAE1}"/>
              </a:ext>
            </a:extLst>
          </p:cNvPr>
          <p:cNvSpPr txBox="1">
            <a:spLocks/>
          </p:cNvSpPr>
          <p:nvPr/>
        </p:nvSpPr>
        <p:spPr>
          <a:xfrm>
            <a:off x="496468" y="1572734"/>
            <a:ext cx="8151062" cy="991669"/>
          </a:xfrm>
          <a:prstGeom prst="rect">
            <a:avLst/>
          </a:prstGeom>
        </p:spPr>
        <p:style>
          <a:lnRef idx="3">
            <a:schemeClr val="lt1"/>
          </a:lnRef>
          <a:fillRef idx="1">
            <a:schemeClr val="accent1"/>
          </a:fillRef>
          <a:effectRef idx="1">
            <a:schemeClr val="accent1"/>
          </a:effectRef>
          <a:fontRef idx="minor">
            <a:schemeClr val="lt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b="1" dirty="0">
                <a:solidFill>
                  <a:srgbClr val="053762"/>
                </a:solidFill>
                <a:latin typeface="Montserrat" pitchFamily="2" charset="77"/>
              </a:rPr>
              <a:t>What is a Joint Statement Initiative (JSI)?</a:t>
            </a:r>
          </a:p>
          <a:p>
            <a:pPr marL="285750" lvl="1" indent="-285750">
              <a:buFont typeface="Arial" panose="020B0604020202020204" pitchFamily="34" charset="0"/>
              <a:buChar char="•"/>
            </a:pPr>
            <a:r>
              <a:rPr lang="en-US" dirty="0">
                <a:solidFill>
                  <a:srgbClr val="053762"/>
                </a:solidFill>
                <a:latin typeface="Montserrat" pitchFamily="2" charset="77"/>
              </a:rPr>
              <a:t>JSIs are working groups that include like-minded WTO members, which aim to expand and advance discussions on specific trade-related topics, like E-Commerce, investment facilitation, or the issues faced by MSMEs. </a:t>
            </a:r>
          </a:p>
          <a:p>
            <a:pPr lvl="1"/>
            <a:endParaRPr lang="en-US" b="1" dirty="0">
              <a:solidFill>
                <a:srgbClr val="053762"/>
              </a:solidFill>
              <a:latin typeface="Montserrat" pitchFamily="2" charset="77"/>
            </a:endParaRPr>
          </a:p>
          <a:p>
            <a:pPr lvl="1"/>
            <a:endParaRPr lang="en-US" dirty="0">
              <a:solidFill>
                <a:srgbClr val="053762"/>
              </a:solidFill>
              <a:latin typeface="Montserrat" pitchFamily="2" charset="77"/>
            </a:endParaRPr>
          </a:p>
          <a:p>
            <a:pPr lvl="1"/>
            <a:endParaRPr lang="en-US" dirty="0">
              <a:solidFill>
                <a:srgbClr val="053762"/>
              </a:solidFill>
              <a:latin typeface="Montserrat" pitchFamily="2" charset="77"/>
            </a:endParaRPr>
          </a:p>
        </p:txBody>
      </p:sp>
      <p:sp>
        <p:nvSpPr>
          <p:cNvPr id="4" name="Title 2">
            <a:extLst>
              <a:ext uri="{FF2B5EF4-FFF2-40B4-BE49-F238E27FC236}">
                <a16:creationId xmlns:a16="http://schemas.microsoft.com/office/drawing/2014/main" id="{FBB6E2CC-6CE5-AD0C-07BC-91F2C8893FB8}"/>
              </a:ext>
            </a:extLst>
          </p:cNvPr>
          <p:cNvSpPr txBox="1">
            <a:spLocks/>
          </p:cNvSpPr>
          <p:nvPr/>
        </p:nvSpPr>
        <p:spPr>
          <a:xfrm>
            <a:off x="496469" y="2579097"/>
            <a:ext cx="8151062" cy="244390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53762"/>
                </a:solidFill>
                <a:latin typeface="Montserrat" pitchFamily="2" charset="77"/>
              </a:rPr>
              <a:t>The JSI on E-Commerce</a:t>
            </a:r>
          </a:p>
          <a:p>
            <a:pPr marL="285750" lvl="1" indent="-285750">
              <a:buFont typeface="Arial" panose="020B0604020202020204" pitchFamily="34" charset="0"/>
              <a:buChar char="•"/>
            </a:pPr>
            <a:r>
              <a:rPr lang="en-US" dirty="0">
                <a:solidFill>
                  <a:srgbClr val="053762"/>
                </a:solidFill>
                <a:latin typeface="Montserrat" pitchFamily="2" charset="77"/>
              </a:rPr>
              <a:t>The Joint Statement Initiative on E-Commerce is a working group of </a:t>
            </a:r>
            <a:r>
              <a:rPr lang="en-US" b="1" dirty="0">
                <a:solidFill>
                  <a:srgbClr val="053762"/>
                </a:solidFill>
                <a:latin typeface="Montserrat" pitchFamily="2" charset="77"/>
              </a:rPr>
              <a:t>91 WTO members </a:t>
            </a:r>
            <a:r>
              <a:rPr lang="en-US" dirty="0">
                <a:solidFill>
                  <a:srgbClr val="053762"/>
                </a:solidFill>
                <a:latin typeface="Montserrat" pitchFamily="2" charset="77"/>
              </a:rPr>
              <a:t>accounting for over 90% of global trade conducting </a:t>
            </a:r>
            <a:r>
              <a:rPr lang="en-US" b="1" dirty="0">
                <a:solidFill>
                  <a:srgbClr val="053762"/>
                </a:solidFill>
                <a:latin typeface="Montserrat" pitchFamily="2" charset="77"/>
              </a:rPr>
              <a:t>exploratory discussions on aspects of digital trade</a:t>
            </a:r>
            <a:r>
              <a:rPr lang="en-US" dirty="0">
                <a:solidFill>
                  <a:srgbClr val="053762"/>
                </a:solidFill>
                <a:latin typeface="Montserrat" pitchFamily="2" charset="77"/>
              </a:rPr>
              <a:t>. </a:t>
            </a:r>
          </a:p>
          <a:p>
            <a:pPr marL="285750" lvl="1" indent="-285750">
              <a:buFont typeface="Arial" panose="020B0604020202020204" pitchFamily="34" charset="0"/>
              <a:buChar char="•"/>
            </a:pPr>
            <a:r>
              <a:rPr lang="en-US" dirty="0">
                <a:solidFill>
                  <a:srgbClr val="053762"/>
                </a:solidFill>
                <a:latin typeface="Montserrat" pitchFamily="2" charset="77"/>
              </a:rPr>
              <a:t>In July 2024, the JSI </a:t>
            </a:r>
            <a:r>
              <a:rPr lang="en-US" b="1" dirty="0">
                <a:solidFill>
                  <a:srgbClr val="053762"/>
                </a:solidFill>
                <a:latin typeface="Montserrat" pitchFamily="2" charset="77"/>
              </a:rPr>
              <a:t>concluded negotiations on an Agreement on Electronic Commerce</a:t>
            </a:r>
            <a:r>
              <a:rPr lang="en-US" dirty="0">
                <a:solidFill>
                  <a:srgbClr val="053762"/>
                </a:solidFill>
                <a:latin typeface="Montserrat" pitchFamily="2" charset="77"/>
              </a:rPr>
              <a:t>, agreed upon by a majority of JSI participants.</a:t>
            </a:r>
          </a:p>
          <a:p>
            <a:pPr marL="285750" lvl="1" indent="-285750">
              <a:buFont typeface="Arial" panose="020B0604020202020204" pitchFamily="34" charset="0"/>
              <a:buChar char="•"/>
            </a:pPr>
            <a:r>
              <a:rPr lang="en-US" dirty="0">
                <a:solidFill>
                  <a:srgbClr val="053762"/>
                </a:solidFill>
                <a:latin typeface="Montserrat" pitchFamily="2" charset="77"/>
              </a:rPr>
              <a:t>The stabilized text includes an Article on Customs Duties on Electronic Transmissions which implements a </a:t>
            </a:r>
            <a:r>
              <a:rPr lang="en-US" b="1" dirty="0">
                <a:solidFill>
                  <a:srgbClr val="053762"/>
                </a:solidFill>
                <a:latin typeface="Montserrat" pitchFamily="2" charset="77"/>
              </a:rPr>
              <a:t>permanent moratorium with a five-year review clause</a:t>
            </a:r>
            <a:r>
              <a:rPr lang="en-US" dirty="0">
                <a:solidFill>
                  <a:srgbClr val="053762"/>
                </a:solidFill>
                <a:latin typeface="Montserrat" pitchFamily="2" charset="77"/>
              </a:rPr>
              <a:t>.</a:t>
            </a:r>
          </a:p>
          <a:p>
            <a:pPr marL="285750" lvl="1" indent="-285750">
              <a:buFont typeface="Arial" panose="020B0604020202020204" pitchFamily="34" charset="0"/>
              <a:buChar char="•"/>
            </a:pPr>
            <a:r>
              <a:rPr lang="en-US" dirty="0">
                <a:solidFill>
                  <a:srgbClr val="053762"/>
                </a:solidFill>
                <a:latin typeface="Montserrat" pitchFamily="2" charset="77"/>
              </a:rPr>
              <a:t>The JSI co-convenors and participants have since moved on to exploratory discussions in </a:t>
            </a:r>
            <a:r>
              <a:rPr lang="en-US" b="1" dirty="0">
                <a:solidFill>
                  <a:srgbClr val="053762"/>
                </a:solidFill>
                <a:latin typeface="Montserrat" pitchFamily="2" charset="77"/>
              </a:rPr>
              <a:t>adoption and implementation</a:t>
            </a:r>
            <a:r>
              <a:rPr lang="en-US" dirty="0">
                <a:solidFill>
                  <a:srgbClr val="053762"/>
                </a:solidFill>
                <a:latin typeface="Montserrat" pitchFamily="2" charset="77"/>
              </a:rPr>
              <a:t> of the agreement, but </a:t>
            </a:r>
            <a:r>
              <a:rPr lang="en-US" b="1" dirty="0">
                <a:solidFill>
                  <a:srgbClr val="053762"/>
                </a:solidFill>
                <a:latin typeface="Montserrat" pitchFamily="2" charset="77"/>
              </a:rPr>
              <a:t>full adoption by the WTO would rely on agreement by all other WTO members</a:t>
            </a:r>
            <a:r>
              <a:rPr lang="en-US" dirty="0">
                <a:solidFill>
                  <a:srgbClr val="053762"/>
                </a:solidFill>
                <a:latin typeface="Montserrat" pitchFamily="2" charset="77"/>
              </a:rPr>
              <a:t>. </a:t>
            </a:r>
          </a:p>
          <a:p>
            <a:pPr marL="285750" lvl="1" indent="-285750">
              <a:buFont typeface="Arial" panose="020B0604020202020204" pitchFamily="34" charset="0"/>
              <a:buChar char="•"/>
            </a:pPr>
            <a:endParaRPr lang="en-US" dirty="0">
              <a:solidFill>
                <a:srgbClr val="053762"/>
              </a:solidFill>
              <a:latin typeface="Montserrat" pitchFamily="2" charset="77"/>
            </a:endParaRPr>
          </a:p>
          <a:p>
            <a:pPr marL="285750" indent="-285750">
              <a:buFont typeface="Arial" panose="020B0604020202020204" pitchFamily="34" charset="0"/>
              <a:buChar char="•"/>
            </a:pPr>
            <a:endParaRPr lang="en-US" dirty="0">
              <a:solidFill>
                <a:srgbClr val="053762"/>
              </a:solidFill>
              <a:latin typeface="Montserrat" pitchFamily="2" charset="77"/>
            </a:endParaRPr>
          </a:p>
        </p:txBody>
      </p:sp>
    </p:spTree>
    <p:extLst>
      <p:ext uri="{BB962C8B-B14F-4D97-AF65-F5344CB8AC3E}">
        <p14:creationId xmlns:p14="http://schemas.microsoft.com/office/powerpoint/2010/main" val="94157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D4FBBC6F-1D14-56B3-5902-E61C49ABD55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607F143-802F-EBF0-4DED-162172CC255B}"/>
              </a:ext>
            </a:extLst>
          </p:cNvPr>
          <p:cNvGrpSpPr/>
          <p:nvPr/>
        </p:nvGrpSpPr>
        <p:grpSpPr>
          <a:xfrm>
            <a:off x="123074" y="44430"/>
            <a:ext cx="8695555" cy="388854"/>
            <a:chOff x="123074" y="44430"/>
            <a:chExt cx="8695555" cy="388854"/>
          </a:xfrm>
        </p:grpSpPr>
        <p:pic>
          <p:nvPicPr>
            <p:cNvPr id="6" name="Picture 5">
              <a:extLst>
                <a:ext uri="{FF2B5EF4-FFF2-40B4-BE49-F238E27FC236}">
                  <a16:creationId xmlns:a16="http://schemas.microsoft.com/office/drawing/2014/main" id="{A86C8F16-B319-C7A5-E5FA-7CD0714D9675}"/>
                </a:ext>
              </a:extLst>
            </p:cNvPr>
            <p:cNvPicPr>
              <a:picLocks noChangeAspect="1"/>
            </p:cNvPicPr>
            <p:nvPr/>
          </p:nvPicPr>
          <p:blipFill>
            <a:blip r:embed="rId3"/>
            <a:srcRect/>
            <a:stretch/>
          </p:blipFill>
          <p:spPr>
            <a:xfrm>
              <a:off x="123074" y="44430"/>
              <a:ext cx="895190" cy="358076"/>
            </a:xfrm>
            <a:prstGeom prst="rect">
              <a:avLst/>
            </a:prstGeom>
          </p:spPr>
        </p:pic>
        <p:cxnSp>
          <p:nvCxnSpPr>
            <p:cNvPr id="7" name="Straight Connector 6">
              <a:extLst>
                <a:ext uri="{FF2B5EF4-FFF2-40B4-BE49-F238E27FC236}">
                  <a16:creationId xmlns:a16="http://schemas.microsoft.com/office/drawing/2014/main" id="{D1577F5E-4D8D-4B55-1380-92FC6F842E06}"/>
                </a:ext>
              </a:extLst>
            </p:cNvPr>
            <p:cNvCxnSpPr>
              <a:cxnSpLocks/>
            </p:cNvCxnSpPr>
            <p:nvPr/>
          </p:nvCxnSpPr>
          <p:spPr>
            <a:xfrm>
              <a:off x="1273943" y="44430"/>
              <a:ext cx="0" cy="388854"/>
            </a:xfrm>
            <a:prstGeom prst="line">
              <a:avLst/>
            </a:prstGeom>
          </p:spPr>
          <p:style>
            <a:lnRef idx="1">
              <a:schemeClr val="accent2"/>
            </a:lnRef>
            <a:fillRef idx="0">
              <a:schemeClr val="accent2"/>
            </a:fillRef>
            <a:effectRef idx="0">
              <a:schemeClr val="accent2"/>
            </a:effectRef>
            <a:fontRef idx="minor">
              <a:schemeClr val="tx1"/>
            </a:fontRef>
          </p:style>
        </p:cxnSp>
        <p:sp>
          <p:nvSpPr>
            <p:cNvPr id="9" name="Title 2">
              <a:extLst>
                <a:ext uri="{FF2B5EF4-FFF2-40B4-BE49-F238E27FC236}">
                  <a16:creationId xmlns:a16="http://schemas.microsoft.com/office/drawing/2014/main" id="{B2126259-780A-1D0E-BA16-D2E357960336}"/>
                </a:ext>
              </a:extLst>
            </p:cNvPr>
            <p:cNvSpPr txBox="1">
              <a:spLocks/>
            </p:cNvSpPr>
            <p:nvPr/>
          </p:nvSpPr>
          <p:spPr>
            <a:xfrm>
              <a:off x="1365364" y="88432"/>
              <a:ext cx="7453265" cy="270071"/>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latin typeface="Montserrat" pitchFamily="2" charset="77"/>
                </a:rPr>
                <a:t>ASEAN and the Digital Economy Framework Agreement (DEFA)</a:t>
              </a:r>
            </a:p>
          </p:txBody>
        </p:sp>
      </p:grpSp>
      <p:sp>
        <p:nvSpPr>
          <p:cNvPr id="2" name="Title 2">
            <a:extLst>
              <a:ext uri="{FF2B5EF4-FFF2-40B4-BE49-F238E27FC236}">
                <a16:creationId xmlns:a16="http://schemas.microsoft.com/office/drawing/2014/main" id="{C5F143F2-5026-D453-3A4E-899DE0699E72}"/>
              </a:ext>
            </a:extLst>
          </p:cNvPr>
          <p:cNvSpPr txBox="1">
            <a:spLocks/>
          </p:cNvSpPr>
          <p:nvPr/>
        </p:nvSpPr>
        <p:spPr>
          <a:xfrm>
            <a:off x="496469" y="577689"/>
            <a:ext cx="8151062" cy="81018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53762"/>
                </a:solidFill>
                <a:latin typeface="Montserrat" pitchFamily="2" charset="77"/>
              </a:rPr>
              <a:t>What is the Digital Economy Framework Agreement (DEFA)?</a:t>
            </a:r>
          </a:p>
          <a:p>
            <a:pPr marL="285750" indent="-285750">
              <a:buFont typeface="Arial" panose="020B0604020202020204" pitchFamily="34" charset="0"/>
              <a:buChar char="•"/>
            </a:pPr>
            <a:r>
              <a:rPr lang="en-US" dirty="0">
                <a:solidFill>
                  <a:srgbClr val="053762"/>
                </a:solidFill>
                <a:latin typeface="Montserrat" pitchFamily="2" charset="77"/>
              </a:rPr>
              <a:t>DEFA is the </a:t>
            </a:r>
            <a:r>
              <a:rPr lang="en-US" b="1" dirty="0">
                <a:solidFill>
                  <a:srgbClr val="053762"/>
                </a:solidFill>
                <a:latin typeface="Montserrat" pitchFamily="2" charset="77"/>
              </a:rPr>
              <a:t>world’s first binding regional digital economy agreement</a:t>
            </a:r>
            <a:r>
              <a:rPr lang="en-US" dirty="0">
                <a:solidFill>
                  <a:srgbClr val="053762"/>
                </a:solidFill>
                <a:latin typeface="Montserrat" pitchFamily="2" charset="77"/>
              </a:rPr>
              <a:t>, aiming to unlock ASEAN’s economic potential by clearing barriers to digital trade. </a:t>
            </a:r>
          </a:p>
        </p:txBody>
      </p:sp>
      <p:sp>
        <p:nvSpPr>
          <p:cNvPr id="14" name="Title 2">
            <a:extLst>
              <a:ext uri="{FF2B5EF4-FFF2-40B4-BE49-F238E27FC236}">
                <a16:creationId xmlns:a16="http://schemas.microsoft.com/office/drawing/2014/main" id="{8DC08CFF-7CAA-B049-9FEB-F36A6EA57E07}"/>
              </a:ext>
            </a:extLst>
          </p:cNvPr>
          <p:cNvSpPr txBox="1">
            <a:spLocks/>
          </p:cNvSpPr>
          <p:nvPr/>
        </p:nvSpPr>
        <p:spPr>
          <a:xfrm>
            <a:off x="496469" y="3361107"/>
            <a:ext cx="8151062" cy="150821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53762"/>
                </a:solidFill>
                <a:latin typeface="Montserrat" pitchFamily="2" charset="77"/>
              </a:rPr>
              <a:t>Why should I be paying attention to DEFA?</a:t>
            </a:r>
          </a:p>
          <a:p>
            <a:pPr marL="285750" indent="-285750">
              <a:buFont typeface="Arial" panose="020B0604020202020204" pitchFamily="34" charset="0"/>
              <a:buChar char="•"/>
            </a:pPr>
            <a:r>
              <a:rPr lang="en-US" dirty="0">
                <a:solidFill>
                  <a:srgbClr val="053762"/>
                </a:solidFill>
                <a:latin typeface="Montserrat" pitchFamily="2" charset="77"/>
              </a:rPr>
              <a:t>DEFA has the potential to </a:t>
            </a:r>
            <a:r>
              <a:rPr lang="en-US" b="1" dirty="0">
                <a:solidFill>
                  <a:srgbClr val="053762"/>
                </a:solidFill>
                <a:latin typeface="Montserrat" pitchFamily="2" charset="77"/>
              </a:rPr>
              <a:t>strengthen the value proposition of ASEAN</a:t>
            </a:r>
            <a:r>
              <a:rPr lang="en-US" dirty="0">
                <a:solidFill>
                  <a:srgbClr val="053762"/>
                </a:solidFill>
                <a:latin typeface="Montserrat" pitchFamily="2" charset="77"/>
              </a:rPr>
              <a:t> as a unified economic bloc and give it greater leverage in negotiations with larger trade partners.</a:t>
            </a:r>
          </a:p>
          <a:p>
            <a:pPr marL="285750" indent="-285750">
              <a:buFont typeface="Arial" panose="020B0604020202020204" pitchFamily="34" charset="0"/>
              <a:buChar char="•"/>
            </a:pPr>
            <a:r>
              <a:rPr lang="en-US" dirty="0">
                <a:solidFill>
                  <a:srgbClr val="053762"/>
                </a:solidFill>
                <a:latin typeface="Montserrat" pitchFamily="2" charset="77"/>
              </a:rPr>
              <a:t>ASEAN and various ministers of AMS have publicly declared that </a:t>
            </a:r>
            <a:r>
              <a:rPr lang="en-US" b="1" dirty="0">
                <a:solidFill>
                  <a:srgbClr val="053762"/>
                </a:solidFill>
                <a:latin typeface="Montserrat" pitchFamily="2" charset="77"/>
              </a:rPr>
              <a:t>DEFA negotiations will conclude by 2025</a:t>
            </a:r>
            <a:r>
              <a:rPr lang="en-US" dirty="0">
                <a:solidFill>
                  <a:srgbClr val="053762"/>
                </a:solidFill>
                <a:latin typeface="Montserrat" pitchFamily="2" charset="77"/>
              </a:rPr>
              <a:t>, indicating some level of completion by year’s end.</a:t>
            </a:r>
          </a:p>
          <a:p>
            <a:pPr marL="285750" indent="-285750">
              <a:buFont typeface="Arial" panose="020B0604020202020204" pitchFamily="34" charset="0"/>
              <a:buChar char="•"/>
            </a:pPr>
            <a:r>
              <a:rPr lang="en-US" dirty="0">
                <a:solidFill>
                  <a:srgbClr val="053762"/>
                </a:solidFill>
                <a:latin typeface="Montserrat" pitchFamily="2" charset="77"/>
              </a:rPr>
              <a:t>There has been anticipation on this, as current ASEAN Chair Malaysia is viewed as being highly motivated to push DEFA forward. </a:t>
            </a:r>
          </a:p>
        </p:txBody>
      </p:sp>
      <p:sp>
        <p:nvSpPr>
          <p:cNvPr id="3" name="Title 2">
            <a:extLst>
              <a:ext uri="{FF2B5EF4-FFF2-40B4-BE49-F238E27FC236}">
                <a16:creationId xmlns:a16="http://schemas.microsoft.com/office/drawing/2014/main" id="{67FF0DD3-459E-1C9C-3B0F-1ADDC050C06B}"/>
              </a:ext>
            </a:extLst>
          </p:cNvPr>
          <p:cNvSpPr txBox="1">
            <a:spLocks/>
          </p:cNvSpPr>
          <p:nvPr/>
        </p:nvSpPr>
        <p:spPr>
          <a:xfrm>
            <a:off x="496469" y="1273678"/>
            <a:ext cx="8151062" cy="2020712"/>
          </a:xfrm>
          <a:prstGeom prst="rect">
            <a:avLst/>
          </a:prstGeom>
        </p:spPr>
        <p:style>
          <a:lnRef idx="1">
            <a:schemeClr val="accent5"/>
          </a:lnRef>
          <a:fillRef idx="2">
            <a:schemeClr val="accent5"/>
          </a:fillRef>
          <a:effectRef idx="1">
            <a:schemeClr val="accent5"/>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b="1" dirty="0">
                <a:solidFill>
                  <a:srgbClr val="053762"/>
                </a:solidFill>
                <a:latin typeface="Montserrat" pitchFamily="2" charset="77"/>
              </a:rPr>
              <a:t>What is going to be covered by DEFA?</a:t>
            </a:r>
          </a:p>
          <a:p>
            <a:pPr marL="285750" indent="-285750">
              <a:buFont typeface="Arial" panose="020B0604020202020204" pitchFamily="34" charset="0"/>
              <a:buChar char="•"/>
            </a:pPr>
            <a:r>
              <a:rPr lang="en-US" dirty="0">
                <a:solidFill>
                  <a:srgbClr val="053762"/>
                </a:solidFill>
                <a:latin typeface="Montserrat" pitchFamily="2" charset="77"/>
              </a:rPr>
              <a:t>No draft has been released, but DEFA is currently assumed to be modelled on </a:t>
            </a:r>
            <a:r>
              <a:rPr lang="en-US" b="1" dirty="0">
                <a:solidFill>
                  <a:srgbClr val="053762"/>
                </a:solidFill>
                <a:latin typeface="Montserrat" pitchFamily="2" charset="77"/>
              </a:rPr>
              <a:t>articles and chapters similar to what some ASEAN Member-States (AMS) have already signed on to in other deals</a:t>
            </a:r>
            <a:r>
              <a:rPr lang="en-US" dirty="0">
                <a:solidFill>
                  <a:srgbClr val="053762"/>
                </a:solidFill>
                <a:latin typeface="Montserrat" pitchFamily="2" charset="77"/>
              </a:rPr>
              <a:t>, like the Comprehensive and Progressive Trans-Pacific Partnership and the Regional Comprehensive Economic Partnership. </a:t>
            </a:r>
          </a:p>
          <a:p>
            <a:pPr marL="285750" indent="-285750">
              <a:buFont typeface="Arial" panose="020B0604020202020204" pitchFamily="34" charset="0"/>
              <a:buChar char="•"/>
            </a:pPr>
            <a:r>
              <a:rPr lang="en-US" dirty="0">
                <a:solidFill>
                  <a:srgbClr val="053762"/>
                </a:solidFill>
                <a:latin typeface="Montserrat" pitchFamily="2" charset="77"/>
              </a:rPr>
              <a:t>Expected areas of focus and contention include </a:t>
            </a:r>
            <a:r>
              <a:rPr lang="en-US" b="1" dirty="0">
                <a:solidFill>
                  <a:srgbClr val="053762"/>
                </a:solidFill>
                <a:latin typeface="Montserrat" pitchFamily="2" charset="77"/>
              </a:rPr>
              <a:t>cross-border data flows, source code protections, and non-discriminatory treatment </a:t>
            </a:r>
            <a:r>
              <a:rPr lang="en-US" dirty="0">
                <a:solidFill>
                  <a:srgbClr val="053762"/>
                </a:solidFill>
                <a:latin typeface="Montserrat" pitchFamily="2" charset="77"/>
              </a:rPr>
              <a:t>for businesses from other AMS. </a:t>
            </a:r>
          </a:p>
          <a:p>
            <a:pPr marL="285750" indent="-285750">
              <a:buFont typeface="Arial" panose="020B0604020202020204" pitchFamily="34" charset="0"/>
              <a:buChar char="•"/>
            </a:pPr>
            <a:r>
              <a:rPr lang="en-US" dirty="0">
                <a:solidFill>
                  <a:srgbClr val="053762"/>
                </a:solidFill>
                <a:latin typeface="Montserrat" pitchFamily="2" charset="77"/>
              </a:rPr>
              <a:t>One somewhat controversial discussed element is an </a:t>
            </a:r>
            <a:r>
              <a:rPr lang="en-US" b="1" dirty="0">
                <a:solidFill>
                  <a:srgbClr val="053762"/>
                </a:solidFill>
                <a:latin typeface="Montserrat" pitchFamily="2" charset="77"/>
              </a:rPr>
              <a:t>intra-ASEAN Moratorium on Customs Duties on Electronic Transmissions</a:t>
            </a:r>
            <a:r>
              <a:rPr lang="en-US" dirty="0">
                <a:solidFill>
                  <a:srgbClr val="053762"/>
                </a:solidFill>
                <a:latin typeface="Montserrat" pitchFamily="2" charset="77"/>
              </a:rPr>
              <a:t>. </a:t>
            </a:r>
          </a:p>
          <a:p>
            <a:pPr lvl="1"/>
            <a:endParaRPr lang="en-US" dirty="0">
              <a:solidFill>
                <a:srgbClr val="053762"/>
              </a:solidFill>
              <a:latin typeface="Montserrat" pitchFamily="2" charset="77"/>
            </a:endParaRPr>
          </a:p>
          <a:p>
            <a:pPr lvl="1"/>
            <a:endParaRPr lang="en-US" dirty="0">
              <a:solidFill>
                <a:srgbClr val="053762"/>
              </a:solidFill>
              <a:latin typeface="Montserrat" pitchFamily="2" charset="77"/>
            </a:endParaRPr>
          </a:p>
          <a:p>
            <a:pPr lvl="1"/>
            <a:endParaRPr lang="en-US" dirty="0">
              <a:solidFill>
                <a:srgbClr val="053762"/>
              </a:solidFill>
              <a:latin typeface="Montserrat" pitchFamily="2" charset="77"/>
            </a:endParaRPr>
          </a:p>
        </p:txBody>
      </p:sp>
    </p:spTree>
    <p:extLst>
      <p:ext uri="{BB962C8B-B14F-4D97-AF65-F5344CB8AC3E}">
        <p14:creationId xmlns:p14="http://schemas.microsoft.com/office/powerpoint/2010/main" val="39972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D304CF67-3848-44F6-D1D2-51ED3D40EE1B}"/>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30F7B89-7951-56F5-0B47-98EE92861089}"/>
              </a:ext>
            </a:extLst>
          </p:cNvPr>
          <p:cNvGrpSpPr/>
          <p:nvPr/>
        </p:nvGrpSpPr>
        <p:grpSpPr>
          <a:xfrm>
            <a:off x="123074" y="44430"/>
            <a:ext cx="8695555" cy="388854"/>
            <a:chOff x="123074" y="44430"/>
            <a:chExt cx="8695555" cy="388854"/>
          </a:xfrm>
        </p:grpSpPr>
        <p:pic>
          <p:nvPicPr>
            <p:cNvPr id="6" name="Picture 5">
              <a:extLst>
                <a:ext uri="{FF2B5EF4-FFF2-40B4-BE49-F238E27FC236}">
                  <a16:creationId xmlns:a16="http://schemas.microsoft.com/office/drawing/2014/main" id="{0AB1B0BA-ADC9-83B1-E626-E5CE80DAA862}"/>
                </a:ext>
              </a:extLst>
            </p:cNvPr>
            <p:cNvPicPr>
              <a:picLocks noChangeAspect="1"/>
            </p:cNvPicPr>
            <p:nvPr/>
          </p:nvPicPr>
          <p:blipFill>
            <a:blip r:embed="rId3"/>
            <a:srcRect/>
            <a:stretch/>
          </p:blipFill>
          <p:spPr>
            <a:xfrm>
              <a:off x="123074" y="44430"/>
              <a:ext cx="895190" cy="358076"/>
            </a:xfrm>
            <a:prstGeom prst="rect">
              <a:avLst/>
            </a:prstGeom>
          </p:spPr>
        </p:pic>
        <p:cxnSp>
          <p:nvCxnSpPr>
            <p:cNvPr id="7" name="Straight Connector 6">
              <a:extLst>
                <a:ext uri="{FF2B5EF4-FFF2-40B4-BE49-F238E27FC236}">
                  <a16:creationId xmlns:a16="http://schemas.microsoft.com/office/drawing/2014/main" id="{0123FD61-0922-1237-18BC-F1A6B216D54E}"/>
                </a:ext>
              </a:extLst>
            </p:cNvPr>
            <p:cNvCxnSpPr>
              <a:cxnSpLocks/>
            </p:cNvCxnSpPr>
            <p:nvPr/>
          </p:nvCxnSpPr>
          <p:spPr>
            <a:xfrm>
              <a:off x="1273943" y="44430"/>
              <a:ext cx="0" cy="388854"/>
            </a:xfrm>
            <a:prstGeom prst="line">
              <a:avLst/>
            </a:prstGeom>
          </p:spPr>
          <p:style>
            <a:lnRef idx="1">
              <a:schemeClr val="accent2"/>
            </a:lnRef>
            <a:fillRef idx="0">
              <a:schemeClr val="accent2"/>
            </a:fillRef>
            <a:effectRef idx="0">
              <a:schemeClr val="accent2"/>
            </a:effectRef>
            <a:fontRef idx="minor">
              <a:schemeClr val="tx1"/>
            </a:fontRef>
          </p:style>
        </p:cxnSp>
        <p:sp>
          <p:nvSpPr>
            <p:cNvPr id="9" name="Title 2">
              <a:extLst>
                <a:ext uri="{FF2B5EF4-FFF2-40B4-BE49-F238E27FC236}">
                  <a16:creationId xmlns:a16="http://schemas.microsoft.com/office/drawing/2014/main" id="{A43F04ED-F141-DD37-0094-B93798DA0D38}"/>
                </a:ext>
              </a:extLst>
            </p:cNvPr>
            <p:cNvSpPr txBox="1">
              <a:spLocks/>
            </p:cNvSpPr>
            <p:nvPr/>
          </p:nvSpPr>
          <p:spPr>
            <a:xfrm>
              <a:off x="1365364" y="88432"/>
              <a:ext cx="7453265" cy="270071"/>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latin typeface="Montserrat" pitchFamily="2" charset="77"/>
                </a:rPr>
                <a:t>ASEAN and the Digital Economy Framework Agreement (DEFA)</a:t>
              </a:r>
            </a:p>
          </p:txBody>
        </p:sp>
      </p:grpSp>
      <p:sp>
        <p:nvSpPr>
          <p:cNvPr id="2" name="Title 2">
            <a:extLst>
              <a:ext uri="{FF2B5EF4-FFF2-40B4-BE49-F238E27FC236}">
                <a16:creationId xmlns:a16="http://schemas.microsoft.com/office/drawing/2014/main" id="{606AE7C2-2CB6-F7AD-2329-58F68BDEF020}"/>
              </a:ext>
            </a:extLst>
          </p:cNvPr>
          <p:cNvSpPr txBox="1">
            <a:spLocks/>
          </p:cNvSpPr>
          <p:nvPr/>
        </p:nvSpPr>
        <p:spPr>
          <a:xfrm>
            <a:off x="496469" y="2128831"/>
            <a:ext cx="8151062" cy="144401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53762"/>
                </a:solidFill>
                <a:latin typeface="Montserrat" pitchFamily="2" charset="77"/>
              </a:rPr>
              <a:t>What are the most recent developments with DEFA?</a:t>
            </a:r>
          </a:p>
          <a:p>
            <a:pPr marL="285750" indent="-285750">
              <a:buFont typeface="Arial" panose="020B0604020202020204" pitchFamily="34" charset="0"/>
              <a:buChar char="•"/>
            </a:pPr>
            <a:r>
              <a:rPr lang="en-US" dirty="0">
                <a:solidFill>
                  <a:srgbClr val="053762"/>
                </a:solidFill>
                <a:latin typeface="Montserrat" pitchFamily="2" charset="77"/>
              </a:rPr>
              <a:t>As of June 2025, </a:t>
            </a:r>
            <a:r>
              <a:rPr lang="en-US" b="1" dirty="0">
                <a:solidFill>
                  <a:srgbClr val="053762"/>
                </a:solidFill>
                <a:latin typeface="Montserrat" pitchFamily="2" charset="77"/>
              </a:rPr>
              <a:t>DEFA is understood to still not have hit 50% completion</a:t>
            </a:r>
            <a:r>
              <a:rPr lang="en-US" dirty="0">
                <a:solidFill>
                  <a:srgbClr val="053762"/>
                </a:solidFill>
                <a:latin typeface="Montserrat" pitchFamily="2" charset="77"/>
              </a:rPr>
              <a:t>, raising concerns that it will be a sprint to the finish line—though there remains a </a:t>
            </a:r>
            <a:r>
              <a:rPr lang="en-US" b="1" dirty="0">
                <a:solidFill>
                  <a:srgbClr val="053762"/>
                </a:solidFill>
                <a:latin typeface="Montserrat" pitchFamily="2" charset="77"/>
              </a:rPr>
              <a:t>strong commitment to concluding negotiations this year</a:t>
            </a:r>
            <a:r>
              <a:rPr lang="en-US" dirty="0">
                <a:solidFill>
                  <a:srgbClr val="053762"/>
                </a:solidFill>
                <a:latin typeface="Montserrat" pitchFamily="2" charset="77"/>
              </a:rPr>
              <a:t>. </a:t>
            </a:r>
          </a:p>
          <a:p>
            <a:pPr marL="285750" indent="-285750">
              <a:buFont typeface="Arial" panose="020B0604020202020204" pitchFamily="34" charset="0"/>
              <a:buChar char="•"/>
            </a:pPr>
            <a:r>
              <a:rPr lang="en-US" dirty="0">
                <a:solidFill>
                  <a:srgbClr val="053762"/>
                </a:solidFill>
                <a:latin typeface="Montserrat" pitchFamily="2" charset="77"/>
              </a:rPr>
              <a:t>Recent indications suggest that ASEAN will aim to achieve </a:t>
            </a:r>
            <a:r>
              <a:rPr lang="en-US" b="1" dirty="0">
                <a:solidFill>
                  <a:srgbClr val="053762"/>
                </a:solidFill>
                <a:latin typeface="Montserrat" pitchFamily="2" charset="77"/>
              </a:rPr>
              <a:t>consensus on substantial text by 2025,</a:t>
            </a:r>
            <a:r>
              <a:rPr lang="en-US" dirty="0">
                <a:solidFill>
                  <a:srgbClr val="053762"/>
                </a:solidFill>
                <a:latin typeface="Montserrat" pitchFamily="2" charset="77"/>
              </a:rPr>
              <a:t> leaving detailed negotiations and implementation discussions to 2026.</a:t>
            </a:r>
          </a:p>
        </p:txBody>
      </p:sp>
      <p:sp>
        <p:nvSpPr>
          <p:cNvPr id="14" name="Title 2">
            <a:extLst>
              <a:ext uri="{FF2B5EF4-FFF2-40B4-BE49-F238E27FC236}">
                <a16:creationId xmlns:a16="http://schemas.microsoft.com/office/drawing/2014/main" id="{6EE9200F-635E-8CFF-E9DC-DF47989B3CE9}"/>
              </a:ext>
            </a:extLst>
          </p:cNvPr>
          <p:cNvSpPr txBox="1">
            <a:spLocks/>
          </p:cNvSpPr>
          <p:nvPr/>
        </p:nvSpPr>
        <p:spPr>
          <a:xfrm>
            <a:off x="496469" y="602606"/>
            <a:ext cx="8151062" cy="160766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53762"/>
                </a:solidFill>
                <a:latin typeface="Montserrat" pitchFamily="2" charset="77"/>
              </a:rPr>
              <a:t>What are the concerns regarding DEFA?</a:t>
            </a:r>
          </a:p>
          <a:p>
            <a:pPr marL="285750" indent="-285750">
              <a:buFont typeface="Arial" panose="020B0604020202020204" pitchFamily="34" charset="0"/>
              <a:buChar char="•"/>
            </a:pPr>
            <a:r>
              <a:rPr lang="en-US" dirty="0">
                <a:solidFill>
                  <a:srgbClr val="053762"/>
                </a:solidFill>
                <a:latin typeface="Montserrat" pitchFamily="2" charset="77"/>
              </a:rPr>
              <a:t>DEFA’s impending conclusion in 2025 is a double-edged sword—political capital has been invested into announcing it will conclude which means </a:t>
            </a:r>
            <a:r>
              <a:rPr lang="en-US" b="1" dirty="0">
                <a:solidFill>
                  <a:srgbClr val="053762"/>
                </a:solidFill>
                <a:latin typeface="Montserrat" pitchFamily="2" charset="77"/>
              </a:rPr>
              <a:t>there is significant pressure on ASEAN to achieve some result this year.</a:t>
            </a:r>
            <a:endParaRPr lang="en-US" dirty="0">
              <a:solidFill>
                <a:srgbClr val="053762"/>
              </a:solidFill>
              <a:latin typeface="Montserrat" pitchFamily="2" charset="77"/>
            </a:endParaRPr>
          </a:p>
          <a:p>
            <a:pPr marL="285750" indent="-285750">
              <a:buFont typeface="Arial" panose="020B0604020202020204" pitchFamily="34" charset="0"/>
              <a:buChar char="•"/>
            </a:pPr>
            <a:r>
              <a:rPr lang="en-US" dirty="0">
                <a:solidFill>
                  <a:srgbClr val="053762"/>
                </a:solidFill>
                <a:latin typeface="Montserrat" pitchFamily="2" charset="77"/>
              </a:rPr>
              <a:t>As DEFA would be binding on AMS signatories, </a:t>
            </a:r>
            <a:r>
              <a:rPr lang="en-US" b="1" dirty="0">
                <a:solidFill>
                  <a:srgbClr val="053762"/>
                </a:solidFill>
                <a:latin typeface="Montserrat" pitchFamily="2" charset="77"/>
              </a:rPr>
              <a:t>ASEAN’s consensus-based model makes coming to an agreement on contentious issues challenging</a:t>
            </a:r>
            <a:r>
              <a:rPr lang="en-US" dirty="0">
                <a:solidFill>
                  <a:srgbClr val="053762"/>
                </a:solidFill>
                <a:latin typeface="Montserrat" pitchFamily="2" charset="77"/>
              </a:rPr>
              <a:t>, which could lead to compromises that reduce the impact of the final agreement. </a:t>
            </a:r>
          </a:p>
        </p:txBody>
      </p:sp>
      <p:sp>
        <p:nvSpPr>
          <p:cNvPr id="4" name="Title 2">
            <a:extLst>
              <a:ext uri="{FF2B5EF4-FFF2-40B4-BE49-F238E27FC236}">
                <a16:creationId xmlns:a16="http://schemas.microsoft.com/office/drawing/2014/main" id="{4C8DA045-C871-BBF3-4C65-3FE43DAE463C}"/>
              </a:ext>
            </a:extLst>
          </p:cNvPr>
          <p:cNvSpPr txBox="1">
            <a:spLocks/>
          </p:cNvSpPr>
          <p:nvPr/>
        </p:nvSpPr>
        <p:spPr>
          <a:xfrm>
            <a:off x="496469" y="3491409"/>
            <a:ext cx="8151062" cy="1564133"/>
          </a:xfrm>
          <a:prstGeom prst="rect">
            <a:avLst/>
          </a:prstGeom>
        </p:spPr>
        <p:style>
          <a:lnRef idx="1">
            <a:schemeClr val="accent5"/>
          </a:lnRef>
          <a:fillRef idx="2">
            <a:schemeClr val="accent5"/>
          </a:fillRef>
          <a:effectRef idx="1">
            <a:schemeClr val="accent5"/>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b="1" dirty="0">
                <a:solidFill>
                  <a:srgbClr val="053762"/>
                </a:solidFill>
                <a:latin typeface="Montserrat" pitchFamily="2" charset="77"/>
              </a:rPr>
              <a:t>What differentiated approaches could ASEAN take?</a:t>
            </a:r>
          </a:p>
          <a:p>
            <a:pPr marL="285750" lvl="1" indent="-285750">
              <a:buFont typeface="Arial" panose="020B0604020202020204" pitchFamily="34" charset="0"/>
              <a:buChar char="•"/>
            </a:pPr>
            <a:r>
              <a:rPr lang="en-US" b="1" dirty="0">
                <a:solidFill>
                  <a:srgbClr val="053762"/>
                </a:solidFill>
                <a:latin typeface="Montserrat" pitchFamily="2" charset="77"/>
              </a:rPr>
              <a:t>Phased Approach: </a:t>
            </a:r>
            <a:r>
              <a:rPr lang="en-US" dirty="0">
                <a:solidFill>
                  <a:srgbClr val="053762"/>
                </a:solidFill>
                <a:latin typeface="Montserrat" pitchFamily="2" charset="77"/>
              </a:rPr>
              <a:t>AMS at different stages of digital development could be granted </a:t>
            </a:r>
            <a:r>
              <a:rPr lang="en-US" b="1" dirty="0">
                <a:solidFill>
                  <a:srgbClr val="053762"/>
                </a:solidFill>
                <a:latin typeface="Montserrat" pitchFamily="2" charset="77"/>
              </a:rPr>
              <a:t>different schedules to acceding to DEFA</a:t>
            </a:r>
            <a:r>
              <a:rPr lang="en-US" dirty="0">
                <a:solidFill>
                  <a:srgbClr val="053762"/>
                </a:solidFill>
                <a:latin typeface="Montserrat" pitchFamily="2" charset="77"/>
              </a:rPr>
              <a:t>—similar to how the ASEAN Trade in Goods Agreement allowed CMLV countries a different implementation timeline. </a:t>
            </a:r>
          </a:p>
          <a:p>
            <a:pPr marL="285750" lvl="1" indent="-285750">
              <a:buFont typeface="Arial" panose="020B0604020202020204" pitchFamily="34" charset="0"/>
              <a:buChar char="•"/>
            </a:pPr>
            <a:r>
              <a:rPr lang="en-US" b="1" dirty="0">
                <a:solidFill>
                  <a:srgbClr val="053762"/>
                </a:solidFill>
                <a:latin typeface="Montserrat" pitchFamily="2" charset="77"/>
              </a:rPr>
              <a:t>ASEAN Minus X Approach</a:t>
            </a:r>
            <a:r>
              <a:rPr lang="en-US" dirty="0">
                <a:solidFill>
                  <a:srgbClr val="053762"/>
                </a:solidFill>
                <a:latin typeface="Montserrat" pitchFamily="2" charset="77"/>
              </a:rPr>
              <a:t>: If agreement cannot be reached, DEFA may become a framework, with </a:t>
            </a:r>
            <a:r>
              <a:rPr lang="en-US" b="1" dirty="0">
                <a:solidFill>
                  <a:srgbClr val="053762"/>
                </a:solidFill>
                <a:latin typeface="Montserrat" pitchFamily="2" charset="77"/>
              </a:rPr>
              <a:t>a-la-carte voluntary accession to the agreement or even individual chapters </a:t>
            </a:r>
            <a:r>
              <a:rPr lang="en-US" dirty="0">
                <a:solidFill>
                  <a:srgbClr val="053762"/>
                </a:solidFill>
                <a:latin typeface="Montserrat" pitchFamily="2" charset="77"/>
              </a:rPr>
              <a:t>for some AMS. </a:t>
            </a:r>
          </a:p>
          <a:p>
            <a:pPr lvl="1"/>
            <a:endParaRPr lang="en-US" dirty="0">
              <a:solidFill>
                <a:srgbClr val="053762"/>
              </a:solidFill>
              <a:latin typeface="Montserrat" pitchFamily="2" charset="77"/>
            </a:endParaRPr>
          </a:p>
          <a:p>
            <a:pPr lvl="1"/>
            <a:endParaRPr lang="en-US" dirty="0">
              <a:solidFill>
                <a:srgbClr val="053762"/>
              </a:solidFill>
              <a:latin typeface="Montserrat" pitchFamily="2" charset="77"/>
            </a:endParaRPr>
          </a:p>
          <a:p>
            <a:pPr lvl="1"/>
            <a:endParaRPr lang="en-US" dirty="0">
              <a:solidFill>
                <a:srgbClr val="053762"/>
              </a:solidFill>
              <a:latin typeface="Montserrat" pitchFamily="2" charset="77"/>
            </a:endParaRPr>
          </a:p>
        </p:txBody>
      </p:sp>
    </p:spTree>
    <p:extLst>
      <p:ext uri="{BB962C8B-B14F-4D97-AF65-F5344CB8AC3E}">
        <p14:creationId xmlns:p14="http://schemas.microsoft.com/office/powerpoint/2010/main" val="315104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5570FE0D-F5F3-8419-C4F3-CDBF0357FC0A}"/>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33E78029-D6C3-014B-8CFE-D80DB091F83F}"/>
              </a:ext>
            </a:extLst>
          </p:cNvPr>
          <p:cNvGrpSpPr/>
          <p:nvPr/>
        </p:nvGrpSpPr>
        <p:grpSpPr>
          <a:xfrm>
            <a:off x="123074" y="44430"/>
            <a:ext cx="8695555" cy="388854"/>
            <a:chOff x="123074" y="44430"/>
            <a:chExt cx="8695555" cy="388854"/>
          </a:xfrm>
        </p:grpSpPr>
        <p:pic>
          <p:nvPicPr>
            <p:cNvPr id="6" name="Picture 5">
              <a:extLst>
                <a:ext uri="{FF2B5EF4-FFF2-40B4-BE49-F238E27FC236}">
                  <a16:creationId xmlns:a16="http://schemas.microsoft.com/office/drawing/2014/main" id="{D705D1B7-0B06-B79E-98CB-50FC9365FAE0}"/>
                </a:ext>
              </a:extLst>
            </p:cNvPr>
            <p:cNvPicPr>
              <a:picLocks noChangeAspect="1"/>
            </p:cNvPicPr>
            <p:nvPr/>
          </p:nvPicPr>
          <p:blipFill>
            <a:blip r:embed="rId3"/>
            <a:srcRect/>
            <a:stretch/>
          </p:blipFill>
          <p:spPr>
            <a:xfrm>
              <a:off x="123074" y="44430"/>
              <a:ext cx="895190" cy="358076"/>
            </a:xfrm>
            <a:prstGeom prst="rect">
              <a:avLst/>
            </a:prstGeom>
          </p:spPr>
        </p:pic>
        <p:cxnSp>
          <p:nvCxnSpPr>
            <p:cNvPr id="7" name="Straight Connector 6">
              <a:extLst>
                <a:ext uri="{FF2B5EF4-FFF2-40B4-BE49-F238E27FC236}">
                  <a16:creationId xmlns:a16="http://schemas.microsoft.com/office/drawing/2014/main" id="{57ED6DA4-5B33-01C7-994A-004498139355}"/>
                </a:ext>
              </a:extLst>
            </p:cNvPr>
            <p:cNvCxnSpPr>
              <a:cxnSpLocks/>
            </p:cNvCxnSpPr>
            <p:nvPr/>
          </p:nvCxnSpPr>
          <p:spPr>
            <a:xfrm>
              <a:off x="1273943" y="44430"/>
              <a:ext cx="0" cy="388854"/>
            </a:xfrm>
            <a:prstGeom prst="line">
              <a:avLst/>
            </a:prstGeom>
          </p:spPr>
          <p:style>
            <a:lnRef idx="1">
              <a:schemeClr val="accent2"/>
            </a:lnRef>
            <a:fillRef idx="0">
              <a:schemeClr val="accent2"/>
            </a:fillRef>
            <a:effectRef idx="0">
              <a:schemeClr val="accent2"/>
            </a:effectRef>
            <a:fontRef idx="minor">
              <a:schemeClr val="tx1"/>
            </a:fontRef>
          </p:style>
        </p:cxnSp>
        <p:sp>
          <p:nvSpPr>
            <p:cNvPr id="9" name="Title 2">
              <a:extLst>
                <a:ext uri="{FF2B5EF4-FFF2-40B4-BE49-F238E27FC236}">
                  <a16:creationId xmlns:a16="http://schemas.microsoft.com/office/drawing/2014/main" id="{D96833A3-CAC6-C73A-81FB-17D6310261E4}"/>
                </a:ext>
              </a:extLst>
            </p:cNvPr>
            <p:cNvSpPr txBox="1">
              <a:spLocks/>
            </p:cNvSpPr>
            <p:nvPr/>
          </p:nvSpPr>
          <p:spPr>
            <a:xfrm>
              <a:off x="1365364" y="88432"/>
              <a:ext cx="7453265" cy="270071"/>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latin typeface="Montserrat" pitchFamily="2" charset="77"/>
                </a:rPr>
                <a:t>Other Trends – The Future of the Brussels Effect</a:t>
              </a:r>
            </a:p>
          </p:txBody>
        </p:sp>
      </p:grpSp>
      <p:sp>
        <p:nvSpPr>
          <p:cNvPr id="2" name="Title 2">
            <a:extLst>
              <a:ext uri="{FF2B5EF4-FFF2-40B4-BE49-F238E27FC236}">
                <a16:creationId xmlns:a16="http://schemas.microsoft.com/office/drawing/2014/main" id="{B703D327-D9C9-FA6E-DE5F-FA3DB83688C8}"/>
              </a:ext>
            </a:extLst>
          </p:cNvPr>
          <p:cNvSpPr txBox="1">
            <a:spLocks/>
          </p:cNvSpPr>
          <p:nvPr/>
        </p:nvSpPr>
        <p:spPr>
          <a:xfrm>
            <a:off x="496469" y="1769376"/>
            <a:ext cx="8151062" cy="119218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53762"/>
                </a:solidFill>
                <a:latin typeface="Montserrat" pitchFamily="2" charset="77"/>
              </a:rPr>
              <a:t>Recent Developments at Home</a:t>
            </a:r>
          </a:p>
          <a:p>
            <a:pPr marL="285750" indent="-285750">
              <a:buFont typeface="Arial" panose="020B0604020202020204" pitchFamily="34" charset="0"/>
              <a:buChar char="•"/>
            </a:pPr>
            <a:r>
              <a:rPr lang="en-US" dirty="0">
                <a:solidFill>
                  <a:srgbClr val="053762"/>
                </a:solidFill>
                <a:latin typeface="Montserrat" pitchFamily="2" charset="77"/>
              </a:rPr>
              <a:t>Following the publication of the </a:t>
            </a:r>
            <a:r>
              <a:rPr lang="en-US" b="1" dirty="0">
                <a:solidFill>
                  <a:srgbClr val="053762"/>
                </a:solidFill>
                <a:latin typeface="Montserrat" pitchFamily="2" charset="77"/>
              </a:rPr>
              <a:t>Draghi report on EU competitiveness</a:t>
            </a:r>
            <a:r>
              <a:rPr lang="en-US" dirty="0">
                <a:solidFill>
                  <a:srgbClr val="053762"/>
                </a:solidFill>
                <a:latin typeface="Montserrat" pitchFamily="2" charset="77"/>
              </a:rPr>
              <a:t>, developed by former Italian Prime Minister and European Central Bank Chair Mario Draghi, the EU has </a:t>
            </a:r>
            <a:r>
              <a:rPr lang="en-US" b="1" dirty="0">
                <a:solidFill>
                  <a:srgbClr val="053762"/>
                </a:solidFill>
                <a:latin typeface="Montserrat" pitchFamily="2" charset="77"/>
              </a:rPr>
              <a:t>committed to reviewing elements of its regulation that may be stifling innovation and economic growth</a:t>
            </a:r>
            <a:r>
              <a:rPr lang="en-US" dirty="0">
                <a:solidFill>
                  <a:srgbClr val="053762"/>
                </a:solidFill>
                <a:latin typeface="Montserrat" pitchFamily="2" charset="77"/>
              </a:rPr>
              <a:t>.</a:t>
            </a:r>
          </a:p>
        </p:txBody>
      </p:sp>
      <p:sp>
        <p:nvSpPr>
          <p:cNvPr id="14" name="Title 2">
            <a:extLst>
              <a:ext uri="{FF2B5EF4-FFF2-40B4-BE49-F238E27FC236}">
                <a16:creationId xmlns:a16="http://schemas.microsoft.com/office/drawing/2014/main" id="{4FADB8E2-007F-91BA-7C8B-D77251D951ED}"/>
              </a:ext>
            </a:extLst>
          </p:cNvPr>
          <p:cNvSpPr txBox="1">
            <a:spLocks/>
          </p:cNvSpPr>
          <p:nvPr/>
        </p:nvSpPr>
        <p:spPr>
          <a:xfrm>
            <a:off x="496469" y="602606"/>
            <a:ext cx="8151062" cy="160766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solidFill>
                <a:srgbClr val="053762"/>
              </a:solidFill>
              <a:latin typeface="Montserrat" pitchFamily="2" charset="77"/>
            </a:endParaRPr>
          </a:p>
        </p:txBody>
      </p:sp>
      <p:sp>
        <p:nvSpPr>
          <p:cNvPr id="4" name="Title 2">
            <a:extLst>
              <a:ext uri="{FF2B5EF4-FFF2-40B4-BE49-F238E27FC236}">
                <a16:creationId xmlns:a16="http://schemas.microsoft.com/office/drawing/2014/main" id="{51AB4809-81F0-610C-1B2E-26559629831C}"/>
              </a:ext>
            </a:extLst>
          </p:cNvPr>
          <p:cNvSpPr txBox="1">
            <a:spLocks/>
          </p:cNvSpPr>
          <p:nvPr/>
        </p:nvSpPr>
        <p:spPr>
          <a:xfrm>
            <a:off x="496469" y="728853"/>
            <a:ext cx="8151062" cy="993357"/>
          </a:xfrm>
          <a:prstGeom prst="rec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53762"/>
                </a:solidFill>
                <a:latin typeface="Montserrat" pitchFamily="2" charset="77"/>
              </a:rPr>
              <a:t>What is the Brussels Effect?</a:t>
            </a:r>
          </a:p>
          <a:p>
            <a:pPr marL="285750" indent="-285750">
              <a:buFont typeface="Arial" panose="020B0604020202020204" pitchFamily="34" charset="0"/>
              <a:buChar char="•"/>
            </a:pPr>
            <a:r>
              <a:rPr lang="en-US" dirty="0">
                <a:solidFill>
                  <a:srgbClr val="053762"/>
                </a:solidFill>
                <a:latin typeface="Montserrat" pitchFamily="2" charset="77"/>
              </a:rPr>
              <a:t>The Brussels Effect refers to the European Union’s reliance on the incentive of </a:t>
            </a:r>
            <a:r>
              <a:rPr lang="en-US" b="1" dirty="0">
                <a:solidFill>
                  <a:srgbClr val="053762"/>
                </a:solidFill>
                <a:latin typeface="Montserrat" pitchFamily="2" charset="77"/>
              </a:rPr>
              <a:t>access to Europe’s large and developed consumer market </a:t>
            </a:r>
            <a:r>
              <a:rPr lang="en-US" dirty="0">
                <a:solidFill>
                  <a:srgbClr val="053762"/>
                </a:solidFill>
                <a:latin typeface="Montserrat" pitchFamily="2" charset="77"/>
              </a:rPr>
              <a:t>to </a:t>
            </a:r>
            <a:r>
              <a:rPr lang="en-US" b="1" dirty="0">
                <a:solidFill>
                  <a:srgbClr val="053762"/>
                </a:solidFill>
                <a:latin typeface="Montserrat" pitchFamily="2" charset="77"/>
              </a:rPr>
              <a:t>compel international regulatory standardization aligned to major EU regulation.</a:t>
            </a:r>
          </a:p>
        </p:txBody>
      </p:sp>
      <p:sp>
        <p:nvSpPr>
          <p:cNvPr id="3" name="Title 2">
            <a:extLst>
              <a:ext uri="{FF2B5EF4-FFF2-40B4-BE49-F238E27FC236}">
                <a16:creationId xmlns:a16="http://schemas.microsoft.com/office/drawing/2014/main" id="{848D3984-0499-DB20-C2FE-FA156FD29BCA}"/>
              </a:ext>
            </a:extLst>
          </p:cNvPr>
          <p:cNvSpPr txBox="1">
            <a:spLocks/>
          </p:cNvSpPr>
          <p:nvPr/>
        </p:nvSpPr>
        <p:spPr>
          <a:xfrm>
            <a:off x="496469" y="2885653"/>
            <a:ext cx="8151062" cy="21194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53762"/>
                </a:solidFill>
                <a:latin typeface="Montserrat" pitchFamily="2" charset="77"/>
              </a:rPr>
              <a:t>Repercussions in the Asia-Pacific</a:t>
            </a:r>
          </a:p>
          <a:p>
            <a:pPr marL="285750" indent="-285750">
              <a:buFont typeface="Arial" panose="020B0604020202020204" pitchFamily="34" charset="0"/>
              <a:buChar char="•"/>
            </a:pPr>
            <a:r>
              <a:rPr lang="en-US" dirty="0">
                <a:solidFill>
                  <a:srgbClr val="053762"/>
                </a:solidFill>
                <a:latin typeface="Montserrat" pitchFamily="2" charset="77"/>
              </a:rPr>
              <a:t>Concerns in this region regarding the </a:t>
            </a:r>
            <a:r>
              <a:rPr lang="en-US" b="1" dirty="0">
                <a:solidFill>
                  <a:srgbClr val="053762"/>
                </a:solidFill>
                <a:latin typeface="Montserrat" pitchFamily="2" charset="77"/>
              </a:rPr>
              <a:t>enforceability </a:t>
            </a:r>
            <a:r>
              <a:rPr lang="en-US" dirty="0">
                <a:solidFill>
                  <a:srgbClr val="053762"/>
                </a:solidFill>
                <a:latin typeface="Montserrat" pitchFamily="2" charset="77"/>
              </a:rPr>
              <a:t>of regulation based on EU frameworks, and </a:t>
            </a:r>
            <a:r>
              <a:rPr lang="en-US" b="1" dirty="0">
                <a:solidFill>
                  <a:srgbClr val="053762"/>
                </a:solidFill>
                <a:latin typeface="Montserrat" pitchFamily="2" charset="77"/>
              </a:rPr>
              <a:t>compliance burdens imposed on small businesses</a:t>
            </a:r>
            <a:r>
              <a:rPr lang="en-US" dirty="0">
                <a:solidFill>
                  <a:srgbClr val="053762"/>
                </a:solidFill>
                <a:latin typeface="Montserrat" pitchFamily="2" charset="77"/>
              </a:rPr>
              <a:t>, has </a:t>
            </a:r>
            <a:r>
              <a:rPr lang="en-US" b="1" dirty="0">
                <a:solidFill>
                  <a:srgbClr val="053762"/>
                </a:solidFill>
                <a:latin typeface="Montserrat" pitchFamily="2" charset="77"/>
              </a:rPr>
              <a:t>called into question the suitability of relying on EU models </a:t>
            </a:r>
            <a:r>
              <a:rPr lang="en-US" dirty="0">
                <a:solidFill>
                  <a:srgbClr val="053762"/>
                </a:solidFill>
                <a:latin typeface="Montserrat" pitchFamily="2" charset="77"/>
              </a:rPr>
              <a:t>as one-size-fits-all approaches. </a:t>
            </a:r>
          </a:p>
          <a:p>
            <a:pPr marL="285750" indent="-285750">
              <a:buFont typeface="Arial" panose="020B0604020202020204" pitchFamily="34" charset="0"/>
              <a:buChar char="•"/>
            </a:pPr>
            <a:r>
              <a:rPr lang="en-US" dirty="0">
                <a:solidFill>
                  <a:srgbClr val="053762"/>
                </a:solidFill>
                <a:latin typeface="Montserrat" pitchFamily="2" charset="77"/>
              </a:rPr>
              <a:t>Approaches to </a:t>
            </a:r>
            <a:r>
              <a:rPr lang="en-US" b="1" dirty="0">
                <a:solidFill>
                  <a:srgbClr val="053762"/>
                </a:solidFill>
                <a:latin typeface="Montserrat" pitchFamily="2" charset="77"/>
              </a:rPr>
              <a:t>AI regulation </a:t>
            </a:r>
            <a:r>
              <a:rPr lang="en-US" dirty="0">
                <a:solidFill>
                  <a:srgbClr val="053762"/>
                </a:solidFill>
                <a:latin typeface="Montserrat" pitchFamily="2" charset="77"/>
              </a:rPr>
              <a:t>across the region have </a:t>
            </a:r>
            <a:r>
              <a:rPr lang="en-US" b="1" dirty="0">
                <a:solidFill>
                  <a:srgbClr val="053762"/>
                </a:solidFill>
                <a:latin typeface="Montserrat" pitchFamily="2" charset="77"/>
              </a:rPr>
              <a:t>notably diverged significantly from the EU’s approach</a:t>
            </a:r>
            <a:r>
              <a:rPr lang="en-US" dirty="0">
                <a:solidFill>
                  <a:srgbClr val="053762"/>
                </a:solidFill>
                <a:latin typeface="Montserrat" pitchFamily="2" charset="77"/>
              </a:rPr>
              <a:t>, as governments like Japan, Singapore, and Taiwan have introduced </a:t>
            </a:r>
            <a:r>
              <a:rPr lang="en-US" b="1" dirty="0">
                <a:solidFill>
                  <a:srgbClr val="053762"/>
                </a:solidFill>
                <a:latin typeface="Montserrat" pitchFamily="2" charset="77"/>
              </a:rPr>
              <a:t>regulations focused on industry promotion </a:t>
            </a:r>
            <a:r>
              <a:rPr lang="en-US" dirty="0">
                <a:solidFill>
                  <a:srgbClr val="053762"/>
                </a:solidFill>
                <a:latin typeface="Montserrat" pitchFamily="2" charset="77"/>
              </a:rPr>
              <a:t>that avoid EU-style risk classification frameworks entirely. </a:t>
            </a:r>
          </a:p>
          <a:p>
            <a:pPr marL="285750" indent="-285750">
              <a:buFont typeface="Arial" panose="020B0604020202020204" pitchFamily="34" charset="0"/>
              <a:buChar char="•"/>
            </a:pPr>
            <a:r>
              <a:rPr lang="en-US" dirty="0">
                <a:solidFill>
                  <a:srgbClr val="053762"/>
                </a:solidFill>
                <a:latin typeface="Montserrat" pitchFamily="2" charset="77"/>
              </a:rPr>
              <a:t>Indicative of a further shift in </a:t>
            </a:r>
            <a:r>
              <a:rPr lang="en-US" b="1" dirty="0">
                <a:solidFill>
                  <a:srgbClr val="053762"/>
                </a:solidFill>
                <a:latin typeface="Montserrat" pitchFamily="2" charset="77"/>
              </a:rPr>
              <a:t>regional regulatory posture on digital issues </a:t>
            </a:r>
            <a:r>
              <a:rPr lang="en-US" dirty="0">
                <a:solidFill>
                  <a:srgbClr val="053762"/>
                </a:solidFill>
                <a:latin typeface="Montserrat" pitchFamily="2" charset="77"/>
              </a:rPr>
              <a:t>that could also extend to momentum on digital trade regulations broadly as well. </a:t>
            </a:r>
          </a:p>
        </p:txBody>
      </p:sp>
    </p:spTree>
    <p:extLst>
      <p:ext uri="{BB962C8B-B14F-4D97-AF65-F5344CB8AC3E}">
        <p14:creationId xmlns:p14="http://schemas.microsoft.com/office/powerpoint/2010/main" val="390738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1026" name="Picture 2">
            <a:extLst>
              <a:ext uri="{FF2B5EF4-FFF2-40B4-BE49-F238E27FC236}">
                <a16:creationId xmlns:a16="http://schemas.microsoft.com/office/drawing/2014/main" id="{3FCC3840-6F15-BDD7-BDDD-EB17B50CB994}"/>
              </a:ext>
            </a:extLst>
          </p:cNvPr>
          <p:cNvPicPr>
            <a:picLocks noChangeAspect="1" noChangeArrowheads="1"/>
          </p:cNvPicPr>
          <p:nvPr/>
        </p:nvPicPr>
        <p:blipFill rotWithShape="1">
          <a:blip r:embed="rId3">
            <a:alphaModFix amt="5000"/>
            <a:extLst>
              <a:ext uri="{28A0092B-C50C-407E-A947-70E740481C1C}">
                <a14:useLocalDpi xmlns:a14="http://schemas.microsoft.com/office/drawing/2010/main" val="0"/>
              </a:ext>
            </a:extLst>
          </a:blip>
          <a:srcRect t="17305" b="32955"/>
          <a:stretch/>
        </p:blipFill>
        <p:spPr bwMode="auto">
          <a:xfrm>
            <a:off x="-11751" y="-3895"/>
            <a:ext cx="9155751" cy="303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2">
            <a:extLst>
              <a:ext uri="{FF2B5EF4-FFF2-40B4-BE49-F238E27FC236}">
                <a16:creationId xmlns:a16="http://schemas.microsoft.com/office/drawing/2014/main" id="{77FD89F7-25B3-2269-961C-AD474A0186E5}"/>
              </a:ext>
            </a:extLst>
          </p:cNvPr>
          <p:cNvSpPr txBox="1">
            <a:spLocks/>
          </p:cNvSpPr>
          <p:nvPr/>
        </p:nvSpPr>
        <p:spPr>
          <a:xfrm>
            <a:off x="334687" y="3148357"/>
            <a:ext cx="2426233" cy="2700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600" b="1">
                <a:latin typeface="Montserrat" pitchFamily="2" charset="77"/>
              </a:rPr>
              <a:t>Who We Are</a:t>
            </a:r>
          </a:p>
        </p:txBody>
      </p:sp>
      <p:sp>
        <p:nvSpPr>
          <p:cNvPr id="5" name="TextBox 4">
            <a:extLst>
              <a:ext uri="{FF2B5EF4-FFF2-40B4-BE49-F238E27FC236}">
                <a16:creationId xmlns:a16="http://schemas.microsoft.com/office/drawing/2014/main" id="{C3754483-9A65-96BC-5BC8-1051A632B15F}"/>
              </a:ext>
            </a:extLst>
          </p:cNvPr>
          <p:cNvSpPr txBox="1"/>
          <p:nvPr/>
        </p:nvSpPr>
        <p:spPr>
          <a:xfrm>
            <a:off x="334688" y="3509912"/>
            <a:ext cx="4097976" cy="1384995"/>
          </a:xfrm>
          <a:prstGeom prst="rect">
            <a:avLst/>
          </a:prstGeom>
          <a:noFill/>
        </p:spPr>
        <p:txBody>
          <a:bodyPr wrap="square">
            <a:spAutoFit/>
          </a:bodyPr>
          <a:lstStyle/>
          <a:p>
            <a:pPr algn="just" rtl="0" fontAlgn="base"/>
            <a:r>
              <a:rPr lang="en-US">
                <a:latin typeface="Montserrat" pitchFamily="2" charset="77"/>
              </a:rPr>
              <a:t>T</a:t>
            </a:r>
            <a:r>
              <a:rPr lang="en-US" b="0" i="0" u="none" strike="noStrike">
                <a:solidFill>
                  <a:srgbClr val="000000"/>
                </a:solidFill>
                <a:effectLst/>
                <a:latin typeface="Montserrat" pitchFamily="2" charset="77"/>
              </a:rPr>
              <a:t>he Digital Prosperity for Asia (DPA) Coalition represents digital startups across the Asia-Pacific, helping them better navigate the fast-moving landscape of digital regulation and make their voices heard to government policymakers.</a:t>
            </a:r>
            <a:endParaRPr lang="en-US" b="0" i="0">
              <a:solidFill>
                <a:srgbClr val="000000"/>
              </a:solidFill>
              <a:effectLst/>
              <a:latin typeface="Segoe UI" panose="020B0502040204020203" pitchFamily="34" charset="0"/>
            </a:endParaRPr>
          </a:p>
        </p:txBody>
      </p:sp>
      <p:sp>
        <p:nvSpPr>
          <p:cNvPr id="9" name="Title 2">
            <a:extLst>
              <a:ext uri="{FF2B5EF4-FFF2-40B4-BE49-F238E27FC236}">
                <a16:creationId xmlns:a16="http://schemas.microsoft.com/office/drawing/2014/main" id="{7F85828C-69A9-60E8-EF78-7ABDDF0FCD8E}"/>
              </a:ext>
            </a:extLst>
          </p:cNvPr>
          <p:cNvSpPr txBox="1">
            <a:spLocks/>
          </p:cNvSpPr>
          <p:nvPr/>
        </p:nvSpPr>
        <p:spPr>
          <a:xfrm>
            <a:off x="4711338" y="3135373"/>
            <a:ext cx="1537656" cy="2700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600" b="1">
                <a:latin typeface="Montserrat" pitchFamily="2" charset="77"/>
              </a:rPr>
              <a:t>Our Mission</a:t>
            </a:r>
          </a:p>
        </p:txBody>
      </p:sp>
      <p:sp>
        <p:nvSpPr>
          <p:cNvPr id="10" name="TextBox 9">
            <a:extLst>
              <a:ext uri="{FF2B5EF4-FFF2-40B4-BE49-F238E27FC236}">
                <a16:creationId xmlns:a16="http://schemas.microsoft.com/office/drawing/2014/main" id="{2438584A-47ED-CCDE-6AC9-D940449985C2}"/>
              </a:ext>
            </a:extLst>
          </p:cNvPr>
          <p:cNvSpPr txBox="1"/>
          <p:nvPr/>
        </p:nvSpPr>
        <p:spPr>
          <a:xfrm>
            <a:off x="4711338" y="3509912"/>
            <a:ext cx="4097976" cy="1169551"/>
          </a:xfrm>
          <a:prstGeom prst="rect">
            <a:avLst/>
          </a:prstGeom>
          <a:noFill/>
        </p:spPr>
        <p:txBody>
          <a:bodyPr wrap="square">
            <a:spAutoFit/>
          </a:bodyPr>
          <a:lstStyle/>
          <a:p>
            <a:pPr algn="just" rtl="0" fontAlgn="base"/>
            <a:r>
              <a:rPr lang="en-ID" b="0" i="0" u="none" strike="noStrike">
                <a:solidFill>
                  <a:srgbClr val="000000"/>
                </a:solidFill>
                <a:effectLst/>
                <a:latin typeface="Montserrat" pitchFamily="2" charset="77"/>
              </a:rPr>
              <a:t>We seek to </a:t>
            </a:r>
            <a:r>
              <a:rPr lang="en-ID" b="1" i="0" u="none" strike="noStrike">
                <a:solidFill>
                  <a:srgbClr val="000000"/>
                </a:solidFill>
                <a:effectLst/>
                <a:latin typeface="Montserrat" pitchFamily="2" charset="77"/>
              </a:rPr>
              <a:t>strengthen awareness of key policy issues </a:t>
            </a:r>
            <a:r>
              <a:rPr lang="en-ID" b="0" i="0" u="none" strike="noStrike">
                <a:solidFill>
                  <a:srgbClr val="000000"/>
                </a:solidFill>
                <a:effectLst/>
                <a:latin typeface="Montserrat" pitchFamily="2" charset="77"/>
              </a:rPr>
              <a:t>among digital SMEs and startups and </a:t>
            </a:r>
            <a:r>
              <a:rPr lang="en-ID" b="1" i="0" u="none" strike="noStrike">
                <a:solidFill>
                  <a:srgbClr val="000000"/>
                </a:solidFill>
                <a:effectLst/>
                <a:latin typeface="Montserrat" pitchFamily="2" charset="77"/>
              </a:rPr>
              <a:t>create a platform for them to share their perspectives </a:t>
            </a:r>
            <a:r>
              <a:rPr lang="en-ID" b="0" i="0" u="none" strike="noStrike">
                <a:solidFill>
                  <a:srgbClr val="000000"/>
                </a:solidFill>
                <a:effectLst/>
                <a:latin typeface="Montserrat" pitchFamily="2" charset="77"/>
              </a:rPr>
              <a:t>with regional policymakers.</a:t>
            </a:r>
            <a:endParaRPr lang="en-US" b="0" i="0">
              <a:solidFill>
                <a:srgbClr val="000000"/>
              </a:solidFill>
              <a:effectLst/>
              <a:latin typeface="Segoe UI" panose="020B0502040204020203" pitchFamily="34" charset="0"/>
            </a:endParaRPr>
          </a:p>
        </p:txBody>
      </p:sp>
      <p:sp>
        <p:nvSpPr>
          <p:cNvPr id="4" name="Title 2">
            <a:extLst>
              <a:ext uri="{FF2B5EF4-FFF2-40B4-BE49-F238E27FC236}">
                <a16:creationId xmlns:a16="http://schemas.microsoft.com/office/drawing/2014/main" id="{2172BC47-C891-A334-3C7E-B77309FD60E2}"/>
              </a:ext>
            </a:extLst>
          </p:cNvPr>
          <p:cNvSpPr txBox="1">
            <a:spLocks/>
          </p:cNvSpPr>
          <p:nvPr/>
        </p:nvSpPr>
        <p:spPr>
          <a:xfrm>
            <a:off x="334687" y="1890422"/>
            <a:ext cx="3916300" cy="101843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5400" b="1" dirty="0">
                <a:solidFill>
                  <a:srgbClr val="053762"/>
                </a:solidFill>
                <a:latin typeface="Montserrat" pitchFamily="2" charset="77"/>
              </a:rPr>
              <a:t>About Us</a:t>
            </a:r>
          </a:p>
        </p:txBody>
      </p:sp>
      <p:pic>
        <p:nvPicPr>
          <p:cNvPr id="3" name="Picture 2">
            <a:extLst>
              <a:ext uri="{FF2B5EF4-FFF2-40B4-BE49-F238E27FC236}">
                <a16:creationId xmlns:a16="http://schemas.microsoft.com/office/drawing/2014/main" id="{16D48605-B0FC-D9B9-2F0D-76F6340370E5}"/>
              </a:ext>
            </a:extLst>
          </p:cNvPr>
          <p:cNvPicPr>
            <a:picLocks noChangeAspect="1"/>
          </p:cNvPicPr>
          <p:nvPr/>
        </p:nvPicPr>
        <p:blipFill>
          <a:blip r:embed="rId4"/>
          <a:srcRect/>
          <a:stretch/>
        </p:blipFill>
        <p:spPr>
          <a:xfrm>
            <a:off x="6570174" y="147170"/>
            <a:ext cx="2418938" cy="967575"/>
          </a:xfrm>
          <a:prstGeom prst="rect">
            <a:avLst/>
          </a:prstGeom>
        </p:spPr>
      </p:pic>
    </p:spTree>
    <p:extLst>
      <p:ext uri="{BB962C8B-B14F-4D97-AF65-F5344CB8AC3E}">
        <p14:creationId xmlns:p14="http://schemas.microsoft.com/office/powerpoint/2010/main" val="277095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6ED9B-EBB9-C785-5ECD-6D5710343C5C}"/>
            </a:ext>
          </a:extLst>
        </p:cNvPr>
        <p:cNvGrpSpPr/>
        <p:nvPr/>
      </p:nvGrpSpPr>
      <p:grpSpPr>
        <a:xfrm>
          <a:off x="0" y="0"/>
          <a:ext cx="0" cy="0"/>
          <a:chOff x="0" y="0"/>
          <a:chExt cx="0" cy="0"/>
        </a:xfrm>
      </p:grpSpPr>
      <p:sp>
        <p:nvSpPr>
          <p:cNvPr id="28" name="object 28">
            <a:extLst>
              <a:ext uri="{FF2B5EF4-FFF2-40B4-BE49-F238E27FC236}">
                <a16:creationId xmlns:a16="http://schemas.microsoft.com/office/drawing/2014/main" id="{2C26A259-E9FB-26AB-7C50-E1A8F3019F4F}"/>
              </a:ext>
            </a:extLst>
          </p:cNvPr>
          <p:cNvSpPr txBox="1"/>
          <p:nvPr/>
        </p:nvSpPr>
        <p:spPr>
          <a:xfrm>
            <a:off x="570669" y="625081"/>
            <a:ext cx="8004809" cy="349455"/>
          </a:xfrm>
          <a:prstGeom prst="rect">
            <a:avLst/>
          </a:prstGeom>
        </p:spPr>
        <p:txBody>
          <a:bodyPr vert="horz" wrap="square" lIns="0" tIns="10795" rIns="0" bIns="0" rtlCol="0">
            <a:spAutoFit/>
          </a:bodyPr>
          <a:lstStyle/>
          <a:p>
            <a:pPr marL="635" algn="ctr">
              <a:lnSpc>
                <a:spcPct val="100000"/>
              </a:lnSpc>
            </a:pPr>
            <a:r>
              <a:rPr sz="1100" spc="15">
                <a:solidFill>
                  <a:schemeClr val="tx1"/>
                </a:solidFill>
                <a:latin typeface="Montserrat" pitchFamily="2" charset="77"/>
                <a:cs typeface="Verdana"/>
              </a:rPr>
              <a:t>Our</a:t>
            </a:r>
            <a:r>
              <a:rPr sz="1100" spc="-114">
                <a:solidFill>
                  <a:schemeClr val="tx1"/>
                </a:solidFill>
                <a:latin typeface="Montserrat" pitchFamily="2" charset="77"/>
                <a:cs typeface="Verdana"/>
              </a:rPr>
              <a:t> </a:t>
            </a:r>
            <a:r>
              <a:rPr lang="en-US" sz="1100" spc="-15">
                <a:solidFill>
                  <a:schemeClr val="tx1"/>
                </a:solidFill>
                <a:latin typeface="Montserrat" pitchFamily="2" charset="77"/>
                <a:cs typeface="Verdana"/>
              </a:rPr>
              <a:t>members hail from </a:t>
            </a:r>
          </a:p>
          <a:p>
            <a:pPr marL="635" algn="ctr">
              <a:lnSpc>
                <a:spcPct val="100000"/>
              </a:lnSpc>
            </a:pPr>
            <a:r>
              <a:rPr lang="en-US" sz="1100" b="1" spc="-15">
                <a:solidFill>
                  <a:schemeClr val="tx1"/>
                </a:solidFill>
                <a:latin typeface="Montserrat" pitchFamily="2" charset="77"/>
                <a:cs typeface="Verdana"/>
              </a:rPr>
              <a:t>Cambodia, India, Indonesia, Japan, Malaysia, Singapore, South Korea, Taiwan, Thailand, </a:t>
            </a:r>
            <a:r>
              <a:rPr lang="en-US" sz="1100" spc="-15">
                <a:solidFill>
                  <a:schemeClr val="tx1"/>
                </a:solidFill>
                <a:latin typeface="Montserrat" pitchFamily="2" charset="77"/>
                <a:cs typeface="Verdana"/>
              </a:rPr>
              <a:t>and</a:t>
            </a:r>
            <a:r>
              <a:rPr lang="en-US" sz="1100" b="1" spc="-15">
                <a:solidFill>
                  <a:schemeClr val="tx1"/>
                </a:solidFill>
                <a:latin typeface="Montserrat" pitchFamily="2" charset="77"/>
                <a:cs typeface="Verdana"/>
              </a:rPr>
              <a:t> Vietnam.</a:t>
            </a:r>
            <a:endParaRPr sz="1100">
              <a:solidFill>
                <a:schemeClr val="tx1"/>
              </a:solidFill>
              <a:latin typeface="Montserrat" pitchFamily="2" charset="77"/>
              <a:cs typeface="Verdana"/>
            </a:endParaRPr>
          </a:p>
        </p:txBody>
      </p:sp>
      <p:pic>
        <p:nvPicPr>
          <p:cNvPr id="8" name="Picture 7">
            <a:extLst>
              <a:ext uri="{FF2B5EF4-FFF2-40B4-BE49-F238E27FC236}">
                <a16:creationId xmlns:a16="http://schemas.microsoft.com/office/drawing/2014/main" id="{44FDCCA8-FEAC-C7C4-D011-7F10737C8466}"/>
              </a:ext>
            </a:extLst>
          </p:cNvPr>
          <p:cNvPicPr>
            <a:picLocks noChangeAspect="1"/>
          </p:cNvPicPr>
          <p:nvPr/>
        </p:nvPicPr>
        <p:blipFill>
          <a:blip r:embed="rId3"/>
          <a:srcRect/>
          <a:stretch/>
        </p:blipFill>
        <p:spPr>
          <a:xfrm>
            <a:off x="123074" y="44430"/>
            <a:ext cx="895190" cy="358076"/>
          </a:xfrm>
          <a:prstGeom prst="rect">
            <a:avLst/>
          </a:prstGeom>
        </p:spPr>
      </p:pic>
      <p:cxnSp>
        <p:nvCxnSpPr>
          <p:cNvPr id="9" name="Straight Connector 8">
            <a:extLst>
              <a:ext uri="{FF2B5EF4-FFF2-40B4-BE49-F238E27FC236}">
                <a16:creationId xmlns:a16="http://schemas.microsoft.com/office/drawing/2014/main" id="{5C6C5224-AFAB-A7CF-E3E3-FF0ED7A13FB2}"/>
              </a:ext>
            </a:extLst>
          </p:cNvPr>
          <p:cNvCxnSpPr>
            <a:cxnSpLocks/>
          </p:cNvCxnSpPr>
          <p:nvPr/>
        </p:nvCxnSpPr>
        <p:spPr>
          <a:xfrm>
            <a:off x="1273943" y="44430"/>
            <a:ext cx="0" cy="388854"/>
          </a:xfrm>
          <a:prstGeom prst="line">
            <a:avLst/>
          </a:prstGeom>
        </p:spPr>
        <p:style>
          <a:lnRef idx="1">
            <a:schemeClr val="accent2"/>
          </a:lnRef>
          <a:fillRef idx="0">
            <a:schemeClr val="accent2"/>
          </a:fillRef>
          <a:effectRef idx="0">
            <a:schemeClr val="accent2"/>
          </a:effectRef>
          <a:fontRef idx="minor">
            <a:schemeClr val="tx1"/>
          </a:fontRef>
        </p:style>
      </p:cxnSp>
      <p:sp>
        <p:nvSpPr>
          <p:cNvPr id="10" name="Title 2">
            <a:extLst>
              <a:ext uri="{FF2B5EF4-FFF2-40B4-BE49-F238E27FC236}">
                <a16:creationId xmlns:a16="http://schemas.microsoft.com/office/drawing/2014/main" id="{1636EB03-DA13-3C58-79E1-C1F836E1154E}"/>
              </a:ext>
            </a:extLst>
          </p:cNvPr>
          <p:cNvSpPr txBox="1">
            <a:spLocks/>
          </p:cNvSpPr>
          <p:nvPr/>
        </p:nvSpPr>
        <p:spPr>
          <a:xfrm>
            <a:off x="1365364" y="88432"/>
            <a:ext cx="2795670" cy="270071"/>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a:latin typeface="Montserrat" pitchFamily="2" charset="77"/>
              </a:rPr>
              <a:t>Our Members and Partners</a:t>
            </a:r>
          </a:p>
        </p:txBody>
      </p:sp>
      <p:grpSp>
        <p:nvGrpSpPr>
          <p:cNvPr id="376" name="Group 375">
            <a:extLst>
              <a:ext uri="{FF2B5EF4-FFF2-40B4-BE49-F238E27FC236}">
                <a16:creationId xmlns:a16="http://schemas.microsoft.com/office/drawing/2014/main" id="{C6883364-FC3A-F72E-E4CD-195206D6FFF4}"/>
              </a:ext>
            </a:extLst>
          </p:cNvPr>
          <p:cNvGrpSpPr/>
          <p:nvPr/>
        </p:nvGrpSpPr>
        <p:grpSpPr>
          <a:xfrm>
            <a:off x="1925255" y="3729318"/>
            <a:ext cx="5670881" cy="1191154"/>
            <a:chOff x="1839673" y="3680937"/>
            <a:chExt cx="4951845" cy="991271"/>
          </a:xfrm>
        </p:grpSpPr>
        <p:pic>
          <p:nvPicPr>
            <p:cNvPr id="291" name="Picture 290" descr="A red white and blue logo&#10;&#10;Description automatically generated">
              <a:extLst>
                <a:ext uri="{FF2B5EF4-FFF2-40B4-BE49-F238E27FC236}">
                  <a16:creationId xmlns:a16="http://schemas.microsoft.com/office/drawing/2014/main" id="{DF12C3D0-C96A-9565-4E4E-BF08F94A05B0}"/>
                </a:ext>
              </a:extLst>
            </p:cNvPr>
            <p:cNvPicPr>
              <a:picLocks noChangeAspect="1"/>
            </p:cNvPicPr>
            <p:nvPr/>
          </p:nvPicPr>
          <p:blipFill>
            <a:blip r:embed="rId4"/>
            <a:stretch>
              <a:fillRect/>
            </a:stretch>
          </p:blipFill>
          <p:spPr>
            <a:xfrm>
              <a:off x="5855299" y="3680937"/>
              <a:ext cx="437323" cy="437323"/>
            </a:xfrm>
            <a:prstGeom prst="rect">
              <a:avLst/>
            </a:prstGeom>
          </p:spPr>
        </p:pic>
        <p:pic>
          <p:nvPicPr>
            <p:cNvPr id="293" name="Picture 292" descr="A black and grey logo&#10;&#10;Description automatically generated">
              <a:extLst>
                <a:ext uri="{FF2B5EF4-FFF2-40B4-BE49-F238E27FC236}">
                  <a16:creationId xmlns:a16="http://schemas.microsoft.com/office/drawing/2014/main" id="{23382A62-256D-7BC6-C53F-D4C670AC57A0}"/>
                </a:ext>
              </a:extLst>
            </p:cNvPr>
            <p:cNvPicPr>
              <a:picLocks noChangeAspect="1"/>
            </p:cNvPicPr>
            <p:nvPr/>
          </p:nvPicPr>
          <p:blipFill>
            <a:blip r:embed="rId5"/>
            <a:stretch>
              <a:fillRect/>
            </a:stretch>
          </p:blipFill>
          <p:spPr>
            <a:xfrm>
              <a:off x="4831193" y="4229819"/>
              <a:ext cx="437323" cy="437323"/>
            </a:xfrm>
            <a:prstGeom prst="rect">
              <a:avLst/>
            </a:prstGeom>
          </p:spPr>
        </p:pic>
        <p:pic>
          <p:nvPicPr>
            <p:cNvPr id="302" name="Picture 301" descr="A logo on a black background&#10;&#10;Description automatically generated">
              <a:extLst>
                <a:ext uri="{FF2B5EF4-FFF2-40B4-BE49-F238E27FC236}">
                  <a16:creationId xmlns:a16="http://schemas.microsoft.com/office/drawing/2014/main" id="{E844E8AF-3503-6C9C-342F-25105E44D4A6}"/>
                </a:ext>
              </a:extLst>
            </p:cNvPr>
            <p:cNvPicPr>
              <a:picLocks noChangeAspect="1"/>
            </p:cNvPicPr>
            <p:nvPr/>
          </p:nvPicPr>
          <p:blipFill>
            <a:blip r:embed="rId6"/>
            <a:stretch>
              <a:fillRect/>
            </a:stretch>
          </p:blipFill>
          <p:spPr>
            <a:xfrm>
              <a:off x="5356402" y="3680937"/>
              <a:ext cx="437323" cy="437323"/>
            </a:xfrm>
            <a:prstGeom prst="rect">
              <a:avLst/>
            </a:prstGeom>
          </p:spPr>
        </p:pic>
        <p:pic>
          <p:nvPicPr>
            <p:cNvPr id="318" name="Picture 317" descr="A black background with red and grey text&#10;&#10;Description automatically generated">
              <a:extLst>
                <a:ext uri="{FF2B5EF4-FFF2-40B4-BE49-F238E27FC236}">
                  <a16:creationId xmlns:a16="http://schemas.microsoft.com/office/drawing/2014/main" id="{8C700580-0FFC-B2BE-D2FB-83D83D253006}"/>
                </a:ext>
              </a:extLst>
            </p:cNvPr>
            <p:cNvPicPr>
              <a:picLocks noChangeAspect="1"/>
            </p:cNvPicPr>
            <p:nvPr/>
          </p:nvPicPr>
          <p:blipFill>
            <a:blip r:embed="rId7"/>
            <a:stretch>
              <a:fillRect/>
            </a:stretch>
          </p:blipFill>
          <p:spPr>
            <a:xfrm>
              <a:off x="4358608" y="3680937"/>
              <a:ext cx="437323" cy="437323"/>
            </a:xfrm>
            <a:prstGeom prst="rect">
              <a:avLst/>
            </a:prstGeom>
          </p:spPr>
        </p:pic>
        <p:pic>
          <p:nvPicPr>
            <p:cNvPr id="322" name="Picture 321" descr="A white and red logo&#10;&#10;Description automatically generated">
              <a:extLst>
                <a:ext uri="{FF2B5EF4-FFF2-40B4-BE49-F238E27FC236}">
                  <a16:creationId xmlns:a16="http://schemas.microsoft.com/office/drawing/2014/main" id="{BFF30CF5-E438-A8B7-8DD3-DFC7CA5239CD}"/>
                </a:ext>
              </a:extLst>
            </p:cNvPr>
            <p:cNvPicPr>
              <a:picLocks noChangeAspect="1"/>
            </p:cNvPicPr>
            <p:nvPr/>
          </p:nvPicPr>
          <p:blipFill>
            <a:blip r:embed="rId8"/>
            <a:stretch>
              <a:fillRect/>
            </a:stretch>
          </p:blipFill>
          <p:spPr>
            <a:xfrm>
              <a:off x="4857505" y="3680937"/>
              <a:ext cx="437323" cy="437323"/>
            </a:xfrm>
            <a:prstGeom prst="rect">
              <a:avLst/>
            </a:prstGeom>
          </p:spPr>
        </p:pic>
        <p:pic>
          <p:nvPicPr>
            <p:cNvPr id="323" name="Picture 322" descr="A logo with a feather and a globe&#10;&#10;Description automatically generated">
              <a:extLst>
                <a:ext uri="{FF2B5EF4-FFF2-40B4-BE49-F238E27FC236}">
                  <a16:creationId xmlns:a16="http://schemas.microsoft.com/office/drawing/2014/main" id="{0B0C1493-4EFB-897B-0B0F-AED7FB88B42E}"/>
                </a:ext>
              </a:extLst>
            </p:cNvPr>
            <p:cNvPicPr>
              <a:picLocks noChangeAspect="1"/>
            </p:cNvPicPr>
            <p:nvPr/>
          </p:nvPicPr>
          <p:blipFill>
            <a:blip r:embed="rId9"/>
            <a:stretch>
              <a:fillRect/>
            </a:stretch>
          </p:blipFill>
          <p:spPr>
            <a:xfrm>
              <a:off x="6354194" y="3680937"/>
              <a:ext cx="437324" cy="437324"/>
            </a:xfrm>
            <a:prstGeom prst="rect">
              <a:avLst/>
            </a:prstGeom>
          </p:spPr>
        </p:pic>
        <p:pic>
          <p:nvPicPr>
            <p:cNvPr id="345" name="Picture 344" descr="A logo on a black background&#10;&#10;Description automatically generated">
              <a:extLst>
                <a:ext uri="{FF2B5EF4-FFF2-40B4-BE49-F238E27FC236}">
                  <a16:creationId xmlns:a16="http://schemas.microsoft.com/office/drawing/2014/main" id="{BAA36715-569C-F157-2805-DB11C0153B67}"/>
                </a:ext>
              </a:extLst>
            </p:cNvPr>
            <p:cNvPicPr>
              <a:picLocks noChangeAspect="1"/>
            </p:cNvPicPr>
            <p:nvPr/>
          </p:nvPicPr>
          <p:blipFill>
            <a:blip r:embed="rId10"/>
            <a:stretch>
              <a:fillRect/>
            </a:stretch>
          </p:blipFill>
          <p:spPr>
            <a:xfrm>
              <a:off x="3861320" y="3680937"/>
              <a:ext cx="435713" cy="435713"/>
            </a:xfrm>
            <a:prstGeom prst="rect">
              <a:avLst/>
            </a:prstGeom>
          </p:spPr>
        </p:pic>
        <p:pic>
          <p:nvPicPr>
            <p:cNvPr id="346" name="Picture 345" descr="A logo with blue lines&#10;&#10;Description automatically generated">
              <a:extLst>
                <a:ext uri="{FF2B5EF4-FFF2-40B4-BE49-F238E27FC236}">
                  <a16:creationId xmlns:a16="http://schemas.microsoft.com/office/drawing/2014/main" id="{4E022FF3-3289-B727-6A37-47845081DDD9}"/>
                </a:ext>
              </a:extLst>
            </p:cNvPr>
            <p:cNvPicPr>
              <a:picLocks noChangeAspect="1"/>
            </p:cNvPicPr>
            <p:nvPr/>
          </p:nvPicPr>
          <p:blipFill>
            <a:blip r:embed="rId11"/>
            <a:stretch>
              <a:fillRect/>
            </a:stretch>
          </p:blipFill>
          <p:spPr>
            <a:xfrm>
              <a:off x="3357357" y="3680937"/>
              <a:ext cx="442389" cy="442389"/>
            </a:xfrm>
            <a:prstGeom prst="rect">
              <a:avLst/>
            </a:prstGeom>
          </p:spPr>
        </p:pic>
        <p:pic>
          <p:nvPicPr>
            <p:cNvPr id="347" name="Picture 346" descr="A logo with colorful lines and text&#10;&#10;Description automatically generated with medium confidence">
              <a:extLst>
                <a:ext uri="{FF2B5EF4-FFF2-40B4-BE49-F238E27FC236}">
                  <a16:creationId xmlns:a16="http://schemas.microsoft.com/office/drawing/2014/main" id="{31555095-0DBC-2427-2A55-790B18AABDA9}"/>
                </a:ext>
              </a:extLst>
            </p:cNvPr>
            <p:cNvPicPr>
              <a:picLocks noChangeAspect="1"/>
            </p:cNvPicPr>
            <p:nvPr/>
          </p:nvPicPr>
          <p:blipFill>
            <a:blip r:embed="rId12"/>
            <a:stretch>
              <a:fillRect/>
            </a:stretch>
          </p:blipFill>
          <p:spPr>
            <a:xfrm>
              <a:off x="5329164" y="4229819"/>
              <a:ext cx="437322" cy="437322"/>
            </a:xfrm>
            <a:prstGeom prst="rect">
              <a:avLst/>
            </a:prstGeom>
          </p:spPr>
        </p:pic>
        <p:pic>
          <p:nvPicPr>
            <p:cNvPr id="348" name="Picture 347" descr="A blue and black logo&#10;&#10;Description automatically generated">
              <a:extLst>
                <a:ext uri="{FF2B5EF4-FFF2-40B4-BE49-F238E27FC236}">
                  <a16:creationId xmlns:a16="http://schemas.microsoft.com/office/drawing/2014/main" id="{A5FF1FB5-7CFF-B8CE-516E-AEA3EB3DE554}"/>
                </a:ext>
              </a:extLst>
            </p:cNvPr>
            <p:cNvPicPr>
              <a:picLocks noChangeAspect="1"/>
            </p:cNvPicPr>
            <p:nvPr/>
          </p:nvPicPr>
          <p:blipFill>
            <a:blip r:embed="rId13"/>
            <a:stretch>
              <a:fillRect/>
            </a:stretch>
          </p:blipFill>
          <p:spPr>
            <a:xfrm>
              <a:off x="5827135" y="4229819"/>
              <a:ext cx="435713" cy="435713"/>
            </a:xfrm>
            <a:prstGeom prst="rect">
              <a:avLst/>
            </a:prstGeom>
          </p:spPr>
        </p:pic>
        <p:pic>
          <p:nvPicPr>
            <p:cNvPr id="349" name="Picture 348" descr="A white rectangular sign with red and black text&#10;&#10;Description automatically generated">
              <a:extLst>
                <a:ext uri="{FF2B5EF4-FFF2-40B4-BE49-F238E27FC236}">
                  <a16:creationId xmlns:a16="http://schemas.microsoft.com/office/drawing/2014/main" id="{CD7471B1-CBFB-2FD7-3A11-7CCF9467F534}"/>
                </a:ext>
              </a:extLst>
            </p:cNvPr>
            <p:cNvPicPr>
              <a:picLocks noChangeAspect="1"/>
            </p:cNvPicPr>
            <p:nvPr/>
          </p:nvPicPr>
          <p:blipFill>
            <a:blip r:embed="rId14"/>
            <a:stretch>
              <a:fillRect/>
            </a:stretch>
          </p:blipFill>
          <p:spPr>
            <a:xfrm>
              <a:off x="3335433" y="4229819"/>
              <a:ext cx="442389" cy="442389"/>
            </a:xfrm>
            <a:prstGeom prst="rect">
              <a:avLst/>
            </a:prstGeom>
          </p:spPr>
        </p:pic>
        <p:pic>
          <p:nvPicPr>
            <p:cNvPr id="359" name="Picture 358" descr="A red logo with black background&#10;&#10;Description automatically generated">
              <a:extLst>
                <a:ext uri="{FF2B5EF4-FFF2-40B4-BE49-F238E27FC236}">
                  <a16:creationId xmlns:a16="http://schemas.microsoft.com/office/drawing/2014/main" id="{69B05BD5-BE01-AE2E-C608-BF1E64CBDEAF}"/>
                </a:ext>
              </a:extLst>
            </p:cNvPr>
            <p:cNvPicPr>
              <a:picLocks noChangeAspect="1"/>
            </p:cNvPicPr>
            <p:nvPr/>
          </p:nvPicPr>
          <p:blipFill>
            <a:blip r:embed="rId15"/>
            <a:stretch>
              <a:fillRect/>
            </a:stretch>
          </p:blipFill>
          <p:spPr>
            <a:xfrm>
              <a:off x="2342710" y="4229819"/>
              <a:ext cx="435713" cy="435713"/>
            </a:xfrm>
            <a:prstGeom prst="rect">
              <a:avLst/>
            </a:prstGeom>
          </p:spPr>
        </p:pic>
        <p:pic>
          <p:nvPicPr>
            <p:cNvPr id="360" name="Picture 359" descr="A blue cloud with white text&#10;&#10;Description automatically generated">
              <a:extLst>
                <a:ext uri="{FF2B5EF4-FFF2-40B4-BE49-F238E27FC236}">
                  <a16:creationId xmlns:a16="http://schemas.microsoft.com/office/drawing/2014/main" id="{9B862EE2-A825-0735-DD89-1151ADECEED7}"/>
                </a:ext>
              </a:extLst>
            </p:cNvPr>
            <p:cNvPicPr>
              <a:picLocks noChangeAspect="1"/>
            </p:cNvPicPr>
            <p:nvPr/>
          </p:nvPicPr>
          <p:blipFill>
            <a:blip r:embed="rId16"/>
            <a:stretch>
              <a:fillRect/>
            </a:stretch>
          </p:blipFill>
          <p:spPr>
            <a:xfrm>
              <a:off x="2853394" y="3680937"/>
              <a:ext cx="442389" cy="442389"/>
            </a:xfrm>
            <a:prstGeom prst="rect">
              <a:avLst/>
            </a:prstGeom>
          </p:spPr>
        </p:pic>
        <p:pic>
          <p:nvPicPr>
            <p:cNvPr id="362" name="Picture 361" descr="A logo with a black background&#10;&#10;Description automatically generated">
              <a:extLst>
                <a:ext uri="{FF2B5EF4-FFF2-40B4-BE49-F238E27FC236}">
                  <a16:creationId xmlns:a16="http://schemas.microsoft.com/office/drawing/2014/main" id="{1E2A3C3E-6D97-4BE3-E6AC-395E5318AD33}"/>
                </a:ext>
              </a:extLst>
            </p:cNvPr>
            <p:cNvPicPr>
              <a:picLocks noChangeAspect="1"/>
            </p:cNvPicPr>
            <p:nvPr/>
          </p:nvPicPr>
          <p:blipFill>
            <a:blip r:embed="rId17"/>
            <a:stretch>
              <a:fillRect/>
            </a:stretch>
          </p:blipFill>
          <p:spPr>
            <a:xfrm>
              <a:off x="3838470" y="4229819"/>
              <a:ext cx="435713" cy="435713"/>
            </a:xfrm>
            <a:prstGeom prst="rect">
              <a:avLst/>
            </a:prstGeom>
          </p:spPr>
        </p:pic>
        <p:pic>
          <p:nvPicPr>
            <p:cNvPr id="367" name="Picture 14" descr="Averitus is a team of experienced professionals with strong academic research expertise and proven competency in strategy and policy development, solution system design and implementation, and capacity building across the cybersecurity, data privacy,">
              <a:extLst>
                <a:ext uri="{FF2B5EF4-FFF2-40B4-BE49-F238E27FC236}">
                  <a16:creationId xmlns:a16="http://schemas.microsoft.com/office/drawing/2014/main" id="{6CA7E4F8-67FC-8353-555E-3B5FC7160EF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52143" y="3680937"/>
              <a:ext cx="435713" cy="435713"/>
            </a:xfrm>
            <a:prstGeom prst="rect">
              <a:avLst/>
            </a:prstGeom>
            <a:noFill/>
            <a:extLst>
              <a:ext uri="{909E8E84-426E-40DD-AFC4-6F175D3DCCD1}">
                <a14:hiddenFill xmlns:a14="http://schemas.microsoft.com/office/drawing/2010/main">
                  <a:solidFill>
                    <a:srgbClr val="FFFFFF"/>
                  </a:solidFill>
                </a14:hiddenFill>
              </a:ext>
            </a:extLst>
          </p:spPr>
        </p:pic>
        <p:pic>
          <p:nvPicPr>
            <p:cNvPr id="368" name="Picture 16" descr="Since 2006, Amazon Web Services has been the world’s most comprehensive and broadly adopted cloud. AWS has been continually expanding its services to support virtually any workload, and it now has more than 240 fully featured services for compute, st">
              <a:extLst>
                <a:ext uri="{FF2B5EF4-FFF2-40B4-BE49-F238E27FC236}">
                  <a16:creationId xmlns:a16="http://schemas.microsoft.com/office/drawing/2014/main" id="{AA3EFC29-0F23-9865-81E9-B6C128B3DF8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39673" y="4229819"/>
              <a:ext cx="442389" cy="442389"/>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18" descr="TAcc+ is a state-of-the-art accelerator dedicated to empowering entrepreneurs, with a strategic focus on fostering innovation in the Internet of Things (IoT), healthcare, and related industries. Embracing principles of Open Innovation and Strategic E">
              <a:extLst>
                <a:ext uri="{FF2B5EF4-FFF2-40B4-BE49-F238E27FC236}">
                  <a16:creationId xmlns:a16="http://schemas.microsoft.com/office/drawing/2014/main" id="{B3E90524-5F6D-9BDC-79F5-5563D84E68A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49431" y="3680937"/>
              <a:ext cx="442389" cy="442389"/>
            </a:xfrm>
            <a:prstGeom prst="rect">
              <a:avLst/>
            </a:prstGeom>
            <a:noFill/>
            <a:extLst>
              <a:ext uri="{909E8E84-426E-40DD-AFC4-6F175D3DCCD1}">
                <a14:hiddenFill xmlns:a14="http://schemas.microsoft.com/office/drawing/2010/main">
                  <a:solidFill>
                    <a:srgbClr val="FFFFFF"/>
                  </a:solidFill>
                </a14:hiddenFill>
              </a:ext>
            </a:extLst>
          </p:spPr>
        </p:pic>
        <p:pic>
          <p:nvPicPr>
            <p:cNvPr id="370" name="Picture 20" descr="Nextrade Group helps governments, multilateral development banks, and leading technology companies enable world trade through technology. The U.S.-based Nextrade Group has been hired by more than 50 clients in six continents, most of them many times,">
              <a:extLst>
                <a:ext uri="{FF2B5EF4-FFF2-40B4-BE49-F238E27FC236}">
                  <a16:creationId xmlns:a16="http://schemas.microsoft.com/office/drawing/2014/main" id="{ECD8EE71-704E-C00E-5E71-D2D839FDDC5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39072" y="4229819"/>
              <a:ext cx="435713" cy="435713"/>
            </a:xfrm>
            <a:prstGeom prst="rect">
              <a:avLst/>
            </a:prstGeom>
            <a:noFill/>
            <a:extLst>
              <a:ext uri="{909E8E84-426E-40DD-AFC4-6F175D3DCCD1}">
                <a14:hiddenFill xmlns:a14="http://schemas.microsoft.com/office/drawing/2010/main">
                  <a:solidFill>
                    <a:srgbClr val="FFFFFF"/>
                  </a:solidFill>
                </a14:hiddenFill>
              </a:ext>
            </a:extLst>
          </p:spPr>
        </p:pic>
        <p:pic>
          <p:nvPicPr>
            <p:cNvPr id="371" name="Picture 22" descr="We’re a medical writing company with skillful and adept medical writers. We aspire to be the people who weld industry, medicine and research together with immense experience in all three spheres of activity.">
              <a:extLst>
                <a:ext uri="{FF2B5EF4-FFF2-40B4-BE49-F238E27FC236}">
                  <a16:creationId xmlns:a16="http://schemas.microsoft.com/office/drawing/2014/main" id="{E90E89F7-DC5D-AB07-FC7E-1E9A7C422CF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23496" y="4229819"/>
              <a:ext cx="442389" cy="442389"/>
            </a:xfrm>
            <a:prstGeom prst="rect">
              <a:avLst/>
            </a:prstGeom>
            <a:noFill/>
            <a:extLst>
              <a:ext uri="{909E8E84-426E-40DD-AFC4-6F175D3DCCD1}">
                <a14:hiddenFill xmlns:a14="http://schemas.microsoft.com/office/drawing/2010/main">
                  <a:solidFill>
                    <a:srgbClr val="FFFFFF"/>
                  </a:solidFill>
                </a14:hiddenFill>
              </a:ext>
            </a:extLst>
          </p:spPr>
        </p:pic>
        <p:pic>
          <p:nvPicPr>
            <p:cNvPr id="372" name="Picture 24" descr="As the innovation hub of Asia, InnoVEX is a startup-focused exhibition held concurrently with COMPUTEX TAIPEI to help connect the exhibiting startups and teams with potential partners, CVCs, market channels, and media resources from around the world.">
              <a:extLst>
                <a:ext uri="{FF2B5EF4-FFF2-40B4-BE49-F238E27FC236}">
                  <a16:creationId xmlns:a16="http://schemas.microsoft.com/office/drawing/2014/main" id="{E7496FDC-5CDE-C813-C6E3-A1CE829D80D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34832" y="4229819"/>
              <a:ext cx="435713" cy="4357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D2CBDE8E-351C-34E5-DB47-0BEF6F94691D}"/>
              </a:ext>
            </a:extLst>
          </p:cNvPr>
          <p:cNvGrpSpPr/>
          <p:nvPr/>
        </p:nvGrpSpPr>
        <p:grpSpPr>
          <a:xfrm>
            <a:off x="306004" y="1123553"/>
            <a:ext cx="8524231" cy="2323188"/>
            <a:chOff x="693164" y="1166333"/>
            <a:chExt cx="7757671" cy="2093924"/>
          </a:xfrm>
        </p:grpSpPr>
        <p:pic>
          <p:nvPicPr>
            <p:cNvPr id="287" name="Picture 286" descr="A black background with blue text&#10;&#10;Description automatically generated">
              <a:extLst>
                <a:ext uri="{FF2B5EF4-FFF2-40B4-BE49-F238E27FC236}">
                  <a16:creationId xmlns:a16="http://schemas.microsoft.com/office/drawing/2014/main" id="{948E8EC6-DC26-6BCE-6E8E-B2B10326C8CC}"/>
                </a:ext>
              </a:extLst>
            </p:cNvPr>
            <p:cNvPicPr>
              <a:picLocks noChangeAspect="1"/>
            </p:cNvPicPr>
            <p:nvPr/>
          </p:nvPicPr>
          <p:blipFill>
            <a:blip r:embed="rId24"/>
            <a:stretch>
              <a:fillRect/>
            </a:stretch>
          </p:blipFill>
          <p:spPr>
            <a:xfrm>
              <a:off x="1820621" y="2410591"/>
              <a:ext cx="437323" cy="437323"/>
            </a:xfrm>
            <a:prstGeom prst="rect">
              <a:avLst/>
            </a:prstGeom>
          </p:spPr>
        </p:pic>
        <p:pic>
          <p:nvPicPr>
            <p:cNvPr id="288" name="Picture 287" descr="A logo on a black background&#10;&#10;Description automatically generated">
              <a:extLst>
                <a:ext uri="{FF2B5EF4-FFF2-40B4-BE49-F238E27FC236}">
                  <a16:creationId xmlns:a16="http://schemas.microsoft.com/office/drawing/2014/main" id="{FAEC61E7-02EF-CF3A-15E2-47F187D83E83}"/>
                </a:ext>
              </a:extLst>
            </p:cNvPr>
            <p:cNvPicPr>
              <a:picLocks noChangeAspect="1"/>
            </p:cNvPicPr>
            <p:nvPr/>
          </p:nvPicPr>
          <p:blipFill>
            <a:blip r:embed="rId25"/>
            <a:stretch>
              <a:fillRect/>
            </a:stretch>
          </p:blipFill>
          <p:spPr>
            <a:xfrm>
              <a:off x="693164" y="1166333"/>
              <a:ext cx="437323" cy="437323"/>
            </a:xfrm>
            <a:prstGeom prst="rect">
              <a:avLst/>
            </a:prstGeom>
          </p:spPr>
        </p:pic>
        <p:pic>
          <p:nvPicPr>
            <p:cNvPr id="289" name="Picture 288" descr="A black square with red green and blue text&#10;&#10;Description automatically generated">
              <a:extLst>
                <a:ext uri="{FF2B5EF4-FFF2-40B4-BE49-F238E27FC236}">
                  <a16:creationId xmlns:a16="http://schemas.microsoft.com/office/drawing/2014/main" id="{8D9135E5-5274-6787-9A13-2C29370B2150}"/>
                </a:ext>
              </a:extLst>
            </p:cNvPr>
            <p:cNvPicPr>
              <a:picLocks noChangeAspect="1"/>
            </p:cNvPicPr>
            <p:nvPr/>
          </p:nvPicPr>
          <p:blipFill>
            <a:blip r:embed="rId26"/>
            <a:stretch>
              <a:fillRect/>
            </a:stretch>
          </p:blipFill>
          <p:spPr>
            <a:xfrm>
              <a:off x="2945649" y="1554197"/>
              <a:ext cx="437323" cy="437323"/>
            </a:xfrm>
            <a:prstGeom prst="rect">
              <a:avLst/>
            </a:prstGeom>
          </p:spPr>
        </p:pic>
        <p:pic>
          <p:nvPicPr>
            <p:cNvPr id="290" name="Picture 289" descr="A blue and black text on a black background&#10;&#10;Description automatically generated">
              <a:extLst>
                <a:ext uri="{FF2B5EF4-FFF2-40B4-BE49-F238E27FC236}">
                  <a16:creationId xmlns:a16="http://schemas.microsoft.com/office/drawing/2014/main" id="{5B7A5437-1348-4817-41B6-A0F012F2AAE7}"/>
                </a:ext>
              </a:extLst>
            </p:cNvPr>
            <p:cNvPicPr>
              <a:picLocks noChangeAspect="1"/>
            </p:cNvPicPr>
            <p:nvPr/>
          </p:nvPicPr>
          <p:blipFill>
            <a:blip r:embed="rId27"/>
            <a:stretch>
              <a:fillRect/>
            </a:stretch>
          </p:blipFill>
          <p:spPr>
            <a:xfrm>
              <a:off x="1257133" y="1166333"/>
              <a:ext cx="437323" cy="437323"/>
            </a:xfrm>
            <a:prstGeom prst="rect">
              <a:avLst/>
            </a:prstGeom>
          </p:spPr>
        </p:pic>
        <p:pic>
          <p:nvPicPr>
            <p:cNvPr id="292" name="Picture 291" descr="A white rectangular sign with black text&#10;&#10;Description automatically generated">
              <a:extLst>
                <a:ext uri="{FF2B5EF4-FFF2-40B4-BE49-F238E27FC236}">
                  <a16:creationId xmlns:a16="http://schemas.microsoft.com/office/drawing/2014/main" id="{9A3206C2-E471-B1E9-8454-2818AF8D6BAD}"/>
                </a:ext>
              </a:extLst>
            </p:cNvPr>
            <p:cNvPicPr>
              <a:picLocks noChangeAspect="1"/>
            </p:cNvPicPr>
            <p:nvPr/>
          </p:nvPicPr>
          <p:blipFill>
            <a:blip r:embed="rId28"/>
            <a:stretch>
              <a:fillRect/>
            </a:stretch>
          </p:blipFill>
          <p:spPr>
            <a:xfrm>
              <a:off x="2382528" y="1554197"/>
              <a:ext cx="437323" cy="437323"/>
            </a:xfrm>
            <a:prstGeom prst="rect">
              <a:avLst/>
            </a:prstGeom>
          </p:spPr>
        </p:pic>
        <p:pic>
          <p:nvPicPr>
            <p:cNvPr id="294" name="Picture 293" descr="A heart on a black background&#10;&#10;Description automatically generated">
              <a:extLst>
                <a:ext uri="{FF2B5EF4-FFF2-40B4-BE49-F238E27FC236}">
                  <a16:creationId xmlns:a16="http://schemas.microsoft.com/office/drawing/2014/main" id="{6951B5B0-8823-EBBE-B58C-ADBBFF5B56EB}"/>
                </a:ext>
              </a:extLst>
            </p:cNvPr>
            <p:cNvPicPr>
              <a:picLocks noChangeAspect="1"/>
            </p:cNvPicPr>
            <p:nvPr/>
          </p:nvPicPr>
          <p:blipFill>
            <a:blip r:embed="rId29"/>
            <a:stretch>
              <a:fillRect/>
            </a:stretch>
          </p:blipFill>
          <p:spPr>
            <a:xfrm>
              <a:off x="693164" y="2410591"/>
              <a:ext cx="437323" cy="437323"/>
            </a:xfrm>
            <a:prstGeom prst="rect">
              <a:avLst/>
            </a:prstGeom>
          </p:spPr>
        </p:pic>
        <p:pic>
          <p:nvPicPr>
            <p:cNvPr id="295" name="Picture 294" descr="A blue and black logo&#10;&#10;Description automatically generated">
              <a:extLst>
                <a:ext uri="{FF2B5EF4-FFF2-40B4-BE49-F238E27FC236}">
                  <a16:creationId xmlns:a16="http://schemas.microsoft.com/office/drawing/2014/main" id="{554A01A3-3781-5AE9-9483-3C9A404A2446}"/>
                </a:ext>
              </a:extLst>
            </p:cNvPr>
            <p:cNvPicPr>
              <a:picLocks noChangeAspect="1"/>
            </p:cNvPicPr>
            <p:nvPr/>
          </p:nvPicPr>
          <p:blipFill>
            <a:blip r:embed="rId30"/>
            <a:stretch>
              <a:fillRect/>
            </a:stretch>
          </p:blipFill>
          <p:spPr>
            <a:xfrm>
              <a:off x="3511805" y="2410591"/>
              <a:ext cx="437323" cy="437323"/>
            </a:xfrm>
            <a:prstGeom prst="rect">
              <a:avLst/>
            </a:prstGeom>
          </p:spPr>
        </p:pic>
        <p:pic>
          <p:nvPicPr>
            <p:cNvPr id="296" name="Picture 295" descr="A logo on a black background&#10;&#10;Description automatically generated">
              <a:extLst>
                <a:ext uri="{FF2B5EF4-FFF2-40B4-BE49-F238E27FC236}">
                  <a16:creationId xmlns:a16="http://schemas.microsoft.com/office/drawing/2014/main" id="{16CCA454-8227-F52F-6DE5-13BC0AD9B4F3}"/>
                </a:ext>
              </a:extLst>
            </p:cNvPr>
            <p:cNvPicPr>
              <a:picLocks noChangeAspect="1"/>
            </p:cNvPicPr>
            <p:nvPr/>
          </p:nvPicPr>
          <p:blipFill>
            <a:blip r:embed="rId31"/>
            <a:stretch>
              <a:fillRect/>
            </a:stretch>
          </p:blipFill>
          <p:spPr>
            <a:xfrm>
              <a:off x="1821835" y="2021708"/>
              <a:ext cx="437323" cy="437323"/>
            </a:xfrm>
            <a:prstGeom prst="rect">
              <a:avLst/>
            </a:prstGeom>
          </p:spPr>
        </p:pic>
        <p:pic>
          <p:nvPicPr>
            <p:cNvPr id="297" name="Picture 296" descr="A black background with blue text and blue symbols&#10;&#10;Description automatically generated">
              <a:extLst>
                <a:ext uri="{FF2B5EF4-FFF2-40B4-BE49-F238E27FC236}">
                  <a16:creationId xmlns:a16="http://schemas.microsoft.com/office/drawing/2014/main" id="{0CC61F60-DDCD-D3D8-EE7E-63C0F5E4A76F}"/>
                </a:ext>
              </a:extLst>
            </p:cNvPr>
            <p:cNvPicPr>
              <a:picLocks noChangeAspect="1"/>
            </p:cNvPicPr>
            <p:nvPr/>
          </p:nvPicPr>
          <p:blipFill>
            <a:blip r:embed="rId32"/>
            <a:stretch>
              <a:fillRect/>
            </a:stretch>
          </p:blipFill>
          <p:spPr>
            <a:xfrm>
              <a:off x="1821102" y="1166333"/>
              <a:ext cx="437323" cy="437323"/>
            </a:xfrm>
            <a:prstGeom prst="rect">
              <a:avLst/>
            </a:prstGeom>
          </p:spPr>
        </p:pic>
        <p:pic>
          <p:nvPicPr>
            <p:cNvPr id="298" name="Picture 297" descr="A logo on a black background&#10;&#10;Description automatically generated">
              <a:extLst>
                <a:ext uri="{FF2B5EF4-FFF2-40B4-BE49-F238E27FC236}">
                  <a16:creationId xmlns:a16="http://schemas.microsoft.com/office/drawing/2014/main" id="{D733F88D-7F75-58BB-73A4-D52D065368BD}"/>
                </a:ext>
              </a:extLst>
            </p:cNvPr>
            <p:cNvPicPr>
              <a:picLocks noChangeAspect="1"/>
            </p:cNvPicPr>
            <p:nvPr/>
          </p:nvPicPr>
          <p:blipFill>
            <a:blip r:embed="rId33"/>
            <a:stretch>
              <a:fillRect/>
            </a:stretch>
          </p:blipFill>
          <p:spPr>
            <a:xfrm>
              <a:off x="2948077" y="2410591"/>
              <a:ext cx="437323" cy="437323"/>
            </a:xfrm>
            <a:prstGeom prst="rect">
              <a:avLst/>
            </a:prstGeom>
          </p:spPr>
        </p:pic>
        <p:pic>
          <p:nvPicPr>
            <p:cNvPr id="299" name="Picture 298" descr="A blue and black logo&#10;&#10;Description automatically generated">
              <a:extLst>
                <a:ext uri="{FF2B5EF4-FFF2-40B4-BE49-F238E27FC236}">
                  <a16:creationId xmlns:a16="http://schemas.microsoft.com/office/drawing/2014/main" id="{8AFD8D1A-F284-C80A-F4F5-45214A2FE0BE}"/>
                </a:ext>
              </a:extLst>
            </p:cNvPr>
            <p:cNvPicPr>
              <a:picLocks noChangeAspect="1"/>
            </p:cNvPicPr>
            <p:nvPr/>
          </p:nvPicPr>
          <p:blipFill>
            <a:blip r:embed="rId34"/>
            <a:stretch>
              <a:fillRect/>
            </a:stretch>
          </p:blipFill>
          <p:spPr>
            <a:xfrm>
              <a:off x="5204915" y="1166333"/>
              <a:ext cx="437323" cy="437323"/>
            </a:xfrm>
            <a:prstGeom prst="rect">
              <a:avLst/>
            </a:prstGeom>
          </p:spPr>
        </p:pic>
        <p:pic>
          <p:nvPicPr>
            <p:cNvPr id="300" name="Picture 299" descr="A black background with text&#10;&#10;Description automatically generated">
              <a:extLst>
                <a:ext uri="{FF2B5EF4-FFF2-40B4-BE49-F238E27FC236}">
                  <a16:creationId xmlns:a16="http://schemas.microsoft.com/office/drawing/2014/main" id="{B686D780-51B7-E179-59B0-0636796A9C31}"/>
                </a:ext>
              </a:extLst>
            </p:cNvPr>
            <p:cNvPicPr>
              <a:picLocks noChangeAspect="1"/>
            </p:cNvPicPr>
            <p:nvPr/>
          </p:nvPicPr>
          <p:blipFill>
            <a:blip r:embed="rId35"/>
            <a:stretch>
              <a:fillRect/>
            </a:stretch>
          </p:blipFill>
          <p:spPr>
            <a:xfrm>
              <a:off x="1257499" y="2021708"/>
              <a:ext cx="437323" cy="437323"/>
            </a:xfrm>
            <a:prstGeom prst="rect">
              <a:avLst/>
            </a:prstGeom>
          </p:spPr>
        </p:pic>
        <p:pic>
          <p:nvPicPr>
            <p:cNvPr id="301" name="Picture 300" descr="A white square with green text&#10;&#10;Description automatically generated">
              <a:extLst>
                <a:ext uri="{FF2B5EF4-FFF2-40B4-BE49-F238E27FC236}">
                  <a16:creationId xmlns:a16="http://schemas.microsoft.com/office/drawing/2014/main" id="{C7DDAE37-7728-C110-0FF6-3F53E200C782}"/>
                </a:ext>
              </a:extLst>
            </p:cNvPr>
            <p:cNvPicPr>
              <a:picLocks noChangeAspect="1"/>
            </p:cNvPicPr>
            <p:nvPr/>
          </p:nvPicPr>
          <p:blipFill>
            <a:blip r:embed="rId36"/>
            <a:stretch>
              <a:fillRect/>
            </a:stretch>
          </p:blipFill>
          <p:spPr>
            <a:xfrm>
              <a:off x="2384349" y="2410591"/>
              <a:ext cx="437323" cy="437323"/>
            </a:xfrm>
            <a:prstGeom prst="rect">
              <a:avLst/>
            </a:prstGeom>
          </p:spPr>
        </p:pic>
        <p:pic>
          <p:nvPicPr>
            <p:cNvPr id="303" name="Picture 302" descr="A logo with blue and red colors&#10;&#10;Description automatically generated">
              <a:extLst>
                <a:ext uri="{FF2B5EF4-FFF2-40B4-BE49-F238E27FC236}">
                  <a16:creationId xmlns:a16="http://schemas.microsoft.com/office/drawing/2014/main" id="{F654F9E2-0646-A681-1913-42BF2DFCF1E9}"/>
                </a:ext>
              </a:extLst>
            </p:cNvPr>
            <p:cNvPicPr>
              <a:picLocks noChangeAspect="1"/>
            </p:cNvPicPr>
            <p:nvPr/>
          </p:nvPicPr>
          <p:blipFill>
            <a:blip r:embed="rId37"/>
            <a:stretch>
              <a:fillRect/>
            </a:stretch>
          </p:blipFill>
          <p:spPr>
            <a:xfrm>
              <a:off x="3508771" y="1554197"/>
              <a:ext cx="437323" cy="437323"/>
            </a:xfrm>
            <a:prstGeom prst="rect">
              <a:avLst/>
            </a:prstGeom>
          </p:spPr>
        </p:pic>
        <p:pic>
          <p:nvPicPr>
            <p:cNvPr id="304" name="Picture 303" descr="A blue and black logo&#10;&#10;Description automatically generated">
              <a:extLst>
                <a:ext uri="{FF2B5EF4-FFF2-40B4-BE49-F238E27FC236}">
                  <a16:creationId xmlns:a16="http://schemas.microsoft.com/office/drawing/2014/main" id="{B2BAF16E-6004-7595-9ABD-8D49DC51E53B}"/>
                </a:ext>
              </a:extLst>
            </p:cNvPr>
            <p:cNvPicPr>
              <a:picLocks noChangeAspect="1"/>
            </p:cNvPicPr>
            <p:nvPr/>
          </p:nvPicPr>
          <p:blipFill>
            <a:blip r:embed="rId38"/>
            <a:stretch>
              <a:fillRect/>
            </a:stretch>
          </p:blipFill>
          <p:spPr>
            <a:xfrm>
              <a:off x="693164" y="1554197"/>
              <a:ext cx="437323" cy="437323"/>
            </a:xfrm>
            <a:prstGeom prst="rect">
              <a:avLst/>
            </a:prstGeom>
          </p:spPr>
        </p:pic>
        <p:pic>
          <p:nvPicPr>
            <p:cNvPr id="305" name="Picture 304" descr="A black background with a green square and grey letters&#10;&#10;Description automatically generated">
              <a:extLst>
                <a:ext uri="{FF2B5EF4-FFF2-40B4-BE49-F238E27FC236}">
                  <a16:creationId xmlns:a16="http://schemas.microsoft.com/office/drawing/2014/main" id="{58D67E91-12FA-5BA4-523A-3C39080B3DA7}"/>
                </a:ext>
              </a:extLst>
            </p:cNvPr>
            <p:cNvPicPr>
              <a:picLocks noChangeAspect="1"/>
            </p:cNvPicPr>
            <p:nvPr/>
          </p:nvPicPr>
          <p:blipFill>
            <a:blip r:embed="rId39"/>
            <a:stretch>
              <a:fillRect/>
            </a:stretch>
          </p:blipFill>
          <p:spPr>
            <a:xfrm>
              <a:off x="3510591" y="2817868"/>
              <a:ext cx="437323" cy="437323"/>
            </a:xfrm>
            <a:prstGeom prst="rect">
              <a:avLst/>
            </a:prstGeom>
          </p:spPr>
        </p:pic>
        <p:pic>
          <p:nvPicPr>
            <p:cNvPr id="306" name="Picture 305" descr="A black background with green symbols&#10;&#10;Description automatically generated">
              <a:extLst>
                <a:ext uri="{FF2B5EF4-FFF2-40B4-BE49-F238E27FC236}">
                  <a16:creationId xmlns:a16="http://schemas.microsoft.com/office/drawing/2014/main" id="{C2B71813-F05F-A30D-5C4B-2BE2CF0F036F}"/>
                </a:ext>
              </a:extLst>
            </p:cNvPr>
            <p:cNvPicPr>
              <a:picLocks noChangeAspect="1"/>
            </p:cNvPicPr>
            <p:nvPr/>
          </p:nvPicPr>
          <p:blipFill>
            <a:blip r:embed="rId40"/>
            <a:stretch>
              <a:fillRect/>
            </a:stretch>
          </p:blipFill>
          <p:spPr>
            <a:xfrm>
              <a:off x="2947105" y="2817868"/>
              <a:ext cx="437323" cy="437323"/>
            </a:xfrm>
            <a:prstGeom prst="rect">
              <a:avLst/>
            </a:prstGeom>
          </p:spPr>
        </p:pic>
        <p:pic>
          <p:nvPicPr>
            <p:cNvPr id="307" name="Picture 306" descr="A black and white logo&#10;&#10;Description automatically generated">
              <a:extLst>
                <a:ext uri="{FF2B5EF4-FFF2-40B4-BE49-F238E27FC236}">
                  <a16:creationId xmlns:a16="http://schemas.microsoft.com/office/drawing/2014/main" id="{BA173D3B-E514-C958-8ABB-6A049E3C0B9D}"/>
                </a:ext>
              </a:extLst>
            </p:cNvPr>
            <p:cNvPicPr>
              <a:picLocks noChangeAspect="1"/>
            </p:cNvPicPr>
            <p:nvPr/>
          </p:nvPicPr>
          <p:blipFill>
            <a:blip r:embed="rId41"/>
            <a:stretch>
              <a:fillRect/>
            </a:stretch>
          </p:blipFill>
          <p:spPr>
            <a:xfrm>
              <a:off x="2385071" y="1166333"/>
              <a:ext cx="437323" cy="437323"/>
            </a:xfrm>
            <a:prstGeom prst="rect">
              <a:avLst/>
            </a:prstGeom>
          </p:spPr>
        </p:pic>
        <p:pic>
          <p:nvPicPr>
            <p:cNvPr id="308" name="Picture 307" descr="A white square with black text&#10;&#10;Description automatically generated">
              <a:extLst>
                <a:ext uri="{FF2B5EF4-FFF2-40B4-BE49-F238E27FC236}">
                  <a16:creationId xmlns:a16="http://schemas.microsoft.com/office/drawing/2014/main" id="{0920C486-8C8E-AC83-9CAF-D6F0EA722B19}"/>
                </a:ext>
              </a:extLst>
            </p:cNvPr>
            <p:cNvPicPr>
              <a:picLocks noChangeAspect="1"/>
            </p:cNvPicPr>
            <p:nvPr/>
          </p:nvPicPr>
          <p:blipFill>
            <a:blip r:embed="rId42"/>
            <a:stretch>
              <a:fillRect/>
            </a:stretch>
          </p:blipFill>
          <p:spPr>
            <a:xfrm>
              <a:off x="4076977" y="1166333"/>
              <a:ext cx="437323" cy="437323"/>
            </a:xfrm>
            <a:prstGeom prst="rect">
              <a:avLst/>
            </a:prstGeom>
          </p:spPr>
        </p:pic>
        <p:pic>
          <p:nvPicPr>
            <p:cNvPr id="309" name="Picture 308" descr="A black background with a black square&#10;&#10;Description automatically generated with medium confidence">
              <a:extLst>
                <a:ext uri="{FF2B5EF4-FFF2-40B4-BE49-F238E27FC236}">
                  <a16:creationId xmlns:a16="http://schemas.microsoft.com/office/drawing/2014/main" id="{14ED36E5-A2A1-5099-E48E-C39F8A331103}"/>
                </a:ext>
              </a:extLst>
            </p:cNvPr>
            <p:cNvPicPr>
              <a:picLocks noChangeAspect="1"/>
            </p:cNvPicPr>
            <p:nvPr/>
          </p:nvPicPr>
          <p:blipFill>
            <a:blip r:embed="rId43"/>
            <a:stretch>
              <a:fillRect/>
            </a:stretch>
          </p:blipFill>
          <p:spPr>
            <a:xfrm>
              <a:off x="1256285" y="1554197"/>
              <a:ext cx="437323" cy="437323"/>
            </a:xfrm>
            <a:prstGeom prst="rect">
              <a:avLst/>
            </a:prstGeom>
          </p:spPr>
        </p:pic>
        <p:pic>
          <p:nvPicPr>
            <p:cNvPr id="310" name="Picture 309" descr="A black background with a black square&#10;&#10;Description automatically generated with medium confidence">
              <a:extLst>
                <a:ext uri="{FF2B5EF4-FFF2-40B4-BE49-F238E27FC236}">
                  <a16:creationId xmlns:a16="http://schemas.microsoft.com/office/drawing/2014/main" id="{560E7368-460B-4EA5-7371-00F455A72775}"/>
                </a:ext>
              </a:extLst>
            </p:cNvPr>
            <p:cNvPicPr>
              <a:picLocks noChangeAspect="1"/>
            </p:cNvPicPr>
            <p:nvPr/>
          </p:nvPicPr>
          <p:blipFill>
            <a:blip r:embed="rId44"/>
            <a:stretch>
              <a:fillRect/>
            </a:stretch>
          </p:blipFill>
          <p:spPr>
            <a:xfrm>
              <a:off x="693164" y="2817868"/>
              <a:ext cx="437323" cy="437323"/>
            </a:xfrm>
            <a:prstGeom prst="rect">
              <a:avLst/>
            </a:prstGeom>
          </p:spPr>
        </p:pic>
        <p:pic>
          <p:nvPicPr>
            <p:cNvPr id="311" name="Picture 310" descr="A colorful logo on a black background&#10;&#10;Description automatically generated">
              <a:extLst>
                <a:ext uri="{FF2B5EF4-FFF2-40B4-BE49-F238E27FC236}">
                  <a16:creationId xmlns:a16="http://schemas.microsoft.com/office/drawing/2014/main" id="{AA284670-9E3E-B8DF-5766-39D64A2234C0}"/>
                </a:ext>
              </a:extLst>
            </p:cNvPr>
            <p:cNvPicPr>
              <a:picLocks noChangeAspect="1"/>
            </p:cNvPicPr>
            <p:nvPr/>
          </p:nvPicPr>
          <p:blipFill>
            <a:blip r:embed="rId45"/>
            <a:stretch>
              <a:fillRect/>
            </a:stretch>
          </p:blipFill>
          <p:spPr>
            <a:xfrm>
              <a:off x="1820135" y="2817868"/>
              <a:ext cx="437323" cy="437323"/>
            </a:xfrm>
            <a:prstGeom prst="rect">
              <a:avLst/>
            </a:prstGeom>
          </p:spPr>
        </p:pic>
        <p:pic>
          <p:nvPicPr>
            <p:cNvPr id="312" name="Picture 311" descr="A logo on a black background&#10;&#10;Description automatically generated">
              <a:extLst>
                <a:ext uri="{FF2B5EF4-FFF2-40B4-BE49-F238E27FC236}">
                  <a16:creationId xmlns:a16="http://schemas.microsoft.com/office/drawing/2014/main" id="{27FB7C3B-B640-9109-8FFC-2B11331CB9CA}"/>
                </a:ext>
              </a:extLst>
            </p:cNvPr>
            <p:cNvPicPr>
              <a:picLocks noChangeAspect="1"/>
            </p:cNvPicPr>
            <p:nvPr/>
          </p:nvPicPr>
          <p:blipFill>
            <a:blip r:embed="rId46"/>
            <a:stretch>
              <a:fillRect/>
            </a:stretch>
          </p:blipFill>
          <p:spPr>
            <a:xfrm>
              <a:off x="4640946" y="1166333"/>
              <a:ext cx="437323" cy="437323"/>
            </a:xfrm>
            <a:prstGeom prst="rect">
              <a:avLst/>
            </a:prstGeom>
          </p:spPr>
        </p:pic>
        <p:pic>
          <p:nvPicPr>
            <p:cNvPr id="313" name="Picture 312" descr="A red square with white text&#10;&#10;Description automatically generated">
              <a:extLst>
                <a:ext uri="{FF2B5EF4-FFF2-40B4-BE49-F238E27FC236}">
                  <a16:creationId xmlns:a16="http://schemas.microsoft.com/office/drawing/2014/main" id="{B350B891-3FD4-5948-AD83-0ABF048969C2}"/>
                </a:ext>
              </a:extLst>
            </p:cNvPr>
            <p:cNvPicPr>
              <a:picLocks noChangeAspect="1"/>
            </p:cNvPicPr>
            <p:nvPr/>
          </p:nvPicPr>
          <p:blipFill>
            <a:blip r:embed="rId47"/>
            <a:stretch>
              <a:fillRect/>
            </a:stretch>
          </p:blipFill>
          <p:spPr>
            <a:xfrm>
              <a:off x="2383620" y="2817868"/>
              <a:ext cx="437323" cy="437323"/>
            </a:xfrm>
            <a:prstGeom prst="rect">
              <a:avLst/>
            </a:prstGeom>
          </p:spPr>
        </p:pic>
        <p:pic>
          <p:nvPicPr>
            <p:cNvPr id="314" name="Picture 313" descr="A logo with a clock in the middle&#10;&#10;Description automatically generated">
              <a:extLst>
                <a:ext uri="{FF2B5EF4-FFF2-40B4-BE49-F238E27FC236}">
                  <a16:creationId xmlns:a16="http://schemas.microsoft.com/office/drawing/2014/main" id="{1AE4B364-F9D1-810E-9020-A5BB964ED61E}"/>
                </a:ext>
              </a:extLst>
            </p:cNvPr>
            <p:cNvPicPr>
              <a:picLocks noChangeAspect="1"/>
            </p:cNvPicPr>
            <p:nvPr/>
          </p:nvPicPr>
          <p:blipFill>
            <a:blip r:embed="rId48"/>
            <a:stretch>
              <a:fillRect/>
            </a:stretch>
          </p:blipFill>
          <p:spPr>
            <a:xfrm>
              <a:off x="1256649" y="2817868"/>
              <a:ext cx="437323" cy="437323"/>
            </a:xfrm>
            <a:prstGeom prst="rect">
              <a:avLst/>
            </a:prstGeom>
          </p:spPr>
        </p:pic>
        <p:pic>
          <p:nvPicPr>
            <p:cNvPr id="315" name="Picture 314" descr="A red rectangle with white text&#10;&#10;Description automatically generated">
              <a:extLst>
                <a:ext uri="{FF2B5EF4-FFF2-40B4-BE49-F238E27FC236}">
                  <a16:creationId xmlns:a16="http://schemas.microsoft.com/office/drawing/2014/main" id="{46A6B713-E609-BB28-47FC-EEB1617C8073}"/>
                </a:ext>
              </a:extLst>
            </p:cNvPr>
            <p:cNvPicPr>
              <a:picLocks noChangeAspect="1"/>
            </p:cNvPicPr>
            <p:nvPr/>
          </p:nvPicPr>
          <p:blipFill>
            <a:blip r:embed="rId49"/>
            <a:stretch>
              <a:fillRect/>
            </a:stretch>
          </p:blipFill>
          <p:spPr>
            <a:xfrm>
              <a:off x="2950506" y="2021708"/>
              <a:ext cx="437323" cy="437323"/>
            </a:xfrm>
            <a:prstGeom prst="rect">
              <a:avLst/>
            </a:prstGeom>
          </p:spPr>
        </p:pic>
        <p:pic>
          <p:nvPicPr>
            <p:cNvPr id="316" name="Picture 315" descr="A logo on a black background&#10;&#10;Description automatically generated">
              <a:extLst>
                <a:ext uri="{FF2B5EF4-FFF2-40B4-BE49-F238E27FC236}">
                  <a16:creationId xmlns:a16="http://schemas.microsoft.com/office/drawing/2014/main" id="{31E3FE98-9772-53A0-19B6-3F7245B9B477}"/>
                </a:ext>
              </a:extLst>
            </p:cNvPr>
            <p:cNvPicPr>
              <a:picLocks noChangeAspect="1"/>
            </p:cNvPicPr>
            <p:nvPr/>
          </p:nvPicPr>
          <p:blipFill>
            <a:blip r:embed="rId50"/>
            <a:stretch>
              <a:fillRect/>
            </a:stretch>
          </p:blipFill>
          <p:spPr>
            <a:xfrm>
              <a:off x="2949040" y="1166333"/>
              <a:ext cx="437323" cy="437323"/>
            </a:xfrm>
            <a:prstGeom prst="rect">
              <a:avLst/>
            </a:prstGeom>
          </p:spPr>
        </p:pic>
        <p:pic>
          <p:nvPicPr>
            <p:cNvPr id="317" name="Picture 316" descr="A yellow dot in the sky&#10;&#10;Description automatically generated">
              <a:extLst>
                <a:ext uri="{FF2B5EF4-FFF2-40B4-BE49-F238E27FC236}">
                  <a16:creationId xmlns:a16="http://schemas.microsoft.com/office/drawing/2014/main" id="{364FD9F7-94FD-CAED-FD44-A29B882938FD}"/>
                </a:ext>
              </a:extLst>
            </p:cNvPr>
            <p:cNvPicPr>
              <a:picLocks noChangeAspect="1"/>
            </p:cNvPicPr>
            <p:nvPr/>
          </p:nvPicPr>
          <p:blipFill>
            <a:blip r:embed="rId51"/>
            <a:stretch>
              <a:fillRect/>
            </a:stretch>
          </p:blipFill>
          <p:spPr>
            <a:xfrm>
              <a:off x="2386170" y="2021708"/>
              <a:ext cx="437323" cy="437323"/>
            </a:xfrm>
            <a:prstGeom prst="rect">
              <a:avLst/>
            </a:prstGeom>
          </p:spPr>
        </p:pic>
        <p:pic>
          <p:nvPicPr>
            <p:cNvPr id="319" name="Picture 318" descr="A logo on a black background&#10;&#10;Description automatically generated">
              <a:extLst>
                <a:ext uri="{FF2B5EF4-FFF2-40B4-BE49-F238E27FC236}">
                  <a16:creationId xmlns:a16="http://schemas.microsoft.com/office/drawing/2014/main" id="{0B61406B-87AF-B2CD-6032-ADC94882F047}"/>
                </a:ext>
              </a:extLst>
            </p:cNvPr>
            <p:cNvPicPr>
              <a:picLocks noChangeAspect="1"/>
            </p:cNvPicPr>
            <p:nvPr/>
          </p:nvPicPr>
          <p:blipFill>
            <a:blip r:embed="rId52"/>
            <a:stretch>
              <a:fillRect/>
            </a:stretch>
          </p:blipFill>
          <p:spPr>
            <a:xfrm>
              <a:off x="1819407" y="1554197"/>
              <a:ext cx="437323" cy="437323"/>
            </a:xfrm>
            <a:prstGeom prst="rect">
              <a:avLst/>
            </a:prstGeom>
          </p:spPr>
        </p:pic>
        <p:pic>
          <p:nvPicPr>
            <p:cNvPr id="320" name="Picture 319" descr="A logo with text on it&#10;&#10;Description automatically generated">
              <a:extLst>
                <a:ext uri="{FF2B5EF4-FFF2-40B4-BE49-F238E27FC236}">
                  <a16:creationId xmlns:a16="http://schemas.microsoft.com/office/drawing/2014/main" id="{6FBCF854-54AE-D92D-EF9A-2FBF75F8845C}"/>
                </a:ext>
              </a:extLst>
            </p:cNvPr>
            <p:cNvPicPr>
              <a:picLocks noChangeAspect="1"/>
            </p:cNvPicPr>
            <p:nvPr/>
          </p:nvPicPr>
          <p:blipFill>
            <a:blip r:embed="rId53"/>
            <a:stretch>
              <a:fillRect/>
            </a:stretch>
          </p:blipFill>
          <p:spPr>
            <a:xfrm>
              <a:off x="693164" y="2021708"/>
              <a:ext cx="437323" cy="437323"/>
            </a:xfrm>
            <a:prstGeom prst="rect">
              <a:avLst/>
            </a:prstGeom>
          </p:spPr>
        </p:pic>
        <p:pic>
          <p:nvPicPr>
            <p:cNvPr id="321" name="Picture 320" descr="A logo with blue dots and grey text&#10;&#10;Description automatically generated">
              <a:extLst>
                <a:ext uri="{FF2B5EF4-FFF2-40B4-BE49-F238E27FC236}">
                  <a16:creationId xmlns:a16="http://schemas.microsoft.com/office/drawing/2014/main" id="{D3405F38-A8C9-8964-3654-DBD0D391B774}"/>
                </a:ext>
              </a:extLst>
            </p:cNvPr>
            <p:cNvPicPr>
              <a:picLocks noChangeAspect="1"/>
            </p:cNvPicPr>
            <p:nvPr/>
          </p:nvPicPr>
          <p:blipFill>
            <a:blip r:embed="rId54"/>
            <a:stretch>
              <a:fillRect/>
            </a:stretch>
          </p:blipFill>
          <p:spPr>
            <a:xfrm>
              <a:off x="3514841" y="2021708"/>
              <a:ext cx="437323" cy="437323"/>
            </a:xfrm>
            <a:prstGeom prst="rect">
              <a:avLst/>
            </a:prstGeom>
          </p:spPr>
        </p:pic>
        <p:pic>
          <p:nvPicPr>
            <p:cNvPr id="324" name="Picture 323" descr="A logo of a video game&#10;&#10;Description automatically generated">
              <a:extLst>
                <a:ext uri="{FF2B5EF4-FFF2-40B4-BE49-F238E27FC236}">
                  <a16:creationId xmlns:a16="http://schemas.microsoft.com/office/drawing/2014/main" id="{C36D46B2-E9D4-DDBF-7EDC-A6A894E2E552}"/>
                </a:ext>
              </a:extLst>
            </p:cNvPr>
            <p:cNvPicPr>
              <a:picLocks noChangeAspect="1"/>
            </p:cNvPicPr>
            <p:nvPr/>
          </p:nvPicPr>
          <p:blipFill>
            <a:blip r:embed="rId55"/>
            <a:stretch>
              <a:fillRect/>
            </a:stretch>
          </p:blipFill>
          <p:spPr>
            <a:xfrm>
              <a:off x="7454315" y="1571490"/>
              <a:ext cx="437323" cy="437323"/>
            </a:xfrm>
            <a:prstGeom prst="rect">
              <a:avLst/>
            </a:prstGeom>
          </p:spPr>
        </p:pic>
        <p:pic>
          <p:nvPicPr>
            <p:cNvPr id="325" name="Picture 324" descr="A logo of a game&#10;&#10;Description automatically generated with medium confidence">
              <a:extLst>
                <a:ext uri="{FF2B5EF4-FFF2-40B4-BE49-F238E27FC236}">
                  <a16:creationId xmlns:a16="http://schemas.microsoft.com/office/drawing/2014/main" id="{E1F4AF82-60A5-0782-448D-AB8FDAEB37E5}"/>
                </a:ext>
              </a:extLst>
            </p:cNvPr>
            <p:cNvPicPr>
              <a:picLocks noChangeAspect="1"/>
            </p:cNvPicPr>
            <p:nvPr/>
          </p:nvPicPr>
          <p:blipFill>
            <a:blip r:embed="rId56"/>
            <a:stretch>
              <a:fillRect/>
            </a:stretch>
          </p:blipFill>
          <p:spPr>
            <a:xfrm>
              <a:off x="8004084" y="1552587"/>
              <a:ext cx="437323" cy="437323"/>
            </a:xfrm>
            <a:prstGeom prst="rect">
              <a:avLst/>
            </a:prstGeom>
          </p:spPr>
        </p:pic>
        <p:pic>
          <p:nvPicPr>
            <p:cNvPr id="326" name="Picture 325" descr="A black background with a black square&#10;&#10;Description automatically generated with medium confidence">
              <a:extLst>
                <a:ext uri="{FF2B5EF4-FFF2-40B4-BE49-F238E27FC236}">
                  <a16:creationId xmlns:a16="http://schemas.microsoft.com/office/drawing/2014/main" id="{C0B20914-F7B2-62D2-ABE6-8DDAD6A896FB}"/>
                </a:ext>
              </a:extLst>
            </p:cNvPr>
            <p:cNvPicPr>
              <a:picLocks noChangeAspect="1"/>
            </p:cNvPicPr>
            <p:nvPr/>
          </p:nvPicPr>
          <p:blipFill>
            <a:blip r:embed="rId57"/>
            <a:stretch>
              <a:fillRect/>
            </a:stretch>
          </p:blipFill>
          <p:spPr>
            <a:xfrm>
              <a:off x="7453880" y="2799708"/>
              <a:ext cx="437323" cy="437323"/>
            </a:xfrm>
            <a:prstGeom prst="rect">
              <a:avLst/>
            </a:prstGeom>
          </p:spPr>
        </p:pic>
        <p:pic>
          <p:nvPicPr>
            <p:cNvPr id="327" name="Picture 326" descr="A black and grey logo&#10;&#10;Description automatically generated">
              <a:extLst>
                <a:ext uri="{FF2B5EF4-FFF2-40B4-BE49-F238E27FC236}">
                  <a16:creationId xmlns:a16="http://schemas.microsoft.com/office/drawing/2014/main" id="{29657F22-DA08-783D-8C28-80FEE07C8727}"/>
                </a:ext>
              </a:extLst>
            </p:cNvPr>
            <p:cNvPicPr>
              <a:picLocks noChangeAspect="1"/>
            </p:cNvPicPr>
            <p:nvPr/>
          </p:nvPicPr>
          <p:blipFill>
            <a:blip r:embed="rId58"/>
            <a:stretch>
              <a:fillRect/>
            </a:stretch>
          </p:blipFill>
          <p:spPr>
            <a:xfrm>
              <a:off x="7452755" y="1991759"/>
              <a:ext cx="437323" cy="437323"/>
            </a:xfrm>
            <a:prstGeom prst="rect">
              <a:avLst/>
            </a:prstGeom>
          </p:spPr>
        </p:pic>
        <p:pic>
          <p:nvPicPr>
            <p:cNvPr id="328" name="Picture 327" descr="A purple star on a purple circle&#10;&#10;Description automatically generated">
              <a:extLst>
                <a:ext uri="{FF2B5EF4-FFF2-40B4-BE49-F238E27FC236}">
                  <a16:creationId xmlns:a16="http://schemas.microsoft.com/office/drawing/2014/main" id="{B70250B6-59DC-F4CF-309C-493AEE441559}"/>
                </a:ext>
              </a:extLst>
            </p:cNvPr>
            <p:cNvPicPr>
              <a:picLocks noChangeAspect="1"/>
            </p:cNvPicPr>
            <p:nvPr/>
          </p:nvPicPr>
          <p:blipFill>
            <a:blip r:embed="rId59"/>
            <a:stretch>
              <a:fillRect/>
            </a:stretch>
          </p:blipFill>
          <p:spPr>
            <a:xfrm>
              <a:off x="7452756" y="1166411"/>
              <a:ext cx="437323" cy="437323"/>
            </a:xfrm>
            <a:prstGeom prst="rect">
              <a:avLst/>
            </a:prstGeom>
          </p:spPr>
        </p:pic>
        <p:pic>
          <p:nvPicPr>
            <p:cNvPr id="329" name="Picture 328" descr="A black background with a black square&#10;&#10;Description automatically generated with medium confidence">
              <a:extLst>
                <a:ext uri="{FF2B5EF4-FFF2-40B4-BE49-F238E27FC236}">
                  <a16:creationId xmlns:a16="http://schemas.microsoft.com/office/drawing/2014/main" id="{5B85D70D-1B9D-6D4D-80D0-FAF113F3902D}"/>
                </a:ext>
              </a:extLst>
            </p:cNvPr>
            <p:cNvPicPr>
              <a:picLocks noChangeAspect="1"/>
            </p:cNvPicPr>
            <p:nvPr/>
          </p:nvPicPr>
          <p:blipFill>
            <a:blip r:embed="rId60"/>
            <a:stretch>
              <a:fillRect/>
            </a:stretch>
          </p:blipFill>
          <p:spPr>
            <a:xfrm>
              <a:off x="1256892" y="2410591"/>
              <a:ext cx="437324" cy="437324"/>
            </a:xfrm>
            <a:prstGeom prst="rect">
              <a:avLst/>
            </a:prstGeom>
          </p:spPr>
        </p:pic>
        <p:pic>
          <p:nvPicPr>
            <p:cNvPr id="330" name="Picture 329" descr="A black background with a black square&#10;&#10;Description automatically generated with medium confidence">
              <a:extLst>
                <a:ext uri="{FF2B5EF4-FFF2-40B4-BE49-F238E27FC236}">
                  <a16:creationId xmlns:a16="http://schemas.microsoft.com/office/drawing/2014/main" id="{55FD9A1E-8ABC-5591-00C5-D99EC9BD3137}"/>
                </a:ext>
              </a:extLst>
            </p:cNvPr>
            <p:cNvPicPr>
              <a:picLocks noChangeAspect="1"/>
            </p:cNvPicPr>
            <p:nvPr/>
          </p:nvPicPr>
          <p:blipFill>
            <a:blip r:embed="rId61"/>
            <a:stretch>
              <a:fillRect/>
            </a:stretch>
          </p:blipFill>
          <p:spPr>
            <a:xfrm>
              <a:off x="6893604" y="2817868"/>
              <a:ext cx="434111" cy="434111"/>
            </a:xfrm>
            <a:prstGeom prst="rect">
              <a:avLst/>
            </a:prstGeom>
          </p:spPr>
        </p:pic>
        <p:pic>
          <p:nvPicPr>
            <p:cNvPr id="331" name="Picture 330" descr="A white rectangular sign with blue text&#10;&#10;Description automatically generated">
              <a:extLst>
                <a:ext uri="{FF2B5EF4-FFF2-40B4-BE49-F238E27FC236}">
                  <a16:creationId xmlns:a16="http://schemas.microsoft.com/office/drawing/2014/main" id="{FECD005B-F0D1-DA26-B8A9-1625142A730E}"/>
                </a:ext>
              </a:extLst>
            </p:cNvPr>
            <p:cNvPicPr>
              <a:picLocks noChangeAspect="1"/>
            </p:cNvPicPr>
            <p:nvPr/>
          </p:nvPicPr>
          <p:blipFill>
            <a:blip r:embed="rId62"/>
            <a:stretch>
              <a:fillRect/>
            </a:stretch>
          </p:blipFill>
          <p:spPr>
            <a:xfrm>
              <a:off x="4074076" y="2817868"/>
              <a:ext cx="434111" cy="434111"/>
            </a:xfrm>
            <a:prstGeom prst="rect">
              <a:avLst/>
            </a:prstGeom>
          </p:spPr>
        </p:pic>
        <p:pic>
          <p:nvPicPr>
            <p:cNvPr id="332" name="Picture 331" descr="A blue and black logo&#10;&#10;Description automatically generated">
              <a:extLst>
                <a:ext uri="{FF2B5EF4-FFF2-40B4-BE49-F238E27FC236}">
                  <a16:creationId xmlns:a16="http://schemas.microsoft.com/office/drawing/2014/main" id="{DD6585D6-23DA-0BC6-04DA-2CEBA6E75BD9}"/>
                </a:ext>
              </a:extLst>
            </p:cNvPr>
            <p:cNvPicPr>
              <a:picLocks noChangeAspect="1"/>
            </p:cNvPicPr>
            <p:nvPr/>
          </p:nvPicPr>
          <p:blipFill>
            <a:blip r:embed="rId63"/>
            <a:stretch>
              <a:fillRect/>
            </a:stretch>
          </p:blipFill>
          <p:spPr>
            <a:xfrm>
              <a:off x="4634349" y="2817868"/>
              <a:ext cx="434111" cy="434111"/>
            </a:xfrm>
            <a:prstGeom prst="rect">
              <a:avLst/>
            </a:prstGeom>
          </p:spPr>
        </p:pic>
        <p:pic>
          <p:nvPicPr>
            <p:cNvPr id="333" name="Picture 332" descr="A purple circle with blue text&#10;&#10;Description automatically generated">
              <a:extLst>
                <a:ext uri="{FF2B5EF4-FFF2-40B4-BE49-F238E27FC236}">
                  <a16:creationId xmlns:a16="http://schemas.microsoft.com/office/drawing/2014/main" id="{80EC6697-7D6A-AE01-D58F-14B691152861}"/>
                </a:ext>
              </a:extLst>
            </p:cNvPr>
            <p:cNvPicPr>
              <a:picLocks noChangeAspect="1"/>
            </p:cNvPicPr>
            <p:nvPr/>
          </p:nvPicPr>
          <p:blipFill>
            <a:blip r:embed="rId64"/>
            <a:stretch>
              <a:fillRect/>
            </a:stretch>
          </p:blipFill>
          <p:spPr>
            <a:xfrm>
              <a:off x="5768884" y="1167939"/>
              <a:ext cx="434111" cy="434111"/>
            </a:xfrm>
            <a:prstGeom prst="rect">
              <a:avLst/>
            </a:prstGeom>
          </p:spPr>
        </p:pic>
        <p:pic>
          <p:nvPicPr>
            <p:cNvPr id="334" name="Picture 333" descr="A logo on a black background&#10;&#10;Description automatically generated">
              <a:extLst>
                <a:ext uri="{FF2B5EF4-FFF2-40B4-BE49-F238E27FC236}">
                  <a16:creationId xmlns:a16="http://schemas.microsoft.com/office/drawing/2014/main" id="{007D60F0-6634-D361-EC8C-BD1F31C80853}"/>
                </a:ext>
              </a:extLst>
            </p:cNvPr>
            <p:cNvPicPr>
              <a:picLocks noChangeAspect="1"/>
            </p:cNvPicPr>
            <p:nvPr/>
          </p:nvPicPr>
          <p:blipFill>
            <a:blip r:embed="rId65"/>
            <a:stretch>
              <a:fillRect/>
            </a:stretch>
          </p:blipFill>
          <p:spPr>
            <a:xfrm>
              <a:off x="4079177" y="2021708"/>
              <a:ext cx="435713" cy="435713"/>
            </a:xfrm>
            <a:prstGeom prst="rect">
              <a:avLst/>
            </a:prstGeom>
          </p:spPr>
        </p:pic>
        <p:pic>
          <p:nvPicPr>
            <p:cNvPr id="335" name="Picture 334" descr="A black background with blue text&#10;&#10;Description automatically generated">
              <a:extLst>
                <a:ext uri="{FF2B5EF4-FFF2-40B4-BE49-F238E27FC236}">
                  <a16:creationId xmlns:a16="http://schemas.microsoft.com/office/drawing/2014/main" id="{3F211210-1C80-135F-F316-C75CA26E7F40}"/>
                </a:ext>
              </a:extLst>
            </p:cNvPr>
            <p:cNvPicPr>
              <a:picLocks noChangeAspect="1"/>
            </p:cNvPicPr>
            <p:nvPr/>
          </p:nvPicPr>
          <p:blipFill>
            <a:blip r:embed="rId66"/>
            <a:stretch>
              <a:fillRect/>
            </a:stretch>
          </p:blipFill>
          <p:spPr>
            <a:xfrm>
              <a:off x="4641902" y="2021708"/>
              <a:ext cx="435713" cy="435713"/>
            </a:xfrm>
            <a:prstGeom prst="rect">
              <a:avLst/>
            </a:prstGeom>
          </p:spPr>
        </p:pic>
        <p:pic>
          <p:nvPicPr>
            <p:cNvPr id="336" name="Picture 335" descr="A blue and black logo&#10;&#10;Description automatically generated">
              <a:extLst>
                <a:ext uri="{FF2B5EF4-FFF2-40B4-BE49-F238E27FC236}">
                  <a16:creationId xmlns:a16="http://schemas.microsoft.com/office/drawing/2014/main" id="{2069297E-E4DB-337D-B62C-D1EF4B06CD17}"/>
                </a:ext>
              </a:extLst>
            </p:cNvPr>
            <p:cNvPicPr>
              <a:picLocks noChangeAspect="1"/>
            </p:cNvPicPr>
            <p:nvPr/>
          </p:nvPicPr>
          <p:blipFill>
            <a:blip r:embed="rId67"/>
            <a:stretch>
              <a:fillRect/>
            </a:stretch>
          </p:blipFill>
          <p:spPr>
            <a:xfrm>
              <a:off x="4071892" y="1554197"/>
              <a:ext cx="435713" cy="435713"/>
            </a:xfrm>
            <a:prstGeom prst="rect">
              <a:avLst/>
            </a:prstGeom>
          </p:spPr>
        </p:pic>
        <p:pic>
          <p:nvPicPr>
            <p:cNvPr id="337" name="Picture 336" descr="A logo with a cloud and keyhole&#10;&#10;Description automatically generated">
              <a:extLst>
                <a:ext uri="{FF2B5EF4-FFF2-40B4-BE49-F238E27FC236}">
                  <a16:creationId xmlns:a16="http://schemas.microsoft.com/office/drawing/2014/main" id="{98C32098-CF20-0BF9-4274-D3789E87AADD}"/>
                </a:ext>
              </a:extLst>
            </p:cNvPr>
            <p:cNvPicPr>
              <a:picLocks noChangeAspect="1"/>
            </p:cNvPicPr>
            <p:nvPr/>
          </p:nvPicPr>
          <p:blipFill>
            <a:blip r:embed="rId68"/>
            <a:stretch>
              <a:fillRect/>
            </a:stretch>
          </p:blipFill>
          <p:spPr>
            <a:xfrm>
              <a:off x="4633404" y="1554197"/>
              <a:ext cx="435713" cy="435713"/>
            </a:xfrm>
            <a:prstGeom prst="rect">
              <a:avLst/>
            </a:prstGeom>
          </p:spPr>
        </p:pic>
        <p:pic>
          <p:nvPicPr>
            <p:cNvPr id="338" name="Picture 337" descr="A logo on a black background&#10;&#10;Description automatically generated">
              <a:extLst>
                <a:ext uri="{FF2B5EF4-FFF2-40B4-BE49-F238E27FC236}">
                  <a16:creationId xmlns:a16="http://schemas.microsoft.com/office/drawing/2014/main" id="{4024FE93-3092-964D-2F64-38CD65CAD20F}"/>
                </a:ext>
              </a:extLst>
            </p:cNvPr>
            <p:cNvPicPr>
              <a:picLocks noChangeAspect="1"/>
            </p:cNvPicPr>
            <p:nvPr/>
          </p:nvPicPr>
          <p:blipFill>
            <a:blip r:embed="rId69"/>
            <a:stretch>
              <a:fillRect/>
            </a:stretch>
          </p:blipFill>
          <p:spPr>
            <a:xfrm>
              <a:off x="5194916" y="1554197"/>
              <a:ext cx="435713" cy="435713"/>
            </a:xfrm>
            <a:prstGeom prst="rect">
              <a:avLst/>
            </a:prstGeom>
          </p:spPr>
        </p:pic>
        <p:pic>
          <p:nvPicPr>
            <p:cNvPr id="339" name="Picture 338" descr="A black background with a pink and grey letter&#10;&#10;Description automatically generated">
              <a:extLst>
                <a:ext uri="{FF2B5EF4-FFF2-40B4-BE49-F238E27FC236}">
                  <a16:creationId xmlns:a16="http://schemas.microsoft.com/office/drawing/2014/main" id="{A2888304-98E8-77B6-C867-3E0BBED0A7C4}"/>
                </a:ext>
              </a:extLst>
            </p:cNvPr>
            <p:cNvPicPr>
              <a:picLocks noChangeAspect="1"/>
            </p:cNvPicPr>
            <p:nvPr/>
          </p:nvPicPr>
          <p:blipFill>
            <a:blip r:embed="rId70"/>
            <a:stretch>
              <a:fillRect/>
            </a:stretch>
          </p:blipFill>
          <p:spPr>
            <a:xfrm>
              <a:off x="5204628" y="2021708"/>
              <a:ext cx="435713" cy="435713"/>
            </a:xfrm>
            <a:prstGeom prst="rect">
              <a:avLst/>
            </a:prstGeom>
          </p:spPr>
        </p:pic>
        <p:pic>
          <p:nvPicPr>
            <p:cNvPr id="340" name="Picture 339" descr="A logo on a black background&#10;&#10;Description automatically generated">
              <a:extLst>
                <a:ext uri="{FF2B5EF4-FFF2-40B4-BE49-F238E27FC236}">
                  <a16:creationId xmlns:a16="http://schemas.microsoft.com/office/drawing/2014/main" id="{7F84378C-6822-F95C-3B30-34E872ADCC3D}"/>
                </a:ext>
              </a:extLst>
            </p:cNvPr>
            <p:cNvPicPr>
              <a:picLocks noChangeAspect="1"/>
            </p:cNvPicPr>
            <p:nvPr/>
          </p:nvPicPr>
          <p:blipFill>
            <a:blip r:embed="rId71"/>
            <a:stretch>
              <a:fillRect/>
            </a:stretch>
          </p:blipFill>
          <p:spPr>
            <a:xfrm>
              <a:off x="4075533" y="2410591"/>
              <a:ext cx="435713" cy="435713"/>
            </a:xfrm>
            <a:prstGeom prst="rect">
              <a:avLst/>
            </a:prstGeom>
          </p:spPr>
        </p:pic>
        <p:pic>
          <p:nvPicPr>
            <p:cNvPr id="341" name="Picture 340" descr="A white rectangle with black text&#10;&#10;Description automatically generated">
              <a:extLst>
                <a:ext uri="{FF2B5EF4-FFF2-40B4-BE49-F238E27FC236}">
                  <a16:creationId xmlns:a16="http://schemas.microsoft.com/office/drawing/2014/main" id="{D4B12039-CB2A-EA46-A9F9-9B4ED9E734D8}"/>
                </a:ext>
              </a:extLst>
            </p:cNvPr>
            <p:cNvPicPr>
              <a:picLocks noChangeAspect="1"/>
            </p:cNvPicPr>
            <p:nvPr/>
          </p:nvPicPr>
          <p:blipFill>
            <a:blip r:embed="rId72"/>
            <a:stretch>
              <a:fillRect/>
            </a:stretch>
          </p:blipFill>
          <p:spPr>
            <a:xfrm>
              <a:off x="4637651" y="2410591"/>
              <a:ext cx="435713" cy="435713"/>
            </a:xfrm>
            <a:prstGeom prst="rect">
              <a:avLst/>
            </a:prstGeom>
          </p:spPr>
        </p:pic>
        <p:pic>
          <p:nvPicPr>
            <p:cNvPr id="342" name="Picture 341" descr="A white rectangular sign with black text&#10;&#10;Description automatically generated">
              <a:extLst>
                <a:ext uri="{FF2B5EF4-FFF2-40B4-BE49-F238E27FC236}">
                  <a16:creationId xmlns:a16="http://schemas.microsoft.com/office/drawing/2014/main" id="{11DA066C-96A1-3A76-8941-124F168606E1}"/>
                </a:ext>
              </a:extLst>
            </p:cNvPr>
            <p:cNvPicPr>
              <a:picLocks noChangeAspect="1"/>
            </p:cNvPicPr>
            <p:nvPr/>
          </p:nvPicPr>
          <p:blipFill>
            <a:blip r:embed="rId73"/>
            <a:stretch>
              <a:fillRect/>
            </a:stretch>
          </p:blipFill>
          <p:spPr>
            <a:xfrm>
              <a:off x="5194623" y="2817868"/>
              <a:ext cx="435713" cy="435713"/>
            </a:xfrm>
            <a:prstGeom prst="rect">
              <a:avLst/>
            </a:prstGeom>
          </p:spPr>
        </p:pic>
        <p:pic>
          <p:nvPicPr>
            <p:cNvPr id="343" name="Picture 342" descr="A white rectangular sign with black text&#10;&#10;Description automatically generated">
              <a:extLst>
                <a:ext uri="{FF2B5EF4-FFF2-40B4-BE49-F238E27FC236}">
                  <a16:creationId xmlns:a16="http://schemas.microsoft.com/office/drawing/2014/main" id="{BA5FA2E0-BB5D-9262-2860-EF50DCF5FF87}"/>
                </a:ext>
              </a:extLst>
            </p:cNvPr>
            <p:cNvPicPr>
              <a:picLocks noChangeAspect="1"/>
            </p:cNvPicPr>
            <p:nvPr/>
          </p:nvPicPr>
          <p:blipFill>
            <a:blip r:embed="rId74"/>
            <a:stretch>
              <a:fillRect/>
            </a:stretch>
          </p:blipFill>
          <p:spPr>
            <a:xfrm>
              <a:off x="5199770" y="2410591"/>
              <a:ext cx="435713" cy="435713"/>
            </a:xfrm>
            <a:prstGeom prst="rect">
              <a:avLst/>
            </a:prstGeom>
          </p:spPr>
        </p:pic>
        <p:pic>
          <p:nvPicPr>
            <p:cNvPr id="344" name="Picture 343" descr="A black and white logo&#10;&#10;Description automatically generated">
              <a:extLst>
                <a:ext uri="{FF2B5EF4-FFF2-40B4-BE49-F238E27FC236}">
                  <a16:creationId xmlns:a16="http://schemas.microsoft.com/office/drawing/2014/main" id="{F039A71B-B126-7836-91CC-682877BC2A44}"/>
                </a:ext>
              </a:extLst>
            </p:cNvPr>
            <p:cNvPicPr>
              <a:picLocks noChangeAspect="1"/>
            </p:cNvPicPr>
            <p:nvPr/>
          </p:nvPicPr>
          <p:blipFill>
            <a:blip r:embed="rId75"/>
            <a:stretch>
              <a:fillRect/>
            </a:stretch>
          </p:blipFill>
          <p:spPr>
            <a:xfrm>
              <a:off x="6330080" y="2021708"/>
              <a:ext cx="435713" cy="435713"/>
            </a:xfrm>
            <a:prstGeom prst="rect">
              <a:avLst/>
            </a:prstGeom>
          </p:spPr>
        </p:pic>
        <p:pic>
          <p:nvPicPr>
            <p:cNvPr id="350" name="Picture 349" descr="A black background with red letters&#10;&#10;Description automatically generated">
              <a:extLst>
                <a:ext uri="{FF2B5EF4-FFF2-40B4-BE49-F238E27FC236}">
                  <a16:creationId xmlns:a16="http://schemas.microsoft.com/office/drawing/2014/main" id="{9B289F4C-9102-022B-DFD3-9443BFFA7004}"/>
                </a:ext>
              </a:extLst>
            </p:cNvPr>
            <p:cNvPicPr>
              <a:picLocks noChangeAspect="1"/>
            </p:cNvPicPr>
            <p:nvPr/>
          </p:nvPicPr>
          <p:blipFill>
            <a:blip r:embed="rId76"/>
            <a:stretch>
              <a:fillRect/>
            </a:stretch>
          </p:blipFill>
          <p:spPr>
            <a:xfrm>
              <a:off x="6329641" y="1167138"/>
              <a:ext cx="435713" cy="435713"/>
            </a:xfrm>
            <a:prstGeom prst="rect">
              <a:avLst/>
            </a:prstGeom>
          </p:spPr>
        </p:pic>
        <p:pic>
          <p:nvPicPr>
            <p:cNvPr id="351" name="Picture 350" descr="A logo of a company&#10;&#10;Description automatically generated">
              <a:extLst>
                <a:ext uri="{FF2B5EF4-FFF2-40B4-BE49-F238E27FC236}">
                  <a16:creationId xmlns:a16="http://schemas.microsoft.com/office/drawing/2014/main" id="{DB82787C-AB6B-ED88-23CC-E79B7D6F731C}"/>
                </a:ext>
              </a:extLst>
            </p:cNvPr>
            <p:cNvPicPr>
              <a:picLocks noChangeAspect="1"/>
            </p:cNvPicPr>
            <p:nvPr/>
          </p:nvPicPr>
          <p:blipFill>
            <a:blip r:embed="rId77"/>
            <a:stretch>
              <a:fillRect/>
            </a:stretch>
          </p:blipFill>
          <p:spPr>
            <a:xfrm>
              <a:off x="6892803" y="1554197"/>
              <a:ext cx="435713" cy="435713"/>
            </a:xfrm>
            <a:prstGeom prst="rect">
              <a:avLst/>
            </a:prstGeom>
          </p:spPr>
        </p:pic>
        <p:pic>
          <p:nvPicPr>
            <p:cNvPr id="352" name="Picture 351" descr="A black background with white text&#10;&#10;Description automatically generated">
              <a:extLst>
                <a:ext uri="{FF2B5EF4-FFF2-40B4-BE49-F238E27FC236}">
                  <a16:creationId xmlns:a16="http://schemas.microsoft.com/office/drawing/2014/main" id="{D20EE385-E8FA-4CB0-2822-726FDD77A771}"/>
                </a:ext>
              </a:extLst>
            </p:cNvPr>
            <p:cNvPicPr>
              <a:picLocks noChangeAspect="1"/>
            </p:cNvPicPr>
            <p:nvPr/>
          </p:nvPicPr>
          <p:blipFill>
            <a:blip r:embed="rId78"/>
            <a:stretch>
              <a:fillRect/>
            </a:stretch>
          </p:blipFill>
          <p:spPr>
            <a:xfrm>
              <a:off x="6891999" y="1166334"/>
              <a:ext cx="437322" cy="437322"/>
            </a:xfrm>
            <a:prstGeom prst="rect">
              <a:avLst/>
            </a:prstGeom>
          </p:spPr>
        </p:pic>
        <p:pic>
          <p:nvPicPr>
            <p:cNvPr id="353" name="Picture 352" descr="A white rectangular sign with black text&#10;&#10;Description automatically generated">
              <a:extLst>
                <a:ext uri="{FF2B5EF4-FFF2-40B4-BE49-F238E27FC236}">
                  <a16:creationId xmlns:a16="http://schemas.microsoft.com/office/drawing/2014/main" id="{50981231-82A4-121C-C3DB-718EE35F4CE1}"/>
                </a:ext>
              </a:extLst>
            </p:cNvPr>
            <p:cNvPicPr>
              <a:picLocks noChangeAspect="1"/>
            </p:cNvPicPr>
            <p:nvPr/>
          </p:nvPicPr>
          <p:blipFill>
            <a:blip r:embed="rId79"/>
            <a:stretch>
              <a:fillRect/>
            </a:stretch>
          </p:blipFill>
          <p:spPr>
            <a:xfrm>
              <a:off x="5756427" y="1554197"/>
              <a:ext cx="442389" cy="442389"/>
            </a:xfrm>
            <a:prstGeom prst="rect">
              <a:avLst/>
            </a:prstGeom>
          </p:spPr>
        </p:pic>
        <p:pic>
          <p:nvPicPr>
            <p:cNvPr id="354" name="Picture 353" descr="A black background with colorful text&#10;&#10;Description automatically generated">
              <a:extLst>
                <a:ext uri="{FF2B5EF4-FFF2-40B4-BE49-F238E27FC236}">
                  <a16:creationId xmlns:a16="http://schemas.microsoft.com/office/drawing/2014/main" id="{E78B26C9-498D-3110-2431-225CC2F746A8}"/>
                </a:ext>
              </a:extLst>
            </p:cNvPr>
            <p:cNvPicPr>
              <a:picLocks noChangeAspect="1"/>
            </p:cNvPicPr>
            <p:nvPr/>
          </p:nvPicPr>
          <p:blipFill>
            <a:blip r:embed="rId80"/>
            <a:stretch>
              <a:fillRect/>
            </a:stretch>
          </p:blipFill>
          <p:spPr>
            <a:xfrm>
              <a:off x="6324615" y="1554197"/>
              <a:ext cx="442389" cy="442389"/>
            </a:xfrm>
            <a:prstGeom prst="rect">
              <a:avLst/>
            </a:prstGeom>
          </p:spPr>
        </p:pic>
        <p:pic>
          <p:nvPicPr>
            <p:cNvPr id="355" name="Picture 354" descr="A blue and green logo&#10;&#10;Description automatically generated">
              <a:extLst>
                <a:ext uri="{FF2B5EF4-FFF2-40B4-BE49-F238E27FC236}">
                  <a16:creationId xmlns:a16="http://schemas.microsoft.com/office/drawing/2014/main" id="{0ECFB7EB-C0CC-C7B4-298E-EADE5E1EB78F}"/>
                </a:ext>
              </a:extLst>
            </p:cNvPr>
            <p:cNvPicPr>
              <a:picLocks noChangeAspect="1"/>
            </p:cNvPicPr>
            <p:nvPr/>
          </p:nvPicPr>
          <p:blipFill>
            <a:blip r:embed="rId81"/>
            <a:stretch>
              <a:fillRect/>
            </a:stretch>
          </p:blipFill>
          <p:spPr>
            <a:xfrm>
              <a:off x="5761888" y="2410591"/>
              <a:ext cx="435713" cy="435713"/>
            </a:xfrm>
            <a:prstGeom prst="rect">
              <a:avLst/>
            </a:prstGeom>
          </p:spPr>
        </p:pic>
        <p:pic>
          <p:nvPicPr>
            <p:cNvPr id="356" name="Picture 355" descr="A black background with blue text&#10;&#10;Description automatically generated">
              <a:extLst>
                <a:ext uri="{FF2B5EF4-FFF2-40B4-BE49-F238E27FC236}">
                  <a16:creationId xmlns:a16="http://schemas.microsoft.com/office/drawing/2014/main" id="{53292D75-3D5A-A03B-C47A-063C06172DB8}"/>
                </a:ext>
              </a:extLst>
            </p:cNvPr>
            <p:cNvPicPr>
              <a:picLocks noChangeAspect="1"/>
            </p:cNvPicPr>
            <p:nvPr/>
          </p:nvPicPr>
          <p:blipFill>
            <a:blip r:embed="rId82"/>
            <a:stretch>
              <a:fillRect/>
            </a:stretch>
          </p:blipFill>
          <p:spPr>
            <a:xfrm>
              <a:off x="6892803" y="2021708"/>
              <a:ext cx="435713" cy="435713"/>
            </a:xfrm>
            <a:prstGeom prst="rect">
              <a:avLst/>
            </a:prstGeom>
          </p:spPr>
        </p:pic>
        <p:pic>
          <p:nvPicPr>
            <p:cNvPr id="357" name="Picture 356" descr="A black and white logo&#10;&#10;Description automatically generated">
              <a:extLst>
                <a:ext uri="{FF2B5EF4-FFF2-40B4-BE49-F238E27FC236}">
                  <a16:creationId xmlns:a16="http://schemas.microsoft.com/office/drawing/2014/main" id="{833282F1-07B5-F9D2-5ADB-3F8D16311CE4}"/>
                </a:ext>
              </a:extLst>
            </p:cNvPr>
            <p:cNvPicPr>
              <a:picLocks noChangeAspect="1"/>
            </p:cNvPicPr>
            <p:nvPr/>
          </p:nvPicPr>
          <p:blipFill>
            <a:blip r:embed="rId83"/>
            <a:stretch>
              <a:fillRect/>
            </a:stretch>
          </p:blipFill>
          <p:spPr>
            <a:xfrm>
              <a:off x="5756499" y="2817868"/>
              <a:ext cx="442389" cy="442389"/>
            </a:xfrm>
            <a:prstGeom prst="rect">
              <a:avLst/>
            </a:prstGeom>
          </p:spPr>
        </p:pic>
        <p:pic>
          <p:nvPicPr>
            <p:cNvPr id="358" name="Picture 357" descr="A black background with red and blue text&#10;&#10;Description automatically generated">
              <a:extLst>
                <a:ext uri="{FF2B5EF4-FFF2-40B4-BE49-F238E27FC236}">
                  <a16:creationId xmlns:a16="http://schemas.microsoft.com/office/drawing/2014/main" id="{5DE532F9-E842-6F0A-EC98-D58AA09EF96A}"/>
                </a:ext>
              </a:extLst>
            </p:cNvPr>
            <p:cNvPicPr>
              <a:picLocks noChangeAspect="1"/>
            </p:cNvPicPr>
            <p:nvPr/>
          </p:nvPicPr>
          <p:blipFill>
            <a:blip r:embed="rId84"/>
            <a:stretch>
              <a:fillRect/>
            </a:stretch>
          </p:blipFill>
          <p:spPr>
            <a:xfrm>
              <a:off x="6325050" y="2817868"/>
              <a:ext cx="442389" cy="442389"/>
            </a:xfrm>
            <a:prstGeom prst="rect">
              <a:avLst/>
            </a:prstGeom>
          </p:spPr>
        </p:pic>
        <p:pic>
          <p:nvPicPr>
            <p:cNvPr id="361" name="Picture 360" descr="A logo with a red face and blue text&#10;&#10;Description automatically generated">
              <a:extLst>
                <a:ext uri="{FF2B5EF4-FFF2-40B4-BE49-F238E27FC236}">
                  <a16:creationId xmlns:a16="http://schemas.microsoft.com/office/drawing/2014/main" id="{F90F707A-2F7B-8FE7-0B15-2247F06FD702}"/>
                </a:ext>
              </a:extLst>
            </p:cNvPr>
            <p:cNvPicPr>
              <a:picLocks noChangeAspect="1"/>
            </p:cNvPicPr>
            <p:nvPr/>
          </p:nvPicPr>
          <p:blipFill>
            <a:blip r:embed="rId85"/>
            <a:stretch>
              <a:fillRect/>
            </a:stretch>
          </p:blipFill>
          <p:spPr>
            <a:xfrm>
              <a:off x="6324006" y="2410591"/>
              <a:ext cx="442388" cy="442388"/>
            </a:xfrm>
            <a:prstGeom prst="rect">
              <a:avLst/>
            </a:prstGeom>
          </p:spPr>
        </p:pic>
        <p:pic>
          <p:nvPicPr>
            <p:cNvPr id="363" name="Picture 6" descr="PriyoShop is the on-demand B2B marketplace in Bangladesh that empowers retailers by connecting them directly to suppliers to fix the fragmented supply chain.">
              <a:extLst>
                <a:ext uri="{FF2B5EF4-FFF2-40B4-BE49-F238E27FC236}">
                  <a16:creationId xmlns:a16="http://schemas.microsoft.com/office/drawing/2014/main" id="{749C5853-6F3A-5FC7-D758-F024D66AF3FD}"/>
                </a:ext>
              </a:extLst>
            </p:cNvPr>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5767354" y="2021708"/>
              <a:ext cx="435713" cy="435713"/>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8" descr="Taiwan FanRuan Co, Ltd founded in 2016, is a Chinese professional provider of big data BI and analytics platforms. Focused on the field of business intelligence and data analytics, we are dedicated to offering a comprehensive business intelligence so">
              <a:extLst>
                <a:ext uri="{FF2B5EF4-FFF2-40B4-BE49-F238E27FC236}">
                  <a16:creationId xmlns:a16="http://schemas.microsoft.com/office/drawing/2014/main" id="{FD3859BF-50FA-15E9-102C-815F631EFF8A}"/>
                </a:ext>
              </a:extLst>
            </p:cNvPr>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892803" y="2410591"/>
              <a:ext cx="435713" cy="435713"/>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10" descr="Filum.ai is an Experience Management Platform powered by GenAI. Filum.ai provides a customer experience management platform that helps businesses consolidate customer data across every touch point, and proactively listen to deeply understand customer">
              <a:extLst>
                <a:ext uri="{FF2B5EF4-FFF2-40B4-BE49-F238E27FC236}">
                  <a16:creationId xmlns:a16="http://schemas.microsoft.com/office/drawing/2014/main" id="{9CB634A3-3DE4-89D4-BD6B-1CA565F38E07}"/>
                </a:ext>
              </a:extLst>
            </p:cNvPr>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7447689" y="2410591"/>
              <a:ext cx="442389" cy="442389"/>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12" descr="Alun's innovative technology is a combination of artificial intelligence (AI) and music psychology to create personalized music that aims to help relaxation, focus and fitness.">
              <a:extLst>
                <a:ext uri="{FF2B5EF4-FFF2-40B4-BE49-F238E27FC236}">
                  <a16:creationId xmlns:a16="http://schemas.microsoft.com/office/drawing/2014/main" id="{8B5F14D6-2BA1-C00D-0903-77A8C8F9CF8A}"/>
                </a:ext>
              </a:extLst>
            </p:cNvPr>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8013513" y="1181597"/>
              <a:ext cx="437322" cy="437322"/>
            </a:xfrm>
            <a:prstGeom prst="rect">
              <a:avLst/>
            </a:prstGeom>
            <a:noFill/>
            <a:extLst>
              <a:ext uri="{909E8E84-426E-40DD-AFC4-6F175D3DCCD1}">
                <a14:hiddenFill xmlns:a14="http://schemas.microsoft.com/office/drawing/2010/main">
                  <a:solidFill>
                    <a:srgbClr val="FFFFFF"/>
                  </a:solidFill>
                </a14:hiddenFill>
              </a:ext>
            </a:extLst>
          </p:spPr>
        </p:pic>
        <p:pic>
          <p:nvPicPr>
            <p:cNvPr id="373" name="Picture 26" descr="Xendit is a financial technology company from Indonesia that provides payment solutions and simplifies the payment process for businesses in Indonesia, the Philippines and Southeast Asia, from MSMEs, startups, e-commerce to large corporations. Xendit">
              <a:extLst>
                <a:ext uri="{FF2B5EF4-FFF2-40B4-BE49-F238E27FC236}">
                  <a16:creationId xmlns:a16="http://schemas.microsoft.com/office/drawing/2014/main" id="{7A4727B5-51CB-565F-0995-EB63C0579DCE}"/>
                </a:ext>
              </a:extLst>
            </p:cNvPr>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3513009" y="1166334"/>
              <a:ext cx="437321" cy="437321"/>
            </a:xfrm>
            <a:prstGeom prst="rect">
              <a:avLst/>
            </a:prstGeom>
            <a:noFill/>
            <a:extLst>
              <a:ext uri="{909E8E84-426E-40DD-AFC4-6F175D3DCCD1}">
                <a14:hiddenFill xmlns:a14="http://schemas.microsoft.com/office/drawing/2010/main">
                  <a:solidFill>
                    <a:srgbClr val="FFFFFF"/>
                  </a:solidFill>
                </a14:hiddenFill>
              </a:ext>
            </a:extLst>
          </p:spPr>
        </p:pic>
      </p:grpSp>
      <p:sp>
        <p:nvSpPr>
          <p:cNvPr id="375" name="object 28">
            <a:extLst>
              <a:ext uri="{FF2B5EF4-FFF2-40B4-BE49-F238E27FC236}">
                <a16:creationId xmlns:a16="http://schemas.microsoft.com/office/drawing/2014/main" id="{F743E509-F4E4-289F-7FD9-6FAE1B694184}"/>
              </a:ext>
            </a:extLst>
          </p:cNvPr>
          <p:cNvSpPr txBox="1"/>
          <p:nvPr/>
        </p:nvSpPr>
        <p:spPr>
          <a:xfrm>
            <a:off x="3752684" y="3446741"/>
            <a:ext cx="1355617" cy="165685"/>
          </a:xfrm>
          <a:prstGeom prst="rect">
            <a:avLst/>
          </a:prstGeom>
        </p:spPr>
        <p:txBody>
          <a:bodyPr vert="horz" wrap="square" lIns="0" tIns="10795" rIns="0" bIns="0" rtlCol="0">
            <a:spAutoFit/>
          </a:bodyPr>
          <a:lstStyle/>
          <a:p>
            <a:pPr marL="635" algn="ctr">
              <a:lnSpc>
                <a:spcPct val="100000"/>
              </a:lnSpc>
            </a:pPr>
            <a:r>
              <a:rPr lang="en-US" sz="1100" b="1" spc="-15">
                <a:solidFill>
                  <a:schemeClr val="tx1"/>
                </a:solidFill>
                <a:latin typeface="Montserrat" pitchFamily="2" charset="77"/>
                <a:cs typeface="Verdana"/>
              </a:rPr>
              <a:t>Partners</a:t>
            </a:r>
            <a:endParaRPr sz="1100">
              <a:solidFill>
                <a:schemeClr val="tx1"/>
              </a:solidFill>
              <a:latin typeface="Montserrat" pitchFamily="2" charset="77"/>
              <a:cs typeface="Verdana"/>
            </a:endParaRPr>
          </a:p>
        </p:txBody>
      </p:sp>
    </p:spTree>
    <p:extLst>
      <p:ext uri="{BB962C8B-B14F-4D97-AF65-F5344CB8AC3E}">
        <p14:creationId xmlns:p14="http://schemas.microsoft.com/office/powerpoint/2010/main" val="234902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pSp>
        <p:nvGrpSpPr>
          <p:cNvPr id="5" name="Group 4">
            <a:extLst>
              <a:ext uri="{FF2B5EF4-FFF2-40B4-BE49-F238E27FC236}">
                <a16:creationId xmlns:a16="http://schemas.microsoft.com/office/drawing/2014/main" id="{F551B0FC-B3E4-7FCD-577C-F0040752B054}"/>
              </a:ext>
            </a:extLst>
          </p:cNvPr>
          <p:cNvGrpSpPr/>
          <p:nvPr/>
        </p:nvGrpSpPr>
        <p:grpSpPr>
          <a:xfrm>
            <a:off x="123074" y="44430"/>
            <a:ext cx="3724719" cy="388854"/>
            <a:chOff x="123074" y="44430"/>
            <a:chExt cx="3724719" cy="388854"/>
          </a:xfrm>
        </p:grpSpPr>
        <p:pic>
          <p:nvPicPr>
            <p:cNvPr id="6" name="Picture 5">
              <a:extLst>
                <a:ext uri="{FF2B5EF4-FFF2-40B4-BE49-F238E27FC236}">
                  <a16:creationId xmlns:a16="http://schemas.microsoft.com/office/drawing/2014/main" id="{0F420FB8-B0EF-A923-E79C-D0A426543C0A}"/>
                </a:ext>
              </a:extLst>
            </p:cNvPr>
            <p:cNvPicPr>
              <a:picLocks noChangeAspect="1"/>
            </p:cNvPicPr>
            <p:nvPr/>
          </p:nvPicPr>
          <p:blipFill>
            <a:blip r:embed="rId3"/>
            <a:srcRect/>
            <a:stretch/>
          </p:blipFill>
          <p:spPr>
            <a:xfrm>
              <a:off x="123074" y="44430"/>
              <a:ext cx="895190" cy="358076"/>
            </a:xfrm>
            <a:prstGeom prst="rect">
              <a:avLst/>
            </a:prstGeom>
          </p:spPr>
        </p:pic>
        <p:cxnSp>
          <p:nvCxnSpPr>
            <p:cNvPr id="7" name="Straight Connector 6">
              <a:extLst>
                <a:ext uri="{FF2B5EF4-FFF2-40B4-BE49-F238E27FC236}">
                  <a16:creationId xmlns:a16="http://schemas.microsoft.com/office/drawing/2014/main" id="{FC8AE18F-9E00-2F43-9DC4-1A1DEF2EA805}"/>
                </a:ext>
              </a:extLst>
            </p:cNvPr>
            <p:cNvCxnSpPr>
              <a:cxnSpLocks/>
            </p:cNvCxnSpPr>
            <p:nvPr/>
          </p:nvCxnSpPr>
          <p:spPr>
            <a:xfrm>
              <a:off x="1273943" y="44430"/>
              <a:ext cx="0" cy="388854"/>
            </a:xfrm>
            <a:prstGeom prst="line">
              <a:avLst/>
            </a:prstGeom>
          </p:spPr>
          <p:style>
            <a:lnRef idx="1">
              <a:schemeClr val="accent2"/>
            </a:lnRef>
            <a:fillRef idx="0">
              <a:schemeClr val="accent2"/>
            </a:fillRef>
            <a:effectRef idx="0">
              <a:schemeClr val="accent2"/>
            </a:effectRef>
            <a:fontRef idx="minor">
              <a:schemeClr val="tx1"/>
            </a:fontRef>
          </p:style>
        </p:cxnSp>
        <p:sp>
          <p:nvSpPr>
            <p:cNvPr id="9" name="Title 2">
              <a:extLst>
                <a:ext uri="{FF2B5EF4-FFF2-40B4-BE49-F238E27FC236}">
                  <a16:creationId xmlns:a16="http://schemas.microsoft.com/office/drawing/2014/main" id="{26B841CA-E1E1-C03D-5FEB-9C10522671F6}"/>
                </a:ext>
              </a:extLst>
            </p:cNvPr>
            <p:cNvSpPr txBox="1">
              <a:spLocks/>
            </p:cNvSpPr>
            <p:nvPr/>
          </p:nvSpPr>
          <p:spPr>
            <a:xfrm>
              <a:off x="1365364" y="88432"/>
              <a:ext cx="2482429" cy="270071"/>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a:latin typeface="Montserrat" pitchFamily="2" charset="77"/>
                </a:rPr>
                <a:t>Our Advocacy</a:t>
              </a:r>
            </a:p>
          </p:txBody>
        </p:sp>
      </p:grpSp>
      <p:grpSp>
        <p:nvGrpSpPr>
          <p:cNvPr id="44" name="Group 43">
            <a:extLst>
              <a:ext uri="{FF2B5EF4-FFF2-40B4-BE49-F238E27FC236}">
                <a16:creationId xmlns:a16="http://schemas.microsoft.com/office/drawing/2014/main" id="{CC874292-40E1-9A87-2FAC-49FD89FEEFC4}"/>
              </a:ext>
            </a:extLst>
          </p:cNvPr>
          <p:cNvGrpSpPr/>
          <p:nvPr/>
        </p:nvGrpSpPr>
        <p:grpSpPr>
          <a:xfrm>
            <a:off x="1835969" y="4412303"/>
            <a:ext cx="6780876" cy="642765"/>
            <a:chOff x="291115" y="749598"/>
            <a:chExt cx="6545410" cy="642765"/>
          </a:xfrm>
        </p:grpSpPr>
        <p:sp>
          <p:nvSpPr>
            <p:cNvPr id="45" name="TextBox 44">
              <a:extLst>
                <a:ext uri="{FF2B5EF4-FFF2-40B4-BE49-F238E27FC236}">
                  <a16:creationId xmlns:a16="http://schemas.microsoft.com/office/drawing/2014/main" id="{7A69F944-6EB5-DBE5-EA0E-121D3D0EF98B}"/>
                </a:ext>
              </a:extLst>
            </p:cNvPr>
            <p:cNvSpPr txBox="1"/>
            <p:nvPr/>
          </p:nvSpPr>
          <p:spPr>
            <a:xfrm>
              <a:off x="291116" y="749598"/>
              <a:ext cx="3647726" cy="246221"/>
            </a:xfrm>
            <a:prstGeom prst="rect">
              <a:avLst/>
            </a:prstGeom>
            <a:noFill/>
          </p:spPr>
          <p:txBody>
            <a:bodyPr wrap="square">
              <a:spAutoFit/>
            </a:bodyPr>
            <a:lstStyle/>
            <a:p>
              <a:pPr marL="4763" indent="-4763"/>
              <a:r>
                <a:rPr lang="en-US" sz="1000" b="1">
                  <a:solidFill>
                    <a:srgbClr val="0C3763"/>
                  </a:solidFill>
                  <a:latin typeface="Montserrat" pitchFamily="2" charset="77"/>
                  <a:ea typeface="Calibri" panose="020F0502020204030204" pitchFamily="34" charset="0"/>
                  <a:cs typeface="Calibri" panose="020F0502020204030204" pitchFamily="34" charset="0"/>
                </a:rPr>
                <a:t>IMDA Asia Tech x Singapore Summit AI Safety Panel</a:t>
              </a:r>
              <a:endParaRPr lang="en-ID" sz="1000">
                <a:latin typeface="Montserrat" pitchFamily="2" charset="77"/>
              </a:endParaRPr>
            </a:p>
          </p:txBody>
        </p:sp>
        <p:cxnSp>
          <p:nvCxnSpPr>
            <p:cNvPr id="46" name="Straight Connector 45">
              <a:extLst>
                <a:ext uri="{FF2B5EF4-FFF2-40B4-BE49-F238E27FC236}">
                  <a16:creationId xmlns:a16="http://schemas.microsoft.com/office/drawing/2014/main" id="{BF7596F1-31F0-0FE9-5B98-A0BB60492E00}"/>
                </a:ext>
              </a:extLst>
            </p:cNvPr>
            <p:cNvCxnSpPr>
              <a:cxnSpLocks/>
            </p:cNvCxnSpPr>
            <p:nvPr/>
          </p:nvCxnSpPr>
          <p:spPr>
            <a:xfrm flipV="1">
              <a:off x="359207" y="984262"/>
              <a:ext cx="6429421" cy="22871"/>
            </a:xfrm>
            <a:prstGeom prst="line">
              <a:avLst/>
            </a:prstGeom>
            <a:ln w="28575">
              <a:solidFill>
                <a:srgbClr val="053762"/>
              </a:solidFill>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4AFCE016-FC47-8E18-8730-2E7403E0FFFC}"/>
                </a:ext>
              </a:extLst>
            </p:cNvPr>
            <p:cNvSpPr txBox="1"/>
            <p:nvPr/>
          </p:nvSpPr>
          <p:spPr>
            <a:xfrm>
              <a:off x="291115" y="1023031"/>
              <a:ext cx="6497513" cy="369332"/>
            </a:xfrm>
            <a:prstGeom prst="rect">
              <a:avLst/>
            </a:prstGeom>
            <a:noFill/>
          </p:spPr>
          <p:txBody>
            <a:bodyPr wrap="square">
              <a:spAutoFit/>
            </a:bodyPr>
            <a:lstStyle/>
            <a:p>
              <a:pPr algn="just"/>
              <a:r>
                <a:rPr lang="en-US" sz="900">
                  <a:solidFill>
                    <a:srgbClr val="053762"/>
                  </a:solidFill>
                  <a:latin typeface="Montserrat" pitchFamily="2" charset="77"/>
                </a:rPr>
                <a:t>DPA member Eugene Cheah of Recursal.AI provided perspectives on AI safety for startups in the Asia-Pacific region. alongside the Singapore Government’s AI Verify Foundation and AI SG.</a:t>
              </a:r>
            </a:p>
          </p:txBody>
        </p:sp>
        <p:sp>
          <p:nvSpPr>
            <p:cNvPr id="48" name="TextBox 47">
              <a:extLst>
                <a:ext uri="{FF2B5EF4-FFF2-40B4-BE49-F238E27FC236}">
                  <a16:creationId xmlns:a16="http://schemas.microsoft.com/office/drawing/2014/main" id="{008132C9-B273-9994-572B-0D46B0922B11}"/>
                </a:ext>
              </a:extLst>
            </p:cNvPr>
            <p:cNvSpPr txBox="1"/>
            <p:nvPr/>
          </p:nvSpPr>
          <p:spPr>
            <a:xfrm>
              <a:off x="5750974" y="749598"/>
              <a:ext cx="1085551" cy="261610"/>
            </a:xfrm>
            <a:prstGeom prst="rect">
              <a:avLst/>
            </a:prstGeom>
            <a:noFill/>
          </p:spPr>
          <p:txBody>
            <a:bodyPr wrap="square">
              <a:spAutoFit/>
            </a:bodyPr>
            <a:lstStyle/>
            <a:p>
              <a:pPr algn="r"/>
              <a:r>
                <a:rPr lang="en-US" sz="1100">
                  <a:solidFill>
                    <a:srgbClr val="0C3763"/>
                  </a:solidFill>
                  <a:latin typeface="Montserrat" pitchFamily="2" charset="77"/>
                  <a:ea typeface="Calibri" panose="020F0502020204030204" pitchFamily="34" charset="0"/>
                  <a:cs typeface="Calibri" panose="020F0502020204030204" pitchFamily="34" charset="0"/>
                </a:rPr>
                <a:t>MAY 2024</a:t>
              </a:r>
              <a:endParaRPr lang="en-US" sz="1100"/>
            </a:p>
          </p:txBody>
        </p:sp>
      </p:grpSp>
      <p:grpSp>
        <p:nvGrpSpPr>
          <p:cNvPr id="17" name="Group 16">
            <a:extLst>
              <a:ext uri="{FF2B5EF4-FFF2-40B4-BE49-F238E27FC236}">
                <a16:creationId xmlns:a16="http://schemas.microsoft.com/office/drawing/2014/main" id="{40CE41C1-076B-7698-A1D5-99BF93B8F0A6}"/>
              </a:ext>
            </a:extLst>
          </p:cNvPr>
          <p:cNvGrpSpPr/>
          <p:nvPr/>
        </p:nvGrpSpPr>
        <p:grpSpPr>
          <a:xfrm>
            <a:off x="1836459" y="3844965"/>
            <a:ext cx="6780876" cy="642765"/>
            <a:chOff x="291115" y="749598"/>
            <a:chExt cx="6545410" cy="642765"/>
          </a:xfrm>
        </p:grpSpPr>
        <p:sp>
          <p:nvSpPr>
            <p:cNvPr id="18" name="TextBox 17">
              <a:extLst>
                <a:ext uri="{FF2B5EF4-FFF2-40B4-BE49-F238E27FC236}">
                  <a16:creationId xmlns:a16="http://schemas.microsoft.com/office/drawing/2014/main" id="{73C58D48-B03A-7EFE-B6A7-98D8AF529CF1}"/>
                </a:ext>
              </a:extLst>
            </p:cNvPr>
            <p:cNvSpPr txBox="1"/>
            <p:nvPr/>
          </p:nvSpPr>
          <p:spPr>
            <a:xfrm>
              <a:off x="291116" y="749598"/>
              <a:ext cx="3647726" cy="246221"/>
            </a:xfrm>
            <a:prstGeom prst="rect">
              <a:avLst/>
            </a:prstGeom>
            <a:noFill/>
          </p:spPr>
          <p:txBody>
            <a:bodyPr wrap="square">
              <a:spAutoFit/>
            </a:bodyPr>
            <a:lstStyle/>
            <a:p>
              <a:pPr marL="4763" indent="-4763"/>
              <a:r>
                <a:rPr lang="en-US" sz="1000" b="1">
                  <a:solidFill>
                    <a:srgbClr val="0C3763"/>
                  </a:solidFill>
                  <a:latin typeface="Montserrat" pitchFamily="2" charset="77"/>
                  <a:ea typeface="Calibri" panose="020F0502020204030204" pitchFamily="34" charset="0"/>
                  <a:cs typeface="Calibri" panose="020F0502020204030204" pitchFamily="34" charset="0"/>
                </a:rPr>
                <a:t>WTO Public Forum 2024</a:t>
              </a:r>
              <a:endParaRPr lang="en-ID" sz="1000">
                <a:latin typeface="Montserrat" pitchFamily="2" charset="77"/>
              </a:endParaRPr>
            </a:p>
          </p:txBody>
        </p:sp>
        <p:cxnSp>
          <p:nvCxnSpPr>
            <p:cNvPr id="19" name="Straight Connector 18">
              <a:extLst>
                <a:ext uri="{FF2B5EF4-FFF2-40B4-BE49-F238E27FC236}">
                  <a16:creationId xmlns:a16="http://schemas.microsoft.com/office/drawing/2014/main" id="{C6BE48F3-CD08-3669-AE2A-4B3D9FA29640}"/>
                </a:ext>
              </a:extLst>
            </p:cNvPr>
            <p:cNvCxnSpPr>
              <a:cxnSpLocks/>
            </p:cNvCxnSpPr>
            <p:nvPr/>
          </p:nvCxnSpPr>
          <p:spPr>
            <a:xfrm flipV="1">
              <a:off x="359207" y="984262"/>
              <a:ext cx="6429421" cy="22871"/>
            </a:xfrm>
            <a:prstGeom prst="line">
              <a:avLst/>
            </a:prstGeom>
            <a:ln w="28575">
              <a:solidFill>
                <a:srgbClr val="053762"/>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13381AA-7E2D-E2AF-6C42-A1DFE6304B3D}"/>
                </a:ext>
              </a:extLst>
            </p:cNvPr>
            <p:cNvSpPr txBox="1"/>
            <p:nvPr/>
          </p:nvSpPr>
          <p:spPr>
            <a:xfrm>
              <a:off x="291115" y="1023031"/>
              <a:ext cx="6497513" cy="369332"/>
            </a:xfrm>
            <a:prstGeom prst="rect">
              <a:avLst/>
            </a:prstGeom>
            <a:noFill/>
          </p:spPr>
          <p:txBody>
            <a:bodyPr wrap="square">
              <a:spAutoFit/>
            </a:bodyPr>
            <a:lstStyle/>
            <a:p>
              <a:pPr algn="just"/>
              <a:r>
                <a:rPr lang="en-US" sz="900">
                  <a:solidFill>
                    <a:srgbClr val="053762"/>
                  </a:solidFill>
                  <a:latin typeface="Montserrat" pitchFamily="2" charset="77"/>
                </a:rPr>
                <a:t>The DPA hosted a panel at the WTO Public Forum 2023 in Geneva, Switzerland, addressing the impact of regional trade agreements in ASEAN on developments at the WTO and vice versa. </a:t>
              </a:r>
            </a:p>
          </p:txBody>
        </p:sp>
        <p:sp>
          <p:nvSpPr>
            <p:cNvPr id="21" name="TextBox 20">
              <a:extLst>
                <a:ext uri="{FF2B5EF4-FFF2-40B4-BE49-F238E27FC236}">
                  <a16:creationId xmlns:a16="http://schemas.microsoft.com/office/drawing/2014/main" id="{4B855502-32DD-872B-137B-04A1A3A01FE2}"/>
                </a:ext>
              </a:extLst>
            </p:cNvPr>
            <p:cNvSpPr txBox="1"/>
            <p:nvPr/>
          </p:nvSpPr>
          <p:spPr>
            <a:xfrm>
              <a:off x="5286470" y="749598"/>
              <a:ext cx="1550055" cy="261610"/>
            </a:xfrm>
            <a:prstGeom prst="rect">
              <a:avLst/>
            </a:prstGeom>
            <a:noFill/>
          </p:spPr>
          <p:txBody>
            <a:bodyPr wrap="square">
              <a:spAutoFit/>
            </a:bodyPr>
            <a:lstStyle/>
            <a:p>
              <a:pPr algn="r"/>
              <a:r>
                <a:rPr lang="en-US" sz="1100">
                  <a:solidFill>
                    <a:srgbClr val="0C3763"/>
                  </a:solidFill>
                  <a:latin typeface="Montserrat" pitchFamily="2" charset="77"/>
                  <a:ea typeface="Calibri" panose="020F0502020204030204" pitchFamily="34" charset="0"/>
                  <a:cs typeface="Calibri" panose="020F0502020204030204" pitchFamily="34" charset="0"/>
                </a:rPr>
                <a:t>SEP 2024</a:t>
              </a:r>
              <a:endParaRPr lang="en-US" sz="1100"/>
            </a:p>
          </p:txBody>
        </p:sp>
      </p:grpSp>
      <p:grpSp>
        <p:nvGrpSpPr>
          <p:cNvPr id="2" name="Group 1">
            <a:extLst>
              <a:ext uri="{FF2B5EF4-FFF2-40B4-BE49-F238E27FC236}">
                <a16:creationId xmlns:a16="http://schemas.microsoft.com/office/drawing/2014/main" id="{A5FF9940-AD2B-0FF9-1EF3-99578C56B001}"/>
              </a:ext>
            </a:extLst>
          </p:cNvPr>
          <p:cNvGrpSpPr/>
          <p:nvPr/>
        </p:nvGrpSpPr>
        <p:grpSpPr>
          <a:xfrm>
            <a:off x="1851929" y="2684961"/>
            <a:ext cx="6780876" cy="642765"/>
            <a:chOff x="291115" y="749598"/>
            <a:chExt cx="6545410" cy="642765"/>
          </a:xfrm>
        </p:grpSpPr>
        <p:sp>
          <p:nvSpPr>
            <p:cNvPr id="3" name="TextBox 2">
              <a:extLst>
                <a:ext uri="{FF2B5EF4-FFF2-40B4-BE49-F238E27FC236}">
                  <a16:creationId xmlns:a16="http://schemas.microsoft.com/office/drawing/2014/main" id="{B056BC91-7EF1-B30F-347F-09A100DC6F5B}"/>
                </a:ext>
              </a:extLst>
            </p:cNvPr>
            <p:cNvSpPr txBox="1"/>
            <p:nvPr/>
          </p:nvSpPr>
          <p:spPr>
            <a:xfrm>
              <a:off x="291115" y="749598"/>
              <a:ext cx="5773384" cy="246221"/>
            </a:xfrm>
            <a:prstGeom prst="rect">
              <a:avLst/>
            </a:prstGeom>
            <a:noFill/>
          </p:spPr>
          <p:txBody>
            <a:bodyPr wrap="square">
              <a:spAutoFit/>
            </a:bodyPr>
            <a:lstStyle/>
            <a:p>
              <a:pPr marL="4763" indent="-4763"/>
              <a:r>
                <a:rPr lang="en-US" sz="1000" b="1">
                  <a:solidFill>
                    <a:srgbClr val="0C3763"/>
                  </a:solidFill>
                  <a:latin typeface="Montserrat" pitchFamily="2" charset="77"/>
                  <a:ea typeface="Calibri" panose="020F0502020204030204" pitchFamily="34" charset="0"/>
                  <a:cs typeface="Calibri" panose="020F0502020204030204" pitchFamily="34" charset="0"/>
                </a:rPr>
                <a:t>DPA + </a:t>
              </a:r>
              <a:r>
                <a:rPr lang="en-US" sz="1000" b="1" err="1">
                  <a:solidFill>
                    <a:srgbClr val="0C3763"/>
                  </a:solidFill>
                  <a:latin typeface="Montserrat" pitchFamily="2" charset="77"/>
                  <a:ea typeface="Calibri" panose="020F0502020204030204" pitchFamily="34" charset="0"/>
                  <a:cs typeface="Calibri" panose="020F0502020204030204" pitchFamily="34" charset="0"/>
                </a:rPr>
                <a:t>iTNT</a:t>
              </a:r>
              <a:r>
                <a:rPr lang="en-US" sz="1000" b="1">
                  <a:solidFill>
                    <a:srgbClr val="0C3763"/>
                  </a:solidFill>
                  <a:latin typeface="Montserrat" pitchFamily="2" charset="77"/>
                  <a:ea typeface="Calibri" panose="020F0502020204030204" pitchFamily="34" charset="0"/>
                  <a:cs typeface="Calibri" panose="020F0502020204030204" pitchFamily="34" charset="0"/>
                </a:rPr>
                <a:t> Tech </a:t>
              </a:r>
              <a:r>
                <a:rPr lang="en-US" sz="1000" b="1" err="1">
                  <a:solidFill>
                    <a:srgbClr val="0C3763"/>
                  </a:solidFill>
                  <a:latin typeface="Montserrat" pitchFamily="2" charset="77"/>
                  <a:ea typeface="Calibri" panose="020F0502020204030204" pitchFamily="34" charset="0"/>
                  <a:cs typeface="Calibri" panose="020F0502020204030204" pitchFamily="34" charset="0"/>
                </a:rPr>
                <a:t>Munnetram</a:t>
              </a:r>
              <a:r>
                <a:rPr lang="en-US" sz="1000" b="1">
                  <a:solidFill>
                    <a:srgbClr val="0C3763"/>
                  </a:solidFill>
                  <a:latin typeface="Montserrat" pitchFamily="2" charset="77"/>
                  <a:ea typeface="Calibri" panose="020F0502020204030204" pitchFamily="34" charset="0"/>
                  <a:cs typeface="Calibri" panose="020F0502020204030204" pitchFamily="34" charset="0"/>
                </a:rPr>
                <a:t> Tamil Nadu</a:t>
              </a:r>
              <a:endParaRPr lang="en-ID" sz="1000">
                <a:latin typeface="Montserrat" pitchFamily="2" charset="77"/>
              </a:endParaRPr>
            </a:p>
          </p:txBody>
        </p:sp>
        <p:cxnSp>
          <p:nvCxnSpPr>
            <p:cNvPr id="10" name="Straight Connector 9">
              <a:extLst>
                <a:ext uri="{FF2B5EF4-FFF2-40B4-BE49-F238E27FC236}">
                  <a16:creationId xmlns:a16="http://schemas.microsoft.com/office/drawing/2014/main" id="{F63861CB-78C6-B02A-F265-19D5E32CE2A7}"/>
                </a:ext>
              </a:extLst>
            </p:cNvPr>
            <p:cNvCxnSpPr>
              <a:cxnSpLocks/>
            </p:cNvCxnSpPr>
            <p:nvPr/>
          </p:nvCxnSpPr>
          <p:spPr>
            <a:xfrm flipV="1">
              <a:off x="359207" y="984262"/>
              <a:ext cx="6429421" cy="22871"/>
            </a:xfrm>
            <a:prstGeom prst="line">
              <a:avLst/>
            </a:prstGeom>
            <a:ln w="28575">
              <a:solidFill>
                <a:srgbClr val="053762"/>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25C9A4C3-64E0-D63E-253F-068B3BD8606A}"/>
                </a:ext>
              </a:extLst>
            </p:cNvPr>
            <p:cNvSpPr txBox="1"/>
            <p:nvPr/>
          </p:nvSpPr>
          <p:spPr>
            <a:xfrm>
              <a:off x="291115" y="1023031"/>
              <a:ext cx="6497513" cy="369332"/>
            </a:xfrm>
            <a:prstGeom prst="rect">
              <a:avLst/>
            </a:prstGeom>
            <a:noFill/>
          </p:spPr>
          <p:txBody>
            <a:bodyPr wrap="square">
              <a:spAutoFit/>
            </a:bodyPr>
            <a:lstStyle/>
            <a:p>
              <a:pPr algn="just"/>
              <a:r>
                <a:rPr lang="en-US" sz="900">
                  <a:solidFill>
                    <a:srgbClr val="053762"/>
                  </a:solidFill>
                  <a:latin typeface="Montserrat" pitchFamily="2" charset="77"/>
                </a:rPr>
                <a:t>DPA organized an event that brought together thought leaders, innovators, and policymakers from Tamil Nadu’s IT and Public Health Departments to discuss the future of digital transformation in Tamil Nadu.</a:t>
              </a:r>
            </a:p>
          </p:txBody>
        </p:sp>
        <p:sp>
          <p:nvSpPr>
            <p:cNvPr id="38" name="TextBox 37">
              <a:extLst>
                <a:ext uri="{FF2B5EF4-FFF2-40B4-BE49-F238E27FC236}">
                  <a16:creationId xmlns:a16="http://schemas.microsoft.com/office/drawing/2014/main" id="{E510CAA2-7908-48E6-E15E-345D28F82F49}"/>
                </a:ext>
              </a:extLst>
            </p:cNvPr>
            <p:cNvSpPr txBox="1"/>
            <p:nvPr/>
          </p:nvSpPr>
          <p:spPr>
            <a:xfrm>
              <a:off x="5529532" y="749598"/>
              <a:ext cx="1306993" cy="261610"/>
            </a:xfrm>
            <a:prstGeom prst="rect">
              <a:avLst/>
            </a:prstGeom>
            <a:noFill/>
          </p:spPr>
          <p:txBody>
            <a:bodyPr wrap="square">
              <a:spAutoFit/>
            </a:bodyPr>
            <a:lstStyle/>
            <a:p>
              <a:pPr algn="r"/>
              <a:r>
                <a:rPr lang="en-US" sz="1100">
                  <a:solidFill>
                    <a:srgbClr val="0C3763"/>
                  </a:solidFill>
                  <a:latin typeface="Montserrat" pitchFamily="2" charset="77"/>
                  <a:ea typeface="Calibri" panose="020F0502020204030204" pitchFamily="34" charset="0"/>
                  <a:cs typeface="Calibri" panose="020F0502020204030204" pitchFamily="34" charset="0"/>
                </a:rPr>
                <a:t>NOV 2024</a:t>
              </a:r>
              <a:endParaRPr lang="en-US" sz="1100"/>
            </a:p>
          </p:txBody>
        </p:sp>
      </p:grpSp>
      <p:grpSp>
        <p:nvGrpSpPr>
          <p:cNvPr id="53" name="Group 52">
            <a:extLst>
              <a:ext uri="{FF2B5EF4-FFF2-40B4-BE49-F238E27FC236}">
                <a16:creationId xmlns:a16="http://schemas.microsoft.com/office/drawing/2014/main" id="{8F9287C2-5D08-2AC2-1C6C-E6F79817D966}"/>
              </a:ext>
            </a:extLst>
          </p:cNvPr>
          <p:cNvGrpSpPr/>
          <p:nvPr/>
        </p:nvGrpSpPr>
        <p:grpSpPr>
          <a:xfrm>
            <a:off x="1861770" y="2108262"/>
            <a:ext cx="6780876" cy="642765"/>
            <a:chOff x="291115" y="749598"/>
            <a:chExt cx="6545410" cy="642765"/>
          </a:xfrm>
        </p:grpSpPr>
        <p:sp>
          <p:nvSpPr>
            <p:cNvPr id="54" name="TextBox 53">
              <a:extLst>
                <a:ext uri="{FF2B5EF4-FFF2-40B4-BE49-F238E27FC236}">
                  <a16:creationId xmlns:a16="http://schemas.microsoft.com/office/drawing/2014/main" id="{52540C26-11E4-8DDA-C6A2-A2CCB6FB3E87}"/>
                </a:ext>
              </a:extLst>
            </p:cNvPr>
            <p:cNvSpPr txBox="1"/>
            <p:nvPr/>
          </p:nvSpPr>
          <p:spPr>
            <a:xfrm>
              <a:off x="291115" y="749598"/>
              <a:ext cx="5773384" cy="246221"/>
            </a:xfrm>
            <a:prstGeom prst="rect">
              <a:avLst/>
            </a:prstGeom>
            <a:noFill/>
          </p:spPr>
          <p:txBody>
            <a:bodyPr wrap="square">
              <a:spAutoFit/>
            </a:bodyPr>
            <a:lstStyle/>
            <a:p>
              <a:pPr marL="4763" indent="-4763"/>
              <a:r>
                <a:rPr lang="en-US" sz="1000" b="1">
                  <a:solidFill>
                    <a:srgbClr val="0C3763"/>
                  </a:solidFill>
                  <a:latin typeface="Montserrat" pitchFamily="2" charset="77"/>
                  <a:ea typeface="Calibri" panose="020F0502020204030204" pitchFamily="34" charset="0"/>
                  <a:cs typeface="Calibri" panose="020F0502020204030204" pitchFamily="34" charset="0"/>
                </a:rPr>
                <a:t>Korea National Assembly AI Seminar</a:t>
              </a:r>
              <a:endParaRPr lang="en-ID" sz="1000">
                <a:latin typeface="Montserrat" pitchFamily="2" charset="77"/>
              </a:endParaRPr>
            </a:p>
          </p:txBody>
        </p:sp>
        <p:cxnSp>
          <p:nvCxnSpPr>
            <p:cNvPr id="55" name="Straight Connector 54">
              <a:extLst>
                <a:ext uri="{FF2B5EF4-FFF2-40B4-BE49-F238E27FC236}">
                  <a16:creationId xmlns:a16="http://schemas.microsoft.com/office/drawing/2014/main" id="{A63FA833-294C-D4D0-D1AB-4A6D14B1792F}"/>
                </a:ext>
              </a:extLst>
            </p:cNvPr>
            <p:cNvCxnSpPr>
              <a:cxnSpLocks/>
            </p:cNvCxnSpPr>
            <p:nvPr/>
          </p:nvCxnSpPr>
          <p:spPr>
            <a:xfrm flipV="1">
              <a:off x="359207" y="984262"/>
              <a:ext cx="6429421" cy="22871"/>
            </a:xfrm>
            <a:prstGeom prst="line">
              <a:avLst/>
            </a:prstGeom>
            <a:ln w="28575">
              <a:solidFill>
                <a:srgbClr val="053762"/>
              </a:solidFill>
            </a:ln>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3662219B-872F-4CD0-90A2-15E4C9132D1D}"/>
                </a:ext>
              </a:extLst>
            </p:cNvPr>
            <p:cNvSpPr txBox="1"/>
            <p:nvPr/>
          </p:nvSpPr>
          <p:spPr>
            <a:xfrm>
              <a:off x="291115" y="1023031"/>
              <a:ext cx="6497513" cy="369332"/>
            </a:xfrm>
            <a:prstGeom prst="rect">
              <a:avLst/>
            </a:prstGeom>
            <a:noFill/>
          </p:spPr>
          <p:txBody>
            <a:bodyPr wrap="square" lIns="91440" tIns="45720" rIns="91440" bIns="45720" anchor="t">
              <a:spAutoFit/>
            </a:bodyPr>
            <a:lstStyle/>
            <a:p>
              <a:pPr algn="just"/>
              <a:r>
                <a:rPr lang="en-US" sz="900">
                  <a:solidFill>
                    <a:srgbClr val="053762"/>
                  </a:solidFill>
                  <a:latin typeface="Montserrat"/>
                </a:rPr>
                <a:t>The DPA secretariat in Korea presented an in-depth interview conducted with market research firm </a:t>
              </a:r>
              <a:r>
                <a:rPr lang="en-US" sz="900" err="1">
                  <a:solidFill>
                    <a:srgbClr val="053762"/>
                  </a:solidFill>
                  <a:latin typeface="Montserrat"/>
                </a:rPr>
                <a:t>Embrain</a:t>
              </a:r>
              <a:r>
                <a:rPr lang="en-US" sz="900">
                  <a:solidFill>
                    <a:srgbClr val="053762"/>
                  </a:solidFill>
                  <a:latin typeface="Montserrat"/>
                </a:rPr>
                <a:t> on the perspectives of startups regarding the evolving role of digital regulation in Korea’s AI industry development.</a:t>
              </a:r>
            </a:p>
          </p:txBody>
        </p:sp>
        <p:sp>
          <p:nvSpPr>
            <p:cNvPr id="57" name="TextBox 56">
              <a:extLst>
                <a:ext uri="{FF2B5EF4-FFF2-40B4-BE49-F238E27FC236}">
                  <a16:creationId xmlns:a16="http://schemas.microsoft.com/office/drawing/2014/main" id="{45A63256-5697-49DE-97F2-3FA75007F46F}"/>
                </a:ext>
              </a:extLst>
            </p:cNvPr>
            <p:cNvSpPr txBox="1"/>
            <p:nvPr/>
          </p:nvSpPr>
          <p:spPr>
            <a:xfrm>
              <a:off x="5529532" y="749598"/>
              <a:ext cx="1306993" cy="261610"/>
            </a:xfrm>
            <a:prstGeom prst="rect">
              <a:avLst/>
            </a:prstGeom>
            <a:noFill/>
          </p:spPr>
          <p:txBody>
            <a:bodyPr wrap="square">
              <a:spAutoFit/>
            </a:bodyPr>
            <a:lstStyle/>
            <a:p>
              <a:pPr algn="r"/>
              <a:r>
                <a:rPr lang="en-US" sz="1100">
                  <a:solidFill>
                    <a:srgbClr val="0C3763"/>
                  </a:solidFill>
                  <a:latin typeface="Montserrat" pitchFamily="2" charset="77"/>
                  <a:ea typeface="Calibri" panose="020F0502020204030204" pitchFamily="34" charset="0"/>
                  <a:cs typeface="Calibri" panose="020F0502020204030204" pitchFamily="34" charset="0"/>
                </a:rPr>
                <a:t>NOV 2024</a:t>
              </a:r>
              <a:endParaRPr lang="en-US" sz="1100"/>
            </a:p>
          </p:txBody>
        </p:sp>
      </p:grpSp>
      <p:grpSp>
        <p:nvGrpSpPr>
          <p:cNvPr id="1025" name="Group 1024">
            <a:extLst>
              <a:ext uri="{FF2B5EF4-FFF2-40B4-BE49-F238E27FC236}">
                <a16:creationId xmlns:a16="http://schemas.microsoft.com/office/drawing/2014/main" id="{2F03F244-AC73-B3F0-B834-D971A9D1C632}"/>
              </a:ext>
            </a:extLst>
          </p:cNvPr>
          <p:cNvGrpSpPr/>
          <p:nvPr/>
        </p:nvGrpSpPr>
        <p:grpSpPr>
          <a:xfrm>
            <a:off x="1846430" y="3255837"/>
            <a:ext cx="6780876" cy="642765"/>
            <a:chOff x="291115" y="749598"/>
            <a:chExt cx="6545410" cy="642765"/>
          </a:xfrm>
        </p:grpSpPr>
        <p:sp>
          <p:nvSpPr>
            <p:cNvPr id="1027" name="TextBox 1026">
              <a:extLst>
                <a:ext uri="{FF2B5EF4-FFF2-40B4-BE49-F238E27FC236}">
                  <a16:creationId xmlns:a16="http://schemas.microsoft.com/office/drawing/2014/main" id="{0209BA17-D07A-341C-C56B-DF7FFE734ABD}"/>
                </a:ext>
              </a:extLst>
            </p:cNvPr>
            <p:cNvSpPr txBox="1"/>
            <p:nvPr/>
          </p:nvSpPr>
          <p:spPr>
            <a:xfrm>
              <a:off x="291115" y="749598"/>
              <a:ext cx="5773384" cy="246221"/>
            </a:xfrm>
            <a:prstGeom prst="rect">
              <a:avLst/>
            </a:prstGeom>
            <a:noFill/>
          </p:spPr>
          <p:txBody>
            <a:bodyPr wrap="square">
              <a:spAutoFit/>
            </a:bodyPr>
            <a:lstStyle/>
            <a:p>
              <a:pPr marL="4763" indent="-4763"/>
              <a:r>
                <a:rPr lang="en-US" sz="1000" b="1">
                  <a:solidFill>
                    <a:srgbClr val="0C3763"/>
                  </a:solidFill>
                  <a:latin typeface="Montserrat" pitchFamily="2" charset="77"/>
                  <a:ea typeface="Calibri" panose="020F0502020204030204" pitchFamily="34" charset="0"/>
                  <a:cs typeface="Calibri" panose="020F0502020204030204" pitchFamily="34" charset="0"/>
                </a:rPr>
                <a:t>AI x ADB Panel on AI and Economic Growth</a:t>
              </a:r>
              <a:endParaRPr lang="en-ID" sz="1000">
                <a:latin typeface="Montserrat" pitchFamily="2" charset="77"/>
              </a:endParaRPr>
            </a:p>
          </p:txBody>
        </p:sp>
        <p:cxnSp>
          <p:nvCxnSpPr>
            <p:cNvPr id="1028" name="Straight Connector 1027">
              <a:extLst>
                <a:ext uri="{FF2B5EF4-FFF2-40B4-BE49-F238E27FC236}">
                  <a16:creationId xmlns:a16="http://schemas.microsoft.com/office/drawing/2014/main" id="{065EDCB1-D54F-95DA-42D4-969BC634990C}"/>
                </a:ext>
              </a:extLst>
            </p:cNvPr>
            <p:cNvCxnSpPr>
              <a:cxnSpLocks/>
            </p:cNvCxnSpPr>
            <p:nvPr/>
          </p:nvCxnSpPr>
          <p:spPr>
            <a:xfrm flipV="1">
              <a:off x="359207" y="984262"/>
              <a:ext cx="6429421" cy="22871"/>
            </a:xfrm>
            <a:prstGeom prst="line">
              <a:avLst/>
            </a:prstGeom>
            <a:ln w="28575">
              <a:solidFill>
                <a:srgbClr val="053762"/>
              </a:solidFill>
            </a:ln>
          </p:spPr>
          <p:style>
            <a:lnRef idx="1">
              <a:schemeClr val="dk1"/>
            </a:lnRef>
            <a:fillRef idx="0">
              <a:schemeClr val="dk1"/>
            </a:fillRef>
            <a:effectRef idx="0">
              <a:schemeClr val="dk1"/>
            </a:effectRef>
            <a:fontRef idx="minor">
              <a:schemeClr val="tx1"/>
            </a:fontRef>
          </p:style>
        </p:cxnSp>
        <p:sp>
          <p:nvSpPr>
            <p:cNvPr id="1029" name="TextBox 1028">
              <a:extLst>
                <a:ext uri="{FF2B5EF4-FFF2-40B4-BE49-F238E27FC236}">
                  <a16:creationId xmlns:a16="http://schemas.microsoft.com/office/drawing/2014/main" id="{5DF47928-347A-3029-7CD9-685AB0E56605}"/>
                </a:ext>
              </a:extLst>
            </p:cNvPr>
            <p:cNvSpPr txBox="1"/>
            <p:nvPr/>
          </p:nvSpPr>
          <p:spPr>
            <a:xfrm>
              <a:off x="291115" y="1023031"/>
              <a:ext cx="6497513" cy="369332"/>
            </a:xfrm>
            <a:prstGeom prst="rect">
              <a:avLst/>
            </a:prstGeom>
            <a:noFill/>
          </p:spPr>
          <p:txBody>
            <a:bodyPr wrap="square">
              <a:spAutoFit/>
            </a:bodyPr>
            <a:lstStyle/>
            <a:p>
              <a:pPr algn="just"/>
              <a:r>
                <a:rPr lang="en-US" sz="900">
                  <a:solidFill>
                    <a:srgbClr val="053762"/>
                  </a:solidFill>
                  <a:latin typeface="Montserrat" pitchFamily="2" charset="77"/>
                </a:rPr>
                <a:t>The DPA secretariat was represented on a panel on AI and Economic Growth hosted by the Asian Development Bank, alongside panelists from the Tech for Good Institute, Boston Consulting Group, and Columbia University. </a:t>
              </a:r>
            </a:p>
          </p:txBody>
        </p:sp>
        <p:sp>
          <p:nvSpPr>
            <p:cNvPr id="1031" name="TextBox 1030">
              <a:extLst>
                <a:ext uri="{FF2B5EF4-FFF2-40B4-BE49-F238E27FC236}">
                  <a16:creationId xmlns:a16="http://schemas.microsoft.com/office/drawing/2014/main" id="{1D7CC190-7AEE-26DB-D1FD-15C78EED5AF3}"/>
                </a:ext>
              </a:extLst>
            </p:cNvPr>
            <p:cNvSpPr txBox="1"/>
            <p:nvPr/>
          </p:nvSpPr>
          <p:spPr>
            <a:xfrm>
              <a:off x="5529532" y="749598"/>
              <a:ext cx="1306993" cy="261610"/>
            </a:xfrm>
            <a:prstGeom prst="rect">
              <a:avLst/>
            </a:prstGeom>
            <a:noFill/>
          </p:spPr>
          <p:txBody>
            <a:bodyPr wrap="square">
              <a:spAutoFit/>
            </a:bodyPr>
            <a:lstStyle/>
            <a:p>
              <a:pPr algn="r"/>
              <a:r>
                <a:rPr lang="en-US" sz="1100">
                  <a:solidFill>
                    <a:srgbClr val="0C3763"/>
                  </a:solidFill>
                  <a:latin typeface="Montserrat" pitchFamily="2" charset="77"/>
                  <a:ea typeface="Calibri" panose="020F0502020204030204" pitchFamily="34" charset="0"/>
                  <a:cs typeface="Calibri" panose="020F0502020204030204" pitchFamily="34" charset="0"/>
                </a:rPr>
                <a:t>OCT 2024</a:t>
              </a:r>
              <a:endParaRPr lang="en-US" sz="1100"/>
            </a:p>
          </p:txBody>
        </p:sp>
      </p:grpSp>
      <p:pic>
        <p:nvPicPr>
          <p:cNvPr id="1026" name="Picture 2" descr="May 2024 - Our DPA Member Eugene Cheah from Recursal AI spoke on a panel at #ATxSG, with representatives from AI Singapore, the AI Verify Foundation, the National Library Board, and Amazon Web Services (AWS), on AI safety issues.">
            <a:extLst>
              <a:ext uri="{FF2B5EF4-FFF2-40B4-BE49-F238E27FC236}">
                <a16:creationId xmlns:a16="http://schemas.microsoft.com/office/drawing/2014/main" id="{04414395-A48A-44D8-0ACF-92FC74C324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117" b="16117"/>
          <a:stretch/>
        </p:blipFill>
        <p:spPr bwMode="auto">
          <a:xfrm>
            <a:off x="141343" y="3813711"/>
            <a:ext cx="1688335" cy="125405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A group of people sitting at tables in a room with a large screen&#10;&#10;Description automatically generated">
            <a:extLst>
              <a:ext uri="{FF2B5EF4-FFF2-40B4-BE49-F238E27FC236}">
                <a16:creationId xmlns:a16="http://schemas.microsoft.com/office/drawing/2014/main" id="{CB24EE20-BBD4-0EE7-C6DB-0A650BBD2428}"/>
              </a:ext>
            </a:extLst>
          </p:cNvPr>
          <p:cNvPicPr>
            <a:picLocks noChangeAspect="1"/>
          </p:cNvPicPr>
          <p:nvPr/>
        </p:nvPicPr>
        <p:blipFill>
          <a:blip r:embed="rId5"/>
          <a:stretch>
            <a:fillRect/>
          </a:stretch>
        </p:blipFill>
        <p:spPr>
          <a:xfrm>
            <a:off x="138223" y="2960702"/>
            <a:ext cx="1681153" cy="1252744"/>
          </a:xfrm>
          <a:prstGeom prst="rect">
            <a:avLst/>
          </a:prstGeom>
        </p:spPr>
      </p:pic>
      <p:pic>
        <p:nvPicPr>
          <p:cNvPr id="4" name="Picture 2">
            <a:extLst>
              <a:ext uri="{FF2B5EF4-FFF2-40B4-BE49-F238E27FC236}">
                <a16:creationId xmlns:a16="http://schemas.microsoft.com/office/drawing/2014/main" id="{018A7D12-D6B3-6C26-097D-D2115C2AD9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458" y="1427804"/>
            <a:ext cx="1672065" cy="11126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No alt text provided for this image">
            <a:extLst>
              <a:ext uri="{FF2B5EF4-FFF2-40B4-BE49-F238E27FC236}">
                <a16:creationId xmlns:a16="http://schemas.microsoft.com/office/drawing/2014/main" id="{1775FF39-88CC-2AD1-E1C9-EEBE8302AC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982" y="2178108"/>
            <a:ext cx="1689511" cy="112610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B9C6F09E-3CCF-E0C3-91A1-652E2A64FCF0}"/>
              </a:ext>
            </a:extLst>
          </p:cNvPr>
          <p:cNvGrpSpPr/>
          <p:nvPr/>
        </p:nvGrpSpPr>
        <p:grpSpPr>
          <a:xfrm>
            <a:off x="1869702" y="1554133"/>
            <a:ext cx="6780876" cy="642765"/>
            <a:chOff x="291115" y="749598"/>
            <a:chExt cx="6545410" cy="642765"/>
          </a:xfrm>
        </p:grpSpPr>
        <p:sp>
          <p:nvSpPr>
            <p:cNvPr id="12" name="TextBox 11">
              <a:extLst>
                <a:ext uri="{FF2B5EF4-FFF2-40B4-BE49-F238E27FC236}">
                  <a16:creationId xmlns:a16="http://schemas.microsoft.com/office/drawing/2014/main" id="{0491F66E-CB53-3DA0-EEC5-3B1168CFC030}"/>
                </a:ext>
              </a:extLst>
            </p:cNvPr>
            <p:cNvSpPr txBox="1"/>
            <p:nvPr/>
          </p:nvSpPr>
          <p:spPr>
            <a:xfrm>
              <a:off x="291115" y="749598"/>
              <a:ext cx="5773384" cy="246221"/>
            </a:xfrm>
            <a:prstGeom prst="rect">
              <a:avLst/>
            </a:prstGeom>
            <a:noFill/>
          </p:spPr>
          <p:txBody>
            <a:bodyPr wrap="square">
              <a:spAutoFit/>
            </a:bodyPr>
            <a:lstStyle/>
            <a:p>
              <a:pPr marL="4763" indent="-4763"/>
              <a:r>
                <a:rPr lang="en-US" sz="1000" b="1">
                  <a:solidFill>
                    <a:srgbClr val="0C3763"/>
                  </a:solidFill>
                  <a:latin typeface="Montserrat" pitchFamily="2" charset="77"/>
                  <a:ea typeface="Calibri" panose="020F0502020204030204" pitchFamily="34" charset="0"/>
                  <a:cs typeface="Calibri" panose="020F0502020204030204" pitchFamily="34" charset="0"/>
                </a:rPr>
                <a:t>Ministry of Trade (Indonesia) Roundtable </a:t>
              </a:r>
              <a:endParaRPr lang="en-ID" sz="1000">
                <a:latin typeface="Montserrat" pitchFamily="2" charset="77"/>
              </a:endParaRPr>
            </a:p>
          </p:txBody>
        </p:sp>
        <p:cxnSp>
          <p:nvCxnSpPr>
            <p:cNvPr id="13" name="Straight Connector 12">
              <a:extLst>
                <a:ext uri="{FF2B5EF4-FFF2-40B4-BE49-F238E27FC236}">
                  <a16:creationId xmlns:a16="http://schemas.microsoft.com/office/drawing/2014/main" id="{DB0A8B6B-741B-FF18-42F6-5CFA2B9C10FD}"/>
                </a:ext>
              </a:extLst>
            </p:cNvPr>
            <p:cNvCxnSpPr>
              <a:cxnSpLocks/>
            </p:cNvCxnSpPr>
            <p:nvPr/>
          </p:nvCxnSpPr>
          <p:spPr>
            <a:xfrm flipV="1">
              <a:off x="359207" y="984262"/>
              <a:ext cx="6429421" cy="22871"/>
            </a:xfrm>
            <a:prstGeom prst="line">
              <a:avLst/>
            </a:prstGeom>
            <a:ln w="28575">
              <a:solidFill>
                <a:srgbClr val="053762"/>
              </a:solidFill>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896579A9-C6BA-5B6B-6732-CCD04F645DC4}"/>
                </a:ext>
              </a:extLst>
            </p:cNvPr>
            <p:cNvSpPr txBox="1"/>
            <p:nvPr/>
          </p:nvSpPr>
          <p:spPr>
            <a:xfrm>
              <a:off x="291115" y="1023031"/>
              <a:ext cx="6497513" cy="369332"/>
            </a:xfrm>
            <a:prstGeom prst="rect">
              <a:avLst/>
            </a:prstGeom>
            <a:noFill/>
          </p:spPr>
          <p:txBody>
            <a:bodyPr wrap="square" lIns="91440" tIns="45720" rIns="91440" bIns="45720" anchor="t">
              <a:spAutoFit/>
            </a:bodyPr>
            <a:lstStyle/>
            <a:p>
              <a:pPr algn="just"/>
              <a:r>
                <a:rPr lang="en-US" sz="900">
                  <a:solidFill>
                    <a:srgbClr val="053762"/>
                  </a:solidFill>
                  <a:latin typeface="Montserrat"/>
                </a:rPr>
                <a:t>The DPA secretariat in Indonesia participated in a roundtable convened by Indonesia’s Ministry of Trade to discuss the impact of customs regulations on digital goods and services. </a:t>
              </a:r>
            </a:p>
          </p:txBody>
        </p:sp>
        <p:sp>
          <p:nvSpPr>
            <p:cNvPr id="23" name="TextBox 22">
              <a:extLst>
                <a:ext uri="{FF2B5EF4-FFF2-40B4-BE49-F238E27FC236}">
                  <a16:creationId xmlns:a16="http://schemas.microsoft.com/office/drawing/2014/main" id="{42A754C6-04F6-8204-B5B6-B822C8055E1E}"/>
                </a:ext>
              </a:extLst>
            </p:cNvPr>
            <p:cNvSpPr txBox="1"/>
            <p:nvPr/>
          </p:nvSpPr>
          <p:spPr>
            <a:xfrm>
              <a:off x="5529532" y="749598"/>
              <a:ext cx="1306993" cy="261610"/>
            </a:xfrm>
            <a:prstGeom prst="rect">
              <a:avLst/>
            </a:prstGeom>
            <a:noFill/>
          </p:spPr>
          <p:txBody>
            <a:bodyPr wrap="square">
              <a:spAutoFit/>
            </a:bodyPr>
            <a:lstStyle/>
            <a:p>
              <a:pPr algn="r"/>
              <a:r>
                <a:rPr lang="en-US" sz="1100">
                  <a:solidFill>
                    <a:srgbClr val="0C3763"/>
                  </a:solidFill>
                  <a:latin typeface="Montserrat" pitchFamily="2" charset="77"/>
                  <a:ea typeface="Calibri" panose="020F0502020204030204" pitchFamily="34" charset="0"/>
                  <a:cs typeface="Calibri" panose="020F0502020204030204" pitchFamily="34" charset="0"/>
                </a:rPr>
                <a:t>MAR 2025</a:t>
              </a:r>
              <a:endParaRPr lang="en-US" sz="1100"/>
            </a:p>
          </p:txBody>
        </p:sp>
      </p:grpSp>
      <p:pic>
        <p:nvPicPr>
          <p:cNvPr id="24" name="Picture 23">
            <a:extLst>
              <a:ext uri="{FF2B5EF4-FFF2-40B4-BE49-F238E27FC236}">
                <a16:creationId xmlns:a16="http://schemas.microsoft.com/office/drawing/2014/main" id="{26069176-603E-2570-FD46-2164E4BB50FC}"/>
              </a:ext>
            </a:extLst>
          </p:cNvPr>
          <p:cNvPicPr>
            <a:picLocks noChangeAspect="1"/>
          </p:cNvPicPr>
          <p:nvPr/>
        </p:nvPicPr>
        <p:blipFill>
          <a:blip r:embed="rId8"/>
          <a:stretch>
            <a:fillRect/>
          </a:stretch>
        </p:blipFill>
        <p:spPr>
          <a:xfrm>
            <a:off x="144308" y="433195"/>
            <a:ext cx="1668982" cy="1112383"/>
          </a:xfrm>
          <a:prstGeom prst="rect">
            <a:avLst/>
          </a:prstGeom>
        </p:spPr>
      </p:pic>
      <p:grpSp>
        <p:nvGrpSpPr>
          <p:cNvPr id="25" name="Group 24">
            <a:extLst>
              <a:ext uri="{FF2B5EF4-FFF2-40B4-BE49-F238E27FC236}">
                <a16:creationId xmlns:a16="http://schemas.microsoft.com/office/drawing/2014/main" id="{59C0A8F5-FE32-CE75-3A51-B54888B3C1D0}"/>
              </a:ext>
            </a:extLst>
          </p:cNvPr>
          <p:cNvGrpSpPr/>
          <p:nvPr/>
        </p:nvGrpSpPr>
        <p:grpSpPr>
          <a:xfrm>
            <a:off x="1872183" y="929645"/>
            <a:ext cx="6747216" cy="663516"/>
            <a:chOff x="275709" y="757103"/>
            <a:chExt cx="6512919" cy="663516"/>
          </a:xfrm>
        </p:grpSpPr>
        <p:sp>
          <p:nvSpPr>
            <p:cNvPr id="26" name="TextBox 25">
              <a:extLst>
                <a:ext uri="{FF2B5EF4-FFF2-40B4-BE49-F238E27FC236}">
                  <a16:creationId xmlns:a16="http://schemas.microsoft.com/office/drawing/2014/main" id="{9BE5E6B0-8884-8B74-4BDE-1EEDA0E633C8}"/>
                </a:ext>
              </a:extLst>
            </p:cNvPr>
            <p:cNvSpPr txBox="1"/>
            <p:nvPr/>
          </p:nvSpPr>
          <p:spPr>
            <a:xfrm>
              <a:off x="275709" y="799229"/>
              <a:ext cx="2413720" cy="253916"/>
            </a:xfrm>
            <a:prstGeom prst="rect">
              <a:avLst/>
            </a:prstGeom>
            <a:noFill/>
          </p:spPr>
          <p:txBody>
            <a:bodyPr wrap="square">
              <a:spAutoFit/>
            </a:bodyPr>
            <a:lstStyle/>
            <a:p>
              <a:pPr marL="4763" indent="-4763"/>
              <a:r>
                <a:rPr lang="en-US" sz="1000" b="1">
                  <a:solidFill>
                    <a:srgbClr val="0C3763"/>
                  </a:solidFill>
                  <a:latin typeface="Montserrat" pitchFamily="2" charset="77"/>
                  <a:ea typeface="Calibri" panose="020F0502020204030204" pitchFamily="34" charset="0"/>
                  <a:cs typeface="Calibri" panose="020F0502020204030204" pitchFamily="34" charset="0"/>
                </a:rPr>
                <a:t>Second ERIA Start-up Dialogue</a:t>
              </a:r>
              <a:endParaRPr lang="en-ID" sz="1000">
                <a:latin typeface="Montserrat" pitchFamily="2" charset="77"/>
              </a:endParaRPr>
            </a:p>
          </p:txBody>
        </p:sp>
        <p:cxnSp>
          <p:nvCxnSpPr>
            <p:cNvPr id="27" name="Straight Connector 26">
              <a:extLst>
                <a:ext uri="{FF2B5EF4-FFF2-40B4-BE49-F238E27FC236}">
                  <a16:creationId xmlns:a16="http://schemas.microsoft.com/office/drawing/2014/main" id="{9D8056A7-F97B-CAA4-CD5F-77A717F5B8C8}"/>
                </a:ext>
              </a:extLst>
            </p:cNvPr>
            <p:cNvCxnSpPr>
              <a:cxnSpLocks/>
            </p:cNvCxnSpPr>
            <p:nvPr/>
          </p:nvCxnSpPr>
          <p:spPr>
            <a:xfrm flipV="1">
              <a:off x="359207" y="1026597"/>
              <a:ext cx="6429421" cy="22871"/>
            </a:xfrm>
            <a:prstGeom prst="line">
              <a:avLst/>
            </a:prstGeom>
            <a:ln w="28575">
              <a:solidFill>
                <a:srgbClr val="053762"/>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C08047A8-E56B-871F-B95F-B8EC24190516}"/>
                </a:ext>
              </a:extLst>
            </p:cNvPr>
            <p:cNvSpPr txBox="1"/>
            <p:nvPr/>
          </p:nvSpPr>
          <p:spPr>
            <a:xfrm>
              <a:off x="291115" y="1051287"/>
              <a:ext cx="6497513" cy="369332"/>
            </a:xfrm>
            <a:prstGeom prst="rect">
              <a:avLst/>
            </a:prstGeom>
            <a:noFill/>
          </p:spPr>
          <p:txBody>
            <a:bodyPr wrap="square">
              <a:spAutoFit/>
            </a:bodyPr>
            <a:lstStyle/>
            <a:p>
              <a:pPr algn="just"/>
              <a:r>
                <a:rPr lang="en-US" sz="900">
                  <a:solidFill>
                    <a:srgbClr val="053762"/>
                  </a:solidFill>
                  <a:latin typeface="Montserrat" pitchFamily="2" charset="77"/>
                </a:rPr>
                <a:t>The DPA participated in a start-up dialogue and contributed perspectives on the state of the start-up funding ecosystem in Southeast Asia, and the challenges member companies faced. </a:t>
              </a:r>
            </a:p>
          </p:txBody>
        </p:sp>
        <p:sp>
          <p:nvSpPr>
            <p:cNvPr id="29" name="TextBox 28">
              <a:extLst>
                <a:ext uri="{FF2B5EF4-FFF2-40B4-BE49-F238E27FC236}">
                  <a16:creationId xmlns:a16="http://schemas.microsoft.com/office/drawing/2014/main" id="{ECA43DD2-7320-C71F-671D-104B1AA0D7C5}"/>
                </a:ext>
              </a:extLst>
            </p:cNvPr>
            <p:cNvSpPr txBox="1"/>
            <p:nvPr/>
          </p:nvSpPr>
          <p:spPr>
            <a:xfrm>
              <a:off x="5685276" y="757103"/>
              <a:ext cx="1085551" cy="261610"/>
            </a:xfrm>
            <a:prstGeom prst="rect">
              <a:avLst/>
            </a:prstGeom>
            <a:noFill/>
          </p:spPr>
          <p:txBody>
            <a:bodyPr wrap="square">
              <a:spAutoFit/>
            </a:bodyPr>
            <a:lstStyle/>
            <a:p>
              <a:pPr algn="r"/>
              <a:r>
                <a:rPr lang="en-US" sz="1100">
                  <a:solidFill>
                    <a:srgbClr val="0C3763"/>
                  </a:solidFill>
                  <a:latin typeface="Montserrat" pitchFamily="2" charset="77"/>
                  <a:ea typeface="Calibri" panose="020F0502020204030204" pitchFamily="34" charset="0"/>
                  <a:cs typeface="Calibri" panose="020F0502020204030204" pitchFamily="34" charset="0"/>
                </a:rPr>
                <a:t>APR 2025</a:t>
              </a:r>
              <a:endParaRPr lang="en-US" sz="1100"/>
            </a:p>
          </p:txBody>
        </p:sp>
      </p:grpSp>
      <p:grpSp>
        <p:nvGrpSpPr>
          <p:cNvPr id="31" name="Group 30">
            <a:extLst>
              <a:ext uri="{FF2B5EF4-FFF2-40B4-BE49-F238E27FC236}">
                <a16:creationId xmlns:a16="http://schemas.microsoft.com/office/drawing/2014/main" id="{B6B5FFA9-0BE0-2B45-3B85-1B8A119CC771}"/>
              </a:ext>
            </a:extLst>
          </p:cNvPr>
          <p:cNvGrpSpPr/>
          <p:nvPr/>
        </p:nvGrpSpPr>
        <p:grpSpPr>
          <a:xfrm>
            <a:off x="1869702" y="385715"/>
            <a:ext cx="6780876" cy="642765"/>
            <a:chOff x="291115" y="749598"/>
            <a:chExt cx="6545410" cy="642765"/>
          </a:xfrm>
        </p:grpSpPr>
        <p:sp>
          <p:nvSpPr>
            <p:cNvPr id="32" name="TextBox 31">
              <a:extLst>
                <a:ext uri="{FF2B5EF4-FFF2-40B4-BE49-F238E27FC236}">
                  <a16:creationId xmlns:a16="http://schemas.microsoft.com/office/drawing/2014/main" id="{F73B4DC3-46CB-4B38-6559-68B4DD26807B}"/>
                </a:ext>
              </a:extLst>
            </p:cNvPr>
            <p:cNvSpPr txBox="1"/>
            <p:nvPr/>
          </p:nvSpPr>
          <p:spPr>
            <a:xfrm>
              <a:off x="291116" y="749598"/>
              <a:ext cx="2413720" cy="246221"/>
            </a:xfrm>
            <a:prstGeom prst="rect">
              <a:avLst/>
            </a:prstGeom>
            <a:noFill/>
          </p:spPr>
          <p:txBody>
            <a:bodyPr wrap="square">
              <a:spAutoFit/>
            </a:bodyPr>
            <a:lstStyle/>
            <a:p>
              <a:pPr marL="4763" indent="-4763"/>
              <a:r>
                <a:rPr lang="en-US" sz="1000" b="1">
                  <a:solidFill>
                    <a:srgbClr val="0C3763"/>
                  </a:solidFill>
                  <a:latin typeface="Montserrat" pitchFamily="2" charset="77"/>
                  <a:ea typeface="Calibri" panose="020F0502020204030204" pitchFamily="34" charset="0"/>
                  <a:cs typeface="Calibri" panose="020F0502020204030204" pitchFamily="34" charset="0"/>
                </a:rPr>
                <a:t>APEC Senior Officials’ Meeting 2</a:t>
              </a:r>
              <a:endParaRPr lang="en-ID" sz="1000">
                <a:latin typeface="Montserrat" pitchFamily="2" charset="77"/>
              </a:endParaRPr>
            </a:p>
          </p:txBody>
        </p:sp>
        <p:cxnSp>
          <p:nvCxnSpPr>
            <p:cNvPr id="33" name="Straight Connector 32">
              <a:extLst>
                <a:ext uri="{FF2B5EF4-FFF2-40B4-BE49-F238E27FC236}">
                  <a16:creationId xmlns:a16="http://schemas.microsoft.com/office/drawing/2014/main" id="{9FC83E16-E300-39A0-304A-E135E4235AB6}"/>
                </a:ext>
              </a:extLst>
            </p:cNvPr>
            <p:cNvCxnSpPr>
              <a:cxnSpLocks/>
            </p:cNvCxnSpPr>
            <p:nvPr/>
          </p:nvCxnSpPr>
          <p:spPr>
            <a:xfrm flipV="1">
              <a:off x="359207" y="984262"/>
              <a:ext cx="6429421" cy="22871"/>
            </a:xfrm>
            <a:prstGeom prst="line">
              <a:avLst/>
            </a:prstGeom>
            <a:ln w="28575">
              <a:solidFill>
                <a:srgbClr val="053762"/>
              </a:solidFill>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92D14507-B360-DFEE-2C2D-65B96117D0AC}"/>
                </a:ext>
              </a:extLst>
            </p:cNvPr>
            <p:cNvSpPr txBox="1"/>
            <p:nvPr/>
          </p:nvSpPr>
          <p:spPr>
            <a:xfrm>
              <a:off x="291115" y="1023031"/>
              <a:ext cx="6497513" cy="369332"/>
            </a:xfrm>
            <a:prstGeom prst="rect">
              <a:avLst/>
            </a:prstGeom>
            <a:noFill/>
          </p:spPr>
          <p:txBody>
            <a:bodyPr wrap="square">
              <a:spAutoFit/>
            </a:bodyPr>
            <a:lstStyle/>
            <a:p>
              <a:pPr algn="just"/>
              <a:r>
                <a:rPr lang="en-US" sz="900">
                  <a:solidFill>
                    <a:srgbClr val="053762"/>
                  </a:solidFill>
                  <a:latin typeface="Montserrat" pitchFamily="2" charset="77"/>
                </a:rPr>
                <a:t>DPA was invited to provide perspectives on how best to support AI adoption among women at the APEC Group on Services’ APEC Services Competitiveness Roadmap Dialogue.</a:t>
              </a:r>
            </a:p>
          </p:txBody>
        </p:sp>
        <p:sp>
          <p:nvSpPr>
            <p:cNvPr id="35" name="TextBox 34">
              <a:extLst>
                <a:ext uri="{FF2B5EF4-FFF2-40B4-BE49-F238E27FC236}">
                  <a16:creationId xmlns:a16="http://schemas.microsoft.com/office/drawing/2014/main" id="{05540568-B3E6-9B5A-F2C2-57C08FC1A8B5}"/>
                </a:ext>
              </a:extLst>
            </p:cNvPr>
            <p:cNvSpPr txBox="1"/>
            <p:nvPr/>
          </p:nvSpPr>
          <p:spPr>
            <a:xfrm>
              <a:off x="5750974" y="749598"/>
              <a:ext cx="1085551" cy="261610"/>
            </a:xfrm>
            <a:prstGeom prst="rect">
              <a:avLst/>
            </a:prstGeom>
            <a:noFill/>
          </p:spPr>
          <p:txBody>
            <a:bodyPr wrap="square">
              <a:spAutoFit/>
            </a:bodyPr>
            <a:lstStyle/>
            <a:p>
              <a:pPr algn="r"/>
              <a:r>
                <a:rPr lang="en-US" sz="1100">
                  <a:solidFill>
                    <a:srgbClr val="0C3763"/>
                  </a:solidFill>
                  <a:latin typeface="Montserrat" pitchFamily="2" charset="77"/>
                  <a:ea typeface="Calibri" panose="020F0502020204030204" pitchFamily="34" charset="0"/>
                  <a:cs typeface="Calibri" panose="020F0502020204030204" pitchFamily="34" charset="0"/>
                </a:rPr>
                <a:t>MAY 2025</a:t>
              </a:r>
              <a:endParaRPr lang="en-US" sz="1100"/>
            </a:p>
          </p:txBody>
        </p:sp>
      </p:grpSp>
    </p:spTree>
    <p:extLst>
      <p:ext uri="{BB962C8B-B14F-4D97-AF65-F5344CB8AC3E}">
        <p14:creationId xmlns:p14="http://schemas.microsoft.com/office/powerpoint/2010/main" val="357955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62CA5F14-6298-D1B6-4910-5EF1A85C4F81}"/>
            </a:ext>
          </a:extLst>
        </p:cNvPr>
        <p:cNvGrpSpPr/>
        <p:nvPr/>
      </p:nvGrpSpPr>
      <p:grpSpPr>
        <a:xfrm>
          <a:off x="0" y="0"/>
          <a:ext cx="0" cy="0"/>
          <a:chOff x="0" y="0"/>
          <a:chExt cx="0" cy="0"/>
        </a:xfrm>
      </p:grpSpPr>
      <p:sp>
        <p:nvSpPr>
          <p:cNvPr id="9" name="Title 2">
            <a:extLst>
              <a:ext uri="{FF2B5EF4-FFF2-40B4-BE49-F238E27FC236}">
                <a16:creationId xmlns:a16="http://schemas.microsoft.com/office/drawing/2014/main" id="{D33E1249-538F-5237-88DB-37C16CB01D32}"/>
              </a:ext>
            </a:extLst>
          </p:cNvPr>
          <p:cNvSpPr txBox="1">
            <a:spLocks/>
          </p:cNvSpPr>
          <p:nvPr/>
        </p:nvSpPr>
        <p:spPr>
          <a:xfrm>
            <a:off x="2250384" y="267444"/>
            <a:ext cx="3724070" cy="541843"/>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b="1" dirty="0">
              <a:latin typeface="Montserrat" pitchFamily="2" charset="77"/>
            </a:endParaRPr>
          </a:p>
        </p:txBody>
      </p:sp>
      <p:sp>
        <p:nvSpPr>
          <p:cNvPr id="2" name="Title 2">
            <a:extLst>
              <a:ext uri="{FF2B5EF4-FFF2-40B4-BE49-F238E27FC236}">
                <a16:creationId xmlns:a16="http://schemas.microsoft.com/office/drawing/2014/main" id="{60990A78-21BD-A4D8-5763-EED4E7D0908A}"/>
              </a:ext>
            </a:extLst>
          </p:cNvPr>
          <p:cNvSpPr txBox="1">
            <a:spLocks/>
          </p:cNvSpPr>
          <p:nvPr/>
        </p:nvSpPr>
        <p:spPr>
          <a:xfrm>
            <a:off x="335637" y="908043"/>
            <a:ext cx="8472724" cy="16668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rgbClr val="053762"/>
                </a:solidFill>
                <a:latin typeface="Montserrat" pitchFamily="2" charset="77"/>
              </a:rPr>
              <a:t>Trends in Digital Trade</a:t>
            </a:r>
          </a:p>
          <a:p>
            <a:r>
              <a:rPr lang="en-US" sz="4400" dirty="0">
                <a:solidFill>
                  <a:srgbClr val="053762"/>
                </a:solidFill>
                <a:latin typeface="Montserrat" pitchFamily="2" charset="77"/>
              </a:rPr>
              <a:t>H2 2025</a:t>
            </a:r>
          </a:p>
        </p:txBody>
      </p:sp>
      <p:sp>
        <p:nvSpPr>
          <p:cNvPr id="3" name="Title 2">
            <a:extLst>
              <a:ext uri="{FF2B5EF4-FFF2-40B4-BE49-F238E27FC236}">
                <a16:creationId xmlns:a16="http://schemas.microsoft.com/office/drawing/2014/main" id="{CD99E6EC-D26B-0249-4424-940E4DF58C7F}"/>
              </a:ext>
            </a:extLst>
          </p:cNvPr>
          <p:cNvSpPr txBox="1">
            <a:spLocks/>
          </p:cNvSpPr>
          <p:nvPr/>
        </p:nvSpPr>
        <p:spPr>
          <a:xfrm>
            <a:off x="570669" y="2482594"/>
            <a:ext cx="8151062" cy="212366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mj-lt"/>
              <a:buAutoNum type="arabicPeriod"/>
            </a:pPr>
            <a:r>
              <a:rPr lang="en-US" sz="2400" dirty="0">
                <a:solidFill>
                  <a:srgbClr val="053762"/>
                </a:solidFill>
                <a:latin typeface="Montserrat" pitchFamily="2" charset="77"/>
              </a:rPr>
              <a:t>The </a:t>
            </a:r>
            <a:r>
              <a:rPr lang="en-US" sz="2400" b="1" dirty="0">
                <a:solidFill>
                  <a:srgbClr val="053762"/>
                </a:solidFill>
                <a:latin typeface="Montserrat" pitchFamily="2" charset="77"/>
              </a:rPr>
              <a:t>World Trade Organization </a:t>
            </a:r>
            <a:r>
              <a:rPr lang="en-US" sz="2400" dirty="0">
                <a:solidFill>
                  <a:srgbClr val="053762"/>
                </a:solidFill>
                <a:latin typeface="Montserrat" pitchFamily="2" charset="77"/>
              </a:rPr>
              <a:t>and the </a:t>
            </a:r>
            <a:r>
              <a:rPr lang="en-US" sz="2400" i="1" dirty="0">
                <a:solidFill>
                  <a:srgbClr val="053762"/>
                </a:solidFill>
                <a:latin typeface="Montserrat" pitchFamily="2" charset="77"/>
              </a:rPr>
              <a:t>e-Commerce Moratorium</a:t>
            </a:r>
          </a:p>
          <a:p>
            <a:pPr marL="457200" indent="-457200">
              <a:buFont typeface="+mj-lt"/>
              <a:buAutoNum type="arabicPeriod"/>
            </a:pPr>
            <a:r>
              <a:rPr lang="en-US" sz="2400" b="1" dirty="0">
                <a:solidFill>
                  <a:srgbClr val="053762"/>
                </a:solidFill>
                <a:latin typeface="Montserrat" pitchFamily="2" charset="77"/>
              </a:rPr>
              <a:t>ASEAN</a:t>
            </a:r>
            <a:r>
              <a:rPr lang="en-US" sz="2400" dirty="0">
                <a:solidFill>
                  <a:srgbClr val="053762"/>
                </a:solidFill>
                <a:latin typeface="Montserrat" pitchFamily="2" charset="77"/>
              </a:rPr>
              <a:t> and the </a:t>
            </a:r>
            <a:r>
              <a:rPr lang="en-US" sz="2400" i="1" dirty="0">
                <a:solidFill>
                  <a:srgbClr val="053762"/>
                </a:solidFill>
                <a:latin typeface="Montserrat" pitchFamily="2" charset="77"/>
              </a:rPr>
              <a:t>Digital Economy Framework Agreement (DEFA)</a:t>
            </a:r>
          </a:p>
          <a:p>
            <a:pPr marL="457200" indent="-457200">
              <a:buFont typeface="+mj-lt"/>
              <a:buAutoNum type="arabicPeriod"/>
            </a:pPr>
            <a:r>
              <a:rPr lang="en-US" sz="2400" dirty="0">
                <a:solidFill>
                  <a:srgbClr val="053762"/>
                </a:solidFill>
                <a:latin typeface="Montserrat" pitchFamily="2" charset="77"/>
              </a:rPr>
              <a:t>Other Trends</a:t>
            </a:r>
          </a:p>
        </p:txBody>
      </p:sp>
      <p:pic>
        <p:nvPicPr>
          <p:cNvPr id="11" name="Picture 10" descr="A blue and white logo&#10;&#10;AI-generated content may be incorrect.">
            <a:extLst>
              <a:ext uri="{FF2B5EF4-FFF2-40B4-BE49-F238E27FC236}">
                <a16:creationId xmlns:a16="http://schemas.microsoft.com/office/drawing/2014/main" id="{EA1DBD79-548C-C564-FA84-3FD27460A7E6}"/>
              </a:ext>
            </a:extLst>
          </p:cNvPr>
          <p:cNvPicPr>
            <a:picLocks noChangeAspect="1"/>
          </p:cNvPicPr>
          <p:nvPr/>
        </p:nvPicPr>
        <p:blipFill>
          <a:blip r:embed="rId3"/>
          <a:stretch>
            <a:fillRect/>
          </a:stretch>
        </p:blipFill>
        <p:spPr>
          <a:xfrm>
            <a:off x="335637" y="70511"/>
            <a:ext cx="2059754" cy="823902"/>
          </a:xfrm>
          <a:prstGeom prst="rect">
            <a:avLst/>
          </a:prstGeom>
        </p:spPr>
      </p:pic>
    </p:spTree>
    <p:extLst>
      <p:ext uri="{BB962C8B-B14F-4D97-AF65-F5344CB8AC3E}">
        <p14:creationId xmlns:p14="http://schemas.microsoft.com/office/powerpoint/2010/main" val="168861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8D4AEEAC-D56E-94E2-2BC6-E1EE3723165D}"/>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816F2AB7-7801-F496-705F-00450C27B9A0}"/>
              </a:ext>
            </a:extLst>
          </p:cNvPr>
          <p:cNvGrpSpPr/>
          <p:nvPr/>
        </p:nvGrpSpPr>
        <p:grpSpPr>
          <a:xfrm>
            <a:off x="123074" y="44430"/>
            <a:ext cx="8695555" cy="388854"/>
            <a:chOff x="123074" y="44430"/>
            <a:chExt cx="8695555" cy="388854"/>
          </a:xfrm>
        </p:grpSpPr>
        <p:pic>
          <p:nvPicPr>
            <p:cNvPr id="6" name="Picture 5">
              <a:extLst>
                <a:ext uri="{FF2B5EF4-FFF2-40B4-BE49-F238E27FC236}">
                  <a16:creationId xmlns:a16="http://schemas.microsoft.com/office/drawing/2014/main" id="{8DB7B563-A855-5F9C-3983-F9E66DB9E2A2}"/>
                </a:ext>
              </a:extLst>
            </p:cNvPr>
            <p:cNvPicPr>
              <a:picLocks noChangeAspect="1"/>
            </p:cNvPicPr>
            <p:nvPr/>
          </p:nvPicPr>
          <p:blipFill>
            <a:blip r:embed="rId3"/>
            <a:srcRect/>
            <a:stretch/>
          </p:blipFill>
          <p:spPr>
            <a:xfrm>
              <a:off x="123074" y="44430"/>
              <a:ext cx="895190" cy="358076"/>
            </a:xfrm>
            <a:prstGeom prst="rect">
              <a:avLst/>
            </a:prstGeom>
          </p:spPr>
        </p:pic>
        <p:cxnSp>
          <p:nvCxnSpPr>
            <p:cNvPr id="7" name="Straight Connector 6">
              <a:extLst>
                <a:ext uri="{FF2B5EF4-FFF2-40B4-BE49-F238E27FC236}">
                  <a16:creationId xmlns:a16="http://schemas.microsoft.com/office/drawing/2014/main" id="{2334E571-157E-C2F8-A537-4BE070A0903A}"/>
                </a:ext>
              </a:extLst>
            </p:cNvPr>
            <p:cNvCxnSpPr>
              <a:cxnSpLocks/>
            </p:cNvCxnSpPr>
            <p:nvPr/>
          </p:nvCxnSpPr>
          <p:spPr>
            <a:xfrm>
              <a:off x="1273943" y="44430"/>
              <a:ext cx="0" cy="388854"/>
            </a:xfrm>
            <a:prstGeom prst="line">
              <a:avLst/>
            </a:prstGeom>
          </p:spPr>
          <p:style>
            <a:lnRef idx="1">
              <a:schemeClr val="accent2"/>
            </a:lnRef>
            <a:fillRef idx="0">
              <a:schemeClr val="accent2"/>
            </a:fillRef>
            <a:effectRef idx="0">
              <a:schemeClr val="accent2"/>
            </a:effectRef>
            <a:fontRef idx="minor">
              <a:schemeClr val="tx1"/>
            </a:fontRef>
          </p:style>
        </p:cxnSp>
        <p:sp>
          <p:nvSpPr>
            <p:cNvPr id="9" name="Title 2">
              <a:extLst>
                <a:ext uri="{FF2B5EF4-FFF2-40B4-BE49-F238E27FC236}">
                  <a16:creationId xmlns:a16="http://schemas.microsoft.com/office/drawing/2014/main" id="{9A96FBC7-D383-6E08-B7E3-78DD663E037B}"/>
                </a:ext>
              </a:extLst>
            </p:cNvPr>
            <p:cNvSpPr txBox="1">
              <a:spLocks/>
            </p:cNvSpPr>
            <p:nvPr/>
          </p:nvSpPr>
          <p:spPr>
            <a:xfrm>
              <a:off x="1365364" y="88432"/>
              <a:ext cx="7453265" cy="270071"/>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latin typeface="Montserrat" pitchFamily="2" charset="77"/>
                </a:rPr>
                <a:t>The World Trade Organization and the e-Commerce Moratorium</a:t>
              </a:r>
            </a:p>
          </p:txBody>
        </p:sp>
      </p:grpSp>
      <p:sp>
        <p:nvSpPr>
          <p:cNvPr id="2" name="Title 2">
            <a:extLst>
              <a:ext uri="{FF2B5EF4-FFF2-40B4-BE49-F238E27FC236}">
                <a16:creationId xmlns:a16="http://schemas.microsoft.com/office/drawing/2014/main" id="{D530FB05-2A8B-ADF3-F0E5-C69E8ECF5C0B}"/>
              </a:ext>
            </a:extLst>
          </p:cNvPr>
          <p:cNvSpPr txBox="1">
            <a:spLocks/>
          </p:cNvSpPr>
          <p:nvPr/>
        </p:nvSpPr>
        <p:spPr>
          <a:xfrm>
            <a:off x="496469" y="497427"/>
            <a:ext cx="8151062" cy="207432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53762"/>
                </a:solidFill>
                <a:latin typeface="Montserrat" pitchFamily="2" charset="77"/>
              </a:rPr>
              <a:t>The WTO and the growth of Digital Trade</a:t>
            </a:r>
          </a:p>
          <a:p>
            <a:pPr marL="285750" indent="-285750">
              <a:buFont typeface="Arial" panose="020B0604020202020204" pitchFamily="34" charset="0"/>
              <a:buChar char="•"/>
            </a:pPr>
            <a:r>
              <a:rPr lang="en-US" dirty="0">
                <a:solidFill>
                  <a:srgbClr val="053762"/>
                </a:solidFill>
                <a:latin typeface="Montserrat" pitchFamily="2" charset="77"/>
              </a:rPr>
              <a:t>The </a:t>
            </a:r>
            <a:r>
              <a:rPr lang="en-US" b="1" dirty="0">
                <a:solidFill>
                  <a:srgbClr val="053762"/>
                </a:solidFill>
                <a:latin typeface="Montserrat" pitchFamily="2" charset="77"/>
              </a:rPr>
              <a:t>WTO was created in 1994 </a:t>
            </a:r>
            <a:r>
              <a:rPr lang="en-US" dirty="0">
                <a:solidFill>
                  <a:srgbClr val="053762"/>
                </a:solidFill>
                <a:latin typeface="Montserrat" pitchFamily="2" charset="77"/>
              </a:rPr>
              <a:t>with the conclusion of the Uruguay Round negotiations of the General Agreement on Tariffs and Trade framework. </a:t>
            </a:r>
          </a:p>
          <a:p>
            <a:pPr marL="285750" indent="-285750">
              <a:buFont typeface="Arial" panose="020B0604020202020204" pitchFamily="34" charset="0"/>
              <a:buChar char="•"/>
            </a:pPr>
            <a:r>
              <a:rPr lang="en-US" dirty="0">
                <a:solidFill>
                  <a:srgbClr val="053762"/>
                </a:solidFill>
                <a:latin typeface="Montserrat" pitchFamily="2" charset="77"/>
              </a:rPr>
              <a:t>The </a:t>
            </a:r>
            <a:r>
              <a:rPr lang="en-US" b="1" dirty="0">
                <a:solidFill>
                  <a:srgbClr val="053762"/>
                </a:solidFill>
                <a:latin typeface="Montserrat" pitchFamily="2" charset="77"/>
              </a:rPr>
              <a:t>WTO precedes the explosive growth of the Internet</a:t>
            </a:r>
            <a:r>
              <a:rPr lang="en-US" dirty="0">
                <a:solidFill>
                  <a:srgbClr val="053762"/>
                </a:solidFill>
                <a:latin typeface="Montserrat" pitchFamily="2" charset="77"/>
              </a:rPr>
              <a:t>, and widespread access to digitally-delivered goods and services. </a:t>
            </a:r>
          </a:p>
          <a:p>
            <a:pPr marL="285750" indent="-285750">
              <a:buFont typeface="Arial" panose="020B0604020202020204" pitchFamily="34" charset="0"/>
              <a:buChar char="•"/>
            </a:pPr>
            <a:r>
              <a:rPr lang="en-US" dirty="0">
                <a:solidFill>
                  <a:srgbClr val="053762"/>
                </a:solidFill>
                <a:latin typeface="Montserrat" pitchFamily="2" charset="77"/>
              </a:rPr>
              <a:t>Rules at the WTO like the General Agreement on Trade in Services (GATS) touches on data, but has somewhat unclear applications on new technologies like the Cloud.</a:t>
            </a:r>
          </a:p>
          <a:p>
            <a:pPr marL="285750" lvl="1" indent="-285750">
              <a:buFont typeface="Arial" panose="020B0604020202020204" pitchFamily="34" charset="0"/>
              <a:buChar char="•"/>
            </a:pPr>
            <a:r>
              <a:rPr lang="en-US" dirty="0">
                <a:solidFill>
                  <a:srgbClr val="053762"/>
                </a:solidFill>
                <a:latin typeface="Montserrat" pitchFamily="2" charset="77"/>
              </a:rPr>
              <a:t>The WTO has played a key role in enabling the growth of the tech industry and the adoption of technology by </a:t>
            </a:r>
            <a:r>
              <a:rPr lang="en-US" b="1" dirty="0">
                <a:solidFill>
                  <a:srgbClr val="053762"/>
                </a:solidFill>
                <a:latin typeface="Montserrat" pitchFamily="2" charset="77"/>
              </a:rPr>
              <a:t>reducing tariffs in IT products</a:t>
            </a:r>
            <a:r>
              <a:rPr lang="en-US" dirty="0">
                <a:solidFill>
                  <a:srgbClr val="053762"/>
                </a:solidFill>
                <a:latin typeface="Montserrat" pitchFamily="2" charset="77"/>
              </a:rPr>
              <a:t>. </a:t>
            </a:r>
          </a:p>
          <a:p>
            <a:pPr marL="285750" lvl="1" indent="-285750">
              <a:buFont typeface="Arial" panose="020B0604020202020204" pitchFamily="34" charset="0"/>
              <a:buChar char="•"/>
            </a:pPr>
            <a:endParaRPr lang="en-US" dirty="0">
              <a:solidFill>
                <a:srgbClr val="053762"/>
              </a:solidFill>
              <a:latin typeface="Montserrat" pitchFamily="2" charset="77"/>
            </a:endParaRPr>
          </a:p>
          <a:p>
            <a:pPr marL="285750" lvl="1" indent="-285750">
              <a:buFont typeface="Arial" panose="020B0604020202020204" pitchFamily="34" charset="0"/>
              <a:buChar char="•"/>
            </a:pPr>
            <a:endParaRPr lang="en-US" dirty="0">
              <a:solidFill>
                <a:srgbClr val="053762"/>
              </a:solidFill>
              <a:latin typeface="Montserrat" pitchFamily="2" charset="77"/>
            </a:endParaRPr>
          </a:p>
          <a:p>
            <a:pPr marL="285750" lvl="1" indent="-285750">
              <a:buFont typeface="Arial" panose="020B0604020202020204" pitchFamily="34" charset="0"/>
              <a:buChar char="•"/>
            </a:pPr>
            <a:endParaRPr lang="en-US" dirty="0">
              <a:solidFill>
                <a:srgbClr val="053762"/>
              </a:solidFill>
              <a:latin typeface="Montserrat" pitchFamily="2" charset="77"/>
            </a:endParaRPr>
          </a:p>
          <a:p>
            <a:pPr marL="285750" lvl="1" indent="-285750">
              <a:buFont typeface="Arial" panose="020B0604020202020204" pitchFamily="34" charset="0"/>
              <a:buChar char="•"/>
            </a:pPr>
            <a:endParaRPr lang="en-US" dirty="0">
              <a:solidFill>
                <a:srgbClr val="053762"/>
              </a:solidFill>
              <a:latin typeface="Montserrat" pitchFamily="2" charset="77"/>
            </a:endParaRPr>
          </a:p>
          <a:p>
            <a:pPr marL="285750" lvl="1" indent="-285750">
              <a:buFont typeface="Arial" panose="020B0604020202020204" pitchFamily="34" charset="0"/>
              <a:buChar char="•"/>
            </a:pPr>
            <a:endParaRPr lang="en-US" dirty="0">
              <a:solidFill>
                <a:srgbClr val="053762"/>
              </a:solidFill>
              <a:latin typeface="Montserrat" pitchFamily="2" charset="77"/>
            </a:endParaRPr>
          </a:p>
          <a:p>
            <a:pPr marL="285750" lvl="1" indent="-285750">
              <a:buFont typeface="Arial" panose="020B0604020202020204" pitchFamily="34" charset="0"/>
              <a:buChar char="•"/>
            </a:pPr>
            <a:endParaRPr lang="en-US" dirty="0">
              <a:solidFill>
                <a:srgbClr val="053762"/>
              </a:solidFill>
              <a:latin typeface="Montserrat" pitchFamily="2" charset="77"/>
            </a:endParaRPr>
          </a:p>
          <a:p>
            <a:pPr marL="285750" lvl="1" indent="-285750">
              <a:buFont typeface="Arial" panose="020B0604020202020204" pitchFamily="34" charset="0"/>
              <a:buChar char="•"/>
            </a:pPr>
            <a:endParaRPr lang="en-US" dirty="0">
              <a:solidFill>
                <a:srgbClr val="053762"/>
              </a:solidFill>
              <a:latin typeface="Montserrat" pitchFamily="2" charset="77"/>
            </a:endParaRPr>
          </a:p>
          <a:p>
            <a:pPr marL="285750" lvl="1" indent="-285750">
              <a:buFont typeface="Arial" panose="020B0604020202020204" pitchFamily="34" charset="0"/>
              <a:buChar char="•"/>
            </a:pPr>
            <a:endParaRPr lang="en-US" dirty="0">
              <a:solidFill>
                <a:srgbClr val="053762"/>
              </a:solidFill>
              <a:latin typeface="Montserrat" pitchFamily="2" charset="77"/>
            </a:endParaRPr>
          </a:p>
          <a:p>
            <a:pPr marL="285750" indent="-285750">
              <a:buFont typeface="Arial" panose="020B0604020202020204" pitchFamily="34" charset="0"/>
              <a:buChar char="•"/>
            </a:pPr>
            <a:endParaRPr lang="en-US" dirty="0">
              <a:solidFill>
                <a:srgbClr val="053762"/>
              </a:solidFill>
              <a:latin typeface="Montserrat" pitchFamily="2" charset="77"/>
            </a:endParaRPr>
          </a:p>
          <a:p>
            <a:pPr marL="285750" indent="-285750">
              <a:buFont typeface="Arial" panose="020B0604020202020204" pitchFamily="34" charset="0"/>
              <a:buChar char="•"/>
            </a:pPr>
            <a:r>
              <a:rPr lang="en-US" dirty="0">
                <a:solidFill>
                  <a:srgbClr val="053762"/>
                </a:solidFill>
                <a:latin typeface="Montserrat" pitchFamily="2" charset="77"/>
              </a:rPr>
              <a:t>ITA facilitated the growth of digital trade by enabling the spread of the </a:t>
            </a:r>
            <a:r>
              <a:rPr lang="en-US" b="1" dirty="0">
                <a:solidFill>
                  <a:srgbClr val="053762"/>
                </a:solidFill>
                <a:latin typeface="Montserrat" pitchFamily="2" charset="77"/>
              </a:rPr>
              <a:t>physical goods </a:t>
            </a:r>
            <a:r>
              <a:rPr lang="en-US" dirty="0">
                <a:solidFill>
                  <a:srgbClr val="053762"/>
                </a:solidFill>
                <a:latin typeface="Montserrat" pitchFamily="2" charset="77"/>
              </a:rPr>
              <a:t>making up its hardware layer—but </a:t>
            </a:r>
            <a:r>
              <a:rPr lang="en-US" b="1" dirty="0">
                <a:solidFill>
                  <a:srgbClr val="053762"/>
                </a:solidFill>
                <a:latin typeface="Montserrat" pitchFamily="2" charset="77"/>
              </a:rPr>
              <a:t>does not touch digital trade directly</a:t>
            </a:r>
            <a:r>
              <a:rPr lang="en-US" dirty="0">
                <a:solidFill>
                  <a:srgbClr val="053762"/>
                </a:solidFill>
                <a:latin typeface="Montserrat" pitchFamily="2" charset="77"/>
              </a:rPr>
              <a:t>. </a:t>
            </a:r>
          </a:p>
          <a:p>
            <a:pPr marL="285750" indent="-285750">
              <a:buFont typeface="Arial" panose="020B0604020202020204" pitchFamily="34" charset="0"/>
              <a:buChar char="•"/>
            </a:pPr>
            <a:endParaRPr lang="en-US" dirty="0">
              <a:solidFill>
                <a:srgbClr val="053762"/>
              </a:solidFill>
              <a:latin typeface="Montserrat" pitchFamily="2" charset="77"/>
            </a:endParaRPr>
          </a:p>
          <a:p>
            <a:pPr lvl="8"/>
            <a:endParaRPr lang="en-US" dirty="0">
              <a:solidFill>
                <a:srgbClr val="053762"/>
              </a:solidFill>
              <a:latin typeface="Montserrat" pitchFamily="2" charset="77"/>
            </a:endParaRPr>
          </a:p>
          <a:p>
            <a:pPr marL="285750" indent="-285750">
              <a:buFont typeface="Arial" panose="020B0604020202020204" pitchFamily="34" charset="0"/>
              <a:buChar char="•"/>
            </a:pPr>
            <a:endParaRPr lang="en-US" dirty="0">
              <a:solidFill>
                <a:srgbClr val="053762"/>
              </a:solidFill>
              <a:latin typeface="Montserrat" pitchFamily="2" charset="77"/>
            </a:endParaRPr>
          </a:p>
        </p:txBody>
      </p:sp>
      <p:sp>
        <p:nvSpPr>
          <p:cNvPr id="3" name="Title 2">
            <a:extLst>
              <a:ext uri="{FF2B5EF4-FFF2-40B4-BE49-F238E27FC236}">
                <a16:creationId xmlns:a16="http://schemas.microsoft.com/office/drawing/2014/main" id="{62D4950D-7E35-ED7A-048C-0EDD412AF664}"/>
              </a:ext>
            </a:extLst>
          </p:cNvPr>
          <p:cNvSpPr txBox="1">
            <a:spLocks/>
          </p:cNvSpPr>
          <p:nvPr/>
        </p:nvSpPr>
        <p:spPr>
          <a:xfrm>
            <a:off x="496469" y="2571751"/>
            <a:ext cx="8151062" cy="1640032"/>
          </a:xfrm>
          <a:prstGeom prst="rect">
            <a:avLst/>
          </a:prstGeom>
        </p:spPr>
        <p:style>
          <a:lnRef idx="3">
            <a:schemeClr val="lt1"/>
          </a:lnRef>
          <a:fillRef idx="1">
            <a:schemeClr val="accent1"/>
          </a:fillRef>
          <a:effectRef idx="1">
            <a:schemeClr val="accent1"/>
          </a:effectRef>
          <a:fontRef idx="minor">
            <a:schemeClr val="lt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b="1" dirty="0">
                <a:solidFill>
                  <a:srgbClr val="053762"/>
                </a:solidFill>
                <a:latin typeface="Montserrat" pitchFamily="2" charset="77"/>
              </a:rPr>
              <a:t>The Information Technology Agreement (ITA)</a:t>
            </a:r>
          </a:p>
          <a:p>
            <a:pPr marL="285750" lvl="1" indent="-285750">
              <a:buFont typeface="Arial" panose="020B0604020202020204" pitchFamily="34" charset="0"/>
              <a:buChar char="•"/>
            </a:pPr>
            <a:r>
              <a:rPr lang="en-US" dirty="0">
                <a:solidFill>
                  <a:srgbClr val="053762"/>
                </a:solidFill>
                <a:latin typeface="Montserrat" pitchFamily="2" charset="77"/>
              </a:rPr>
              <a:t>The </a:t>
            </a:r>
            <a:r>
              <a:rPr lang="en-US" b="1" dirty="0">
                <a:solidFill>
                  <a:srgbClr val="053762"/>
                </a:solidFill>
                <a:latin typeface="Montserrat" pitchFamily="2" charset="77"/>
              </a:rPr>
              <a:t>Information Technology Agreement (ITA) </a:t>
            </a:r>
            <a:r>
              <a:rPr lang="en-US" dirty="0">
                <a:solidFill>
                  <a:srgbClr val="053762"/>
                </a:solidFill>
                <a:latin typeface="Montserrat" pitchFamily="2" charset="77"/>
              </a:rPr>
              <a:t>is a </a:t>
            </a:r>
            <a:r>
              <a:rPr lang="en-US" b="1" dirty="0">
                <a:solidFill>
                  <a:srgbClr val="053762"/>
                </a:solidFill>
                <a:latin typeface="Montserrat" pitchFamily="2" charset="77"/>
              </a:rPr>
              <a:t>Plurilateral</a:t>
            </a:r>
            <a:r>
              <a:rPr lang="en-US" dirty="0">
                <a:solidFill>
                  <a:srgbClr val="053762"/>
                </a:solidFill>
                <a:latin typeface="Montserrat" pitchFamily="2" charset="77"/>
              </a:rPr>
              <a:t> </a:t>
            </a:r>
            <a:r>
              <a:rPr lang="en-US" b="1" dirty="0">
                <a:solidFill>
                  <a:srgbClr val="053762"/>
                </a:solidFill>
                <a:latin typeface="Montserrat" pitchFamily="2" charset="77"/>
              </a:rPr>
              <a:t>agreement</a:t>
            </a:r>
            <a:r>
              <a:rPr lang="en-US" dirty="0">
                <a:solidFill>
                  <a:srgbClr val="053762"/>
                </a:solidFill>
                <a:latin typeface="Montserrat" pitchFamily="2" charset="77"/>
              </a:rPr>
              <a:t> eliminating tariffs on vital ICT products signed in 1996. </a:t>
            </a:r>
          </a:p>
          <a:p>
            <a:pPr marL="285750" lvl="1" indent="-285750">
              <a:buFont typeface="Arial" panose="020B0604020202020204" pitchFamily="34" charset="0"/>
              <a:buChar char="•"/>
            </a:pPr>
            <a:r>
              <a:rPr lang="en-US" dirty="0">
                <a:solidFill>
                  <a:srgbClr val="053762"/>
                </a:solidFill>
                <a:latin typeface="Montserrat" pitchFamily="2" charset="77"/>
              </a:rPr>
              <a:t>ITA-2, adopted in 2015, saw ITA expand to include </a:t>
            </a:r>
            <a:r>
              <a:rPr lang="en-US" b="1" dirty="0">
                <a:solidFill>
                  <a:srgbClr val="053762"/>
                </a:solidFill>
                <a:latin typeface="Montserrat" pitchFamily="2" charset="77"/>
              </a:rPr>
              <a:t>50 more countries </a:t>
            </a:r>
            <a:r>
              <a:rPr lang="en-US" dirty="0">
                <a:solidFill>
                  <a:srgbClr val="053762"/>
                </a:solidFill>
                <a:latin typeface="Montserrat" pitchFamily="2" charset="77"/>
              </a:rPr>
              <a:t>and </a:t>
            </a:r>
            <a:r>
              <a:rPr lang="en-US" b="1" dirty="0">
                <a:solidFill>
                  <a:srgbClr val="053762"/>
                </a:solidFill>
                <a:latin typeface="Montserrat" pitchFamily="2" charset="77"/>
              </a:rPr>
              <a:t>201 additional product categories</a:t>
            </a:r>
            <a:r>
              <a:rPr lang="en-US" dirty="0">
                <a:solidFill>
                  <a:srgbClr val="053762"/>
                </a:solidFill>
                <a:latin typeface="Montserrat" pitchFamily="2" charset="77"/>
              </a:rPr>
              <a:t>. </a:t>
            </a:r>
          </a:p>
          <a:p>
            <a:pPr marL="285750" lvl="1" indent="-285750">
              <a:buFont typeface="Arial" panose="020B0604020202020204" pitchFamily="34" charset="0"/>
              <a:buChar char="•"/>
            </a:pPr>
            <a:r>
              <a:rPr lang="en-US" dirty="0">
                <a:solidFill>
                  <a:srgbClr val="053762"/>
                </a:solidFill>
                <a:latin typeface="Montserrat" pitchFamily="2" charset="77"/>
              </a:rPr>
              <a:t>ITA and ITA-2 may have </a:t>
            </a:r>
            <a:r>
              <a:rPr lang="en-US" b="1" dirty="0">
                <a:solidFill>
                  <a:srgbClr val="053762"/>
                </a:solidFill>
                <a:latin typeface="Montserrat" pitchFamily="2" charset="77"/>
              </a:rPr>
              <a:t>reduced computer and semiconductor import prices by 66% </a:t>
            </a:r>
            <a:r>
              <a:rPr lang="en-US" dirty="0">
                <a:solidFill>
                  <a:srgbClr val="053762"/>
                </a:solidFill>
                <a:latin typeface="Montserrat" pitchFamily="2" charset="77"/>
              </a:rPr>
              <a:t>between 1996 and 2016 for participating countries. </a:t>
            </a:r>
          </a:p>
        </p:txBody>
      </p:sp>
      <p:sp>
        <p:nvSpPr>
          <p:cNvPr id="10" name="Title 2">
            <a:extLst>
              <a:ext uri="{FF2B5EF4-FFF2-40B4-BE49-F238E27FC236}">
                <a16:creationId xmlns:a16="http://schemas.microsoft.com/office/drawing/2014/main" id="{1676021D-BC3E-6087-324E-863A0F922E28}"/>
              </a:ext>
            </a:extLst>
          </p:cNvPr>
          <p:cNvSpPr txBox="1">
            <a:spLocks/>
          </p:cNvSpPr>
          <p:nvPr/>
        </p:nvSpPr>
        <p:spPr>
          <a:xfrm>
            <a:off x="496469" y="1931935"/>
            <a:ext cx="8151062" cy="96674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endParaRPr lang="en-US" dirty="0">
              <a:solidFill>
                <a:srgbClr val="053762"/>
              </a:solidFill>
              <a:latin typeface="Montserrat" pitchFamily="2" charset="77"/>
            </a:endParaRPr>
          </a:p>
          <a:p>
            <a:pPr marL="285750" indent="-285750">
              <a:buFont typeface="Arial" panose="020B0604020202020204" pitchFamily="34" charset="0"/>
              <a:buChar char="•"/>
            </a:pPr>
            <a:endParaRPr lang="en-US" dirty="0">
              <a:solidFill>
                <a:srgbClr val="053762"/>
              </a:solidFill>
              <a:latin typeface="Montserrat" pitchFamily="2" charset="77"/>
            </a:endParaRPr>
          </a:p>
          <a:p>
            <a:pPr lvl="8"/>
            <a:endParaRPr lang="en-US" dirty="0">
              <a:solidFill>
                <a:srgbClr val="053762"/>
              </a:solidFill>
              <a:latin typeface="Montserrat" pitchFamily="2" charset="77"/>
            </a:endParaRPr>
          </a:p>
          <a:p>
            <a:pPr marL="285750" indent="-285750">
              <a:buFont typeface="Arial" panose="020B0604020202020204" pitchFamily="34" charset="0"/>
              <a:buChar char="•"/>
            </a:pPr>
            <a:endParaRPr lang="en-US" dirty="0">
              <a:solidFill>
                <a:srgbClr val="053762"/>
              </a:solidFill>
              <a:latin typeface="Montserrat" pitchFamily="2" charset="77"/>
            </a:endParaRPr>
          </a:p>
        </p:txBody>
      </p:sp>
    </p:spTree>
    <p:extLst>
      <p:ext uri="{BB962C8B-B14F-4D97-AF65-F5344CB8AC3E}">
        <p14:creationId xmlns:p14="http://schemas.microsoft.com/office/powerpoint/2010/main" val="263871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AA10259A-70FE-D4A6-5332-A7558AACD1DA}"/>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84E4B828-4653-67E3-8AFE-DEC30339FA38}"/>
              </a:ext>
            </a:extLst>
          </p:cNvPr>
          <p:cNvGrpSpPr/>
          <p:nvPr/>
        </p:nvGrpSpPr>
        <p:grpSpPr>
          <a:xfrm>
            <a:off x="123074" y="44430"/>
            <a:ext cx="8695555" cy="388854"/>
            <a:chOff x="123074" y="44430"/>
            <a:chExt cx="8695555" cy="388854"/>
          </a:xfrm>
        </p:grpSpPr>
        <p:pic>
          <p:nvPicPr>
            <p:cNvPr id="6" name="Picture 5">
              <a:extLst>
                <a:ext uri="{FF2B5EF4-FFF2-40B4-BE49-F238E27FC236}">
                  <a16:creationId xmlns:a16="http://schemas.microsoft.com/office/drawing/2014/main" id="{CC6F3B75-E1C3-23F9-F50E-37E32A57D08C}"/>
                </a:ext>
              </a:extLst>
            </p:cNvPr>
            <p:cNvPicPr>
              <a:picLocks noChangeAspect="1"/>
            </p:cNvPicPr>
            <p:nvPr/>
          </p:nvPicPr>
          <p:blipFill>
            <a:blip r:embed="rId3"/>
            <a:srcRect/>
            <a:stretch/>
          </p:blipFill>
          <p:spPr>
            <a:xfrm>
              <a:off x="123074" y="44430"/>
              <a:ext cx="895190" cy="358076"/>
            </a:xfrm>
            <a:prstGeom prst="rect">
              <a:avLst/>
            </a:prstGeom>
          </p:spPr>
        </p:pic>
        <p:cxnSp>
          <p:nvCxnSpPr>
            <p:cNvPr id="7" name="Straight Connector 6">
              <a:extLst>
                <a:ext uri="{FF2B5EF4-FFF2-40B4-BE49-F238E27FC236}">
                  <a16:creationId xmlns:a16="http://schemas.microsoft.com/office/drawing/2014/main" id="{726238DD-5FAA-10C3-265F-1EBC6D8D5E53}"/>
                </a:ext>
              </a:extLst>
            </p:cNvPr>
            <p:cNvCxnSpPr>
              <a:cxnSpLocks/>
            </p:cNvCxnSpPr>
            <p:nvPr/>
          </p:nvCxnSpPr>
          <p:spPr>
            <a:xfrm>
              <a:off x="1273943" y="44430"/>
              <a:ext cx="0" cy="388854"/>
            </a:xfrm>
            <a:prstGeom prst="line">
              <a:avLst/>
            </a:prstGeom>
          </p:spPr>
          <p:style>
            <a:lnRef idx="1">
              <a:schemeClr val="accent2"/>
            </a:lnRef>
            <a:fillRef idx="0">
              <a:schemeClr val="accent2"/>
            </a:fillRef>
            <a:effectRef idx="0">
              <a:schemeClr val="accent2"/>
            </a:effectRef>
            <a:fontRef idx="minor">
              <a:schemeClr val="tx1"/>
            </a:fontRef>
          </p:style>
        </p:cxnSp>
        <p:sp>
          <p:nvSpPr>
            <p:cNvPr id="9" name="Title 2">
              <a:extLst>
                <a:ext uri="{FF2B5EF4-FFF2-40B4-BE49-F238E27FC236}">
                  <a16:creationId xmlns:a16="http://schemas.microsoft.com/office/drawing/2014/main" id="{A838D221-5425-6FE5-E203-B93EF5C691C5}"/>
                </a:ext>
              </a:extLst>
            </p:cNvPr>
            <p:cNvSpPr txBox="1">
              <a:spLocks/>
            </p:cNvSpPr>
            <p:nvPr/>
          </p:nvSpPr>
          <p:spPr>
            <a:xfrm>
              <a:off x="1365364" y="88432"/>
              <a:ext cx="7453265" cy="270071"/>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latin typeface="Montserrat" pitchFamily="2" charset="77"/>
                </a:rPr>
                <a:t>The World Trade Organization and the e-Commerce Moratorium</a:t>
              </a:r>
            </a:p>
          </p:txBody>
        </p:sp>
      </p:grpSp>
      <p:sp>
        <p:nvSpPr>
          <p:cNvPr id="2" name="Title 2">
            <a:extLst>
              <a:ext uri="{FF2B5EF4-FFF2-40B4-BE49-F238E27FC236}">
                <a16:creationId xmlns:a16="http://schemas.microsoft.com/office/drawing/2014/main" id="{98552926-2943-B6BF-6E97-E82B3CF26296}"/>
              </a:ext>
            </a:extLst>
          </p:cNvPr>
          <p:cNvSpPr txBox="1">
            <a:spLocks/>
          </p:cNvSpPr>
          <p:nvPr/>
        </p:nvSpPr>
        <p:spPr>
          <a:xfrm>
            <a:off x="496469" y="497426"/>
            <a:ext cx="8151062" cy="169569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53762"/>
                </a:solidFill>
                <a:latin typeface="Montserrat" pitchFamily="2" charset="77"/>
              </a:rPr>
              <a:t>What is the e-Commerce Moratorium?</a:t>
            </a:r>
          </a:p>
          <a:p>
            <a:pPr marL="285750" indent="-285750">
              <a:buFont typeface="Arial" panose="020B0604020202020204" pitchFamily="34" charset="0"/>
              <a:buChar char="•"/>
            </a:pPr>
            <a:r>
              <a:rPr lang="en-US" dirty="0">
                <a:solidFill>
                  <a:srgbClr val="053762"/>
                </a:solidFill>
                <a:latin typeface="Montserrat" pitchFamily="2" charset="77"/>
              </a:rPr>
              <a:t>The </a:t>
            </a:r>
            <a:r>
              <a:rPr lang="en-US" b="1" dirty="0">
                <a:solidFill>
                  <a:srgbClr val="053762"/>
                </a:solidFill>
                <a:latin typeface="Montserrat" pitchFamily="2" charset="77"/>
              </a:rPr>
              <a:t>Moratorium on Customs Duties on Electronic Transmissions </a:t>
            </a:r>
            <a:r>
              <a:rPr lang="en-US" dirty="0">
                <a:solidFill>
                  <a:srgbClr val="053762"/>
                </a:solidFill>
                <a:latin typeface="Montserrat" pitchFamily="2" charset="77"/>
              </a:rPr>
              <a:t>was introduced in 1998 and prohibits WTO members from imposing customs duties or tariffs on “electronic transmissions”.</a:t>
            </a:r>
          </a:p>
          <a:p>
            <a:pPr marL="285750" indent="-285750">
              <a:buFont typeface="Arial" panose="020B0604020202020204" pitchFamily="34" charset="0"/>
              <a:buChar char="•"/>
            </a:pPr>
            <a:r>
              <a:rPr lang="en-US" dirty="0">
                <a:solidFill>
                  <a:srgbClr val="053762"/>
                </a:solidFill>
                <a:latin typeface="Montserrat" pitchFamily="2" charset="77"/>
              </a:rPr>
              <a:t>The </a:t>
            </a:r>
            <a:r>
              <a:rPr lang="en-US" b="1" dirty="0">
                <a:solidFill>
                  <a:srgbClr val="053762"/>
                </a:solidFill>
                <a:latin typeface="Montserrat" pitchFamily="2" charset="77"/>
              </a:rPr>
              <a:t>Moratorium is not a permanent agreement</a:t>
            </a:r>
            <a:r>
              <a:rPr lang="en-US" dirty="0">
                <a:solidFill>
                  <a:srgbClr val="053762"/>
                </a:solidFill>
                <a:latin typeface="Montserrat" pitchFamily="2" charset="77"/>
              </a:rPr>
              <a:t> and has been renewed at every Ministerial Conference (MC) of the WTO since 1998—most recently being </a:t>
            </a:r>
            <a:r>
              <a:rPr lang="en-US" b="1" dirty="0">
                <a:solidFill>
                  <a:srgbClr val="053762"/>
                </a:solidFill>
                <a:latin typeface="Montserrat" pitchFamily="2" charset="77"/>
              </a:rPr>
              <a:t>renewed until 2026 at MC13</a:t>
            </a:r>
            <a:r>
              <a:rPr lang="en-US" dirty="0">
                <a:solidFill>
                  <a:srgbClr val="053762"/>
                </a:solidFill>
                <a:latin typeface="Montserrat" pitchFamily="2" charset="77"/>
              </a:rPr>
              <a:t> in the United Arab Emirates last year.</a:t>
            </a:r>
          </a:p>
        </p:txBody>
      </p:sp>
      <p:sp>
        <p:nvSpPr>
          <p:cNvPr id="11" name="Title 2">
            <a:extLst>
              <a:ext uri="{FF2B5EF4-FFF2-40B4-BE49-F238E27FC236}">
                <a16:creationId xmlns:a16="http://schemas.microsoft.com/office/drawing/2014/main" id="{B57E462E-8C4B-C49E-CDE3-B4267E17EBE9}"/>
              </a:ext>
            </a:extLst>
          </p:cNvPr>
          <p:cNvSpPr txBox="1">
            <a:spLocks/>
          </p:cNvSpPr>
          <p:nvPr/>
        </p:nvSpPr>
        <p:spPr>
          <a:xfrm>
            <a:off x="496469" y="2082836"/>
            <a:ext cx="8151062" cy="2563237"/>
          </a:xfrm>
          <a:prstGeom prst="rect">
            <a:avLst/>
          </a:prstGeom>
        </p:spPr>
        <p:style>
          <a:lnRef idx="3">
            <a:schemeClr val="lt1"/>
          </a:lnRef>
          <a:fillRef idx="1">
            <a:schemeClr val="accent1"/>
          </a:fillRef>
          <a:effectRef idx="1">
            <a:schemeClr val="accent1"/>
          </a:effectRef>
          <a:fontRef idx="minor">
            <a:schemeClr val="lt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b="1" dirty="0">
                <a:solidFill>
                  <a:srgbClr val="053762"/>
                </a:solidFill>
                <a:latin typeface="Montserrat" pitchFamily="2" charset="77"/>
              </a:rPr>
              <a:t>What is an Electronic Transmission?</a:t>
            </a:r>
          </a:p>
          <a:p>
            <a:pPr lvl="1"/>
            <a:endParaRPr lang="en-US" dirty="0">
              <a:solidFill>
                <a:srgbClr val="053762"/>
              </a:solidFill>
              <a:latin typeface="Montserrat" pitchFamily="2" charset="77"/>
            </a:endParaRPr>
          </a:p>
          <a:p>
            <a:pPr lvl="1"/>
            <a:endParaRPr lang="en-US" dirty="0">
              <a:solidFill>
                <a:srgbClr val="053762"/>
              </a:solidFill>
              <a:latin typeface="Montserrat" pitchFamily="2" charset="77"/>
            </a:endParaRPr>
          </a:p>
          <a:p>
            <a:pPr lvl="1"/>
            <a:endParaRPr lang="en-US" dirty="0">
              <a:solidFill>
                <a:srgbClr val="053762"/>
              </a:solidFill>
              <a:latin typeface="Montserrat" pitchFamily="2" charset="77"/>
            </a:endParaRPr>
          </a:p>
          <a:p>
            <a:pPr lvl="1"/>
            <a:endParaRPr lang="en-US" dirty="0">
              <a:solidFill>
                <a:srgbClr val="053762"/>
              </a:solidFill>
              <a:latin typeface="Montserrat" pitchFamily="2" charset="77"/>
            </a:endParaRPr>
          </a:p>
          <a:p>
            <a:pPr marL="285750" lvl="1" indent="-285750">
              <a:buFont typeface="Arial" panose="020B0604020202020204" pitchFamily="34" charset="0"/>
              <a:buChar char="•"/>
            </a:pPr>
            <a:r>
              <a:rPr lang="en-US" dirty="0">
                <a:solidFill>
                  <a:srgbClr val="053762"/>
                </a:solidFill>
                <a:latin typeface="Montserrat" pitchFamily="2" charset="77"/>
              </a:rPr>
              <a:t>The definition of “Electronic Transmission” is </a:t>
            </a:r>
            <a:r>
              <a:rPr lang="en-US" b="1" dirty="0">
                <a:solidFill>
                  <a:srgbClr val="053762"/>
                </a:solidFill>
                <a:latin typeface="Montserrat" pitchFamily="2" charset="77"/>
              </a:rPr>
              <a:t>intentionally imprecise</a:t>
            </a:r>
            <a:r>
              <a:rPr lang="en-US" dirty="0">
                <a:solidFill>
                  <a:srgbClr val="053762"/>
                </a:solidFill>
                <a:latin typeface="Montserrat" pitchFamily="2" charset="77"/>
              </a:rPr>
              <a:t> and covers any transmission of information by electronic means across borders, vitally including </a:t>
            </a:r>
            <a:r>
              <a:rPr lang="en-US" b="1" dirty="0">
                <a:solidFill>
                  <a:srgbClr val="053762"/>
                </a:solidFill>
                <a:latin typeface="Montserrat" pitchFamily="2" charset="77"/>
              </a:rPr>
              <a:t>data transfers</a:t>
            </a:r>
            <a:r>
              <a:rPr lang="en-US" dirty="0">
                <a:solidFill>
                  <a:srgbClr val="053762"/>
                </a:solidFill>
                <a:latin typeface="Montserrat" pitchFamily="2" charset="77"/>
              </a:rPr>
              <a:t> and </a:t>
            </a:r>
            <a:r>
              <a:rPr lang="en-US" b="1" dirty="0">
                <a:solidFill>
                  <a:srgbClr val="053762"/>
                </a:solidFill>
                <a:latin typeface="Montserrat" pitchFamily="2" charset="77"/>
              </a:rPr>
              <a:t>all forms of digitally-delivered goods and services.</a:t>
            </a:r>
          </a:p>
          <a:p>
            <a:pPr marL="285750" lvl="1" indent="-285750">
              <a:buFont typeface="Arial" panose="020B0604020202020204" pitchFamily="34" charset="0"/>
              <a:buChar char="•"/>
            </a:pPr>
            <a:r>
              <a:rPr lang="en-US" dirty="0">
                <a:solidFill>
                  <a:srgbClr val="053762"/>
                </a:solidFill>
                <a:latin typeface="Montserrat" pitchFamily="2" charset="77"/>
              </a:rPr>
              <a:t>Anything from </a:t>
            </a:r>
            <a:r>
              <a:rPr lang="en-US" b="1" dirty="0">
                <a:solidFill>
                  <a:srgbClr val="053762"/>
                </a:solidFill>
                <a:latin typeface="Montserrat" pitchFamily="2" charset="77"/>
              </a:rPr>
              <a:t>movies streamed online</a:t>
            </a:r>
            <a:r>
              <a:rPr lang="en-US" dirty="0">
                <a:solidFill>
                  <a:srgbClr val="053762"/>
                </a:solidFill>
                <a:latin typeface="Montserrat" pitchFamily="2" charset="77"/>
              </a:rPr>
              <a:t>, to </a:t>
            </a:r>
            <a:r>
              <a:rPr lang="en-US" b="1" dirty="0">
                <a:solidFill>
                  <a:srgbClr val="053762"/>
                </a:solidFill>
                <a:latin typeface="Montserrat" pitchFamily="2" charset="77"/>
              </a:rPr>
              <a:t>video games that exist entirely in digital form</a:t>
            </a:r>
            <a:r>
              <a:rPr lang="en-US" dirty="0">
                <a:solidFill>
                  <a:srgbClr val="053762"/>
                </a:solidFill>
                <a:latin typeface="Montserrat" pitchFamily="2" charset="77"/>
              </a:rPr>
              <a:t>, to </a:t>
            </a:r>
            <a:r>
              <a:rPr lang="en-US" b="1" dirty="0">
                <a:solidFill>
                  <a:srgbClr val="053762"/>
                </a:solidFill>
                <a:latin typeface="Montserrat" pitchFamily="2" charset="77"/>
              </a:rPr>
              <a:t>data moving from a data center to a customer’s mobile phone</a:t>
            </a:r>
            <a:r>
              <a:rPr lang="en-US" dirty="0">
                <a:solidFill>
                  <a:srgbClr val="053762"/>
                </a:solidFill>
                <a:latin typeface="Montserrat" pitchFamily="2" charset="77"/>
              </a:rPr>
              <a:t>, is taken to be covered by this definition. </a:t>
            </a:r>
          </a:p>
        </p:txBody>
      </p:sp>
      <p:pic>
        <p:nvPicPr>
          <p:cNvPr id="13" name="Picture 12">
            <a:extLst>
              <a:ext uri="{FF2B5EF4-FFF2-40B4-BE49-F238E27FC236}">
                <a16:creationId xmlns:a16="http://schemas.microsoft.com/office/drawing/2014/main" id="{C93D1347-DD20-14B3-CC36-AF1CF8EEE02E}"/>
              </a:ext>
            </a:extLst>
          </p:cNvPr>
          <p:cNvPicPr>
            <a:picLocks noChangeAspect="1"/>
          </p:cNvPicPr>
          <p:nvPr/>
        </p:nvPicPr>
        <p:blipFill>
          <a:blip r:embed="rId4"/>
          <a:stretch>
            <a:fillRect/>
          </a:stretch>
        </p:blipFill>
        <p:spPr>
          <a:xfrm>
            <a:off x="671945" y="2428384"/>
            <a:ext cx="7800109" cy="728685"/>
          </a:xfrm>
          <a:prstGeom prst="rect">
            <a:avLst/>
          </a:prstGeom>
        </p:spPr>
      </p:pic>
    </p:spTree>
    <p:extLst>
      <p:ext uri="{BB962C8B-B14F-4D97-AF65-F5344CB8AC3E}">
        <p14:creationId xmlns:p14="http://schemas.microsoft.com/office/powerpoint/2010/main" val="16710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1F02F974-48F9-A150-A3E5-BD3C64F7F55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E2B0FED9-9479-3755-8145-A3AEBD9F99F4}"/>
              </a:ext>
            </a:extLst>
          </p:cNvPr>
          <p:cNvGrpSpPr/>
          <p:nvPr/>
        </p:nvGrpSpPr>
        <p:grpSpPr>
          <a:xfrm>
            <a:off x="123074" y="44430"/>
            <a:ext cx="8695555" cy="388854"/>
            <a:chOff x="123074" y="44430"/>
            <a:chExt cx="8695555" cy="388854"/>
          </a:xfrm>
        </p:grpSpPr>
        <p:pic>
          <p:nvPicPr>
            <p:cNvPr id="6" name="Picture 5">
              <a:extLst>
                <a:ext uri="{FF2B5EF4-FFF2-40B4-BE49-F238E27FC236}">
                  <a16:creationId xmlns:a16="http://schemas.microsoft.com/office/drawing/2014/main" id="{EB72ACA0-3F55-69F3-F945-E0E8BE4B4CDC}"/>
                </a:ext>
              </a:extLst>
            </p:cNvPr>
            <p:cNvPicPr>
              <a:picLocks noChangeAspect="1"/>
            </p:cNvPicPr>
            <p:nvPr/>
          </p:nvPicPr>
          <p:blipFill>
            <a:blip r:embed="rId3"/>
            <a:srcRect/>
            <a:stretch/>
          </p:blipFill>
          <p:spPr>
            <a:xfrm>
              <a:off x="123074" y="44430"/>
              <a:ext cx="895190" cy="358076"/>
            </a:xfrm>
            <a:prstGeom prst="rect">
              <a:avLst/>
            </a:prstGeom>
          </p:spPr>
        </p:pic>
        <p:cxnSp>
          <p:nvCxnSpPr>
            <p:cNvPr id="7" name="Straight Connector 6">
              <a:extLst>
                <a:ext uri="{FF2B5EF4-FFF2-40B4-BE49-F238E27FC236}">
                  <a16:creationId xmlns:a16="http://schemas.microsoft.com/office/drawing/2014/main" id="{83F555AB-B0C0-D4C4-90D6-D3FF5A82702D}"/>
                </a:ext>
              </a:extLst>
            </p:cNvPr>
            <p:cNvCxnSpPr>
              <a:cxnSpLocks/>
            </p:cNvCxnSpPr>
            <p:nvPr/>
          </p:nvCxnSpPr>
          <p:spPr>
            <a:xfrm>
              <a:off x="1273943" y="44430"/>
              <a:ext cx="0" cy="388854"/>
            </a:xfrm>
            <a:prstGeom prst="line">
              <a:avLst/>
            </a:prstGeom>
          </p:spPr>
          <p:style>
            <a:lnRef idx="1">
              <a:schemeClr val="accent2"/>
            </a:lnRef>
            <a:fillRef idx="0">
              <a:schemeClr val="accent2"/>
            </a:fillRef>
            <a:effectRef idx="0">
              <a:schemeClr val="accent2"/>
            </a:effectRef>
            <a:fontRef idx="minor">
              <a:schemeClr val="tx1"/>
            </a:fontRef>
          </p:style>
        </p:cxnSp>
        <p:sp>
          <p:nvSpPr>
            <p:cNvPr id="9" name="Title 2">
              <a:extLst>
                <a:ext uri="{FF2B5EF4-FFF2-40B4-BE49-F238E27FC236}">
                  <a16:creationId xmlns:a16="http://schemas.microsoft.com/office/drawing/2014/main" id="{24AEF501-282B-442B-B646-4245047E3784}"/>
                </a:ext>
              </a:extLst>
            </p:cNvPr>
            <p:cNvSpPr txBox="1">
              <a:spLocks/>
            </p:cNvSpPr>
            <p:nvPr/>
          </p:nvSpPr>
          <p:spPr>
            <a:xfrm>
              <a:off x="1365364" y="88432"/>
              <a:ext cx="7453265" cy="270071"/>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latin typeface="Montserrat" pitchFamily="2" charset="77"/>
                </a:rPr>
                <a:t>The World Trade Organization and the e-Commerce Moratorium</a:t>
              </a:r>
            </a:p>
          </p:txBody>
        </p:sp>
      </p:grpSp>
      <p:sp>
        <p:nvSpPr>
          <p:cNvPr id="11" name="Title 2">
            <a:extLst>
              <a:ext uri="{FF2B5EF4-FFF2-40B4-BE49-F238E27FC236}">
                <a16:creationId xmlns:a16="http://schemas.microsoft.com/office/drawing/2014/main" id="{45B78EFF-6084-5B19-6380-1E1E1640FD85}"/>
              </a:ext>
            </a:extLst>
          </p:cNvPr>
          <p:cNvSpPr txBox="1">
            <a:spLocks/>
          </p:cNvSpPr>
          <p:nvPr/>
        </p:nvSpPr>
        <p:spPr>
          <a:xfrm>
            <a:off x="496469" y="1836220"/>
            <a:ext cx="8151062" cy="2723024"/>
          </a:xfrm>
          <a:prstGeom prst="rect">
            <a:avLst/>
          </a:prstGeom>
        </p:spPr>
        <p:style>
          <a:lnRef idx="3">
            <a:schemeClr val="lt1"/>
          </a:lnRef>
          <a:fillRef idx="1">
            <a:schemeClr val="accent1"/>
          </a:fillRef>
          <a:effectRef idx="1">
            <a:schemeClr val="accent1"/>
          </a:effectRef>
          <a:fontRef idx="minor">
            <a:schemeClr val="lt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b="1" dirty="0">
                <a:solidFill>
                  <a:srgbClr val="053762"/>
                </a:solidFill>
                <a:latin typeface="Montserrat" pitchFamily="2" charset="77"/>
              </a:rPr>
              <a:t>Pointed Language</a:t>
            </a:r>
          </a:p>
          <a:p>
            <a:pPr lvl="1"/>
            <a:endParaRPr lang="en-US" sz="1200" dirty="0">
              <a:solidFill>
                <a:srgbClr val="053762"/>
              </a:solidFill>
              <a:latin typeface="Montserrat" pitchFamily="2" charset="77"/>
            </a:endParaRPr>
          </a:p>
          <a:p>
            <a:pPr marL="171450" lvl="1" indent="-171450">
              <a:buFont typeface="Arial" panose="020B0604020202020204" pitchFamily="34" charset="0"/>
              <a:buChar char="•"/>
            </a:pPr>
            <a:r>
              <a:rPr lang="en-US" sz="1200" dirty="0">
                <a:solidFill>
                  <a:srgbClr val="053762"/>
                </a:solidFill>
                <a:latin typeface="Montserrat" pitchFamily="2" charset="77"/>
              </a:rPr>
              <a:t>2019</a:t>
            </a:r>
          </a:p>
          <a:p>
            <a:pPr lvl="1"/>
            <a:endParaRPr lang="en-US" sz="1200" dirty="0">
              <a:solidFill>
                <a:srgbClr val="053762"/>
              </a:solidFill>
              <a:latin typeface="Montserrat" pitchFamily="2" charset="77"/>
            </a:endParaRPr>
          </a:p>
          <a:p>
            <a:pPr lvl="1"/>
            <a:endParaRPr lang="en-US" sz="1200" b="1" dirty="0">
              <a:solidFill>
                <a:srgbClr val="053762"/>
              </a:solidFill>
              <a:latin typeface="Montserrat" pitchFamily="2" charset="77"/>
            </a:endParaRPr>
          </a:p>
          <a:p>
            <a:pPr lvl="1"/>
            <a:endParaRPr lang="en-US" sz="1000" b="1" dirty="0">
              <a:solidFill>
                <a:srgbClr val="053762"/>
              </a:solidFill>
              <a:latin typeface="Montserrat" pitchFamily="2" charset="77"/>
            </a:endParaRPr>
          </a:p>
          <a:p>
            <a:pPr lvl="1"/>
            <a:endParaRPr lang="en-US" sz="1050" b="1" dirty="0">
              <a:solidFill>
                <a:srgbClr val="053762"/>
              </a:solidFill>
              <a:latin typeface="Montserrat" pitchFamily="2" charset="77"/>
            </a:endParaRPr>
          </a:p>
          <a:p>
            <a:pPr marL="171450" lvl="1" indent="-171450">
              <a:buFont typeface="Arial" panose="020B0604020202020204" pitchFamily="34" charset="0"/>
              <a:buChar char="•"/>
            </a:pPr>
            <a:r>
              <a:rPr lang="en-US" sz="1200" dirty="0">
                <a:solidFill>
                  <a:srgbClr val="053762"/>
                </a:solidFill>
                <a:latin typeface="Montserrat" pitchFamily="2" charset="77"/>
              </a:rPr>
              <a:t>2022</a:t>
            </a:r>
          </a:p>
          <a:p>
            <a:pPr lvl="1"/>
            <a:endParaRPr lang="en-US" sz="1200" dirty="0">
              <a:solidFill>
                <a:srgbClr val="053762"/>
              </a:solidFill>
              <a:latin typeface="Montserrat" pitchFamily="2" charset="77"/>
            </a:endParaRPr>
          </a:p>
          <a:p>
            <a:pPr lvl="1"/>
            <a:endParaRPr lang="en-US" sz="1200" dirty="0">
              <a:solidFill>
                <a:srgbClr val="053762"/>
              </a:solidFill>
              <a:latin typeface="Montserrat" pitchFamily="2" charset="77"/>
            </a:endParaRPr>
          </a:p>
          <a:p>
            <a:pPr lvl="1"/>
            <a:endParaRPr lang="en-US" sz="1200" dirty="0">
              <a:solidFill>
                <a:srgbClr val="053762"/>
              </a:solidFill>
              <a:latin typeface="Montserrat" pitchFamily="2" charset="77"/>
            </a:endParaRPr>
          </a:p>
          <a:p>
            <a:pPr lvl="1"/>
            <a:endParaRPr lang="en-US" sz="1000" b="1" dirty="0">
              <a:solidFill>
                <a:srgbClr val="053762"/>
              </a:solidFill>
              <a:latin typeface="Montserrat" pitchFamily="2" charset="77"/>
            </a:endParaRPr>
          </a:p>
          <a:p>
            <a:pPr marL="171450" lvl="1" indent="-171450">
              <a:buFont typeface="Arial" panose="020B0604020202020204" pitchFamily="34" charset="0"/>
              <a:buChar char="•"/>
            </a:pPr>
            <a:r>
              <a:rPr lang="en-US" sz="1200" dirty="0">
                <a:solidFill>
                  <a:srgbClr val="053762"/>
                </a:solidFill>
                <a:latin typeface="Montserrat" pitchFamily="2" charset="77"/>
              </a:rPr>
              <a:t>2024</a:t>
            </a:r>
          </a:p>
        </p:txBody>
      </p:sp>
      <p:sp>
        <p:nvSpPr>
          <p:cNvPr id="3" name="Title 2">
            <a:extLst>
              <a:ext uri="{FF2B5EF4-FFF2-40B4-BE49-F238E27FC236}">
                <a16:creationId xmlns:a16="http://schemas.microsoft.com/office/drawing/2014/main" id="{2D95FDA0-26DC-B6E7-FF24-8571833C6B54}"/>
              </a:ext>
            </a:extLst>
          </p:cNvPr>
          <p:cNvSpPr txBox="1">
            <a:spLocks/>
          </p:cNvSpPr>
          <p:nvPr/>
        </p:nvSpPr>
        <p:spPr>
          <a:xfrm>
            <a:off x="496469" y="497426"/>
            <a:ext cx="8151062" cy="137986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53762"/>
                </a:solidFill>
                <a:latin typeface="Montserrat" pitchFamily="2" charset="77"/>
              </a:rPr>
              <a:t>What’s the fuss this year?</a:t>
            </a:r>
          </a:p>
          <a:p>
            <a:pPr marL="285750" indent="-285750">
              <a:buFont typeface="Arial" panose="020B0604020202020204" pitchFamily="34" charset="0"/>
              <a:buChar char="•"/>
            </a:pPr>
            <a:r>
              <a:rPr lang="en-US" dirty="0">
                <a:solidFill>
                  <a:srgbClr val="053762"/>
                </a:solidFill>
                <a:latin typeface="Montserrat" pitchFamily="2" charset="77"/>
              </a:rPr>
              <a:t>As the Digital Economy has grown, developing countries have become increasingly </a:t>
            </a:r>
            <a:r>
              <a:rPr lang="en-US" b="1" dirty="0">
                <a:solidFill>
                  <a:srgbClr val="053762"/>
                </a:solidFill>
                <a:latin typeface="Montserrat" pitchFamily="2" charset="77"/>
              </a:rPr>
              <a:t>territorial about data</a:t>
            </a:r>
            <a:r>
              <a:rPr lang="en-US" dirty="0">
                <a:solidFill>
                  <a:srgbClr val="053762"/>
                </a:solidFill>
                <a:latin typeface="Montserrat" pitchFamily="2" charset="77"/>
              </a:rPr>
              <a:t>, which they </a:t>
            </a:r>
            <a:r>
              <a:rPr lang="en-US" b="1" dirty="0">
                <a:solidFill>
                  <a:srgbClr val="053762"/>
                </a:solidFill>
                <a:latin typeface="Montserrat" pitchFamily="2" charset="77"/>
              </a:rPr>
              <a:t>view as a key strategic resource</a:t>
            </a:r>
            <a:r>
              <a:rPr lang="en-US" dirty="0">
                <a:solidFill>
                  <a:srgbClr val="053762"/>
                </a:solidFill>
                <a:latin typeface="Montserrat" pitchFamily="2" charset="77"/>
              </a:rPr>
              <a:t>. </a:t>
            </a:r>
          </a:p>
          <a:p>
            <a:pPr marL="285750" indent="-285750">
              <a:buFont typeface="Arial" panose="020B0604020202020204" pitchFamily="34" charset="0"/>
              <a:buChar char="•"/>
            </a:pPr>
            <a:r>
              <a:rPr lang="en-US" dirty="0">
                <a:solidFill>
                  <a:srgbClr val="053762"/>
                </a:solidFill>
                <a:latin typeface="Montserrat" pitchFamily="2" charset="77"/>
              </a:rPr>
              <a:t>Some </a:t>
            </a:r>
            <a:r>
              <a:rPr lang="en-US" b="1" dirty="0">
                <a:solidFill>
                  <a:srgbClr val="053762"/>
                </a:solidFill>
                <a:latin typeface="Montserrat" pitchFamily="2" charset="77"/>
              </a:rPr>
              <a:t>developing countries, including India, Indonesia, and South Africa</a:t>
            </a:r>
            <a:r>
              <a:rPr lang="en-US" dirty="0">
                <a:solidFill>
                  <a:srgbClr val="053762"/>
                </a:solidFill>
                <a:latin typeface="Montserrat" pitchFamily="2" charset="77"/>
              </a:rPr>
              <a:t>, have called for the Moratorium to expire as they feel it would allow them to more directly </a:t>
            </a:r>
            <a:r>
              <a:rPr lang="en-US" b="1" dirty="0">
                <a:solidFill>
                  <a:srgbClr val="053762"/>
                </a:solidFill>
                <a:latin typeface="Montserrat" pitchFamily="2" charset="77"/>
              </a:rPr>
              <a:t>access the economic value of the data </a:t>
            </a:r>
            <a:r>
              <a:rPr lang="en-US" dirty="0">
                <a:solidFill>
                  <a:srgbClr val="053762"/>
                </a:solidFill>
                <a:latin typeface="Montserrat" pitchFamily="2" charset="77"/>
              </a:rPr>
              <a:t>they generate. </a:t>
            </a:r>
          </a:p>
        </p:txBody>
      </p:sp>
      <p:pic>
        <p:nvPicPr>
          <p:cNvPr id="8" name="Picture 7">
            <a:extLst>
              <a:ext uri="{FF2B5EF4-FFF2-40B4-BE49-F238E27FC236}">
                <a16:creationId xmlns:a16="http://schemas.microsoft.com/office/drawing/2014/main" id="{36945696-AB4B-6724-FB0C-A2A8A8205FCA}"/>
              </a:ext>
            </a:extLst>
          </p:cNvPr>
          <p:cNvPicPr>
            <a:picLocks noChangeAspect="1"/>
          </p:cNvPicPr>
          <p:nvPr/>
        </p:nvPicPr>
        <p:blipFill>
          <a:blip r:embed="rId4"/>
          <a:stretch>
            <a:fillRect/>
          </a:stretch>
        </p:blipFill>
        <p:spPr>
          <a:xfrm>
            <a:off x="1365364" y="3752448"/>
            <a:ext cx="6942518" cy="685820"/>
          </a:xfrm>
          <a:prstGeom prst="rect">
            <a:avLst/>
          </a:prstGeom>
        </p:spPr>
      </p:pic>
      <p:pic>
        <p:nvPicPr>
          <p:cNvPr id="12" name="Picture 11">
            <a:extLst>
              <a:ext uri="{FF2B5EF4-FFF2-40B4-BE49-F238E27FC236}">
                <a16:creationId xmlns:a16="http://schemas.microsoft.com/office/drawing/2014/main" id="{6739C502-2BF5-C38D-4B26-11A964FFA00A}"/>
              </a:ext>
            </a:extLst>
          </p:cNvPr>
          <p:cNvPicPr>
            <a:picLocks noChangeAspect="1"/>
          </p:cNvPicPr>
          <p:nvPr/>
        </p:nvPicPr>
        <p:blipFill>
          <a:blip r:embed="rId5"/>
          <a:stretch>
            <a:fillRect/>
          </a:stretch>
        </p:blipFill>
        <p:spPr>
          <a:xfrm>
            <a:off x="1365364" y="2786735"/>
            <a:ext cx="6942518" cy="844738"/>
          </a:xfrm>
          <a:prstGeom prst="rect">
            <a:avLst/>
          </a:prstGeom>
        </p:spPr>
      </p:pic>
      <p:pic>
        <p:nvPicPr>
          <p:cNvPr id="16" name="Picture 15">
            <a:extLst>
              <a:ext uri="{FF2B5EF4-FFF2-40B4-BE49-F238E27FC236}">
                <a16:creationId xmlns:a16="http://schemas.microsoft.com/office/drawing/2014/main" id="{75F450C7-6B0A-7AE4-3937-EA51ED2114DC}"/>
              </a:ext>
            </a:extLst>
          </p:cNvPr>
          <p:cNvPicPr>
            <a:picLocks noChangeAspect="1"/>
          </p:cNvPicPr>
          <p:nvPr/>
        </p:nvPicPr>
        <p:blipFill>
          <a:blip r:embed="rId6"/>
          <a:stretch>
            <a:fillRect/>
          </a:stretch>
        </p:blipFill>
        <p:spPr>
          <a:xfrm>
            <a:off x="1365364" y="2144338"/>
            <a:ext cx="6931452" cy="482533"/>
          </a:xfrm>
          <a:prstGeom prst="rect">
            <a:avLst/>
          </a:prstGeom>
        </p:spPr>
      </p:pic>
      <p:sp>
        <p:nvSpPr>
          <p:cNvPr id="25" name="Title 2">
            <a:extLst>
              <a:ext uri="{FF2B5EF4-FFF2-40B4-BE49-F238E27FC236}">
                <a16:creationId xmlns:a16="http://schemas.microsoft.com/office/drawing/2014/main" id="{631393CC-23C1-FBC7-7ACD-B44A9697C2D3}"/>
              </a:ext>
            </a:extLst>
          </p:cNvPr>
          <p:cNvSpPr txBox="1">
            <a:spLocks/>
          </p:cNvSpPr>
          <p:nvPr/>
        </p:nvSpPr>
        <p:spPr>
          <a:xfrm>
            <a:off x="496469" y="4548442"/>
            <a:ext cx="8151062" cy="5808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dirty="0">
                <a:solidFill>
                  <a:srgbClr val="053762"/>
                </a:solidFill>
                <a:latin typeface="Montserrat" pitchFamily="2" charset="77"/>
              </a:rPr>
              <a:t>As the </a:t>
            </a:r>
            <a:r>
              <a:rPr lang="en-US" b="1" dirty="0">
                <a:solidFill>
                  <a:srgbClr val="053762"/>
                </a:solidFill>
                <a:latin typeface="Montserrat" pitchFamily="2" charset="77"/>
              </a:rPr>
              <a:t>WTO operates on consensus</a:t>
            </a:r>
            <a:r>
              <a:rPr lang="en-US" dirty="0">
                <a:solidFill>
                  <a:srgbClr val="053762"/>
                </a:solidFill>
                <a:latin typeface="Montserrat" pitchFamily="2" charset="77"/>
              </a:rPr>
              <a:t>, a decision to extend the Moratorium </a:t>
            </a:r>
            <a:r>
              <a:rPr lang="en-US" b="1" dirty="0">
                <a:solidFill>
                  <a:srgbClr val="053762"/>
                </a:solidFill>
                <a:latin typeface="Montserrat" pitchFamily="2" charset="77"/>
              </a:rPr>
              <a:t>must be unanimous</a:t>
            </a:r>
            <a:r>
              <a:rPr lang="en-US" dirty="0">
                <a:solidFill>
                  <a:srgbClr val="053762"/>
                </a:solidFill>
                <a:latin typeface="Montserrat" pitchFamily="2" charset="77"/>
              </a:rPr>
              <a:t>, meaning that even one dissenting country would lead to its expiry. </a:t>
            </a:r>
          </a:p>
        </p:txBody>
      </p:sp>
    </p:spTree>
    <p:extLst>
      <p:ext uri="{BB962C8B-B14F-4D97-AF65-F5344CB8AC3E}">
        <p14:creationId xmlns:p14="http://schemas.microsoft.com/office/powerpoint/2010/main" val="208992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499FF045-6E0A-9540-D125-C125F58D4263}"/>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77FAE490-7D83-C544-8A08-56118A249B36}"/>
              </a:ext>
            </a:extLst>
          </p:cNvPr>
          <p:cNvGrpSpPr/>
          <p:nvPr/>
        </p:nvGrpSpPr>
        <p:grpSpPr>
          <a:xfrm>
            <a:off x="123074" y="44430"/>
            <a:ext cx="8695555" cy="388854"/>
            <a:chOff x="123074" y="44430"/>
            <a:chExt cx="8695555" cy="388854"/>
          </a:xfrm>
        </p:grpSpPr>
        <p:pic>
          <p:nvPicPr>
            <p:cNvPr id="6" name="Picture 5">
              <a:extLst>
                <a:ext uri="{FF2B5EF4-FFF2-40B4-BE49-F238E27FC236}">
                  <a16:creationId xmlns:a16="http://schemas.microsoft.com/office/drawing/2014/main" id="{3F8FFB4C-F1B0-3999-F894-54A3DB3AA5EC}"/>
                </a:ext>
              </a:extLst>
            </p:cNvPr>
            <p:cNvPicPr>
              <a:picLocks noChangeAspect="1"/>
            </p:cNvPicPr>
            <p:nvPr/>
          </p:nvPicPr>
          <p:blipFill>
            <a:blip r:embed="rId3"/>
            <a:srcRect/>
            <a:stretch/>
          </p:blipFill>
          <p:spPr>
            <a:xfrm>
              <a:off x="123074" y="44430"/>
              <a:ext cx="895190" cy="358076"/>
            </a:xfrm>
            <a:prstGeom prst="rect">
              <a:avLst/>
            </a:prstGeom>
          </p:spPr>
        </p:pic>
        <p:cxnSp>
          <p:nvCxnSpPr>
            <p:cNvPr id="7" name="Straight Connector 6">
              <a:extLst>
                <a:ext uri="{FF2B5EF4-FFF2-40B4-BE49-F238E27FC236}">
                  <a16:creationId xmlns:a16="http://schemas.microsoft.com/office/drawing/2014/main" id="{3F396F6D-231C-FE59-D160-97B920DD25DB}"/>
                </a:ext>
              </a:extLst>
            </p:cNvPr>
            <p:cNvCxnSpPr>
              <a:cxnSpLocks/>
            </p:cNvCxnSpPr>
            <p:nvPr/>
          </p:nvCxnSpPr>
          <p:spPr>
            <a:xfrm>
              <a:off x="1273943" y="44430"/>
              <a:ext cx="0" cy="388854"/>
            </a:xfrm>
            <a:prstGeom prst="line">
              <a:avLst/>
            </a:prstGeom>
          </p:spPr>
          <p:style>
            <a:lnRef idx="1">
              <a:schemeClr val="accent2"/>
            </a:lnRef>
            <a:fillRef idx="0">
              <a:schemeClr val="accent2"/>
            </a:fillRef>
            <a:effectRef idx="0">
              <a:schemeClr val="accent2"/>
            </a:effectRef>
            <a:fontRef idx="minor">
              <a:schemeClr val="tx1"/>
            </a:fontRef>
          </p:style>
        </p:cxnSp>
        <p:sp>
          <p:nvSpPr>
            <p:cNvPr id="9" name="Title 2">
              <a:extLst>
                <a:ext uri="{FF2B5EF4-FFF2-40B4-BE49-F238E27FC236}">
                  <a16:creationId xmlns:a16="http://schemas.microsoft.com/office/drawing/2014/main" id="{8E5C2276-0F2D-C282-C5E5-37FF1A5A74D5}"/>
                </a:ext>
              </a:extLst>
            </p:cNvPr>
            <p:cNvSpPr txBox="1">
              <a:spLocks/>
            </p:cNvSpPr>
            <p:nvPr/>
          </p:nvSpPr>
          <p:spPr>
            <a:xfrm>
              <a:off x="1365364" y="88432"/>
              <a:ext cx="7453265" cy="270071"/>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latin typeface="Montserrat" pitchFamily="2" charset="77"/>
                </a:rPr>
                <a:t>The World Trade Organization and the e-Commerce Moratorium</a:t>
              </a:r>
            </a:p>
          </p:txBody>
        </p:sp>
      </p:grpSp>
      <p:sp>
        <p:nvSpPr>
          <p:cNvPr id="2" name="Title 2">
            <a:extLst>
              <a:ext uri="{FF2B5EF4-FFF2-40B4-BE49-F238E27FC236}">
                <a16:creationId xmlns:a16="http://schemas.microsoft.com/office/drawing/2014/main" id="{471492C6-0734-6572-D144-D3FDCE80D81F}"/>
              </a:ext>
            </a:extLst>
          </p:cNvPr>
          <p:cNvSpPr txBox="1">
            <a:spLocks/>
          </p:cNvSpPr>
          <p:nvPr/>
        </p:nvSpPr>
        <p:spPr>
          <a:xfrm>
            <a:off x="496468" y="587480"/>
            <a:ext cx="8151062" cy="169569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53762"/>
                </a:solidFill>
                <a:latin typeface="Montserrat" pitchFamily="2" charset="77"/>
              </a:rPr>
              <a:t>Why is the e-Commerce Moratorium important?</a:t>
            </a:r>
          </a:p>
          <a:p>
            <a:pPr marL="285750" indent="-285750">
              <a:buFont typeface="Arial" panose="020B0604020202020204" pitchFamily="34" charset="0"/>
              <a:buChar char="•"/>
            </a:pPr>
            <a:r>
              <a:rPr lang="en-US" dirty="0">
                <a:solidFill>
                  <a:srgbClr val="053762"/>
                </a:solidFill>
                <a:latin typeface="Montserrat" pitchFamily="2" charset="77"/>
              </a:rPr>
              <a:t>The </a:t>
            </a:r>
            <a:r>
              <a:rPr lang="en-US" b="1" dirty="0">
                <a:solidFill>
                  <a:srgbClr val="053762"/>
                </a:solidFill>
                <a:latin typeface="Montserrat" pitchFamily="2" charset="77"/>
              </a:rPr>
              <a:t>Moratorium is the only multilateral agreement directly addressing digital trade at the WTO.</a:t>
            </a:r>
            <a:endParaRPr lang="en-US" dirty="0">
              <a:solidFill>
                <a:srgbClr val="053762"/>
              </a:solidFill>
              <a:latin typeface="Montserrat" pitchFamily="2" charset="77"/>
            </a:endParaRPr>
          </a:p>
          <a:p>
            <a:pPr marL="285750" indent="-285750">
              <a:buFont typeface="Arial" panose="020B0604020202020204" pitchFamily="34" charset="0"/>
              <a:buChar char="•"/>
            </a:pPr>
            <a:r>
              <a:rPr lang="en-US" dirty="0">
                <a:solidFill>
                  <a:srgbClr val="053762"/>
                </a:solidFill>
                <a:latin typeface="Montserrat" pitchFamily="2" charset="77"/>
              </a:rPr>
              <a:t>It forms the basis of modern digital trade and electronic commerce and provides certainty to businesses large and small that digital services purchased or provided can be accessed </a:t>
            </a:r>
            <a:r>
              <a:rPr lang="en-US" b="1" dirty="0">
                <a:solidFill>
                  <a:srgbClr val="053762"/>
                </a:solidFill>
                <a:latin typeface="Montserrat" pitchFamily="2" charset="77"/>
              </a:rPr>
              <a:t>absent of additional costs </a:t>
            </a:r>
            <a:r>
              <a:rPr lang="en-US" dirty="0">
                <a:solidFill>
                  <a:srgbClr val="053762"/>
                </a:solidFill>
                <a:latin typeface="Montserrat" pitchFamily="2" charset="77"/>
              </a:rPr>
              <a:t>or </a:t>
            </a:r>
            <a:r>
              <a:rPr lang="en-US" b="1" dirty="0">
                <a:solidFill>
                  <a:srgbClr val="053762"/>
                </a:solidFill>
                <a:latin typeface="Montserrat" pitchFamily="2" charset="77"/>
              </a:rPr>
              <a:t>administrative burdens</a:t>
            </a:r>
            <a:r>
              <a:rPr lang="en-US" dirty="0">
                <a:solidFill>
                  <a:srgbClr val="053762"/>
                </a:solidFill>
                <a:latin typeface="Montserrat" pitchFamily="2" charset="77"/>
              </a:rPr>
              <a:t>. </a:t>
            </a:r>
          </a:p>
        </p:txBody>
      </p:sp>
      <p:sp>
        <p:nvSpPr>
          <p:cNvPr id="11" name="Title 2">
            <a:extLst>
              <a:ext uri="{FF2B5EF4-FFF2-40B4-BE49-F238E27FC236}">
                <a16:creationId xmlns:a16="http://schemas.microsoft.com/office/drawing/2014/main" id="{7C7ED512-AC44-B70E-D25F-7FE7AF87D60B}"/>
              </a:ext>
            </a:extLst>
          </p:cNvPr>
          <p:cNvSpPr txBox="1">
            <a:spLocks/>
          </p:cNvSpPr>
          <p:nvPr/>
        </p:nvSpPr>
        <p:spPr>
          <a:xfrm>
            <a:off x="496468" y="3262746"/>
            <a:ext cx="8151062" cy="1233055"/>
          </a:xfrm>
          <a:prstGeom prst="rect">
            <a:avLst/>
          </a:prstGeom>
        </p:spPr>
        <p:style>
          <a:lnRef idx="3">
            <a:schemeClr val="lt1"/>
          </a:lnRef>
          <a:fillRef idx="1">
            <a:schemeClr val="accent1"/>
          </a:fillRef>
          <a:effectRef idx="1">
            <a:schemeClr val="accent1"/>
          </a:effectRef>
          <a:fontRef idx="minor">
            <a:schemeClr val="lt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b="1" dirty="0">
                <a:solidFill>
                  <a:srgbClr val="053762"/>
                </a:solidFill>
                <a:latin typeface="Montserrat" pitchFamily="2" charset="77"/>
              </a:rPr>
              <a:t>Worrying Signs</a:t>
            </a:r>
          </a:p>
          <a:p>
            <a:pPr marL="285750" lvl="1" indent="-285750">
              <a:buFont typeface="Arial" panose="020B0604020202020204" pitchFamily="34" charset="0"/>
              <a:buChar char="•"/>
            </a:pPr>
            <a:r>
              <a:rPr lang="en-US" b="1" dirty="0">
                <a:solidFill>
                  <a:srgbClr val="053762"/>
                </a:solidFill>
                <a:latin typeface="Montserrat" pitchFamily="2" charset="77"/>
              </a:rPr>
              <a:t>Indonesia</a:t>
            </a:r>
            <a:r>
              <a:rPr lang="en-US" dirty="0">
                <a:solidFill>
                  <a:srgbClr val="053762"/>
                </a:solidFill>
                <a:latin typeface="Montserrat" pitchFamily="2" charset="77"/>
              </a:rPr>
              <a:t>: Indonesia introduced Ministry of Finance Regulation No.190 (04/2022), which establishes procedural rules for import declarations on ‘</a:t>
            </a:r>
            <a:r>
              <a:rPr lang="en-US" b="1" dirty="0">
                <a:solidFill>
                  <a:srgbClr val="053762"/>
                </a:solidFill>
                <a:latin typeface="Montserrat" pitchFamily="2" charset="77"/>
              </a:rPr>
              <a:t>intangible goods</a:t>
            </a:r>
            <a:r>
              <a:rPr lang="en-US" dirty="0">
                <a:solidFill>
                  <a:srgbClr val="053762"/>
                </a:solidFill>
                <a:latin typeface="Montserrat" pitchFamily="2" charset="77"/>
              </a:rPr>
              <a:t>’.</a:t>
            </a:r>
          </a:p>
          <a:p>
            <a:pPr marL="285750" lvl="1" indent="-285750">
              <a:buFont typeface="Arial" panose="020B0604020202020204" pitchFamily="34" charset="0"/>
              <a:buChar char="•"/>
            </a:pPr>
            <a:r>
              <a:rPr lang="en-US" b="1" dirty="0">
                <a:solidFill>
                  <a:srgbClr val="053762"/>
                </a:solidFill>
                <a:latin typeface="Montserrat" pitchFamily="2" charset="77"/>
              </a:rPr>
              <a:t>United States</a:t>
            </a:r>
            <a:r>
              <a:rPr lang="en-US" dirty="0">
                <a:solidFill>
                  <a:srgbClr val="053762"/>
                </a:solidFill>
                <a:latin typeface="Montserrat" pitchFamily="2" charset="77"/>
              </a:rPr>
              <a:t>: U.S. President Donald Trump suggested imposing a </a:t>
            </a:r>
            <a:r>
              <a:rPr lang="en-US" b="1" dirty="0">
                <a:solidFill>
                  <a:srgbClr val="053762"/>
                </a:solidFill>
                <a:latin typeface="Montserrat" pitchFamily="2" charset="77"/>
              </a:rPr>
              <a:t>100% tariff on foreign-made movies</a:t>
            </a:r>
            <a:r>
              <a:rPr lang="en-US" dirty="0">
                <a:solidFill>
                  <a:srgbClr val="053762"/>
                </a:solidFill>
                <a:latin typeface="Montserrat" pitchFamily="2" charset="77"/>
              </a:rPr>
              <a:t>, which are services that are broadly consumed online. </a:t>
            </a:r>
          </a:p>
          <a:p>
            <a:pPr lvl="1"/>
            <a:endParaRPr lang="en-US" dirty="0">
              <a:solidFill>
                <a:srgbClr val="053762"/>
              </a:solidFill>
              <a:latin typeface="Montserrat" pitchFamily="2" charset="77"/>
            </a:endParaRPr>
          </a:p>
          <a:p>
            <a:pPr lvl="1"/>
            <a:endParaRPr lang="en-US" dirty="0">
              <a:solidFill>
                <a:srgbClr val="053762"/>
              </a:solidFill>
              <a:latin typeface="Montserrat" pitchFamily="2" charset="77"/>
            </a:endParaRPr>
          </a:p>
          <a:p>
            <a:pPr lvl="1"/>
            <a:endParaRPr lang="en-US" dirty="0">
              <a:solidFill>
                <a:srgbClr val="053762"/>
              </a:solidFill>
              <a:latin typeface="Montserrat" pitchFamily="2" charset="77"/>
            </a:endParaRPr>
          </a:p>
        </p:txBody>
      </p:sp>
      <p:sp>
        <p:nvSpPr>
          <p:cNvPr id="14" name="Title 2">
            <a:extLst>
              <a:ext uri="{FF2B5EF4-FFF2-40B4-BE49-F238E27FC236}">
                <a16:creationId xmlns:a16="http://schemas.microsoft.com/office/drawing/2014/main" id="{8EC4AC39-6C7C-5C54-1613-EDE8BC0F9AE8}"/>
              </a:ext>
            </a:extLst>
          </p:cNvPr>
          <p:cNvSpPr txBox="1">
            <a:spLocks/>
          </p:cNvSpPr>
          <p:nvPr/>
        </p:nvSpPr>
        <p:spPr>
          <a:xfrm>
            <a:off x="496468" y="1898570"/>
            <a:ext cx="8151062" cy="136417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53762"/>
                </a:solidFill>
                <a:latin typeface="Montserrat" pitchFamily="2" charset="77"/>
              </a:rPr>
              <a:t>Why not put tariffs on digital trade?</a:t>
            </a:r>
          </a:p>
          <a:p>
            <a:pPr marL="285750" indent="-285750">
              <a:buFont typeface="Arial" panose="020B0604020202020204" pitchFamily="34" charset="0"/>
              <a:buChar char="•"/>
            </a:pPr>
            <a:r>
              <a:rPr lang="en-US" dirty="0">
                <a:solidFill>
                  <a:srgbClr val="053762"/>
                </a:solidFill>
                <a:latin typeface="Montserrat" pitchFamily="2" charset="77"/>
              </a:rPr>
              <a:t>A common formulation is that </a:t>
            </a:r>
            <a:r>
              <a:rPr lang="en-US" b="1" dirty="0">
                <a:solidFill>
                  <a:srgbClr val="053762"/>
                </a:solidFill>
                <a:latin typeface="Montserrat" pitchFamily="2" charset="77"/>
              </a:rPr>
              <a:t>all digital goods are services</a:t>
            </a:r>
            <a:r>
              <a:rPr lang="en-US" dirty="0">
                <a:solidFill>
                  <a:srgbClr val="053762"/>
                </a:solidFill>
                <a:latin typeface="Montserrat" pitchFamily="2" charset="77"/>
              </a:rPr>
              <a:t>, which are infamously difficult to track, quantify, and therefore tariff. </a:t>
            </a:r>
          </a:p>
          <a:p>
            <a:pPr marL="285750" indent="-285750">
              <a:buFont typeface="Arial" panose="020B0604020202020204" pitchFamily="34" charset="0"/>
              <a:buChar char="•"/>
            </a:pPr>
            <a:r>
              <a:rPr lang="en-US" dirty="0">
                <a:solidFill>
                  <a:srgbClr val="053762"/>
                </a:solidFill>
                <a:latin typeface="Montserrat" pitchFamily="2" charset="77"/>
              </a:rPr>
              <a:t>Countries already </a:t>
            </a:r>
            <a:r>
              <a:rPr lang="en-US" b="1" dirty="0">
                <a:solidFill>
                  <a:srgbClr val="053762"/>
                </a:solidFill>
                <a:latin typeface="Montserrat" pitchFamily="2" charset="77"/>
              </a:rPr>
              <a:t>control services imports </a:t>
            </a:r>
            <a:r>
              <a:rPr lang="en-US" dirty="0">
                <a:solidFill>
                  <a:srgbClr val="053762"/>
                </a:solidFill>
                <a:latin typeface="Montserrat" pitchFamily="2" charset="77"/>
              </a:rPr>
              <a:t>through</a:t>
            </a:r>
            <a:r>
              <a:rPr lang="en-US" b="1" dirty="0">
                <a:solidFill>
                  <a:srgbClr val="053762"/>
                </a:solidFill>
                <a:latin typeface="Montserrat" pitchFamily="2" charset="77"/>
              </a:rPr>
              <a:t> market access mechanisms</a:t>
            </a:r>
            <a:r>
              <a:rPr lang="en-US" dirty="0">
                <a:solidFill>
                  <a:srgbClr val="053762"/>
                </a:solidFill>
                <a:latin typeface="Montserrat" pitchFamily="2" charset="77"/>
              </a:rPr>
              <a:t> and </a:t>
            </a:r>
            <a:r>
              <a:rPr lang="en-US" b="1" dirty="0">
                <a:solidFill>
                  <a:srgbClr val="053762"/>
                </a:solidFill>
                <a:latin typeface="Montserrat" pitchFamily="2" charset="77"/>
              </a:rPr>
              <a:t>capture value on digital goods and services </a:t>
            </a:r>
            <a:r>
              <a:rPr lang="en-US" dirty="0">
                <a:solidFill>
                  <a:srgbClr val="053762"/>
                </a:solidFill>
                <a:latin typeface="Montserrat" pitchFamily="2" charset="77"/>
              </a:rPr>
              <a:t>by charging </a:t>
            </a:r>
            <a:r>
              <a:rPr lang="en-US" b="1" dirty="0">
                <a:solidFill>
                  <a:srgbClr val="053762"/>
                </a:solidFill>
                <a:latin typeface="Montserrat" pitchFamily="2" charset="77"/>
              </a:rPr>
              <a:t>VAT or GST</a:t>
            </a:r>
            <a:r>
              <a:rPr lang="en-US" dirty="0">
                <a:solidFill>
                  <a:srgbClr val="053762"/>
                </a:solidFill>
                <a:latin typeface="Montserrat" pitchFamily="2" charset="77"/>
              </a:rPr>
              <a:t>, which are much simpler to implement. </a:t>
            </a:r>
          </a:p>
        </p:txBody>
      </p:sp>
      <p:sp>
        <p:nvSpPr>
          <p:cNvPr id="4" name="Title 2">
            <a:extLst>
              <a:ext uri="{FF2B5EF4-FFF2-40B4-BE49-F238E27FC236}">
                <a16:creationId xmlns:a16="http://schemas.microsoft.com/office/drawing/2014/main" id="{D521F233-6D99-E132-A939-618C715A219E}"/>
              </a:ext>
            </a:extLst>
          </p:cNvPr>
          <p:cNvSpPr txBox="1">
            <a:spLocks/>
          </p:cNvSpPr>
          <p:nvPr/>
        </p:nvSpPr>
        <p:spPr>
          <a:xfrm>
            <a:off x="496468" y="4496295"/>
            <a:ext cx="8151062" cy="57463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dirty="0">
                <a:solidFill>
                  <a:srgbClr val="053762"/>
                </a:solidFill>
                <a:latin typeface="Montserrat" pitchFamily="2" charset="77"/>
              </a:rPr>
              <a:t>Customs duties on digital trade would add </a:t>
            </a:r>
            <a:r>
              <a:rPr lang="en-US" b="1" dirty="0">
                <a:solidFill>
                  <a:srgbClr val="053762"/>
                </a:solidFill>
                <a:latin typeface="Montserrat" pitchFamily="2" charset="77"/>
              </a:rPr>
              <a:t>duplicative cost </a:t>
            </a:r>
            <a:r>
              <a:rPr lang="en-US" dirty="0">
                <a:solidFill>
                  <a:srgbClr val="053762"/>
                </a:solidFill>
                <a:latin typeface="Montserrat" pitchFamily="2" charset="77"/>
              </a:rPr>
              <a:t>and introduce </a:t>
            </a:r>
            <a:r>
              <a:rPr lang="en-US" b="1" dirty="0">
                <a:solidFill>
                  <a:srgbClr val="053762"/>
                </a:solidFill>
                <a:latin typeface="Montserrat" pitchFamily="2" charset="77"/>
              </a:rPr>
              <a:t>significant administrative burdens</a:t>
            </a:r>
            <a:r>
              <a:rPr lang="en-US" dirty="0">
                <a:solidFill>
                  <a:srgbClr val="053762"/>
                </a:solidFill>
                <a:latin typeface="Montserrat" pitchFamily="2" charset="77"/>
              </a:rPr>
              <a:t> for small businesses. </a:t>
            </a:r>
          </a:p>
        </p:txBody>
      </p:sp>
    </p:spTree>
    <p:extLst>
      <p:ext uri="{BB962C8B-B14F-4D97-AF65-F5344CB8AC3E}">
        <p14:creationId xmlns:p14="http://schemas.microsoft.com/office/powerpoint/2010/main" val="138299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4" grpId="0"/>
      <p:bldP spid="4" grpId="0"/>
    </p:bldLst>
  </p:timing>
</p:sld>
</file>

<file path=ppt/theme/theme1.xml><?xml version="1.0" encoding="utf-8"?>
<a:theme xmlns:a="http://schemas.openxmlformats.org/drawingml/2006/main" name="Blue Busines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e6281fa-a658-41e6-baea-f2c597361313" xsi:nil="true"/>
    <lcf76f155ced4ddcb4097134ff3c332f xmlns="6afbb9f0-a05c-4a9d-9c28-ba72b33f562f">
      <Terms xmlns="http://schemas.microsoft.com/office/infopath/2007/PartnerControls"/>
    </lcf76f155ced4ddcb4097134ff3c332f>
    <SharedWithUsers xmlns="2e6281fa-a658-41e6-baea-f2c597361313">
      <UserInfo>
        <DisplayName>Liu, Isaac</DisplayName>
        <AccountId>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A604E72A08104E81DB98207B858D22" ma:contentTypeVersion="15" ma:contentTypeDescription="Create a new document." ma:contentTypeScope="" ma:versionID="13d9966246d1546a4fbe97233721dc44">
  <xsd:schema xmlns:xsd="http://www.w3.org/2001/XMLSchema" xmlns:xs="http://www.w3.org/2001/XMLSchema" xmlns:p="http://schemas.microsoft.com/office/2006/metadata/properties" xmlns:ns2="6afbb9f0-a05c-4a9d-9c28-ba72b33f562f" xmlns:ns3="2e6281fa-a658-41e6-baea-f2c597361313" targetNamespace="http://schemas.microsoft.com/office/2006/metadata/properties" ma:root="true" ma:fieldsID="31f8164ae45ad893d07d3e609c56ebb3" ns2:_="" ns3:_="">
    <xsd:import namespace="6afbb9f0-a05c-4a9d-9c28-ba72b33f562f"/>
    <xsd:import namespace="2e6281fa-a658-41e6-baea-f2c59736131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fbb9f0-a05c-4a9d-9c28-ba72b33f56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9d0c549-7865-4361-91a0-0042234db7d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6281fa-a658-41e6-baea-f2c59736131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bd520c4-adbf-46c1-9dff-4b917f7a4385}" ma:internalName="TaxCatchAll" ma:showField="CatchAllData" ma:web="2e6281fa-a658-41e6-baea-f2c59736131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65E4B9-5842-4C60-9E05-D4C755619D96}">
  <ds:schemaRefs>
    <ds:schemaRef ds:uri="http://purl.org/dc/elements/1.1/"/>
    <ds:schemaRef ds:uri="http://purl.org/dc/terms/"/>
    <ds:schemaRef ds:uri="6afbb9f0-a05c-4a9d-9c28-ba72b33f562f"/>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2e6281fa-a658-41e6-baea-f2c597361313"/>
    <ds:schemaRef ds:uri="http://purl.org/dc/dcmitype/"/>
  </ds:schemaRefs>
</ds:datastoreItem>
</file>

<file path=customXml/itemProps2.xml><?xml version="1.0" encoding="utf-8"?>
<ds:datastoreItem xmlns:ds="http://schemas.openxmlformats.org/officeDocument/2006/customXml" ds:itemID="{BDBCE356-2B29-4E00-A605-FEAD53683300}">
  <ds:schemaRefs>
    <ds:schemaRef ds:uri="http://schemas.microsoft.com/sharepoint/v3/contenttype/forms"/>
  </ds:schemaRefs>
</ds:datastoreItem>
</file>

<file path=customXml/itemProps3.xml><?xml version="1.0" encoding="utf-8"?>
<ds:datastoreItem xmlns:ds="http://schemas.openxmlformats.org/officeDocument/2006/customXml" ds:itemID="{7EEB8E82-0190-4E11-A284-7383D142C043}">
  <ds:schemaRefs>
    <ds:schemaRef ds:uri="2e6281fa-a658-41e6-baea-f2c597361313"/>
    <ds:schemaRef ds:uri="6afbb9f0-a05c-4a9d-9c28-ba72b33f56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e0d2245-b6e8-41da-a1e0-cc18ec650ca2}" enabled="1" method="Standard" siteId="{77a5f620-9d77-47db-a0cd-64c70948d532}" removed="0"/>
</clbl:labelList>
</file>

<file path=docProps/app.xml><?xml version="1.0" encoding="utf-8"?>
<Properties xmlns="http://schemas.openxmlformats.org/officeDocument/2006/extended-properties" xmlns:vt="http://schemas.openxmlformats.org/officeDocument/2006/docPropsVTypes">
  <TotalTime>14237</TotalTime>
  <Words>2534</Words>
  <Application>Microsoft Office PowerPoint</Application>
  <PresentationFormat>On-screen Show (16:9)</PresentationFormat>
  <Paragraphs>155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Segoe UI</vt:lpstr>
      <vt:lpstr>Montserrat</vt:lpstr>
      <vt:lpstr>Arial</vt:lpstr>
      <vt:lpstr>Blue Business</vt:lpstr>
      <vt:lpstr>Coalition for Digital Prosperity for Asia (DPA)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Coalition for Digital Prosperity for Asia (DPA)</dc:title>
  <dc:creator>Nipattra Chaiprakobwiriya</dc:creator>
  <cp:lastModifiedBy>Tan, Gareth</cp:lastModifiedBy>
  <cp:revision>4</cp:revision>
  <dcterms:modified xsi:type="dcterms:W3CDTF">2025-06-22T09:08:14Z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0x0101003FA604E72A08104E81DB98207B858D22</vt:lpwstr>
  </property>
  <property fmtid="{D5CDD505-2E9C-101B-9397-08002B2CF9AE}" pid="3" name="MediaServiceImageTags">
    <vt:lpwstr/>
  </property>
</Properties>
</file>