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569" r:id="rId3"/>
    <p:sldId id="548" r:id="rId4"/>
    <p:sldId id="547" r:id="rId5"/>
    <p:sldId id="285" r:id="rId6"/>
    <p:sldId id="303" r:id="rId7"/>
    <p:sldId id="576" r:id="rId8"/>
    <p:sldId id="577" r:id="rId9"/>
    <p:sldId id="578" r:id="rId10"/>
    <p:sldId id="579" r:id="rId11"/>
    <p:sldId id="323" r:id="rId12"/>
    <p:sldId id="324" r:id="rId13"/>
    <p:sldId id="580" r:id="rId14"/>
    <p:sldId id="345" r:id="rId15"/>
    <p:sldId id="347" r:id="rId16"/>
    <p:sldId id="261" r:id="rId17"/>
    <p:sldId id="319" r:id="rId18"/>
    <p:sldId id="320" r:id="rId19"/>
    <p:sldId id="263" r:id="rId20"/>
    <p:sldId id="269" r:id="rId21"/>
    <p:sldId id="311" r:id="rId22"/>
    <p:sldId id="279" r:id="rId23"/>
    <p:sldId id="581" r:id="rId24"/>
    <p:sldId id="546" r:id="rId25"/>
    <p:sldId id="549" r:id="rId26"/>
    <p:sldId id="341" r:id="rId27"/>
    <p:sldId id="325" r:id="rId28"/>
    <p:sldId id="492" r:id="rId29"/>
    <p:sldId id="493" r:id="rId30"/>
    <p:sldId id="495" r:id="rId31"/>
    <p:sldId id="257" r:id="rId32"/>
    <p:sldId id="490" r:id="rId33"/>
    <p:sldId id="258" r:id="rId34"/>
    <p:sldId id="259" r:id="rId35"/>
    <p:sldId id="497" r:id="rId36"/>
    <p:sldId id="491" r:id="rId37"/>
    <p:sldId id="573" r:id="rId38"/>
    <p:sldId id="574" r:id="rId39"/>
    <p:sldId id="575" r:id="rId40"/>
    <p:sldId id="582" r:id="rId41"/>
    <p:sldId id="496" r:id="rId42"/>
    <p:sldId id="498" r:id="rId43"/>
    <p:sldId id="499" r:id="rId44"/>
    <p:sldId id="500" r:id="rId45"/>
    <p:sldId id="501" r:id="rId46"/>
    <p:sldId id="503" r:id="rId47"/>
    <p:sldId id="502" r:id="rId48"/>
    <p:sldId id="538" r:id="rId49"/>
    <p:sldId id="572" r:id="rId50"/>
    <p:sldId id="570" r:id="rId51"/>
    <p:sldId id="571" r:id="rId52"/>
    <p:sldId id="49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46F7-E8E7-43B2-B6C5-CDEAA4E74FF6}"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77FAE84C-DEC3-419C-9511-05E5858C71B4}">
      <dgm:prSet/>
      <dgm:spPr/>
      <dgm:t>
        <a:bodyPr/>
        <a:lstStyle/>
        <a:p>
          <a:r>
            <a:rPr lang="en-US" b="0" i="0"/>
            <a:t>Challenges</a:t>
          </a:r>
          <a:endParaRPr lang="en-US"/>
        </a:p>
      </dgm:t>
    </dgm:pt>
    <dgm:pt modelId="{CB4FA8FF-CCCF-450A-BEC5-5FAC256F1502}" type="parTrans" cxnId="{2B191A71-226E-4C49-A855-79365AA41DBC}">
      <dgm:prSet/>
      <dgm:spPr/>
      <dgm:t>
        <a:bodyPr/>
        <a:lstStyle/>
        <a:p>
          <a:endParaRPr lang="en-US"/>
        </a:p>
      </dgm:t>
    </dgm:pt>
    <dgm:pt modelId="{8344BEE8-C16F-46A7-9E52-5EFE239B13E4}" type="sibTrans" cxnId="{2B191A71-226E-4C49-A855-79365AA41DBC}">
      <dgm:prSet/>
      <dgm:spPr/>
      <dgm:t>
        <a:bodyPr/>
        <a:lstStyle/>
        <a:p>
          <a:endParaRPr lang="en-US"/>
        </a:p>
      </dgm:t>
    </dgm:pt>
    <dgm:pt modelId="{7134E8D5-2CD6-4189-9EC5-701FE4931303}">
      <dgm:prSet/>
      <dgm:spPr/>
      <dgm:t>
        <a:bodyPr/>
        <a:lstStyle/>
        <a:p>
          <a:r>
            <a:rPr lang="en-US" b="0" i="0"/>
            <a:t>Language barriers</a:t>
          </a:r>
          <a:endParaRPr lang="en-US"/>
        </a:p>
      </dgm:t>
    </dgm:pt>
    <dgm:pt modelId="{88187B6E-AC03-4DFF-9788-34D2FAB81AF1}" type="parTrans" cxnId="{1887F331-80AB-434F-BD26-FA22F0FDCA23}">
      <dgm:prSet/>
      <dgm:spPr/>
      <dgm:t>
        <a:bodyPr/>
        <a:lstStyle/>
        <a:p>
          <a:endParaRPr lang="en-US"/>
        </a:p>
      </dgm:t>
    </dgm:pt>
    <dgm:pt modelId="{DF6206AE-AFE8-45E9-9327-9B6603659EB8}" type="sibTrans" cxnId="{1887F331-80AB-434F-BD26-FA22F0FDCA23}">
      <dgm:prSet/>
      <dgm:spPr/>
      <dgm:t>
        <a:bodyPr/>
        <a:lstStyle/>
        <a:p>
          <a:endParaRPr lang="en-US"/>
        </a:p>
      </dgm:t>
    </dgm:pt>
    <dgm:pt modelId="{47C931BB-ED76-4A32-A3D6-BE2D01584991}">
      <dgm:prSet/>
      <dgm:spPr/>
      <dgm:t>
        <a:bodyPr/>
        <a:lstStyle/>
        <a:p>
          <a:r>
            <a:rPr lang="en-US" b="0" i="0"/>
            <a:t>SIFE</a:t>
          </a:r>
          <a:endParaRPr lang="en-US"/>
        </a:p>
      </dgm:t>
    </dgm:pt>
    <dgm:pt modelId="{2B27E4EC-0D18-4D40-AB3E-049C339622CD}" type="parTrans" cxnId="{C8284F1E-AD94-4A02-BF13-EBB42A9651D9}">
      <dgm:prSet/>
      <dgm:spPr/>
      <dgm:t>
        <a:bodyPr/>
        <a:lstStyle/>
        <a:p>
          <a:endParaRPr lang="en-US"/>
        </a:p>
      </dgm:t>
    </dgm:pt>
    <dgm:pt modelId="{889D752B-C951-494B-828C-128414AD4FDC}" type="sibTrans" cxnId="{C8284F1E-AD94-4A02-BF13-EBB42A9651D9}">
      <dgm:prSet/>
      <dgm:spPr/>
      <dgm:t>
        <a:bodyPr/>
        <a:lstStyle/>
        <a:p>
          <a:endParaRPr lang="en-US"/>
        </a:p>
      </dgm:t>
    </dgm:pt>
    <dgm:pt modelId="{3D0CE1D2-3328-4C0A-9588-ACEB4F2AB6FC}">
      <dgm:prSet/>
      <dgm:spPr/>
      <dgm:t>
        <a:bodyPr/>
        <a:lstStyle/>
        <a:p>
          <a:r>
            <a:rPr lang="en-US" b="0" i="0"/>
            <a:t>History of trauma (affects non-school as well)</a:t>
          </a:r>
          <a:endParaRPr lang="en-US"/>
        </a:p>
      </dgm:t>
    </dgm:pt>
    <dgm:pt modelId="{5AC1A320-ED6D-4505-AAFF-55A655D9D44E}" type="parTrans" cxnId="{547F45CF-7335-429B-90C2-641515F1900C}">
      <dgm:prSet/>
      <dgm:spPr/>
      <dgm:t>
        <a:bodyPr/>
        <a:lstStyle/>
        <a:p>
          <a:endParaRPr lang="en-US"/>
        </a:p>
      </dgm:t>
    </dgm:pt>
    <dgm:pt modelId="{6D425543-07E3-4F24-8CCE-A0BF3E8F09E7}" type="sibTrans" cxnId="{547F45CF-7335-429B-90C2-641515F1900C}">
      <dgm:prSet/>
      <dgm:spPr/>
      <dgm:t>
        <a:bodyPr/>
        <a:lstStyle/>
        <a:p>
          <a:endParaRPr lang="en-US"/>
        </a:p>
      </dgm:t>
    </dgm:pt>
    <dgm:pt modelId="{DB9F72CB-DBA1-45AE-B0DB-6D1BB28EF243}">
      <dgm:prSet/>
      <dgm:spPr/>
      <dgm:t>
        <a:bodyPr/>
        <a:lstStyle/>
        <a:p>
          <a:r>
            <a:rPr lang="en-US" b="0" i="0" dirty="0"/>
            <a:t>Cultural changes in schools</a:t>
          </a:r>
          <a:endParaRPr lang="en-US" dirty="0"/>
        </a:p>
      </dgm:t>
    </dgm:pt>
    <dgm:pt modelId="{82BD4EBC-08FD-4137-A327-AC4358DA2173}" type="parTrans" cxnId="{F58697BD-4354-4CF7-AFF5-3B354497930D}">
      <dgm:prSet/>
      <dgm:spPr/>
      <dgm:t>
        <a:bodyPr/>
        <a:lstStyle/>
        <a:p>
          <a:endParaRPr lang="en-US"/>
        </a:p>
      </dgm:t>
    </dgm:pt>
    <dgm:pt modelId="{523DDCFB-C345-4D78-B612-51A5728D8FBA}" type="sibTrans" cxnId="{F58697BD-4354-4CF7-AFF5-3B354497930D}">
      <dgm:prSet/>
      <dgm:spPr/>
      <dgm:t>
        <a:bodyPr/>
        <a:lstStyle/>
        <a:p>
          <a:endParaRPr lang="en-US"/>
        </a:p>
      </dgm:t>
    </dgm:pt>
    <dgm:pt modelId="{910A82C4-E7D5-45B9-8DF3-32141AEC1AA6}">
      <dgm:prSet/>
      <dgm:spPr/>
      <dgm:t>
        <a:bodyPr/>
        <a:lstStyle/>
        <a:p>
          <a:r>
            <a:rPr lang="en-US" b="0" i="0"/>
            <a:t>Solutions</a:t>
          </a:r>
          <a:endParaRPr lang="en-US"/>
        </a:p>
      </dgm:t>
    </dgm:pt>
    <dgm:pt modelId="{90C6C28A-D851-412F-85FE-ECD42605E38E}" type="parTrans" cxnId="{2775581E-08EE-4ED8-8EF3-95F66AF2E02D}">
      <dgm:prSet/>
      <dgm:spPr/>
      <dgm:t>
        <a:bodyPr/>
        <a:lstStyle/>
        <a:p>
          <a:endParaRPr lang="en-US"/>
        </a:p>
      </dgm:t>
    </dgm:pt>
    <dgm:pt modelId="{2EFF89D7-E407-4037-992F-7BB6A5945AF4}" type="sibTrans" cxnId="{2775581E-08EE-4ED8-8EF3-95F66AF2E02D}">
      <dgm:prSet/>
      <dgm:spPr/>
      <dgm:t>
        <a:bodyPr/>
        <a:lstStyle/>
        <a:p>
          <a:endParaRPr lang="en-US"/>
        </a:p>
      </dgm:t>
    </dgm:pt>
    <dgm:pt modelId="{6288F958-9B58-4F2F-B363-C5899F01ABAC}">
      <dgm:prSet/>
      <dgm:spPr/>
      <dgm:t>
        <a:bodyPr/>
        <a:lstStyle/>
        <a:p>
          <a:r>
            <a:rPr lang="en-US" b="0" i="0"/>
            <a:t>ESOL programming</a:t>
          </a:r>
          <a:endParaRPr lang="en-US"/>
        </a:p>
      </dgm:t>
    </dgm:pt>
    <dgm:pt modelId="{D6501D25-B128-4D1F-A4FD-E0C901DE76AD}" type="parTrans" cxnId="{C49695A8-B199-4C24-ACA3-9E72CAF9A671}">
      <dgm:prSet/>
      <dgm:spPr/>
      <dgm:t>
        <a:bodyPr/>
        <a:lstStyle/>
        <a:p>
          <a:endParaRPr lang="en-US"/>
        </a:p>
      </dgm:t>
    </dgm:pt>
    <dgm:pt modelId="{DB458430-B1D5-4B3E-B3AC-79E76FD7C2FF}" type="sibTrans" cxnId="{C49695A8-B199-4C24-ACA3-9E72CAF9A671}">
      <dgm:prSet/>
      <dgm:spPr/>
      <dgm:t>
        <a:bodyPr/>
        <a:lstStyle/>
        <a:p>
          <a:endParaRPr lang="en-US"/>
        </a:p>
      </dgm:t>
    </dgm:pt>
    <dgm:pt modelId="{A47F0F4B-008C-4BF7-B0BE-727B2A350841}">
      <dgm:prSet/>
      <dgm:spPr/>
      <dgm:t>
        <a:bodyPr/>
        <a:lstStyle/>
        <a:p>
          <a:r>
            <a:rPr lang="en-US" b="0" i="0"/>
            <a:t>Newcomer programs</a:t>
          </a:r>
          <a:endParaRPr lang="en-US"/>
        </a:p>
      </dgm:t>
    </dgm:pt>
    <dgm:pt modelId="{7D48646C-94DC-42C3-AC7F-ADD0E21B075A}" type="parTrans" cxnId="{83F9004C-7EE7-4FF1-B3D4-B6A1C6BC6381}">
      <dgm:prSet/>
      <dgm:spPr/>
      <dgm:t>
        <a:bodyPr/>
        <a:lstStyle/>
        <a:p>
          <a:endParaRPr lang="en-US"/>
        </a:p>
      </dgm:t>
    </dgm:pt>
    <dgm:pt modelId="{AF82FD9E-3E19-4A1F-87D5-777229F3174A}" type="sibTrans" cxnId="{83F9004C-7EE7-4FF1-B3D4-B6A1C6BC6381}">
      <dgm:prSet/>
      <dgm:spPr/>
      <dgm:t>
        <a:bodyPr/>
        <a:lstStyle/>
        <a:p>
          <a:endParaRPr lang="en-US"/>
        </a:p>
      </dgm:t>
    </dgm:pt>
    <dgm:pt modelId="{D19346F2-E7C2-46AB-BD5F-5EDFC02B65AC}">
      <dgm:prSet/>
      <dgm:spPr/>
      <dgm:t>
        <a:bodyPr/>
        <a:lstStyle/>
        <a:p>
          <a:r>
            <a:rPr lang="en-US" b="0" i="0"/>
            <a:t>Trauma-informed counseling</a:t>
          </a:r>
          <a:endParaRPr lang="en-US"/>
        </a:p>
      </dgm:t>
    </dgm:pt>
    <dgm:pt modelId="{D5CEF684-3EF5-4D2E-826D-9678CA999A24}" type="parTrans" cxnId="{24B118AB-04F2-401B-A433-723511B6A46D}">
      <dgm:prSet/>
      <dgm:spPr/>
      <dgm:t>
        <a:bodyPr/>
        <a:lstStyle/>
        <a:p>
          <a:endParaRPr lang="en-US"/>
        </a:p>
      </dgm:t>
    </dgm:pt>
    <dgm:pt modelId="{9FDF2DAB-6C93-47E3-BB45-BB3B1FF6F1A5}" type="sibTrans" cxnId="{24B118AB-04F2-401B-A433-723511B6A46D}">
      <dgm:prSet/>
      <dgm:spPr/>
      <dgm:t>
        <a:bodyPr/>
        <a:lstStyle/>
        <a:p>
          <a:endParaRPr lang="en-US"/>
        </a:p>
      </dgm:t>
    </dgm:pt>
    <dgm:pt modelId="{D7DCAD7C-F7B2-4B75-A7C9-FB4285B751DF}">
      <dgm:prSet/>
      <dgm:spPr/>
      <dgm:t>
        <a:bodyPr/>
        <a:lstStyle/>
        <a:p>
          <a:r>
            <a:rPr lang="en-US" b="0" i="0"/>
            <a:t>Hiring new staff, creating new administrative pathways</a:t>
          </a:r>
          <a:endParaRPr lang="en-US"/>
        </a:p>
      </dgm:t>
    </dgm:pt>
    <dgm:pt modelId="{2E19D932-070F-4277-96C0-A5D52103F8C2}" type="parTrans" cxnId="{D01882CD-07C4-40B9-BA92-4D3BC90F6607}">
      <dgm:prSet/>
      <dgm:spPr/>
      <dgm:t>
        <a:bodyPr/>
        <a:lstStyle/>
        <a:p>
          <a:endParaRPr lang="en-US"/>
        </a:p>
      </dgm:t>
    </dgm:pt>
    <dgm:pt modelId="{87F16700-6C93-4F0F-8EB7-A4451B529C3A}" type="sibTrans" cxnId="{D01882CD-07C4-40B9-BA92-4D3BC90F6607}">
      <dgm:prSet/>
      <dgm:spPr/>
      <dgm:t>
        <a:bodyPr/>
        <a:lstStyle/>
        <a:p>
          <a:endParaRPr lang="en-US"/>
        </a:p>
      </dgm:t>
    </dgm:pt>
    <dgm:pt modelId="{C076A58E-10A5-F441-AFC3-90BF27751A60}" type="pres">
      <dgm:prSet presAssocID="{2DEA46F7-E8E7-43B2-B6C5-CDEAA4E74FF6}" presName="linear" presStyleCnt="0">
        <dgm:presLayoutVars>
          <dgm:dir/>
          <dgm:animLvl val="lvl"/>
          <dgm:resizeHandles val="exact"/>
        </dgm:presLayoutVars>
      </dgm:prSet>
      <dgm:spPr/>
    </dgm:pt>
    <dgm:pt modelId="{82C08A6D-6A1B-4D4B-ABA5-CC492AEC1727}" type="pres">
      <dgm:prSet presAssocID="{77FAE84C-DEC3-419C-9511-05E5858C71B4}" presName="parentLin" presStyleCnt="0"/>
      <dgm:spPr/>
    </dgm:pt>
    <dgm:pt modelId="{159EF12C-78E9-1543-A443-F9287CFE199C}" type="pres">
      <dgm:prSet presAssocID="{77FAE84C-DEC3-419C-9511-05E5858C71B4}" presName="parentLeftMargin" presStyleLbl="node1" presStyleIdx="0" presStyleCnt="2"/>
      <dgm:spPr/>
    </dgm:pt>
    <dgm:pt modelId="{FD5399CD-FC5E-B546-983B-E84F777E20E9}" type="pres">
      <dgm:prSet presAssocID="{77FAE84C-DEC3-419C-9511-05E5858C71B4}" presName="parentText" presStyleLbl="node1" presStyleIdx="0" presStyleCnt="2">
        <dgm:presLayoutVars>
          <dgm:chMax val="0"/>
          <dgm:bulletEnabled val="1"/>
        </dgm:presLayoutVars>
      </dgm:prSet>
      <dgm:spPr/>
    </dgm:pt>
    <dgm:pt modelId="{FA154FBB-3317-704D-A77B-6EC69C75E1D2}" type="pres">
      <dgm:prSet presAssocID="{77FAE84C-DEC3-419C-9511-05E5858C71B4}" presName="negativeSpace" presStyleCnt="0"/>
      <dgm:spPr/>
    </dgm:pt>
    <dgm:pt modelId="{2D7C3D63-EE27-2941-9643-0520C0C7D38F}" type="pres">
      <dgm:prSet presAssocID="{77FAE84C-DEC3-419C-9511-05E5858C71B4}" presName="childText" presStyleLbl="conFgAcc1" presStyleIdx="0" presStyleCnt="2">
        <dgm:presLayoutVars>
          <dgm:bulletEnabled val="1"/>
        </dgm:presLayoutVars>
      </dgm:prSet>
      <dgm:spPr/>
    </dgm:pt>
    <dgm:pt modelId="{0A9BC72E-10C7-5743-B6D7-749FAC4B30AF}" type="pres">
      <dgm:prSet presAssocID="{8344BEE8-C16F-46A7-9E52-5EFE239B13E4}" presName="spaceBetweenRectangles" presStyleCnt="0"/>
      <dgm:spPr/>
    </dgm:pt>
    <dgm:pt modelId="{9CAC243A-12F1-1549-914F-3F531A76CC09}" type="pres">
      <dgm:prSet presAssocID="{910A82C4-E7D5-45B9-8DF3-32141AEC1AA6}" presName="parentLin" presStyleCnt="0"/>
      <dgm:spPr/>
    </dgm:pt>
    <dgm:pt modelId="{EA6A914F-06B9-B94C-B364-492548075FBA}" type="pres">
      <dgm:prSet presAssocID="{910A82C4-E7D5-45B9-8DF3-32141AEC1AA6}" presName="parentLeftMargin" presStyleLbl="node1" presStyleIdx="0" presStyleCnt="2"/>
      <dgm:spPr/>
    </dgm:pt>
    <dgm:pt modelId="{6AA67FB8-B557-CC4C-8AA6-AB3CF9C45BEC}" type="pres">
      <dgm:prSet presAssocID="{910A82C4-E7D5-45B9-8DF3-32141AEC1AA6}" presName="parentText" presStyleLbl="node1" presStyleIdx="1" presStyleCnt="2">
        <dgm:presLayoutVars>
          <dgm:chMax val="0"/>
          <dgm:bulletEnabled val="1"/>
        </dgm:presLayoutVars>
      </dgm:prSet>
      <dgm:spPr/>
    </dgm:pt>
    <dgm:pt modelId="{302DE176-6CF0-434D-BA84-E148DD8CEFDB}" type="pres">
      <dgm:prSet presAssocID="{910A82C4-E7D5-45B9-8DF3-32141AEC1AA6}" presName="negativeSpace" presStyleCnt="0"/>
      <dgm:spPr/>
    </dgm:pt>
    <dgm:pt modelId="{F7A0AD08-02FC-D745-BFB4-9B58EA9A4307}" type="pres">
      <dgm:prSet presAssocID="{910A82C4-E7D5-45B9-8DF3-32141AEC1AA6}" presName="childText" presStyleLbl="conFgAcc1" presStyleIdx="1" presStyleCnt="2">
        <dgm:presLayoutVars>
          <dgm:bulletEnabled val="1"/>
        </dgm:presLayoutVars>
      </dgm:prSet>
      <dgm:spPr/>
    </dgm:pt>
  </dgm:ptLst>
  <dgm:cxnLst>
    <dgm:cxn modelId="{74184804-DED7-3243-B1FC-5284E4DC95C2}" type="presOf" srcId="{D7DCAD7C-F7B2-4B75-A7C9-FB4285B751DF}" destId="{F7A0AD08-02FC-D745-BFB4-9B58EA9A4307}" srcOrd="0" destOrd="3" presId="urn:microsoft.com/office/officeart/2005/8/layout/list1"/>
    <dgm:cxn modelId="{F128AF0E-8F06-C342-9DD3-065F2E4B533F}" type="presOf" srcId="{910A82C4-E7D5-45B9-8DF3-32141AEC1AA6}" destId="{EA6A914F-06B9-B94C-B364-492548075FBA}" srcOrd="0" destOrd="0" presId="urn:microsoft.com/office/officeart/2005/8/layout/list1"/>
    <dgm:cxn modelId="{619B661B-CF58-1542-84A0-29704DB4DA89}" type="presOf" srcId="{47C931BB-ED76-4A32-A3D6-BE2D01584991}" destId="{2D7C3D63-EE27-2941-9643-0520C0C7D38F}" srcOrd="0" destOrd="1" presId="urn:microsoft.com/office/officeart/2005/8/layout/list1"/>
    <dgm:cxn modelId="{C8284F1E-AD94-4A02-BF13-EBB42A9651D9}" srcId="{77FAE84C-DEC3-419C-9511-05E5858C71B4}" destId="{47C931BB-ED76-4A32-A3D6-BE2D01584991}" srcOrd="1" destOrd="0" parTransId="{2B27E4EC-0D18-4D40-AB3E-049C339622CD}" sibTransId="{889D752B-C951-494B-828C-128414AD4FDC}"/>
    <dgm:cxn modelId="{2775581E-08EE-4ED8-8EF3-95F66AF2E02D}" srcId="{2DEA46F7-E8E7-43B2-B6C5-CDEAA4E74FF6}" destId="{910A82C4-E7D5-45B9-8DF3-32141AEC1AA6}" srcOrd="1" destOrd="0" parTransId="{90C6C28A-D851-412F-85FE-ECD42605E38E}" sibTransId="{2EFF89D7-E407-4037-992F-7BB6A5945AF4}"/>
    <dgm:cxn modelId="{CBA99220-EE7E-194B-93EE-0D365A245BDB}" type="presOf" srcId="{A47F0F4B-008C-4BF7-B0BE-727B2A350841}" destId="{F7A0AD08-02FC-D745-BFB4-9B58EA9A4307}" srcOrd="0" destOrd="1" presId="urn:microsoft.com/office/officeart/2005/8/layout/list1"/>
    <dgm:cxn modelId="{1887F331-80AB-434F-BD26-FA22F0FDCA23}" srcId="{77FAE84C-DEC3-419C-9511-05E5858C71B4}" destId="{7134E8D5-2CD6-4189-9EC5-701FE4931303}" srcOrd="0" destOrd="0" parTransId="{88187B6E-AC03-4DFF-9788-34D2FAB81AF1}" sibTransId="{DF6206AE-AFE8-45E9-9327-9B6603659EB8}"/>
    <dgm:cxn modelId="{0A6F5C3E-DEE3-E343-BFCE-EA9AF27B41A3}" type="presOf" srcId="{910A82C4-E7D5-45B9-8DF3-32141AEC1AA6}" destId="{6AA67FB8-B557-CC4C-8AA6-AB3CF9C45BEC}" srcOrd="1" destOrd="0" presId="urn:microsoft.com/office/officeart/2005/8/layout/list1"/>
    <dgm:cxn modelId="{83F9004C-7EE7-4FF1-B3D4-B6A1C6BC6381}" srcId="{910A82C4-E7D5-45B9-8DF3-32141AEC1AA6}" destId="{A47F0F4B-008C-4BF7-B0BE-727B2A350841}" srcOrd="1" destOrd="0" parTransId="{7D48646C-94DC-42C3-AC7F-ADD0E21B075A}" sibTransId="{AF82FD9E-3E19-4A1F-87D5-777229F3174A}"/>
    <dgm:cxn modelId="{D729B34D-CBCF-2440-9F18-07296D963CA9}" type="presOf" srcId="{7134E8D5-2CD6-4189-9EC5-701FE4931303}" destId="{2D7C3D63-EE27-2941-9643-0520C0C7D38F}" srcOrd="0" destOrd="0" presId="urn:microsoft.com/office/officeart/2005/8/layout/list1"/>
    <dgm:cxn modelId="{2B191A71-226E-4C49-A855-79365AA41DBC}" srcId="{2DEA46F7-E8E7-43B2-B6C5-CDEAA4E74FF6}" destId="{77FAE84C-DEC3-419C-9511-05E5858C71B4}" srcOrd="0" destOrd="0" parTransId="{CB4FA8FF-CCCF-450A-BEC5-5FAC256F1502}" sibTransId="{8344BEE8-C16F-46A7-9E52-5EFE239B13E4}"/>
    <dgm:cxn modelId="{C6789954-F599-9745-8FD7-B5588C393808}" type="presOf" srcId="{77FAE84C-DEC3-419C-9511-05E5858C71B4}" destId="{FD5399CD-FC5E-B546-983B-E84F777E20E9}" srcOrd="1" destOrd="0" presId="urn:microsoft.com/office/officeart/2005/8/layout/list1"/>
    <dgm:cxn modelId="{9B00B354-9530-1D46-9404-D51BAB9CC3D1}" type="presOf" srcId="{DB9F72CB-DBA1-45AE-B0DB-6D1BB28EF243}" destId="{2D7C3D63-EE27-2941-9643-0520C0C7D38F}" srcOrd="0" destOrd="3" presId="urn:microsoft.com/office/officeart/2005/8/layout/list1"/>
    <dgm:cxn modelId="{85038A7B-1748-2940-A1FA-30793FF19388}" type="presOf" srcId="{2DEA46F7-E8E7-43B2-B6C5-CDEAA4E74FF6}" destId="{C076A58E-10A5-F441-AFC3-90BF27751A60}" srcOrd="0" destOrd="0" presId="urn:microsoft.com/office/officeart/2005/8/layout/list1"/>
    <dgm:cxn modelId="{761D5EA5-4CE7-B344-A0C8-4A475F4ADBD4}" type="presOf" srcId="{D19346F2-E7C2-46AB-BD5F-5EDFC02B65AC}" destId="{F7A0AD08-02FC-D745-BFB4-9B58EA9A4307}" srcOrd="0" destOrd="2" presId="urn:microsoft.com/office/officeart/2005/8/layout/list1"/>
    <dgm:cxn modelId="{C49695A8-B199-4C24-ACA3-9E72CAF9A671}" srcId="{910A82C4-E7D5-45B9-8DF3-32141AEC1AA6}" destId="{6288F958-9B58-4F2F-B363-C5899F01ABAC}" srcOrd="0" destOrd="0" parTransId="{D6501D25-B128-4D1F-A4FD-E0C901DE76AD}" sibTransId="{DB458430-B1D5-4B3E-B3AC-79E76FD7C2FF}"/>
    <dgm:cxn modelId="{24B118AB-04F2-401B-A433-723511B6A46D}" srcId="{910A82C4-E7D5-45B9-8DF3-32141AEC1AA6}" destId="{D19346F2-E7C2-46AB-BD5F-5EDFC02B65AC}" srcOrd="2" destOrd="0" parTransId="{D5CEF684-3EF5-4D2E-826D-9678CA999A24}" sibTransId="{9FDF2DAB-6C93-47E3-BB45-BB3B1FF6F1A5}"/>
    <dgm:cxn modelId="{D9B875AF-DCB4-0140-A535-B2FFBE2BBA2C}" type="presOf" srcId="{6288F958-9B58-4F2F-B363-C5899F01ABAC}" destId="{F7A0AD08-02FC-D745-BFB4-9B58EA9A4307}" srcOrd="0" destOrd="0" presId="urn:microsoft.com/office/officeart/2005/8/layout/list1"/>
    <dgm:cxn modelId="{F58697BD-4354-4CF7-AFF5-3B354497930D}" srcId="{77FAE84C-DEC3-419C-9511-05E5858C71B4}" destId="{DB9F72CB-DBA1-45AE-B0DB-6D1BB28EF243}" srcOrd="3" destOrd="0" parTransId="{82BD4EBC-08FD-4137-A327-AC4358DA2173}" sibTransId="{523DDCFB-C345-4D78-B612-51A5728D8FBA}"/>
    <dgm:cxn modelId="{DEAAA8BF-107F-564F-B37F-B79E630C19CF}" type="presOf" srcId="{3D0CE1D2-3328-4C0A-9588-ACEB4F2AB6FC}" destId="{2D7C3D63-EE27-2941-9643-0520C0C7D38F}" srcOrd="0" destOrd="2" presId="urn:microsoft.com/office/officeart/2005/8/layout/list1"/>
    <dgm:cxn modelId="{D01882CD-07C4-40B9-BA92-4D3BC90F6607}" srcId="{910A82C4-E7D5-45B9-8DF3-32141AEC1AA6}" destId="{D7DCAD7C-F7B2-4B75-A7C9-FB4285B751DF}" srcOrd="3" destOrd="0" parTransId="{2E19D932-070F-4277-96C0-A5D52103F8C2}" sibTransId="{87F16700-6C93-4F0F-8EB7-A4451B529C3A}"/>
    <dgm:cxn modelId="{547F45CF-7335-429B-90C2-641515F1900C}" srcId="{77FAE84C-DEC3-419C-9511-05E5858C71B4}" destId="{3D0CE1D2-3328-4C0A-9588-ACEB4F2AB6FC}" srcOrd="2" destOrd="0" parTransId="{5AC1A320-ED6D-4505-AAFF-55A655D9D44E}" sibTransId="{6D425543-07E3-4F24-8CCE-A0BF3E8F09E7}"/>
    <dgm:cxn modelId="{1DC4DAE3-8686-3648-96D6-9610CB909560}" type="presOf" srcId="{77FAE84C-DEC3-419C-9511-05E5858C71B4}" destId="{159EF12C-78E9-1543-A443-F9287CFE199C}" srcOrd="0" destOrd="0" presId="urn:microsoft.com/office/officeart/2005/8/layout/list1"/>
    <dgm:cxn modelId="{865063FF-D959-0A45-92C3-FA04C1C3139D}" type="presParOf" srcId="{C076A58E-10A5-F441-AFC3-90BF27751A60}" destId="{82C08A6D-6A1B-4D4B-ABA5-CC492AEC1727}" srcOrd="0" destOrd="0" presId="urn:microsoft.com/office/officeart/2005/8/layout/list1"/>
    <dgm:cxn modelId="{68F23F7F-1352-F34D-B18E-A9DA2B0D31FF}" type="presParOf" srcId="{82C08A6D-6A1B-4D4B-ABA5-CC492AEC1727}" destId="{159EF12C-78E9-1543-A443-F9287CFE199C}" srcOrd="0" destOrd="0" presId="urn:microsoft.com/office/officeart/2005/8/layout/list1"/>
    <dgm:cxn modelId="{166754D8-38F9-5743-AFA4-9EA89E1534AD}" type="presParOf" srcId="{82C08A6D-6A1B-4D4B-ABA5-CC492AEC1727}" destId="{FD5399CD-FC5E-B546-983B-E84F777E20E9}" srcOrd="1" destOrd="0" presId="urn:microsoft.com/office/officeart/2005/8/layout/list1"/>
    <dgm:cxn modelId="{C904F356-D880-5C4F-B351-0D7724CE00B7}" type="presParOf" srcId="{C076A58E-10A5-F441-AFC3-90BF27751A60}" destId="{FA154FBB-3317-704D-A77B-6EC69C75E1D2}" srcOrd="1" destOrd="0" presId="urn:microsoft.com/office/officeart/2005/8/layout/list1"/>
    <dgm:cxn modelId="{79957CDD-4C93-E341-A55E-20BF53361502}" type="presParOf" srcId="{C076A58E-10A5-F441-AFC3-90BF27751A60}" destId="{2D7C3D63-EE27-2941-9643-0520C0C7D38F}" srcOrd="2" destOrd="0" presId="urn:microsoft.com/office/officeart/2005/8/layout/list1"/>
    <dgm:cxn modelId="{12BBA0D7-6C0D-F642-91B8-4B5E6F6D5D2F}" type="presParOf" srcId="{C076A58E-10A5-F441-AFC3-90BF27751A60}" destId="{0A9BC72E-10C7-5743-B6D7-749FAC4B30AF}" srcOrd="3" destOrd="0" presId="urn:microsoft.com/office/officeart/2005/8/layout/list1"/>
    <dgm:cxn modelId="{DF053AC5-0BD4-1742-BAEE-1E84A561BF6E}" type="presParOf" srcId="{C076A58E-10A5-F441-AFC3-90BF27751A60}" destId="{9CAC243A-12F1-1549-914F-3F531A76CC09}" srcOrd="4" destOrd="0" presId="urn:microsoft.com/office/officeart/2005/8/layout/list1"/>
    <dgm:cxn modelId="{A9F020D6-1B7D-7B42-A426-8BB522EF8169}" type="presParOf" srcId="{9CAC243A-12F1-1549-914F-3F531A76CC09}" destId="{EA6A914F-06B9-B94C-B364-492548075FBA}" srcOrd="0" destOrd="0" presId="urn:microsoft.com/office/officeart/2005/8/layout/list1"/>
    <dgm:cxn modelId="{7A0C3490-3024-9746-ACBD-D063E86F8C3F}" type="presParOf" srcId="{9CAC243A-12F1-1549-914F-3F531A76CC09}" destId="{6AA67FB8-B557-CC4C-8AA6-AB3CF9C45BEC}" srcOrd="1" destOrd="0" presId="urn:microsoft.com/office/officeart/2005/8/layout/list1"/>
    <dgm:cxn modelId="{DD924FD1-1255-9D43-B082-351B6DDEE8A9}" type="presParOf" srcId="{C076A58E-10A5-F441-AFC3-90BF27751A60}" destId="{302DE176-6CF0-434D-BA84-E148DD8CEFDB}" srcOrd="5" destOrd="0" presId="urn:microsoft.com/office/officeart/2005/8/layout/list1"/>
    <dgm:cxn modelId="{D1A6A69F-8017-B643-9371-E3A490DA4E82}" type="presParOf" srcId="{C076A58E-10A5-F441-AFC3-90BF27751A60}" destId="{F7A0AD08-02FC-D745-BFB4-9B58EA9A43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C3D63-EE27-2941-9643-0520C0C7D38F}">
      <dsp:nvSpPr>
        <dsp:cNvPr id="0" name=""/>
        <dsp:cNvSpPr/>
      </dsp:nvSpPr>
      <dsp:spPr>
        <a:xfrm>
          <a:off x="0" y="330799"/>
          <a:ext cx="5607050" cy="2079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416560" rIns="435169"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t>Language barriers</a:t>
          </a:r>
          <a:endParaRPr lang="en-US" sz="2000" kern="1200"/>
        </a:p>
        <a:p>
          <a:pPr marL="228600" lvl="1" indent="-228600" algn="l" defTabSz="889000">
            <a:lnSpc>
              <a:spcPct val="90000"/>
            </a:lnSpc>
            <a:spcBef>
              <a:spcPct val="0"/>
            </a:spcBef>
            <a:spcAft>
              <a:spcPct val="15000"/>
            </a:spcAft>
            <a:buChar char="•"/>
          </a:pPr>
          <a:r>
            <a:rPr lang="en-US" sz="2000" b="0" i="0" kern="1200"/>
            <a:t>SIFE</a:t>
          </a:r>
          <a:endParaRPr lang="en-US" sz="2000" kern="1200"/>
        </a:p>
        <a:p>
          <a:pPr marL="228600" lvl="1" indent="-228600" algn="l" defTabSz="889000">
            <a:lnSpc>
              <a:spcPct val="90000"/>
            </a:lnSpc>
            <a:spcBef>
              <a:spcPct val="0"/>
            </a:spcBef>
            <a:spcAft>
              <a:spcPct val="15000"/>
            </a:spcAft>
            <a:buChar char="•"/>
          </a:pPr>
          <a:r>
            <a:rPr lang="en-US" sz="2000" b="0" i="0" kern="1200"/>
            <a:t>History of trauma (affects non-school as well)</a:t>
          </a:r>
          <a:endParaRPr lang="en-US" sz="2000" kern="1200"/>
        </a:p>
        <a:p>
          <a:pPr marL="228600" lvl="1" indent="-228600" algn="l" defTabSz="889000">
            <a:lnSpc>
              <a:spcPct val="90000"/>
            </a:lnSpc>
            <a:spcBef>
              <a:spcPct val="0"/>
            </a:spcBef>
            <a:spcAft>
              <a:spcPct val="15000"/>
            </a:spcAft>
            <a:buChar char="•"/>
          </a:pPr>
          <a:r>
            <a:rPr lang="en-US" sz="2000" b="0" i="0" kern="1200" dirty="0"/>
            <a:t>Cultural changes in schools</a:t>
          </a:r>
          <a:endParaRPr lang="en-US" sz="2000" kern="1200" dirty="0"/>
        </a:p>
      </dsp:txBody>
      <dsp:txXfrm>
        <a:off x="0" y="330799"/>
        <a:ext cx="5607050" cy="2079000"/>
      </dsp:txXfrm>
    </dsp:sp>
    <dsp:sp modelId="{FD5399CD-FC5E-B546-983B-E84F777E20E9}">
      <dsp:nvSpPr>
        <dsp:cNvPr id="0" name=""/>
        <dsp:cNvSpPr/>
      </dsp:nvSpPr>
      <dsp:spPr>
        <a:xfrm>
          <a:off x="280352" y="35599"/>
          <a:ext cx="3924935" cy="5904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889000">
            <a:lnSpc>
              <a:spcPct val="90000"/>
            </a:lnSpc>
            <a:spcBef>
              <a:spcPct val="0"/>
            </a:spcBef>
            <a:spcAft>
              <a:spcPct val="35000"/>
            </a:spcAft>
            <a:buNone/>
          </a:pPr>
          <a:r>
            <a:rPr lang="en-US" sz="2000" b="0" i="0" kern="1200"/>
            <a:t>Challenges</a:t>
          </a:r>
          <a:endParaRPr lang="en-US" sz="2000" kern="1200"/>
        </a:p>
      </dsp:txBody>
      <dsp:txXfrm>
        <a:off x="309173" y="64420"/>
        <a:ext cx="3867293" cy="532758"/>
      </dsp:txXfrm>
    </dsp:sp>
    <dsp:sp modelId="{F7A0AD08-02FC-D745-BFB4-9B58EA9A4307}">
      <dsp:nvSpPr>
        <dsp:cNvPr id="0" name=""/>
        <dsp:cNvSpPr/>
      </dsp:nvSpPr>
      <dsp:spPr>
        <a:xfrm>
          <a:off x="0" y="2813000"/>
          <a:ext cx="5607050" cy="2079000"/>
        </a:xfrm>
        <a:prstGeom prst="rect">
          <a:avLst/>
        </a:prstGeom>
        <a:solidFill>
          <a:schemeClr val="lt1">
            <a:alpha val="90000"/>
            <a:hueOff val="0"/>
            <a:satOff val="0"/>
            <a:lumOff val="0"/>
            <a:alphaOff val="0"/>
          </a:schemeClr>
        </a:solidFill>
        <a:ln w="6350" cap="flat" cmpd="sng" algn="ctr">
          <a:solidFill>
            <a:schemeClr val="accent2">
              <a:hueOff val="-10351888"/>
              <a:satOff val="45859"/>
              <a:lumOff val="-168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5169" tIns="416560" rIns="435169"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t>ESOL programming</a:t>
          </a:r>
          <a:endParaRPr lang="en-US" sz="2000" kern="1200"/>
        </a:p>
        <a:p>
          <a:pPr marL="228600" lvl="1" indent="-228600" algn="l" defTabSz="889000">
            <a:lnSpc>
              <a:spcPct val="90000"/>
            </a:lnSpc>
            <a:spcBef>
              <a:spcPct val="0"/>
            </a:spcBef>
            <a:spcAft>
              <a:spcPct val="15000"/>
            </a:spcAft>
            <a:buChar char="•"/>
          </a:pPr>
          <a:r>
            <a:rPr lang="en-US" sz="2000" b="0" i="0" kern="1200"/>
            <a:t>Newcomer programs</a:t>
          </a:r>
          <a:endParaRPr lang="en-US" sz="2000" kern="1200"/>
        </a:p>
        <a:p>
          <a:pPr marL="228600" lvl="1" indent="-228600" algn="l" defTabSz="889000">
            <a:lnSpc>
              <a:spcPct val="90000"/>
            </a:lnSpc>
            <a:spcBef>
              <a:spcPct val="0"/>
            </a:spcBef>
            <a:spcAft>
              <a:spcPct val="15000"/>
            </a:spcAft>
            <a:buChar char="•"/>
          </a:pPr>
          <a:r>
            <a:rPr lang="en-US" sz="2000" b="0" i="0" kern="1200"/>
            <a:t>Trauma-informed counseling</a:t>
          </a:r>
          <a:endParaRPr lang="en-US" sz="2000" kern="1200"/>
        </a:p>
        <a:p>
          <a:pPr marL="228600" lvl="1" indent="-228600" algn="l" defTabSz="889000">
            <a:lnSpc>
              <a:spcPct val="90000"/>
            </a:lnSpc>
            <a:spcBef>
              <a:spcPct val="0"/>
            </a:spcBef>
            <a:spcAft>
              <a:spcPct val="15000"/>
            </a:spcAft>
            <a:buChar char="•"/>
          </a:pPr>
          <a:r>
            <a:rPr lang="en-US" sz="2000" b="0" i="0" kern="1200"/>
            <a:t>Hiring new staff, creating new administrative pathways</a:t>
          </a:r>
          <a:endParaRPr lang="en-US" sz="2000" kern="1200"/>
        </a:p>
      </dsp:txBody>
      <dsp:txXfrm>
        <a:off x="0" y="2813000"/>
        <a:ext cx="5607050" cy="2079000"/>
      </dsp:txXfrm>
    </dsp:sp>
    <dsp:sp modelId="{6AA67FB8-B557-CC4C-8AA6-AB3CF9C45BEC}">
      <dsp:nvSpPr>
        <dsp:cNvPr id="0" name=""/>
        <dsp:cNvSpPr/>
      </dsp:nvSpPr>
      <dsp:spPr>
        <a:xfrm>
          <a:off x="280352" y="2517799"/>
          <a:ext cx="3924935" cy="590400"/>
        </a:xfrm>
        <a:prstGeom prst="roundRect">
          <a:avLst/>
        </a:prstGeom>
        <a:gradFill rotWithShape="0">
          <a:gsLst>
            <a:gs pos="0">
              <a:schemeClr val="accent2">
                <a:hueOff val="-10351888"/>
                <a:satOff val="45859"/>
                <a:lumOff val="-16864"/>
                <a:alphaOff val="0"/>
                <a:tint val="97000"/>
                <a:satMod val="100000"/>
                <a:lumMod val="102000"/>
              </a:schemeClr>
            </a:gs>
            <a:gs pos="50000">
              <a:schemeClr val="accent2">
                <a:hueOff val="-10351888"/>
                <a:satOff val="45859"/>
                <a:lumOff val="-16864"/>
                <a:alphaOff val="0"/>
                <a:shade val="100000"/>
                <a:satMod val="103000"/>
                <a:lumMod val="100000"/>
              </a:schemeClr>
            </a:gs>
            <a:gs pos="100000">
              <a:schemeClr val="accent2">
                <a:hueOff val="-10351888"/>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889000">
            <a:lnSpc>
              <a:spcPct val="90000"/>
            </a:lnSpc>
            <a:spcBef>
              <a:spcPct val="0"/>
            </a:spcBef>
            <a:spcAft>
              <a:spcPct val="35000"/>
            </a:spcAft>
            <a:buNone/>
          </a:pPr>
          <a:r>
            <a:rPr lang="en-US" sz="2000" b="0" i="0" kern="1200"/>
            <a:t>Solutions</a:t>
          </a:r>
          <a:endParaRPr lang="en-US" sz="2000" kern="1200"/>
        </a:p>
      </dsp:txBody>
      <dsp:txXfrm>
        <a:off x="309173" y="2546620"/>
        <a:ext cx="3867293"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5FD4A-0C8E-46B4-9B74-C5C41C7583B4}"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81C7B-187D-48AA-91BC-B373C1921C5C}" type="slidenum">
              <a:rPr lang="en-US" smtClean="0"/>
              <a:t>‹#›</a:t>
            </a:fld>
            <a:endParaRPr lang="en-US"/>
          </a:p>
        </p:txBody>
      </p:sp>
    </p:spTree>
    <p:extLst>
      <p:ext uri="{BB962C8B-B14F-4D97-AF65-F5344CB8AC3E}">
        <p14:creationId xmlns:p14="http://schemas.microsoft.com/office/powerpoint/2010/main" val="315335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6C050-93DB-4DC8-BC32-BFBB99684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920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043126-4ED7-403F-BED9-14D31792968F}" type="slidenum">
              <a:rPr lang="en-US">
                <a:solidFill>
                  <a:prstClr val="black"/>
                </a:solidFill>
              </a:rPr>
              <a:pPr/>
              <a:t>21</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cs typeface="Arial" charset="0"/>
            </a:endParaRPr>
          </a:p>
        </p:txBody>
      </p:sp>
    </p:spTree>
    <p:extLst>
      <p:ext uri="{BB962C8B-B14F-4D97-AF65-F5344CB8AC3E}">
        <p14:creationId xmlns:p14="http://schemas.microsoft.com/office/powerpoint/2010/main" val="338761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66EE2-A1A0-9AB7-CF53-9EEFAF8A8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F8A06-7C81-A42D-8F7B-E0ABDAD50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DFD16-6413-8D5C-64FB-C99A3BDDEB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71C34-9F5A-B66F-C127-E800EE1D72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6C050-93DB-4DC8-BC32-BFBB99684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2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bit more about our data collection: because we were engaging a hard to reach population we used snowball sampling through social services providers, nonprofits, schools, and law offices – we carried out 122 interviews in total, 58 with immigrant youth, 41 with their sponsors, and 23 with school, government, and NGO staff who could speak to the experiences of these children and teens, as well as give background into things like school registration and community contexts of reception.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6CA71-2789-0B46-92D0-C8E1F55DB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7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demographics of our sample. If there’s any questions about that we can talk about them at the end.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6CA71-2789-0B46-92D0-C8E1F55DB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83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something on the topic of family </a:t>
            </a:r>
            <a:r>
              <a:rPr lang="en-US" dirty="0" err="1"/>
              <a:t>reuinifcation</a:t>
            </a:r>
            <a:r>
              <a:rPr lang="en-US" dirty="0"/>
              <a:t> that I thought was important to include because this is a language conference – Alexander, who was 17 when he migrated, explained that he calls his mom by “</a:t>
            </a:r>
            <a:r>
              <a:rPr lang="en-US" dirty="0" err="1"/>
              <a:t>vos</a:t>
            </a:r>
            <a:r>
              <a:rPr lang="en-US" dirty="0"/>
              <a:t>” instead of “mom”. He said: *read quote*. So this is an example of how family reunification is a challenging thing, it’s a process that takes time. But in the end it’s worth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6CA71-2789-0B46-92D0-C8E1F55DB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8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quote from Diana, who was 13 when she migrated, about her experience in school in Montgomery County, Maryland: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6CA71-2789-0B46-92D0-C8E1F55DB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2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section I have here is the schooling context – there are definitely challenges for school systems when it comes to making a welcoming and effective educational environment for these children and teens – and they also serve as places where they can really engage with the U.S., with the language, culture, etc. First you have language barriers, many newcomer students only speak Spanish or an indigenous language. There is also this acronym, SIFE, which stands for “students with interrupted formal education:, in </a:t>
            </a:r>
            <a:r>
              <a:rPr lang="en-US" dirty="0" err="1"/>
              <a:t>carlos</a:t>
            </a:r>
            <a:r>
              <a:rPr lang="en-US" dirty="0"/>
              <a:t>’ case above, he couldn’t go to school because he was worried about getting stopped by the </a:t>
            </a:r>
            <a:r>
              <a:rPr lang="en-US" dirty="0" err="1"/>
              <a:t>gnags</a:t>
            </a:r>
            <a:r>
              <a:rPr lang="en-US" dirty="0"/>
              <a:t> on the way. So he may not have been in school for a year, or for six months, or for a year he only went a handful of days - Many times in schools, too, we don’t know what the quality of education was. There’s also the history of trauma that a lot of these kids bring with them ()FROM, and finally, some schools have seen their student population go from majority African-American to majority immigrant Hispanic in a number of years, which necessitates a different range of services and capabilities. </a:t>
            </a:r>
          </a:p>
          <a:p>
            <a:r>
              <a:rPr lang="en-US" dirty="0"/>
              <a:t>To work through these challenges, there are a number of things that schools have been doing: there is ESOL programming but schools also have to be equipped to hire staff and social workers who are </a:t>
            </a:r>
            <a:r>
              <a:rPr lang="en-US" dirty="0" err="1"/>
              <a:t>bilinguial</a:t>
            </a:r>
            <a:r>
              <a:rPr lang="en-US" dirty="0"/>
              <a:t> and trained in working with immigrant populations and students with a history of traumatic experiences. Some schools have ”newcomer programs”, where they do an expedited type of, let’s get everyone up to speed, at the same level, work on our English, and then get everybody into the school or into the next thing, whether it be trade school, the work force, 2-year or 4-year colleges. </a:t>
            </a:r>
          </a:p>
          <a:p>
            <a:endParaRPr lang="en-US" dirty="0"/>
          </a:p>
          <a:p>
            <a:r>
              <a:rPr lang="en-US" dirty="0"/>
              <a:t>Schools are are a really interesting context of reception to me, and there are a lot of innovative things that schools in the region are doing, so please ask questions about that if you have them.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6CA71-2789-0B46-92D0-C8E1F55DB8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26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C34011-1E97-4C55-AA4F-EE82BCAB13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04533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1F37D9-429B-4ADC-9DF7-934FB5889C40}"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cs typeface="Arial" charset="0"/>
            </a:endParaRPr>
          </a:p>
        </p:txBody>
      </p:sp>
    </p:spTree>
    <p:extLst>
      <p:ext uri="{BB962C8B-B14F-4D97-AF65-F5344CB8AC3E}">
        <p14:creationId xmlns:p14="http://schemas.microsoft.com/office/powerpoint/2010/main" val="331883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BE5BA5-8136-4B73-ABDF-A7B94CC1ED30}"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43914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8EA-D161-D177-AEE8-18F64C1DC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E8E351-D047-2423-9DE3-D128DE8EC0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FE8062-7084-2D5C-9CDA-F456989EED8A}"/>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6C494C52-0EEC-F77F-CE04-098E8C8F0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6EE17-63F0-CE25-71DC-DE5778FC89E5}"/>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0712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1869-AF44-229B-79D0-E2D17C4D09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E58003-5AB6-8971-A81A-D55326934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30578-C9FC-1E6A-9056-2B80F8EEA019}"/>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CBD20A25-199E-1CED-B779-F40A19A96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1BE33-B088-1D91-C6AA-068CC6AE1FB0}"/>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111373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8F878-B468-FA62-14BD-A1DD47F6E9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94A24-105F-75AE-9F05-30B9BE48D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BBD8C-2664-22E0-C9E9-774AB48353D7}"/>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6D4A9BB0-EACB-9AF4-70A1-00BE5CA9D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6B508-9061-142A-449F-716F34C06795}"/>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1307672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014574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3748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796027F-7875-4030-9381-8BD8C4F21935}"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0039728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796027F-7875-4030-9381-8BD8C4F21935}" type="datetimeFigureOut">
              <a:rPr lang="en-US" smtClean="0"/>
              <a:t>5/19/2025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11803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AAD347D-5ACD-4C99-B74B-A9C85AD731AF}"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5335842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0347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943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0422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E559-CD34-1587-F682-68EF3385F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7D6C6-DA7B-39C9-6EA4-0B2007F9B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2DF4C-6622-ED53-BE4A-6554CC891517}"/>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A781C0AA-F151-8059-9596-ED2CFD31D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9A598-64DE-8F8B-A4EC-4C18253494A7}"/>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091133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509A250-FF31-4206-8172-F9D3106AACB1}" type="datetimeFigureOut">
              <a:rPr lang="en-US" smtClean="0"/>
              <a:t>5/19/2025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28692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33603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49637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lgn="l">
              <a:defRPr/>
            </a:pPr>
            <a:endParaRPr lang="en-US" sz="1200">
              <a:solidFill>
                <a:srgbClr val="000000"/>
              </a:solidFill>
              <a:latin typeface="Garamond"/>
              <a:cs typeface="Arial" charset="0"/>
            </a:endParaRPr>
          </a:p>
        </p:txBody>
      </p:sp>
      <p:sp>
        <p:nvSpPr>
          <p:cNvPr id="5" name="Rectangle 5"/>
          <p:cNvSpPr>
            <a:spLocks noGrp="1" noChangeArrowheads="1"/>
          </p:cNvSpPr>
          <p:nvPr>
            <p:ph type="ftr" sz="quarter" idx="11"/>
          </p:nvPr>
        </p:nvSpPr>
        <p:spPr/>
        <p:txBody>
          <a:bodyPr/>
          <a:lstStyle>
            <a:lvl1pPr>
              <a:defRPr/>
            </a:lvl1pPr>
          </a:lstStyle>
          <a:p>
            <a:pPr algn="ctr">
              <a:defRPr/>
            </a:pPr>
            <a:endParaRPr lang="en-US" sz="1200">
              <a:solidFill>
                <a:srgbClr val="000000"/>
              </a:solidFill>
              <a:latin typeface="Garamond"/>
              <a:cs typeface="Arial" charset="0"/>
            </a:endParaRPr>
          </a:p>
        </p:txBody>
      </p:sp>
      <p:sp>
        <p:nvSpPr>
          <p:cNvPr id="6" name="Rectangle 6"/>
          <p:cNvSpPr>
            <a:spLocks noGrp="1" noChangeArrowheads="1"/>
          </p:cNvSpPr>
          <p:nvPr>
            <p:ph type="sldNum" sz="quarter" idx="12"/>
          </p:nvPr>
        </p:nvSpPr>
        <p:spPr/>
        <p:txBody>
          <a:bodyPr/>
          <a:lstStyle>
            <a:lvl1pPr>
              <a:defRPr/>
            </a:lvl1pPr>
          </a:lstStyle>
          <a:p>
            <a:pPr algn="r">
              <a:defRPr/>
            </a:pPr>
            <a:fld id="{74FA3D8F-0335-4610-A7E3-DD0E9306DA8A}" type="slidenum">
              <a:rPr lang="en-US" sz="1200" smtClean="0">
                <a:solidFill>
                  <a:srgbClr val="000000"/>
                </a:solidFill>
                <a:latin typeface="Garamond"/>
                <a:cs typeface="Arial" charset="0"/>
              </a:rPr>
              <a:pPr algn="r">
                <a:defRPr/>
              </a:pPr>
              <a:t>‹#›</a:t>
            </a:fld>
            <a:endParaRPr lang="en-US" sz="1200">
              <a:solidFill>
                <a:srgbClr val="000000"/>
              </a:solidFill>
              <a:latin typeface="Garamond"/>
              <a:cs typeface="Arial" charset="0"/>
            </a:endParaRPr>
          </a:p>
        </p:txBody>
      </p:sp>
    </p:spTree>
    <p:extLst>
      <p:ext uri="{BB962C8B-B14F-4D97-AF65-F5344CB8AC3E}">
        <p14:creationId xmlns:p14="http://schemas.microsoft.com/office/powerpoint/2010/main" val="4729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66E4-0669-3482-9F96-996246E165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9830D7-FD82-B0F0-D20A-AE99D73688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767140-B1FC-AFBD-871F-3914F9C812BD}"/>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ED2B1E2B-50B6-F7AD-72A5-C10CA0B76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A78DA-60CD-CE77-047C-7DC9D137870C}"/>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00545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6191-A812-534B-2D3A-89FEC19DC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7D522-48E9-CB5D-A77D-87C667D47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58426C-70B2-9C9A-1C04-C234021F0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B52C05-61FF-9ECB-504C-B3A56D58C32C}"/>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6" name="Footer Placeholder 5">
            <a:extLst>
              <a:ext uri="{FF2B5EF4-FFF2-40B4-BE49-F238E27FC236}">
                <a16:creationId xmlns:a16="http://schemas.microsoft.com/office/drawing/2014/main" id="{EE578B8A-34ED-36E4-9E70-7ABBAB6C8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C5A1C-7F62-6023-E004-EA2A50CCA539}"/>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138123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D392-F333-54E3-3DBF-700F0680C1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AAF2E-878E-01F4-E2B5-CD4B48A86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718800-D176-429B-C34E-49A7B30C9C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BF15B1-EFBE-8255-118A-1699D51FD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D5115-B3D0-ACB4-359B-DAC3320912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CB600-CB0C-BF39-02B4-04A501954795}"/>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8" name="Footer Placeholder 7">
            <a:extLst>
              <a:ext uri="{FF2B5EF4-FFF2-40B4-BE49-F238E27FC236}">
                <a16:creationId xmlns:a16="http://schemas.microsoft.com/office/drawing/2014/main" id="{38A9050A-C87D-7A62-807E-161E804FDE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161B4B-FA9E-F42C-88E7-CA13585030E8}"/>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428280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5234-27FD-76EA-4C57-7B0784C5F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2E5FCB-AB3B-5EDF-2CD0-D7AA4136621B}"/>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4" name="Footer Placeholder 3">
            <a:extLst>
              <a:ext uri="{FF2B5EF4-FFF2-40B4-BE49-F238E27FC236}">
                <a16:creationId xmlns:a16="http://schemas.microsoft.com/office/drawing/2014/main" id="{4BF728F4-74B7-E6DA-A1DD-84B5DE18A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B5298-5B6F-B53C-529C-4554BC09C1E3}"/>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96606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9295B-15AE-D88E-AACC-EA4FC9EC789A}"/>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3" name="Footer Placeholder 2">
            <a:extLst>
              <a:ext uri="{FF2B5EF4-FFF2-40B4-BE49-F238E27FC236}">
                <a16:creationId xmlns:a16="http://schemas.microsoft.com/office/drawing/2014/main" id="{604EC0B9-47F8-5375-35C4-F12CF4176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B9F8-B874-1488-DFFC-BFA2940F9830}"/>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88528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3F04-E7FC-1788-7C25-167A5784A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E8967C-EAB8-7422-70DC-B14F34C11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BDBD4-086D-D1E6-3E16-C5FAAB4F8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6A6D6-3C10-B4F0-E01C-70E118F767A0}"/>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6" name="Footer Placeholder 5">
            <a:extLst>
              <a:ext uri="{FF2B5EF4-FFF2-40B4-BE49-F238E27FC236}">
                <a16:creationId xmlns:a16="http://schemas.microsoft.com/office/drawing/2014/main" id="{49C66620-2815-2DA7-9393-58F57E43E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558FF-C7C0-72BE-46E2-1F0C8CADE65C}"/>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142769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3FF2-22B3-6C27-8B78-C4FF16437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68FADC-44CE-7C2C-6343-6C00E14DF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9E7F7-C4A0-DF43-F765-ADAC28A7E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536F8-C233-9FC3-376E-B0DE05923F75}"/>
              </a:ext>
            </a:extLst>
          </p:cNvPr>
          <p:cNvSpPr>
            <a:spLocks noGrp="1"/>
          </p:cNvSpPr>
          <p:nvPr>
            <p:ph type="dt" sz="half" idx="10"/>
          </p:nvPr>
        </p:nvSpPr>
        <p:spPr/>
        <p:txBody>
          <a:bodyPr/>
          <a:lstStyle/>
          <a:p>
            <a:fld id="{3F56EB88-FFD1-4F7D-94CD-F5BD95D1733C}" type="datetimeFigureOut">
              <a:rPr lang="en-US" smtClean="0"/>
              <a:t>5/19/2025</a:t>
            </a:fld>
            <a:endParaRPr lang="en-US"/>
          </a:p>
        </p:txBody>
      </p:sp>
      <p:sp>
        <p:nvSpPr>
          <p:cNvPr id="6" name="Footer Placeholder 5">
            <a:extLst>
              <a:ext uri="{FF2B5EF4-FFF2-40B4-BE49-F238E27FC236}">
                <a16:creationId xmlns:a16="http://schemas.microsoft.com/office/drawing/2014/main" id="{51F8F9A7-2390-326A-48B2-8571BA13E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B49F-DBB2-B641-2E15-E9A955F5D6DE}"/>
              </a:ext>
            </a:extLst>
          </p:cNvPr>
          <p:cNvSpPr>
            <a:spLocks noGrp="1"/>
          </p:cNvSpPr>
          <p:nvPr>
            <p:ph type="sldNum" sz="quarter" idx="12"/>
          </p:nvPr>
        </p:nvSpPr>
        <p:spPr/>
        <p:txBody>
          <a:bodyPr/>
          <a:lstStyle/>
          <a:p>
            <a:fld id="{3A202D74-F34C-44F1-A057-3CAC1186DC74}" type="slidenum">
              <a:rPr lang="en-US" smtClean="0"/>
              <a:t>‹#›</a:t>
            </a:fld>
            <a:endParaRPr lang="en-US"/>
          </a:p>
        </p:txBody>
      </p:sp>
    </p:spTree>
    <p:extLst>
      <p:ext uri="{BB962C8B-B14F-4D97-AF65-F5344CB8AC3E}">
        <p14:creationId xmlns:p14="http://schemas.microsoft.com/office/powerpoint/2010/main" val="20739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BE349-1D95-8819-2635-5208D8B42C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FCA6B0-9D5A-ECE5-67FD-86423E418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875A6-AFE0-8AD0-3E70-64D4B3E4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6EB88-FFD1-4F7D-94CD-F5BD95D1733C}" type="datetimeFigureOut">
              <a:rPr lang="en-US" smtClean="0"/>
              <a:t>5/19/2025</a:t>
            </a:fld>
            <a:endParaRPr lang="en-US"/>
          </a:p>
        </p:txBody>
      </p:sp>
      <p:sp>
        <p:nvSpPr>
          <p:cNvPr id="5" name="Footer Placeholder 4">
            <a:extLst>
              <a:ext uri="{FF2B5EF4-FFF2-40B4-BE49-F238E27FC236}">
                <a16:creationId xmlns:a16="http://schemas.microsoft.com/office/drawing/2014/main" id="{6754219B-C5C3-DA8D-9F8C-804878E6C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4DE13-36A4-6508-79A2-B9EFAD891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02D74-F34C-44F1-A057-3CAC1186DC74}" type="slidenum">
              <a:rPr lang="en-US" smtClean="0"/>
              <a:t>‹#›</a:t>
            </a:fld>
            <a:endParaRPr lang="en-US"/>
          </a:p>
        </p:txBody>
      </p:sp>
    </p:spTree>
    <p:extLst>
      <p:ext uri="{BB962C8B-B14F-4D97-AF65-F5344CB8AC3E}">
        <p14:creationId xmlns:p14="http://schemas.microsoft.com/office/powerpoint/2010/main" val="1093945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AAD347D-5ACD-4C99-B74B-A9C85AD731AF}" type="datetimeFigureOut">
              <a:rPr lang="en-US" smtClean="0"/>
              <a:t>5/19/2025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24581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di.org/en/insights/the-rise-of-the-far-right-in-denmark-and-sweden-and-why-its-vital-to-change-the-narrative-on-immigration/" TargetMode="External"/><Relationship Id="rId2" Type="http://schemas.openxmlformats.org/officeDocument/2006/relationships/hyperlink" Target="https://www.theguardian.com/world/2025/jan/20/a-vicious-circle-how-the-roof-blew-off-spains-housing-crisi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rospectmagazine.co.uk/politics/policy/immigration/69229/immigration-myths-are-everywher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ropublica.org/people/abrahm-lustgarten" TargetMode="External"/><Relationship Id="rId1" Type="http://schemas.openxmlformats.org/officeDocument/2006/relationships/slideLayout" Target="../slideLayouts/slideLayout2.xml"/><Relationship Id="rId4" Type="http://schemas.openxmlformats.org/officeDocument/2006/relationships/hyperlink" Target="https://www.propublica.org/article/john-tanton-far-right-extremism-environmentalism-climate-chan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ernesto@american.ed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B1C0D4-3C84-470F-B231-E6740D852E55}"/>
              </a:ext>
            </a:extLst>
          </p:cNvPr>
          <p:cNvSpPr txBox="1">
            <a:spLocks/>
          </p:cNvSpPr>
          <p:nvPr/>
        </p:nvSpPr>
        <p:spPr>
          <a:xfrm>
            <a:off x="1084729" y="2141076"/>
            <a:ext cx="9597800" cy="236662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32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Ernesto Castañeda, PhD</a:t>
            </a:r>
          </a:p>
          <a:p>
            <a:pPr algn="ctr" defTabSz="457200">
              <a:spcBef>
                <a:spcPts val="500"/>
              </a:spcBef>
              <a:defRPr/>
            </a:pPr>
            <a:r>
              <a:rPr lang="en-US" dirty="0">
                <a:solidFill>
                  <a:prstClr val="black"/>
                </a:solidFill>
                <a:latin typeface="Aptos" panose="020B0004020202020204" pitchFamily="34" charset="0"/>
                <a:ea typeface="Cambria"/>
                <a:cs typeface="Arial"/>
              </a:rPr>
              <a:t>Director, Center for Latin American &amp; Latino Studies</a:t>
            </a:r>
            <a:endParaRPr lang="en-US" dirty="0">
              <a:solidFill>
                <a:prstClr val="black"/>
              </a:solidFill>
              <a:latin typeface="Aptos" panose="020B0004020202020204" pitchFamily="34" charset="0"/>
              <a:ea typeface="Cambria"/>
              <a:cs typeface="Arial" panose="020B0604020202020204" pitchFamily="34" charset="0"/>
            </a:endParaRPr>
          </a:p>
          <a:p>
            <a:pPr algn="ctr" defTabSz="457200">
              <a:spcBef>
                <a:spcPts val="500"/>
              </a:spcBef>
              <a:defRPr/>
            </a:pPr>
            <a:r>
              <a:rPr lang="en-US" kern="1200" dirty="0">
                <a:solidFill>
                  <a:prstClr val="black"/>
                </a:solidFill>
                <a:latin typeface="Aptos" panose="020B0004020202020204" pitchFamily="34" charset="0"/>
                <a:ea typeface="Cambria"/>
                <a:cs typeface="Arial"/>
              </a:rPr>
              <a:t>&amp; The Immigration Lab</a:t>
            </a:r>
            <a:endParaRPr lang="en-US" dirty="0">
              <a:solidFill>
                <a:prstClr val="black"/>
              </a:solidFill>
              <a:latin typeface="Aptos" panose="020B0004020202020204" pitchFamily="34" charset="0"/>
              <a:ea typeface="Cambria"/>
              <a:cs typeface="Arial" panose="020B0604020202020204" pitchFamily="34" charset="0"/>
            </a:endParaRPr>
          </a:p>
          <a:p>
            <a:pPr algn="ctr" defTabSz="457200">
              <a:spcBef>
                <a:spcPts val="500"/>
              </a:spcBef>
              <a:defRPr/>
            </a:pPr>
            <a:r>
              <a:rPr lang="en-US" dirty="0">
                <a:solidFill>
                  <a:prstClr val="black"/>
                </a:solidFill>
                <a:latin typeface="Aptos" panose="020B0004020202020204" pitchFamily="34" charset="0"/>
                <a:ea typeface="Cambria"/>
                <a:cs typeface="Arial"/>
              </a:rPr>
              <a:t>Professor, </a:t>
            </a:r>
            <a:r>
              <a:rPr lang="en-US" kern="1200" dirty="0">
                <a:solidFill>
                  <a:prstClr val="black"/>
                </a:solidFill>
                <a:latin typeface="Aptos" panose="020B0004020202020204" pitchFamily="34" charset="0"/>
                <a:ea typeface="Cambria"/>
                <a:cs typeface="Arial"/>
              </a:rPr>
              <a:t>American University</a:t>
            </a:r>
          </a:p>
        </p:txBody>
      </p:sp>
      <p:pic>
        <p:nvPicPr>
          <p:cNvPr id="4" name="Picture 3">
            <a:extLst>
              <a:ext uri="{FF2B5EF4-FFF2-40B4-BE49-F238E27FC236}">
                <a16:creationId xmlns:a16="http://schemas.microsoft.com/office/drawing/2014/main" id="{30342084-7775-E1F5-6701-188A3D477E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7997" y="5621665"/>
            <a:ext cx="2197929" cy="1236335"/>
          </a:xfrm>
          <a:prstGeom prst="rect">
            <a:avLst/>
          </a:prstGeom>
        </p:spPr>
      </p:pic>
      <p:pic>
        <p:nvPicPr>
          <p:cNvPr id="2" name="Picture 1" descr="A close-up of a logo&#10;&#10;Description automatically generated">
            <a:extLst>
              <a:ext uri="{FF2B5EF4-FFF2-40B4-BE49-F238E27FC236}">
                <a16:creationId xmlns:a16="http://schemas.microsoft.com/office/drawing/2014/main" id="{54F3BAF9-F04A-A790-5294-DAFF137CD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335" y="3622560"/>
            <a:ext cx="4053453" cy="1408511"/>
          </a:xfrm>
          <a:prstGeom prst="rect">
            <a:avLst/>
          </a:prstGeom>
        </p:spPr>
      </p:pic>
      <p:pic>
        <p:nvPicPr>
          <p:cNvPr id="3" name="Picture 2" descr="A close-up of a logo&#10;&#10;Description automatically generated">
            <a:extLst>
              <a:ext uri="{FF2B5EF4-FFF2-40B4-BE49-F238E27FC236}">
                <a16:creationId xmlns:a16="http://schemas.microsoft.com/office/drawing/2014/main" id="{FF4F4D0C-7145-66BC-F1CD-5BFA3A268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8080" y="4917347"/>
            <a:ext cx="3767195" cy="669912"/>
          </a:xfrm>
          <a:prstGeom prst="rect">
            <a:avLst/>
          </a:prstGeom>
        </p:spPr>
      </p:pic>
      <p:pic>
        <p:nvPicPr>
          <p:cNvPr id="7" name="Picture 6">
            <a:extLst>
              <a:ext uri="{FF2B5EF4-FFF2-40B4-BE49-F238E27FC236}">
                <a16:creationId xmlns:a16="http://schemas.microsoft.com/office/drawing/2014/main" id="{CDA1252E-B965-2C11-4DC5-BE409A01A28F}"/>
              </a:ext>
            </a:extLst>
          </p:cNvPr>
          <p:cNvPicPr>
            <a:picLocks noChangeAspect="1"/>
          </p:cNvPicPr>
          <p:nvPr/>
        </p:nvPicPr>
        <p:blipFill>
          <a:blip r:embed="rId6"/>
          <a:stretch>
            <a:fillRect/>
          </a:stretch>
        </p:blipFill>
        <p:spPr>
          <a:xfrm>
            <a:off x="6074" y="4078940"/>
            <a:ext cx="2330619" cy="2917237"/>
          </a:xfrm>
          <a:prstGeom prst="rect">
            <a:avLst/>
          </a:prstGeom>
        </p:spPr>
      </p:pic>
      <p:pic>
        <p:nvPicPr>
          <p:cNvPr id="10" name="Picture 9" descr="A group of people on a field&#10;&#10;Description automatically generated">
            <a:extLst>
              <a:ext uri="{FF2B5EF4-FFF2-40B4-BE49-F238E27FC236}">
                <a16:creationId xmlns:a16="http://schemas.microsoft.com/office/drawing/2014/main" id="{D2B5A034-6557-DE94-79CB-04BBFDCC3D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772" y="3851296"/>
            <a:ext cx="2174377" cy="1630782"/>
          </a:xfrm>
          <a:prstGeom prst="rect">
            <a:avLst/>
          </a:prstGeom>
        </p:spPr>
      </p:pic>
      <p:sp>
        <p:nvSpPr>
          <p:cNvPr id="5" name="Title 1">
            <a:extLst>
              <a:ext uri="{FF2B5EF4-FFF2-40B4-BE49-F238E27FC236}">
                <a16:creationId xmlns:a16="http://schemas.microsoft.com/office/drawing/2014/main" id="{9AF58648-8F40-9B97-BBD5-307EBF65E97D}"/>
              </a:ext>
            </a:extLst>
          </p:cNvPr>
          <p:cNvSpPr txBox="1">
            <a:spLocks/>
          </p:cNvSpPr>
          <p:nvPr/>
        </p:nvSpPr>
        <p:spPr>
          <a:xfrm>
            <a:off x="-80681" y="283213"/>
            <a:ext cx="12272682" cy="168436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rgbClr val="000000"/>
                </a:solidFill>
                <a:latin typeface="Arial" panose="020B0604020202020204" pitchFamily="34" charset="0"/>
                <a:cs typeface="Arial" panose="020B0604020202020204" pitchFamily="34" charset="0"/>
              </a:rPr>
              <a:t>Immigration Status, Work, and Mental Health &amp; </a:t>
            </a:r>
          </a:p>
          <a:p>
            <a:r>
              <a:rPr lang="en-US" sz="4600" b="1" i="0" u="none" strike="noStrike" baseline="0" dirty="0">
                <a:solidFill>
                  <a:srgbClr val="000000"/>
                </a:solidFill>
                <a:latin typeface="Arial" panose="020B0604020202020204" pitchFamily="34" charset="0"/>
                <a:cs typeface="Arial" panose="020B0604020202020204" pitchFamily="34" charset="0"/>
              </a:rPr>
              <a:t>Considerations when writing about immigration</a:t>
            </a:r>
            <a:endParaRPr lang="en-US" sz="13800" b="1" dirty="0">
              <a:latin typeface="Aptos" panose="020B0004020202020204" pitchFamily="34" charset="0"/>
            </a:endParaRPr>
          </a:p>
        </p:txBody>
      </p:sp>
      <p:sp>
        <p:nvSpPr>
          <p:cNvPr id="9" name="TextBox 8">
            <a:extLst>
              <a:ext uri="{FF2B5EF4-FFF2-40B4-BE49-F238E27FC236}">
                <a16:creationId xmlns:a16="http://schemas.microsoft.com/office/drawing/2014/main" id="{B0C9FAEA-0F53-160B-59A1-3BB24A7AC73F}"/>
              </a:ext>
            </a:extLst>
          </p:cNvPr>
          <p:cNvSpPr txBox="1"/>
          <p:nvPr/>
        </p:nvSpPr>
        <p:spPr>
          <a:xfrm>
            <a:off x="4827140" y="5691009"/>
            <a:ext cx="2999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@drernestocast.bsky.social‬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50B80A9-E927-68EC-09A6-06D79DB7F608}"/>
              </a:ext>
            </a:extLst>
          </p:cNvPr>
          <p:cNvPicPr>
            <a:picLocks noChangeAspect="1"/>
          </p:cNvPicPr>
          <p:nvPr/>
        </p:nvPicPr>
        <p:blipFill>
          <a:blip r:embed="rId8"/>
          <a:stretch>
            <a:fillRect/>
          </a:stretch>
        </p:blipFill>
        <p:spPr>
          <a:xfrm>
            <a:off x="4379444" y="5713462"/>
            <a:ext cx="400071" cy="387370"/>
          </a:xfrm>
          <a:prstGeom prst="rect">
            <a:avLst/>
          </a:prstGeom>
        </p:spPr>
      </p:pic>
      <p:pic>
        <p:nvPicPr>
          <p:cNvPr id="14" name="Picture 13">
            <a:extLst>
              <a:ext uri="{FF2B5EF4-FFF2-40B4-BE49-F238E27FC236}">
                <a16:creationId xmlns:a16="http://schemas.microsoft.com/office/drawing/2014/main" id="{43DB21AD-1829-231D-AE6E-C8AFCC5D6B01}"/>
              </a:ext>
            </a:extLst>
          </p:cNvPr>
          <p:cNvPicPr>
            <a:picLocks noChangeAspect="1"/>
          </p:cNvPicPr>
          <p:nvPr/>
        </p:nvPicPr>
        <p:blipFill>
          <a:blip r:embed="rId9"/>
          <a:stretch>
            <a:fillRect/>
          </a:stretch>
        </p:blipFill>
        <p:spPr>
          <a:xfrm>
            <a:off x="4441541" y="6100832"/>
            <a:ext cx="3340272" cy="844593"/>
          </a:xfrm>
          <a:prstGeom prst="rect">
            <a:avLst/>
          </a:prstGeom>
        </p:spPr>
      </p:pic>
    </p:spTree>
    <p:extLst>
      <p:ext uri="{BB962C8B-B14F-4D97-AF65-F5344CB8AC3E}">
        <p14:creationId xmlns:p14="http://schemas.microsoft.com/office/powerpoint/2010/main" val="1581029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6175-146B-4DEA-95F6-B82EA0545BC9}"/>
              </a:ext>
            </a:extLst>
          </p:cNvPr>
          <p:cNvSpPr>
            <a:spLocks noGrp="1"/>
          </p:cNvSpPr>
          <p:nvPr>
            <p:ph type="title"/>
          </p:nvPr>
        </p:nvSpPr>
        <p:spPr>
          <a:xfrm>
            <a:off x="2231136" y="95115"/>
            <a:ext cx="7729728" cy="1188720"/>
          </a:xfrm>
        </p:spPr>
        <p:txBody>
          <a:bodyPr/>
          <a:lstStyle/>
          <a:p>
            <a:r>
              <a:rPr lang="en-US" b="1" dirty="0"/>
              <a:t>Forced Family Separations</a:t>
            </a:r>
          </a:p>
        </p:txBody>
      </p:sp>
      <p:pic>
        <p:nvPicPr>
          <p:cNvPr id="4" name="Content Placeholder 3">
            <a:extLst>
              <a:ext uri="{FF2B5EF4-FFF2-40B4-BE49-F238E27FC236}">
                <a16:creationId xmlns:a16="http://schemas.microsoft.com/office/drawing/2014/main" id="{0B2D6A60-9965-4218-AFA3-EF648CA03F22}"/>
              </a:ext>
            </a:extLst>
          </p:cNvPr>
          <p:cNvPicPr>
            <a:picLocks noGrp="1" noChangeAspect="1"/>
          </p:cNvPicPr>
          <p:nvPr>
            <p:ph idx="1"/>
          </p:nvPr>
        </p:nvPicPr>
        <p:blipFill>
          <a:blip r:embed="rId2"/>
          <a:stretch>
            <a:fillRect/>
          </a:stretch>
        </p:blipFill>
        <p:spPr>
          <a:xfrm>
            <a:off x="-654984" y="1367218"/>
            <a:ext cx="6019800" cy="4123563"/>
          </a:xfrm>
          <a:prstGeom prst="rect">
            <a:avLst/>
          </a:prstGeom>
        </p:spPr>
      </p:pic>
      <p:pic>
        <p:nvPicPr>
          <p:cNvPr id="3" name="Content Placeholder 6">
            <a:extLst>
              <a:ext uri="{FF2B5EF4-FFF2-40B4-BE49-F238E27FC236}">
                <a16:creationId xmlns:a16="http://schemas.microsoft.com/office/drawing/2014/main" id="{A98B9FD6-1A1E-A329-4E53-B3C9185CE63E}"/>
              </a:ext>
            </a:extLst>
          </p:cNvPr>
          <p:cNvPicPr>
            <a:picLocks noChangeAspect="1"/>
          </p:cNvPicPr>
          <p:nvPr/>
        </p:nvPicPr>
        <p:blipFill>
          <a:blip r:embed="rId3"/>
          <a:stretch>
            <a:fillRect/>
          </a:stretch>
        </p:blipFill>
        <p:spPr>
          <a:xfrm>
            <a:off x="7258050" y="1367218"/>
            <a:ext cx="4933950" cy="2763012"/>
          </a:xfrm>
          <a:prstGeom prst="rect">
            <a:avLst/>
          </a:prstGeom>
        </p:spPr>
      </p:pic>
      <p:pic>
        <p:nvPicPr>
          <p:cNvPr id="5" name="Picture 4">
            <a:extLst>
              <a:ext uri="{FF2B5EF4-FFF2-40B4-BE49-F238E27FC236}">
                <a16:creationId xmlns:a16="http://schemas.microsoft.com/office/drawing/2014/main" id="{F7261A20-32CD-FAF8-E16D-42DA883BD052}"/>
              </a:ext>
            </a:extLst>
          </p:cNvPr>
          <p:cNvPicPr>
            <a:picLocks noChangeAspect="1"/>
          </p:cNvPicPr>
          <p:nvPr/>
        </p:nvPicPr>
        <p:blipFill>
          <a:blip r:embed="rId4"/>
          <a:stretch>
            <a:fillRect/>
          </a:stretch>
        </p:blipFill>
        <p:spPr>
          <a:xfrm>
            <a:off x="9344025" y="5257800"/>
            <a:ext cx="2847975" cy="1600200"/>
          </a:xfrm>
          <a:prstGeom prst="rect">
            <a:avLst/>
          </a:prstGeom>
        </p:spPr>
      </p:pic>
      <p:pic>
        <p:nvPicPr>
          <p:cNvPr id="6" name="Picture 5">
            <a:extLst>
              <a:ext uri="{FF2B5EF4-FFF2-40B4-BE49-F238E27FC236}">
                <a16:creationId xmlns:a16="http://schemas.microsoft.com/office/drawing/2014/main" id="{FB315710-99D4-DC8B-10F5-A51A0926B889}"/>
              </a:ext>
            </a:extLst>
          </p:cNvPr>
          <p:cNvPicPr>
            <a:picLocks noChangeAspect="1"/>
          </p:cNvPicPr>
          <p:nvPr/>
        </p:nvPicPr>
        <p:blipFill>
          <a:blip r:embed="rId5"/>
          <a:stretch>
            <a:fillRect/>
          </a:stretch>
        </p:blipFill>
        <p:spPr>
          <a:xfrm>
            <a:off x="5513414" y="4277358"/>
            <a:ext cx="3682636" cy="1960884"/>
          </a:xfrm>
          <a:prstGeom prst="rect">
            <a:avLst/>
          </a:prstGeom>
        </p:spPr>
      </p:pic>
    </p:spTree>
    <p:extLst>
      <p:ext uri="{BB962C8B-B14F-4D97-AF65-F5344CB8AC3E}">
        <p14:creationId xmlns:p14="http://schemas.microsoft.com/office/powerpoint/2010/main" val="27594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BBC1-F5AC-46F8-A434-167124441727}"/>
              </a:ext>
            </a:extLst>
          </p:cNvPr>
          <p:cNvSpPr>
            <a:spLocks noGrp="1"/>
          </p:cNvSpPr>
          <p:nvPr>
            <p:ph type="title"/>
          </p:nvPr>
        </p:nvSpPr>
        <p:spPr>
          <a:xfrm>
            <a:off x="1905000" y="85166"/>
            <a:ext cx="8305800" cy="1139825"/>
          </a:xfrm>
        </p:spPr>
        <p:txBody>
          <a:bodyPr>
            <a:normAutofit fontScale="90000"/>
          </a:bodyPr>
          <a:lstStyle/>
          <a:p>
            <a:r>
              <a:rPr lang="en-US" b="1" dirty="0"/>
              <a:t>Consequences of Family Separation</a:t>
            </a:r>
            <a:br>
              <a:rPr lang="en-US" b="1" dirty="0"/>
            </a:br>
            <a:r>
              <a:rPr lang="en-US" b="1" dirty="0"/>
              <a:t>Due to Immigrant Enforcement</a:t>
            </a:r>
            <a:br>
              <a:rPr lang="en-US" b="1" dirty="0"/>
            </a:br>
            <a:endParaRPr lang="en-US" b="1" dirty="0"/>
          </a:p>
        </p:txBody>
      </p:sp>
      <p:sp>
        <p:nvSpPr>
          <p:cNvPr id="3" name="Content Placeholder 2">
            <a:extLst>
              <a:ext uri="{FF2B5EF4-FFF2-40B4-BE49-F238E27FC236}">
                <a16:creationId xmlns:a16="http://schemas.microsoft.com/office/drawing/2014/main" id="{AC415670-431F-4105-AE37-BF2BD597BBA4}"/>
              </a:ext>
            </a:extLst>
          </p:cNvPr>
          <p:cNvSpPr>
            <a:spLocks noGrp="1"/>
          </p:cNvSpPr>
          <p:nvPr>
            <p:ph idx="1"/>
          </p:nvPr>
        </p:nvSpPr>
        <p:spPr/>
        <p:txBody>
          <a:bodyPr/>
          <a:lstStyle/>
          <a:p>
            <a:r>
              <a:rPr lang="en-US" sz="2400" dirty="0"/>
              <a:t>Parental humiliation of parents by authorities in front of small children, creates a sense of insecurity and anxiety on the short- and long-term.</a:t>
            </a:r>
          </a:p>
          <a:p>
            <a:r>
              <a:rPr lang="en-US" sz="2400" dirty="0"/>
              <a:t>Children feel separation as parental abandonment resulting in reduced self-esteem and self-efficacy.</a:t>
            </a:r>
          </a:p>
          <a:p>
            <a:r>
              <a:rPr lang="en-US" sz="2400" dirty="0"/>
              <a:t>Migration as trauma, PTSD, toxic stress.</a:t>
            </a:r>
          </a:p>
        </p:txBody>
      </p:sp>
    </p:spTree>
    <p:extLst>
      <p:ext uri="{BB962C8B-B14F-4D97-AF65-F5344CB8AC3E}">
        <p14:creationId xmlns:p14="http://schemas.microsoft.com/office/powerpoint/2010/main" val="153263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9BBC1-F5AC-46F8-A434-16712444172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700" b="1" dirty="0">
                <a:solidFill>
                  <a:srgbClr val="FFFFFF"/>
                </a:solidFill>
              </a:rPr>
              <a:t>Consequences of Family Separation</a:t>
            </a:r>
            <a:br>
              <a:rPr lang="en-US" sz="1700" b="1" dirty="0">
                <a:solidFill>
                  <a:srgbClr val="FFFFFF"/>
                </a:solidFill>
              </a:rPr>
            </a:br>
            <a:r>
              <a:rPr lang="en-US" sz="1700" b="1" dirty="0">
                <a:solidFill>
                  <a:srgbClr val="FFFFFF"/>
                </a:solidFill>
              </a:rPr>
              <a:t>Due to Immigrant Enforcement</a:t>
            </a:r>
            <a:br>
              <a:rPr lang="en-US" sz="1700" b="1" dirty="0">
                <a:solidFill>
                  <a:srgbClr val="FFFFFF"/>
                </a:solidFill>
              </a:rPr>
            </a:br>
            <a:endParaRPr lang="en-US" sz="1700" b="1" dirty="0">
              <a:solidFill>
                <a:srgbClr val="FFFFFF"/>
              </a:solidFill>
            </a:endParaRPr>
          </a:p>
        </p:txBody>
      </p:sp>
      <p:sp>
        <p:nvSpPr>
          <p:cNvPr id="3" name="Content Placeholder 2">
            <a:extLst>
              <a:ext uri="{FF2B5EF4-FFF2-40B4-BE49-F238E27FC236}">
                <a16:creationId xmlns:a16="http://schemas.microsoft.com/office/drawing/2014/main" id="{AC415670-431F-4105-AE37-BF2BD597BBA4}"/>
              </a:ext>
            </a:extLst>
          </p:cNvPr>
          <p:cNvSpPr>
            <a:spLocks noGrp="1"/>
          </p:cNvSpPr>
          <p:nvPr>
            <p:ph idx="1"/>
          </p:nvPr>
        </p:nvSpPr>
        <p:spPr>
          <a:xfrm>
            <a:off x="5591695" y="1402080"/>
            <a:ext cx="6284354" cy="4053840"/>
          </a:xfrm>
        </p:spPr>
        <p:txBody>
          <a:bodyPr anchor="ctr">
            <a:noAutofit/>
          </a:bodyPr>
          <a:lstStyle/>
          <a:p>
            <a:r>
              <a:rPr lang="en-US" sz="2800" dirty="0"/>
              <a:t>Parental humiliation of parents by authorities in front of small children creates a sense of insecurity and anxiety in the short- and long-term.</a:t>
            </a:r>
          </a:p>
          <a:p>
            <a:r>
              <a:rPr lang="en-US" sz="2800" dirty="0"/>
              <a:t>Children feel separation as parental abandonment, resulting in reduced self-esteem and self-efficacy.</a:t>
            </a:r>
          </a:p>
          <a:p>
            <a:r>
              <a:rPr lang="en-US" sz="2800" dirty="0"/>
              <a:t>A climate of mass deportations can create anxiety, PTSD, and toxic stress.</a:t>
            </a:r>
          </a:p>
        </p:txBody>
      </p:sp>
    </p:spTree>
    <p:extLst>
      <p:ext uri="{BB962C8B-B14F-4D97-AF65-F5344CB8AC3E}">
        <p14:creationId xmlns:p14="http://schemas.microsoft.com/office/powerpoint/2010/main" val="14244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E9AA-2172-4C5D-AFED-C93A22A01022}"/>
              </a:ext>
            </a:extLst>
          </p:cNvPr>
          <p:cNvSpPr>
            <a:spLocks noGrp="1"/>
          </p:cNvSpPr>
          <p:nvPr>
            <p:ph type="title"/>
          </p:nvPr>
        </p:nvSpPr>
        <p:spPr>
          <a:xfrm>
            <a:off x="2231136" y="2054801"/>
            <a:ext cx="7729728" cy="1188720"/>
          </a:xfrm>
        </p:spPr>
        <p:txBody>
          <a:bodyPr>
            <a:normAutofit fontScale="90000"/>
          </a:bodyPr>
          <a:lstStyle/>
          <a:p>
            <a:r>
              <a:rPr lang="en-US" b="1" dirty="0"/>
              <a:t>In a US and global context with:</a:t>
            </a:r>
            <a:br>
              <a:rPr lang="en-US" dirty="0"/>
            </a:br>
            <a:endParaRPr lang="en-US" dirty="0"/>
          </a:p>
        </p:txBody>
      </p:sp>
      <p:sp>
        <p:nvSpPr>
          <p:cNvPr id="3" name="Content Placeholder 2">
            <a:extLst>
              <a:ext uri="{FF2B5EF4-FFF2-40B4-BE49-F238E27FC236}">
                <a16:creationId xmlns:a16="http://schemas.microsoft.com/office/drawing/2014/main" id="{617474D8-E471-4A67-8050-140C22006912}"/>
              </a:ext>
            </a:extLst>
          </p:cNvPr>
          <p:cNvSpPr>
            <a:spLocks noGrp="1"/>
          </p:cNvSpPr>
          <p:nvPr>
            <p:ph idx="1"/>
          </p:nvPr>
        </p:nvSpPr>
        <p:spPr>
          <a:xfrm>
            <a:off x="2239025" y="3256968"/>
            <a:ext cx="7729728" cy="3101983"/>
          </a:xfrm>
        </p:spPr>
        <p:txBody>
          <a:bodyPr/>
          <a:lstStyle/>
          <a:p>
            <a:r>
              <a:rPr lang="en-US" dirty="0"/>
              <a:t>limited legal migration for working class people;</a:t>
            </a:r>
          </a:p>
          <a:p>
            <a:r>
              <a:rPr lang="en-US" dirty="0"/>
              <a:t>limited guest-worker programs;</a:t>
            </a:r>
          </a:p>
          <a:p>
            <a:r>
              <a:rPr lang="en-US" dirty="0"/>
              <a:t>almost non-existent family visas for low wage jobs;</a:t>
            </a:r>
          </a:p>
          <a:p>
            <a:r>
              <a:rPr lang="en-US" dirty="0"/>
              <a:t>family reunification happening after a lag of many years or even decades:</a:t>
            </a:r>
          </a:p>
          <a:p>
            <a:r>
              <a:rPr lang="en-US" b="1" dirty="0">
                <a:solidFill>
                  <a:schemeClr val="tx2"/>
                </a:solidFill>
              </a:rPr>
              <a:t>FAMILY SEPATION AMONG IMMIGRANTS IS PERVASIVE!</a:t>
            </a:r>
          </a:p>
          <a:p>
            <a:endParaRPr lang="en-US" dirty="0"/>
          </a:p>
        </p:txBody>
      </p:sp>
      <p:sp>
        <p:nvSpPr>
          <p:cNvPr id="4" name="Title 1">
            <a:extLst>
              <a:ext uri="{FF2B5EF4-FFF2-40B4-BE49-F238E27FC236}">
                <a16:creationId xmlns:a16="http://schemas.microsoft.com/office/drawing/2014/main" id="{8F2057CD-D3FA-9CEF-0D1B-323B2A101496}"/>
              </a:ext>
            </a:extLst>
          </p:cNvPr>
          <p:cNvSpPr txBox="1">
            <a:spLocks/>
          </p:cNvSpPr>
          <p:nvPr/>
        </p:nvSpPr>
        <p:spPr bwMode="black">
          <a:xfrm>
            <a:off x="2231136" y="866081"/>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b="1"/>
              <a:t>BUT this is not new, </a:t>
            </a:r>
            <a:br>
              <a:rPr lang="en-US" b="1"/>
            </a:br>
            <a:r>
              <a:rPr lang="en-US" b="1"/>
              <a:t>unique, or unprecedented…</a:t>
            </a:r>
            <a:endParaRPr lang="en-US" b="1" dirty="0"/>
          </a:p>
        </p:txBody>
      </p:sp>
    </p:spTree>
    <p:extLst>
      <p:ext uri="{BB962C8B-B14F-4D97-AF65-F5344CB8AC3E}">
        <p14:creationId xmlns:p14="http://schemas.microsoft.com/office/powerpoint/2010/main" val="6415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AADF-D6A0-4570-8073-00E5DD0D1B64}"/>
              </a:ext>
            </a:extLst>
          </p:cNvPr>
          <p:cNvSpPr>
            <a:spLocks noGrp="1"/>
          </p:cNvSpPr>
          <p:nvPr>
            <p:ph type="title"/>
          </p:nvPr>
        </p:nvSpPr>
        <p:spPr>
          <a:xfrm>
            <a:off x="1883230" y="152401"/>
            <a:ext cx="8708571" cy="1139825"/>
          </a:xfrm>
        </p:spPr>
        <p:txBody>
          <a:bodyPr>
            <a:normAutofit fontScale="90000"/>
          </a:bodyPr>
          <a:lstStyle/>
          <a:p>
            <a:r>
              <a:rPr lang="en-US" dirty="0"/>
              <a:t>Work on family separation, transnational families, immigrant families</a:t>
            </a:r>
          </a:p>
        </p:txBody>
      </p:sp>
      <p:pic>
        <p:nvPicPr>
          <p:cNvPr id="7" name="Content Placeholder 6">
            <a:extLst>
              <a:ext uri="{FF2B5EF4-FFF2-40B4-BE49-F238E27FC236}">
                <a16:creationId xmlns:a16="http://schemas.microsoft.com/office/drawing/2014/main" id="{4D447DCC-6FD0-4E65-8DB4-A3D7F437F303}"/>
              </a:ext>
            </a:extLst>
          </p:cNvPr>
          <p:cNvPicPr>
            <a:picLocks noGrp="1" noChangeAspect="1"/>
          </p:cNvPicPr>
          <p:nvPr>
            <p:ph idx="1"/>
          </p:nvPr>
        </p:nvPicPr>
        <p:blipFill>
          <a:blip r:embed="rId2"/>
          <a:stretch>
            <a:fillRect/>
          </a:stretch>
        </p:blipFill>
        <p:spPr>
          <a:xfrm>
            <a:off x="5185502" y="3457576"/>
            <a:ext cx="1809749" cy="2714624"/>
          </a:xfrm>
          <a:prstGeom prst="rect">
            <a:avLst/>
          </a:prstGeom>
        </p:spPr>
      </p:pic>
      <p:pic>
        <p:nvPicPr>
          <p:cNvPr id="4" name="Picture 3">
            <a:extLst>
              <a:ext uri="{FF2B5EF4-FFF2-40B4-BE49-F238E27FC236}">
                <a16:creationId xmlns:a16="http://schemas.microsoft.com/office/drawing/2014/main" id="{5A5D52EE-4F78-463F-B7CD-D378C2232894}"/>
              </a:ext>
            </a:extLst>
          </p:cNvPr>
          <p:cNvPicPr>
            <a:picLocks noChangeAspect="1"/>
          </p:cNvPicPr>
          <p:nvPr/>
        </p:nvPicPr>
        <p:blipFill>
          <a:blip r:embed="rId3"/>
          <a:stretch>
            <a:fillRect/>
          </a:stretch>
        </p:blipFill>
        <p:spPr>
          <a:xfrm>
            <a:off x="1551215" y="3446690"/>
            <a:ext cx="1809749" cy="2714624"/>
          </a:xfrm>
          <a:prstGeom prst="rect">
            <a:avLst/>
          </a:prstGeom>
        </p:spPr>
      </p:pic>
      <p:pic>
        <p:nvPicPr>
          <p:cNvPr id="5" name="Picture 4">
            <a:extLst>
              <a:ext uri="{FF2B5EF4-FFF2-40B4-BE49-F238E27FC236}">
                <a16:creationId xmlns:a16="http://schemas.microsoft.com/office/drawing/2014/main" id="{D4E900D2-04A4-487B-B5B1-F2C222DD3CF4}"/>
              </a:ext>
            </a:extLst>
          </p:cNvPr>
          <p:cNvPicPr>
            <a:picLocks noChangeAspect="1"/>
          </p:cNvPicPr>
          <p:nvPr/>
        </p:nvPicPr>
        <p:blipFill>
          <a:blip r:embed="rId4"/>
          <a:stretch>
            <a:fillRect/>
          </a:stretch>
        </p:blipFill>
        <p:spPr>
          <a:xfrm>
            <a:off x="8808403" y="3429000"/>
            <a:ext cx="1828800" cy="2743200"/>
          </a:xfrm>
          <a:prstGeom prst="rect">
            <a:avLst/>
          </a:prstGeom>
        </p:spPr>
      </p:pic>
      <p:pic>
        <p:nvPicPr>
          <p:cNvPr id="8" name="Picture 7">
            <a:extLst>
              <a:ext uri="{FF2B5EF4-FFF2-40B4-BE49-F238E27FC236}">
                <a16:creationId xmlns:a16="http://schemas.microsoft.com/office/drawing/2014/main" id="{F43C0667-4E48-41AE-BB98-D4197070409F}"/>
              </a:ext>
            </a:extLst>
          </p:cNvPr>
          <p:cNvPicPr>
            <a:picLocks noChangeAspect="1"/>
          </p:cNvPicPr>
          <p:nvPr/>
        </p:nvPicPr>
        <p:blipFill>
          <a:blip r:embed="rId5"/>
          <a:stretch>
            <a:fillRect/>
          </a:stretch>
        </p:blipFill>
        <p:spPr>
          <a:xfrm>
            <a:off x="7010400" y="3429000"/>
            <a:ext cx="1828800" cy="2743200"/>
          </a:xfrm>
          <a:prstGeom prst="rect">
            <a:avLst/>
          </a:prstGeom>
        </p:spPr>
      </p:pic>
      <p:pic>
        <p:nvPicPr>
          <p:cNvPr id="9" name="Picture 8">
            <a:extLst>
              <a:ext uri="{FF2B5EF4-FFF2-40B4-BE49-F238E27FC236}">
                <a16:creationId xmlns:a16="http://schemas.microsoft.com/office/drawing/2014/main" id="{55BA3007-D911-437C-AB14-20C8A3B34C94}"/>
              </a:ext>
            </a:extLst>
          </p:cNvPr>
          <p:cNvPicPr>
            <a:picLocks noChangeAspect="1"/>
          </p:cNvPicPr>
          <p:nvPr/>
        </p:nvPicPr>
        <p:blipFill>
          <a:blip r:embed="rId6"/>
          <a:stretch>
            <a:fillRect/>
          </a:stretch>
        </p:blipFill>
        <p:spPr>
          <a:xfrm>
            <a:off x="3360106" y="3439987"/>
            <a:ext cx="1809750" cy="2721327"/>
          </a:xfrm>
          <a:prstGeom prst="rect">
            <a:avLst/>
          </a:prstGeom>
        </p:spPr>
      </p:pic>
      <p:sp>
        <p:nvSpPr>
          <p:cNvPr id="10" name="Rectangle 1">
            <a:extLst>
              <a:ext uri="{FF2B5EF4-FFF2-40B4-BE49-F238E27FC236}">
                <a16:creationId xmlns:a16="http://schemas.microsoft.com/office/drawing/2014/main" id="{20699A6B-AF48-4D65-A84B-E1015B7B51B3}"/>
              </a:ext>
            </a:extLst>
          </p:cNvPr>
          <p:cNvSpPr>
            <a:spLocks noChangeArrowheads="1"/>
          </p:cNvSpPr>
          <p:nvPr/>
        </p:nvSpPr>
        <p:spPr bwMode="auto">
          <a:xfrm>
            <a:off x="1877787" y="1567935"/>
            <a:ext cx="856161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Calibri" panose="020F0502020204030204" pitchFamily="34" charset="0"/>
                <a:ea typeface="Calibri" panose="020F0502020204030204" pitchFamily="34" charset="0"/>
                <a:cs typeface="Times New Roman" panose="02020603050405020304" pitchFamily="18" charset="0"/>
              </a:rPr>
              <a:t>Decades of work on the topic in the social sciences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Abrego</a:t>
            </a:r>
            <a:r>
              <a:rPr lang="en-US" altLang="en-US" sz="2400" dirty="0">
                <a:latin typeface="Calibri" panose="020F0502020204030204" pitchFamily="34" charset="0"/>
                <a:ea typeface="Calibri" panose="020F0502020204030204" pitchFamily="34" charset="0"/>
                <a:cs typeface="Times New Roman" panose="02020603050405020304" pitchFamily="18" charset="0"/>
              </a:rPr>
              <a:t> 2009,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Burawoy</a:t>
            </a:r>
            <a:r>
              <a:rPr lang="en-US" altLang="en-US" sz="2400" dirty="0">
                <a:latin typeface="Calibri" panose="020F0502020204030204" pitchFamily="34" charset="0"/>
                <a:ea typeface="Calibri" panose="020F0502020204030204" pitchFamily="34" charset="0"/>
                <a:cs typeface="Times New Roman" panose="02020603050405020304" pitchFamily="18" charset="0"/>
              </a:rPr>
              <a:t> 1976,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Dreby</a:t>
            </a:r>
            <a:r>
              <a:rPr lang="en-US" altLang="en-US" sz="2400" dirty="0">
                <a:latin typeface="Calibri" panose="020F0502020204030204" pitchFamily="34" charset="0"/>
                <a:ea typeface="Calibri" panose="020F0502020204030204" pitchFamily="34" charset="0"/>
                <a:cs typeface="Times New Roman" panose="02020603050405020304" pitchFamily="18" charset="0"/>
              </a:rPr>
              <a:t> 2007,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Hondagneu</a:t>
            </a:r>
            <a:r>
              <a:rPr lang="en-US" altLang="en-US" sz="2400" dirty="0">
                <a:latin typeface="Calibri" panose="020F0502020204030204" pitchFamily="34" charset="0"/>
                <a:ea typeface="Calibri" panose="020F0502020204030204" pitchFamily="34" charset="0"/>
                <a:cs typeface="Times New Roman" panose="02020603050405020304" pitchFamily="18" charset="0"/>
              </a:rPr>
              <a:t>-Sotelo 1994,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Hondagneu</a:t>
            </a:r>
            <a:r>
              <a:rPr lang="en-US" altLang="en-US" sz="2400" dirty="0">
                <a:latin typeface="Calibri" panose="020F0502020204030204" pitchFamily="34" charset="0"/>
                <a:ea typeface="Calibri" panose="020F0502020204030204" pitchFamily="34" charset="0"/>
                <a:cs typeface="Times New Roman" panose="02020603050405020304" pitchFamily="18" charset="0"/>
              </a:rPr>
              <a:t>-Sotelo and Avila 1997, Kibria 1993, </a:t>
            </a:r>
            <a:r>
              <a:rPr lang="en-US" sz="2400" dirty="0">
                <a:latin typeface="Calibri" panose="020F0502020204030204" pitchFamily="34" charset="0"/>
                <a:cs typeface="Times New Roman" panose="02020603050405020304" pitchFamily="18" charset="0"/>
              </a:rPr>
              <a:t>Oliveira 2018, </a:t>
            </a:r>
            <a:r>
              <a:rPr lang="en-US" altLang="en-US" sz="2400" dirty="0" err="1">
                <a:latin typeface="Calibri" panose="020F0502020204030204" pitchFamily="34" charset="0"/>
                <a:ea typeface="Calibri" panose="020F0502020204030204" pitchFamily="34" charset="0"/>
                <a:cs typeface="Times New Roman" panose="02020603050405020304" pitchFamily="18" charset="0"/>
              </a:rPr>
              <a:t>Parreñas</a:t>
            </a:r>
            <a:r>
              <a:rPr lang="en-US" altLang="en-US" sz="2400" dirty="0">
                <a:latin typeface="Calibri" panose="020F0502020204030204" pitchFamily="34" charset="0"/>
                <a:ea typeface="Calibri" panose="020F0502020204030204" pitchFamily="34" charset="0"/>
                <a:cs typeface="Times New Roman" panose="02020603050405020304" pitchFamily="18" charset="0"/>
              </a:rPr>
              <a:t> 2005, Waters 2010)</a:t>
            </a:r>
            <a:endParaRPr lang="en-US" altLang="en-US" sz="4000" dirty="0">
              <a:latin typeface="Arial" panose="020B0604020202020204" pitchFamily="34" charset="0"/>
            </a:endParaRPr>
          </a:p>
        </p:txBody>
      </p:sp>
    </p:spTree>
    <p:extLst>
      <p:ext uri="{BB962C8B-B14F-4D97-AF65-F5344CB8AC3E}">
        <p14:creationId xmlns:p14="http://schemas.microsoft.com/office/powerpoint/2010/main" val="373584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231136" y="0"/>
            <a:ext cx="7729728" cy="1188720"/>
          </a:xfrm>
        </p:spPr>
        <p:txBody>
          <a:bodyPr rtlCol="0">
            <a:normAutofit fontScale="90000"/>
          </a:bodyPr>
          <a:lstStyle/>
          <a:p>
            <a:pPr>
              <a:defRPr/>
            </a:pPr>
            <a:r>
              <a:rPr lang="en-US" sz="3600" b="1" dirty="0">
                <a:effectLst>
                  <a:outerShdw blurRad="38100" dist="38100" dir="2700000" algn="tl">
                    <a:srgbClr val="C0C0C0"/>
                  </a:outerShdw>
                </a:effectLst>
              </a:rPr>
              <a:t>Transnational Households</a:t>
            </a:r>
          </a:p>
        </p:txBody>
      </p:sp>
      <p:sp>
        <p:nvSpPr>
          <p:cNvPr id="435203" name="Rectangle 3"/>
          <p:cNvSpPr>
            <a:spLocks noGrp="1" noChangeArrowheads="1"/>
          </p:cNvSpPr>
          <p:nvPr>
            <p:ph idx="1"/>
          </p:nvPr>
        </p:nvSpPr>
        <p:spPr>
          <a:xfrm>
            <a:off x="2231136" y="1458087"/>
            <a:ext cx="8686800" cy="5105400"/>
          </a:xfrm>
        </p:spPr>
        <p:txBody>
          <a:bodyPr/>
          <a:lstStyle/>
          <a:p>
            <a:r>
              <a:rPr lang="en-US" sz="2400" dirty="0">
                <a:ea typeface="SimSun" pitchFamily="2" charset="-122"/>
              </a:rPr>
              <a:t>By Transnational Household we mean a nuclear or extended </a:t>
            </a:r>
            <a:r>
              <a:rPr lang="en-US" sz="2400" b="1" dirty="0">
                <a:ea typeface="SimSun" pitchFamily="2" charset="-122"/>
              </a:rPr>
              <a:t>family divided across locations where income is combined </a:t>
            </a:r>
            <a:r>
              <a:rPr lang="en-US" sz="2400" dirty="0">
                <a:ea typeface="SimSun" pitchFamily="2" charset="-122"/>
              </a:rPr>
              <a:t>(Castañeda and Buck 2011)</a:t>
            </a:r>
          </a:p>
          <a:p>
            <a:pPr eaLnBrk="1" hangingPunct="1"/>
            <a:r>
              <a:rPr lang="en-US" altLang="zh-CN" sz="2400" dirty="0">
                <a:ea typeface="SimSun" pitchFamily="2" charset="-122"/>
              </a:rPr>
              <a:t>Captures both the economic and familial dimensions of social life</a:t>
            </a:r>
          </a:p>
          <a:p>
            <a:pPr eaLnBrk="1" hangingPunct="1"/>
            <a:r>
              <a:rPr lang="en-US" sz="2400" dirty="0">
                <a:ea typeface="SimSun" pitchFamily="2" charset="-122"/>
              </a:rPr>
              <a:t>Transnational Households raise the issue of the division of labor across countries across life cycle. </a:t>
            </a:r>
          </a:p>
          <a:p>
            <a:pPr lvl="1" eaLnBrk="1" hangingPunct="1"/>
            <a:r>
              <a:rPr lang="en-US" sz="2400" dirty="0">
                <a:ea typeface="SimSun" pitchFamily="2" charset="-122"/>
              </a:rPr>
              <a:t> E.g., childbearing and nurturing in A; working cycle in B; retirement back in A.</a:t>
            </a:r>
          </a:p>
          <a:p>
            <a:pPr eaLnBrk="1" hangingPunct="1"/>
            <a:r>
              <a:rPr lang="en-US" sz="2400" dirty="0">
                <a:ea typeface="SimSun" pitchFamily="2" charset="-122"/>
              </a:rPr>
              <a:t>Distorted population demographics (children, elderly, gender imbalances, and few local people of working age)</a:t>
            </a:r>
          </a:p>
          <a:p>
            <a:pPr eaLnBrk="1" hangingPunct="1"/>
            <a:r>
              <a:rPr lang="en-US" sz="2400" dirty="0">
                <a:ea typeface="SimSun" pitchFamily="2" charset="-122"/>
              </a:rPr>
              <a:t>“</a:t>
            </a:r>
            <a:r>
              <a:rPr lang="en-US" sz="2400" b="1" dirty="0">
                <a:ea typeface="SimSun" pitchFamily="2" charset="-122"/>
              </a:rPr>
              <a:t>Tele-parenting</a:t>
            </a:r>
            <a:r>
              <a:rPr lang="en-US" sz="2400" dirty="0">
                <a:ea typeface="SimSun" pitchFamily="2" charset="-122"/>
              </a:rPr>
              <a:t>” (Castañeda and Buck 2011).</a:t>
            </a:r>
          </a:p>
          <a:p>
            <a:pPr eaLnBrk="1" hangingPunct="1"/>
            <a:endParaRPr lang="en-US" altLang="zh-CN" sz="2400" dirty="0">
              <a:ea typeface="SimSun" pitchFamily="2" charset="-122"/>
            </a:endParaRPr>
          </a:p>
          <a:p>
            <a:pPr eaLnBrk="1" hangingPunct="1"/>
            <a:endParaRPr lang="en-US" altLang="zh-CN" sz="2400" dirty="0">
              <a:ea typeface="SimSun" pitchFamily="2" charset="-122"/>
            </a:endParaRPr>
          </a:p>
          <a:p>
            <a:pPr eaLnBrk="1" hangingPunct="1">
              <a:buFontTx/>
              <a:buNone/>
            </a:pPr>
            <a:endParaRPr lang="en-US" sz="2400" dirty="0"/>
          </a:p>
        </p:txBody>
      </p:sp>
    </p:spTree>
    <p:extLst>
      <p:ext uri="{BB962C8B-B14F-4D97-AF65-F5344CB8AC3E}">
        <p14:creationId xmlns:p14="http://schemas.microsoft.com/office/powerpoint/2010/main" val="14635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5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520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520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5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DSC08068"/>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778860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277814"/>
            <a:ext cx="3429000" cy="1139825"/>
          </a:xfrm>
        </p:spPr>
        <p:txBody>
          <a:bodyPr/>
          <a:lstStyle/>
          <a:p>
            <a:r>
              <a:rPr lang="en-US" b="1" dirty="0"/>
              <a:t>Accelerated Adulthood</a:t>
            </a:r>
            <a:r>
              <a:rPr lang="en-US" dirty="0"/>
              <a:t> </a:t>
            </a:r>
          </a:p>
        </p:txBody>
      </p:sp>
      <p:sp>
        <p:nvSpPr>
          <p:cNvPr id="3" name="Content Placeholder 2"/>
          <p:cNvSpPr>
            <a:spLocks noGrp="1"/>
          </p:cNvSpPr>
          <p:nvPr>
            <p:ph idx="1"/>
          </p:nvPr>
        </p:nvSpPr>
        <p:spPr/>
        <p:txBody>
          <a:bodyPr/>
          <a:lstStyle/>
          <a:p>
            <a:endParaRPr lang="en-US"/>
          </a:p>
        </p:txBody>
      </p:sp>
      <p:pic>
        <p:nvPicPr>
          <p:cNvPr id="4" name="Picture 4" descr="Guerrero 121"/>
          <p:cNvPicPr>
            <a:picLocks noChangeAspect="1" noChangeArrowheads="1"/>
          </p:cNvPicPr>
          <p:nvPr/>
        </p:nvPicPr>
        <p:blipFill>
          <a:blip r:embed="rId2" cstate="print"/>
          <a:srcRect/>
          <a:stretch>
            <a:fillRect/>
          </a:stretch>
        </p:blipFill>
        <p:spPr bwMode="auto">
          <a:xfrm>
            <a:off x="1981200" y="304800"/>
            <a:ext cx="4724400" cy="6490582"/>
          </a:xfrm>
          <a:prstGeom prst="rect">
            <a:avLst/>
          </a:prstGeom>
          <a:noFill/>
          <a:ln w="9525">
            <a:noFill/>
            <a:miter lim="800000"/>
            <a:headEnd/>
            <a:tailEnd/>
          </a:ln>
        </p:spPr>
      </p:pic>
    </p:spTree>
    <p:extLst>
      <p:ext uri="{BB962C8B-B14F-4D97-AF65-F5344CB8AC3E}">
        <p14:creationId xmlns:p14="http://schemas.microsoft.com/office/powerpoint/2010/main" val="418391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8086"/>
          <p:cNvPicPr>
            <a:picLocks noChangeAspect="1" noChangeArrowheads="1"/>
          </p:cNvPicPr>
          <p:nvPr/>
        </p:nvPicPr>
        <p:blipFill>
          <a:blip r:embed="rId3" cstate="print"/>
          <a:srcRect/>
          <a:stretch>
            <a:fillRect/>
          </a:stretch>
        </p:blipFill>
        <p:spPr bwMode="auto">
          <a:xfrm>
            <a:off x="1981200" y="254083"/>
            <a:ext cx="4495800" cy="5991999"/>
          </a:xfrm>
          <a:prstGeom prst="rect">
            <a:avLst/>
          </a:prstGeom>
          <a:noFill/>
          <a:ln w="9525">
            <a:noFill/>
            <a:miter lim="800000"/>
            <a:headEnd/>
            <a:tailEnd/>
          </a:ln>
        </p:spPr>
      </p:pic>
      <p:sp>
        <p:nvSpPr>
          <p:cNvPr id="20485" name="Text Box 7"/>
          <p:cNvSpPr txBox="1">
            <a:spLocks noChangeArrowheads="1"/>
          </p:cNvSpPr>
          <p:nvPr/>
        </p:nvSpPr>
        <p:spPr bwMode="auto">
          <a:xfrm>
            <a:off x="7772400" y="6519446"/>
            <a:ext cx="2559932" cy="338554"/>
          </a:xfrm>
          <a:prstGeom prst="rect">
            <a:avLst/>
          </a:prstGeom>
          <a:noFill/>
          <a:ln w="9525">
            <a:noFill/>
            <a:miter lim="800000"/>
            <a:headEnd/>
            <a:tailEnd/>
          </a:ln>
        </p:spPr>
        <p:txBody>
          <a:bodyPr wrap="none">
            <a:spAutoFit/>
          </a:bodyPr>
          <a:lstStyle/>
          <a:p>
            <a:pPr>
              <a:defRPr/>
            </a:pPr>
            <a:r>
              <a:rPr lang="en-US" sz="1600" dirty="0">
                <a:solidFill>
                  <a:srgbClr val="000000"/>
                </a:solidFill>
                <a:latin typeface="Calibri" pitchFamily="34" charset="0"/>
                <a:cs typeface="Arial"/>
              </a:rPr>
              <a:t>Photos © Ernesto</a:t>
            </a:r>
            <a:r>
              <a:rPr lang="en-US" sz="1600" dirty="0">
                <a:solidFill>
                  <a:srgbClr val="000000"/>
                </a:solidFill>
                <a:latin typeface="Times New Roman"/>
                <a:cs typeface="Times New Roman"/>
              </a:rPr>
              <a:t> </a:t>
            </a:r>
            <a:r>
              <a:rPr lang="en-US" sz="1600" dirty="0">
                <a:solidFill>
                  <a:srgbClr val="000000"/>
                </a:solidFill>
                <a:latin typeface="Calibri" pitchFamily="34" charset="0"/>
                <a:cs typeface="Arial"/>
              </a:rPr>
              <a:t>Castañeda</a:t>
            </a:r>
          </a:p>
        </p:txBody>
      </p:sp>
      <p:sp>
        <p:nvSpPr>
          <p:cNvPr id="20487" name="Rectangle 6"/>
          <p:cNvSpPr>
            <a:spLocks noChangeArrowheads="1"/>
          </p:cNvSpPr>
          <p:nvPr/>
        </p:nvSpPr>
        <p:spPr bwMode="auto">
          <a:xfrm>
            <a:off x="7086600" y="147917"/>
            <a:ext cx="4244788" cy="3429001"/>
          </a:xfrm>
          <a:prstGeom prst="rect">
            <a:avLst/>
          </a:prstGeom>
          <a:noFill/>
          <a:ln w="9525">
            <a:noFill/>
            <a:miter lim="800000"/>
            <a:headEnd/>
            <a:tailEnd/>
          </a:ln>
        </p:spPr>
        <p:txBody>
          <a:bodyPr anchor="ctr"/>
          <a:lstStyle/>
          <a:p>
            <a:pPr>
              <a:spcBef>
                <a:spcPct val="0"/>
              </a:spcBef>
              <a:defRPr/>
            </a:pPr>
            <a:r>
              <a:rPr lang="en-US" sz="3600" b="1" dirty="0">
                <a:solidFill>
                  <a:srgbClr val="006633"/>
                </a:solidFill>
                <a:effectLst>
                  <a:outerShdw blurRad="38100" dist="38100" dir="2700000" algn="tl">
                    <a:srgbClr val="C0C0C0"/>
                  </a:outerShdw>
                </a:effectLst>
                <a:latin typeface="Garamond"/>
                <a:cs typeface="Arial"/>
              </a:rPr>
              <a:t>Gendered Caregiving</a:t>
            </a:r>
          </a:p>
          <a:p>
            <a:pPr>
              <a:spcBef>
                <a:spcPct val="0"/>
              </a:spcBef>
              <a:defRPr/>
            </a:pPr>
            <a:r>
              <a:rPr lang="en-US" sz="3600" b="1" dirty="0">
                <a:solidFill>
                  <a:srgbClr val="006633"/>
                </a:solidFill>
                <a:effectLst>
                  <a:outerShdw blurRad="38100" dist="38100" dir="2700000" algn="tl">
                    <a:srgbClr val="C0C0C0"/>
                  </a:outerShdw>
                </a:effectLst>
                <a:latin typeface="Garamond"/>
                <a:cs typeface="Arial"/>
              </a:rPr>
              <a:t>-</a:t>
            </a:r>
          </a:p>
          <a:p>
            <a:pPr>
              <a:spcBef>
                <a:spcPct val="0"/>
              </a:spcBef>
              <a:defRPr/>
            </a:pPr>
            <a:r>
              <a:rPr lang="en-US" sz="3600" b="1" dirty="0">
                <a:solidFill>
                  <a:srgbClr val="006633"/>
                </a:solidFill>
                <a:effectLst>
                  <a:outerShdw blurRad="38100" dist="38100" dir="2700000" algn="tl">
                    <a:srgbClr val="C0C0C0"/>
                  </a:outerShdw>
                </a:effectLst>
                <a:latin typeface="Garamond"/>
                <a:cs typeface="Arial"/>
              </a:rPr>
              <a:t>Intergenerational conflict</a:t>
            </a:r>
          </a:p>
          <a:p>
            <a:pPr>
              <a:spcBef>
                <a:spcPct val="0"/>
              </a:spcBef>
              <a:defRPr/>
            </a:pPr>
            <a:endParaRPr lang="en-US" sz="3600" b="1" dirty="0">
              <a:solidFill>
                <a:srgbClr val="006633"/>
              </a:solidFill>
              <a:effectLst>
                <a:outerShdw blurRad="38100" dist="38100" dir="2700000" algn="tl">
                  <a:srgbClr val="C0C0C0"/>
                </a:outerShdw>
              </a:effectLst>
              <a:latin typeface="Garamond"/>
              <a:cs typeface="Arial"/>
            </a:endParaRPr>
          </a:p>
        </p:txBody>
      </p:sp>
    </p:spTree>
    <p:extLst>
      <p:ext uri="{BB962C8B-B14F-4D97-AF65-F5344CB8AC3E}">
        <p14:creationId xmlns:p14="http://schemas.microsoft.com/office/powerpoint/2010/main" val="35954512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pPr>
              <a:defRPr/>
            </a:pPr>
            <a:r>
              <a:rPr lang="en-US" sz="3600" b="1" dirty="0">
                <a:effectLst>
                  <a:outerShdw blurRad="38100" dist="38100" dir="2700000" algn="tl">
                    <a:srgbClr val="000000">
                      <a:alpha val="43137"/>
                    </a:srgbClr>
                  </a:outerShdw>
                </a:effectLst>
              </a:rPr>
              <a:t>The Children Left Behind</a:t>
            </a:r>
          </a:p>
        </p:txBody>
      </p:sp>
      <p:sp>
        <p:nvSpPr>
          <p:cNvPr id="26627" name="Content Placeholder 2"/>
          <p:cNvSpPr>
            <a:spLocks noGrp="1"/>
          </p:cNvSpPr>
          <p:nvPr>
            <p:ph idx="1"/>
          </p:nvPr>
        </p:nvSpPr>
        <p:spPr>
          <a:xfrm>
            <a:off x="2231136" y="2418589"/>
            <a:ext cx="8382000" cy="4572000"/>
          </a:xfrm>
        </p:spPr>
        <p:txBody>
          <a:bodyPr/>
          <a:lstStyle/>
          <a:p>
            <a:pPr>
              <a:buFont typeface="Arial" charset="0"/>
              <a:buNone/>
            </a:pPr>
            <a:r>
              <a:rPr lang="en-US" sz="2000" dirty="0" err="1"/>
              <a:t>Artico</a:t>
            </a:r>
            <a:r>
              <a:rPr lang="en-US" sz="2000" dirty="0"/>
              <a:t> (2003) explores the experiences, perceptions and memories of Latino adolescents and young adults reunited with their biological parents after prolonged separation during childhood because of piecemeal immigration patterns. Some reported: </a:t>
            </a:r>
          </a:p>
          <a:p>
            <a:pPr lvl="1" indent="-342900">
              <a:buFont typeface="Arial" charset="0"/>
              <a:buChar char="•"/>
            </a:pPr>
            <a:r>
              <a:rPr lang="en-US" sz="2000" b="1" dirty="0"/>
              <a:t>Feeling that the loss could never be repaired</a:t>
            </a:r>
          </a:p>
          <a:p>
            <a:pPr lvl="1" indent="-342900">
              <a:buFont typeface="Arial" charset="0"/>
              <a:buChar char="•"/>
            </a:pPr>
            <a:r>
              <a:rPr lang="en-US" sz="2000" b="1" dirty="0"/>
              <a:t>Feeling distant or disconnected from others; doubt about their own ability to feel love for others.</a:t>
            </a:r>
          </a:p>
          <a:p>
            <a:pPr>
              <a:buFont typeface="Arial" charset="0"/>
              <a:buNone/>
            </a:pPr>
            <a:endParaRPr lang="en-US" dirty="0"/>
          </a:p>
          <a:p>
            <a:endParaRPr lang="en-US" dirty="0"/>
          </a:p>
        </p:txBody>
      </p:sp>
    </p:spTree>
    <p:extLst>
      <p:ext uri="{BB962C8B-B14F-4D97-AF65-F5344CB8AC3E}">
        <p14:creationId xmlns:p14="http://schemas.microsoft.com/office/powerpoint/2010/main" val="47354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B010-3F30-E3A3-8253-0CD0A6B2C2CE}"/>
              </a:ext>
            </a:extLst>
          </p:cNvPr>
          <p:cNvSpPr>
            <a:spLocks noGrp="1"/>
          </p:cNvSpPr>
          <p:nvPr>
            <p:ph type="title"/>
          </p:nvPr>
        </p:nvSpPr>
        <p:spPr>
          <a:xfrm>
            <a:off x="900952" y="100963"/>
            <a:ext cx="10515600" cy="1325563"/>
          </a:xfrm>
        </p:spPr>
        <p:txBody>
          <a:bodyPr/>
          <a:lstStyle/>
          <a:p>
            <a:r>
              <a:rPr lang="en-US" b="1" dirty="0"/>
              <a:t>Case Study – Un-accompanied Minors in DC</a:t>
            </a:r>
          </a:p>
        </p:txBody>
      </p:sp>
      <p:pic>
        <p:nvPicPr>
          <p:cNvPr id="4" name="Picture 3" descr="A group of people playing football&#10;&#10;Description automatically generated">
            <a:extLst>
              <a:ext uri="{FF2B5EF4-FFF2-40B4-BE49-F238E27FC236}">
                <a16:creationId xmlns:a16="http://schemas.microsoft.com/office/drawing/2014/main" id="{D59121A8-85B5-E39C-EE94-F6AD22DC0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508" y="1426526"/>
            <a:ext cx="3620983" cy="5431474"/>
          </a:xfrm>
          <a:prstGeom prst="rect">
            <a:avLst/>
          </a:prstGeom>
        </p:spPr>
      </p:pic>
    </p:spTree>
    <p:extLst>
      <p:ext uri="{BB962C8B-B14F-4D97-AF65-F5344CB8AC3E}">
        <p14:creationId xmlns:p14="http://schemas.microsoft.com/office/powerpoint/2010/main" val="415770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eaLnBrk="0" fontAlgn="base" hangingPunct="0">
              <a:spcAft>
                <a:spcPct val="0"/>
              </a:spcAft>
              <a:defRPr/>
            </a:pPr>
            <a:r>
              <a:rPr lang="en-US" sz="3600" b="1" dirty="0">
                <a:solidFill>
                  <a:schemeClr val="tx2"/>
                </a:solidFill>
                <a:effectLst>
                  <a:outerShdw blurRad="38100" dist="38100" dir="2700000" algn="tl">
                    <a:srgbClr val="000000">
                      <a:alpha val="43137"/>
                    </a:srgbClr>
                  </a:outerShdw>
                </a:effectLst>
              </a:rPr>
              <a:t>The Effects of Family Separation</a:t>
            </a:r>
          </a:p>
        </p:txBody>
      </p:sp>
      <p:sp>
        <p:nvSpPr>
          <p:cNvPr id="3" name="Rectangle 3">
            <a:extLst>
              <a:ext uri="{FF2B5EF4-FFF2-40B4-BE49-F238E27FC236}">
                <a16:creationId xmlns:a16="http://schemas.microsoft.com/office/drawing/2014/main" id="{A39CD91D-5106-4704-8B17-784A080FE5E3}"/>
              </a:ext>
            </a:extLst>
          </p:cNvPr>
          <p:cNvSpPr txBox="1">
            <a:spLocks noChangeArrowheads="1"/>
          </p:cNvSpPr>
          <p:nvPr/>
        </p:nvSpPr>
        <p:spPr bwMode="auto">
          <a:xfrm>
            <a:off x="609600" y="1752600"/>
            <a:ext cx="8686800" cy="5105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0" indent="0">
              <a:buNone/>
            </a:pPr>
            <a:r>
              <a:rPr lang="en-US" sz="2400" b="1" kern="0" dirty="0">
                <a:ea typeface="SimSun" pitchFamily="2" charset="-122"/>
              </a:rPr>
              <a:t>PYSCHOLOGICAL</a:t>
            </a:r>
          </a:p>
          <a:p>
            <a:r>
              <a:rPr lang="en-US" sz="2400" kern="0" dirty="0">
                <a:ea typeface="SimSun" pitchFamily="2" charset="-122"/>
              </a:rPr>
              <a:t>Separation anxiety</a:t>
            </a:r>
          </a:p>
          <a:p>
            <a:r>
              <a:rPr lang="en-US" sz="2400" kern="0" dirty="0">
                <a:ea typeface="SimSun" pitchFamily="2" charset="-122"/>
              </a:rPr>
              <a:t>Continued grief</a:t>
            </a:r>
          </a:p>
          <a:p>
            <a:r>
              <a:rPr lang="en-US" sz="2400" kern="0" dirty="0">
                <a:ea typeface="SimSun" pitchFamily="2" charset="-122"/>
              </a:rPr>
              <a:t>Abandonment </a:t>
            </a:r>
          </a:p>
          <a:p>
            <a:pPr lvl="1"/>
            <a:r>
              <a:rPr lang="en-US" sz="2000" kern="0" dirty="0">
                <a:ea typeface="SimSun" pitchFamily="2" charset="-122"/>
              </a:rPr>
              <a:t>(Castañeda and Buck, Remittances, Transnational Parenting, and the Children Left Behind: Economic and Psychological Implications 2011).</a:t>
            </a:r>
          </a:p>
          <a:p>
            <a:pPr marL="0" indent="0">
              <a:buNone/>
            </a:pPr>
            <a:r>
              <a:rPr lang="en-US" sz="2400" b="1" kern="0" dirty="0">
                <a:ea typeface="SimSun" pitchFamily="2" charset="-122"/>
              </a:rPr>
              <a:t>ECONOMIC</a:t>
            </a:r>
          </a:p>
          <a:p>
            <a:r>
              <a:rPr lang="en-US" sz="2400" kern="0" dirty="0">
                <a:ea typeface="SimSun" pitchFamily="2" charset="-122"/>
              </a:rPr>
              <a:t>Culture of migration</a:t>
            </a:r>
          </a:p>
          <a:p>
            <a:r>
              <a:rPr lang="en-US" sz="2400" kern="0" dirty="0">
                <a:ea typeface="SimSun" pitchFamily="2" charset="-122"/>
              </a:rPr>
              <a:t>Lower likelihood of enrolling in higher education despite the increased income </a:t>
            </a:r>
          </a:p>
          <a:p>
            <a:pPr lvl="1"/>
            <a:r>
              <a:rPr lang="en-US" sz="2000" kern="0" dirty="0">
                <a:ea typeface="SimSun" pitchFamily="2" charset="-122"/>
              </a:rPr>
              <a:t>(Castañeda Living in Limbo 2013)</a:t>
            </a:r>
            <a:endParaRPr lang="en-US" altLang="zh-CN" sz="2000" kern="0" dirty="0">
              <a:ea typeface="SimSun" pitchFamily="2" charset="-122"/>
            </a:endParaRPr>
          </a:p>
          <a:p>
            <a:pPr eaLnBrk="1" hangingPunct="1">
              <a:buFontTx/>
              <a:buNone/>
            </a:pPr>
            <a:endParaRPr lang="en-US" sz="2400" kern="0" dirty="0"/>
          </a:p>
        </p:txBody>
      </p:sp>
    </p:spTree>
    <p:extLst>
      <p:ext uri="{BB962C8B-B14F-4D97-AF65-F5344CB8AC3E}">
        <p14:creationId xmlns:p14="http://schemas.microsoft.com/office/powerpoint/2010/main" val="1803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16836" y="0"/>
            <a:ext cx="7729728" cy="1188720"/>
          </a:xfrm>
        </p:spPr>
        <p:txBody>
          <a:bodyPr>
            <a:normAutofit fontScale="90000"/>
          </a:bodyPr>
          <a:lstStyle/>
          <a:p>
            <a:pPr>
              <a:defRPr/>
            </a:pPr>
            <a:r>
              <a:rPr lang="en-US" sz="3600" b="1" dirty="0">
                <a:effectLst>
                  <a:outerShdw blurRad="38100" dist="38100" dir="2700000" algn="tl">
                    <a:srgbClr val="000000">
                      <a:alpha val="43137"/>
                    </a:srgbClr>
                  </a:outerShdw>
                </a:effectLst>
                <a:latin typeface="+mn-lt"/>
              </a:rPr>
              <a:t>Remittances come at a cost</a:t>
            </a:r>
          </a:p>
        </p:txBody>
      </p:sp>
      <p:sp>
        <p:nvSpPr>
          <p:cNvPr id="36867" name="Rectangle 3"/>
          <p:cNvSpPr>
            <a:spLocks noGrp="1" noChangeArrowheads="1"/>
          </p:cNvSpPr>
          <p:nvPr>
            <p:ph idx="1"/>
          </p:nvPr>
        </p:nvSpPr>
        <p:spPr>
          <a:xfrm>
            <a:off x="1790700" y="1885951"/>
            <a:ext cx="8382000" cy="4759325"/>
          </a:xfrm>
        </p:spPr>
        <p:txBody>
          <a:bodyPr/>
          <a:lstStyle/>
          <a:p>
            <a:r>
              <a:rPr lang="en-US" sz="2800" dirty="0"/>
              <a:t>We should keep in mind that:</a:t>
            </a:r>
          </a:p>
          <a:p>
            <a:pPr lvl="1"/>
            <a:r>
              <a:rPr lang="en-US" sz="2400" dirty="0"/>
              <a:t>Remittances keep families dispersed across state borders, </a:t>
            </a:r>
          </a:p>
          <a:p>
            <a:pPr lvl="1"/>
            <a:r>
              <a:rPr lang="en-US" sz="2400" dirty="0"/>
              <a:t>And the social structure created by remittance economies has impacts on the prospects for economic development, and future families. </a:t>
            </a:r>
          </a:p>
          <a:p>
            <a:r>
              <a:rPr lang="en-US" sz="2800" dirty="0"/>
              <a:t>We should be careful not to extrapolate developmental potentials from remittance flows at the national level, </a:t>
            </a:r>
          </a:p>
          <a:p>
            <a:r>
              <a:rPr lang="en-US" sz="2800" dirty="0"/>
              <a:t>and recognize the social costs brought about by family separation</a:t>
            </a:r>
          </a:p>
          <a:p>
            <a:endParaRPr lang="en-US" sz="2800" dirty="0"/>
          </a:p>
        </p:txBody>
      </p:sp>
    </p:spTree>
    <p:extLst>
      <p:ext uri="{BB962C8B-B14F-4D97-AF65-F5344CB8AC3E}">
        <p14:creationId xmlns:p14="http://schemas.microsoft.com/office/powerpoint/2010/main" val="280879833"/>
      </p:ext>
    </p:extLst>
  </p:cSld>
  <p:clrMapOvr>
    <a:masterClrMapping/>
  </p:clrMapOvr>
  <p:transition advTm="36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6DFF-42D2-62DB-5033-DF19A5EDD610}"/>
              </a:ext>
            </a:extLst>
          </p:cNvPr>
          <p:cNvSpPr>
            <a:spLocks noGrp="1"/>
          </p:cNvSpPr>
          <p:nvPr>
            <p:ph type="title"/>
          </p:nvPr>
        </p:nvSpPr>
        <p:spPr/>
        <p:txBody>
          <a:bodyPr>
            <a:normAutofit fontScale="90000"/>
          </a:bodyPr>
          <a:lstStyle/>
          <a:p>
            <a:r>
              <a:rPr lang="en-US" dirty="0"/>
              <a:t>Solution: laws that allow for regularization &amp; family reunification</a:t>
            </a:r>
          </a:p>
        </p:txBody>
      </p:sp>
      <p:sp>
        <p:nvSpPr>
          <p:cNvPr id="3" name="Content Placeholder 2">
            <a:extLst>
              <a:ext uri="{FF2B5EF4-FFF2-40B4-BE49-F238E27FC236}">
                <a16:creationId xmlns:a16="http://schemas.microsoft.com/office/drawing/2014/main" id="{16DF3E0F-9E5C-8848-5527-D3E52E119FC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687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9A4E-D10C-BCE1-FAAD-6D8D9684C3D4}"/>
              </a:ext>
            </a:extLst>
          </p:cNvPr>
          <p:cNvSpPr>
            <a:spLocks noGrp="1"/>
          </p:cNvSpPr>
          <p:nvPr>
            <p:ph type="title"/>
          </p:nvPr>
        </p:nvSpPr>
        <p:spPr/>
        <p:txBody>
          <a:bodyPr/>
          <a:lstStyle/>
          <a:p>
            <a:r>
              <a:rPr lang="en-US" dirty="0"/>
              <a:t>Immigrant youth in the </a:t>
            </a:r>
            <a:r>
              <a:rPr lang="en-US" dirty="0" err="1"/>
              <a:t>dmv</a:t>
            </a:r>
            <a:endParaRPr lang="en-US" dirty="0"/>
          </a:p>
        </p:txBody>
      </p:sp>
      <p:sp>
        <p:nvSpPr>
          <p:cNvPr id="3" name="Content Placeholder 2">
            <a:extLst>
              <a:ext uri="{FF2B5EF4-FFF2-40B4-BE49-F238E27FC236}">
                <a16:creationId xmlns:a16="http://schemas.microsoft.com/office/drawing/2014/main" id="{31E72D21-7BE1-973D-6857-4EFD4769DED3}"/>
              </a:ext>
            </a:extLst>
          </p:cNvPr>
          <p:cNvSpPr>
            <a:spLocks noGrp="1"/>
          </p:cNvSpPr>
          <p:nvPr>
            <p:ph idx="1"/>
          </p:nvPr>
        </p:nvSpPr>
        <p:spPr/>
        <p:txBody>
          <a:bodyPr>
            <a:normAutofit/>
          </a:bodyPr>
          <a:lstStyle/>
          <a:p>
            <a:r>
              <a:rPr lang="en-US" sz="2400" dirty="0"/>
              <a:t>Suffering and enjoying like everyone else.</a:t>
            </a:r>
          </a:p>
          <a:p>
            <a:pPr lvl="1"/>
            <a:r>
              <a:rPr lang="en-US" sz="2000" dirty="0"/>
              <a:t>Underfunded schools.</a:t>
            </a:r>
          </a:p>
          <a:p>
            <a:pPr lvl="1"/>
            <a:r>
              <a:rPr lang="en-US" sz="2000" dirty="0"/>
              <a:t>Existing but limited green spaces, recreational, and public parks.</a:t>
            </a:r>
          </a:p>
        </p:txBody>
      </p:sp>
    </p:spTree>
    <p:extLst>
      <p:ext uri="{BB962C8B-B14F-4D97-AF65-F5344CB8AC3E}">
        <p14:creationId xmlns:p14="http://schemas.microsoft.com/office/powerpoint/2010/main" val="223558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BFDEE5-2B48-F070-3BD3-8E012CC29830}"/>
              </a:ext>
            </a:extLst>
          </p:cNvPr>
          <p:cNvPicPr>
            <a:picLocks noGrp="1" noChangeAspect="1"/>
          </p:cNvPicPr>
          <p:nvPr>
            <p:ph idx="1"/>
          </p:nvPr>
        </p:nvPicPr>
        <p:blipFill rotWithShape="1">
          <a:blip r:embed="rId2"/>
          <a:srcRect t="31195" b="31259"/>
          <a:stretch/>
        </p:blipFill>
        <p:spPr>
          <a:xfrm>
            <a:off x="20" y="10"/>
            <a:ext cx="12191980" cy="6857990"/>
          </a:xfrm>
          <a:prstGeom prst="rect">
            <a:avLst/>
          </a:prstGeom>
        </p:spPr>
      </p:pic>
    </p:spTree>
    <p:extLst>
      <p:ext uri="{BB962C8B-B14F-4D97-AF65-F5344CB8AC3E}">
        <p14:creationId xmlns:p14="http://schemas.microsoft.com/office/powerpoint/2010/main" val="154987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BB77EB-F0C8-E0A0-D035-49CE2752213C}"/>
              </a:ext>
            </a:extLst>
          </p:cNvPr>
          <p:cNvPicPr>
            <a:picLocks noChangeAspect="1"/>
          </p:cNvPicPr>
          <p:nvPr/>
        </p:nvPicPr>
        <p:blipFill>
          <a:blip r:embed="rId2"/>
          <a:stretch>
            <a:fillRect/>
          </a:stretch>
        </p:blipFill>
        <p:spPr>
          <a:xfrm>
            <a:off x="6412992" y="54069"/>
            <a:ext cx="4255153" cy="6258491"/>
          </a:xfrm>
          <a:prstGeom prst="rect">
            <a:avLst/>
          </a:prstGeom>
        </p:spPr>
      </p:pic>
      <p:pic>
        <p:nvPicPr>
          <p:cNvPr id="6" name="Picture 5">
            <a:extLst>
              <a:ext uri="{FF2B5EF4-FFF2-40B4-BE49-F238E27FC236}">
                <a16:creationId xmlns:a16="http://schemas.microsoft.com/office/drawing/2014/main" id="{B2D6CFFB-65AC-57A6-4A94-BE87EE032EC5}"/>
              </a:ext>
            </a:extLst>
          </p:cNvPr>
          <p:cNvPicPr>
            <a:picLocks noChangeAspect="1"/>
          </p:cNvPicPr>
          <p:nvPr/>
        </p:nvPicPr>
        <p:blipFill>
          <a:blip r:embed="rId3"/>
          <a:stretch>
            <a:fillRect/>
          </a:stretch>
        </p:blipFill>
        <p:spPr>
          <a:xfrm>
            <a:off x="1341119" y="54069"/>
            <a:ext cx="4255153" cy="6382730"/>
          </a:xfrm>
          <a:prstGeom prst="rect">
            <a:avLst/>
          </a:prstGeom>
        </p:spPr>
      </p:pic>
    </p:spTree>
    <p:extLst>
      <p:ext uri="{BB962C8B-B14F-4D97-AF65-F5344CB8AC3E}">
        <p14:creationId xmlns:p14="http://schemas.microsoft.com/office/powerpoint/2010/main" val="609514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3FA9-ECED-270B-EB59-BC2310576C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24A526-D8E4-0258-EB1A-399DC67BBB4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DBB6FBF-3C4B-2954-0384-7B89BAFB278F}"/>
              </a:ext>
            </a:extLst>
          </p:cNvPr>
          <p:cNvPicPr>
            <a:picLocks noChangeAspect="1"/>
          </p:cNvPicPr>
          <p:nvPr/>
        </p:nvPicPr>
        <p:blipFill>
          <a:blip r:embed="rId2"/>
          <a:stretch>
            <a:fillRect/>
          </a:stretch>
        </p:blipFill>
        <p:spPr>
          <a:xfrm>
            <a:off x="152400" y="186"/>
            <a:ext cx="11887521" cy="6857813"/>
          </a:xfrm>
          <a:prstGeom prst="rect">
            <a:avLst/>
          </a:prstGeom>
        </p:spPr>
      </p:pic>
    </p:spTree>
    <p:extLst>
      <p:ext uri="{BB962C8B-B14F-4D97-AF65-F5344CB8AC3E}">
        <p14:creationId xmlns:p14="http://schemas.microsoft.com/office/powerpoint/2010/main" val="201197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8C82-2CA4-256F-5621-FC47F469BEFC}"/>
              </a:ext>
            </a:extLst>
          </p:cNvPr>
          <p:cNvSpPr>
            <a:spLocks noGrp="1"/>
          </p:cNvSpPr>
          <p:nvPr>
            <p:ph type="title"/>
          </p:nvPr>
        </p:nvSpPr>
        <p:spPr/>
        <p:txBody>
          <a:bodyPr/>
          <a:lstStyle/>
          <a:p>
            <a:r>
              <a:rPr lang="en-US" b="1" dirty="0"/>
              <a:t>Common assumption about immigration</a:t>
            </a:r>
          </a:p>
        </p:txBody>
      </p:sp>
      <p:sp>
        <p:nvSpPr>
          <p:cNvPr id="3" name="Content Placeholder 2">
            <a:extLst>
              <a:ext uri="{FF2B5EF4-FFF2-40B4-BE49-F238E27FC236}">
                <a16:creationId xmlns:a16="http://schemas.microsoft.com/office/drawing/2014/main" id="{86E78250-A6BD-FE81-EB21-343768A3DE65}"/>
              </a:ext>
            </a:extLst>
          </p:cNvPr>
          <p:cNvSpPr>
            <a:spLocks noGrp="1"/>
          </p:cNvSpPr>
          <p:nvPr>
            <p:ph idx="1"/>
          </p:nvPr>
        </p:nvSpPr>
        <p:spPr/>
        <p:txBody>
          <a:bodyPr/>
          <a:lstStyle/>
          <a:p>
            <a:r>
              <a:rPr lang="en-US" dirty="0">
                <a:effectLst/>
                <a:latin typeface="Garamond" panose="02020404030301010803" pitchFamily="18" charset="0"/>
                <a:ea typeface="Calibri" panose="020F0502020204030204" pitchFamily="34" charset="0"/>
                <a:cs typeface="Calibri" panose="020F0502020204030204" pitchFamily="34" charset="0"/>
              </a:rPr>
              <a:t>There are many widespread misconceptions regarding immigration</a:t>
            </a:r>
          </a:p>
          <a:p>
            <a:r>
              <a:rPr lang="en-US" dirty="0">
                <a:latin typeface="Garamond" panose="02020404030301010803" pitchFamily="18" charset="0"/>
                <a:ea typeface="Calibri" panose="020F0502020204030204" pitchFamily="34" charset="0"/>
                <a:cs typeface="Calibri" panose="020F0502020204030204" pitchFamily="34" charset="0"/>
              </a:rPr>
              <a:t>M</a:t>
            </a:r>
            <a:r>
              <a:rPr lang="en-US" dirty="0">
                <a:effectLst/>
                <a:latin typeface="Garamond" panose="02020404030301010803" pitchFamily="18" charset="0"/>
                <a:ea typeface="Calibri" panose="020F0502020204030204" pitchFamily="34" charset="0"/>
                <a:cs typeface="Calibri" panose="020F0502020204030204" pitchFamily="34" charset="0"/>
              </a:rPr>
              <a:t>embers of the public may think that they are experts</a:t>
            </a:r>
          </a:p>
          <a:p>
            <a:r>
              <a:rPr lang="en-US" dirty="0">
                <a:effectLst/>
                <a:latin typeface="Garamond" panose="02020404030301010803" pitchFamily="18" charset="0"/>
                <a:ea typeface="Calibri" panose="020F0502020204030204" pitchFamily="34" charset="0"/>
                <a:cs typeface="Calibri" panose="020F0502020204030204" pitchFamily="34" charset="0"/>
              </a:rPr>
              <a:t>Therefore, the importance of being reflexive when covering immigration</a:t>
            </a:r>
          </a:p>
          <a:p>
            <a:r>
              <a:rPr lang="en-US" dirty="0">
                <a:effectLst/>
                <a:latin typeface="Garamond" panose="02020404030301010803" pitchFamily="18" charset="0"/>
                <a:ea typeface="Calibri" panose="020F0502020204030204" pitchFamily="34" charset="0"/>
                <a:cs typeface="Calibri" panose="020F0502020204030204" pitchFamily="34" charset="0"/>
              </a:rPr>
              <a:t>We must be conscious of possible misunderstandings and malicious misrepresentations of facts presented.</a:t>
            </a:r>
            <a:endParaRPr lang="en-US" dirty="0">
              <a:effectLst/>
              <a:latin typeface="Garamond" panose="02020404030301010803" pitchFamily="18" charset="0"/>
              <a:ea typeface="Calibri" panose="020F0502020204030204" pitchFamily="34" charset="0"/>
              <a:cs typeface="Mangal" panose="02040503050203030202" pitchFamily="18" charset="0"/>
            </a:endParaRPr>
          </a:p>
          <a:p>
            <a:endParaRPr lang="en-US" dirty="0"/>
          </a:p>
        </p:txBody>
      </p:sp>
    </p:spTree>
    <p:extLst>
      <p:ext uri="{BB962C8B-B14F-4D97-AF65-F5344CB8AC3E}">
        <p14:creationId xmlns:p14="http://schemas.microsoft.com/office/powerpoint/2010/main" val="2340090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9873-109F-96FD-448C-3BAB9A4594F7}"/>
              </a:ext>
            </a:extLst>
          </p:cNvPr>
          <p:cNvSpPr>
            <a:spLocks noGrp="1"/>
          </p:cNvSpPr>
          <p:nvPr>
            <p:ph type="title"/>
          </p:nvPr>
        </p:nvSpPr>
        <p:spPr>
          <a:xfrm>
            <a:off x="838200" y="284162"/>
            <a:ext cx="10515600" cy="1325563"/>
          </a:xfrm>
        </p:spPr>
        <p:txBody>
          <a:bodyPr>
            <a:normAutofit/>
          </a:bodyPr>
          <a:lstStyle/>
          <a:p>
            <a:r>
              <a:rPr lang="en-US" b="1" dirty="0"/>
              <a:t>Pluses</a:t>
            </a:r>
          </a:p>
        </p:txBody>
      </p:sp>
      <p:sp>
        <p:nvSpPr>
          <p:cNvPr id="3" name="Content Placeholder 2">
            <a:extLst>
              <a:ext uri="{FF2B5EF4-FFF2-40B4-BE49-F238E27FC236}">
                <a16:creationId xmlns:a16="http://schemas.microsoft.com/office/drawing/2014/main" id="{88509B48-F461-0C02-9219-FC9FD8622273}"/>
              </a:ext>
            </a:extLst>
          </p:cNvPr>
          <p:cNvSpPr>
            <a:spLocks noGrp="1"/>
          </p:cNvSpPr>
          <p:nvPr>
            <p:ph idx="1"/>
          </p:nvPr>
        </p:nvSpPr>
        <p:spPr>
          <a:xfrm>
            <a:off x="838200" y="1609725"/>
            <a:ext cx="10515600" cy="4567238"/>
          </a:xfrm>
        </p:spPr>
        <p:txBody>
          <a:bodyPr>
            <a:normAutofit/>
          </a:bodyPr>
          <a:lstStyle/>
          <a:p>
            <a:r>
              <a:rPr lang="en-US" sz="3000" dirty="0">
                <a:effectLst/>
                <a:latin typeface="Garamond" panose="02020404030301010803" pitchFamily="18" charset="0"/>
                <a:ea typeface="Calibri" panose="020F0502020204030204" pitchFamily="34" charset="0"/>
                <a:cs typeface="Calibri" panose="020F0502020204030204" pitchFamily="34" charset="0"/>
              </a:rPr>
              <a:t>In 2025, there is clear interest in the topic.</a:t>
            </a:r>
          </a:p>
          <a:p>
            <a:r>
              <a:rPr lang="en-US" sz="3000" dirty="0">
                <a:effectLst/>
                <a:latin typeface="Garamond" panose="02020404030301010803" pitchFamily="18" charset="0"/>
                <a:ea typeface="Calibri" panose="020F0502020204030204" pitchFamily="34" charset="0"/>
                <a:cs typeface="Calibri" panose="020F0502020204030204" pitchFamily="34" charset="0"/>
              </a:rPr>
              <a:t>So, the issue is not in </a:t>
            </a:r>
            <a:r>
              <a:rPr lang="en-US" sz="3000" dirty="0">
                <a:latin typeface="Garamond" panose="02020404030301010803" pitchFamily="18" charset="0"/>
                <a:ea typeface="Calibri" panose="020F0502020204030204" pitchFamily="34" charset="0"/>
                <a:cs typeface="Calibri" panose="020F0502020204030204" pitchFamily="34" charset="0"/>
              </a:rPr>
              <a:t>covering the topic and reporting on policy changes, but in the storytelling</a:t>
            </a:r>
            <a:r>
              <a:rPr lang="en-US" sz="3000" dirty="0">
                <a:effectLst/>
                <a:latin typeface="Garamond" panose="02020404030301010803" pitchFamily="18" charset="0"/>
                <a:ea typeface="Calibri" panose="020F0502020204030204" pitchFamily="34" charset="0"/>
                <a:cs typeface="Calibri" panose="020F0502020204030204" pitchFamily="34" charset="0"/>
              </a:rPr>
              <a:t> and framing of “the problem.”</a:t>
            </a:r>
            <a:endParaRPr lang="en-US" sz="3000" dirty="0">
              <a:effectLst/>
              <a:latin typeface="Garamond" panose="02020404030301010803" pitchFamily="18" charset="0"/>
              <a:ea typeface="Calibri" panose="020F0502020204030204" pitchFamily="34" charset="0"/>
              <a:cs typeface="Mangal" panose="02040503050203030202" pitchFamily="18" charset="0"/>
            </a:endParaRPr>
          </a:p>
          <a:p>
            <a:endParaRPr lang="en-US" dirty="0"/>
          </a:p>
        </p:txBody>
      </p:sp>
    </p:spTree>
    <p:extLst>
      <p:ext uri="{BB962C8B-B14F-4D97-AF65-F5344CB8AC3E}">
        <p14:creationId xmlns:p14="http://schemas.microsoft.com/office/powerpoint/2010/main" val="11417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2A8C-1587-2BEF-CE5A-8B1E2B7CF55C}"/>
              </a:ext>
            </a:extLst>
          </p:cNvPr>
          <p:cNvSpPr>
            <a:spLocks noGrp="1"/>
          </p:cNvSpPr>
          <p:nvPr>
            <p:ph type="title"/>
          </p:nvPr>
        </p:nvSpPr>
        <p:spPr/>
        <p:txBody>
          <a:bodyPr>
            <a:normAutofit/>
          </a:bodyPr>
          <a:lstStyle/>
          <a:p>
            <a:r>
              <a:rPr lang="en-US" sz="4800" b="1" dirty="0">
                <a:latin typeface="Garamond" panose="02020404030301010803" pitchFamily="18" charset="0"/>
              </a:rPr>
              <a:t>Examples</a:t>
            </a:r>
          </a:p>
        </p:txBody>
      </p:sp>
      <p:sp>
        <p:nvSpPr>
          <p:cNvPr id="3" name="Content Placeholder 2">
            <a:extLst>
              <a:ext uri="{FF2B5EF4-FFF2-40B4-BE49-F238E27FC236}">
                <a16:creationId xmlns:a16="http://schemas.microsoft.com/office/drawing/2014/main" id="{03F6A614-E83A-F8A9-8D69-319AE0B29B2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7503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1AF5-5A46-412A-6532-DADDD7039293}"/>
              </a:ext>
            </a:extLst>
          </p:cNvPr>
          <p:cNvSpPr>
            <a:spLocks noGrp="1"/>
          </p:cNvSpPr>
          <p:nvPr>
            <p:ph type="title"/>
          </p:nvPr>
        </p:nvSpPr>
        <p:spPr>
          <a:xfrm>
            <a:off x="838200" y="879475"/>
            <a:ext cx="10515600" cy="1325563"/>
          </a:xfrm>
        </p:spPr>
        <p:txBody>
          <a:bodyPr/>
          <a:lstStyle/>
          <a:p>
            <a:r>
              <a:rPr lang="en-US" dirty="0"/>
              <a:t>Family Separation &lt; - - &gt;   Family Reunification</a:t>
            </a:r>
          </a:p>
        </p:txBody>
      </p:sp>
      <p:sp>
        <p:nvSpPr>
          <p:cNvPr id="4" name="Title 1">
            <a:extLst>
              <a:ext uri="{FF2B5EF4-FFF2-40B4-BE49-F238E27FC236}">
                <a16:creationId xmlns:a16="http://schemas.microsoft.com/office/drawing/2014/main" id="{AFB27CFF-8BA6-92F6-D77F-78BA6E2F7A7A}"/>
              </a:ext>
            </a:extLst>
          </p:cNvPr>
          <p:cNvSpPr txBox="1">
            <a:spLocks/>
          </p:cNvSpPr>
          <p:nvPr/>
        </p:nvSpPr>
        <p:spPr>
          <a:xfrm>
            <a:off x="838200" y="2460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Recent arrivals 	   &lt; - - &gt;    Established families</a:t>
            </a:r>
          </a:p>
        </p:txBody>
      </p:sp>
      <p:sp>
        <p:nvSpPr>
          <p:cNvPr id="7" name="Title 1">
            <a:extLst>
              <a:ext uri="{FF2B5EF4-FFF2-40B4-BE49-F238E27FC236}">
                <a16:creationId xmlns:a16="http://schemas.microsoft.com/office/drawing/2014/main" id="{19E6B137-237F-9884-A187-3AFFF6880E82}"/>
              </a:ext>
            </a:extLst>
          </p:cNvPr>
          <p:cNvSpPr txBox="1">
            <a:spLocks/>
          </p:cNvSpPr>
          <p:nvPr/>
        </p:nvSpPr>
        <p:spPr>
          <a:xfrm>
            <a:off x="838200" y="4110038"/>
            <a:ext cx="11281012" cy="16430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Legal exclusion	   &lt; - - &gt;    Social inclusion</a:t>
            </a:r>
          </a:p>
          <a:p>
            <a:r>
              <a:rPr lang="en-US" sz="3600" dirty="0"/>
              <a:t>(border, papers)	     		  (labor market, schools, cities)</a:t>
            </a:r>
          </a:p>
        </p:txBody>
      </p:sp>
    </p:spTree>
    <p:extLst>
      <p:ext uri="{BB962C8B-B14F-4D97-AF65-F5344CB8AC3E}">
        <p14:creationId xmlns:p14="http://schemas.microsoft.com/office/powerpoint/2010/main" val="3140269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5D69-7B0D-09E7-C0CE-9ABF0D45DB05}"/>
              </a:ext>
            </a:extLst>
          </p:cNvPr>
          <p:cNvSpPr>
            <a:spLocks noGrp="1"/>
          </p:cNvSpPr>
          <p:nvPr>
            <p:ph type="title"/>
          </p:nvPr>
        </p:nvSpPr>
        <p:spPr/>
        <p:txBody>
          <a:bodyPr>
            <a:normAutofit/>
          </a:bodyPr>
          <a:lstStyle/>
          <a:p>
            <a:r>
              <a:rPr lang="en-US" sz="4800" dirty="0">
                <a:latin typeface="Garamond" panose="02020404030301010803" pitchFamily="18" charset="0"/>
              </a:rPr>
              <a:t>Draft of academic paper reviewed</a:t>
            </a:r>
          </a:p>
        </p:txBody>
      </p:sp>
      <p:sp>
        <p:nvSpPr>
          <p:cNvPr id="3" name="Content Placeholder 2">
            <a:extLst>
              <a:ext uri="{FF2B5EF4-FFF2-40B4-BE49-F238E27FC236}">
                <a16:creationId xmlns:a16="http://schemas.microsoft.com/office/drawing/2014/main" id="{81A63A0D-1E1E-B1DC-7EEB-38EF64CE8ADD}"/>
              </a:ext>
            </a:extLst>
          </p:cNvPr>
          <p:cNvSpPr>
            <a:spLocks noGrp="1"/>
          </p:cNvSpPr>
          <p:nvPr>
            <p:ph idx="1"/>
          </p:nvPr>
        </p:nvSpPr>
        <p:spPr>
          <a:xfrm>
            <a:off x="838200" y="1835150"/>
            <a:ext cx="10515600" cy="4351338"/>
          </a:xfrm>
        </p:spPr>
        <p:txBody>
          <a:bodyPr>
            <a:normAutofit/>
          </a:bodyPr>
          <a:lstStyle/>
          <a:p>
            <a:pPr marL="0" indent="0" algn="l">
              <a:lnSpc>
                <a:spcPct val="100000"/>
              </a:lnSpc>
              <a:buNone/>
            </a:pPr>
            <a:r>
              <a:rPr lang="en-US" b="0" i="0" u="none" strike="noStrike" baseline="0" dirty="0">
                <a:latin typeface="Garamond" panose="02020404030301010803" pitchFamily="18" charset="0"/>
              </a:rPr>
              <a:t>Protracted global conflicts during the past decade have led to repeated major refugee crises in Europe. </a:t>
            </a:r>
          </a:p>
          <a:p>
            <a:pPr marL="0" indent="0" algn="l">
              <a:lnSpc>
                <a:spcPct val="100000"/>
              </a:lnSpc>
              <a:buNone/>
            </a:pPr>
            <a:r>
              <a:rPr lang="en-US" b="0" i="0" u="none" strike="noStrike" baseline="0" dirty="0">
                <a:latin typeface="Garamond" panose="02020404030301010803" pitchFamily="18" charset="0"/>
              </a:rPr>
              <a:t>During the height of the Syrian refugee crisis at the end of 2015, Europe hosted around 2.3 million people requesting asylum [1]. </a:t>
            </a:r>
          </a:p>
          <a:p>
            <a:pPr marL="0" indent="0" algn="l">
              <a:lnSpc>
                <a:spcPct val="100000"/>
              </a:lnSpc>
              <a:buNone/>
            </a:pPr>
            <a:r>
              <a:rPr lang="en-US" b="0" i="0" u="none" strike="noStrike" baseline="0" dirty="0">
                <a:latin typeface="Garamond" panose="02020404030301010803" pitchFamily="18" charset="0"/>
              </a:rPr>
              <a:t>Today, the ongoing war in Ukraine has resulted in </a:t>
            </a:r>
            <a:r>
              <a:rPr lang="en-US" b="0" i="0" u="none" strike="noStrike" baseline="0" dirty="0">
                <a:highlight>
                  <a:srgbClr val="00FFFF"/>
                </a:highlight>
                <a:latin typeface="Garamond" panose="02020404030301010803" pitchFamily="18" charset="0"/>
              </a:rPr>
              <a:t>the largest refugee surge </a:t>
            </a:r>
            <a:r>
              <a:rPr lang="en-US" b="0" i="0" u="none" strike="noStrike" baseline="0" dirty="0">
                <a:latin typeface="Garamond" panose="02020404030301010803" pitchFamily="18" charset="0"/>
              </a:rPr>
              <a:t>in Europe since World War II, with more than 7.4 million seeking refuge across Europe [2]. </a:t>
            </a:r>
          </a:p>
          <a:p>
            <a:pPr marL="0" indent="0" algn="l">
              <a:lnSpc>
                <a:spcPct val="100000"/>
              </a:lnSpc>
              <a:buNone/>
            </a:pPr>
            <a:r>
              <a:rPr lang="en-US" b="0" i="0" u="none" strike="noStrike" baseline="0" dirty="0">
                <a:latin typeface="Garamond" panose="02020404030301010803" pitchFamily="18" charset="0"/>
              </a:rPr>
              <a:t>Do repeated refugee crises threaten to exhaust solidarity or do Europeans welcome Ukrainians over other refugees [3, 4]?</a:t>
            </a:r>
            <a:endParaRPr lang="en-US" sz="4000" dirty="0">
              <a:latin typeface="Garamond" panose="02020404030301010803" pitchFamily="18" charset="0"/>
            </a:endParaRPr>
          </a:p>
        </p:txBody>
      </p:sp>
    </p:spTree>
    <p:extLst>
      <p:ext uri="{BB962C8B-B14F-4D97-AF65-F5344CB8AC3E}">
        <p14:creationId xmlns:p14="http://schemas.microsoft.com/office/powerpoint/2010/main" val="869858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649C-7090-868E-9EDE-00F72D616C2B}"/>
              </a:ext>
            </a:extLst>
          </p:cNvPr>
          <p:cNvSpPr>
            <a:spLocks noGrp="1"/>
          </p:cNvSpPr>
          <p:nvPr>
            <p:ph type="title"/>
          </p:nvPr>
        </p:nvSpPr>
        <p:spPr/>
        <p:txBody>
          <a:bodyPr/>
          <a:lstStyle/>
          <a:p>
            <a:r>
              <a:rPr lang="en-US" dirty="0"/>
              <a:t>After review</a:t>
            </a:r>
          </a:p>
        </p:txBody>
      </p:sp>
      <p:sp>
        <p:nvSpPr>
          <p:cNvPr id="3" name="Content Placeholder 2">
            <a:extLst>
              <a:ext uri="{FF2B5EF4-FFF2-40B4-BE49-F238E27FC236}">
                <a16:creationId xmlns:a16="http://schemas.microsoft.com/office/drawing/2014/main" id="{E7A8A4A0-CA76-1CF5-3DEB-C15EF40F003E}"/>
              </a:ext>
            </a:extLst>
          </p:cNvPr>
          <p:cNvSpPr>
            <a:spLocks noGrp="1"/>
          </p:cNvSpPr>
          <p:nvPr>
            <p:ph idx="1"/>
          </p:nvPr>
        </p:nvSpPr>
        <p:spPr>
          <a:xfrm>
            <a:off x="838200" y="2058707"/>
            <a:ext cx="10515600" cy="4351338"/>
          </a:xfrm>
        </p:spPr>
        <p:txBody>
          <a:bodyPr>
            <a:noAutofit/>
          </a:bodyPr>
          <a:lstStyle/>
          <a:p>
            <a:pPr marL="0" indent="0" algn="l">
              <a:buNone/>
            </a:pPr>
            <a:r>
              <a:rPr lang="en-US" b="0" i="0" u="none" strike="noStrike" baseline="0" dirty="0">
                <a:latin typeface="Garamond" panose="02020404030301010803" pitchFamily="18" charset="0"/>
              </a:rPr>
              <a:t>Protracted global conflicts during the past decade have led to repeated major humanitarian protection crises in Europe. </a:t>
            </a:r>
          </a:p>
          <a:p>
            <a:pPr marL="0" indent="0" algn="l">
              <a:buNone/>
            </a:pPr>
            <a:r>
              <a:rPr lang="en-US" b="0" i="0" u="none" strike="noStrike" baseline="0" dirty="0">
                <a:latin typeface="Garamond" panose="02020404030301010803" pitchFamily="18" charset="0"/>
              </a:rPr>
              <a:t>During the height of the Syrian refugee crisis at the end of 2015, Europe hosted around 2.3 million people requesting asylum [1]. </a:t>
            </a:r>
          </a:p>
          <a:p>
            <a:pPr marL="0" indent="0" algn="l">
              <a:buNone/>
            </a:pPr>
            <a:r>
              <a:rPr lang="en-US" b="0" i="0" u="none" strike="noStrike" baseline="0" dirty="0">
                <a:latin typeface="Garamond" panose="02020404030301010803" pitchFamily="18" charset="0"/>
              </a:rPr>
              <a:t>Today, the ongoing war in Ukraine has resulted in one of the largest humanitarian emergencies in Europe since World War II, with more than eight million Ukrainians </a:t>
            </a:r>
            <a:r>
              <a:rPr lang="en-US" b="0" i="0" u="none" strike="noStrike" baseline="0" dirty="0">
                <a:highlight>
                  <a:srgbClr val="00FFFF"/>
                </a:highlight>
                <a:latin typeface="Garamond" panose="02020404030301010803" pitchFamily="18" charset="0"/>
              </a:rPr>
              <a:t>seeking</a:t>
            </a:r>
            <a:r>
              <a:rPr lang="en-US" b="0" i="0" u="none" strike="noStrike" baseline="0" dirty="0">
                <a:latin typeface="Garamond" panose="02020404030301010803" pitchFamily="18" charset="0"/>
              </a:rPr>
              <a:t> refuge across Europe [2].</a:t>
            </a:r>
          </a:p>
          <a:p>
            <a:pPr marL="0" indent="0" algn="l">
              <a:buNone/>
            </a:pPr>
            <a:r>
              <a:rPr lang="en-US" b="0" i="0" u="none" strike="noStrike" baseline="0" dirty="0">
                <a:latin typeface="Garamond" panose="02020404030301010803" pitchFamily="18" charset="0"/>
              </a:rPr>
              <a:t>Do repeated humanitarian crises threaten to exhaust solidarity or do Europeans welcome Ukrainians over other refugees [3, 4]?</a:t>
            </a:r>
            <a:endParaRPr lang="en-US" dirty="0">
              <a:latin typeface="Garamond" panose="02020404030301010803" pitchFamily="18" charset="0"/>
            </a:endParaRPr>
          </a:p>
        </p:txBody>
      </p:sp>
    </p:spTree>
    <p:extLst>
      <p:ext uri="{BB962C8B-B14F-4D97-AF65-F5344CB8AC3E}">
        <p14:creationId xmlns:p14="http://schemas.microsoft.com/office/powerpoint/2010/main" val="110689599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50E8-6CA5-B030-70AC-24E1F224A5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526EA-ACDF-89C3-D58D-164FB763E593}"/>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b="1" dirty="0">
                <a:solidFill>
                  <a:srgbClr val="002060"/>
                </a:solidFill>
                <a:effectLst/>
                <a:latin typeface="Garamond" panose="02020404030301010803" pitchFamily="18" charset="0"/>
                <a:ea typeface="Calibri" panose="020F0502020204030204" pitchFamily="34" charset="0"/>
                <a:cs typeface="AdvOT863180fb"/>
              </a:rPr>
              <a:t>Background</a:t>
            </a:r>
            <a:endParaRPr lang="en-US"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dirty="0">
                <a:solidFill>
                  <a:srgbClr val="000000"/>
                </a:solidFill>
                <a:effectLst/>
                <a:latin typeface="Garamond" panose="02020404030301010803" pitchFamily="18" charset="0"/>
                <a:ea typeface="Calibri" panose="020F0502020204030204" pitchFamily="34" charset="0"/>
                <a:cs typeface="AdvOT863180fb"/>
              </a:rPr>
              <a:t>More than 40 million people today are refugees, asylum-seekers, or other internationally displaced “migrants in need of protection” (MNP) </a:t>
            </a:r>
            <a:r>
              <a:rPr lang="en-US" dirty="0">
                <a:effectLst/>
                <a:latin typeface="Garamond" panose="02020404030301010803" pitchFamily="18" charset="0"/>
                <a:ea typeface="Calibri" panose="020F0502020204030204" pitchFamily="34" charset="0"/>
                <a:cs typeface="Times New Roman" panose="02020603050405020304" pitchFamily="18" charset="0"/>
              </a:rPr>
              <a:t>(UNHCR 2021)</a:t>
            </a:r>
            <a:r>
              <a:rPr lang="en-US" dirty="0">
                <a:solidFill>
                  <a:srgbClr val="000000"/>
                </a:solidFill>
                <a:effectLst/>
                <a:latin typeface="Garamond" panose="02020404030301010803" pitchFamily="18" charset="0"/>
                <a:ea typeface="Calibri" panose="020F0502020204030204" pitchFamily="34" charset="0"/>
                <a:cs typeface="AdvOT863180fb"/>
              </a:rPr>
              <a:t>. </a:t>
            </a:r>
          </a:p>
          <a:p>
            <a:pPr marL="0" indent="0">
              <a:buNone/>
            </a:pPr>
            <a:r>
              <a:rPr lang="en-US" dirty="0">
                <a:solidFill>
                  <a:srgbClr val="000000"/>
                </a:solidFill>
                <a:effectLst/>
                <a:latin typeface="Garamond" panose="02020404030301010803" pitchFamily="18" charset="0"/>
                <a:ea typeface="Calibri" panose="020F0502020204030204" pitchFamily="34" charset="0"/>
                <a:cs typeface="AdvOT863180fb"/>
              </a:rPr>
              <a:t>Relative to other migrants and non-migrants, MNP exhibit higher burdens of mental health issues …</a:t>
            </a:r>
          </a:p>
          <a:p>
            <a:pPr marL="0" indent="0">
              <a:buNone/>
            </a:pPr>
            <a:r>
              <a:rPr lang="en-US" dirty="0">
                <a:solidFill>
                  <a:srgbClr val="000000"/>
                </a:solidFill>
                <a:effectLst/>
                <a:latin typeface="Garamond" panose="02020404030301010803" pitchFamily="18" charset="0"/>
                <a:ea typeface="Calibri" panose="020F0502020204030204" pitchFamily="34" charset="0"/>
                <a:cs typeface="AdvOT863180fb"/>
              </a:rPr>
              <a:t>Nevertheless, most scholarship on MNP mental health is cross-sectional, leaving open questions about their mental health </a:t>
            </a:r>
            <a:r>
              <a:rPr lang="en-US" i="1" dirty="0">
                <a:solidFill>
                  <a:srgbClr val="000000"/>
                </a:solidFill>
                <a:effectLst/>
                <a:latin typeface="Garamond" panose="02020404030301010803" pitchFamily="18" charset="0"/>
                <a:ea typeface="Calibri" panose="020F0502020204030204" pitchFamily="34" charset="0"/>
                <a:cs typeface="AdvOT863180fb"/>
              </a:rPr>
              <a:t>volatility.</a:t>
            </a:r>
            <a:endParaRPr lang="en-US" sz="4000" dirty="0"/>
          </a:p>
        </p:txBody>
      </p:sp>
    </p:spTree>
    <p:extLst>
      <p:ext uri="{BB962C8B-B14F-4D97-AF65-F5344CB8AC3E}">
        <p14:creationId xmlns:p14="http://schemas.microsoft.com/office/powerpoint/2010/main" val="3669749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4B2BB-AF76-D734-BB1C-89B67290633E}"/>
              </a:ext>
            </a:extLst>
          </p:cNvPr>
          <p:cNvSpPr>
            <a:spLocks noGrp="1"/>
          </p:cNvSpPr>
          <p:nvPr>
            <p:ph idx="1"/>
          </p:nvPr>
        </p:nvSpPr>
        <p:spPr>
          <a:xfrm>
            <a:off x="838200" y="561975"/>
            <a:ext cx="10515600" cy="5734051"/>
          </a:xfrm>
        </p:spPr>
        <p:txBody>
          <a:bodyPr>
            <a:normAutofit fontScale="92500" lnSpcReduction="10000"/>
          </a:bodyPr>
          <a:lstStyle/>
          <a:p>
            <a:pPr marL="0" indent="0">
              <a:buNone/>
            </a:pPr>
            <a:r>
              <a:rPr lang="en-US" dirty="0">
                <a:latin typeface="Garamond" panose="02020404030301010803" pitchFamily="18" charset="0"/>
              </a:rPr>
              <a:t>The migratory context in Chile is of high interest. There has been an increase in international immigrants in the last decade [1–3], mainly from the rest of Latin America [4–6]. Migration is especially relevant in Chile because foreign nationals increased from 2% to 7.6% of the total population of the country between 2002 and 2021, mainly due to the arrival of Venezuelan, Colombian, and Haitian immigrants [7]. </a:t>
            </a:r>
          </a:p>
          <a:p>
            <a:pPr marL="0" indent="0">
              <a:buNone/>
            </a:pPr>
            <a:r>
              <a:rPr lang="en-US" dirty="0">
                <a:latin typeface="Garamond" panose="02020404030301010803" pitchFamily="18" charset="0"/>
              </a:rPr>
              <a:t>Recently, a sharp increase in </a:t>
            </a:r>
            <a:r>
              <a:rPr lang="en-US" dirty="0">
                <a:highlight>
                  <a:srgbClr val="00FFFF"/>
                </a:highlight>
                <a:latin typeface="Garamond" panose="02020404030301010803" pitchFamily="18" charset="0"/>
              </a:rPr>
              <a:t>illegal</a:t>
            </a:r>
            <a:r>
              <a:rPr lang="en-US" dirty="0">
                <a:latin typeface="Garamond" panose="02020404030301010803" pitchFamily="18" charset="0"/>
              </a:rPr>
              <a:t> crossings in the northern part of the country has increased conflict and negative attitudes toward immigrants. There have been attacks by the Chilean population on immigrants who are in precarious situations and are living on public roads [8], which has a negative impact not only on foreigners’ lives but on social cohesion as well [9,10]. </a:t>
            </a:r>
          </a:p>
          <a:p>
            <a:pPr marL="0" indent="0">
              <a:buNone/>
            </a:pPr>
            <a:r>
              <a:rPr lang="en-US" dirty="0">
                <a:latin typeface="Garamond" panose="02020404030301010803" pitchFamily="18" charset="0"/>
              </a:rPr>
              <a:t>Thus, there is a complex scenario in part because migration is a recent cultural phenomenon where non-Chilean nationals are signified as outsiders regardless of their legal status or nationality [11,12]. </a:t>
            </a:r>
          </a:p>
          <a:p>
            <a:pPr marL="0" indent="0">
              <a:buNone/>
            </a:pPr>
            <a:r>
              <a:rPr lang="en-US" dirty="0">
                <a:latin typeface="Garamond" panose="02020404030301010803" pitchFamily="18" charset="0"/>
              </a:rPr>
              <a:t>Furthermore, it has fueled situations where migrants’ rights are neglected and they are not treated as equals by the Chilean society [13].</a:t>
            </a:r>
          </a:p>
        </p:txBody>
      </p:sp>
    </p:spTree>
    <p:extLst>
      <p:ext uri="{BB962C8B-B14F-4D97-AF65-F5344CB8AC3E}">
        <p14:creationId xmlns:p14="http://schemas.microsoft.com/office/powerpoint/2010/main" val="610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40EC-4B6F-059A-928A-F48BB11F52FF}"/>
              </a:ext>
            </a:extLst>
          </p:cNvPr>
          <p:cNvSpPr>
            <a:spLocks noGrp="1"/>
          </p:cNvSpPr>
          <p:nvPr>
            <p:ph type="title"/>
          </p:nvPr>
        </p:nvSpPr>
        <p:spPr/>
        <p:txBody>
          <a:bodyPr/>
          <a:lstStyle/>
          <a:p>
            <a:r>
              <a:rPr lang="en-US" b="1" dirty="0"/>
              <a:t>Causation</a:t>
            </a:r>
          </a:p>
        </p:txBody>
      </p:sp>
      <p:sp>
        <p:nvSpPr>
          <p:cNvPr id="3" name="Content Placeholder 2">
            <a:extLst>
              <a:ext uri="{FF2B5EF4-FFF2-40B4-BE49-F238E27FC236}">
                <a16:creationId xmlns:a16="http://schemas.microsoft.com/office/drawing/2014/main" id="{37B6805D-6D98-8D0B-752B-28B1E9C32599}"/>
              </a:ext>
            </a:extLst>
          </p:cNvPr>
          <p:cNvSpPr>
            <a:spLocks noGrp="1"/>
          </p:cNvSpPr>
          <p:nvPr>
            <p:ph idx="1"/>
          </p:nvPr>
        </p:nvSpPr>
        <p:spPr/>
        <p:txBody>
          <a:bodyPr/>
          <a:lstStyle/>
          <a:p>
            <a:r>
              <a:rPr lang="en-US" dirty="0">
                <a:latin typeface="Garamond" panose="02020404030301010803" pitchFamily="18" charset="0"/>
              </a:rPr>
              <a:t>Reasons for why academics write like this</a:t>
            </a:r>
          </a:p>
          <a:p>
            <a:endParaRPr lang="en-US" dirty="0"/>
          </a:p>
        </p:txBody>
      </p:sp>
    </p:spTree>
    <p:extLst>
      <p:ext uri="{BB962C8B-B14F-4D97-AF65-F5344CB8AC3E}">
        <p14:creationId xmlns:p14="http://schemas.microsoft.com/office/powerpoint/2010/main" val="2910919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FEF66-47D4-AFB1-6136-4CB4B8F4CFA0}"/>
              </a:ext>
            </a:extLst>
          </p:cNvPr>
          <p:cNvSpPr>
            <a:spLocks noGrp="1"/>
          </p:cNvSpPr>
          <p:nvPr>
            <p:ph idx="1"/>
          </p:nvPr>
        </p:nvSpPr>
        <p:spPr>
          <a:xfrm>
            <a:off x="838200" y="1057275"/>
            <a:ext cx="10515600" cy="5553075"/>
          </a:xfrm>
        </p:spPr>
        <p:txBody>
          <a:bodyPr>
            <a:normAutofit fontScale="92500" lnSpcReduction="10000"/>
          </a:bodyPr>
          <a:lstStyle/>
          <a:p>
            <a:r>
              <a:rPr lang="en-US" dirty="0">
                <a:effectLst/>
                <a:latin typeface="Garamond" panose="02020404030301010803" pitchFamily="18" charset="0"/>
                <a:ea typeface="Calibri" panose="020F0502020204030204" pitchFamily="34" charset="0"/>
                <a:cs typeface="Calibri" panose="020F0502020204030204" pitchFamily="34" charset="0"/>
              </a:rPr>
              <a:t>Migration scholars are sometimes called to rarify migration and talk about the uniqueness of their work. </a:t>
            </a:r>
          </a:p>
          <a:p>
            <a:r>
              <a:rPr lang="en-US" dirty="0">
                <a:effectLst/>
                <a:latin typeface="Garamond" panose="02020404030301010803" pitchFamily="18" charset="0"/>
                <a:ea typeface="Calibri" panose="020F0502020204030204" pitchFamily="34" charset="0"/>
                <a:cs typeface="Calibri" panose="020F0502020204030204" pitchFamily="34" charset="0"/>
              </a:rPr>
              <a:t>Research proposals must underline their uniqueness and unprecedented approach. </a:t>
            </a:r>
          </a:p>
          <a:p>
            <a:r>
              <a:rPr lang="en-US" dirty="0">
                <a:effectLst/>
                <a:latin typeface="Garamond" panose="02020404030301010803" pitchFamily="18" charset="0"/>
                <a:ea typeface="Calibri" panose="020F0502020204030204" pitchFamily="34" charset="0"/>
                <a:cs typeface="Calibri" panose="020F0502020204030204" pitchFamily="34" charset="0"/>
              </a:rPr>
              <a:t>In previous decades, migration researchers had to make a case about the importance of migration to be published in generalist disciplinary journals.</a:t>
            </a:r>
          </a:p>
          <a:p>
            <a:r>
              <a:rPr lang="en-US" dirty="0">
                <a:effectLst/>
                <a:latin typeface="Garamond" panose="02020404030301010803" pitchFamily="18" charset="0"/>
                <a:ea typeface="Calibri" panose="020F0502020204030204" pitchFamily="34" charset="0"/>
                <a:cs typeface="Calibri" panose="020F0502020204030204" pitchFamily="34" charset="0"/>
              </a:rPr>
              <a:t>While many academics have journal editors and other academics in mind when they frame their research questions and write introductions, discussions, and conclusions, it is essential to also have in mind a more general public, journalists, and policymakers who may not call on them directly but read their work to inform public policy. </a:t>
            </a:r>
          </a:p>
          <a:p>
            <a:r>
              <a:rPr lang="en-US" b="1" dirty="0">
                <a:effectLst/>
                <a:latin typeface="Garamond" panose="02020404030301010803" pitchFamily="18" charset="0"/>
                <a:ea typeface="Calibri" panose="020F0502020204030204" pitchFamily="34" charset="0"/>
                <a:cs typeface="Calibri" panose="020F0502020204030204" pitchFamily="34" charset="0"/>
              </a:rPr>
              <a:t>It is of the utmost importance to avoid sensationalist frameworks and cliches about supposed refugee crises, record numbers, foreign “invasions,” historical demographic changes, “great replacements,” and other tropes popularized by the right. </a:t>
            </a:r>
            <a:endParaRPr lang="en-US" sz="800" b="1" dirty="0"/>
          </a:p>
        </p:txBody>
      </p:sp>
    </p:spTree>
    <p:extLst>
      <p:ext uri="{BB962C8B-B14F-4D97-AF65-F5344CB8AC3E}">
        <p14:creationId xmlns:p14="http://schemas.microsoft.com/office/powerpoint/2010/main" val="15120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93363-9E0A-A3C7-3DF3-56735D8E2667}"/>
              </a:ext>
            </a:extLst>
          </p:cNvPr>
          <p:cNvSpPr>
            <a:spLocks noGrp="1"/>
          </p:cNvSpPr>
          <p:nvPr>
            <p:ph type="title"/>
          </p:nvPr>
        </p:nvSpPr>
        <p:spPr>
          <a:xfrm>
            <a:off x="581646" y="349664"/>
            <a:ext cx="5845571" cy="1638377"/>
          </a:xfrm>
        </p:spPr>
        <p:txBody>
          <a:bodyPr anchor="b">
            <a:normAutofit/>
          </a:bodyPr>
          <a:lstStyle/>
          <a:p>
            <a:r>
              <a:rPr lang="en-US" sz="4800" dirty="0"/>
              <a:t>Good example</a:t>
            </a:r>
          </a:p>
        </p:txBody>
      </p:sp>
      <p:sp>
        <p:nvSpPr>
          <p:cNvPr id="3" name="Content Placeholder 2">
            <a:extLst>
              <a:ext uri="{FF2B5EF4-FFF2-40B4-BE49-F238E27FC236}">
                <a16:creationId xmlns:a16="http://schemas.microsoft.com/office/drawing/2014/main" id="{ED81C846-FD68-5CBB-4175-348C53B13C56}"/>
              </a:ext>
            </a:extLst>
          </p:cNvPr>
          <p:cNvSpPr>
            <a:spLocks noGrp="1"/>
          </p:cNvSpPr>
          <p:nvPr>
            <p:ph idx="1"/>
          </p:nvPr>
        </p:nvSpPr>
        <p:spPr>
          <a:xfrm>
            <a:off x="587988" y="2620641"/>
            <a:ext cx="5837750" cy="3023702"/>
          </a:xfrm>
        </p:spPr>
        <p:txBody>
          <a:bodyPr anchor="ctr">
            <a:normAutofit/>
          </a:bodyPr>
          <a:lstStyle/>
          <a:p>
            <a:r>
              <a:rPr lang="en-US" sz="2000" dirty="0"/>
              <a:t>Let data speak.</a:t>
            </a:r>
          </a:p>
        </p:txBody>
      </p:sp>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EE2DB1-CA07-D1CF-EF6B-7DAA83A9C704}"/>
              </a:ext>
            </a:extLst>
          </p:cNvPr>
          <p:cNvPicPr>
            <a:picLocks noChangeAspect="1"/>
          </p:cNvPicPr>
          <p:nvPr/>
        </p:nvPicPr>
        <p:blipFill>
          <a:blip r:embed="rId2"/>
          <a:srcRect r="8794" b="-3"/>
          <a:stretch>
            <a:fillRect/>
          </a:stretch>
        </p:blipFill>
        <p:spPr>
          <a:xfrm>
            <a:off x="7421373" y="627954"/>
            <a:ext cx="4235516" cy="5353373"/>
          </a:xfrm>
          <a:prstGeom prst="rect">
            <a:avLst/>
          </a:prstGeom>
        </p:spPr>
      </p:pic>
      <p:sp>
        <p:nvSpPr>
          <p:cNvPr id="18" name="Rectangle 1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191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558A0-0379-CA2D-441B-6A781A265BE9}"/>
              </a:ext>
            </a:extLst>
          </p:cNvPr>
          <p:cNvSpPr>
            <a:spLocks noGrp="1"/>
          </p:cNvSpPr>
          <p:nvPr>
            <p:ph type="title"/>
          </p:nvPr>
        </p:nvSpPr>
        <p:spPr>
          <a:xfrm>
            <a:off x="1153618" y="1239927"/>
            <a:ext cx="4008586" cy="4680583"/>
          </a:xfrm>
        </p:spPr>
        <p:txBody>
          <a:bodyPr anchor="ctr">
            <a:normAutofit/>
          </a:bodyPr>
          <a:lstStyle/>
          <a:p>
            <a:r>
              <a:rPr lang="en-US" sz="5200" dirty="0"/>
              <a:t>Bad way to end article</a:t>
            </a:r>
          </a:p>
        </p:txBody>
      </p:sp>
      <p:sp>
        <p:nvSpPr>
          <p:cNvPr id="3" name="Content Placeholder 2">
            <a:extLst>
              <a:ext uri="{FF2B5EF4-FFF2-40B4-BE49-F238E27FC236}">
                <a16:creationId xmlns:a16="http://schemas.microsoft.com/office/drawing/2014/main" id="{37BC2F09-C4F4-D1A7-ED9A-CECD171FB1B3}"/>
              </a:ext>
            </a:extLst>
          </p:cNvPr>
          <p:cNvSpPr>
            <a:spLocks noGrp="1"/>
          </p:cNvSpPr>
          <p:nvPr>
            <p:ph idx="1"/>
          </p:nvPr>
        </p:nvSpPr>
        <p:spPr>
          <a:xfrm>
            <a:off x="6291923" y="1239927"/>
            <a:ext cx="4971824" cy="4680583"/>
          </a:xfrm>
        </p:spPr>
        <p:txBody>
          <a:bodyPr anchor="ctr">
            <a:normAutofit/>
          </a:bodyPr>
          <a:lstStyle/>
          <a:p>
            <a:pPr>
              <a:buNone/>
            </a:pPr>
            <a:r>
              <a:rPr lang="en-US" sz="1400" dirty="0"/>
              <a:t>It was a glimpse of the delicate balancing act required of governments, said Rafael </a:t>
            </a:r>
            <a:r>
              <a:rPr lang="en-US" sz="1400" dirty="0" err="1"/>
              <a:t>Doménech</a:t>
            </a:r>
            <a:r>
              <a:rPr lang="en-US" sz="1400" dirty="0"/>
              <a:t>, the head of economic analysis at Spain-based bank BBVA.</a:t>
            </a:r>
          </a:p>
          <a:p>
            <a:pPr>
              <a:buNone/>
            </a:pPr>
            <a:r>
              <a:rPr lang="en-US" sz="1400" dirty="0"/>
              <a:t>Spain’s relative openness to migration “is certainly an advantage and it’s an opportunity, but it has to be managed well”, said </a:t>
            </a:r>
            <a:r>
              <a:rPr lang="en-US" sz="1400" dirty="0" err="1"/>
              <a:t>Doménech</a:t>
            </a:r>
            <a:r>
              <a:rPr lang="en-US" sz="1400" dirty="0"/>
              <a:t>. “If not, it can lead to major imbalances and tensions that can turn into social unrest or foment populism,” he said. He cited the </a:t>
            </a:r>
            <a:r>
              <a:rPr lang="en-US" sz="1400" dirty="0">
                <a:hlinkClick r:id="rId2"/>
              </a:rPr>
              <a:t>country’s housing crisis</a:t>
            </a:r>
            <a:r>
              <a:rPr lang="en-US" sz="1400" dirty="0"/>
              <a:t> as a potential flashpoint.</a:t>
            </a:r>
          </a:p>
          <a:p>
            <a:pPr>
              <a:buNone/>
            </a:pPr>
            <a:r>
              <a:rPr lang="en-US" sz="1400" dirty="0"/>
              <a:t>He cautioned that it was too soon to draw any sweeping lessons from Spain, a country where migrants had gone from making up less than 2% of the population in 1998, to more than 15% in two decades. “It remains to be seen how this will play out,” said </a:t>
            </a:r>
            <a:r>
              <a:rPr lang="en-US" sz="1400" dirty="0" err="1"/>
              <a:t>Doménech</a:t>
            </a:r>
            <a:r>
              <a:rPr lang="en-US" sz="1400" dirty="0"/>
              <a:t>, who pointed to countries such as Denmark, where the far right had successfully turned migration into a </a:t>
            </a:r>
            <a:r>
              <a:rPr lang="en-US" sz="1400" dirty="0" err="1"/>
              <a:t>polarising</a:t>
            </a:r>
            <a:r>
              <a:rPr lang="en-US" sz="1400" dirty="0"/>
              <a:t> talking point </a:t>
            </a:r>
            <a:r>
              <a:rPr lang="en-US" sz="1400" dirty="0">
                <a:hlinkClick r:id="rId3"/>
              </a:rPr>
              <a:t>after years of relative openness</a:t>
            </a:r>
            <a:r>
              <a:rPr lang="en-US" sz="1400" dirty="0"/>
              <a:t>.</a:t>
            </a:r>
          </a:p>
          <a:p>
            <a:r>
              <a:rPr lang="en-US" sz="1400" dirty="0"/>
              <a:t>“I think we’re just getting started here,” he said. “It would be good to have this conversation in five or 10 years from now, so that we can evaluate how well Spain has done.”</a:t>
            </a:r>
          </a:p>
          <a:p>
            <a:endParaRPr lang="en-US" sz="2000" dirty="0"/>
          </a:p>
        </p:txBody>
      </p:sp>
      <p:sp>
        <p:nvSpPr>
          <p:cNvPr id="5" name="TextBox 4">
            <a:extLst>
              <a:ext uri="{FF2B5EF4-FFF2-40B4-BE49-F238E27FC236}">
                <a16:creationId xmlns:a16="http://schemas.microsoft.com/office/drawing/2014/main" id="{54BEFC87-B393-3071-B340-B335A4E5FFF7}"/>
              </a:ext>
            </a:extLst>
          </p:cNvPr>
          <p:cNvSpPr txBox="1"/>
          <p:nvPr/>
        </p:nvSpPr>
        <p:spPr>
          <a:xfrm>
            <a:off x="1966202" y="5844563"/>
            <a:ext cx="11042866" cy="307777"/>
          </a:xfrm>
          <a:prstGeom prst="rect">
            <a:avLst/>
          </a:prstGeom>
          <a:noFill/>
        </p:spPr>
        <p:txBody>
          <a:bodyPr wrap="square">
            <a:spAutoFit/>
          </a:bodyPr>
          <a:lstStyle/>
          <a:p>
            <a:r>
              <a:rPr lang="en-US" sz="1400" dirty="0"/>
              <a:t>https://www.theguardian.com/world/2025/feb/18/how-spains-radically-different-approach-to-migration-helped-its-economy-soar</a:t>
            </a:r>
          </a:p>
        </p:txBody>
      </p:sp>
    </p:spTree>
    <p:extLst>
      <p:ext uri="{BB962C8B-B14F-4D97-AF65-F5344CB8AC3E}">
        <p14:creationId xmlns:p14="http://schemas.microsoft.com/office/powerpoint/2010/main" val="56900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FC7DC1-8253-CD44-7D51-6F297043B46A}"/>
              </a:ext>
            </a:extLst>
          </p:cNvPr>
          <p:cNvSpPr>
            <a:spLocks noGrp="1"/>
          </p:cNvSpPr>
          <p:nvPr>
            <p:ph type="title"/>
          </p:nvPr>
        </p:nvSpPr>
        <p:spPr>
          <a:xfrm>
            <a:off x="6096000" y="5532437"/>
            <a:ext cx="4930588" cy="1325563"/>
          </a:xfrm>
        </p:spPr>
        <p:txBody>
          <a:bodyPr>
            <a:noAutofit/>
          </a:bodyPr>
          <a:lstStyle/>
          <a:p>
            <a:r>
              <a:rPr lang="en-US" sz="1400" dirty="0">
                <a:hlinkClick r:id="rId2"/>
              </a:rPr>
              <a:t>https://www.prospectmagazine.co.uk/politics/policy/immigration/69229/immigration-myths-are-everywhere</a:t>
            </a:r>
            <a:br>
              <a:rPr lang="en-US" sz="1200" dirty="0"/>
            </a:br>
            <a:endParaRPr lang="en-US" sz="1200" dirty="0"/>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creenshot of a social media post&#10;&#10;AI-generated content may be incorrect.">
            <a:extLst>
              <a:ext uri="{FF2B5EF4-FFF2-40B4-BE49-F238E27FC236}">
                <a16:creationId xmlns:a16="http://schemas.microsoft.com/office/drawing/2014/main" id="{4D5BE03D-69E0-8ADD-93E0-474E04CEBACF}"/>
              </a:ext>
            </a:extLst>
          </p:cNvPr>
          <p:cNvPicPr>
            <a:picLocks noChangeAspect="1"/>
          </p:cNvPicPr>
          <p:nvPr/>
        </p:nvPicPr>
        <p:blipFill>
          <a:blip r:embed="rId3"/>
          <a:stretch>
            <a:fillRect/>
          </a:stretch>
        </p:blipFill>
        <p:spPr>
          <a:xfrm>
            <a:off x="768948" y="511293"/>
            <a:ext cx="46458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D9B89FA-C9CB-CCEF-8FA3-45B7D2763D1E}"/>
              </a:ext>
            </a:extLst>
          </p:cNvPr>
          <p:cNvSpPr>
            <a:spLocks noGrp="1"/>
          </p:cNvSpPr>
          <p:nvPr>
            <p:ph idx="1"/>
          </p:nvPr>
        </p:nvSpPr>
        <p:spPr>
          <a:xfrm>
            <a:off x="5894962" y="1984443"/>
            <a:ext cx="5458838" cy="4192520"/>
          </a:xfrm>
        </p:spPr>
        <p:txBody>
          <a:bodyPr>
            <a:normAutofit/>
          </a:bodyPr>
          <a:lstStyle/>
          <a:p>
            <a:r>
              <a:rPr lang="en-US" dirty="0"/>
              <a:t>"The playbook is simple, flood the zone with a mixture of lies, half-truths, misleading claims &amp; statistics taken out of context. [Some journalists] fall into the trap of “balancing” facts or evidence against opinion...giving equal credence to facts &amp; fiction, or to genuine researchers &amp; charlatans"</a:t>
            </a:r>
          </a:p>
        </p:txBody>
      </p:sp>
    </p:spTree>
    <p:extLst>
      <p:ext uri="{BB962C8B-B14F-4D97-AF65-F5344CB8AC3E}">
        <p14:creationId xmlns:p14="http://schemas.microsoft.com/office/powerpoint/2010/main" val="362614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7F1D4-5672-E43F-4469-DC924605E6AD}"/>
              </a:ext>
            </a:extLst>
          </p:cNvPr>
          <p:cNvSpPr>
            <a:spLocks noGrp="1"/>
          </p:cNvSpPr>
          <p:nvPr>
            <p:ph type="title"/>
          </p:nvPr>
        </p:nvSpPr>
        <p:spPr>
          <a:xfrm>
            <a:off x="589560" y="856180"/>
            <a:ext cx="4560584" cy="1128068"/>
          </a:xfrm>
        </p:spPr>
        <p:txBody>
          <a:bodyPr anchor="ctr">
            <a:normAutofit/>
          </a:bodyPr>
          <a:lstStyle/>
          <a:p>
            <a:r>
              <a:rPr lang="en-US" sz="4000" b="1" dirty="0"/>
              <a:t>Anti-immigrant lobby</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BAF7C1-8B73-A3EC-61B4-2A097EC6641D}"/>
              </a:ext>
            </a:extLst>
          </p:cNvPr>
          <p:cNvSpPr>
            <a:spLocks noGrp="1"/>
          </p:cNvSpPr>
          <p:nvPr>
            <p:ph idx="1"/>
          </p:nvPr>
        </p:nvSpPr>
        <p:spPr>
          <a:xfrm>
            <a:off x="590719" y="2330505"/>
            <a:ext cx="4559425" cy="3979585"/>
          </a:xfrm>
        </p:spPr>
        <p:txBody>
          <a:bodyPr anchor="ctr">
            <a:normAutofit/>
          </a:bodyPr>
          <a:lstStyle/>
          <a:p>
            <a:r>
              <a:rPr lang="en-US" sz="2400" dirty="0"/>
              <a:t>“When far-right pundits push the anti-immigrant “great replacement theory,” they’re using a playbook created decades ago by environmentalist &amp; white nationalist John Tanton and still promoted by groups he founded like the Center for Immigration Studies” by </a:t>
            </a:r>
            <a:r>
              <a:rPr lang="en-US" sz="2400" dirty="0">
                <a:hlinkClick r:id="rId2"/>
              </a:rPr>
              <a:t>Abrahm Lustgarten</a:t>
            </a:r>
            <a:r>
              <a:rPr lang="en-US" sz="2400" dirty="0"/>
              <a:t> </a:t>
            </a:r>
            <a:endParaRPr lang="en-US" sz="36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AI-generated content may be incorrect.">
            <a:extLst>
              <a:ext uri="{FF2B5EF4-FFF2-40B4-BE49-F238E27FC236}">
                <a16:creationId xmlns:a16="http://schemas.microsoft.com/office/drawing/2014/main" id="{91B83E37-43FE-0FA1-6685-2DF72589ED97}"/>
              </a:ext>
            </a:extLst>
          </p:cNvPr>
          <p:cNvPicPr>
            <a:picLocks noChangeAspect="1"/>
          </p:cNvPicPr>
          <p:nvPr/>
        </p:nvPicPr>
        <p:blipFill>
          <a:blip r:embed="rId3"/>
          <a:srcRect t="6768" b="5018"/>
          <a:stretch>
            <a:fillRect/>
          </a:stretch>
        </p:blipFill>
        <p:spPr>
          <a:xfrm>
            <a:off x="5977788" y="799352"/>
            <a:ext cx="5425410" cy="5259296"/>
          </a:xfrm>
          <a:prstGeom prst="rect">
            <a:avLst/>
          </a:prstGeom>
        </p:spPr>
      </p:pic>
      <p:sp>
        <p:nvSpPr>
          <p:cNvPr id="7" name="TextBox 6">
            <a:extLst>
              <a:ext uri="{FF2B5EF4-FFF2-40B4-BE49-F238E27FC236}">
                <a16:creationId xmlns:a16="http://schemas.microsoft.com/office/drawing/2014/main" id="{A44B46FF-7575-EA15-22C3-4389E121D812}"/>
              </a:ext>
            </a:extLst>
          </p:cNvPr>
          <p:cNvSpPr txBox="1"/>
          <p:nvPr/>
        </p:nvSpPr>
        <p:spPr>
          <a:xfrm>
            <a:off x="777221" y="6131517"/>
            <a:ext cx="5605650" cy="584775"/>
          </a:xfrm>
          <a:prstGeom prst="rect">
            <a:avLst/>
          </a:prstGeom>
          <a:noFill/>
        </p:spPr>
        <p:txBody>
          <a:bodyPr wrap="square">
            <a:spAutoFit/>
          </a:bodyPr>
          <a:lstStyle/>
          <a:p>
            <a:r>
              <a:rPr lang="en-US" sz="1600" dirty="0">
                <a:hlinkClick r:id="rId4"/>
              </a:rPr>
              <a:t>https://www.propublica.org/article/john-tanton-far-right-extremism-environmentalism-climate-change</a:t>
            </a:r>
            <a:endParaRPr lang="en-US" sz="1600" dirty="0"/>
          </a:p>
        </p:txBody>
      </p:sp>
    </p:spTree>
    <p:extLst>
      <p:ext uri="{BB962C8B-B14F-4D97-AF65-F5344CB8AC3E}">
        <p14:creationId xmlns:p14="http://schemas.microsoft.com/office/powerpoint/2010/main" val="373103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4AE5223-33A4-45E0-A6CA-05894F09E802}"/>
              </a:ext>
            </a:extLst>
          </p:cNvPr>
          <p:cNvSpPr>
            <a:spLocks noGrp="1"/>
          </p:cNvSpPr>
          <p:nvPr>
            <p:ph type="title" idx="4294967295"/>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100" b="1" kern="1200" cap="all" spc="200" baseline="0">
                <a:solidFill>
                  <a:srgbClr val="FFFFFF"/>
                </a:solidFill>
                <a:latin typeface="+mj-lt"/>
                <a:ea typeface="+mj-ea"/>
                <a:cs typeface="+mj-cs"/>
              </a:rPr>
              <a:t>Data Collection</a:t>
            </a:r>
          </a:p>
        </p:txBody>
      </p:sp>
      <p:sp>
        <p:nvSpPr>
          <p:cNvPr id="3" name="Content Placeholder 2">
            <a:extLst>
              <a:ext uri="{FF2B5EF4-FFF2-40B4-BE49-F238E27FC236}">
                <a16:creationId xmlns:a16="http://schemas.microsoft.com/office/drawing/2014/main" id="{C559730C-A9D5-4F55-B2F5-33073FC289CF}"/>
              </a:ext>
            </a:extLst>
          </p:cNvPr>
          <p:cNvSpPr>
            <a:spLocks noGrp="1"/>
          </p:cNvSpPr>
          <p:nvPr>
            <p:ph idx="4294967295"/>
          </p:nvPr>
        </p:nvSpPr>
        <p:spPr>
          <a:xfrm>
            <a:off x="5591694" y="752475"/>
            <a:ext cx="5590655" cy="5343525"/>
          </a:xfrm>
        </p:spPr>
        <p:txBody>
          <a:bodyPr vert="horz" lIns="91440" tIns="45720" rIns="91440" bIns="45720" rtlCol="0" anchor="ctr">
            <a:normAutofit fontScale="92500"/>
          </a:bodyPr>
          <a:lstStyle/>
          <a:p>
            <a:pPr>
              <a:lnSpc>
                <a:spcPct val="90000"/>
              </a:lnSpc>
            </a:pPr>
            <a:r>
              <a:rPr lang="en-US" sz="2200" dirty="0"/>
              <a:t>We carried out </a:t>
            </a:r>
            <a:r>
              <a:rPr lang="en-US" sz="2200" b="1" dirty="0"/>
              <a:t>122 </a:t>
            </a:r>
            <a:r>
              <a:rPr lang="en-US" sz="2200" dirty="0"/>
              <a:t>interviews in total.</a:t>
            </a:r>
          </a:p>
          <a:p>
            <a:pPr>
              <a:lnSpc>
                <a:spcPct val="90000"/>
              </a:lnSpc>
            </a:pPr>
            <a:r>
              <a:rPr lang="en-US" sz="2200" dirty="0"/>
              <a:t>Household Interviews</a:t>
            </a:r>
          </a:p>
          <a:p>
            <a:pPr lvl="1">
              <a:lnSpc>
                <a:spcPct val="90000"/>
              </a:lnSpc>
            </a:pPr>
            <a:r>
              <a:rPr lang="en-US" sz="2200" dirty="0"/>
              <a:t>Immigrant youth (n = 58)</a:t>
            </a:r>
          </a:p>
          <a:p>
            <a:pPr lvl="1">
              <a:lnSpc>
                <a:spcPct val="90000"/>
              </a:lnSpc>
            </a:pPr>
            <a:r>
              <a:rPr lang="en-US" sz="2200" dirty="0"/>
              <a:t>Sponsors (n = 41)</a:t>
            </a:r>
          </a:p>
          <a:p>
            <a:pPr>
              <a:lnSpc>
                <a:spcPct val="90000"/>
              </a:lnSpc>
            </a:pPr>
            <a:r>
              <a:rPr lang="en-US" sz="2200" dirty="0"/>
              <a:t>School System, Local Government, and NGO Staff Interviews (n = 23)</a:t>
            </a:r>
          </a:p>
          <a:p>
            <a:pPr>
              <a:lnSpc>
                <a:spcPct val="90000"/>
              </a:lnSpc>
            </a:pPr>
            <a:r>
              <a:rPr lang="en-US" sz="2200" dirty="0"/>
              <a:t>Immigrant children are a hard-to-reach population. </a:t>
            </a:r>
          </a:p>
          <a:p>
            <a:pPr>
              <a:lnSpc>
                <a:spcPct val="90000"/>
              </a:lnSpc>
            </a:pPr>
            <a:r>
              <a:rPr lang="en-US" sz="2200" dirty="0"/>
              <a:t>Recruitment through service providers, non-profits, schools, lawyers. </a:t>
            </a:r>
          </a:p>
          <a:p>
            <a:pPr>
              <a:lnSpc>
                <a:spcPct val="90000"/>
              </a:lnSpc>
            </a:pPr>
            <a:r>
              <a:rPr lang="en-US" sz="2200" dirty="0"/>
              <a:t>Locations</a:t>
            </a:r>
          </a:p>
          <a:p>
            <a:pPr lvl="1">
              <a:lnSpc>
                <a:spcPct val="90000"/>
              </a:lnSpc>
            </a:pPr>
            <a:r>
              <a:rPr lang="en-US" sz="2200" dirty="0"/>
              <a:t>DC</a:t>
            </a:r>
          </a:p>
          <a:p>
            <a:pPr lvl="1">
              <a:lnSpc>
                <a:spcPct val="90000"/>
              </a:lnSpc>
            </a:pPr>
            <a:r>
              <a:rPr lang="en-US" sz="2200" dirty="0"/>
              <a:t>Maryland (Montgomery and Prince George’s Counties) </a:t>
            </a:r>
          </a:p>
          <a:p>
            <a:pPr lvl="1">
              <a:lnSpc>
                <a:spcPct val="90000"/>
              </a:lnSpc>
            </a:pPr>
            <a:r>
              <a:rPr lang="en-US" sz="2200" dirty="0"/>
              <a:t>Virginia (Fairfax County)</a:t>
            </a:r>
          </a:p>
          <a:p>
            <a:pPr lvl="1">
              <a:lnSpc>
                <a:spcPct val="90000"/>
              </a:lnSpc>
            </a:pPr>
            <a:endParaRPr lang="en-US" sz="1700" dirty="0"/>
          </a:p>
        </p:txBody>
      </p:sp>
    </p:spTree>
    <p:extLst>
      <p:ext uri="{BB962C8B-B14F-4D97-AF65-F5344CB8AC3E}">
        <p14:creationId xmlns:p14="http://schemas.microsoft.com/office/powerpoint/2010/main" val="3404792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6115B-0125-E0B1-1919-B3F513D58BC9}"/>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b="1"/>
              <a:t>Some takeaways from the chapter</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F88FFD-AD5C-C716-BCA8-51E1623645A5}"/>
              </a:ext>
            </a:extLst>
          </p:cNvPr>
          <p:cNvPicPr>
            <a:picLocks noChangeAspect="1"/>
          </p:cNvPicPr>
          <p:nvPr/>
        </p:nvPicPr>
        <p:blipFill>
          <a:blip r:embed="rId2"/>
          <a:stretch>
            <a:fillRect/>
          </a:stretch>
        </p:blipFill>
        <p:spPr>
          <a:xfrm>
            <a:off x="7415187" y="784036"/>
            <a:ext cx="3626476" cy="5473931"/>
          </a:xfrm>
          <a:prstGeom prst="rect">
            <a:avLst/>
          </a:prstGeom>
        </p:spPr>
      </p:pic>
      <p:pic>
        <p:nvPicPr>
          <p:cNvPr id="5" name="Picture 4">
            <a:extLst>
              <a:ext uri="{FF2B5EF4-FFF2-40B4-BE49-F238E27FC236}">
                <a16:creationId xmlns:a16="http://schemas.microsoft.com/office/drawing/2014/main" id="{8CAB6784-FD0D-6508-FD36-D89D078535BF}"/>
              </a:ext>
            </a:extLst>
          </p:cNvPr>
          <p:cNvPicPr>
            <a:picLocks noChangeAspect="1"/>
          </p:cNvPicPr>
          <p:nvPr/>
        </p:nvPicPr>
        <p:blipFill>
          <a:blip r:embed="rId3"/>
          <a:stretch>
            <a:fillRect/>
          </a:stretch>
        </p:blipFill>
        <p:spPr>
          <a:xfrm>
            <a:off x="3879414" y="784035"/>
            <a:ext cx="3626476" cy="5352734"/>
          </a:xfrm>
          <a:prstGeom prst="rect">
            <a:avLst/>
          </a:prstGeom>
        </p:spPr>
      </p:pic>
    </p:spTree>
    <p:extLst>
      <p:ext uri="{BB962C8B-B14F-4D97-AF65-F5344CB8AC3E}">
        <p14:creationId xmlns:p14="http://schemas.microsoft.com/office/powerpoint/2010/main" val="2512762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B1D4CA-6F71-DC40-FF31-ADD85785FF03}"/>
              </a:ext>
            </a:extLst>
          </p:cNvPr>
          <p:cNvSpPr>
            <a:spLocks noGrp="1"/>
          </p:cNvSpPr>
          <p:nvPr>
            <p:ph idx="1"/>
          </p:nvPr>
        </p:nvSpPr>
        <p:spPr>
          <a:xfrm>
            <a:off x="838200" y="1162050"/>
            <a:ext cx="10515600" cy="5045075"/>
          </a:xfrm>
        </p:spPr>
        <p:txBody>
          <a:bodyPr>
            <a:normAutofit fontScale="25000" lnSpcReduction="20000"/>
          </a:bodyPr>
          <a:lstStyle/>
          <a:p>
            <a:pPr marL="0" indent="0">
              <a:buNone/>
            </a:pPr>
            <a:r>
              <a:rPr lang="en-US" sz="9600" dirty="0">
                <a:latin typeface="Garamond" panose="02020404030301010803" pitchFamily="18" charset="0"/>
              </a:rPr>
              <a:t>•	</a:t>
            </a:r>
            <a:r>
              <a:rPr lang="en-US" sz="11200" b="1" dirty="0">
                <a:latin typeface="Garamond" panose="02020404030301010803" pitchFamily="18" charset="0"/>
              </a:rPr>
              <a:t>Do not start a paper with a description of the size of the immigration, minority, or religious population. </a:t>
            </a:r>
            <a:r>
              <a:rPr lang="en-US" sz="11200" dirty="0">
                <a:latin typeface="Garamond" panose="02020404030301010803" pitchFamily="18" charset="0"/>
              </a:rPr>
              <a:t>Neither with possible growth in the future, these things are contingent, and research on any population is important no matter how small.</a:t>
            </a:r>
          </a:p>
          <a:p>
            <a:pPr marL="0" indent="0">
              <a:buNone/>
            </a:pPr>
            <a:r>
              <a:rPr lang="en-US" sz="11200" dirty="0">
                <a:latin typeface="Garamond" panose="02020404030301010803" pitchFamily="18" charset="0"/>
              </a:rPr>
              <a:t>•	</a:t>
            </a:r>
            <a:r>
              <a:rPr lang="en-US" sz="11200" b="1" dirty="0">
                <a:latin typeface="Garamond" panose="02020404030301010803" pitchFamily="18" charset="0"/>
              </a:rPr>
              <a:t>Do not speak about “record numbers” </a:t>
            </a:r>
            <a:r>
              <a:rPr lang="en-US" sz="11200" dirty="0">
                <a:latin typeface="Garamond" panose="02020404030301010803" pitchFamily="18" charset="0"/>
              </a:rPr>
              <a:t>of migrants or asylum seekers. When discussing immigrant absolute numbers, also include their percentage out of the total population of a place and, if possible, how that compares to other times in the last 150 years. What will transpire is a certain continuity in inflows amidst changes in national origins. Citizens may be observing new people in public places, but immigration is not a new phenomenon.</a:t>
            </a:r>
          </a:p>
          <a:p>
            <a:pPr marL="0" indent="0">
              <a:buNone/>
            </a:pPr>
            <a:r>
              <a:rPr lang="en-US" sz="11200" dirty="0">
                <a:latin typeface="Garamond" panose="02020404030301010803" pitchFamily="18" charset="0"/>
              </a:rPr>
              <a:t>•</a:t>
            </a:r>
            <a:r>
              <a:rPr lang="en-US" sz="11200" b="1" dirty="0">
                <a:latin typeface="Garamond" panose="02020404030301010803" pitchFamily="18" charset="0"/>
              </a:rPr>
              <a:t>Avoid the use of the term “era” or in times of “_____.” </a:t>
            </a:r>
            <a:r>
              <a:rPr lang="en-US" sz="11200" dirty="0">
                <a:latin typeface="Garamond" panose="02020404030301010803" pitchFamily="18" charset="0"/>
              </a:rPr>
              <a:t>Eras come from geology and mean something much different and long-term than how social scientists have been using the term in recent years. Avoid this in the title. If you insist on using this terminology, then you should specify when this “time” or “era” began and when it ended or what would make it change into a new era.</a:t>
            </a:r>
          </a:p>
        </p:txBody>
      </p:sp>
    </p:spTree>
    <p:extLst>
      <p:ext uri="{BB962C8B-B14F-4D97-AF65-F5344CB8AC3E}">
        <p14:creationId xmlns:p14="http://schemas.microsoft.com/office/powerpoint/2010/main" val="327108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8CDD-A175-180F-57E9-7A15808046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4E8B69-F78C-C932-10C3-995F42EB6A86}"/>
              </a:ext>
            </a:extLst>
          </p:cNvPr>
          <p:cNvSpPr>
            <a:spLocks noGrp="1"/>
          </p:cNvSpPr>
          <p:nvPr>
            <p:ph idx="1"/>
          </p:nvPr>
        </p:nvSpPr>
        <p:spPr/>
        <p:txBody>
          <a:bodyPr>
            <a:normAutofit/>
          </a:bodyPr>
          <a:lstStyle/>
          <a:p>
            <a:r>
              <a:rPr lang="en-US" sz="2800" b="1" dirty="0">
                <a:latin typeface="Garamond" panose="02020404030301010803" pitchFamily="18" charset="0"/>
              </a:rPr>
              <a:t>Do not use the term “nation,” </a:t>
            </a:r>
            <a:r>
              <a:rPr lang="en-US" sz="2800" dirty="0">
                <a:latin typeface="Garamond" panose="02020404030301010803" pitchFamily="18" charset="0"/>
              </a:rPr>
              <a:t>which denotes a supposed shared racial and cultural origin. Instead, use country, state or even better, the name of a specific territory and city, or metropolitan area. </a:t>
            </a:r>
            <a:r>
              <a:rPr lang="en-US" dirty="0">
                <a:latin typeface="Garamond" panose="02020404030301010803" pitchFamily="18" charset="0"/>
              </a:rPr>
              <a:t>It does not need to coincide with political and administrative borders.</a:t>
            </a:r>
            <a:endParaRPr lang="en-US" sz="2800" dirty="0">
              <a:latin typeface="Garamond" panose="02020404030301010803" pitchFamily="18" charset="0"/>
            </a:endParaRPr>
          </a:p>
          <a:p>
            <a:r>
              <a:rPr lang="en-US" sz="2800" dirty="0">
                <a:latin typeface="Garamond" panose="02020404030301010803" pitchFamily="18" charset="0"/>
              </a:rPr>
              <a:t>Employ the running definition of a citizen as that of any person living in a city rather than a state-sanctioned dweller. </a:t>
            </a:r>
          </a:p>
          <a:p>
            <a:r>
              <a:rPr lang="en-US" dirty="0">
                <a:latin typeface="Garamond" panose="02020404030301010803" pitchFamily="18" charset="0"/>
              </a:rPr>
              <a:t>There is </a:t>
            </a:r>
            <a:r>
              <a:rPr lang="en-US" b="1" dirty="0">
                <a:latin typeface="Garamond" panose="02020404030301010803" pitchFamily="18" charset="0"/>
              </a:rPr>
              <a:t>no need to connect international migration to globalization, new communication technologies, or new forms of transportation</a:t>
            </a:r>
            <a:r>
              <a:rPr lang="en-US" dirty="0">
                <a:latin typeface="Garamond" panose="02020404030301010803" pitchFamily="18" charset="0"/>
              </a:rPr>
              <a:t>. These are tired and anachronistic statements that have become unquestioned truisms. </a:t>
            </a:r>
          </a:p>
        </p:txBody>
      </p:sp>
    </p:spTree>
    <p:extLst>
      <p:ext uri="{BB962C8B-B14F-4D97-AF65-F5344CB8AC3E}">
        <p14:creationId xmlns:p14="http://schemas.microsoft.com/office/powerpoint/2010/main" val="35873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2226-590B-D2E4-12B8-1007897900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4A5C4F-235B-74AA-A06B-A9528C5EC863}"/>
              </a:ext>
            </a:extLst>
          </p:cNvPr>
          <p:cNvSpPr>
            <a:spLocks noGrp="1"/>
          </p:cNvSpPr>
          <p:nvPr>
            <p:ph idx="1"/>
          </p:nvPr>
        </p:nvSpPr>
        <p:spPr/>
        <p:txBody>
          <a:bodyPr/>
          <a:lstStyle/>
          <a:p>
            <a:r>
              <a:rPr lang="en-US" dirty="0">
                <a:latin typeface="Garamond" panose="02020404030301010803" pitchFamily="18" charset="0"/>
              </a:rPr>
              <a:t>Similarly, transnationalism and remittances in themselves should not be the basis for new empirical research and case studies. Remittances are not new, and while they may aggregate into very large amounts, they most often represent a portion of personal income used to cover family expenses, in this case, when close family members live in other countries. Here what should stand out is not that parents provide for their children but what Jenks and I call “structural family separation,” i.e. in current working-class immigration regimes treat immigrants as individual workers rather than as family members. </a:t>
            </a:r>
          </a:p>
          <a:p>
            <a:endParaRPr lang="en-US" dirty="0"/>
          </a:p>
        </p:txBody>
      </p:sp>
    </p:spTree>
    <p:extLst>
      <p:ext uri="{BB962C8B-B14F-4D97-AF65-F5344CB8AC3E}">
        <p14:creationId xmlns:p14="http://schemas.microsoft.com/office/powerpoint/2010/main" val="150047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D9F5C2-66BF-FD80-518A-E0F3F6B56D9B}"/>
              </a:ext>
            </a:extLst>
          </p:cNvPr>
          <p:cNvSpPr>
            <a:spLocks noGrp="1"/>
          </p:cNvSpPr>
          <p:nvPr>
            <p:ph idx="1"/>
          </p:nvPr>
        </p:nvSpPr>
        <p:spPr>
          <a:xfrm>
            <a:off x="691060" y="2381665"/>
            <a:ext cx="6002110" cy="3729034"/>
          </a:xfrm>
        </p:spPr>
        <p:txBody>
          <a:bodyPr>
            <a:normAutofit/>
          </a:bodyPr>
          <a:lstStyle/>
          <a:p>
            <a:r>
              <a:rPr lang="en-US" dirty="0">
                <a:latin typeface="Garamond" panose="02020404030301010803" pitchFamily="18" charset="0"/>
              </a:rPr>
              <a:t>Similarly, in the twentieth century, </a:t>
            </a:r>
            <a:r>
              <a:rPr lang="en-US" b="1" dirty="0">
                <a:latin typeface="Garamond" panose="02020404030301010803" pitchFamily="18" charset="0"/>
              </a:rPr>
              <a:t>we should no longer talk about assimilation </a:t>
            </a:r>
            <a:r>
              <a:rPr lang="en-US" dirty="0">
                <a:latin typeface="Garamond" panose="02020404030301010803" pitchFamily="18" charset="0"/>
              </a:rPr>
              <a:t>(forced homogeneity at the expense of cultural diversity) but instead about all residents of a place feeling a similar sense of </a:t>
            </a:r>
            <a:r>
              <a:rPr lang="en-US" b="1" dirty="0">
                <a:latin typeface="Garamond" panose="02020404030301010803" pitchFamily="18" charset="0"/>
              </a:rPr>
              <a:t>belonging in an intercultural context</a:t>
            </a:r>
            <a:r>
              <a:rPr lang="en-US" dirty="0">
                <a:latin typeface="Garamond" panose="02020404030301010803" pitchFamily="18" charset="0"/>
              </a:rPr>
              <a:t>. </a:t>
            </a:r>
          </a:p>
          <a:p>
            <a:endParaRPr lang="en-US" sz="2000" dirty="0"/>
          </a:p>
        </p:txBody>
      </p:sp>
      <p:pic>
        <p:nvPicPr>
          <p:cNvPr id="4" name="Picture 3">
            <a:extLst>
              <a:ext uri="{FF2B5EF4-FFF2-40B4-BE49-F238E27FC236}">
                <a16:creationId xmlns:a16="http://schemas.microsoft.com/office/drawing/2014/main" id="{3136F1AB-84E6-68E2-B47D-6E2AEDB6D446}"/>
              </a:ext>
            </a:extLst>
          </p:cNvPr>
          <p:cNvPicPr>
            <a:picLocks noChangeAspect="1"/>
          </p:cNvPicPr>
          <p:nvPr/>
        </p:nvPicPr>
        <p:blipFill rotWithShape="1">
          <a:blip r:embed="rId2"/>
          <a:srcRect r="1" b="8311"/>
          <a:stretch/>
        </p:blipFill>
        <p:spPr>
          <a:xfrm>
            <a:off x="7196391" y="0"/>
            <a:ext cx="4992560" cy="6857990"/>
          </a:xfrm>
          <a:prstGeom prst="rect">
            <a:avLst/>
          </a:prstGeom>
          <a:effectLst/>
        </p:spPr>
      </p:pic>
      <p:sp>
        <p:nvSpPr>
          <p:cNvPr id="2" name="Rectangle 1">
            <a:extLst>
              <a:ext uri="{FF2B5EF4-FFF2-40B4-BE49-F238E27FC236}">
                <a16:creationId xmlns:a16="http://schemas.microsoft.com/office/drawing/2014/main" id="{2A683E90-B5CF-268A-1D8B-125D67FA0E18}"/>
              </a:ext>
            </a:extLst>
          </p:cNvPr>
          <p:cNvSpPr/>
          <p:nvPr/>
        </p:nvSpPr>
        <p:spPr>
          <a:xfrm>
            <a:off x="0" y="6110699"/>
            <a:ext cx="7199499" cy="77096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766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CB01-A07E-55C0-34F2-9785FC5B4CAD}"/>
              </a:ext>
            </a:extLst>
          </p:cNvPr>
          <p:cNvSpPr>
            <a:spLocks noGrp="1"/>
          </p:cNvSpPr>
          <p:nvPr>
            <p:ph type="title"/>
          </p:nvPr>
        </p:nvSpPr>
        <p:spPr/>
        <p:txBody>
          <a:bodyPr/>
          <a:lstStyle/>
          <a:p>
            <a:r>
              <a:rPr lang="en-US" dirty="0"/>
              <a:t>Apolitical?</a:t>
            </a:r>
          </a:p>
        </p:txBody>
      </p:sp>
      <p:sp>
        <p:nvSpPr>
          <p:cNvPr id="3" name="Content Placeholder 2">
            <a:extLst>
              <a:ext uri="{FF2B5EF4-FFF2-40B4-BE49-F238E27FC236}">
                <a16:creationId xmlns:a16="http://schemas.microsoft.com/office/drawing/2014/main" id="{A12BD694-BD24-5F16-A2B6-C775DDBFC88E}"/>
              </a:ext>
            </a:extLst>
          </p:cNvPr>
          <p:cNvSpPr>
            <a:spLocks noGrp="1"/>
          </p:cNvSpPr>
          <p:nvPr>
            <p:ph idx="1"/>
          </p:nvPr>
        </p:nvSpPr>
        <p:spPr/>
        <p:txBody>
          <a:bodyPr/>
          <a:lstStyle/>
          <a:p>
            <a:r>
              <a:rPr lang="en-US" dirty="0">
                <a:latin typeface="Garamond" panose="02020404030301010803" pitchFamily="18" charset="0"/>
              </a:rPr>
              <a:t>Research that assumes or has as its goal a world without refugees, asylum seekers, or undocumented migrants, or one where every move must be sanctioned and pre-approved by origin, transit, and destination states should say that and justify why that should be the case in reality. The opposite has been the case for a long time.</a:t>
            </a:r>
          </a:p>
          <a:p>
            <a:endParaRPr lang="en-US" dirty="0"/>
          </a:p>
        </p:txBody>
      </p:sp>
    </p:spTree>
    <p:extLst>
      <p:ext uri="{BB962C8B-B14F-4D97-AF65-F5344CB8AC3E}">
        <p14:creationId xmlns:p14="http://schemas.microsoft.com/office/powerpoint/2010/main" val="3863034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F715-9A38-9889-945A-C06E3D141C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52BE7E-CDA5-F56F-FB97-CD725A3C33FD}"/>
              </a:ext>
            </a:extLst>
          </p:cNvPr>
          <p:cNvSpPr>
            <a:spLocks noGrp="1"/>
          </p:cNvSpPr>
          <p:nvPr>
            <p:ph idx="1"/>
          </p:nvPr>
        </p:nvSpPr>
        <p:spPr>
          <a:xfrm>
            <a:off x="838200" y="1514475"/>
            <a:ext cx="10515600" cy="4662488"/>
          </a:xfrm>
        </p:spPr>
        <p:txBody>
          <a:bodyPr>
            <a:normAutofit lnSpcReduction="10000"/>
          </a:bodyPr>
          <a:lstStyle/>
          <a:p>
            <a:r>
              <a:rPr lang="en-US" sz="3000" dirty="0">
                <a:latin typeface="Garamond" panose="02020404030301010803" pitchFamily="18" charset="0"/>
              </a:rPr>
              <a:t>Do not include statements and hypotheses of purportedly dangerous, exotic, or disruptive immigrant behavior along with statements from politicians. </a:t>
            </a:r>
          </a:p>
          <a:p>
            <a:r>
              <a:rPr lang="en-US" sz="3000" dirty="0">
                <a:latin typeface="Garamond" panose="02020404030301010803" pitchFamily="18" charset="0"/>
              </a:rPr>
              <a:t>Sometimes, engaging politicians’ statements and media coverage is useful and necessary, as in discourse analyses. But if the project is about immigrants’ experiences or other subjects, it could be superfluous and even counterproductive. The decision is up to the author, but it should be a conscious one.</a:t>
            </a:r>
          </a:p>
          <a:p>
            <a:r>
              <a:rPr lang="en-US" sz="3000" dirty="0">
                <a:latin typeface="Garamond" panose="02020404030301010803" pitchFamily="18" charset="0"/>
              </a:rPr>
              <a:t>One should read one’s own articles and papers before publication, looking for statements with which xenophobes could agree with but that are not backed by the results, and possibly remove them. </a:t>
            </a:r>
          </a:p>
          <a:p>
            <a:endParaRPr lang="en-US" dirty="0"/>
          </a:p>
        </p:txBody>
      </p:sp>
    </p:spTree>
    <p:extLst>
      <p:ext uri="{BB962C8B-B14F-4D97-AF65-F5344CB8AC3E}">
        <p14:creationId xmlns:p14="http://schemas.microsoft.com/office/powerpoint/2010/main" val="25329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1A9B-0C23-46ED-AE06-9D6D8EFBFFCB}"/>
              </a:ext>
            </a:extLst>
          </p:cNvPr>
          <p:cNvSpPr>
            <a:spLocks noGrp="1"/>
          </p:cNvSpPr>
          <p:nvPr>
            <p:ph type="title"/>
          </p:nvPr>
        </p:nvSpPr>
        <p:spPr>
          <a:xfrm>
            <a:off x="762000" y="360942"/>
            <a:ext cx="5791199" cy="1401183"/>
          </a:xfrm>
        </p:spPr>
        <p:txBody>
          <a:bodyPr anchor="t">
            <a:normAutofit/>
          </a:bodyPr>
          <a:lstStyle/>
          <a:p>
            <a:r>
              <a:rPr lang="en-US" sz="3200" dirty="0"/>
              <a:t>Immigration Myths and Realities</a:t>
            </a:r>
          </a:p>
        </p:txBody>
      </p:sp>
      <p:sp>
        <p:nvSpPr>
          <p:cNvPr id="3" name="Content Placeholder 2">
            <a:extLst>
              <a:ext uri="{FF2B5EF4-FFF2-40B4-BE49-F238E27FC236}">
                <a16:creationId xmlns:a16="http://schemas.microsoft.com/office/drawing/2014/main" id="{CFBB0869-08C1-411E-BB01-A67EC4B82AB3}"/>
              </a:ext>
            </a:extLst>
          </p:cNvPr>
          <p:cNvSpPr>
            <a:spLocks noGrp="1"/>
          </p:cNvSpPr>
          <p:nvPr>
            <p:ph idx="1"/>
          </p:nvPr>
        </p:nvSpPr>
        <p:spPr>
          <a:xfrm>
            <a:off x="762000" y="1258600"/>
            <a:ext cx="6626086" cy="5418647"/>
          </a:xfrm>
        </p:spPr>
        <p:txBody>
          <a:bodyPr>
            <a:normAutofit fontScale="92500" lnSpcReduction="20000"/>
          </a:bodyPr>
          <a:lstStyle/>
          <a:p>
            <a:pPr marL="0" lvl="0" indent="0">
              <a:buNone/>
            </a:pPr>
            <a:r>
              <a:rPr lang="en-US" sz="2400" dirty="0"/>
              <a:t>1. The border is safe.</a:t>
            </a:r>
          </a:p>
          <a:p>
            <a:pPr marL="0" lvl="0" indent="0">
              <a:buNone/>
            </a:pPr>
            <a:r>
              <a:rPr lang="en-US" sz="2400" dirty="0"/>
              <a:t>2. Border walls do not work.</a:t>
            </a:r>
          </a:p>
          <a:p>
            <a:pPr marL="0" lvl="0" indent="0">
              <a:buNone/>
            </a:pPr>
            <a:r>
              <a:rPr lang="en-US" sz="2400" dirty="0"/>
              <a:t>3. Immigrants are less likely to commit crimes than the US-born. </a:t>
            </a:r>
          </a:p>
          <a:p>
            <a:pPr marL="0" indent="0">
              <a:buNone/>
            </a:pPr>
            <a:r>
              <a:rPr lang="en-US" sz="2400" dirty="0"/>
              <a:t>4. Immigrants want to learn the local language.</a:t>
            </a:r>
          </a:p>
          <a:p>
            <a:pPr marL="0" indent="0">
              <a:buNone/>
            </a:pPr>
            <a:r>
              <a:rPr lang="en-US" sz="2400" dirty="0"/>
              <a:t>5. Immigrants are less likely to depend on welfare programs than the native-born poor.</a:t>
            </a:r>
          </a:p>
          <a:p>
            <a:pPr marL="0" indent="0">
              <a:buNone/>
            </a:pPr>
            <a:r>
              <a:rPr lang="en-US" sz="2400" dirty="0"/>
              <a:t>6. Remittances are not a drain on the local economy, and it would be difficult to tax them.</a:t>
            </a:r>
          </a:p>
          <a:p>
            <a:pPr marL="0" indent="0">
              <a:buNone/>
            </a:pPr>
            <a:r>
              <a:rPr lang="en-US" sz="2400" dirty="0"/>
              <a:t>7. The current refugee crisis is not without precedent, and it is manageable.</a:t>
            </a:r>
          </a:p>
          <a:p>
            <a:pPr marL="0" indent="0">
              <a:buNone/>
            </a:pPr>
            <a:r>
              <a:rPr lang="en-US" sz="2400" dirty="0"/>
              <a:t>8. Immigrants are not responsible for manufacturing jobs moving abroad.</a:t>
            </a:r>
          </a:p>
          <a:p>
            <a:pPr marL="0" indent="0">
              <a:buNone/>
            </a:pPr>
            <a:r>
              <a:rPr lang="en-US" sz="2400" dirty="0"/>
              <a:t>9. Brexit will not in-and-of-itself reduce immigration to the U.K.</a:t>
            </a:r>
          </a:p>
          <a:p>
            <a:pPr marL="0" indent="0">
              <a:buNone/>
            </a:pPr>
            <a:r>
              <a:rPr lang="en-US" sz="2400" dirty="0"/>
              <a:t>10. There are successful immigrant integration practices in cities across the globe.</a:t>
            </a:r>
          </a:p>
          <a:p>
            <a:endParaRPr lang="en-US" sz="1300" dirty="0"/>
          </a:p>
        </p:txBody>
      </p:sp>
      <p:pic>
        <p:nvPicPr>
          <p:cNvPr id="4" name="Picture 3">
            <a:extLst>
              <a:ext uri="{FF2B5EF4-FFF2-40B4-BE49-F238E27FC236}">
                <a16:creationId xmlns:a16="http://schemas.microsoft.com/office/drawing/2014/main" id="{1BED06DB-65E7-15FB-264C-8E3C28AD5D32}"/>
              </a:ext>
            </a:extLst>
          </p:cNvPr>
          <p:cNvPicPr>
            <a:picLocks noChangeAspect="1"/>
          </p:cNvPicPr>
          <p:nvPr/>
        </p:nvPicPr>
        <p:blipFill>
          <a:blip r:embed="rId2"/>
          <a:stretch>
            <a:fillRect/>
          </a:stretch>
        </p:blipFill>
        <p:spPr>
          <a:xfrm>
            <a:off x="7943851" y="303035"/>
            <a:ext cx="4048124" cy="6251930"/>
          </a:xfrm>
          <a:prstGeom prst="rect">
            <a:avLst/>
          </a:prstGeom>
        </p:spPr>
      </p:pic>
      <p:sp>
        <p:nvSpPr>
          <p:cNvPr id="5" name="Rectangle 4">
            <a:extLst>
              <a:ext uri="{FF2B5EF4-FFF2-40B4-BE49-F238E27FC236}">
                <a16:creationId xmlns:a16="http://schemas.microsoft.com/office/drawing/2014/main" id="{D592C933-DD31-7546-2BB1-853850F66899}"/>
              </a:ext>
            </a:extLst>
          </p:cNvPr>
          <p:cNvSpPr/>
          <p:nvPr/>
        </p:nvSpPr>
        <p:spPr>
          <a:xfrm>
            <a:off x="841893" y="918428"/>
            <a:ext cx="1961730" cy="10473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90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5891-85DF-C5BF-9A7F-4935DD4BA147}"/>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C0596F31-D8F0-2DE3-20A9-EF47895F7CB6}"/>
              </a:ext>
            </a:extLst>
          </p:cNvPr>
          <p:cNvSpPr txBox="1">
            <a:spLocks/>
          </p:cNvSpPr>
          <p:nvPr/>
        </p:nvSpPr>
        <p:spPr>
          <a:xfrm>
            <a:off x="1093694" y="2284509"/>
            <a:ext cx="9597800" cy="236662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 sz="32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Ernesto Castañeda, PhD</a:t>
            </a:r>
          </a:p>
          <a:p>
            <a:pPr algn="ctr" defTabSz="457200">
              <a:spcBef>
                <a:spcPts val="500"/>
              </a:spcBef>
              <a:defRPr/>
            </a:pPr>
            <a:r>
              <a:rPr lang="en-US" dirty="0">
                <a:solidFill>
                  <a:prstClr val="black"/>
                </a:solidFill>
                <a:latin typeface="Aptos" panose="020B0004020202020204" pitchFamily="34" charset="0"/>
                <a:ea typeface="Cambria"/>
                <a:cs typeface="Arial"/>
              </a:rPr>
              <a:t>Director, Center for Latin American &amp; Latino Studies</a:t>
            </a:r>
            <a:endParaRPr lang="en-US" dirty="0">
              <a:solidFill>
                <a:prstClr val="black"/>
              </a:solidFill>
              <a:latin typeface="Aptos" panose="020B0004020202020204" pitchFamily="34" charset="0"/>
              <a:ea typeface="Cambria"/>
              <a:cs typeface="Arial" panose="020B0604020202020204" pitchFamily="34" charset="0"/>
            </a:endParaRPr>
          </a:p>
          <a:p>
            <a:pPr algn="ctr" defTabSz="457200">
              <a:spcBef>
                <a:spcPts val="500"/>
              </a:spcBef>
              <a:defRPr/>
            </a:pPr>
            <a:r>
              <a:rPr lang="en-US" kern="1200" dirty="0">
                <a:solidFill>
                  <a:prstClr val="black"/>
                </a:solidFill>
                <a:latin typeface="Aptos" panose="020B0004020202020204" pitchFamily="34" charset="0"/>
                <a:ea typeface="Cambria"/>
                <a:cs typeface="Arial"/>
              </a:rPr>
              <a:t>&amp; The Immigration Lab</a:t>
            </a:r>
            <a:endParaRPr lang="en-US" dirty="0">
              <a:solidFill>
                <a:prstClr val="black"/>
              </a:solidFill>
              <a:latin typeface="Aptos" panose="020B0004020202020204" pitchFamily="34" charset="0"/>
              <a:ea typeface="Cambria"/>
              <a:cs typeface="Arial" panose="020B0604020202020204" pitchFamily="34" charset="0"/>
            </a:endParaRPr>
          </a:p>
          <a:p>
            <a:pPr algn="ctr" defTabSz="457200">
              <a:spcBef>
                <a:spcPts val="500"/>
              </a:spcBef>
              <a:defRPr/>
            </a:pPr>
            <a:r>
              <a:rPr lang="en-US" dirty="0">
                <a:solidFill>
                  <a:prstClr val="black"/>
                </a:solidFill>
                <a:latin typeface="Aptos" panose="020B0004020202020204" pitchFamily="34" charset="0"/>
                <a:ea typeface="Cambria"/>
                <a:cs typeface="Arial"/>
              </a:rPr>
              <a:t>Professor, </a:t>
            </a:r>
            <a:r>
              <a:rPr lang="en-US" kern="1200" dirty="0">
                <a:solidFill>
                  <a:prstClr val="black"/>
                </a:solidFill>
                <a:latin typeface="Aptos" panose="020B0004020202020204" pitchFamily="34" charset="0"/>
                <a:ea typeface="Cambria"/>
                <a:cs typeface="Arial"/>
              </a:rPr>
              <a:t>American University</a:t>
            </a:r>
          </a:p>
        </p:txBody>
      </p:sp>
      <p:pic>
        <p:nvPicPr>
          <p:cNvPr id="2" name="Picture 1" descr="A close-up of a logo&#10;&#10;Description automatically generated">
            <a:extLst>
              <a:ext uri="{FF2B5EF4-FFF2-40B4-BE49-F238E27FC236}">
                <a16:creationId xmlns:a16="http://schemas.microsoft.com/office/drawing/2014/main" id="{155445CF-E0D6-EE76-59A3-8B193D484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335" y="3766000"/>
            <a:ext cx="4053453" cy="1408511"/>
          </a:xfrm>
          <a:prstGeom prst="rect">
            <a:avLst/>
          </a:prstGeom>
        </p:spPr>
      </p:pic>
      <p:pic>
        <p:nvPicPr>
          <p:cNvPr id="3" name="Picture 2" descr="A close-up of a logo&#10;&#10;Description automatically generated">
            <a:extLst>
              <a:ext uri="{FF2B5EF4-FFF2-40B4-BE49-F238E27FC236}">
                <a16:creationId xmlns:a16="http://schemas.microsoft.com/office/drawing/2014/main" id="{4F486467-7AEB-4FA3-FD9D-4E479CD2E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080" y="5060787"/>
            <a:ext cx="3767195" cy="669912"/>
          </a:xfrm>
          <a:prstGeom prst="rect">
            <a:avLst/>
          </a:prstGeom>
        </p:spPr>
      </p:pic>
      <p:sp>
        <p:nvSpPr>
          <p:cNvPr id="9" name="TextBox 8">
            <a:extLst>
              <a:ext uri="{FF2B5EF4-FFF2-40B4-BE49-F238E27FC236}">
                <a16:creationId xmlns:a16="http://schemas.microsoft.com/office/drawing/2014/main" id="{DAFAC82F-1BD3-BF37-D143-92D4D55457DE}"/>
              </a:ext>
            </a:extLst>
          </p:cNvPr>
          <p:cNvSpPr txBox="1"/>
          <p:nvPr/>
        </p:nvSpPr>
        <p:spPr>
          <a:xfrm>
            <a:off x="4827140" y="5771694"/>
            <a:ext cx="2999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@drernestocast.bsky.social‬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713019C-E5BD-7A69-6107-91E8551343B5}"/>
              </a:ext>
            </a:extLst>
          </p:cNvPr>
          <p:cNvPicPr>
            <a:picLocks noChangeAspect="1"/>
          </p:cNvPicPr>
          <p:nvPr/>
        </p:nvPicPr>
        <p:blipFill>
          <a:blip r:embed="rId5"/>
          <a:stretch>
            <a:fillRect/>
          </a:stretch>
        </p:blipFill>
        <p:spPr>
          <a:xfrm>
            <a:off x="4379444" y="5713462"/>
            <a:ext cx="400071" cy="387370"/>
          </a:xfrm>
          <a:prstGeom prst="rect">
            <a:avLst/>
          </a:prstGeom>
        </p:spPr>
      </p:pic>
      <p:pic>
        <p:nvPicPr>
          <p:cNvPr id="14" name="Picture 13">
            <a:extLst>
              <a:ext uri="{FF2B5EF4-FFF2-40B4-BE49-F238E27FC236}">
                <a16:creationId xmlns:a16="http://schemas.microsoft.com/office/drawing/2014/main" id="{4665921B-8D67-DDD2-D53B-644DB0D97BCB}"/>
              </a:ext>
            </a:extLst>
          </p:cNvPr>
          <p:cNvPicPr>
            <a:picLocks noChangeAspect="1"/>
          </p:cNvPicPr>
          <p:nvPr/>
        </p:nvPicPr>
        <p:blipFill>
          <a:blip r:embed="rId6"/>
          <a:stretch>
            <a:fillRect/>
          </a:stretch>
        </p:blipFill>
        <p:spPr>
          <a:xfrm>
            <a:off x="4441541" y="6100832"/>
            <a:ext cx="3340272" cy="844593"/>
          </a:xfrm>
          <a:prstGeom prst="rect">
            <a:avLst/>
          </a:prstGeom>
        </p:spPr>
      </p:pic>
      <p:sp>
        <p:nvSpPr>
          <p:cNvPr id="6" name="Title 1">
            <a:extLst>
              <a:ext uri="{FF2B5EF4-FFF2-40B4-BE49-F238E27FC236}">
                <a16:creationId xmlns:a16="http://schemas.microsoft.com/office/drawing/2014/main" id="{0FA2919A-69CF-5A2E-6A8D-9BEE35EDC755}"/>
              </a:ext>
            </a:extLst>
          </p:cNvPr>
          <p:cNvSpPr txBox="1">
            <a:spLocks/>
          </p:cNvSpPr>
          <p:nvPr/>
        </p:nvSpPr>
        <p:spPr>
          <a:xfrm>
            <a:off x="2513824" y="113121"/>
            <a:ext cx="6992471" cy="136907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Thank you very much!</a:t>
            </a:r>
          </a:p>
          <a:p>
            <a:endParaRPr lang="en-US" sz="4000" dirty="0"/>
          </a:p>
          <a:p>
            <a:r>
              <a:rPr lang="en-US" sz="4000" dirty="0"/>
              <a:t>Questions?</a:t>
            </a:r>
          </a:p>
        </p:txBody>
      </p:sp>
      <p:sp>
        <p:nvSpPr>
          <p:cNvPr id="8" name="Subtitle 2">
            <a:extLst>
              <a:ext uri="{FF2B5EF4-FFF2-40B4-BE49-F238E27FC236}">
                <a16:creationId xmlns:a16="http://schemas.microsoft.com/office/drawing/2014/main" id="{8174ECE3-2C1C-91C0-0105-AE998B3F3C5D}"/>
              </a:ext>
            </a:extLst>
          </p:cNvPr>
          <p:cNvSpPr txBox="1">
            <a:spLocks/>
          </p:cNvSpPr>
          <p:nvPr/>
        </p:nvSpPr>
        <p:spPr>
          <a:xfrm>
            <a:off x="4579479" y="1698875"/>
            <a:ext cx="2740783" cy="842131"/>
          </a:xfrm>
          <a:prstGeom prst="rect">
            <a:avLst/>
          </a:prstGeom>
        </p:spPr>
        <p:txBody>
          <a:bodyPr vert="horz" lIns="91440" tIns="45720" rIns="91440" bIns="45720" rtlCol="0" anchor="t" anchorCtr="0">
            <a:norm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2000" dirty="0">
                <a:latin typeface="+mn-lt"/>
                <a:cs typeface="+mn-cs"/>
                <a:hlinkClick r:id="rId7"/>
              </a:rPr>
              <a:t>ernesto@american.edu</a:t>
            </a:r>
            <a:endParaRPr lang="en-US" sz="2000" dirty="0">
              <a:latin typeface="+mn-lt"/>
              <a:cs typeface="+mn-cs"/>
            </a:endParaRPr>
          </a:p>
          <a:p>
            <a:pPr marL="114300" indent="0">
              <a:buNone/>
            </a:pPr>
            <a:endParaRPr lang="en-US" sz="2000" dirty="0">
              <a:latin typeface="+mn-lt"/>
              <a:cs typeface="+mn-cs"/>
            </a:endParaRPr>
          </a:p>
          <a:p>
            <a:pPr marL="114300" indent="0">
              <a:buNone/>
            </a:pPr>
            <a:endParaRPr lang="en-US" sz="2000" dirty="0">
              <a:latin typeface="+mn-lt"/>
              <a:cs typeface="+mn-cs"/>
            </a:endParaRPr>
          </a:p>
          <a:p>
            <a:pPr indent="-228600"/>
            <a:endParaRPr lang="en-US" sz="2000" dirty="0">
              <a:latin typeface="+mn-lt"/>
              <a:cs typeface="+mn-cs"/>
            </a:endParaRPr>
          </a:p>
          <a:p>
            <a:pPr indent="-228600"/>
            <a:endParaRPr lang="en-US" sz="2000" dirty="0">
              <a:latin typeface="+mn-lt"/>
              <a:cs typeface="+mn-cs"/>
            </a:endParaRPr>
          </a:p>
          <a:p>
            <a:pPr indent="-228600"/>
            <a:endParaRPr lang="en-US" sz="2000" dirty="0">
              <a:latin typeface="+mn-lt"/>
              <a:cs typeface="+mn-cs"/>
            </a:endParaRPr>
          </a:p>
        </p:txBody>
      </p:sp>
    </p:spTree>
    <p:extLst>
      <p:ext uri="{BB962C8B-B14F-4D97-AF65-F5344CB8AC3E}">
        <p14:creationId xmlns:p14="http://schemas.microsoft.com/office/powerpoint/2010/main" val="861898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DE9A-1890-2D09-36F7-F4A3D179BF1E}"/>
              </a:ext>
            </a:extLst>
          </p:cNvPr>
          <p:cNvSpPr>
            <a:spLocks noGrp="1"/>
          </p:cNvSpPr>
          <p:nvPr>
            <p:ph type="title"/>
          </p:nvPr>
        </p:nvSpPr>
        <p:spPr/>
        <p:txBody>
          <a:bodyPr/>
          <a:lstStyle/>
          <a:p>
            <a:r>
              <a:rPr lang="en-US" dirty="0"/>
              <a:t>For academics</a:t>
            </a:r>
          </a:p>
        </p:txBody>
      </p:sp>
      <p:sp>
        <p:nvSpPr>
          <p:cNvPr id="3" name="Content Placeholder 2">
            <a:extLst>
              <a:ext uri="{FF2B5EF4-FFF2-40B4-BE49-F238E27FC236}">
                <a16:creationId xmlns:a16="http://schemas.microsoft.com/office/drawing/2014/main" id="{C6C2EF56-6D11-47F6-2293-23EA09EE677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6150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1330-D6D9-44A7-8063-718D14C83C06}"/>
              </a:ext>
            </a:extLst>
          </p:cNvPr>
          <p:cNvSpPr>
            <a:spLocks noGrp="1"/>
          </p:cNvSpPr>
          <p:nvPr>
            <p:ph type="title"/>
          </p:nvPr>
        </p:nvSpPr>
        <p:spPr>
          <a:xfrm>
            <a:off x="870155" y="63343"/>
            <a:ext cx="10451690" cy="1240524"/>
          </a:xfrm>
        </p:spPr>
        <p:txBody>
          <a:bodyPr>
            <a:normAutofit/>
          </a:bodyPr>
          <a:lstStyle/>
          <a:p>
            <a:r>
              <a:rPr lang="en-US" sz="2800" dirty="0"/>
              <a:t>Descriptive statistics among immigrant minors in the DC metropolitan area (N = 58) </a:t>
            </a:r>
            <a:endParaRPr lang="en-US" dirty="0"/>
          </a:p>
        </p:txBody>
      </p:sp>
      <p:sp>
        <p:nvSpPr>
          <p:cNvPr id="6" name="Rectangle 1">
            <a:extLst>
              <a:ext uri="{FF2B5EF4-FFF2-40B4-BE49-F238E27FC236}">
                <a16:creationId xmlns:a16="http://schemas.microsoft.com/office/drawing/2014/main" id="{4DF4A8AC-7459-48EE-B217-001B6025F29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ontent Placeholder 7">
            <a:extLst>
              <a:ext uri="{FF2B5EF4-FFF2-40B4-BE49-F238E27FC236}">
                <a16:creationId xmlns:a16="http://schemas.microsoft.com/office/drawing/2014/main" id="{4F106198-8181-0E4E-B08B-5D20656FDB46}"/>
              </a:ext>
            </a:extLst>
          </p:cNvPr>
          <p:cNvGraphicFramePr>
            <a:graphicFrameLocks noGrp="1"/>
          </p:cNvGraphicFramePr>
          <p:nvPr>
            <p:ph idx="1"/>
            <p:extLst>
              <p:ext uri="{D42A27DB-BD31-4B8C-83A1-F6EECF244321}">
                <p14:modId xmlns:p14="http://schemas.microsoft.com/office/powerpoint/2010/main" val="164154695"/>
              </p:ext>
            </p:extLst>
          </p:nvPr>
        </p:nvGraphicFramePr>
        <p:xfrm>
          <a:off x="3222160" y="1759973"/>
          <a:ext cx="8099685" cy="3753858"/>
        </p:xfrm>
        <a:graphic>
          <a:graphicData uri="http://schemas.openxmlformats.org/drawingml/2006/table">
            <a:tbl>
              <a:tblPr firstRow="1" firstCol="1" bandRow="1"/>
              <a:tblGrid>
                <a:gridCol w="5643190">
                  <a:extLst>
                    <a:ext uri="{9D8B030D-6E8A-4147-A177-3AD203B41FA5}">
                      <a16:colId xmlns:a16="http://schemas.microsoft.com/office/drawing/2014/main" val="3845137672"/>
                    </a:ext>
                  </a:extLst>
                </a:gridCol>
                <a:gridCol w="1286197">
                  <a:extLst>
                    <a:ext uri="{9D8B030D-6E8A-4147-A177-3AD203B41FA5}">
                      <a16:colId xmlns:a16="http://schemas.microsoft.com/office/drawing/2014/main" val="468231586"/>
                    </a:ext>
                  </a:extLst>
                </a:gridCol>
                <a:gridCol w="1170298">
                  <a:extLst>
                    <a:ext uri="{9D8B030D-6E8A-4147-A177-3AD203B41FA5}">
                      <a16:colId xmlns:a16="http://schemas.microsoft.com/office/drawing/2014/main" val="3642010299"/>
                    </a:ext>
                  </a:extLst>
                </a:gridCol>
              </a:tblGrid>
              <a:tr h="314018">
                <a:tc>
                  <a:txBody>
                    <a:bodyPr/>
                    <a:lstStyle/>
                    <a:p>
                      <a:pPr>
                        <a:lnSpc>
                          <a:spcPct val="107000"/>
                        </a:lnSpc>
                      </a:pPr>
                      <a:endParaRPr lang="en-US" sz="2400" dirty="0">
                        <a:solidFill>
                          <a:schemeClr val="tx1">
                            <a:lumMod val="95000"/>
                          </a:schemeClr>
                        </a:solidFill>
                        <a:effectLst/>
                        <a:latin typeface="Calibri" panose="020F0502020204030204" pitchFamily="34" charset="0"/>
                        <a:cs typeface="Mangal"/>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n</a:t>
                      </a: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2400">
                        <a:solidFill>
                          <a:schemeClr val="tx1">
                            <a:lumMod val="95000"/>
                          </a:schemeClr>
                        </a:solidFill>
                        <a:effectLst/>
                        <a:latin typeface="Calibri" panose="020F0502020204030204" pitchFamily="34" charset="0"/>
                        <a:cs typeface="Mangal"/>
                      </a:endParaRPr>
                    </a:p>
                  </a:txBody>
                  <a:tcPr marL="56357" marR="56357"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56781517"/>
                  </a:ext>
                </a:extLst>
              </a:tr>
              <a:tr h="354923">
                <a:tc>
                  <a:txBody>
                    <a:bodyPr/>
                    <a:lstStyle/>
                    <a:p>
                      <a:pPr marL="0" marR="0" lvl="0" indent="0" algn="just" defTabSz="457200" rtl="0" eaLnBrk="1" fontAlgn="auto" latinLnBrk="0" hangingPunct="1">
                        <a:lnSpc>
                          <a:spcPts val="1300"/>
                        </a:lnSpc>
                        <a:spcBef>
                          <a:spcPts val="0"/>
                        </a:spcBef>
                        <a:spcAft>
                          <a:spcPts val="0"/>
                        </a:spcAft>
                        <a:buClrTx/>
                        <a:buSzTx/>
                        <a:buFontTx/>
                        <a:buNone/>
                        <a:tabLst/>
                        <a:defRPr/>
                      </a:pPr>
                      <a:r>
                        <a:rPr lang="en-US" sz="20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Average age</a:t>
                      </a:r>
                      <a:endParaRPr lang="en-US" sz="24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279331635"/>
                  </a:ext>
                </a:extLst>
              </a:tr>
              <a:tr h="191929">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At time of Arrival</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58</a:t>
                      </a: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14</a:t>
                      </a: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3157571375"/>
                  </a:ext>
                </a:extLst>
              </a:tr>
              <a:tr h="191929">
                <a:tc>
                  <a:txBody>
                    <a:bodyPr/>
                    <a:lstStyle/>
                    <a:p>
                      <a:pPr marL="0" marR="0" algn="just" defTabSz="457200" rtl="0" eaLnBrk="1" latinLnBrk="0" hangingPunct="1">
                        <a:lnSpc>
                          <a:spcPts val="1300"/>
                        </a:lnSpc>
                        <a:spcBef>
                          <a:spcPts val="0"/>
                        </a:spcBef>
                        <a:spcAft>
                          <a:spcPts val="0"/>
                        </a:spcAft>
                      </a:pPr>
                      <a:r>
                        <a:rPr lang="en-US" sz="1800" kern="12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At time of Interview</a:t>
                      </a:r>
                      <a:endParaRPr lang="en-US" sz="1800" kern="12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defTabSz="457200" rtl="0" eaLnBrk="1" latinLnBrk="0" hangingPunct="1">
                        <a:lnSpc>
                          <a:spcPts val="1300"/>
                        </a:lnSpc>
                        <a:spcBef>
                          <a:spcPts val="0"/>
                        </a:spcBef>
                        <a:spcAft>
                          <a:spcPts val="0"/>
                        </a:spcAft>
                      </a:pPr>
                      <a:r>
                        <a:rPr lang="en-US" sz="1800" kern="12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58</a:t>
                      </a:r>
                      <a:endParaRPr lang="en-US" sz="1800" kern="12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defTabSz="457200" rtl="0" eaLnBrk="1" latinLnBrk="0" hangingPunct="1">
                        <a:lnSpc>
                          <a:spcPts val="1300"/>
                        </a:lnSpc>
                        <a:spcBef>
                          <a:spcPts val="0"/>
                        </a:spcBef>
                        <a:spcAft>
                          <a:spcPts val="0"/>
                        </a:spcAft>
                      </a:pPr>
                      <a:r>
                        <a:rPr lang="en-US" sz="1800" kern="12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16</a:t>
                      </a:r>
                      <a:endParaRPr lang="en-US" sz="1800" kern="12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4267457921"/>
                  </a:ext>
                </a:extLst>
              </a:tr>
              <a:tr h="314018">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Gender </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58</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a:lnSpc>
                          <a:spcPct val="107000"/>
                        </a:lnSpc>
                      </a:pPr>
                      <a:endParaRPr lang="en-US" sz="2400" dirty="0">
                        <a:solidFill>
                          <a:schemeClr val="tx1">
                            <a:lumMod val="95000"/>
                          </a:schemeClr>
                        </a:solidFill>
                        <a:effectLst/>
                        <a:latin typeface="Calibri" panose="020F0502020204030204" pitchFamily="34" charset="0"/>
                        <a:cs typeface="Mangal"/>
                      </a:endParaRPr>
                    </a:p>
                  </a:txBody>
                  <a:tcPr marL="56357" marR="56357" marT="0" marB="0" anchor="b">
                    <a:lnL>
                      <a:noFill/>
                    </a:lnL>
                    <a:lnR>
                      <a:noFill/>
                    </a:lnR>
                    <a:lnT>
                      <a:noFill/>
                    </a:lnT>
                    <a:lnB>
                      <a:noFill/>
                    </a:lnB>
                  </a:tcPr>
                </a:tc>
                <a:extLst>
                  <a:ext uri="{0D108BD9-81ED-4DB2-BD59-A6C34878D82A}">
                    <a16:rowId xmlns:a16="http://schemas.microsoft.com/office/drawing/2014/main" val="1234489702"/>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Male</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31</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53.45%</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2730240906"/>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Female</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26</a:t>
                      </a: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44.83%</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1923662240"/>
                  </a:ext>
                </a:extLst>
              </a:tr>
              <a:tr h="191929">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Non- Binary</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a:t>
                      </a:r>
                      <a:endParaRPr lang="en-US" sz="200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1.72%</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36916349"/>
                  </a:ext>
                </a:extLst>
              </a:tr>
              <a:tr h="314018">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U.S. Legal citizenship status at Time of Arrival </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58</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a:lnSpc>
                          <a:spcPct val="107000"/>
                        </a:lnSpc>
                      </a:pPr>
                      <a:endParaRPr lang="en-US" sz="2400" dirty="0">
                        <a:solidFill>
                          <a:schemeClr val="tx1">
                            <a:lumMod val="95000"/>
                          </a:schemeClr>
                        </a:solidFill>
                        <a:effectLst/>
                        <a:latin typeface="Calibri" panose="020F0502020204030204" pitchFamily="34" charset="0"/>
                        <a:cs typeface="Mangal"/>
                      </a:endParaRPr>
                    </a:p>
                  </a:txBody>
                  <a:tcPr marL="56357" marR="56357" marT="0" marB="0" anchor="b">
                    <a:lnL>
                      <a:noFill/>
                    </a:lnL>
                    <a:lnR>
                      <a:noFill/>
                    </a:lnR>
                    <a:lnT>
                      <a:noFill/>
                    </a:lnT>
                    <a:lnB>
                      <a:noFill/>
                    </a:lnB>
                  </a:tcPr>
                </a:tc>
                <a:extLst>
                  <a:ext uri="{0D108BD9-81ED-4DB2-BD59-A6C34878D82A}">
                    <a16:rowId xmlns:a16="http://schemas.microsoft.com/office/drawing/2014/main" val="4089139935"/>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Documented </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9</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15.52%</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3225675389"/>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Undocumented/Asylum seekers</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49</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84.48%</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1291696172"/>
                  </a:ext>
                </a:extLst>
              </a:tr>
              <a:tr h="314018">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Country of Origin</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58</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a:lnSpc>
                          <a:spcPct val="107000"/>
                        </a:lnSpc>
                      </a:pPr>
                      <a:endParaRPr lang="en-US" sz="2400" dirty="0">
                        <a:solidFill>
                          <a:schemeClr val="tx1">
                            <a:lumMod val="95000"/>
                          </a:schemeClr>
                        </a:solidFill>
                        <a:effectLst/>
                        <a:latin typeface="Calibri" panose="020F0502020204030204" pitchFamily="34" charset="0"/>
                        <a:cs typeface="Mangal"/>
                      </a:endParaRPr>
                    </a:p>
                  </a:txBody>
                  <a:tcPr marL="56357" marR="56357" marT="0" marB="0" anchor="b">
                    <a:lnL>
                      <a:noFill/>
                    </a:lnL>
                    <a:lnR>
                      <a:noFill/>
                    </a:lnR>
                    <a:lnT>
                      <a:noFill/>
                    </a:lnT>
                    <a:lnB>
                      <a:noFill/>
                    </a:lnB>
                  </a:tcPr>
                </a:tc>
                <a:extLst>
                  <a:ext uri="{0D108BD9-81ED-4DB2-BD59-A6C34878D82A}">
                    <a16:rowId xmlns:a16="http://schemas.microsoft.com/office/drawing/2014/main" val="3256503323"/>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El Salvador</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37</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63.79%</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895089479"/>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Honduras</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16</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27.59%</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2457579358"/>
                  </a:ext>
                </a:extLst>
              </a:tr>
              <a:tr h="189584">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   Guatemala</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5</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tc>
                  <a:txBody>
                    <a:bodyPr/>
                    <a:lstStyle/>
                    <a:p>
                      <a:pPr marL="0" marR="0" algn="just">
                        <a:lnSpc>
                          <a:spcPts val="1300"/>
                        </a:lnSpc>
                        <a:spcBef>
                          <a:spcPts val="0"/>
                        </a:spcBef>
                        <a:spcAft>
                          <a:spcPts val="0"/>
                        </a:spcAft>
                      </a:pPr>
                      <a:r>
                        <a:rPr lang="en-US" sz="1800" dirty="0">
                          <a:solidFill>
                            <a:schemeClr val="tx1">
                              <a:lumMod val="95000"/>
                            </a:schemeClr>
                          </a:solidFill>
                          <a:effectLst/>
                          <a:latin typeface="Palatino Linotype" panose="02040502050505030304" pitchFamily="18" charset="0"/>
                          <a:ea typeface="Times New Roman" panose="02020603050405020304" pitchFamily="18" charset="0"/>
                          <a:cs typeface="Times New Roman" panose="02020603050405020304" pitchFamily="18" charset="0"/>
                        </a:rPr>
                        <a:t>8.627%</a:t>
                      </a:r>
                      <a:endParaRPr lang="en-US" sz="2000" dirty="0">
                        <a:solidFill>
                          <a:schemeClr val="tx1">
                            <a:lumMod val="95000"/>
                          </a:schemeClr>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56357" marR="56357" marT="0" marB="0" anchor="b">
                    <a:lnL>
                      <a:noFill/>
                    </a:lnL>
                    <a:lnR>
                      <a:noFill/>
                    </a:lnR>
                    <a:lnT>
                      <a:noFill/>
                    </a:lnT>
                    <a:lnB>
                      <a:noFill/>
                    </a:lnB>
                  </a:tcPr>
                </a:tc>
                <a:extLst>
                  <a:ext uri="{0D108BD9-81ED-4DB2-BD59-A6C34878D82A}">
                    <a16:rowId xmlns:a16="http://schemas.microsoft.com/office/drawing/2014/main" val="928668550"/>
                  </a:ext>
                </a:extLst>
              </a:tr>
            </a:tbl>
          </a:graphicData>
        </a:graphic>
      </p:graphicFrame>
    </p:spTree>
    <p:extLst>
      <p:ext uri="{BB962C8B-B14F-4D97-AF65-F5344CB8AC3E}">
        <p14:creationId xmlns:p14="http://schemas.microsoft.com/office/powerpoint/2010/main" val="1108690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6B042-83CF-6054-A4C4-5449C394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BD457-AD98-EE3B-2E2F-838DDD4FEBB8}"/>
              </a:ext>
            </a:extLst>
          </p:cNvPr>
          <p:cNvSpPr>
            <a:spLocks noGrp="1"/>
          </p:cNvSpPr>
          <p:nvPr>
            <p:ph type="title"/>
          </p:nvPr>
        </p:nvSpPr>
        <p:spPr>
          <a:xfrm>
            <a:off x="838200" y="284162"/>
            <a:ext cx="10515600" cy="1325563"/>
          </a:xfrm>
        </p:spPr>
        <p:txBody>
          <a:bodyPr/>
          <a:lstStyle/>
          <a:p>
            <a:r>
              <a:rPr lang="en-US" dirty="0">
                <a:latin typeface="Garamond" panose="02020404030301010803" pitchFamily="18" charset="0"/>
              </a:rPr>
              <a:t>Pluses</a:t>
            </a:r>
          </a:p>
        </p:txBody>
      </p:sp>
      <p:sp>
        <p:nvSpPr>
          <p:cNvPr id="3" name="Content Placeholder 2">
            <a:extLst>
              <a:ext uri="{FF2B5EF4-FFF2-40B4-BE49-F238E27FC236}">
                <a16:creationId xmlns:a16="http://schemas.microsoft.com/office/drawing/2014/main" id="{B266F22D-5D12-CD2B-3C37-797798664D2B}"/>
              </a:ext>
            </a:extLst>
          </p:cNvPr>
          <p:cNvSpPr>
            <a:spLocks noGrp="1"/>
          </p:cNvSpPr>
          <p:nvPr>
            <p:ph idx="1"/>
          </p:nvPr>
        </p:nvSpPr>
        <p:spPr>
          <a:xfrm>
            <a:off x="838200" y="1609725"/>
            <a:ext cx="10515600" cy="4567238"/>
          </a:xfrm>
        </p:spPr>
        <p:txBody>
          <a:bodyPr>
            <a:normAutofit fontScale="92500" lnSpcReduction="20000"/>
          </a:bodyPr>
          <a:lstStyle/>
          <a:p>
            <a:r>
              <a:rPr lang="en-US" sz="3000" dirty="0">
                <a:effectLst/>
                <a:latin typeface="Garamond" panose="02020404030301010803" pitchFamily="18" charset="0"/>
                <a:ea typeface="Calibri" panose="020F0502020204030204" pitchFamily="34" charset="0"/>
                <a:cs typeface="Calibri" panose="020F0502020204030204" pitchFamily="34" charset="0"/>
              </a:rPr>
              <a:t>In 2023, immigration academic and policy research is an established area with a large number of practitioners and readers. </a:t>
            </a:r>
          </a:p>
          <a:p>
            <a:r>
              <a:rPr lang="en-US" sz="3000" dirty="0">
                <a:effectLst/>
                <a:latin typeface="Garamond" panose="02020404030301010803" pitchFamily="18" charset="0"/>
                <a:ea typeface="Calibri" panose="020F0502020204030204" pitchFamily="34" charset="0"/>
                <a:cs typeface="Calibri" panose="020F0502020204030204" pitchFamily="34" charset="0"/>
              </a:rPr>
              <a:t>New case studies are always useful in building a collective empirical database. </a:t>
            </a:r>
          </a:p>
          <a:p>
            <a:r>
              <a:rPr lang="en-US" sz="3000" dirty="0">
                <a:effectLst/>
                <a:latin typeface="Garamond" panose="02020404030301010803" pitchFamily="18" charset="0"/>
                <a:ea typeface="Calibri" panose="020F0502020204030204" pitchFamily="34" charset="0"/>
                <a:cs typeface="Calibri" panose="020F0502020204030204" pitchFamily="34" charset="0"/>
              </a:rPr>
              <a:t>Comparative studies are especially useful in showing how the context of immigrant reception affects the immigrants’ feeling of belonging, and how local policies and practices make immigrants feel at home and responsible for the new places they live in. </a:t>
            </a:r>
          </a:p>
          <a:p>
            <a:r>
              <a:rPr lang="en-US" sz="3000" dirty="0">
                <a:effectLst/>
                <a:latin typeface="Garamond" panose="02020404030301010803" pitchFamily="18" charset="0"/>
                <a:ea typeface="Calibri" panose="020F0502020204030204" pitchFamily="34" charset="0"/>
                <a:cs typeface="Calibri" panose="020F0502020204030204" pitchFamily="34" charset="0"/>
              </a:rPr>
              <a:t>Scholars put a lot of time and care into describing their methodology and presenting their empirical findings. The peer review process is quick to point out issues on this regard. </a:t>
            </a:r>
          </a:p>
          <a:p>
            <a:r>
              <a:rPr lang="en-US" sz="3000" dirty="0">
                <a:effectLst/>
                <a:latin typeface="Garamond" panose="02020404030301010803" pitchFamily="18" charset="0"/>
                <a:ea typeface="Calibri" panose="020F0502020204030204" pitchFamily="34" charset="0"/>
                <a:cs typeface="Calibri" panose="020F0502020204030204" pitchFamily="34" charset="0"/>
              </a:rPr>
              <a:t>So, for me the issue is not in the methods or empirics but in our story telling and framing of “the problem.”</a:t>
            </a:r>
            <a:endParaRPr lang="en-US" sz="3000" dirty="0">
              <a:effectLst/>
              <a:latin typeface="Garamond" panose="02020404030301010803" pitchFamily="18" charset="0"/>
              <a:ea typeface="Calibri" panose="020F0502020204030204" pitchFamily="34" charset="0"/>
              <a:cs typeface="Mangal" panose="02040503050203030202" pitchFamily="18" charset="0"/>
            </a:endParaRPr>
          </a:p>
          <a:p>
            <a:endParaRPr lang="en-US" dirty="0"/>
          </a:p>
        </p:txBody>
      </p:sp>
    </p:spTree>
    <p:extLst>
      <p:ext uri="{BB962C8B-B14F-4D97-AF65-F5344CB8AC3E}">
        <p14:creationId xmlns:p14="http://schemas.microsoft.com/office/powerpoint/2010/main" val="30584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F77E-F82A-6BA9-4171-3C044784AE5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5A12177-BDA6-09F8-6007-B9490794C119}"/>
              </a:ext>
            </a:extLst>
          </p:cNvPr>
          <p:cNvSpPr>
            <a:spLocks noGrp="1"/>
          </p:cNvSpPr>
          <p:nvPr>
            <p:ph idx="1"/>
          </p:nvPr>
        </p:nvSpPr>
        <p:spPr/>
        <p:txBody>
          <a:bodyPr/>
          <a:lstStyle/>
          <a:p>
            <a:r>
              <a:rPr lang="en-US" dirty="0">
                <a:latin typeface="Garamond" panose="02020404030301010803" pitchFamily="18" charset="0"/>
              </a:rPr>
              <a:t>Even careful innovative empirical papers often start with problematic introductory paragraphs, and the abstract and the first paragraph are as much as many readers will read or remember. </a:t>
            </a:r>
          </a:p>
        </p:txBody>
      </p:sp>
    </p:spTree>
    <p:extLst>
      <p:ext uri="{BB962C8B-B14F-4D97-AF65-F5344CB8AC3E}">
        <p14:creationId xmlns:p14="http://schemas.microsoft.com/office/powerpoint/2010/main" val="34299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2175-D14A-D316-CD4E-230FABEE21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555504-3263-B581-A6F4-316304A02A0A}"/>
              </a:ext>
            </a:extLst>
          </p:cNvPr>
          <p:cNvSpPr>
            <a:spLocks noGrp="1"/>
          </p:cNvSpPr>
          <p:nvPr>
            <p:ph idx="1"/>
          </p:nvPr>
        </p:nvSpPr>
        <p:spPr/>
        <p:txBody>
          <a:bodyPr/>
          <a:lstStyle/>
          <a:p>
            <a:r>
              <a:rPr lang="en-US" dirty="0"/>
              <a:t>Reasons for migration: Gang violence, extortion, and recruitment, as well as higher educational and economic goals.  </a:t>
            </a:r>
          </a:p>
          <a:p>
            <a:r>
              <a:rPr lang="en-US" dirty="0"/>
              <a:t>Many witness or experience potentially traumatic events before and during their migration.</a:t>
            </a:r>
          </a:p>
          <a:p>
            <a:r>
              <a:rPr lang="en-US" sz="2800" b="1" dirty="0">
                <a:solidFill>
                  <a:schemeClr val="accent1"/>
                </a:solidFill>
              </a:rPr>
              <a:t>Many respondents had not seen their parents since they were very young.</a:t>
            </a:r>
          </a:p>
          <a:p>
            <a:r>
              <a:rPr lang="en-US" b="1" dirty="0">
                <a:solidFill>
                  <a:schemeClr val="accent1"/>
                </a:solidFill>
              </a:rPr>
              <a:t>Transnational families and physical family separation because of restrictive immigration laws.</a:t>
            </a:r>
            <a:endParaRPr lang="en-US" dirty="0"/>
          </a:p>
        </p:txBody>
      </p:sp>
    </p:spTree>
    <p:extLst>
      <p:ext uri="{BB962C8B-B14F-4D97-AF65-F5344CB8AC3E}">
        <p14:creationId xmlns:p14="http://schemas.microsoft.com/office/powerpoint/2010/main" val="23444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658E-EB8A-2642-AC31-BF4C56218E06}"/>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rPr>
              <a:t>Vos (Alexander, 17 at migration, El Salvador)</a:t>
            </a:r>
          </a:p>
        </p:txBody>
      </p:sp>
      <p:sp>
        <p:nvSpPr>
          <p:cNvPr id="41" name="Rectangle 40">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6" name="Content Placeholder 2">
            <a:extLst>
              <a:ext uri="{FF2B5EF4-FFF2-40B4-BE49-F238E27FC236}">
                <a16:creationId xmlns:a16="http://schemas.microsoft.com/office/drawing/2014/main" id="{C9BDD849-BF59-4E4A-B8FB-78BCD822CF7D}"/>
              </a:ext>
            </a:extLst>
          </p:cNvPr>
          <p:cNvSpPr>
            <a:spLocks noGrp="1"/>
          </p:cNvSpPr>
          <p:nvPr>
            <p:ph idx="1"/>
          </p:nvPr>
        </p:nvSpPr>
        <p:spPr>
          <a:xfrm>
            <a:off x="6049182" y="802638"/>
            <a:ext cx="5408696" cy="5252722"/>
          </a:xfrm>
        </p:spPr>
        <p:txBody>
          <a:bodyPr anchor="ctr">
            <a:normAutofit/>
          </a:bodyPr>
          <a:lstStyle/>
          <a:p>
            <a:r>
              <a:rPr lang="en-US" sz="1700" dirty="0">
                <a:solidFill>
                  <a:schemeClr val="bg1"/>
                </a:solidFill>
              </a:rPr>
              <a:t>“I treat her like a friend because she tells us: ‘ I know, I understand, because you all have grown up with my mother and from night to day you won’t say mom, or something…you all care more for my mom than me. And I know I have to understand but little by little you will get used to me,’ she says. ‘Yes’, I say, ‘but remember we have spent a great amount of time with my grandma, we never forgot you but we have spent more time with my grandma.’ She understands, that’s the thing.”</a:t>
            </a:r>
          </a:p>
          <a:p>
            <a:r>
              <a:rPr lang="en-US" sz="1700" dirty="0">
                <a:solidFill>
                  <a:schemeClr val="bg1"/>
                </a:solidFill>
              </a:rPr>
              <a:t>“</a:t>
            </a:r>
            <a:r>
              <a:rPr lang="en-US" sz="1700" i="1" dirty="0" err="1">
                <a:solidFill>
                  <a:schemeClr val="bg1"/>
                </a:solidFill>
              </a:rPr>
              <a:t>Yo</a:t>
            </a:r>
            <a:r>
              <a:rPr lang="en-US" sz="1700" i="1" dirty="0">
                <a:solidFill>
                  <a:schemeClr val="bg1"/>
                </a:solidFill>
              </a:rPr>
              <a:t> la </a:t>
            </a:r>
            <a:r>
              <a:rPr lang="en-US" sz="1700" i="1" dirty="0" err="1">
                <a:solidFill>
                  <a:schemeClr val="bg1"/>
                </a:solidFill>
              </a:rPr>
              <a:t>trato</a:t>
            </a:r>
            <a:r>
              <a:rPr lang="en-US" sz="1700" i="1" dirty="0">
                <a:solidFill>
                  <a:schemeClr val="bg1"/>
                </a:solidFill>
              </a:rPr>
              <a:t> </a:t>
            </a:r>
            <a:r>
              <a:rPr lang="en-US" sz="1700" i="1" dirty="0" err="1">
                <a:solidFill>
                  <a:schemeClr val="bg1"/>
                </a:solidFill>
              </a:rPr>
              <a:t>como</a:t>
            </a:r>
            <a:r>
              <a:rPr lang="en-US" sz="1700" i="1" dirty="0">
                <a:solidFill>
                  <a:schemeClr val="bg1"/>
                </a:solidFill>
              </a:rPr>
              <a:t> a </a:t>
            </a:r>
            <a:r>
              <a:rPr lang="en-US" sz="1700" i="1" dirty="0" err="1">
                <a:solidFill>
                  <a:schemeClr val="bg1"/>
                </a:solidFill>
              </a:rPr>
              <a:t>una</a:t>
            </a:r>
            <a:r>
              <a:rPr lang="en-US" sz="1700" i="1" dirty="0">
                <a:solidFill>
                  <a:schemeClr val="bg1"/>
                </a:solidFill>
              </a:rPr>
              <a:t> amiga, </a:t>
            </a:r>
            <a:r>
              <a:rPr lang="en-US" sz="1700" i="1" dirty="0" err="1">
                <a:solidFill>
                  <a:schemeClr val="bg1"/>
                </a:solidFill>
              </a:rPr>
              <a:t>porque</a:t>
            </a:r>
            <a:r>
              <a:rPr lang="en-US" sz="1700" i="1" dirty="0">
                <a:solidFill>
                  <a:schemeClr val="bg1"/>
                </a:solidFill>
              </a:rPr>
              <a:t> </a:t>
            </a:r>
            <a:r>
              <a:rPr lang="en-US" sz="1700" i="1" dirty="0" err="1">
                <a:solidFill>
                  <a:schemeClr val="bg1"/>
                </a:solidFill>
              </a:rPr>
              <a:t>ella</a:t>
            </a:r>
            <a:r>
              <a:rPr lang="en-US" sz="1700" i="1" dirty="0">
                <a:solidFill>
                  <a:schemeClr val="bg1"/>
                </a:solidFill>
              </a:rPr>
              <a:t> </a:t>
            </a:r>
            <a:r>
              <a:rPr lang="en-US" sz="1700" i="1" dirty="0" err="1">
                <a:solidFill>
                  <a:schemeClr val="bg1"/>
                </a:solidFill>
              </a:rPr>
              <a:t>muy</a:t>
            </a:r>
            <a:r>
              <a:rPr lang="en-US" sz="1700" i="1" dirty="0">
                <a:solidFill>
                  <a:schemeClr val="bg1"/>
                </a:solidFill>
              </a:rPr>
              <a:t> bien </a:t>
            </a:r>
            <a:r>
              <a:rPr lang="en-US" sz="1700" i="1" dirty="0" err="1">
                <a:solidFill>
                  <a:schemeClr val="bg1"/>
                </a:solidFill>
              </a:rPr>
              <a:t>nos</a:t>
            </a:r>
            <a:r>
              <a:rPr lang="en-US" sz="1700" i="1" dirty="0">
                <a:solidFill>
                  <a:schemeClr val="bg1"/>
                </a:solidFill>
              </a:rPr>
              <a:t> dice a </a:t>
            </a:r>
            <a:r>
              <a:rPr lang="en-US" sz="1700" i="1" dirty="0" err="1">
                <a:solidFill>
                  <a:schemeClr val="bg1"/>
                </a:solidFill>
              </a:rPr>
              <a:t>nosotros</a:t>
            </a:r>
            <a:r>
              <a:rPr lang="en-US" sz="1700" i="1" dirty="0">
                <a:solidFill>
                  <a:schemeClr val="bg1"/>
                </a:solidFill>
              </a:rPr>
              <a:t>: "</a:t>
            </a:r>
            <a:r>
              <a:rPr lang="en-US" sz="1700" i="1" dirty="0" err="1">
                <a:solidFill>
                  <a:schemeClr val="bg1"/>
                </a:solidFill>
              </a:rPr>
              <a:t>yo</a:t>
            </a:r>
            <a:r>
              <a:rPr lang="en-US" sz="1700" i="1" dirty="0">
                <a:solidFill>
                  <a:schemeClr val="bg1"/>
                </a:solidFill>
              </a:rPr>
              <a:t> se, </a:t>
            </a:r>
            <a:r>
              <a:rPr lang="en-US" sz="1700" i="1" dirty="0" err="1">
                <a:solidFill>
                  <a:schemeClr val="bg1"/>
                </a:solidFill>
              </a:rPr>
              <a:t>los</a:t>
            </a:r>
            <a:r>
              <a:rPr lang="en-US" sz="1700" i="1" dirty="0">
                <a:solidFill>
                  <a:schemeClr val="bg1"/>
                </a:solidFill>
              </a:rPr>
              <a:t> </a:t>
            </a:r>
            <a:r>
              <a:rPr lang="en-US" sz="1700" i="1" dirty="0" err="1">
                <a:solidFill>
                  <a:schemeClr val="bg1"/>
                </a:solidFill>
              </a:rPr>
              <a:t>entiendo</a:t>
            </a:r>
            <a:r>
              <a:rPr lang="en-US" sz="1700" i="1" dirty="0">
                <a:solidFill>
                  <a:schemeClr val="bg1"/>
                </a:solidFill>
              </a:rPr>
              <a:t>, </a:t>
            </a:r>
            <a:r>
              <a:rPr lang="en-US" sz="1700" i="1" dirty="0" err="1">
                <a:solidFill>
                  <a:schemeClr val="bg1"/>
                </a:solidFill>
              </a:rPr>
              <a:t>porque</a:t>
            </a:r>
            <a:r>
              <a:rPr lang="en-US" sz="1700" i="1" dirty="0">
                <a:solidFill>
                  <a:schemeClr val="bg1"/>
                </a:solidFill>
              </a:rPr>
              <a:t> </a:t>
            </a:r>
            <a:r>
              <a:rPr lang="en-US" sz="1700" i="1" dirty="0" err="1">
                <a:solidFill>
                  <a:schemeClr val="bg1"/>
                </a:solidFill>
              </a:rPr>
              <a:t>ustedes</a:t>
            </a:r>
            <a:r>
              <a:rPr lang="en-US" sz="1700" i="1" dirty="0">
                <a:solidFill>
                  <a:schemeClr val="bg1"/>
                </a:solidFill>
              </a:rPr>
              <a:t> se </a:t>
            </a:r>
            <a:r>
              <a:rPr lang="en-US" sz="1700" i="1" dirty="0" err="1">
                <a:solidFill>
                  <a:schemeClr val="bg1"/>
                </a:solidFill>
              </a:rPr>
              <a:t>han</a:t>
            </a:r>
            <a:r>
              <a:rPr lang="en-US" sz="1700" i="1" dirty="0">
                <a:solidFill>
                  <a:schemeClr val="bg1"/>
                </a:solidFill>
              </a:rPr>
              <a:t> </a:t>
            </a:r>
            <a:r>
              <a:rPr lang="en-US" sz="1700" i="1" dirty="0" err="1">
                <a:solidFill>
                  <a:schemeClr val="bg1"/>
                </a:solidFill>
              </a:rPr>
              <a:t>crecido</a:t>
            </a:r>
            <a:r>
              <a:rPr lang="en-US" sz="1700" i="1" dirty="0">
                <a:solidFill>
                  <a:schemeClr val="bg1"/>
                </a:solidFill>
              </a:rPr>
              <a:t> con mi mama y de la </a:t>
            </a:r>
            <a:r>
              <a:rPr lang="en-US" sz="1700" i="1" dirty="0" err="1">
                <a:solidFill>
                  <a:schemeClr val="bg1"/>
                </a:solidFill>
              </a:rPr>
              <a:t>noche</a:t>
            </a:r>
            <a:r>
              <a:rPr lang="en-US" sz="1700" i="1" dirty="0">
                <a:solidFill>
                  <a:schemeClr val="bg1"/>
                </a:solidFill>
              </a:rPr>
              <a:t> a la manana no me van a </a:t>
            </a:r>
            <a:r>
              <a:rPr lang="en-US" sz="1700" i="1" dirty="0" err="1">
                <a:solidFill>
                  <a:schemeClr val="bg1"/>
                </a:solidFill>
              </a:rPr>
              <a:t>decir</a:t>
            </a:r>
            <a:r>
              <a:rPr lang="en-US" sz="1700" i="1" dirty="0">
                <a:solidFill>
                  <a:schemeClr val="bg1"/>
                </a:solidFill>
              </a:rPr>
              <a:t> mama, o algo... </a:t>
            </a:r>
            <a:r>
              <a:rPr lang="en-US" sz="1700" i="1" dirty="0" err="1">
                <a:solidFill>
                  <a:schemeClr val="bg1"/>
                </a:solidFill>
              </a:rPr>
              <a:t>Ustedes</a:t>
            </a:r>
            <a:r>
              <a:rPr lang="en-US" sz="1700" i="1" dirty="0">
                <a:solidFill>
                  <a:schemeClr val="bg1"/>
                </a:solidFill>
              </a:rPr>
              <a:t> </a:t>
            </a:r>
            <a:r>
              <a:rPr lang="en-US" sz="1700" i="1" dirty="0" err="1">
                <a:solidFill>
                  <a:schemeClr val="bg1"/>
                </a:solidFill>
              </a:rPr>
              <a:t>quieren</a:t>
            </a:r>
            <a:r>
              <a:rPr lang="en-US" sz="1700" i="1" dirty="0">
                <a:solidFill>
                  <a:schemeClr val="bg1"/>
                </a:solidFill>
              </a:rPr>
              <a:t> mas a mi mama que a mi" </a:t>
            </a:r>
            <a:r>
              <a:rPr lang="en-US" sz="1700" i="1" dirty="0" err="1">
                <a:solidFill>
                  <a:schemeClr val="bg1"/>
                </a:solidFill>
              </a:rPr>
              <a:t>nos</a:t>
            </a:r>
            <a:r>
              <a:rPr lang="en-US" sz="1700" i="1" dirty="0">
                <a:solidFill>
                  <a:schemeClr val="bg1"/>
                </a:solidFill>
              </a:rPr>
              <a:t> dice." Y </a:t>
            </a:r>
            <a:r>
              <a:rPr lang="en-US" sz="1700" i="1" dirty="0" err="1">
                <a:solidFill>
                  <a:schemeClr val="bg1"/>
                </a:solidFill>
              </a:rPr>
              <a:t>yo</a:t>
            </a:r>
            <a:r>
              <a:rPr lang="en-US" sz="1700" i="1" dirty="0">
                <a:solidFill>
                  <a:schemeClr val="bg1"/>
                </a:solidFill>
              </a:rPr>
              <a:t> se que </a:t>
            </a:r>
            <a:r>
              <a:rPr lang="en-US" sz="1700" i="1" dirty="0" err="1">
                <a:solidFill>
                  <a:schemeClr val="bg1"/>
                </a:solidFill>
              </a:rPr>
              <a:t>tengo</a:t>
            </a:r>
            <a:r>
              <a:rPr lang="en-US" sz="1700" i="1" dirty="0">
                <a:solidFill>
                  <a:schemeClr val="bg1"/>
                </a:solidFill>
              </a:rPr>
              <a:t> que </a:t>
            </a:r>
            <a:r>
              <a:rPr lang="en-US" sz="1700" i="1" dirty="0" err="1">
                <a:solidFill>
                  <a:schemeClr val="bg1"/>
                </a:solidFill>
              </a:rPr>
              <a:t>entender</a:t>
            </a:r>
            <a:r>
              <a:rPr lang="en-US" sz="1700" i="1" dirty="0">
                <a:solidFill>
                  <a:schemeClr val="bg1"/>
                </a:solidFill>
              </a:rPr>
              <a:t>, </a:t>
            </a:r>
            <a:r>
              <a:rPr lang="en-US" sz="1700" i="1" dirty="0" err="1">
                <a:solidFill>
                  <a:schemeClr val="bg1"/>
                </a:solidFill>
              </a:rPr>
              <a:t>pero</a:t>
            </a:r>
            <a:r>
              <a:rPr lang="en-US" sz="1700" i="1" dirty="0">
                <a:solidFill>
                  <a:schemeClr val="bg1"/>
                </a:solidFill>
              </a:rPr>
              <a:t> poco a poco se van a </a:t>
            </a:r>
            <a:r>
              <a:rPr lang="en-US" sz="1700" i="1" dirty="0" err="1">
                <a:solidFill>
                  <a:schemeClr val="bg1"/>
                </a:solidFill>
              </a:rPr>
              <a:t>ir</a:t>
            </a:r>
            <a:r>
              <a:rPr lang="en-US" sz="1700" i="1" dirty="0">
                <a:solidFill>
                  <a:schemeClr val="bg1"/>
                </a:solidFill>
              </a:rPr>
              <a:t> </a:t>
            </a:r>
            <a:r>
              <a:rPr lang="en-US" sz="1700" i="1" dirty="0" err="1">
                <a:solidFill>
                  <a:schemeClr val="bg1"/>
                </a:solidFill>
              </a:rPr>
              <a:t>ambientando</a:t>
            </a:r>
            <a:r>
              <a:rPr lang="en-US" sz="1700" i="1" dirty="0">
                <a:solidFill>
                  <a:schemeClr val="bg1"/>
                </a:solidFill>
              </a:rPr>
              <a:t> </a:t>
            </a:r>
            <a:r>
              <a:rPr lang="en-US" sz="1700" i="1" dirty="0" err="1">
                <a:solidFill>
                  <a:schemeClr val="bg1"/>
                </a:solidFill>
              </a:rPr>
              <a:t>conmigo</a:t>
            </a:r>
            <a:r>
              <a:rPr lang="en-US" sz="1700" i="1" dirty="0">
                <a:solidFill>
                  <a:schemeClr val="bg1"/>
                </a:solidFill>
              </a:rPr>
              <a:t>," dice </a:t>
            </a:r>
            <a:r>
              <a:rPr lang="en-US" sz="1700" i="1" dirty="0" err="1">
                <a:solidFill>
                  <a:schemeClr val="bg1"/>
                </a:solidFill>
              </a:rPr>
              <a:t>ella</a:t>
            </a:r>
            <a:r>
              <a:rPr lang="en-US" sz="1700" i="1" dirty="0">
                <a:solidFill>
                  <a:schemeClr val="bg1"/>
                </a:solidFill>
              </a:rPr>
              <a:t>. "Si", le </a:t>
            </a:r>
            <a:r>
              <a:rPr lang="en-US" sz="1700" i="1" dirty="0" err="1">
                <a:solidFill>
                  <a:schemeClr val="bg1"/>
                </a:solidFill>
              </a:rPr>
              <a:t>digo</a:t>
            </a:r>
            <a:r>
              <a:rPr lang="en-US" sz="1700" i="1" dirty="0">
                <a:solidFill>
                  <a:schemeClr val="bg1"/>
                </a:solidFill>
              </a:rPr>
              <a:t> </a:t>
            </a:r>
            <a:r>
              <a:rPr lang="en-US" sz="1700" i="1" dirty="0" err="1">
                <a:solidFill>
                  <a:schemeClr val="bg1"/>
                </a:solidFill>
              </a:rPr>
              <a:t>yo</a:t>
            </a:r>
            <a:r>
              <a:rPr lang="en-US" sz="1700" i="1" dirty="0">
                <a:solidFill>
                  <a:schemeClr val="bg1"/>
                </a:solidFill>
              </a:rPr>
              <a:t>, "</a:t>
            </a:r>
            <a:r>
              <a:rPr lang="en-US" sz="1700" i="1" dirty="0" err="1">
                <a:solidFill>
                  <a:schemeClr val="bg1"/>
                </a:solidFill>
              </a:rPr>
              <a:t>pero</a:t>
            </a:r>
            <a:r>
              <a:rPr lang="en-US" sz="1700" i="1" dirty="0">
                <a:solidFill>
                  <a:schemeClr val="bg1"/>
                </a:solidFill>
              </a:rPr>
              <a:t> </a:t>
            </a:r>
            <a:r>
              <a:rPr lang="en-US" sz="1700" i="1" dirty="0" err="1">
                <a:solidFill>
                  <a:schemeClr val="bg1"/>
                </a:solidFill>
              </a:rPr>
              <a:t>recorda</a:t>
            </a:r>
            <a:r>
              <a:rPr lang="en-US" sz="1700" i="1" dirty="0">
                <a:solidFill>
                  <a:schemeClr val="bg1"/>
                </a:solidFill>
              </a:rPr>
              <a:t> que </a:t>
            </a:r>
            <a:r>
              <a:rPr lang="en-US" sz="1700" i="1" dirty="0" err="1">
                <a:solidFill>
                  <a:schemeClr val="bg1"/>
                </a:solidFill>
              </a:rPr>
              <a:t>hemos</a:t>
            </a:r>
            <a:r>
              <a:rPr lang="en-US" sz="1700" i="1" dirty="0">
                <a:solidFill>
                  <a:schemeClr val="bg1"/>
                </a:solidFill>
              </a:rPr>
              <a:t> </a:t>
            </a:r>
            <a:r>
              <a:rPr lang="en-US" sz="1700" i="1" dirty="0" err="1">
                <a:solidFill>
                  <a:schemeClr val="bg1"/>
                </a:solidFill>
              </a:rPr>
              <a:t>pasado</a:t>
            </a:r>
            <a:r>
              <a:rPr lang="en-US" sz="1700" i="1" dirty="0">
                <a:solidFill>
                  <a:schemeClr val="bg1"/>
                </a:solidFill>
              </a:rPr>
              <a:t> </a:t>
            </a:r>
            <a:r>
              <a:rPr lang="en-US" sz="1700" i="1" dirty="0" err="1">
                <a:solidFill>
                  <a:schemeClr val="bg1"/>
                </a:solidFill>
              </a:rPr>
              <a:t>bastante</a:t>
            </a:r>
            <a:r>
              <a:rPr lang="en-US" sz="1700" i="1" dirty="0">
                <a:solidFill>
                  <a:schemeClr val="bg1"/>
                </a:solidFill>
              </a:rPr>
              <a:t> </a:t>
            </a:r>
            <a:r>
              <a:rPr lang="en-US" sz="1700" i="1" dirty="0" err="1">
                <a:solidFill>
                  <a:schemeClr val="bg1"/>
                </a:solidFill>
              </a:rPr>
              <a:t>tiempo</a:t>
            </a:r>
            <a:r>
              <a:rPr lang="en-US" sz="1700" i="1" dirty="0">
                <a:solidFill>
                  <a:schemeClr val="bg1"/>
                </a:solidFill>
              </a:rPr>
              <a:t> con mi abuela, </a:t>
            </a:r>
            <a:r>
              <a:rPr lang="en-US" sz="1700" i="1" dirty="0" err="1">
                <a:solidFill>
                  <a:schemeClr val="bg1"/>
                </a:solidFill>
              </a:rPr>
              <a:t>nunca</a:t>
            </a:r>
            <a:r>
              <a:rPr lang="en-US" sz="1700" i="1" dirty="0">
                <a:solidFill>
                  <a:schemeClr val="bg1"/>
                </a:solidFill>
              </a:rPr>
              <a:t> </a:t>
            </a:r>
            <a:r>
              <a:rPr lang="en-US" sz="1700" i="1" dirty="0" err="1">
                <a:solidFill>
                  <a:schemeClr val="bg1"/>
                </a:solidFill>
              </a:rPr>
              <a:t>nos</a:t>
            </a:r>
            <a:r>
              <a:rPr lang="en-US" sz="1700" i="1" dirty="0">
                <a:solidFill>
                  <a:schemeClr val="bg1"/>
                </a:solidFill>
              </a:rPr>
              <a:t> </a:t>
            </a:r>
            <a:r>
              <a:rPr lang="en-US" sz="1700" i="1" dirty="0" err="1">
                <a:solidFill>
                  <a:schemeClr val="bg1"/>
                </a:solidFill>
              </a:rPr>
              <a:t>olvidamos</a:t>
            </a:r>
            <a:r>
              <a:rPr lang="en-US" sz="1700" i="1" dirty="0">
                <a:solidFill>
                  <a:schemeClr val="bg1"/>
                </a:solidFill>
              </a:rPr>
              <a:t> de </a:t>
            </a:r>
            <a:r>
              <a:rPr lang="en-US" sz="1700" i="1" dirty="0" err="1">
                <a:solidFill>
                  <a:schemeClr val="bg1"/>
                </a:solidFill>
              </a:rPr>
              <a:t>vos</a:t>
            </a:r>
            <a:r>
              <a:rPr lang="en-US" sz="1700" i="1" dirty="0">
                <a:solidFill>
                  <a:schemeClr val="bg1"/>
                </a:solidFill>
              </a:rPr>
              <a:t> </a:t>
            </a:r>
            <a:r>
              <a:rPr lang="en-US" sz="1700" i="1" dirty="0" err="1">
                <a:solidFill>
                  <a:schemeClr val="bg1"/>
                </a:solidFill>
              </a:rPr>
              <a:t>pero</a:t>
            </a:r>
            <a:r>
              <a:rPr lang="en-US" sz="1700" i="1" dirty="0">
                <a:solidFill>
                  <a:schemeClr val="bg1"/>
                </a:solidFill>
              </a:rPr>
              <a:t> </a:t>
            </a:r>
            <a:r>
              <a:rPr lang="en-US" sz="1700" i="1" dirty="0" err="1">
                <a:solidFill>
                  <a:schemeClr val="bg1"/>
                </a:solidFill>
              </a:rPr>
              <a:t>hemos</a:t>
            </a:r>
            <a:r>
              <a:rPr lang="en-US" sz="1700" i="1" dirty="0">
                <a:solidFill>
                  <a:schemeClr val="bg1"/>
                </a:solidFill>
              </a:rPr>
              <a:t> </a:t>
            </a:r>
            <a:r>
              <a:rPr lang="en-US" sz="1700" i="1" dirty="0" err="1">
                <a:solidFill>
                  <a:schemeClr val="bg1"/>
                </a:solidFill>
              </a:rPr>
              <a:t>pasado</a:t>
            </a:r>
            <a:r>
              <a:rPr lang="en-US" sz="1700" i="1" dirty="0">
                <a:solidFill>
                  <a:schemeClr val="bg1"/>
                </a:solidFill>
              </a:rPr>
              <a:t> mas </a:t>
            </a:r>
            <a:r>
              <a:rPr lang="en-US" sz="1700" i="1" dirty="0" err="1">
                <a:solidFill>
                  <a:schemeClr val="bg1"/>
                </a:solidFill>
              </a:rPr>
              <a:t>tiempo</a:t>
            </a:r>
            <a:r>
              <a:rPr lang="en-US" sz="1700" i="1" dirty="0">
                <a:solidFill>
                  <a:schemeClr val="bg1"/>
                </a:solidFill>
              </a:rPr>
              <a:t> con mi abuela. Me </a:t>
            </a:r>
            <a:r>
              <a:rPr lang="en-US" sz="1700" i="1" dirty="0" err="1">
                <a:solidFill>
                  <a:schemeClr val="bg1"/>
                </a:solidFill>
              </a:rPr>
              <a:t>entiende</a:t>
            </a:r>
            <a:r>
              <a:rPr lang="en-US" sz="1700" i="1" dirty="0">
                <a:solidFill>
                  <a:schemeClr val="bg1"/>
                </a:solidFill>
              </a:rPr>
              <a:t>, </a:t>
            </a:r>
            <a:r>
              <a:rPr lang="en-US" sz="1700" i="1" dirty="0" err="1">
                <a:solidFill>
                  <a:schemeClr val="bg1"/>
                </a:solidFill>
              </a:rPr>
              <a:t>asi</a:t>
            </a:r>
            <a:r>
              <a:rPr lang="en-US" sz="1700" i="1" dirty="0">
                <a:solidFill>
                  <a:schemeClr val="bg1"/>
                </a:solidFill>
              </a:rPr>
              <a:t> es la </a:t>
            </a:r>
            <a:r>
              <a:rPr lang="en-US" sz="1700" i="1" dirty="0" err="1">
                <a:solidFill>
                  <a:schemeClr val="bg1"/>
                </a:solidFill>
              </a:rPr>
              <a:t>cosa</a:t>
            </a:r>
            <a:r>
              <a:rPr lang="en-US" sz="1700" dirty="0">
                <a:solidFill>
                  <a:schemeClr val="bg1"/>
                </a:solidFill>
              </a:rPr>
              <a:t>”</a:t>
            </a:r>
          </a:p>
        </p:txBody>
      </p:sp>
    </p:spTree>
    <p:extLst>
      <p:ext uri="{BB962C8B-B14F-4D97-AF65-F5344CB8AC3E}">
        <p14:creationId xmlns:p14="http://schemas.microsoft.com/office/powerpoint/2010/main" val="135369436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5803-CB9D-754A-A73C-AEA2FBD7E373}"/>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1900">
                <a:solidFill>
                  <a:schemeClr val="tx1"/>
                </a:solidFill>
              </a:rPr>
              <a:t>Diana, (13 at migration, El Salvador on school:</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8CC3410B-21C9-1342-B0E4-A7143425A756}"/>
              </a:ext>
            </a:extLst>
          </p:cNvPr>
          <p:cNvSpPr>
            <a:spLocks noGrp="1"/>
          </p:cNvSpPr>
          <p:nvPr>
            <p:ph idx="1"/>
          </p:nvPr>
        </p:nvSpPr>
        <p:spPr>
          <a:xfrm>
            <a:off x="6049182" y="802638"/>
            <a:ext cx="5408696" cy="5252722"/>
          </a:xfrm>
        </p:spPr>
        <p:txBody>
          <a:bodyPr anchor="ctr">
            <a:normAutofit/>
          </a:bodyPr>
          <a:lstStyle/>
          <a:p>
            <a:pPr marL="0" indent="0">
              <a:lnSpc>
                <a:spcPct val="90000"/>
              </a:lnSpc>
              <a:buNone/>
            </a:pPr>
            <a:endParaRPr lang="en-US">
              <a:solidFill>
                <a:schemeClr val="bg1"/>
              </a:solidFill>
            </a:endParaRPr>
          </a:p>
          <a:p>
            <a:pPr marL="0" indent="0">
              <a:lnSpc>
                <a:spcPct val="90000"/>
              </a:lnSpc>
              <a:buNone/>
            </a:pPr>
            <a:r>
              <a:rPr lang="en-US">
                <a:solidFill>
                  <a:schemeClr val="bg1"/>
                </a:solidFill>
              </a:rPr>
              <a:t>“At first, I did not want to go out. I was afraid of people who I thought did not speak Spanish. I don’t know, I thought they would say go, you aren’t from here, things like that. … But after the first day I went to school, I made friends and then I didn’t even want there to be a weekend. I only wanted to be in school. … And although some classes/subjects were difficult for me, like math, because let me tell you, in El Salvador, they barely had taught me how to add. I didn’t know how to multiply, I didn’t know how to divide, I didn’t know anything! I only knew how to read, but I didn’t read very well. And here they [even] taught me in Spanish. They are teaching me how to read better. And I am interested in school here. They have a lot of programs to help us, for the students at our school.”</a:t>
            </a:r>
          </a:p>
          <a:p>
            <a:pPr marL="0" indent="0">
              <a:lnSpc>
                <a:spcPct val="90000"/>
              </a:lnSpc>
              <a:buNone/>
            </a:pPr>
            <a:br>
              <a:rPr lang="en-US">
                <a:solidFill>
                  <a:schemeClr val="bg1"/>
                </a:solidFill>
              </a:rPr>
            </a:br>
            <a:br>
              <a:rPr lang="en-US">
                <a:solidFill>
                  <a:schemeClr val="bg1"/>
                </a:solidFill>
              </a:rPr>
            </a:br>
            <a:endParaRPr lang="en-US">
              <a:solidFill>
                <a:schemeClr val="bg1"/>
              </a:solidFill>
            </a:endParaRPr>
          </a:p>
        </p:txBody>
      </p:sp>
    </p:spTree>
    <p:extLst>
      <p:ext uri="{BB962C8B-B14F-4D97-AF65-F5344CB8AC3E}">
        <p14:creationId xmlns:p14="http://schemas.microsoft.com/office/powerpoint/2010/main" val="157686004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4622B8EC-D1C5-B747-9063-04DE49B6BE9E}"/>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400">
                <a:solidFill>
                  <a:schemeClr val="bg1"/>
                </a:solidFill>
              </a:rPr>
              <a:t>Challenges &amp; Solutions in School Systems</a:t>
            </a:r>
          </a:p>
        </p:txBody>
      </p:sp>
      <p:graphicFrame>
        <p:nvGraphicFramePr>
          <p:cNvPr id="18" name="Content Placeholder 2">
            <a:extLst>
              <a:ext uri="{FF2B5EF4-FFF2-40B4-BE49-F238E27FC236}">
                <a16:creationId xmlns:a16="http://schemas.microsoft.com/office/drawing/2014/main" id="{EDC0CC1A-E4A9-4CC7-B13E-8880B5E54FE5}"/>
              </a:ext>
            </a:extLst>
          </p:cNvPr>
          <p:cNvGraphicFramePr>
            <a:graphicFrameLocks noGrp="1"/>
          </p:cNvGraphicFramePr>
          <p:nvPr>
            <p:ph idx="1"/>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809096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1740</TotalTime>
  <Words>4082</Words>
  <Application>Microsoft Office PowerPoint</Application>
  <PresentationFormat>Widescreen</PresentationFormat>
  <Paragraphs>252</Paragraphs>
  <Slides>51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SimSun</vt:lpstr>
      <vt:lpstr>Aptos</vt:lpstr>
      <vt:lpstr>Arial</vt:lpstr>
      <vt:lpstr>Calibri</vt:lpstr>
      <vt:lpstr>Calibri Light</vt:lpstr>
      <vt:lpstr>Garamond</vt:lpstr>
      <vt:lpstr>Gill Sans MT</vt:lpstr>
      <vt:lpstr>Palatino Linotype</vt:lpstr>
      <vt:lpstr>Times New Roman</vt:lpstr>
      <vt:lpstr>Office Theme</vt:lpstr>
      <vt:lpstr>Parcel</vt:lpstr>
      <vt:lpstr>PowerPoint Presentation</vt:lpstr>
      <vt:lpstr>Case Study – Un-accompanied Minors in DC</vt:lpstr>
      <vt:lpstr>Family Separation &lt; - - &gt;   Family Reunification</vt:lpstr>
      <vt:lpstr>Data Collection</vt:lpstr>
      <vt:lpstr>Descriptive statistics among immigrant minors in the DC metropolitan area (N = 58) </vt:lpstr>
      <vt:lpstr>PowerPoint Presentation</vt:lpstr>
      <vt:lpstr>Vos (Alexander, 17 at migration, El Salvador)</vt:lpstr>
      <vt:lpstr>Diana, (13 at migration, El Salvador on school:</vt:lpstr>
      <vt:lpstr>Challenges &amp; Solutions in School Systems</vt:lpstr>
      <vt:lpstr>Forced Family Separations</vt:lpstr>
      <vt:lpstr>Consequences of Family Separation Due to Immigrant Enforcement </vt:lpstr>
      <vt:lpstr>Consequences of Family Separation Due to Immigrant Enforcement </vt:lpstr>
      <vt:lpstr>In a US and global context with: </vt:lpstr>
      <vt:lpstr>Work on family separation, transnational families, immigrant families</vt:lpstr>
      <vt:lpstr>Transnational Households</vt:lpstr>
      <vt:lpstr>PowerPoint Presentation</vt:lpstr>
      <vt:lpstr>Accelerated Adulthood </vt:lpstr>
      <vt:lpstr>PowerPoint Presentation</vt:lpstr>
      <vt:lpstr>The Children Left Behind</vt:lpstr>
      <vt:lpstr>The Effects of Family Separation</vt:lpstr>
      <vt:lpstr>Remittances come at a cost</vt:lpstr>
      <vt:lpstr>Solution: laws that allow for regularization &amp; family reunification</vt:lpstr>
      <vt:lpstr>Immigrant youth in the dmv</vt:lpstr>
      <vt:lpstr>PowerPoint Presentation</vt:lpstr>
      <vt:lpstr>PowerPoint Presentation</vt:lpstr>
      <vt:lpstr>PowerPoint Presentation</vt:lpstr>
      <vt:lpstr>Common assumption about immigration</vt:lpstr>
      <vt:lpstr>Pluses</vt:lpstr>
      <vt:lpstr>Examples</vt:lpstr>
      <vt:lpstr>Draft of academic paper reviewed</vt:lpstr>
      <vt:lpstr>After review</vt:lpstr>
      <vt:lpstr>PowerPoint Presentation</vt:lpstr>
      <vt:lpstr>PowerPoint Presentation</vt:lpstr>
      <vt:lpstr>Causation</vt:lpstr>
      <vt:lpstr>PowerPoint Presentation</vt:lpstr>
      <vt:lpstr>Good example</vt:lpstr>
      <vt:lpstr>Bad way to end article</vt:lpstr>
      <vt:lpstr>https://www.prospectmagazine.co.uk/politics/policy/immigration/69229/immigration-myths-are-everywhere </vt:lpstr>
      <vt:lpstr>Anti-immigrant lobby</vt:lpstr>
      <vt:lpstr>Some takeaways from the chapter</vt:lpstr>
      <vt:lpstr>PowerPoint Presentation</vt:lpstr>
      <vt:lpstr>PowerPoint Presentation</vt:lpstr>
      <vt:lpstr>PowerPoint Presentation</vt:lpstr>
      <vt:lpstr>PowerPoint Presentation</vt:lpstr>
      <vt:lpstr>Apolitical?</vt:lpstr>
      <vt:lpstr>PowerPoint Presentation</vt:lpstr>
      <vt:lpstr>Immigration Myths and Realities</vt:lpstr>
      <vt:lpstr>PowerPoint Presentation</vt:lpstr>
      <vt:lpstr>For academics</vt:lpstr>
      <vt:lpstr>Pluses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Ernesto Castaneda</dc:creator>
  <cp:lastModifiedBy>Ernesto Castaneda</cp:lastModifiedBy>
  <cp:revision>12</cp:revision>
  <dcterms:created xsi:type="dcterms:W3CDTF">2023-04-13T12:48:18Z</dcterms:created>
  <dcterms:modified xsi:type="dcterms:W3CDTF">2025-05-20T18:37:29Z</dcterms:modified>
</cp:coreProperties>
</file>