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3" r:id="rId2"/>
    <p:sldId id="413" r:id="rId3"/>
    <p:sldId id="415" r:id="rId4"/>
    <p:sldId id="417" r:id="rId5"/>
    <p:sldId id="419" r:id="rId6"/>
    <p:sldId id="42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58"/>
  </p:normalViewPr>
  <p:slideViewPr>
    <p:cSldViewPr snapToGrid="0" showGuides="1">
      <p:cViewPr varScale="1">
        <p:scale>
          <a:sx n="106" d="100"/>
          <a:sy n="106" d="100"/>
        </p:scale>
        <p:origin x="117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0391-ECA5-462A-B5E4-6FC644DE686A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32DD-98BC-48A3-8C21-6944CF5CC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94AC-B661-39E1-6E94-1CD10645C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4" y="936506"/>
            <a:ext cx="10229617" cy="1701763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b="0" i="0"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6D54B-E88A-3F9B-2102-3FE53888A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0174" y="3483235"/>
            <a:ext cx="7499363" cy="215060"/>
          </a:xfrm>
        </p:spPr>
        <p:txBody>
          <a:bodyPr>
            <a:noAutofit/>
          </a:bodyPr>
          <a:lstStyle>
            <a:lvl1pPr marL="0" indent="0" algn="l">
              <a:buNone/>
              <a:defRPr sz="1300" b="1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D9F62-51F1-832E-E9FD-518107D88A64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579B9-989F-8041-E34B-986A9CC65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6466" y="5646635"/>
            <a:ext cx="1796999" cy="36512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B42026-37F0-8ECD-7E17-813F57D6CE9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60174" y="3019841"/>
            <a:ext cx="10515600" cy="297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 i="0" spc="0">
                <a:latin typeface="BentonSans Medium" panose="02000504020000020004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84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Slide w/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C456BA-7DF6-6844-C604-65D0E672751E}"/>
              </a:ext>
            </a:extLst>
          </p:cNvPr>
          <p:cNvGrpSpPr/>
          <p:nvPr userDrawn="1"/>
        </p:nvGrpSpPr>
        <p:grpSpPr>
          <a:xfrm>
            <a:off x="427044" y="-1"/>
            <a:ext cx="11770399" cy="6858001"/>
            <a:chOff x="427044" y="-1"/>
            <a:chExt cx="11770399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98B542-9C9A-AED5-8A6C-947846EE1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3" t="3021" r="26865" b="35298"/>
            <a:stretch/>
          </p:blipFill>
          <p:spPr>
            <a:xfrm>
              <a:off x="432487" y="-1"/>
              <a:ext cx="11764956" cy="685800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A2741E-5E2E-3896-7E68-7996F250A0F6}"/>
                </a:ext>
              </a:extLst>
            </p:cNvPr>
            <p:cNvSpPr/>
            <p:nvPr/>
          </p:nvSpPr>
          <p:spPr>
            <a:xfrm>
              <a:off x="427044" y="-1"/>
              <a:ext cx="11764955" cy="6858001"/>
            </a:xfrm>
            <a:prstGeom prst="rect">
              <a:avLst/>
            </a:prstGeom>
            <a:solidFill>
              <a:srgbClr val="1A1D1E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9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eatur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59A-0DDA-6E71-8AE6-452E44D8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80" y="1076716"/>
            <a:ext cx="8516545" cy="2868460"/>
          </a:xfrm>
        </p:spPr>
        <p:txBody>
          <a:bodyPr anchor="t">
            <a:normAutofit/>
          </a:bodyPr>
          <a:lstStyle>
            <a:lvl1pPr>
              <a:defRPr sz="5000" b="0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90DDE-F0D0-10A8-0A8D-B95FE2CD056A}"/>
              </a:ext>
            </a:extLst>
          </p:cNvPr>
          <p:cNvSpPr/>
          <p:nvPr userDrawn="1"/>
        </p:nvSpPr>
        <p:spPr>
          <a:xfrm>
            <a:off x="1532964" y="1086998"/>
            <a:ext cx="113787" cy="4684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eatur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59A-0DDA-6E71-8AE6-452E44D8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80" y="1076716"/>
            <a:ext cx="8516545" cy="2868460"/>
          </a:xfrm>
        </p:spPr>
        <p:txBody>
          <a:bodyPr anchor="t">
            <a:normAutofit/>
          </a:bodyPr>
          <a:lstStyle>
            <a:lvl1pPr>
              <a:defRPr sz="5000" b="0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D5E27-2973-B7B6-FA8E-BFA58E4BA13F}"/>
              </a:ext>
            </a:extLst>
          </p:cNvPr>
          <p:cNvSpPr/>
          <p:nvPr userDrawn="1"/>
        </p:nvSpPr>
        <p:spPr>
          <a:xfrm>
            <a:off x="1532964" y="1086998"/>
            <a:ext cx="113787" cy="4684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ea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1BFCD-80C9-76A6-A22C-2A1AEB54BD8E}"/>
              </a:ext>
            </a:extLst>
          </p:cNvPr>
          <p:cNvSpPr/>
          <p:nvPr userDrawn="1"/>
        </p:nvSpPr>
        <p:spPr>
          <a:xfrm>
            <a:off x="1532964" y="1086998"/>
            <a:ext cx="113787" cy="4684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2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A2FF8B-6979-5984-D13B-B9F6257EAA96}"/>
              </a:ext>
            </a:extLst>
          </p:cNvPr>
          <p:cNvSpPr/>
          <p:nvPr userDrawn="1"/>
        </p:nvSpPr>
        <p:spPr>
          <a:xfrm>
            <a:off x="8633012" y="0"/>
            <a:ext cx="35589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103F3-4743-47BF-9D71-839293D213B9}"/>
              </a:ext>
            </a:extLst>
          </p:cNvPr>
          <p:cNvSpPr/>
          <p:nvPr userDrawn="1"/>
        </p:nvSpPr>
        <p:spPr>
          <a:xfrm>
            <a:off x="9384745" y="743741"/>
            <a:ext cx="533328" cy="5333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D0148B-1995-10C0-043A-D80162511896}"/>
              </a:ext>
            </a:extLst>
          </p:cNvPr>
          <p:cNvSpPr/>
          <p:nvPr userDrawn="1"/>
        </p:nvSpPr>
        <p:spPr>
          <a:xfrm>
            <a:off x="9384745" y="1542251"/>
            <a:ext cx="533328" cy="5333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CECC20-4DE5-BD4F-0923-D88B0A311A91}"/>
              </a:ext>
            </a:extLst>
          </p:cNvPr>
          <p:cNvSpPr/>
          <p:nvPr userDrawn="1"/>
        </p:nvSpPr>
        <p:spPr>
          <a:xfrm>
            <a:off x="9384745" y="2375616"/>
            <a:ext cx="533328" cy="5333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0DF8C-98A8-0110-99C6-E34B7ABDBD79}"/>
              </a:ext>
            </a:extLst>
          </p:cNvPr>
          <p:cNvSpPr txBox="1"/>
          <p:nvPr userDrawn="1"/>
        </p:nvSpPr>
        <p:spPr>
          <a:xfrm>
            <a:off x="10066997" y="764830"/>
            <a:ext cx="1721036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@</a:t>
            </a:r>
            <a:r>
              <a:rPr lang="en-US" sz="1200" b="0" i="0" dirty="0" err="1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RealSciLine</a:t>
            </a:r>
            <a:endParaRPr lang="en-US" sz="1200" dirty="0">
              <a:latin typeface="BentonSans" panose="0200050402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60E26D-DBFA-23B2-BFB6-6CAA0E1CBB58}"/>
              </a:ext>
            </a:extLst>
          </p:cNvPr>
          <p:cNvSpPr txBox="1"/>
          <p:nvPr userDrawn="1"/>
        </p:nvSpPr>
        <p:spPr>
          <a:xfrm>
            <a:off x="10066997" y="1567915"/>
            <a:ext cx="1721036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@</a:t>
            </a:r>
            <a:r>
              <a:rPr lang="en-US" sz="1200" b="0" i="0" dirty="0" err="1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SciLine</a:t>
            </a:r>
            <a:endParaRPr lang="en-US" sz="1200" dirty="0">
              <a:latin typeface="BentonSans" panose="02000504020000020004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5907A-AB6B-B3C0-2C14-9E052AEC897F}"/>
              </a:ext>
            </a:extLst>
          </p:cNvPr>
          <p:cNvSpPr txBox="1"/>
          <p:nvPr userDrawn="1"/>
        </p:nvSpPr>
        <p:spPr>
          <a:xfrm>
            <a:off x="10066997" y="2429167"/>
            <a:ext cx="1721036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@</a:t>
            </a:r>
            <a:r>
              <a:rPr lang="en-US" sz="1200" b="0" i="0" dirty="0" err="1">
                <a:solidFill>
                  <a:srgbClr val="1B1D1E"/>
                </a:solidFill>
                <a:effectLst/>
                <a:latin typeface="BentonSans" panose="02000504020000020004" pitchFamily="2" charset="77"/>
              </a:rPr>
              <a:t>SciLine</a:t>
            </a:r>
            <a:endParaRPr lang="en-US" sz="1200" dirty="0">
              <a:latin typeface="BentonSans" panose="02000504020000020004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2737673-8DF3-10A3-396F-1E86B12AB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679" y="2789880"/>
            <a:ext cx="6122071" cy="1134420"/>
          </a:xfrm>
        </p:spPr>
        <p:txBody>
          <a:bodyPr anchor="t">
            <a:noAutofit/>
          </a:bodyPr>
          <a:lstStyle>
            <a:lvl1pPr>
              <a:defRPr sz="8800" b="0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0A1BFF-193D-5CA3-C601-6798D8837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8182" y="2487742"/>
            <a:ext cx="292804" cy="29280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6726E79-B579-9E60-0DD2-EA61EBCCB0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4734" y="842103"/>
            <a:ext cx="327099" cy="3270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7C2092-9117-2308-3174-918B72A3C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0999" y="1636272"/>
            <a:ext cx="338387" cy="338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29D45-DE7F-B5B3-F15C-B6917090AF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23374" y="5718936"/>
            <a:ext cx="1945641" cy="3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0A1F34-CB76-C03B-F262-3E2570DB47CE}"/>
              </a:ext>
            </a:extLst>
          </p:cNvPr>
          <p:cNvGrpSpPr/>
          <p:nvPr userDrawn="1"/>
        </p:nvGrpSpPr>
        <p:grpSpPr>
          <a:xfrm>
            <a:off x="0" y="0"/>
            <a:ext cx="12197443" cy="6858001"/>
            <a:chOff x="0" y="0"/>
            <a:chExt cx="12197443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0CF180-E925-1C51-091E-FE122B433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20" r="26865" b="35299"/>
            <a:stretch/>
          </p:blipFill>
          <p:spPr>
            <a:xfrm>
              <a:off x="0" y="0"/>
              <a:ext cx="12197443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7DD6D3-D2A7-4FB4-F6BE-2B3F05396EF7}"/>
                </a:ext>
              </a:extLst>
            </p:cNvPr>
            <p:cNvSpPr/>
            <p:nvPr/>
          </p:nvSpPr>
          <p:spPr>
            <a:xfrm>
              <a:off x="1" y="1"/>
              <a:ext cx="12191999" cy="6858000"/>
            </a:xfrm>
            <a:prstGeom prst="rect">
              <a:avLst/>
            </a:prstGeom>
            <a:solidFill>
              <a:srgbClr val="1A1D1E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A794AC-B661-39E1-6E94-1CD10645C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4" y="936506"/>
            <a:ext cx="10229617" cy="1701763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6D54B-E88A-3F9B-2102-3FE53888A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0174" y="3483235"/>
            <a:ext cx="7499363" cy="215060"/>
          </a:xfrm>
        </p:spPr>
        <p:txBody>
          <a:bodyPr>
            <a:noAutofit/>
          </a:bodyPr>
          <a:lstStyle>
            <a:lvl1pPr marL="0" indent="0" algn="l">
              <a:buNone/>
              <a:defRPr sz="1300" b="1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B42026-37F0-8ECD-7E17-813F57D6CE9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60174" y="3019841"/>
            <a:ext cx="10515600" cy="297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 i="0" spc="0">
                <a:solidFill>
                  <a:schemeClr val="bg2"/>
                </a:solidFill>
                <a:latin typeface="BentonSans Medium" panose="02000504020000020004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2D4F0-18CA-A28B-32E7-8333E3506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6466" y="5648189"/>
            <a:ext cx="1796999" cy="3618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0697CE-D9C0-95E8-2439-23FA94E6EED0}"/>
              </a:ext>
            </a:extLst>
          </p:cNvPr>
          <p:cNvSpPr/>
          <p:nvPr userDrawn="1"/>
        </p:nvSpPr>
        <p:spPr>
          <a:xfrm>
            <a:off x="0" y="3561907"/>
            <a:ext cx="12192000" cy="329609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5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6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59A-0DDA-6E71-8AE6-452E44D8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20439"/>
            <a:ext cx="6809921" cy="2868460"/>
          </a:xfrm>
        </p:spPr>
        <p:txBody>
          <a:bodyPr anchor="t">
            <a:normAutofit/>
          </a:bodyPr>
          <a:lstStyle>
            <a:lvl1pPr>
              <a:defRPr sz="5500" b="0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5BE4F9-8699-4706-DF92-5B6C973E07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913" y="2063931"/>
            <a:ext cx="6809921" cy="335934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87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559A-0DDA-6E71-8AE6-452E44D8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20439"/>
            <a:ext cx="6809921" cy="2868460"/>
          </a:xfrm>
        </p:spPr>
        <p:txBody>
          <a:bodyPr anchor="t">
            <a:normAutofit/>
          </a:bodyPr>
          <a:lstStyle>
            <a:lvl1pPr>
              <a:defRPr sz="5500" b="0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5BE4F9-8699-4706-DF92-5B6C973E07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913" y="2063931"/>
            <a:ext cx="6809921" cy="335934"/>
          </a:xfr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BentonSans Medium" panose="02000504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04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y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0E73208-741E-7C0F-6D15-FF983F223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415" b="8415"/>
          <a:stretch/>
        </p:blipFill>
        <p:spPr>
          <a:xfrm>
            <a:off x="446313" y="0"/>
            <a:ext cx="11745687" cy="6858000"/>
          </a:xfrm>
          <a:prstGeom prst="rect">
            <a:avLst/>
          </a:prstGeom>
          <a:blipFill>
            <a:blip r:embed="rId3">
              <a:alphaModFix/>
            </a:blip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A117B-21BF-4C27-78C0-08C8AC1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62" y="372487"/>
            <a:ext cx="10333946" cy="1325563"/>
          </a:xfrm>
        </p:spPr>
        <p:txBody>
          <a:bodyPr>
            <a:normAutofit/>
          </a:bodyPr>
          <a:lstStyle>
            <a:lvl1pPr>
              <a:defRPr sz="4000" b="0" i="0"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066-8EEB-4939-CFAC-B70DC08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62" y="2063174"/>
            <a:ext cx="10333946" cy="3687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lnSpc>
                <a:spcPct val="150000"/>
              </a:lnSpc>
              <a:buNone/>
              <a:defRPr sz="2000"/>
            </a:lvl2pPr>
            <a:lvl3pPr marL="914400" indent="0">
              <a:lnSpc>
                <a:spcPct val="150000"/>
              </a:lnSpc>
              <a:buNone/>
              <a:defRPr sz="2000"/>
            </a:lvl3pPr>
            <a:lvl4pPr marL="1371600" indent="0">
              <a:lnSpc>
                <a:spcPct val="150000"/>
              </a:lnSpc>
              <a:buNone/>
              <a:defRPr sz="2000"/>
            </a:lvl4pPr>
            <a:lvl5pPr marL="1828800" indent="0">
              <a:lnSpc>
                <a:spcPct val="150000"/>
              </a:lnSpc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511D9-AB74-6800-649C-771607028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F8DA01-4EFC-A2EA-464A-28427725E643}"/>
              </a:ext>
            </a:extLst>
          </p:cNvPr>
          <p:cNvSpPr/>
          <p:nvPr userDrawn="1"/>
        </p:nvSpPr>
        <p:spPr>
          <a:xfrm rot="10800000">
            <a:off x="461296" y="384679"/>
            <a:ext cx="11740896" cy="2954162"/>
          </a:xfrm>
          <a:prstGeom prst="rect">
            <a:avLst/>
          </a:prstGeom>
          <a:gradFill>
            <a:gsLst>
              <a:gs pos="79000">
                <a:schemeClr val="bg1"/>
              </a:gs>
              <a:gs pos="13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8C7A6-20D6-3155-542E-6864863CA7BD}"/>
              </a:ext>
            </a:extLst>
          </p:cNvPr>
          <p:cNvSpPr/>
          <p:nvPr userDrawn="1"/>
        </p:nvSpPr>
        <p:spPr>
          <a:xfrm rot="16200000">
            <a:off x="-359424" y="771952"/>
            <a:ext cx="5435152" cy="3866864"/>
          </a:xfrm>
          <a:prstGeom prst="rect">
            <a:avLst/>
          </a:prstGeom>
          <a:gradFill>
            <a:gsLst>
              <a:gs pos="10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A117B-21BF-4C27-78C0-08C8AC1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62" y="372487"/>
            <a:ext cx="10333946" cy="1325563"/>
          </a:xfrm>
        </p:spPr>
        <p:txBody>
          <a:bodyPr>
            <a:normAutofit/>
          </a:bodyPr>
          <a:lstStyle>
            <a:lvl1pPr>
              <a:defRPr sz="4000" b="0" i="0"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066-8EEB-4939-CFAC-B70DC08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62" y="2063174"/>
            <a:ext cx="10333946" cy="3687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lnSpc>
                <a:spcPct val="150000"/>
              </a:lnSpc>
              <a:buNone/>
              <a:defRPr sz="2000"/>
            </a:lvl2pPr>
            <a:lvl3pPr marL="914400" indent="0">
              <a:lnSpc>
                <a:spcPct val="150000"/>
              </a:lnSpc>
              <a:buNone/>
              <a:defRPr sz="2000"/>
            </a:lvl3pPr>
            <a:lvl4pPr marL="1371600" indent="0">
              <a:lnSpc>
                <a:spcPct val="150000"/>
              </a:lnSpc>
              <a:buNone/>
              <a:defRPr sz="2000"/>
            </a:lvl4pPr>
            <a:lvl5pPr marL="1828800" indent="0">
              <a:lnSpc>
                <a:spcPct val="150000"/>
              </a:lnSpc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14C36C-29A2-B2A0-B6BE-72895FBE1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y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117B-21BF-4C27-78C0-08C8AC1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62" y="372487"/>
            <a:ext cx="10333946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066-8EEB-4939-CFAC-B70DC08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62" y="2063174"/>
            <a:ext cx="10333946" cy="3687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2000"/>
            </a:lvl2pPr>
            <a:lvl3pPr marL="914400" indent="0">
              <a:lnSpc>
                <a:spcPct val="150000"/>
              </a:lnSpc>
              <a:buNone/>
              <a:defRPr sz="2000"/>
            </a:lvl3pPr>
            <a:lvl4pPr marL="1371600" indent="0">
              <a:lnSpc>
                <a:spcPct val="150000"/>
              </a:lnSpc>
              <a:buNone/>
              <a:defRPr sz="2000"/>
            </a:lvl4pPr>
            <a:lvl5pPr marL="1828800" indent="0">
              <a:lnSpc>
                <a:spcPct val="150000"/>
              </a:lnSpc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7DB704-8074-DE9D-4893-90AA9AE0F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6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&amp; Gray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117B-21BF-4C27-78C0-08C8AC1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62" y="372487"/>
            <a:ext cx="10333946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BentonSans Medium" panose="0200050402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4066-8EEB-4939-CFAC-B70DC08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62" y="2063174"/>
            <a:ext cx="10333946" cy="3687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2000"/>
            </a:lvl2pPr>
            <a:lvl3pPr marL="914400" indent="0">
              <a:lnSpc>
                <a:spcPct val="150000"/>
              </a:lnSpc>
              <a:buNone/>
              <a:defRPr sz="2000"/>
            </a:lvl3pPr>
            <a:lvl4pPr marL="1371600" indent="0">
              <a:lnSpc>
                <a:spcPct val="150000"/>
              </a:lnSpc>
              <a:buNone/>
              <a:defRPr sz="2000"/>
            </a:lvl4pPr>
            <a:lvl5pPr marL="1828800" indent="0">
              <a:lnSpc>
                <a:spcPct val="150000"/>
              </a:lnSpc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5A92B-AF02-A421-65FC-D58076DD91AF}"/>
              </a:ext>
            </a:extLst>
          </p:cNvPr>
          <p:cNvSpPr/>
          <p:nvPr userDrawn="1"/>
        </p:nvSpPr>
        <p:spPr>
          <a:xfrm>
            <a:off x="0" y="0"/>
            <a:ext cx="12192000" cy="48191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E85D85-CAB0-0888-58A8-691CF738E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/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499976-F178-85BB-C6BB-AA00912503C2}"/>
              </a:ext>
            </a:extLst>
          </p:cNvPr>
          <p:cNvSpPr/>
          <p:nvPr userDrawn="1"/>
        </p:nvSpPr>
        <p:spPr>
          <a:xfrm>
            <a:off x="0" y="0"/>
            <a:ext cx="446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029A5-14B5-527B-8654-472E83411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641" y="6338614"/>
            <a:ext cx="722985" cy="1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9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79EF3-7A4D-65A8-3D6B-4DAF07FE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2898E-AB77-44A6-9A06-D2A031E60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9931-7C13-DE00-23B0-A6E06C557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4384A-B506-BCBE-9BDB-527B1E608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B1F2D-799E-A6FB-1FBA-EFA4C08C9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74D-A11D-C942-AC90-5B80A1FA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ntonSans" panose="0200050402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E88A-8661-A09C-4DBF-11CA8D205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Sense of Scientific Studies in Workplace Mental Health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987D2-9025-0C89-EE0C-9B03417EC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74" y="4156566"/>
            <a:ext cx="7499363" cy="2150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22, 2025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D9B17-7203-03E8-B0DF-1E102EA98B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60174" y="3693172"/>
            <a:ext cx="10515600" cy="297378"/>
          </a:xfrm>
        </p:spPr>
        <p:txBody>
          <a:bodyPr/>
          <a:lstStyle/>
          <a:p>
            <a:r>
              <a:rPr lang="en-US" dirty="0"/>
              <a:t>TORI ESPENSEN, PHD</a:t>
            </a:r>
          </a:p>
        </p:txBody>
      </p:sp>
    </p:spTree>
    <p:extLst>
      <p:ext uri="{BB962C8B-B14F-4D97-AF65-F5344CB8AC3E}">
        <p14:creationId xmlns:p14="http://schemas.microsoft.com/office/powerpoint/2010/main" val="357508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EE62-9FB4-1F11-83B1-0F73DE40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pic>
        <p:nvPicPr>
          <p:cNvPr id="4" name="Graphic 3" descr="Closed book outline">
            <a:extLst>
              <a:ext uri="{FF2B5EF4-FFF2-40B4-BE49-F238E27FC236}">
                <a16:creationId xmlns:a16="http://schemas.microsoft.com/office/drawing/2014/main" id="{EC71165C-10AA-3079-CFC6-72F496FF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01317" y="563508"/>
            <a:ext cx="5425134" cy="5425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9B399A-1E80-4112-7F68-B3955AC4CCF1}"/>
              </a:ext>
            </a:extLst>
          </p:cNvPr>
          <p:cNvSpPr txBox="1"/>
          <p:nvPr/>
        </p:nvSpPr>
        <p:spPr>
          <a:xfrm>
            <a:off x="1031462" y="1741325"/>
            <a:ext cx="58265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You don’t have to report a whole story on a single study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Look to studies for evidence you can insert into broader stories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Use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 new studies as a news peg to cover bigger phenomena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aseline="0" dirty="0">
                <a:solidFill>
                  <a:srgbClr val="1A1D1E"/>
                </a:solidFill>
                <a:latin typeface="BentonSans Medium" panose="02000504020000020004"/>
              </a:rPr>
              <a:t>Focus</a:t>
            </a: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 on trends and patterns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noProof="0" dirty="0">
                <a:solidFill>
                  <a:srgbClr val="1A1D1E"/>
                </a:solidFill>
                <a:latin typeface="BentonSans Medium" panose="02000504020000020004"/>
              </a:rPr>
              <a:t>Demonstrate the scientific process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6483E-FC1A-DBBB-461F-BB43C112D8D3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use studies</a:t>
            </a:r>
          </a:p>
        </p:txBody>
      </p:sp>
    </p:spTree>
    <p:extLst>
      <p:ext uri="{BB962C8B-B14F-4D97-AF65-F5344CB8AC3E}">
        <p14:creationId xmlns:p14="http://schemas.microsoft.com/office/powerpoint/2010/main" val="6461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43FD-5EEB-0976-67AA-A055790E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825E-CC0F-01B1-C451-BEA2C615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766B5-973E-51CE-AB62-2B721365C464}"/>
              </a:ext>
            </a:extLst>
          </p:cNvPr>
          <p:cNvSpPr txBox="1"/>
          <p:nvPr/>
        </p:nvSpPr>
        <p:spPr>
          <a:xfrm>
            <a:off x="1031462" y="1741325"/>
            <a:ext cx="58265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Start with the abstract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Move to the introduction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Skip to the discussion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Go back up to the methods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Read the results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Don’t forget the acknowledgements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D61FD-E77A-EFF8-4D0E-393C546A5D17}"/>
              </a:ext>
            </a:extLst>
          </p:cNvPr>
          <p:cNvSpPr txBox="1"/>
          <p:nvPr/>
        </p:nvSpPr>
        <p:spPr>
          <a:xfrm>
            <a:off x="1157948" y="426241"/>
            <a:ext cx="613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to read a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A1982-C401-61FD-83CC-6BD5AAC8C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288015"/>
            <a:ext cx="5021424" cy="5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AB5E2-B1AC-65A3-0601-E1856E53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8EFE-9879-0F7F-10F5-7F7AFEC9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AF29F-F561-A601-8E1C-02247682099F}"/>
              </a:ext>
            </a:extLst>
          </p:cNvPr>
          <p:cNvSpPr txBox="1"/>
          <p:nvPr/>
        </p:nvSpPr>
        <p:spPr>
          <a:xfrm>
            <a:off x="837564" y="1741326"/>
            <a:ext cx="5883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Does the type of study support the findings?</a:t>
            </a:r>
            <a:endParaRPr lang="en-US" sz="3000" dirty="0">
              <a:solidFill>
                <a:srgbClr val="1A1D1E"/>
              </a:solidFill>
              <a:latin typeface="BentonSans Medium" panose="020005040200000200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many subjects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 were there?</a:t>
            </a:r>
            <a:endParaRPr lang="en-US" sz="3000" dirty="0">
              <a:solidFill>
                <a:srgbClr val="1A1D1E"/>
              </a:solidFill>
              <a:latin typeface="BentonSans Medium" panose="020005040200000200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How were participants selected? </a:t>
            </a:r>
            <a:endParaRPr lang="en-US" sz="3000" baseline="0" dirty="0">
              <a:solidFill>
                <a:srgbClr val="1A1D1E"/>
              </a:solidFill>
              <a:latin typeface="BentonSans Medium" panose="020005040200000200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Is the difference statistically significant?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Is the difference practically significant?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5E5B9-A570-34BE-40EC-0226B654DA7B}"/>
              </a:ext>
            </a:extLst>
          </p:cNvPr>
          <p:cNvSpPr txBox="1"/>
          <p:nvPr/>
        </p:nvSpPr>
        <p:spPr>
          <a:xfrm>
            <a:off x="1157948" y="426241"/>
            <a:ext cx="8039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1A1D1E"/>
                </a:solidFill>
                <a:latin typeface="BentonSans Medium" panose="02000504020000020004"/>
              </a:rPr>
              <a:t>Is there a story here?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B8BD5-0C8E-6F4B-3DD3-D45DCF33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867" y="1741326"/>
            <a:ext cx="4512609" cy="45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D7E9F-63D2-CBBC-014B-67371477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F9FE-CD7C-3C7C-3172-1FDC706F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D4ECD-A7DF-802B-ABDF-36D4D69C146D}"/>
              </a:ext>
            </a:extLst>
          </p:cNvPr>
          <p:cNvSpPr txBox="1"/>
          <p:nvPr/>
        </p:nvSpPr>
        <p:spPr>
          <a:xfrm>
            <a:off x="837564" y="2386785"/>
            <a:ext cx="5826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Is the methodology sound?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noProof="0" dirty="0">
                <a:solidFill>
                  <a:srgbClr val="1A1D1E"/>
                </a:solidFill>
                <a:latin typeface="BentonSans Medium" panose="02000504020000020004"/>
              </a:rPr>
              <a:t>Are the conclusions supported by the data?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What</a:t>
            </a:r>
            <a:r>
              <a:rPr kumimoji="0" lang="en-US" sz="3000" b="0" i="0" u="none" strike="noStrike" kern="1200" cap="none" spc="0" normalizeH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 limitations or caveats should I keep in mind?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aseline="0" noProof="0" dirty="0">
                <a:solidFill>
                  <a:srgbClr val="1A1D1E"/>
                </a:solidFill>
                <a:latin typeface="BentonSans Medium" panose="02000504020000020004"/>
              </a:rPr>
              <a:t>What’s next for</a:t>
            </a:r>
            <a:r>
              <a:rPr lang="en-US" sz="3000" noProof="0" dirty="0">
                <a:solidFill>
                  <a:srgbClr val="1A1D1E"/>
                </a:solidFill>
                <a:latin typeface="BentonSans Medium" panose="02000504020000020004"/>
              </a:rPr>
              <a:t> this research?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Will</a:t>
            </a:r>
            <a:r>
              <a:rPr kumimoji="0" lang="en-US" sz="3000" b="0" i="0" u="none" strike="noStrike" kern="1200" cap="none" spc="0" normalizeH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 this finding stand the test of 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E6A87-2B6A-C760-97D0-6360F740510C}"/>
              </a:ext>
            </a:extLst>
          </p:cNvPr>
          <p:cNvSpPr txBox="1"/>
          <p:nvPr/>
        </p:nvSpPr>
        <p:spPr>
          <a:xfrm>
            <a:off x="1157948" y="426241"/>
            <a:ext cx="8039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1A1D1E"/>
                </a:solidFill>
                <a:latin typeface="BentonSans Medium" panose="02000504020000020004"/>
              </a:rPr>
              <a:t>It’s dangerous to go alone! Talk to an expert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FD71C-1CF1-B6A8-636D-457C83100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62" y="1243377"/>
            <a:ext cx="47815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F506D-A245-DDD4-BC1D-BA9EE957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76BC-F02E-7579-81E4-A34E52AB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4" y="1741326"/>
            <a:ext cx="3788224" cy="337534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EF876-001F-ED78-520F-E79A88369F1D}"/>
              </a:ext>
            </a:extLst>
          </p:cNvPr>
          <p:cNvSpPr txBox="1"/>
          <p:nvPr/>
        </p:nvSpPr>
        <p:spPr>
          <a:xfrm>
            <a:off x="837564" y="2012915"/>
            <a:ext cx="58265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Don’t use causal language if the study isn’t causal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A study can’t “prove” anything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True breakthroughs are rare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Include important caveats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1A1D1E"/>
                </a:solidFill>
                <a:latin typeface="BentonSans Medium" panose="02000504020000020004"/>
              </a:rPr>
              <a:t>Check your understanding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Ask for a fact check or follow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795B0-F372-96E1-BF89-DCAE052F4484}"/>
              </a:ext>
            </a:extLst>
          </p:cNvPr>
          <p:cNvSpPr txBox="1"/>
          <p:nvPr/>
        </p:nvSpPr>
        <p:spPr>
          <a:xfrm>
            <a:off x="837564" y="659324"/>
            <a:ext cx="8039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1A1D1E"/>
                </a:solidFill>
                <a:latin typeface="BentonSans Medium" panose="02000504020000020004"/>
              </a:rPr>
              <a:t>Quick tips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1A1D1E"/>
              </a:solidFill>
              <a:effectLst/>
              <a:uLnTx/>
              <a:uFillTx/>
              <a:latin typeface="BentonSans Medium" panose="020005040200000200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445B0-CCE4-EAAA-4A2D-1CF08E4E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08" y="623607"/>
            <a:ext cx="5610785" cy="56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431361-5103-AE12-8C82-ABF5762628C6}"/>
              </a:ext>
            </a:extLst>
          </p:cNvPr>
          <p:cNvSpPr/>
          <p:nvPr/>
        </p:nvSpPr>
        <p:spPr>
          <a:xfrm>
            <a:off x="9210502" y="598516"/>
            <a:ext cx="2360814" cy="806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02F946-4CBE-CC98-A327-889AB0B9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AC657E-B896-AA7F-1FCD-2B103A490867}"/>
              </a:ext>
            </a:extLst>
          </p:cNvPr>
          <p:cNvSpPr/>
          <p:nvPr/>
        </p:nvSpPr>
        <p:spPr>
          <a:xfrm>
            <a:off x="9363074" y="3171824"/>
            <a:ext cx="542925" cy="5429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ACA58333-F0AF-A115-4D2E-EB9BC51F7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10700" y="3219450"/>
            <a:ext cx="447675" cy="44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9E4CD4-B8B5-5F37-47BA-72CE4E952B48}"/>
              </a:ext>
            </a:extLst>
          </p:cNvPr>
          <p:cNvSpPr txBox="1"/>
          <p:nvPr/>
        </p:nvSpPr>
        <p:spPr>
          <a:xfrm>
            <a:off x="10029824" y="3297092"/>
            <a:ext cx="1733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entonSans Medium" panose="02000504020000020004"/>
              </a:rPr>
              <a:t>tespensen@aaas.org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8ADC4-56EC-065B-4EBC-1BF42F56B528}"/>
              </a:ext>
            </a:extLst>
          </p:cNvPr>
          <p:cNvSpPr/>
          <p:nvPr/>
        </p:nvSpPr>
        <p:spPr>
          <a:xfrm>
            <a:off x="9363074" y="661899"/>
            <a:ext cx="542925" cy="5429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8" descr="Butterfly with solid fill">
            <a:extLst>
              <a:ext uri="{FF2B5EF4-FFF2-40B4-BE49-F238E27FC236}">
                <a16:creationId xmlns:a16="http://schemas.microsoft.com/office/drawing/2014/main" id="{3D658EDA-8526-6203-69B1-48194405D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10699" y="709526"/>
            <a:ext cx="447675" cy="447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A65B1-E02E-371A-4D86-962F643425B0}"/>
              </a:ext>
            </a:extLst>
          </p:cNvPr>
          <p:cNvSpPr txBox="1"/>
          <p:nvPr/>
        </p:nvSpPr>
        <p:spPr>
          <a:xfrm>
            <a:off x="10029823" y="787168"/>
            <a:ext cx="1733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A1D1E"/>
                </a:solidFill>
                <a:effectLst/>
                <a:uLnTx/>
                <a:uFillTx/>
                <a:latin typeface="BentonSans Medium" panose="02000504020000020004"/>
                <a:ea typeface="+mn-ea"/>
                <a:cs typeface="+mn-cs"/>
              </a:rPr>
              <a:t>@RealSciLine</a:t>
            </a:r>
          </a:p>
        </p:txBody>
      </p:sp>
      <p:pic>
        <p:nvPicPr>
          <p:cNvPr id="13" name="Picture 1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05E755D1-2746-661A-2CD7-91B51933B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19" y="2053243"/>
            <a:ext cx="2751513" cy="2751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0A1601-0169-E24A-F07A-8DB43E2255E7}"/>
              </a:ext>
            </a:extLst>
          </p:cNvPr>
          <p:cNvSpPr txBox="1"/>
          <p:nvPr/>
        </p:nvSpPr>
        <p:spPr>
          <a:xfrm rot="20152715">
            <a:off x="7254460" y="4842264"/>
            <a:ext cx="2736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anose="03070402050302030203" pitchFamily="66" charset="0"/>
              </a:rPr>
              <a:t>Scan for science reporting tip sheets!</a:t>
            </a: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1B6F2FEC-1F8E-FFEA-3F74-AFAF0558CC7B}"/>
              </a:ext>
            </a:extLst>
          </p:cNvPr>
          <p:cNvSpPr/>
          <p:nvPr/>
        </p:nvSpPr>
        <p:spPr>
          <a:xfrm rot="19967847" flipV="1">
            <a:off x="6387705" y="4934563"/>
            <a:ext cx="570565" cy="121365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09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ciLine Brand Palette">
      <a:dk1>
        <a:srgbClr val="1A1D1E"/>
      </a:dk1>
      <a:lt1>
        <a:srgbClr val="FFFFFF"/>
      </a:lt1>
      <a:dk2>
        <a:srgbClr val="005FAD"/>
      </a:dk2>
      <a:lt2>
        <a:srgbClr val="51C6E5"/>
      </a:lt2>
      <a:accent1>
        <a:srgbClr val="00AACF"/>
      </a:accent1>
      <a:accent2>
        <a:srgbClr val="1183C6"/>
      </a:accent2>
      <a:accent3>
        <a:srgbClr val="E7E9EA"/>
      </a:accent3>
      <a:accent4>
        <a:srgbClr val="FFFFFF"/>
      </a:accent4>
      <a:accent5>
        <a:srgbClr val="FFFFFF"/>
      </a:accent5>
      <a:accent6>
        <a:srgbClr val="FFFFFF"/>
      </a:accent6>
      <a:hlink>
        <a:srgbClr val="1C5EA8"/>
      </a:hlink>
      <a:folHlink>
        <a:srgbClr val="1C5EA8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239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BentonSans</vt:lpstr>
      <vt:lpstr>BentonSans Medium</vt:lpstr>
      <vt:lpstr>Aptos</vt:lpstr>
      <vt:lpstr>Arial</vt:lpstr>
      <vt:lpstr>Bradley Hand ITC</vt:lpstr>
      <vt:lpstr>PT Serif</vt:lpstr>
      <vt:lpstr>1_Office Theme</vt:lpstr>
      <vt:lpstr>Making Sense of Scientific Studies in Workplace Mental Health Reporting</vt:lpstr>
      <vt:lpstr> </vt:lpstr>
      <vt:lpstr> </vt:lpstr>
      <vt:lpstr> </vt:lpstr>
      <vt:lpstr> </vt:lpstr>
      <vt:lpstr>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Tori Espensen</dc:creator>
  <cp:lastModifiedBy>Rachel Jones</cp:lastModifiedBy>
  <cp:revision>1</cp:revision>
  <dcterms:created xsi:type="dcterms:W3CDTF">2025-05-19T18:15:05Z</dcterms:created>
  <dcterms:modified xsi:type="dcterms:W3CDTF">2025-05-20T16:49:04Z</dcterms:modified>
</cp:coreProperties>
</file>