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63" r:id="rId6"/>
    <p:sldId id="259" r:id="rId7"/>
    <p:sldId id="260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China's </a:t>
            </a:r>
            <a:r>
              <a:rPr lang="en-US" sz="1600" dirty="0" err="1"/>
              <a:t>Househould</a:t>
            </a:r>
            <a:r>
              <a:rPr lang="en-US" sz="1600" dirty="0"/>
              <a:t> Expenditure per Capita (US$)</a:t>
            </a:r>
          </a:p>
          <a:p>
            <a:pPr>
              <a:defRPr/>
            </a:pPr>
            <a:r>
              <a:rPr lang="en-US" sz="1600" dirty="0"/>
              <a:t>Source:</a:t>
            </a:r>
            <a:r>
              <a:rPr lang="en-US" sz="1600" baseline="0" dirty="0"/>
              <a:t> China's National Bureau of Statistics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Sheet1!$E$6</c:f>
              <c:strCache>
                <c:ptCount val="1"/>
                <c:pt idx="0">
                  <c:v>China's Househould Expenditure per Capita (US$)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Sheet1!$D$7:$D$18</c:f>
              <c:numCache>
                <c:formatCode>mmm\-yy</c:formatCode>
                <c:ptCount val="12"/>
                <c:pt idx="0">
                  <c:v>45292</c:v>
                </c:pt>
                <c:pt idx="1">
                  <c:v>45323</c:v>
                </c:pt>
                <c:pt idx="2">
                  <c:v>45352</c:v>
                </c:pt>
                <c:pt idx="3">
                  <c:v>45383</c:v>
                </c:pt>
                <c:pt idx="4">
                  <c:v>45413</c:v>
                </c:pt>
                <c:pt idx="5">
                  <c:v>45444</c:v>
                </c:pt>
                <c:pt idx="6">
                  <c:v>45474</c:v>
                </c:pt>
                <c:pt idx="7">
                  <c:v>45505</c:v>
                </c:pt>
                <c:pt idx="8">
                  <c:v>45536</c:v>
                </c:pt>
                <c:pt idx="9">
                  <c:v>45566</c:v>
                </c:pt>
                <c:pt idx="10">
                  <c:v>45597</c:v>
                </c:pt>
                <c:pt idx="11">
                  <c:v>45627</c:v>
                </c:pt>
              </c:numCache>
            </c:numRef>
          </c:cat>
          <c:val>
            <c:numRef>
              <c:f>Sheet1!$E$7:$E$18</c:f>
              <c:numCache>
                <c:formatCode>General</c:formatCode>
                <c:ptCount val="12"/>
                <c:pt idx="0">
                  <c:v>328.04</c:v>
                </c:pt>
                <c:pt idx="1">
                  <c:v>327</c:v>
                </c:pt>
                <c:pt idx="2" formatCode="0.00">
                  <c:v>326.63334027633101</c:v>
                </c:pt>
                <c:pt idx="3" formatCode="0.00">
                  <c:v>325.01312626081199</c:v>
                </c:pt>
                <c:pt idx="4" formatCode="0.00">
                  <c:v>325.22432839741703</c:v>
                </c:pt>
                <c:pt idx="5" formatCode="0.00">
                  <c:v>324.23808014115002</c:v>
                </c:pt>
                <c:pt idx="6" formatCode="0.00">
                  <c:v>323.96121692903102</c:v>
                </c:pt>
                <c:pt idx="7" formatCode="0.00">
                  <c:v>329.10108429520801</c:v>
                </c:pt>
                <c:pt idx="8" formatCode="0.00">
                  <c:v>332.42651215375901</c:v>
                </c:pt>
                <c:pt idx="9" formatCode="0.00">
                  <c:v>331.859031334208</c:v>
                </c:pt>
                <c:pt idx="10" formatCode="0.00">
                  <c:v>326.41577508568901</c:v>
                </c:pt>
                <c:pt idx="11" formatCode="0.00">
                  <c:v>323.08019833257799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A4-4955-8D4A-6DA5618FD7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45772159"/>
        <c:axId val="845772639"/>
      </c:lineChart>
      <c:dateAx>
        <c:axId val="845772159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5772639"/>
        <c:crosses val="autoZero"/>
        <c:auto val="1"/>
        <c:lblOffset val="100"/>
        <c:baseTimeUnit val="months"/>
      </c:dateAx>
      <c:valAx>
        <c:axId val="845772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5772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SG" sz="1600" dirty="0"/>
              <a:t> China's Consumer Confidence Index</a:t>
            </a:r>
          </a:p>
          <a:p>
            <a:pPr>
              <a:defRPr/>
            </a:pPr>
            <a:r>
              <a:rPr lang="en-SG" sz="1600" dirty="0"/>
              <a:t>Source:</a:t>
            </a:r>
            <a:r>
              <a:rPr lang="en-SG" sz="1600" baseline="0" dirty="0"/>
              <a:t> National Bureau of Statistics</a:t>
            </a:r>
            <a:endParaRPr lang="en-SG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Chart!$A$32:$A$79</c:f>
              <c:numCache>
                <c:formatCode>mm/dd/yyyy</c:formatCode>
                <c:ptCount val="48"/>
                <c:pt idx="0">
                  <c:v>45689</c:v>
                </c:pt>
                <c:pt idx="1">
                  <c:v>45658</c:v>
                </c:pt>
                <c:pt idx="2">
                  <c:v>45627</c:v>
                </c:pt>
                <c:pt idx="3">
                  <c:v>45597</c:v>
                </c:pt>
                <c:pt idx="4">
                  <c:v>45566</c:v>
                </c:pt>
                <c:pt idx="5">
                  <c:v>45536</c:v>
                </c:pt>
                <c:pt idx="6">
                  <c:v>45505</c:v>
                </c:pt>
                <c:pt idx="7">
                  <c:v>45474</c:v>
                </c:pt>
                <c:pt idx="8">
                  <c:v>45444</c:v>
                </c:pt>
                <c:pt idx="9">
                  <c:v>45413</c:v>
                </c:pt>
                <c:pt idx="10">
                  <c:v>45383</c:v>
                </c:pt>
                <c:pt idx="11">
                  <c:v>45352</c:v>
                </c:pt>
                <c:pt idx="12">
                  <c:v>45323</c:v>
                </c:pt>
                <c:pt idx="13">
                  <c:v>45292</c:v>
                </c:pt>
                <c:pt idx="14">
                  <c:v>45261</c:v>
                </c:pt>
                <c:pt idx="15">
                  <c:v>45231</c:v>
                </c:pt>
                <c:pt idx="16">
                  <c:v>45200</c:v>
                </c:pt>
                <c:pt idx="17">
                  <c:v>45170</c:v>
                </c:pt>
                <c:pt idx="18">
                  <c:v>45139</c:v>
                </c:pt>
                <c:pt idx="19">
                  <c:v>45108</c:v>
                </c:pt>
                <c:pt idx="20">
                  <c:v>45078</c:v>
                </c:pt>
                <c:pt idx="21">
                  <c:v>45047</c:v>
                </c:pt>
                <c:pt idx="22">
                  <c:v>45017</c:v>
                </c:pt>
                <c:pt idx="23">
                  <c:v>44986</c:v>
                </c:pt>
                <c:pt idx="24">
                  <c:v>44958</c:v>
                </c:pt>
                <c:pt idx="25">
                  <c:v>44927</c:v>
                </c:pt>
                <c:pt idx="26">
                  <c:v>44896</c:v>
                </c:pt>
                <c:pt idx="27">
                  <c:v>44866</c:v>
                </c:pt>
                <c:pt idx="28">
                  <c:v>44835</c:v>
                </c:pt>
                <c:pt idx="29">
                  <c:v>44805</c:v>
                </c:pt>
                <c:pt idx="30">
                  <c:v>44774</c:v>
                </c:pt>
                <c:pt idx="31">
                  <c:v>44743</c:v>
                </c:pt>
                <c:pt idx="32">
                  <c:v>44713</c:v>
                </c:pt>
                <c:pt idx="33">
                  <c:v>44682</c:v>
                </c:pt>
                <c:pt idx="34">
                  <c:v>44652</c:v>
                </c:pt>
                <c:pt idx="35">
                  <c:v>44621</c:v>
                </c:pt>
                <c:pt idx="36">
                  <c:v>44593</c:v>
                </c:pt>
                <c:pt idx="37">
                  <c:v>44562</c:v>
                </c:pt>
                <c:pt idx="38">
                  <c:v>44531</c:v>
                </c:pt>
                <c:pt idx="39">
                  <c:v>44501</c:v>
                </c:pt>
                <c:pt idx="40">
                  <c:v>44470</c:v>
                </c:pt>
                <c:pt idx="41">
                  <c:v>44440</c:v>
                </c:pt>
                <c:pt idx="42">
                  <c:v>44409</c:v>
                </c:pt>
                <c:pt idx="43">
                  <c:v>44378</c:v>
                </c:pt>
                <c:pt idx="44">
                  <c:v>44348</c:v>
                </c:pt>
                <c:pt idx="45">
                  <c:v>44317</c:v>
                </c:pt>
                <c:pt idx="46">
                  <c:v>44287</c:v>
                </c:pt>
                <c:pt idx="47">
                  <c:v>44256</c:v>
                </c:pt>
              </c:numCache>
            </c:numRef>
          </c:cat>
          <c:val>
            <c:numRef>
              <c:f>Chart!$B$32:$B$79</c:f>
              <c:numCache>
                <c:formatCode>0.00</c:formatCode>
                <c:ptCount val="48"/>
                <c:pt idx="0">
                  <c:v>88.4</c:v>
                </c:pt>
                <c:pt idx="1">
                  <c:v>87.5</c:v>
                </c:pt>
                <c:pt idx="2">
                  <c:v>86.4</c:v>
                </c:pt>
                <c:pt idx="3">
                  <c:v>86.2</c:v>
                </c:pt>
                <c:pt idx="4">
                  <c:v>86.9</c:v>
                </c:pt>
                <c:pt idx="5">
                  <c:v>85.7</c:v>
                </c:pt>
                <c:pt idx="6">
                  <c:v>85.8</c:v>
                </c:pt>
                <c:pt idx="7">
                  <c:v>86</c:v>
                </c:pt>
                <c:pt idx="8">
                  <c:v>86.2</c:v>
                </c:pt>
                <c:pt idx="9">
                  <c:v>86.4</c:v>
                </c:pt>
                <c:pt idx="10">
                  <c:v>88.2</c:v>
                </c:pt>
                <c:pt idx="11">
                  <c:v>89.4</c:v>
                </c:pt>
                <c:pt idx="12">
                  <c:v>89.1</c:v>
                </c:pt>
                <c:pt idx="13">
                  <c:v>88.9</c:v>
                </c:pt>
                <c:pt idx="14">
                  <c:v>87.6</c:v>
                </c:pt>
                <c:pt idx="15">
                  <c:v>87</c:v>
                </c:pt>
                <c:pt idx="16">
                  <c:v>87.9</c:v>
                </c:pt>
                <c:pt idx="17">
                  <c:v>87.2</c:v>
                </c:pt>
                <c:pt idx="18">
                  <c:v>86.5</c:v>
                </c:pt>
                <c:pt idx="19">
                  <c:v>86.4</c:v>
                </c:pt>
                <c:pt idx="20">
                  <c:v>86.4</c:v>
                </c:pt>
                <c:pt idx="21">
                  <c:v>88.2</c:v>
                </c:pt>
                <c:pt idx="22">
                  <c:v>87.1</c:v>
                </c:pt>
                <c:pt idx="23">
                  <c:v>94.9</c:v>
                </c:pt>
                <c:pt idx="24">
                  <c:v>94.7</c:v>
                </c:pt>
                <c:pt idx="25">
                  <c:v>91.2</c:v>
                </c:pt>
                <c:pt idx="26">
                  <c:v>88.3</c:v>
                </c:pt>
                <c:pt idx="27">
                  <c:v>85.5</c:v>
                </c:pt>
                <c:pt idx="28">
                  <c:v>86.8</c:v>
                </c:pt>
                <c:pt idx="29">
                  <c:v>87.2</c:v>
                </c:pt>
                <c:pt idx="30">
                  <c:v>87</c:v>
                </c:pt>
                <c:pt idx="31">
                  <c:v>87.9</c:v>
                </c:pt>
                <c:pt idx="32">
                  <c:v>88.9</c:v>
                </c:pt>
                <c:pt idx="33">
                  <c:v>86.8</c:v>
                </c:pt>
                <c:pt idx="34">
                  <c:v>86.7</c:v>
                </c:pt>
                <c:pt idx="35">
                  <c:v>113.2</c:v>
                </c:pt>
                <c:pt idx="36">
                  <c:v>120.5</c:v>
                </c:pt>
                <c:pt idx="37">
                  <c:v>121.5</c:v>
                </c:pt>
                <c:pt idx="38">
                  <c:v>119.8</c:v>
                </c:pt>
                <c:pt idx="39">
                  <c:v>119.5</c:v>
                </c:pt>
                <c:pt idx="40">
                  <c:v>120.2</c:v>
                </c:pt>
                <c:pt idx="41">
                  <c:v>121.2</c:v>
                </c:pt>
                <c:pt idx="42">
                  <c:v>117.5</c:v>
                </c:pt>
                <c:pt idx="43">
                  <c:v>117.8</c:v>
                </c:pt>
                <c:pt idx="44">
                  <c:v>122.8</c:v>
                </c:pt>
                <c:pt idx="45">
                  <c:v>121.8</c:v>
                </c:pt>
                <c:pt idx="46">
                  <c:v>121.5</c:v>
                </c:pt>
                <c:pt idx="47">
                  <c:v>122.2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31-4A0F-AC59-BAD29B1474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754687"/>
        <c:axId val="92753727"/>
      </c:lineChart>
      <c:dateAx>
        <c:axId val="92754687"/>
        <c:scaling>
          <c:orientation val="minMax"/>
        </c:scaling>
        <c:delete val="0"/>
        <c:axPos val="b"/>
        <c:numFmt formatCode="mm/d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753727"/>
        <c:crosses val="autoZero"/>
        <c:auto val="1"/>
        <c:lblOffset val="100"/>
        <c:baseTimeUnit val="months"/>
      </c:dateAx>
      <c:valAx>
        <c:axId val="92753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7546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SG" sz="1600" dirty="0"/>
              <a:t>PPI for Industrial Products</a:t>
            </a:r>
          </a:p>
          <a:p>
            <a:pPr>
              <a:defRPr/>
            </a:pPr>
            <a:r>
              <a:rPr lang="en-SG" sz="1600" dirty="0"/>
              <a:t>Source: China's</a:t>
            </a:r>
            <a:r>
              <a:rPr lang="en-SG" sz="1600" baseline="0" dirty="0"/>
              <a:t> National Bureau of Statistics</a:t>
            </a:r>
            <a:r>
              <a:rPr lang="en-SG" sz="160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'My Series'!$A$30:$A$66</c:f>
              <c:numCache>
                <c:formatCode>mm/yyyy</c:formatCode>
                <c:ptCount val="37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  <c:pt idx="8">
                  <c:v>44866</c:v>
                </c:pt>
                <c:pt idx="9">
                  <c:v>44896</c:v>
                </c:pt>
                <c:pt idx="10">
                  <c:v>44927</c:v>
                </c:pt>
                <c:pt idx="11">
                  <c:v>44958</c:v>
                </c:pt>
                <c:pt idx="12">
                  <c:v>44986</c:v>
                </c:pt>
                <c:pt idx="13">
                  <c:v>45017</c:v>
                </c:pt>
                <c:pt idx="14">
                  <c:v>45047</c:v>
                </c:pt>
                <c:pt idx="15">
                  <c:v>45078</c:v>
                </c:pt>
                <c:pt idx="16">
                  <c:v>45108</c:v>
                </c:pt>
                <c:pt idx="17">
                  <c:v>45139</c:v>
                </c:pt>
                <c:pt idx="18">
                  <c:v>45170</c:v>
                </c:pt>
                <c:pt idx="19">
                  <c:v>45200</c:v>
                </c:pt>
                <c:pt idx="20">
                  <c:v>45231</c:v>
                </c:pt>
                <c:pt idx="21">
                  <c:v>45261</c:v>
                </c:pt>
                <c:pt idx="22">
                  <c:v>45292</c:v>
                </c:pt>
                <c:pt idx="23">
                  <c:v>45323</c:v>
                </c:pt>
                <c:pt idx="24">
                  <c:v>45352</c:v>
                </c:pt>
                <c:pt idx="25">
                  <c:v>45383</c:v>
                </c:pt>
                <c:pt idx="26">
                  <c:v>45413</c:v>
                </c:pt>
                <c:pt idx="27">
                  <c:v>45444</c:v>
                </c:pt>
                <c:pt idx="28">
                  <c:v>45474</c:v>
                </c:pt>
                <c:pt idx="29">
                  <c:v>45505</c:v>
                </c:pt>
                <c:pt idx="30">
                  <c:v>45536</c:v>
                </c:pt>
                <c:pt idx="31">
                  <c:v>45566</c:v>
                </c:pt>
                <c:pt idx="32">
                  <c:v>45597</c:v>
                </c:pt>
                <c:pt idx="33">
                  <c:v>45627</c:v>
                </c:pt>
                <c:pt idx="34">
                  <c:v>45658</c:v>
                </c:pt>
                <c:pt idx="35">
                  <c:v>45689</c:v>
                </c:pt>
                <c:pt idx="36">
                  <c:v>45717</c:v>
                </c:pt>
              </c:numCache>
            </c:numRef>
          </c:cat>
          <c:val>
            <c:numRef>
              <c:f>'My Series'!$B$30:$B$66</c:f>
              <c:numCache>
                <c:formatCode>0.00</c:formatCode>
                <c:ptCount val="37"/>
                <c:pt idx="0">
                  <c:v>8.3000000000000007</c:v>
                </c:pt>
                <c:pt idx="1">
                  <c:v>8</c:v>
                </c:pt>
                <c:pt idx="2">
                  <c:v>6.4</c:v>
                </c:pt>
                <c:pt idx="3">
                  <c:v>6.1</c:v>
                </c:pt>
                <c:pt idx="4">
                  <c:v>4.2</c:v>
                </c:pt>
                <c:pt idx="5">
                  <c:v>2.2999999999999998</c:v>
                </c:pt>
                <c:pt idx="6">
                  <c:v>0.9</c:v>
                </c:pt>
                <c:pt idx="7">
                  <c:v>-1.3</c:v>
                </c:pt>
                <c:pt idx="8">
                  <c:v>-1.3</c:v>
                </c:pt>
                <c:pt idx="9">
                  <c:v>-0.7</c:v>
                </c:pt>
                <c:pt idx="10">
                  <c:v>-0.8</c:v>
                </c:pt>
                <c:pt idx="11">
                  <c:v>-1.4</c:v>
                </c:pt>
                <c:pt idx="12">
                  <c:v>-2.5</c:v>
                </c:pt>
                <c:pt idx="13">
                  <c:v>-3.6</c:v>
                </c:pt>
                <c:pt idx="14">
                  <c:v>-4.5999999999999996</c:v>
                </c:pt>
                <c:pt idx="15">
                  <c:v>-5.4</c:v>
                </c:pt>
                <c:pt idx="16">
                  <c:v>-4.4000000000000004</c:v>
                </c:pt>
                <c:pt idx="17">
                  <c:v>-3</c:v>
                </c:pt>
                <c:pt idx="18">
                  <c:v>-2.5</c:v>
                </c:pt>
                <c:pt idx="19">
                  <c:v>-2.6</c:v>
                </c:pt>
                <c:pt idx="20">
                  <c:v>-3</c:v>
                </c:pt>
                <c:pt idx="21">
                  <c:v>-2.7</c:v>
                </c:pt>
                <c:pt idx="22">
                  <c:v>-2.5</c:v>
                </c:pt>
                <c:pt idx="23">
                  <c:v>-2.7</c:v>
                </c:pt>
                <c:pt idx="24">
                  <c:v>-2.8</c:v>
                </c:pt>
                <c:pt idx="25">
                  <c:v>-2.5</c:v>
                </c:pt>
                <c:pt idx="26">
                  <c:v>-1.4</c:v>
                </c:pt>
                <c:pt idx="27">
                  <c:v>-0.8</c:v>
                </c:pt>
                <c:pt idx="28">
                  <c:v>-0.8</c:v>
                </c:pt>
                <c:pt idx="29">
                  <c:v>-1.8</c:v>
                </c:pt>
                <c:pt idx="30">
                  <c:v>-2.8</c:v>
                </c:pt>
                <c:pt idx="31">
                  <c:v>-2.9</c:v>
                </c:pt>
                <c:pt idx="32">
                  <c:v>-2.5</c:v>
                </c:pt>
                <c:pt idx="33">
                  <c:v>-2.2999999999999998</c:v>
                </c:pt>
                <c:pt idx="34">
                  <c:v>-2.2999999999999998</c:v>
                </c:pt>
                <c:pt idx="35">
                  <c:v>-2.2000000000000002</c:v>
                </c:pt>
                <c:pt idx="36">
                  <c:v>-2.5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6B-4118-AC57-B01E2C9B5E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02979344"/>
        <c:axId val="961658192"/>
      </c:lineChart>
      <c:dateAx>
        <c:axId val="1202979344"/>
        <c:scaling>
          <c:orientation val="minMax"/>
        </c:scaling>
        <c:delete val="0"/>
        <c:axPos val="b"/>
        <c:numFmt formatCode="mm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658192"/>
        <c:crosses val="autoZero"/>
        <c:auto val="1"/>
        <c:lblOffset val="100"/>
        <c:baseTimeUnit val="months"/>
      </c:dateAx>
      <c:valAx>
        <c:axId val="961658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2979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D15090-D017-4A52-85BF-B584FBD0449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4001D58-1014-4BFB-B9E4-0AE9E3BE6005}">
      <dgm:prSet/>
      <dgm:spPr/>
      <dgm:t>
        <a:bodyPr/>
        <a:lstStyle/>
        <a:p>
          <a:r>
            <a:rPr lang="en-US"/>
            <a:t>Job insecurity and asset value losses are weighing on how people perceive their financial future</a:t>
          </a:r>
        </a:p>
      </dgm:t>
    </dgm:pt>
    <dgm:pt modelId="{55790624-9DFC-4EDE-AF41-F4E61E65B639}" type="parTrans" cxnId="{0361E302-B561-4322-9100-29CF852603E5}">
      <dgm:prSet/>
      <dgm:spPr/>
      <dgm:t>
        <a:bodyPr/>
        <a:lstStyle/>
        <a:p>
          <a:endParaRPr lang="en-US"/>
        </a:p>
      </dgm:t>
    </dgm:pt>
    <dgm:pt modelId="{810D389B-72D9-4498-B510-64813355DC39}" type="sibTrans" cxnId="{0361E302-B561-4322-9100-29CF852603E5}">
      <dgm:prSet/>
      <dgm:spPr/>
      <dgm:t>
        <a:bodyPr/>
        <a:lstStyle/>
        <a:p>
          <a:endParaRPr lang="en-US"/>
        </a:p>
      </dgm:t>
    </dgm:pt>
    <dgm:pt modelId="{B5613F65-F670-48B4-B560-E92993604C21}">
      <dgm:prSet/>
      <dgm:spPr/>
      <dgm:t>
        <a:bodyPr/>
        <a:lstStyle/>
        <a:p>
          <a:r>
            <a:rPr lang="en-US"/>
            <a:t>The Chinese mainland luxury market shrank by 20% in 2024, according to Bain &amp; Co. Watch sales in China were down 33%, with jewelry slipping by 30%.</a:t>
          </a:r>
        </a:p>
      </dgm:t>
    </dgm:pt>
    <dgm:pt modelId="{05F23C72-CFBE-4A6E-8F0B-600CDBC50B16}" type="parTrans" cxnId="{B9055BF6-BDBF-4612-99B5-7DEEC12BA08B}">
      <dgm:prSet/>
      <dgm:spPr/>
      <dgm:t>
        <a:bodyPr/>
        <a:lstStyle/>
        <a:p>
          <a:endParaRPr lang="en-US"/>
        </a:p>
      </dgm:t>
    </dgm:pt>
    <dgm:pt modelId="{B553ECCF-37EC-489C-8ACB-B588A1AE5F91}" type="sibTrans" cxnId="{B9055BF6-BDBF-4612-99B5-7DEEC12BA08B}">
      <dgm:prSet/>
      <dgm:spPr/>
      <dgm:t>
        <a:bodyPr/>
        <a:lstStyle/>
        <a:p>
          <a:endParaRPr lang="en-US"/>
        </a:p>
      </dgm:t>
    </dgm:pt>
    <dgm:pt modelId="{A00211C3-BF4F-4A4F-8628-A1100EC33CA8}" type="pres">
      <dgm:prSet presAssocID="{C2D15090-D017-4A52-85BF-B584FBD04490}" presName="linear" presStyleCnt="0">
        <dgm:presLayoutVars>
          <dgm:animLvl val="lvl"/>
          <dgm:resizeHandles val="exact"/>
        </dgm:presLayoutVars>
      </dgm:prSet>
      <dgm:spPr/>
    </dgm:pt>
    <dgm:pt modelId="{61F21756-AA9A-4FFD-834E-7B20A34608FC}" type="pres">
      <dgm:prSet presAssocID="{84001D58-1014-4BFB-B9E4-0AE9E3BE600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B0440AD-5C23-4F88-8CFB-1AA0C8CA2589}" type="pres">
      <dgm:prSet presAssocID="{810D389B-72D9-4498-B510-64813355DC39}" presName="spacer" presStyleCnt="0"/>
      <dgm:spPr/>
    </dgm:pt>
    <dgm:pt modelId="{5CE10331-75B1-4523-9A46-191B55F4D294}" type="pres">
      <dgm:prSet presAssocID="{B5613F65-F670-48B4-B560-E92993604C2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361E302-B561-4322-9100-29CF852603E5}" srcId="{C2D15090-D017-4A52-85BF-B584FBD04490}" destId="{84001D58-1014-4BFB-B9E4-0AE9E3BE6005}" srcOrd="0" destOrd="0" parTransId="{55790624-9DFC-4EDE-AF41-F4E61E65B639}" sibTransId="{810D389B-72D9-4498-B510-64813355DC39}"/>
    <dgm:cxn modelId="{0368FC10-D13C-4A32-BBE4-9CCF29393D3E}" type="presOf" srcId="{84001D58-1014-4BFB-B9E4-0AE9E3BE6005}" destId="{61F21756-AA9A-4FFD-834E-7B20A34608FC}" srcOrd="0" destOrd="0" presId="urn:microsoft.com/office/officeart/2005/8/layout/vList2"/>
    <dgm:cxn modelId="{4C339A22-7654-45DF-8B31-8D2804BB8D42}" type="presOf" srcId="{B5613F65-F670-48B4-B560-E92993604C21}" destId="{5CE10331-75B1-4523-9A46-191B55F4D294}" srcOrd="0" destOrd="0" presId="urn:microsoft.com/office/officeart/2005/8/layout/vList2"/>
    <dgm:cxn modelId="{D733E9F1-BBC1-46B9-809A-E2B256379EB8}" type="presOf" srcId="{C2D15090-D017-4A52-85BF-B584FBD04490}" destId="{A00211C3-BF4F-4A4F-8628-A1100EC33CA8}" srcOrd="0" destOrd="0" presId="urn:microsoft.com/office/officeart/2005/8/layout/vList2"/>
    <dgm:cxn modelId="{B9055BF6-BDBF-4612-99B5-7DEEC12BA08B}" srcId="{C2D15090-D017-4A52-85BF-B584FBD04490}" destId="{B5613F65-F670-48B4-B560-E92993604C21}" srcOrd="1" destOrd="0" parTransId="{05F23C72-CFBE-4A6E-8F0B-600CDBC50B16}" sibTransId="{B553ECCF-37EC-489C-8ACB-B588A1AE5F91}"/>
    <dgm:cxn modelId="{D5B5A203-A0D7-48E7-9D2E-9B300188F0E9}" type="presParOf" srcId="{A00211C3-BF4F-4A4F-8628-A1100EC33CA8}" destId="{61F21756-AA9A-4FFD-834E-7B20A34608FC}" srcOrd="0" destOrd="0" presId="urn:microsoft.com/office/officeart/2005/8/layout/vList2"/>
    <dgm:cxn modelId="{CBC385ED-44D7-4AB8-BD14-9A756B3A9985}" type="presParOf" srcId="{A00211C3-BF4F-4A4F-8628-A1100EC33CA8}" destId="{2B0440AD-5C23-4F88-8CFB-1AA0C8CA2589}" srcOrd="1" destOrd="0" presId="urn:microsoft.com/office/officeart/2005/8/layout/vList2"/>
    <dgm:cxn modelId="{B075A0B6-0215-4933-9FA3-79A460C27860}" type="presParOf" srcId="{A00211C3-BF4F-4A4F-8628-A1100EC33CA8}" destId="{5CE10331-75B1-4523-9A46-191B55F4D29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21756-AA9A-4FFD-834E-7B20A34608FC}">
      <dsp:nvSpPr>
        <dsp:cNvPr id="0" name=""/>
        <dsp:cNvSpPr/>
      </dsp:nvSpPr>
      <dsp:spPr>
        <a:xfrm>
          <a:off x="0" y="59852"/>
          <a:ext cx="6900512" cy="26635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Job insecurity and asset value losses are weighing on how people perceive their financial future</a:t>
          </a:r>
        </a:p>
      </dsp:txBody>
      <dsp:txXfrm>
        <a:off x="130025" y="189877"/>
        <a:ext cx="6640462" cy="2403528"/>
      </dsp:txXfrm>
    </dsp:sp>
    <dsp:sp modelId="{5CE10331-75B1-4523-9A46-191B55F4D294}">
      <dsp:nvSpPr>
        <dsp:cNvPr id="0" name=""/>
        <dsp:cNvSpPr/>
      </dsp:nvSpPr>
      <dsp:spPr>
        <a:xfrm>
          <a:off x="0" y="2812710"/>
          <a:ext cx="6900512" cy="2663578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The Chinese mainland luxury market shrank by 20% in 2024, according to Bain &amp; Co. Watch sales in China were down 33%, with jewelry slipping by 30%.</a:t>
          </a:r>
        </a:p>
      </dsp:txBody>
      <dsp:txXfrm>
        <a:off x="130025" y="2942735"/>
        <a:ext cx="6640462" cy="2403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199F7-300D-B990-EDAC-1395E29DD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A2B8E-428F-A0F1-97EC-EB3494D18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C5188-B4D6-9573-908F-0F4BC674C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9F8D8-650B-6AEF-05C7-AC81FF90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236B-2FA4-A75B-FFC8-977354FD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5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2CE03-B288-8147-F414-67DBD6E8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18495-849F-C752-4B10-AC1BB9CC0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FB264-345C-0997-994F-CAAEB1E9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BADD2-2C6B-01C1-B4DD-124D91D2A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207BD-40E0-809F-46E2-38B3D9410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0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2A2AF5-0A78-22A1-2E7E-CD67ABB4A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1B7F0-E95F-169E-068D-7B0F20BD3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93924-F60A-4F1D-80B3-9EDFB1F1D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6F67F-F4B6-F85C-F16A-0157FB07E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ED543-0CB8-0E80-A553-2E520FB43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4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4180E-874D-4EAD-66FF-FF441F88B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6115A-F2EA-9A63-59E4-291743649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BA533-123B-D44E-B2D7-4F209C7E8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51443-7533-2265-42EF-454742A4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86FC2-812B-6C57-C3B4-6CD68786C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4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BAA6-8D38-B6E2-0E3F-AE9F1D59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F0E72-1524-BC2A-D509-61B549D27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32BFB-27BD-C399-4B9F-BAF4D35C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BB515-1FC2-F0E8-3275-CF3E31AE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47E32-9AFB-16FA-3B31-6842315FC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2ACB3-F90C-3870-DAB9-E3237060C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2126E-E099-C3D7-B588-E1EA3E98A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DC9F6-D447-7AFB-A905-149D4BDAF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B3585-8907-6BB9-EFC8-A792B10A0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8966D-913D-F700-80B8-48965A99B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F47BDC-2F02-2BB2-D030-9AE776974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8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EE543-2312-0DE3-E30B-6C41EF16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E5BC2-58FC-0F05-5C99-5E3BFB83D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ECABB-98BF-6B92-624F-1516931C1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B051AB-5E5A-09F2-3CFA-04380B01C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C36D1C-5581-ED75-5F93-EAE3BD540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9E86F8-3CF0-4EC3-3172-252F199D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7DBC0B-7F4C-8BCC-6893-92319EBF8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31BF68-C187-6C5A-AE28-2C8A2896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1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A95C5-068E-AF59-9E9C-5223ADAD0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E983C-5958-A0B6-3F9B-C2950B99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BEBA5-A6E9-12E3-7A74-B96C3336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55B2F-AB52-2E66-F67A-217F5F05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9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A1D826-B05A-7EFF-AE8E-B13BDA91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4675B-A44B-1534-38DE-89248295D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F6384-0827-C454-9715-68712758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3BE69-589F-8B1D-3AFD-A30AF6D3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806EF-5E43-FF68-295C-C5237722C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130940-5CA4-AD0D-ED0D-B52310EC1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E21AB8-B93A-D2EA-BF76-ED22B6E7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4FB70-EC26-C522-1E4F-71039E50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2EC79-D93F-EFBA-CC89-21A042A3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01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3A4C3-D7EF-097F-0A80-DC96CEBE6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1E511E-CE64-F9B9-1B14-ACD0A378B9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45BA3-9DC4-D7EE-BBDE-0935BF95F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5FD59-FB6D-14A1-3203-C9F04E38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0F740-1B86-B681-84AD-86A95B69A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32D29-8DF7-D390-E907-5DCC1C396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75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E5D84C-2698-9EDE-9966-7F30B424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13A28-2669-DDED-418D-E03BE2EEE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ECF92-54E2-4B13-D2ED-A1BD9C4EF8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0A4E8-A96B-4A64-9C2A-D89CFD2B1D3E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A7B78-065A-25F3-8331-20F39DAF8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8E0D9-89B9-F7A8-D763-FE5A4525F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E4AB75-5DA1-47DC-96CB-5A9BF071B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B665D5-6F85-ADDC-6414-D7E4FE82A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5000"/>
              <a:t>Challenges and Strategies for Boosting Domestic Consumption in China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050D4E-61D0-9A1D-5B67-679CA19F2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US" sz="2200"/>
              <a:t>Chen Gang, East Asian Institute, NUS</a:t>
            </a:r>
          </a:p>
          <a:p>
            <a:pPr algn="l"/>
            <a:endParaRPr lang="en-US" sz="2200"/>
          </a:p>
          <a:p>
            <a:pPr algn="l"/>
            <a:r>
              <a:rPr lang="en-US" sz="2200"/>
              <a:t>25 June 2025, NATIONAL PRESS FOUNDATION</a:t>
            </a:r>
          </a:p>
          <a:p>
            <a:pPr algn="l"/>
            <a:endParaRPr lang="en-US" sz="2200"/>
          </a:p>
        </p:txBody>
      </p:sp>
      <p:pic>
        <p:nvPicPr>
          <p:cNvPr id="16" name="Picture 15" descr="Blue arrows pointing at a red button">
            <a:extLst>
              <a:ext uri="{FF2B5EF4-FFF2-40B4-BE49-F238E27FC236}">
                <a16:creationId xmlns:a16="http://schemas.microsoft.com/office/drawing/2014/main" id="{58AC4227-96F2-B6EB-EEB9-DA95E51343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521" r="23147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7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25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FA1F6D-BFC2-C723-E695-C832DDFDE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Solutions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696CB-7D5E-D52B-EA34-E7E654372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000"/>
              <a:t>Reform China's Economic Model: China’s state capitalism has an innate tendency of focusing on the “supply side” instead of “demand side”</a:t>
            </a:r>
          </a:p>
          <a:p>
            <a:r>
              <a:rPr lang="en-US" sz="2000"/>
              <a:t>Leverage External Pressures to Drive Domestic Consumption</a:t>
            </a:r>
          </a:p>
          <a:p>
            <a:r>
              <a:rPr lang="en-US" sz="2000"/>
              <a:t>Overhaul fiscal system to increase public revenues and realign local government incentives</a:t>
            </a:r>
          </a:p>
          <a:p>
            <a:r>
              <a:rPr lang="en-US" sz="2000"/>
              <a:t>Monetary: reduce interest rate</a:t>
            </a:r>
          </a:p>
          <a:p>
            <a:r>
              <a:rPr lang="en-US" sz="2000"/>
              <a:t>Increase household income</a:t>
            </a:r>
          </a:p>
          <a:p>
            <a:r>
              <a:rPr lang="en-US" sz="2000"/>
              <a:t>Reduce precautionary savings by enhancing public services</a:t>
            </a:r>
          </a:p>
          <a:p>
            <a:r>
              <a:rPr lang="en-US" sz="2000"/>
              <a:t>Develop senior-friendly products and services, lifelong learning programs, and elder care industries</a:t>
            </a:r>
          </a:p>
          <a:p>
            <a:r>
              <a:rPr lang="en-US" sz="2000"/>
              <a:t>Learn from mature economies like the United States, Japan and Britain</a:t>
            </a:r>
          </a:p>
        </p:txBody>
      </p:sp>
    </p:spTree>
    <p:extLst>
      <p:ext uri="{BB962C8B-B14F-4D97-AF65-F5344CB8AC3E}">
        <p14:creationId xmlns:p14="http://schemas.microsoft.com/office/powerpoint/2010/main" val="2314573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DADADD-70AB-E7C2-7B5E-C2F7F67A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you. </a:t>
            </a:r>
          </a:p>
        </p:txBody>
      </p:sp>
      <p:sp>
        <p:nvSpPr>
          <p:cNvPr id="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0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FB62E9-E087-3572-367A-2DA5D663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/>
              <a:t>Government Stimulus Fails to Expand Consumption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7BEE8-2E08-D86C-6F8A-DBDE8B4DB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China’s imbalanced economic structure is featured with low consumption and overreliance upon export and investment.</a:t>
            </a:r>
          </a:p>
          <a:p>
            <a:r>
              <a:rPr lang="en-US" sz="2200"/>
              <a:t>In September 2024, China announced an economic stimulus package totalling RMB12 trillion yuan (US$1.65 trillion).  </a:t>
            </a:r>
          </a:p>
          <a:p>
            <a:r>
              <a:rPr lang="en-US" sz="2200"/>
              <a:t>While the stimulus made progress in addressing off-balance-sheet debt, it has proven insufficient. Officially, local government debt has nearly doubled since 2019, rising from 21.3 trillion yuan to 40.7 trillion yuan at the end of 2023. </a:t>
            </a:r>
          </a:p>
          <a:p>
            <a:r>
              <a:rPr lang="en-US" sz="2200"/>
              <a:t>Besides its underwhelming scale, the stimulus disappointed as there has been no direct fiscal injection into the real economy. </a:t>
            </a:r>
            <a:br>
              <a:rPr lang="en-US" sz="2200"/>
            </a:b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4268316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168292C-FB69-1F2A-0E5B-8B9AB38823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6052069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572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7117E0-B067-0D63-61AA-350E89811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Low Consumer Confidence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A8DF21-8D42-1161-3BB8-65069B6C5E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429330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1057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F5C1935-88B0-80C3-74AE-171992A12F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8907573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226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866E20-523D-7611-FB5A-5C1EF37D4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/>
              <a:t>The 2025 Two Sessions Highlights Consumption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F028F-C0FC-76AC-0A1D-699D01999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The word "consumption" was mentioned 31 times in Premier Li Qiang's government work report, up from 21 times last year.</a:t>
            </a:r>
          </a:p>
          <a:p>
            <a:r>
              <a:rPr lang="en-US" sz="2200"/>
              <a:t>The Chinese government for the first time elevated consumption stimulation to the top priority among 2025's major tasks</a:t>
            </a:r>
          </a:p>
          <a:p>
            <a:r>
              <a:rPr lang="en-US" sz="2200"/>
              <a:t>It has employed a range of new tools including an increase in the budget deficit to 4% of GDP, expansion of government bonds and a “moderately loose” monetary policy. </a:t>
            </a:r>
          </a:p>
          <a:p>
            <a:r>
              <a:rPr lang="en-US" sz="2200"/>
              <a:t>However, these measures still largely supported supply-side activity and investment-led growth, rather than directly targeting consumer confidence or purchasing power.</a:t>
            </a:r>
          </a:p>
        </p:txBody>
      </p:sp>
    </p:spTree>
    <p:extLst>
      <p:ext uri="{BB962C8B-B14F-4D97-AF65-F5344CB8AC3E}">
        <p14:creationId xmlns:p14="http://schemas.microsoft.com/office/powerpoint/2010/main" val="3494793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0E36E-EDDE-DDD9-B526-0AB395807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700"/>
              <a:t>Confusing Policy Signals: New Austerity Measures</a:t>
            </a:r>
            <a:br>
              <a:rPr lang="en-US" sz="3700"/>
            </a:br>
            <a:endParaRPr lang="en-US" sz="370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86E4B-EC59-4FF0-24CD-168B14214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/>
              <a:t>In March 2025, a Party-wide austerity campaign was relaunched to enforce the CCP’s  eight-point decision (</a:t>
            </a:r>
            <a:r>
              <a:rPr lang="ko-KR" altLang="en-US" sz="2400"/>
              <a:t>中央八项规定</a:t>
            </a:r>
            <a:r>
              <a:rPr lang="en-US" altLang="ko-KR" sz="2400"/>
              <a:t>) </a:t>
            </a:r>
            <a:r>
              <a:rPr lang="en-US" sz="2400"/>
              <a:t>first announced in 2012. </a:t>
            </a:r>
          </a:p>
          <a:p>
            <a:r>
              <a:rPr lang="en-US" sz="2400"/>
              <a:t>The eight-point decision cuts overspending on conferences, vehicles, banquets and research tours at public expenses, but these activities constitute a significant portion of service-sector demand.</a:t>
            </a:r>
          </a:p>
          <a:p>
            <a:r>
              <a:rPr lang="en-US" sz="2400"/>
              <a:t>In past austerity waves, notably in 2013–2014, sales of high-end restaurants, luxury goods, and premium alcohol brands plummeted. </a:t>
            </a:r>
          </a:p>
          <a:p>
            <a:r>
              <a:rPr lang="en-US" sz="2400"/>
              <a:t>Ripple Effect: when Party officials downplay materialism and extravagance, middle-class citizens are also scaling back spending—particularly on discretionary items such as dining out, travel, or branded goods.</a:t>
            </a:r>
          </a:p>
        </p:txBody>
      </p:sp>
    </p:spTree>
    <p:extLst>
      <p:ext uri="{BB962C8B-B14F-4D97-AF65-F5344CB8AC3E}">
        <p14:creationId xmlns:p14="http://schemas.microsoft.com/office/powerpoint/2010/main" val="678066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B22C47-CB75-5FE3-57B4-5ABB20D7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/>
              <a:t>Deflation Overshadows Consumption Prospect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A6ABE-73C0-F488-65C9-FBE6B7A90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/>
              <a:t>CPI target lowered from 3% to 2% in 2025</a:t>
            </a:r>
          </a:p>
          <a:p>
            <a:r>
              <a:rPr lang="en-US" sz="2200"/>
              <a:t>Even 2%-target overoptimistic. The CPI, after stagnating in the preceding months, fell by 0.7% and 0.1% year-on-year in February and March 2025.  </a:t>
            </a:r>
          </a:p>
          <a:p>
            <a:r>
              <a:rPr lang="en-US" sz="2200"/>
              <a:t>This deflationary environment suppresses household spending and discourages private investment</a:t>
            </a:r>
          </a:p>
          <a:p>
            <a:r>
              <a:rPr lang="en-US" sz="2200"/>
              <a:t>30-month decline of PPI reduces profitability, discourages capital investment, and increases financial pressure on firms already burdened by debt and overcapacity.</a:t>
            </a:r>
          </a:p>
          <a:p>
            <a:r>
              <a:rPr lang="en-US" sz="2200"/>
              <a:t>Saving Rather Than Spending</a:t>
            </a:r>
          </a:p>
        </p:txBody>
      </p:sp>
    </p:spTree>
    <p:extLst>
      <p:ext uri="{BB962C8B-B14F-4D97-AF65-F5344CB8AC3E}">
        <p14:creationId xmlns:p14="http://schemas.microsoft.com/office/powerpoint/2010/main" val="1043224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383C1F3-1C93-A825-72D7-64CDEF691D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8728018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6310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612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Challenges and Strategies for Boosting Domestic Consumption in China</vt:lpstr>
      <vt:lpstr>Government Stimulus Fails to Expand Consumption</vt:lpstr>
      <vt:lpstr>PowerPoint Presentation</vt:lpstr>
      <vt:lpstr>Low Consumer Confidence</vt:lpstr>
      <vt:lpstr>PowerPoint Presentation</vt:lpstr>
      <vt:lpstr>The 2025 Two Sessions Highlights Consumption</vt:lpstr>
      <vt:lpstr>Confusing Policy Signals: New Austerity Measures </vt:lpstr>
      <vt:lpstr>Deflation Overshadows Consumption Prospect </vt:lpstr>
      <vt:lpstr>PowerPoint Presentation</vt:lpstr>
      <vt:lpstr>Solutions </vt:lpstr>
      <vt:lpstr>Thank you. </vt:lpstr>
    </vt:vector>
  </TitlesOfParts>
  <Company>National University of Singapore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Chen Gang</dc:creator>
  <cp:lastModifiedBy>Kevin Johnson</cp:lastModifiedBy>
  <cp:revision>5</cp:revision>
  <dcterms:created xsi:type="dcterms:W3CDTF">2025-05-15T05:43:37Z</dcterms:created>
  <dcterms:modified xsi:type="dcterms:W3CDTF">2025-06-10T13:43:24Z</dcterms:modified>
</cp:coreProperties>
</file>