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Lato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Lato-bold.fntdata"/><Relationship Id="rId63" Type="http://schemas.openxmlformats.org/officeDocument/2006/relationships/font" Target="fonts/Lato-regular.fntdata"/><Relationship Id="rId22" Type="http://schemas.openxmlformats.org/officeDocument/2006/relationships/slide" Target="slides/slide16.xml"/><Relationship Id="rId66" Type="http://schemas.openxmlformats.org/officeDocument/2006/relationships/font" Target="fonts/Lato-boldItalic.fntdata"/><Relationship Id="rId21" Type="http://schemas.openxmlformats.org/officeDocument/2006/relationships/slide" Target="slides/slide15.xml"/><Relationship Id="rId65" Type="http://schemas.openxmlformats.org/officeDocument/2006/relationships/font" Target="fonts/Lato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a168a680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a168a680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a168a680c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a168a680c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a168a680c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6a168a680c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a168a680c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6a168a680c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a168a680c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a168a680c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a168a680c_0_1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a168a680c_0_1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a168a680c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a168a680c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a168a680c_0_1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a168a680c_0_1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a168a680c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6a168a680c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6a168a680c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6a168a680c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a168a680c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a168a680c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a168a680c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a168a680c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a168a680c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a168a680c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a168a680c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a168a680c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a168a680c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a168a680c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a168a680c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6a168a680c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a168a680c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a168a680c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a168a680c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6a168a680c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6a168a680c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6a168a680c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a168a680c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a168a680c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a168a680c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a168a680c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a168a680c_0_7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6a168a680c_0_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a168a680c_0_1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6a168a680c_0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a168a680c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a168a680c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6a168a680c_0_1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6a168a680c_0_1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a168a680c_0_1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a168a680c_0_1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a168a680c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a168a680c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a168a680c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a168a680c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6a168a680c_0_1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6a168a680c_0_1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6a168a680c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6a168a680c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6a168a680c_0_10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6a168a680c_0_10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6a168a680c_0_1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6a168a680c_0_1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6a168a680c_0_10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6a168a680c_0_1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a168a680c_0_1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6a168a680c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6a168a680c_0_1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6a168a680c_0_1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a168a680c_0_1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6a168a680c_0_1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a168a680c_0_1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6a168a680c_0_1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6a168a680c_0_1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6a168a680c_0_1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a168a680c_0_1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6a168a680c_0_1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6a168a680c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6a168a680c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6a168a680c_0_18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6a168a680c_0_18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6a168a680c_0_1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6a168a680c_0_1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a168a680c_0_1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a168a680c_0_1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6a168a680c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6a168a680c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a168a680c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a168a680c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6a168a680c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6a168a680c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6a168a680c_0_1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6a168a680c_0_1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6a168a680c_0_1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6a168a680c_0_1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6a168a680c_0_1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6a168a680c_0_1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6a168a680c_0_2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6a168a680c_0_2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6a168a680c_0_2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6a168a680c_0_2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6a168a680c_0_2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6a168a680c_0_2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a168a680c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a168a680c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a168a680c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6a168a680c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a168a680c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6a168a680c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a168a680c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a168a680c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jp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DB74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6" name="Google Shape;56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339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DB74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830550" y="242585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9511" y="4665981"/>
            <a:ext cx="1955489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0" name="Google Shape;60;p14"/>
          <p:cNvSpPr txBox="1"/>
          <p:nvPr>
            <p:ph type="title"/>
          </p:nvPr>
        </p:nvSpPr>
        <p:spPr>
          <a:xfrm>
            <a:off x="830400" y="1589150"/>
            <a:ext cx="7688400" cy="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3600"/>
              <a:buNone/>
              <a:defRPr sz="3600">
                <a:solidFill>
                  <a:srgbClr val="03397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00397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5" y="815125"/>
            <a:ext cx="5669048" cy="23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-12598" l="-1234" r="-14158" t="15237"/>
          <a:stretch/>
        </p:blipFill>
        <p:spPr>
          <a:xfrm>
            <a:off x="839474" y="395700"/>
            <a:ext cx="6694474" cy="37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type="title"/>
          </p:nvPr>
        </p:nvSpPr>
        <p:spPr>
          <a:xfrm>
            <a:off x="1125225" y="2593875"/>
            <a:ext cx="6743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1162500" y="3129075"/>
            <a:ext cx="6743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bg>
      <p:bgPr>
        <a:solidFill>
          <a:srgbClr val="00397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5" y="815125"/>
            <a:ext cx="5669048" cy="23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-12598" l="-1234" r="-14158" t="15237"/>
          <a:stretch/>
        </p:blipFill>
        <p:spPr>
          <a:xfrm>
            <a:off x="839474" y="395700"/>
            <a:ext cx="6694474" cy="37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1125225" y="2593875"/>
            <a:ext cx="6743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1" name="Google Shape;71;p16"/>
          <p:cNvSpPr txBox="1"/>
          <p:nvPr>
            <p:ph idx="1" type="subTitle"/>
          </p:nvPr>
        </p:nvSpPr>
        <p:spPr>
          <a:xfrm>
            <a:off x="1162500" y="3129075"/>
            <a:ext cx="6743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33978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77" name="Google Shape;7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1" name="Google Shape;81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DB742F"/>
                </a:solidFill>
              </a:endParaRPr>
            </a:p>
          </p:txBody>
        </p:sp>
        <p:sp>
          <p:nvSpPr>
            <p:cNvPr id="82" name="Google Shape;82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83" name="Google Shape;83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85" name="Google Shape;8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DB74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94" name="Google Shape;9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8" name="Google Shape;98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DB74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2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pic>
        <p:nvPicPr>
          <p:cNvPr id="101" name="Google Shape;10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" name="Google Shape;104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5" name="Google Shape;105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21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109" name="Google Shape;10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DB742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2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2" name="Google Shape;112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2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15" name="Google Shape;11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" name="Google Shape;118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9" name="Google Shape;119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DB74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339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Google Shape;121;p2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2600"/>
              <a:buNone/>
              <a:defRPr sz="2600">
                <a:solidFill>
                  <a:srgbClr val="033978"/>
                </a:solidFill>
              </a:defRPr>
            </a:lvl9pPr>
          </a:lstStyle>
          <a:p/>
        </p:txBody>
      </p:sp>
      <p:sp>
        <p:nvSpPr>
          <p:cNvPr id="122" name="Google Shape;122;p2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600"/>
              <a:buNone/>
              <a:defRPr sz="1600">
                <a:solidFill>
                  <a:srgbClr val="033978"/>
                </a:solidFill>
              </a:defRPr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pic>
        <p:nvPicPr>
          <p:cNvPr id="127" name="Google Shape;12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0" name="Google Shape;130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2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8000"/>
              <a:buNone/>
              <a:defRPr sz="8000">
                <a:solidFill>
                  <a:srgbClr val="DB74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8000"/>
              <a:buNone/>
              <a:defRPr sz="8000">
                <a:solidFill>
                  <a:srgbClr val="033978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300"/>
              <a:buChar char="●"/>
              <a:defRPr>
                <a:solidFill>
                  <a:srgbClr val="033978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○"/>
              <a:defRPr>
                <a:solidFill>
                  <a:srgbClr val="033978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■"/>
              <a:defRPr>
                <a:solidFill>
                  <a:srgbClr val="033978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●"/>
              <a:defRPr>
                <a:solidFill>
                  <a:srgbClr val="033978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○"/>
              <a:defRPr>
                <a:solidFill>
                  <a:srgbClr val="033978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■"/>
              <a:defRPr>
                <a:solidFill>
                  <a:srgbClr val="033978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●"/>
              <a:defRPr>
                <a:solidFill>
                  <a:srgbClr val="033978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○"/>
              <a:defRPr>
                <a:solidFill>
                  <a:srgbClr val="033978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33978"/>
              </a:buClr>
              <a:buSzPts val="1100"/>
              <a:buChar char="■"/>
              <a:defRPr>
                <a:solidFill>
                  <a:srgbClr val="033978"/>
                </a:solidFill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9511" y="4665981"/>
            <a:ext cx="1955489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8" name="Google Shape;1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9511" y="4665981"/>
            <a:ext cx="1955489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5" name="Google Shape;14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7134" y="4703631"/>
            <a:ext cx="1836666" cy="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rgbClr val="033978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 b="1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jpg"/><Relationship Id="rId4" Type="http://schemas.openxmlformats.org/officeDocument/2006/relationships/image" Target="../media/image33.png"/><Relationship Id="rId5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g"/><Relationship Id="rId4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jpg"/><Relationship Id="rId4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5" Type="http://schemas.openxmlformats.org/officeDocument/2006/relationships/image" Target="../media/image63.png"/><Relationship Id="rId6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hyperlink" Target="mailto:andrewstaples@geopolasia.com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/>
          <p:nvPr/>
        </p:nvSpPr>
        <p:spPr>
          <a:xfrm flipH="1" rot="10800000">
            <a:off x="0" y="-13800"/>
            <a:ext cx="5410200" cy="51711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30"/>
          <p:cNvSpPr txBox="1"/>
          <p:nvPr>
            <p:ph idx="4294967295" type="title"/>
          </p:nvPr>
        </p:nvSpPr>
        <p:spPr>
          <a:xfrm>
            <a:off x="553175" y="1625725"/>
            <a:ext cx="7688400" cy="21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50">
                <a:highlight>
                  <a:schemeClr val="dk2"/>
                </a:highlight>
              </a:rPr>
              <a:t>NAVIGATING THE NEW WORLD ORDER</a:t>
            </a:r>
            <a:endParaRPr sz="2550">
              <a:highlight>
                <a:schemeClr val="dk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50">
                <a:highlight>
                  <a:schemeClr val="dk2"/>
                </a:highlight>
              </a:rPr>
              <a:t>What’s next for globalisation?</a:t>
            </a:r>
            <a:endParaRPr sz="2550">
              <a:highlight>
                <a:schemeClr val="dk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27"/>
              <a:t>2025 International Trade Journalism Fellowship</a:t>
            </a:r>
            <a:endParaRPr sz="182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27"/>
              <a:t>National Press Foundation / Hinrich Foundation Office</a:t>
            </a:r>
            <a:endParaRPr b="0" sz="182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827"/>
              <a:t>Singapore, June 2025</a:t>
            </a:r>
            <a:endParaRPr b="0" sz="1827"/>
          </a:p>
        </p:txBody>
      </p:sp>
      <p:sp>
        <p:nvSpPr>
          <p:cNvPr id="152" name="Google Shape;152;p30"/>
          <p:cNvSpPr txBox="1"/>
          <p:nvPr/>
        </p:nvSpPr>
        <p:spPr>
          <a:xfrm>
            <a:off x="553175" y="3932875"/>
            <a:ext cx="37227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Presented by</a:t>
            </a:r>
            <a:endParaRPr i="1"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Andrew Staples, PhD</a:t>
            </a: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Principal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GeoPol Asia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Post-war Pax Americana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Collapse of the Soviet Union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Comparative advantage &amp; free trade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Liberalisation &amp; market reforms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 supply chains - efficiency over resilience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Multilateralism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Peace &amp; democracy through economic interdependence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8" name="Google Shape;2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075" y="1387213"/>
            <a:ext cx="2601925" cy="26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9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Post-war Pax Americana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Collapse of the Soviet Union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Comparative advantage &amp; free trade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Liberalisation &amp; market reforms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 supply chains - efficiency over resilience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Multilateralism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Peace &amp; democracy through economic interdependence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US-led global order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Globalisation over nationalism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5" name="Google Shape;2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225" y="1319925"/>
            <a:ext cx="1911000" cy="286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6" name="Google Shape;226;p40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41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8" name="Google Shape;2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279" y="1639874"/>
            <a:ext cx="2949726" cy="202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2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43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6" name="Google Shape;2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800" y="1523700"/>
            <a:ext cx="2950900" cy="19672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2" name="Google Shape;2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250" y="1735675"/>
            <a:ext cx="3461750" cy="197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3" name="Google Shape;253;p44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/>
        </p:nvSpPr>
        <p:spPr>
          <a:xfrm>
            <a:off x="200725" y="163925"/>
            <a:ext cx="86598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Who gets to write the ‘rules of the road’?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sz="15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9" name="Google Shape;2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725" y="750625"/>
            <a:ext cx="4638090" cy="39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46"/>
          <p:cNvSpPr txBox="1"/>
          <p:nvPr/>
        </p:nvSpPr>
        <p:spPr>
          <a:xfrm>
            <a:off x="200575" y="343850"/>
            <a:ext cx="8430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Rising global weight of emerging economies will strain geopolitics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6" name="Google Shape;2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1588" y="1096724"/>
            <a:ext cx="6520824" cy="3476750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 - China tensions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Google Shape;2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996" y="1533705"/>
            <a:ext cx="3184751" cy="23089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3" name="Google Shape;273;p47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 - China tensions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48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825" y="1167333"/>
            <a:ext cx="2285850" cy="3041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950" y="0"/>
            <a:ext cx="48366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765" y="4701545"/>
            <a:ext cx="1831075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/>
          <p:nvPr/>
        </p:nvSpPr>
        <p:spPr>
          <a:xfrm>
            <a:off x="1205950" y="798625"/>
            <a:ext cx="4186800" cy="78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Andrew Staples, PhD.</a:t>
            </a:r>
            <a:endParaRPr b="1"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Founder and Principal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GeoPol Asia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400" y="481575"/>
            <a:ext cx="794350" cy="109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183175" y="1743800"/>
            <a:ext cx="5477700" cy="27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Principal affiliations:</a:t>
            </a:r>
            <a:endParaRPr i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Advisory Board Member, The Hinrich Foundation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Associate Fellow, Geoeconomics &amp; Strategy, International Institute for Strategic Studies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Senior Advisor, Geopolitics, Vriens &amp; Partners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Senior Advisor, Emerging Markets Intelligence &amp; Research (EMIR)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Forum Chair (Singapore), IMA Asia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Previous posts	</a:t>
            </a:r>
            <a:endParaRPr i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Editorial Director &amp; Head of Asia, Economist Impact, The Economist Group (2021-24)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Director of Research &amp; Outreach, The Hinrich Foundation (2020-21)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Editorial Director, The Economist Corporate Network, The Economist Group (2013-20)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Associate Professor, Doshisha Graduate School of Business, Kyoto, Japan (2009-13)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Associate Professor, Kansai Gaidai University, Osaka, Japan (2006-09)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Lato"/>
              <a:buChar char="■"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Lecturer, Japanese Business and Economics, The University of Sheffield, UK (2002-06)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 areas</a:t>
            </a:r>
            <a:endParaRPr i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Foreign direct investment, geopolitics, geoeconomics, international political economy, international business, strategy, Japan, Asia.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 - China tensions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25" y="1516675"/>
            <a:ext cx="3630977" cy="20436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7" name="Google Shape;287;p49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 - China tensions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new </a:t>
            </a: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nationalism 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3" name="Google Shape;2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825" y="1232127"/>
            <a:ext cx="2387075" cy="3146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4" name="Google Shape;294;p50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1"/>
          <p:cNvSpPr txBox="1"/>
          <p:nvPr/>
        </p:nvSpPr>
        <p:spPr>
          <a:xfrm>
            <a:off x="617625" y="451225"/>
            <a:ext cx="8309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…but these assumptions are now breaking down due to:</a:t>
            </a:r>
            <a:endParaRPr b="1"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Inequality, populism and discontent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Climate change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State capitalism and the rise of the global south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 - China tensions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new nationalism 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second Trump presidency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51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1" name="Google Shape;301;p51" title="Trump insurg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250" y="1159000"/>
            <a:ext cx="2452175" cy="3251825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2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52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8" name="Google Shape;30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9375" y="1385625"/>
            <a:ext cx="2267758" cy="3028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pic>
        <p:nvPicPr>
          <p:cNvPr id="309" name="Google Shape;30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425" y="1348400"/>
            <a:ext cx="2306241" cy="3028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pic>
        <p:nvPicPr>
          <p:cNvPr id="310" name="Google Shape;31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355" y="1348400"/>
            <a:ext cx="2105572" cy="3028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53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7" name="Google Shape;3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4091" y="1424950"/>
            <a:ext cx="2275808" cy="3079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4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4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economic security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 coercion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‘new’ industrial policy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5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6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economic security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 coercion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‘new’ industrial policy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the retreat of democracy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authoritarian and hybrid regimes 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erosion of rules/norms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56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economic security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 coercion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‘new’ industrial policy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the retreat of democracy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authoritarian and hybrid regimes 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erosion of rules/norms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heightened tensions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nuclear proliferation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risk of proxy wars ++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8"/>
          <p:cNvSpPr txBox="1"/>
          <p:nvPr/>
        </p:nvSpPr>
        <p:spPr>
          <a:xfrm>
            <a:off x="309425" y="435500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economic security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 coercion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‘new’ industrial policy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the retreat of democracy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authoritarian and hybrid regimes 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erosion of rules/norms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heightened tensions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nuclear proliferation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risk of proxy wars ++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fragmented globalisation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competing economic blocs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slower growth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58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/>
          <p:nvPr/>
        </p:nvSpPr>
        <p:spPr>
          <a:xfrm>
            <a:off x="7175" y="0"/>
            <a:ext cx="3503100" cy="5143500"/>
          </a:xfrm>
          <a:prstGeom prst="rect">
            <a:avLst/>
          </a:prstGeom>
          <a:solidFill>
            <a:srgbClr val="00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32"/>
          <p:cNvSpPr txBox="1"/>
          <p:nvPr/>
        </p:nvSpPr>
        <p:spPr>
          <a:xfrm>
            <a:off x="4133425" y="479950"/>
            <a:ext cx="4821000" cy="4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Some context</a:t>
            </a:r>
            <a:endParaRPr b="1"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Lato"/>
              <a:buChar char="■"/>
            </a:pPr>
            <a:r>
              <a:rPr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Terms of reference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Lato"/>
              <a:buChar char="■"/>
            </a:pPr>
            <a:r>
              <a:rPr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Globalisation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Lato"/>
              <a:buChar char="■"/>
            </a:pPr>
            <a:r>
              <a:rPr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emerging world order and ‘new’ globalisation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From global context to regional dynamics</a:t>
            </a:r>
            <a:endParaRPr b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 regional</a:t>
            </a:r>
            <a:endParaRPr b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Lato"/>
              <a:buChar char="■"/>
            </a:pPr>
            <a:r>
              <a:rPr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Focus on the Indo-Pacific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Implications for trade</a:t>
            </a:r>
            <a:endParaRPr b="1"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500"/>
              <a:buFont typeface="Lato"/>
              <a:buChar char="■"/>
            </a:pPr>
            <a:r>
              <a:rPr lang="en-GB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Looking ahead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729450" y="2187625"/>
            <a:ext cx="1577100" cy="535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</a:rPr>
              <a:t>Agenda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/>
          <p:nvPr/>
        </p:nvSpPr>
        <p:spPr>
          <a:xfrm>
            <a:off x="295100" y="442675"/>
            <a:ext cx="87810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Taken together, this suggests the emergence of a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new world order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. What are the features or contours of this new phase of globalisation?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transition to a multipolar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cold world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‘pre-war’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economic security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 coercion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‘new’ industrial policy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the retreat of democracy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authoritarian and hybrid regimes </a:t>
            </a:r>
            <a:r>
              <a:rPr lang="en-GB" sz="16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erosion of rules/norms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heightened tensions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nuclear proliferation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risk of proxy wars ++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fragmented globalisation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competing economic blocs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slower growth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Technological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techno nationalism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bifurcation </a:t>
            </a:r>
            <a:r>
              <a:rPr lang="en-GB" sz="1600">
                <a:solidFill>
                  <a:srgbClr val="DB742F"/>
                </a:solidFill>
                <a:latin typeface="Lato"/>
                <a:ea typeface="Lato"/>
                <a:cs typeface="Lato"/>
                <a:sym typeface="Lato"/>
              </a:rPr>
              <a:t>⏐ </a:t>
            </a: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parallel worlds 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59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0"/>
          <p:cNvSpPr/>
          <p:nvPr/>
        </p:nvSpPr>
        <p:spPr>
          <a:xfrm>
            <a:off x="2827550" y="1019800"/>
            <a:ext cx="1892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60"/>
          <p:cNvSpPr/>
          <p:nvPr/>
        </p:nvSpPr>
        <p:spPr>
          <a:xfrm>
            <a:off x="326150" y="1001775"/>
            <a:ext cx="2000100" cy="3729000"/>
          </a:xfrm>
          <a:prstGeom prst="rect">
            <a:avLst/>
          </a:prstGeom>
          <a:solidFill>
            <a:srgbClr val="003978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60"/>
          <p:cNvSpPr txBox="1"/>
          <p:nvPr/>
        </p:nvSpPr>
        <p:spPr>
          <a:xfrm>
            <a:off x="2720150" y="1019800"/>
            <a:ext cx="20001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End of the Cold War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US-led world order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Market economies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60"/>
          <p:cNvSpPr/>
          <p:nvPr/>
        </p:nvSpPr>
        <p:spPr>
          <a:xfrm>
            <a:off x="4927600" y="1019800"/>
            <a:ext cx="1844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60"/>
          <p:cNvSpPr/>
          <p:nvPr/>
        </p:nvSpPr>
        <p:spPr>
          <a:xfrm>
            <a:off x="7027350" y="1019800"/>
            <a:ext cx="1892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0"/>
          <p:cNvSpPr txBox="1"/>
          <p:nvPr/>
        </p:nvSpPr>
        <p:spPr>
          <a:xfrm>
            <a:off x="4823300" y="1001775"/>
            <a:ext cx="18924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Multilateralism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Trade liberalisation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Market access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Security through economic interdependence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60"/>
          <p:cNvSpPr txBox="1"/>
          <p:nvPr/>
        </p:nvSpPr>
        <p:spPr>
          <a:xfrm>
            <a:off x="6919650" y="1033575"/>
            <a:ext cx="20001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Growth in global trade and FDI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 value chains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Efficiency over resilience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60"/>
          <p:cNvSpPr txBox="1"/>
          <p:nvPr/>
        </p:nvSpPr>
        <p:spPr>
          <a:xfrm>
            <a:off x="368450" y="1019800"/>
            <a:ext cx="19578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GLOBALISATION &amp; the GLOBAL ORDER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1945/1990 - 2008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60"/>
          <p:cNvSpPr/>
          <p:nvPr/>
        </p:nvSpPr>
        <p:spPr>
          <a:xfrm>
            <a:off x="2429600" y="1001775"/>
            <a:ext cx="294600" cy="1748400"/>
          </a:xfrm>
          <a:prstGeom prst="homePlate">
            <a:avLst>
              <a:gd fmla="val 5462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FEATURES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60"/>
          <p:cNvSpPr txBox="1"/>
          <p:nvPr/>
        </p:nvSpPr>
        <p:spPr>
          <a:xfrm>
            <a:off x="326150" y="96850"/>
            <a:ext cx="8654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2F6C"/>
                </a:solidFill>
                <a:latin typeface="Lato"/>
                <a:ea typeface="Lato"/>
                <a:cs typeface="Lato"/>
                <a:sym typeface="Lato"/>
              </a:rPr>
              <a:t>Globalisation has been underpinned by core economic, political and geopolitical assumptions….</a:t>
            </a:r>
            <a:endParaRPr b="1"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1"/>
          <p:cNvSpPr/>
          <p:nvPr/>
        </p:nvSpPr>
        <p:spPr>
          <a:xfrm>
            <a:off x="2827550" y="1019800"/>
            <a:ext cx="1892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61"/>
          <p:cNvSpPr/>
          <p:nvPr/>
        </p:nvSpPr>
        <p:spPr>
          <a:xfrm>
            <a:off x="326150" y="1001775"/>
            <a:ext cx="2000100" cy="3729000"/>
          </a:xfrm>
          <a:prstGeom prst="rect">
            <a:avLst/>
          </a:prstGeom>
          <a:solidFill>
            <a:srgbClr val="003978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p61"/>
          <p:cNvSpPr txBox="1"/>
          <p:nvPr/>
        </p:nvSpPr>
        <p:spPr>
          <a:xfrm>
            <a:off x="2720150" y="1019800"/>
            <a:ext cx="20001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End of the Cold War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US-led world order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Market economies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61"/>
          <p:cNvSpPr/>
          <p:nvPr/>
        </p:nvSpPr>
        <p:spPr>
          <a:xfrm>
            <a:off x="4927600" y="1019800"/>
            <a:ext cx="1844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61"/>
          <p:cNvSpPr/>
          <p:nvPr/>
        </p:nvSpPr>
        <p:spPr>
          <a:xfrm>
            <a:off x="7027350" y="1019800"/>
            <a:ext cx="1892400" cy="17484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p61"/>
          <p:cNvSpPr txBox="1"/>
          <p:nvPr/>
        </p:nvSpPr>
        <p:spPr>
          <a:xfrm>
            <a:off x="4823300" y="1001775"/>
            <a:ext cx="18924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Multilateralism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Trade liberalisation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Market access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Security through economic interdependence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61"/>
          <p:cNvSpPr txBox="1"/>
          <p:nvPr/>
        </p:nvSpPr>
        <p:spPr>
          <a:xfrm>
            <a:off x="6919650" y="1033575"/>
            <a:ext cx="20001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Growth in global trade and FDI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 value chains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Efficiency over resilience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9" name="Google Shape;379;p61"/>
          <p:cNvSpPr/>
          <p:nvPr/>
        </p:nvSpPr>
        <p:spPr>
          <a:xfrm>
            <a:off x="7027350" y="2846900"/>
            <a:ext cx="1892400" cy="1883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61"/>
          <p:cNvSpPr/>
          <p:nvPr/>
        </p:nvSpPr>
        <p:spPr>
          <a:xfrm>
            <a:off x="4927600" y="2846900"/>
            <a:ext cx="1892400" cy="1883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p61"/>
          <p:cNvSpPr/>
          <p:nvPr/>
        </p:nvSpPr>
        <p:spPr>
          <a:xfrm>
            <a:off x="2827850" y="2846900"/>
            <a:ext cx="1892400" cy="1883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61"/>
          <p:cNvSpPr txBox="1"/>
          <p:nvPr/>
        </p:nvSpPr>
        <p:spPr>
          <a:xfrm>
            <a:off x="368450" y="1019800"/>
            <a:ext cx="19578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GLOBALISATION &amp; the GLOBAL ORDER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1945/1990 - 2008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61"/>
          <p:cNvSpPr txBox="1"/>
          <p:nvPr/>
        </p:nvSpPr>
        <p:spPr>
          <a:xfrm>
            <a:off x="326150" y="2846900"/>
            <a:ext cx="2000100" cy="1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‘NEW’ GLOBALISATION &amp; THE EMERGING WORLD ORDER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2008 -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61"/>
          <p:cNvSpPr txBox="1"/>
          <p:nvPr/>
        </p:nvSpPr>
        <p:spPr>
          <a:xfrm>
            <a:off x="2720150" y="2846900"/>
            <a:ext cx="2000100" cy="1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Multipolarity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Alternative modes of capitalism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Competing visions of social and economic organisation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p61"/>
          <p:cNvSpPr txBox="1"/>
          <p:nvPr/>
        </p:nvSpPr>
        <p:spPr>
          <a:xfrm>
            <a:off x="4819900" y="2846900"/>
            <a:ext cx="2000100" cy="1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Nationalism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Populism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National security = economic security‘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New’ industrial policy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Politicisation of business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61"/>
          <p:cNvSpPr txBox="1"/>
          <p:nvPr/>
        </p:nvSpPr>
        <p:spPr>
          <a:xfrm>
            <a:off x="6919650" y="2846900"/>
            <a:ext cx="2000100" cy="1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Trade friction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Derisking, decoupling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Technology bifurcation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Fragmented globalisation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Slower growth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61"/>
          <p:cNvSpPr/>
          <p:nvPr/>
        </p:nvSpPr>
        <p:spPr>
          <a:xfrm>
            <a:off x="2429600" y="1001775"/>
            <a:ext cx="294600" cy="1748400"/>
          </a:xfrm>
          <a:prstGeom prst="homePlate">
            <a:avLst>
              <a:gd fmla="val 5462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FEATURES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61"/>
          <p:cNvSpPr/>
          <p:nvPr/>
        </p:nvSpPr>
        <p:spPr>
          <a:xfrm>
            <a:off x="2429750" y="2846900"/>
            <a:ext cx="294600" cy="1883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FEATURES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61"/>
          <p:cNvSpPr txBox="1"/>
          <p:nvPr/>
        </p:nvSpPr>
        <p:spPr>
          <a:xfrm>
            <a:off x="326150" y="96850"/>
            <a:ext cx="8654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2F6C"/>
                </a:solidFill>
                <a:latin typeface="Lato"/>
                <a:ea typeface="Lato"/>
                <a:cs typeface="Lato"/>
                <a:sym typeface="Lato"/>
              </a:rPr>
              <a:t>Globalisation has been underpinned by core economic, political and geopolitical assumptions….which are now breaking down.</a:t>
            </a:r>
            <a:endParaRPr b="1"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720" y="0"/>
            <a:ext cx="384327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765" y="4701545"/>
            <a:ext cx="1831075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2"/>
          <p:cNvSpPr txBox="1"/>
          <p:nvPr>
            <p:ph idx="4294967295" type="title"/>
          </p:nvPr>
        </p:nvSpPr>
        <p:spPr>
          <a:xfrm>
            <a:off x="343850" y="1613525"/>
            <a:ext cx="4814100" cy="143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From global context to regional dynamics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000"/>
              <a:t>Focus on the Indo-Pacific</a:t>
            </a:r>
            <a:endParaRPr b="0" sz="2000"/>
          </a:p>
        </p:txBody>
      </p:sp>
      <p:sp>
        <p:nvSpPr>
          <p:cNvPr id="397" name="Google Shape;397;p62"/>
          <p:cNvSpPr txBox="1"/>
          <p:nvPr/>
        </p:nvSpPr>
        <p:spPr>
          <a:xfrm>
            <a:off x="0" y="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3"/>
          <p:cNvSpPr txBox="1"/>
          <p:nvPr/>
        </p:nvSpPr>
        <p:spPr>
          <a:xfrm>
            <a:off x="186475" y="188525"/>
            <a:ext cx="78732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GEOPOLITICS 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3" name="Google Shape;40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3975"/>
            <a:ext cx="6395574" cy="451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3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63"/>
          <p:cNvSpPr txBox="1"/>
          <p:nvPr/>
        </p:nvSpPr>
        <p:spPr>
          <a:xfrm>
            <a:off x="6718800" y="731525"/>
            <a:ext cx="2286000" cy="4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Concepts</a:t>
            </a:r>
            <a:endParaRPr b="1"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From Asia-Pacific to Indo-Pacific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Eurasia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Overlays</a:t>
            </a:r>
            <a:endParaRPr b="1"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Politics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Economics (trade/FDI)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Agreements &amp; frameworks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Stage of development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Connectivity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International relations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Spheres of influence</a:t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 txBox="1"/>
          <p:nvPr/>
        </p:nvSpPr>
        <p:spPr>
          <a:xfrm>
            <a:off x="186475" y="188525"/>
            <a:ext cx="5246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p64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679000"/>
            <a:ext cx="5990051" cy="410717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4"/>
          <p:cNvSpPr txBox="1"/>
          <p:nvPr/>
        </p:nvSpPr>
        <p:spPr>
          <a:xfrm>
            <a:off x="186475" y="4786175"/>
            <a:ext cx="32583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Defence Committee, UK Parliament, 2004.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4" name="Google Shape;414;p64"/>
          <p:cNvSpPr txBox="1"/>
          <p:nvPr/>
        </p:nvSpPr>
        <p:spPr>
          <a:xfrm>
            <a:off x="6534925" y="308575"/>
            <a:ext cx="2305500" cy="42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Core actors</a:t>
            </a:r>
            <a:endParaRPr b="1"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China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North Korea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Taiwan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Japan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South Korea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Philippines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India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Russia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Core dynamics</a:t>
            </a:r>
            <a:endParaRPr b="1"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US-China (</a:t>
            </a:r>
            <a:r>
              <a:rPr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restrainer vs prioritiser debate)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US-JP/SK/PH/AUS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Taiwan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North Korea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India-China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Territorial disputes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AUKUS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Greyzone activities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1950"/>
            <a:ext cx="4632075" cy="4299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20" name="Google Shape;42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838" y="691950"/>
            <a:ext cx="3473388" cy="34733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21" name="Google Shape;421;p65"/>
          <p:cNvSpPr txBox="1"/>
          <p:nvPr/>
        </p:nvSpPr>
        <p:spPr>
          <a:xfrm>
            <a:off x="186475" y="188525"/>
            <a:ext cx="5246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SECURITY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075" y="975000"/>
            <a:ext cx="3892050" cy="36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6"/>
          <p:cNvSpPr txBox="1"/>
          <p:nvPr/>
        </p:nvSpPr>
        <p:spPr>
          <a:xfrm>
            <a:off x="186475" y="188525"/>
            <a:ext cx="88038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Great power competition in the North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/>
          <p:nvPr/>
        </p:nvSpPr>
        <p:spPr>
          <a:xfrm>
            <a:off x="186475" y="188525"/>
            <a:ext cx="5246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67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4" name="Google Shape;434;p67" title="democracy-index-2024-global-map-by-regime-ty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50" y="731525"/>
            <a:ext cx="7636651" cy="38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7"/>
          <p:cNvSpPr txBox="1"/>
          <p:nvPr/>
        </p:nvSpPr>
        <p:spPr>
          <a:xfrm>
            <a:off x="0" y="4733700"/>
            <a:ext cx="33813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EIU Democracy Index, 2024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8175"/>
            <a:ext cx="5495925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8"/>
          <p:cNvSpPr txBox="1"/>
          <p:nvPr/>
        </p:nvSpPr>
        <p:spPr>
          <a:xfrm>
            <a:off x="186475" y="188525"/>
            <a:ext cx="5246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68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68"/>
          <p:cNvSpPr txBox="1"/>
          <p:nvPr/>
        </p:nvSpPr>
        <p:spPr>
          <a:xfrm>
            <a:off x="5584100" y="573775"/>
            <a:ext cx="3417000" cy="3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Asia is home to some of the world’s most vibrant democracies but in recent years there has been a gradual drift away from representative democracy</a:t>
            </a:r>
            <a:endParaRPr b="1"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Dynastic politics and democratic backsliding in Southeast Asia</a:t>
            </a:r>
            <a:endParaRPr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South Korea’s democracy wobbles</a:t>
            </a:r>
            <a:endParaRPr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‘When elephants fight, the grass gets trampled’</a:t>
            </a:r>
            <a:endParaRPr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‘Bamboo diplomacy’ vs. hard choices</a:t>
            </a:r>
            <a:endParaRPr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B742F"/>
              </a:buClr>
              <a:buSzPts val="1300"/>
              <a:buFont typeface="Lato"/>
              <a:buChar char="■"/>
            </a:pPr>
            <a:r>
              <a:rPr lang="en-GB" sz="13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Typhoons vs. climate change</a:t>
            </a:r>
            <a:endParaRPr sz="13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highlight>
                <a:srgbClr val="FFFFFF"/>
              </a:highlight>
            </a:endParaRPr>
          </a:p>
        </p:txBody>
      </p:sp>
      <p:sp>
        <p:nvSpPr>
          <p:cNvPr id="444" name="Google Shape;444;p68"/>
          <p:cNvSpPr txBox="1"/>
          <p:nvPr/>
        </p:nvSpPr>
        <p:spPr>
          <a:xfrm>
            <a:off x="0" y="4733700"/>
            <a:ext cx="33813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EIU Democracy Index, 2024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978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765" y="4701545"/>
            <a:ext cx="1831075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/>
          <p:nvPr>
            <p:ph idx="4294967295" type="title"/>
          </p:nvPr>
        </p:nvSpPr>
        <p:spPr>
          <a:xfrm>
            <a:off x="502500" y="2092650"/>
            <a:ext cx="4569300" cy="958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The emerging new world order and ‘new’ globlaisation</a:t>
            </a:r>
            <a:endParaRPr b="0" sz="2300"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720" y="0"/>
            <a:ext cx="38432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9" title="x4pfu22gjpje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25" y="658314"/>
            <a:ext cx="2642400" cy="42611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0" name="Google Shape;450;p69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GEOECONOMICS &amp; TRADE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1" name="Google Shape;45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9375" y="747825"/>
            <a:ext cx="4295550" cy="38495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52" name="Google Shape;45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495" y="-48705"/>
            <a:ext cx="746650" cy="7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70" title="x4pfu22gjpje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25" y="658314"/>
            <a:ext cx="2642400" cy="42611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8" name="Google Shape;458;p70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GEOECONOMICS &amp; TRADE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9" name="Google Shape;45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525" y="606000"/>
            <a:ext cx="4037350" cy="40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1" title="x4pfu22gjpje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25" y="658314"/>
            <a:ext cx="2642400" cy="42611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5" name="Google Shape;46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3850" y="744075"/>
            <a:ext cx="4537601" cy="3897975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6" name="Google Shape;466;p71"/>
          <p:cNvSpPr/>
          <p:nvPr/>
        </p:nvSpPr>
        <p:spPr>
          <a:xfrm>
            <a:off x="3768075" y="1318100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7" name="Google Shape;467;p71"/>
          <p:cNvSpPr/>
          <p:nvPr/>
        </p:nvSpPr>
        <p:spPr>
          <a:xfrm>
            <a:off x="3768075" y="1764200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8" name="Google Shape;468;p71"/>
          <p:cNvSpPr/>
          <p:nvPr/>
        </p:nvSpPr>
        <p:spPr>
          <a:xfrm>
            <a:off x="3768075" y="2337638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71"/>
          <p:cNvSpPr/>
          <p:nvPr/>
        </p:nvSpPr>
        <p:spPr>
          <a:xfrm>
            <a:off x="3768075" y="2571750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0" name="Google Shape;470;p71"/>
          <p:cNvSpPr/>
          <p:nvPr/>
        </p:nvSpPr>
        <p:spPr>
          <a:xfrm>
            <a:off x="3768075" y="2758675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71"/>
          <p:cNvSpPr/>
          <p:nvPr/>
        </p:nvSpPr>
        <p:spPr>
          <a:xfrm>
            <a:off x="3768075" y="3204775"/>
            <a:ext cx="4412700" cy="147600"/>
          </a:xfrm>
          <a:prstGeom prst="rect">
            <a:avLst/>
          </a:prstGeom>
          <a:noFill/>
          <a:ln cap="flat" cmpd="sng" w="9525">
            <a:solidFill>
              <a:srgbClr val="E31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71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GEOECONOMICS &amp; TRADE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GEOECONOMICS &amp; TRADE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8" name="Google Shape;47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8400"/>
            <a:ext cx="4419599" cy="359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725" y="802700"/>
            <a:ext cx="4321046" cy="35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3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5" name="Google Shape;48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000" y="850313"/>
            <a:ext cx="2641599" cy="344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3"/>
          <p:cNvSpPr txBox="1"/>
          <p:nvPr/>
        </p:nvSpPr>
        <p:spPr>
          <a:xfrm>
            <a:off x="213775" y="872075"/>
            <a:ext cx="2466000" cy="24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73"/>
          <p:cNvSpPr txBox="1"/>
          <p:nvPr/>
        </p:nvSpPr>
        <p:spPr>
          <a:xfrm>
            <a:off x="285750" y="946275"/>
            <a:ext cx="5928900" cy="3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Technology—and who controls it—is at the core of US-China tensions</a:t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Techno-nationalism</a:t>
            </a:r>
            <a:r>
              <a:rPr lang="en-GB" sz="16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 is an increasingly dominant approach in governance that links a nation’s technological capabilities and self-sufficiency to its state security, economic prosperity, and social stability. </a:t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It is a response to a new era of global systemic competition between differing ideologies of economic development.</a:t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0E23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4"/>
          <p:cNvSpPr txBox="1"/>
          <p:nvPr/>
        </p:nvSpPr>
        <p:spPr>
          <a:xfrm>
            <a:off x="186475" y="188525"/>
            <a:ext cx="5246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74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74"/>
          <p:cNvSpPr txBox="1"/>
          <p:nvPr/>
        </p:nvSpPr>
        <p:spPr>
          <a:xfrm>
            <a:off x="5036050" y="802325"/>
            <a:ext cx="4061700" cy="28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Tech bifurcation</a:t>
            </a:r>
            <a:endParaRPr b="1"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Strategic and policy drivers -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National security concerns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industrial policy &amp; techno-nationalism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decoupling &amp; derisking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Semiconductors - 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Export controls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self-sufficiency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production diversification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Divergent ecosystems - </a:t>
            </a:r>
            <a:r>
              <a:rPr lang="en-GB" sz="1300">
                <a:latin typeface="Lato"/>
                <a:ea typeface="Lato"/>
                <a:cs typeface="Lato"/>
                <a:sym typeface="Lato"/>
              </a:rPr>
              <a:t>Hardware &amp; infrastructure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⏐</a:t>
            </a:r>
            <a:endParaRPr sz="13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Operating Systems &amp; Software</a:t>
            </a:r>
            <a:r>
              <a:rPr lang="en-GB" sz="13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⏐</a:t>
            </a:r>
            <a:r>
              <a:rPr lang="en-GB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AI &amp; Data Governance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5" name="Google Shape;49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298" y="3528723"/>
            <a:ext cx="2302400" cy="15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50" y="1266625"/>
            <a:ext cx="4510341" cy="249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5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2" name="Google Shape;50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8400"/>
            <a:ext cx="4903176" cy="42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5375" y="3988350"/>
            <a:ext cx="1453250" cy="10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0925" y="2809725"/>
            <a:ext cx="3113175" cy="175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0925" y="672025"/>
            <a:ext cx="3113175" cy="20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6"/>
          <p:cNvSpPr txBox="1"/>
          <p:nvPr/>
        </p:nvSpPr>
        <p:spPr>
          <a:xfrm>
            <a:off x="193400" y="147600"/>
            <a:ext cx="7178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1" name="Google Shape;51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8400"/>
            <a:ext cx="4406430" cy="42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230" y="758400"/>
            <a:ext cx="4280370" cy="236034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6"/>
          <p:cNvSpPr txBox="1"/>
          <p:nvPr/>
        </p:nvSpPr>
        <p:spPr>
          <a:xfrm>
            <a:off x="4585200" y="3118750"/>
            <a:ext cx="44064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ato"/>
              <a:buChar char="■"/>
            </a:pPr>
            <a:r>
              <a:rPr lang="en-GB" sz="12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China has a chokehold on critical minerals – crucial inputs for technology and defence</a:t>
            </a:r>
            <a:endParaRPr sz="12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ato"/>
              <a:buChar char="■"/>
            </a:pPr>
            <a:r>
              <a:rPr lang="en-GB" sz="12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US dependency is unsustainable</a:t>
            </a:r>
            <a:endParaRPr sz="12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ato"/>
              <a:buChar char="■"/>
            </a:pPr>
            <a:r>
              <a:rPr b="1" lang="en-GB" sz="12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April 15 </a:t>
            </a:r>
            <a:r>
              <a:rPr lang="en-GB" sz="1200">
                <a:solidFill>
                  <a:srgbClr val="070E23"/>
                </a:solidFill>
                <a:latin typeface="Lato"/>
                <a:ea typeface="Lato"/>
                <a:cs typeface="Lato"/>
                <a:sym typeface="Lato"/>
              </a:rPr>
              <a:t>Executive Order- US “launching an investigation into the national security risks posed by U.S. reliance on imported processed critical minerals and their derivative products.” Report in 180 days.</a:t>
            </a:r>
            <a:endParaRPr sz="1200">
              <a:solidFill>
                <a:srgbClr val="070E2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720" y="0"/>
            <a:ext cx="384327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765" y="4701545"/>
            <a:ext cx="1831075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7"/>
          <p:cNvSpPr txBox="1"/>
          <p:nvPr>
            <p:ph idx="4294967295" type="title"/>
          </p:nvPr>
        </p:nvSpPr>
        <p:spPr>
          <a:xfrm>
            <a:off x="343850" y="1613525"/>
            <a:ext cx="4814100" cy="143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Implications for trade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000"/>
              <a:t>Looking ahead</a:t>
            </a:r>
            <a:endParaRPr b="0" sz="2000"/>
          </a:p>
        </p:txBody>
      </p:sp>
      <p:sp>
        <p:nvSpPr>
          <p:cNvPr id="521" name="Google Shape;521;p77"/>
          <p:cNvSpPr txBox="1"/>
          <p:nvPr/>
        </p:nvSpPr>
        <p:spPr>
          <a:xfrm>
            <a:off x="0" y="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Indo-Pacific dynamics: </a:t>
            </a: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475" y="622251"/>
            <a:ext cx="2959201" cy="36730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7" name="Google Shape;52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975" y="622250"/>
            <a:ext cx="2455214" cy="367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8" name="Google Shape;528;p78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4"/>
          <p:cNvSpPr txBox="1"/>
          <p:nvPr/>
        </p:nvSpPr>
        <p:spPr>
          <a:xfrm>
            <a:off x="1500200" y="1300863"/>
            <a:ext cx="34827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GLOBALISATION</a:t>
            </a:r>
            <a:endParaRPr b="1" sz="3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34"/>
          <p:cNvSpPr txBox="1"/>
          <p:nvPr/>
        </p:nvSpPr>
        <p:spPr>
          <a:xfrm>
            <a:off x="4538150" y="2295525"/>
            <a:ext cx="34827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GEOPOLITICS</a:t>
            </a:r>
            <a:endParaRPr b="1" sz="3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34"/>
          <p:cNvSpPr txBox="1"/>
          <p:nvPr/>
        </p:nvSpPr>
        <p:spPr>
          <a:xfrm>
            <a:off x="3022000" y="3902200"/>
            <a:ext cx="38124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GEOECONOMICS</a:t>
            </a:r>
            <a:endParaRPr b="1" sz="3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4"/>
          <p:cNvSpPr txBox="1"/>
          <p:nvPr/>
        </p:nvSpPr>
        <p:spPr>
          <a:xfrm>
            <a:off x="543425" y="382700"/>
            <a:ext cx="31077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3978"/>
                </a:solidFill>
                <a:latin typeface="Lato"/>
                <a:ea typeface="Lato"/>
                <a:cs typeface="Lato"/>
                <a:sym typeface="Lato"/>
              </a:rPr>
              <a:t>Terms of reference:</a:t>
            </a:r>
            <a:endParaRPr sz="2000">
              <a:solidFill>
                <a:srgbClr val="00397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34"/>
          <p:cNvSpPr txBox="1"/>
          <p:nvPr/>
        </p:nvSpPr>
        <p:spPr>
          <a:xfrm>
            <a:off x="1138400" y="2722800"/>
            <a:ext cx="20073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POWER</a:t>
            </a:r>
            <a:endParaRPr b="1" sz="3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900" y="946525"/>
            <a:ext cx="4834749" cy="3624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4" name="Google Shape;534;p79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5" name="Google Shape;53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3400"/>
            <a:ext cx="3915711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6" name="Google Shape;536;p79"/>
          <p:cNvSpPr txBox="1"/>
          <p:nvPr/>
        </p:nvSpPr>
        <p:spPr>
          <a:xfrm>
            <a:off x="4233900" y="225175"/>
            <a:ext cx="4001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Trade connectivity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0"/>
          <p:cNvSpPr txBox="1"/>
          <p:nvPr/>
        </p:nvSpPr>
        <p:spPr>
          <a:xfrm>
            <a:off x="193400" y="147600"/>
            <a:ext cx="8723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Changing trade patterns: </a:t>
            </a: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ASEAN is well hedged, EU an opportunity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2" name="Google Shape;542;p80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3" name="Google Shape;54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372" y="747338"/>
            <a:ext cx="1242700" cy="36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875" y="657300"/>
            <a:ext cx="5275972" cy="42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1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0" name="Google Shape;550;p81"/>
          <p:cNvSpPr txBox="1"/>
          <p:nvPr/>
        </p:nvSpPr>
        <p:spPr>
          <a:xfrm>
            <a:off x="193400" y="147600"/>
            <a:ext cx="8723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Changing trade patterns: </a:t>
            </a: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China pivots to RoW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1" name="Google Shape;55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575" y="699800"/>
            <a:ext cx="5289089" cy="423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6350" y="747350"/>
            <a:ext cx="1271448" cy="364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2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p82"/>
          <p:cNvSpPr txBox="1"/>
          <p:nvPr/>
        </p:nvSpPr>
        <p:spPr>
          <a:xfrm>
            <a:off x="193400" y="147600"/>
            <a:ext cx="8723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Changing trade patterns: </a:t>
            </a:r>
            <a:r>
              <a:rPr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Fortress US?</a:t>
            </a:r>
            <a:endParaRPr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9" name="Google Shape;5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6825" y="783775"/>
            <a:ext cx="1330700" cy="35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300" y="655850"/>
            <a:ext cx="5304984" cy="42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3"/>
          <p:cNvSpPr txBox="1"/>
          <p:nvPr/>
        </p:nvSpPr>
        <p:spPr>
          <a:xfrm>
            <a:off x="200725" y="163925"/>
            <a:ext cx="8659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Navigating uncertainty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6" name="Google Shape;566;p83" title="iStock-48374088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25" y="944075"/>
            <a:ext cx="3500974" cy="350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3"/>
          <p:cNvSpPr txBox="1"/>
          <p:nvPr/>
        </p:nvSpPr>
        <p:spPr>
          <a:xfrm>
            <a:off x="3706275" y="668925"/>
            <a:ext cx="5355000" cy="4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Manage risk, capture opportunity</a:t>
            </a:r>
            <a:endParaRPr b="1"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world order 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 emerging informed by new assumptions and norms.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Uncertainty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risks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are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high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Navigating geopolitics is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just about risk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region is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economically dynamic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contributing perhaps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60% of global GDP growth a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nd is home to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60%+ of the global population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US-China relationship 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remains crucial but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multipolarity 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means that ‘middle’ powers are becoming increasingly important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Supply chain restructuring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(risk/resilience/economic security) is accelerating creating both challenges and opportunities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4"/>
          <p:cNvSpPr txBox="1"/>
          <p:nvPr/>
        </p:nvSpPr>
        <p:spPr>
          <a:xfrm>
            <a:off x="200725" y="163925"/>
            <a:ext cx="8659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-GB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Navigating uncertainty</a:t>
            </a:r>
            <a:endParaRPr b="1" sz="2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3" name="Google Shape;573;p84" title="iStock-48374088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25" y="944075"/>
            <a:ext cx="3500974" cy="350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4"/>
          <p:cNvSpPr txBox="1"/>
          <p:nvPr/>
        </p:nvSpPr>
        <p:spPr>
          <a:xfrm>
            <a:off x="3907375" y="622325"/>
            <a:ext cx="5101200" cy="3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Control what you can</a:t>
            </a:r>
            <a:endParaRPr b="1"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emerging new world order has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implications for everyone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countries, regional blocs (EU/ASEAN), companies, organisations and individuals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Filter out the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noise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and focus on the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signals. 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Beyond the news cycle, consider the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structural dynamics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shaping the global economy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Engage in building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competing yet plausible scenarios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your business and sector- pose the ‘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if?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’ questions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Doing so builds </a:t>
            </a: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geopolitical mind muscle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</a:pPr>
            <a:r>
              <a:rPr b="1"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 curious! </a:t>
            </a: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Talk to clients/experts/government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374" y="0"/>
            <a:ext cx="4956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765" y="4701545"/>
            <a:ext cx="1831075" cy="3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5"/>
          <p:cNvSpPr txBox="1"/>
          <p:nvPr>
            <p:ph idx="4294967295" type="body"/>
          </p:nvPr>
        </p:nvSpPr>
        <p:spPr>
          <a:xfrm>
            <a:off x="366375" y="3777450"/>
            <a:ext cx="2562600" cy="1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/>
              <a:t>Andrew Staples, PhD.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uFill>
                  <a:noFill/>
                </a:uFill>
                <a:hlinkClick r:id="rId5"/>
              </a:rPr>
              <a:t>andrewstaples@geopolasia.com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geopolasia.com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82" name="Google Shape;582;p85"/>
          <p:cNvSpPr txBox="1"/>
          <p:nvPr/>
        </p:nvSpPr>
        <p:spPr>
          <a:xfrm>
            <a:off x="366375" y="591850"/>
            <a:ext cx="35463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 for your attention</a:t>
            </a:r>
            <a:endParaRPr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3" name="Google Shape;583;p85"/>
          <p:cNvSpPr/>
          <p:nvPr/>
        </p:nvSpPr>
        <p:spPr>
          <a:xfrm>
            <a:off x="319400" y="2571750"/>
            <a:ext cx="3745800" cy="2060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4" name="Google Shape;584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075" y="2679650"/>
            <a:ext cx="794350" cy="10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8325" y="2620925"/>
            <a:ext cx="794352" cy="79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35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Post-war Pax Americana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Collapse of the Soviet Union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36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903" y="1715175"/>
            <a:ext cx="3261674" cy="2137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Post-war Pax Americana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Collapse of the Soviet Union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002" y="1371050"/>
            <a:ext cx="2022400" cy="3005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5" name="Google Shape;205;p37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617625" y="451225"/>
            <a:ext cx="78399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Globalisation, in a specific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historical context,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has been underpinned by core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economic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political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geopolitical </a:t>
            </a:r>
            <a:r>
              <a:rPr lang="en-GB" sz="2000">
                <a:solidFill>
                  <a:srgbClr val="033978"/>
                </a:solidFill>
                <a:latin typeface="Lato"/>
                <a:ea typeface="Lato"/>
                <a:cs typeface="Lato"/>
                <a:sym typeface="Lato"/>
              </a:rPr>
              <a:t>assumptions …</a:t>
            </a:r>
            <a:endParaRPr sz="2000">
              <a:solidFill>
                <a:srgbClr val="03397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Post-war Pax Americana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Collapse of the Soviet Union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Comparative advantage &amp; free trade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Liberalisation &amp; market reforms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Global supply chains - efficiency over resilience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8905" y="1342400"/>
            <a:ext cx="1977770" cy="3005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2" name="Google Shape;212;p38"/>
          <p:cNvSpPr/>
          <p:nvPr/>
        </p:nvSpPr>
        <p:spPr>
          <a:xfrm>
            <a:off x="0" y="0"/>
            <a:ext cx="9144000" cy="147600"/>
          </a:xfrm>
          <a:prstGeom prst="rect">
            <a:avLst/>
          </a:prstGeom>
          <a:solidFill>
            <a:srgbClr val="033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