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5" r:id="rId5"/>
    <p:sldId id="280" r:id="rId6"/>
    <p:sldId id="279" r:id="rId7"/>
    <p:sldId id="27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8" r:id="rId18"/>
    <p:sldId id="268" r:id="rId19"/>
    <p:sldId id="269" r:id="rId20"/>
    <p:sldId id="270" r:id="rId21"/>
    <p:sldId id="271" r:id="rId22"/>
    <p:sldId id="272" r:id="rId23"/>
    <p:sldId id="276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77"/>
  </p:normalViewPr>
  <p:slideViewPr>
    <p:cSldViewPr snapToGrid="0">
      <p:cViewPr varScale="1">
        <p:scale>
          <a:sx n="50" d="100"/>
          <a:sy n="50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ow angle black and white photo of a futuristic apartment building under a cloudy sky"/>
          <p:cNvSpPr>
            <a:spLocks noGrp="1"/>
          </p:cNvSpPr>
          <p:nvPr>
            <p:ph type="pic" idx="21"/>
          </p:nvPr>
        </p:nvSpPr>
        <p:spPr>
          <a:xfrm>
            <a:off x="-120802" y="1270000"/>
            <a:ext cx="16840201" cy="1122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lack and white photo of the outside of a modern office building "/>
          <p:cNvSpPr>
            <a:spLocks noGrp="1"/>
          </p:cNvSpPr>
          <p:nvPr>
            <p:ph type="pic" sz="quarter" idx="22"/>
          </p:nvPr>
        </p:nvSpPr>
        <p:spPr>
          <a:xfrm>
            <a:off x="15443200" y="1270000"/>
            <a:ext cx="81026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lack and white photo of lattice-like, modern architecture on a building"/>
          <p:cNvSpPr>
            <a:spLocks noGrp="1"/>
          </p:cNvSpPr>
          <p:nvPr>
            <p:ph type="pic" sz="half" idx="23"/>
          </p:nvPr>
        </p:nvSpPr>
        <p:spPr>
          <a:xfrm>
            <a:off x="15811500" y="4876800"/>
            <a:ext cx="7366000" cy="982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ow angle black and white photo of a modern buildin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000000"/>
                </a:solidFill>
              </a:defRPr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>
                <a:solidFill>
                  <a:srgbClr val="000000"/>
                </a:solidFill>
              </a:defRPr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>
                <a:solidFill>
                  <a:srgbClr val="000000"/>
                </a:solidFill>
              </a:defRPr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>
                <a:solidFill>
                  <a:srgbClr val="000000"/>
                </a:solidFill>
              </a:defRPr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>
                <a:solidFill>
                  <a:srgbClr val="000000"/>
                </a:solidFill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>
            <a:lvl1pPr defTabSz="2438337">
              <a:defRPr>
                <a:solidFill>
                  <a:srgbClr val="000000"/>
                </a:solidFill>
              </a:defRPr>
            </a:lvl1pPr>
          </a:lstStyle>
          <a:p>
            <a:r>
              <a:t>Slide bullet text</a:t>
            </a:r>
          </a:p>
        </p:txBody>
      </p:sp>
      <p:sp>
        <p:nvSpPr>
          <p:cNvPr id="171" name="Small section of a modern shell bridge in Qingdao, Shandong, China with a partly cloudy sky above"/>
          <p:cNvSpPr>
            <a:spLocks noGrp="1"/>
          </p:cNvSpPr>
          <p:nvPr>
            <p:ph type="pic" idx="22"/>
          </p:nvPr>
        </p:nvSpPr>
        <p:spPr>
          <a:xfrm>
            <a:off x="9271000" y="1263847"/>
            <a:ext cx="16773843" cy="111882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>
            <a:lvl1pPr defTabSz="2438337">
              <a:defRPr spc="-170">
                <a:solidFill>
                  <a:srgbClr val="000000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6311900"/>
            <a:ext cx="8356600" cy="6184900"/>
          </a:xfrm>
          <a:prstGeom prst="rect">
            <a:avLst/>
          </a:prstGeom>
        </p:spPr>
        <p:txBody>
          <a:bodyPr/>
          <a:lstStyle>
            <a:lvl1pPr marL="685800" indent="-685800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-"/>
              <a:defRPr sz="420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1371600" indent="-685800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-"/>
              <a:defRPr sz="420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2057400" indent="-685800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-"/>
              <a:defRPr sz="420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2743200" indent="-685800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-"/>
              <a:defRPr sz="420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3429000" indent="-685800" defTabSz="584200">
              <a:lnSpc>
                <a:spcPct val="80000"/>
              </a:lnSpc>
              <a:spcBef>
                <a:spcPts val="2400"/>
              </a:spcBef>
              <a:buClr>
                <a:srgbClr val="57BEF0"/>
              </a:buClr>
              <a:buSzPct val="250000"/>
              <a:buChar char="-"/>
              <a:defRPr sz="4200" b="1">
                <a:solidFill>
                  <a:srgbClr val="53585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19200" y="2439639"/>
            <a:ext cx="8356600" cy="3068292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70000"/>
              </a:lnSpc>
              <a:defRPr sz="10000" b="0" cap="all" spc="-100">
                <a:solidFill>
                  <a:srgbClr val="00BFF3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Slide Title</a:t>
            </a:r>
          </a:p>
        </p:txBody>
      </p:sp>
      <p:sp>
        <p:nvSpPr>
          <p:cNvPr id="182" name="Rectangle"/>
          <p:cNvSpPr/>
          <p:nvPr/>
        </p:nvSpPr>
        <p:spPr>
          <a:xfrm>
            <a:off x="10795000" y="0"/>
            <a:ext cx="13614400" cy="13716000"/>
          </a:xfrm>
          <a:prstGeom prst="rect">
            <a:avLst/>
          </a:prstGeom>
          <a:solidFill>
            <a:srgbClr val="8AC5E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20000"/>
              </a:lnSpc>
              <a:spcBef>
                <a:spcPts val="0"/>
              </a:spcBef>
              <a:defRPr sz="3000" cap="all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pPr>
            <a:endParaRPr/>
          </a:p>
        </p:txBody>
      </p:sp>
      <p:sp>
        <p:nvSpPr>
          <p:cNvPr id="183" name="638623930_2326x1548.jpeg"/>
          <p:cNvSpPr>
            <a:spLocks noGrp="1"/>
          </p:cNvSpPr>
          <p:nvPr>
            <p:ph type="pic" idx="21"/>
          </p:nvPr>
        </p:nvSpPr>
        <p:spPr>
          <a:xfrm>
            <a:off x="9156700" y="-38100"/>
            <a:ext cx="19693468" cy="1310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646934"/>
            <a:ext cx="8356600" cy="770130"/>
          </a:xfrm>
          <a:prstGeom prst="rect">
            <a:avLst/>
          </a:prstGeom>
        </p:spPr>
        <p:txBody>
          <a:bodyPr anchor="ctr"/>
          <a:lstStyle>
            <a:lvl1pPr marL="0" indent="0" defTabSz="584200">
              <a:lnSpc>
                <a:spcPct val="120000"/>
              </a:lnSpc>
              <a:spcBef>
                <a:spcPts val="0"/>
              </a:spcBef>
              <a:buSzTx/>
              <a:buNone/>
              <a:defRPr sz="3600" cap="all">
                <a:solidFill>
                  <a:srgbClr val="00C7FC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solidFill>
                  <a:srgbClr val="000000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lack and white photo of light and shadows on a buildin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Black and white photo of shadows cast on a concrete structure"/>
          <p:cNvSpPr>
            <a:spLocks noGrp="1"/>
          </p:cNvSpPr>
          <p:nvPr>
            <p:ph type="pic" idx="21"/>
          </p:nvPr>
        </p:nvSpPr>
        <p:spPr>
          <a:xfrm>
            <a:off x="9270652" y="1263650"/>
            <a:ext cx="16757661" cy="1118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Close-up black and white photo of intricate building architecture"/>
          <p:cNvSpPr>
            <a:spLocks noGrp="1"/>
          </p:cNvSpPr>
          <p:nvPr>
            <p:ph type="pic" idx="22"/>
          </p:nvPr>
        </p:nvSpPr>
        <p:spPr>
          <a:xfrm>
            <a:off x="12192000" y="-1341967"/>
            <a:ext cx="10922000" cy="16399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hf sldNum="0" hd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public.org/show/where-we-live/2025-03-10/frontline-workers-remember-five-years-since-covid-19-outbreak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Nidhi Tewari, LCSW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r>
              <a:rPr dirty="0"/>
              <a:t>Nidhi Tewari, LCSW</a:t>
            </a:r>
            <a:r>
              <a:rPr lang="en-US" dirty="0"/>
              <a:t>; CEO Work Well, Live Well</a:t>
            </a:r>
            <a:endParaRPr dirty="0"/>
          </a:p>
        </p:txBody>
      </p:sp>
      <p:sp>
        <p:nvSpPr>
          <p:cNvPr id="195" name="NORMAL NEVER RETURNED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NORMAL NEVER RETURNED</a:t>
            </a:r>
          </a:p>
        </p:txBody>
      </p:sp>
      <p:sp>
        <p:nvSpPr>
          <p:cNvPr id="196" name="The long term impact of the pandemic on front line workers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long</a:t>
            </a:r>
            <a:r>
              <a:rPr lang="en-US"/>
              <a:t>-</a:t>
            </a:r>
            <a:r>
              <a:t>term impact of the pandemic on front line workers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05143-5071-F40D-2C53-1C8697D8F43F}"/>
              </a:ext>
            </a:extLst>
          </p:cNvPr>
          <p:cNvSpPr txBox="1"/>
          <p:nvPr/>
        </p:nvSpPr>
        <p:spPr>
          <a:xfrm>
            <a:off x="5595257" y="11432679"/>
            <a:ext cx="102657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COVID Picture 5.jpeg" descr="COVID Picture 5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8228" r="3606"/>
          <a:stretch>
            <a:fillRect/>
          </a:stretch>
        </p:blipFill>
        <p:spPr>
          <a:xfrm>
            <a:off x="-815508" y="57829"/>
            <a:ext cx="17315813" cy="13716111"/>
          </a:xfrm>
          <a:prstGeom prst="rect">
            <a:avLst/>
          </a:prstGeom>
        </p:spPr>
      </p:pic>
      <p:pic>
        <p:nvPicPr>
          <p:cNvPr id="212" name="COVID Picture 8.jpeg" descr="COVID Picture 8.jpeg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 r="10802"/>
          <a:stretch>
            <a:fillRect/>
          </a:stretch>
        </p:blipFill>
        <p:spPr>
          <a:xfrm>
            <a:off x="14498747" y="-168845"/>
            <a:ext cx="10385322" cy="7627840"/>
          </a:xfrm>
          <a:prstGeom prst="rect">
            <a:avLst/>
          </a:prstGeom>
        </p:spPr>
      </p:pic>
      <p:pic>
        <p:nvPicPr>
          <p:cNvPr id="213" name="COVID Picture 7.jpeg" descr="COVID Picture 7.jpeg"/>
          <p:cNvPicPr>
            <a:picLocks noGrp="1" noChangeAspect="1"/>
          </p:cNvPicPr>
          <p:nvPr>
            <p:ph type="pic" idx="23"/>
          </p:nvPr>
        </p:nvPicPr>
        <p:blipFill>
          <a:blip r:embed="rId4"/>
          <a:srcRect l="1289" r="11295"/>
          <a:stretch>
            <a:fillRect/>
          </a:stretch>
        </p:blipFill>
        <p:spPr>
          <a:xfrm>
            <a:off x="14462437" y="6456849"/>
            <a:ext cx="10066227" cy="73934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IN A 2023 STUDY, 55.3% OF HEALTHCARE WORKERS REPORTED EXPERIENCING PTSD-LIKE SYMPTOMS"/>
          <p:cNvSpPr txBox="1">
            <a:spLocks noGrp="1"/>
          </p:cNvSpPr>
          <p:nvPr>
            <p:ph type="body" idx="21"/>
          </p:nvPr>
        </p:nvSpPr>
        <p:spPr>
          <a:xfrm>
            <a:off x="1206500" y="8695033"/>
            <a:ext cx="21971000" cy="531186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IN A 2023 STUDY, 55.3% OF HEALTHCARE WORKERS REPORTED EXPERIENCING PTSD-LIKE SYMPTOMS</a:t>
            </a:r>
            <a:endParaRPr lang="en-US" dirty="0"/>
          </a:p>
          <a:p>
            <a:r>
              <a:rPr lang="en-US" dirty="0"/>
              <a:t>(Syracuse University)</a:t>
            </a:r>
            <a:endParaRPr dirty="0"/>
          </a:p>
        </p:txBody>
      </p:sp>
      <p:sp>
        <p:nvSpPr>
          <p:cNvPr id="216" name="MORAL INJURY LEADS TO PTSD, ANXIETY, DEPRESSION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1511770">
              <a:defRPr sz="15500" spc="-155"/>
            </a:lvl1pPr>
          </a:lstStyle>
          <a:p>
            <a:r>
              <a:t>MORAL INJURY LEADS TO PTSD, ANXIETY, DEPRESSION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DEB34D-685D-6A84-EB1B-99A2BA98DCA1}"/>
              </a:ext>
            </a:extLst>
          </p:cNvPr>
          <p:cNvSpPr txBox="1"/>
          <p:nvPr/>
        </p:nvSpPr>
        <p:spPr>
          <a:xfrm flipH="1">
            <a:off x="9352094" y="11748365"/>
            <a:ext cx="567981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560831" indent="-560831" defTabSz="2243271">
              <a:spcBef>
                <a:spcPts val="4100"/>
              </a:spcBef>
              <a:defRPr sz="4416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Trauma causes changes in the brain</a:t>
            </a:r>
          </a:p>
          <a:p>
            <a:pPr marL="560831" indent="-560831" defTabSz="2243271">
              <a:spcBef>
                <a:spcPts val="4100"/>
              </a:spcBef>
              <a:defRPr sz="4416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Dissociation (zoning out)</a:t>
            </a:r>
          </a:p>
          <a:p>
            <a:pPr marL="560831" indent="-560831" defTabSz="2243271">
              <a:spcBef>
                <a:spcPts val="4100"/>
              </a:spcBef>
              <a:defRPr sz="4416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Difficulties with focus</a:t>
            </a:r>
          </a:p>
          <a:p>
            <a:pPr marL="560831" indent="-560831" defTabSz="2243271">
              <a:spcBef>
                <a:spcPts val="4100"/>
              </a:spcBef>
              <a:defRPr sz="4416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Memory challenges</a:t>
            </a:r>
          </a:p>
          <a:p>
            <a:pPr marL="560831" indent="-560831" defTabSz="2243271">
              <a:spcBef>
                <a:spcPts val="4100"/>
              </a:spcBef>
              <a:defRPr sz="4416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People Pleasing</a:t>
            </a:r>
          </a:p>
          <a:p>
            <a:pPr marL="560831" indent="-560831" defTabSz="2243271">
              <a:spcBef>
                <a:spcPts val="4100"/>
              </a:spcBef>
              <a:defRPr sz="4416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Hypervigilence</a:t>
            </a:r>
          </a:p>
          <a:p>
            <a:pPr marL="560831" indent="-560831" defTabSz="2243271">
              <a:spcBef>
                <a:spcPts val="4100"/>
              </a:spcBef>
              <a:defRPr sz="4416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Hypoarousal</a:t>
            </a:r>
          </a:p>
        </p:txBody>
      </p:sp>
      <p:pic>
        <p:nvPicPr>
          <p:cNvPr id="219" name="Small section of a modern shell bridge in Qingdao, Shandong, China with a partly cloudy sky above" descr="Small section of a modern shell bridge in Qingdao, Shandong, China with a partly cloudy sky above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 l="1451" r="1451"/>
          <a:stretch>
            <a:fillRect/>
          </a:stretch>
        </p:blipFill>
        <p:spPr>
          <a:xfrm>
            <a:off x="11451289" y="2722181"/>
            <a:ext cx="11774376" cy="7853545"/>
          </a:xfrm>
          <a:prstGeom prst="rect">
            <a:avLst/>
          </a:prstGeom>
        </p:spPr>
      </p:pic>
      <p:sp>
        <p:nvSpPr>
          <p:cNvPr id="220" name="THE IMPACT OF TRAUMA"/>
          <p:cNvSpPr txBox="1">
            <a:spLocks noGrp="1"/>
          </p:cNvSpPr>
          <p:nvPr>
            <p:ph type="title"/>
          </p:nvPr>
        </p:nvSpPr>
        <p:spPr>
          <a:xfrm>
            <a:off x="1206500" y="828276"/>
            <a:ext cx="8558708" cy="291013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THE IMPACT OF TRAUMA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7DACF-8526-20A3-85A0-A83B88EDFC32}"/>
              </a:ext>
            </a:extLst>
          </p:cNvPr>
          <p:cNvSpPr txBox="1"/>
          <p:nvPr/>
        </p:nvSpPr>
        <p:spPr>
          <a:xfrm flipH="1">
            <a:off x="9052189" y="11832898"/>
            <a:ext cx="6279622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YOU CAN LOVE YOUR JOB AND STILL EXPERIENCE MORAL INJURY AND BURNOUT"/>
          <p:cNvSpPr txBox="1">
            <a:spLocks noGrp="1"/>
          </p:cNvSpPr>
          <p:nvPr>
            <p:ph type="body" sz="half" idx="1"/>
          </p:nvPr>
        </p:nvSpPr>
        <p:spPr>
          <a:xfrm>
            <a:off x="1206499" y="4346807"/>
            <a:ext cx="21971001" cy="5022386"/>
          </a:xfrm>
          <a:prstGeom prst="rect">
            <a:avLst/>
          </a:prstGeom>
        </p:spPr>
        <p:txBody>
          <a:bodyPr/>
          <a:lstStyle/>
          <a:p>
            <a:r>
              <a:t>YOU CAN LOVE YOUR JOB AND STILL EXPERIENCE MORAL INJURY AND BURNOUT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1D3D8C-6026-03FC-9AD6-AAD0CE901D4C}"/>
              </a:ext>
            </a:extLst>
          </p:cNvPr>
          <p:cNvSpPr txBox="1"/>
          <p:nvPr/>
        </p:nvSpPr>
        <p:spPr>
          <a:xfrm flipH="1">
            <a:off x="9377493" y="11341965"/>
            <a:ext cx="5629012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HEALTHCARE WORKERS ARE OFTEN UNABLE TO SEEK HELP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HEALTHCARE WORKERS ARE OFTEN UNABLE TO SEEK HELP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3B5A5-25C0-9BBF-FADC-DDC109AD9A64}"/>
              </a:ext>
            </a:extLst>
          </p:cNvPr>
          <p:cNvSpPr txBox="1"/>
          <p:nvPr/>
        </p:nvSpPr>
        <p:spPr>
          <a:xfrm flipH="1">
            <a:off x="9352094" y="11519765"/>
            <a:ext cx="567981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A 2024 MERCER REPORT PREDICTS A NATIONAL HEALTHCARE WORKER SHORTAGE OF 100,000 BY 2028"/>
          <p:cNvSpPr txBox="1">
            <a:spLocks noGrp="1"/>
          </p:cNvSpPr>
          <p:nvPr>
            <p:ph type="body" idx="1"/>
          </p:nvPr>
        </p:nvSpPr>
        <p:spPr>
          <a:xfrm>
            <a:off x="3013478" y="2951169"/>
            <a:ext cx="18357044" cy="7813662"/>
          </a:xfrm>
          <a:prstGeom prst="rect">
            <a:avLst/>
          </a:prstGeom>
        </p:spPr>
        <p:txBody>
          <a:bodyPr/>
          <a:lstStyle/>
          <a:p>
            <a:r>
              <a:t>A 2024 MERCER REPORT PREDICTS A NATIONAL HEALTHCARE WORKER SHORTAGE OF 100,000 BY 2028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0D54D-B380-DD2A-285D-41967DC24C92}"/>
              </a:ext>
            </a:extLst>
          </p:cNvPr>
          <p:cNvSpPr txBox="1"/>
          <p:nvPr/>
        </p:nvSpPr>
        <p:spPr>
          <a:xfrm flipH="1">
            <a:off x="9339394" y="11748365"/>
            <a:ext cx="570521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Healthcare Worker Shortage Pic.jpeg" descr="Healthcare Worker Shortage Pi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179" y="-295339"/>
            <a:ext cx="20723642" cy="1430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E8FB5F-95A3-C4E4-E0A7-01C7ED56AE1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06500" y="1092200"/>
            <a:ext cx="21971000" cy="105156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93% of mental health care workers have experienced burnout.</a:t>
            </a:r>
          </a:p>
          <a:p>
            <a:endParaRPr lang="en-US" dirty="0"/>
          </a:p>
          <a:p>
            <a:r>
              <a:rPr lang="en-US" dirty="0"/>
              <a:t>48% of mental health care workers have considered other employment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BB290-20E6-C7C6-381B-B9819E45DF5D}"/>
              </a:ext>
            </a:extLst>
          </p:cNvPr>
          <p:cNvSpPr txBox="1"/>
          <p:nvPr/>
        </p:nvSpPr>
        <p:spPr>
          <a:xfrm flipH="1">
            <a:off x="9326694" y="11607800"/>
            <a:ext cx="573061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  <p:extLst>
      <p:ext uri="{BB962C8B-B14F-4D97-AF65-F5344CB8AC3E}">
        <p14:creationId xmlns:p14="http://schemas.microsoft.com/office/powerpoint/2010/main" val="190602495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WORK CULTURE IS A KEY REASON FOR THE SHORTAGE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WORK CULTURE IS A KEY REASON FOR THE SHORTAGE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51D8F9-3F6B-BD4C-4FE4-47CF6176F768}"/>
              </a:ext>
            </a:extLst>
          </p:cNvPr>
          <p:cNvSpPr txBox="1"/>
          <p:nvPr/>
        </p:nvSpPr>
        <p:spPr>
          <a:xfrm flipH="1">
            <a:off x="9377494" y="11494365"/>
            <a:ext cx="562901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Fact information"/>
          <p:cNvSpPr txBox="1">
            <a:spLocks noGrp="1"/>
          </p:cNvSpPr>
          <p:nvPr>
            <p:ph type="body" idx="21"/>
          </p:nvPr>
        </p:nvSpPr>
        <p:spPr>
          <a:xfrm>
            <a:off x="1206500" y="8262180"/>
            <a:ext cx="21971000" cy="56632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/>
          </a:p>
        </p:txBody>
      </p:sp>
      <p:sp>
        <p:nvSpPr>
          <p:cNvPr id="233" name="1 IN 5 GEN-Z HEALTHCARE WORKERS MAY LEAVE THE INDUSTRY"/>
          <p:cNvSpPr txBox="1">
            <a:spLocks noGrp="1"/>
          </p:cNvSpPr>
          <p:nvPr>
            <p:ph type="body" sz="half" idx="1"/>
          </p:nvPr>
        </p:nvSpPr>
        <p:spPr>
          <a:xfrm>
            <a:off x="3500061" y="124456"/>
            <a:ext cx="17383878" cy="6109635"/>
          </a:xfrm>
          <a:prstGeom prst="rect">
            <a:avLst/>
          </a:prstGeom>
        </p:spPr>
        <p:txBody>
          <a:bodyPr/>
          <a:lstStyle>
            <a:lvl1pPr defTabSz="1097252">
              <a:defRPr sz="11250" spc="-112"/>
            </a:lvl1pPr>
          </a:lstStyle>
          <a:p>
            <a:r>
              <a:t>1 IN 5 GEN-Z HEALTHCARE WORKERS MAY LEAVE THE INDUSTRY</a:t>
            </a:r>
          </a:p>
        </p:txBody>
      </p:sp>
      <p:pic>
        <p:nvPicPr>
          <p:cNvPr id="234" name="1 in 5 picture.jpeg" descr="1 in 5 pictur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404" y="6394068"/>
            <a:ext cx="10887192" cy="784033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8CD7BF-43D0-C480-4D2E-02AA6B93704B}"/>
              </a:ext>
            </a:extLst>
          </p:cNvPr>
          <p:cNvSpPr txBox="1"/>
          <p:nvPr/>
        </p:nvSpPr>
        <p:spPr>
          <a:xfrm flipH="1">
            <a:off x="9377494" y="12247073"/>
            <a:ext cx="562901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MARCH 2020"/>
          <p:cNvSpPr txBox="1">
            <a:spLocks noGrp="1"/>
          </p:cNvSpPr>
          <p:nvPr>
            <p:ph type="body" sz="half" idx="1"/>
          </p:nvPr>
        </p:nvSpPr>
        <p:spPr>
          <a:xfrm>
            <a:off x="1206500" y="-32608"/>
            <a:ext cx="21971000" cy="3874314"/>
          </a:xfrm>
          <a:prstGeom prst="rect">
            <a:avLst/>
          </a:prstGeom>
        </p:spPr>
        <p:txBody>
          <a:bodyPr/>
          <a:lstStyle/>
          <a:p>
            <a:r>
              <a:t>MARCH 2020 </a:t>
            </a:r>
          </a:p>
        </p:txBody>
      </p:sp>
      <p:pic>
        <p:nvPicPr>
          <p:cNvPr id="199" name="COVID Pic.jpeg" descr="COVID Pi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" y="4524209"/>
            <a:ext cx="13648624" cy="9305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COVID Picture 3.jpeg" descr="COVID Picture 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2977" y="4503548"/>
            <a:ext cx="14719301" cy="934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83% of Gen-Z frontline employees report burnout.…"/>
          <p:cNvSpPr txBox="1">
            <a:spLocks noGrp="1"/>
          </p:cNvSpPr>
          <p:nvPr>
            <p:ph type="body" idx="1"/>
          </p:nvPr>
        </p:nvSpPr>
        <p:spPr>
          <a:xfrm>
            <a:off x="6663871" y="866999"/>
            <a:ext cx="21971000" cy="11121801"/>
          </a:xfrm>
          <a:prstGeom prst="rect">
            <a:avLst/>
          </a:prstGeom>
        </p:spPr>
        <p:txBody>
          <a:bodyPr/>
          <a:lstStyle/>
          <a:p>
            <a:pPr marL="698500" indent="-698500" algn="ctr" defTabSz="825500">
              <a:lnSpc>
                <a:spcPct val="100000"/>
              </a:lnSpc>
              <a:spcBef>
                <a:spcPts val="0"/>
              </a:spcBef>
              <a:defRPr sz="5500" b="1"/>
            </a:pPr>
            <a:r>
              <a:rPr dirty="0"/>
              <a:t>83% of Gen-Z frontline employees report burnout. </a:t>
            </a:r>
            <a:endParaRPr lang="en-US" dirty="0"/>
          </a:p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None/>
              <a:defRPr sz="5500" b="1"/>
            </a:pPr>
            <a:r>
              <a:rPr dirty="0"/>
              <a:t> </a:t>
            </a:r>
          </a:p>
          <a:p>
            <a:pPr marL="698500" indent="-698500" algn="ctr" defTabSz="825500">
              <a:lnSpc>
                <a:spcPct val="100000"/>
              </a:lnSpc>
              <a:spcBef>
                <a:spcPts val="0"/>
              </a:spcBef>
              <a:defRPr sz="5500" b="1"/>
            </a:pPr>
            <a:r>
              <a:rPr dirty="0"/>
              <a:t>Out of 27 industries, healthcare ranked last for employee satisfaction with pay and work culture.</a:t>
            </a:r>
            <a:endParaRPr lang="en-US" dirty="0"/>
          </a:p>
          <a:p>
            <a:pPr marL="698500" indent="-698500" algn="ctr" defTabSz="825500">
              <a:lnSpc>
                <a:spcPct val="100000"/>
              </a:lnSpc>
              <a:spcBef>
                <a:spcPts val="0"/>
              </a:spcBef>
              <a:defRPr sz="5500" b="1"/>
            </a:pPr>
            <a:endParaRPr dirty="0"/>
          </a:p>
          <a:p>
            <a:pPr marL="698500" indent="-698500" algn="ctr" defTabSz="825500">
              <a:lnSpc>
                <a:spcPct val="100000"/>
              </a:lnSpc>
              <a:spcBef>
                <a:spcPts val="0"/>
              </a:spcBef>
              <a:defRPr sz="5500" b="1"/>
            </a:pPr>
            <a:r>
              <a:rPr dirty="0"/>
              <a:t>Toxic work culture, micromanagement, hierarchical structures, and lack of leadership support are contributors (Forbes, 2024).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4985DF-942F-3A27-CDEA-E6C5B84DDAAA}"/>
              </a:ext>
            </a:extLst>
          </p:cNvPr>
          <p:cNvSpPr txBox="1"/>
          <p:nvPr/>
        </p:nvSpPr>
        <p:spPr>
          <a:xfrm flipH="1">
            <a:off x="9377494" y="11988800"/>
            <a:ext cx="562901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WHAT WAS ONCE CONSIDERED ABNORMAL HAS BECOME NORMALIZED"/>
          <p:cNvSpPr txBox="1">
            <a:spLocks noGrp="1"/>
          </p:cNvSpPr>
          <p:nvPr>
            <p:ph type="body" idx="1"/>
          </p:nvPr>
        </p:nvSpPr>
        <p:spPr>
          <a:xfrm>
            <a:off x="1206500" y="3391207"/>
            <a:ext cx="21971001" cy="6933586"/>
          </a:xfrm>
          <a:prstGeom prst="rect">
            <a:avLst/>
          </a:prstGeom>
        </p:spPr>
        <p:txBody>
          <a:bodyPr/>
          <a:lstStyle/>
          <a:p>
            <a:r>
              <a:t>WHAT WAS ONCE CONSIDERED ABNORMAL HAS BECOME NORMALIZED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5C3BC-FA70-EA9C-8EBA-EDE289A5E440}"/>
              </a:ext>
            </a:extLst>
          </p:cNvPr>
          <p:cNvSpPr txBox="1"/>
          <p:nvPr/>
        </p:nvSpPr>
        <p:spPr>
          <a:xfrm flipH="1">
            <a:off x="9377494" y="11595965"/>
            <a:ext cx="562901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rice of Groceries Picture.jpeg" descr="Price of Groceries Pictur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026" y="-1211"/>
            <a:ext cx="7905948" cy="1371842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Axios, 2025…"/>
          <p:cNvSpPr txBox="1"/>
          <p:nvPr/>
        </p:nvSpPr>
        <p:spPr>
          <a:xfrm>
            <a:off x="17089755" y="5229067"/>
            <a:ext cx="6539485" cy="3257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Axios, 2025</a:t>
            </a:r>
          </a:p>
          <a:p>
            <a:r>
              <a:t>Supply chain disruption</a:t>
            </a:r>
          </a:p>
          <a:p>
            <a:r>
              <a:t>and demand eruption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F2554A-EF93-8D28-4A74-4CC6AA32BC5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06500" y="947057"/>
            <a:ext cx="21971000" cy="118218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FACTORS THAT DROVE UP THE PRICE OF GROCERIES ARE NO LONGER THERE, BUT HIGH PRICES STILL REMAINED.</a:t>
            </a:r>
          </a:p>
          <a:p>
            <a:endParaRPr lang="en-US" dirty="0"/>
          </a:p>
          <a:p>
            <a:r>
              <a:rPr lang="en-US" dirty="0"/>
              <a:t>THE FACTORS THAT CAUSED STRESS DURING THE PANDEMIC ARE NO LONGER THERE, BUT THE STRESS STILL REMAINED.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F8203-0CC5-DBCF-3D09-B9F39F10834E}"/>
              </a:ext>
            </a:extLst>
          </p:cNvPr>
          <p:cNvSpPr txBox="1"/>
          <p:nvPr/>
        </p:nvSpPr>
        <p:spPr>
          <a:xfrm flipH="1">
            <a:off x="9377494" y="12096706"/>
            <a:ext cx="562901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  <p:extLst>
      <p:ext uri="{BB962C8B-B14F-4D97-AF65-F5344CB8AC3E}">
        <p14:creationId xmlns:p14="http://schemas.microsoft.com/office/powerpoint/2010/main" val="221595658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outhern Italy’s medical worker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r>
              <a:t>Southern Italy’s medical workers</a:t>
            </a:r>
          </a:p>
        </p:txBody>
      </p:sp>
      <p:sp>
        <p:nvSpPr>
          <p:cNvPr id="244" name="“We became heroes but they’ve already forgotten us.”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“We became heroes but they’ve already forgotten us.”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C5655F-1295-69B2-CAA0-8270614C7D7A}"/>
              </a:ext>
            </a:extLst>
          </p:cNvPr>
          <p:cNvSpPr txBox="1"/>
          <p:nvPr/>
        </p:nvSpPr>
        <p:spPr>
          <a:xfrm flipH="1">
            <a:off x="9377494" y="11867274"/>
            <a:ext cx="562901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NIDHI TEWARI, LCSW…"/>
          <p:cNvSpPr txBox="1">
            <a:spLocks noGrp="1"/>
          </p:cNvSpPr>
          <p:nvPr>
            <p:ph type="title"/>
          </p:nvPr>
        </p:nvSpPr>
        <p:spPr>
          <a:xfrm>
            <a:off x="-15070" y="767923"/>
            <a:ext cx="10799244" cy="13507174"/>
          </a:xfrm>
          <a:prstGeom prst="rect">
            <a:avLst/>
          </a:prstGeom>
        </p:spPr>
        <p:txBody>
          <a:bodyPr/>
          <a:lstStyle/>
          <a:p>
            <a:pPr algn="ctr" defTabSz="462280">
              <a:defRPr sz="5600" u="sng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dirty="0"/>
              <a:t>NIDHI TEWARI, LCSW</a:t>
            </a:r>
          </a:p>
          <a:p>
            <a:pPr algn="ctr" defTabSz="462280">
              <a:defRPr sz="5600" spc="-56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endParaRPr dirty="0"/>
          </a:p>
          <a:p>
            <a:pPr algn="ctr" defTabSz="462280">
              <a:defRPr sz="420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dirty="0"/>
              <a:t>Keynote SPEAKER, WORKPLACE CONSULTANT, AND MENTAL HEALTH EXPERT</a:t>
            </a:r>
            <a:endParaRPr dirty="0">
              <a:solidFill>
                <a:srgbClr val="000000"/>
              </a:solidFill>
            </a:endParaRPr>
          </a:p>
          <a:p>
            <a:pPr algn="ctr" defTabSz="462280">
              <a:defRPr sz="4200" spc="-42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endParaRPr dirty="0">
              <a:solidFill>
                <a:srgbClr val="000000"/>
              </a:solidFill>
            </a:endParaRPr>
          </a:p>
          <a:p>
            <a:pPr algn="ctr" defTabSz="462280">
              <a:defRPr sz="5600" spc="-56">
                <a:solidFill>
                  <a:srgbClr val="000000"/>
                </a:solidFill>
              </a:defRPr>
            </a:pPr>
            <a:endParaRPr dirty="0">
              <a:solidFill>
                <a:srgbClr val="000000"/>
              </a:solidFill>
            </a:endParaRPr>
          </a:p>
          <a:p>
            <a:pPr algn="ctr" defTabSz="462280">
              <a:defRPr sz="4700" spc="-99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247" name="Headshot 2025.jpeg" descr="Headshot 2025.jpeg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l="28156" r="29124"/>
          <a:stretch>
            <a:fillRect/>
          </a:stretch>
        </p:blipFill>
        <p:spPr>
          <a:xfrm>
            <a:off x="12407900" y="323850"/>
            <a:ext cx="10388600" cy="13068301"/>
          </a:xfrm>
          <a:prstGeom prst="rect">
            <a:avLst/>
          </a:prstGeom>
        </p:spPr>
      </p:pic>
      <p:sp>
        <p:nvSpPr>
          <p:cNvPr id="248" name="Book with Penguin Random House (April 2026):…"/>
          <p:cNvSpPr txBox="1"/>
          <p:nvPr/>
        </p:nvSpPr>
        <p:spPr>
          <a:xfrm>
            <a:off x="2001447" y="5695385"/>
            <a:ext cx="6766210" cy="10339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2438337">
              <a:lnSpc>
                <a:spcPct val="100000"/>
              </a:lnSpc>
              <a:spcBef>
                <a:spcPts val="0"/>
              </a:spcBef>
              <a:defRPr sz="4000">
                <a:solidFill>
                  <a:srgbClr val="5E5E5E"/>
                </a:solidFill>
                <a:latin typeface="Futura Bold"/>
                <a:ea typeface="Futura Bold"/>
                <a:cs typeface="Futura Bold"/>
                <a:sym typeface="Futura Bold"/>
              </a:defRPr>
            </a:pPr>
            <a:endParaRPr dirty="0"/>
          </a:p>
          <a:p>
            <a:pPr algn="ctr" defTabSz="2438337">
              <a:lnSpc>
                <a:spcPct val="100000"/>
              </a:lnSpc>
              <a:spcBef>
                <a:spcPts val="0"/>
              </a:spcBef>
              <a:defRPr sz="3500"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dirty="0"/>
              <a:t>Book with Penguin Random House (April 2026):</a:t>
            </a:r>
          </a:p>
          <a:p>
            <a:pPr algn="ctr" defTabSz="2438337">
              <a:lnSpc>
                <a:spcPct val="100000"/>
              </a:lnSpc>
              <a:spcBef>
                <a:spcPts val="0"/>
              </a:spcBef>
              <a:defRPr sz="3500">
                <a:latin typeface="Futura Bold"/>
                <a:ea typeface="Futura Bold"/>
                <a:cs typeface="Futura Bold"/>
                <a:sym typeface="Futura Bold"/>
              </a:defRPr>
            </a:pPr>
            <a:endParaRPr dirty="0"/>
          </a:p>
          <a:p>
            <a:pPr algn="ctr" defTabSz="2438337">
              <a:lnSpc>
                <a:spcPct val="100000"/>
              </a:lnSpc>
              <a:spcBef>
                <a:spcPts val="0"/>
              </a:spcBef>
              <a:defRPr sz="3500" i="1">
                <a:latin typeface="Futura"/>
                <a:ea typeface="Futura"/>
                <a:cs typeface="Futura"/>
                <a:sym typeface="Futura"/>
              </a:defRPr>
            </a:pPr>
            <a:r>
              <a:rPr dirty="0"/>
              <a:t>Working Well: How to Build a Happier, Healthier Workplace Through the Science of Attunement</a:t>
            </a:r>
          </a:p>
        </p:txBody>
      </p:sp>
      <p:pic>
        <p:nvPicPr>
          <p:cNvPr id="249" name="pasted-movie.png" descr="pasted-movi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310" y="3612585"/>
            <a:ext cx="6664483" cy="5430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TURN TO NORMAL…"/>
          <p:cNvSpPr txBox="1">
            <a:spLocks noGrp="1"/>
          </p:cNvSpPr>
          <p:nvPr>
            <p:ph type="body" sz="half" idx="1"/>
          </p:nvPr>
        </p:nvSpPr>
        <p:spPr>
          <a:xfrm>
            <a:off x="1206500" y="183517"/>
            <a:ext cx="21971000" cy="3874314"/>
          </a:xfrm>
          <a:prstGeom prst="rect">
            <a:avLst/>
          </a:prstGeom>
        </p:spPr>
        <p:txBody>
          <a:bodyPr/>
          <a:lstStyle/>
          <a:p>
            <a:r>
              <a:t>RETURN TO NORMAL </a:t>
            </a:r>
          </a:p>
          <a:p>
            <a:r>
              <a:t>2022</a:t>
            </a:r>
          </a:p>
        </p:txBody>
      </p:sp>
      <p:pic>
        <p:nvPicPr>
          <p:cNvPr id="203" name="COVID Picture 2.jpeg" descr="COVID Picture 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9462" y="3946731"/>
            <a:ext cx="14566901" cy="976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COVID Picture 4.jpeg" descr="COVID Picture 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0540" y="3946731"/>
            <a:ext cx="13859114" cy="976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A25399-412A-D859-4872-79C676BE412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THE PANDEMIC ENDED IN THE GREAT REPRESSION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5A3A6-37AE-6C40-4546-B97CACFA978B}"/>
              </a:ext>
            </a:extLst>
          </p:cNvPr>
          <p:cNvSpPr txBox="1"/>
          <p:nvPr/>
        </p:nvSpPr>
        <p:spPr>
          <a:xfrm flipH="1">
            <a:off x="9377494" y="11519765"/>
            <a:ext cx="562901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  <p:extLst>
      <p:ext uri="{BB962C8B-B14F-4D97-AF65-F5344CB8AC3E}">
        <p14:creationId xmlns:p14="http://schemas.microsoft.com/office/powerpoint/2010/main" val="29386758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DBAA72-A0A9-BF47-31F7-ED6AA1BBFBD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NPR Interview with Frontliners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321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83AE48-2377-DAC1-8195-E5D68E6CEF1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06500" y="3298621"/>
            <a:ext cx="21971000" cy="87951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72% of mental health care workers reported increased client severity since the pandemic. </a:t>
            </a:r>
          </a:p>
          <a:p>
            <a:endParaRPr lang="en-US" dirty="0"/>
          </a:p>
          <a:p>
            <a:r>
              <a:rPr lang="en-US" dirty="0"/>
              <a:t>(National Council for Mental Wellbeing).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390C4-E86B-B4DF-4649-E9A8CE6AC2AF}"/>
              </a:ext>
            </a:extLst>
          </p:cNvPr>
          <p:cNvSpPr txBox="1"/>
          <p:nvPr/>
        </p:nvSpPr>
        <p:spPr>
          <a:xfrm flipH="1">
            <a:off x="9377494" y="11421542"/>
            <a:ext cx="562901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  <p:extLst>
      <p:ext uri="{BB962C8B-B14F-4D97-AF65-F5344CB8AC3E}">
        <p14:creationId xmlns:p14="http://schemas.microsoft.com/office/powerpoint/2010/main" val="28384812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49AB1A-F9D4-58C0-64B7-ED4F6F4B5E5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MENTAL HEALTH CARE WORKERS WERE THE FORGOTTEN FRONTLINERS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2FECC-6321-F3B1-2746-6EAC938CB31F}"/>
              </a:ext>
            </a:extLst>
          </p:cNvPr>
          <p:cNvSpPr txBox="1"/>
          <p:nvPr/>
        </p:nvSpPr>
        <p:spPr>
          <a:xfrm flipH="1">
            <a:off x="9377494" y="11316565"/>
            <a:ext cx="562901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  <p:extLst>
      <p:ext uri="{BB962C8B-B14F-4D97-AF65-F5344CB8AC3E}">
        <p14:creationId xmlns:p14="http://schemas.microsoft.com/office/powerpoint/2010/main" val="9194802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BURNOUT…"/>
          <p:cNvSpPr txBox="1">
            <a:spLocks noGrp="1"/>
          </p:cNvSpPr>
          <p:nvPr>
            <p:ph type="body" idx="1"/>
          </p:nvPr>
        </p:nvSpPr>
        <p:spPr>
          <a:xfrm>
            <a:off x="1206500" y="603923"/>
            <a:ext cx="21971001" cy="12508154"/>
          </a:xfrm>
          <a:prstGeom prst="rect">
            <a:avLst/>
          </a:prstGeom>
        </p:spPr>
        <p:txBody>
          <a:bodyPr/>
          <a:lstStyle/>
          <a:p>
            <a:r>
              <a:t>BURNOUT </a:t>
            </a:r>
          </a:p>
          <a:p>
            <a:r>
              <a:t>STOLE THE SPOTLIGHT FROM </a:t>
            </a:r>
          </a:p>
          <a:p>
            <a:r>
              <a:t>MORAL INJURY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16DDDF-D545-0E38-F76C-BBE60F1B5958}"/>
              </a:ext>
            </a:extLst>
          </p:cNvPr>
          <p:cNvSpPr txBox="1"/>
          <p:nvPr/>
        </p:nvSpPr>
        <p:spPr>
          <a:xfrm flipH="1">
            <a:off x="9352094" y="11265765"/>
            <a:ext cx="567981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WHEN SOMEONE ENGAGES IN,…"/>
          <p:cNvSpPr txBox="1">
            <a:spLocks noGrp="1"/>
          </p:cNvSpPr>
          <p:nvPr>
            <p:ph type="body" idx="21"/>
          </p:nvPr>
        </p:nvSpPr>
        <p:spPr>
          <a:xfrm>
            <a:off x="1206500" y="8262180"/>
            <a:ext cx="21971000" cy="587162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WHEN SOMEONE ENGAGES IN, </a:t>
            </a:r>
          </a:p>
          <a:p>
            <a:r>
              <a:t>FAILS TO PREVENT, </a:t>
            </a:r>
          </a:p>
          <a:p>
            <a:r>
              <a:t>OR WITNESSES ACTS THAT CONFLICT WITH THEIR VALUES AND BELIEFS</a:t>
            </a:r>
          </a:p>
        </p:txBody>
      </p:sp>
      <p:sp>
        <p:nvSpPr>
          <p:cNvPr id="209" name="MORAL INJUR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MORAL INJURY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B039A-D450-C2E1-943D-B1CE6E4099EA}"/>
              </a:ext>
            </a:extLst>
          </p:cNvPr>
          <p:cNvSpPr txBox="1"/>
          <p:nvPr/>
        </p:nvSpPr>
        <p:spPr>
          <a:xfrm flipH="1">
            <a:off x="9339394" y="11875365"/>
            <a:ext cx="5705211" cy="1344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Nidhi Tewari, LCSW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2_DynamicDark">
  <a:themeElements>
    <a:clrScheme name="32_DynamicDark">
      <a:dk1>
        <a:srgbClr val="BE00FF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2_DynamicDar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2_Dynamic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2_DynamicDark">
  <a:themeElements>
    <a:clrScheme name="32_DynamicDar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2_DynamicDar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2_DynamicDa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453</Words>
  <Application>Microsoft Macintosh PowerPoint</Application>
  <PresentationFormat>Custom</PresentationFormat>
  <Paragraphs>78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Druk Medium</vt:lpstr>
      <vt:lpstr>Helvetica Neue</vt:lpstr>
      <vt:lpstr>Helvetica Neue Medium</vt:lpstr>
      <vt:lpstr>Proxima Nova</vt:lpstr>
      <vt:lpstr>Proxima Nova Extrabold</vt:lpstr>
      <vt:lpstr>Proxima Nova Medium</vt:lpstr>
      <vt:lpstr>32_DynamicDark</vt:lpstr>
      <vt:lpstr>NORMAL NEVER RETURNED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IMPACT OF TRAUMA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NIDHI TEWARI, LCSW  Keynote SPEAKER, WORKPLACE CONSULTANT, AND MENTAL HEALTH EXPERT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Nidhi Tewari, LCSW</cp:lastModifiedBy>
  <cp:revision>9</cp:revision>
  <dcterms:modified xsi:type="dcterms:W3CDTF">2025-05-22T14:33:47Z</dcterms:modified>
</cp:coreProperties>
</file>