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6"/>
  </p:notesMasterIdLst>
  <p:sldIdLst>
    <p:sldId id="256" r:id="rId2"/>
    <p:sldId id="304" r:id="rId3"/>
    <p:sldId id="257" r:id="rId4"/>
    <p:sldId id="307" r:id="rId5"/>
    <p:sldId id="258" r:id="rId6"/>
    <p:sldId id="308" r:id="rId7"/>
    <p:sldId id="309" r:id="rId8"/>
    <p:sldId id="310" r:id="rId9"/>
    <p:sldId id="311" r:id="rId10"/>
    <p:sldId id="312" r:id="rId11"/>
    <p:sldId id="313" r:id="rId12"/>
    <p:sldId id="314" r:id="rId13"/>
    <p:sldId id="315" r:id="rId14"/>
    <p:sldId id="316" r:id="rId15"/>
    <p:sldId id="324" r:id="rId16"/>
    <p:sldId id="317" r:id="rId17"/>
    <p:sldId id="327" r:id="rId18"/>
    <p:sldId id="328" r:id="rId19"/>
    <p:sldId id="329" r:id="rId20"/>
    <p:sldId id="323" r:id="rId21"/>
    <p:sldId id="340" r:id="rId22"/>
    <p:sldId id="330" r:id="rId23"/>
    <p:sldId id="336" r:id="rId24"/>
    <p:sldId id="331" r:id="rId25"/>
    <p:sldId id="341" r:id="rId26"/>
    <p:sldId id="342" r:id="rId27"/>
    <p:sldId id="339" r:id="rId28"/>
    <p:sldId id="338" r:id="rId29"/>
    <p:sldId id="337" r:id="rId30"/>
    <p:sldId id="335" r:id="rId31"/>
    <p:sldId id="343" r:id="rId32"/>
    <p:sldId id="344" r:id="rId33"/>
    <p:sldId id="345" r:id="rId34"/>
    <p:sldId id="303" r:id="rId35"/>
  </p:sldIdLst>
  <p:sldSz cx="9144000" cy="5143500" type="screen16x9"/>
  <p:notesSz cx="6858000" cy="9144000"/>
  <p:embeddedFontLst>
    <p:embeddedFont>
      <p:font typeface="Gill Sans" panose="020B0604020202020204" charset="0"/>
      <p:regular r:id="rId37"/>
      <p:bold r:id="rId38"/>
    </p:embeddedFont>
    <p:embeddedFont>
      <p:font typeface="Raleway" pitchFamily="2" charset="0"/>
      <p:regular r:id="rId39"/>
      <p:bold r:id="rId40"/>
      <p:italic r:id="rId41"/>
      <p:boldItalic r:id="rId42"/>
    </p:embeddedFont>
    <p:embeddedFont>
      <p:font typeface="Source Sans Pro" panose="020B0503030403020204" pitchFamily="34" charset="0"/>
      <p:regular r:id="rId43"/>
      <p:bold r:id="rId44"/>
      <p:italic r:id="rId45"/>
      <p:boldItalic r:id="rId4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999" autoAdjust="0"/>
  </p:normalViewPr>
  <p:slideViewPr>
    <p:cSldViewPr snapToGrid="0">
      <p:cViewPr varScale="1">
        <p:scale>
          <a:sx n="70" d="100"/>
          <a:sy n="70" d="100"/>
        </p:scale>
        <p:origin x="1810" y="27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3.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6.fntdata"/><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font" Target="fonts/font4.fntdata"/><Relationship Id="rId45"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7.fntdata"/><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2.fntdata"/><Relationship Id="rId46" Type="http://schemas.openxmlformats.org/officeDocument/2006/relationships/font" Target="fonts/font10.fntdata"/><Relationship Id="rId20" Type="http://schemas.openxmlformats.org/officeDocument/2006/relationships/slide" Target="slides/slide19.xml"/><Relationship Id="rId41"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 name="Google Shape;5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F640591B-390A-C57E-47B5-9A90F5335561}"/>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38E1B438-F128-E142-831F-EFAEEF9810E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BFB4CB7C-3616-3347-A4C4-6EC271C3C53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43985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25892795-9263-5551-38F1-22C2C41EB622}"/>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41AA0D68-2B22-BB24-89BE-8A4E8FE6B74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B7ED42D3-0A34-94C3-078C-303CC3E0903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151587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15BD2CD6-F65B-C459-9C45-4532CA05F98B}"/>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24F5A569-600F-8280-517E-900EA29524D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2AB3A89D-1512-C34D-2549-7F1BC300750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05062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2B057229-6562-D94C-24FD-A6CD46B3A4E7}"/>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13B19F8A-185D-A37A-F6F6-D3E3B46C81D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474A5B9A-1D64-8764-0870-20A60CC3B9F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43911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4E02847B-7DBD-E5AE-6EAE-BC868617ED19}"/>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E258FE0F-6DAA-15EA-5FB8-35D11C0FBF0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703E1EA0-AB85-A1EE-536E-26FD61F821B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050441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772ADDC0-8C94-64CE-8503-C3ADE140E7A5}"/>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23321223-B261-F1E8-9903-FBA5B61F892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E3BF3676-3EF6-39F4-9DBA-EA1371D3793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Precarious work: is work that is unstable and insecure in the continuity and quantity of work, restricts the power of workers to advocate for change, and does not provide protections from workplace abuses and unsafe working conditions (e.g., Kalleberg, 2009; Tompa, Scott-Marshall, </a:t>
            </a:r>
            <a:r>
              <a:rPr lang="en-US" dirty="0" err="1"/>
              <a:t>Dolinschi</a:t>
            </a:r>
            <a:r>
              <a:rPr lang="en-US" dirty="0"/>
              <a:t>, Trevithick, &amp; Bhattacharyya, 2007). A hallmark of precarious work is uncertainty related to the work itself (e.g., people might lose their jobs) but also uncertainty about the ability to cope with unexpected consequences due to lack of social power and access to resources (e.g., Bosmans, </a:t>
            </a:r>
            <a:r>
              <a:rPr lang="en-US" dirty="0" err="1"/>
              <a:t>Hardonk</a:t>
            </a:r>
            <a:r>
              <a:rPr lang="en-US" dirty="0"/>
              <a:t>, De Cuyper, &amp; </a:t>
            </a:r>
            <a:r>
              <a:rPr lang="en-US" dirty="0" err="1"/>
              <a:t>Vanroelen</a:t>
            </a:r>
            <a:r>
              <a:rPr lang="en-US" dirty="0"/>
              <a:t>, 2016). For example, people with relative privilege, power, and access to resources may have uncertainty in their work (e.g., contract work) but have the ability to sufficiently deal with unexpected changes. (Allan et al, 2021)</a:t>
            </a:r>
            <a:endParaRPr dirty="0"/>
          </a:p>
        </p:txBody>
      </p:sp>
    </p:spTree>
    <p:extLst>
      <p:ext uri="{BB962C8B-B14F-4D97-AF65-F5344CB8AC3E}">
        <p14:creationId xmlns:p14="http://schemas.microsoft.com/office/powerpoint/2010/main" val="35636384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6E713CA2-4CA5-63DC-AFA0-21CCA0A89E42}"/>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A7623BB1-4EC5-47B2-7625-C61A5A859C2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3B07E18A-20AE-4A2D-6935-7E4F7466B3F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551537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2584D32C-8A41-5333-3721-8BE55F7F5D18}"/>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45EC146D-2445-F807-01F8-5783633C97B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3DA4829E-F802-A99E-5033-03AC75A3C39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Promotion satisfaction:</a:t>
            </a:r>
            <a:r>
              <a:rPr lang="en-US" b="0" dirty="0"/>
              <a:t> satisfaction an employee experiences when they achieve or make progress toward goals centered on growth, advancement, and accomplishments.</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Job involvement: by the degree to which you psychologically identify with your work, i.e., how much importance you place on your work; how emotionally invested you are in your work; pride in your work</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knowledge hiding as a mechanism through which employees try to protect their jobs by maintaining their unique knowledge, thereby making themselves indispensable (</a:t>
            </a:r>
            <a:r>
              <a:rPr lang="en-US" dirty="0" err="1"/>
              <a:t>Shoss</a:t>
            </a:r>
            <a:r>
              <a:rPr lang="en-US" dirty="0"/>
              <a:t> et al. 2023). Knowledge hiding is defined as ‘the intentional attempt to withhold or conceal knowledge that has been requested by another individual’ (Connelly et al., 2012, p. 67).</a:t>
            </a:r>
            <a:endParaRPr dirty="0"/>
          </a:p>
        </p:txBody>
      </p:sp>
    </p:spTree>
    <p:extLst>
      <p:ext uri="{BB962C8B-B14F-4D97-AF65-F5344CB8AC3E}">
        <p14:creationId xmlns:p14="http://schemas.microsoft.com/office/powerpoint/2010/main" val="36212317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DBE50ABE-3E5F-8426-0034-10DC1D0DE717}"/>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D3DB8E74-DED9-1D6C-D090-59241ABD910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2116CA3B-5879-0936-08DA-AB8C4E3FF31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0" dirty="0"/>
              <a:t>Organizational commitment: how emotionally invested, aligned, and loyal an employee is to the organization</a:t>
            </a:r>
            <a:endParaRPr b="0" dirty="0"/>
          </a:p>
        </p:txBody>
      </p:sp>
    </p:spTree>
    <p:extLst>
      <p:ext uri="{BB962C8B-B14F-4D97-AF65-F5344CB8AC3E}">
        <p14:creationId xmlns:p14="http://schemas.microsoft.com/office/powerpoint/2010/main" val="16246792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A29540E8-F597-2191-2D5E-07A2036369A0}"/>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7DA340D6-E633-1834-F589-F53C765102D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18EFE4D7-C461-34DD-F250-0D5AD2E102F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Career satisfaction: </a:t>
            </a:r>
            <a:r>
              <a:rPr lang="en-US" b="0" dirty="0"/>
              <a:t>an individual's overall contentment with their career progression, achievements, and experiences over time</a:t>
            </a:r>
          </a:p>
          <a:p>
            <a:pPr marL="0" lvl="0" indent="0" algn="l" rtl="0">
              <a:spcBef>
                <a:spcPts val="0"/>
              </a:spcBef>
              <a:spcAft>
                <a:spcPts val="0"/>
              </a:spcAft>
              <a:buNone/>
            </a:pPr>
            <a:endParaRPr lang="en-US" b="0" dirty="0"/>
          </a:p>
          <a:p>
            <a:pPr marL="0" lvl="0" indent="0" algn="l" rtl="0">
              <a:spcBef>
                <a:spcPts val="0"/>
              </a:spcBef>
              <a:spcAft>
                <a:spcPts val="0"/>
              </a:spcAft>
              <a:buNone/>
            </a:pPr>
            <a:r>
              <a:rPr lang="en-US" b="0" dirty="0"/>
              <a:t>Positive affectivity: </a:t>
            </a:r>
            <a:r>
              <a:rPr lang="en-US" b="0" i="0" dirty="0"/>
              <a:t>individual’s tendency to experience positive emotions and moods across time and situations</a:t>
            </a:r>
          </a:p>
          <a:p>
            <a:pPr marL="0" lvl="0" indent="0" algn="l" rtl="0">
              <a:spcBef>
                <a:spcPts val="0"/>
              </a:spcBef>
              <a:spcAft>
                <a:spcPts val="0"/>
              </a:spcAft>
              <a:buNone/>
            </a:pPr>
            <a:br>
              <a:rPr lang="en-US" dirty="0"/>
            </a:br>
            <a:r>
              <a:rPr lang="en-US" b="0" i="0" dirty="0">
                <a:solidFill>
                  <a:srgbClr val="1F1F1F"/>
                </a:solidFill>
                <a:effectLst/>
                <a:latin typeface="Google Sans"/>
              </a:rPr>
              <a:t>Cynicism refers to </a:t>
            </a:r>
            <a:r>
              <a:rPr lang="en-US" b="0" i="0" dirty="0">
                <a:solidFill>
                  <a:srgbClr val="040C28"/>
                </a:solidFill>
                <a:effectLst/>
                <a:latin typeface="Google Sans"/>
              </a:rPr>
              <a:t>a general distrust or skepticism towards people, institutions, and the motives behind their actions</a:t>
            </a:r>
            <a:endParaRPr b="0" i="0" dirty="0"/>
          </a:p>
        </p:txBody>
      </p:sp>
    </p:spTree>
    <p:extLst>
      <p:ext uri="{BB962C8B-B14F-4D97-AF65-F5344CB8AC3E}">
        <p14:creationId xmlns:p14="http://schemas.microsoft.com/office/powerpoint/2010/main" val="105008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a:extLst>
            <a:ext uri="{FF2B5EF4-FFF2-40B4-BE49-F238E27FC236}">
              <a16:creationId xmlns:a16="http://schemas.microsoft.com/office/drawing/2014/main" id="{8A18309C-FA06-E7EC-4BB9-74BB0636B629}"/>
            </a:ext>
          </a:extLst>
        </p:cNvPr>
        <p:cNvGrpSpPr/>
        <p:nvPr/>
      </p:nvGrpSpPr>
      <p:grpSpPr>
        <a:xfrm>
          <a:off x="0" y="0"/>
          <a:ext cx="0" cy="0"/>
          <a:chOff x="0" y="0"/>
          <a:chExt cx="0" cy="0"/>
        </a:xfrm>
      </p:grpSpPr>
      <p:sp>
        <p:nvSpPr>
          <p:cNvPr id="62" name="Google Shape;62;g2c494a0d83f_0_64:notes">
            <a:extLst>
              <a:ext uri="{FF2B5EF4-FFF2-40B4-BE49-F238E27FC236}">
                <a16:creationId xmlns:a16="http://schemas.microsoft.com/office/drawing/2014/main" id="{5F6F3F21-1C6E-415A-3C83-F5A00805E9F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2c494a0d83f_0_64:notes">
            <a:extLst>
              <a:ext uri="{FF2B5EF4-FFF2-40B4-BE49-F238E27FC236}">
                <a16:creationId xmlns:a16="http://schemas.microsoft.com/office/drawing/2014/main" id="{BCB7C132-618F-F2A5-3157-80B2C958796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rtl="0" fontAlgn="base">
              <a:buFont typeface="Arial" panose="020B0604020202020204" pitchFamily="34" charset="0"/>
              <a:buChar char="•"/>
            </a:pPr>
            <a:r>
              <a:rPr lang="en-US" sz="1800" b="0" i="0" u="none" strike="noStrike" dirty="0">
                <a:solidFill>
                  <a:srgbClr val="222222"/>
                </a:solidFill>
                <a:effectLst/>
                <a:latin typeface="Arial" panose="020B0604020202020204" pitchFamily="34" charset="0"/>
              </a:rPr>
              <a:t>I’m Dr. Jason Wang, a psychotherapist in private practice here in DC. The name of my practice is Inflection Points Therapy, which captures pretty well my general approach to therapy and the type of client who I tend to work with - people who are at transition points in their life or career who want to be thoughtful and intentional as they enter a new stage of their lives, whether that means trying to work through issues that might be holding them back, or thinking through how to live their life differently moving forward, etc. </a:t>
            </a:r>
          </a:p>
          <a:p>
            <a:pPr marL="158750" indent="0" rtl="0" fontAlgn="base">
              <a:buFont typeface="Arial" panose="020B0604020202020204" pitchFamily="34" charset="0"/>
              <a:buNone/>
            </a:pPr>
            <a:endParaRPr lang="en-US" sz="1800" b="0" i="0" u="none" strike="noStrike" dirty="0">
              <a:solidFill>
                <a:srgbClr val="222222"/>
              </a:solidFill>
              <a:effectLst/>
              <a:latin typeface="Arial" panose="020B0604020202020204" pitchFamily="34" charset="0"/>
            </a:endParaRPr>
          </a:p>
          <a:p>
            <a:pPr rtl="0" fontAlgn="base">
              <a:buFont typeface="Arial" panose="020B0604020202020204" pitchFamily="34" charset="0"/>
              <a:buChar char="•"/>
            </a:pPr>
            <a:r>
              <a:rPr lang="en-US" sz="1800" b="0" i="0" u="none" strike="noStrike" dirty="0">
                <a:solidFill>
                  <a:srgbClr val="222222"/>
                </a:solidFill>
                <a:effectLst/>
                <a:latin typeface="Arial" panose="020B0604020202020204" pitchFamily="34" charset="0"/>
              </a:rPr>
              <a:t>One of my clinical specialties is career-focused therapy. It’s important to note that career-focused therapy is NOT career counseling or career coaching. I want to clarify that this is still psychotherapy first and foremost, but with a focus on career-related issues. So examples of topics that we talk about include meaning in work, work-life balance, insight into career-related emotions and thoughts, and coping with job stress. </a:t>
            </a:r>
          </a:p>
          <a:p>
            <a:pPr rtl="0" fontAlgn="base">
              <a:buFont typeface="Arial" panose="020B0604020202020204" pitchFamily="34" charset="0"/>
              <a:buChar char="•"/>
            </a:pPr>
            <a:endParaRPr lang="en-US" sz="1800" b="0" i="0" u="none" strike="noStrike" dirty="0">
              <a:solidFill>
                <a:srgbClr val="222222"/>
              </a:solidFill>
              <a:effectLst/>
              <a:latin typeface="Arial" panose="020B0604020202020204" pitchFamily="34" charset="0"/>
            </a:endParaRPr>
          </a:p>
          <a:p>
            <a:pPr rtl="0" fontAlgn="base">
              <a:buFont typeface="Arial" panose="020B0604020202020204" pitchFamily="34" charset="0"/>
              <a:buChar char="•"/>
            </a:pPr>
            <a:r>
              <a:rPr lang="en-US" sz="1800" b="0" i="0" u="none" strike="noStrike" dirty="0">
                <a:solidFill>
                  <a:srgbClr val="222222"/>
                </a:solidFill>
                <a:effectLst/>
                <a:latin typeface="Arial" panose="020B0604020202020204" pitchFamily="34" charset="0"/>
              </a:rPr>
              <a:t>So that’s the clinical side of my work that informs my understanding of Workplace Mental Health</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30405647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5D2F9A01-23DA-B1C3-2141-049002ACC5AF}"/>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FD3D16E7-36D3-E6AC-3719-A545D391BBF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DE5E0A92-3E28-837B-101E-AE4E20A4F79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0869575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933CC524-1825-0ACB-E716-EC89D6982E1D}"/>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629F44C0-B3A3-EDEC-D226-049E79344E0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7002557E-3C45-EE48-7838-4E37F1180EF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346359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7A5D3126-E26C-5ECB-D7BB-000FEE65D932}"/>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E317D2A1-C12B-9882-5F42-1D1F10DCA7F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6582A9A2-B12E-651D-1498-6D5CEA1DA78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Turnover intention: intention to leave their current job/organization</a:t>
            </a:r>
          </a:p>
          <a:p>
            <a:pPr marL="0" lvl="0" indent="0" algn="l" rtl="0">
              <a:spcBef>
                <a:spcPts val="0"/>
              </a:spcBef>
              <a:spcAft>
                <a:spcPts val="0"/>
              </a:spcAft>
              <a:buNone/>
            </a:pPr>
            <a:endParaRPr lang="en-US" dirty="0"/>
          </a:p>
          <a:p>
            <a:pPr marL="0" lvl="0" indent="0" algn="l" rtl="0">
              <a:spcBef>
                <a:spcPts val="0"/>
              </a:spcBef>
              <a:spcAft>
                <a:spcPts val="0"/>
              </a:spcAft>
              <a:buNone/>
            </a:pPr>
            <a:r>
              <a:rPr lang="en-US" b="0" dirty="0"/>
              <a:t>Distributive justice refers to employees’ perceptions of the fairness of outcome distributions in the workplace — such as pay, promotions, rewards, and workload. It concerns whether people feel they are receiving a fair share relative to their contributions or compared to others.</a:t>
            </a:r>
            <a:endParaRPr b="0" dirty="0"/>
          </a:p>
        </p:txBody>
      </p:sp>
    </p:spTree>
    <p:extLst>
      <p:ext uri="{BB962C8B-B14F-4D97-AF65-F5344CB8AC3E}">
        <p14:creationId xmlns:p14="http://schemas.microsoft.com/office/powerpoint/2010/main" val="39550356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A57D9D64-923B-F8E6-87F2-16C0506840C9}"/>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B09595DC-93FC-B794-E321-F0A14D25F6E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39E69EE0-F194-F87B-024F-C9ACBAAEB86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b="0" dirty="0"/>
          </a:p>
        </p:txBody>
      </p:sp>
    </p:spTree>
    <p:extLst>
      <p:ext uri="{BB962C8B-B14F-4D97-AF65-F5344CB8AC3E}">
        <p14:creationId xmlns:p14="http://schemas.microsoft.com/office/powerpoint/2010/main" val="12743592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01666478-2D38-5018-329E-B9E1F6BFDD17}"/>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28B1A3C4-7548-32CE-5A8C-E6FC296B9BC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DA47D409-B622-3C56-13E3-D01EE62C9F7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We use work centrality to represent the importance of work. Work centrality is the extent to which individuals believe that their work plays an important role in their life, irrespective of their current job (Bagger &amp; Li, 2012; Hirschfeld &amp; </a:t>
            </a:r>
            <a:r>
              <a:rPr lang="en-US" dirty="0" err="1"/>
              <a:t>Feild</a:t>
            </a:r>
            <a:r>
              <a:rPr lang="en-US" dirty="0"/>
              <a:t>, 2000; </a:t>
            </a:r>
            <a:r>
              <a:rPr lang="en-US" dirty="0" err="1"/>
              <a:t>Paullay</a:t>
            </a:r>
            <a:r>
              <a:rPr lang="en-US" dirty="0"/>
              <a:t>, Alliger, &amp; Stone-Romero, 1994). People who consider work as a central life interest attach great importance to their work. In other words, individuals who are high in work centrality perceive the work role to be an important and a core part of their lives; work is something to be engaged in for its own sake (Hirschfeld &amp; </a:t>
            </a:r>
            <a:r>
              <a:rPr lang="en-US" dirty="0" err="1"/>
              <a:t>Feild</a:t>
            </a:r>
            <a:r>
              <a:rPr lang="en-US" dirty="0"/>
              <a:t>, 2000).</a:t>
            </a:r>
          </a:p>
          <a:p>
            <a:pPr marL="0" lvl="0" indent="0" algn="l" rtl="0">
              <a:spcBef>
                <a:spcPts val="0"/>
              </a:spcBef>
              <a:spcAft>
                <a:spcPts val="0"/>
              </a:spcAft>
              <a:buNone/>
            </a:pPr>
            <a:endParaRPr lang="en-US" b="0" dirty="0"/>
          </a:p>
          <a:p>
            <a:pPr marL="0" lvl="0" indent="0" algn="l" rtl="0">
              <a:spcBef>
                <a:spcPts val="0"/>
              </a:spcBef>
              <a:spcAft>
                <a:spcPts val="0"/>
              </a:spcAft>
              <a:buNone/>
            </a:pPr>
            <a:r>
              <a:rPr lang="en-US" dirty="0"/>
              <a:t>When people </a:t>
            </a:r>
            <a:r>
              <a:rPr lang="en-US" b="1" dirty="0"/>
              <a:t>attach a lot of importance to their work </a:t>
            </a:r>
            <a:r>
              <a:rPr lang="en-US" dirty="0"/>
              <a:t>(high work centrality), and they also </a:t>
            </a:r>
            <a:r>
              <a:rPr lang="en-US" b="1" dirty="0"/>
              <a:t>feel insecure about their job</a:t>
            </a:r>
            <a:r>
              <a:rPr lang="en-US" dirty="0"/>
              <a:t>, they tend to have worse mental health than those who attach less importance to their work and feel the same level of job insecurity</a:t>
            </a:r>
          </a:p>
          <a:p>
            <a:pPr marL="0" lvl="0" indent="0" algn="l" rtl="0">
              <a:spcBef>
                <a:spcPts val="0"/>
              </a:spcBef>
              <a:spcAft>
                <a:spcPts val="0"/>
              </a:spcAft>
              <a:buNone/>
            </a:pPr>
            <a:endParaRPr lang="en-US" dirty="0"/>
          </a:p>
          <a:p>
            <a:pPr marL="0" lvl="0" indent="0" algn="l" rtl="0">
              <a:spcBef>
                <a:spcPts val="0"/>
              </a:spcBef>
              <a:spcAft>
                <a:spcPts val="0"/>
              </a:spcAft>
              <a:buNone/>
            </a:pPr>
            <a:r>
              <a:rPr lang="en-US" b="0" dirty="0"/>
              <a:t>When people based their self-esteem in a performance-based way, and they also feel insecure about their job, they tend to have worse mental health then those who don’t based their self-esteem on achievements and feel the same level of job insecurity</a:t>
            </a:r>
            <a:endParaRPr b="0" dirty="0"/>
          </a:p>
        </p:txBody>
      </p:sp>
    </p:spTree>
    <p:extLst>
      <p:ext uri="{BB962C8B-B14F-4D97-AF65-F5344CB8AC3E}">
        <p14:creationId xmlns:p14="http://schemas.microsoft.com/office/powerpoint/2010/main" val="34395347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6258D647-4D18-31A5-A085-2AC7E9F81E97}"/>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8E4BF63A-1254-B13F-BD83-E4658CE437B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2A8A762D-ACB3-9712-4F1A-343B87C24C4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Individuals with a high sense of personal control perceive that the events and out comes in their lives are a result of their own actions rather than the consequence of chance or outside forces (</a:t>
            </a:r>
            <a:r>
              <a:rPr lang="en-US" dirty="0" err="1"/>
              <a:t>Pearlin</a:t>
            </a:r>
            <a:r>
              <a:rPr lang="en-US" dirty="0"/>
              <a:t> and Schooler 1978).</a:t>
            </a:r>
          </a:p>
          <a:p>
            <a:pPr marL="0" lvl="0" indent="0" algn="l" rtl="0">
              <a:spcBef>
                <a:spcPts val="0"/>
              </a:spcBef>
              <a:spcAft>
                <a:spcPts val="0"/>
              </a:spcAft>
              <a:buNone/>
            </a:pPr>
            <a:endParaRPr lang="en-US" b="0" dirty="0"/>
          </a:p>
          <a:p>
            <a:pPr marL="0" lvl="0" indent="0" algn="l" rtl="0">
              <a:spcBef>
                <a:spcPts val="0"/>
              </a:spcBef>
              <a:spcAft>
                <a:spcPts val="0"/>
              </a:spcAft>
              <a:buNone/>
            </a:pPr>
            <a:r>
              <a:rPr lang="en-US" dirty="0"/>
              <a:t>Individuals who have strong beliefs about personal control tend to view stressful events as </a:t>
            </a:r>
            <a:r>
              <a:rPr lang="en-US" dirty="0" err="1"/>
              <a:t>excep</a:t>
            </a:r>
            <a:r>
              <a:rPr lang="en-US" dirty="0"/>
              <a:t> </a:t>
            </a:r>
            <a:r>
              <a:rPr lang="en-US" dirty="0" err="1"/>
              <a:t>tional</a:t>
            </a:r>
            <a:r>
              <a:rPr lang="en-US" dirty="0"/>
              <a:t> occurrences that can be dealt with and avoided in the future. In contrast, those with low perceived control may consider these events as normative and unavoidable (</a:t>
            </a:r>
            <a:r>
              <a:rPr lang="en-US" dirty="0" err="1"/>
              <a:t>Mirowsky</a:t>
            </a:r>
            <a:r>
              <a:rPr lang="en-US" dirty="0"/>
              <a:t> and Ross 2003). </a:t>
            </a:r>
            <a:endParaRPr lang="en-US" b="0" dirty="0"/>
          </a:p>
          <a:p>
            <a:pPr marL="0" lvl="0" indent="0" algn="l" rtl="0">
              <a:spcBef>
                <a:spcPts val="0"/>
              </a:spcBef>
              <a:spcAft>
                <a:spcPts val="0"/>
              </a:spcAft>
              <a:buNone/>
            </a:pPr>
            <a:endParaRPr lang="en-US" b="0" dirty="0"/>
          </a:p>
          <a:p>
            <a:pPr marL="0" lvl="0" indent="0" algn="l" rtl="0">
              <a:spcBef>
                <a:spcPts val="0"/>
              </a:spcBef>
              <a:spcAft>
                <a:spcPts val="0"/>
              </a:spcAft>
              <a:buNone/>
            </a:pPr>
            <a:r>
              <a:rPr lang="en-US" dirty="0"/>
              <a:t>Beliefs about personal control are advantageous beyond their interpretative influence; they also encourage proactive behaviors and problem-solving strategies that are designed to cope with and resolve undesirable experiences (</a:t>
            </a:r>
            <a:r>
              <a:rPr lang="en-US" dirty="0" err="1"/>
              <a:t>Menaghan</a:t>
            </a:r>
            <a:r>
              <a:rPr lang="en-US" dirty="0"/>
              <a:t> 1983).</a:t>
            </a:r>
          </a:p>
          <a:p>
            <a:pPr marL="0" lvl="0" indent="0" algn="l" rtl="0">
              <a:spcBef>
                <a:spcPts val="0"/>
              </a:spcBef>
              <a:spcAft>
                <a:spcPts val="0"/>
              </a:spcAft>
              <a:buNone/>
            </a:pPr>
            <a:endParaRPr lang="en-US" b="0" dirty="0"/>
          </a:p>
          <a:p>
            <a:pPr marL="0" lvl="0" indent="0" algn="l" rtl="0">
              <a:spcBef>
                <a:spcPts val="0"/>
              </a:spcBef>
              <a:spcAft>
                <a:spcPts val="0"/>
              </a:spcAft>
              <a:buNone/>
            </a:pPr>
            <a:r>
              <a:rPr lang="en-US" dirty="0"/>
              <a:t>increases in perceived control initially buffer the negative consequences of job insecurity among insecure workers. This is consistent with an established finding that personal agency acts as a coping resource. However, higher perceived con </a:t>
            </a:r>
            <a:r>
              <a:rPr lang="en-US" dirty="0" err="1"/>
              <a:t>trol</a:t>
            </a:r>
            <a:r>
              <a:rPr lang="en-US" dirty="0"/>
              <a:t> is ineffectual for reducing the stress of insecure work experiences. This may be because beliefs about control are most useful when one is actually able to achieve desired outcomes. Resolving the threat of a layoff is an outcome that is often beyond the control of most individuals—particularly during eco nomic downturns like the recent Ameri can Great Recession. </a:t>
            </a:r>
            <a:endParaRPr lang="en-US" b="0" dirty="0"/>
          </a:p>
          <a:p>
            <a:pPr marL="0" lvl="0" indent="0" algn="l" rtl="0">
              <a:spcBef>
                <a:spcPts val="0"/>
              </a:spcBef>
              <a:spcAft>
                <a:spcPts val="0"/>
              </a:spcAft>
              <a:buNone/>
            </a:pPr>
            <a:endParaRPr lang="en-US" b="0" dirty="0"/>
          </a:p>
          <a:p>
            <a:pPr marL="0" lvl="0" indent="0" algn="l" rtl="0">
              <a:spcBef>
                <a:spcPts val="0"/>
              </a:spcBef>
              <a:spcAft>
                <a:spcPts val="0"/>
              </a:spcAft>
              <a:buNone/>
            </a:pPr>
            <a:r>
              <a:rPr lang="en-US" dirty="0"/>
              <a:t>Statements that measure the level that individuals claim control over good outcomes include: (1) ‘‘I am responsible for my own successes,’’ and (2) ‘‘I can do just about anything I really set my mind to.’’ Items that </a:t>
            </a:r>
            <a:r>
              <a:rPr lang="en-US" dirty="0" err="1"/>
              <a:t>mea</a:t>
            </a:r>
            <a:r>
              <a:rPr lang="en-US" dirty="0"/>
              <a:t> sure claims of control over bad outcomes include: (3) ‘‘My misfortunes are the result of mistakes I have made,’’ and (4) ‘‘I am responsible for my failures.’’ Items that assess the extent that individuals deny control over good outcomes are: (5) ‘‘The really good things that happen to me are mostly luck’’ and (6) ‘‘There’s no sense planning a lot—if something good is going to happen it will.’’ The last two statements measure the denial of control over bad outcomes: (7) ‘‘Most of my prob </a:t>
            </a:r>
            <a:r>
              <a:rPr lang="en-US" dirty="0" err="1"/>
              <a:t>lems</a:t>
            </a:r>
            <a:r>
              <a:rPr lang="en-US" dirty="0"/>
              <a:t> are due to bad breaks’’ and (8) ‘‘I have little control over the bad things that happen to me.’’</a:t>
            </a:r>
            <a:endParaRPr b="0" dirty="0"/>
          </a:p>
        </p:txBody>
      </p:sp>
    </p:spTree>
    <p:extLst>
      <p:ext uri="{BB962C8B-B14F-4D97-AF65-F5344CB8AC3E}">
        <p14:creationId xmlns:p14="http://schemas.microsoft.com/office/powerpoint/2010/main" val="26148276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DF1FDCBF-BD50-73E1-2505-B072F20A1D88}"/>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DBA4AE6D-CDBB-9DCA-D7CF-02F4CF60F35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6AEC513B-05B4-CB12-3D7B-7E94A00F175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variable (perceived) employability was assessed with the question ‘If you lost your job, how easy would it be for you to find a com parable job?’. The possible responses were: with great difficulty, mostly with difficulty, mostly easily, and very easily.</a:t>
            </a:r>
            <a:endParaRPr b="0" dirty="0"/>
          </a:p>
        </p:txBody>
      </p:sp>
    </p:spTree>
    <p:extLst>
      <p:ext uri="{BB962C8B-B14F-4D97-AF65-F5344CB8AC3E}">
        <p14:creationId xmlns:p14="http://schemas.microsoft.com/office/powerpoint/2010/main" val="9057410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ACE8534F-462D-53F0-02D9-67446063DCC0}"/>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22FF2C16-C812-CC55-A66B-7D1AE08F484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6A4B2792-7CF4-298E-B7E4-F2F9F20E63A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b="0" dirty="0"/>
          </a:p>
          <a:p>
            <a:pPr marL="0" lvl="0" indent="0" algn="l" rtl="0">
              <a:spcBef>
                <a:spcPts val="0"/>
              </a:spcBef>
              <a:spcAft>
                <a:spcPts val="0"/>
              </a:spcAft>
              <a:buNone/>
            </a:pPr>
            <a:r>
              <a:rPr lang="en-US" dirty="0"/>
              <a:t>The relationship between job insecurity and turnover was more profound among younger employees (</a:t>
            </a:r>
            <a:r>
              <a:rPr lang="en-US" dirty="0" err="1"/>
              <a:t>rc</a:t>
            </a:r>
            <a:r>
              <a:rPr lang="en-US" dirty="0"/>
              <a:t> = .36) than older employees (</a:t>
            </a:r>
            <a:r>
              <a:rPr lang="en-US" dirty="0" err="1"/>
              <a:t>rc</a:t>
            </a:r>
            <a:r>
              <a:rPr lang="en-US" dirty="0"/>
              <a:t> = .26). The effect of job insecurity on psychological health was stronger among older employees (</a:t>
            </a:r>
            <a:r>
              <a:rPr lang="en-US" dirty="0" err="1"/>
              <a:t>rc</a:t>
            </a:r>
            <a:r>
              <a:rPr lang="en-US" dirty="0"/>
              <a:t> = −.32) than younger employees (</a:t>
            </a:r>
            <a:r>
              <a:rPr lang="en-US" dirty="0" err="1"/>
              <a:t>rc</a:t>
            </a:r>
            <a:r>
              <a:rPr lang="en-US" dirty="0"/>
              <a:t> = −.24), and that on physical health was also stronger among older employees (</a:t>
            </a:r>
            <a:r>
              <a:rPr lang="en-US" dirty="0" err="1"/>
              <a:t>rc</a:t>
            </a:r>
            <a:r>
              <a:rPr lang="en-US" dirty="0"/>
              <a:t> = −.30) than</a:t>
            </a:r>
            <a:r>
              <a:rPr lang="en-US" b="0" dirty="0"/>
              <a:t> </a:t>
            </a:r>
            <a:r>
              <a:rPr lang="en-US" dirty="0"/>
              <a:t>younger employees (</a:t>
            </a:r>
            <a:r>
              <a:rPr lang="en-US" dirty="0" err="1"/>
              <a:t>rc</a:t>
            </a:r>
            <a:r>
              <a:rPr lang="en-US" dirty="0"/>
              <a:t> = −.19). </a:t>
            </a:r>
          </a:p>
          <a:p>
            <a:pPr marL="171450" marR="0" lvl="0" indent="-171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US" b="0" dirty="0"/>
              <a:t>Older employees who feel insecure about their jobs tend to have worse mental health &amp; physical health than younger employees who feel the same level of job insecurity</a:t>
            </a:r>
          </a:p>
          <a:p>
            <a:pPr marL="171450" lvl="0" indent="-171450" algn="l" rtl="0">
              <a:spcBef>
                <a:spcPts val="0"/>
              </a:spcBef>
              <a:spcAft>
                <a:spcPts val="0"/>
              </a:spcAft>
            </a:pPr>
            <a:endParaRPr lang="en-US" dirty="0"/>
          </a:p>
          <a:p>
            <a:pPr marL="0" lvl="0" indent="0" algn="l" rtl="0">
              <a:spcBef>
                <a:spcPts val="0"/>
              </a:spcBef>
              <a:spcAft>
                <a:spcPts val="0"/>
              </a:spcAft>
              <a:buNone/>
            </a:pPr>
            <a:endParaRPr lang="en-US" b="0" dirty="0"/>
          </a:p>
          <a:p>
            <a:pPr marL="0" lvl="0" indent="0" algn="l" rtl="0">
              <a:spcBef>
                <a:spcPts val="0"/>
              </a:spcBef>
              <a:spcAft>
                <a:spcPts val="0"/>
              </a:spcAft>
              <a:buNone/>
            </a:pPr>
            <a:endParaRPr lang="en-US" b="0"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We find respondents with higher levels of job insecurity in 2010 reported lower levels of happiness compared to those similarly insecure in 2006.</a:t>
            </a:r>
          </a:p>
          <a:p>
            <a:pPr marL="171450" marR="0" lvl="0" indent="-171450" algn="l" defTabSz="914400" rtl="0" eaLnBrk="1" fontAlgn="auto" latinLnBrk="0" hangingPunct="1">
              <a:lnSpc>
                <a:spcPct val="100000"/>
              </a:lnSpc>
              <a:spcBef>
                <a:spcPts val="0"/>
              </a:spcBef>
              <a:spcAft>
                <a:spcPts val="0"/>
              </a:spcAft>
              <a:buClr>
                <a:srgbClr val="000000"/>
              </a:buClr>
              <a:buSzPts val="1100"/>
              <a:tabLst/>
              <a:defRPr/>
            </a:pPr>
            <a:r>
              <a:rPr lang="en-US" sz="1100" dirty="0">
                <a:solidFill>
                  <a:schemeClr val="lt1"/>
                </a:solidFill>
              </a:rPr>
              <a:t>Employees during more turbulent economic times who feel insecure about their jobs tend to have worse mental health than employees during less turbulent economic times</a:t>
            </a:r>
          </a:p>
          <a:p>
            <a:pPr marL="0" lvl="0" indent="0" algn="l" rtl="0">
              <a:spcBef>
                <a:spcPts val="0"/>
              </a:spcBef>
              <a:spcAft>
                <a:spcPts val="0"/>
              </a:spcAft>
              <a:buNone/>
            </a:pPr>
            <a:endParaRPr b="0" dirty="0"/>
          </a:p>
        </p:txBody>
      </p:sp>
    </p:spTree>
    <p:extLst>
      <p:ext uri="{BB962C8B-B14F-4D97-AF65-F5344CB8AC3E}">
        <p14:creationId xmlns:p14="http://schemas.microsoft.com/office/powerpoint/2010/main" val="33002230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B50529C9-99AD-3056-1FFE-B38FC6CC2998}"/>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38CDAC30-0197-9551-7F2A-35A0F0E3A42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A742093E-249C-2BDF-DC2D-285D20872C4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For workers who have worked less years at their organization who </a:t>
            </a:r>
            <a:r>
              <a:rPr lang="en-US" b="1" dirty="0"/>
              <a:t>feel insecure about their job</a:t>
            </a:r>
            <a:r>
              <a:rPr lang="en-US" dirty="0"/>
              <a:t>, they tend to be more likely to intend to leave their company than workers who’ve worked more years at their organizations who feel the same level of job insecurity</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sz="1100" dirty="0">
              <a:solidFill>
                <a:schemeClr val="lt1"/>
              </a:solidFil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sz="1100" dirty="0">
              <a:solidFill>
                <a:schemeClr val="lt1"/>
              </a:solidFil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dirty="0">
                <a:solidFill>
                  <a:schemeClr val="lt1"/>
                </a:solidFill>
              </a:rPr>
              <a:t>The positive association between job insecurity and turnover intention was stronger among employees with shorter tenure than those with longer tenure</a:t>
            </a:r>
          </a:p>
        </p:txBody>
      </p:sp>
    </p:spTree>
    <p:extLst>
      <p:ext uri="{BB962C8B-B14F-4D97-AF65-F5344CB8AC3E}">
        <p14:creationId xmlns:p14="http://schemas.microsoft.com/office/powerpoint/2010/main" val="41318633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E6B6B68E-1DBA-47A8-F018-B526C1F82946}"/>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6757F13A-D3AB-06CE-910C-8FE9EE55600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636F503E-6B71-4C56-29BF-3698F586209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marR="0" lvl="0" indent="-368300" algn="l" defTabSz="914400" rtl="0" eaLnBrk="1" fontAlgn="auto" latinLnBrk="0" hangingPunct="1">
              <a:lnSpc>
                <a:spcPct val="100000"/>
              </a:lnSpc>
              <a:spcBef>
                <a:spcPts val="0"/>
              </a:spcBef>
              <a:spcAft>
                <a:spcPts val="0"/>
              </a:spcAft>
              <a:buClr>
                <a:schemeClr val="lt1"/>
              </a:buClr>
              <a:buSzPts val="2200"/>
              <a:buFont typeface="Arial"/>
              <a:buChar char="●"/>
              <a:tabLst/>
              <a:defRPr/>
            </a:pPr>
            <a:r>
              <a:rPr lang="en-US" dirty="0"/>
              <a:t>For blue collar workers who </a:t>
            </a:r>
            <a:r>
              <a:rPr lang="en-US" b="1" dirty="0"/>
              <a:t>feel insecure about their job</a:t>
            </a:r>
            <a:r>
              <a:rPr lang="en-US" dirty="0"/>
              <a:t>, they tend to be more likely to intend to leave their company, and their job performance tends to suffer more than white collar works who feel the same level of job insecurity</a:t>
            </a:r>
          </a:p>
          <a:p>
            <a:pPr marL="457200" marR="0" lvl="0" indent="-368300" algn="l" defTabSz="914400" rtl="0" eaLnBrk="1" fontAlgn="auto" latinLnBrk="0" hangingPunct="1">
              <a:lnSpc>
                <a:spcPct val="100000"/>
              </a:lnSpc>
              <a:spcBef>
                <a:spcPts val="0"/>
              </a:spcBef>
              <a:spcAft>
                <a:spcPts val="0"/>
              </a:spcAft>
              <a:buClr>
                <a:schemeClr val="lt1"/>
              </a:buClr>
              <a:buSzPts val="2200"/>
              <a:buFont typeface="Arial"/>
              <a:buChar char="●"/>
              <a:tabLst/>
              <a:defRPr/>
            </a:pPr>
            <a:endParaRPr lang="en-US" dirty="0"/>
          </a:p>
          <a:p>
            <a:pPr marL="88900" marR="0" lvl="0" indent="0" algn="l" defTabSz="914400" rtl="0" eaLnBrk="1" fontAlgn="auto" latinLnBrk="0" hangingPunct="1">
              <a:lnSpc>
                <a:spcPct val="100000"/>
              </a:lnSpc>
              <a:spcBef>
                <a:spcPts val="0"/>
              </a:spcBef>
              <a:spcAft>
                <a:spcPts val="0"/>
              </a:spcAft>
              <a:buClr>
                <a:schemeClr val="lt1"/>
              </a:buClr>
              <a:buSzPts val="2200"/>
              <a:buFont typeface="Arial"/>
              <a:buNone/>
              <a:tabLst/>
              <a:defRPr/>
            </a:pPr>
            <a:r>
              <a:rPr lang="en-US" dirty="0"/>
              <a:t>In countries that have an extensive welfare system, employees are better protected if they become unemployed or if their job is at risk </a:t>
            </a:r>
          </a:p>
          <a:p>
            <a:pPr marL="260350" marR="0" lvl="0" indent="-171450" algn="l" defTabSz="914400" rtl="0" eaLnBrk="1" fontAlgn="auto" latinLnBrk="0" hangingPunct="1">
              <a:lnSpc>
                <a:spcPct val="100000"/>
              </a:lnSpc>
              <a:spcBef>
                <a:spcPts val="0"/>
              </a:spcBef>
              <a:spcAft>
                <a:spcPts val="0"/>
              </a:spcAft>
              <a:buClr>
                <a:schemeClr val="lt1"/>
              </a:buClr>
              <a:buSzPts val="2200"/>
              <a:tabLst/>
              <a:defRPr/>
            </a:pPr>
            <a:r>
              <a:rPr lang="en-US" dirty="0"/>
              <a:t>For workers from countries with stronger welfare systems, they tend to be less likely to intend to leave their company and less likely to have their work performance suffer than workers from countries that have weaker welfare systems who are feeling the same level of job insecurity. </a:t>
            </a:r>
          </a:p>
          <a:p>
            <a:pPr lvl="0" indent="-368300">
              <a:buClr>
                <a:schemeClr val="lt1"/>
              </a:buClr>
              <a:buSzPts val="2200"/>
              <a:buChar char="●"/>
            </a:pPr>
            <a:endParaRPr lang="en-US" sz="1100" dirty="0">
              <a:solidFill>
                <a:schemeClr val="lt1"/>
              </a:solidFill>
            </a:endParaRPr>
          </a:p>
          <a:p>
            <a:pPr marL="88900" lvl="0" indent="0">
              <a:buClr>
                <a:schemeClr val="lt1"/>
              </a:buClr>
              <a:buSzPts val="2200"/>
              <a:buNone/>
            </a:pPr>
            <a:endParaRPr lang="en-US" dirty="0"/>
          </a:p>
          <a:p>
            <a:pPr marL="88900" lvl="0" indent="0">
              <a:buClr>
                <a:schemeClr val="lt1"/>
              </a:buClr>
              <a:buSzPts val="2200"/>
              <a:buNone/>
            </a:pPr>
            <a:r>
              <a:rPr lang="en-US" dirty="0"/>
              <a:t>The results of the moderator analyses focusing on union density were not in line with Hypothesis 5, which predicted that the associations between job insecurity and employee performance would be weaker in countries characterized by higher union density. More specifically, the finding that there were no di </a:t>
            </a:r>
            <a:r>
              <a:rPr lang="en-US" dirty="0" err="1"/>
              <a:t>erences</a:t>
            </a:r>
            <a:r>
              <a:rPr lang="en-US" dirty="0"/>
              <a:t> between countries with high, medium, and low union densities as concerns the associations of job insecurity with contextual performance and counterproductive work behavior is contrary to the assumption that union membership may </a:t>
            </a:r>
            <a:r>
              <a:rPr lang="en-US" dirty="0" err="1"/>
              <a:t>bu</a:t>
            </a:r>
            <a:r>
              <a:rPr lang="en-US" dirty="0"/>
              <a:t> er against negative consequences of job insecurity</a:t>
            </a:r>
            <a:endParaRPr lang="en-US" sz="1100" dirty="0">
              <a:solidFill>
                <a:schemeClr val="lt1"/>
              </a:solidFill>
            </a:endParaRPr>
          </a:p>
        </p:txBody>
      </p:sp>
    </p:spTree>
    <p:extLst>
      <p:ext uri="{BB962C8B-B14F-4D97-AF65-F5344CB8AC3E}">
        <p14:creationId xmlns:p14="http://schemas.microsoft.com/office/powerpoint/2010/main" val="3167967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2c494a0d83f_0_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2c494a0d83f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rtl="0" fontAlgn="base">
              <a:buFont typeface="Arial" panose="020B0604020202020204" pitchFamily="34" charset="0"/>
              <a:buChar char="•"/>
            </a:pPr>
            <a:r>
              <a:rPr lang="en-US" sz="1200" b="0" i="0" u="none" strike="noStrike" dirty="0">
                <a:solidFill>
                  <a:srgbClr val="222222"/>
                </a:solidFill>
                <a:effectLst/>
                <a:latin typeface="Arial" panose="020B0604020202020204" pitchFamily="34" charset="0"/>
              </a:rPr>
              <a:t>On the research side of things, I’m trained as a vocational psychologist, and I’m still actively participating in career-related research. </a:t>
            </a:r>
          </a:p>
          <a:p>
            <a:pPr marL="158750" indent="0" rtl="0" fontAlgn="base">
              <a:buFont typeface="Arial" panose="020B0604020202020204" pitchFamily="34" charset="0"/>
              <a:buNone/>
            </a:pPr>
            <a:endParaRPr lang="en-US" sz="1200" b="0" i="0" u="none" strike="noStrike" dirty="0">
              <a:solidFill>
                <a:srgbClr val="222222"/>
              </a:solidFill>
              <a:effectLst/>
              <a:latin typeface="Arial" panose="020B0604020202020204" pitchFamily="34" charset="0"/>
            </a:endParaRPr>
          </a:p>
          <a:p>
            <a:pPr rtl="0" fontAlgn="base">
              <a:buFont typeface="Arial" panose="020B0604020202020204" pitchFamily="34" charset="0"/>
              <a:buChar char="•"/>
            </a:pPr>
            <a:r>
              <a:rPr lang="en-US" sz="1200" b="0" i="0" u="none" strike="noStrike" dirty="0">
                <a:solidFill>
                  <a:srgbClr val="222222"/>
                </a:solidFill>
                <a:effectLst/>
                <a:latin typeface="Arial" panose="020B0604020202020204" pitchFamily="34" charset="0"/>
              </a:rPr>
              <a:t>Just to take a second to explain Vocational Psychology - I’m assuming most of you have never heard of Vocational </a:t>
            </a:r>
            <a:r>
              <a:rPr lang="en-US" sz="1200" b="0" i="0" u="none" strike="noStrike" dirty="0" err="1">
                <a:solidFill>
                  <a:srgbClr val="222222"/>
                </a:solidFill>
                <a:effectLst/>
                <a:latin typeface="Arial" panose="020B0604020202020204" pitchFamily="34" charset="0"/>
              </a:rPr>
              <a:t>Psyc</a:t>
            </a:r>
            <a:r>
              <a:rPr lang="en-US" sz="1200" b="0" i="0" u="none" strike="noStrike" dirty="0">
                <a:solidFill>
                  <a:srgbClr val="222222"/>
                </a:solidFill>
                <a:effectLst/>
                <a:latin typeface="Arial" panose="020B0604020202020204" pitchFamily="34" charset="0"/>
              </a:rPr>
              <a:t> (if you have heard of it, raise your hand). But you’ve probably heard of Industrial-Organization </a:t>
            </a:r>
            <a:r>
              <a:rPr lang="en-US" sz="1200" b="0" i="0" u="none" strike="noStrike" dirty="0" err="1">
                <a:solidFill>
                  <a:srgbClr val="222222"/>
                </a:solidFill>
                <a:effectLst/>
                <a:latin typeface="Arial" panose="020B0604020202020204" pitchFamily="34" charset="0"/>
              </a:rPr>
              <a:t>Psyc</a:t>
            </a:r>
            <a:r>
              <a:rPr lang="en-US" sz="1200" b="0" i="0" u="none" strike="noStrike" dirty="0">
                <a:solidFill>
                  <a:srgbClr val="222222"/>
                </a:solidFill>
                <a:effectLst/>
                <a:latin typeface="Arial" panose="020B0604020202020204" pitchFamily="34" charset="0"/>
              </a:rPr>
              <a:t> (aka I/O </a:t>
            </a:r>
            <a:r>
              <a:rPr lang="en-US" sz="1200" b="0" i="0" u="none" strike="noStrike" dirty="0" err="1">
                <a:solidFill>
                  <a:srgbClr val="222222"/>
                </a:solidFill>
                <a:effectLst/>
                <a:latin typeface="Arial" panose="020B0604020202020204" pitchFamily="34" charset="0"/>
              </a:rPr>
              <a:t>Psyc</a:t>
            </a:r>
            <a:r>
              <a:rPr lang="en-US" sz="1200" b="0" i="0" u="none" strike="noStrike" dirty="0">
                <a:solidFill>
                  <a:srgbClr val="222222"/>
                </a:solidFill>
                <a:effectLst/>
                <a:latin typeface="Arial" panose="020B0604020202020204" pitchFamily="34" charset="0"/>
              </a:rPr>
              <a:t>) (if you’ve heard of I/O </a:t>
            </a:r>
            <a:r>
              <a:rPr lang="en-US" sz="1200" b="0" i="0" u="none" strike="noStrike" dirty="0" err="1">
                <a:solidFill>
                  <a:srgbClr val="222222"/>
                </a:solidFill>
                <a:effectLst/>
                <a:latin typeface="Arial" panose="020B0604020202020204" pitchFamily="34" charset="0"/>
              </a:rPr>
              <a:t>Psyc</a:t>
            </a:r>
            <a:r>
              <a:rPr lang="en-US" sz="1200" b="0" i="0" u="none" strike="noStrike" dirty="0">
                <a:solidFill>
                  <a:srgbClr val="222222"/>
                </a:solidFill>
                <a:effectLst/>
                <a:latin typeface="Arial" panose="020B0604020202020204" pitchFamily="34" charset="0"/>
              </a:rPr>
              <a:t>, raise your hand). </a:t>
            </a:r>
          </a:p>
          <a:p>
            <a:pPr marL="158750" indent="0" rtl="0" fontAlgn="base">
              <a:buFont typeface="Arial" panose="020B0604020202020204" pitchFamily="34" charset="0"/>
              <a:buNone/>
            </a:pPr>
            <a:endParaRPr lang="en-US" sz="1200" b="0" i="0" u="none" strike="noStrike" dirty="0">
              <a:solidFill>
                <a:srgbClr val="222222"/>
              </a:solidFill>
              <a:effectLst/>
              <a:latin typeface="Arial" panose="020B0604020202020204" pitchFamily="34" charset="0"/>
            </a:endParaRPr>
          </a:p>
          <a:p>
            <a:pPr rtl="0" fontAlgn="base">
              <a:buFont typeface="Arial" panose="020B0604020202020204" pitchFamily="34" charset="0"/>
              <a:buChar char="•"/>
            </a:pPr>
            <a:r>
              <a:rPr lang="en-US" sz="1200" b="0" i="0" u="none" strike="noStrike" dirty="0">
                <a:solidFill>
                  <a:srgbClr val="222222"/>
                </a:solidFill>
                <a:effectLst/>
                <a:latin typeface="Arial" panose="020B0604020202020204" pitchFamily="34" charset="0"/>
              </a:rPr>
              <a:t>So there is a decent amount of overlap between I/O </a:t>
            </a:r>
            <a:r>
              <a:rPr lang="en-US" sz="1200" b="0" i="0" u="none" strike="noStrike" dirty="0" err="1">
                <a:solidFill>
                  <a:srgbClr val="222222"/>
                </a:solidFill>
                <a:effectLst/>
                <a:latin typeface="Arial" panose="020B0604020202020204" pitchFamily="34" charset="0"/>
              </a:rPr>
              <a:t>Psyc</a:t>
            </a:r>
            <a:r>
              <a:rPr lang="en-US" sz="1200" b="0" i="0" u="none" strike="noStrike" dirty="0">
                <a:solidFill>
                  <a:srgbClr val="222222"/>
                </a:solidFill>
                <a:effectLst/>
                <a:latin typeface="Arial" panose="020B0604020202020204" pitchFamily="34" charset="0"/>
              </a:rPr>
              <a:t> and Vocational </a:t>
            </a:r>
            <a:r>
              <a:rPr lang="en-US" sz="1200" b="0" i="0" u="none" strike="noStrike" dirty="0" err="1">
                <a:solidFill>
                  <a:srgbClr val="222222"/>
                </a:solidFill>
                <a:effectLst/>
                <a:latin typeface="Arial" panose="020B0604020202020204" pitchFamily="34" charset="0"/>
              </a:rPr>
              <a:t>Psyc</a:t>
            </a:r>
            <a:r>
              <a:rPr lang="en-US" sz="1200" b="0" i="0" u="none" strike="noStrike" dirty="0">
                <a:solidFill>
                  <a:srgbClr val="222222"/>
                </a:solidFill>
                <a:effectLst/>
                <a:latin typeface="Arial" panose="020B0604020202020204" pitchFamily="34" charset="0"/>
              </a:rPr>
              <a:t>, but the main difference is that Industrial/Organizational (I/O) Psychology is work-related psychology from the perspective of the organization, whereas Vocational Psychology is work-related psychology from the perspective of the individual worker)</a:t>
            </a:r>
          </a:p>
          <a:p>
            <a:pPr marL="742950" lvl="1" indent="-285750" rtl="0" fontAlgn="base">
              <a:buFont typeface="Arial" panose="020B0604020202020204" pitchFamily="34" charset="0"/>
              <a:buChar char="•"/>
            </a:pPr>
            <a:r>
              <a:rPr lang="en-US" sz="1200" b="0" i="0" u="none" strike="noStrike" dirty="0">
                <a:solidFill>
                  <a:srgbClr val="222222"/>
                </a:solidFill>
                <a:effectLst/>
                <a:latin typeface="Arial" panose="020B0604020202020204" pitchFamily="34" charset="0"/>
              </a:rPr>
              <a:t>So what that means is that I/O psychology is interested in, for example, how companies can recruit, train, and develop employees in an optimal way; or how they can optimize organizational performance.</a:t>
            </a:r>
          </a:p>
          <a:p>
            <a:pPr marL="742950" lvl="1" indent="-285750" rtl="0" fontAlgn="base">
              <a:buFont typeface="Arial" panose="020B0604020202020204" pitchFamily="34" charset="0"/>
              <a:buChar char="•"/>
            </a:pPr>
            <a:r>
              <a:rPr lang="en-US" sz="1200" b="0" i="0" u="none" strike="noStrike" dirty="0">
                <a:solidFill>
                  <a:srgbClr val="222222"/>
                </a:solidFill>
                <a:effectLst/>
                <a:latin typeface="Arial" panose="020B0604020202020204" pitchFamily="34" charset="0"/>
              </a:rPr>
              <a:t>Whereas Vocational psychology is interested in how individuals choose a career, or is interested in the career development of individuals across their lifespan. </a:t>
            </a:r>
          </a:p>
          <a:p>
            <a:pPr marL="742950" lvl="1" indent="-285750" rtl="0" fontAlgn="base">
              <a:buFont typeface="Arial" panose="020B0604020202020204" pitchFamily="34" charset="0"/>
              <a:buChar char="•"/>
            </a:pPr>
            <a:r>
              <a:rPr lang="en-US" sz="1200" b="0" i="0" u="none" strike="noStrike" dirty="0">
                <a:solidFill>
                  <a:srgbClr val="222222"/>
                </a:solidFill>
                <a:effectLst/>
                <a:latin typeface="Arial" panose="020B0604020202020204" pitchFamily="34" charset="0"/>
              </a:rPr>
              <a:t>As another way of thinking about this, one of my major research interests is in how individuals psychologically cope with unemployment. That topic falls squarely in the domain of </a:t>
            </a:r>
            <a:r>
              <a:rPr lang="en-US" sz="1200" b="0" i="0" u="none" strike="noStrike" dirty="0" err="1">
                <a:solidFill>
                  <a:srgbClr val="222222"/>
                </a:solidFill>
                <a:effectLst/>
                <a:latin typeface="Arial" panose="020B0604020202020204" pitchFamily="34" charset="0"/>
              </a:rPr>
              <a:t>Voc</a:t>
            </a:r>
            <a:r>
              <a:rPr lang="en-US" sz="1200" b="0" i="0" u="none" strike="noStrike" dirty="0">
                <a:solidFill>
                  <a:srgbClr val="222222"/>
                </a:solidFill>
                <a:effectLst/>
                <a:latin typeface="Arial" panose="020B0604020202020204" pitchFamily="34" charset="0"/>
              </a:rPr>
              <a:t> </a:t>
            </a:r>
            <a:r>
              <a:rPr lang="en-US" sz="1200" b="0" i="0" u="none" strike="noStrike" dirty="0" err="1">
                <a:solidFill>
                  <a:srgbClr val="222222"/>
                </a:solidFill>
                <a:effectLst/>
                <a:latin typeface="Arial" panose="020B0604020202020204" pitchFamily="34" charset="0"/>
              </a:rPr>
              <a:t>Psyc</a:t>
            </a:r>
            <a:r>
              <a:rPr lang="en-US" sz="1200" b="0" i="0" u="none" strike="noStrike" dirty="0">
                <a:solidFill>
                  <a:srgbClr val="222222"/>
                </a:solidFill>
                <a:effectLst/>
                <a:latin typeface="Arial" panose="020B0604020202020204" pitchFamily="34" charset="0"/>
              </a:rPr>
              <a:t>, and not I/O </a:t>
            </a:r>
            <a:r>
              <a:rPr lang="en-US" sz="1200" b="0" i="0" u="none" strike="noStrike" dirty="0" err="1">
                <a:solidFill>
                  <a:srgbClr val="222222"/>
                </a:solidFill>
                <a:effectLst/>
                <a:latin typeface="Arial" panose="020B0604020202020204" pitchFamily="34" charset="0"/>
              </a:rPr>
              <a:t>Psyc</a:t>
            </a:r>
            <a:r>
              <a:rPr lang="en-US" sz="1200" b="0" i="0" u="none" strike="noStrike" dirty="0">
                <a:solidFill>
                  <a:srgbClr val="222222"/>
                </a:solidFill>
                <a:effectLst/>
                <a:latin typeface="Arial" panose="020B0604020202020204" pitchFamily="34" charset="0"/>
              </a:rPr>
              <a:t>, because </a:t>
            </a:r>
            <a:r>
              <a:rPr lang="en-US" sz="1200" b="0" i="0" u="none" strike="noStrike" dirty="0" err="1">
                <a:solidFill>
                  <a:srgbClr val="222222"/>
                </a:solidFill>
                <a:effectLst/>
                <a:latin typeface="Arial" panose="020B0604020202020204" pitchFamily="34" charset="0"/>
              </a:rPr>
              <a:t>Voc</a:t>
            </a:r>
            <a:r>
              <a:rPr lang="en-US" sz="1200" b="0" i="0" u="none" strike="noStrike" dirty="0">
                <a:solidFill>
                  <a:srgbClr val="222222"/>
                </a:solidFill>
                <a:effectLst/>
                <a:latin typeface="Arial" panose="020B0604020202020204" pitchFamily="34" charset="0"/>
              </a:rPr>
              <a:t> </a:t>
            </a:r>
            <a:r>
              <a:rPr lang="en-US" sz="1200" b="0" i="0" u="none" strike="noStrike" dirty="0" err="1">
                <a:solidFill>
                  <a:srgbClr val="222222"/>
                </a:solidFill>
                <a:effectLst/>
                <a:latin typeface="Arial" panose="020B0604020202020204" pitchFamily="34" charset="0"/>
              </a:rPr>
              <a:t>Psyc</a:t>
            </a:r>
            <a:r>
              <a:rPr lang="en-US" sz="1200" b="0" i="0" u="none" strike="noStrike" dirty="0">
                <a:solidFill>
                  <a:srgbClr val="222222"/>
                </a:solidFill>
                <a:effectLst/>
                <a:latin typeface="Arial" panose="020B0604020202020204" pitchFamily="34" charset="0"/>
              </a:rPr>
              <a:t> wants to understand the psychology of individual workers across their working lives, and a period of unemployment is becoming increasingly a normative event in the working lives of many workers. It is a topic that isn’t really found in the I/O literature because I/O </a:t>
            </a:r>
            <a:r>
              <a:rPr lang="en-US" sz="1200" b="0" i="0" u="none" strike="noStrike" dirty="0" err="1">
                <a:solidFill>
                  <a:srgbClr val="222222"/>
                </a:solidFill>
                <a:effectLst/>
                <a:latin typeface="Arial" panose="020B0604020202020204" pitchFamily="34" charset="0"/>
              </a:rPr>
              <a:t>Psyc</a:t>
            </a:r>
            <a:r>
              <a:rPr lang="en-US" sz="1200" b="0" i="0" u="none" strike="noStrike" dirty="0">
                <a:solidFill>
                  <a:srgbClr val="222222"/>
                </a:solidFill>
                <a:effectLst/>
                <a:latin typeface="Arial" panose="020B0604020202020204" pitchFamily="34" charset="0"/>
              </a:rPr>
              <a:t> is from the point of view of the organization or industry - an unemployed worker is not a part of a work organization and not actively working in their industry anymore, and thus psychological coping with unemployment falls outside of their interests. </a:t>
            </a:r>
          </a:p>
          <a:p>
            <a:pPr marL="742950" lvl="1" indent="-285750" rtl="0" fontAlgn="base">
              <a:buFont typeface="Arial" panose="020B0604020202020204" pitchFamily="34" charset="0"/>
              <a:buChar char="•"/>
            </a:pPr>
            <a:r>
              <a:rPr lang="en-US" sz="1200" b="0" i="0" u="none" strike="noStrike" dirty="0">
                <a:solidFill>
                  <a:srgbClr val="222222"/>
                </a:solidFill>
                <a:effectLst/>
                <a:latin typeface="Arial" panose="020B0604020202020204" pitchFamily="34" charset="0"/>
              </a:rPr>
              <a:t>I mention this because my general sense is that I/O </a:t>
            </a:r>
            <a:r>
              <a:rPr lang="en-US" sz="1200" b="0" i="0" u="none" strike="noStrike" dirty="0" err="1">
                <a:solidFill>
                  <a:srgbClr val="222222"/>
                </a:solidFill>
                <a:effectLst/>
                <a:latin typeface="Arial" panose="020B0604020202020204" pitchFamily="34" charset="0"/>
              </a:rPr>
              <a:t>Psyc</a:t>
            </a:r>
            <a:r>
              <a:rPr lang="en-US" sz="1200" b="0" i="0" u="none" strike="noStrike" dirty="0">
                <a:solidFill>
                  <a:srgbClr val="222222"/>
                </a:solidFill>
                <a:effectLst/>
                <a:latin typeface="Arial" panose="020B0604020202020204" pitchFamily="34" charset="0"/>
              </a:rPr>
              <a:t> gets a lot more funding and gets a lot more attention because of its organizational perspective. I want to advocate for more journalistic coverage of work-related mental health research that doesn’t get as much funding or attention, such as psychological coping with unemployment.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91F843C2-2558-40FB-5BC7-3BF69C35418F}"/>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5AF8E49B-B435-75C0-1ACA-5321A473E80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45452156-A02D-FDDA-EA83-474F2FC2329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Problem Solving 1. Problem solving 2. Seeking social support 3. Cognitive restructuring 4. Active distraction 5. Humor </a:t>
            </a:r>
          </a:p>
          <a:p>
            <a:pPr marL="0" lvl="0" indent="0" algn="l" rtl="0">
              <a:spcBef>
                <a:spcPts val="0"/>
              </a:spcBef>
              <a:spcAft>
                <a:spcPts val="0"/>
              </a:spcAft>
              <a:buNone/>
            </a:pPr>
            <a:r>
              <a:rPr lang="en-US" dirty="0"/>
              <a:t>Emotional Expression 6. Emotional expression 7. Rumination 8. Other-blame 9. Self-blame </a:t>
            </a:r>
          </a:p>
          <a:p>
            <a:pPr marL="0" lvl="0" indent="0" algn="l" rtl="0">
              <a:spcBef>
                <a:spcPts val="0"/>
              </a:spcBef>
              <a:spcAft>
                <a:spcPts val="0"/>
              </a:spcAft>
              <a:buNone/>
            </a:pPr>
            <a:r>
              <a:rPr lang="en-US" dirty="0"/>
              <a:t>Emotional Avoidance 10. Cognitive distraction 11. Passive resignation 12. Emotional containment</a:t>
            </a:r>
          </a:p>
          <a:p>
            <a:pPr marL="0" lvl="0" indent="0" algn="l" rtl="0">
              <a:spcBef>
                <a:spcPts val="0"/>
              </a:spcBef>
              <a:spcAft>
                <a:spcPts val="0"/>
              </a:spcAft>
              <a:buNone/>
            </a:pPr>
            <a:endParaRPr lang="en-US" b="0" dirty="0"/>
          </a:p>
          <a:p>
            <a:pPr marL="0" lvl="0" indent="0" algn="l" rtl="0">
              <a:spcBef>
                <a:spcPts val="0"/>
              </a:spcBef>
              <a:spcAft>
                <a:spcPts val="0"/>
              </a:spcAft>
              <a:buNone/>
            </a:pPr>
            <a:r>
              <a:rPr lang="en-US" b="0" dirty="0"/>
              <a:t>Richter et al (2013)</a:t>
            </a:r>
          </a:p>
          <a:p>
            <a:pPr marL="0" lvl="0" indent="0" algn="l" rtl="0">
              <a:spcBef>
                <a:spcPts val="0"/>
              </a:spcBef>
              <a:spcAft>
                <a:spcPts val="0"/>
              </a:spcAft>
              <a:buNone/>
            </a:pPr>
            <a:r>
              <a:rPr lang="en-US" b="0" dirty="0" err="1"/>
              <a:t>Giunchi</a:t>
            </a:r>
            <a:r>
              <a:rPr lang="en-US" b="0" dirty="0"/>
              <a:t> et al (2019) – some support for workers who feel insecure about their job and use more PFC tend to have worse health than those who feel insecure about their job and use less PFC</a:t>
            </a:r>
          </a:p>
          <a:p>
            <a:pPr marL="0" lvl="0" indent="0" algn="l" rtl="0">
              <a:spcBef>
                <a:spcPts val="0"/>
              </a:spcBef>
              <a:spcAft>
                <a:spcPts val="0"/>
              </a:spcAft>
              <a:buNone/>
            </a:pPr>
            <a:endParaRPr lang="en-US" b="0" dirty="0"/>
          </a:p>
          <a:p>
            <a:pPr marL="0" lvl="0" indent="0" algn="l" rtl="0">
              <a:spcBef>
                <a:spcPts val="0"/>
              </a:spcBef>
              <a:spcAft>
                <a:spcPts val="0"/>
              </a:spcAft>
              <a:buNone/>
            </a:pPr>
            <a:endParaRPr b="0" dirty="0"/>
          </a:p>
        </p:txBody>
      </p:sp>
    </p:spTree>
    <p:extLst>
      <p:ext uri="{BB962C8B-B14F-4D97-AF65-F5344CB8AC3E}">
        <p14:creationId xmlns:p14="http://schemas.microsoft.com/office/powerpoint/2010/main" val="24880036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C5CD3A12-4915-D7A2-7774-B8CEC25AAFCD}"/>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919335E8-B292-C5EB-7AE8-32810DEAA44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C259B14C-638C-469B-C1F7-86DACE0E122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OCB: behaviors that go beyond formal obligations for effective functioning of organizations (voluntarily helping colleagues, putting in extra effort, being extra courteous and positive, </a:t>
            </a:r>
            <a:r>
              <a:rPr lang="en-US" dirty="0" err="1"/>
              <a:t>etc</a:t>
            </a:r>
            <a:r>
              <a:rPr lang="en-US" dirty="0"/>
              <a:t>)</a:t>
            </a:r>
            <a:endParaRPr b="0" dirty="0"/>
          </a:p>
        </p:txBody>
      </p:sp>
    </p:spTree>
    <p:extLst>
      <p:ext uri="{BB962C8B-B14F-4D97-AF65-F5344CB8AC3E}">
        <p14:creationId xmlns:p14="http://schemas.microsoft.com/office/powerpoint/2010/main" val="37812427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526F5C29-033A-EC57-F5E8-A8D9E9ACD109}"/>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D5648A7B-835C-AE17-B57C-7B48CE8276C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86B0DF23-3874-D83C-2FDC-A1ED68F0045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Uncertainty tolerance: </a:t>
            </a:r>
            <a:r>
              <a:rPr lang="en-US" sz="1100" dirty="0">
                <a:solidFill>
                  <a:schemeClr val="lt1"/>
                </a:solidFill>
              </a:rPr>
              <a:t>UT appears positively related to adaptability and adaptive readiness (</a:t>
            </a:r>
            <a:r>
              <a:rPr lang="en-US" sz="1100" dirty="0" err="1">
                <a:solidFill>
                  <a:schemeClr val="lt1"/>
                </a:solidFill>
              </a:rPr>
              <a:t>Shamionov</a:t>
            </a:r>
            <a:r>
              <a:rPr lang="en-US" sz="1100" dirty="0">
                <a:solidFill>
                  <a:schemeClr val="lt1"/>
                </a:solidFill>
              </a:rPr>
              <a:t>, 2017), and more specifically with the ability to cope constructively with chance events (Kim et al., 2016). Persons with greater tolerance for ambiguity may also be more likely to engage in pro-social risk-taking behaviors (Vives and Feldman Hall, 2018). </a:t>
            </a:r>
          </a:p>
          <a:p>
            <a:pPr marL="0" lvl="0" indent="0" algn="l" rtl="0">
              <a:spcBef>
                <a:spcPts val="0"/>
              </a:spcBef>
              <a:spcAft>
                <a:spcPts val="0"/>
              </a:spcAft>
              <a:buNone/>
            </a:pPr>
            <a:endParaRPr b="0" dirty="0"/>
          </a:p>
        </p:txBody>
      </p:sp>
    </p:spTree>
    <p:extLst>
      <p:ext uri="{BB962C8B-B14F-4D97-AF65-F5344CB8AC3E}">
        <p14:creationId xmlns:p14="http://schemas.microsoft.com/office/powerpoint/2010/main" val="28609680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AE5186C1-AA64-B5E2-5F16-0E565748823F}"/>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F9B72623-9629-CA3B-9432-65F7CB45A23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A3CEC7C4-A6AC-4D5E-54FA-EAAB8B10809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b="0" dirty="0"/>
          </a:p>
        </p:txBody>
      </p:sp>
    </p:spTree>
    <p:extLst>
      <p:ext uri="{BB962C8B-B14F-4D97-AF65-F5344CB8AC3E}">
        <p14:creationId xmlns:p14="http://schemas.microsoft.com/office/powerpoint/2010/main" val="34118813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g2cada719c93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7" name="Google Shape;387;g2cada719c93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A3F6BD7F-7E55-7AE5-D5AB-BD8E7EEF2AC4}"/>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574145BD-2723-F016-CECF-A2B285DE2F2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349FD8D6-6172-EABC-63F6-3170B57D2A3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99126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c494a0d83f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CA672723-28C4-CB5A-4CE3-072485ABF2F7}"/>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391953F7-4F14-77B8-89D3-DDF1F7C823A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BA3B197B-014B-5EA2-7BA1-9B5664BE184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82378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C9F55070-34B6-F120-8C61-FCC4E3508059}"/>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107B8BBE-4A34-673D-4413-00C8B084008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E3203F80-CCA5-6DD2-A8BC-24A601D30D0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30291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08611300-0210-0A8A-F576-7518C4CB5CD0}"/>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5EFF6D96-2ED6-B972-2B70-95F75F03CB8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F40401C5-FAC4-C7F7-493A-51DA9593EFD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3554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EB4E4FC7-1C63-34F6-02EE-5D940C001B28}"/>
            </a:ext>
          </a:extLst>
        </p:cNvPr>
        <p:cNvGrpSpPr/>
        <p:nvPr/>
      </p:nvGrpSpPr>
      <p:grpSpPr>
        <a:xfrm>
          <a:off x="0" y="0"/>
          <a:ext cx="0" cy="0"/>
          <a:chOff x="0" y="0"/>
          <a:chExt cx="0" cy="0"/>
        </a:xfrm>
      </p:grpSpPr>
      <p:sp>
        <p:nvSpPr>
          <p:cNvPr id="69" name="Google Shape;69;g2c494a0d83f_0_79:notes">
            <a:extLst>
              <a:ext uri="{FF2B5EF4-FFF2-40B4-BE49-F238E27FC236}">
                <a16:creationId xmlns:a16="http://schemas.microsoft.com/office/drawing/2014/main" id="{37129351-5605-9064-6192-47F44F69133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494a0d83f_0_79:notes">
            <a:extLst>
              <a:ext uri="{FF2B5EF4-FFF2-40B4-BE49-F238E27FC236}">
                <a16:creationId xmlns:a16="http://schemas.microsoft.com/office/drawing/2014/main" id="{2EF6937D-4994-AD74-BDDE-308176CE1DB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11864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485875" y="264475"/>
            <a:ext cx="8183700" cy="1473600"/>
          </a:xfrm>
          <a:prstGeom prst="rect">
            <a:avLst/>
          </a:prstGeom>
        </p:spPr>
        <p:txBody>
          <a:bodyPr spcFirstLastPara="1" wrap="square" lIns="91425" tIns="91425" rIns="91425" bIns="91425" anchor="b"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2" name="Google Shape;12;p2"/>
          <p:cNvSpPr txBox="1">
            <a:spLocks noGrp="1"/>
          </p:cNvSpPr>
          <p:nvPr>
            <p:ph type="subTitle" idx="1"/>
          </p:nvPr>
        </p:nvSpPr>
        <p:spPr>
          <a:xfrm>
            <a:off x="485875" y="1738075"/>
            <a:ext cx="8183700" cy="861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2400"/>
              <a:buNone/>
              <a:defRPr sz="2400"/>
            </a:lvl1pPr>
            <a:lvl2pPr lvl="1">
              <a:lnSpc>
                <a:spcPct val="100000"/>
              </a:lnSpc>
              <a:spcBef>
                <a:spcPts val="0"/>
              </a:spcBef>
              <a:spcAft>
                <a:spcPts val="0"/>
              </a:spcAft>
              <a:buSzPts val="2400"/>
              <a:buNone/>
              <a:defRPr sz="2400"/>
            </a:lvl2pPr>
            <a:lvl3pPr lvl="2">
              <a:lnSpc>
                <a:spcPct val="100000"/>
              </a:lnSpc>
              <a:spcBef>
                <a:spcPts val="0"/>
              </a:spcBef>
              <a:spcAft>
                <a:spcPts val="0"/>
              </a:spcAft>
              <a:buSzPts val="2400"/>
              <a:buNone/>
              <a:defRPr sz="2400"/>
            </a:lvl3pPr>
            <a:lvl4pPr lvl="3">
              <a:lnSpc>
                <a:spcPct val="100000"/>
              </a:lnSpc>
              <a:spcBef>
                <a:spcPts val="0"/>
              </a:spcBef>
              <a:spcAft>
                <a:spcPts val="0"/>
              </a:spcAft>
              <a:buSzPts val="2400"/>
              <a:buNone/>
              <a:defRPr sz="2400"/>
            </a:lvl4pPr>
            <a:lvl5pPr lvl="4">
              <a:lnSpc>
                <a:spcPct val="100000"/>
              </a:lnSpc>
              <a:spcBef>
                <a:spcPts val="0"/>
              </a:spcBef>
              <a:spcAft>
                <a:spcPts val="0"/>
              </a:spcAft>
              <a:buSzPts val="2400"/>
              <a:buNone/>
              <a:defRPr sz="2400"/>
            </a:lvl5pPr>
            <a:lvl6pPr lvl="5">
              <a:lnSpc>
                <a:spcPct val="100000"/>
              </a:lnSpc>
              <a:spcBef>
                <a:spcPts val="0"/>
              </a:spcBef>
              <a:spcAft>
                <a:spcPts val="0"/>
              </a:spcAft>
              <a:buSzPts val="2400"/>
              <a:buNone/>
              <a:defRPr sz="2400"/>
            </a:lvl6pPr>
            <a:lvl7pPr lvl="6">
              <a:lnSpc>
                <a:spcPct val="100000"/>
              </a:lnSpc>
              <a:spcBef>
                <a:spcPts val="0"/>
              </a:spcBef>
              <a:spcAft>
                <a:spcPts val="0"/>
              </a:spcAft>
              <a:buSzPts val="2400"/>
              <a:buNone/>
              <a:defRPr sz="2400"/>
            </a:lvl7pPr>
            <a:lvl8pPr lvl="7">
              <a:lnSpc>
                <a:spcPct val="100000"/>
              </a:lnSpc>
              <a:spcBef>
                <a:spcPts val="0"/>
              </a:spcBef>
              <a:spcAft>
                <a:spcPts val="0"/>
              </a:spcAft>
              <a:buSzPts val="2400"/>
              <a:buNone/>
              <a:defRPr sz="2400"/>
            </a:lvl8pPr>
            <a:lvl9pPr lvl="8">
              <a:lnSpc>
                <a:spcPct val="100000"/>
              </a:lnSpc>
              <a:spcBef>
                <a:spcPts val="0"/>
              </a:spcBef>
              <a:spcAft>
                <a:spcPts val="0"/>
              </a:spcAft>
              <a:buSzPts val="2400"/>
              <a:buNone/>
              <a:defRPr sz="2400"/>
            </a:lvl9pPr>
          </a:lstStyle>
          <a:p>
            <a:endParaRPr/>
          </a:p>
        </p:txBody>
      </p:sp>
      <p:sp>
        <p:nvSpPr>
          <p:cNvPr id="13" name="Google Shape;13;p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
        <p:nvSpPr>
          <p:cNvPr id="53" name="Google Shape;53;p1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0" name="Google Shape;20;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1" name="Google Shape;21;p4"/>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4" name="Google Shape;24;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6" name="Google Shape;26;p5"/>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311700" y="445025"/>
            <a:ext cx="8520600" cy="623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9" name="Google Shape;29;p6"/>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2" name="Google Shape;32;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3" name="Google Shape;33;p7"/>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2"/>
        </a:solidFill>
        <a:effectLst/>
      </p:bgPr>
    </p:bg>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490250" y="526350"/>
            <a:ext cx="56040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6" name="Google Shape;36;p8"/>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7"/>
        <p:cNvGrpSpPr/>
        <p:nvPr/>
      </p:nvGrpSpPr>
      <p:grpSpPr>
        <a:xfrm>
          <a:off x="0" y="0"/>
          <a:ext cx="0" cy="0"/>
          <a:chOff x="0" y="0"/>
          <a:chExt cx="0" cy="0"/>
        </a:xfrm>
      </p:grpSpPr>
      <p:sp>
        <p:nvSpPr>
          <p:cNvPr id="38" name="Google Shape;38;p9"/>
          <p:cNvSpPr/>
          <p:nvPr/>
        </p:nvSpPr>
        <p:spPr>
          <a:xfrm>
            <a:off x="4636800" y="80700"/>
            <a:ext cx="4426500" cy="49821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9" name="Google Shape;39;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0" name="Google Shape;40;p9"/>
          <p:cNvSpPr txBox="1">
            <a:spLocks noGrp="1"/>
          </p:cNvSpPr>
          <p:nvPr>
            <p:ph type="title"/>
          </p:nvPr>
        </p:nvSpPr>
        <p:spPr>
          <a:xfrm>
            <a:off x="265500" y="1181700"/>
            <a:ext cx="4045200" cy="15336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1" name="Google Shape;41;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2" name="Google Shape;42;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3" name="Google Shape;43;p9"/>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4"/>
        <p:cNvGrpSpPr/>
        <p:nvPr/>
      </p:nvGrpSpPr>
      <p:grpSpPr>
        <a:xfrm>
          <a:off x="0" y="0"/>
          <a:ext cx="0" cy="0"/>
          <a:chOff x="0" y="0"/>
          <a:chExt cx="0" cy="0"/>
        </a:xfrm>
      </p:grpSpPr>
      <p:sp>
        <p:nvSpPr>
          <p:cNvPr id="45" name="Google Shape;45;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2100"/>
              <a:buNone/>
              <a:defRPr sz="2100"/>
            </a:lvl1pPr>
          </a:lstStyle>
          <a:p>
            <a:endParaRPr/>
          </a:p>
        </p:txBody>
      </p:sp>
      <p:sp>
        <p:nvSpPr>
          <p:cNvPr id="46" name="Google Shape;46;p10"/>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7"/>
        <p:cNvGrpSpPr/>
        <p:nvPr/>
      </p:nvGrpSpPr>
      <p:grpSpPr>
        <a:xfrm>
          <a:off x="0" y="0"/>
          <a:ext cx="0" cy="0"/>
          <a:chOff x="0" y="0"/>
          <a:chExt cx="0" cy="0"/>
        </a:xfrm>
      </p:grpSpPr>
      <p:sp>
        <p:nvSpPr>
          <p:cNvPr id="48" name="Google Shape;48;p11"/>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11"/>
          <p:cNvSpPr txBox="1">
            <a:spLocks noGrp="1"/>
          </p:cNvSpPr>
          <p:nvPr>
            <p:ph type="title" hasCustomPrompt="1"/>
          </p:nvPr>
        </p:nvSpPr>
        <p:spPr>
          <a:xfrm>
            <a:off x="311700" y="743001"/>
            <a:ext cx="8520600" cy="200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Font typeface="Source Sans Pro"/>
              <a:buNone/>
              <a:defRPr sz="12000">
                <a:latin typeface="Source Sans Pro"/>
                <a:ea typeface="Source Sans Pro"/>
                <a:cs typeface="Source Sans Pro"/>
                <a:sym typeface="Source Sans Pro"/>
              </a:defRPr>
            </a:lvl1pPr>
            <a:lvl2pPr lvl="1" algn="ctr">
              <a:spcBef>
                <a:spcPts val="0"/>
              </a:spcBef>
              <a:spcAft>
                <a:spcPts val="0"/>
              </a:spcAft>
              <a:buSzPts val="12000"/>
              <a:buFont typeface="Source Sans Pro"/>
              <a:buNone/>
              <a:defRPr sz="12000">
                <a:latin typeface="Source Sans Pro"/>
                <a:ea typeface="Source Sans Pro"/>
                <a:cs typeface="Source Sans Pro"/>
                <a:sym typeface="Source Sans Pro"/>
              </a:defRPr>
            </a:lvl2pPr>
            <a:lvl3pPr lvl="2" algn="ctr">
              <a:spcBef>
                <a:spcPts val="0"/>
              </a:spcBef>
              <a:spcAft>
                <a:spcPts val="0"/>
              </a:spcAft>
              <a:buSzPts val="12000"/>
              <a:buFont typeface="Source Sans Pro"/>
              <a:buNone/>
              <a:defRPr sz="12000">
                <a:latin typeface="Source Sans Pro"/>
                <a:ea typeface="Source Sans Pro"/>
                <a:cs typeface="Source Sans Pro"/>
                <a:sym typeface="Source Sans Pro"/>
              </a:defRPr>
            </a:lvl3pPr>
            <a:lvl4pPr lvl="3" algn="ctr">
              <a:spcBef>
                <a:spcPts val="0"/>
              </a:spcBef>
              <a:spcAft>
                <a:spcPts val="0"/>
              </a:spcAft>
              <a:buSzPts val="12000"/>
              <a:buFont typeface="Source Sans Pro"/>
              <a:buNone/>
              <a:defRPr sz="12000">
                <a:latin typeface="Source Sans Pro"/>
                <a:ea typeface="Source Sans Pro"/>
                <a:cs typeface="Source Sans Pro"/>
                <a:sym typeface="Source Sans Pro"/>
              </a:defRPr>
            </a:lvl4pPr>
            <a:lvl5pPr lvl="4" algn="ctr">
              <a:spcBef>
                <a:spcPts val="0"/>
              </a:spcBef>
              <a:spcAft>
                <a:spcPts val="0"/>
              </a:spcAft>
              <a:buSzPts val="12000"/>
              <a:buFont typeface="Source Sans Pro"/>
              <a:buNone/>
              <a:defRPr sz="12000">
                <a:latin typeface="Source Sans Pro"/>
                <a:ea typeface="Source Sans Pro"/>
                <a:cs typeface="Source Sans Pro"/>
                <a:sym typeface="Source Sans Pro"/>
              </a:defRPr>
            </a:lvl5pPr>
            <a:lvl6pPr lvl="5" algn="ctr">
              <a:spcBef>
                <a:spcPts val="0"/>
              </a:spcBef>
              <a:spcAft>
                <a:spcPts val="0"/>
              </a:spcAft>
              <a:buSzPts val="12000"/>
              <a:buFont typeface="Source Sans Pro"/>
              <a:buNone/>
              <a:defRPr sz="12000">
                <a:latin typeface="Source Sans Pro"/>
                <a:ea typeface="Source Sans Pro"/>
                <a:cs typeface="Source Sans Pro"/>
                <a:sym typeface="Source Sans Pro"/>
              </a:defRPr>
            </a:lvl6pPr>
            <a:lvl7pPr lvl="6" algn="ctr">
              <a:spcBef>
                <a:spcPts val="0"/>
              </a:spcBef>
              <a:spcAft>
                <a:spcPts val="0"/>
              </a:spcAft>
              <a:buSzPts val="12000"/>
              <a:buFont typeface="Source Sans Pro"/>
              <a:buNone/>
              <a:defRPr sz="12000">
                <a:latin typeface="Source Sans Pro"/>
                <a:ea typeface="Source Sans Pro"/>
                <a:cs typeface="Source Sans Pro"/>
                <a:sym typeface="Source Sans Pro"/>
              </a:defRPr>
            </a:lvl7pPr>
            <a:lvl8pPr lvl="7" algn="ctr">
              <a:spcBef>
                <a:spcPts val="0"/>
              </a:spcBef>
              <a:spcAft>
                <a:spcPts val="0"/>
              </a:spcAft>
              <a:buSzPts val="12000"/>
              <a:buFont typeface="Source Sans Pro"/>
              <a:buNone/>
              <a:defRPr sz="12000">
                <a:latin typeface="Source Sans Pro"/>
                <a:ea typeface="Source Sans Pro"/>
                <a:cs typeface="Source Sans Pro"/>
                <a:sym typeface="Source Sans Pro"/>
              </a:defRPr>
            </a:lvl8pPr>
            <a:lvl9pPr lvl="8" algn="ctr">
              <a:spcBef>
                <a:spcPts val="0"/>
              </a:spcBef>
              <a:spcAft>
                <a:spcPts val="0"/>
              </a:spcAft>
              <a:buSzPts val="12000"/>
              <a:buFont typeface="Source Sans Pro"/>
              <a:buNone/>
              <a:defRPr sz="12000">
                <a:latin typeface="Source Sans Pro"/>
                <a:ea typeface="Source Sans Pro"/>
                <a:cs typeface="Source Sans Pro"/>
                <a:sym typeface="Source Sans Pro"/>
              </a:defRPr>
            </a:lvl9pPr>
          </a:lstStyle>
          <a:p>
            <a:r>
              <a:t>xx%</a:t>
            </a:r>
          </a:p>
        </p:txBody>
      </p:sp>
      <p:sp>
        <p:nvSpPr>
          <p:cNvPr id="50" name="Google Shape;50;p11"/>
          <p:cNvSpPr txBox="1">
            <a:spLocks noGrp="1"/>
          </p:cNvSpPr>
          <p:nvPr>
            <p:ph type="body" idx="1"/>
          </p:nvPr>
        </p:nvSpPr>
        <p:spPr>
          <a:xfrm>
            <a:off x="311700" y="2845182"/>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0"/>
              </a:spcBef>
              <a:spcAft>
                <a:spcPts val="0"/>
              </a:spcAft>
              <a:buClr>
                <a:schemeClr val="lt1"/>
              </a:buClr>
              <a:buSzPts val="1400"/>
              <a:buChar char="○"/>
              <a:defRPr>
                <a:solidFill>
                  <a:schemeClr val="lt1"/>
                </a:solidFill>
              </a:defRPr>
            </a:lvl2pPr>
            <a:lvl3pPr marL="1371600" lvl="2" indent="-317500" algn="ctr">
              <a:spcBef>
                <a:spcPts val="0"/>
              </a:spcBef>
              <a:spcAft>
                <a:spcPts val="0"/>
              </a:spcAft>
              <a:buClr>
                <a:schemeClr val="lt1"/>
              </a:buClr>
              <a:buSzPts val="1400"/>
              <a:buChar char="■"/>
              <a:defRPr>
                <a:solidFill>
                  <a:schemeClr val="lt1"/>
                </a:solidFill>
              </a:defRPr>
            </a:lvl3pPr>
            <a:lvl4pPr marL="1828800" lvl="3" indent="-317500" algn="ctr">
              <a:spcBef>
                <a:spcPts val="0"/>
              </a:spcBef>
              <a:spcAft>
                <a:spcPts val="0"/>
              </a:spcAft>
              <a:buClr>
                <a:schemeClr val="lt1"/>
              </a:buClr>
              <a:buSzPts val="1400"/>
              <a:buChar char="●"/>
              <a:defRPr>
                <a:solidFill>
                  <a:schemeClr val="lt1"/>
                </a:solidFill>
              </a:defRPr>
            </a:lvl4pPr>
            <a:lvl5pPr marL="2286000" lvl="4" indent="-317500" algn="ctr">
              <a:spcBef>
                <a:spcPts val="0"/>
              </a:spcBef>
              <a:spcAft>
                <a:spcPts val="0"/>
              </a:spcAft>
              <a:buClr>
                <a:schemeClr val="lt1"/>
              </a:buClr>
              <a:buSzPts val="1400"/>
              <a:buChar char="○"/>
              <a:defRPr>
                <a:solidFill>
                  <a:schemeClr val="lt1"/>
                </a:solidFill>
              </a:defRPr>
            </a:lvl5pPr>
            <a:lvl6pPr marL="2743200" lvl="5" indent="-317500" algn="ctr">
              <a:spcBef>
                <a:spcPts val="0"/>
              </a:spcBef>
              <a:spcAft>
                <a:spcPts val="0"/>
              </a:spcAft>
              <a:buClr>
                <a:schemeClr val="lt1"/>
              </a:buClr>
              <a:buSzPts val="1400"/>
              <a:buChar char="■"/>
              <a:defRPr>
                <a:solidFill>
                  <a:schemeClr val="lt1"/>
                </a:solidFill>
              </a:defRPr>
            </a:lvl6pPr>
            <a:lvl7pPr marL="3200400" lvl="6" indent="-317500" algn="ctr">
              <a:spcBef>
                <a:spcPts val="0"/>
              </a:spcBef>
              <a:spcAft>
                <a:spcPts val="0"/>
              </a:spcAft>
              <a:buClr>
                <a:schemeClr val="lt1"/>
              </a:buClr>
              <a:buSzPts val="1400"/>
              <a:buChar char="●"/>
              <a:defRPr>
                <a:solidFill>
                  <a:schemeClr val="lt1"/>
                </a:solidFill>
              </a:defRPr>
            </a:lvl7pPr>
            <a:lvl8pPr marL="3657600" lvl="7" indent="-317500" algn="ctr">
              <a:spcBef>
                <a:spcPts val="0"/>
              </a:spcBef>
              <a:spcAft>
                <a:spcPts val="0"/>
              </a:spcAft>
              <a:buClr>
                <a:schemeClr val="lt1"/>
              </a:buClr>
              <a:buSzPts val="1400"/>
              <a:buChar char="○"/>
              <a:defRPr>
                <a:solidFill>
                  <a:schemeClr val="lt1"/>
                </a:solidFill>
              </a:defRPr>
            </a:lvl8pPr>
            <a:lvl9pPr marL="4114800" lvl="8" indent="-317500" algn="ctr">
              <a:spcBef>
                <a:spcPts val="0"/>
              </a:spcBef>
              <a:spcAft>
                <a:spcPts val="0"/>
              </a:spcAft>
              <a:buClr>
                <a:schemeClr val="lt1"/>
              </a:buClr>
              <a:buSzPts val="1400"/>
              <a:buChar char="■"/>
              <a:defRPr>
                <a:solidFill>
                  <a:schemeClr val="lt1"/>
                </a:solidFill>
              </a:defRPr>
            </a:lvl9pPr>
          </a:lstStyle>
          <a:p>
            <a:endParaRPr/>
          </a:p>
        </p:txBody>
      </p:sp>
      <p:sp>
        <p:nvSpPr>
          <p:cNvPr id="51" name="Google Shape;51;p11"/>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lu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1pPr>
            <a:lvl2pPr lvl="1">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2pPr>
            <a:lvl3pPr lvl="2">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3pPr>
            <a:lvl4pPr lvl="3">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4pPr>
            <a:lvl5pPr lvl="4">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5pPr>
            <a:lvl6pPr lvl="5">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6pPr>
            <a:lvl7pPr lvl="6">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7pPr>
            <a:lvl8pPr lvl="7">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8pPr>
            <a:lvl9pPr lvl="8">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Font typeface="Source Sans Pro"/>
              <a:buChar char="●"/>
              <a:defRPr sz="1800">
                <a:solidFill>
                  <a:schemeClr val="lt2"/>
                </a:solidFill>
                <a:latin typeface="Source Sans Pro"/>
                <a:ea typeface="Source Sans Pro"/>
                <a:cs typeface="Source Sans Pro"/>
                <a:sym typeface="Source Sans Pro"/>
              </a:defRPr>
            </a:lvl1pPr>
            <a:lvl2pPr marL="914400" lvl="1"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2pPr>
            <a:lvl3pPr marL="1371600" lvl="2"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3pPr>
            <a:lvl4pPr marL="1828800" lvl="3"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4pPr>
            <a:lvl5pPr marL="2286000" lvl="4"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5pPr>
            <a:lvl6pPr marL="2743200" lvl="5"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6pPr>
            <a:lvl7pPr marL="3200400" lvl="6"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7pPr>
            <a:lvl8pPr marL="3657600" lvl="7"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8pPr>
            <a:lvl9pPr marL="4114800" lvl="8" indent="-3175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9pPr>
          </a:lstStyle>
          <a:p>
            <a:endParaRPr/>
          </a:p>
        </p:txBody>
      </p:sp>
      <p:sp>
        <p:nvSpPr>
          <p:cNvPr id="8" name="Google Shape;8;p1"/>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latin typeface="Source Sans Pro"/>
                <a:ea typeface="Source Sans Pro"/>
                <a:cs typeface="Source Sans Pro"/>
                <a:sym typeface="Source Sans Pro"/>
              </a:defRPr>
            </a:lvl1pPr>
            <a:lvl2pPr lvl="1" algn="r">
              <a:buNone/>
              <a:defRPr sz="1000">
                <a:solidFill>
                  <a:schemeClr val="lt2"/>
                </a:solidFill>
                <a:latin typeface="Source Sans Pro"/>
                <a:ea typeface="Source Sans Pro"/>
                <a:cs typeface="Source Sans Pro"/>
                <a:sym typeface="Source Sans Pro"/>
              </a:defRPr>
            </a:lvl2pPr>
            <a:lvl3pPr lvl="2" algn="r">
              <a:buNone/>
              <a:defRPr sz="1000">
                <a:solidFill>
                  <a:schemeClr val="lt2"/>
                </a:solidFill>
                <a:latin typeface="Source Sans Pro"/>
                <a:ea typeface="Source Sans Pro"/>
                <a:cs typeface="Source Sans Pro"/>
                <a:sym typeface="Source Sans Pro"/>
              </a:defRPr>
            </a:lvl3pPr>
            <a:lvl4pPr lvl="3" algn="r">
              <a:buNone/>
              <a:defRPr sz="1000">
                <a:solidFill>
                  <a:schemeClr val="lt2"/>
                </a:solidFill>
                <a:latin typeface="Source Sans Pro"/>
                <a:ea typeface="Source Sans Pro"/>
                <a:cs typeface="Source Sans Pro"/>
                <a:sym typeface="Source Sans Pro"/>
              </a:defRPr>
            </a:lvl4pPr>
            <a:lvl5pPr lvl="4" algn="r">
              <a:buNone/>
              <a:defRPr sz="1000">
                <a:solidFill>
                  <a:schemeClr val="lt2"/>
                </a:solidFill>
                <a:latin typeface="Source Sans Pro"/>
                <a:ea typeface="Source Sans Pro"/>
                <a:cs typeface="Source Sans Pro"/>
                <a:sym typeface="Source Sans Pro"/>
              </a:defRPr>
            </a:lvl5pPr>
            <a:lvl6pPr lvl="5" algn="r">
              <a:buNone/>
              <a:defRPr sz="1000">
                <a:solidFill>
                  <a:schemeClr val="lt2"/>
                </a:solidFill>
                <a:latin typeface="Source Sans Pro"/>
                <a:ea typeface="Source Sans Pro"/>
                <a:cs typeface="Source Sans Pro"/>
                <a:sym typeface="Source Sans Pro"/>
              </a:defRPr>
            </a:lvl6pPr>
            <a:lvl7pPr lvl="6" algn="r">
              <a:buNone/>
              <a:defRPr sz="1000">
                <a:solidFill>
                  <a:schemeClr val="lt2"/>
                </a:solidFill>
                <a:latin typeface="Source Sans Pro"/>
                <a:ea typeface="Source Sans Pro"/>
                <a:cs typeface="Source Sans Pro"/>
                <a:sym typeface="Source Sans Pro"/>
              </a:defRPr>
            </a:lvl7pPr>
            <a:lvl8pPr lvl="7" algn="r">
              <a:buNone/>
              <a:defRPr sz="1000">
                <a:solidFill>
                  <a:schemeClr val="lt2"/>
                </a:solidFill>
                <a:latin typeface="Source Sans Pro"/>
                <a:ea typeface="Source Sans Pro"/>
                <a:cs typeface="Source Sans Pro"/>
                <a:sym typeface="Source Sans Pro"/>
              </a:defRPr>
            </a:lvl8pPr>
            <a:lvl9pPr lvl="8" algn="r">
              <a:buNone/>
              <a:defRPr sz="1000">
                <a:solidFill>
                  <a:schemeClr val="lt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13"/>
          <p:cNvSpPr txBox="1">
            <a:spLocks noGrp="1"/>
          </p:cNvSpPr>
          <p:nvPr>
            <p:ph type="ctrTitle"/>
          </p:nvPr>
        </p:nvSpPr>
        <p:spPr>
          <a:xfrm>
            <a:off x="113400" y="146957"/>
            <a:ext cx="8917200" cy="2424793"/>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Clr>
                <a:srgbClr val="4D1434"/>
              </a:buClr>
              <a:buSzPct val="107220"/>
              <a:buFont typeface="Gill Sans"/>
              <a:buNone/>
            </a:pPr>
            <a:endParaRPr sz="3077" b="0" dirty="0">
              <a:solidFill>
                <a:srgbClr val="9F276A"/>
              </a:solidFill>
              <a:latin typeface="Gill Sans"/>
              <a:ea typeface="Gill Sans"/>
              <a:cs typeface="Gill Sans"/>
              <a:sym typeface="Gill Sans"/>
            </a:endParaRPr>
          </a:p>
          <a:p>
            <a:pPr marL="0" lvl="0" indent="0" algn="l" rtl="0">
              <a:spcBef>
                <a:spcPts val="0"/>
              </a:spcBef>
              <a:spcAft>
                <a:spcPts val="0"/>
              </a:spcAft>
              <a:buClr>
                <a:srgbClr val="4D1434"/>
              </a:buClr>
              <a:buSzPct val="94285"/>
              <a:buFont typeface="Gill Sans"/>
              <a:buNone/>
            </a:pPr>
            <a:br>
              <a:rPr lang="en" sz="4000" b="0" dirty="0">
                <a:solidFill>
                  <a:srgbClr val="4D1434"/>
                </a:solidFill>
                <a:latin typeface="Gill Sans"/>
                <a:ea typeface="Gill Sans"/>
                <a:cs typeface="Gill Sans"/>
                <a:sym typeface="Gill Sans"/>
              </a:rPr>
            </a:br>
            <a:r>
              <a:rPr lang="en" sz="4000" dirty="0">
                <a:solidFill>
                  <a:srgbClr val="4D1434"/>
                </a:solidFill>
                <a:latin typeface="Source Sans Pro"/>
                <a:ea typeface="Source Sans Pro"/>
                <a:cs typeface="Source Sans Pro"/>
                <a:sym typeface="Source Sans Pro"/>
              </a:rPr>
              <a:t>Job Uncertainty &amp; Mental Health</a:t>
            </a:r>
            <a:br>
              <a:rPr lang="en" sz="4000" dirty="0">
                <a:solidFill>
                  <a:srgbClr val="4D1434"/>
                </a:solidFill>
                <a:latin typeface="Source Sans Pro"/>
                <a:ea typeface="Source Sans Pro"/>
                <a:cs typeface="Source Sans Pro"/>
                <a:sym typeface="Source Sans Pro"/>
              </a:rPr>
            </a:br>
            <a:br>
              <a:rPr lang="en" sz="4000" dirty="0">
                <a:solidFill>
                  <a:srgbClr val="4D1434"/>
                </a:solidFill>
                <a:latin typeface="Source Sans Pro"/>
                <a:ea typeface="Source Sans Pro"/>
                <a:cs typeface="Source Sans Pro"/>
                <a:sym typeface="Source Sans Pro"/>
              </a:rPr>
            </a:br>
            <a:r>
              <a:rPr lang="en" sz="2700" b="0" i="1" dirty="0">
                <a:solidFill>
                  <a:srgbClr val="9F276A"/>
                </a:solidFill>
                <a:latin typeface="Source Sans Pro"/>
                <a:ea typeface="Source Sans Pro"/>
                <a:cs typeface="Source Sans Pro"/>
                <a:sym typeface="Source Sans Pro"/>
              </a:rPr>
              <a:t>NPF Covering Workplace Mental Health Fellowship</a:t>
            </a:r>
            <a:endParaRPr sz="2700" dirty="0">
              <a:solidFill>
                <a:srgbClr val="4D1434"/>
              </a:solidFill>
              <a:latin typeface="Source Sans Pro"/>
              <a:ea typeface="Source Sans Pro"/>
              <a:cs typeface="Source Sans Pro"/>
              <a:sym typeface="Source Sans Pro"/>
            </a:endParaRPr>
          </a:p>
        </p:txBody>
      </p:sp>
      <p:sp>
        <p:nvSpPr>
          <p:cNvPr id="59" name="Google Shape;59;p13"/>
          <p:cNvSpPr txBox="1">
            <a:spLocks noGrp="1"/>
          </p:cNvSpPr>
          <p:nvPr>
            <p:ph type="subTitle" idx="1"/>
          </p:nvPr>
        </p:nvSpPr>
        <p:spPr>
          <a:xfrm>
            <a:off x="480150" y="3886775"/>
            <a:ext cx="8183700" cy="8610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Clr>
                <a:srgbClr val="4D1434"/>
              </a:buClr>
              <a:buSzPct val="100000"/>
              <a:buFont typeface="Gill Sans"/>
              <a:buNone/>
            </a:pPr>
            <a:r>
              <a:rPr lang="en" sz="2700" b="1" dirty="0">
                <a:solidFill>
                  <a:schemeClr val="lt1"/>
                </a:solidFill>
              </a:rPr>
              <a:t>DR. JASON WANG</a:t>
            </a:r>
            <a:br>
              <a:rPr lang="en" sz="3600" dirty="0">
                <a:solidFill>
                  <a:schemeClr val="lt1"/>
                </a:solidFill>
              </a:rPr>
            </a:br>
            <a:r>
              <a:rPr lang="en" sz="2700" dirty="0">
                <a:solidFill>
                  <a:schemeClr val="lt1"/>
                </a:solidFill>
              </a:rPr>
              <a:t>May 22, 2025</a:t>
            </a:r>
            <a:endParaRPr dirty="0"/>
          </a:p>
        </p:txBody>
      </p:sp>
      <p:sp>
        <p:nvSpPr>
          <p:cNvPr id="60" name="Google Shape;60;p13"/>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8C1BB815-2450-A520-B7DD-04F2AD736878}"/>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30069F83-0E56-45E9-0053-49BA8EB31BF6}"/>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Uncertainty &amp; Mental Health</a:t>
            </a:r>
            <a:endParaRPr dirty="0"/>
          </a:p>
          <a:p>
            <a:pPr marL="0" lvl="0" indent="0" algn="l" rtl="0">
              <a:spcBef>
                <a:spcPts val="0"/>
              </a:spcBef>
              <a:spcAft>
                <a:spcPts val="0"/>
              </a:spcAft>
              <a:buNone/>
            </a:pPr>
            <a:r>
              <a:rPr lang="en" sz="3388" b="0" dirty="0"/>
              <a:t>A Theoretical Mechanism </a:t>
            </a:r>
            <a:r>
              <a:rPr lang="en" sz="1800" b="0" dirty="0"/>
              <a:t>(Anderson et al, 2019)</a:t>
            </a:r>
            <a:endParaRPr sz="1800" b="0" dirty="0"/>
          </a:p>
        </p:txBody>
      </p:sp>
      <p:sp>
        <p:nvSpPr>
          <p:cNvPr id="73" name="Google Shape;73;p15">
            <a:extLst>
              <a:ext uri="{FF2B5EF4-FFF2-40B4-BE49-F238E27FC236}">
                <a16:creationId xmlns:a16="http://schemas.microsoft.com/office/drawing/2014/main" id="{5A522AF6-6EEE-BAF9-F84D-28D9B5E8E052}"/>
              </a:ext>
            </a:extLst>
          </p:cNvPr>
          <p:cNvSpPr txBox="1">
            <a:spLocks noGrp="1"/>
          </p:cNvSpPr>
          <p:nvPr>
            <p:ph type="subTitle" idx="1"/>
          </p:nvPr>
        </p:nvSpPr>
        <p:spPr>
          <a:xfrm>
            <a:off x="156499" y="2647950"/>
            <a:ext cx="8890200" cy="1947549"/>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dirty="0">
                <a:solidFill>
                  <a:schemeClr val="lt1"/>
                </a:solidFill>
              </a:rPr>
              <a:t>When the cost of missing a potential threat is high, it can be advantageous to treat any ambiguous stimuli as a threat (a “zero miss” strategy), causing us to assume the worse</a:t>
            </a:r>
          </a:p>
          <a:p>
            <a:pPr lvl="0" indent="-368300">
              <a:spcBef>
                <a:spcPts val="1000"/>
              </a:spcBef>
              <a:buClr>
                <a:schemeClr val="lt1"/>
              </a:buClr>
              <a:buSzPts val="2200"/>
              <a:buChar char="●"/>
            </a:pPr>
            <a:r>
              <a:rPr lang="en-US" sz="2200" dirty="0">
                <a:solidFill>
                  <a:schemeClr val="lt1"/>
                </a:solidFill>
              </a:rPr>
              <a:t>So we tend to deal with uncertain situations by fixating on mental simulations of the (-) outcomes that could happen, which is what negatively affects our mental health</a:t>
            </a:r>
            <a:endParaRPr sz="2200" dirty="0">
              <a:solidFill>
                <a:schemeClr val="lt1"/>
              </a:solidFill>
            </a:endParaRPr>
          </a:p>
        </p:txBody>
      </p:sp>
      <p:sp>
        <p:nvSpPr>
          <p:cNvPr id="74" name="Google Shape;74;p15">
            <a:extLst>
              <a:ext uri="{FF2B5EF4-FFF2-40B4-BE49-F238E27FC236}">
                <a16:creationId xmlns:a16="http://schemas.microsoft.com/office/drawing/2014/main" id="{7A2801B2-27E4-1CF4-884C-8519CC4AAE65}"/>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10</a:t>
            </a:fld>
            <a:endParaRPr/>
          </a:p>
        </p:txBody>
      </p:sp>
    </p:spTree>
    <p:extLst>
      <p:ext uri="{BB962C8B-B14F-4D97-AF65-F5344CB8AC3E}">
        <p14:creationId xmlns:p14="http://schemas.microsoft.com/office/powerpoint/2010/main" val="3305770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D1AFE807-37D7-1C85-4A4D-3856CD7F6FC7}"/>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DE9650CD-D6D9-CB8C-670D-8216AD7E31DD}"/>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Uncertainty &amp; Mental Health</a:t>
            </a:r>
            <a:endParaRPr dirty="0"/>
          </a:p>
          <a:p>
            <a:pPr marL="0" lvl="0" indent="0" algn="l" rtl="0">
              <a:spcBef>
                <a:spcPts val="0"/>
              </a:spcBef>
              <a:spcAft>
                <a:spcPts val="0"/>
              </a:spcAft>
              <a:buNone/>
            </a:pPr>
            <a:r>
              <a:rPr lang="en" sz="3388" b="0" dirty="0"/>
              <a:t>A Theoretical Mechanism </a:t>
            </a:r>
            <a:r>
              <a:rPr lang="en" sz="1800" b="0" dirty="0"/>
              <a:t>(Anderson et al, 2019)</a:t>
            </a:r>
            <a:endParaRPr sz="1800" b="0" dirty="0"/>
          </a:p>
        </p:txBody>
      </p:sp>
      <p:sp>
        <p:nvSpPr>
          <p:cNvPr id="73" name="Google Shape;73;p15">
            <a:extLst>
              <a:ext uri="{FF2B5EF4-FFF2-40B4-BE49-F238E27FC236}">
                <a16:creationId xmlns:a16="http://schemas.microsoft.com/office/drawing/2014/main" id="{668305A1-0F8C-1E77-1A60-FAC3AF5E4B05}"/>
              </a:ext>
            </a:extLst>
          </p:cNvPr>
          <p:cNvSpPr txBox="1">
            <a:spLocks noGrp="1"/>
          </p:cNvSpPr>
          <p:nvPr>
            <p:ph type="subTitle" idx="1"/>
          </p:nvPr>
        </p:nvSpPr>
        <p:spPr>
          <a:xfrm>
            <a:off x="156499" y="2647950"/>
            <a:ext cx="8890200" cy="1947549"/>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dirty="0">
                <a:solidFill>
                  <a:schemeClr val="lt1"/>
                </a:solidFill>
              </a:rPr>
              <a:t>This theory explains why the link between uncertainty and mental health is typically (more uncertainty → worse mental health), but also explains how sometimes the link can be (more uncertainty → better mental health)</a:t>
            </a:r>
          </a:p>
          <a:p>
            <a:pPr lvl="0" indent="-368300">
              <a:spcBef>
                <a:spcPts val="1000"/>
              </a:spcBef>
              <a:buClr>
                <a:schemeClr val="lt1"/>
              </a:buClr>
              <a:buSzPts val="2200"/>
              <a:buChar char="●"/>
            </a:pPr>
            <a:r>
              <a:rPr lang="en-US" sz="2200" dirty="0">
                <a:solidFill>
                  <a:schemeClr val="lt1"/>
                </a:solidFill>
              </a:rPr>
              <a:t>A theory posited in 2019 – to my knowledge, no known empirical studies have tested it! </a:t>
            </a:r>
            <a:endParaRPr sz="2200" dirty="0">
              <a:solidFill>
                <a:schemeClr val="lt1"/>
              </a:solidFill>
            </a:endParaRPr>
          </a:p>
        </p:txBody>
      </p:sp>
      <p:sp>
        <p:nvSpPr>
          <p:cNvPr id="74" name="Google Shape;74;p15">
            <a:extLst>
              <a:ext uri="{FF2B5EF4-FFF2-40B4-BE49-F238E27FC236}">
                <a16:creationId xmlns:a16="http://schemas.microsoft.com/office/drawing/2014/main" id="{9A6CAFD6-5109-36FF-25F2-1F7CE6A1A789}"/>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11</a:t>
            </a:fld>
            <a:endParaRPr/>
          </a:p>
        </p:txBody>
      </p:sp>
    </p:spTree>
    <p:extLst>
      <p:ext uri="{BB962C8B-B14F-4D97-AF65-F5344CB8AC3E}">
        <p14:creationId xmlns:p14="http://schemas.microsoft.com/office/powerpoint/2010/main" val="180087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3EFFF4EB-DE65-848B-1568-159DC465A0DA}"/>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B39B00ED-6A5D-3B4D-7460-B2E32E69F5EF}"/>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Job Insecurity / Uncertainty</a:t>
            </a:r>
            <a:endParaRPr dirty="0"/>
          </a:p>
          <a:p>
            <a:pPr marL="0" lvl="0" indent="0" algn="l" rtl="0">
              <a:spcBef>
                <a:spcPts val="0"/>
              </a:spcBef>
              <a:spcAft>
                <a:spcPts val="0"/>
              </a:spcAft>
              <a:buNone/>
            </a:pPr>
            <a:r>
              <a:rPr lang="en" sz="3388" b="0" dirty="0"/>
              <a:t>Definitions </a:t>
            </a:r>
            <a:r>
              <a:rPr lang="en" sz="1800" b="0" dirty="0"/>
              <a:t>(Sverke et al, 2002)</a:t>
            </a:r>
            <a:endParaRPr sz="1800" b="0" dirty="0"/>
          </a:p>
        </p:txBody>
      </p:sp>
      <p:sp>
        <p:nvSpPr>
          <p:cNvPr id="73" name="Google Shape;73;p15">
            <a:extLst>
              <a:ext uri="{FF2B5EF4-FFF2-40B4-BE49-F238E27FC236}">
                <a16:creationId xmlns:a16="http://schemas.microsoft.com/office/drawing/2014/main" id="{5731034D-EC7C-0AD2-C2FD-03589BCC6B5F}"/>
              </a:ext>
            </a:extLst>
          </p:cNvPr>
          <p:cNvSpPr txBox="1">
            <a:spLocks noGrp="1"/>
          </p:cNvSpPr>
          <p:nvPr>
            <p:ph type="subTitle" idx="1"/>
          </p:nvPr>
        </p:nvSpPr>
        <p:spPr>
          <a:xfrm>
            <a:off x="156499" y="2823710"/>
            <a:ext cx="8890200" cy="1947549"/>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dirty="0">
                <a:solidFill>
                  <a:schemeClr val="lt1"/>
                </a:solidFill>
              </a:rPr>
              <a:t>Expectations about continuity in a job situation (Davy et al., 1997)</a:t>
            </a:r>
          </a:p>
          <a:p>
            <a:pPr lvl="0" indent="-368300">
              <a:spcBef>
                <a:spcPts val="1000"/>
              </a:spcBef>
              <a:buClr>
                <a:schemeClr val="lt1"/>
              </a:buClr>
              <a:buSzPts val="2200"/>
              <a:buChar char="●"/>
            </a:pPr>
            <a:r>
              <a:rPr lang="en-US" sz="2200" dirty="0">
                <a:solidFill>
                  <a:schemeClr val="lt1"/>
                </a:solidFill>
              </a:rPr>
              <a:t>Concern about the future permanence of the job (van Vuuren &amp; </a:t>
            </a:r>
            <a:r>
              <a:rPr lang="en-US" sz="2200" dirty="0" err="1">
                <a:solidFill>
                  <a:schemeClr val="lt1"/>
                </a:solidFill>
              </a:rPr>
              <a:t>Klandermans</a:t>
            </a:r>
            <a:r>
              <a:rPr lang="en-US" sz="2200" dirty="0">
                <a:solidFill>
                  <a:schemeClr val="lt1"/>
                </a:solidFill>
              </a:rPr>
              <a:t>, 1990)</a:t>
            </a:r>
          </a:p>
          <a:p>
            <a:pPr indent="-368300">
              <a:spcBef>
                <a:spcPts val="1000"/>
              </a:spcBef>
              <a:buClr>
                <a:schemeClr val="lt1"/>
              </a:buClr>
              <a:buSzPts val="2200"/>
              <a:buFont typeface="Source Sans Pro"/>
              <a:buChar char="●"/>
            </a:pPr>
            <a:r>
              <a:rPr lang="en-US" sz="2200" dirty="0">
                <a:solidFill>
                  <a:schemeClr val="lt1"/>
                </a:solidFill>
              </a:rPr>
              <a:t>Perception of a potential threat to continuity in his or her current job (Heaney, et al., 1994)</a:t>
            </a:r>
          </a:p>
          <a:p>
            <a:pPr lvl="0" indent="-368300">
              <a:spcBef>
                <a:spcPts val="1000"/>
              </a:spcBef>
              <a:buClr>
                <a:schemeClr val="lt1"/>
              </a:buClr>
              <a:buSzPts val="2200"/>
              <a:buChar char="●"/>
            </a:pPr>
            <a:endParaRPr lang="en-US" sz="2200" dirty="0">
              <a:solidFill>
                <a:schemeClr val="lt1"/>
              </a:solidFill>
            </a:endParaRPr>
          </a:p>
        </p:txBody>
      </p:sp>
      <p:sp>
        <p:nvSpPr>
          <p:cNvPr id="74" name="Google Shape;74;p15">
            <a:extLst>
              <a:ext uri="{FF2B5EF4-FFF2-40B4-BE49-F238E27FC236}">
                <a16:creationId xmlns:a16="http://schemas.microsoft.com/office/drawing/2014/main" id="{AB7D6627-683B-3BB2-5BD1-B22FF99DC616}"/>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12</a:t>
            </a:fld>
            <a:endParaRPr/>
          </a:p>
        </p:txBody>
      </p:sp>
    </p:spTree>
    <p:extLst>
      <p:ext uri="{BB962C8B-B14F-4D97-AF65-F5344CB8AC3E}">
        <p14:creationId xmlns:p14="http://schemas.microsoft.com/office/powerpoint/2010/main" val="3642882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F8B23A3F-9DFA-C668-5C44-F29B1C20A26F}"/>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A6F96219-4CB9-E56F-5B55-78ECDDACF522}"/>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Conceptual Clarity </a:t>
            </a:r>
            <a:r>
              <a:rPr lang="en-US" sz="1800" b="0" dirty="0"/>
              <a:t>(Sverke et al, 2002)</a:t>
            </a:r>
          </a:p>
        </p:txBody>
      </p:sp>
      <p:sp>
        <p:nvSpPr>
          <p:cNvPr id="73" name="Google Shape;73;p15">
            <a:extLst>
              <a:ext uri="{FF2B5EF4-FFF2-40B4-BE49-F238E27FC236}">
                <a16:creationId xmlns:a16="http://schemas.microsoft.com/office/drawing/2014/main" id="{F16C833D-F32B-843E-8E37-46676BE4AF87}"/>
              </a:ext>
            </a:extLst>
          </p:cNvPr>
          <p:cNvSpPr txBox="1">
            <a:spLocks noGrp="1"/>
          </p:cNvSpPr>
          <p:nvPr>
            <p:ph type="subTitle" idx="1"/>
          </p:nvPr>
        </p:nvSpPr>
        <p:spPr>
          <a:xfrm>
            <a:off x="156499" y="2823710"/>
            <a:ext cx="8890200" cy="1947549"/>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dirty="0">
                <a:solidFill>
                  <a:schemeClr val="lt1"/>
                </a:solidFill>
              </a:rPr>
              <a:t>It is NOT the same as Job Loss (in which there is no uncertainty)</a:t>
            </a:r>
          </a:p>
          <a:p>
            <a:pPr marL="88900" lvl="0" indent="0">
              <a:buClr>
                <a:schemeClr val="lt1"/>
              </a:buClr>
              <a:buSzPts val="2200"/>
            </a:pPr>
            <a:endParaRPr lang="en-US" sz="800" dirty="0">
              <a:solidFill>
                <a:schemeClr val="lt1"/>
              </a:solidFill>
            </a:endParaRPr>
          </a:p>
          <a:p>
            <a:pPr lvl="1" indent="-368300">
              <a:buClr>
                <a:schemeClr val="lt1"/>
              </a:buClr>
              <a:buSzPts val="2200"/>
              <a:buChar char="●"/>
            </a:pPr>
            <a:r>
              <a:rPr lang="en-US" sz="2200" dirty="0">
                <a:solidFill>
                  <a:schemeClr val="lt1"/>
                </a:solidFill>
              </a:rPr>
              <a:t>Note: anticipation of a stressful event represents an equally important, or perhaps even greater, source of anxiety than the actual event (Lazarus &amp; Folkman, 1984)</a:t>
            </a:r>
          </a:p>
          <a:p>
            <a:pPr lvl="1" indent="-368300">
              <a:buClr>
                <a:schemeClr val="lt1"/>
              </a:buClr>
              <a:buSzPts val="2200"/>
              <a:buChar char="●"/>
            </a:pPr>
            <a:endParaRPr lang="en-US" sz="800" dirty="0">
              <a:solidFill>
                <a:schemeClr val="lt1"/>
              </a:solidFill>
            </a:endParaRPr>
          </a:p>
          <a:p>
            <a:pPr lvl="1" indent="-368300">
              <a:buClr>
                <a:schemeClr val="lt1"/>
              </a:buClr>
              <a:buSzPts val="2200"/>
              <a:buChar char="●"/>
            </a:pPr>
            <a:r>
              <a:rPr lang="en-US" sz="2200" dirty="0">
                <a:solidFill>
                  <a:schemeClr val="lt1"/>
                </a:solidFill>
              </a:rPr>
              <a:t>Job loss allows the deployment of coping strategies</a:t>
            </a:r>
          </a:p>
          <a:p>
            <a:pPr lvl="0" indent="-368300">
              <a:spcBef>
                <a:spcPts val="1000"/>
              </a:spcBef>
              <a:buClr>
                <a:schemeClr val="lt1"/>
              </a:buClr>
              <a:buSzPts val="2200"/>
              <a:buChar char="●"/>
            </a:pPr>
            <a:endParaRPr lang="en-US" sz="2200" dirty="0">
              <a:solidFill>
                <a:schemeClr val="lt1"/>
              </a:solidFill>
            </a:endParaRPr>
          </a:p>
        </p:txBody>
      </p:sp>
      <p:sp>
        <p:nvSpPr>
          <p:cNvPr id="74" name="Google Shape;74;p15">
            <a:extLst>
              <a:ext uri="{FF2B5EF4-FFF2-40B4-BE49-F238E27FC236}">
                <a16:creationId xmlns:a16="http://schemas.microsoft.com/office/drawing/2014/main" id="{1E5C3CDB-AF9E-1E32-E0DE-B59B59700C0B}"/>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13</a:t>
            </a:fld>
            <a:endParaRPr/>
          </a:p>
        </p:txBody>
      </p:sp>
    </p:spTree>
    <p:extLst>
      <p:ext uri="{BB962C8B-B14F-4D97-AF65-F5344CB8AC3E}">
        <p14:creationId xmlns:p14="http://schemas.microsoft.com/office/powerpoint/2010/main" val="2159497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84EDE520-311C-50D0-302B-CF618D301673}"/>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ACF9C02A-EAF8-838D-66CF-D0D591BE8E4C}"/>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Conceptual Clarity </a:t>
            </a:r>
            <a:r>
              <a:rPr lang="en-US" sz="1800" b="0" dirty="0"/>
              <a:t>(Sverke et al, 2002)</a:t>
            </a:r>
          </a:p>
        </p:txBody>
      </p:sp>
      <p:sp>
        <p:nvSpPr>
          <p:cNvPr id="73" name="Google Shape;73;p15">
            <a:extLst>
              <a:ext uri="{FF2B5EF4-FFF2-40B4-BE49-F238E27FC236}">
                <a16:creationId xmlns:a16="http://schemas.microsoft.com/office/drawing/2014/main" id="{295E4934-1A6D-9BF3-8135-765201374186}"/>
              </a:ext>
            </a:extLst>
          </p:cNvPr>
          <p:cNvSpPr txBox="1">
            <a:spLocks noGrp="1"/>
          </p:cNvSpPr>
          <p:nvPr>
            <p:ph type="subTitle" idx="1"/>
          </p:nvPr>
        </p:nvSpPr>
        <p:spPr>
          <a:xfrm>
            <a:off x="156499" y="2823710"/>
            <a:ext cx="8890200" cy="1947549"/>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dirty="0">
                <a:solidFill>
                  <a:schemeClr val="lt1"/>
                </a:solidFill>
              </a:rPr>
              <a:t>It is a subjective perception (2 employees in the same situation can experience different degrees of job insecurity)</a:t>
            </a:r>
          </a:p>
          <a:p>
            <a:pPr indent="-368300">
              <a:spcBef>
                <a:spcPts val="1000"/>
              </a:spcBef>
              <a:buClr>
                <a:schemeClr val="lt1"/>
              </a:buClr>
              <a:buSzPts val="2200"/>
              <a:buFont typeface="Source Sans Pro"/>
              <a:buChar char="●"/>
            </a:pPr>
            <a:r>
              <a:rPr lang="en-US" sz="2200" dirty="0">
                <a:solidFill>
                  <a:schemeClr val="lt1"/>
                </a:solidFill>
              </a:rPr>
              <a:t>It is characterized by fear of </a:t>
            </a:r>
            <a:r>
              <a:rPr lang="en-US" sz="2200" b="1" u="sng" dirty="0">
                <a:solidFill>
                  <a:schemeClr val="lt1"/>
                </a:solidFill>
              </a:rPr>
              <a:t>involuntary</a:t>
            </a:r>
            <a:r>
              <a:rPr lang="en-US" sz="2200" dirty="0">
                <a:solidFill>
                  <a:schemeClr val="lt1"/>
                </a:solidFill>
              </a:rPr>
              <a:t> job loss</a:t>
            </a:r>
          </a:p>
          <a:p>
            <a:pPr indent="-368300">
              <a:spcBef>
                <a:spcPts val="1000"/>
              </a:spcBef>
              <a:buClr>
                <a:schemeClr val="lt1"/>
              </a:buClr>
              <a:buSzPts val="2200"/>
              <a:buFont typeface="Source Sans Pro"/>
              <a:buChar char="●"/>
            </a:pPr>
            <a:r>
              <a:rPr lang="en-US" sz="2200" dirty="0">
                <a:solidFill>
                  <a:schemeClr val="lt1"/>
                </a:solidFill>
              </a:rPr>
              <a:t>Generally not referring to uncertainty about a feature/facet of a job (</a:t>
            </a:r>
            <a:r>
              <a:rPr lang="en-US" sz="2200" dirty="0" err="1">
                <a:solidFill>
                  <a:schemeClr val="lt1"/>
                </a:solidFill>
              </a:rPr>
              <a:t>e.g</a:t>
            </a:r>
            <a:r>
              <a:rPr lang="en-US" sz="2200" dirty="0">
                <a:solidFill>
                  <a:schemeClr val="lt1"/>
                </a:solidFill>
              </a:rPr>
              <a:t> return to office mandate)</a:t>
            </a:r>
          </a:p>
          <a:p>
            <a:pPr lvl="0" indent="-368300">
              <a:spcBef>
                <a:spcPts val="1000"/>
              </a:spcBef>
              <a:buClr>
                <a:schemeClr val="lt1"/>
              </a:buClr>
              <a:buSzPts val="2200"/>
              <a:buChar char="●"/>
            </a:pPr>
            <a:endParaRPr lang="en-US" sz="2200" dirty="0">
              <a:solidFill>
                <a:schemeClr val="lt1"/>
              </a:solidFill>
            </a:endParaRPr>
          </a:p>
        </p:txBody>
      </p:sp>
      <p:sp>
        <p:nvSpPr>
          <p:cNvPr id="74" name="Google Shape;74;p15">
            <a:extLst>
              <a:ext uri="{FF2B5EF4-FFF2-40B4-BE49-F238E27FC236}">
                <a16:creationId xmlns:a16="http://schemas.microsoft.com/office/drawing/2014/main" id="{4D4EC95E-3DFE-0301-3E65-C94D11EA802A}"/>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14</a:t>
            </a:fld>
            <a:endParaRPr/>
          </a:p>
        </p:txBody>
      </p:sp>
    </p:spTree>
    <p:extLst>
      <p:ext uri="{BB962C8B-B14F-4D97-AF65-F5344CB8AC3E}">
        <p14:creationId xmlns:p14="http://schemas.microsoft.com/office/powerpoint/2010/main" val="2142107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BFBD03BC-27EC-1285-4E10-29356F27D72C}"/>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F8801EA1-5CA1-FFE8-3475-CA3A4CEA1D49}"/>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Conceptual Clarity </a:t>
            </a:r>
            <a:r>
              <a:rPr lang="en-US" sz="1800" b="0" dirty="0"/>
              <a:t>(</a:t>
            </a:r>
            <a:r>
              <a:rPr lang="en-US" sz="1800" b="0" dirty="0" err="1"/>
              <a:t>Shoss</a:t>
            </a:r>
            <a:r>
              <a:rPr lang="en-US" sz="1800" b="0" dirty="0"/>
              <a:t>, 2017)</a:t>
            </a:r>
          </a:p>
        </p:txBody>
      </p:sp>
      <p:sp>
        <p:nvSpPr>
          <p:cNvPr id="73" name="Google Shape;73;p15">
            <a:extLst>
              <a:ext uri="{FF2B5EF4-FFF2-40B4-BE49-F238E27FC236}">
                <a16:creationId xmlns:a16="http://schemas.microsoft.com/office/drawing/2014/main" id="{7E2E5887-0E15-8A70-D84C-0135C0A60ACF}"/>
              </a:ext>
            </a:extLst>
          </p:cNvPr>
          <p:cNvSpPr txBox="1">
            <a:spLocks noGrp="1"/>
          </p:cNvSpPr>
          <p:nvPr>
            <p:ph type="subTitle" idx="1"/>
          </p:nvPr>
        </p:nvSpPr>
        <p:spPr>
          <a:xfrm>
            <a:off x="156499" y="2571750"/>
            <a:ext cx="8749376" cy="1947549"/>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dirty="0">
                <a:solidFill>
                  <a:schemeClr val="lt1"/>
                </a:solidFill>
              </a:rPr>
              <a:t>Encompasses both secure job </a:t>
            </a:r>
            <a:r>
              <a:rPr lang="en-US" sz="2200" dirty="0">
                <a:solidFill>
                  <a:schemeClr val="lt1"/>
                </a:solidFill>
                <a:sym typeface="Wingdings" panose="05000000000000000000" pitchFamily="2" charset="2"/>
              </a:rPr>
              <a:t> </a:t>
            </a:r>
            <a:r>
              <a:rPr lang="en-US" sz="2200" dirty="0">
                <a:solidFill>
                  <a:schemeClr val="lt1"/>
                </a:solidFill>
              </a:rPr>
              <a:t>insecure job, &amp; jobs that are insecure from the beginning (i.e. precarious work, jobs with selective retention processes)</a:t>
            </a:r>
          </a:p>
          <a:p>
            <a:pPr lvl="1" indent="-368300">
              <a:spcBef>
                <a:spcPts val="1000"/>
              </a:spcBef>
              <a:buClr>
                <a:schemeClr val="lt1"/>
              </a:buClr>
              <a:buSzPts val="2200"/>
              <a:buFont typeface="Source Sans Pro"/>
              <a:buChar char="●"/>
            </a:pPr>
            <a:r>
              <a:rPr lang="en-US" sz="1800" dirty="0">
                <a:solidFill>
                  <a:schemeClr val="lt1"/>
                </a:solidFill>
              </a:rPr>
              <a:t>Is the link between job uncertainty and mental health different with precarious work vs. decent work?</a:t>
            </a:r>
          </a:p>
          <a:p>
            <a:pPr lvl="1" indent="-368300">
              <a:spcBef>
                <a:spcPts val="1000"/>
              </a:spcBef>
              <a:buClr>
                <a:schemeClr val="lt1"/>
              </a:buClr>
              <a:buSzPts val="2200"/>
              <a:buFont typeface="Source Sans Pro"/>
              <a:buChar char="●"/>
            </a:pPr>
            <a:r>
              <a:rPr lang="en-US" sz="1800" dirty="0">
                <a:solidFill>
                  <a:schemeClr val="lt1"/>
                </a:solidFill>
              </a:rPr>
              <a:t>How does the perception of job uncertainty (i.e. a threat of job loss) overlap with sense of control over the situation? </a:t>
            </a:r>
          </a:p>
        </p:txBody>
      </p:sp>
      <p:sp>
        <p:nvSpPr>
          <p:cNvPr id="74" name="Google Shape;74;p15">
            <a:extLst>
              <a:ext uri="{FF2B5EF4-FFF2-40B4-BE49-F238E27FC236}">
                <a16:creationId xmlns:a16="http://schemas.microsoft.com/office/drawing/2014/main" id="{0341247A-76B7-5B84-9EB7-F294B61DB88D}"/>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15</a:t>
            </a:fld>
            <a:endParaRPr/>
          </a:p>
        </p:txBody>
      </p:sp>
    </p:spTree>
    <p:extLst>
      <p:ext uri="{BB962C8B-B14F-4D97-AF65-F5344CB8AC3E}">
        <p14:creationId xmlns:p14="http://schemas.microsoft.com/office/powerpoint/2010/main" val="3907984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1C64AA3F-2EB9-E41B-89A0-C5741608868A}"/>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ADA9206C-E2DF-2D05-6BC5-9D9783559ECC}"/>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Conceptual Outcome Categories</a:t>
            </a:r>
            <a:br>
              <a:rPr lang="en-US" sz="3388" b="0" dirty="0"/>
            </a:br>
            <a:r>
              <a:rPr lang="en-US" sz="1800" b="0" dirty="0"/>
              <a:t>(Sverke et al, 2002)</a:t>
            </a:r>
          </a:p>
        </p:txBody>
      </p:sp>
      <p:sp>
        <p:nvSpPr>
          <p:cNvPr id="74" name="Google Shape;74;p15">
            <a:extLst>
              <a:ext uri="{FF2B5EF4-FFF2-40B4-BE49-F238E27FC236}">
                <a16:creationId xmlns:a16="http://schemas.microsoft.com/office/drawing/2014/main" id="{F0E8A0A8-5E24-5C9C-D679-C9A93BA6BE8F}"/>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16</a:t>
            </a:fld>
            <a:endParaRPr/>
          </a:p>
        </p:txBody>
      </p:sp>
      <p:pic>
        <p:nvPicPr>
          <p:cNvPr id="4" name="Picture 3">
            <a:extLst>
              <a:ext uri="{FF2B5EF4-FFF2-40B4-BE49-F238E27FC236}">
                <a16:creationId xmlns:a16="http://schemas.microsoft.com/office/drawing/2014/main" id="{09E95DF8-6036-FFB2-8C04-4AD393420049}"/>
              </a:ext>
            </a:extLst>
          </p:cNvPr>
          <p:cNvPicPr>
            <a:picLocks noChangeAspect="1"/>
          </p:cNvPicPr>
          <p:nvPr/>
        </p:nvPicPr>
        <p:blipFill>
          <a:blip r:embed="rId3"/>
          <a:stretch>
            <a:fillRect/>
          </a:stretch>
        </p:blipFill>
        <p:spPr>
          <a:xfrm>
            <a:off x="1309687" y="2004136"/>
            <a:ext cx="6524625" cy="3078223"/>
          </a:xfrm>
          <a:prstGeom prst="rect">
            <a:avLst/>
          </a:prstGeom>
        </p:spPr>
      </p:pic>
    </p:spTree>
    <p:extLst>
      <p:ext uri="{BB962C8B-B14F-4D97-AF65-F5344CB8AC3E}">
        <p14:creationId xmlns:p14="http://schemas.microsoft.com/office/powerpoint/2010/main" val="432285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F37A88B2-3F82-E0B8-D54E-7DDB7969563D}"/>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0EBA21E7-A735-0094-9087-6CECACEA4CFF}"/>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Meta-Analysis Results </a:t>
            </a:r>
            <a:r>
              <a:rPr lang="en-US" sz="2700" b="0" dirty="0"/>
              <a:t>(Immediate, Individual)</a:t>
            </a:r>
            <a:br>
              <a:rPr lang="en-US" sz="2700" b="0" dirty="0"/>
            </a:br>
            <a:r>
              <a:rPr lang="en-US" sz="1800" b="0" dirty="0"/>
              <a:t>(Sverke et al, 2002; Cheng &amp; Chan, 2008; Jiang &amp; Lavaysse, 2018; </a:t>
            </a:r>
            <a:r>
              <a:rPr lang="en-US" sz="1800" b="0" dirty="0" err="1"/>
              <a:t>Lastad</a:t>
            </a:r>
            <a:r>
              <a:rPr lang="en-US" sz="1800" b="0" dirty="0"/>
              <a:t> et al, 2025)</a:t>
            </a:r>
          </a:p>
        </p:txBody>
      </p:sp>
      <p:sp>
        <p:nvSpPr>
          <p:cNvPr id="74" name="Google Shape;74;p15">
            <a:extLst>
              <a:ext uri="{FF2B5EF4-FFF2-40B4-BE49-F238E27FC236}">
                <a16:creationId xmlns:a16="http://schemas.microsoft.com/office/drawing/2014/main" id="{345A0F81-4CAB-B51E-85C0-B1BDC285ECDB}"/>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17</a:t>
            </a:fld>
            <a:endParaRPr/>
          </a:p>
        </p:txBody>
      </p:sp>
      <p:sp>
        <p:nvSpPr>
          <p:cNvPr id="2" name="Google Shape;73;p15">
            <a:extLst>
              <a:ext uri="{FF2B5EF4-FFF2-40B4-BE49-F238E27FC236}">
                <a16:creationId xmlns:a16="http://schemas.microsoft.com/office/drawing/2014/main" id="{F0AE3BD4-67E9-A583-E39D-59CD2B6A6378}"/>
              </a:ext>
            </a:extLst>
          </p:cNvPr>
          <p:cNvSpPr txBox="1">
            <a:spLocks noGrp="1"/>
          </p:cNvSpPr>
          <p:nvPr>
            <p:ph type="subTitle" idx="1"/>
          </p:nvPr>
        </p:nvSpPr>
        <p:spPr>
          <a:xfrm>
            <a:off x="156499" y="2762250"/>
            <a:ext cx="8890200" cy="2009009"/>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b="1" dirty="0">
                <a:solidFill>
                  <a:schemeClr val="lt1"/>
                </a:solidFill>
              </a:rPr>
              <a:t>Job Satisfaction </a:t>
            </a:r>
            <a:r>
              <a:rPr lang="en-US" sz="2200" dirty="0">
                <a:solidFill>
                  <a:schemeClr val="lt1"/>
                </a:solidFill>
              </a:rPr>
              <a:t>(Moderate-Strong, negative relationship)</a:t>
            </a:r>
          </a:p>
          <a:p>
            <a:pPr lvl="1" indent="-368300">
              <a:buClr>
                <a:schemeClr val="lt1"/>
              </a:buClr>
              <a:buSzPts val="2200"/>
              <a:buFont typeface="Source Sans Pro"/>
              <a:buChar char="●"/>
            </a:pPr>
            <a:r>
              <a:rPr lang="en-US" sz="2200" dirty="0">
                <a:solidFill>
                  <a:schemeClr val="lt1"/>
                </a:solidFill>
              </a:rPr>
              <a:t>Supervisor Satisfaction (Strong, negative relationship)</a:t>
            </a:r>
          </a:p>
          <a:p>
            <a:pPr lvl="1" indent="-368300">
              <a:buClr>
                <a:schemeClr val="lt1"/>
              </a:buClr>
              <a:buSzPts val="2200"/>
              <a:buFont typeface="Source Sans Pro"/>
              <a:buChar char="●"/>
            </a:pPr>
            <a:r>
              <a:rPr lang="en-US" sz="2200" dirty="0">
                <a:solidFill>
                  <a:schemeClr val="lt1"/>
                </a:solidFill>
              </a:rPr>
              <a:t>Promotion Satisfaction (Strong, negative relationship)</a:t>
            </a:r>
          </a:p>
          <a:p>
            <a:pPr indent="-368300">
              <a:spcBef>
                <a:spcPts val="1000"/>
              </a:spcBef>
              <a:buClr>
                <a:schemeClr val="lt1"/>
              </a:buClr>
              <a:buSzPts val="2200"/>
              <a:buFont typeface="Source Sans Pro"/>
              <a:buChar char="●"/>
            </a:pPr>
            <a:r>
              <a:rPr lang="en-US" sz="2200" b="1" dirty="0">
                <a:solidFill>
                  <a:schemeClr val="lt1"/>
                </a:solidFill>
              </a:rPr>
              <a:t>Job Involvement </a:t>
            </a:r>
            <a:r>
              <a:rPr lang="en-US" sz="2200" dirty="0">
                <a:solidFill>
                  <a:schemeClr val="lt1"/>
                </a:solidFill>
              </a:rPr>
              <a:t>(Weak-Moderate, negative relationship)</a:t>
            </a:r>
          </a:p>
          <a:p>
            <a:pPr indent="-368300">
              <a:spcBef>
                <a:spcPts val="1000"/>
              </a:spcBef>
              <a:buClr>
                <a:schemeClr val="lt1"/>
              </a:buClr>
              <a:buSzPts val="2200"/>
              <a:buFont typeface="Source Sans Pro"/>
              <a:buChar char="●"/>
            </a:pPr>
            <a:r>
              <a:rPr lang="en-US" sz="2200" b="1" dirty="0">
                <a:solidFill>
                  <a:schemeClr val="lt1"/>
                </a:solidFill>
              </a:rPr>
              <a:t>Knowledge Hiding </a:t>
            </a:r>
            <a:r>
              <a:rPr lang="en-US" sz="2200" dirty="0">
                <a:solidFill>
                  <a:schemeClr val="lt1"/>
                </a:solidFill>
              </a:rPr>
              <a:t>(Moderate, positive relationship)</a:t>
            </a:r>
          </a:p>
          <a:p>
            <a:pPr indent="-368300">
              <a:spcBef>
                <a:spcPts val="1000"/>
              </a:spcBef>
              <a:buClr>
                <a:schemeClr val="lt1"/>
              </a:buClr>
              <a:buSzPts val="2200"/>
              <a:buFont typeface="Source Sans Pro"/>
              <a:buChar char="●"/>
            </a:pPr>
            <a:endParaRPr lang="en-US" sz="2200" dirty="0">
              <a:solidFill>
                <a:schemeClr val="lt1"/>
              </a:solidFill>
            </a:endParaRPr>
          </a:p>
        </p:txBody>
      </p:sp>
    </p:spTree>
    <p:extLst>
      <p:ext uri="{BB962C8B-B14F-4D97-AF65-F5344CB8AC3E}">
        <p14:creationId xmlns:p14="http://schemas.microsoft.com/office/powerpoint/2010/main" val="35507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D736E83F-78E7-11D7-1CA1-CB480958051C}"/>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079F5A7A-E67C-CB46-2014-FC6468088522}"/>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Meta-Analysis Results </a:t>
            </a:r>
            <a:r>
              <a:rPr lang="en-US" sz="2700" b="0" dirty="0"/>
              <a:t>(Immediate, Organizational)</a:t>
            </a:r>
            <a:br>
              <a:rPr lang="en-US" sz="3388" b="0" dirty="0"/>
            </a:br>
            <a:r>
              <a:rPr lang="en-US" sz="1800" b="0" dirty="0"/>
              <a:t>(Sverke et al, 2002; Cheng &amp; Chan, 2008; Jiang &amp; Lavaysse, 2018; </a:t>
            </a:r>
            <a:r>
              <a:rPr lang="en-US" sz="1800" b="0" dirty="0" err="1"/>
              <a:t>Lastad</a:t>
            </a:r>
            <a:r>
              <a:rPr lang="en-US" sz="1800" b="0" dirty="0"/>
              <a:t> et al, 2025)</a:t>
            </a:r>
          </a:p>
        </p:txBody>
      </p:sp>
      <p:sp>
        <p:nvSpPr>
          <p:cNvPr id="74" name="Google Shape;74;p15">
            <a:extLst>
              <a:ext uri="{FF2B5EF4-FFF2-40B4-BE49-F238E27FC236}">
                <a16:creationId xmlns:a16="http://schemas.microsoft.com/office/drawing/2014/main" id="{0C50882A-2450-A341-EE8F-024C8E222D43}"/>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18</a:t>
            </a:fld>
            <a:endParaRPr/>
          </a:p>
        </p:txBody>
      </p:sp>
      <p:sp>
        <p:nvSpPr>
          <p:cNvPr id="2" name="Google Shape;73;p15">
            <a:extLst>
              <a:ext uri="{FF2B5EF4-FFF2-40B4-BE49-F238E27FC236}">
                <a16:creationId xmlns:a16="http://schemas.microsoft.com/office/drawing/2014/main" id="{763C354F-3961-4202-4428-36B1EB8336A6}"/>
              </a:ext>
            </a:extLst>
          </p:cNvPr>
          <p:cNvSpPr txBox="1">
            <a:spLocks noGrp="1"/>
          </p:cNvSpPr>
          <p:nvPr>
            <p:ph type="subTitle" idx="1"/>
          </p:nvPr>
        </p:nvSpPr>
        <p:spPr>
          <a:xfrm>
            <a:off x="156499" y="2981325"/>
            <a:ext cx="8890200" cy="1789934"/>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b="1" dirty="0">
                <a:solidFill>
                  <a:schemeClr val="lt1"/>
                </a:solidFill>
              </a:rPr>
              <a:t>Organizational Commitment </a:t>
            </a:r>
            <a:r>
              <a:rPr lang="en-US" sz="2200" dirty="0">
                <a:solidFill>
                  <a:schemeClr val="lt1"/>
                </a:solidFill>
              </a:rPr>
              <a:t>(Moderate, negative relationship)</a:t>
            </a:r>
          </a:p>
          <a:p>
            <a:pPr indent="-368300">
              <a:spcBef>
                <a:spcPts val="1200"/>
              </a:spcBef>
              <a:buClr>
                <a:schemeClr val="lt1"/>
              </a:buClr>
              <a:buSzPts val="2200"/>
              <a:buFont typeface="Source Sans Pro"/>
              <a:buChar char="●"/>
            </a:pPr>
            <a:r>
              <a:rPr lang="en-US" sz="2200" b="1" dirty="0">
                <a:solidFill>
                  <a:schemeClr val="lt1"/>
                </a:solidFill>
              </a:rPr>
              <a:t>Trust </a:t>
            </a:r>
            <a:r>
              <a:rPr lang="en-US" sz="2200" dirty="0">
                <a:solidFill>
                  <a:schemeClr val="lt1"/>
                </a:solidFill>
              </a:rPr>
              <a:t>(Strong, negative relationship)</a:t>
            </a:r>
          </a:p>
          <a:p>
            <a:pPr lvl="1" indent="-368300">
              <a:buClr>
                <a:schemeClr val="lt1"/>
              </a:buClr>
              <a:buSzPts val="2200"/>
              <a:buFont typeface="Source Sans Pro"/>
              <a:buChar char="●"/>
            </a:pPr>
            <a:r>
              <a:rPr lang="en-US" sz="2200" dirty="0">
                <a:solidFill>
                  <a:schemeClr val="lt1"/>
                </a:solidFill>
              </a:rPr>
              <a:t>Trust in Organization (Strong, negative relationship)</a:t>
            </a:r>
          </a:p>
          <a:p>
            <a:pPr lvl="1" indent="-368300">
              <a:buClr>
                <a:schemeClr val="lt1"/>
              </a:buClr>
              <a:buSzPts val="2200"/>
              <a:buFont typeface="Source Sans Pro"/>
              <a:buChar char="●"/>
            </a:pPr>
            <a:r>
              <a:rPr lang="en-US" sz="2200" dirty="0">
                <a:solidFill>
                  <a:schemeClr val="lt1"/>
                </a:solidFill>
              </a:rPr>
              <a:t>Trust in Management (Strong, negative relationship)</a:t>
            </a:r>
          </a:p>
          <a:p>
            <a:pPr lvl="1" indent="-368300">
              <a:buClr>
                <a:schemeClr val="lt1"/>
              </a:buClr>
              <a:buSzPts val="2200"/>
              <a:buFont typeface="Source Sans Pro"/>
              <a:buChar char="●"/>
            </a:pPr>
            <a:endParaRPr lang="en-US" sz="2200" dirty="0">
              <a:solidFill>
                <a:schemeClr val="lt1"/>
              </a:solidFill>
            </a:endParaRPr>
          </a:p>
          <a:p>
            <a:pPr indent="-368300">
              <a:spcBef>
                <a:spcPts val="1000"/>
              </a:spcBef>
              <a:buClr>
                <a:schemeClr val="lt1"/>
              </a:buClr>
              <a:buSzPts val="2200"/>
              <a:buFont typeface="Source Sans Pro"/>
              <a:buChar char="●"/>
            </a:pPr>
            <a:endParaRPr lang="en-US" sz="2200" dirty="0">
              <a:solidFill>
                <a:schemeClr val="lt1"/>
              </a:solidFill>
            </a:endParaRPr>
          </a:p>
        </p:txBody>
      </p:sp>
    </p:spTree>
    <p:extLst>
      <p:ext uri="{BB962C8B-B14F-4D97-AF65-F5344CB8AC3E}">
        <p14:creationId xmlns:p14="http://schemas.microsoft.com/office/powerpoint/2010/main" val="4090669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62F9DC88-D941-CD7B-1918-86346577EE14}"/>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C024C92C-FD9E-5566-8C8F-C9DB98BFADCF}"/>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Meta-Analysis Results </a:t>
            </a:r>
            <a:r>
              <a:rPr lang="en-US" sz="2700" b="0" dirty="0"/>
              <a:t>(Long-Term, Individual)</a:t>
            </a:r>
            <a:br>
              <a:rPr lang="en-US" sz="2700" b="0" dirty="0"/>
            </a:br>
            <a:r>
              <a:rPr lang="en-US" sz="1800" b="0" dirty="0"/>
              <a:t>(Sverke et al, 2002; Cheng &amp; Chan, 2008; Jiang &amp; Lavaysse, 2018; </a:t>
            </a:r>
            <a:r>
              <a:rPr lang="en-US" sz="1800" b="0" dirty="0" err="1"/>
              <a:t>Lastad</a:t>
            </a:r>
            <a:r>
              <a:rPr lang="en-US" sz="1800" b="0" dirty="0"/>
              <a:t> et al, 2025)</a:t>
            </a:r>
          </a:p>
        </p:txBody>
      </p:sp>
      <p:sp>
        <p:nvSpPr>
          <p:cNvPr id="74" name="Google Shape;74;p15">
            <a:extLst>
              <a:ext uri="{FF2B5EF4-FFF2-40B4-BE49-F238E27FC236}">
                <a16:creationId xmlns:a16="http://schemas.microsoft.com/office/drawing/2014/main" id="{E46F2F69-3330-271E-B433-1B08C66EE6A4}"/>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19</a:t>
            </a:fld>
            <a:endParaRPr/>
          </a:p>
        </p:txBody>
      </p:sp>
      <p:sp>
        <p:nvSpPr>
          <p:cNvPr id="2" name="Google Shape;73;p15">
            <a:extLst>
              <a:ext uri="{FF2B5EF4-FFF2-40B4-BE49-F238E27FC236}">
                <a16:creationId xmlns:a16="http://schemas.microsoft.com/office/drawing/2014/main" id="{F50FFC40-2548-795F-EEED-0DBA8FA65C1A}"/>
              </a:ext>
            </a:extLst>
          </p:cNvPr>
          <p:cNvSpPr txBox="1">
            <a:spLocks noGrp="1"/>
          </p:cNvSpPr>
          <p:nvPr>
            <p:ph type="subTitle" idx="1"/>
          </p:nvPr>
        </p:nvSpPr>
        <p:spPr>
          <a:xfrm>
            <a:off x="156499" y="2647950"/>
            <a:ext cx="8890200" cy="2123309"/>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b="1" dirty="0">
                <a:solidFill>
                  <a:schemeClr val="lt1"/>
                </a:solidFill>
              </a:rPr>
              <a:t>Physical Health </a:t>
            </a:r>
            <a:r>
              <a:rPr lang="en-US" sz="2200" dirty="0">
                <a:solidFill>
                  <a:schemeClr val="lt1"/>
                </a:solidFill>
              </a:rPr>
              <a:t>(Weak-Moderate, negative relationship)</a:t>
            </a:r>
          </a:p>
          <a:p>
            <a:pPr indent="-368300">
              <a:spcBef>
                <a:spcPts val="1000"/>
              </a:spcBef>
              <a:buClr>
                <a:schemeClr val="lt1"/>
              </a:buClr>
              <a:buSzPts val="2200"/>
              <a:buFont typeface="Source Sans Pro"/>
              <a:buChar char="●"/>
            </a:pPr>
            <a:r>
              <a:rPr lang="en-US" sz="2200" b="1" dirty="0">
                <a:solidFill>
                  <a:schemeClr val="lt1"/>
                </a:solidFill>
              </a:rPr>
              <a:t>Mental Health </a:t>
            </a:r>
            <a:r>
              <a:rPr lang="en-US" sz="2200" dirty="0">
                <a:solidFill>
                  <a:schemeClr val="lt1"/>
                </a:solidFill>
              </a:rPr>
              <a:t>(Moderate, negative relationship)</a:t>
            </a:r>
          </a:p>
          <a:p>
            <a:pPr indent="-368300">
              <a:spcBef>
                <a:spcPts val="1000"/>
              </a:spcBef>
              <a:buClr>
                <a:schemeClr val="lt1"/>
              </a:buClr>
              <a:buSzPts val="2200"/>
              <a:buFont typeface="Source Sans Pro"/>
              <a:buChar char="●"/>
            </a:pPr>
            <a:r>
              <a:rPr lang="en-US" sz="2200" b="1" dirty="0">
                <a:solidFill>
                  <a:schemeClr val="lt1"/>
                </a:solidFill>
              </a:rPr>
              <a:t>Career Satisfaction </a:t>
            </a:r>
            <a:r>
              <a:rPr lang="en-US" sz="2200" dirty="0">
                <a:solidFill>
                  <a:schemeClr val="lt1"/>
                </a:solidFill>
              </a:rPr>
              <a:t>(Strong, negative relationship)</a:t>
            </a:r>
          </a:p>
          <a:p>
            <a:pPr indent="-368300">
              <a:spcBef>
                <a:spcPts val="1000"/>
              </a:spcBef>
              <a:buClr>
                <a:schemeClr val="lt1"/>
              </a:buClr>
              <a:buSzPts val="2200"/>
              <a:buFont typeface="Source Sans Pro"/>
              <a:buChar char="●"/>
            </a:pPr>
            <a:r>
              <a:rPr lang="en-US" sz="2200" b="1" dirty="0">
                <a:solidFill>
                  <a:schemeClr val="lt1"/>
                </a:solidFill>
              </a:rPr>
              <a:t>Cynicism</a:t>
            </a:r>
            <a:r>
              <a:rPr lang="en-US" sz="2200" dirty="0">
                <a:solidFill>
                  <a:schemeClr val="lt1"/>
                </a:solidFill>
              </a:rPr>
              <a:t> (Strong, positive relationship)</a:t>
            </a:r>
          </a:p>
          <a:p>
            <a:pPr indent="-368300">
              <a:spcBef>
                <a:spcPts val="1000"/>
              </a:spcBef>
              <a:buClr>
                <a:schemeClr val="lt1"/>
              </a:buClr>
              <a:buSzPts val="2200"/>
              <a:buFont typeface="Source Sans Pro"/>
              <a:buChar char="●"/>
            </a:pPr>
            <a:r>
              <a:rPr lang="en-US" sz="2200" b="1" dirty="0">
                <a:solidFill>
                  <a:schemeClr val="lt1"/>
                </a:solidFill>
              </a:rPr>
              <a:t>Positive Affectivity </a:t>
            </a:r>
            <a:r>
              <a:rPr lang="en-US" sz="2200" dirty="0">
                <a:solidFill>
                  <a:schemeClr val="lt1"/>
                </a:solidFill>
              </a:rPr>
              <a:t>(Moderate, negative relationship)</a:t>
            </a:r>
          </a:p>
          <a:p>
            <a:pPr indent="-368300">
              <a:spcBef>
                <a:spcPts val="1000"/>
              </a:spcBef>
              <a:buClr>
                <a:schemeClr val="lt1"/>
              </a:buClr>
              <a:buSzPts val="2200"/>
              <a:buFont typeface="Source Sans Pro"/>
              <a:buChar char="●"/>
            </a:pPr>
            <a:endParaRPr lang="en-US" sz="2200" dirty="0">
              <a:solidFill>
                <a:schemeClr val="lt1"/>
              </a:solidFill>
            </a:endParaRPr>
          </a:p>
        </p:txBody>
      </p:sp>
    </p:spTree>
    <p:extLst>
      <p:ext uri="{BB962C8B-B14F-4D97-AF65-F5344CB8AC3E}">
        <p14:creationId xmlns:p14="http://schemas.microsoft.com/office/powerpoint/2010/main" val="1536024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a:extLst>
            <a:ext uri="{FF2B5EF4-FFF2-40B4-BE49-F238E27FC236}">
              <a16:creationId xmlns:a16="http://schemas.microsoft.com/office/drawing/2014/main" id="{2C7F1805-1C18-E02F-6413-F566482C7A5F}"/>
            </a:ext>
          </a:extLst>
        </p:cNvPr>
        <p:cNvGrpSpPr/>
        <p:nvPr/>
      </p:nvGrpSpPr>
      <p:grpSpPr>
        <a:xfrm>
          <a:off x="0" y="0"/>
          <a:ext cx="0" cy="0"/>
          <a:chOff x="0" y="0"/>
          <a:chExt cx="0" cy="0"/>
        </a:xfrm>
      </p:grpSpPr>
      <p:sp>
        <p:nvSpPr>
          <p:cNvPr id="65" name="Google Shape;65;p14">
            <a:extLst>
              <a:ext uri="{FF2B5EF4-FFF2-40B4-BE49-F238E27FC236}">
                <a16:creationId xmlns:a16="http://schemas.microsoft.com/office/drawing/2014/main" id="{93646429-186B-1ED2-F627-E08924E5BC8B}"/>
              </a:ext>
            </a:extLst>
          </p:cNvPr>
          <p:cNvSpPr txBox="1">
            <a:spLocks noGrp="1"/>
          </p:cNvSpPr>
          <p:nvPr>
            <p:ph type="ctrTitle"/>
          </p:nvPr>
        </p:nvSpPr>
        <p:spPr>
          <a:xfrm>
            <a:off x="485875" y="264475"/>
            <a:ext cx="8183700" cy="14736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Dr. Jason Wang</a:t>
            </a:r>
            <a:endParaRPr dirty="0"/>
          </a:p>
          <a:p>
            <a:pPr marL="0" lvl="0" indent="0" algn="l" rtl="0">
              <a:spcBef>
                <a:spcPts val="0"/>
              </a:spcBef>
              <a:spcAft>
                <a:spcPts val="0"/>
              </a:spcAft>
              <a:buNone/>
            </a:pPr>
            <a:r>
              <a:rPr lang="en" sz="3355" b="0" dirty="0"/>
              <a:t>Inflection Points Therapy</a:t>
            </a:r>
            <a:endParaRPr sz="3755" b="0" dirty="0"/>
          </a:p>
        </p:txBody>
      </p:sp>
      <p:sp>
        <p:nvSpPr>
          <p:cNvPr id="66" name="Google Shape;66;p14">
            <a:extLst>
              <a:ext uri="{FF2B5EF4-FFF2-40B4-BE49-F238E27FC236}">
                <a16:creationId xmlns:a16="http://schemas.microsoft.com/office/drawing/2014/main" id="{97293CDE-28B9-2415-0AC3-7E4DEFA1D6BB}"/>
              </a:ext>
            </a:extLst>
          </p:cNvPr>
          <p:cNvSpPr txBox="1">
            <a:spLocks noGrp="1"/>
          </p:cNvSpPr>
          <p:nvPr>
            <p:ph type="subTitle" idx="1"/>
          </p:nvPr>
        </p:nvSpPr>
        <p:spPr>
          <a:xfrm>
            <a:off x="132625" y="2828400"/>
            <a:ext cx="8890200" cy="23151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1200"/>
              </a:spcAft>
              <a:buClr>
                <a:schemeClr val="lt1"/>
              </a:buClr>
              <a:buSzPts val="2100"/>
              <a:buChar char="●"/>
            </a:pPr>
            <a:r>
              <a:rPr lang="en-US" sz="2100" b="1" dirty="0">
                <a:solidFill>
                  <a:schemeClr val="lt1"/>
                </a:solidFill>
              </a:rPr>
              <a:t>DC Private Practice Psychotherapist</a:t>
            </a:r>
            <a:endParaRPr sz="2100" b="1" dirty="0">
              <a:solidFill>
                <a:schemeClr val="lt1"/>
              </a:solidFill>
            </a:endParaRPr>
          </a:p>
          <a:p>
            <a:pPr marL="457200" lvl="0" indent="-361950" algn="l" rtl="0">
              <a:spcBef>
                <a:spcPts val="600"/>
              </a:spcBef>
              <a:spcAft>
                <a:spcPts val="0"/>
              </a:spcAft>
              <a:buClr>
                <a:schemeClr val="lt1"/>
              </a:buClr>
              <a:buSzPts val="2100"/>
              <a:buChar char="●"/>
            </a:pPr>
            <a:r>
              <a:rPr lang="en-US" sz="2100" dirty="0">
                <a:solidFill>
                  <a:schemeClr val="lt1"/>
                </a:solidFill>
              </a:rPr>
              <a:t>Specialty (</a:t>
            </a:r>
            <a:r>
              <a:rPr lang="en-US" sz="2100" i="1" dirty="0">
                <a:solidFill>
                  <a:schemeClr val="lt1"/>
                </a:solidFill>
              </a:rPr>
              <a:t>one of</a:t>
            </a:r>
            <a:r>
              <a:rPr lang="en-US" sz="2100" dirty="0">
                <a:solidFill>
                  <a:schemeClr val="lt1"/>
                </a:solidFill>
              </a:rPr>
              <a:t>): </a:t>
            </a:r>
            <a:r>
              <a:rPr lang="en-US" sz="2100" b="1" dirty="0">
                <a:solidFill>
                  <a:schemeClr val="lt1"/>
                </a:solidFill>
              </a:rPr>
              <a:t>Career-Focused Therapy</a:t>
            </a:r>
            <a:endParaRPr sz="2100" b="1" dirty="0">
              <a:solidFill>
                <a:schemeClr val="lt1"/>
              </a:solidFill>
            </a:endParaRPr>
          </a:p>
          <a:p>
            <a:pPr marL="914400" lvl="1" indent="-355600" algn="l" rtl="0">
              <a:spcBef>
                <a:spcPts val="600"/>
              </a:spcBef>
              <a:spcAft>
                <a:spcPts val="0"/>
              </a:spcAft>
              <a:buClr>
                <a:schemeClr val="lt1"/>
              </a:buClr>
              <a:buSzPts val="2000"/>
              <a:buChar char="○"/>
            </a:pPr>
            <a:r>
              <a:rPr lang="en" sz="2000" dirty="0">
                <a:solidFill>
                  <a:schemeClr val="lt1"/>
                </a:solidFill>
              </a:rPr>
              <a:t>NOT career counseling or career coaching</a:t>
            </a:r>
          </a:p>
          <a:p>
            <a:pPr lvl="1" indent="-355600">
              <a:spcBef>
                <a:spcPts val="600"/>
              </a:spcBef>
              <a:buClr>
                <a:schemeClr val="lt1"/>
              </a:buClr>
              <a:buSzPts val="2000"/>
              <a:buChar char="○"/>
            </a:pPr>
            <a:r>
              <a:rPr lang="en-US" sz="2000" dirty="0">
                <a:solidFill>
                  <a:schemeClr val="lt1"/>
                </a:solidFill>
              </a:rPr>
              <a:t>Topics include: meaning in work, work-life balance, insight into career-related emotions and thoughts, and coping with job stress</a:t>
            </a:r>
          </a:p>
          <a:p>
            <a:pPr marL="914400" lvl="1" indent="-355600" algn="l" rtl="0">
              <a:spcBef>
                <a:spcPts val="0"/>
              </a:spcBef>
              <a:spcAft>
                <a:spcPts val="0"/>
              </a:spcAft>
              <a:buClr>
                <a:schemeClr val="lt1"/>
              </a:buClr>
              <a:buSzPts val="2000"/>
              <a:buChar char="○"/>
            </a:pPr>
            <a:endParaRPr lang="en" sz="2000" dirty="0">
              <a:solidFill>
                <a:schemeClr val="lt1"/>
              </a:solidFill>
            </a:endParaRPr>
          </a:p>
        </p:txBody>
      </p:sp>
      <p:sp>
        <p:nvSpPr>
          <p:cNvPr id="67" name="Google Shape;67;p14">
            <a:extLst>
              <a:ext uri="{FF2B5EF4-FFF2-40B4-BE49-F238E27FC236}">
                <a16:creationId xmlns:a16="http://schemas.microsoft.com/office/drawing/2014/main" id="{F05A363A-15F3-47E3-B5D3-C2447092EE21}"/>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a:t>
            </a:fld>
            <a:endParaRPr/>
          </a:p>
        </p:txBody>
      </p:sp>
    </p:spTree>
    <p:extLst>
      <p:ext uri="{BB962C8B-B14F-4D97-AF65-F5344CB8AC3E}">
        <p14:creationId xmlns:p14="http://schemas.microsoft.com/office/powerpoint/2010/main" val="1520029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7BF3565E-A46A-6618-EDEE-A5AFB8E32122}"/>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0B419454-86C0-EB37-4163-B2627175D6FA}"/>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 &amp; Health</a:t>
            </a:r>
          </a:p>
          <a:p>
            <a:pPr marL="0" lvl="0" indent="0" algn="l" rtl="0">
              <a:spcBef>
                <a:spcPts val="0"/>
              </a:spcBef>
              <a:spcAft>
                <a:spcPts val="0"/>
              </a:spcAft>
              <a:buNone/>
            </a:pPr>
            <a:r>
              <a:rPr lang="en-US" sz="3388" b="0" dirty="0"/>
              <a:t>Longitudinal Studies Review (57 studies)</a:t>
            </a:r>
            <a:br>
              <a:rPr lang="en-US" sz="3388" b="0" dirty="0"/>
            </a:br>
            <a:r>
              <a:rPr lang="en-US" sz="1800" b="0" dirty="0"/>
              <a:t>(De Witte et al, 2015)</a:t>
            </a:r>
          </a:p>
        </p:txBody>
      </p:sp>
      <p:sp>
        <p:nvSpPr>
          <p:cNvPr id="74" name="Google Shape;74;p15">
            <a:extLst>
              <a:ext uri="{FF2B5EF4-FFF2-40B4-BE49-F238E27FC236}">
                <a16:creationId xmlns:a16="http://schemas.microsoft.com/office/drawing/2014/main" id="{B1F13363-CFE8-F909-5160-8069A8CD9A48}"/>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20</a:t>
            </a:fld>
            <a:endParaRPr/>
          </a:p>
        </p:txBody>
      </p:sp>
      <p:sp>
        <p:nvSpPr>
          <p:cNvPr id="4" name="Google Shape;73;p15">
            <a:extLst>
              <a:ext uri="{FF2B5EF4-FFF2-40B4-BE49-F238E27FC236}">
                <a16:creationId xmlns:a16="http://schemas.microsoft.com/office/drawing/2014/main" id="{72B99DC8-EEA2-66E1-EEB5-8D64851D2A54}"/>
              </a:ext>
            </a:extLst>
          </p:cNvPr>
          <p:cNvSpPr txBox="1">
            <a:spLocks noGrp="1"/>
          </p:cNvSpPr>
          <p:nvPr>
            <p:ph type="subTitle" idx="1"/>
          </p:nvPr>
        </p:nvSpPr>
        <p:spPr>
          <a:xfrm>
            <a:off x="156499" y="3320759"/>
            <a:ext cx="8654126" cy="1450500"/>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dirty="0">
                <a:solidFill>
                  <a:schemeClr val="lt1"/>
                </a:solidFill>
              </a:rPr>
              <a:t>“The results show strong evidence for normal causation, in which job insecurity influences both psychological well-being and somatic health over time”</a:t>
            </a:r>
          </a:p>
          <a:p>
            <a:pPr lvl="0" indent="-368300">
              <a:spcBef>
                <a:spcPts val="1000"/>
              </a:spcBef>
              <a:buClr>
                <a:schemeClr val="lt1"/>
              </a:buClr>
              <a:buSzPts val="2200"/>
              <a:buChar char="●"/>
            </a:pPr>
            <a:endParaRPr lang="en-US" sz="2200" dirty="0">
              <a:solidFill>
                <a:schemeClr val="lt1"/>
              </a:solidFill>
            </a:endParaRPr>
          </a:p>
        </p:txBody>
      </p:sp>
    </p:spTree>
    <p:extLst>
      <p:ext uri="{BB962C8B-B14F-4D97-AF65-F5344CB8AC3E}">
        <p14:creationId xmlns:p14="http://schemas.microsoft.com/office/powerpoint/2010/main" val="4124936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512904BD-9DB8-076C-01BD-F58DF6A6C0EF}"/>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A004ED86-1383-2177-1555-EEC6719E4257}"/>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 &amp; Health</a:t>
            </a:r>
          </a:p>
          <a:p>
            <a:pPr marL="0" lvl="0" indent="0" algn="l" rtl="0">
              <a:spcBef>
                <a:spcPts val="0"/>
              </a:spcBef>
              <a:spcAft>
                <a:spcPts val="0"/>
              </a:spcAft>
              <a:buNone/>
            </a:pPr>
            <a:r>
              <a:rPr lang="en-US" sz="3388" b="0" dirty="0"/>
              <a:t>Mechanism</a:t>
            </a:r>
            <a:br>
              <a:rPr lang="en-US" sz="3388" b="0" dirty="0"/>
            </a:br>
            <a:r>
              <a:rPr lang="en-US" sz="1800" b="0" dirty="0"/>
              <a:t>(Vander Elst et al, 2014)</a:t>
            </a:r>
          </a:p>
        </p:txBody>
      </p:sp>
      <p:sp>
        <p:nvSpPr>
          <p:cNvPr id="74" name="Google Shape;74;p15">
            <a:extLst>
              <a:ext uri="{FF2B5EF4-FFF2-40B4-BE49-F238E27FC236}">
                <a16:creationId xmlns:a16="http://schemas.microsoft.com/office/drawing/2014/main" id="{87767AA2-C9AE-251C-D3C9-628E290F11F9}"/>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21</a:t>
            </a:fld>
            <a:endParaRPr/>
          </a:p>
        </p:txBody>
      </p:sp>
      <p:sp>
        <p:nvSpPr>
          <p:cNvPr id="4" name="Google Shape;73;p15">
            <a:extLst>
              <a:ext uri="{FF2B5EF4-FFF2-40B4-BE49-F238E27FC236}">
                <a16:creationId xmlns:a16="http://schemas.microsoft.com/office/drawing/2014/main" id="{8E77B565-0E10-C778-7D1F-F5569D121D6D}"/>
              </a:ext>
            </a:extLst>
          </p:cNvPr>
          <p:cNvSpPr txBox="1">
            <a:spLocks noGrp="1"/>
          </p:cNvSpPr>
          <p:nvPr>
            <p:ph type="subTitle" idx="1"/>
          </p:nvPr>
        </p:nvSpPr>
        <p:spPr>
          <a:xfrm>
            <a:off x="118223" y="2591252"/>
            <a:ext cx="8654126" cy="2097507"/>
          </a:xfrm>
          <a:prstGeom prst="rect">
            <a:avLst/>
          </a:prstGeom>
        </p:spPr>
        <p:txBody>
          <a:bodyPr spcFirstLastPara="1" wrap="square" lIns="91425" tIns="91425" rIns="91425" bIns="91425" anchor="t" anchorCtr="0">
            <a:noAutofit/>
          </a:bodyPr>
          <a:lstStyle/>
          <a:p>
            <a:pPr indent="-368300">
              <a:buClr>
                <a:schemeClr val="lt1"/>
              </a:buClr>
              <a:buSzPts val="2200"/>
              <a:buFont typeface="Source Sans Pro"/>
              <a:buChar char="●"/>
            </a:pPr>
            <a:r>
              <a:rPr lang="en-US" sz="2200" dirty="0">
                <a:solidFill>
                  <a:schemeClr val="lt1"/>
                </a:solidFill>
              </a:rPr>
              <a:t>Evidence for </a:t>
            </a:r>
            <a:r>
              <a:rPr lang="en-US" sz="2200" b="1" dirty="0">
                <a:solidFill>
                  <a:schemeClr val="lt1"/>
                </a:solidFill>
              </a:rPr>
              <a:t>Psychological Contract Breach </a:t>
            </a:r>
            <a:r>
              <a:rPr lang="en-US" sz="2200" dirty="0">
                <a:solidFill>
                  <a:schemeClr val="lt1"/>
                </a:solidFill>
              </a:rPr>
              <a:t>(employees’ expectations regarding a fair exchange between loyalty and effort by the employee, and job security and rewards by the employer)</a:t>
            </a:r>
            <a:r>
              <a:rPr lang="en-US" sz="2200" b="1" dirty="0">
                <a:solidFill>
                  <a:schemeClr val="lt1"/>
                </a:solidFill>
              </a:rPr>
              <a:t> </a:t>
            </a:r>
            <a:r>
              <a:rPr lang="en-US" sz="2200" dirty="0">
                <a:solidFill>
                  <a:schemeClr val="lt1"/>
                </a:solidFill>
              </a:rPr>
              <a:t>as the explanatory mechanism </a:t>
            </a:r>
          </a:p>
          <a:p>
            <a:pPr lvl="1" indent="-368300">
              <a:buClr>
                <a:schemeClr val="lt1"/>
              </a:buClr>
              <a:buSzPts val="2200"/>
              <a:buFont typeface="Source Sans Pro"/>
              <a:buChar char="●"/>
            </a:pPr>
            <a:r>
              <a:rPr lang="en-US" sz="2200" dirty="0">
                <a:solidFill>
                  <a:schemeClr val="lt1"/>
                </a:solidFill>
              </a:rPr>
              <a:t>Job insecurity may imply a violation of the employer’s obligations </a:t>
            </a:r>
            <a:r>
              <a:rPr lang="en-US" sz="2200" dirty="0">
                <a:solidFill>
                  <a:schemeClr val="lt1"/>
                </a:solidFill>
                <a:sym typeface="Wingdings" panose="05000000000000000000" pitchFamily="2" charset="2"/>
              </a:rPr>
              <a:t> </a:t>
            </a:r>
            <a:r>
              <a:rPr lang="en-US" sz="2200" dirty="0">
                <a:solidFill>
                  <a:schemeClr val="lt1"/>
                </a:solidFill>
              </a:rPr>
              <a:t>perception of a unidirectional breach of the psychological contract</a:t>
            </a:r>
          </a:p>
          <a:p>
            <a:pPr lvl="0" indent="-368300">
              <a:spcBef>
                <a:spcPts val="1000"/>
              </a:spcBef>
              <a:buClr>
                <a:schemeClr val="lt1"/>
              </a:buClr>
              <a:buSzPts val="2200"/>
              <a:buChar char="●"/>
            </a:pPr>
            <a:endParaRPr lang="en-US" sz="2200" dirty="0">
              <a:solidFill>
                <a:schemeClr val="lt1"/>
              </a:solidFill>
            </a:endParaRPr>
          </a:p>
        </p:txBody>
      </p:sp>
    </p:spTree>
    <p:extLst>
      <p:ext uri="{BB962C8B-B14F-4D97-AF65-F5344CB8AC3E}">
        <p14:creationId xmlns:p14="http://schemas.microsoft.com/office/powerpoint/2010/main" val="975560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3D879BE5-EB23-8EFB-4DF9-37E57016CAEC}"/>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C1B5DA8D-BA9A-88C6-31C6-4F81096A83C3}"/>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Meta-Analysis Results </a:t>
            </a:r>
            <a:r>
              <a:rPr lang="en-US" sz="2700" b="0" dirty="0"/>
              <a:t>(Long-Term, Organizational)</a:t>
            </a:r>
            <a:br>
              <a:rPr lang="en-US" sz="2700" b="0" dirty="0"/>
            </a:br>
            <a:r>
              <a:rPr lang="en-US" sz="1800" b="0" dirty="0"/>
              <a:t>(Sverke et al, 2002; Cheng &amp; Chan, 2008; Jiang &amp; Lavaysse, 2018; </a:t>
            </a:r>
            <a:r>
              <a:rPr lang="en-US" sz="1800" b="0" dirty="0" err="1"/>
              <a:t>Lastad</a:t>
            </a:r>
            <a:r>
              <a:rPr lang="en-US" sz="1800" b="0" dirty="0"/>
              <a:t> et al, 2025)</a:t>
            </a:r>
          </a:p>
        </p:txBody>
      </p:sp>
      <p:sp>
        <p:nvSpPr>
          <p:cNvPr id="74" name="Google Shape;74;p15">
            <a:extLst>
              <a:ext uri="{FF2B5EF4-FFF2-40B4-BE49-F238E27FC236}">
                <a16:creationId xmlns:a16="http://schemas.microsoft.com/office/drawing/2014/main" id="{E066E353-A83F-CFF0-B984-CDE790216581}"/>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22</a:t>
            </a:fld>
            <a:endParaRPr/>
          </a:p>
        </p:txBody>
      </p:sp>
      <p:sp>
        <p:nvSpPr>
          <p:cNvPr id="2" name="Google Shape;73;p15">
            <a:extLst>
              <a:ext uri="{FF2B5EF4-FFF2-40B4-BE49-F238E27FC236}">
                <a16:creationId xmlns:a16="http://schemas.microsoft.com/office/drawing/2014/main" id="{4033FE49-E65B-0432-D006-19CB8E11F9BA}"/>
              </a:ext>
            </a:extLst>
          </p:cNvPr>
          <p:cNvSpPr txBox="1">
            <a:spLocks noGrp="1"/>
          </p:cNvSpPr>
          <p:nvPr>
            <p:ph type="subTitle" idx="1"/>
          </p:nvPr>
        </p:nvSpPr>
        <p:spPr>
          <a:xfrm>
            <a:off x="156499" y="3057525"/>
            <a:ext cx="8890200" cy="1713734"/>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b="1" dirty="0">
                <a:solidFill>
                  <a:schemeClr val="lt1"/>
                </a:solidFill>
              </a:rPr>
              <a:t>Performance </a:t>
            </a:r>
            <a:r>
              <a:rPr lang="en-US" sz="2200" dirty="0">
                <a:solidFill>
                  <a:schemeClr val="lt1"/>
                </a:solidFill>
              </a:rPr>
              <a:t>(Weak-Moderate, negative relationship; No sig rel.)</a:t>
            </a:r>
          </a:p>
          <a:p>
            <a:pPr indent="-368300">
              <a:spcBef>
                <a:spcPts val="1000"/>
              </a:spcBef>
              <a:buClr>
                <a:schemeClr val="lt1"/>
              </a:buClr>
              <a:buSzPts val="2200"/>
              <a:buFont typeface="Source Sans Pro"/>
              <a:buChar char="●"/>
            </a:pPr>
            <a:r>
              <a:rPr lang="en-US" sz="2200" b="1" dirty="0">
                <a:solidFill>
                  <a:schemeClr val="lt1"/>
                </a:solidFill>
              </a:rPr>
              <a:t>Turnover Intention </a:t>
            </a:r>
            <a:r>
              <a:rPr lang="en-US" sz="2200" dirty="0">
                <a:solidFill>
                  <a:schemeClr val="lt1"/>
                </a:solidFill>
              </a:rPr>
              <a:t>(Moderate, negative relationship)</a:t>
            </a:r>
          </a:p>
          <a:p>
            <a:pPr indent="-368300">
              <a:spcBef>
                <a:spcPts val="1000"/>
              </a:spcBef>
              <a:buClr>
                <a:schemeClr val="lt1"/>
              </a:buClr>
              <a:buSzPts val="2200"/>
              <a:buFont typeface="Source Sans Pro"/>
              <a:buChar char="●"/>
            </a:pPr>
            <a:r>
              <a:rPr lang="en-US" sz="2200" b="1" dirty="0">
                <a:solidFill>
                  <a:schemeClr val="lt1"/>
                </a:solidFill>
              </a:rPr>
              <a:t>Distributive Justice </a:t>
            </a:r>
            <a:r>
              <a:rPr lang="en-US" sz="2200" dirty="0">
                <a:solidFill>
                  <a:schemeClr val="lt1"/>
                </a:solidFill>
              </a:rPr>
              <a:t>(Strong, negative relationship)</a:t>
            </a:r>
          </a:p>
          <a:p>
            <a:pPr indent="-368300">
              <a:spcBef>
                <a:spcPts val="1000"/>
              </a:spcBef>
              <a:buClr>
                <a:schemeClr val="lt1"/>
              </a:buClr>
              <a:buSzPts val="2200"/>
              <a:buFont typeface="Source Sans Pro"/>
              <a:buChar char="●"/>
            </a:pPr>
            <a:endParaRPr lang="en-US" sz="2200" dirty="0">
              <a:solidFill>
                <a:schemeClr val="lt1"/>
              </a:solidFill>
            </a:endParaRPr>
          </a:p>
        </p:txBody>
      </p:sp>
    </p:spTree>
    <p:extLst>
      <p:ext uri="{BB962C8B-B14F-4D97-AF65-F5344CB8AC3E}">
        <p14:creationId xmlns:p14="http://schemas.microsoft.com/office/powerpoint/2010/main" val="798781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F7F61F2E-57B2-9FB0-269C-78BAEE8E1C1A}"/>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F1C0A800-F074-1858-2A37-57C3659A8E5D}"/>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Moderators</a:t>
            </a:r>
            <a:br>
              <a:rPr lang="en-US" sz="2700" b="0" dirty="0"/>
            </a:br>
            <a:endParaRPr lang="en-US" sz="1800" b="0" dirty="0"/>
          </a:p>
        </p:txBody>
      </p:sp>
      <p:sp>
        <p:nvSpPr>
          <p:cNvPr id="74" name="Google Shape;74;p15">
            <a:extLst>
              <a:ext uri="{FF2B5EF4-FFF2-40B4-BE49-F238E27FC236}">
                <a16:creationId xmlns:a16="http://schemas.microsoft.com/office/drawing/2014/main" id="{769BE216-A988-C93A-1414-24798D62DE00}"/>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23</a:t>
            </a:fld>
            <a:endParaRPr/>
          </a:p>
        </p:txBody>
      </p:sp>
      <p:sp>
        <p:nvSpPr>
          <p:cNvPr id="2" name="Google Shape;73;p15">
            <a:extLst>
              <a:ext uri="{FF2B5EF4-FFF2-40B4-BE49-F238E27FC236}">
                <a16:creationId xmlns:a16="http://schemas.microsoft.com/office/drawing/2014/main" id="{07E42645-ECF3-6D9E-C727-AD0DB5FFDFAC}"/>
              </a:ext>
            </a:extLst>
          </p:cNvPr>
          <p:cNvSpPr txBox="1">
            <a:spLocks noGrp="1"/>
          </p:cNvSpPr>
          <p:nvPr>
            <p:ph type="subTitle" idx="1"/>
          </p:nvPr>
        </p:nvSpPr>
        <p:spPr>
          <a:xfrm>
            <a:off x="156499" y="2883878"/>
            <a:ext cx="8890200" cy="1887382"/>
          </a:xfrm>
          <a:prstGeom prst="rect">
            <a:avLst/>
          </a:prstGeom>
        </p:spPr>
        <p:txBody>
          <a:bodyPr spcFirstLastPara="1" wrap="square" lIns="91425" tIns="91425" rIns="91425" bIns="91425" anchor="t" anchorCtr="0">
            <a:noAutofit/>
          </a:bodyPr>
          <a:lstStyle/>
          <a:p>
            <a:pPr lvl="0" indent="-368300">
              <a:spcAft>
                <a:spcPts val="1200"/>
              </a:spcAft>
              <a:buClr>
                <a:schemeClr val="lt1"/>
              </a:buClr>
              <a:buSzPts val="2200"/>
              <a:buChar char="●"/>
            </a:pPr>
            <a:r>
              <a:rPr lang="en-US" sz="2200" dirty="0">
                <a:solidFill>
                  <a:schemeClr val="lt1"/>
                </a:solidFill>
              </a:rPr>
              <a:t>What factors change the relationship between job insecurity and mental health? </a:t>
            </a:r>
          </a:p>
          <a:p>
            <a:pPr lvl="0" indent="-368300">
              <a:buClr>
                <a:schemeClr val="lt1"/>
              </a:buClr>
              <a:buSzPts val="2200"/>
              <a:buChar char="●"/>
            </a:pPr>
            <a:r>
              <a:rPr lang="en-US" sz="2200" dirty="0">
                <a:solidFill>
                  <a:schemeClr val="lt1"/>
                </a:solidFill>
              </a:rPr>
              <a:t>In other words, moderators tell us </a:t>
            </a:r>
            <a:r>
              <a:rPr lang="en-US" sz="2200" b="1" i="1" dirty="0">
                <a:solidFill>
                  <a:schemeClr val="lt1"/>
                </a:solidFill>
              </a:rPr>
              <a:t>when, for whom, or under what conditions</a:t>
            </a:r>
            <a:r>
              <a:rPr lang="en-US" sz="2200" b="1" dirty="0">
                <a:solidFill>
                  <a:schemeClr val="lt1"/>
                </a:solidFill>
              </a:rPr>
              <a:t> </a:t>
            </a:r>
            <a:r>
              <a:rPr lang="en-US" sz="2200" dirty="0">
                <a:solidFill>
                  <a:schemeClr val="lt1"/>
                </a:solidFill>
              </a:rPr>
              <a:t>the relationship between job insecurity and mental health is stronger or weaker</a:t>
            </a:r>
          </a:p>
        </p:txBody>
      </p:sp>
    </p:spTree>
    <p:extLst>
      <p:ext uri="{BB962C8B-B14F-4D97-AF65-F5344CB8AC3E}">
        <p14:creationId xmlns:p14="http://schemas.microsoft.com/office/powerpoint/2010/main" val="345566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092DC2E6-A775-D7B6-CDFC-EC5F5081BF4B}"/>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0D2F700D-721B-9D81-54C9-7958E3D231C9}"/>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Moderators (Job Insecurity &amp; Mental Health)</a:t>
            </a:r>
            <a:br>
              <a:rPr lang="en-US" sz="2700" b="0" dirty="0"/>
            </a:br>
            <a:endParaRPr lang="en-US" sz="1800" b="0" dirty="0"/>
          </a:p>
        </p:txBody>
      </p:sp>
      <p:sp>
        <p:nvSpPr>
          <p:cNvPr id="74" name="Google Shape;74;p15">
            <a:extLst>
              <a:ext uri="{FF2B5EF4-FFF2-40B4-BE49-F238E27FC236}">
                <a16:creationId xmlns:a16="http://schemas.microsoft.com/office/drawing/2014/main" id="{FDF56BA1-B73B-B07B-40F1-6B23CD02DC3B}"/>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24</a:t>
            </a:fld>
            <a:endParaRPr/>
          </a:p>
        </p:txBody>
      </p:sp>
      <p:sp>
        <p:nvSpPr>
          <p:cNvPr id="2" name="Google Shape;73;p15">
            <a:extLst>
              <a:ext uri="{FF2B5EF4-FFF2-40B4-BE49-F238E27FC236}">
                <a16:creationId xmlns:a16="http://schemas.microsoft.com/office/drawing/2014/main" id="{20A1E20E-B7A8-DF5E-8079-7E8466E37DE4}"/>
              </a:ext>
            </a:extLst>
          </p:cNvPr>
          <p:cNvSpPr txBox="1">
            <a:spLocks noGrp="1"/>
          </p:cNvSpPr>
          <p:nvPr>
            <p:ph type="subTitle" idx="1"/>
          </p:nvPr>
        </p:nvSpPr>
        <p:spPr>
          <a:xfrm>
            <a:off x="156499" y="2803491"/>
            <a:ext cx="8890200" cy="1997914"/>
          </a:xfrm>
          <a:prstGeom prst="rect">
            <a:avLst/>
          </a:prstGeom>
        </p:spPr>
        <p:txBody>
          <a:bodyPr spcFirstLastPara="1" wrap="square" lIns="91425" tIns="91425" rIns="91425" bIns="91425" anchor="t" anchorCtr="0">
            <a:noAutofit/>
          </a:bodyPr>
          <a:lstStyle/>
          <a:p>
            <a:pPr indent="-368300">
              <a:buClr>
                <a:schemeClr val="lt1"/>
              </a:buClr>
              <a:buSzPts val="2200"/>
              <a:buFont typeface="Source Sans Pro"/>
              <a:buChar char="●"/>
            </a:pPr>
            <a:r>
              <a:rPr lang="en-US" sz="2200" b="1" dirty="0">
                <a:solidFill>
                  <a:schemeClr val="lt1"/>
                </a:solidFill>
              </a:rPr>
              <a:t>Work Centrality </a:t>
            </a:r>
            <a:r>
              <a:rPr lang="en-US" sz="2200" dirty="0">
                <a:solidFill>
                  <a:schemeClr val="lt1"/>
                </a:solidFill>
              </a:rPr>
              <a:t>(Jiang &amp; Lavaysse, 2018)</a:t>
            </a:r>
          </a:p>
          <a:p>
            <a:pPr lvl="1" indent="-368300">
              <a:spcAft>
                <a:spcPts val="1200"/>
              </a:spcAft>
              <a:buClr>
                <a:schemeClr val="lt1"/>
              </a:buClr>
              <a:buSzPts val="2200"/>
              <a:buChar char="●"/>
            </a:pPr>
            <a:r>
              <a:rPr lang="en-US" sz="2200" dirty="0">
                <a:solidFill>
                  <a:schemeClr val="lt1"/>
                </a:solidFill>
              </a:rPr>
              <a:t>the importance one attaches to one’s work</a:t>
            </a:r>
          </a:p>
          <a:p>
            <a:pPr indent="-368300">
              <a:buClr>
                <a:schemeClr val="lt1"/>
              </a:buClr>
              <a:buSzPts val="2200"/>
              <a:buFont typeface="Source Sans Pro"/>
              <a:buChar char="●"/>
            </a:pPr>
            <a:r>
              <a:rPr lang="en-US" sz="2200" b="1" dirty="0">
                <a:solidFill>
                  <a:schemeClr val="lt1"/>
                </a:solidFill>
              </a:rPr>
              <a:t>Performance Based Self-Esteem </a:t>
            </a:r>
            <a:r>
              <a:rPr lang="en-US" sz="2200" dirty="0">
                <a:solidFill>
                  <a:schemeClr val="lt1"/>
                </a:solidFill>
              </a:rPr>
              <a:t>(Blom et al, 2015)</a:t>
            </a:r>
          </a:p>
          <a:p>
            <a:pPr lvl="1" indent="-368300">
              <a:spcAft>
                <a:spcPts val="1200"/>
              </a:spcAft>
              <a:buClr>
                <a:schemeClr val="lt1"/>
              </a:buClr>
              <a:buSzPts val="2200"/>
              <a:buFont typeface="Source Sans Pro"/>
              <a:buChar char="●"/>
            </a:pPr>
            <a:r>
              <a:rPr lang="en-US" sz="2200" dirty="0">
                <a:solidFill>
                  <a:schemeClr val="lt1"/>
                </a:solidFill>
              </a:rPr>
              <a:t>the tendency to demonstrate, prove, &amp; earn self-worth through achievements</a:t>
            </a:r>
          </a:p>
          <a:p>
            <a:pPr indent="-368300">
              <a:spcAft>
                <a:spcPts val="1200"/>
              </a:spcAft>
              <a:buClr>
                <a:schemeClr val="lt1"/>
              </a:buClr>
              <a:buSzPts val="2200"/>
              <a:buFont typeface="Source Sans Pro"/>
              <a:buChar char="●"/>
            </a:pPr>
            <a:endParaRPr lang="en-US" sz="2200" dirty="0">
              <a:solidFill>
                <a:schemeClr val="lt1"/>
              </a:solidFill>
            </a:endParaRPr>
          </a:p>
          <a:p>
            <a:pPr lvl="1" indent="-368300">
              <a:buClr>
                <a:schemeClr val="lt1"/>
              </a:buClr>
              <a:buSzPts val="2200"/>
              <a:buChar char="●"/>
            </a:pPr>
            <a:endParaRPr lang="en-US" sz="2200" dirty="0">
              <a:solidFill>
                <a:schemeClr val="lt1"/>
              </a:solidFill>
            </a:endParaRPr>
          </a:p>
          <a:p>
            <a:pPr lvl="0" indent="-368300">
              <a:buClr>
                <a:schemeClr val="lt1"/>
              </a:buClr>
              <a:buSzPts val="2200"/>
              <a:buChar char="●"/>
            </a:pPr>
            <a:endParaRPr lang="en-US" sz="2200" dirty="0">
              <a:solidFill>
                <a:schemeClr val="lt1"/>
              </a:solidFill>
            </a:endParaRPr>
          </a:p>
        </p:txBody>
      </p:sp>
    </p:spTree>
    <p:extLst>
      <p:ext uri="{BB962C8B-B14F-4D97-AF65-F5344CB8AC3E}">
        <p14:creationId xmlns:p14="http://schemas.microsoft.com/office/powerpoint/2010/main" val="317425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738F94FD-1743-6DA2-48E6-711812FFE260}"/>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2443772D-F05F-B130-D0A9-2B999D6AAEEE}"/>
              </a:ext>
            </a:extLst>
          </p:cNvPr>
          <p:cNvSpPr txBox="1">
            <a:spLocks noGrp="1"/>
          </p:cNvSpPr>
          <p:nvPr>
            <p:ph type="ctrTitle"/>
          </p:nvPr>
        </p:nvSpPr>
        <p:spPr>
          <a:xfrm>
            <a:off x="337157" y="1460282"/>
            <a:ext cx="2153153"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sz="3100" dirty="0"/>
              <a:t>Job Insecurity</a:t>
            </a:r>
          </a:p>
          <a:p>
            <a:pPr marL="0" lvl="0" indent="0" algn="l" rtl="0">
              <a:spcBef>
                <a:spcPts val="0"/>
              </a:spcBef>
              <a:spcAft>
                <a:spcPts val="0"/>
              </a:spcAft>
              <a:buNone/>
            </a:pPr>
            <a:r>
              <a:rPr lang="en-US" sz="2400" b="0" dirty="0"/>
              <a:t>Moderators (Job Insecurity &amp; Mental Health)</a:t>
            </a:r>
            <a:br>
              <a:rPr lang="en-US" sz="2400" b="0" dirty="0"/>
            </a:br>
            <a:endParaRPr lang="en-US" sz="2400" b="0" dirty="0"/>
          </a:p>
        </p:txBody>
      </p:sp>
      <p:sp>
        <p:nvSpPr>
          <p:cNvPr id="74" name="Google Shape;74;p15">
            <a:extLst>
              <a:ext uri="{FF2B5EF4-FFF2-40B4-BE49-F238E27FC236}">
                <a16:creationId xmlns:a16="http://schemas.microsoft.com/office/drawing/2014/main" id="{2DB32EF6-E17F-F680-1BA5-4053F3D11894}"/>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25</a:t>
            </a:fld>
            <a:endParaRPr/>
          </a:p>
        </p:txBody>
      </p:sp>
      <p:sp>
        <p:nvSpPr>
          <p:cNvPr id="2" name="Google Shape;73;p15">
            <a:extLst>
              <a:ext uri="{FF2B5EF4-FFF2-40B4-BE49-F238E27FC236}">
                <a16:creationId xmlns:a16="http://schemas.microsoft.com/office/drawing/2014/main" id="{73555C64-7D43-AC98-4D24-A1A0BE817261}"/>
              </a:ext>
            </a:extLst>
          </p:cNvPr>
          <p:cNvSpPr txBox="1">
            <a:spLocks noGrp="1"/>
          </p:cNvSpPr>
          <p:nvPr>
            <p:ph type="subTitle" idx="1"/>
          </p:nvPr>
        </p:nvSpPr>
        <p:spPr>
          <a:xfrm>
            <a:off x="-81023" y="4084140"/>
            <a:ext cx="9479666" cy="796564"/>
          </a:xfrm>
          <a:prstGeom prst="rect">
            <a:avLst/>
          </a:prstGeom>
        </p:spPr>
        <p:txBody>
          <a:bodyPr spcFirstLastPara="1" wrap="square" lIns="91425" tIns="91425" rIns="91425" bIns="91425" anchor="t" anchorCtr="0">
            <a:noAutofit/>
          </a:bodyPr>
          <a:lstStyle/>
          <a:p>
            <a:pPr indent="-368300">
              <a:buClr>
                <a:schemeClr val="lt1"/>
              </a:buClr>
              <a:buSzPts val="2200"/>
              <a:buFont typeface="Source Sans Pro"/>
              <a:buChar char="●"/>
            </a:pPr>
            <a:r>
              <a:rPr lang="en-US" sz="2200" b="1" dirty="0">
                <a:solidFill>
                  <a:schemeClr val="lt1"/>
                </a:solidFill>
              </a:rPr>
              <a:t>Perceived Control </a:t>
            </a:r>
            <a:r>
              <a:rPr lang="en-US" sz="2200" dirty="0">
                <a:solidFill>
                  <a:schemeClr val="lt1"/>
                </a:solidFill>
              </a:rPr>
              <a:t>(Glavin &amp; Schieman, 2014)</a:t>
            </a:r>
          </a:p>
          <a:p>
            <a:pPr lvl="1" indent="-368300">
              <a:spcAft>
                <a:spcPts val="1200"/>
              </a:spcAft>
              <a:buClr>
                <a:schemeClr val="lt1"/>
              </a:buClr>
              <a:buSzPts val="2200"/>
              <a:buChar char="●"/>
            </a:pPr>
            <a:r>
              <a:rPr lang="en-US" sz="2000" dirty="0">
                <a:solidFill>
                  <a:schemeClr val="lt1"/>
                </a:solidFill>
              </a:rPr>
              <a:t>Belief that events &amp; outcomes in one’s life are the result of one’s own actions</a:t>
            </a:r>
          </a:p>
          <a:p>
            <a:pPr marL="88900" indent="0">
              <a:spcAft>
                <a:spcPts val="1200"/>
              </a:spcAft>
              <a:buClr>
                <a:schemeClr val="lt1"/>
              </a:buClr>
              <a:buSzPts val="2200"/>
            </a:pPr>
            <a:endParaRPr lang="en-US" sz="2200" dirty="0">
              <a:solidFill>
                <a:schemeClr val="lt1"/>
              </a:solidFill>
            </a:endParaRPr>
          </a:p>
          <a:p>
            <a:pPr lvl="1" indent="-368300">
              <a:buClr>
                <a:schemeClr val="lt1"/>
              </a:buClr>
              <a:buSzPts val="2200"/>
              <a:buChar char="●"/>
            </a:pPr>
            <a:endParaRPr lang="en-US" sz="2200" dirty="0">
              <a:solidFill>
                <a:schemeClr val="lt1"/>
              </a:solidFill>
            </a:endParaRPr>
          </a:p>
          <a:p>
            <a:pPr lvl="0" indent="-368300">
              <a:buClr>
                <a:schemeClr val="lt1"/>
              </a:buClr>
              <a:buSzPts val="2200"/>
              <a:buChar char="●"/>
            </a:pPr>
            <a:endParaRPr lang="en-US" sz="2200" dirty="0">
              <a:solidFill>
                <a:schemeClr val="lt1"/>
              </a:solidFill>
            </a:endParaRPr>
          </a:p>
        </p:txBody>
      </p:sp>
      <p:pic>
        <p:nvPicPr>
          <p:cNvPr id="4" name="Picture 3">
            <a:extLst>
              <a:ext uri="{FF2B5EF4-FFF2-40B4-BE49-F238E27FC236}">
                <a16:creationId xmlns:a16="http://schemas.microsoft.com/office/drawing/2014/main" id="{67776CB7-4F61-B1E7-07FD-F29B9D114326}"/>
              </a:ext>
            </a:extLst>
          </p:cNvPr>
          <p:cNvPicPr>
            <a:picLocks noChangeAspect="1"/>
          </p:cNvPicPr>
          <p:nvPr/>
        </p:nvPicPr>
        <p:blipFill>
          <a:blip r:embed="rId3"/>
          <a:stretch>
            <a:fillRect/>
          </a:stretch>
        </p:blipFill>
        <p:spPr>
          <a:xfrm>
            <a:off x="2490310" y="169102"/>
            <a:ext cx="6282039" cy="3835739"/>
          </a:xfrm>
          <a:prstGeom prst="rect">
            <a:avLst/>
          </a:prstGeom>
        </p:spPr>
      </p:pic>
    </p:spTree>
    <p:extLst>
      <p:ext uri="{BB962C8B-B14F-4D97-AF65-F5344CB8AC3E}">
        <p14:creationId xmlns:p14="http://schemas.microsoft.com/office/powerpoint/2010/main" val="332043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7E92392F-5196-8300-B98B-D7D4799BDE15}"/>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9965C33D-88DC-EE99-CDE1-F1E6638635D0}"/>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Moderators (Job Insecurity &amp; Mental Health)</a:t>
            </a:r>
            <a:br>
              <a:rPr lang="en-US" sz="2700" b="0" dirty="0"/>
            </a:br>
            <a:endParaRPr lang="en-US" sz="1800" b="0" dirty="0"/>
          </a:p>
        </p:txBody>
      </p:sp>
      <p:sp>
        <p:nvSpPr>
          <p:cNvPr id="74" name="Google Shape;74;p15">
            <a:extLst>
              <a:ext uri="{FF2B5EF4-FFF2-40B4-BE49-F238E27FC236}">
                <a16:creationId xmlns:a16="http://schemas.microsoft.com/office/drawing/2014/main" id="{8B068F0C-C160-F13D-FBE8-066FC0F7E2BA}"/>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26</a:t>
            </a:fld>
            <a:endParaRPr/>
          </a:p>
        </p:txBody>
      </p:sp>
      <p:sp>
        <p:nvSpPr>
          <p:cNvPr id="2" name="Google Shape;73;p15">
            <a:extLst>
              <a:ext uri="{FF2B5EF4-FFF2-40B4-BE49-F238E27FC236}">
                <a16:creationId xmlns:a16="http://schemas.microsoft.com/office/drawing/2014/main" id="{D1CB3024-A90F-25AC-11AB-3BF909C66674}"/>
              </a:ext>
            </a:extLst>
          </p:cNvPr>
          <p:cNvSpPr txBox="1">
            <a:spLocks noGrp="1"/>
          </p:cNvSpPr>
          <p:nvPr>
            <p:ph type="subTitle" idx="1"/>
          </p:nvPr>
        </p:nvSpPr>
        <p:spPr>
          <a:xfrm>
            <a:off x="156499" y="2963119"/>
            <a:ext cx="8890200" cy="1838286"/>
          </a:xfrm>
          <a:prstGeom prst="rect">
            <a:avLst/>
          </a:prstGeom>
        </p:spPr>
        <p:txBody>
          <a:bodyPr spcFirstLastPara="1" wrap="square" lIns="91425" tIns="91425" rIns="91425" bIns="91425" anchor="t" anchorCtr="0">
            <a:noAutofit/>
          </a:bodyPr>
          <a:lstStyle/>
          <a:p>
            <a:pPr indent="-368300">
              <a:buClr>
                <a:schemeClr val="lt1"/>
              </a:buClr>
              <a:buSzPts val="2200"/>
              <a:buFont typeface="Source Sans Pro"/>
              <a:buChar char="●"/>
            </a:pPr>
            <a:r>
              <a:rPr lang="en-US" sz="2200" b="1" dirty="0">
                <a:solidFill>
                  <a:schemeClr val="lt1"/>
                </a:solidFill>
              </a:rPr>
              <a:t>Perceived Employability </a:t>
            </a:r>
            <a:r>
              <a:rPr lang="en-US" sz="2200" dirty="0">
                <a:solidFill>
                  <a:schemeClr val="lt1"/>
                </a:solidFill>
              </a:rPr>
              <a:t>(Canzio, 2024)</a:t>
            </a:r>
          </a:p>
          <a:p>
            <a:pPr lvl="1" indent="-368300">
              <a:buClr>
                <a:schemeClr val="lt1"/>
              </a:buClr>
              <a:buSzPts val="2200"/>
              <a:buChar char="●"/>
            </a:pPr>
            <a:r>
              <a:rPr lang="en-US" sz="2200" dirty="0">
                <a:solidFill>
                  <a:schemeClr val="lt1"/>
                </a:solidFill>
              </a:rPr>
              <a:t>workers’ assessment of their chances of finding a similar job</a:t>
            </a:r>
          </a:p>
          <a:p>
            <a:pPr lvl="1" indent="-368300">
              <a:buClr>
                <a:schemeClr val="lt1"/>
              </a:buClr>
              <a:buSzPts val="2200"/>
              <a:buChar char="●"/>
            </a:pPr>
            <a:r>
              <a:rPr lang="en-US" sz="2200" dirty="0">
                <a:solidFill>
                  <a:schemeClr val="lt1"/>
                </a:solidFill>
              </a:rPr>
              <a:t>Moderates relationship b/w </a:t>
            </a:r>
            <a:r>
              <a:rPr lang="en-US" sz="2200" b="1" dirty="0">
                <a:solidFill>
                  <a:schemeClr val="lt1"/>
                </a:solidFill>
              </a:rPr>
              <a:t>risk of job loss </a:t>
            </a:r>
            <a:r>
              <a:rPr lang="en-US" sz="2200" dirty="0">
                <a:solidFill>
                  <a:schemeClr val="lt1"/>
                </a:solidFill>
              </a:rPr>
              <a:t>&amp; MH</a:t>
            </a:r>
          </a:p>
          <a:p>
            <a:pPr lvl="1" indent="-368300">
              <a:buClr>
                <a:schemeClr val="lt1"/>
              </a:buClr>
              <a:buSzPts val="2200"/>
              <a:buChar char="●"/>
            </a:pPr>
            <a:r>
              <a:rPr lang="en-US" sz="2200" dirty="0">
                <a:solidFill>
                  <a:schemeClr val="lt1"/>
                </a:solidFill>
              </a:rPr>
              <a:t>Does NOT moderate relationship b/w </a:t>
            </a:r>
            <a:r>
              <a:rPr lang="en-US" sz="2200" b="1" dirty="0">
                <a:solidFill>
                  <a:schemeClr val="lt1"/>
                </a:solidFill>
              </a:rPr>
              <a:t>fear of job loss </a:t>
            </a:r>
            <a:r>
              <a:rPr lang="en-US" sz="2200" dirty="0">
                <a:solidFill>
                  <a:schemeClr val="lt1"/>
                </a:solidFill>
              </a:rPr>
              <a:t>&amp; MH</a:t>
            </a:r>
          </a:p>
          <a:p>
            <a:pPr indent="-368300">
              <a:buClr>
                <a:schemeClr val="lt1"/>
              </a:buClr>
              <a:buSzPts val="2200"/>
              <a:buFont typeface="Source Sans Pro"/>
              <a:buChar char="●"/>
            </a:pPr>
            <a:endParaRPr lang="en-US" sz="2200" dirty="0">
              <a:solidFill>
                <a:schemeClr val="lt1"/>
              </a:solidFill>
            </a:endParaRPr>
          </a:p>
          <a:p>
            <a:pPr lvl="1" indent="-368300">
              <a:buClr>
                <a:schemeClr val="lt1"/>
              </a:buClr>
              <a:buSzPts val="2200"/>
              <a:buChar char="●"/>
            </a:pPr>
            <a:endParaRPr lang="en-US" sz="2200" dirty="0">
              <a:solidFill>
                <a:schemeClr val="lt1"/>
              </a:solidFill>
            </a:endParaRPr>
          </a:p>
          <a:p>
            <a:pPr lvl="0" indent="-368300">
              <a:buClr>
                <a:schemeClr val="lt1"/>
              </a:buClr>
              <a:buSzPts val="2200"/>
              <a:buChar char="●"/>
            </a:pPr>
            <a:endParaRPr lang="en-US" sz="2200" dirty="0">
              <a:solidFill>
                <a:schemeClr val="lt1"/>
              </a:solidFill>
            </a:endParaRPr>
          </a:p>
        </p:txBody>
      </p:sp>
    </p:spTree>
    <p:extLst>
      <p:ext uri="{BB962C8B-B14F-4D97-AF65-F5344CB8AC3E}">
        <p14:creationId xmlns:p14="http://schemas.microsoft.com/office/powerpoint/2010/main" val="2384983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9D07E984-EF71-6E5E-CD9F-CDEA226AFC60}"/>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E77DADC7-1D69-E889-9603-2F86F0FB3EC3}"/>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Moderators (Job Insecurity &amp; Mental Health)</a:t>
            </a:r>
            <a:br>
              <a:rPr lang="en-US" sz="2700" b="0" dirty="0"/>
            </a:br>
            <a:endParaRPr lang="en-US" sz="1800" b="0" dirty="0"/>
          </a:p>
        </p:txBody>
      </p:sp>
      <p:sp>
        <p:nvSpPr>
          <p:cNvPr id="74" name="Google Shape;74;p15">
            <a:extLst>
              <a:ext uri="{FF2B5EF4-FFF2-40B4-BE49-F238E27FC236}">
                <a16:creationId xmlns:a16="http://schemas.microsoft.com/office/drawing/2014/main" id="{7B5B2C7D-2BAB-C863-723B-CA62330849DF}"/>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27</a:t>
            </a:fld>
            <a:endParaRPr/>
          </a:p>
        </p:txBody>
      </p:sp>
      <p:sp>
        <p:nvSpPr>
          <p:cNvPr id="2" name="Google Shape;73;p15">
            <a:extLst>
              <a:ext uri="{FF2B5EF4-FFF2-40B4-BE49-F238E27FC236}">
                <a16:creationId xmlns:a16="http://schemas.microsoft.com/office/drawing/2014/main" id="{C37B2A1B-1124-709A-0B86-448FBB45B935}"/>
              </a:ext>
            </a:extLst>
          </p:cNvPr>
          <p:cNvSpPr txBox="1">
            <a:spLocks noGrp="1"/>
          </p:cNvSpPr>
          <p:nvPr>
            <p:ph type="subTitle" idx="1"/>
          </p:nvPr>
        </p:nvSpPr>
        <p:spPr>
          <a:xfrm>
            <a:off x="156499" y="2803491"/>
            <a:ext cx="8890200" cy="1997914"/>
          </a:xfrm>
          <a:prstGeom prst="rect">
            <a:avLst/>
          </a:prstGeom>
        </p:spPr>
        <p:txBody>
          <a:bodyPr spcFirstLastPara="1" wrap="square" lIns="91425" tIns="91425" rIns="91425" bIns="91425" anchor="t" anchorCtr="0">
            <a:noAutofit/>
          </a:bodyPr>
          <a:lstStyle/>
          <a:p>
            <a:pPr indent="-368300">
              <a:buClr>
                <a:schemeClr val="lt1"/>
              </a:buClr>
              <a:buSzPts val="2200"/>
              <a:buFont typeface="Source Sans Pro"/>
              <a:buChar char="●"/>
            </a:pPr>
            <a:r>
              <a:rPr lang="en-US" sz="2200" b="1" dirty="0">
                <a:solidFill>
                  <a:schemeClr val="lt1"/>
                </a:solidFill>
              </a:rPr>
              <a:t>Age </a:t>
            </a:r>
            <a:r>
              <a:rPr lang="en-US" sz="2200" dirty="0">
                <a:solidFill>
                  <a:schemeClr val="lt1"/>
                </a:solidFill>
              </a:rPr>
              <a:t>(Cheng &amp; Chan, 2008)</a:t>
            </a:r>
          </a:p>
          <a:p>
            <a:pPr lvl="1" indent="-368300">
              <a:buClr>
                <a:schemeClr val="lt1"/>
              </a:buClr>
              <a:buSzPts val="2200"/>
              <a:buFont typeface="Source Sans Pro"/>
              <a:buChar char="●"/>
            </a:pPr>
            <a:r>
              <a:rPr lang="en-US" sz="2200" dirty="0">
                <a:solidFill>
                  <a:schemeClr val="lt1"/>
                </a:solidFill>
              </a:rPr>
              <a:t>Stronger effect on MH for older employees (also physical health)</a:t>
            </a:r>
          </a:p>
          <a:p>
            <a:pPr lvl="1" indent="-368300">
              <a:spcAft>
                <a:spcPts val="1200"/>
              </a:spcAft>
              <a:buClr>
                <a:schemeClr val="lt1"/>
              </a:buClr>
              <a:buSzPts val="2200"/>
              <a:buFont typeface="Source Sans Pro"/>
              <a:buChar char="●"/>
            </a:pPr>
            <a:r>
              <a:rPr lang="en-US" sz="2200" dirty="0">
                <a:solidFill>
                  <a:schemeClr val="lt1"/>
                </a:solidFill>
              </a:rPr>
              <a:t>Stronger effect on turnover intention for younger employees</a:t>
            </a:r>
          </a:p>
          <a:p>
            <a:pPr indent="-368300">
              <a:buClr>
                <a:schemeClr val="lt1"/>
              </a:buClr>
              <a:buSzPts val="2200"/>
              <a:buFont typeface="Source Sans Pro"/>
              <a:buChar char="●"/>
            </a:pPr>
            <a:r>
              <a:rPr lang="en-US" sz="2200" b="1" dirty="0">
                <a:solidFill>
                  <a:schemeClr val="lt1"/>
                </a:solidFill>
              </a:rPr>
              <a:t>Economic Climate </a:t>
            </a:r>
            <a:r>
              <a:rPr lang="en-US" sz="2200" dirty="0">
                <a:solidFill>
                  <a:schemeClr val="lt1"/>
                </a:solidFill>
              </a:rPr>
              <a:t>(Lam et al, 2014)</a:t>
            </a:r>
          </a:p>
          <a:p>
            <a:pPr lvl="1" indent="-368300">
              <a:buClr>
                <a:schemeClr val="lt1"/>
              </a:buClr>
              <a:buSzPts val="2200"/>
              <a:buFont typeface="Source Sans Pro"/>
              <a:buChar char="●"/>
            </a:pPr>
            <a:r>
              <a:rPr lang="en-US" sz="2200" dirty="0">
                <a:solidFill>
                  <a:schemeClr val="lt1"/>
                </a:solidFill>
              </a:rPr>
              <a:t>2006 vs. 2010</a:t>
            </a:r>
          </a:p>
          <a:p>
            <a:pPr lvl="1" indent="-368300">
              <a:buClr>
                <a:schemeClr val="lt1"/>
              </a:buClr>
              <a:buSzPts val="2200"/>
              <a:buChar char="●"/>
            </a:pPr>
            <a:endParaRPr lang="en-US" sz="2200" dirty="0">
              <a:solidFill>
                <a:schemeClr val="lt1"/>
              </a:solidFill>
            </a:endParaRPr>
          </a:p>
          <a:p>
            <a:pPr lvl="0" indent="-368300">
              <a:buClr>
                <a:schemeClr val="lt1"/>
              </a:buClr>
              <a:buSzPts val="2200"/>
              <a:buChar char="●"/>
            </a:pPr>
            <a:endParaRPr lang="en-US" sz="2200" dirty="0">
              <a:solidFill>
                <a:schemeClr val="lt1"/>
              </a:solidFill>
            </a:endParaRPr>
          </a:p>
        </p:txBody>
      </p:sp>
    </p:spTree>
    <p:extLst>
      <p:ext uri="{BB962C8B-B14F-4D97-AF65-F5344CB8AC3E}">
        <p14:creationId xmlns:p14="http://schemas.microsoft.com/office/powerpoint/2010/main" val="2606898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8060CB41-C39C-AD94-3EBD-E0F9CD9D436B}"/>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50F89D99-A2D9-0E54-3780-B15774974492}"/>
              </a:ext>
            </a:extLst>
          </p:cNvPr>
          <p:cNvSpPr txBox="1">
            <a:spLocks noGrp="1"/>
          </p:cNvSpPr>
          <p:nvPr>
            <p:ph type="ctrTitle"/>
          </p:nvPr>
        </p:nvSpPr>
        <p:spPr>
          <a:xfrm>
            <a:off x="485874" y="463925"/>
            <a:ext cx="8346627"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Moderators (Job Insecurity &amp; Other Outcomes)</a:t>
            </a:r>
            <a:br>
              <a:rPr lang="en-US" sz="2700" b="0" dirty="0"/>
            </a:br>
            <a:endParaRPr lang="en-US" sz="1800" b="0" dirty="0"/>
          </a:p>
        </p:txBody>
      </p:sp>
      <p:sp>
        <p:nvSpPr>
          <p:cNvPr id="74" name="Google Shape;74;p15">
            <a:extLst>
              <a:ext uri="{FF2B5EF4-FFF2-40B4-BE49-F238E27FC236}">
                <a16:creationId xmlns:a16="http://schemas.microsoft.com/office/drawing/2014/main" id="{85DFD494-29D3-D238-F0FD-DD601C484BCB}"/>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28</a:t>
            </a:fld>
            <a:endParaRPr/>
          </a:p>
        </p:txBody>
      </p:sp>
      <p:sp>
        <p:nvSpPr>
          <p:cNvPr id="2" name="Google Shape;73;p15">
            <a:extLst>
              <a:ext uri="{FF2B5EF4-FFF2-40B4-BE49-F238E27FC236}">
                <a16:creationId xmlns:a16="http://schemas.microsoft.com/office/drawing/2014/main" id="{022E30C9-BBCD-C1F4-9A2E-F977656372E5}"/>
              </a:ext>
            </a:extLst>
          </p:cNvPr>
          <p:cNvSpPr txBox="1">
            <a:spLocks noGrp="1"/>
          </p:cNvSpPr>
          <p:nvPr>
            <p:ph type="subTitle" idx="1"/>
          </p:nvPr>
        </p:nvSpPr>
        <p:spPr>
          <a:xfrm>
            <a:off x="156499" y="3028950"/>
            <a:ext cx="8890200" cy="1742309"/>
          </a:xfrm>
          <a:prstGeom prst="rect">
            <a:avLst/>
          </a:prstGeom>
        </p:spPr>
        <p:txBody>
          <a:bodyPr spcFirstLastPara="1" wrap="square" lIns="91425" tIns="91425" rIns="91425" bIns="91425" anchor="t" anchorCtr="0">
            <a:noAutofit/>
          </a:bodyPr>
          <a:lstStyle/>
          <a:p>
            <a:pPr indent="-368300">
              <a:buClr>
                <a:schemeClr val="lt1"/>
              </a:buClr>
              <a:buSzPts val="2200"/>
              <a:buFont typeface="Source Sans Pro"/>
              <a:buChar char="●"/>
            </a:pPr>
            <a:r>
              <a:rPr lang="en-US" sz="2200" b="1" dirty="0">
                <a:solidFill>
                  <a:schemeClr val="lt1"/>
                </a:solidFill>
              </a:rPr>
              <a:t>Organizational Tenure </a:t>
            </a:r>
            <a:r>
              <a:rPr lang="en-US" sz="2200" dirty="0">
                <a:solidFill>
                  <a:schemeClr val="lt1"/>
                </a:solidFill>
              </a:rPr>
              <a:t>(Cheng &amp; Chan, 2008)</a:t>
            </a:r>
          </a:p>
          <a:p>
            <a:pPr lvl="1" indent="-368300">
              <a:buClr>
                <a:schemeClr val="lt1"/>
              </a:buClr>
              <a:buSzPts val="2200"/>
              <a:buChar char="●"/>
            </a:pPr>
            <a:r>
              <a:rPr lang="en-US" sz="2200" dirty="0">
                <a:solidFill>
                  <a:schemeClr val="lt1"/>
                </a:solidFill>
              </a:rPr>
              <a:t>Shorter tenure vs. longer tenure</a:t>
            </a:r>
          </a:p>
          <a:p>
            <a:pPr lvl="1" indent="-368300">
              <a:buClr>
                <a:schemeClr val="lt1"/>
              </a:buClr>
              <a:buSzPts val="2200"/>
              <a:buChar char="●"/>
            </a:pPr>
            <a:r>
              <a:rPr lang="en-US" sz="2200" dirty="0">
                <a:solidFill>
                  <a:schemeClr val="lt1"/>
                </a:solidFill>
              </a:rPr>
              <a:t>Moderates relationship b/w Job Insecurity &amp; Turnover Intention</a:t>
            </a:r>
          </a:p>
          <a:p>
            <a:pPr lvl="0" indent="-368300">
              <a:buClr>
                <a:schemeClr val="lt1"/>
              </a:buClr>
              <a:buSzPts val="2200"/>
              <a:buChar char="●"/>
            </a:pPr>
            <a:endParaRPr lang="en-US" sz="2200" dirty="0">
              <a:solidFill>
                <a:schemeClr val="lt1"/>
              </a:solidFill>
            </a:endParaRPr>
          </a:p>
        </p:txBody>
      </p:sp>
    </p:spTree>
    <p:extLst>
      <p:ext uri="{BB962C8B-B14F-4D97-AF65-F5344CB8AC3E}">
        <p14:creationId xmlns:p14="http://schemas.microsoft.com/office/powerpoint/2010/main" val="719143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FF28D6BB-51B1-06A8-CE01-D8AFB22A51F1}"/>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AA623073-2F9C-C2F0-EB5C-AAEB54EFAFCF}"/>
              </a:ext>
            </a:extLst>
          </p:cNvPr>
          <p:cNvSpPr txBox="1">
            <a:spLocks noGrp="1"/>
          </p:cNvSpPr>
          <p:nvPr>
            <p:ph type="ctrTitle"/>
          </p:nvPr>
        </p:nvSpPr>
        <p:spPr>
          <a:xfrm>
            <a:off x="485874" y="463925"/>
            <a:ext cx="8346627"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p>
          <a:p>
            <a:pPr marL="0" lvl="0" indent="0" algn="l" rtl="0">
              <a:spcBef>
                <a:spcPts val="0"/>
              </a:spcBef>
              <a:spcAft>
                <a:spcPts val="0"/>
              </a:spcAft>
              <a:buNone/>
            </a:pPr>
            <a:r>
              <a:rPr lang="en-US" sz="3388" b="0" dirty="0"/>
              <a:t>Moderators (Job Insecurity &amp; Other Outcomes)</a:t>
            </a:r>
            <a:br>
              <a:rPr lang="en-US" sz="2700" b="0" dirty="0"/>
            </a:br>
            <a:endParaRPr lang="en-US" sz="1800" b="0" dirty="0"/>
          </a:p>
        </p:txBody>
      </p:sp>
      <p:sp>
        <p:nvSpPr>
          <p:cNvPr id="74" name="Google Shape;74;p15">
            <a:extLst>
              <a:ext uri="{FF2B5EF4-FFF2-40B4-BE49-F238E27FC236}">
                <a16:creationId xmlns:a16="http://schemas.microsoft.com/office/drawing/2014/main" id="{51536C3F-2841-97E5-E8F3-468BF2E4181B}"/>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29</a:t>
            </a:fld>
            <a:endParaRPr/>
          </a:p>
        </p:txBody>
      </p:sp>
      <p:sp>
        <p:nvSpPr>
          <p:cNvPr id="2" name="Google Shape;73;p15">
            <a:extLst>
              <a:ext uri="{FF2B5EF4-FFF2-40B4-BE49-F238E27FC236}">
                <a16:creationId xmlns:a16="http://schemas.microsoft.com/office/drawing/2014/main" id="{096D0678-F1A7-1CBC-A4F9-6070295F2327}"/>
              </a:ext>
            </a:extLst>
          </p:cNvPr>
          <p:cNvSpPr txBox="1">
            <a:spLocks noGrp="1"/>
          </p:cNvSpPr>
          <p:nvPr>
            <p:ph type="subTitle" idx="1"/>
          </p:nvPr>
        </p:nvSpPr>
        <p:spPr>
          <a:xfrm>
            <a:off x="156499" y="2692958"/>
            <a:ext cx="8890200" cy="2078302"/>
          </a:xfrm>
          <a:prstGeom prst="rect">
            <a:avLst/>
          </a:prstGeom>
        </p:spPr>
        <p:txBody>
          <a:bodyPr spcFirstLastPara="1" wrap="square" lIns="91425" tIns="91425" rIns="91425" bIns="91425" anchor="t" anchorCtr="0">
            <a:noAutofit/>
          </a:bodyPr>
          <a:lstStyle/>
          <a:p>
            <a:pPr indent="-368300">
              <a:buClr>
                <a:schemeClr val="lt1"/>
              </a:buClr>
              <a:buSzPts val="2200"/>
              <a:buFont typeface="Source Sans Pro"/>
              <a:buChar char="●"/>
            </a:pPr>
            <a:r>
              <a:rPr lang="en-US" sz="2200" b="1" dirty="0">
                <a:solidFill>
                  <a:schemeClr val="lt1"/>
                </a:solidFill>
              </a:rPr>
              <a:t>Occupational Status </a:t>
            </a:r>
            <a:r>
              <a:rPr lang="en-US" sz="2200" dirty="0">
                <a:solidFill>
                  <a:schemeClr val="lt1"/>
                </a:solidFill>
              </a:rPr>
              <a:t>(Sverke et al, 2002)</a:t>
            </a:r>
          </a:p>
          <a:p>
            <a:pPr lvl="1" indent="-368300">
              <a:buClr>
                <a:schemeClr val="lt1"/>
              </a:buClr>
              <a:buSzPts val="2200"/>
              <a:buChar char="●"/>
            </a:pPr>
            <a:r>
              <a:rPr lang="en-US" sz="2200" dirty="0">
                <a:solidFill>
                  <a:schemeClr val="lt1"/>
                </a:solidFill>
              </a:rPr>
              <a:t>Blue collar vs. White collar</a:t>
            </a:r>
          </a:p>
          <a:p>
            <a:pPr lvl="1" indent="-368300">
              <a:buClr>
                <a:schemeClr val="lt1"/>
              </a:buClr>
              <a:buSzPts val="2200"/>
              <a:buChar char="●"/>
            </a:pPr>
            <a:r>
              <a:rPr lang="en-US" sz="2200" dirty="0">
                <a:solidFill>
                  <a:schemeClr val="lt1"/>
                </a:solidFill>
              </a:rPr>
              <a:t>Moderates relationship b/w Job Insecurity &amp; Turnover Intention</a:t>
            </a:r>
          </a:p>
          <a:p>
            <a:pPr lvl="1" indent="-368300">
              <a:spcAft>
                <a:spcPts val="1200"/>
              </a:spcAft>
              <a:buClr>
                <a:schemeClr val="lt1"/>
              </a:buClr>
              <a:buSzPts val="2200"/>
              <a:buChar char="●"/>
            </a:pPr>
            <a:r>
              <a:rPr lang="en-US" sz="2200" dirty="0">
                <a:solidFill>
                  <a:schemeClr val="lt1"/>
                </a:solidFill>
              </a:rPr>
              <a:t>Moderates relationship b/w Job Insecurity &amp; Work Performance</a:t>
            </a:r>
          </a:p>
          <a:p>
            <a:pPr indent="-368300">
              <a:buClr>
                <a:schemeClr val="lt1"/>
              </a:buClr>
              <a:buSzPts val="2200"/>
              <a:buFont typeface="Source Sans Pro"/>
              <a:buChar char="●"/>
            </a:pPr>
            <a:r>
              <a:rPr lang="en-US" sz="2200" b="1" dirty="0">
                <a:solidFill>
                  <a:schemeClr val="lt1"/>
                </a:solidFill>
              </a:rPr>
              <a:t>Strength of Welfare System </a:t>
            </a:r>
            <a:r>
              <a:rPr lang="en-US" sz="2200" dirty="0">
                <a:solidFill>
                  <a:schemeClr val="lt1"/>
                </a:solidFill>
              </a:rPr>
              <a:t>(Sverke et al, 2019)</a:t>
            </a:r>
          </a:p>
          <a:p>
            <a:pPr lvl="1" indent="-368300">
              <a:buClr>
                <a:schemeClr val="lt1"/>
              </a:buClr>
              <a:buSzPts val="2200"/>
              <a:buChar char="●"/>
            </a:pPr>
            <a:r>
              <a:rPr lang="en-US" sz="2200" dirty="0">
                <a:solidFill>
                  <a:schemeClr val="lt1"/>
                </a:solidFill>
              </a:rPr>
              <a:t>Moderates relationship b/w Job Insecurity &amp; Work Performance</a:t>
            </a:r>
          </a:p>
          <a:p>
            <a:pPr lvl="0" indent="-368300">
              <a:buClr>
                <a:schemeClr val="lt1"/>
              </a:buClr>
              <a:buSzPts val="2200"/>
              <a:buChar char="●"/>
            </a:pPr>
            <a:endParaRPr lang="en-US" sz="2200" dirty="0">
              <a:solidFill>
                <a:schemeClr val="lt1"/>
              </a:solidFill>
            </a:endParaRPr>
          </a:p>
        </p:txBody>
      </p:sp>
    </p:spTree>
    <p:extLst>
      <p:ext uri="{BB962C8B-B14F-4D97-AF65-F5344CB8AC3E}">
        <p14:creationId xmlns:p14="http://schemas.microsoft.com/office/powerpoint/2010/main" val="1660472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ctrTitle"/>
          </p:nvPr>
        </p:nvSpPr>
        <p:spPr>
          <a:xfrm>
            <a:off x="485875" y="264475"/>
            <a:ext cx="8183700" cy="14736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t>Vocational Psychology</a:t>
            </a:r>
            <a:endParaRPr dirty="0"/>
          </a:p>
          <a:p>
            <a:pPr marL="0" lvl="0" indent="0" algn="l" rtl="0">
              <a:spcBef>
                <a:spcPts val="0"/>
              </a:spcBef>
              <a:spcAft>
                <a:spcPts val="0"/>
              </a:spcAft>
              <a:buNone/>
            </a:pPr>
            <a:r>
              <a:rPr lang="en" sz="3355" b="0" dirty="0"/>
              <a:t>My research subspecialty</a:t>
            </a:r>
            <a:r>
              <a:rPr lang="en" sz="3755" b="0" dirty="0"/>
              <a:t> </a:t>
            </a:r>
            <a:endParaRPr sz="3755" b="0" dirty="0"/>
          </a:p>
        </p:txBody>
      </p:sp>
      <p:sp>
        <p:nvSpPr>
          <p:cNvPr id="66" name="Google Shape;66;p14"/>
          <p:cNvSpPr txBox="1">
            <a:spLocks noGrp="1"/>
          </p:cNvSpPr>
          <p:nvPr>
            <p:ph type="subTitle" idx="1"/>
          </p:nvPr>
        </p:nvSpPr>
        <p:spPr>
          <a:xfrm>
            <a:off x="132625" y="2828400"/>
            <a:ext cx="8890200" cy="23151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chemeClr val="lt1"/>
              </a:buClr>
              <a:buSzPts val="2100"/>
              <a:buChar char="●"/>
            </a:pPr>
            <a:r>
              <a:rPr lang="en" sz="2100" b="1" dirty="0">
                <a:solidFill>
                  <a:schemeClr val="lt1"/>
                </a:solidFill>
              </a:rPr>
              <a:t>Industrial/Organizational (I/O) Psychology </a:t>
            </a:r>
            <a:endParaRPr sz="2100" b="1" dirty="0">
              <a:solidFill>
                <a:schemeClr val="lt1"/>
              </a:solidFill>
            </a:endParaRPr>
          </a:p>
          <a:p>
            <a:pPr marL="914400" lvl="1" indent="-355600" algn="l" rtl="0">
              <a:spcBef>
                <a:spcPts val="0"/>
              </a:spcBef>
              <a:spcAft>
                <a:spcPts val="1200"/>
              </a:spcAft>
              <a:buClr>
                <a:schemeClr val="lt1"/>
              </a:buClr>
              <a:buSzPts val="2000"/>
              <a:buChar char="○"/>
            </a:pPr>
            <a:r>
              <a:rPr lang="en" sz="2000" dirty="0">
                <a:solidFill>
                  <a:schemeClr val="lt1"/>
                </a:solidFill>
              </a:rPr>
              <a:t>(work-related psychology from the perspective of the organization)</a:t>
            </a:r>
            <a:endParaRPr sz="2200" i="1" dirty="0">
              <a:solidFill>
                <a:schemeClr val="lt1"/>
              </a:solidFill>
            </a:endParaRPr>
          </a:p>
          <a:p>
            <a:pPr marL="457200" lvl="0" indent="-361950" algn="l" rtl="0">
              <a:spcBef>
                <a:spcPts val="1000"/>
              </a:spcBef>
              <a:spcAft>
                <a:spcPts val="0"/>
              </a:spcAft>
              <a:buClr>
                <a:schemeClr val="lt1"/>
              </a:buClr>
              <a:buSzPts val="2100"/>
              <a:buChar char="●"/>
            </a:pPr>
            <a:r>
              <a:rPr lang="en" sz="2100" b="1" dirty="0">
                <a:solidFill>
                  <a:schemeClr val="lt1"/>
                </a:solidFill>
              </a:rPr>
              <a:t>Vocational Psychology</a:t>
            </a:r>
            <a:endParaRPr sz="2100" b="1" dirty="0">
              <a:solidFill>
                <a:schemeClr val="lt1"/>
              </a:solidFill>
            </a:endParaRPr>
          </a:p>
          <a:p>
            <a:pPr marL="914400" lvl="1" indent="-355600" algn="l" rtl="0">
              <a:spcBef>
                <a:spcPts val="0"/>
              </a:spcBef>
              <a:spcAft>
                <a:spcPts val="0"/>
              </a:spcAft>
              <a:buClr>
                <a:schemeClr val="lt1"/>
              </a:buClr>
              <a:buSzPts val="2000"/>
              <a:buChar char="○"/>
            </a:pPr>
            <a:r>
              <a:rPr lang="en" sz="2000" dirty="0">
                <a:solidFill>
                  <a:schemeClr val="lt1"/>
                </a:solidFill>
              </a:rPr>
              <a:t>(work-related psychology from the perspective of the individual worker)</a:t>
            </a:r>
            <a:endParaRPr sz="2000" dirty="0">
              <a:solidFill>
                <a:schemeClr val="lt1"/>
              </a:solidFill>
            </a:endParaRPr>
          </a:p>
          <a:p>
            <a:pPr marL="914400" lvl="1" indent="-342900" algn="l" rtl="0">
              <a:spcBef>
                <a:spcPts val="1000"/>
              </a:spcBef>
              <a:spcAft>
                <a:spcPts val="1000"/>
              </a:spcAft>
              <a:buClr>
                <a:schemeClr val="lt1"/>
              </a:buClr>
              <a:buSzPts val="1800"/>
              <a:buChar char="○"/>
            </a:pPr>
            <a:r>
              <a:rPr lang="en" sz="2000" b="1" i="1" dirty="0">
                <a:solidFill>
                  <a:schemeClr val="lt1"/>
                </a:solidFill>
              </a:rPr>
              <a:t>my research</a:t>
            </a:r>
            <a:r>
              <a:rPr lang="en" sz="2000" dirty="0">
                <a:solidFill>
                  <a:schemeClr val="lt1"/>
                </a:solidFill>
              </a:rPr>
              <a:t>: career self-management &amp; coping with unemployment</a:t>
            </a:r>
            <a:endParaRPr sz="2000" dirty="0">
              <a:solidFill>
                <a:schemeClr val="lt1"/>
              </a:solidFill>
            </a:endParaRPr>
          </a:p>
        </p:txBody>
      </p:sp>
      <p:sp>
        <p:nvSpPr>
          <p:cNvPr id="67" name="Google Shape;67;p14"/>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34C56849-0640-9245-2E47-AB754CAD211F}"/>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3346D1B9-AEAD-E692-CAF9-427C972B17F9}"/>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br>
              <a:rPr lang="en-US" dirty="0"/>
            </a:br>
            <a:r>
              <a:rPr lang="en-US" sz="3388" b="0" dirty="0"/>
              <a:t>Coping</a:t>
            </a:r>
            <a:br>
              <a:rPr lang="en-US" sz="2700" b="0" dirty="0"/>
            </a:br>
            <a:endParaRPr lang="en-US" sz="1800" b="0" dirty="0"/>
          </a:p>
        </p:txBody>
      </p:sp>
      <p:sp>
        <p:nvSpPr>
          <p:cNvPr id="74" name="Google Shape;74;p15">
            <a:extLst>
              <a:ext uri="{FF2B5EF4-FFF2-40B4-BE49-F238E27FC236}">
                <a16:creationId xmlns:a16="http://schemas.microsoft.com/office/drawing/2014/main" id="{7004216C-27EC-F029-3F9F-573264E7C026}"/>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30</a:t>
            </a:fld>
            <a:endParaRPr/>
          </a:p>
        </p:txBody>
      </p:sp>
      <p:sp>
        <p:nvSpPr>
          <p:cNvPr id="2" name="Google Shape;73;p15">
            <a:extLst>
              <a:ext uri="{FF2B5EF4-FFF2-40B4-BE49-F238E27FC236}">
                <a16:creationId xmlns:a16="http://schemas.microsoft.com/office/drawing/2014/main" id="{28F3A528-39EC-3D5B-A27A-3AB1D9964AA5}"/>
              </a:ext>
            </a:extLst>
          </p:cNvPr>
          <p:cNvSpPr txBox="1">
            <a:spLocks noGrp="1"/>
          </p:cNvSpPr>
          <p:nvPr>
            <p:ph type="subTitle" idx="1"/>
          </p:nvPr>
        </p:nvSpPr>
        <p:spPr>
          <a:xfrm>
            <a:off x="156499" y="2905383"/>
            <a:ext cx="8890200" cy="1903119"/>
          </a:xfrm>
          <a:prstGeom prst="rect">
            <a:avLst/>
          </a:prstGeom>
        </p:spPr>
        <p:txBody>
          <a:bodyPr spcFirstLastPara="1" wrap="square" lIns="91425" tIns="91425" rIns="91425" bIns="91425" anchor="t" anchorCtr="0">
            <a:noAutofit/>
          </a:bodyPr>
          <a:lstStyle/>
          <a:p>
            <a:pPr lvl="0" indent="-368300">
              <a:spcAft>
                <a:spcPts val="1200"/>
              </a:spcAft>
              <a:buClr>
                <a:schemeClr val="lt1"/>
              </a:buClr>
              <a:buSzPts val="2200"/>
              <a:buChar char="●"/>
            </a:pPr>
            <a:r>
              <a:rPr lang="en-US" sz="2200" dirty="0">
                <a:solidFill>
                  <a:schemeClr val="lt1"/>
                </a:solidFill>
              </a:rPr>
              <a:t>Very limited research literature, and muddled categories of “problem-focused coping” vs. “emotion-focused coping” / “avoidance-focused coping” </a:t>
            </a:r>
            <a:r>
              <a:rPr lang="en-US" sz="2200" dirty="0">
                <a:solidFill>
                  <a:schemeClr val="lt1"/>
                </a:solidFill>
                <a:sym typeface="Wingdings" panose="05000000000000000000" pitchFamily="2" charset="2"/>
              </a:rPr>
              <a:t> </a:t>
            </a:r>
            <a:r>
              <a:rPr lang="en-US" sz="2200" i="1" dirty="0">
                <a:solidFill>
                  <a:schemeClr val="lt1"/>
                </a:solidFill>
              </a:rPr>
              <a:t>Richter et al (2013); </a:t>
            </a:r>
            <a:r>
              <a:rPr lang="en-US" sz="2200" i="1" dirty="0" err="1">
                <a:solidFill>
                  <a:schemeClr val="lt1"/>
                </a:solidFill>
              </a:rPr>
              <a:t>Giunchi</a:t>
            </a:r>
            <a:r>
              <a:rPr lang="en-US" sz="2200" i="1" dirty="0">
                <a:solidFill>
                  <a:schemeClr val="lt1"/>
                </a:solidFill>
              </a:rPr>
              <a:t> et al (2019)</a:t>
            </a:r>
          </a:p>
          <a:p>
            <a:pPr lvl="0" indent="-368300">
              <a:buClr>
                <a:schemeClr val="lt1"/>
              </a:buClr>
              <a:buSzPts val="2200"/>
              <a:buChar char="●"/>
            </a:pPr>
            <a:r>
              <a:rPr lang="en-US" sz="2200" dirty="0">
                <a:solidFill>
                  <a:schemeClr val="lt1"/>
                </a:solidFill>
              </a:rPr>
              <a:t>Best to look at exploratory qualitative research; also limited</a:t>
            </a:r>
          </a:p>
        </p:txBody>
      </p:sp>
    </p:spTree>
    <p:extLst>
      <p:ext uri="{BB962C8B-B14F-4D97-AF65-F5344CB8AC3E}">
        <p14:creationId xmlns:p14="http://schemas.microsoft.com/office/powerpoint/2010/main" val="3654788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DC8B65A8-7FAA-21C5-02D0-7BBFBE8C1162}"/>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F53307F4-F4EB-46B0-3EB2-F106B6D4E426}"/>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br>
              <a:rPr lang="en-US" dirty="0"/>
            </a:br>
            <a:r>
              <a:rPr lang="en-US" sz="3388" b="0" dirty="0"/>
              <a:t>Coping</a:t>
            </a:r>
            <a:br>
              <a:rPr lang="en-US" sz="2700" b="0" dirty="0"/>
            </a:br>
            <a:r>
              <a:rPr lang="en-US" sz="1800" b="0" dirty="0"/>
              <a:t>(</a:t>
            </a:r>
            <a:r>
              <a:rPr lang="en-US" sz="1800" b="0" dirty="0" err="1"/>
              <a:t>Astarlioglu</a:t>
            </a:r>
            <a:r>
              <a:rPr lang="en-US" sz="1800" b="0" dirty="0"/>
              <a:t> et al, 2011)</a:t>
            </a:r>
          </a:p>
        </p:txBody>
      </p:sp>
      <p:sp>
        <p:nvSpPr>
          <p:cNvPr id="74" name="Google Shape;74;p15">
            <a:extLst>
              <a:ext uri="{FF2B5EF4-FFF2-40B4-BE49-F238E27FC236}">
                <a16:creationId xmlns:a16="http://schemas.microsoft.com/office/drawing/2014/main" id="{3C49ED4B-2D15-7A98-F10A-100C3C564D92}"/>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31</a:t>
            </a:fld>
            <a:endParaRPr/>
          </a:p>
        </p:txBody>
      </p:sp>
      <p:sp>
        <p:nvSpPr>
          <p:cNvPr id="2" name="Google Shape;73;p15">
            <a:extLst>
              <a:ext uri="{FF2B5EF4-FFF2-40B4-BE49-F238E27FC236}">
                <a16:creationId xmlns:a16="http://schemas.microsoft.com/office/drawing/2014/main" id="{BF4C1E46-A03C-4F16-6559-20E32F4FD8E7}"/>
              </a:ext>
            </a:extLst>
          </p:cNvPr>
          <p:cNvSpPr txBox="1">
            <a:spLocks noGrp="1"/>
          </p:cNvSpPr>
          <p:nvPr>
            <p:ph type="subTitle" idx="1"/>
          </p:nvPr>
        </p:nvSpPr>
        <p:spPr>
          <a:xfrm>
            <a:off x="156499" y="3090440"/>
            <a:ext cx="8890200" cy="1680819"/>
          </a:xfrm>
          <a:prstGeom prst="rect">
            <a:avLst/>
          </a:prstGeom>
        </p:spPr>
        <p:txBody>
          <a:bodyPr spcFirstLastPara="1" wrap="square" lIns="91425" tIns="91425" rIns="91425" bIns="91425" anchor="t" anchorCtr="0">
            <a:noAutofit/>
          </a:bodyPr>
          <a:lstStyle/>
          <a:p>
            <a:pPr lvl="0" indent="-368300">
              <a:spcAft>
                <a:spcPts val="1200"/>
              </a:spcAft>
              <a:buClr>
                <a:schemeClr val="lt1"/>
              </a:buClr>
              <a:buSzPts val="2200"/>
              <a:buChar char="●"/>
            </a:pPr>
            <a:r>
              <a:rPr lang="en-US" sz="2200" b="1" dirty="0">
                <a:solidFill>
                  <a:schemeClr val="lt1"/>
                </a:solidFill>
              </a:rPr>
              <a:t>Proactive action</a:t>
            </a:r>
            <a:r>
              <a:rPr lang="en-US" sz="2200" dirty="0">
                <a:solidFill>
                  <a:schemeClr val="lt1"/>
                </a:solidFill>
              </a:rPr>
              <a:t>: organizational citizenship behavior &amp; job search behavior</a:t>
            </a:r>
          </a:p>
          <a:p>
            <a:pPr lvl="0" indent="-368300">
              <a:buClr>
                <a:schemeClr val="lt1"/>
              </a:buClr>
              <a:buSzPts val="2200"/>
              <a:buChar char="●"/>
            </a:pPr>
            <a:r>
              <a:rPr lang="en-US" sz="2200" b="1" dirty="0">
                <a:solidFill>
                  <a:schemeClr val="lt1"/>
                </a:solidFill>
              </a:rPr>
              <a:t>Personal variables</a:t>
            </a:r>
            <a:r>
              <a:rPr lang="en-US" sz="2200" dirty="0">
                <a:solidFill>
                  <a:schemeClr val="lt1"/>
                </a:solidFill>
              </a:rPr>
              <a:t>: building self-esteem, focusing on internal locus of control, &amp; cultivating optimism</a:t>
            </a:r>
          </a:p>
        </p:txBody>
      </p:sp>
    </p:spTree>
    <p:extLst>
      <p:ext uri="{BB962C8B-B14F-4D97-AF65-F5344CB8AC3E}">
        <p14:creationId xmlns:p14="http://schemas.microsoft.com/office/powerpoint/2010/main" val="642541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29092DB9-8209-D656-BC48-2E1366354524}"/>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040F85D6-6DCD-32C0-FD74-4599A4AE31F9}"/>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br>
              <a:rPr lang="en-US" dirty="0"/>
            </a:br>
            <a:r>
              <a:rPr lang="en-US" sz="3388" b="0" dirty="0"/>
              <a:t>Coping – My Clinical Perspective</a:t>
            </a:r>
            <a:br>
              <a:rPr lang="en-US" sz="2700" b="0" dirty="0"/>
            </a:br>
            <a:endParaRPr lang="en-US" sz="1800" b="0" dirty="0"/>
          </a:p>
        </p:txBody>
      </p:sp>
      <p:sp>
        <p:nvSpPr>
          <p:cNvPr id="74" name="Google Shape;74;p15">
            <a:extLst>
              <a:ext uri="{FF2B5EF4-FFF2-40B4-BE49-F238E27FC236}">
                <a16:creationId xmlns:a16="http://schemas.microsoft.com/office/drawing/2014/main" id="{146A2B13-8781-86F9-0FF6-C0A9CBBAD612}"/>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32</a:t>
            </a:fld>
            <a:endParaRPr/>
          </a:p>
        </p:txBody>
      </p:sp>
      <p:sp>
        <p:nvSpPr>
          <p:cNvPr id="2" name="Google Shape;73;p15">
            <a:extLst>
              <a:ext uri="{FF2B5EF4-FFF2-40B4-BE49-F238E27FC236}">
                <a16:creationId xmlns:a16="http://schemas.microsoft.com/office/drawing/2014/main" id="{B001AD7B-4E5E-56E8-6FF6-B6ACC2D8DE1B}"/>
              </a:ext>
            </a:extLst>
          </p:cNvPr>
          <p:cNvSpPr txBox="1">
            <a:spLocks noGrp="1"/>
          </p:cNvSpPr>
          <p:nvPr>
            <p:ph type="subTitle" idx="1"/>
          </p:nvPr>
        </p:nvSpPr>
        <p:spPr>
          <a:xfrm>
            <a:off x="126900" y="2743200"/>
            <a:ext cx="8890200" cy="1680819"/>
          </a:xfrm>
          <a:prstGeom prst="rect">
            <a:avLst/>
          </a:prstGeom>
        </p:spPr>
        <p:txBody>
          <a:bodyPr spcFirstLastPara="1" wrap="square" lIns="91425" tIns="91425" rIns="91425" bIns="91425" anchor="t" anchorCtr="0">
            <a:noAutofit/>
          </a:bodyPr>
          <a:lstStyle/>
          <a:p>
            <a:pPr lvl="0" indent="-368300">
              <a:spcAft>
                <a:spcPts val="1200"/>
              </a:spcAft>
              <a:buClr>
                <a:schemeClr val="lt1"/>
              </a:buClr>
              <a:buSzPts val="2200"/>
              <a:buChar char="●"/>
            </a:pPr>
            <a:r>
              <a:rPr lang="en-US" sz="2200" dirty="0">
                <a:solidFill>
                  <a:schemeClr val="lt1"/>
                </a:solidFill>
              </a:rPr>
              <a:t>Awareness of your reaction to job insecurity (Helplessness &amp; giving up? Hyper-control &amp; planning?) </a:t>
            </a:r>
          </a:p>
          <a:p>
            <a:pPr lvl="0" indent="-368300">
              <a:spcAft>
                <a:spcPts val="1200"/>
              </a:spcAft>
              <a:buClr>
                <a:schemeClr val="lt1"/>
              </a:buClr>
              <a:buSzPts val="2200"/>
              <a:buChar char="●"/>
            </a:pPr>
            <a:r>
              <a:rPr lang="en-US" sz="2200" dirty="0">
                <a:solidFill>
                  <a:schemeClr val="lt1"/>
                </a:solidFill>
              </a:rPr>
              <a:t>Don’t catastrophize, and don’t engage in all-or-nothing thinking re: perceived control</a:t>
            </a:r>
          </a:p>
          <a:p>
            <a:pPr lvl="0" indent="-368300">
              <a:spcAft>
                <a:spcPts val="1200"/>
              </a:spcAft>
              <a:buClr>
                <a:schemeClr val="lt1"/>
              </a:buClr>
              <a:buSzPts val="2200"/>
              <a:buChar char="●"/>
            </a:pPr>
            <a:r>
              <a:rPr lang="en-US" sz="2200" dirty="0">
                <a:solidFill>
                  <a:schemeClr val="lt1"/>
                </a:solidFill>
              </a:rPr>
              <a:t>Learning to tolerate uncertainty (instead of chasing certainty)</a:t>
            </a:r>
          </a:p>
        </p:txBody>
      </p:sp>
    </p:spTree>
    <p:extLst>
      <p:ext uri="{BB962C8B-B14F-4D97-AF65-F5344CB8AC3E}">
        <p14:creationId xmlns:p14="http://schemas.microsoft.com/office/powerpoint/2010/main" val="2141934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4E50AE06-1BCB-AC75-A9B0-11B0831A835E}"/>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E20B0886-EC2E-1291-BE3E-69C6446F1E33}"/>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dirty="0"/>
              <a:t>Job Insecurity</a:t>
            </a:r>
            <a:br>
              <a:rPr lang="en-US" dirty="0"/>
            </a:br>
            <a:r>
              <a:rPr lang="en-US" sz="3388" b="0" dirty="0"/>
              <a:t>Coping – My Clinical Perspective</a:t>
            </a:r>
            <a:br>
              <a:rPr lang="en-US" sz="2700" b="0" dirty="0"/>
            </a:br>
            <a:endParaRPr lang="en-US" sz="1800" b="0" dirty="0"/>
          </a:p>
        </p:txBody>
      </p:sp>
      <p:sp>
        <p:nvSpPr>
          <p:cNvPr id="74" name="Google Shape;74;p15">
            <a:extLst>
              <a:ext uri="{FF2B5EF4-FFF2-40B4-BE49-F238E27FC236}">
                <a16:creationId xmlns:a16="http://schemas.microsoft.com/office/drawing/2014/main" id="{530F3505-B53E-819A-F3EA-7EB89A1CD771}"/>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33</a:t>
            </a:fld>
            <a:endParaRPr/>
          </a:p>
        </p:txBody>
      </p:sp>
      <p:sp>
        <p:nvSpPr>
          <p:cNvPr id="2" name="Google Shape;73;p15">
            <a:extLst>
              <a:ext uri="{FF2B5EF4-FFF2-40B4-BE49-F238E27FC236}">
                <a16:creationId xmlns:a16="http://schemas.microsoft.com/office/drawing/2014/main" id="{EC0CB91F-D449-ED86-AB9B-5BF16831227A}"/>
              </a:ext>
            </a:extLst>
          </p:cNvPr>
          <p:cNvSpPr txBox="1">
            <a:spLocks noGrp="1"/>
          </p:cNvSpPr>
          <p:nvPr>
            <p:ph type="subTitle" idx="1"/>
          </p:nvPr>
        </p:nvSpPr>
        <p:spPr>
          <a:xfrm>
            <a:off x="126900" y="2743200"/>
            <a:ext cx="8890200" cy="1680819"/>
          </a:xfrm>
          <a:prstGeom prst="rect">
            <a:avLst/>
          </a:prstGeom>
        </p:spPr>
        <p:txBody>
          <a:bodyPr spcFirstLastPara="1" wrap="square" lIns="91425" tIns="91425" rIns="91425" bIns="91425" anchor="t" anchorCtr="0">
            <a:noAutofit/>
          </a:bodyPr>
          <a:lstStyle/>
          <a:p>
            <a:pPr lvl="0" indent="-368300">
              <a:spcAft>
                <a:spcPts val="1200"/>
              </a:spcAft>
              <a:buClr>
                <a:schemeClr val="lt1"/>
              </a:buClr>
              <a:buSzPts val="2200"/>
              <a:buChar char="●"/>
            </a:pPr>
            <a:r>
              <a:rPr lang="en-US" sz="2200" dirty="0">
                <a:solidFill>
                  <a:schemeClr val="lt1"/>
                </a:solidFill>
              </a:rPr>
              <a:t>Cultivating adaptability self-efficacy (COVID)</a:t>
            </a:r>
          </a:p>
          <a:p>
            <a:pPr lvl="0" indent="-368300">
              <a:spcAft>
                <a:spcPts val="1200"/>
              </a:spcAft>
              <a:buClr>
                <a:schemeClr val="lt1"/>
              </a:buClr>
              <a:buSzPts val="2200"/>
              <a:buChar char="●"/>
            </a:pPr>
            <a:r>
              <a:rPr lang="en-US" sz="2200" dirty="0">
                <a:solidFill>
                  <a:schemeClr val="lt1"/>
                </a:solidFill>
              </a:rPr>
              <a:t>Recognize that the idea of Job Security is an illusion</a:t>
            </a:r>
          </a:p>
          <a:p>
            <a:pPr lvl="0" indent="-368300">
              <a:spcAft>
                <a:spcPts val="1200"/>
              </a:spcAft>
              <a:buClr>
                <a:schemeClr val="lt1"/>
              </a:buClr>
              <a:buSzPts val="2200"/>
              <a:buChar char="●"/>
            </a:pPr>
            <a:r>
              <a:rPr lang="en-US" sz="2200" dirty="0">
                <a:solidFill>
                  <a:schemeClr val="lt1"/>
                </a:solidFill>
              </a:rPr>
              <a:t>Find community &amp; support</a:t>
            </a:r>
          </a:p>
          <a:p>
            <a:pPr lvl="0" indent="-368300">
              <a:spcAft>
                <a:spcPts val="1200"/>
              </a:spcAft>
              <a:buClr>
                <a:schemeClr val="lt1"/>
              </a:buClr>
              <a:buSzPts val="2200"/>
              <a:buChar char="●"/>
            </a:pPr>
            <a:r>
              <a:rPr lang="en-US" sz="2200" dirty="0">
                <a:solidFill>
                  <a:schemeClr val="lt1"/>
                </a:solidFill>
              </a:rPr>
              <a:t>Do not ignore it</a:t>
            </a:r>
          </a:p>
          <a:p>
            <a:pPr lvl="0" indent="-368300">
              <a:buClr>
                <a:schemeClr val="lt1"/>
              </a:buClr>
              <a:buSzPts val="2200"/>
              <a:buChar char="●"/>
            </a:pPr>
            <a:endParaRPr lang="en-US" sz="2200" dirty="0">
              <a:solidFill>
                <a:schemeClr val="lt1"/>
              </a:solidFill>
            </a:endParaRPr>
          </a:p>
        </p:txBody>
      </p:sp>
    </p:spTree>
    <p:extLst>
      <p:ext uri="{BB962C8B-B14F-4D97-AF65-F5344CB8AC3E}">
        <p14:creationId xmlns:p14="http://schemas.microsoft.com/office/powerpoint/2010/main" val="2075357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Google Shape;389;p60"/>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t>Thank You! Questions? </a:t>
            </a:r>
            <a:endParaRPr sz="3388" b="0" dirty="0"/>
          </a:p>
        </p:txBody>
      </p:sp>
      <p:sp>
        <p:nvSpPr>
          <p:cNvPr id="390" name="Google Shape;390;p60"/>
          <p:cNvSpPr txBox="1">
            <a:spLocks noGrp="1"/>
          </p:cNvSpPr>
          <p:nvPr>
            <p:ph type="subTitle" idx="1"/>
          </p:nvPr>
        </p:nvSpPr>
        <p:spPr>
          <a:xfrm>
            <a:off x="120150" y="3237175"/>
            <a:ext cx="8887500" cy="1704900"/>
          </a:xfrm>
          <a:prstGeom prst="rect">
            <a:avLst/>
          </a:prstGeom>
        </p:spPr>
        <p:txBody>
          <a:bodyPr spcFirstLastPara="1" wrap="square" lIns="91425" tIns="91425" rIns="91425" bIns="91425" anchor="t" anchorCtr="0">
            <a:normAutofit/>
          </a:bodyPr>
          <a:lstStyle/>
          <a:p>
            <a:pPr marL="457200" lvl="0" indent="-346710" algn="l" rtl="0">
              <a:spcBef>
                <a:spcPts val="0"/>
              </a:spcBef>
              <a:spcAft>
                <a:spcPts val="0"/>
              </a:spcAft>
              <a:buClr>
                <a:schemeClr val="lt1"/>
              </a:buClr>
              <a:buSzPts val="1860"/>
              <a:buChar char="●"/>
            </a:pPr>
            <a:r>
              <a:rPr lang="en">
                <a:solidFill>
                  <a:schemeClr val="lt1"/>
                </a:solidFill>
              </a:rPr>
              <a:t>Website: inflectionpointstherapy.com</a:t>
            </a:r>
            <a:endParaRPr>
              <a:solidFill>
                <a:schemeClr val="lt1"/>
              </a:solidFill>
            </a:endParaRPr>
          </a:p>
          <a:p>
            <a:pPr marL="0" lvl="0" indent="0" algn="l" rtl="0">
              <a:spcBef>
                <a:spcPts val="0"/>
              </a:spcBef>
              <a:spcAft>
                <a:spcPts val="0"/>
              </a:spcAft>
              <a:buNone/>
            </a:pPr>
            <a:endParaRPr>
              <a:solidFill>
                <a:schemeClr val="lt1"/>
              </a:solidFill>
            </a:endParaRPr>
          </a:p>
          <a:p>
            <a:pPr marL="457200" lvl="0" indent="-346710" algn="l" rtl="0">
              <a:spcBef>
                <a:spcPts val="0"/>
              </a:spcBef>
              <a:spcAft>
                <a:spcPts val="0"/>
              </a:spcAft>
              <a:buClr>
                <a:schemeClr val="lt1"/>
              </a:buClr>
              <a:buSzPts val="1860"/>
              <a:buChar char="●"/>
            </a:pPr>
            <a:r>
              <a:rPr lang="en">
                <a:solidFill>
                  <a:schemeClr val="lt1"/>
                </a:solidFill>
              </a:rPr>
              <a:t>Email: jason@inflectionpointstherapy.com</a:t>
            </a:r>
            <a:endParaRPr>
              <a:solidFill>
                <a:schemeClr val="lt1"/>
              </a:solidFill>
            </a:endParaRPr>
          </a:p>
        </p:txBody>
      </p:sp>
      <p:sp>
        <p:nvSpPr>
          <p:cNvPr id="391" name="Google Shape;391;p60"/>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34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B0DA34DE-FBF0-CF3E-41C2-A9C3A93E9408}"/>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69241758-3F85-FA1B-03BD-70B13332F95E}"/>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Uncertainty</a:t>
            </a:r>
            <a:endParaRPr dirty="0"/>
          </a:p>
          <a:p>
            <a:pPr marL="0" lvl="0" indent="0" algn="l" rtl="0">
              <a:spcBef>
                <a:spcPts val="0"/>
              </a:spcBef>
              <a:spcAft>
                <a:spcPts val="0"/>
              </a:spcAft>
              <a:buNone/>
            </a:pPr>
            <a:r>
              <a:rPr lang="en" sz="3388" b="0" dirty="0"/>
              <a:t>Definitions </a:t>
            </a:r>
            <a:r>
              <a:rPr lang="en" sz="1800" b="0" dirty="0"/>
              <a:t>(Massazza et al, 2023)</a:t>
            </a:r>
            <a:endParaRPr sz="1800" b="0" dirty="0"/>
          </a:p>
        </p:txBody>
      </p:sp>
      <p:sp>
        <p:nvSpPr>
          <p:cNvPr id="73" name="Google Shape;73;p15">
            <a:extLst>
              <a:ext uri="{FF2B5EF4-FFF2-40B4-BE49-F238E27FC236}">
                <a16:creationId xmlns:a16="http://schemas.microsoft.com/office/drawing/2014/main" id="{DCA1CD83-A781-3566-D424-D1534D6C1916}"/>
              </a:ext>
            </a:extLst>
          </p:cNvPr>
          <p:cNvSpPr txBox="1">
            <a:spLocks noGrp="1"/>
          </p:cNvSpPr>
          <p:nvPr>
            <p:ph type="subTitle" idx="1"/>
          </p:nvPr>
        </p:nvSpPr>
        <p:spPr>
          <a:xfrm>
            <a:off x="132625" y="2639500"/>
            <a:ext cx="8890200" cy="2370650"/>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000" dirty="0">
                <a:solidFill>
                  <a:schemeClr val="lt1"/>
                </a:solidFill>
              </a:rPr>
              <a:t>A state where details of the situation are ambiguous, complex, unpredictable, or probabilistic; when information is unavailable or inconsistent; and when people feel insecure in their own state of knowledge or the state of knowledge in general </a:t>
            </a:r>
            <a:r>
              <a:rPr lang="en-US" sz="2000" i="1" dirty="0">
                <a:solidFill>
                  <a:schemeClr val="lt1"/>
                </a:solidFill>
              </a:rPr>
              <a:t>(Brashers, 2001)</a:t>
            </a:r>
          </a:p>
          <a:p>
            <a:pPr lvl="0" indent="-368300">
              <a:spcBef>
                <a:spcPts val="1000"/>
              </a:spcBef>
              <a:buClr>
                <a:schemeClr val="lt1"/>
              </a:buClr>
              <a:buSzPts val="2200"/>
              <a:buChar char="●"/>
            </a:pPr>
            <a:r>
              <a:rPr lang="en-US" sz="2000" dirty="0">
                <a:solidFill>
                  <a:schemeClr val="lt1"/>
                </a:solidFill>
              </a:rPr>
              <a:t>A state characterized by lack of control </a:t>
            </a:r>
            <a:r>
              <a:rPr lang="en-US" sz="2000" i="1" dirty="0">
                <a:solidFill>
                  <a:schemeClr val="lt1"/>
                </a:solidFill>
              </a:rPr>
              <a:t>(Afifi et al., 2014), </a:t>
            </a:r>
            <a:r>
              <a:rPr lang="en-US" sz="2000" dirty="0">
                <a:solidFill>
                  <a:schemeClr val="lt1"/>
                </a:solidFill>
              </a:rPr>
              <a:t>by an incapacity to foresee future outcomes </a:t>
            </a:r>
            <a:r>
              <a:rPr lang="en-US" sz="2000" i="1" dirty="0">
                <a:solidFill>
                  <a:schemeClr val="lt1"/>
                </a:solidFill>
              </a:rPr>
              <a:t>(Penrod, 2007), </a:t>
            </a:r>
            <a:r>
              <a:rPr lang="en-US" sz="2000" dirty="0">
                <a:solidFill>
                  <a:schemeClr val="lt1"/>
                </a:solidFill>
              </a:rPr>
              <a:t>by entropy and disorder </a:t>
            </a:r>
            <a:r>
              <a:rPr lang="en-US" sz="2000" i="1" dirty="0">
                <a:solidFill>
                  <a:schemeClr val="lt1"/>
                </a:solidFill>
              </a:rPr>
              <a:t>(Hirsh et al., 2012) </a:t>
            </a:r>
            <a:r>
              <a:rPr lang="en-US" sz="2000" dirty="0">
                <a:solidFill>
                  <a:schemeClr val="lt1"/>
                </a:solidFill>
              </a:rPr>
              <a:t>or by the inability to determine the meaning of an event </a:t>
            </a:r>
            <a:r>
              <a:rPr lang="en-US" sz="2000" i="1" dirty="0">
                <a:solidFill>
                  <a:schemeClr val="lt1"/>
                </a:solidFill>
              </a:rPr>
              <a:t>(Mishel, 1988).</a:t>
            </a:r>
            <a:endParaRPr sz="2000" i="1" dirty="0">
              <a:solidFill>
                <a:schemeClr val="lt1"/>
              </a:solidFill>
            </a:endParaRPr>
          </a:p>
        </p:txBody>
      </p:sp>
      <p:sp>
        <p:nvSpPr>
          <p:cNvPr id="74" name="Google Shape;74;p15">
            <a:extLst>
              <a:ext uri="{FF2B5EF4-FFF2-40B4-BE49-F238E27FC236}">
                <a16:creationId xmlns:a16="http://schemas.microsoft.com/office/drawing/2014/main" id="{04DA276B-64FC-B8B4-3B14-AB12BA6F84E4}"/>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4</a:t>
            </a:fld>
            <a:endParaRPr/>
          </a:p>
        </p:txBody>
      </p:sp>
    </p:spTree>
    <p:extLst>
      <p:ext uri="{BB962C8B-B14F-4D97-AF65-F5344CB8AC3E}">
        <p14:creationId xmlns:p14="http://schemas.microsoft.com/office/powerpoint/2010/main" val="810598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Uncertainty &amp; Mental Health</a:t>
            </a:r>
            <a:endParaRPr dirty="0"/>
          </a:p>
          <a:p>
            <a:pPr marL="0" lvl="0" indent="0" algn="l" rtl="0">
              <a:spcBef>
                <a:spcPts val="0"/>
              </a:spcBef>
              <a:spcAft>
                <a:spcPts val="0"/>
              </a:spcAft>
              <a:buNone/>
            </a:pPr>
            <a:r>
              <a:rPr lang="en" sz="3388" b="0" dirty="0"/>
              <a:t>A Scoping Review </a:t>
            </a:r>
            <a:r>
              <a:rPr lang="en" sz="1800" b="0" dirty="0"/>
              <a:t>(Massazza et al, 2023)</a:t>
            </a:r>
            <a:endParaRPr sz="1800" b="0" dirty="0"/>
          </a:p>
        </p:txBody>
      </p:sp>
      <p:sp>
        <p:nvSpPr>
          <p:cNvPr id="73" name="Google Shape;73;p15"/>
          <p:cNvSpPr txBox="1">
            <a:spLocks noGrp="1"/>
          </p:cNvSpPr>
          <p:nvPr>
            <p:ph type="subTitle" idx="1"/>
          </p:nvPr>
        </p:nvSpPr>
        <p:spPr>
          <a:xfrm>
            <a:off x="132625" y="2943225"/>
            <a:ext cx="8890200" cy="1804675"/>
          </a:xfrm>
          <a:prstGeom prst="rect">
            <a:avLst/>
          </a:prstGeom>
        </p:spPr>
        <p:txBody>
          <a:bodyPr spcFirstLastPara="1" wrap="square" lIns="91425" tIns="91425" rIns="91425" bIns="91425" anchor="t" anchorCtr="0">
            <a:noAutofit/>
          </a:bodyPr>
          <a:lstStyle/>
          <a:p>
            <a:pPr marL="457200" lvl="0" indent="-368300" algn="l" rtl="0">
              <a:lnSpc>
                <a:spcPct val="100000"/>
              </a:lnSpc>
              <a:spcBef>
                <a:spcPts val="0"/>
              </a:spcBef>
              <a:spcAft>
                <a:spcPts val="0"/>
              </a:spcAft>
              <a:buClr>
                <a:schemeClr val="lt1"/>
              </a:buClr>
              <a:buSzPts val="2200"/>
              <a:buChar char="●"/>
            </a:pPr>
            <a:r>
              <a:rPr lang="en" sz="2200" dirty="0">
                <a:solidFill>
                  <a:schemeClr val="lt1"/>
                </a:solidFill>
              </a:rPr>
              <a:t>A review of peer-reviewed articles examining the relationship between uncertainty and mental health</a:t>
            </a:r>
            <a:endParaRPr sz="2200" dirty="0">
              <a:solidFill>
                <a:schemeClr val="lt1"/>
              </a:solidFill>
            </a:endParaRPr>
          </a:p>
          <a:p>
            <a:pPr marL="457200" lvl="0" indent="-368300" algn="l" rtl="0">
              <a:lnSpc>
                <a:spcPct val="100000"/>
              </a:lnSpc>
              <a:spcBef>
                <a:spcPts val="1000"/>
              </a:spcBef>
              <a:spcAft>
                <a:spcPts val="0"/>
              </a:spcAft>
              <a:buClr>
                <a:schemeClr val="lt1"/>
              </a:buClr>
              <a:buSzPts val="2200"/>
              <a:buChar char="●"/>
            </a:pPr>
            <a:r>
              <a:rPr lang="en" sz="2200" dirty="0">
                <a:solidFill>
                  <a:schemeClr val="lt1"/>
                </a:solidFill>
              </a:rPr>
              <a:t>101 quantitative studies (2000 - 2018)</a:t>
            </a:r>
          </a:p>
          <a:p>
            <a:pPr marL="457200" lvl="0" indent="-368300" algn="l" rtl="0">
              <a:lnSpc>
                <a:spcPct val="100000"/>
              </a:lnSpc>
              <a:spcBef>
                <a:spcPts val="1000"/>
              </a:spcBef>
              <a:spcAft>
                <a:spcPts val="0"/>
              </a:spcAft>
              <a:buClr>
                <a:schemeClr val="lt1"/>
              </a:buClr>
              <a:buSzPts val="2200"/>
              <a:buChar char="●"/>
            </a:pPr>
            <a:r>
              <a:rPr lang="en" sz="2200" dirty="0">
                <a:solidFill>
                  <a:schemeClr val="lt1"/>
                </a:solidFill>
              </a:rPr>
              <a:t>59% medicine/nursing (e.g. patients facing illness uncertainty)</a:t>
            </a:r>
            <a:endParaRPr sz="2200" dirty="0">
              <a:solidFill>
                <a:schemeClr val="lt1"/>
              </a:solidFill>
            </a:endParaRPr>
          </a:p>
        </p:txBody>
      </p:sp>
      <p:sp>
        <p:nvSpPr>
          <p:cNvPr id="74" name="Google Shape;74;p15"/>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5</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68C9E28B-5BAE-4B63-09B5-7766EC54FDE4}"/>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3584A8C6-86F7-7544-BAC7-D528458EFD3A}"/>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Uncertainty &amp; Mental Health</a:t>
            </a:r>
            <a:endParaRPr dirty="0"/>
          </a:p>
          <a:p>
            <a:pPr marL="0" lvl="0" indent="0" algn="l" rtl="0">
              <a:spcBef>
                <a:spcPts val="0"/>
              </a:spcBef>
              <a:spcAft>
                <a:spcPts val="0"/>
              </a:spcAft>
              <a:buNone/>
            </a:pPr>
            <a:r>
              <a:rPr lang="en" sz="3388" b="0" dirty="0"/>
              <a:t>A Scoping Review </a:t>
            </a:r>
            <a:r>
              <a:rPr lang="en" sz="1800" b="0" dirty="0"/>
              <a:t>(Massazza et al, 2023)</a:t>
            </a:r>
            <a:endParaRPr sz="1800" b="0" dirty="0"/>
          </a:p>
        </p:txBody>
      </p:sp>
      <p:sp>
        <p:nvSpPr>
          <p:cNvPr id="73" name="Google Shape;73;p15">
            <a:extLst>
              <a:ext uri="{FF2B5EF4-FFF2-40B4-BE49-F238E27FC236}">
                <a16:creationId xmlns:a16="http://schemas.microsoft.com/office/drawing/2014/main" id="{5057392E-9A67-432C-8D74-155CA2515C93}"/>
              </a:ext>
            </a:extLst>
          </p:cNvPr>
          <p:cNvSpPr txBox="1">
            <a:spLocks noGrp="1"/>
          </p:cNvSpPr>
          <p:nvPr>
            <p:ph type="subTitle" idx="1"/>
          </p:nvPr>
        </p:nvSpPr>
        <p:spPr>
          <a:xfrm>
            <a:off x="132625" y="2800350"/>
            <a:ext cx="8890200" cy="1947549"/>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 sz="2200" dirty="0">
                <a:solidFill>
                  <a:schemeClr val="lt1"/>
                </a:solidFill>
              </a:rPr>
              <a:t>In 79% of studies: higher levels of uncertainty associated with worse mental health outcomes (e.g. </a:t>
            </a:r>
            <a:r>
              <a:rPr lang="en-US" sz="2200" dirty="0">
                <a:solidFill>
                  <a:schemeClr val="lt1"/>
                </a:solidFill>
              </a:rPr>
              <a:t>depression, anxiety, distress, PTSD, and stress)</a:t>
            </a:r>
            <a:endParaRPr sz="2200" dirty="0">
              <a:solidFill>
                <a:schemeClr val="lt1"/>
              </a:solidFill>
            </a:endParaRPr>
          </a:p>
          <a:p>
            <a:pPr marL="457200" lvl="0" indent="-368300" algn="l" rtl="0">
              <a:lnSpc>
                <a:spcPct val="100000"/>
              </a:lnSpc>
              <a:spcBef>
                <a:spcPts val="1000"/>
              </a:spcBef>
              <a:spcAft>
                <a:spcPts val="0"/>
              </a:spcAft>
              <a:buClr>
                <a:schemeClr val="lt1"/>
              </a:buClr>
              <a:buSzPts val="2200"/>
              <a:buChar char="●"/>
            </a:pPr>
            <a:r>
              <a:rPr lang="en" sz="2200" dirty="0">
                <a:solidFill>
                  <a:schemeClr val="lt1"/>
                </a:solidFill>
              </a:rPr>
              <a:t>In 15% of studies: mixed findings </a:t>
            </a:r>
          </a:p>
          <a:p>
            <a:pPr marL="457200" lvl="0" indent="-368300" algn="l" rtl="0">
              <a:lnSpc>
                <a:spcPct val="100000"/>
              </a:lnSpc>
              <a:spcBef>
                <a:spcPts val="1000"/>
              </a:spcBef>
              <a:spcAft>
                <a:spcPts val="0"/>
              </a:spcAft>
              <a:buClr>
                <a:schemeClr val="lt1"/>
              </a:buClr>
              <a:buSzPts val="2200"/>
              <a:buChar char="●"/>
            </a:pPr>
            <a:r>
              <a:rPr lang="en-US" sz="2200" dirty="0">
                <a:solidFill>
                  <a:schemeClr val="lt1"/>
                </a:solidFill>
              </a:rPr>
              <a:t>I</a:t>
            </a:r>
            <a:r>
              <a:rPr lang="en" sz="2200" dirty="0">
                <a:solidFill>
                  <a:schemeClr val="lt1"/>
                </a:solidFill>
              </a:rPr>
              <a:t>n 6% of studies: non-significant relationship</a:t>
            </a:r>
            <a:endParaRPr sz="2200" dirty="0">
              <a:solidFill>
                <a:schemeClr val="lt1"/>
              </a:solidFill>
            </a:endParaRPr>
          </a:p>
        </p:txBody>
      </p:sp>
      <p:sp>
        <p:nvSpPr>
          <p:cNvPr id="74" name="Google Shape;74;p15">
            <a:extLst>
              <a:ext uri="{FF2B5EF4-FFF2-40B4-BE49-F238E27FC236}">
                <a16:creationId xmlns:a16="http://schemas.microsoft.com/office/drawing/2014/main" id="{88426DE6-04B1-72F3-70B7-BADCD653A1D7}"/>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6</a:t>
            </a:fld>
            <a:endParaRPr/>
          </a:p>
        </p:txBody>
      </p:sp>
    </p:spTree>
    <p:extLst>
      <p:ext uri="{BB962C8B-B14F-4D97-AF65-F5344CB8AC3E}">
        <p14:creationId xmlns:p14="http://schemas.microsoft.com/office/powerpoint/2010/main" val="4006081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A0DC3BC9-9DBF-658A-ACC6-D49C8F2D7688}"/>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51B92EA0-44EA-CF54-CAC2-D08633670E6E}"/>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Uncertainty &amp; Mental Health</a:t>
            </a:r>
            <a:endParaRPr dirty="0"/>
          </a:p>
          <a:p>
            <a:pPr marL="0" lvl="0" indent="0" algn="l" rtl="0">
              <a:spcBef>
                <a:spcPts val="0"/>
              </a:spcBef>
              <a:spcAft>
                <a:spcPts val="0"/>
              </a:spcAft>
              <a:buNone/>
            </a:pPr>
            <a:r>
              <a:rPr lang="en" sz="3388" b="0" dirty="0"/>
              <a:t>A Scoping Review </a:t>
            </a:r>
            <a:r>
              <a:rPr lang="en" sz="1800" b="0" dirty="0"/>
              <a:t>(Massazza et al, 2023)</a:t>
            </a:r>
            <a:endParaRPr sz="1800" b="0" dirty="0"/>
          </a:p>
        </p:txBody>
      </p:sp>
      <p:sp>
        <p:nvSpPr>
          <p:cNvPr id="73" name="Google Shape;73;p15">
            <a:extLst>
              <a:ext uri="{FF2B5EF4-FFF2-40B4-BE49-F238E27FC236}">
                <a16:creationId xmlns:a16="http://schemas.microsoft.com/office/drawing/2014/main" id="{900D8491-28DD-B4AA-8F28-127DAC4C8DE8}"/>
              </a:ext>
            </a:extLst>
          </p:cNvPr>
          <p:cNvSpPr txBox="1">
            <a:spLocks noGrp="1"/>
          </p:cNvSpPr>
          <p:nvPr>
            <p:ph type="subTitle" idx="1"/>
          </p:nvPr>
        </p:nvSpPr>
        <p:spPr>
          <a:xfrm>
            <a:off x="132625" y="3229076"/>
            <a:ext cx="8890200" cy="1518823"/>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dirty="0">
                <a:solidFill>
                  <a:schemeClr val="lt1"/>
                </a:solidFill>
              </a:rPr>
              <a:t>“the existing literature has overwhelmingly focused on </a:t>
            </a:r>
            <a:r>
              <a:rPr lang="en-US" sz="2200" dirty="0" err="1">
                <a:solidFill>
                  <a:schemeClr val="lt1"/>
                </a:solidFill>
              </a:rPr>
              <a:t>characterising</a:t>
            </a:r>
            <a:r>
              <a:rPr lang="en-US" sz="2200" dirty="0">
                <a:solidFill>
                  <a:schemeClr val="lt1"/>
                </a:solidFill>
              </a:rPr>
              <a:t> and quantifying the link between uncertainty and mental health rather than on exploring how to address this link in practice”</a:t>
            </a:r>
            <a:r>
              <a:rPr lang="en" sz="2200" dirty="0">
                <a:solidFill>
                  <a:schemeClr val="lt1"/>
                </a:solidFill>
              </a:rPr>
              <a:t> </a:t>
            </a:r>
          </a:p>
        </p:txBody>
      </p:sp>
      <p:sp>
        <p:nvSpPr>
          <p:cNvPr id="74" name="Google Shape;74;p15">
            <a:extLst>
              <a:ext uri="{FF2B5EF4-FFF2-40B4-BE49-F238E27FC236}">
                <a16:creationId xmlns:a16="http://schemas.microsoft.com/office/drawing/2014/main" id="{FAB7DDB6-4F10-5E9E-A6A7-67A58123A4B1}"/>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7</a:t>
            </a:fld>
            <a:endParaRPr/>
          </a:p>
        </p:txBody>
      </p:sp>
    </p:spTree>
    <p:extLst>
      <p:ext uri="{BB962C8B-B14F-4D97-AF65-F5344CB8AC3E}">
        <p14:creationId xmlns:p14="http://schemas.microsoft.com/office/powerpoint/2010/main" val="2581581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A9292265-434D-3341-B38A-A86F04894FDC}"/>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9C519B8A-F147-49DF-4180-B08A5719A474}"/>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Uncertainty &amp; Mental Health</a:t>
            </a:r>
            <a:endParaRPr dirty="0"/>
          </a:p>
          <a:p>
            <a:pPr marL="0" lvl="0" indent="0" algn="l" rtl="0">
              <a:spcBef>
                <a:spcPts val="0"/>
              </a:spcBef>
              <a:spcAft>
                <a:spcPts val="0"/>
              </a:spcAft>
              <a:buNone/>
            </a:pPr>
            <a:r>
              <a:rPr lang="en" sz="3388" b="0" dirty="0"/>
              <a:t>A Theoretical Mechanism </a:t>
            </a:r>
            <a:r>
              <a:rPr lang="en" sz="1800" b="0" dirty="0"/>
              <a:t>(Anderson et al, 2019)</a:t>
            </a:r>
            <a:endParaRPr sz="1800" b="0" dirty="0"/>
          </a:p>
        </p:txBody>
      </p:sp>
      <p:sp>
        <p:nvSpPr>
          <p:cNvPr id="73" name="Google Shape;73;p15">
            <a:extLst>
              <a:ext uri="{FF2B5EF4-FFF2-40B4-BE49-F238E27FC236}">
                <a16:creationId xmlns:a16="http://schemas.microsoft.com/office/drawing/2014/main" id="{4D4B6487-98BD-A12B-9609-B1084B9BD3D7}"/>
              </a:ext>
            </a:extLst>
          </p:cNvPr>
          <p:cNvSpPr txBox="1">
            <a:spLocks noGrp="1"/>
          </p:cNvSpPr>
          <p:nvPr>
            <p:ph type="subTitle" idx="1"/>
          </p:nvPr>
        </p:nvSpPr>
        <p:spPr>
          <a:xfrm>
            <a:off x="156499" y="2647950"/>
            <a:ext cx="8890200" cy="1947549"/>
          </a:xfrm>
          <a:prstGeom prst="rect">
            <a:avLst/>
          </a:prstGeom>
        </p:spPr>
        <p:txBody>
          <a:bodyPr spcFirstLastPara="1" wrap="square" lIns="91425" tIns="91425" rIns="91425" bIns="91425" anchor="t" anchorCtr="0">
            <a:noAutofit/>
          </a:bodyPr>
          <a:lstStyle/>
          <a:p>
            <a:pPr lvl="0" indent="-368300">
              <a:buClr>
                <a:schemeClr val="lt1"/>
              </a:buClr>
              <a:buSzPts val="2200"/>
              <a:buChar char="●"/>
            </a:pPr>
            <a:r>
              <a:rPr lang="en-US" sz="2200" dirty="0">
                <a:solidFill>
                  <a:schemeClr val="lt1"/>
                </a:solidFill>
              </a:rPr>
              <a:t>We constantly think about possible future events - mentally simulating (i.e. imagining) them  </a:t>
            </a:r>
          </a:p>
          <a:p>
            <a:pPr marL="457200" lvl="0" indent="-368300" algn="l" rtl="0">
              <a:lnSpc>
                <a:spcPct val="100000"/>
              </a:lnSpc>
              <a:spcBef>
                <a:spcPts val="1000"/>
              </a:spcBef>
              <a:spcAft>
                <a:spcPts val="0"/>
              </a:spcAft>
              <a:buClr>
                <a:schemeClr val="lt1"/>
              </a:buClr>
              <a:buSzPts val="2200"/>
              <a:buChar char="●"/>
            </a:pPr>
            <a:r>
              <a:rPr lang="en-US" sz="2200" dirty="0">
                <a:solidFill>
                  <a:schemeClr val="lt1"/>
                </a:solidFill>
              </a:rPr>
              <a:t>Benefits: helps us plan for the future, test out alternative responses, and cope with stressful situations</a:t>
            </a:r>
          </a:p>
          <a:p>
            <a:pPr lvl="0" indent="-368300">
              <a:spcBef>
                <a:spcPts val="1000"/>
              </a:spcBef>
              <a:buClr>
                <a:schemeClr val="lt1"/>
              </a:buClr>
              <a:buSzPts val="2200"/>
              <a:buChar char="●"/>
            </a:pPr>
            <a:r>
              <a:rPr lang="en-US" sz="2200" dirty="0">
                <a:solidFill>
                  <a:schemeClr val="lt1"/>
                </a:solidFill>
              </a:rPr>
              <a:t>In uncertain situations, mental simulation of possible outcomes is a plausible adaptive strategy</a:t>
            </a:r>
            <a:endParaRPr sz="2200" dirty="0">
              <a:solidFill>
                <a:schemeClr val="lt1"/>
              </a:solidFill>
            </a:endParaRPr>
          </a:p>
        </p:txBody>
      </p:sp>
      <p:sp>
        <p:nvSpPr>
          <p:cNvPr id="74" name="Google Shape;74;p15">
            <a:extLst>
              <a:ext uri="{FF2B5EF4-FFF2-40B4-BE49-F238E27FC236}">
                <a16:creationId xmlns:a16="http://schemas.microsoft.com/office/drawing/2014/main" id="{C3639AC0-C524-87C3-F9C9-79F6DA921533}"/>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8</a:t>
            </a:fld>
            <a:endParaRPr/>
          </a:p>
        </p:txBody>
      </p:sp>
    </p:spTree>
    <p:extLst>
      <p:ext uri="{BB962C8B-B14F-4D97-AF65-F5344CB8AC3E}">
        <p14:creationId xmlns:p14="http://schemas.microsoft.com/office/powerpoint/2010/main" val="1126357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F881D906-99EE-A9A8-B58D-39D23C2C2123}"/>
            </a:ext>
          </a:extLst>
        </p:cNvPr>
        <p:cNvGrpSpPr/>
        <p:nvPr/>
      </p:nvGrpSpPr>
      <p:grpSpPr>
        <a:xfrm>
          <a:off x="0" y="0"/>
          <a:ext cx="0" cy="0"/>
          <a:chOff x="0" y="0"/>
          <a:chExt cx="0" cy="0"/>
        </a:xfrm>
      </p:grpSpPr>
      <p:sp>
        <p:nvSpPr>
          <p:cNvPr id="72" name="Google Shape;72;p15">
            <a:extLst>
              <a:ext uri="{FF2B5EF4-FFF2-40B4-BE49-F238E27FC236}">
                <a16:creationId xmlns:a16="http://schemas.microsoft.com/office/drawing/2014/main" id="{CB277F3D-763D-9ABB-7515-412FB70FB883}"/>
              </a:ext>
            </a:extLst>
          </p:cNvPr>
          <p:cNvSpPr txBox="1">
            <a:spLocks noGrp="1"/>
          </p:cNvSpPr>
          <p:nvPr>
            <p:ph type="ctrTitle"/>
          </p:nvPr>
        </p:nvSpPr>
        <p:spPr>
          <a:xfrm>
            <a:off x="485875" y="463925"/>
            <a:ext cx="8183700" cy="145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US" dirty="0"/>
              <a:t>Uncertainty &amp; Mental Health</a:t>
            </a:r>
            <a:endParaRPr dirty="0"/>
          </a:p>
          <a:p>
            <a:pPr marL="0" lvl="0" indent="0" algn="l" rtl="0">
              <a:spcBef>
                <a:spcPts val="0"/>
              </a:spcBef>
              <a:spcAft>
                <a:spcPts val="0"/>
              </a:spcAft>
              <a:buNone/>
            </a:pPr>
            <a:r>
              <a:rPr lang="en" sz="3388" b="0" dirty="0"/>
              <a:t>A Theoretical Mechanism </a:t>
            </a:r>
            <a:r>
              <a:rPr lang="en" sz="1800" b="0" dirty="0"/>
              <a:t>(Anderson et al, 2019)</a:t>
            </a:r>
            <a:endParaRPr sz="1800" b="0" dirty="0"/>
          </a:p>
        </p:txBody>
      </p:sp>
      <p:sp>
        <p:nvSpPr>
          <p:cNvPr id="73" name="Google Shape;73;p15">
            <a:extLst>
              <a:ext uri="{FF2B5EF4-FFF2-40B4-BE49-F238E27FC236}">
                <a16:creationId xmlns:a16="http://schemas.microsoft.com/office/drawing/2014/main" id="{5EE00D39-60F3-0EF0-5B52-10D99A634CED}"/>
              </a:ext>
            </a:extLst>
          </p:cNvPr>
          <p:cNvSpPr txBox="1">
            <a:spLocks noGrp="1"/>
          </p:cNvSpPr>
          <p:nvPr>
            <p:ph type="subTitle" idx="1"/>
          </p:nvPr>
        </p:nvSpPr>
        <p:spPr>
          <a:xfrm>
            <a:off x="156499" y="2571750"/>
            <a:ext cx="8890200" cy="1947549"/>
          </a:xfrm>
          <a:prstGeom prst="rect">
            <a:avLst/>
          </a:prstGeom>
        </p:spPr>
        <p:txBody>
          <a:bodyPr spcFirstLastPara="1" wrap="square" lIns="91425" tIns="91425" rIns="91425" bIns="91425" anchor="t" anchorCtr="0">
            <a:noAutofit/>
          </a:bodyPr>
          <a:lstStyle/>
          <a:p>
            <a:pPr lvl="0" indent="-368300">
              <a:spcBef>
                <a:spcPts val="1000"/>
              </a:spcBef>
              <a:buClr>
                <a:schemeClr val="lt1"/>
              </a:buClr>
              <a:buSzPts val="2200"/>
              <a:buChar char="●"/>
            </a:pPr>
            <a:r>
              <a:rPr lang="en-US" sz="2200" dirty="0">
                <a:solidFill>
                  <a:schemeClr val="lt1"/>
                </a:solidFill>
              </a:rPr>
              <a:t>In uncertain situations where the outcome might be (+) or (-), more weight is implicitly given to the potential (-) outcome </a:t>
            </a:r>
          </a:p>
          <a:p>
            <a:pPr lvl="0" indent="-368300">
              <a:spcBef>
                <a:spcPts val="1000"/>
              </a:spcBef>
              <a:buClr>
                <a:schemeClr val="lt1"/>
              </a:buClr>
              <a:buSzPts val="2200"/>
              <a:buChar char="●"/>
            </a:pPr>
            <a:r>
              <a:rPr lang="en-US" sz="2200" dirty="0">
                <a:solidFill>
                  <a:schemeClr val="lt1"/>
                </a:solidFill>
              </a:rPr>
              <a:t>We have a general attentional bias toward the (-), meaning we prioritize (-) information. Likely an evolutionarily adaptive response: the cost of missing a (-) threat may be much greater than the cost of missing a (+) reward. So we focus on potential (-) outcomes </a:t>
            </a:r>
            <a:endParaRPr sz="2200" dirty="0">
              <a:solidFill>
                <a:schemeClr val="lt1"/>
              </a:solidFill>
            </a:endParaRPr>
          </a:p>
        </p:txBody>
      </p:sp>
      <p:sp>
        <p:nvSpPr>
          <p:cNvPr id="74" name="Google Shape;74;p15">
            <a:extLst>
              <a:ext uri="{FF2B5EF4-FFF2-40B4-BE49-F238E27FC236}">
                <a16:creationId xmlns:a16="http://schemas.microsoft.com/office/drawing/2014/main" id="{CB8A3E6A-EA8C-300F-75FD-A3BCEFBC21F9}"/>
              </a:ext>
            </a:extLst>
          </p:cNvPr>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9</a:t>
            </a:fld>
            <a:endParaRPr/>
          </a:p>
        </p:txBody>
      </p:sp>
    </p:spTree>
    <p:extLst>
      <p:ext uri="{BB962C8B-B14F-4D97-AF65-F5344CB8AC3E}">
        <p14:creationId xmlns:p14="http://schemas.microsoft.com/office/powerpoint/2010/main" val="4139429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lum">
  <a:themeElements>
    <a:clrScheme name="Plum">
      <a:dk1>
        <a:srgbClr val="611BB8"/>
      </a:dk1>
      <a:lt1>
        <a:srgbClr val="FFFFFF"/>
      </a:lt1>
      <a:dk2>
        <a:srgbClr val="000000"/>
      </a:dk2>
      <a:lt2>
        <a:srgbClr val="7F7F7F"/>
      </a:lt2>
      <a:accent1>
        <a:srgbClr val="333333"/>
      </a:accent1>
      <a:accent2>
        <a:srgbClr val="5E2B97"/>
      </a:accent2>
      <a:accent3>
        <a:srgbClr val="7E57C2"/>
      </a:accent3>
      <a:accent4>
        <a:srgbClr val="C77025"/>
      </a:accent4>
      <a:accent5>
        <a:srgbClr val="009688"/>
      </a:accent5>
      <a:accent6>
        <a:srgbClr val="FFD600"/>
      </a:accent6>
      <a:hlink>
        <a:srgbClr val="009688"/>
      </a:hlink>
      <a:folHlink>
        <a:srgbClr val="00968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10223</TotalTime>
  <Words>4233</Words>
  <Application>Microsoft Office PowerPoint</Application>
  <PresentationFormat>On-screen Show (16:9)</PresentationFormat>
  <Paragraphs>272</Paragraphs>
  <Slides>34</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Wingdings</vt:lpstr>
      <vt:lpstr>Raleway</vt:lpstr>
      <vt:lpstr>Arial</vt:lpstr>
      <vt:lpstr>Gill Sans</vt:lpstr>
      <vt:lpstr>Google Sans</vt:lpstr>
      <vt:lpstr>Source Sans Pro</vt:lpstr>
      <vt:lpstr>Plum</vt:lpstr>
      <vt:lpstr>  Job Uncertainty &amp; Mental Health  NPF Covering Workplace Mental Health Fellowship</vt:lpstr>
      <vt:lpstr>Dr. Jason Wang Inflection Points Therapy</vt:lpstr>
      <vt:lpstr>Vocational Psychology My research subspecialty </vt:lpstr>
      <vt:lpstr>Uncertainty Definitions (Massazza et al, 2023)</vt:lpstr>
      <vt:lpstr>Uncertainty &amp; Mental Health A Scoping Review (Massazza et al, 2023)</vt:lpstr>
      <vt:lpstr>Uncertainty &amp; Mental Health A Scoping Review (Massazza et al, 2023)</vt:lpstr>
      <vt:lpstr>Uncertainty &amp; Mental Health A Scoping Review (Massazza et al, 2023)</vt:lpstr>
      <vt:lpstr>Uncertainty &amp; Mental Health A Theoretical Mechanism (Anderson et al, 2019)</vt:lpstr>
      <vt:lpstr>Uncertainty &amp; Mental Health A Theoretical Mechanism (Anderson et al, 2019)</vt:lpstr>
      <vt:lpstr>Uncertainty &amp; Mental Health A Theoretical Mechanism (Anderson et al, 2019)</vt:lpstr>
      <vt:lpstr>Uncertainty &amp; Mental Health A Theoretical Mechanism (Anderson et al, 2019)</vt:lpstr>
      <vt:lpstr>Job Insecurity / Uncertainty Definitions (Sverke et al, 2002)</vt:lpstr>
      <vt:lpstr>Job Insecurity Conceptual Clarity (Sverke et al, 2002)</vt:lpstr>
      <vt:lpstr>Job Insecurity Conceptual Clarity (Sverke et al, 2002)</vt:lpstr>
      <vt:lpstr>Job Insecurity Conceptual Clarity (Shoss, 2017)</vt:lpstr>
      <vt:lpstr>Job Insecurity Conceptual Outcome Categories (Sverke et al, 2002)</vt:lpstr>
      <vt:lpstr>Job Insecurity Meta-Analysis Results (Immediate, Individual) (Sverke et al, 2002; Cheng &amp; Chan, 2008; Jiang &amp; Lavaysse, 2018; Lastad et al, 2025)</vt:lpstr>
      <vt:lpstr>Job Insecurity Meta-Analysis Results (Immediate, Organizational) (Sverke et al, 2002; Cheng &amp; Chan, 2008; Jiang &amp; Lavaysse, 2018; Lastad et al, 2025)</vt:lpstr>
      <vt:lpstr>Job Insecurity Meta-Analysis Results (Long-Term, Individual) (Sverke et al, 2002; Cheng &amp; Chan, 2008; Jiang &amp; Lavaysse, 2018; Lastad et al, 2025)</vt:lpstr>
      <vt:lpstr>Job Insecurity &amp; Health Longitudinal Studies Review (57 studies) (De Witte et al, 2015)</vt:lpstr>
      <vt:lpstr>Job Insecurity &amp; Health Mechanism (Vander Elst et al, 2014)</vt:lpstr>
      <vt:lpstr>Job Insecurity Meta-Analysis Results (Long-Term, Organizational) (Sverke et al, 2002; Cheng &amp; Chan, 2008; Jiang &amp; Lavaysse, 2018; Lastad et al, 2025)</vt:lpstr>
      <vt:lpstr>Job Insecurity Moderators </vt:lpstr>
      <vt:lpstr>Job Insecurity Moderators (Job Insecurity &amp; Mental Health) </vt:lpstr>
      <vt:lpstr>Job Insecurity Moderators (Job Insecurity &amp; Mental Health) </vt:lpstr>
      <vt:lpstr>Job Insecurity Moderators (Job Insecurity &amp; Mental Health) </vt:lpstr>
      <vt:lpstr>Job Insecurity Moderators (Job Insecurity &amp; Mental Health) </vt:lpstr>
      <vt:lpstr>Job Insecurity Moderators (Job Insecurity &amp; Other Outcomes) </vt:lpstr>
      <vt:lpstr>Job Insecurity Moderators (Job Insecurity &amp; Other Outcomes) </vt:lpstr>
      <vt:lpstr>Job Insecurity Coping </vt:lpstr>
      <vt:lpstr>Job Insecurity Coping (Astarlioglu et al, 2011)</vt:lpstr>
      <vt:lpstr>Job Insecurity Coping – My Clinical Perspective </vt:lpstr>
      <vt:lpstr>Job Insecurity Coping – My Clinical Perspective </vt:lpstr>
      <vt:lpstr>Thank You!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Jason Wang</cp:lastModifiedBy>
  <cp:revision>84</cp:revision>
  <dcterms:modified xsi:type="dcterms:W3CDTF">2025-05-18T20:36:59Z</dcterms:modified>
</cp:coreProperties>
</file>