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0" r:id="rId4"/>
    <p:sldMasterId id="214748371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Barlow ExtraLight"/>
      <p:regular r:id="rId19"/>
      <p:bold r:id="rId20"/>
      <p:italic r:id="rId21"/>
      <p:boldItalic r:id="rId22"/>
    </p:embeddedFont>
    <p:embeddedFont>
      <p:font typeface="Hepta Slab Medium"/>
      <p:regular r:id="rId23"/>
      <p:bold r:id="rId24"/>
    </p:embeddedFont>
    <p:embeddedFont>
      <p:font typeface="Hepta Slab Light"/>
      <p:regular r:id="rId25"/>
      <p:bold r:id="rId26"/>
    </p:embeddedFont>
    <p:embeddedFont>
      <p:font typeface="Hepta Slab"/>
      <p:regular r:id="rId27"/>
      <p:bold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Barlow Medium"/>
      <p:regular r:id="rId33"/>
      <p:bold r:id="rId34"/>
      <p:italic r:id="rId35"/>
      <p:boldItalic r:id="rId36"/>
    </p:embeddedFont>
    <p:embeddedFont>
      <p:font typeface="Barlow Light"/>
      <p:regular r:id="rId37"/>
      <p:bold r:id="rId38"/>
      <p:italic r:id="rId39"/>
      <p:boldItalic r:id="rId40"/>
    </p:embeddedFont>
    <p:embeddedFont>
      <p:font typeface="Barlow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Light-boldItalic.fntdata"/><Relationship Id="rId42" Type="http://schemas.openxmlformats.org/officeDocument/2006/relationships/font" Target="fonts/Barlow-bold.fntdata"/><Relationship Id="rId41" Type="http://schemas.openxmlformats.org/officeDocument/2006/relationships/font" Target="fonts/Barlow-regular.fntdata"/><Relationship Id="rId44" Type="http://schemas.openxmlformats.org/officeDocument/2006/relationships/font" Target="fonts/Barlow-boldItalic.fntdata"/><Relationship Id="rId43" Type="http://schemas.openxmlformats.org/officeDocument/2006/relationships/font" Target="fonts/Barlow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33" Type="http://schemas.openxmlformats.org/officeDocument/2006/relationships/font" Target="fonts/BarlowMedium-regular.fntdata"/><Relationship Id="rId32" Type="http://schemas.openxmlformats.org/officeDocument/2006/relationships/font" Target="fonts/Lato-boldItalic.fntdata"/><Relationship Id="rId35" Type="http://schemas.openxmlformats.org/officeDocument/2006/relationships/font" Target="fonts/BarlowMedium-italic.fntdata"/><Relationship Id="rId34" Type="http://schemas.openxmlformats.org/officeDocument/2006/relationships/font" Target="fonts/BarlowMedium-bold.fntdata"/><Relationship Id="rId37" Type="http://schemas.openxmlformats.org/officeDocument/2006/relationships/font" Target="fonts/BarlowLight-regular.fntdata"/><Relationship Id="rId36" Type="http://schemas.openxmlformats.org/officeDocument/2006/relationships/font" Target="fonts/BarlowMedium-boldItalic.fntdata"/><Relationship Id="rId39" Type="http://schemas.openxmlformats.org/officeDocument/2006/relationships/font" Target="fonts/BarlowLight-italic.fntdata"/><Relationship Id="rId38" Type="http://schemas.openxmlformats.org/officeDocument/2006/relationships/font" Target="fonts/BarlowLight-bold.fntdata"/><Relationship Id="rId20" Type="http://schemas.openxmlformats.org/officeDocument/2006/relationships/font" Target="fonts/BarlowExtraLight-bold.fntdata"/><Relationship Id="rId22" Type="http://schemas.openxmlformats.org/officeDocument/2006/relationships/font" Target="fonts/BarlowExtraLight-boldItalic.fntdata"/><Relationship Id="rId21" Type="http://schemas.openxmlformats.org/officeDocument/2006/relationships/font" Target="fonts/BarlowExtraLight-italic.fntdata"/><Relationship Id="rId24" Type="http://schemas.openxmlformats.org/officeDocument/2006/relationships/font" Target="fonts/HeptaSlabMedium-bold.fntdata"/><Relationship Id="rId23" Type="http://schemas.openxmlformats.org/officeDocument/2006/relationships/font" Target="fonts/HeptaSlabMedium-regular.fntdata"/><Relationship Id="rId26" Type="http://schemas.openxmlformats.org/officeDocument/2006/relationships/font" Target="fonts/HeptaSlabLight-bold.fntdata"/><Relationship Id="rId25" Type="http://schemas.openxmlformats.org/officeDocument/2006/relationships/font" Target="fonts/HeptaSlabLight-regular.fntdata"/><Relationship Id="rId28" Type="http://schemas.openxmlformats.org/officeDocument/2006/relationships/font" Target="fonts/HeptaSlab-bold.fntdata"/><Relationship Id="rId27" Type="http://schemas.openxmlformats.org/officeDocument/2006/relationships/font" Target="fonts/HeptaSlab-regular.fntdata"/><Relationship Id="rId29" Type="http://schemas.openxmlformats.org/officeDocument/2006/relationships/font" Target="fonts/Lato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BarlowExtraLight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1a1e6194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1a1e6194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1a1e619410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1a1e619410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1a1e619410_0_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1a1e619410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1a1e619410_0_9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1a1e619410_0_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1a1e619410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1a1e619410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1a1e619410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1a1e619410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1a1e619410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1a1e619410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1a1e619410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1a1e619410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1a1e619410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1a1e619410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1a1e619410_0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1a1e619410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1a1e619410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1a1e619410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1a1e619410_0_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1a1e619410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9" name="Google Shape;99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07" name="Google Shape;107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5" name="Google Shape;115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3" name="Google Shape;123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4" name="Google Shape;124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2" name="Google Shape;132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3" name="Google Shape;133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4" name="Google Shape;134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5" name="Google Shape;135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9" name="Google Shape;159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0" name="Google Shape;160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BLANK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78" name="Google Shape;178;p35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800"/>
              <a:buNone/>
              <a:defRPr sz="128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79" name="Google Shape;17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7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/>
          <p:nvPr>
            <p:ph type="title"/>
          </p:nvPr>
        </p:nvSpPr>
        <p:spPr>
          <a:xfrm>
            <a:off x="632850" y="112470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pta Slab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6"/>
          <p:cNvSpPr txBox="1"/>
          <p:nvPr>
            <p:ph idx="1" type="body"/>
          </p:nvPr>
        </p:nvSpPr>
        <p:spPr>
          <a:xfrm>
            <a:off x="4064100" y="4335200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3" name="Google Shape;183;p36"/>
          <p:cNvSpPr txBox="1"/>
          <p:nvPr>
            <p:ph idx="2" type="subTitle"/>
          </p:nvPr>
        </p:nvSpPr>
        <p:spPr>
          <a:xfrm>
            <a:off x="2857500" y="2902000"/>
            <a:ext cx="37656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/ Content" type="tx">
  <p:cSld name="TITLE_AND_BODY">
    <p:bg>
      <p:bgPr>
        <a:solidFill>
          <a:schemeClr val="accent4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idx="1" type="subTitle"/>
          </p:nvPr>
        </p:nvSpPr>
        <p:spPr>
          <a:xfrm>
            <a:off x="475075" y="309225"/>
            <a:ext cx="36552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7" name="Google Shape;187;p37"/>
          <p:cNvSpPr txBox="1"/>
          <p:nvPr>
            <p:ph idx="2" type="body"/>
          </p:nvPr>
        </p:nvSpPr>
        <p:spPr>
          <a:xfrm>
            <a:off x="711097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88" name="Google Shape;188;p37"/>
          <p:cNvSpPr txBox="1"/>
          <p:nvPr>
            <p:ph idx="3" type="subTitle"/>
          </p:nvPr>
        </p:nvSpPr>
        <p:spPr>
          <a:xfrm>
            <a:off x="1699221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9" name="Google Shape;189;p37"/>
          <p:cNvSpPr txBox="1"/>
          <p:nvPr>
            <p:ph idx="4" type="body"/>
          </p:nvPr>
        </p:nvSpPr>
        <p:spPr>
          <a:xfrm>
            <a:off x="2285797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0" name="Google Shape;190;p37"/>
          <p:cNvSpPr txBox="1"/>
          <p:nvPr>
            <p:ph idx="5" type="body"/>
          </p:nvPr>
        </p:nvSpPr>
        <p:spPr>
          <a:xfrm>
            <a:off x="711097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1" name="Google Shape;191;p37"/>
          <p:cNvSpPr txBox="1"/>
          <p:nvPr>
            <p:ph idx="6" type="subTitle"/>
          </p:nvPr>
        </p:nvSpPr>
        <p:spPr>
          <a:xfrm>
            <a:off x="1699221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2" name="Google Shape;192;p37"/>
          <p:cNvSpPr txBox="1"/>
          <p:nvPr>
            <p:ph idx="7" type="body"/>
          </p:nvPr>
        </p:nvSpPr>
        <p:spPr>
          <a:xfrm>
            <a:off x="2285797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3" name="Google Shape;193;p37"/>
          <p:cNvSpPr txBox="1"/>
          <p:nvPr>
            <p:ph idx="8" type="body"/>
          </p:nvPr>
        </p:nvSpPr>
        <p:spPr>
          <a:xfrm>
            <a:off x="711097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4" name="Google Shape;194;p37"/>
          <p:cNvSpPr txBox="1"/>
          <p:nvPr>
            <p:ph idx="9" type="subTitle"/>
          </p:nvPr>
        </p:nvSpPr>
        <p:spPr>
          <a:xfrm>
            <a:off x="1699221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13" type="body"/>
          </p:nvPr>
        </p:nvSpPr>
        <p:spPr>
          <a:xfrm>
            <a:off x="2285797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6" name="Google Shape;196;p37"/>
          <p:cNvSpPr txBox="1"/>
          <p:nvPr>
            <p:ph idx="14" type="body"/>
          </p:nvPr>
        </p:nvSpPr>
        <p:spPr>
          <a:xfrm>
            <a:off x="4746581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7" name="Google Shape;197;p37"/>
          <p:cNvSpPr txBox="1"/>
          <p:nvPr>
            <p:ph idx="15" type="subTitle"/>
          </p:nvPr>
        </p:nvSpPr>
        <p:spPr>
          <a:xfrm>
            <a:off x="5734705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8" name="Google Shape;198;p37"/>
          <p:cNvSpPr txBox="1"/>
          <p:nvPr>
            <p:ph idx="16" type="body"/>
          </p:nvPr>
        </p:nvSpPr>
        <p:spPr>
          <a:xfrm>
            <a:off x="6321281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9" name="Google Shape;199;p37"/>
          <p:cNvSpPr txBox="1"/>
          <p:nvPr>
            <p:ph idx="17" type="body"/>
          </p:nvPr>
        </p:nvSpPr>
        <p:spPr>
          <a:xfrm>
            <a:off x="4746581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00" name="Google Shape;200;p37"/>
          <p:cNvSpPr txBox="1"/>
          <p:nvPr>
            <p:ph idx="18" type="subTitle"/>
          </p:nvPr>
        </p:nvSpPr>
        <p:spPr>
          <a:xfrm>
            <a:off x="5734705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1" name="Google Shape;201;p37"/>
          <p:cNvSpPr txBox="1"/>
          <p:nvPr>
            <p:ph idx="19" type="body"/>
          </p:nvPr>
        </p:nvSpPr>
        <p:spPr>
          <a:xfrm>
            <a:off x="6321281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2" name="Google Shape;202;p37"/>
          <p:cNvSpPr txBox="1"/>
          <p:nvPr>
            <p:ph idx="20" type="body"/>
          </p:nvPr>
        </p:nvSpPr>
        <p:spPr>
          <a:xfrm>
            <a:off x="4746581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21" type="subTitle"/>
          </p:nvPr>
        </p:nvSpPr>
        <p:spPr>
          <a:xfrm>
            <a:off x="5734705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22" type="body"/>
          </p:nvPr>
        </p:nvSpPr>
        <p:spPr>
          <a:xfrm>
            <a:off x="6321281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60">
          <p15:clr>
            <a:srgbClr val="E46962"/>
          </p15:clr>
        </p15:guide>
        <p15:guide id="3" orient="horz" pos="1048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 type="twoColTx">
  <p:cSld name="TITLE_AND_TWO_COLUMNS">
    <p:bg>
      <p:bgPr>
        <a:solidFill>
          <a:schemeClr val="dk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8"/>
          <p:cNvSpPr txBox="1"/>
          <p:nvPr/>
        </p:nvSpPr>
        <p:spPr>
          <a:xfrm>
            <a:off x="6262625" y="1205946"/>
            <a:ext cx="2155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Lorem ipsum dolor sit amet, consectetur adipiscing elit.</a:t>
            </a:r>
            <a:endParaRPr i="1" sz="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9" name="Google Shape;209;p38"/>
          <p:cNvSpPr/>
          <p:nvPr>
            <p:ph idx="2" type="pic"/>
          </p:nvPr>
        </p:nvSpPr>
        <p:spPr>
          <a:xfrm>
            <a:off x="3915225" y="1631250"/>
            <a:ext cx="4441200" cy="300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791150" y="1835400"/>
            <a:ext cx="2094000" cy="84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11" name="Google Shape;211;p38"/>
          <p:cNvSpPr txBox="1"/>
          <p:nvPr>
            <p:ph idx="3" type="subTitle"/>
          </p:nvPr>
        </p:nvSpPr>
        <p:spPr>
          <a:xfrm>
            <a:off x="791150" y="522625"/>
            <a:ext cx="3918300" cy="100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2" name="Google Shape;212;p3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AND_TWO_COLUMNS_1">
    <p:bg>
      <p:bgPr>
        <a:solidFill>
          <a:schemeClr val="dk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9"/>
          <p:cNvSpPr txBox="1"/>
          <p:nvPr>
            <p:ph idx="1" type="subTitle"/>
          </p:nvPr>
        </p:nvSpPr>
        <p:spPr>
          <a:xfrm>
            <a:off x="791150" y="522625"/>
            <a:ext cx="5173200" cy="97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6" name="Google Shape;216;p39"/>
          <p:cNvSpPr txBox="1"/>
          <p:nvPr>
            <p:ph idx="2" type="body"/>
          </p:nvPr>
        </p:nvSpPr>
        <p:spPr>
          <a:xfrm>
            <a:off x="685450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7" name="Google Shape;217;p39"/>
          <p:cNvSpPr txBox="1"/>
          <p:nvPr>
            <p:ph idx="3" type="body"/>
          </p:nvPr>
        </p:nvSpPr>
        <p:spPr>
          <a:xfrm>
            <a:off x="4601077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3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/ Company Overview" type="titleOnly">
  <p:cSld name="TITLE_ONLY">
    <p:bg>
      <p:bgPr>
        <a:solidFill>
          <a:schemeClr val="accent4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/>
          <p:nvPr>
            <p:ph idx="2" type="pic"/>
          </p:nvPr>
        </p:nvSpPr>
        <p:spPr>
          <a:xfrm>
            <a:off x="791150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40"/>
          <p:cNvSpPr/>
          <p:nvPr>
            <p:ph idx="3" type="pic"/>
          </p:nvPr>
        </p:nvSpPr>
        <p:spPr>
          <a:xfrm>
            <a:off x="2355375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40"/>
          <p:cNvSpPr/>
          <p:nvPr>
            <p:ph idx="4" type="pic"/>
          </p:nvPr>
        </p:nvSpPr>
        <p:spPr>
          <a:xfrm>
            <a:off x="3921313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0"/>
          <p:cNvSpPr/>
          <p:nvPr>
            <p:ph idx="5" type="pic"/>
          </p:nvPr>
        </p:nvSpPr>
        <p:spPr>
          <a:xfrm>
            <a:off x="5491588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680850" y="3443850"/>
            <a:ext cx="30747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25" name="Google Shape;225;p40"/>
          <p:cNvSpPr txBox="1"/>
          <p:nvPr>
            <p:ph idx="6" type="body"/>
          </p:nvPr>
        </p:nvSpPr>
        <p:spPr>
          <a:xfrm>
            <a:off x="4123900" y="3443850"/>
            <a:ext cx="40302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26" name="Google Shape;226;p40"/>
          <p:cNvSpPr txBox="1"/>
          <p:nvPr>
            <p:ph idx="7" type="body"/>
          </p:nvPr>
        </p:nvSpPr>
        <p:spPr>
          <a:xfrm>
            <a:off x="7050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7" name="Google Shape;227;p40"/>
          <p:cNvSpPr txBox="1"/>
          <p:nvPr>
            <p:ph idx="8" type="body"/>
          </p:nvPr>
        </p:nvSpPr>
        <p:spPr>
          <a:xfrm>
            <a:off x="22588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8" name="Google Shape;228;p40"/>
          <p:cNvSpPr txBox="1"/>
          <p:nvPr>
            <p:ph idx="9" type="body"/>
          </p:nvPr>
        </p:nvSpPr>
        <p:spPr>
          <a:xfrm>
            <a:off x="38275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9" name="Google Shape;229;p40"/>
          <p:cNvSpPr txBox="1"/>
          <p:nvPr>
            <p:ph idx="13" type="body"/>
          </p:nvPr>
        </p:nvSpPr>
        <p:spPr>
          <a:xfrm>
            <a:off x="53951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0" name="Google Shape;230;p40"/>
          <p:cNvSpPr txBox="1"/>
          <p:nvPr>
            <p:ph idx="14" type="body"/>
          </p:nvPr>
        </p:nvSpPr>
        <p:spPr>
          <a:xfrm>
            <a:off x="7050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1" name="Google Shape;231;p40"/>
          <p:cNvSpPr txBox="1"/>
          <p:nvPr>
            <p:ph idx="15" type="body"/>
          </p:nvPr>
        </p:nvSpPr>
        <p:spPr>
          <a:xfrm>
            <a:off x="22588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2" name="Google Shape;232;p40"/>
          <p:cNvSpPr txBox="1"/>
          <p:nvPr>
            <p:ph idx="16" type="body"/>
          </p:nvPr>
        </p:nvSpPr>
        <p:spPr>
          <a:xfrm>
            <a:off x="3827003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3" name="Google Shape;233;p40"/>
          <p:cNvSpPr txBox="1"/>
          <p:nvPr>
            <p:ph idx="17" type="body"/>
          </p:nvPr>
        </p:nvSpPr>
        <p:spPr>
          <a:xfrm>
            <a:off x="5396128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4" name="Google Shape;234;p4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Landscape">
  <p:cSld name="ONE_COLUMN_TEXT">
    <p:bg>
      <p:bgPr>
        <a:solidFill>
          <a:schemeClr val="dk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791150" y="738025"/>
            <a:ext cx="39183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37" name="Google Shape;237;p41"/>
          <p:cNvSpPr txBox="1"/>
          <p:nvPr>
            <p:ph idx="2" type="subTitle"/>
          </p:nvPr>
        </p:nvSpPr>
        <p:spPr>
          <a:xfrm>
            <a:off x="791150" y="522625"/>
            <a:ext cx="39183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38" name="Google Shape;238;p4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Trends + Data">
  <p:cSld name="MAIN_POINT">
    <p:bg>
      <p:bgPr>
        <a:solidFill>
          <a:schemeClr val="dk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idx="1" type="subTitle"/>
          </p:nvPr>
        </p:nvSpPr>
        <p:spPr>
          <a:xfrm>
            <a:off x="690250" y="415625"/>
            <a:ext cx="1261800" cy="2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41" name="Google Shape;241;p42"/>
          <p:cNvSpPr txBox="1"/>
          <p:nvPr>
            <p:ph idx="2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9pPr>
          </a:lstStyle>
          <a:p/>
        </p:txBody>
      </p:sp>
      <p:sp>
        <p:nvSpPr>
          <p:cNvPr id="242" name="Google Shape;242;p42"/>
          <p:cNvSpPr txBox="1"/>
          <p:nvPr>
            <p:ph idx="3" type="body"/>
          </p:nvPr>
        </p:nvSpPr>
        <p:spPr>
          <a:xfrm>
            <a:off x="480425" y="534275"/>
            <a:ext cx="4878300" cy="19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3" name="Google Shape;243;p4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47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WOT Analysis">
  <p:cSld name="CUSTOM_14">
    <p:bg>
      <p:bgPr>
        <a:solidFill>
          <a:schemeClr val="dk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723861" y="1584738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6" name="Google Shape;246;p43"/>
          <p:cNvSpPr txBox="1"/>
          <p:nvPr>
            <p:ph idx="2" type="title"/>
          </p:nvPr>
        </p:nvSpPr>
        <p:spPr>
          <a:xfrm>
            <a:off x="723861" y="239098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7" name="Google Shape;247;p43"/>
          <p:cNvSpPr txBox="1"/>
          <p:nvPr>
            <p:ph idx="3" type="title"/>
          </p:nvPr>
        </p:nvSpPr>
        <p:spPr>
          <a:xfrm>
            <a:off x="723861" y="315793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8" name="Google Shape;248;p43"/>
          <p:cNvSpPr txBox="1"/>
          <p:nvPr>
            <p:ph idx="4" type="title"/>
          </p:nvPr>
        </p:nvSpPr>
        <p:spPr>
          <a:xfrm>
            <a:off x="723861" y="3954905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9" name="Google Shape;249;p43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0" name="Google Shape;250;p43"/>
          <p:cNvSpPr txBox="1"/>
          <p:nvPr>
            <p:ph idx="5" type="body"/>
          </p:nvPr>
        </p:nvSpPr>
        <p:spPr>
          <a:xfrm>
            <a:off x="480425" y="610475"/>
            <a:ext cx="4878300" cy="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51" name="Google Shape;251;p4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/ Thank You">
  <p:cSld name="CUSTOM_13"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455221" y="1321125"/>
            <a:ext cx="5094600" cy="174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4" name="Google Shape;254;p44"/>
          <p:cNvSpPr txBox="1"/>
          <p:nvPr>
            <p:ph idx="1" type="body"/>
          </p:nvPr>
        </p:nvSpPr>
        <p:spPr>
          <a:xfrm>
            <a:off x="567029" y="4500404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5" name="Google Shape;255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TITLE_AND_DESCRIPTION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pta Slab Medium"/>
              <a:buNone/>
              <a:defRPr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58" name="Google Shape;258;p45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9" name="Google Shape;259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Size / Pie Graph">
  <p:cSld name="CAPTION_ONLY">
    <p:bg>
      <p:bgPr>
        <a:solidFill>
          <a:schemeClr val="dk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6"/>
          <p:cNvSpPr txBox="1"/>
          <p:nvPr>
            <p:ph idx="1" type="subTitle"/>
          </p:nvPr>
        </p:nvSpPr>
        <p:spPr>
          <a:xfrm>
            <a:off x="791150" y="522625"/>
            <a:ext cx="49773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 sz="3600"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63" name="Google Shape;263;p46"/>
          <p:cNvSpPr txBox="1"/>
          <p:nvPr>
            <p:ph idx="2" type="body"/>
          </p:nvPr>
        </p:nvSpPr>
        <p:spPr>
          <a:xfrm>
            <a:off x="714950" y="1989025"/>
            <a:ext cx="2792400" cy="28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4" name="Google Shape;264;p4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46"/>
          <p:cNvSpPr/>
          <p:nvPr/>
        </p:nvSpPr>
        <p:spPr>
          <a:xfrm>
            <a:off x="4416275" y="1976923"/>
            <a:ext cx="4045200" cy="287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6"/>
          <p:cNvSpPr/>
          <p:nvPr/>
        </p:nvSpPr>
        <p:spPr>
          <a:xfrm rot="444408">
            <a:off x="5636457" y="2500588"/>
            <a:ext cx="1505663" cy="1505327"/>
          </a:xfrm>
          <a:prstGeom prst="pie">
            <a:avLst>
              <a:gd fmla="val 8241844" name="adj1"/>
              <a:gd fmla="val 125549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fferentiators / 4 column text">
  <p:cSld name="BIG_NUMBER">
    <p:bg>
      <p:bgPr>
        <a:solidFill>
          <a:schemeClr val="dk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/>
          <p:nvPr/>
        </p:nvSpPr>
        <p:spPr>
          <a:xfrm>
            <a:off x="0" y="1324925"/>
            <a:ext cx="4572000" cy="191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69" name="Google Shape;269;p47"/>
          <p:cNvSpPr/>
          <p:nvPr/>
        </p:nvSpPr>
        <p:spPr>
          <a:xfrm>
            <a:off x="0" y="3235076"/>
            <a:ext cx="4572000" cy="19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2"/>
              </a:solidFill>
            </a:endParaRPr>
          </a:p>
        </p:txBody>
      </p:sp>
      <p:sp>
        <p:nvSpPr>
          <p:cNvPr id="270" name="Google Shape;270;p47"/>
          <p:cNvSpPr/>
          <p:nvPr/>
        </p:nvSpPr>
        <p:spPr>
          <a:xfrm>
            <a:off x="4571892" y="3235076"/>
            <a:ext cx="4572000" cy="191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</p:txBody>
      </p:sp>
      <p:sp>
        <p:nvSpPr>
          <p:cNvPr id="271" name="Google Shape;271;p47"/>
          <p:cNvSpPr/>
          <p:nvPr/>
        </p:nvSpPr>
        <p:spPr>
          <a:xfrm>
            <a:off x="4571892" y="1324925"/>
            <a:ext cx="4572000" cy="191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accent5"/>
              </a:solidFill>
            </a:endParaRPr>
          </a:p>
        </p:txBody>
      </p:sp>
      <p:sp>
        <p:nvSpPr>
          <p:cNvPr id="272" name="Google Shape;272;p47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73" name="Google Shape;273;p47"/>
          <p:cNvSpPr txBox="1"/>
          <p:nvPr>
            <p:ph idx="2" type="body"/>
          </p:nvPr>
        </p:nvSpPr>
        <p:spPr>
          <a:xfrm>
            <a:off x="480425" y="610475"/>
            <a:ext cx="48783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4" name="Google Shape;274;p4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77" name="Google Shape;277;p48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78" name="Google Shape;278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1">
    <p:bg>
      <p:bgPr>
        <a:solidFill>
          <a:schemeClr val="dk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9"/>
          <p:cNvSpPr txBox="1"/>
          <p:nvPr>
            <p:ph idx="1" type="subTitle"/>
          </p:nvPr>
        </p:nvSpPr>
        <p:spPr>
          <a:xfrm>
            <a:off x="791150" y="522625"/>
            <a:ext cx="59388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pta Slab Medium"/>
              <a:buNone/>
              <a:defRPr sz="3600"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82" name="Google Shape;282;p49"/>
          <p:cNvSpPr txBox="1"/>
          <p:nvPr>
            <p:ph idx="2" type="body"/>
          </p:nvPr>
        </p:nvSpPr>
        <p:spPr>
          <a:xfrm>
            <a:off x="810075" y="2065225"/>
            <a:ext cx="7539900" cy="27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3" name="Google Shape;283;p4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ackground Image + Text">
  <p:cSld name="CUSTOM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0"/>
          <p:cNvSpPr txBox="1"/>
          <p:nvPr>
            <p:ph idx="1" type="body"/>
          </p:nvPr>
        </p:nvSpPr>
        <p:spPr>
          <a:xfrm>
            <a:off x="4655675" y="956675"/>
            <a:ext cx="3965400" cy="77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274300" lIns="274300" spcFirstLastPara="1" rIns="27430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7" name="Google Shape;287;p50"/>
          <p:cNvSpPr txBox="1"/>
          <p:nvPr>
            <p:ph idx="3" type="subTitle"/>
          </p:nvPr>
        </p:nvSpPr>
        <p:spPr>
          <a:xfrm>
            <a:off x="4655675" y="522900"/>
            <a:ext cx="3965400" cy="4428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274300" spcFirstLastPara="1" rIns="274300" wrap="square" tIns="274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88" name="Google Shape;288;p50"/>
          <p:cNvSpPr txBox="1"/>
          <p:nvPr>
            <p:ph idx="4" type="body"/>
          </p:nvPr>
        </p:nvSpPr>
        <p:spPr>
          <a:xfrm>
            <a:off x="524350" y="4144800"/>
            <a:ext cx="1558800" cy="47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9" name="Google Shape;289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+ Image">
  <p:cSld name="CUSTOM_1">
    <p:bg>
      <p:bgPr>
        <a:solidFill>
          <a:schemeClr val="lt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/>
          <p:nvPr>
            <p:ph idx="2" type="pic"/>
          </p:nvPr>
        </p:nvSpPr>
        <p:spPr>
          <a:xfrm>
            <a:off x="5485725" y="523025"/>
            <a:ext cx="3135300" cy="409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92" name="Google Shape;292;p51"/>
          <p:cNvSpPr txBox="1"/>
          <p:nvPr>
            <p:ph type="title"/>
          </p:nvPr>
        </p:nvSpPr>
        <p:spPr>
          <a:xfrm>
            <a:off x="591441" y="391675"/>
            <a:ext cx="4397400" cy="3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93" name="Google Shape;293;p51"/>
          <p:cNvSpPr txBox="1"/>
          <p:nvPr>
            <p:ph idx="1" type="body"/>
          </p:nvPr>
        </p:nvSpPr>
        <p:spPr>
          <a:xfrm>
            <a:off x="638750" y="4413181"/>
            <a:ext cx="5537100" cy="3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4" name="Google Shape;294;p5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s + 5 Images">
  <p:cSld name="CUSTOM_2">
    <p:bg>
      <p:bgPr>
        <a:solidFill>
          <a:schemeClr val="dk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/>
          <p:nvPr>
            <p:ph idx="1" type="body"/>
          </p:nvPr>
        </p:nvSpPr>
        <p:spPr>
          <a:xfrm>
            <a:off x="5481425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7" name="Google Shape;297;p52"/>
          <p:cNvSpPr txBox="1"/>
          <p:nvPr>
            <p:ph idx="2" type="body"/>
          </p:nvPr>
        </p:nvSpPr>
        <p:spPr>
          <a:xfrm>
            <a:off x="3918400" y="27157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8" name="Google Shape;298;p52"/>
          <p:cNvSpPr txBox="1"/>
          <p:nvPr>
            <p:ph idx="3" type="body"/>
          </p:nvPr>
        </p:nvSpPr>
        <p:spPr>
          <a:xfrm>
            <a:off x="2349550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9" name="Google Shape;299;p52"/>
          <p:cNvSpPr txBox="1"/>
          <p:nvPr>
            <p:ph idx="4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0" name="Google Shape;300;p52"/>
          <p:cNvSpPr txBox="1"/>
          <p:nvPr>
            <p:ph idx="5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1" name="Google Shape;301;p52"/>
          <p:cNvSpPr txBox="1"/>
          <p:nvPr>
            <p:ph idx="6" type="body"/>
          </p:nvPr>
        </p:nvSpPr>
        <p:spPr>
          <a:xfrm>
            <a:off x="70444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302" name="Google Shape;302;p52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52"/>
          <p:cNvSpPr/>
          <p:nvPr>
            <p:ph idx="7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4" name="Google Shape;304;p52"/>
          <p:cNvSpPr/>
          <p:nvPr>
            <p:ph idx="8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5" name="Google Shape;305;p52"/>
          <p:cNvSpPr/>
          <p:nvPr>
            <p:ph idx="9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6" name="Google Shape;306;p52"/>
          <p:cNvSpPr/>
          <p:nvPr>
            <p:ph idx="13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7" name="Google Shape;307;p52"/>
          <p:cNvSpPr/>
          <p:nvPr>
            <p:ph idx="14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8" name="Google Shape;308;p52"/>
          <p:cNvSpPr txBox="1"/>
          <p:nvPr>
            <p:ph idx="15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09" name="Google Shape;309;p52"/>
          <p:cNvSpPr txBox="1"/>
          <p:nvPr>
            <p:ph idx="16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10" name="Google Shape;310;p52"/>
          <p:cNvSpPr txBox="1"/>
          <p:nvPr>
            <p:ph idx="17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1" name="Google Shape;311;p52"/>
          <p:cNvSpPr txBox="1"/>
          <p:nvPr>
            <p:ph idx="18" type="body"/>
          </p:nvPr>
        </p:nvSpPr>
        <p:spPr>
          <a:xfrm>
            <a:off x="391548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2" name="Google Shape;312;p52"/>
          <p:cNvSpPr txBox="1"/>
          <p:nvPr>
            <p:ph idx="19" type="body"/>
          </p:nvPr>
        </p:nvSpPr>
        <p:spPr>
          <a:xfrm>
            <a:off x="5479963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3" name="Google Shape;313;p52"/>
          <p:cNvSpPr txBox="1"/>
          <p:nvPr>
            <p:ph idx="20" type="body"/>
          </p:nvPr>
        </p:nvSpPr>
        <p:spPr>
          <a:xfrm>
            <a:off x="704733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4" name="Google Shape;314;p5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Canvas / Line Graph">
  <p:cSld name="CUSTOM_3">
    <p:bg>
      <p:bgPr>
        <a:solidFill>
          <a:schemeClr val="dk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3"/>
          <p:cNvSpPr txBox="1"/>
          <p:nvPr>
            <p:ph idx="1" type="body"/>
          </p:nvPr>
        </p:nvSpPr>
        <p:spPr>
          <a:xfrm>
            <a:off x="3917825" y="4024920"/>
            <a:ext cx="44412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17" name="Google Shape;317;p53"/>
          <p:cNvSpPr txBox="1"/>
          <p:nvPr>
            <p:ph idx="2" type="subTitle"/>
          </p:nvPr>
        </p:nvSpPr>
        <p:spPr>
          <a:xfrm>
            <a:off x="783675" y="3967895"/>
            <a:ext cx="28776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18" name="Google Shape;318;p5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4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21" name="Google Shape;321;p54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322" name="Google Shape;322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PIs / Objectives">
  <p:cSld name="CUSTOM_5">
    <p:bg>
      <p:bgPr>
        <a:solidFill>
          <a:schemeClr val="dk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/>
          <p:nvPr/>
        </p:nvSpPr>
        <p:spPr>
          <a:xfrm rot="-5400000">
            <a:off x="4090300" y="-436575"/>
            <a:ext cx="4099200" cy="6015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5" name="Google Shape;325;p55"/>
          <p:cNvSpPr txBox="1"/>
          <p:nvPr>
            <p:ph idx="1" type="body"/>
          </p:nvPr>
        </p:nvSpPr>
        <p:spPr>
          <a:xfrm>
            <a:off x="3918400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6" name="Google Shape;326;p55"/>
          <p:cNvSpPr txBox="1"/>
          <p:nvPr>
            <p:ph idx="2" type="body"/>
          </p:nvPr>
        </p:nvSpPr>
        <p:spPr>
          <a:xfrm>
            <a:off x="3918400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3" type="body"/>
          </p:nvPr>
        </p:nvSpPr>
        <p:spPr>
          <a:xfrm>
            <a:off x="7044450" y="36805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8" name="Google Shape;328;p55"/>
          <p:cNvSpPr txBox="1"/>
          <p:nvPr>
            <p:ph idx="4" type="body"/>
          </p:nvPr>
        </p:nvSpPr>
        <p:spPr>
          <a:xfrm>
            <a:off x="7044450" y="37806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9" name="Google Shape;329;p55"/>
          <p:cNvSpPr/>
          <p:nvPr>
            <p:ph idx="5" type="pic"/>
          </p:nvPr>
        </p:nvSpPr>
        <p:spPr>
          <a:xfrm>
            <a:off x="7049625" y="15881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0" name="Google Shape;330;p55"/>
          <p:cNvSpPr/>
          <p:nvPr>
            <p:ph idx="6" type="pic"/>
          </p:nvPr>
        </p:nvSpPr>
        <p:spPr>
          <a:xfrm>
            <a:off x="3915213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1" name="Google Shape;331;p55"/>
          <p:cNvSpPr/>
          <p:nvPr>
            <p:ph idx="7" type="pic"/>
          </p:nvPr>
        </p:nvSpPr>
        <p:spPr>
          <a:xfrm>
            <a:off x="5490975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2" name="Google Shape;332;p55"/>
          <p:cNvSpPr txBox="1"/>
          <p:nvPr>
            <p:ph idx="8" type="subTitle"/>
          </p:nvPr>
        </p:nvSpPr>
        <p:spPr>
          <a:xfrm>
            <a:off x="3918800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3" name="Google Shape;333;p55"/>
          <p:cNvSpPr txBox="1"/>
          <p:nvPr>
            <p:ph idx="9" type="subTitle"/>
          </p:nvPr>
        </p:nvSpPr>
        <p:spPr>
          <a:xfrm>
            <a:off x="5484775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4" name="Google Shape;334;p55"/>
          <p:cNvSpPr txBox="1"/>
          <p:nvPr>
            <p:ph idx="13" type="subTitle"/>
          </p:nvPr>
        </p:nvSpPr>
        <p:spPr>
          <a:xfrm>
            <a:off x="7050750" y="10327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5" name="Google Shape;335;p55"/>
          <p:cNvSpPr txBox="1"/>
          <p:nvPr>
            <p:ph idx="14" type="body"/>
          </p:nvPr>
        </p:nvSpPr>
        <p:spPr>
          <a:xfrm>
            <a:off x="507400" y="1828050"/>
            <a:ext cx="2136300" cy="29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6" name="Google Shape;336;p55"/>
          <p:cNvSpPr txBox="1"/>
          <p:nvPr>
            <p:ph idx="15" type="body"/>
          </p:nvPr>
        </p:nvSpPr>
        <p:spPr>
          <a:xfrm>
            <a:off x="5481425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37" name="Google Shape;337;p55"/>
          <p:cNvSpPr txBox="1"/>
          <p:nvPr>
            <p:ph idx="16" type="body"/>
          </p:nvPr>
        </p:nvSpPr>
        <p:spPr>
          <a:xfrm>
            <a:off x="5481425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38" name="Google Shape;338;p5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E46962"/>
          </p15:clr>
        </p15:guide>
        <p15:guide id="2" orient="horz" pos="2088">
          <p15:clr>
            <a:srgbClr val="E46962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Plan + 5 Images">
  <p:cSld name="CUSTOM_6">
    <p:bg>
      <p:bgPr>
        <a:solidFill>
          <a:schemeClr val="accent6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1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2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342" name="Google Shape;342;p56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3" name="Google Shape;343;p56"/>
          <p:cNvSpPr/>
          <p:nvPr>
            <p:ph idx="3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4" name="Google Shape;344;p56"/>
          <p:cNvSpPr/>
          <p:nvPr>
            <p:ph idx="4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5" name="Google Shape;345;p56"/>
          <p:cNvSpPr/>
          <p:nvPr>
            <p:ph idx="5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6" name="Google Shape;346;p56"/>
          <p:cNvSpPr/>
          <p:nvPr>
            <p:ph idx="6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7" name="Google Shape;347;p56"/>
          <p:cNvSpPr/>
          <p:nvPr>
            <p:ph idx="7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8" name="Google Shape;348;p56"/>
          <p:cNvSpPr txBox="1"/>
          <p:nvPr>
            <p:ph idx="8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49" name="Google Shape;349;p56"/>
          <p:cNvSpPr txBox="1"/>
          <p:nvPr>
            <p:ph idx="9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50" name="Google Shape;350;p56"/>
          <p:cNvSpPr txBox="1"/>
          <p:nvPr>
            <p:ph idx="13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1" name="Google Shape;351;p56"/>
          <p:cNvSpPr txBox="1"/>
          <p:nvPr>
            <p:ph idx="14" type="body"/>
          </p:nvPr>
        </p:nvSpPr>
        <p:spPr>
          <a:xfrm>
            <a:off x="23495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2" name="Google Shape;352;p56"/>
          <p:cNvSpPr txBox="1"/>
          <p:nvPr>
            <p:ph idx="15" type="body"/>
          </p:nvPr>
        </p:nvSpPr>
        <p:spPr>
          <a:xfrm>
            <a:off x="39078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3" name="Google Shape;353;p56"/>
          <p:cNvSpPr txBox="1"/>
          <p:nvPr>
            <p:ph idx="16" type="body"/>
          </p:nvPr>
        </p:nvSpPr>
        <p:spPr>
          <a:xfrm>
            <a:off x="39078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4" name="Google Shape;354;p56"/>
          <p:cNvSpPr txBox="1"/>
          <p:nvPr>
            <p:ph idx="17" type="body"/>
          </p:nvPr>
        </p:nvSpPr>
        <p:spPr>
          <a:xfrm>
            <a:off x="5496525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5" name="Google Shape;355;p56"/>
          <p:cNvSpPr txBox="1"/>
          <p:nvPr>
            <p:ph idx="18" type="body"/>
          </p:nvPr>
        </p:nvSpPr>
        <p:spPr>
          <a:xfrm>
            <a:off x="5496525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6" name="Google Shape;356;p56"/>
          <p:cNvSpPr txBox="1"/>
          <p:nvPr>
            <p:ph idx="19" type="body"/>
          </p:nvPr>
        </p:nvSpPr>
        <p:spPr>
          <a:xfrm>
            <a:off x="70852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7" name="Google Shape;357;p56"/>
          <p:cNvSpPr txBox="1"/>
          <p:nvPr>
            <p:ph idx="20" type="body"/>
          </p:nvPr>
        </p:nvSpPr>
        <p:spPr>
          <a:xfrm>
            <a:off x="70852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8" name="Google Shape;358;p5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Graphic">
  <p:cSld name="CUSTOM_9">
    <p:bg>
      <p:bgPr>
        <a:solidFill>
          <a:schemeClr val="dk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/>
          <p:nvPr>
            <p:ph idx="1" type="body"/>
          </p:nvPr>
        </p:nvSpPr>
        <p:spPr>
          <a:xfrm>
            <a:off x="3133000" y="514275"/>
            <a:ext cx="38907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61" name="Google Shape;361;p57"/>
          <p:cNvSpPr txBox="1"/>
          <p:nvPr>
            <p:ph idx="2" type="body"/>
          </p:nvPr>
        </p:nvSpPr>
        <p:spPr>
          <a:xfrm>
            <a:off x="657679" y="436194"/>
            <a:ext cx="2278800" cy="19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62" name="Google Shape;362;p5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94">
          <p15:clr>
            <a:srgbClr val="E46962"/>
          </p15:clr>
        </p15:guide>
        <p15:guide id="2" orient="horz" pos="504">
          <p15:clr>
            <a:srgbClr val="E46962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/ Graphic">
  <p:cSld name="CUSTOM_12">
    <p:bg>
      <p:bgPr>
        <a:solidFill>
          <a:schemeClr val="dk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/>
          <p:nvPr>
            <p:ph idx="1" type="body"/>
          </p:nvPr>
        </p:nvSpPr>
        <p:spPr>
          <a:xfrm>
            <a:off x="569725" y="3435300"/>
            <a:ext cx="2884200" cy="118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65" name="Google Shape;365;p58"/>
          <p:cNvSpPr txBox="1"/>
          <p:nvPr>
            <p:ph idx="2" type="subTitle"/>
          </p:nvPr>
        </p:nvSpPr>
        <p:spPr>
          <a:xfrm>
            <a:off x="466802" y="445100"/>
            <a:ext cx="24036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1">
          <p15:clr>
            <a:srgbClr val="E46962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2">
    <p:bg>
      <p:bgPr>
        <a:solidFill>
          <a:schemeClr val="dk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5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369" name="Google Shape;369;p5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59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59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3" name="Google Shape;373;p5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2">
    <p:bg>
      <p:bgPr>
        <a:solidFill>
          <a:schemeClr val="accent3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6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376" name="Google Shape;376;p6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6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6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9" name="Google Shape;379;p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2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382" name="Google Shape;382;p6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2">
    <p:bg>
      <p:bgPr>
        <a:solidFill>
          <a:schemeClr val="dk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6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85" name="Google Shape;385;p6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6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6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8" name="Google Shape;388;p6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3">
    <p:bg>
      <p:bgPr>
        <a:solidFill>
          <a:schemeClr val="accent3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6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391" name="Google Shape;391;p6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6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63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4" name="Google Shape;394;p6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3">
    <p:bg>
      <p:bgPr>
        <a:solidFill>
          <a:schemeClr val="dk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6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97" name="Google Shape;397;p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6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6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0" name="Google Shape;400;p6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2" Type="http://schemas.openxmlformats.org/officeDocument/2006/relationships/theme" Target="../theme/theme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9950" y="300125"/>
            <a:ext cx="83538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"/>
              <a:buNone/>
              <a:defRPr sz="3600">
                <a:solidFill>
                  <a:schemeClr val="dk1"/>
                </a:solidFill>
                <a:latin typeface="Hepta Slab"/>
                <a:ea typeface="Hepta Slab"/>
                <a:cs typeface="Hepta Slab"/>
                <a:sym typeface="Hept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6575" y="2676025"/>
            <a:ext cx="52755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Light"/>
              <a:buChar char="●"/>
              <a:defRPr sz="15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○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Light"/>
              <a:buChar char="■"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Light"/>
              <a:buChar char="●"/>
              <a:defRPr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○"/>
              <a:defRPr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arlow Light"/>
              <a:buChar char="■"/>
              <a:defRPr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rlow Light"/>
              <a:buChar char="●"/>
              <a:defRPr sz="9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Light"/>
              <a:buChar char="○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 Light"/>
              <a:buChar char="■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heopennotebook.com/" TargetMode="External"/><Relationship Id="rId4" Type="http://schemas.openxmlformats.org/officeDocument/2006/relationships/hyperlink" Target="https://healthjournalism.or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anerip@kff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5"/>
          <p:cNvSpPr txBox="1"/>
          <p:nvPr>
            <p:ph type="title"/>
          </p:nvPr>
        </p:nvSpPr>
        <p:spPr>
          <a:xfrm>
            <a:off x="632850" y="76085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>
                <a:solidFill>
                  <a:schemeClr val="accent4"/>
                </a:solidFill>
              </a:rPr>
              <a:t>Health/Science Reporting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06" name="Google Shape;406;p65"/>
          <p:cNvSpPr txBox="1"/>
          <p:nvPr>
            <p:ph idx="1" type="body"/>
          </p:nvPr>
        </p:nvSpPr>
        <p:spPr>
          <a:xfrm>
            <a:off x="3952950" y="4388850"/>
            <a:ext cx="1238100" cy="16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Aneri Pattani</a:t>
            </a:r>
            <a:endParaRPr sz="1500"/>
          </a:p>
        </p:txBody>
      </p:sp>
      <p:sp>
        <p:nvSpPr>
          <p:cNvPr id="407" name="Google Shape;407;p65"/>
          <p:cNvSpPr txBox="1"/>
          <p:nvPr>
            <p:ph idx="2" type="subTitle"/>
          </p:nvPr>
        </p:nvSpPr>
        <p:spPr>
          <a:xfrm>
            <a:off x="2857500" y="2902000"/>
            <a:ext cx="37656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NPF Widening the Pipeline Fellowship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400"/>
              <a:t>December 9, 2024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4"/>
          <p:cNvSpPr txBox="1"/>
          <p:nvPr>
            <p:ph idx="1" type="body"/>
          </p:nvPr>
        </p:nvSpPr>
        <p:spPr>
          <a:xfrm>
            <a:off x="791150" y="738025"/>
            <a:ext cx="39183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74"/>
          <p:cNvSpPr/>
          <p:nvPr/>
        </p:nvSpPr>
        <p:spPr>
          <a:xfrm>
            <a:off x="0" y="0"/>
            <a:ext cx="9144000" cy="274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489" name="Google Shape;48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525" y="223725"/>
            <a:ext cx="2858678" cy="4804474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0" name="Google Shape;49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070" y="223713"/>
            <a:ext cx="2988330" cy="4804475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5"/>
          <p:cNvSpPr txBox="1"/>
          <p:nvPr>
            <p:ph idx="2" type="subTitle"/>
          </p:nvPr>
        </p:nvSpPr>
        <p:spPr>
          <a:xfrm>
            <a:off x="318325" y="245850"/>
            <a:ext cx="7653000" cy="5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BBBFB"/>
                </a:solidFill>
              </a:rPr>
              <a:t>Tips for Health/Science Reporting</a:t>
            </a:r>
            <a:endParaRPr sz="2400">
              <a:solidFill>
                <a:srgbClr val="BBBBFB"/>
              </a:solidFill>
            </a:endParaRPr>
          </a:p>
        </p:txBody>
      </p:sp>
      <p:sp>
        <p:nvSpPr>
          <p:cNvPr id="496" name="Google Shape;496;p75"/>
          <p:cNvSpPr txBox="1"/>
          <p:nvPr/>
        </p:nvSpPr>
        <p:spPr>
          <a:xfrm>
            <a:off x="209900" y="770275"/>
            <a:ext cx="8799300" cy="4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Light"/>
              <a:buChar char="●"/>
            </a:pPr>
            <a:r>
              <a:rPr b="1"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Health story ideas are all around you.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Crazy bills. Insurance questions from family/friends. Dirty water/air in your neighborhood. </a:t>
            </a:r>
            <a:endParaRPr sz="15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Light"/>
              <a:buChar char="●"/>
            </a:pPr>
            <a:r>
              <a:rPr b="1"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You don’t have to be a health report to cover health. 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Mental health shows up in education. Addiction shows up in courts/crime. Vaccines, reproductive health, and more comes up in politics. </a:t>
            </a:r>
            <a:endParaRPr sz="15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Light"/>
              <a:buChar char="●"/>
            </a:pPr>
            <a:r>
              <a:rPr b="1"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Break the system down into small pieces. 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Focus on one person’s bill. Investigate lead in the water at one school. Scrutinize ethics violations at one hospital.</a:t>
            </a:r>
            <a:endParaRPr sz="15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Light"/>
              <a:buChar char="●"/>
            </a:pPr>
            <a:r>
              <a:rPr b="1"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Don’t be intimidated.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You CAN understand science/medicine. It just takes patience and practice. And there are resources to help: </a:t>
            </a:r>
            <a:r>
              <a:rPr lang="en" sz="1500" u="sng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Open Notebook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, </a:t>
            </a:r>
            <a:r>
              <a:rPr lang="en" sz="1500" u="sng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Association of Health Care Journalists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, etc.</a:t>
            </a:r>
            <a:endParaRPr sz="15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Light"/>
              <a:buChar char="●"/>
            </a:pPr>
            <a:r>
              <a:rPr b="1"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Don’t be scared to ask dumb questions. 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That’s literally the job. Always ask: “What do people often get wrong? What’s easy to misconstrue?”</a:t>
            </a:r>
            <a:endParaRPr sz="15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Light"/>
              <a:buChar char="●"/>
            </a:pPr>
            <a:r>
              <a:rPr b="1"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Making mistakes is also part of the job.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It sucks, but we all do it. Sometimes during the reporting process. Sometimes in the published product. We learn from it and do better next time.</a:t>
            </a:r>
            <a:endParaRPr sz="15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500"/>
              <a:buFont typeface="Barlow Light"/>
              <a:buChar char="●"/>
            </a:pPr>
            <a:r>
              <a:rPr b="1"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Remember, health is human.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There are great data stories, investigations, scientific advances, policies, and more to cover. But at the end of the day, this topic matters 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because</a:t>
            </a:r>
            <a:r>
              <a:rPr lang="en" sz="15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it affects people.</a:t>
            </a:r>
            <a:endParaRPr sz="15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BBFB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6"/>
          <p:cNvSpPr txBox="1"/>
          <p:nvPr>
            <p:ph type="title"/>
          </p:nvPr>
        </p:nvSpPr>
        <p:spPr>
          <a:xfrm>
            <a:off x="727800" y="264600"/>
            <a:ext cx="76884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500">
                <a:solidFill>
                  <a:schemeClr val="lt1"/>
                </a:solidFill>
              </a:rPr>
              <a:t>Questions?</a:t>
            </a:r>
            <a:endParaRPr sz="7500">
              <a:solidFill>
                <a:schemeClr val="lt1"/>
              </a:solidFill>
            </a:endParaRPr>
          </a:p>
        </p:txBody>
      </p:sp>
      <p:sp>
        <p:nvSpPr>
          <p:cNvPr id="502" name="Google Shape;502;p76"/>
          <p:cNvSpPr txBox="1"/>
          <p:nvPr>
            <p:ph idx="1" type="body"/>
          </p:nvPr>
        </p:nvSpPr>
        <p:spPr>
          <a:xfrm>
            <a:off x="424650" y="4275175"/>
            <a:ext cx="8294700" cy="5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b="1" lang="en" sz="2017">
                <a:solidFill>
                  <a:schemeClr val="lt1"/>
                </a:solidFill>
              </a:rPr>
              <a:t>Aneri Pattani  </a:t>
            </a:r>
            <a:r>
              <a:rPr lang="en" sz="2017">
                <a:solidFill>
                  <a:schemeClr val="lt1"/>
                </a:solidFill>
              </a:rPr>
              <a:t>|  </a:t>
            </a:r>
            <a:r>
              <a:rPr lang="en" sz="2017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anerip@kff.org</a:t>
            </a:r>
            <a:r>
              <a:rPr lang="en" sz="2017">
                <a:solidFill>
                  <a:schemeClr val="lt1"/>
                </a:solidFill>
              </a:rPr>
              <a:t>  |  @aneripattani  </a:t>
            </a:r>
            <a:endParaRPr sz="2017">
              <a:solidFill>
                <a:schemeClr val="lt1"/>
              </a:solidFill>
            </a:endParaRPr>
          </a:p>
        </p:txBody>
      </p:sp>
      <p:sp>
        <p:nvSpPr>
          <p:cNvPr id="503" name="Google Shape;503;p76"/>
          <p:cNvSpPr txBox="1"/>
          <p:nvPr/>
        </p:nvSpPr>
        <p:spPr>
          <a:xfrm>
            <a:off x="1764450" y="1644900"/>
            <a:ext cx="56151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health/science reporting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finding a beat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navigating editors/newsrooms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different newsrooms (print vs. digital vs. audio)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ice cream flavor debates &amp; recommendations!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6"/>
          <p:cNvSpPr txBox="1"/>
          <p:nvPr>
            <p:ph type="title"/>
          </p:nvPr>
        </p:nvSpPr>
        <p:spPr>
          <a:xfrm>
            <a:off x="234725" y="478425"/>
            <a:ext cx="5062800" cy="7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00">
                <a:solidFill>
                  <a:srgbClr val="BBBBFB"/>
                </a:solidFill>
              </a:rPr>
              <a:t>Hi, I’m Aneri Pattani</a:t>
            </a:r>
            <a:endParaRPr sz="3500">
              <a:solidFill>
                <a:srgbClr val="BBBBFB"/>
              </a:solidFill>
            </a:endParaRPr>
          </a:p>
        </p:txBody>
      </p:sp>
      <p:sp>
        <p:nvSpPr>
          <p:cNvPr id="413" name="Google Shape;413;p66"/>
          <p:cNvSpPr txBox="1"/>
          <p:nvPr>
            <p:ph idx="1" type="body"/>
          </p:nvPr>
        </p:nvSpPr>
        <p:spPr>
          <a:xfrm>
            <a:off x="729450" y="1362650"/>
            <a:ext cx="3842700" cy="32772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KFF Health News national correspondent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Johns Hopkins masters in public graduate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N</a:t>
            </a:r>
            <a:r>
              <a:rPr lang="en" sz="1900"/>
              <a:t>ational Press Foundation</a:t>
            </a:r>
            <a:r>
              <a:rPr lang="en" sz="1900"/>
              <a:t> Paul Miller fellow 2024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SzPts val="1900"/>
              <a:buChar char="❖"/>
            </a:pPr>
            <a:r>
              <a:rPr lang="en" sz="1900"/>
              <a:t>Ice cream enthusiast</a:t>
            </a:r>
            <a:endParaRPr sz="1900"/>
          </a:p>
        </p:txBody>
      </p:sp>
      <p:pic>
        <p:nvPicPr>
          <p:cNvPr id="414" name="Google Shape;414;p66"/>
          <p:cNvPicPr preferRelativeResize="0"/>
          <p:nvPr/>
        </p:nvPicPr>
        <p:blipFill rotWithShape="1">
          <a:blip r:embed="rId3">
            <a:alphaModFix/>
          </a:blip>
          <a:srcRect b="0" l="13666" r="14705" t="7527"/>
          <a:stretch/>
        </p:blipFill>
        <p:spPr>
          <a:xfrm>
            <a:off x="5535600" y="624986"/>
            <a:ext cx="3300901" cy="4261440"/>
          </a:xfrm>
          <a:prstGeom prst="rect">
            <a:avLst/>
          </a:prstGeom>
          <a:noFill/>
          <a:ln cap="flat" cmpd="sng" w="28575">
            <a:solidFill>
              <a:srgbClr val="BBBBF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025" y="739376"/>
            <a:ext cx="7369950" cy="42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67"/>
          <p:cNvSpPr txBox="1"/>
          <p:nvPr>
            <p:ph idx="4294967295" type="title"/>
          </p:nvPr>
        </p:nvSpPr>
        <p:spPr>
          <a:xfrm>
            <a:off x="727650" y="63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My Journalism Journey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49" y="745650"/>
            <a:ext cx="2091800" cy="206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3525" y="2815975"/>
            <a:ext cx="2091800" cy="20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8"/>
          <p:cNvPicPr preferRelativeResize="0"/>
          <p:nvPr/>
        </p:nvPicPr>
        <p:blipFill rotWithShape="1">
          <a:blip r:embed="rId5">
            <a:alphaModFix/>
          </a:blip>
          <a:srcRect b="17753" l="0" r="0" t="17141"/>
          <a:stretch/>
        </p:blipFill>
        <p:spPr>
          <a:xfrm>
            <a:off x="5158950" y="788150"/>
            <a:ext cx="2469000" cy="160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0200" y="3169625"/>
            <a:ext cx="246380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8"/>
          <p:cNvSpPr txBox="1"/>
          <p:nvPr/>
        </p:nvSpPr>
        <p:spPr>
          <a:xfrm rot="-910651">
            <a:off x="1788409" y="1237863"/>
            <a:ext cx="1709633" cy="7078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Local Features </a:t>
            </a:r>
            <a:endParaRPr b="1"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(print)</a:t>
            </a:r>
            <a:endParaRPr b="1"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0" name="Google Shape;430;p68"/>
          <p:cNvSpPr txBox="1"/>
          <p:nvPr/>
        </p:nvSpPr>
        <p:spPr>
          <a:xfrm rot="-910796">
            <a:off x="796253" y="4077655"/>
            <a:ext cx="2365849" cy="7078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Crime &amp; Breaking News (print)</a:t>
            </a:r>
            <a:endParaRPr b="1"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1" name="Google Shape;431;p68"/>
          <p:cNvSpPr txBox="1"/>
          <p:nvPr/>
        </p:nvSpPr>
        <p:spPr>
          <a:xfrm rot="-910796">
            <a:off x="6371378" y="1908118"/>
            <a:ext cx="2365849" cy="7078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Politics &amp; Policy (digital)</a:t>
            </a:r>
            <a:endParaRPr b="1"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2" name="Google Shape;432;p68"/>
          <p:cNvSpPr txBox="1"/>
          <p:nvPr/>
        </p:nvSpPr>
        <p:spPr>
          <a:xfrm rot="-910796">
            <a:off x="5154378" y="4077655"/>
            <a:ext cx="2365849" cy="7078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Business</a:t>
            </a:r>
            <a:endParaRPr b="1"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(TV &amp; digital)</a:t>
            </a:r>
            <a:endParaRPr b="1"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3" name="Google Shape;433;p68"/>
          <p:cNvSpPr txBox="1"/>
          <p:nvPr/>
        </p:nvSpPr>
        <p:spPr>
          <a:xfrm>
            <a:off x="2775300" y="74650"/>
            <a:ext cx="359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Co-ops &amp; Internships</a:t>
            </a:r>
            <a:endParaRPr b="1" sz="2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51250"/>
            <a:ext cx="8270076" cy="14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3586"/>
            <a:ext cx="26765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1388" y="2143973"/>
            <a:ext cx="4960001" cy="266381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9"/>
          <p:cNvSpPr txBox="1"/>
          <p:nvPr/>
        </p:nvSpPr>
        <p:spPr>
          <a:xfrm>
            <a:off x="0" y="4837900"/>
            <a:ext cx="576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https://www.texastribune.org/2016/08/09/texas-universities-struggle-fund-mental-health-ser/</a:t>
            </a:r>
            <a:endParaRPr i="1"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0"/>
          <p:cNvSpPr txBox="1"/>
          <p:nvPr/>
        </p:nvSpPr>
        <p:spPr>
          <a:xfrm>
            <a:off x="2857500" y="128225"/>
            <a:ext cx="342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Health Journalism</a:t>
            </a:r>
            <a:endParaRPr b="1" sz="2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7" name="Google Shape;447;p70"/>
          <p:cNvPicPr preferRelativeResize="0"/>
          <p:nvPr/>
        </p:nvPicPr>
        <p:blipFill rotWithShape="1">
          <a:blip r:embed="rId3">
            <a:alphaModFix/>
          </a:blip>
          <a:srcRect b="11142" l="6670" r="8577" t="7044"/>
          <a:stretch/>
        </p:blipFill>
        <p:spPr>
          <a:xfrm>
            <a:off x="214325" y="743814"/>
            <a:ext cx="1905000" cy="1618411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70"/>
          <p:cNvSpPr txBox="1"/>
          <p:nvPr/>
        </p:nvSpPr>
        <p:spPr>
          <a:xfrm rot="-910651">
            <a:off x="1790434" y="1455326"/>
            <a:ext cx="1709633" cy="969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Global health, scientific study stories</a:t>
            </a:r>
            <a:endParaRPr b="1"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9" name="Google Shape;449;p70"/>
          <p:cNvPicPr preferRelativeResize="0"/>
          <p:nvPr/>
        </p:nvPicPr>
        <p:blipFill rotWithShape="1">
          <a:blip r:embed="rId4">
            <a:alphaModFix/>
          </a:blip>
          <a:srcRect b="28000" l="5794" r="6800" t="29373"/>
          <a:stretch/>
        </p:blipFill>
        <p:spPr>
          <a:xfrm>
            <a:off x="746225" y="3726650"/>
            <a:ext cx="2497588" cy="121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70"/>
          <p:cNvPicPr preferRelativeResize="0"/>
          <p:nvPr/>
        </p:nvPicPr>
        <p:blipFill rotWithShape="1">
          <a:blip r:embed="rId5">
            <a:alphaModFix/>
          </a:blip>
          <a:srcRect b="14123" l="0" r="0" t="13259"/>
          <a:stretch/>
        </p:blipFill>
        <p:spPr>
          <a:xfrm>
            <a:off x="4572000" y="945950"/>
            <a:ext cx="1905000" cy="13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5925" y="3039700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70"/>
          <p:cNvSpPr txBox="1"/>
          <p:nvPr/>
        </p:nvSpPr>
        <p:spPr>
          <a:xfrm rot="-910651">
            <a:off x="2780884" y="3241925"/>
            <a:ext cx="1709633" cy="12314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Lead exposure for kids, disability services</a:t>
            </a:r>
            <a:endParaRPr b="1"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3" name="Google Shape;453;p70"/>
          <p:cNvSpPr txBox="1"/>
          <p:nvPr/>
        </p:nvSpPr>
        <p:spPr>
          <a:xfrm rot="-910734">
            <a:off x="6904092" y="3182747"/>
            <a:ext cx="2254866" cy="14929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State health department, Covid response, oversight of addiction treatment</a:t>
            </a:r>
            <a:endParaRPr b="1"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4" name="Google Shape;454;p70"/>
          <p:cNvSpPr txBox="1"/>
          <p:nvPr/>
        </p:nvSpPr>
        <p:spPr>
          <a:xfrm rot="-910736">
            <a:off x="6291886" y="831834"/>
            <a:ext cx="2196427" cy="12314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College mental health, postpartum depression, racial disparities in health</a:t>
            </a:r>
            <a:endParaRPr b="1"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71"/>
          <p:cNvPicPr preferRelativeResize="0"/>
          <p:nvPr/>
        </p:nvPicPr>
        <p:blipFill rotWithShape="1">
          <a:blip r:embed="rId3">
            <a:alphaModFix/>
          </a:blip>
          <a:srcRect b="40680" l="0" r="0" t="40224"/>
          <a:stretch/>
        </p:blipFill>
        <p:spPr>
          <a:xfrm>
            <a:off x="2394126" y="564626"/>
            <a:ext cx="4355751" cy="55449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0" name="Google Shape;460;p71"/>
          <p:cNvSpPr/>
          <p:nvPr/>
        </p:nvSpPr>
        <p:spPr>
          <a:xfrm>
            <a:off x="821125" y="1169400"/>
            <a:ext cx="168600" cy="15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61" name="Google Shape;461;p71"/>
          <p:cNvSpPr/>
          <p:nvPr/>
        </p:nvSpPr>
        <p:spPr>
          <a:xfrm>
            <a:off x="901850" y="1100200"/>
            <a:ext cx="841800" cy="21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62" name="Google Shape;462;p71"/>
          <p:cNvSpPr txBox="1"/>
          <p:nvPr/>
        </p:nvSpPr>
        <p:spPr>
          <a:xfrm>
            <a:off x="532800" y="2507175"/>
            <a:ext cx="2421900" cy="7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Addiction</a:t>
            </a:r>
            <a:endParaRPr b="1" sz="4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3" name="Google Shape;463;p71"/>
          <p:cNvSpPr txBox="1"/>
          <p:nvPr/>
        </p:nvSpPr>
        <p:spPr>
          <a:xfrm>
            <a:off x="3372275" y="2184250"/>
            <a:ext cx="2421900" cy="13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Mental Health</a:t>
            </a:r>
            <a:endParaRPr b="1" sz="4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4" name="Google Shape;464;p71"/>
          <p:cNvSpPr txBox="1"/>
          <p:nvPr/>
        </p:nvSpPr>
        <p:spPr>
          <a:xfrm>
            <a:off x="6211750" y="2507175"/>
            <a:ext cx="2421900" cy="7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Suicide</a:t>
            </a:r>
            <a:endParaRPr b="1" sz="4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65" name="Google Shape;465;p71"/>
          <p:cNvCxnSpPr>
            <a:stCxn id="459" idx="2"/>
            <a:endCxn id="462" idx="0"/>
          </p:cNvCxnSpPr>
          <p:nvPr/>
        </p:nvCxnSpPr>
        <p:spPr>
          <a:xfrm flipH="1">
            <a:off x="1743602" y="1119125"/>
            <a:ext cx="2828400" cy="1388100"/>
          </a:xfrm>
          <a:prstGeom prst="straightConnector1">
            <a:avLst/>
          </a:prstGeom>
          <a:noFill/>
          <a:ln cap="flat" cmpd="sng" w="38100">
            <a:solidFill>
              <a:srgbClr val="BBBBF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" name="Google Shape;466;p71"/>
          <p:cNvCxnSpPr>
            <a:stCxn id="459" idx="2"/>
            <a:endCxn id="463" idx="0"/>
          </p:cNvCxnSpPr>
          <p:nvPr/>
        </p:nvCxnSpPr>
        <p:spPr>
          <a:xfrm>
            <a:off x="4572002" y="1119125"/>
            <a:ext cx="11100" cy="1065000"/>
          </a:xfrm>
          <a:prstGeom prst="straightConnector1">
            <a:avLst/>
          </a:prstGeom>
          <a:noFill/>
          <a:ln cap="flat" cmpd="sng" w="38100">
            <a:solidFill>
              <a:srgbClr val="BBBBF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7" name="Google Shape;467;p71"/>
          <p:cNvCxnSpPr>
            <a:stCxn id="459" idx="2"/>
            <a:endCxn id="464" idx="0"/>
          </p:cNvCxnSpPr>
          <p:nvPr/>
        </p:nvCxnSpPr>
        <p:spPr>
          <a:xfrm>
            <a:off x="4572002" y="1119125"/>
            <a:ext cx="2850600" cy="1388100"/>
          </a:xfrm>
          <a:prstGeom prst="straightConnector1">
            <a:avLst/>
          </a:prstGeom>
          <a:noFill/>
          <a:ln cap="flat" cmpd="sng" w="38100">
            <a:solidFill>
              <a:srgbClr val="BBBBF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8" name="Google Shape;468;p71"/>
          <p:cNvSpPr txBox="1"/>
          <p:nvPr/>
        </p:nvSpPr>
        <p:spPr>
          <a:xfrm>
            <a:off x="1251575" y="3939675"/>
            <a:ext cx="6663300" cy="7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Public health</a:t>
            </a:r>
            <a:endParaRPr b="1" sz="3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2"/>
          <p:cNvSpPr txBox="1"/>
          <p:nvPr>
            <p:ph idx="2" type="title"/>
          </p:nvPr>
        </p:nvSpPr>
        <p:spPr>
          <a:xfrm>
            <a:off x="2940450" y="635250"/>
            <a:ext cx="3263100" cy="3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2"/>
                </a:solidFill>
              </a:rPr>
              <a:t>A Few Clips</a:t>
            </a:r>
            <a:endParaRPr sz="8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3"/>
          <p:cNvSpPr txBox="1"/>
          <p:nvPr>
            <p:ph idx="1" type="body"/>
          </p:nvPr>
        </p:nvSpPr>
        <p:spPr>
          <a:xfrm>
            <a:off x="791150" y="738025"/>
            <a:ext cx="39183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73"/>
          <p:cNvSpPr/>
          <p:nvPr/>
        </p:nvSpPr>
        <p:spPr>
          <a:xfrm>
            <a:off x="-9225" y="2403375"/>
            <a:ext cx="9144000" cy="274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480" name="Google Shape;48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3123" y="400187"/>
            <a:ext cx="2864150" cy="434315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1" name="Google Shape;48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729" y="292837"/>
            <a:ext cx="2924360" cy="4557875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2" name="Google Shape;482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548" y="347117"/>
            <a:ext cx="2864150" cy="444927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ategy Plan">
  <a:themeElements>
    <a:clrScheme name="Simple Light">
      <a:dk1>
        <a:srgbClr val="FFFFFF"/>
      </a:dk1>
      <a:lt1>
        <a:srgbClr val="000000"/>
      </a:lt1>
      <a:dk2>
        <a:srgbClr val="999999"/>
      </a:dk2>
      <a:lt2>
        <a:srgbClr val="FFECD1"/>
      </a:lt2>
      <a:accent1>
        <a:srgbClr val="AC6600"/>
      </a:accent1>
      <a:accent2>
        <a:srgbClr val="5E7F00"/>
      </a:accent2>
      <a:accent3>
        <a:srgbClr val="2322EF"/>
      </a:accent3>
      <a:accent4>
        <a:srgbClr val="DDDDFF"/>
      </a:accent4>
      <a:accent5>
        <a:srgbClr val="EFEFEF"/>
      </a:accent5>
      <a:accent6>
        <a:srgbClr val="F7FEE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