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5"/>
    <p:restoredTop sz="94762"/>
  </p:normalViewPr>
  <p:slideViewPr>
    <p:cSldViewPr snapToGrid="0">
      <p:cViewPr varScale="1">
        <p:scale>
          <a:sx n="121" d="100"/>
          <a:sy n="121" d="100"/>
        </p:scale>
        <p:origin x="1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D09F-9793-D059-17C7-EEB01E52A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Podcasts and audio journalism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A6D32-D742-A38B-167E-ADFC4CEE9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Nirmal </a:t>
            </a:r>
            <a:r>
              <a:rPr lang="en-US" dirty="0" err="1"/>
              <a:t>Mulaikal</a:t>
            </a:r>
            <a:r>
              <a:rPr lang="en-US" dirty="0"/>
              <a:t>, Audio Producer-Host at POLITICO</a:t>
            </a:r>
          </a:p>
        </p:txBody>
      </p:sp>
    </p:spTree>
    <p:extLst>
      <p:ext uri="{BB962C8B-B14F-4D97-AF65-F5344CB8AC3E}">
        <p14:creationId xmlns:p14="http://schemas.microsoft.com/office/powerpoint/2010/main" val="86910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EF3C-7E89-0611-1847-295034E8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podcasts could be a move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D7368-E6BD-6CCD-B96D-498D4A4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6249"/>
            <a:ext cx="10694276" cy="4887310"/>
          </a:xfrm>
        </p:spPr>
        <p:txBody>
          <a:bodyPr>
            <a:normAutofit fontScale="77500" lnSpcReduction="20000"/>
          </a:bodyPr>
          <a:lstStyle/>
          <a:p>
            <a:r>
              <a:rPr lang="en-US" sz="3000" b="0" i="0" u="none" strike="noStrike" dirty="0">
                <a:solidFill>
                  <a:schemeClr val="tx1"/>
                </a:solidFill>
                <a:effectLst/>
              </a:rPr>
              <a:t>Per Podcast Consumer 2024 by Edison Research</a:t>
            </a:r>
          </a:p>
          <a:p>
            <a:r>
              <a:rPr lang="en-US" sz="3000" b="1" i="0" u="none" strike="noStrike" dirty="0">
                <a:solidFill>
                  <a:schemeClr val="tx1"/>
                </a:solidFill>
                <a:effectLst/>
              </a:rPr>
              <a:t>More people than ever are listening to podcasts:</a:t>
            </a:r>
            <a:r>
              <a:rPr lang="en-US" sz="3000" b="0" i="0" u="none" strike="noStrike" dirty="0">
                <a:solidFill>
                  <a:schemeClr val="tx1"/>
                </a:solidFill>
                <a:effectLst/>
              </a:rPr>
              <a:t> 67% of the 12+ population has ever listened to a podcast; 47% of the 12+ population are monthly podcast listeners and 34% are weekly listeners. </a:t>
            </a:r>
          </a:p>
          <a:p>
            <a:r>
              <a:rPr lang="en-US" sz="3000" b="1" i="0" u="none" strike="noStrike" dirty="0">
                <a:solidFill>
                  <a:schemeClr val="tx1"/>
                </a:solidFill>
                <a:effectLst/>
              </a:rPr>
              <a:t>Podcasts listeners are a highly coveted audience for advertisers</a:t>
            </a:r>
            <a:r>
              <a:rPr lang="en-US" sz="3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3000" b="1" i="0" u="none" strike="noStrike" dirty="0">
                <a:solidFill>
                  <a:schemeClr val="tx1"/>
                </a:solidFill>
                <a:effectLst/>
              </a:rPr>
              <a:t>as they are affluent and educated: </a:t>
            </a:r>
            <a:r>
              <a:rPr lang="en-US" sz="3000" b="0" i="0" u="none" strike="noStrike" dirty="0">
                <a:solidFill>
                  <a:schemeClr val="tx1"/>
                </a:solidFill>
                <a:effectLst/>
              </a:rPr>
              <a:t>56% of monthly podcast listeners have an annual household income of more than $75K, compared to 48% of the U.S. population, and 49% of monthly podcast listeners are college educated compared to 44% of the U.S. population. </a:t>
            </a:r>
          </a:p>
          <a:p>
            <a:r>
              <a:rPr lang="en-US" sz="3000" b="1" i="0" dirty="0">
                <a:solidFill>
                  <a:schemeClr val="tx1"/>
                </a:solidFill>
                <a:effectLst/>
                <a:cs typeface="Heebo" pitchFamily="2" charset="-79"/>
              </a:rPr>
              <a:t>Listeners are spending more time than ever with podcasts: </a:t>
            </a:r>
            <a:r>
              <a:rPr lang="en-US" sz="3000" b="0" i="0" dirty="0">
                <a:solidFill>
                  <a:schemeClr val="tx1"/>
                </a:solidFill>
                <a:effectLst/>
                <a:cs typeface="Heebo" pitchFamily="2" charset="-79"/>
              </a:rPr>
              <a:t>In 2014, out of the daily time spent listening to all audio by those age 13+, 2% was spent with podcasts. In 2024, that number more than quadrupled and podcasts now account for 11% of daily time with audio. </a:t>
            </a:r>
            <a:endParaRPr lang="en-US" sz="3000" b="0" i="0" u="none" strike="noStrike" dirty="0">
              <a:solidFill>
                <a:schemeClr val="tx1"/>
              </a:solidFill>
              <a:effectLst/>
            </a:endParaRPr>
          </a:p>
          <a:p>
            <a:r>
              <a:rPr lang="en-US" sz="3000" b="1" i="0" u="none" strike="noStrike" dirty="0">
                <a:solidFill>
                  <a:schemeClr val="tx1"/>
                </a:solidFill>
                <a:effectLst/>
              </a:rPr>
              <a:t>In summary: </a:t>
            </a:r>
            <a:r>
              <a:rPr lang="en-US" sz="3000" b="0" i="0" u="none" strike="noStrike" dirty="0">
                <a:solidFill>
                  <a:schemeClr val="tx1"/>
                </a:solidFill>
                <a:effectLst/>
              </a:rPr>
              <a:t>People like podcasts and there’s some good money in podcasting</a:t>
            </a:r>
            <a:endParaRPr lang="en-US" sz="2200" b="0" i="0" u="none" strike="noStrike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0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6386-8D89-CD8C-9198-AB473213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990083" cy="1485900"/>
          </a:xfrm>
        </p:spPr>
        <p:txBody>
          <a:bodyPr/>
          <a:lstStyle/>
          <a:p>
            <a:r>
              <a:rPr lang="en-US" dirty="0"/>
              <a:t>Reality check: challenges I and podcasts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2A2B-EB3F-4BA2-9758-67255C2E8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56" y="2171700"/>
            <a:ext cx="10074167" cy="4198883"/>
          </a:xfrm>
        </p:spPr>
        <p:txBody>
          <a:bodyPr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Typecasting? “You don’t sound right”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Podcasting is a demanding job. Burnout is real for audio too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There are technical skills involved in working in audio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How to record audio, how to narrate, how to edit audio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Some editors don’t understand the effort it takes to make podcasts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Some say the podcast market is oversaturated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and the podcast boom is over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Competition is high (statistically and anecdotally)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Friend applied at a top news organization in October and 350 people applied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I was an intern for a year right after Covid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5F47-ED99-6E0E-BB1E-5623D980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humble, peer-to-peer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15FA-B4F6-2F4D-D157-D435EDB8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9536"/>
            <a:ext cx="10357945" cy="4482664"/>
          </a:xfrm>
        </p:spPr>
        <p:txBody>
          <a:bodyPr>
            <a:normAutofit fontScale="92500" lnSpcReduction="10000"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Find a mentor and peers that have got your back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Both levels matter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Peer level for sanity, senior level for career development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Networking is tough but important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Inside and outside your job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Work hard, be consistent and pitch yourself for new opportunities at your current workplace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Present solutions along with problems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Bring your personality to your work and then be ready for criticism (big in audio)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Rachel told me this before talking to you all, and I think it’s true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Believe in your expertise and your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3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09F0-5FDA-964F-C66D-6C84D9FD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C950-C806-C7B3-AC7C-7866ED81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I may or may not know the answer</a:t>
            </a:r>
          </a:p>
          <a:p>
            <a:pPr rtl="0"/>
            <a:r>
              <a:rPr lang="en-US" sz="2200" dirty="0">
                <a:solidFill>
                  <a:schemeClr val="tx1"/>
                </a:solidFill>
              </a:rPr>
              <a:t>Wanna chat or connect? Rachel can send along my contact info!</a:t>
            </a:r>
            <a:endParaRPr lang="en-US" sz="22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0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E029-FC7D-B9CB-F895-CD94381F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0CC9A-1754-20B7-EF89-807D5224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Who’s this guy and why is he in audio</a:t>
            </a:r>
          </a:p>
          <a:p>
            <a:r>
              <a:rPr lang="en-US" sz="2200" dirty="0">
                <a:solidFill>
                  <a:schemeClr val="tx1"/>
                </a:solidFill>
              </a:rPr>
              <a:t>Why audio is a unique journalism medium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podcasting works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optimistic and pessimistic view of audio</a:t>
            </a:r>
          </a:p>
          <a:p>
            <a:r>
              <a:rPr lang="en-US" sz="2200" dirty="0">
                <a:solidFill>
                  <a:schemeClr val="tx1"/>
                </a:solidFill>
              </a:rPr>
              <a:t>Questions? Concerns?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3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E8C9-4D3E-F9DE-45C2-A51C1912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5648"/>
          </a:xfrm>
        </p:spPr>
        <p:txBody>
          <a:bodyPr/>
          <a:lstStyle/>
          <a:p>
            <a:r>
              <a:rPr lang="en-US" dirty="0"/>
              <a:t>Who’s this guy?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5703-6EA3-7236-E73A-5DD8545C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76248"/>
            <a:ext cx="10313469" cy="4395952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Age: 26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Son of two immigrant parents from Kerala, India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Grew up in the Chicagoland area and then went to school at Northwestern University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Double major in Journalism and Political Science (2019)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Masters in Journalism from Northwestern University (2020)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Membership organizations: AAJA and SAJA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Who am I without journalism: Comedy, reading, playing basketball and dancing (</a:t>
            </a:r>
            <a:r>
              <a:rPr lang="en-US" sz="2200" dirty="0">
                <a:solidFill>
                  <a:schemeClr val="tx1"/>
                </a:solidFill>
              </a:rPr>
              <a:t>B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ollywood and hip hop)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6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9E7F-6D56-5677-4962-AF5CB88A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Journey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9253-E8F6-AA6B-F742-6E937747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9669"/>
            <a:ext cx="10505975" cy="35814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Other experience: </a:t>
            </a:r>
            <a:r>
              <a:rPr lang="en-US" sz="2200" dirty="0" err="1">
                <a:solidFill>
                  <a:schemeClr val="tx1"/>
                </a:solidFill>
              </a:rPr>
              <a:t>TCPalm</a:t>
            </a:r>
            <a:r>
              <a:rPr lang="en-US" sz="2200" dirty="0">
                <a:solidFill>
                  <a:schemeClr val="tx1"/>
                </a:solidFill>
              </a:rPr>
              <a:t>, WLRN, Chicago Sun-Times, researcher for </a:t>
            </a:r>
            <a:r>
              <a:rPr lang="en-US" sz="2200" i="1" dirty="0">
                <a:solidFill>
                  <a:schemeClr val="tx1"/>
                </a:solidFill>
              </a:rPr>
              <a:t>King: A Life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Started out as an intern on the POLITICO audio team </a:t>
            </a:r>
          </a:p>
          <a:p>
            <a:pPr lvl="1"/>
            <a:r>
              <a:rPr lang="en-US" sz="2200" i="0" dirty="0">
                <a:solidFill>
                  <a:schemeClr val="tx1"/>
                </a:solidFill>
              </a:rPr>
              <a:t>The audio world is small! </a:t>
            </a:r>
          </a:p>
          <a:p>
            <a:r>
              <a:rPr lang="en-US" sz="2200" dirty="0">
                <a:solidFill>
                  <a:schemeClr val="tx1"/>
                </a:solidFill>
              </a:rPr>
              <a:t>Joined full-time as audio host-producer, backfilling different shows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Producer for POLITICO Energy for over 2 years now</a:t>
            </a:r>
          </a:p>
          <a:p>
            <a:r>
              <a:rPr lang="en-US" sz="2200" dirty="0">
                <a:solidFill>
                  <a:schemeClr val="tx1"/>
                </a:solidFill>
              </a:rPr>
              <a:t>In the last year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 became a part-time host of POLITICO Energy as well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We started doing interviews with outside guests (politicians, regulatory officials, academics, energy industry players and more)</a:t>
            </a:r>
          </a:p>
        </p:txBody>
      </p:sp>
    </p:spTree>
    <p:extLst>
      <p:ext uri="{BB962C8B-B14F-4D97-AF65-F5344CB8AC3E}">
        <p14:creationId xmlns:p14="http://schemas.microsoft.com/office/powerpoint/2010/main" val="72261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1EA6-2F67-AC66-D60A-5BD1EB15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 love podcasts and audio (part 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E749-46AD-4A73-6412-4C172B2E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8952"/>
            <a:ext cx="9601200" cy="42409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Quick story about young Nirmal</a:t>
            </a:r>
          </a:p>
          <a:p>
            <a:pPr lvl="1"/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Unusual English learning experience because of health</a:t>
            </a:r>
          </a:p>
          <a:p>
            <a:pPr lvl="1"/>
            <a:r>
              <a:rPr lang="en-US" sz="2200" i="0" dirty="0">
                <a:solidFill>
                  <a:schemeClr val="tx1"/>
                </a:solidFill>
                <a:cs typeface="Arial" panose="020B0604020202020204" pitchFamily="34" charset="0"/>
              </a:rPr>
              <a:t>Watched ESPN’s First Take, Good Morning America, CNN, The View, Oprah, 60 Minutes, and a bunch of comedy while sickly</a:t>
            </a:r>
            <a:endParaRPr lang="en-US" sz="2200" b="0" i="0" u="none" strike="noStrike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1"/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Big takeaways </a:t>
            </a:r>
          </a:p>
          <a:p>
            <a:pPr lvl="2"/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Broadcast journalism was a way for me to learn and practice my English 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istening to stories also became the best and most entertaining way I learned about the world</a:t>
            </a:r>
            <a:endParaRPr lang="en-US" sz="2200" i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30352" lvl="1" indent="0">
              <a:buNone/>
            </a:pPr>
            <a:endParaRPr lang="en-US" sz="22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0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21F7-A6AC-0340-08CE-DB20E960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love podcasts and audio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3A0F-ECEE-7F8B-D642-2E6A7591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76" y="1928649"/>
            <a:ext cx="9601200" cy="35814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You can hear personality and interpersonal dynamics in audio journalism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It’s encouraged to be casual, conversational and yourself</a:t>
            </a:r>
          </a:p>
          <a:p>
            <a:r>
              <a:rPr lang="en-US" sz="2200" dirty="0">
                <a:solidFill>
                  <a:schemeClr val="tx1"/>
                </a:solidFill>
              </a:rPr>
              <a:t>Audio can allow for longer conversations to be published, which means more depth and nuance </a:t>
            </a:r>
          </a:p>
          <a:p>
            <a:r>
              <a:rPr lang="en-US" sz="2200" dirty="0">
                <a:solidFill>
                  <a:schemeClr val="tx1"/>
                </a:solidFill>
              </a:rPr>
              <a:t>You can be placed in scenes or places</a:t>
            </a:r>
          </a:p>
          <a:p>
            <a:r>
              <a:rPr lang="en-US" sz="2200" dirty="0">
                <a:solidFill>
                  <a:schemeClr val="tx1"/>
                </a:solidFill>
              </a:rPr>
              <a:t>Audio can be an intimate format and consumed passively</a:t>
            </a:r>
          </a:p>
          <a:p>
            <a:r>
              <a:rPr lang="en-US" sz="2200" dirty="0">
                <a:solidFill>
                  <a:schemeClr val="tx1"/>
                </a:solidFill>
              </a:rPr>
              <a:t>For some, like me, listening to the news is a better way to learn</a:t>
            </a:r>
          </a:p>
          <a:p>
            <a:r>
              <a:rPr lang="en-US" sz="2200" dirty="0">
                <a:solidFill>
                  <a:schemeClr val="tx1"/>
                </a:solidFill>
              </a:rPr>
              <a:t>Reading vs hearing can make a big difference</a:t>
            </a:r>
          </a:p>
        </p:txBody>
      </p:sp>
    </p:spTree>
    <p:extLst>
      <p:ext uri="{BB962C8B-B14F-4D97-AF65-F5344CB8AC3E}">
        <p14:creationId xmlns:p14="http://schemas.microsoft.com/office/powerpoint/2010/main" val="35533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278B-9F10-1111-22CE-31E7BD8C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is dynamic (examples)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EEBF-53B5-A19C-C463-685D0792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140215" cy="3581400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Let’s listen to some examples I edited!</a:t>
            </a:r>
          </a:p>
          <a:p>
            <a:pPr lvl="1"/>
            <a:r>
              <a:rPr lang="en-US" sz="2200" i="0" dirty="0">
                <a:solidFill>
                  <a:schemeClr val="tx1"/>
                </a:solidFill>
              </a:rPr>
              <a:t>Think about: what you hear vs what you would have read</a:t>
            </a:r>
          </a:p>
          <a:p>
            <a:r>
              <a:rPr lang="en-US" sz="2200" dirty="0">
                <a:solidFill>
                  <a:schemeClr val="tx1"/>
                </a:solidFill>
              </a:rPr>
              <a:t>On the ground, intense: Jan 6 Insurrection</a:t>
            </a:r>
          </a:p>
          <a:p>
            <a:r>
              <a:rPr lang="en-US" sz="2200" dirty="0">
                <a:solidFill>
                  <a:schemeClr val="tx1"/>
                </a:solidFill>
              </a:rPr>
              <a:t>Back and forth analysis: Pelosi gets testy defending Dems post-election</a:t>
            </a:r>
          </a:p>
          <a:p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Funny: </a:t>
            </a:r>
            <a:r>
              <a:rPr lang="en-US" sz="2200" dirty="0">
                <a:solidFill>
                  <a:schemeClr val="tx1"/>
                </a:solidFill>
              </a:rPr>
              <a:t>Bernie are you stoned right now?</a:t>
            </a:r>
          </a:p>
        </p:txBody>
      </p:sp>
      <p:pic>
        <p:nvPicPr>
          <p:cNvPr id="4" name="NPF example.mp3">
            <a:hlinkClick r:id="" action="ppaction://media"/>
            <a:extLst>
              <a:ext uri="{FF2B5EF4-FFF2-40B4-BE49-F238E27FC236}">
                <a16:creationId xmlns:a16="http://schemas.microsoft.com/office/drawing/2014/main" id="{11430F2D-0529-00DF-AED5-1B8814787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9283873" y="2171700"/>
            <a:ext cx="1688927" cy="9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C21A-3635-983A-6E90-D1CD9E2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podcasts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FBF9-AB1B-41F7-5D78-06223F26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99745"/>
            <a:ext cx="9601200" cy="4272455"/>
          </a:xfrm>
        </p:spPr>
        <p:txBody>
          <a:bodyPr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Basic tasks: researching, recording, scripting, producing, editing, hosting, and mixing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Different styles of news shows: news briefing, interview style, roundtable, narrative, smart speaker conten</a:t>
            </a: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t 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and tons more!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What my day looks like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Editors host and I discuss what we want tomorrow’s show to be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Once we’ve picked a story or topic, I reach out to the guest and host, put together questions, we record the interview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edit the audio, script the intro and outro, the host or </a:t>
            </a:r>
            <a:r>
              <a:rPr lang="en-US" sz="2200" i="0" dirty="0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record the intro and outro, 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chemeClr val="tx1"/>
                </a:solidFill>
                <a:cs typeface="Arial" panose="020B0604020202020204" pitchFamily="34" charset="0"/>
              </a:rPr>
              <a:t>I 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put together the whole show with music and then write up the digital copy</a:t>
            </a:r>
          </a:p>
          <a:p>
            <a:pPr marL="0" indent="0">
              <a:buNone/>
            </a:pPr>
            <a:br>
              <a:rPr lang="en-US" sz="2200" b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4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69BA-9429-66B6-5A70-A828CCA6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Audio jobs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5F67-F73B-30B8-BF37-F70C8A28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7118"/>
            <a:ext cx="9601200" cy="4275082"/>
          </a:xfrm>
        </p:spPr>
        <p:txBody>
          <a:bodyPr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Podcast producer or editor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Podcast host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Radio reporter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Radio editor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Radio engineer</a:t>
            </a:r>
            <a:endParaRPr lang="en-US" sz="2200" b="0" i="0" u="none" strike="noStrike" dirty="0">
              <a:solidFill>
                <a:schemeClr val="tx1"/>
              </a:solidFill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Radio host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</a:rPr>
              <a:t>Newer jobs: Audio book narrator, Video/audio podcast producer or host, b</a:t>
            </a:r>
            <a:r>
              <a:rPr lang="en-US" sz="2200" dirty="0">
                <a:solidFill>
                  <a:schemeClr val="tx1"/>
                </a:solidFill>
              </a:rPr>
              <a:t>randed podcast producer and host, smart speaker host and producer</a:t>
            </a:r>
            <a:endParaRPr lang="en-US" sz="2200" b="0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33964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160</TotalTime>
  <Words>1015</Words>
  <Application>Microsoft Macintosh PowerPoint</Application>
  <PresentationFormat>Widescreen</PresentationFormat>
  <Paragraphs>95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Heebo</vt:lpstr>
      <vt:lpstr>Wingdings</vt:lpstr>
      <vt:lpstr>Crop</vt:lpstr>
      <vt:lpstr>Podcasts and audio journalism</vt:lpstr>
      <vt:lpstr>Agenda</vt:lpstr>
      <vt:lpstr>Who’s this guy?</vt:lpstr>
      <vt:lpstr>Career Journey </vt:lpstr>
      <vt:lpstr>Why I love podcasts and audio (part 1) </vt:lpstr>
      <vt:lpstr>Why I love podcasts and audio (part 2)</vt:lpstr>
      <vt:lpstr>Audio is dynamic (examples)</vt:lpstr>
      <vt:lpstr>How do podcasts work?</vt:lpstr>
      <vt:lpstr>Examples of Audio jobs </vt:lpstr>
      <vt:lpstr>Why podcasts could be a move for you</vt:lpstr>
      <vt:lpstr>Reality check: challenges I and podcasts face</vt:lpstr>
      <vt:lpstr>My humble, peer-to-peer advice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Nirmal Mulaikal</dc:creator>
  <cp:lastModifiedBy>Nirmal Mulaikal</cp:lastModifiedBy>
  <cp:revision>80</cp:revision>
  <dcterms:created xsi:type="dcterms:W3CDTF">2024-11-29T17:06:25Z</dcterms:created>
  <dcterms:modified xsi:type="dcterms:W3CDTF">2024-12-01T22:15:01Z</dcterms:modified>
</cp:coreProperties>
</file>