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nva Sans" panose="020B0503030501040103" pitchFamily="34" charset="0"/>
      <p:regular r:id="rId16"/>
    </p:embeddedFont>
    <p:embeddedFont>
      <p:font typeface="Canva Sans Bold" panose="020B0803030501040103" pitchFamily="34" charset="0"/>
      <p:regular r:id="rId17"/>
      <p:bold r:id="rId18"/>
    </p:embeddedFont>
    <p:embeddedFont>
      <p:font typeface="Canva Sans Italics" panose="020B0503030501040103" pitchFamily="34" charset="0"/>
      <p:regular r:id="rId19"/>
      <p:italic r:id="rId20"/>
    </p:embeddedFont>
    <p:embeddedFont>
      <p:font typeface="Century Gothic Paneuropean 1" panose="020B0602020202020204" pitchFamily="34" charset="0"/>
      <p:regular r:id="rId21"/>
      <p:bold r:id="rId22"/>
    </p:embeddedFont>
    <p:embeddedFont>
      <p:font typeface="Century Gothic Paneuropean 2" panose="020B0A02020202090204" pitchFamily="34"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
      <p:font typeface="Open Sans Bold" panose="020B0806030504020204" pitchFamily="34" charset="0"/>
      <p:regular r:id="rId31"/>
      <p:bold r:id="rId32"/>
    </p:embeddedFont>
    <p:embeddedFont>
      <p:font typeface="Open Sans Condensed" panose="020B0306030504020204" pitchFamily="34" charset="0"/>
      <p:regular r:id="rId33"/>
    </p:embeddedFont>
    <p:embeddedFont>
      <p:font typeface="Open Sans Condensed Bold" panose="020B080603050402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26" autoAdjust="0"/>
  </p:normalViewPr>
  <p:slideViewPr>
    <p:cSldViewPr>
      <p:cViewPr varScale="1">
        <p:scale>
          <a:sx n="80" d="100"/>
          <a:sy n="80" d="100"/>
        </p:scale>
        <p:origin x="824"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2022, the Coalition was one of 21 awardees out of 576 applicants for a Build Back Better Regional Challenge Grant.</a:t>
            </a:r>
          </a:p>
          <a:p>
            <a:endParaRPr lang="en-US"/>
          </a:p>
          <a:p>
            <a:r>
              <a:rPr lang="en-US"/>
              <a:t>At the time, this award marked the single largest investment into the Native CDFI industry.  We were awarded $45M, which was triple the amount that treasury invests annually into Native CDFIs, who previously was the largest source of capital.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 perception that Indian Country is high risk. One of the causes is the way the media talks about Indigenous communities, framing them in deficit and poverty.</a:t>
            </a:r>
          </a:p>
          <a:p>
            <a:endParaRPr lang="en-US"/>
          </a:p>
          <a:p>
            <a:r>
              <a:rPr lang="en-US"/>
              <a:t>Secondly, there is a tendency to blame poverty on people in poverty as opposed to acknowledging intentionally designed, extractive systems of colonial capitalism.  Native communities, like many communities of color, were by designed, intentionally left out of finance systems that build assets and create access to capital.</a:t>
            </a:r>
          </a:p>
          <a:p>
            <a:endParaRPr lang="en-US"/>
          </a:p>
          <a:p>
            <a:r>
              <a:rPr lang="en-US"/>
              <a:t>The reality is that indigenous  communities are not high risk for those who know how to navigate them. </a:t>
            </a:r>
          </a:p>
          <a:p>
            <a:endParaRPr lang="en-US"/>
          </a:p>
          <a:p>
            <a:r>
              <a:rPr lang="en-US"/>
              <a:t>Native CDFI's are proof of this. Native CDFI's in the Mountain | Plains region have an average of a 2% default rate, have so many deals in the pipeline that they can't fund them all, and are experts in their markets.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myths have real consequences. </a:t>
            </a:r>
          </a:p>
          <a:p>
            <a:endParaRPr lang="en-US"/>
          </a:p>
          <a:p>
            <a:r>
              <a:rPr lang="en-US"/>
              <a:t>Western finance institutions have abandoned Indigenous communities. </a:t>
            </a:r>
          </a:p>
          <a:p>
            <a:endParaRPr lang="en-US"/>
          </a:p>
          <a:p>
            <a:r>
              <a:rPr lang="en-US"/>
              <a:t>Without awareness and intention to work at a systems change level, inaction continues to contribute to systemic poverty along racial lines.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False assumptions of risk mitigation perpetuates myths. These myths become barriers to capital investment into Native markets.</a:t>
            </a:r>
          </a:p>
          <a:p>
            <a:endParaRPr lang="en-US"/>
          </a:p>
          <a:p>
            <a:r>
              <a:rPr lang="en-US"/>
              <a:t>While Native CDFIs invest deeply into relationships as key risk mitigators, dominant culture institutions see recourse as a primary tool for risk mitigation.</a:t>
            </a:r>
          </a:p>
          <a:p>
            <a:endParaRPr lang="en-US"/>
          </a:p>
          <a:p>
            <a:r>
              <a:rPr lang="en-US"/>
              <a:t>Tribal jurisdiction is a unique category of American law. As most lenders aren't required to understand Indian law, myths can be legally leveraged to justify modern day red-lining.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contrast, Native CDFIs are experts in tribal jurisdiction. The industry has invested over 40 years fine tuning risk mitigation systems well before a tribal court ever needs to be involved.</a:t>
            </a:r>
          </a:p>
          <a:p>
            <a:endParaRPr lang="en-US"/>
          </a:p>
          <a:p>
            <a:r>
              <a:rPr lang="en-US"/>
              <a:t>Our consistent solution:  leverage social capital.  We invest in client relationships to problem solve long before a loan gets to default.  We know our neighbors who work within the tribal courts to know who can move cases forward.  We have relationships with our local BIA to process mortgages on trust land.</a:t>
            </a:r>
          </a:p>
          <a:p>
            <a:endParaRPr lang="en-US"/>
          </a:p>
          <a:p>
            <a:endParaRPr lang="en-US"/>
          </a:p>
          <a:p>
            <a:r>
              <a:rPr lang="en-US"/>
              <a:t>The result is a near 0% default rate.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Trust land is a category of land ownership unique to Native Americans.</a:t>
            </a:r>
          </a:p>
          <a:p>
            <a:endParaRPr lang="en-US"/>
          </a:p>
          <a:p>
            <a:r>
              <a:rPr lang="en-US"/>
              <a:t>To uniformly have banks determine that trust land can't be collateralized is modern day red-lining.</a:t>
            </a:r>
          </a:p>
          <a:p>
            <a:endParaRPr lang="en-US"/>
          </a:p>
          <a:p>
            <a:r>
              <a:rPr lang="en-US"/>
              <a:t>It is determining that our greatest asset, our land, and what defines us as a people -we are "of" the land" is stripped of all value.</a:t>
            </a:r>
          </a:p>
          <a:p>
            <a:endParaRPr lang="en-US"/>
          </a:p>
          <a:p>
            <a:r>
              <a:rPr lang="en-US"/>
              <a:t>This myth that trust land can't be collateralized or has restricted use is a significant barrier to access to capital.</a:t>
            </a:r>
          </a:p>
          <a:p>
            <a:endParaRPr lang="en-US"/>
          </a:p>
          <a:p>
            <a:r>
              <a:rPr lang="en-US"/>
              <a:t>Like these other myths, it is 100% false.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reality is Native CDFI's have been successfully leveraging trust land since their inception. One of the ways we've done this is through home mortgages. Two national leaders with strong track records are ourselves, NACDC Financial Services, and Four Bands Community Fund in SD.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the myth about risk is pervasive, the Mountain | Plains Coalition is changing this narrative, and they've started with their own partners and members. </a:t>
            </a:r>
          </a:p>
          <a:p>
            <a:endParaRPr lang="en-US"/>
          </a:p>
          <a:p>
            <a:r>
              <a:rPr lang="en-US"/>
              <a:t>Here are words from leaders in our ecosystem.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impacts of this narrative change work and the innovation and dedication of the  Mountain | Plains coalition cannot be disputed. </a:t>
            </a:r>
          </a:p>
          <a:p>
            <a:endParaRPr lang="en-US"/>
          </a:p>
          <a:p>
            <a:r>
              <a:rPr lang="en-US"/>
              <a:t>With only growing our own internal workforce by 17% in the last four years, we have doubled, tripled, and nearly quadrupled some of our key indicators of wealth creation and access to capital.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3.png"/><Relationship Id="rId21" Type="http://schemas.openxmlformats.org/officeDocument/2006/relationships/image" Target="../media/image59.png"/><Relationship Id="rId7" Type="http://schemas.openxmlformats.org/officeDocument/2006/relationships/image" Target="../media/image8.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image" Target="../media/image1.gif"/><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9.png"/><Relationship Id="rId24" Type="http://schemas.openxmlformats.org/officeDocument/2006/relationships/image" Target="../media/image62.svg"/><Relationship Id="rId5" Type="http://schemas.openxmlformats.org/officeDocument/2006/relationships/image" Target="../media/image5.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815"/>
          <a:stretch>
            <a:fillRect/>
          </a:stretch>
        </p:blipFill>
        <p:spPr>
          <a:xfrm>
            <a:off x="120766" y="285027"/>
            <a:ext cx="2254456" cy="1082138"/>
          </a:xfrm>
          <a:prstGeom prst="rect">
            <a:avLst/>
          </a:prstGeom>
        </p:spPr>
      </p:pic>
      <p:sp>
        <p:nvSpPr>
          <p:cNvPr id="3" name="Freeform 3"/>
          <p:cNvSpPr/>
          <p:nvPr/>
        </p:nvSpPr>
        <p:spPr>
          <a:xfrm>
            <a:off x="2653735" y="423300"/>
            <a:ext cx="2645228" cy="1052079"/>
          </a:xfrm>
          <a:custGeom>
            <a:avLst/>
            <a:gdLst/>
            <a:ahLst/>
            <a:cxnLst/>
            <a:rect l="l" t="t" r="r" b="b"/>
            <a:pathLst>
              <a:path w="2645228" h="1052079">
                <a:moveTo>
                  <a:pt x="0" y="0"/>
                </a:moveTo>
                <a:lnTo>
                  <a:pt x="2645228" y="0"/>
                </a:lnTo>
                <a:lnTo>
                  <a:pt x="2645228" y="1052079"/>
                </a:lnTo>
                <a:lnTo>
                  <a:pt x="0" y="1052079"/>
                </a:lnTo>
                <a:lnTo>
                  <a:pt x="0" y="0"/>
                </a:lnTo>
                <a:close/>
              </a:path>
            </a:pathLst>
          </a:custGeom>
          <a:blipFill>
            <a:blip r:embed="rId3"/>
            <a:stretch>
              <a:fillRect r="-4204"/>
            </a:stretch>
          </a:blipFill>
        </p:spPr>
        <p:txBody>
          <a:bodyPr/>
          <a:lstStyle/>
          <a:p>
            <a:endParaRPr lang="en-US"/>
          </a:p>
        </p:txBody>
      </p:sp>
      <p:sp>
        <p:nvSpPr>
          <p:cNvPr id="4" name="Freeform 4"/>
          <p:cNvSpPr/>
          <p:nvPr/>
        </p:nvSpPr>
        <p:spPr>
          <a:xfrm>
            <a:off x="5735149" y="232790"/>
            <a:ext cx="1563089" cy="1262495"/>
          </a:xfrm>
          <a:custGeom>
            <a:avLst/>
            <a:gdLst/>
            <a:ahLst/>
            <a:cxnLst/>
            <a:rect l="l" t="t" r="r" b="b"/>
            <a:pathLst>
              <a:path w="1563089" h="1262495">
                <a:moveTo>
                  <a:pt x="0" y="0"/>
                </a:moveTo>
                <a:lnTo>
                  <a:pt x="1563090" y="0"/>
                </a:lnTo>
                <a:lnTo>
                  <a:pt x="1563090" y="1262495"/>
                </a:lnTo>
                <a:lnTo>
                  <a:pt x="0" y="1262495"/>
                </a:lnTo>
                <a:lnTo>
                  <a:pt x="0" y="0"/>
                </a:lnTo>
                <a:close/>
              </a:path>
            </a:pathLst>
          </a:custGeom>
          <a:blipFill>
            <a:blip r:embed="rId4"/>
            <a:stretch>
              <a:fillRect r="-361"/>
            </a:stretch>
          </a:blipFill>
        </p:spPr>
        <p:txBody>
          <a:bodyPr/>
          <a:lstStyle/>
          <a:p>
            <a:endParaRPr lang="en-US"/>
          </a:p>
        </p:txBody>
      </p:sp>
      <p:sp>
        <p:nvSpPr>
          <p:cNvPr id="5" name="Freeform 5"/>
          <p:cNvSpPr/>
          <p:nvPr/>
        </p:nvSpPr>
        <p:spPr>
          <a:xfrm>
            <a:off x="9738440" y="513478"/>
            <a:ext cx="3051126" cy="871723"/>
          </a:xfrm>
          <a:custGeom>
            <a:avLst/>
            <a:gdLst/>
            <a:ahLst/>
            <a:cxnLst/>
            <a:rect l="l" t="t" r="r" b="b"/>
            <a:pathLst>
              <a:path w="3051126" h="871723">
                <a:moveTo>
                  <a:pt x="0" y="0"/>
                </a:moveTo>
                <a:lnTo>
                  <a:pt x="3051127" y="0"/>
                </a:lnTo>
                <a:lnTo>
                  <a:pt x="3051127" y="871723"/>
                </a:lnTo>
                <a:lnTo>
                  <a:pt x="0" y="871723"/>
                </a:lnTo>
                <a:lnTo>
                  <a:pt x="0" y="0"/>
                </a:lnTo>
                <a:close/>
              </a:path>
            </a:pathLst>
          </a:custGeom>
          <a:blipFill>
            <a:blip r:embed="rId5"/>
            <a:stretch>
              <a:fillRect t="-1" b="-1"/>
            </a:stretch>
          </a:blipFill>
        </p:spPr>
        <p:txBody>
          <a:bodyPr/>
          <a:lstStyle/>
          <a:p>
            <a:endParaRPr lang="en-US"/>
          </a:p>
        </p:txBody>
      </p:sp>
      <p:sp>
        <p:nvSpPr>
          <p:cNvPr id="6" name="Freeform 6"/>
          <p:cNvSpPr/>
          <p:nvPr/>
        </p:nvSpPr>
        <p:spPr>
          <a:xfrm>
            <a:off x="13529413" y="165022"/>
            <a:ext cx="1022020" cy="1352673"/>
          </a:xfrm>
          <a:custGeom>
            <a:avLst/>
            <a:gdLst/>
            <a:ahLst/>
            <a:cxnLst/>
            <a:rect l="l" t="t" r="r" b="b"/>
            <a:pathLst>
              <a:path w="1022020" h="1352673">
                <a:moveTo>
                  <a:pt x="0" y="0"/>
                </a:moveTo>
                <a:lnTo>
                  <a:pt x="1022020" y="0"/>
                </a:lnTo>
                <a:lnTo>
                  <a:pt x="1022020" y="1352674"/>
                </a:lnTo>
                <a:lnTo>
                  <a:pt x="0" y="1352674"/>
                </a:lnTo>
                <a:lnTo>
                  <a:pt x="0" y="0"/>
                </a:lnTo>
                <a:close/>
              </a:path>
            </a:pathLst>
          </a:custGeom>
          <a:blipFill>
            <a:blip r:embed="rId6"/>
            <a:stretch>
              <a:fillRect r="-27"/>
            </a:stretch>
          </a:blipFill>
        </p:spPr>
        <p:txBody>
          <a:bodyPr/>
          <a:lstStyle/>
          <a:p>
            <a:endParaRPr lang="en-US"/>
          </a:p>
        </p:txBody>
      </p:sp>
      <p:sp>
        <p:nvSpPr>
          <p:cNvPr id="7" name="Freeform 7"/>
          <p:cNvSpPr/>
          <p:nvPr/>
        </p:nvSpPr>
        <p:spPr>
          <a:xfrm>
            <a:off x="16844619" y="202730"/>
            <a:ext cx="1322614" cy="1322614"/>
          </a:xfrm>
          <a:custGeom>
            <a:avLst/>
            <a:gdLst/>
            <a:ahLst/>
            <a:cxnLst/>
            <a:rect l="l" t="t" r="r" b="b"/>
            <a:pathLst>
              <a:path w="1322614" h="1322614">
                <a:moveTo>
                  <a:pt x="0" y="0"/>
                </a:moveTo>
                <a:lnTo>
                  <a:pt x="1322615" y="0"/>
                </a:lnTo>
                <a:lnTo>
                  <a:pt x="1322615" y="1322614"/>
                </a:lnTo>
                <a:lnTo>
                  <a:pt x="0" y="1322614"/>
                </a:lnTo>
                <a:lnTo>
                  <a:pt x="0" y="0"/>
                </a:lnTo>
                <a:close/>
              </a:path>
            </a:pathLst>
          </a:custGeom>
          <a:blipFill>
            <a:blip r:embed="rId7"/>
            <a:stretch>
              <a:fillRect r="-2272"/>
            </a:stretch>
          </a:blipFill>
        </p:spPr>
        <p:txBody>
          <a:bodyPr/>
          <a:lstStyle/>
          <a:p>
            <a:endParaRPr lang="en-US"/>
          </a:p>
        </p:txBody>
      </p:sp>
      <p:sp>
        <p:nvSpPr>
          <p:cNvPr id="8" name="TextBox 8"/>
          <p:cNvSpPr txBox="1"/>
          <p:nvPr/>
        </p:nvSpPr>
        <p:spPr>
          <a:xfrm>
            <a:off x="13007340" y="9580245"/>
            <a:ext cx="3931920" cy="456248"/>
          </a:xfrm>
          <a:prstGeom prst="rect">
            <a:avLst/>
          </a:prstGeom>
        </p:spPr>
        <p:txBody>
          <a:bodyPr lIns="0" tIns="0" rIns="0" bIns="0" rtlCol="0" anchor="t">
            <a:spAutoFit/>
          </a:bodyPr>
          <a:lstStyle/>
          <a:p>
            <a:pPr algn="r">
              <a:lnSpc>
                <a:spcPts val="2520"/>
              </a:lnSpc>
            </a:pPr>
            <a:r>
              <a:rPr lang="en-US" sz="2100" spc="163">
                <a:solidFill>
                  <a:srgbClr val="000000"/>
                </a:solidFill>
                <a:latin typeface="Open Sans Condensed"/>
                <a:ea typeface="Open Sans Condensed"/>
                <a:cs typeface="Open Sans Condensed"/>
                <a:sym typeface="Open Sans Condensed"/>
              </a:rPr>
              <a:t>1</a:t>
            </a:r>
          </a:p>
        </p:txBody>
      </p:sp>
      <p:sp>
        <p:nvSpPr>
          <p:cNvPr id="9" name="Freeform 9"/>
          <p:cNvSpPr/>
          <p:nvPr/>
        </p:nvSpPr>
        <p:spPr>
          <a:xfrm>
            <a:off x="7736389" y="139872"/>
            <a:ext cx="1725826" cy="1318341"/>
          </a:xfrm>
          <a:custGeom>
            <a:avLst/>
            <a:gdLst/>
            <a:ahLst/>
            <a:cxnLst/>
            <a:rect l="l" t="t" r="r" b="b"/>
            <a:pathLst>
              <a:path w="1725826" h="1318341">
                <a:moveTo>
                  <a:pt x="0" y="0"/>
                </a:moveTo>
                <a:lnTo>
                  <a:pt x="1725826" y="0"/>
                </a:lnTo>
                <a:lnTo>
                  <a:pt x="1725826" y="1318341"/>
                </a:lnTo>
                <a:lnTo>
                  <a:pt x="0" y="1318341"/>
                </a:lnTo>
                <a:lnTo>
                  <a:pt x="0" y="0"/>
                </a:lnTo>
                <a:close/>
              </a:path>
            </a:pathLst>
          </a:custGeom>
          <a:blipFill>
            <a:blip r:embed="rId8"/>
            <a:stretch>
              <a:fillRect l="-36" r="-36"/>
            </a:stretch>
          </a:blipFill>
        </p:spPr>
        <p:txBody>
          <a:bodyPr/>
          <a:lstStyle/>
          <a:p>
            <a:endParaRPr lang="en-US"/>
          </a:p>
        </p:txBody>
      </p:sp>
      <p:sp>
        <p:nvSpPr>
          <p:cNvPr id="10" name="Freeform 10"/>
          <p:cNvSpPr/>
          <p:nvPr/>
        </p:nvSpPr>
        <p:spPr>
          <a:xfrm>
            <a:off x="15129355" y="122706"/>
            <a:ext cx="1257458" cy="1437306"/>
          </a:xfrm>
          <a:custGeom>
            <a:avLst/>
            <a:gdLst/>
            <a:ahLst/>
            <a:cxnLst/>
            <a:rect l="l" t="t" r="r" b="b"/>
            <a:pathLst>
              <a:path w="1257458" h="1437306">
                <a:moveTo>
                  <a:pt x="0" y="0"/>
                </a:moveTo>
                <a:lnTo>
                  <a:pt x="1257457" y="0"/>
                </a:lnTo>
                <a:lnTo>
                  <a:pt x="1257457" y="1437306"/>
                </a:lnTo>
                <a:lnTo>
                  <a:pt x="0" y="1437306"/>
                </a:lnTo>
                <a:lnTo>
                  <a:pt x="0" y="0"/>
                </a:lnTo>
                <a:close/>
              </a:path>
            </a:pathLst>
          </a:custGeom>
          <a:blipFill>
            <a:blip r:embed="rId9"/>
            <a:stretch>
              <a:fillRect t="-135" b="-135"/>
            </a:stretch>
          </a:blipFill>
        </p:spPr>
        <p:txBody>
          <a:bodyPr/>
          <a:lstStyle/>
          <a:p>
            <a:endParaRPr lang="en-US"/>
          </a:p>
        </p:txBody>
      </p:sp>
      <p:sp>
        <p:nvSpPr>
          <p:cNvPr id="11" name="Freeform 11"/>
          <p:cNvSpPr/>
          <p:nvPr/>
        </p:nvSpPr>
        <p:spPr>
          <a:xfrm>
            <a:off x="6718400" y="1665573"/>
            <a:ext cx="11771306" cy="8739897"/>
          </a:xfrm>
          <a:custGeom>
            <a:avLst/>
            <a:gdLst/>
            <a:ahLst/>
            <a:cxnLst/>
            <a:rect l="l" t="t" r="r" b="b"/>
            <a:pathLst>
              <a:path w="11771306" h="8739897">
                <a:moveTo>
                  <a:pt x="0" y="0"/>
                </a:moveTo>
                <a:lnTo>
                  <a:pt x="11771306" y="0"/>
                </a:lnTo>
                <a:lnTo>
                  <a:pt x="11771306" y="8739897"/>
                </a:lnTo>
                <a:lnTo>
                  <a:pt x="0" y="8739897"/>
                </a:lnTo>
                <a:lnTo>
                  <a:pt x="0" y="0"/>
                </a:lnTo>
                <a:close/>
              </a:path>
            </a:pathLst>
          </a:custGeom>
          <a:blipFill>
            <a:blip r:embed="rId10"/>
            <a:stretch>
              <a:fillRect l="-4147" t="-99" r="-7389" b="-99"/>
            </a:stretch>
          </a:blipFill>
        </p:spPr>
        <p:txBody>
          <a:bodyPr/>
          <a:lstStyle/>
          <a:p>
            <a:endParaRPr lang="en-US"/>
          </a:p>
        </p:txBody>
      </p:sp>
      <p:grpSp>
        <p:nvGrpSpPr>
          <p:cNvPr id="12" name="Group 12"/>
          <p:cNvGrpSpPr/>
          <p:nvPr/>
        </p:nvGrpSpPr>
        <p:grpSpPr>
          <a:xfrm>
            <a:off x="0" y="1549929"/>
            <a:ext cx="6718400" cy="8737071"/>
            <a:chOff x="0" y="0"/>
            <a:chExt cx="8957866" cy="11649428"/>
          </a:xfrm>
        </p:grpSpPr>
        <p:sp>
          <p:nvSpPr>
            <p:cNvPr id="13" name="Freeform 13"/>
            <p:cNvSpPr/>
            <p:nvPr/>
          </p:nvSpPr>
          <p:spPr>
            <a:xfrm>
              <a:off x="0" y="0"/>
              <a:ext cx="8957911" cy="11649384"/>
            </a:xfrm>
            <a:custGeom>
              <a:avLst/>
              <a:gdLst/>
              <a:ahLst/>
              <a:cxnLst/>
              <a:rect l="l" t="t" r="r" b="b"/>
              <a:pathLst>
                <a:path w="8957911" h="11649384">
                  <a:moveTo>
                    <a:pt x="0" y="0"/>
                  </a:moveTo>
                  <a:lnTo>
                    <a:pt x="8957911" y="0"/>
                  </a:lnTo>
                  <a:lnTo>
                    <a:pt x="8957911" y="11649384"/>
                  </a:lnTo>
                  <a:lnTo>
                    <a:pt x="0" y="11649384"/>
                  </a:lnTo>
                  <a:close/>
                </a:path>
              </a:pathLst>
            </a:custGeom>
            <a:solidFill>
              <a:srgbClr val="8FA393"/>
            </a:solidFill>
          </p:spPr>
          <p:txBody>
            <a:bodyPr/>
            <a:lstStyle/>
            <a:p>
              <a:endParaRPr lang="en-US"/>
            </a:p>
          </p:txBody>
        </p:sp>
        <p:sp>
          <p:nvSpPr>
            <p:cNvPr id="14" name="TextBox 14"/>
            <p:cNvSpPr txBox="1"/>
            <p:nvPr/>
          </p:nvSpPr>
          <p:spPr>
            <a:xfrm>
              <a:off x="0" y="0"/>
              <a:ext cx="8957866" cy="11649428"/>
            </a:xfrm>
            <a:prstGeom prst="rect">
              <a:avLst/>
            </a:prstGeom>
          </p:spPr>
          <p:txBody>
            <a:bodyPr lIns="50800" tIns="50800" rIns="50800" bIns="50800" rtlCol="0" anchor="ctr"/>
            <a:lstStyle/>
            <a:p>
              <a:pPr algn="ctr">
                <a:lnSpc>
                  <a:spcPts val="4200"/>
                </a:lnSpc>
              </a:pPr>
              <a:r>
                <a:rPr lang="en-US" sz="3500" spc="-66">
                  <a:solidFill>
                    <a:srgbClr val="FEFFFF"/>
                  </a:solidFill>
                  <a:latin typeface="Canva Sans"/>
                  <a:ea typeface="Canva Sans"/>
                  <a:cs typeface="Canva Sans"/>
                  <a:sym typeface="Canva Sans"/>
                </a:rPr>
                <a:t>NACDC, Financial Services</a:t>
              </a:r>
            </a:p>
            <a:p>
              <a:pPr algn="ctr">
                <a:lnSpc>
                  <a:spcPts val="4200"/>
                </a:lnSpc>
              </a:pPr>
              <a:r>
                <a:rPr lang="en-US" sz="3500" spc="-66">
                  <a:solidFill>
                    <a:srgbClr val="FEFFFF"/>
                  </a:solidFill>
                  <a:latin typeface="Canva Sans"/>
                  <a:ea typeface="Canva Sans"/>
                  <a:cs typeface="Canva Sans"/>
                  <a:sym typeface="Canva Sans"/>
                </a:rPr>
                <a:t>Angie Main, Executive Director</a:t>
              </a:r>
            </a:p>
            <a:p>
              <a:pPr algn="ctr">
                <a:lnSpc>
                  <a:spcPts val="5280"/>
                </a:lnSpc>
              </a:pPr>
              <a:endParaRPr lang="en-US" sz="3500" spc="-66">
                <a:solidFill>
                  <a:srgbClr val="FEFFFF"/>
                </a:solidFill>
                <a:latin typeface="Canva Sans"/>
                <a:ea typeface="Canva Sans"/>
                <a:cs typeface="Canva Sans"/>
                <a:sym typeface="Canva Sans"/>
              </a:endParaRPr>
            </a:p>
            <a:p>
              <a:pPr algn="ctr">
                <a:lnSpc>
                  <a:spcPts val="5520"/>
                </a:lnSpc>
              </a:pPr>
              <a:r>
                <a:rPr lang="en-US" sz="4600" b="1" spc="-87">
                  <a:solidFill>
                    <a:srgbClr val="FEFFFF"/>
                  </a:solidFill>
                  <a:latin typeface="Canva Sans Bold"/>
                  <a:ea typeface="Canva Sans Bold"/>
                  <a:cs typeface="Canva Sans Bold"/>
                  <a:sym typeface="Canva Sans Bold"/>
                </a:rPr>
                <a:t>Dispelling Myths about Risks in Native Markets</a:t>
              </a:r>
            </a:p>
            <a:p>
              <a:pPr algn="ctr">
                <a:lnSpc>
                  <a:spcPts val="5280"/>
                </a:lnSpc>
              </a:pPr>
              <a:endParaRPr lang="en-US" sz="4600" b="1" spc="-87">
                <a:solidFill>
                  <a:srgbClr val="FEFFFF"/>
                </a:solidFill>
                <a:latin typeface="Canva Sans Bold"/>
                <a:ea typeface="Canva Sans Bold"/>
                <a:cs typeface="Canva Sans Bold"/>
                <a:sym typeface="Canva Sans Bold"/>
              </a:endParaRPr>
            </a:p>
            <a:p>
              <a:pPr algn="ctr">
                <a:lnSpc>
                  <a:spcPts val="4200"/>
                </a:lnSpc>
              </a:pPr>
              <a:r>
                <a:rPr lang="en-US" sz="3500" spc="-66">
                  <a:solidFill>
                    <a:srgbClr val="FEFFFF"/>
                  </a:solidFill>
                  <a:latin typeface="Canva Sans"/>
                  <a:ea typeface="Canva Sans"/>
                  <a:cs typeface="Canva Sans"/>
                  <a:sym typeface="Canva Sans"/>
                </a:rPr>
                <a:t>A project of Mountain | Plains Regional Native CDFI Coalition</a:t>
              </a:r>
            </a:p>
            <a:p>
              <a:pPr algn="ctr">
                <a:lnSpc>
                  <a:spcPts val="5280"/>
                </a:lnSpc>
              </a:pPr>
              <a:endParaRPr lang="en-US" sz="3500" spc="-66">
                <a:solidFill>
                  <a:srgbClr val="FEFFFF"/>
                </a:solidFill>
                <a:latin typeface="Canva Sans"/>
                <a:ea typeface="Canva Sans"/>
                <a:cs typeface="Canva Sans"/>
                <a:sym typeface="Canva Sans"/>
              </a:endParaRPr>
            </a:p>
            <a:p>
              <a:pPr algn="ctr">
                <a:lnSpc>
                  <a:spcPts val="2879"/>
                </a:lnSpc>
              </a:pPr>
              <a:r>
                <a:rPr lang="en-US" sz="2400" spc="-45">
                  <a:solidFill>
                    <a:srgbClr val="FEFFFF"/>
                  </a:solidFill>
                  <a:latin typeface="Canva Sans"/>
                  <a:ea typeface="Canva Sans"/>
                  <a:cs typeface="Canva Sans"/>
                  <a:sym typeface="Canva Sans"/>
                </a:rPr>
                <a:t>September 2024</a:t>
              </a:r>
            </a:p>
            <a:p>
              <a:pPr algn="ctr">
                <a:lnSpc>
                  <a:spcPts val="1320"/>
                </a:lnSpc>
              </a:pPr>
              <a:endParaRPr lang="en-US" sz="2400" spc="-45">
                <a:solidFill>
                  <a:srgbClr val="FEFFFF"/>
                </a:solidFill>
                <a:latin typeface="Canva Sans"/>
                <a:ea typeface="Canva Sans"/>
                <a:cs typeface="Canva Sans"/>
                <a:sym typeface="Canva Sans"/>
              </a:endParaRPr>
            </a:p>
            <a:p>
              <a:pPr algn="ctr">
                <a:lnSpc>
                  <a:spcPts val="2880"/>
                </a:lnSpc>
              </a:pPr>
              <a:r>
                <a:rPr lang="en-US" sz="2400" spc="-45">
                  <a:solidFill>
                    <a:srgbClr val="FEFFFF"/>
                  </a:solidFill>
                  <a:latin typeface="Canva Sans"/>
                  <a:ea typeface="Canva Sans"/>
                  <a:cs typeface="Canva Sans"/>
                  <a:sym typeface="Canva Sans"/>
                </a:rPr>
                <a:t>supported and compiled by </a:t>
              </a:r>
            </a:p>
            <a:p>
              <a:pPr algn="ctr">
                <a:lnSpc>
                  <a:spcPts val="2880"/>
                </a:lnSpc>
              </a:pPr>
              <a:r>
                <a:rPr lang="en-US" sz="2400" spc="-45">
                  <a:solidFill>
                    <a:srgbClr val="FEFFFF"/>
                  </a:solidFill>
                  <a:latin typeface="Canva Sans"/>
                  <a:ea typeface="Canva Sans"/>
                  <a:cs typeface="Canva Sans"/>
                  <a:sym typeface="Canva Sans"/>
                </a:rPr>
                <a:t>Indigenous Impact Co.</a:t>
              </a:r>
            </a:p>
          </p:txBody>
        </p:sp>
      </p:grpSp>
      <p:sp>
        <p:nvSpPr>
          <p:cNvPr id="15" name="Freeform 15"/>
          <p:cNvSpPr/>
          <p:nvPr/>
        </p:nvSpPr>
        <p:spPr>
          <a:xfrm>
            <a:off x="2569239" y="9258300"/>
            <a:ext cx="1680750" cy="1147170"/>
          </a:xfrm>
          <a:custGeom>
            <a:avLst/>
            <a:gdLst/>
            <a:ahLst/>
            <a:cxnLst/>
            <a:rect l="l" t="t" r="r" b="b"/>
            <a:pathLst>
              <a:path w="1680750" h="1147170">
                <a:moveTo>
                  <a:pt x="0" y="0"/>
                </a:moveTo>
                <a:lnTo>
                  <a:pt x="1680750" y="0"/>
                </a:lnTo>
                <a:lnTo>
                  <a:pt x="1680750" y="1147170"/>
                </a:lnTo>
                <a:lnTo>
                  <a:pt x="0" y="1147170"/>
                </a:lnTo>
                <a:lnTo>
                  <a:pt x="0" y="0"/>
                </a:lnTo>
                <a:close/>
              </a:path>
            </a:pathLst>
          </a:custGeom>
          <a:blipFill>
            <a:blip r:embed="rId11"/>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9839" y="4138893"/>
            <a:ext cx="5246220"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Mortgages</a:t>
            </a:r>
          </a:p>
        </p:txBody>
      </p:sp>
      <p:sp>
        <p:nvSpPr>
          <p:cNvPr id="3" name="Freeform 3"/>
          <p:cNvSpPr/>
          <p:nvPr/>
        </p:nvSpPr>
        <p:spPr>
          <a:xfrm>
            <a:off x="11234158" y="3453862"/>
            <a:ext cx="6792529" cy="6349190"/>
          </a:xfrm>
          <a:custGeom>
            <a:avLst/>
            <a:gdLst/>
            <a:ahLst/>
            <a:cxnLst/>
            <a:rect l="l" t="t" r="r" b="b"/>
            <a:pathLst>
              <a:path w="6792529" h="6349190">
                <a:moveTo>
                  <a:pt x="0" y="0"/>
                </a:moveTo>
                <a:lnTo>
                  <a:pt x="6792529" y="0"/>
                </a:lnTo>
                <a:lnTo>
                  <a:pt x="6792529" y="6349189"/>
                </a:lnTo>
                <a:lnTo>
                  <a:pt x="0" y="6349189"/>
                </a:lnTo>
                <a:lnTo>
                  <a:pt x="0" y="0"/>
                </a:lnTo>
                <a:close/>
              </a:path>
            </a:pathLst>
          </a:custGeom>
          <a:blipFill>
            <a:blip r:embed="rId2"/>
            <a:stretch>
              <a:fillRect l="-13751" r="-10878"/>
            </a:stretch>
          </a:blipFill>
        </p:spPr>
        <p:txBody>
          <a:bodyPr/>
          <a:lstStyle/>
          <a:p>
            <a:endParaRPr lang="en-US"/>
          </a:p>
        </p:txBody>
      </p:sp>
      <p:sp>
        <p:nvSpPr>
          <p:cNvPr id="4" name="Freeform 4"/>
          <p:cNvSpPr/>
          <p:nvPr/>
        </p:nvSpPr>
        <p:spPr>
          <a:xfrm>
            <a:off x="5521455" y="3453862"/>
            <a:ext cx="5258459" cy="6556353"/>
          </a:xfrm>
          <a:custGeom>
            <a:avLst/>
            <a:gdLst/>
            <a:ahLst/>
            <a:cxnLst/>
            <a:rect l="l" t="t" r="r" b="b"/>
            <a:pathLst>
              <a:path w="5258459" h="6556353">
                <a:moveTo>
                  <a:pt x="0" y="0"/>
                </a:moveTo>
                <a:lnTo>
                  <a:pt x="5258459" y="0"/>
                </a:lnTo>
                <a:lnTo>
                  <a:pt x="5258459" y="6556353"/>
                </a:lnTo>
                <a:lnTo>
                  <a:pt x="0" y="6556353"/>
                </a:lnTo>
                <a:lnTo>
                  <a:pt x="0" y="0"/>
                </a:lnTo>
                <a:close/>
              </a:path>
            </a:pathLst>
          </a:custGeom>
          <a:blipFill>
            <a:blip r:embed="rId3"/>
            <a:stretch>
              <a:fillRect t="-16332" r="-8784"/>
            </a:stretch>
          </a:blipFill>
        </p:spPr>
        <p:txBody>
          <a:bodyPr/>
          <a:lstStyle/>
          <a:p>
            <a:endParaRPr lang="en-US"/>
          </a:p>
        </p:txBody>
      </p:sp>
      <p:sp>
        <p:nvSpPr>
          <p:cNvPr id="5" name="Freeform 5"/>
          <p:cNvSpPr/>
          <p:nvPr/>
        </p:nvSpPr>
        <p:spPr>
          <a:xfrm>
            <a:off x="261278" y="3453862"/>
            <a:ext cx="4805932" cy="6541482"/>
          </a:xfrm>
          <a:custGeom>
            <a:avLst/>
            <a:gdLst/>
            <a:ahLst/>
            <a:cxnLst/>
            <a:rect l="l" t="t" r="r" b="b"/>
            <a:pathLst>
              <a:path w="4805932" h="6541482">
                <a:moveTo>
                  <a:pt x="0" y="0"/>
                </a:moveTo>
                <a:lnTo>
                  <a:pt x="4805932" y="0"/>
                </a:lnTo>
                <a:lnTo>
                  <a:pt x="4805932" y="6541481"/>
                </a:lnTo>
                <a:lnTo>
                  <a:pt x="0" y="6541481"/>
                </a:lnTo>
                <a:lnTo>
                  <a:pt x="0" y="0"/>
                </a:lnTo>
                <a:close/>
              </a:path>
            </a:pathLst>
          </a:custGeom>
          <a:blipFill>
            <a:blip r:embed="rId4"/>
            <a:stretch>
              <a:fillRect l="-2621" t="-4805" r="-4368"/>
            </a:stretch>
          </a:blipFill>
        </p:spPr>
        <p:txBody>
          <a:bodyPr/>
          <a:lstStyle/>
          <a:p>
            <a:endParaRPr lang="en-US"/>
          </a:p>
        </p:txBody>
      </p:sp>
      <p:grpSp>
        <p:nvGrpSpPr>
          <p:cNvPr id="6" name="Group 6"/>
          <p:cNvGrpSpPr/>
          <p:nvPr/>
        </p:nvGrpSpPr>
        <p:grpSpPr>
          <a:xfrm>
            <a:off x="3072123" y="8783372"/>
            <a:ext cx="12143754" cy="1330589"/>
            <a:chOff x="0" y="0"/>
            <a:chExt cx="3198355" cy="350443"/>
          </a:xfrm>
        </p:grpSpPr>
        <p:sp>
          <p:nvSpPr>
            <p:cNvPr id="7" name="Freeform 7"/>
            <p:cNvSpPr/>
            <p:nvPr/>
          </p:nvSpPr>
          <p:spPr>
            <a:xfrm>
              <a:off x="0" y="0"/>
              <a:ext cx="3198355" cy="350443"/>
            </a:xfrm>
            <a:custGeom>
              <a:avLst/>
              <a:gdLst/>
              <a:ahLst/>
              <a:cxnLst/>
              <a:rect l="l" t="t" r="r" b="b"/>
              <a:pathLst>
                <a:path w="3198355" h="350443">
                  <a:moveTo>
                    <a:pt x="0" y="0"/>
                  </a:moveTo>
                  <a:lnTo>
                    <a:pt x="3198355" y="0"/>
                  </a:lnTo>
                  <a:lnTo>
                    <a:pt x="3198355" y="350443"/>
                  </a:lnTo>
                  <a:lnTo>
                    <a:pt x="0" y="350443"/>
                  </a:lnTo>
                  <a:close/>
                </a:path>
              </a:pathLst>
            </a:custGeom>
            <a:solidFill>
              <a:srgbClr val="8FA393"/>
            </a:solidFill>
          </p:spPr>
          <p:txBody>
            <a:bodyPr/>
            <a:lstStyle/>
            <a:p>
              <a:endParaRPr lang="en-US"/>
            </a:p>
          </p:txBody>
        </p:sp>
        <p:sp>
          <p:nvSpPr>
            <p:cNvPr id="8" name="TextBox 8"/>
            <p:cNvSpPr txBox="1"/>
            <p:nvPr/>
          </p:nvSpPr>
          <p:spPr>
            <a:xfrm>
              <a:off x="0" y="-38100"/>
              <a:ext cx="3198355" cy="38854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61278" y="231139"/>
            <a:ext cx="17398558" cy="863600"/>
          </a:xfrm>
          <a:prstGeom prst="rect">
            <a:avLst/>
          </a:prstGeom>
        </p:spPr>
        <p:txBody>
          <a:bodyPr lIns="0" tIns="0" rIns="0" bIns="0" rtlCol="0" anchor="t">
            <a:spAutoFit/>
          </a:bodyPr>
          <a:lstStyle/>
          <a:p>
            <a:pPr marL="0" lvl="0" indent="0" algn="ctr">
              <a:lnSpc>
                <a:spcPts val="7000"/>
              </a:lnSpc>
              <a:spcBef>
                <a:spcPct val="0"/>
              </a:spcBef>
            </a:pPr>
            <a:r>
              <a:rPr lang="en-US" sz="5000" b="1" u="none" strike="noStrike">
                <a:solidFill>
                  <a:srgbClr val="000000"/>
                </a:solidFill>
                <a:latin typeface="Canva Sans Bold"/>
                <a:ea typeface="Canva Sans Bold"/>
                <a:cs typeface="Canva Sans Bold"/>
                <a:sym typeface="Canva Sans Bold"/>
              </a:rPr>
              <a:t>Myth Busting in Action at NACDC Financial Services Inc.</a:t>
            </a:r>
          </a:p>
        </p:txBody>
      </p:sp>
      <p:sp>
        <p:nvSpPr>
          <p:cNvPr id="10" name="TextBox 10"/>
          <p:cNvSpPr txBox="1"/>
          <p:nvPr/>
        </p:nvSpPr>
        <p:spPr>
          <a:xfrm>
            <a:off x="0" y="1669267"/>
            <a:ext cx="18288000" cy="1600200"/>
          </a:xfrm>
          <a:prstGeom prst="rect">
            <a:avLst/>
          </a:prstGeom>
        </p:spPr>
        <p:txBody>
          <a:bodyPr lIns="0" tIns="0" rIns="0" bIns="0" rtlCol="0" anchor="t">
            <a:spAutoFit/>
          </a:bodyPr>
          <a:lstStyle/>
          <a:p>
            <a:pPr algn="ctr">
              <a:lnSpc>
                <a:spcPts val="3240"/>
              </a:lnSpc>
              <a:spcBef>
                <a:spcPct val="0"/>
              </a:spcBef>
            </a:pPr>
            <a:r>
              <a:rPr lang="en-US" sz="2700" i="1">
                <a:solidFill>
                  <a:srgbClr val="000000"/>
                </a:solidFill>
                <a:latin typeface="Canva Sans Italics"/>
                <a:ea typeface="Canva Sans Italics"/>
                <a:cs typeface="Canva Sans Italics"/>
                <a:sym typeface="Canva Sans Italics"/>
              </a:rPr>
              <a:t>“When you make an investment into NACDC Financial Services Inc., you not only invest in an organization, you invest in a community, because you're funding when it comes into our organization it goes back out into a business.”</a:t>
            </a:r>
          </a:p>
          <a:p>
            <a:pPr algn="ctr">
              <a:lnSpc>
                <a:spcPts val="2880"/>
              </a:lnSpc>
              <a:spcBef>
                <a:spcPct val="0"/>
              </a:spcBef>
            </a:pPr>
            <a:r>
              <a:rPr lang="en-US" sz="2400">
                <a:solidFill>
                  <a:srgbClr val="000000"/>
                </a:solidFill>
                <a:latin typeface="Canva Sans"/>
                <a:ea typeface="Canva Sans"/>
                <a:cs typeface="Canva Sans"/>
                <a:sym typeface="Canva Sans"/>
              </a:rPr>
              <a:t>-Angie Main, NACDCFS Inc</a:t>
            </a:r>
          </a:p>
        </p:txBody>
      </p:sp>
      <p:sp>
        <p:nvSpPr>
          <p:cNvPr id="11" name="TextBox 11"/>
          <p:cNvSpPr txBox="1"/>
          <p:nvPr/>
        </p:nvSpPr>
        <p:spPr>
          <a:xfrm>
            <a:off x="3072123" y="8992398"/>
            <a:ext cx="12143754" cy="914400"/>
          </a:xfrm>
          <a:prstGeom prst="rect">
            <a:avLst/>
          </a:prstGeom>
        </p:spPr>
        <p:txBody>
          <a:bodyPr lIns="0" tIns="0" rIns="0" bIns="0" rtlCol="0" anchor="t">
            <a:spAutoFit/>
          </a:bodyPr>
          <a:lstStyle/>
          <a:p>
            <a:pPr algn="ctr">
              <a:lnSpc>
                <a:spcPts val="3600"/>
              </a:lnSpc>
              <a:spcBef>
                <a:spcPct val="0"/>
              </a:spcBef>
            </a:pPr>
            <a:r>
              <a:rPr lang="en-US" sz="3000" b="1">
                <a:solidFill>
                  <a:srgbClr val="000000"/>
                </a:solidFill>
                <a:latin typeface="Canva Sans Bold"/>
                <a:ea typeface="Canva Sans Bold"/>
                <a:cs typeface="Canva Sans Bold"/>
                <a:sym typeface="Canva Sans Bold"/>
              </a:rPr>
              <a:t>NACDC Financial Services Inc.’s home lending increased from just over $2 million in 2021 to $6.9 in 2024!</a:t>
            </a:r>
          </a:p>
        </p:txBody>
      </p:sp>
      <p:sp>
        <p:nvSpPr>
          <p:cNvPr id="12" name="TextBox 12"/>
          <p:cNvSpPr txBox="1"/>
          <p:nvPr/>
        </p:nvSpPr>
        <p:spPr>
          <a:xfrm>
            <a:off x="17659836" y="9873372"/>
            <a:ext cx="290512"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10</a:t>
            </a:r>
          </a:p>
        </p:txBody>
      </p:sp>
      <p:sp>
        <p:nvSpPr>
          <p:cNvPr id="13" name="Freeform 13"/>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AF5E"/>
        </a:solidFill>
        <a:effectLst/>
      </p:bgPr>
    </p:bg>
    <p:spTree>
      <p:nvGrpSpPr>
        <p:cNvPr id="1" name=""/>
        <p:cNvGrpSpPr/>
        <p:nvPr/>
      </p:nvGrpSpPr>
      <p:grpSpPr>
        <a:xfrm>
          <a:off x="0" y="0"/>
          <a:ext cx="0" cy="0"/>
          <a:chOff x="0" y="0"/>
          <a:chExt cx="0" cy="0"/>
        </a:xfrm>
      </p:grpSpPr>
      <p:sp>
        <p:nvSpPr>
          <p:cNvPr id="2" name="TextBox 2"/>
          <p:cNvSpPr txBox="1"/>
          <p:nvPr/>
        </p:nvSpPr>
        <p:spPr>
          <a:xfrm>
            <a:off x="86618" y="4651057"/>
            <a:ext cx="18114764" cy="880110"/>
          </a:xfrm>
          <a:prstGeom prst="rect">
            <a:avLst/>
          </a:prstGeom>
        </p:spPr>
        <p:txBody>
          <a:bodyPr lIns="0" tIns="0" rIns="0" bIns="0" rtlCol="0" anchor="t">
            <a:spAutoFit/>
          </a:bodyPr>
          <a:lstStyle/>
          <a:p>
            <a:pPr algn="ctr">
              <a:lnSpc>
                <a:spcPts val="7139"/>
              </a:lnSpc>
            </a:pPr>
            <a:r>
              <a:rPr lang="en-US" sz="5100" b="1">
                <a:solidFill>
                  <a:srgbClr val="6D152B"/>
                </a:solidFill>
                <a:latin typeface="Canva Sans Bold"/>
                <a:ea typeface="Canva Sans Bold"/>
                <a:cs typeface="Canva Sans Bold"/>
                <a:sym typeface="Canva Sans Bold"/>
              </a:rPr>
              <a:t>The Mountain | Plains Coalition is Changing this Narrative</a:t>
            </a:r>
          </a:p>
        </p:txBody>
      </p:sp>
      <p:sp>
        <p:nvSpPr>
          <p:cNvPr id="3" name="TextBox 3"/>
          <p:cNvSpPr txBox="1"/>
          <p:nvPr/>
        </p:nvSpPr>
        <p:spPr>
          <a:xfrm>
            <a:off x="133573" y="621703"/>
            <a:ext cx="9010427" cy="3030855"/>
          </a:xfrm>
          <a:prstGeom prst="rect">
            <a:avLst/>
          </a:prstGeom>
        </p:spPr>
        <p:txBody>
          <a:bodyPr lIns="0" tIns="0" rIns="0" bIns="0" rtlCol="0" anchor="t">
            <a:spAutoFit/>
          </a:bodyPr>
          <a:lstStyle/>
          <a:p>
            <a:pPr algn="ctr">
              <a:lnSpc>
                <a:spcPts val="4200"/>
              </a:lnSpc>
            </a:pPr>
            <a:r>
              <a:rPr lang="en-US" sz="3000" i="1">
                <a:solidFill>
                  <a:srgbClr val="000000"/>
                </a:solidFill>
                <a:latin typeface="Canva Sans Italics"/>
                <a:ea typeface="Canva Sans Italics"/>
                <a:cs typeface="Canva Sans Italics"/>
                <a:sym typeface="Canva Sans Italics"/>
              </a:rPr>
              <a:t>“We see our communities as whole resourceful human beings, and we [Native CDFIs] are institutions that guide them towards solutions. We don’t use the word “risk” in our work.  We use ‘how do we get to yes’”. </a:t>
            </a:r>
          </a:p>
          <a:p>
            <a:pPr marL="0" lvl="0" indent="0" algn="ctr">
              <a:lnSpc>
                <a:spcPts val="2940"/>
              </a:lnSpc>
              <a:spcBef>
                <a:spcPct val="0"/>
              </a:spcBef>
            </a:pPr>
            <a:r>
              <a:rPr lang="en-US" sz="2100">
                <a:solidFill>
                  <a:srgbClr val="000000"/>
                </a:solidFill>
                <a:latin typeface="Canva Sans"/>
                <a:ea typeface="Canva Sans"/>
                <a:cs typeface="Canva Sans"/>
                <a:sym typeface="Canva Sans"/>
              </a:rPr>
              <a:t>-Lakota Vogel, Four Bands Community Fund</a:t>
            </a:r>
          </a:p>
        </p:txBody>
      </p:sp>
      <p:sp>
        <p:nvSpPr>
          <p:cNvPr id="4" name="TextBox 4"/>
          <p:cNvSpPr txBox="1"/>
          <p:nvPr/>
        </p:nvSpPr>
        <p:spPr>
          <a:xfrm>
            <a:off x="8702760" y="6760845"/>
            <a:ext cx="9451667" cy="2497455"/>
          </a:xfrm>
          <a:prstGeom prst="rect">
            <a:avLst/>
          </a:prstGeom>
        </p:spPr>
        <p:txBody>
          <a:bodyPr lIns="0" tIns="0" rIns="0" bIns="0" rtlCol="0" anchor="t">
            <a:spAutoFit/>
          </a:bodyPr>
          <a:lstStyle/>
          <a:p>
            <a:pPr algn="ctr">
              <a:lnSpc>
                <a:spcPts val="4200"/>
              </a:lnSpc>
            </a:pPr>
            <a:r>
              <a:rPr lang="en-US" sz="3000" i="1">
                <a:solidFill>
                  <a:srgbClr val="000000"/>
                </a:solidFill>
                <a:latin typeface="Canva Sans Italics"/>
                <a:ea typeface="Canva Sans Italics"/>
                <a:cs typeface="Canva Sans Italics"/>
                <a:sym typeface="Canva Sans Italics"/>
              </a:rPr>
              <a:t>“We know our land.  We know our family. We know our history. We work on a one-on-one basis. Our default rates prove how successful Native CDFIs are.” </a:t>
            </a:r>
          </a:p>
          <a:p>
            <a:pPr marL="0" lvl="0" indent="0" algn="ctr">
              <a:lnSpc>
                <a:spcPts val="2940"/>
              </a:lnSpc>
              <a:spcBef>
                <a:spcPct val="0"/>
              </a:spcBef>
            </a:pPr>
            <a:r>
              <a:rPr lang="en-US" sz="2100">
                <a:solidFill>
                  <a:srgbClr val="000000"/>
                </a:solidFill>
                <a:latin typeface="Canva Sans"/>
                <a:ea typeface="Canva Sans"/>
                <a:cs typeface="Canva Sans"/>
                <a:sym typeface="Canva Sans"/>
              </a:rPr>
              <a:t>-Sharon Small, Peoples Partners for Community Development</a:t>
            </a:r>
          </a:p>
        </p:txBody>
      </p:sp>
      <p:sp>
        <p:nvSpPr>
          <p:cNvPr id="5" name="TextBox 5"/>
          <p:cNvSpPr txBox="1"/>
          <p:nvPr/>
        </p:nvSpPr>
        <p:spPr>
          <a:xfrm>
            <a:off x="267724" y="6760845"/>
            <a:ext cx="8286255" cy="2497455"/>
          </a:xfrm>
          <a:prstGeom prst="rect">
            <a:avLst/>
          </a:prstGeom>
        </p:spPr>
        <p:txBody>
          <a:bodyPr lIns="0" tIns="0" rIns="0" bIns="0" rtlCol="0" anchor="t">
            <a:spAutoFit/>
          </a:bodyPr>
          <a:lstStyle/>
          <a:p>
            <a:pPr algn="ctr">
              <a:lnSpc>
                <a:spcPts val="4200"/>
              </a:lnSpc>
            </a:pPr>
            <a:r>
              <a:rPr lang="en-US" sz="3000" i="1">
                <a:solidFill>
                  <a:srgbClr val="000000"/>
                </a:solidFill>
                <a:latin typeface="Canva Sans Italics"/>
                <a:ea typeface="Canva Sans Italics"/>
                <a:cs typeface="Canva Sans Italics"/>
                <a:sym typeface="Canva Sans Italics"/>
              </a:rPr>
              <a:t>“There is a path. There is a solution that works directly against this myth that “oh, it’s hard, we should just walk away”. No! that’s not an acceptable answer.”</a:t>
            </a:r>
          </a:p>
          <a:p>
            <a:pPr marL="0" lvl="0" indent="0" algn="ctr">
              <a:lnSpc>
                <a:spcPts val="2940"/>
              </a:lnSpc>
              <a:spcBef>
                <a:spcPct val="0"/>
              </a:spcBef>
            </a:pPr>
            <a:r>
              <a:rPr lang="en-US" sz="2100">
                <a:solidFill>
                  <a:srgbClr val="000000"/>
                </a:solidFill>
                <a:latin typeface="Canva Sans"/>
                <a:ea typeface="Canva Sans"/>
                <a:cs typeface="Canva Sans"/>
                <a:sym typeface="Canva Sans"/>
              </a:rPr>
              <a:t>-Bill Stoddard, 45 North Partners</a:t>
            </a:r>
          </a:p>
        </p:txBody>
      </p:sp>
      <p:sp>
        <p:nvSpPr>
          <p:cNvPr id="6" name="TextBox 6"/>
          <p:cNvSpPr txBox="1"/>
          <p:nvPr/>
        </p:nvSpPr>
        <p:spPr>
          <a:xfrm>
            <a:off x="9518837" y="831253"/>
            <a:ext cx="8286255" cy="2335530"/>
          </a:xfrm>
          <a:prstGeom prst="rect">
            <a:avLst/>
          </a:prstGeom>
        </p:spPr>
        <p:txBody>
          <a:bodyPr lIns="0" tIns="0" rIns="0" bIns="0" rtlCol="0" anchor="t">
            <a:spAutoFit/>
          </a:bodyPr>
          <a:lstStyle/>
          <a:p>
            <a:pPr algn="ctr">
              <a:lnSpc>
                <a:spcPts val="4200"/>
              </a:lnSpc>
            </a:pPr>
            <a:r>
              <a:rPr lang="en-US" sz="3000" i="1">
                <a:solidFill>
                  <a:srgbClr val="000000"/>
                </a:solidFill>
                <a:latin typeface="Canva Sans Italics"/>
                <a:ea typeface="Canva Sans Italics"/>
                <a:cs typeface="Canva Sans Italics"/>
                <a:sym typeface="Canva Sans Italics"/>
              </a:rPr>
              <a:t>“We all know each other and that creates a system of accountability.  The risk is not as great as off reservation people think.”</a:t>
            </a:r>
          </a:p>
          <a:p>
            <a:pPr algn="ctr">
              <a:lnSpc>
                <a:spcPts val="2940"/>
              </a:lnSpc>
              <a:spcBef>
                <a:spcPct val="0"/>
              </a:spcBef>
            </a:pPr>
            <a:r>
              <a:rPr lang="en-US" sz="2100" i="1">
                <a:solidFill>
                  <a:srgbClr val="000000"/>
                </a:solidFill>
                <a:latin typeface="Canva Sans Italics"/>
                <a:ea typeface="Canva Sans Italics"/>
                <a:cs typeface="Canva Sans Italics"/>
                <a:sym typeface="Canva Sans Italics"/>
              </a:rPr>
              <a:t>-</a:t>
            </a:r>
            <a:r>
              <a:rPr lang="en-US" sz="2100">
                <a:solidFill>
                  <a:srgbClr val="000000"/>
                </a:solidFill>
                <a:latin typeface="Canva Sans"/>
                <a:ea typeface="Canva Sans"/>
                <a:cs typeface="Canva Sans"/>
                <a:sym typeface="Canva Sans"/>
              </a:rPr>
              <a:t>Charitina Fritzler - Plenty Doors Community Development Corporation</a:t>
            </a:r>
          </a:p>
        </p:txBody>
      </p:sp>
      <p:sp>
        <p:nvSpPr>
          <p:cNvPr id="7" name="AutoShape 7"/>
          <p:cNvSpPr/>
          <p:nvPr/>
        </p:nvSpPr>
        <p:spPr>
          <a:xfrm>
            <a:off x="447338" y="4538382"/>
            <a:ext cx="17124383"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8"/>
          <p:cNvSpPr/>
          <p:nvPr/>
        </p:nvSpPr>
        <p:spPr>
          <a:xfrm>
            <a:off x="447338" y="5927912"/>
            <a:ext cx="17124383" cy="0"/>
          </a:xfrm>
          <a:prstGeom prst="line">
            <a:avLst/>
          </a:prstGeom>
          <a:ln w="38100" cap="flat">
            <a:solidFill>
              <a:srgbClr val="000000"/>
            </a:solidFill>
            <a:prstDash val="solid"/>
            <a:headEnd type="none" w="sm" len="sm"/>
            <a:tailEnd type="none" w="sm" len="sm"/>
          </a:ln>
        </p:spPr>
        <p:txBody>
          <a:bodyPr/>
          <a:lstStyle/>
          <a:p>
            <a:endParaRPr lang="en-US"/>
          </a:p>
        </p:txBody>
      </p:sp>
      <p:sp>
        <p:nvSpPr>
          <p:cNvPr id="9" name="TextBox 9"/>
          <p:cNvSpPr txBox="1"/>
          <p:nvPr/>
        </p:nvSpPr>
        <p:spPr>
          <a:xfrm>
            <a:off x="17659836" y="9873372"/>
            <a:ext cx="290512"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11</a:t>
            </a:r>
          </a:p>
        </p:txBody>
      </p:sp>
      <p:sp>
        <p:nvSpPr>
          <p:cNvPr id="10" name="Freeform 10"/>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46228" y="1933859"/>
            <a:ext cx="4340500" cy="3051953"/>
            <a:chOff x="0" y="0"/>
            <a:chExt cx="5787334" cy="4069271"/>
          </a:xfrm>
        </p:grpSpPr>
        <p:grpSp>
          <p:nvGrpSpPr>
            <p:cNvPr id="3" name="Group 3"/>
            <p:cNvGrpSpPr/>
            <p:nvPr/>
          </p:nvGrpSpPr>
          <p:grpSpPr>
            <a:xfrm>
              <a:off x="1432464" y="0"/>
              <a:ext cx="2599458" cy="259945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alpha val="63922"/>
                </a:srgbClr>
              </a:solidFill>
            </p:spPr>
            <p:txBody>
              <a:bodyPr/>
              <a:lstStyle/>
              <a:p>
                <a:endParaRPr lang="en-US"/>
              </a:p>
            </p:txBody>
          </p:sp>
          <p:sp>
            <p:nvSpPr>
              <p:cNvPr id="5" name="TextBox 5"/>
              <p:cNvSpPr txBox="1"/>
              <p:nvPr/>
            </p:nvSpPr>
            <p:spPr>
              <a:xfrm>
                <a:off x="76200" y="47625"/>
                <a:ext cx="660400" cy="688975"/>
              </a:xfrm>
              <a:prstGeom prst="rect">
                <a:avLst/>
              </a:prstGeom>
            </p:spPr>
            <p:txBody>
              <a:bodyPr lIns="183552" tIns="183552" rIns="183552" bIns="183552" rtlCol="0" anchor="ctr"/>
              <a:lstStyle/>
              <a:p>
                <a:pPr algn="ctr">
                  <a:lnSpc>
                    <a:spcPts val="2589"/>
                  </a:lnSpc>
                </a:pPr>
                <a:endParaRPr/>
              </a:p>
            </p:txBody>
          </p:sp>
        </p:grpSp>
        <p:sp>
          <p:nvSpPr>
            <p:cNvPr id="6" name="Freeform 6"/>
            <p:cNvSpPr/>
            <p:nvPr/>
          </p:nvSpPr>
          <p:spPr>
            <a:xfrm>
              <a:off x="1844229" y="550257"/>
              <a:ext cx="1775929" cy="1518419"/>
            </a:xfrm>
            <a:custGeom>
              <a:avLst/>
              <a:gdLst/>
              <a:ahLst/>
              <a:cxnLst/>
              <a:rect l="l" t="t" r="r" b="b"/>
              <a:pathLst>
                <a:path w="1775929" h="1518419">
                  <a:moveTo>
                    <a:pt x="0" y="0"/>
                  </a:moveTo>
                  <a:lnTo>
                    <a:pt x="1775929" y="0"/>
                  </a:lnTo>
                  <a:lnTo>
                    <a:pt x="1775929" y="1518419"/>
                  </a:lnTo>
                  <a:lnTo>
                    <a:pt x="0" y="15184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9004" flipV="1">
              <a:off x="1913280" y="548168"/>
              <a:ext cx="1637826" cy="1432026"/>
            </a:xfrm>
            <a:custGeom>
              <a:avLst/>
              <a:gdLst/>
              <a:ahLst/>
              <a:cxnLst/>
              <a:rect l="l" t="t" r="r" b="b"/>
              <a:pathLst>
                <a:path w="1637826" h="1432026">
                  <a:moveTo>
                    <a:pt x="0" y="1432026"/>
                  </a:moveTo>
                  <a:lnTo>
                    <a:pt x="1637826" y="1432026"/>
                  </a:lnTo>
                  <a:lnTo>
                    <a:pt x="1637826" y="0"/>
                  </a:lnTo>
                  <a:lnTo>
                    <a:pt x="0" y="0"/>
                  </a:lnTo>
                  <a:lnTo>
                    <a:pt x="0" y="1432026"/>
                  </a:lnTo>
                  <a:close/>
                </a:path>
              </a:pathLst>
            </a:custGeom>
            <a:blipFill>
              <a:blip r:embed="rId3">
                <a:extLst>
                  <a:ext uri="{96DAC541-7B7A-43D3-8B79-37D633B846F1}">
                    <asvg:svgBlip xmlns:asvg="http://schemas.microsoft.com/office/drawing/2016/SVG/main" r:embed="rId4"/>
                  </a:ext>
                </a:extLst>
              </a:blip>
              <a:stretch>
                <a:fillRect l="-6692" t="-550" r="-1739" b="-5482"/>
              </a:stretch>
            </a:blipFill>
          </p:spPr>
          <p:txBody>
            <a:bodyPr/>
            <a:lstStyle/>
            <a:p>
              <a:endParaRPr lang="en-US"/>
            </a:p>
          </p:txBody>
        </p:sp>
        <p:sp>
          <p:nvSpPr>
            <p:cNvPr id="8" name="TextBox 8"/>
            <p:cNvSpPr txBox="1"/>
            <p:nvPr/>
          </p:nvSpPr>
          <p:spPr>
            <a:xfrm>
              <a:off x="0" y="2678833"/>
              <a:ext cx="5787334" cy="1390438"/>
            </a:xfrm>
            <a:prstGeom prst="rect">
              <a:avLst/>
            </a:prstGeom>
          </p:spPr>
          <p:txBody>
            <a:bodyPr lIns="0" tIns="0" rIns="0" bIns="0" rtlCol="0" anchor="t">
              <a:spAutoFit/>
            </a:bodyPr>
            <a:lstStyle/>
            <a:p>
              <a:pPr marL="0" lvl="0" indent="0" algn="ctr">
                <a:lnSpc>
                  <a:spcPts val="4339"/>
                </a:lnSpc>
                <a:spcBef>
                  <a:spcPct val="0"/>
                </a:spcBef>
              </a:pPr>
              <a:r>
                <a:rPr lang="en-US" sz="3099" b="1" u="none" strike="noStrike" spc="-24">
                  <a:solidFill>
                    <a:srgbClr val="000000"/>
                  </a:solidFill>
                  <a:latin typeface="Open Sans Bold"/>
                  <a:ea typeface="Open Sans Bold"/>
                  <a:cs typeface="Open Sans Bold"/>
                  <a:sym typeface="Open Sans Bold"/>
                </a:rPr>
                <a:t>2%</a:t>
              </a:r>
              <a:r>
                <a:rPr lang="en-US" sz="3099" u="none" strike="noStrike" spc="-24">
                  <a:solidFill>
                    <a:srgbClr val="000000"/>
                  </a:solidFill>
                  <a:latin typeface="Open Sans"/>
                  <a:ea typeface="Open Sans"/>
                  <a:cs typeface="Open Sans"/>
                  <a:sym typeface="Open Sans"/>
                </a:rPr>
                <a:t> average default rate ranging from 0% to 5%</a:t>
              </a:r>
            </a:p>
          </p:txBody>
        </p:sp>
      </p:grpSp>
      <p:grpSp>
        <p:nvGrpSpPr>
          <p:cNvPr id="9" name="Group 9"/>
          <p:cNvGrpSpPr/>
          <p:nvPr/>
        </p:nvGrpSpPr>
        <p:grpSpPr>
          <a:xfrm>
            <a:off x="0" y="0"/>
            <a:ext cx="18288000" cy="10287000"/>
            <a:chOff x="0" y="0"/>
            <a:chExt cx="4816593" cy="2709333"/>
          </a:xfrm>
        </p:grpSpPr>
        <p:sp>
          <p:nvSpPr>
            <p:cNvPr id="10" name="Freeform 10"/>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A0B1A3"/>
            </a:solidFill>
          </p:spPr>
          <p:txBody>
            <a:bodyPr/>
            <a:lstStyle/>
            <a:p>
              <a:endParaRPr lang="en-US"/>
            </a:p>
          </p:txBody>
        </p:sp>
        <p:sp>
          <p:nvSpPr>
            <p:cNvPr id="11" name="TextBox 11"/>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13355" y="5204705"/>
            <a:ext cx="18195906" cy="43589"/>
          </a:xfrm>
          <a:prstGeom prst="line">
            <a:avLst/>
          </a:prstGeom>
          <a:ln w="38100" cap="flat">
            <a:solidFill>
              <a:srgbClr val="000000"/>
            </a:solidFill>
            <a:prstDash val="solid"/>
            <a:headEnd type="none" w="sm" len="sm"/>
            <a:tailEnd type="none" w="sm" len="sm"/>
          </a:ln>
        </p:spPr>
        <p:txBody>
          <a:bodyPr/>
          <a:lstStyle/>
          <a:p>
            <a:endParaRPr lang="en-US"/>
          </a:p>
        </p:txBody>
      </p:sp>
      <p:sp>
        <p:nvSpPr>
          <p:cNvPr id="13" name="AutoShape 13"/>
          <p:cNvSpPr/>
          <p:nvPr/>
        </p:nvSpPr>
        <p:spPr>
          <a:xfrm flipH="1" flipV="1">
            <a:off x="9165975" y="5213323"/>
            <a:ext cx="0" cy="3504341"/>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AutoShape 14"/>
          <p:cNvSpPr/>
          <p:nvPr/>
        </p:nvSpPr>
        <p:spPr>
          <a:xfrm flipV="1">
            <a:off x="9163050" y="1705137"/>
            <a:ext cx="0" cy="3515466"/>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5" name="Group 15"/>
          <p:cNvGrpSpPr/>
          <p:nvPr/>
        </p:nvGrpSpPr>
        <p:grpSpPr>
          <a:xfrm>
            <a:off x="11348674" y="974798"/>
            <a:ext cx="3447287" cy="3428903"/>
            <a:chOff x="0" y="0"/>
            <a:chExt cx="4596383" cy="4571871"/>
          </a:xfrm>
        </p:grpSpPr>
        <p:grpSp>
          <p:nvGrpSpPr>
            <p:cNvPr id="16" name="Group 16"/>
            <p:cNvGrpSpPr/>
            <p:nvPr/>
          </p:nvGrpSpPr>
          <p:grpSpPr>
            <a:xfrm>
              <a:off x="674200" y="0"/>
              <a:ext cx="3247983" cy="324798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alpha val="63922"/>
                </a:srgbClr>
              </a:solidFill>
            </p:spPr>
            <p:txBody>
              <a:bodyPr/>
              <a:lstStyle/>
              <a:p>
                <a:endParaRPr lang="en-US"/>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589"/>
                  </a:lnSpc>
                </a:pPr>
                <a:endParaRPr/>
              </a:p>
            </p:txBody>
          </p:sp>
        </p:grpSp>
        <p:sp>
          <p:nvSpPr>
            <p:cNvPr id="19" name="Freeform 19"/>
            <p:cNvSpPr/>
            <p:nvPr/>
          </p:nvSpPr>
          <p:spPr>
            <a:xfrm>
              <a:off x="1120217" y="656081"/>
              <a:ext cx="2355949" cy="2126244"/>
            </a:xfrm>
            <a:custGeom>
              <a:avLst/>
              <a:gdLst/>
              <a:ahLst/>
              <a:cxnLst/>
              <a:rect l="l" t="t" r="r" b="b"/>
              <a:pathLst>
                <a:path w="2355949" h="2126244">
                  <a:moveTo>
                    <a:pt x="0" y="0"/>
                  </a:moveTo>
                  <a:lnTo>
                    <a:pt x="2355949" y="0"/>
                  </a:lnTo>
                  <a:lnTo>
                    <a:pt x="2355949" y="2126243"/>
                  </a:lnTo>
                  <a:lnTo>
                    <a:pt x="0" y="2126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20"/>
            <p:cNvSpPr txBox="1"/>
            <p:nvPr/>
          </p:nvSpPr>
          <p:spPr>
            <a:xfrm>
              <a:off x="0" y="3722348"/>
              <a:ext cx="4596383" cy="849523"/>
            </a:xfrm>
            <a:prstGeom prst="rect">
              <a:avLst/>
            </a:prstGeom>
          </p:spPr>
          <p:txBody>
            <a:bodyPr lIns="0" tIns="0" rIns="0" bIns="0" rtlCol="0" anchor="t">
              <a:spAutoFit/>
            </a:bodyPr>
            <a:lstStyle/>
            <a:p>
              <a:pPr marL="0" lvl="0" indent="0" algn="ctr">
                <a:lnSpc>
                  <a:spcPts val="5422"/>
                </a:lnSpc>
                <a:spcBef>
                  <a:spcPct val="0"/>
                </a:spcBef>
              </a:pPr>
              <a:r>
                <a:rPr lang="en-US" sz="3873" b="1" u="none" strike="noStrike" spc="-30">
                  <a:solidFill>
                    <a:srgbClr val="000000"/>
                  </a:solidFill>
                  <a:latin typeface="Open Sans Bold"/>
                  <a:ea typeface="Open Sans Bold"/>
                  <a:cs typeface="Open Sans Bold"/>
                  <a:sym typeface="Open Sans Bold"/>
                </a:rPr>
                <a:t>$22.1M</a:t>
              </a:r>
              <a:r>
                <a:rPr lang="en-US" sz="3873" u="none" strike="noStrike" spc="-30">
                  <a:solidFill>
                    <a:srgbClr val="000000"/>
                  </a:solidFill>
                  <a:latin typeface="Open Sans"/>
                  <a:ea typeface="Open Sans"/>
                  <a:cs typeface="Open Sans"/>
                  <a:sym typeface="Open Sans"/>
                </a:rPr>
                <a:t> closed</a:t>
              </a:r>
            </a:p>
          </p:txBody>
        </p:sp>
      </p:grpSp>
      <p:grpSp>
        <p:nvGrpSpPr>
          <p:cNvPr id="21" name="Group 21"/>
          <p:cNvGrpSpPr/>
          <p:nvPr/>
        </p:nvGrpSpPr>
        <p:grpSpPr>
          <a:xfrm>
            <a:off x="2091754" y="5584732"/>
            <a:ext cx="5231481" cy="4152740"/>
            <a:chOff x="0" y="0"/>
            <a:chExt cx="6975308" cy="5536987"/>
          </a:xfrm>
        </p:grpSpPr>
        <p:grpSp>
          <p:nvGrpSpPr>
            <p:cNvPr id="22" name="Group 22"/>
            <p:cNvGrpSpPr/>
            <p:nvPr/>
          </p:nvGrpSpPr>
          <p:grpSpPr>
            <a:xfrm>
              <a:off x="1806722" y="0"/>
              <a:ext cx="3361864" cy="336186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alpha val="63922"/>
                </a:srgbClr>
              </a:solidFill>
            </p:spPr>
            <p:txBody>
              <a:bodyPr/>
              <a:lstStyle/>
              <a:p>
                <a:endParaRPr lang="en-US"/>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589"/>
                  </a:lnSpc>
                </a:pPr>
                <a:endParaRPr/>
              </a:p>
            </p:txBody>
          </p:sp>
        </p:grpSp>
        <p:sp>
          <p:nvSpPr>
            <p:cNvPr id="25" name="Freeform 25"/>
            <p:cNvSpPr/>
            <p:nvPr/>
          </p:nvSpPr>
          <p:spPr>
            <a:xfrm>
              <a:off x="2586809" y="845787"/>
              <a:ext cx="1900238" cy="1900238"/>
            </a:xfrm>
            <a:custGeom>
              <a:avLst/>
              <a:gdLst/>
              <a:ahLst/>
              <a:cxnLst/>
              <a:rect l="l" t="t" r="r" b="b"/>
              <a:pathLst>
                <a:path w="1900238" h="1900238">
                  <a:moveTo>
                    <a:pt x="0" y="0"/>
                  </a:moveTo>
                  <a:lnTo>
                    <a:pt x="1900238" y="0"/>
                  </a:lnTo>
                  <a:lnTo>
                    <a:pt x="1900238" y="1900238"/>
                  </a:lnTo>
                  <a:lnTo>
                    <a:pt x="0" y="19002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TextBox 26"/>
            <p:cNvSpPr txBox="1"/>
            <p:nvPr/>
          </p:nvSpPr>
          <p:spPr>
            <a:xfrm>
              <a:off x="0" y="3714608"/>
              <a:ext cx="6975308" cy="1822378"/>
            </a:xfrm>
            <a:prstGeom prst="rect">
              <a:avLst/>
            </a:prstGeom>
          </p:spPr>
          <p:txBody>
            <a:bodyPr lIns="0" tIns="0" rIns="0" bIns="0" rtlCol="0" anchor="t">
              <a:spAutoFit/>
            </a:bodyPr>
            <a:lstStyle/>
            <a:p>
              <a:pPr marL="0" lvl="0" indent="0" algn="ctr">
                <a:lnSpc>
                  <a:spcPts val="5612"/>
                </a:lnSpc>
                <a:spcBef>
                  <a:spcPct val="0"/>
                </a:spcBef>
              </a:pPr>
              <a:r>
                <a:rPr lang="en-US" sz="4009" b="1" u="none" strike="noStrike" spc="-32">
                  <a:solidFill>
                    <a:srgbClr val="000000"/>
                  </a:solidFill>
                  <a:latin typeface="Open Sans Bold"/>
                  <a:ea typeface="Open Sans Bold"/>
                  <a:cs typeface="Open Sans Bold"/>
                  <a:sym typeface="Open Sans Bold"/>
                </a:rPr>
                <a:t>$53.1M</a:t>
              </a:r>
              <a:r>
                <a:rPr lang="en-US" sz="4009" u="none" strike="noStrike" spc="-32">
                  <a:solidFill>
                    <a:srgbClr val="000000"/>
                  </a:solidFill>
                  <a:latin typeface="Open Sans"/>
                  <a:ea typeface="Open Sans"/>
                  <a:cs typeface="Open Sans"/>
                  <a:sym typeface="Open Sans"/>
                </a:rPr>
                <a:t> total portfolio size as of 12/31/23</a:t>
              </a:r>
            </a:p>
          </p:txBody>
        </p:sp>
      </p:grpSp>
      <p:grpSp>
        <p:nvGrpSpPr>
          <p:cNvPr id="27" name="Group 27"/>
          <p:cNvGrpSpPr/>
          <p:nvPr/>
        </p:nvGrpSpPr>
        <p:grpSpPr>
          <a:xfrm>
            <a:off x="10594971" y="5584732"/>
            <a:ext cx="4954693" cy="4050865"/>
            <a:chOff x="0" y="0"/>
            <a:chExt cx="6606257" cy="5401153"/>
          </a:xfrm>
        </p:grpSpPr>
        <p:grpSp>
          <p:nvGrpSpPr>
            <p:cNvPr id="28" name="Group 28"/>
            <p:cNvGrpSpPr/>
            <p:nvPr/>
          </p:nvGrpSpPr>
          <p:grpSpPr>
            <a:xfrm>
              <a:off x="1626253" y="0"/>
              <a:ext cx="3386845" cy="338684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alpha val="63922"/>
                </a:srgbClr>
              </a:solidFill>
            </p:spPr>
            <p:txBody>
              <a:bodyPr/>
              <a:lstStyle/>
              <a:p>
                <a:endParaRPr lang="en-US"/>
              </a:p>
            </p:txBody>
          </p:sp>
          <p:sp>
            <p:nvSpPr>
              <p:cNvPr id="30" name="TextBox 30"/>
              <p:cNvSpPr txBox="1"/>
              <p:nvPr/>
            </p:nvSpPr>
            <p:spPr>
              <a:xfrm>
                <a:off x="76200" y="47625"/>
                <a:ext cx="660400" cy="688975"/>
              </a:xfrm>
              <a:prstGeom prst="rect">
                <a:avLst/>
              </a:prstGeom>
            </p:spPr>
            <p:txBody>
              <a:bodyPr lIns="50800" tIns="50800" rIns="50800" bIns="50800" rtlCol="0" anchor="ctr"/>
              <a:lstStyle/>
              <a:p>
                <a:pPr algn="ctr">
                  <a:lnSpc>
                    <a:spcPts val="2589"/>
                  </a:lnSpc>
                </a:pPr>
                <a:endParaRPr/>
              </a:p>
            </p:txBody>
          </p:sp>
        </p:grpSp>
        <p:sp>
          <p:nvSpPr>
            <p:cNvPr id="31" name="Freeform 31"/>
            <p:cNvSpPr/>
            <p:nvPr/>
          </p:nvSpPr>
          <p:spPr>
            <a:xfrm>
              <a:off x="2022399" y="532736"/>
              <a:ext cx="2466388" cy="2519937"/>
            </a:xfrm>
            <a:custGeom>
              <a:avLst/>
              <a:gdLst/>
              <a:ahLst/>
              <a:cxnLst/>
              <a:rect l="l" t="t" r="r" b="b"/>
              <a:pathLst>
                <a:path w="2466388" h="2519937">
                  <a:moveTo>
                    <a:pt x="0" y="0"/>
                  </a:moveTo>
                  <a:lnTo>
                    <a:pt x="2466388" y="0"/>
                  </a:lnTo>
                  <a:lnTo>
                    <a:pt x="2466388" y="2519936"/>
                  </a:lnTo>
                  <a:lnTo>
                    <a:pt x="0" y="25199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TextBox 32"/>
            <p:cNvSpPr txBox="1"/>
            <p:nvPr/>
          </p:nvSpPr>
          <p:spPr>
            <a:xfrm>
              <a:off x="0" y="3575396"/>
              <a:ext cx="6606257" cy="1825758"/>
            </a:xfrm>
            <a:prstGeom prst="rect">
              <a:avLst/>
            </a:prstGeom>
          </p:spPr>
          <p:txBody>
            <a:bodyPr lIns="0" tIns="0" rIns="0" bIns="0" rtlCol="0" anchor="t">
              <a:spAutoFit/>
            </a:bodyPr>
            <a:lstStyle/>
            <a:p>
              <a:pPr marL="0" lvl="0" indent="0" algn="ctr">
                <a:lnSpc>
                  <a:spcPts val="5654"/>
                </a:lnSpc>
                <a:spcBef>
                  <a:spcPct val="0"/>
                </a:spcBef>
              </a:pPr>
              <a:r>
                <a:rPr lang="en-US" sz="4039" b="1" u="none" strike="noStrike" spc="-32">
                  <a:solidFill>
                    <a:srgbClr val="000000"/>
                  </a:solidFill>
                  <a:latin typeface="Open Sans Bold"/>
                  <a:ea typeface="Open Sans Bold"/>
                  <a:cs typeface="Open Sans Bold"/>
                  <a:sym typeface="Open Sans Bold"/>
                </a:rPr>
                <a:t>$84.1M</a:t>
              </a:r>
              <a:r>
                <a:rPr lang="en-US" sz="4039" u="none" strike="noStrike" spc="-32">
                  <a:solidFill>
                    <a:srgbClr val="000000"/>
                  </a:solidFill>
                  <a:latin typeface="Open Sans"/>
                  <a:ea typeface="Open Sans"/>
                  <a:cs typeface="Open Sans"/>
                  <a:sym typeface="Open Sans"/>
                </a:rPr>
                <a:t> in CDFI assets as of 12/31/23</a:t>
              </a:r>
            </a:p>
          </p:txBody>
        </p:sp>
      </p:grpSp>
      <p:grpSp>
        <p:nvGrpSpPr>
          <p:cNvPr id="33" name="Group 33"/>
          <p:cNvGrpSpPr/>
          <p:nvPr/>
        </p:nvGrpSpPr>
        <p:grpSpPr>
          <a:xfrm>
            <a:off x="2091754" y="974798"/>
            <a:ext cx="5379190" cy="3782292"/>
            <a:chOff x="0" y="0"/>
            <a:chExt cx="7172254" cy="5043055"/>
          </a:xfrm>
        </p:grpSpPr>
        <p:grpSp>
          <p:nvGrpSpPr>
            <p:cNvPr id="34" name="Group 34"/>
            <p:cNvGrpSpPr/>
            <p:nvPr/>
          </p:nvGrpSpPr>
          <p:grpSpPr>
            <a:xfrm>
              <a:off x="1775256" y="0"/>
              <a:ext cx="3221513" cy="322151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F">
                  <a:alpha val="63922"/>
                </a:srgbClr>
              </a:solidFill>
            </p:spPr>
            <p:txBody>
              <a:bodyPr/>
              <a:lstStyle/>
              <a:p>
                <a:endParaRPr lang="en-US"/>
              </a:p>
            </p:txBody>
          </p:sp>
          <p:sp>
            <p:nvSpPr>
              <p:cNvPr id="36" name="TextBox 36"/>
              <p:cNvSpPr txBox="1"/>
              <p:nvPr/>
            </p:nvSpPr>
            <p:spPr>
              <a:xfrm>
                <a:off x="76200" y="47625"/>
                <a:ext cx="660400" cy="688975"/>
              </a:xfrm>
              <a:prstGeom prst="rect">
                <a:avLst/>
              </a:prstGeom>
            </p:spPr>
            <p:txBody>
              <a:bodyPr lIns="183552" tIns="183552" rIns="183552" bIns="183552" rtlCol="0" anchor="ctr"/>
              <a:lstStyle/>
              <a:p>
                <a:pPr algn="ctr">
                  <a:lnSpc>
                    <a:spcPts val="2589"/>
                  </a:lnSpc>
                </a:pPr>
                <a:endParaRPr/>
              </a:p>
            </p:txBody>
          </p:sp>
        </p:grpSp>
        <p:sp>
          <p:nvSpPr>
            <p:cNvPr id="37" name="Freeform 37"/>
            <p:cNvSpPr/>
            <p:nvPr/>
          </p:nvSpPr>
          <p:spPr>
            <a:xfrm>
              <a:off x="2285556" y="681934"/>
              <a:ext cx="2200912" cy="1881780"/>
            </a:xfrm>
            <a:custGeom>
              <a:avLst/>
              <a:gdLst/>
              <a:ahLst/>
              <a:cxnLst/>
              <a:rect l="l" t="t" r="r" b="b"/>
              <a:pathLst>
                <a:path w="2200912" h="1881780">
                  <a:moveTo>
                    <a:pt x="0" y="0"/>
                  </a:moveTo>
                  <a:lnTo>
                    <a:pt x="2200912" y="0"/>
                  </a:lnTo>
                  <a:lnTo>
                    <a:pt x="2200912" y="1881780"/>
                  </a:lnTo>
                  <a:lnTo>
                    <a:pt x="0" y="1881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8" name="Freeform 38"/>
            <p:cNvSpPr/>
            <p:nvPr/>
          </p:nvSpPr>
          <p:spPr>
            <a:xfrm rot="-79004" flipV="1">
              <a:off x="2371132" y="679346"/>
              <a:ext cx="2029761" cy="1774712"/>
            </a:xfrm>
            <a:custGeom>
              <a:avLst/>
              <a:gdLst/>
              <a:ahLst/>
              <a:cxnLst/>
              <a:rect l="l" t="t" r="r" b="b"/>
              <a:pathLst>
                <a:path w="2029761" h="1774712">
                  <a:moveTo>
                    <a:pt x="0" y="1774712"/>
                  </a:moveTo>
                  <a:lnTo>
                    <a:pt x="2029761" y="1774712"/>
                  </a:lnTo>
                  <a:lnTo>
                    <a:pt x="2029761" y="0"/>
                  </a:lnTo>
                  <a:lnTo>
                    <a:pt x="0" y="0"/>
                  </a:lnTo>
                  <a:lnTo>
                    <a:pt x="0" y="1774712"/>
                  </a:lnTo>
                  <a:close/>
                </a:path>
              </a:pathLst>
            </a:custGeom>
            <a:blipFill>
              <a:blip r:embed="rId3">
                <a:extLst>
                  <a:ext uri="{96DAC541-7B7A-43D3-8B79-37D633B846F1}">
                    <asvg:svgBlip xmlns:asvg="http://schemas.microsoft.com/office/drawing/2016/SVG/main" r:embed="rId4"/>
                  </a:ext>
                </a:extLst>
              </a:blip>
              <a:stretch>
                <a:fillRect l="-6692" t="-550" r="-1739" b="-5482"/>
              </a:stretch>
            </a:blipFill>
          </p:spPr>
          <p:txBody>
            <a:bodyPr/>
            <a:lstStyle/>
            <a:p>
              <a:endParaRPr lang="en-US"/>
            </a:p>
          </p:txBody>
        </p:sp>
        <p:sp>
          <p:nvSpPr>
            <p:cNvPr id="39" name="TextBox 39"/>
            <p:cNvSpPr txBox="1"/>
            <p:nvPr/>
          </p:nvSpPr>
          <p:spPr>
            <a:xfrm>
              <a:off x="0" y="3312229"/>
              <a:ext cx="7172254" cy="1730826"/>
            </a:xfrm>
            <a:prstGeom prst="rect">
              <a:avLst/>
            </a:prstGeom>
          </p:spPr>
          <p:txBody>
            <a:bodyPr lIns="0" tIns="0" rIns="0" bIns="0" rtlCol="0" anchor="t">
              <a:spAutoFit/>
            </a:bodyPr>
            <a:lstStyle/>
            <a:p>
              <a:pPr marL="0" lvl="0" indent="0" algn="ctr">
                <a:lnSpc>
                  <a:spcPts val="5378"/>
                </a:lnSpc>
                <a:spcBef>
                  <a:spcPct val="0"/>
                </a:spcBef>
              </a:pPr>
              <a:r>
                <a:rPr lang="en-US" sz="3841" b="1" u="none" strike="noStrike" spc="-30">
                  <a:solidFill>
                    <a:srgbClr val="000000"/>
                  </a:solidFill>
                  <a:latin typeface="Open Sans Bold"/>
                  <a:ea typeface="Open Sans Bold"/>
                  <a:cs typeface="Open Sans Bold"/>
                  <a:sym typeface="Open Sans Bold"/>
                </a:rPr>
                <a:t>2%</a:t>
              </a:r>
              <a:r>
                <a:rPr lang="en-US" sz="3841" u="none" strike="noStrike" spc="-30">
                  <a:solidFill>
                    <a:srgbClr val="000000"/>
                  </a:solidFill>
                  <a:latin typeface="Open Sans"/>
                  <a:ea typeface="Open Sans"/>
                  <a:cs typeface="Open Sans"/>
                  <a:sym typeface="Open Sans"/>
                </a:rPr>
                <a:t> average default rate ranging from 0% to 5%</a:t>
              </a:r>
            </a:p>
          </p:txBody>
        </p:sp>
      </p:grpSp>
      <p:sp>
        <p:nvSpPr>
          <p:cNvPr id="40" name="Freeform 40"/>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11"/>
            <a:stretch>
              <a:fillRect/>
            </a:stretch>
          </a:blipFill>
        </p:spPr>
        <p:txBody>
          <a:bodyPr/>
          <a:lstStyle/>
          <a:p>
            <a:endParaRPr lang="en-US"/>
          </a:p>
        </p:txBody>
      </p:sp>
      <p:sp>
        <p:nvSpPr>
          <p:cNvPr id="41" name="Freeform 41"/>
          <p:cNvSpPr/>
          <p:nvPr/>
        </p:nvSpPr>
        <p:spPr>
          <a:xfrm>
            <a:off x="13355" y="0"/>
            <a:ext cx="18240585" cy="9769385"/>
          </a:xfrm>
          <a:custGeom>
            <a:avLst/>
            <a:gdLst/>
            <a:ahLst/>
            <a:cxnLst/>
            <a:rect l="l" t="t" r="r" b="b"/>
            <a:pathLst>
              <a:path w="18240585" h="9769385">
                <a:moveTo>
                  <a:pt x="0" y="0"/>
                </a:moveTo>
                <a:lnTo>
                  <a:pt x="18240585" y="0"/>
                </a:lnTo>
                <a:lnTo>
                  <a:pt x="18240585" y="9769385"/>
                </a:lnTo>
                <a:lnTo>
                  <a:pt x="0" y="9769385"/>
                </a:lnTo>
                <a:lnTo>
                  <a:pt x="0" y="0"/>
                </a:lnTo>
                <a:close/>
              </a:path>
            </a:pathLst>
          </a:custGeom>
          <a:blipFill>
            <a:blip r:embed="rId12"/>
            <a:stretch>
              <a:fillRect l="-526" r="-526"/>
            </a:stretch>
          </a:blipFill>
        </p:spPr>
        <p:txBody>
          <a:bodyPr/>
          <a:lstStyle/>
          <a:p>
            <a:endParaRPr lang="en-US"/>
          </a:p>
        </p:txBody>
      </p:sp>
      <p:sp>
        <p:nvSpPr>
          <p:cNvPr id="42" name="TextBox 42"/>
          <p:cNvSpPr txBox="1"/>
          <p:nvPr/>
        </p:nvSpPr>
        <p:spPr>
          <a:xfrm>
            <a:off x="17659836" y="9873372"/>
            <a:ext cx="290512"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6835303" y="2151807"/>
            <a:ext cx="0" cy="5261237"/>
          </a:xfrm>
          <a:prstGeom prst="line">
            <a:avLst/>
          </a:prstGeom>
          <a:ln w="38100" cap="flat">
            <a:solidFill>
              <a:srgbClr val="000000"/>
            </a:solidFill>
            <a:prstDash val="solid"/>
            <a:headEnd type="none" w="sm" len="sm"/>
            <a:tailEnd type="none" w="sm" len="sm"/>
          </a:ln>
        </p:spPr>
        <p:txBody>
          <a:bodyPr/>
          <a:lstStyle/>
          <a:p>
            <a:endParaRPr lang="en-US"/>
          </a:p>
        </p:txBody>
      </p:sp>
      <p:sp>
        <p:nvSpPr>
          <p:cNvPr id="3" name="TextBox 3"/>
          <p:cNvSpPr txBox="1"/>
          <p:nvPr/>
        </p:nvSpPr>
        <p:spPr>
          <a:xfrm>
            <a:off x="399412" y="5238169"/>
            <a:ext cx="6397791" cy="2174876"/>
          </a:xfrm>
          <a:prstGeom prst="rect">
            <a:avLst/>
          </a:prstGeom>
        </p:spPr>
        <p:txBody>
          <a:bodyPr lIns="0" tIns="0" rIns="0" bIns="0" rtlCol="0" anchor="t">
            <a:spAutoFit/>
          </a:bodyPr>
          <a:lstStyle/>
          <a:p>
            <a:pPr algn="ctr">
              <a:lnSpc>
                <a:spcPts val="3499"/>
              </a:lnSpc>
            </a:pPr>
            <a:r>
              <a:rPr lang="en-US" sz="2499" b="1">
                <a:solidFill>
                  <a:srgbClr val="6D152B"/>
                </a:solidFill>
                <a:latin typeface="Canva Sans Bold"/>
                <a:ea typeface="Canva Sans Bold"/>
                <a:cs typeface="Canva Sans Bold"/>
                <a:sym typeface="Canva Sans Bold"/>
              </a:rPr>
              <a:t>Speaker</a:t>
            </a:r>
          </a:p>
          <a:p>
            <a:pPr algn="ctr">
              <a:lnSpc>
                <a:spcPts val="3499"/>
              </a:lnSpc>
            </a:pPr>
            <a:r>
              <a:rPr lang="en-US" sz="2499">
                <a:solidFill>
                  <a:srgbClr val="6D152B"/>
                </a:solidFill>
                <a:latin typeface="Canva Sans"/>
                <a:ea typeface="Canva Sans"/>
                <a:cs typeface="Canva Sans"/>
                <a:sym typeface="Canva Sans"/>
              </a:rPr>
              <a:t>Angie Main</a:t>
            </a:r>
          </a:p>
          <a:p>
            <a:pPr algn="ctr">
              <a:lnSpc>
                <a:spcPts val="3499"/>
              </a:lnSpc>
            </a:pPr>
            <a:r>
              <a:rPr lang="en-US" sz="2499">
                <a:solidFill>
                  <a:srgbClr val="6D152B"/>
                </a:solidFill>
                <a:latin typeface="Canva Sans"/>
                <a:ea typeface="Canva Sans"/>
                <a:cs typeface="Canva Sans"/>
                <a:sym typeface="Canva Sans"/>
              </a:rPr>
              <a:t> Executive Director</a:t>
            </a:r>
          </a:p>
          <a:p>
            <a:pPr algn="ctr">
              <a:lnSpc>
                <a:spcPts val="3499"/>
              </a:lnSpc>
            </a:pPr>
            <a:r>
              <a:rPr lang="en-US" sz="2499">
                <a:solidFill>
                  <a:srgbClr val="6D152B"/>
                </a:solidFill>
                <a:latin typeface="Canva Sans"/>
                <a:ea typeface="Canva Sans"/>
                <a:cs typeface="Canva Sans"/>
                <a:sym typeface="Canva Sans"/>
              </a:rPr>
              <a:t> NACDC Financial Services Inc. </a:t>
            </a:r>
          </a:p>
          <a:p>
            <a:pPr algn="ctr">
              <a:lnSpc>
                <a:spcPts val="3499"/>
              </a:lnSpc>
            </a:pPr>
            <a:r>
              <a:rPr lang="en-US" sz="2499">
                <a:solidFill>
                  <a:srgbClr val="6D152B"/>
                </a:solidFill>
                <a:latin typeface="Canva Sans"/>
                <a:ea typeface="Canva Sans"/>
                <a:cs typeface="Canva Sans"/>
                <a:sym typeface="Canva Sans"/>
              </a:rPr>
              <a:t>(angiem@3rivers.net)</a:t>
            </a:r>
          </a:p>
        </p:txBody>
      </p:sp>
      <p:sp>
        <p:nvSpPr>
          <p:cNvPr id="4" name="TextBox 4"/>
          <p:cNvSpPr txBox="1"/>
          <p:nvPr/>
        </p:nvSpPr>
        <p:spPr>
          <a:xfrm>
            <a:off x="1028700" y="8299203"/>
            <a:ext cx="16502305" cy="1749426"/>
          </a:xfrm>
          <a:prstGeom prst="rect">
            <a:avLst/>
          </a:prstGeom>
        </p:spPr>
        <p:txBody>
          <a:bodyPr lIns="0" tIns="0" rIns="0" bIns="0" rtlCol="0" anchor="t">
            <a:spAutoFit/>
          </a:bodyPr>
          <a:lstStyle/>
          <a:p>
            <a:pPr algn="ctr">
              <a:lnSpc>
                <a:spcPts val="2799"/>
              </a:lnSpc>
            </a:pPr>
            <a:r>
              <a:rPr lang="en-US" sz="1999" b="1">
                <a:solidFill>
                  <a:srgbClr val="6D152B"/>
                </a:solidFill>
                <a:latin typeface="Canva Sans Bold"/>
                <a:ea typeface="Canva Sans Bold"/>
                <a:cs typeface="Canva Sans Bold"/>
                <a:sym typeface="Canva Sans Bold"/>
              </a:rPr>
              <a:t>Compiled by Indigenous Impact Co.</a:t>
            </a:r>
          </a:p>
          <a:p>
            <a:pPr algn="ctr">
              <a:lnSpc>
                <a:spcPts val="2799"/>
              </a:lnSpc>
            </a:pPr>
            <a:r>
              <a:rPr lang="en-US" sz="1999">
                <a:solidFill>
                  <a:srgbClr val="6D152B"/>
                </a:solidFill>
                <a:latin typeface="Canva Sans"/>
                <a:ea typeface="Canva Sans"/>
                <a:cs typeface="Canva Sans"/>
                <a:sym typeface="Canva Sans"/>
              </a:rPr>
              <a:t>Regional Economic Competitiveness Officer, Mountain | Plains Regional Native CDFI Coalition</a:t>
            </a:r>
          </a:p>
          <a:p>
            <a:pPr algn="ctr">
              <a:lnSpc>
                <a:spcPts val="2799"/>
              </a:lnSpc>
            </a:pPr>
            <a:r>
              <a:rPr lang="en-US" sz="1999">
                <a:solidFill>
                  <a:srgbClr val="6D152B"/>
                </a:solidFill>
                <a:latin typeface="Canva Sans"/>
                <a:ea typeface="Canva Sans"/>
                <a:cs typeface="Canva Sans"/>
                <a:sym typeface="Canva Sans"/>
              </a:rPr>
              <a:t>Jael Kampfe, President, (jael@indigenousimpact.co)</a:t>
            </a:r>
          </a:p>
          <a:p>
            <a:pPr algn="ctr">
              <a:lnSpc>
                <a:spcPts val="2799"/>
              </a:lnSpc>
            </a:pPr>
            <a:r>
              <a:rPr lang="en-US" sz="1999">
                <a:solidFill>
                  <a:srgbClr val="6D152B"/>
                </a:solidFill>
                <a:latin typeface="Canva Sans"/>
                <a:ea typeface="Canva Sans"/>
                <a:cs typeface="Canva Sans"/>
                <a:sym typeface="Canva Sans"/>
              </a:rPr>
              <a:t>Naatosi Fish, Marketing and Communications Manager, (naatosi@indigenousimpact.co)</a:t>
            </a:r>
          </a:p>
          <a:p>
            <a:pPr algn="ctr">
              <a:lnSpc>
                <a:spcPts val="2799"/>
              </a:lnSpc>
            </a:pPr>
            <a:r>
              <a:rPr lang="en-US" sz="1999">
                <a:solidFill>
                  <a:srgbClr val="6D152B"/>
                </a:solidFill>
                <a:latin typeface="Canva Sans"/>
                <a:ea typeface="Canva Sans"/>
                <a:cs typeface="Canva Sans"/>
                <a:sym typeface="Canva Sans"/>
              </a:rPr>
              <a:t>Laraya Johnson, Operations Project Manager, (laraya@indigenousimpact.co)</a:t>
            </a:r>
          </a:p>
        </p:txBody>
      </p:sp>
      <p:pic>
        <p:nvPicPr>
          <p:cNvPr id="5" name="Picture 5"/>
          <p:cNvPicPr>
            <a:picLocks noChangeAspect="1"/>
          </p:cNvPicPr>
          <p:nvPr/>
        </p:nvPicPr>
        <p:blipFill>
          <a:blip r:embed="rId2"/>
          <a:srcRect r="815"/>
          <a:stretch>
            <a:fillRect/>
          </a:stretch>
        </p:blipFill>
        <p:spPr>
          <a:xfrm>
            <a:off x="330280" y="356336"/>
            <a:ext cx="1944804" cy="933506"/>
          </a:xfrm>
          <a:prstGeom prst="rect">
            <a:avLst/>
          </a:prstGeom>
        </p:spPr>
      </p:pic>
      <p:sp>
        <p:nvSpPr>
          <p:cNvPr id="6" name="Freeform 6"/>
          <p:cNvSpPr/>
          <p:nvPr/>
        </p:nvSpPr>
        <p:spPr>
          <a:xfrm>
            <a:off x="6797204" y="278543"/>
            <a:ext cx="1348398" cy="1089090"/>
          </a:xfrm>
          <a:custGeom>
            <a:avLst/>
            <a:gdLst/>
            <a:ahLst/>
            <a:cxnLst/>
            <a:rect l="l" t="t" r="r" b="b"/>
            <a:pathLst>
              <a:path w="1348398" h="1089090">
                <a:moveTo>
                  <a:pt x="0" y="0"/>
                </a:moveTo>
                <a:lnTo>
                  <a:pt x="1348397" y="0"/>
                </a:lnTo>
                <a:lnTo>
                  <a:pt x="1348397" y="1089091"/>
                </a:lnTo>
                <a:lnTo>
                  <a:pt x="0" y="1089091"/>
                </a:lnTo>
                <a:lnTo>
                  <a:pt x="0" y="0"/>
                </a:lnTo>
                <a:close/>
              </a:path>
            </a:pathLst>
          </a:custGeom>
          <a:blipFill>
            <a:blip r:embed="rId3"/>
            <a:stretch>
              <a:fillRect r="-361"/>
            </a:stretch>
          </a:blipFill>
        </p:spPr>
        <p:txBody>
          <a:bodyPr/>
          <a:lstStyle/>
          <a:p>
            <a:endParaRPr lang="en-US"/>
          </a:p>
        </p:txBody>
      </p:sp>
      <p:sp>
        <p:nvSpPr>
          <p:cNvPr id="7" name="Freeform 7"/>
          <p:cNvSpPr/>
          <p:nvPr/>
        </p:nvSpPr>
        <p:spPr>
          <a:xfrm>
            <a:off x="10218249" y="471525"/>
            <a:ext cx="2632300" cy="751991"/>
          </a:xfrm>
          <a:custGeom>
            <a:avLst/>
            <a:gdLst/>
            <a:ahLst/>
            <a:cxnLst/>
            <a:rect l="l" t="t" r="r" b="b"/>
            <a:pathLst>
              <a:path w="2632300" h="751991">
                <a:moveTo>
                  <a:pt x="0" y="0"/>
                </a:moveTo>
                <a:lnTo>
                  <a:pt x="2632300" y="0"/>
                </a:lnTo>
                <a:lnTo>
                  <a:pt x="2632300" y="751991"/>
                </a:lnTo>
                <a:lnTo>
                  <a:pt x="0" y="751991"/>
                </a:lnTo>
                <a:lnTo>
                  <a:pt x="0" y="0"/>
                </a:lnTo>
                <a:close/>
              </a:path>
            </a:pathLst>
          </a:custGeom>
          <a:blipFill>
            <a:blip r:embed="rId4"/>
            <a:stretch>
              <a:fillRect t="-6" b="-6"/>
            </a:stretch>
          </a:blipFill>
        </p:spPr>
        <p:txBody>
          <a:bodyPr/>
          <a:lstStyle/>
          <a:p>
            <a:endParaRPr lang="en-US"/>
          </a:p>
        </p:txBody>
      </p:sp>
      <p:sp>
        <p:nvSpPr>
          <p:cNvPr id="8" name="Freeform 8"/>
          <p:cNvSpPr/>
          <p:nvPr/>
        </p:nvSpPr>
        <p:spPr>
          <a:xfrm>
            <a:off x="13461189" y="227539"/>
            <a:ext cx="881645" cy="1166882"/>
          </a:xfrm>
          <a:custGeom>
            <a:avLst/>
            <a:gdLst/>
            <a:ahLst/>
            <a:cxnLst/>
            <a:rect l="l" t="t" r="r" b="b"/>
            <a:pathLst>
              <a:path w="881645" h="1166882">
                <a:moveTo>
                  <a:pt x="0" y="0"/>
                </a:moveTo>
                <a:lnTo>
                  <a:pt x="881644" y="0"/>
                </a:lnTo>
                <a:lnTo>
                  <a:pt x="881644" y="1166882"/>
                </a:lnTo>
                <a:lnTo>
                  <a:pt x="0" y="1166882"/>
                </a:lnTo>
                <a:lnTo>
                  <a:pt x="0" y="0"/>
                </a:lnTo>
                <a:close/>
              </a:path>
            </a:pathLst>
          </a:custGeom>
          <a:blipFill>
            <a:blip r:embed="rId5"/>
            <a:stretch>
              <a:fillRect r="-27"/>
            </a:stretch>
          </a:blipFill>
        </p:spPr>
        <p:txBody>
          <a:bodyPr/>
          <a:lstStyle/>
          <a:p>
            <a:endParaRPr lang="en-US"/>
          </a:p>
        </p:txBody>
      </p:sp>
      <p:sp>
        <p:nvSpPr>
          <p:cNvPr id="9" name="Freeform 9"/>
          <p:cNvSpPr/>
          <p:nvPr/>
        </p:nvSpPr>
        <p:spPr>
          <a:xfrm>
            <a:off x="8429990" y="159523"/>
            <a:ext cx="1561020" cy="1192447"/>
          </a:xfrm>
          <a:custGeom>
            <a:avLst/>
            <a:gdLst/>
            <a:ahLst/>
            <a:cxnLst/>
            <a:rect l="l" t="t" r="r" b="b"/>
            <a:pathLst>
              <a:path w="1561020" h="1192447">
                <a:moveTo>
                  <a:pt x="0" y="0"/>
                </a:moveTo>
                <a:lnTo>
                  <a:pt x="1561020" y="0"/>
                </a:lnTo>
                <a:lnTo>
                  <a:pt x="1561020" y="1192447"/>
                </a:lnTo>
                <a:lnTo>
                  <a:pt x="0" y="1192447"/>
                </a:lnTo>
                <a:lnTo>
                  <a:pt x="0" y="0"/>
                </a:lnTo>
                <a:close/>
              </a:path>
            </a:pathLst>
          </a:custGeom>
          <a:blipFill>
            <a:blip r:embed="rId6"/>
            <a:stretch>
              <a:fillRect l="-36" r="-36"/>
            </a:stretch>
          </a:blipFill>
        </p:spPr>
        <p:txBody>
          <a:bodyPr/>
          <a:lstStyle/>
          <a:p>
            <a:endParaRPr lang="en-US"/>
          </a:p>
        </p:txBody>
      </p:sp>
      <p:sp>
        <p:nvSpPr>
          <p:cNvPr id="10" name="Freeform 10"/>
          <p:cNvSpPr/>
          <p:nvPr/>
        </p:nvSpPr>
        <p:spPr>
          <a:xfrm>
            <a:off x="14728628" y="67342"/>
            <a:ext cx="1204529" cy="1376807"/>
          </a:xfrm>
          <a:custGeom>
            <a:avLst/>
            <a:gdLst/>
            <a:ahLst/>
            <a:cxnLst/>
            <a:rect l="l" t="t" r="r" b="b"/>
            <a:pathLst>
              <a:path w="1204529" h="1376807">
                <a:moveTo>
                  <a:pt x="0" y="0"/>
                </a:moveTo>
                <a:lnTo>
                  <a:pt x="1204530" y="0"/>
                </a:lnTo>
                <a:lnTo>
                  <a:pt x="1204530" y="1376808"/>
                </a:lnTo>
                <a:lnTo>
                  <a:pt x="0" y="1376808"/>
                </a:lnTo>
                <a:lnTo>
                  <a:pt x="0" y="0"/>
                </a:lnTo>
                <a:close/>
              </a:path>
            </a:pathLst>
          </a:custGeom>
          <a:blipFill>
            <a:blip r:embed="rId7"/>
            <a:stretch>
              <a:fillRect t="-135" b="-135"/>
            </a:stretch>
          </a:blipFill>
        </p:spPr>
        <p:txBody>
          <a:bodyPr/>
          <a:lstStyle/>
          <a:p>
            <a:endParaRPr lang="en-US"/>
          </a:p>
        </p:txBody>
      </p:sp>
      <p:sp>
        <p:nvSpPr>
          <p:cNvPr id="11" name="Freeform 11"/>
          <p:cNvSpPr/>
          <p:nvPr/>
        </p:nvSpPr>
        <p:spPr>
          <a:xfrm rot="6000">
            <a:off x="16280168" y="502116"/>
            <a:ext cx="1692032" cy="789200"/>
          </a:xfrm>
          <a:custGeom>
            <a:avLst/>
            <a:gdLst/>
            <a:ahLst/>
            <a:cxnLst/>
            <a:rect l="l" t="t" r="r" b="b"/>
            <a:pathLst>
              <a:path w="1692032" h="789200">
                <a:moveTo>
                  <a:pt x="0" y="2951"/>
                </a:moveTo>
                <a:lnTo>
                  <a:pt x="1690659" y="0"/>
                </a:lnTo>
                <a:lnTo>
                  <a:pt x="1692032" y="786249"/>
                </a:lnTo>
                <a:lnTo>
                  <a:pt x="1372" y="789200"/>
                </a:lnTo>
                <a:lnTo>
                  <a:pt x="0" y="2951"/>
                </a:lnTo>
                <a:close/>
              </a:path>
            </a:pathLst>
          </a:custGeom>
          <a:blipFill>
            <a:blip r:embed="rId8"/>
            <a:stretch>
              <a:fillRect t="-647" r="-1014"/>
            </a:stretch>
          </a:blipFill>
        </p:spPr>
        <p:txBody>
          <a:bodyPr/>
          <a:lstStyle/>
          <a:p>
            <a:endParaRPr lang="en-US"/>
          </a:p>
        </p:txBody>
      </p:sp>
      <p:sp>
        <p:nvSpPr>
          <p:cNvPr id="12" name="Freeform 12"/>
          <p:cNvSpPr/>
          <p:nvPr/>
        </p:nvSpPr>
        <p:spPr>
          <a:xfrm>
            <a:off x="2514299" y="298413"/>
            <a:ext cx="2746011" cy="1025133"/>
          </a:xfrm>
          <a:custGeom>
            <a:avLst/>
            <a:gdLst/>
            <a:ahLst/>
            <a:cxnLst/>
            <a:rect l="l" t="t" r="r" b="b"/>
            <a:pathLst>
              <a:path w="2746011" h="1025133">
                <a:moveTo>
                  <a:pt x="0" y="0"/>
                </a:moveTo>
                <a:lnTo>
                  <a:pt x="2746011" y="0"/>
                </a:lnTo>
                <a:lnTo>
                  <a:pt x="2746011" y="1025133"/>
                </a:lnTo>
                <a:lnTo>
                  <a:pt x="0" y="1025133"/>
                </a:lnTo>
                <a:lnTo>
                  <a:pt x="0" y="0"/>
                </a:lnTo>
                <a:close/>
              </a:path>
            </a:pathLst>
          </a:custGeom>
          <a:blipFill>
            <a:blip r:embed="rId9"/>
            <a:stretch>
              <a:fillRect/>
            </a:stretch>
          </a:blipFill>
        </p:spPr>
        <p:txBody>
          <a:bodyPr/>
          <a:lstStyle/>
          <a:p>
            <a:endParaRPr lang="en-US"/>
          </a:p>
        </p:txBody>
      </p:sp>
      <p:sp>
        <p:nvSpPr>
          <p:cNvPr id="13" name="Freeform 13"/>
          <p:cNvSpPr/>
          <p:nvPr/>
        </p:nvSpPr>
        <p:spPr>
          <a:xfrm>
            <a:off x="5288885" y="249217"/>
            <a:ext cx="1278362" cy="1196606"/>
          </a:xfrm>
          <a:custGeom>
            <a:avLst/>
            <a:gdLst/>
            <a:ahLst/>
            <a:cxnLst/>
            <a:rect l="l" t="t" r="r" b="b"/>
            <a:pathLst>
              <a:path w="1278362" h="1196606">
                <a:moveTo>
                  <a:pt x="0" y="0"/>
                </a:moveTo>
                <a:lnTo>
                  <a:pt x="1278362" y="0"/>
                </a:lnTo>
                <a:lnTo>
                  <a:pt x="1278362" y="1196606"/>
                </a:lnTo>
                <a:lnTo>
                  <a:pt x="0" y="1196606"/>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6867965" y="9693581"/>
            <a:ext cx="782669" cy="519495"/>
          </a:xfrm>
          <a:custGeom>
            <a:avLst/>
            <a:gdLst/>
            <a:ahLst/>
            <a:cxnLst/>
            <a:rect l="l" t="t" r="r" b="b"/>
            <a:pathLst>
              <a:path w="782669" h="519495">
                <a:moveTo>
                  <a:pt x="0" y="0"/>
                </a:moveTo>
                <a:lnTo>
                  <a:pt x="782670" y="0"/>
                </a:lnTo>
                <a:lnTo>
                  <a:pt x="782670" y="519495"/>
                </a:lnTo>
                <a:lnTo>
                  <a:pt x="0" y="519495"/>
                </a:lnTo>
                <a:lnTo>
                  <a:pt x="0" y="0"/>
                </a:lnTo>
                <a:close/>
              </a:path>
            </a:pathLst>
          </a:custGeom>
          <a:blipFill>
            <a:blip r:embed="rId11"/>
            <a:stretch>
              <a:fillRect t="-3596" r="-4083" b="-3596"/>
            </a:stretch>
          </a:blipFill>
        </p:spPr>
        <p:txBody>
          <a:bodyPr/>
          <a:lstStyle/>
          <a:p>
            <a:endParaRPr lang="en-US"/>
          </a:p>
        </p:txBody>
      </p:sp>
      <p:sp>
        <p:nvSpPr>
          <p:cNvPr id="15" name="TextBox 15"/>
          <p:cNvSpPr txBox="1"/>
          <p:nvPr/>
        </p:nvSpPr>
        <p:spPr>
          <a:xfrm>
            <a:off x="17755863" y="9645956"/>
            <a:ext cx="282476" cy="349250"/>
          </a:xfrm>
          <a:prstGeom prst="rect">
            <a:avLst/>
          </a:prstGeom>
        </p:spPr>
        <p:txBody>
          <a:bodyPr lIns="0" tIns="0" rIns="0" bIns="0" rtlCol="0" anchor="t">
            <a:spAutoFit/>
          </a:bodyPr>
          <a:lstStyle/>
          <a:p>
            <a:pPr marL="0" lvl="0" indent="0" algn="ctr">
              <a:lnSpc>
                <a:spcPts val="2800"/>
              </a:lnSpc>
              <a:spcBef>
                <a:spcPct val="0"/>
              </a:spcBef>
            </a:pPr>
            <a:r>
              <a:rPr lang="en-US" sz="2000">
                <a:solidFill>
                  <a:srgbClr val="000000"/>
                </a:solidFill>
                <a:latin typeface="Canva Sans"/>
                <a:ea typeface="Canva Sans"/>
                <a:cs typeface="Canva Sans"/>
                <a:sym typeface="Canva Sans"/>
              </a:rPr>
              <a:t>13</a:t>
            </a:r>
          </a:p>
        </p:txBody>
      </p:sp>
      <p:sp>
        <p:nvSpPr>
          <p:cNvPr id="16" name="Freeform 16"/>
          <p:cNvSpPr/>
          <p:nvPr/>
        </p:nvSpPr>
        <p:spPr>
          <a:xfrm>
            <a:off x="700404" y="2979826"/>
            <a:ext cx="5795808" cy="2163674"/>
          </a:xfrm>
          <a:custGeom>
            <a:avLst/>
            <a:gdLst/>
            <a:ahLst/>
            <a:cxnLst/>
            <a:rect l="l" t="t" r="r" b="b"/>
            <a:pathLst>
              <a:path w="5795808" h="2163674">
                <a:moveTo>
                  <a:pt x="0" y="0"/>
                </a:moveTo>
                <a:lnTo>
                  <a:pt x="5795808" y="0"/>
                </a:lnTo>
                <a:lnTo>
                  <a:pt x="5795808" y="2163674"/>
                </a:lnTo>
                <a:lnTo>
                  <a:pt x="0" y="2163674"/>
                </a:lnTo>
                <a:lnTo>
                  <a:pt x="0" y="0"/>
                </a:lnTo>
                <a:close/>
              </a:path>
            </a:pathLst>
          </a:custGeom>
          <a:blipFill>
            <a:blip r:embed="rId9">
              <a:alphaModFix amt="84000"/>
            </a:blip>
            <a:stretch>
              <a:fillRect/>
            </a:stretch>
          </a:blipFill>
        </p:spPr>
        <p:txBody>
          <a:bodyPr/>
          <a:lstStyle/>
          <a:p>
            <a:endParaRPr lang="en-US"/>
          </a:p>
        </p:txBody>
      </p:sp>
      <p:grpSp>
        <p:nvGrpSpPr>
          <p:cNvPr id="17" name="Group 17"/>
          <p:cNvGrpSpPr/>
          <p:nvPr/>
        </p:nvGrpSpPr>
        <p:grpSpPr>
          <a:xfrm>
            <a:off x="7310673" y="2545568"/>
            <a:ext cx="10669028" cy="5301266"/>
            <a:chOff x="0" y="0"/>
            <a:chExt cx="14225370" cy="7068355"/>
          </a:xfrm>
        </p:grpSpPr>
        <p:sp>
          <p:nvSpPr>
            <p:cNvPr id="18" name="Freeform 18"/>
            <p:cNvSpPr/>
            <p:nvPr/>
          </p:nvSpPr>
          <p:spPr>
            <a:xfrm>
              <a:off x="4011703" y="610682"/>
              <a:ext cx="6048474" cy="3783690"/>
            </a:xfrm>
            <a:custGeom>
              <a:avLst/>
              <a:gdLst/>
              <a:ahLst/>
              <a:cxnLst/>
              <a:rect l="l" t="t" r="r" b="b"/>
              <a:pathLst>
                <a:path w="6048474" h="3783690">
                  <a:moveTo>
                    <a:pt x="0" y="0"/>
                  </a:moveTo>
                  <a:lnTo>
                    <a:pt x="6048475" y="0"/>
                  </a:lnTo>
                  <a:lnTo>
                    <a:pt x="6048475" y="3783690"/>
                  </a:lnTo>
                  <a:lnTo>
                    <a:pt x="0" y="3783690"/>
                  </a:lnTo>
                  <a:lnTo>
                    <a:pt x="0" y="0"/>
                  </a:lnTo>
                  <a:close/>
                </a:path>
              </a:pathLst>
            </a:custGeom>
            <a:blipFill>
              <a:blip r:embed="rId12"/>
              <a:stretch>
                <a:fillRect l="-3669" t="-15150" r="-37252" b="-115990"/>
              </a:stretch>
            </a:blipFill>
          </p:spPr>
          <p:txBody>
            <a:bodyPr/>
            <a:lstStyle/>
            <a:p>
              <a:endParaRPr lang="en-US"/>
            </a:p>
          </p:txBody>
        </p:sp>
        <p:sp>
          <p:nvSpPr>
            <p:cNvPr id="19" name="TextBox 19"/>
            <p:cNvSpPr txBox="1"/>
            <p:nvPr/>
          </p:nvSpPr>
          <p:spPr>
            <a:xfrm>
              <a:off x="5784934" y="1546966"/>
              <a:ext cx="1648023" cy="372798"/>
            </a:xfrm>
            <a:prstGeom prst="rect">
              <a:avLst/>
            </a:prstGeom>
          </p:spPr>
          <p:txBody>
            <a:bodyPr lIns="0" tIns="0" rIns="0" bIns="0" rtlCol="0" anchor="t">
              <a:spAutoFit/>
            </a:bodyPr>
            <a:lstStyle/>
            <a:p>
              <a:pPr algn="ctr">
                <a:lnSpc>
                  <a:spcPts val="1958"/>
                </a:lnSpc>
              </a:pPr>
              <a:r>
                <a:rPr lang="en-US" sz="1632" b="1" spc="126">
                  <a:solidFill>
                    <a:srgbClr val="FFFFFF"/>
                  </a:solidFill>
                  <a:latin typeface="Open Sans Condensed Bold"/>
                  <a:ea typeface="Open Sans Condensed Bold"/>
                  <a:cs typeface="Open Sans Condensed Bold"/>
                  <a:sym typeface="Open Sans Condensed Bold"/>
                </a:rPr>
                <a:t>MONTANA</a:t>
              </a:r>
            </a:p>
          </p:txBody>
        </p:sp>
        <p:sp>
          <p:nvSpPr>
            <p:cNvPr id="20" name="TextBox 20"/>
            <p:cNvSpPr txBox="1"/>
            <p:nvPr/>
          </p:nvSpPr>
          <p:spPr>
            <a:xfrm>
              <a:off x="7774375" y="3060263"/>
              <a:ext cx="2161592" cy="372798"/>
            </a:xfrm>
            <a:prstGeom prst="rect">
              <a:avLst/>
            </a:prstGeom>
          </p:spPr>
          <p:txBody>
            <a:bodyPr lIns="0" tIns="0" rIns="0" bIns="0" rtlCol="0" anchor="t">
              <a:spAutoFit/>
            </a:bodyPr>
            <a:lstStyle/>
            <a:p>
              <a:pPr algn="ctr">
                <a:lnSpc>
                  <a:spcPts val="1958"/>
                </a:lnSpc>
              </a:pPr>
              <a:r>
                <a:rPr lang="en-US" sz="1632" b="1" spc="126">
                  <a:solidFill>
                    <a:srgbClr val="FFFFFF"/>
                  </a:solidFill>
                  <a:latin typeface="Open Sans Condensed Bold"/>
                  <a:ea typeface="Open Sans Condensed Bold"/>
                  <a:cs typeface="Open Sans Condensed Bold"/>
                  <a:sym typeface="Open Sans Condensed Bold"/>
                </a:rPr>
                <a:t>SOUTH DAKOTA</a:t>
              </a:r>
            </a:p>
          </p:txBody>
        </p:sp>
        <p:sp>
          <p:nvSpPr>
            <p:cNvPr id="21" name="Freeform 21"/>
            <p:cNvSpPr/>
            <p:nvPr/>
          </p:nvSpPr>
          <p:spPr>
            <a:xfrm>
              <a:off x="4606711" y="803257"/>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5796114" y="1134541"/>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a:off x="5966080" y="1900470"/>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4" name="Freeform 24"/>
            <p:cNvSpPr/>
            <p:nvPr/>
          </p:nvSpPr>
          <p:spPr>
            <a:xfrm>
              <a:off x="6386593" y="2021818"/>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5" name="Freeform 25"/>
            <p:cNvSpPr/>
            <p:nvPr/>
          </p:nvSpPr>
          <p:spPr>
            <a:xfrm>
              <a:off x="6712969" y="2016100"/>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6" name="Freeform 26"/>
            <p:cNvSpPr/>
            <p:nvPr/>
          </p:nvSpPr>
          <p:spPr>
            <a:xfrm>
              <a:off x="6199158" y="2931226"/>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7" name="Freeform 27"/>
            <p:cNvSpPr/>
            <p:nvPr/>
          </p:nvSpPr>
          <p:spPr>
            <a:xfrm>
              <a:off x="8331578" y="2402407"/>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8" name="Freeform 28"/>
            <p:cNvSpPr/>
            <p:nvPr/>
          </p:nvSpPr>
          <p:spPr>
            <a:xfrm>
              <a:off x="0" y="593299"/>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TextBox 29"/>
            <p:cNvSpPr txBox="1"/>
            <p:nvPr/>
          </p:nvSpPr>
          <p:spPr>
            <a:xfrm>
              <a:off x="440537" y="880561"/>
              <a:ext cx="3232815"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NACDC Financial Services, Inc.</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Angie Main</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angiem@3rivers.net</a:t>
              </a:r>
            </a:p>
          </p:txBody>
        </p:sp>
        <p:sp>
          <p:nvSpPr>
            <p:cNvPr id="30" name="TextBox 30"/>
            <p:cNvSpPr txBox="1"/>
            <p:nvPr/>
          </p:nvSpPr>
          <p:spPr>
            <a:xfrm>
              <a:off x="440537" y="557185"/>
              <a:ext cx="1136759"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Browing, MT</a:t>
              </a:r>
            </a:p>
          </p:txBody>
        </p:sp>
        <p:sp>
          <p:nvSpPr>
            <p:cNvPr id="31" name="Freeform 31"/>
            <p:cNvSpPr/>
            <p:nvPr/>
          </p:nvSpPr>
          <p:spPr>
            <a:xfrm>
              <a:off x="0" y="3184550"/>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2"/>
            <p:cNvSpPr txBox="1"/>
            <p:nvPr/>
          </p:nvSpPr>
          <p:spPr>
            <a:xfrm>
              <a:off x="334822" y="3216988"/>
              <a:ext cx="1022676"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Billings, MT</a:t>
              </a:r>
            </a:p>
          </p:txBody>
        </p:sp>
        <p:sp>
          <p:nvSpPr>
            <p:cNvPr id="33" name="TextBox 33"/>
            <p:cNvSpPr txBox="1"/>
            <p:nvPr/>
          </p:nvSpPr>
          <p:spPr>
            <a:xfrm>
              <a:off x="334822" y="3540364"/>
              <a:ext cx="4488848"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Native American Development Corporation</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Sue Taylor</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staylor@nadc-nabn.org</a:t>
              </a:r>
            </a:p>
          </p:txBody>
        </p:sp>
        <p:sp>
          <p:nvSpPr>
            <p:cNvPr id="34" name="Freeform 34"/>
            <p:cNvSpPr/>
            <p:nvPr/>
          </p:nvSpPr>
          <p:spPr>
            <a:xfrm>
              <a:off x="0" y="1925322"/>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5" name="TextBox 35"/>
            <p:cNvSpPr txBox="1"/>
            <p:nvPr/>
          </p:nvSpPr>
          <p:spPr>
            <a:xfrm>
              <a:off x="367361" y="2184719"/>
              <a:ext cx="3083316"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Montana Native Growth Fund</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Kerry Shabi</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kerry@nativegrowth.org</a:t>
              </a:r>
            </a:p>
          </p:txBody>
        </p:sp>
        <p:sp>
          <p:nvSpPr>
            <p:cNvPr id="36" name="TextBox 36"/>
            <p:cNvSpPr txBox="1"/>
            <p:nvPr/>
          </p:nvSpPr>
          <p:spPr>
            <a:xfrm>
              <a:off x="367361" y="1861343"/>
              <a:ext cx="929176"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Hays, MT</a:t>
              </a:r>
            </a:p>
          </p:txBody>
        </p:sp>
        <p:sp>
          <p:nvSpPr>
            <p:cNvPr id="37" name="Freeform 37"/>
            <p:cNvSpPr/>
            <p:nvPr/>
          </p:nvSpPr>
          <p:spPr>
            <a:xfrm>
              <a:off x="0" y="4540195"/>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38" name="TextBox 38"/>
            <p:cNvSpPr txBox="1"/>
            <p:nvPr/>
          </p:nvSpPr>
          <p:spPr>
            <a:xfrm>
              <a:off x="325608" y="4914930"/>
              <a:ext cx="4498062"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Plenty Doors CDC</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Charlene Johnson</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Cfjohnson@plentydoorscdc.onmicrosoft.com</a:t>
              </a:r>
            </a:p>
          </p:txBody>
        </p:sp>
        <p:sp>
          <p:nvSpPr>
            <p:cNvPr id="39" name="TextBox 39"/>
            <p:cNvSpPr txBox="1"/>
            <p:nvPr/>
          </p:nvSpPr>
          <p:spPr>
            <a:xfrm>
              <a:off x="356868" y="4591553"/>
              <a:ext cx="1551167"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Crow Agency, MT</a:t>
              </a:r>
            </a:p>
          </p:txBody>
        </p:sp>
        <p:sp>
          <p:nvSpPr>
            <p:cNvPr id="40" name="Freeform 40"/>
            <p:cNvSpPr/>
            <p:nvPr/>
          </p:nvSpPr>
          <p:spPr>
            <a:xfrm>
              <a:off x="0" y="5936624"/>
              <a:ext cx="264509" cy="380589"/>
            </a:xfrm>
            <a:custGeom>
              <a:avLst/>
              <a:gdLst/>
              <a:ahLst/>
              <a:cxnLst/>
              <a:rect l="l" t="t" r="r" b="b"/>
              <a:pathLst>
                <a:path w="264509" h="380589">
                  <a:moveTo>
                    <a:pt x="0" y="0"/>
                  </a:moveTo>
                  <a:lnTo>
                    <a:pt x="264509" y="0"/>
                  </a:lnTo>
                  <a:lnTo>
                    <a:pt x="264509" y="380589"/>
                  </a:lnTo>
                  <a:lnTo>
                    <a:pt x="0" y="38058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1" name="TextBox 41"/>
            <p:cNvSpPr txBox="1"/>
            <p:nvPr/>
          </p:nvSpPr>
          <p:spPr>
            <a:xfrm>
              <a:off x="351907" y="6219087"/>
              <a:ext cx="4730206" cy="849268"/>
            </a:xfrm>
            <a:prstGeom prst="rect">
              <a:avLst/>
            </a:prstGeom>
          </p:spPr>
          <p:txBody>
            <a:bodyPr lIns="0" tIns="0" rIns="0" bIns="0" rtlCol="0" anchor="t">
              <a:spAutoFit/>
            </a:bodyPr>
            <a:lstStyle/>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The People's Partners for Community Development</a:t>
              </a:r>
            </a:p>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Sharon Small</a:t>
              </a:r>
            </a:p>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sksmall@hotmail.com</a:t>
              </a:r>
            </a:p>
          </p:txBody>
        </p:sp>
        <p:sp>
          <p:nvSpPr>
            <p:cNvPr id="42" name="TextBox 42"/>
            <p:cNvSpPr txBox="1"/>
            <p:nvPr/>
          </p:nvSpPr>
          <p:spPr>
            <a:xfrm>
              <a:off x="351907" y="5895711"/>
              <a:ext cx="1370225"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Lame Deer, MT</a:t>
              </a:r>
            </a:p>
          </p:txBody>
        </p:sp>
        <p:sp>
          <p:nvSpPr>
            <p:cNvPr id="43" name="TextBox 43"/>
            <p:cNvSpPr txBox="1"/>
            <p:nvPr/>
          </p:nvSpPr>
          <p:spPr>
            <a:xfrm>
              <a:off x="1304373" y="138605"/>
              <a:ext cx="1587691" cy="399017"/>
            </a:xfrm>
            <a:prstGeom prst="rect">
              <a:avLst/>
            </a:prstGeom>
          </p:spPr>
          <p:txBody>
            <a:bodyPr lIns="0" tIns="0" rIns="0" bIns="0" rtlCol="0" anchor="t">
              <a:spAutoFit/>
            </a:bodyPr>
            <a:lstStyle/>
            <a:p>
              <a:pPr algn="ctr">
                <a:lnSpc>
                  <a:spcPts val="2369"/>
                </a:lnSpc>
              </a:pPr>
              <a:r>
                <a:rPr lang="en-US" sz="1692" u="sng">
                  <a:solidFill>
                    <a:srgbClr val="000000"/>
                  </a:solidFill>
                  <a:latin typeface="Century Gothic Paneuropean 2"/>
                  <a:ea typeface="Century Gothic Paneuropean 2"/>
                  <a:cs typeface="Century Gothic Paneuropean 2"/>
                  <a:sym typeface="Century Gothic Paneuropean 2"/>
                </a:rPr>
                <a:t>Montana</a:t>
              </a:r>
            </a:p>
          </p:txBody>
        </p:sp>
        <p:sp>
          <p:nvSpPr>
            <p:cNvPr id="44" name="TextBox 44"/>
            <p:cNvSpPr txBox="1"/>
            <p:nvPr/>
          </p:nvSpPr>
          <p:spPr>
            <a:xfrm>
              <a:off x="5576370" y="3678393"/>
              <a:ext cx="1648023" cy="372798"/>
            </a:xfrm>
            <a:prstGeom prst="rect">
              <a:avLst/>
            </a:prstGeom>
          </p:spPr>
          <p:txBody>
            <a:bodyPr lIns="0" tIns="0" rIns="0" bIns="0" rtlCol="0" anchor="t">
              <a:spAutoFit/>
            </a:bodyPr>
            <a:lstStyle/>
            <a:p>
              <a:pPr algn="ctr">
                <a:lnSpc>
                  <a:spcPts val="1958"/>
                </a:lnSpc>
              </a:pPr>
              <a:r>
                <a:rPr lang="en-US" sz="1632" b="1" spc="126">
                  <a:solidFill>
                    <a:srgbClr val="FFFFFF"/>
                  </a:solidFill>
                  <a:latin typeface="Open Sans Condensed Bold"/>
                  <a:ea typeface="Open Sans Condensed Bold"/>
                  <a:cs typeface="Open Sans Condensed Bold"/>
                  <a:sym typeface="Open Sans Condensed Bold"/>
                </a:rPr>
                <a:t>WYOMING</a:t>
              </a:r>
            </a:p>
          </p:txBody>
        </p:sp>
        <p:sp>
          <p:nvSpPr>
            <p:cNvPr id="45" name="TextBox 45"/>
            <p:cNvSpPr txBox="1"/>
            <p:nvPr/>
          </p:nvSpPr>
          <p:spPr>
            <a:xfrm>
              <a:off x="7685926" y="1531860"/>
              <a:ext cx="2161590" cy="372798"/>
            </a:xfrm>
            <a:prstGeom prst="rect">
              <a:avLst/>
            </a:prstGeom>
          </p:spPr>
          <p:txBody>
            <a:bodyPr lIns="0" tIns="0" rIns="0" bIns="0" rtlCol="0" anchor="t">
              <a:spAutoFit/>
            </a:bodyPr>
            <a:lstStyle/>
            <a:p>
              <a:pPr algn="ctr">
                <a:lnSpc>
                  <a:spcPts val="1958"/>
                </a:lnSpc>
              </a:pPr>
              <a:r>
                <a:rPr lang="en-US" sz="1632" b="1" spc="126">
                  <a:solidFill>
                    <a:srgbClr val="FFFFFF"/>
                  </a:solidFill>
                  <a:latin typeface="Open Sans Condensed Bold"/>
                  <a:ea typeface="Open Sans Condensed Bold"/>
                  <a:cs typeface="Open Sans Condensed Bold"/>
                  <a:sym typeface="Open Sans Condensed Bold"/>
                </a:rPr>
                <a:t>NORTH DAKOTA</a:t>
              </a:r>
            </a:p>
          </p:txBody>
        </p:sp>
        <p:sp>
          <p:nvSpPr>
            <p:cNvPr id="46" name="TextBox 46"/>
            <p:cNvSpPr txBox="1"/>
            <p:nvPr/>
          </p:nvSpPr>
          <p:spPr>
            <a:xfrm>
              <a:off x="11115767" y="1627488"/>
              <a:ext cx="2393381" cy="399017"/>
            </a:xfrm>
            <a:prstGeom prst="rect">
              <a:avLst/>
            </a:prstGeom>
          </p:spPr>
          <p:txBody>
            <a:bodyPr lIns="0" tIns="0" rIns="0" bIns="0" rtlCol="0" anchor="t">
              <a:spAutoFit/>
            </a:bodyPr>
            <a:lstStyle/>
            <a:p>
              <a:pPr algn="ctr">
                <a:lnSpc>
                  <a:spcPts val="2369"/>
                </a:lnSpc>
              </a:pPr>
              <a:r>
                <a:rPr lang="en-US" sz="1692" u="sng">
                  <a:solidFill>
                    <a:srgbClr val="000000"/>
                  </a:solidFill>
                  <a:latin typeface="Century Gothic Paneuropean 2"/>
                  <a:ea typeface="Century Gothic Paneuropean 2"/>
                  <a:cs typeface="Century Gothic Paneuropean 2"/>
                  <a:sym typeface="Century Gothic Paneuropean 2"/>
                </a:rPr>
                <a:t>South Dakota</a:t>
              </a:r>
            </a:p>
          </p:txBody>
        </p:sp>
        <p:sp>
          <p:nvSpPr>
            <p:cNvPr id="47" name="Freeform 47"/>
            <p:cNvSpPr/>
            <p:nvPr/>
          </p:nvSpPr>
          <p:spPr>
            <a:xfrm>
              <a:off x="10399545" y="2067562"/>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8" name="TextBox 48"/>
            <p:cNvSpPr txBox="1"/>
            <p:nvPr/>
          </p:nvSpPr>
          <p:spPr>
            <a:xfrm>
              <a:off x="10719172" y="2350025"/>
              <a:ext cx="2683309" cy="849268"/>
            </a:xfrm>
            <a:prstGeom prst="rect">
              <a:avLst/>
            </a:prstGeom>
          </p:spPr>
          <p:txBody>
            <a:bodyPr lIns="0" tIns="0" rIns="0" bIns="0" rtlCol="0" anchor="t">
              <a:spAutoFit/>
            </a:bodyPr>
            <a:lstStyle/>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Four Bands Community Fund</a:t>
              </a:r>
            </a:p>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Lakota Vogel</a:t>
              </a:r>
            </a:p>
            <a:p>
              <a:pPr algn="l">
                <a:lnSpc>
                  <a:spcPts val="1692"/>
                </a:lnSpc>
              </a:pPr>
              <a:r>
                <a:rPr lang="en-US" sz="1208" spc="-47">
                  <a:solidFill>
                    <a:srgbClr val="000000"/>
                  </a:solidFill>
                  <a:latin typeface="Century Gothic Paneuropean 1"/>
                  <a:ea typeface="Century Gothic Paneuropean 1"/>
                  <a:cs typeface="Century Gothic Paneuropean 1"/>
                  <a:sym typeface="Century Gothic Paneuropean 1"/>
                </a:rPr>
                <a:t>lakota@fourbands.org</a:t>
              </a:r>
            </a:p>
          </p:txBody>
        </p:sp>
        <p:sp>
          <p:nvSpPr>
            <p:cNvPr id="49" name="TextBox 49"/>
            <p:cNvSpPr txBox="1"/>
            <p:nvPr/>
          </p:nvSpPr>
          <p:spPr>
            <a:xfrm>
              <a:off x="10719172" y="2048512"/>
              <a:ext cx="1369985"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Eagle Butte, SD</a:t>
              </a:r>
            </a:p>
          </p:txBody>
        </p:sp>
        <p:sp>
          <p:nvSpPr>
            <p:cNvPr id="50" name="Freeform 50"/>
            <p:cNvSpPr/>
            <p:nvPr/>
          </p:nvSpPr>
          <p:spPr>
            <a:xfrm>
              <a:off x="10399545" y="3379248"/>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51" name="TextBox 51"/>
            <p:cNvSpPr txBox="1"/>
            <p:nvPr/>
          </p:nvSpPr>
          <p:spPr>
            <a:xfrm>
              <a:off x="10717791" y="3683574"/>
              <a:ext cx="2800155"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Akiptan, Inc.</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Skya Ducheneaux</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skya@akiptan.org</a:t>
              </a:r>
            </a:p>
          </p:txBody>
        </p:sp>
        <p:sp>
          <p:nvSpPr>
            <p:cNvPr id="52" name="TextBox 52"/>
            <p:cNvSpPr txBox="1"/>
            <p:nvPr/>
          </p:nvSpPr>
          <p:spPr>
            <a:xfrm>
              <a:off x="10717791" y="3360198"/>
              <a:ext cx="1369985"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Eagle Butte, SD</a:t>
              </a:r>
            </a:p>
          </p:txBody>
        </p:sp>
        <p:sp>
          <p:nvSpPr>
            <p:cNvPr id="53" name="TextBox 53"/>
            <p:cNvSpPr txBox="1"/>
            <p:nvPr/>
          </p:nvSpPr>
          <p:spPr>
            <a:xfrm>
              <a:off x="11470961" y="-57150"/>
              <a:ext cx="1698403" cy="399017"/>
            </a:xfrm>
            <a:prstGeom prst="rect">
              <a:avLst/>
            </a:prstGeom>
          </p:spPr>
          <p:txBody>
            <a:bodyPr lIns="0" tIns="0" rIns="0" bIns="0" rtlCol="0" anchor="t">
              <a:spAutoFit/>
            </a:bodyPr>
            <a:lstStyle/>
            <a:p>
              <a:pPr algn="ctr">
                <a:lnSpc>
                  <a:spcPts val="2369"/>
                </a:lnSpc>
              </a:pPr>
              <a:r>
                <a:rPr lang="en-US" sz="1692" u="sng">
                  <a:solidFill>
                    <a:srgbClr val="000000"/>
                  </a:solidFill>
                  <a:latin typeface="Century Gothic Paneuropean 2"/>
                  <a:ea typeface="Century Gothic Paneuropean 2"/>
                  <a:cs typeface="Century Gothic Paneuropean 2"/>
                  <a:sym typeface="Century Gothic Paneuropean 2"/>
                </a:rPr>
                <a:t>Wyoming</a:t>
              </a:r>
            </a:p>
          </p:txBody>
        </p:sp>
        <p:sp>
          <p:nvSpPr>
            <p:cNvPr id="54" name="Freeform 54"/>
            <p:cNvSpPr/>
            <p:nvPr/>
          </p:nvSpPr>
          <p:spPr>
            <a:xfrm>
              <a:off x="10399545" y="380480"/>
              <a:ext cx="264509" cy="380589"/>
            </a:xfrm>
            <a:custGeom>
              <a:avLst/>
              <a:gdLst/>
              <a:ahLst/>
              <a:cxnLst/>
              <a:rect l="l" t="t" r="r" b="b"/>
              <a:pathLst>
                <a:path w="264509" h="380589">
                  <a:moveTo>
                    <a:pt x="0" y="0"/>
                  </a:moveTo>
                  <a:lnTo>
                    <a:pt x="264510" y="0"/>
                  </a:lnTo>
                  <a:lnTo>
                    <a:pt x="264510" y="380589"/>
                  </a:lnTo>
                  <a:lnTo>
                    <a:pt x="0" y="3805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55" name="TextBox 55"/>
            <p:cNvSpPr txBox="1"/>
            <p:nvPr/>
          </p:nvSpPr>
          <p:spPr>
            <a:xfrm>
              <a:off x="10780645" y="654530"/>
              <a:ext cx="3444725"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Wind River Development FundPaul Huberty</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paul@wrdf.org</a:t>
              </a:r>
            </a:p>
          </p:txBody>
        </p:sp>
        <p:sp>
          <p:nvSpPr>
            <p:cNvPr id="56" name="TextBox 56"/>
            <p:cNvSpPr txBox="1"/>
            <p:nvPr/>
          </p:nvSpPr>
          <p:spPr>
            <a:xfrm>
              <a:off x="10780645" y="361430"/>
              <a:ext cx="1672194" cy="248838"/>
            </a:xfrm>
            <a:prstGeom prst="rect">
              <a:avLst/>
            </a:prstGeom>
          </p:spPr>
          <p:txBody>
            <a:bodyPr lIns="0" tIns="0" rIns="0" bIns="0" rtlCol="0" anchor="t">
              <a:spAutoFit/>
            </a:bodyPr>
            <a:lstStyle/>
            <a:p>
              <a:pPr algn="ctr">
                <a:lnSpc>
                  <a:spcPts val="1607"/>
                </a:lnSpc>
              </a:pPr>
              <a:r>
                <a:rPr lang="en-US" sz="1148">
                  <a:solidFill>
                    <a:srgbClr val="000000"/>
                  </a:solidFill>
                  <a:latin typeface="Open Sans"/>
                  <a:ea typeface="Open Sans"/>
                  <a:cs typeface="Open Sans"/>
                  <a:sym typeface="Open Sans"/>
                </a:rPr>
                <a:t>Fort Washakie, WY</a:t>
              </a:r>
            </a:p>
          </p:txBody>
        </p:sp>
        <p:sp>
          <p:nvSpPr>
            <p:cNvPr id="57" name="TextBox 57"/>
            <p:cNvSpPr txBox="1"/>
            <p:nvPr/>
          </p:nvSpPr>
          <p:spPr>
            <a:xfrm>
              <a:off x="6386593" y="4496715"/>
              <a:ext cx="2393381" cy="399017"/>
            </a:xfrm>
            <a:prstGeom prst="rect">
              <a:avLst/>
            </a:prstGeom>
          </p:spPr>
          <p:txBody>
            <a:bodyPr lIns="0" tIns="0" rIns="0" bIns="0" rtlCol="0" anchor="t">
              <a:spAutoFit/>
            </a:bodyPr>
            <a:lstStyle/>
            <a:p>
              <a:pPr algn="ctr">
                <a:lnSpc>
                  <a:spcPts val="2369"/>
                </a:lnSpc>
              </a:pPr>
              <a:r>
                <a:rPr lang="en-US" sz="1692" u="sng">
                  <a:solidFill>
                    <a:srgbClr val="000000"/>
                  </a:solidFill>
                  <a:latin typeface="Century Gothic Paneuropean 2"/>
                  <a:ea typeface="Century Gothic Paneuropean 2"/>
                  <a:cs typeface="Century Gothic Paneuropean 2"/>
                  <a:sym typeface="Century Gothic Paneuropean 2"/>
                </a:rPr>
                <a:t>Other</a:t>
              </a:r>
            </a:p>
          </p:txBody>
        </p:sp>
        <p:sp>
          <p:nvSpPr>
            <p:cNvPr id="58" name="TextBox 58"/>
            <p:cNvSpPr txBox="1"/>
            <p:nvPr/>
          </p:nvSpPr>
          <p:spPr>
            <a:xfrm>
              <a:off x="5966080" y="5017124"/>
              <a:ext cx="3077331" cy="849268"/>
            </a:xfrm>
            <a:prstGeom prst="rect">
              <a:avLst/>
            </a:prstGeom>
          </p:spPr>
          <p:txBody>
            <a:bodyPr lIns="0" tIns="0" rIns="0" bIns="0" rtlCol="0" anchor="t">
              <a:spAutoFit/>
            </a:bodyPr>
            <a:lstStyle/>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Mountain Plains CDC</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Eric Swack </a:t>
              </a:r>
            </a:p>
            <a:p>
              <a:pPr algn="l">
                <a:lnSpc>
                  <a:spcPts val="1692"/>
                </a:lnSpc>
              </a:pPr>
              <a:r>
                <a:rPr lang="en-US" sz="1208">
                  <a:solidFill>
                    <a:srgbClr val="000000"/>
                  </a:solidFill>
                  <a:latin typeface="Century Gothic Paneuropean 1"/>
                  <a:ea typeface="Century Gothic Paneuropean 1"/>
                  <a:cs typeface="Century Gothic Paneuropean 1"/>
                  <a:sym typeface="Century Gothic Paneuropean 1"/>
                </a:rPr>
                <a:t>eric@mountainplainscdc.org</a:t>
              </a:r>
            </a:p>
          </p:txBody>
        </p:sp>
      </p:grpSp>
      <p:sp>
        <p:nvSpPr>
          <p:cNvPr id="59" name="TextBox 59"/>
          <p:cNvSpPr txBox="1"/>
          <p:nvPr/>
        </p:nvSpPr>
        <p:spPr>
          <a:xfrm>
            <a:off x="7381670" y="2031218"/>
            <a:ext cx="9635782" cy="514350"/>
          </a:xfrm>
          <a:prstGeom prst="rect">
            <a:avLst/>
          </a:prstGeom>
        </p:spPr>
        <p:txBody>
          <a:bodyPr lIns="0" tIns="0" rIns="0" bIns="0" rtlCol="0" anchor="t">
            <a:spAutoFit/>
          </a:bodyPr>
          <a:lstStyle/>
          <a:p>
            <a:pPr algn="l">
              <a:lnSpc>
                <a:spcPts val="4080"/>
              </a:lnSpc>
            </a:pPr>
            <a:r>
              <a:rPr lang="en-US" sz="3400" b="1" spc="-64">
                <a:solidFill>
                  <a:srgbClr val="000000"/>
                </a:solidFill>
                <a:latin typeface="Canva Sans Bold"/>
                <a:ea typeface="Canva Sans Bold"/>
                <a:cs typeface="Canva Sans Bold"/>
                <a:sym typeface="Canva Sans Bold"/>
              </a:rPr>
              <a:t>Mountain Plains Regional Native CDFI Coalition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13682" y="8405476"/>
            <a:ext cx="4669451" cy="1745207"/>
          </a:xfrm>
          <a:custGeom>
            <a:avLst/>
            <a:gdLst/>
            <a:ahLst/>
            <a:cxnLst/>
            <a:rect l="l" t="t" r="r" b="b"/>
            <a:pathLst>
              <a:path w="4669451" h="1745207">
                <a:moveTo>
                  <a:pt x="0" y="0"/>
                </a:moveTo>
                <a:lnTo>
                  <a:pt x="4669451" y="0"/>
                </a:lnTo>
                <a:lnTo>
                  <a:pt x="4669451" y="1745207"/>
                </a:lnTo>
                <a:lnTo>
                  <a:pt x="0" y="1745207"/>
                </a:lnTo>
                <a:lnTo>
                  <a:pt x="0" y="0"/>
                </a:lnTo>
                <a:close/>
              </a:path>
            </a:pathLst>
          </a:custGeom>
          <a:blipFill>
            <a:blip r:embed="rId2"/>
            <a:stretch>
              <a:fillRect/>
            </a:stretch>
          </a:blipFill>
        </p:spPr>
        <p:txBody>
          <a:bodyPr/>
          <a:lstStyle/>
          <a:p>
            <a:endParaRPr lang="en-US"/>
          </a:p>
        </p:txBody>
      </p:sp>
      <p:sp>
        <p:nvSpPr>
          <p:cNvPr id="3" name="Freeform 3"/>
          <p:cNvSpPr/>
          <p:nvPr/>
        </p:nvSpPr>
        <p:spPr>
          <a:xfrm>
            <a:off x="2522403" y="2963237"/>
            <a:ext cx="7960894" cy="4810635"/>
          </a:xfrm>
          <a:custGeom>
            <a:avLst/>
            <a:gdLst/>
            <a:ahLst/>
            <a:cxnLst/>
            <a:rect l="l" t="t" r="r" b="b"/>
            <a:pathLst>
              <a:path w="7960894" h="4810635">
                <a:moveTo>
                  <a:pt x="0" y="0"/>
                </a:moveTo>
                <a:lnTo>
                  <a:pt x="7960894" y="0"/>
                </a:lnTo>
                <a:lnTo>
                  <a:pt x="7960894" y="4810635"/>
                </a:lnTo>
                <a:lnTo>
                  <a:pt x="0" y="4810635"/>
                </a:lnTo>
                <a:lnTo>
                  <a:pt x="0" y="0"/>
                </a:lnTo>
                <a:close/>
              </a:path>
            </a:pathLst>
          </a:custGeom>
          <a:blipFill>
            <a:blip r:embed="rId3"/>
            <a:stretch>
              <a:fillRect t="-24113"/>
            </a:stretch>
          </a:blipFill>
          <a:ln w="47625" cap="sq">
            <a:solidFill>
              <a:srgbClr val="6D152B"/>
            </a:solidFill>
            <a:prstDash val="solid"/>
            <a:miter/>
          </a:ln>
        </p:spPr>
        <p:txBody>
          <a:bodyPr/>
          <a:lstStyle/>
          <a:p>
            <a:endParaRPr lang="en-US"/>
          </a:p>
        </p:txBody>
      </p:sp>
      <p:sp>
        <p:nvSpPr>
          <p:cNvPr id="4" name="AutoShape 4"/>
          <p:cNvSpPr/>
          <p:nvPr/>
        </p:nvSpPr>
        <p:spPr>
          <a:xfrm>
            <a:off x="1028700" y="1711000"/>
            <a:ext cx="16230600" cy="38100"/>
          </a:xfrm>
          <a:prstGeom prst="line">
            <a:avLst/>
          </a:prstGeom>
          <a:ln w="38100" cap="flat">
            <a:solidFill>
              <a:srgbClr val="CB4E52"/>
            </a:solidFill>
            <a:prstDash val="solid"/>
            <a:headEnd type="none" w="sm" len="sm"/>
            <a:tailEnd type="none" w="sm" len="sm"/>
          </a:ln>
        </p:spPr>
        <p:txBody>
          <a:bodyPr/>
          <a:lstStyle/>
          <a:p>
            <a:endParaRPr lang="en-US"/>
          </a:p>
        </p:txBody>
      </p:sp>
      <p:sp>
        <p:nvSpPr>
          <p:cNvPr id="5" name="AutoShape 5"/>
          <p:cNvSpPr/>
          <p:nvPr/>
        </p:nvSpPr>
        <p:spPr>
          <a:xfrm>
            <a:off x="11038452" y="3348234"/>
            <a:ext cx="0" cy="4514317"/>
          </a:xfrm>
          <a:prstGeom prst="line">
            <a:avLst/>
          </a:prstGeom>
          <a:ln w="38100" cap="flat">
            <a:solidFill>
              <a:srgbClr val="CB4E52"/>
            </a:solidFill>
            <a:prstDash val="solid"/>
            <a:headEnd type="none" w="sm" len="sm"/>
            <a:tailEnd type="none" w="sm" len="sm"/>
          </a:ln>
        </p:spPr>
        <p:txBody>
          <a:bodyPr/>
          <a:lstStyle/>
          <a:p>
            <a:endParaRPr lang="en-US"/>
          </a:p>
        </p:txBody>
      </p:sp>
      <p:sp>
        <p:nvSpPr>
          <p:cNvPr id="6" name="Freeform 6"/>
          <p:cNvSpPr/>
          <p:nvPr/>
        </p:nvSpPr>
        <p:spPr>
          <a:xfrm>
            <a:off x="13183133" y="7773872"/>
            <a:ext cx="3472370" cy="2513128"/>
          </a:xfrm>
          <a:custGeom>
            <a:avLst/>
            <a:gdLst/>
            <a:ahLst/>
            <a:cxnLst/>
            <a:rect l="l" t="t" r="r" b="b"/>
            <a:pathLst>
              <a:path w="3472370" h="2513128">
                <a:moveTo>
                  <a:pt x="0" y="0"/>
                </a:moveTo>
                <a:lnTo>
                  <a:pt x="3472370" y="0"/>
                </a:lnTo>
                <a:lnTo>
                  <a:pt x="3472370" y="2513128"/>
                </a:lnTo>
                <a:lnTo>
                  <a:pt x="0" y="25131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84537" y="6001963"/>
            <a:ext cx="7364906" cy="4114800"/>
          </a:xfrm>
          <a:custGeom>
            <a:avLst/>
            <a:gdLst/>
            <a:ahLst/>
            <a:cxnLst/>
            <a:rect l="l" t="t" r="r" b="b"/>
            <a:pathLst>
              <a:path w="7364906" h="4114800">
                <a:moveTo>
                  <a:pt x="0" y="0"/>
                </a:moveTo>
                <a:lnTo>
                  <a:pt x="7364906" y="0"/>
                </a:lnTo>
                <a:lnTo>
                  <a:pt x="7364906" y="4114800"/>
                </a:lnTo>
                <a:lnTo>
                  <a:pt x="0" y="4114800"/>
                </a:lnTo>
                <a:lnTo>
                  <a:pt x="0" y="0"/>
                </a:lnTo>
                <a:close/>
              </a:path>
            </a:pathLst>
          </a:custGeom>
          <a:blipFill>
            <a:blip r:embed="rId6"/>
            <a:stretch>
              <a:fillRect t="-19472"/>
            </a:stretch>
          </a:blipFill>
          <a:ln w="47625" cap="sq">
            <a:solidFill>
              <a:srgbClr val="6D152B"/>
            </a:solidFill>
            <a:prstDash val="solid"/>
            <a:miter/>
          </a:ln>
        </p:spPr>
        <p:txBody>
          <a:bodyPr/>
          <a:lstStyle/>
          <a:p>
            <a:endParaRPr lang="en-US"/>
          </a:p>
        </p:txBody>
      </p:sp>
      <p:sp>
        <p:nvSpPr>
          <p:cNvPr id="8" name="TextBox 8"/>
          <p:cNvSpPr txBox="1"/>
          <p:nvPr/>
        </p:nvSpPr>
        <p:spPr>
          <a:xfrm>
            <a:off x="0" y="1848008"/>
            <a:ext cx="18288000" cy="72771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Canva Sans"/>
                <a:ea typeface="Canva Sans"/>
                <a:cs typeface="Canva Sans"/>
                <a:sym typeface="Canva Sans"/>
              </a:rPr>
              <a:t>Our mission is to provide alternative financing opportunity for Native American Entrepreneurs and small businesses in communities on and near Indian Reservations in Montana</a:t>
            </a:r>
          </a:p>
        </p:txBody>
      </p:sp>
      <p:sp>
        <p:nvSpPr>
          <p:cNvPr id="9" name="TextBox 9"/>
          <p:cNvSpPr txBox="1"/>
          <p:nvPr/>
        </p:nvSpPr>
        <p:spPr>
          <a:xfrm>
            <a:off x="11478725" y="3072745"/>
            <a:ext cx="6609953" cy="4789806"/>
          </a:xfrm>
          <a:prstGeom prst="rect">
            <a:avLst/>
          </a:prstGeom>
        </p:spPr>
        <p:txBody>
          <a:bodyPr lIns="0" tIns="0" rIns="0" bIns="0" rtlCol="0" anchor="t">
            <a:spAutoFit/>
          </a:bodyPr>
          <a:lstStyle/>
          <a:p>
            <a:pPr marL="496566" lvl="1" indent="-248283" algn="l">
              <a:lnSpc>
                <a:spcPts val="3219"/>
              </a:lnSpc>
              <a:buFont typeface="Arial"/>
              <a:buChar char="•"/>
            </a:pPr>
            <a:r>
              <a:rPr lang="en-US" sz="2299">
                <a:solidFill>
                  <a:srgbClr val="000000"/>
                </a:solidFill>
                <a:latin typeface="Canva Sans"/>
                <a:ea typeface="Canva Sans"/>
                <a:cs typeface="Canva Sans"/>
                <a:sym typeface="Canva Sans"/>
              </a:rPr>
              <a:t>Founded in 2010</a:t>
            </a:r>
          </a:p>
          <a:p>
            <a:pPr marL="496566" lvl="1" indent="-248283" algn="l">
              <a:lnSpc>
                <a:spcPts val="3219"/>
              </a:lnSpc>
              <a:buFont typeface="Arial"/>
              <a:buChar char="•"/>
            </a:pPr>
            <a:r>
              <a:rPr lang="en-US" sz="2299">
                <a:solidFill>
                  <a:srgbClr val="000000"/>
                </a:solidFill>
                <a:latin typeface="Canva Sans"/>
                <a:ea typeface="Canva Sans"/>
                <a:cs typeface="Canva Sans"/>
                <a:sym typeface="Canva Sans"/>
              </a:rPr>
              <a:t>Loan Products |</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small dollar </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consumer </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business </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agriculture</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artist line of credit </a:t>
            </a:r>
          </a:p>
          <a:p>
            <a:pPr marL="993131" lvl="2" indent="-331044" algn="l">
              <a:lnSpc>
                <a:spcPts val="3219"/>
              </a:lnSpc>
              <a:buFont typeface="Arial"/>
              <a:buChar char="⚬"/>
            </a:pPr>
            <a:r>
              <a:rPr lang="en-US" sz="2299">
                <a:solidFill>
                  <a:srgbClr val="000000"/>
                </a:solidFill>
                <a:latin typeface="Canva Sans"/>
                <a:ea typeface="Canva Sans"/>
                <a:cs typeface="Canva Sans"/>
                <a:sym typeface="Canva Sans"/>
              </a:rPr>
              <a:t>home loans</a:t>
            </a:r>
          </a:p>
          <a:p>
            <a:pPr marL="496566" lvl="1" indent="-248283" algn="l">
              <a:lnSpc>
                <a:spcPts val="3219"/>
              </a:lnSpc>
              <a:buFont typeface="Arial"/>
              <a:buChar char="•"/>
            </a:pPr>
            <a:r>
              <a:rPr lang="en-US" sz="2299">
                <a:solidFill>
                  <a:srgbClr val="000000"/>
                </a:solidFill>
                <a:latin typeface="Canva Sans"/>
                <a:ea typeface="Canva Sans"/>
                <a:cs typeface="Canva Sans"/>
                <a:sym typeface="Canva Sans"/>
              </a:rPr>
              <a:t>Developing the work force | Grown from 3 staff to 15 since founding</a:t>
            </a:r>
          </a:p>
          <a:p>
            <a:pPr marL="496566" lvl="1" indent="-248283" algn="l">
              <a:lnSpc>
                <a:spcPts val="3219"/>
              </a:lnSpc>
              <a:buFont typeface="Arial"/>
              <a:buChar char="•"/>
            </a:pPr>
            <a:r>
              <a:rPr lang="en-US" sz="2299">
                <a:solidFill>
                  <a:srgbClr val="000000"/>
                </a:solidFill>
                <a:latin typeface="Canva Sans"/>
                <a:ea typeface="Canva Sans"/>
                <a:cs typeface="Canva Sans"/>
                <a:sym typeface="Canva Sans"/>
              </a:rPr>
              <a:t>Capital Deployed | 23 million since founding</a:t>
            </a:r>
          </a:p>
        </p:txBody>
      </p:sp>
      <p:sp>
        <p:nvSpPr>
          <p:cNvPr id="10" name="Freeform 10"/>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2</a:t>
            </a:r>
          </a:p>
        </p:txBody>
      </p:sp>
      <p:sp>
        <p:nvSpPr>
          <p:cNvPr id="12" name="TextBox 12"/>
          <p:cNvSpPr txBox="1"/>
          <p:nvPr/>
        </p:nvSpPr>
        <p:spPr>
          <a:xfrm>
            <a:off x="-102356" y="43394"/>
            <a:ext cx="18492712" cy="863600"/>
          </a:xfrm>
          <a:prstGeom prst="rect">
            <a:avLst/>
          </a:prstGeom>
        </p:spPr>
        <p:txBody>
          <a:bodyPr lIns="0" tIns="0" rIns="0" bIns="0" rtlCol="0" anchor="t">
            <a:spAutoFit/>
          </a:bodyPr>
          <a:lstStyle/>
          <a:p>
            <a:pPr algn="ctr">
              <a:lnSpc>
                <a:spcPts val="7000"/>
              </a:lnSpc>
            </a:pPr>
            <a:r>
              <a:rPr lang="en-US" sz="5000" b="1">
                <a:solidFill>
                  <a:srgbClr val="000000"/>
                </a:solidFill>
                <a:latin typeface="Canva Sans Bold"/>
                <a:ea typeface="Canva Sans Bold"/>
                <a:cs typeface="Canva Sans Bold"/>
                <a:sym typeface="Canva Sans Bold"/>
              </a:rPr>
              <a:t>Overview | NACDC Financial Services, Inc.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24000">
            <a:off x="2122950" y="-6439767"/>
            <a:ext cx="14042101" cy="14206003"/>
          </a:xfrm>
          <a:custGeom>
            <a:avLst/>
            <a:gdLst/>
            <a:ahLst/>
            <a:cxnLst/>
            <a:rect l="l" t="t" r="r" b="b"/>
            <a:pathLst>
              <a:path w="14042101" h="14206003">
                <a:moveTo>
                  <a:pt x="0" y="1184471"/>
                </a:moveTo>
                <a:lnTo>
                  <a:pt x="1201125" y="0"/>
                </a:lnTo>
                <a:lnTo>
                  <a:pt x="14042100" y="13021532"/>
                </a:lnTo>
                <a:lnTo>
                  <a:pt x="12840975" y="14206003"/>
                </a:lnTo>
                <a:lnTo>
                  <a:pt x="0" y="1184471"/>
                </a:lnTo>
                <a:close/>
              </a:path>
            </a:pathLst>
          </a:custGeom>
          <a:blipFill>
            <a:blip r:embed="rId3">
              <a:alphaModFix amt="35000"/>
            </a:blip>
            <a:stretch>
              <a:fillRect l="-6222" t="-9369" r="-6726" b="-2275"/>
            </a:stretch>
          </a:blipFill>
        </p:spPr>
        <p:txBody>
          <a:bodyPr/>
          <a:lstStyle/>
          <a:p>
            <a:endParaRPr lang="en-US"/>
          </a:p>
        </p:txBody>
      </p:sp>
      <p:sp>
        <p:nvSpPr>
          <p:cNvPr id="3" name="Freeform 3"/>
          <p:cNvSpPr/>
          <p:nvPr/>
        </p:nvSpPr>
        <p:spPr>
          <a:xfrm>
            <a:off x="16912551" y="9595911"/>
            <a:ext cx="807143" cy="550903"/>
          </a:xfrm>
          <a:custGeom>
            <a:avLst/>
            <a:gdLst/>
            <a:ahLst/>
            <a:cxnLst/>
            <a:rect l="l" t="t" r="r" b="b"/>
            <a:pathLst>
              <a:path w="807143" h="550903">
                <a:moveTo>
                  <a:pt x="0" y="0"/>
                </a:moveTo>
                <a:lnTo>
                  <a:pt x="807143" y="0"/>
                </a:lnTo>
                <a:lnTo>
                  <a:pt x="807143" y="550903"/>
                </a:lnTo>
                <a:lnTo>
                  <a:pt x="0" y="550903"/>
                </a:lnTo>
                <a:lnTo>
                  <a:pt x="0" y="0"/>
                </a:lnTo>
                <a:close/>
              </a:path>
            </a:pathLst>
          </a:custGeom>
          <a:blipFill>
            <a:blip r:embed="rId4"/>
            <a:stretch>
              <a:fillRect/>
            </a:stretch>
          </a:blipFill>
        </p:spPr>
        <p:txBody>
          <a:bodyPr/>
          <a:lstStyle/>
          <a:p>
            <a:endParaRPr lang="en-US"/>
          </a:p>
        </p:txBody>
      </p:sp>
      <p:sp>
        <p:nvSpPr>
          <p:cNvPr id="4" name="Freeform 4"/>
          <p:cNvSpPr/>
          <p:nvPr/>
        </p:nvSpPr>
        <p:spPr>
          <a:xfrm>
            <a:off x="657516" y="4923138"/>
            <a:ext cx="8314430" cy="4959015"/>
          </a:xfrm>
          <a:custGeom>
            <a:avLst/>
            <a:gdLst/>
            <a:ahLst/>
            <a:cxnLst/>
            <a:rect l="l" t="t" r="r" b="b"/>
            <a:pathLst>
              <a:path w="8314430" h="4959015">
                <a:moveTo>
                  <a:pt x="0" y="0"/>
                </a:moveTo>
                <a:lnTo>
                  <a:pt x="8314429" y="0"/>
                </a:lnTo>
                <a:lnTo>
                  <a:pt x="8314429" y="4959015"/>
                </a:lnTo>
                <a:lnTo>
                  <a:pt x="0" y="4959015"/>
                </a:lnTo>
                <a:lnTo>
                  <a:pt x="0" y="0"/>
                </a:lnTo>
                <a:close/>
              </a:path>
            </a:pathLst>
          </a:custGeom>
          <a:blipFill>
            <a:blip r:embed="rId5"/>
            <a:stretch>
              <a:fillRect l="-1586" t="-3325" b="-997"/>
            </a:stretch>
          </a:blipFill>
        </p:spPr>
        <p:txBody>
          <a:bodyPr/>
          <a:lstStyle/>
          <a:p>
            <a:endParaRPr lang="en-US"/>
          </a:p>
        </p:txBody>
      </p:sp>
      <p:sp>
        <p:nvSpPr>
          <p:cNvPr id="5" name="Freeform 5"/>
          <p:cNvSpPr/>
          <p:nvPr/>
        </p:nvSpPr>
        <p:spPr>
          <a:xfrm>
            <a:off x="10391996" y="4923138"/>
            <a:ext cx="5450171" cy="5005517"/>
          </a:xfrm>
          <a:custGeom>
            <a:avLst/>
            <a:gdLst/>
            <a:ahLst/>
            <a:cxnLst/>
            <a:rect l="l" t="t" r="r" b="b"/>
            <a:pathLst>
              <a:path w="5450171" h="5005517">
                <a:moveTo>
                  <a:pt x="0" y="0"/>
                </a:moveTo>
                <a:lnTo>
                  <a:pt x="5450171" y="0"/>
                </a:lnTo>
                <a:lnTo>
                  <a:pt x="5450171" y="5005517"/>
                </a:lnTo>
                <a:lnTo>
                  <a:pt x="0" y="5005517"/>
                </a:lnTo>
                <a:lnTo>
                  <a:pt x="0" y="0"/>
                </a:lnTo>
                <a:close/>
              </a:path>
            </a:pathLst>
          </a:custGeom>
          <a:blipFill>
            <a:blip r:embed="rId6"/>
            <a:stretch>
              <a:fillRect b="-3711"/>
            </a:stretch>
          </a:blipFill>
        </p:spPr>
        <p:txBody>
          <a:bodyPr/>
          <a:lstStyle/>
          <a:p>
            <a:endParaRPr lang="en-US"/>
          </a:p>
        </p:txBody>
      </p:sp>
      <p:sp>
        <p:nvSpPr>
          <p:cNvPr id="6" name="TextBox 6"/>
          <p:cNvSpPr txBox="1"/>
          <p:nvPr/>
        </p:nvSpPr>
        <p:spPr>
          <a:xfrm>
            <a:off x="-102356" y="43394"/>
            <a:ext cx="18492712" cy="863600"/>
          </a:xfrm>
          <a:prstGeom prst="rect">
            <a:avLst/>
          </a:prstGeom>
        </p:spPr>
        <p:txBody>
          <a:bodyPr lIns="0" tIns="0" rIns="0" bIns="0" rtlCol="0" anchor="t">
            <a:spAutoFit/>
          </a:bodyPr>
          <a:lstStyle/>
          <a:p>
            <a:pPr algn="ctr">
              <a:lnSpc>
                <a:spcPts val="7000"/>
              </a:lnSpc>
            </a:pPr>
            <a:r>
              <a:rPr lang="en-US" sz="5000" b="1">
                <a:solidFill>
                  <a:srgbClr val="000000"/>
                </a:solidFill>
                <a:latin typeface="Canva Sans Bold"/>
                <a:ea typeface="Canva Sans Bold"/>
                <a:cs typeface="Canva Sans Bold"/>
                <a:sym typeface="Canva Sans Bold"/>
              </a:rPr>
              <a:t>Mountain | Plains Regional Native CDFI Overview</a:t>
            </a:r>
          </a:p>
        </p:txBody>
      </p:sp>
      <p:sp>
        <p:nvSpPr>
          <p:cNvPr id="7" name="TextBox 7"/>
          <p:cNvSpPr txBox="1"/>
          <p:nvPr/>
        </p:nvSpPr>
        <p:spPr>
          <a:xfrm>
            <a:off x="17713666" y="9547417"/>
            <a:ext cx="147340" cy="349249"/>
          </a:xfrm>
          <a:prstGeom prst="rect">
            <a:avLst/>
          </a:prstGeom>
        </p:spPr>
        <p:txBody>
          <a:bodyPr lIns="0" tIns="0" rIns="0" bIns="0" rtlCol="0" anchor="t">
            <a:spAutoFit/>
          </a:bodyPr>
          <a:lstStyle/>
          <a:p>
            <a:pPr marL="0" lvl="0" indent="0" algn="ctr">
              <a:lnSpc>
                <a:spcPts val="2800"/>
              </a:lnSpc>
              <a:spcBef>
                <a:spcPct val="0"/>
              </a:spcBef>
            </a:pPr>
            <a:r>
              <a:rPr lang="en-US" sz="2000">
                <a:solidFill>
                  <a:srgbClr val="000000"/>
                </a:solidFill>
                <a:latin typeface="Canva Sans"/>
                <a:ea typeface="Canva Sans"/>
                <a:cs typeface="Canva Sans"/>
                <a:sym typeface="Canva Sans"/>
              </a:rPr>
              <a:t>3</a:t>
            </a:r>
          </a:p>
        </p:txBody>
      </p:sp>
      <p:sp>
        <p:nvSpPr>
          <p:cNvPr id="8" name="TextBox 8"/>
          <p:cNvSpPr txBox="1"/>
          <p:nvPr/>
        </p:nvSpPr>
        <p:spPr>
          <a:xfrm>
            <a:off x="657516" y="1468591"/>
            <a:ext cx="7815290" cy="2956560"/>
          </a:xfrm>
          <a:prstGeom prst="rect">
            <a:avLst/>
          </a:prstGeom>
        </p:spPr>
        <p:txBody>
          <a:bodyPr lIns="0" tIns="0" rIns="0" bIns="0" rtlCol="0" anchor="t">
            <a:spAutoFit/>
          </a:bodyPr>
          <a:lstStyle/>
          <a:p>
            <a:pPr marL="453392" lvl="1" indent="-226696" algn="l">
              <a:lnSpc>
                <a:spcPts val="2940"/>
              </a:lnSpc>
              <a:buFont typeface="Arial"/>
              <a:buChar char="•"/>
            </a:pPr>
            <a:r>
              <a:rPr lang="en-US" sz="2100">
                <a:solidFill>
                  <a:srgbClr val="000000"/>
                </a:solidFill>
                <a:latin typeface="Canva Sans"/>
                <a:ea typeface="Canva Sans"/>
                <a:cs typeface="Canva Sans"/>
                <a:sym typeface="Canva Sans"/>
              </a:rPr>
              <a:t>Founded: February 2020</a:t>
            </a:r>
          </a:p>
          <a:p>
            <a:pPr marL="453392" lvl="1" indent="-226696" algn="l">
              <a:lnSpc>
                <a:spcPts val="2940"/>
              </a:lnSpc>
              <a:buFont typeface="Arial"/>
              <a:buChar char="•"/>
            </a:pPr>
            <a:r>
              <a:rPr lang="en-US" sz="2100">
                <a:solidFill>
                  <a:srgbClr val="000000"/>
                </a:solidFill>
                <a:latin typeface="Canva Sans"/>
                <a:ea typeface="Canva Sans"/>
                <a:cs typeface="Canva Sans"/>
                <a:sym typeface="Canva Sans"/>
              </a:rPr>
              <a:t>Members: 9 Native CDFIs + 1 CDC</a:t>
            </a:r>
          </a:p>
          <a:p>
            <a:pPr marL="453392" lvl="1" indent="-226696" algn="l">
              <a:lnSpc>
                <a:spcPts val="2940"/>
              </a:lnSpc>
              <a:buFont typeface="Arial"/>
              <a:buChar char="•"/>
            </a:pPr>
            <a:r>
              <a:rPr lang="en-US" sz="2100">
                <a:solidFill>
                  <a:srgbClr val="000000"/>
                </a:solidFill>
                <a:latin typeface="Canva Sans"/>
                <a:ea typeface="Canva Sans"/>
                <a:cs typeface="Canva Sans"/>
                <a:sym typeface="Canva Sans"/>
              </a:rPr>
              <a:t>Target Market: MT, WY, SD, ND</a:t>
            </a:r>
          </a:p>
          <a:p>
            <a:pPr marL="453392" lvl="1" indent="-226696" algn="l">
              <a:lnSpc>
                <a:spcPts val="2940"/>
              </a:lnSpc>
              <a:buFont typeface="Arial"/>
              <a:buChar char="•"/>
            </a:pPr>
            <a:r>
              <a:rPr lang="en-US" sz="2100">
                <a:solidFill>
                  <a:srgbClr val="000000"/>
                </a:solidFill>
                <a:latin typeface="Canva Sans"/>
                <a:ea typeface="Canva Sans"/>
                <a:cs typeface="Canva Sans"/>
                <a:sym typeface="Canva Sans"/>
              </a:rPr>
              <a:t>Leadership: 8/10 Executive Directors are Native Women</a:t>
            </a:r>
          </a:p>
          <a:p>
            <a:pPr marL="453392" lvl="1" indent="-226696" algn="l">
              <a:lnSpc>
                <a:spcPts val="2940"/>
              </a:lnSpc>
              <a:buFont typeface="Arial"/>
              <a:buChar char="•"/>
            </a:pPr>
            <a:r>
              <a:rPr lang="en-US" sz="2100">
                <a:solidFill>
                  <a:srgbClr val="000000"/>
                </a:solidFill>
                <a:latin typeface="Canva Sans"/>
                <a:ea typeface="Canva Sans"/>
                <a:cs typeface="Canva Sans"/>
                <a:sym typeface="Canva Sans"/>
              </a:rPr>
              <a:t>Capital | 23 unique investments from private philanthropy, impact investors, and government</a:t>
            </a:r>
          </a:p>
          <a:p>
            <a:pPr marL="453392" lvl="1" indent="-226696" algn="l">
              <a:lnSpc>
                <a:spcPts val="2940"/>
              </a:lnSpc>
              <a:spcBef>
                <a:spcPct val="0"/>
              </a:spcBef>
              <a:buFont typeface="Arial"/>
              <a:buChar char="•"/>
            </a:pPr>
            <a:r>
              <a:rPr lang="en-US" sz="2100">
                <a:solidFill>
                  <a:srgbClr val="000000"/>
                </a:solidFill>
                <a:latin typeface="Canva Sans"/>
                <a:ea typeface="Canva Sans"/>
                <a:cs typeface="Canva Sans"/>
                <a:sym typeface="Canva Sans"/>
              </a:rPr>
              <a:t>Largest Capital Source: 2022 EDA Build Back Better Regional Challenge Awardee</a:t>
            </a:r>
          </a:p>
        </p:txBody>
      </p:sp>
      <p:sp>
        <p:nvSpPr>
          <p:cNvPr id="9" name="TextBox 9"/>
          <p:cNvSpPr txBox="1"/>
          <p:nvPr/>
        </p:nvSpPr>
        <p:spPr>
          <a:xfrm>
            <a:off x="8971945" y="1732096"/>
            <a:ext cx="9316055" cy="1470660"/>
          </a:xfrm>
          <a:prstGeom prst="rect">
            <a:avLst/>
          </a:prstGeom>
        </p:spPr>
        <p:txBody>
          <a:bodyPr lIns="0" tIns="0" rIns="0" bIns="0" rtlCol="0" anchor="t">
            <a:spAutoFit/>
          </a:bodyPr>
          <a:lstStyle/>
          <a:p>
            <a:pPr marL="453392" lvl="1" indent="-226696" algn="l">
              <a:lnSpc>
                <a:spcPts val="2940"/>
              </a:lnSpc>
              <a:spcBef>
                <a:spcPct val="0"/>
              </a:spcBef>
              <a:buFont typeface="Arial"/>
              <a:buChar char="•"/>
            </a:pPr>
            <a:r>
              <a:rPr lang="en-US" sz="2100" u="none" strike="noStrike">
                <a:solidFill>
                  <a:srgbClr val="000000"/>
                </a:solidFill>
                <a:latin typeface="Canva Sans"/>
                <a:ea typeface="Canva Sans"/>
                <a:cs typeface="Canva Sans"/>
                <a:sym typeface="Canva Sans"/>
              </a:rPr>
              <a:t>Purpose | to fortify the Mountain | Plains Indigenous Finance Industry</a:t>
            </a:r>
          </a:p>
          <a:p>
            <a:pPr marL="453392" lvl="1" indent="-226696" algn="l">
              <a:lnSpc>
                <a:spcPts val="2940"/>
              </a:lnSpc>
              <a:spcBef>
                <a:spcPct val="0"/>
              </a:spcBef>
              <a:buFont typeface="Arial"/>
              <a:buChar char="•"/>
            </a:pPr>
            <a:r>
              <a:rPr lang="en-US" sz="2100" u="none" strike="noStrike">
                <a:solidFill>
                  <a:srgbClr val="000000"/>
                </a:solidFill>
                <a:latin typeface="Canva Sans"/>
                <a:ea typeface="Canva Sans"/>
                <a:cs typeface="Canva Sans"/>
                <a:sym typeface="Canva Sans"/>
              </a:rPr>
              <a:t>Why|  To re-establish traditional, vibrant trade routes</a:t>
            </a:r>
          </a:p>
          <a:p>
            <a:pPr marL="453392" lvl="1" indent="-226696" algn="l">
              <a:lnSpc>
                <a:spcPts val="2940"/>
              </a:lnSpc>
              <a:spcBef>
                <a:spcPct val="0"/>
              </a:spcBef>
              <a:buFont typeface="Arial"/>
              <a:buChar char="•"/>
            </a:pPr>
            <a:r>
              <a:rPr lang="en-US" sz="2100" u="none" strike="noStrike">
                <a:solidFill>
                  <a:srgbClr val="000000"/>
                </a:solidFill>
                <a:latin typeface="Canva Sans"/>
                <a:ea typeface="Canva Sans"/>
                <a:cs typeface="Canva Sans"/>
                <a:sym typeface="Canva Sans"/>
              </a:rPr>
              <a:t>Strategy| Amplify Strength | Unify Action | Sustain Generations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37"/>
            <a:ext cx="18288000" cy="10329637"/>
            <a:chOff x="0" y="0"/>
            <a:chExt cx="24384000" cy="13772849"/>
          </a:xfrm>
        </p:grpSpPr>
        <p:sp>
          <p:nvSpPr>
            <p:cNvPr id="3" name="Freeform 3"/>
            <p:cNvSpPr/>
            <p:nvPr/>
          </p:nvSpPr>
          <p:spPr>
            <a:xfrm>
              <a:off x="0" y="0"/>
              <a:ext cx="24384045" cy="13772797"/>
            </a:xfrm>
            <a:custGeom>
              <a:avLst/>
              <a:gdLst/>
              <a:ahLst/>
              <a:cxnLst/>
              <a:rect l="l" t="t" r="r" b="b"/>
              <a:pathLst>
                <a:path w="24384045" h="13772797">
                  <a:moveTo>
                    <a:pt x="0" y="0"/>
                  </a:moveTo>
                  <a:lnTo>
                    <a:pt x="24384045" y="0"/>
                  </a:lnTo>
                  <a:lnTo>
                    <a:pt x="24384045" y="13772797"/>
                  </a:lnTo>
                  <a:lnTo>
                    <a:pt x="0" y="13772797"/>
                  </a:lnTo>
                  <a:close/>
                </a:path>
              </a:pathLst>
            </a:custGeom>
            <a:solidFill>
              <a:srgbClr val="8FA393"/>
            </a:solidFill>
          </p:spPr>
          <p:txBody>
            <a:bodyPr/>
            <a:lstStyle/>
            <a:p>
              <a:endParaRPr lang="en-US"/>
            </a:p>
          </p:txBody>
        </p:sp>
        <p:sp>
          <p:nvSpPr>
            <p:cNvPr id="4" name="TextBox 4"/>
            <p:cNvSpPr txBox="1"/>
            <p:nvPr/>
          </p:nvSpPr>
          <p:spPr>
            <a:xfrm>
              <a:off x="0" y="0"/>
              <a:ext cx="24384000" cy="13772849"/>
            </a:xfrm>
            <a:prstGeom prst="rect">
              <a:avLst/>
            </a:prstGeom>
          </p:spPr>
          <p:txBody>
            <a:bodyPr lIns="50800" tIns="50800" rIns="50800" bIns="50800" rtlCol="0" anchor="ctr"/>
            <a:lstStyle/>
            <a:p>
              <a:pPr algn="ctr">
                <a:lnSpc>
                  <a:spcPts val="6480"/>
                </a:lnSpc>
              </a:pPr>
              <a:endParaRPr/>
            </a:p>
          </p:txBody>
        </p:sp>
      </p:grpSp>
      <p:sp>
        <p:nvSpPr>
          <p:cNvPr id="5" name="Freeform 5"/>
          <p:cNvSpPr/>
          <p:nvPr/>
        </p:nvSpPr>
        <p:spPr>
          <a:xfrm>
            <a:off x="481012" y="4215077"/>
            <a:ext cx="6695193" cy="4628052"/>
          </a:xfrm>
          <a:custGeom>
            <a:avLst/>
            <a:gdLst/>
            <a:ahLst/>
            <a:cxnLst/>
            <a:rect l="l" t="t" r="r" b="b"/>
            <a:pathLst>
              <a:path w="6695193" h="4628052">
                <a:moveTo>
                  <a:pt x="0" y="0"/>
                </a:moveTo>
                <a:lnTo>
                  <a:pt x="6695192" y="0"/>
                </a:lnTo>
                <a:lnTo>
                  <a:pt x="6695192" y="4628052"/>
                </a:lnTo>
                <a:lnTo>
                  <a:pt x="0" y="4628052"/>
                </a:lnTo>
                <a:lnTo>
                  <a:pt x="0" y="0"/>
                </a:lnTo>
                <a:close/>
              </a:path>
            </a:pathLst>
          </a:custGeom>
          <a:blipFill>
            <a:blip r:embed="rId3"/>
            <a:stretch>
              <a:fillRect/>
            </a:stretch>
          </a:blipFill>
          <a:ln w="47625" cap="sq">
            <a:solidFill>
              <a:srgbClr val="000000"/>
            </a:solidFill>
            <a:prstDash val="solid"/>
            <a:miter/>
          </a:ln>
        </p:spPr>
        <p:txBody>
          <a:bodyPr/>
          <a:lstStyle/>
          <a:p>
            <a:endParaRPr lang="en-US"/>
          </a:p>
        </p:txBody>
      </p:sp>
      <p:sp>
        <p:nvSpPr>
          <p:cNvPr id="6" name="Freeform 6"/>
          <p:cNvSpPr/>
          <p:nvPr/>
        </p:nvSpPr>
        <p:spPr>
          <a:xfrm>
            <a:off x="2985016" y="5218438"/>
            <a:ext cx="4740441" cy="3795743"/>
          </a:xfrm>
          <a:custGeom>
            <a:avLst/>
            <a:gdLst/>
            <a:ahLst/>
            <a:cxnLst/>
            <a:rect l="l" t="t" r="r" b="b"/>
            <a:pathLst>
              <a:path w="4740441" h="3795743">
                <a:moveTo>
                  <a:pt x="0" y="0"/>
                </a:moveTo>
                <a:lnTo>
                  <a:pt x="4740441" y="0"/>
                </a:lnTo>
                <a:lnTo>
                  <a:pt x="4740441" y="3795743"/>
                </a:lnTo>
                <a:lnTo>
                  <a:pt x="0" y="3795743"/>
                </a:lnTo>
                <a:lnTo>
                  <a:pt x="0" y="0"/>
                </a:lnTo>
                <a:close/>
              </a:path>
            </a:pathLst>
          </a:custGeom>
          <a:blipFill>
            <a:blip r:embed="rId4"/>
            <a:stretch>
              <a:fillRect b="-32175"/>
            </a:stretch>
          </a:blipFill>
          <a:ln w="47625" cap="sq">
            <a:solidFill>
              <a:srgbClr val="000000"/>
            </a:solidFill>
            <a:prstDash val="solid"/>
            <a:miter/>
          </a:ln>
        </p:spPr>
        <p:txBody>
          <a:bodyPr/>
          <a:lstStyle/>
          <a:p>
            <a:endParaRPr lang="en-US"/>
          </a:p>
        </p:txBody>
      </p:sp>
      <p:sp>
        <p:nvSpPr>
          <p:cNvPr id="7" name="Freeform 7"/>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5"/>
            <a:stretch>
              <a:fillRect/>
            </a:stretch>
          </a:blipFill>
        </p:spPr>
        <p:txBody>
          <a:bodyPr/>
          <a:lstStyle/>
          <a:p>
            <a:endParaRPr lang="en-US"/>
          </a:p>
        </p:txBody>
      </p:sp>
      <p:sp>
        <p:nvSpPr>
          <p:cNvPr id="8" name="Freeform 8"/>
          <p:cNvSpPr/>
          <p:nvPr/>
        </p:nvSpPr>
        <p:spPr>
          <a:xfrm>
            <a:off x="8597734" y="3422786"/>
            <a:ext cx="8743570" cy="3694366"/>
          </a:xfrm>
          <a:custGeom>
            <a:avLst/>
            <a:gdLst/>
            <a:ahLst/>
            <a:cxnLst/>
            <a:rect l="l" t="t" r="r" b="b"/>
            <a:pathLst>
              <a:path w="8743570" h="3694366">
                <a:moveTo>
                  <a:pt x="0" y="0"/>
                </a:moveTo>
                <a:lnTo>
                  <a:pt x="8743570" y="0"/>
                </a:lnTo>
                <a:lnTo>
                  <a:pt x="8743570" y="3694366"/>
                </a:lnTo>
                <a:lnTo>
                  <a:pt x="0" y="3694366"/>
                </a:lnTo>
                <a:lnTo>
                  <a:pt x="0" y="0"/>
                </a:lnTo>
                <a:close/>
              </a:path>
            </a:pathLst>
          </a:custGeom>
          <a:blipFill>
            <a:blip r:embed="rId6"/>
            <a:stretch>
              <a:fillRect t="-57683"/>
            </a:stretch>
          </a:blipFill>
        </p:spPr>
        <p:txBody>
          <a:bodyPr/>
          <a:lstStyle/>
          <a:p>
            <a:endParaRPr lang="en-US"/>
          </a:p>
        </p:txBody>
      </p:sp>
      <p:sp>
        <p:nvSpPr>
          <p:cNvPr id="9" name="Freeform 9"/>
          <p:cNvSpPr/>
          <p:nvPr/>
        </p:nvSpPr>
        <p:spPr>
          <a:xfrm>
            <a:off x="9605875" y="6444507"/>
            <a:ext cx="6401352" cy="3584757"/>
          </a:xfrm>
          <a:custGeom>
            <a:avLst/>
            <a:gdLst/>
            <a:ahLst/>
            <a:cxnLst/>
            <a:rect l="l" t="t" r="r" b="b"/>
            <a:pathLst>
              <a:path w="6401352" h="3584757">
                <a:moveTo>
                  <a:pt x="0" y="0"/>
                </a:moveTo>
                <a:lnTo>
                  <a:pt x="6401352" y="0"/>
                </a:lnTo>
                <a:lnTo>
                  <a:pt x="6401352" y="3584758"/>
                </a:lnTo>
                <a:lnTo>
                  <a:pt x="0" y="3584758"/>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0" y="9079355"/>
            <a:ext cx="8203171" cy="1133742"/>
            <a:chOff x="0" y="0"/>
            <a:chExt cx="2160506" cy="298599"/>
          </a:xfrm>
        </p:grpSpPr>
        <p:sp>
          <p:nvSpPr>
            <p:cNvPr id="11" name="Freeform 11"/>
            <p:cNvSpPr/>
            <p:nvPr/>
          </p:nvSpPr>
          <p:spPr>
            <a:xfrm>
              <a:off x="0" y="0"/>
              <a:ext cx="2160506" cy="298599"/>
            </a:xfrm>
            <a:custGeom>
              <a:avLst/>
              <a:gdLst/>
              <a:ahLst/>
              <a:cxnLst/>
              <a:rect l="l" t="t" r="r" b="b"/>
              <a:pathLst>
                <a:path w="2160506" h="298599">
                  <a:moveTo>
                    <a:pt x="48132" y="0"/>
                  </a:moveTo>
                  <a:lnTo>
                    <a:pt x="2112374" y="0"/>
                  </a:lnTo>
                  <a:cubicBezTo>
                    <a:pt x="2125139" y="0"/>
                    <a:pt x="2137382" y="5071"/>
                    <a:pt x="2146408" y="14098"/>
                  </a:cubicBezTo>
                  <a:cubicBezTo>
                    <a:pt x="2155435" y="23124"/>
                    <a:pt x="2160506" y="35367"/>
                    <a:pt x="2160506" y="48132"/>
                  </a:cubicBezTo>
                  <a:lnTo>
                    <a:pt x="2160506" y="250466"/>
                  </a:lnTo>
                  <a:cubicBezTo>
                    <a:pt x="2160506" y="263232"/>
                    <a:pt x="2155435" y="275475"/>
                    <a:pt x="2146408" y="284501"/>
                  </a:cubicBezTo>
                  <a:cubicBezTo>
                    <a:pt x="2137382" y="293528"/>
                    <a:pt x="2125139" y="298599"/>
                    <a:pt x="2112374" y="298599"/>
                  </a:cubicBezTo>
                  <a:lnTo>
                    <a:pt x="48132" y="298599"/>
                  </a:lnTo>
                  <a:cubicBezTo>
                    <a:pt x="35367" y="298599"/>
                    <a:pt x="23124" y="293528"/>
                    <a:pt x="14098" y="284501"/>
                  </a:cubicBezTo>
                  <a:cubicBezTo>
                    <a:pt x="5071" y="275475"/>
                    <a:pt x="0" y="263232"/>
                    <a:pt x="0" y="250466"/>
                  </a:cubicBezTo>
                  <a:lnTo>
                    <a:pt x="0" y="48132"/>
                  </a:lnTo>
                  <a:cubicBezTo>
                    <a:pt x="0" y="35367"/>
                    <a:pt x="5071" y="23124"/>
                    <a:pt x="14098" y="14098"/>
                  </a:cubicBezTo>
                  <a:cubicBezTo>
                    <a:pt x="23124" y="5071"/>
                    <a:pt x="35367" y="0"/>
                    <a:pt x="48132" y="0"/>
                  </a:cubicBezTo>
                  <a:close/>
                </a:path>
              </a:pathLst>
            </a:custGeom>
            <a:solidFill>
              <a:srgbClr val="FFFFFF">
                <a:alpha val="46667"/>
              </a:srgbClr>
            </a:solidFill>
          </p:spPr>
          <p:txBody>
            <a:bodyPr/>
            <a:lstStyle/>
            <a:p>
              <a:endParaRPr lang="en-US"/>
            </a:p>
          </p:txBody>
        </p:sp>
        <p:sp>
          <p:nvSpPr>
            <p:cNvPr id="12" name="TextBox 12"/>
            <p:cNvSpPr txBox="1"/>
            <p:nvPr/>
          </p:nvSpPr>
          <p:spPr>
            <a:xfrm>
              <a:off x="0" y="-38100"/>
              <a:ext cx="2160506" cy="336699"/>
            </a:xfrm>
            <a:prstGeom prst="rect">
              <a:avLst/>
            </a:prstGeom>
          </p:spPr>
          <p:txBody>
            <a:bodyPr lIns="50800" tIns="50800" rIns="50800" bIns="50800" rtlCol="0" anchor="ctr"/>
            <a:lstStyle/>
            <a:p>
              <a:pPr algn="ctr">
                <a:lnSpc>
                  <a:spcPts val="2799"/>
                </a:lnSpc>
              </a:pPr>
              <a:endParaRPr/>
            </a:p>
          </p:txBody>
        </p:sp>
      </p:grpSp>
      <p:sp>
        <p:nvSpPr>
          <p:cNvPr id="13" name="TextBox 13"/>
          <p:cNvSpPr txBox="1"/>
          <p:nvPr/>
        </p:nvSpPr>
        <p:spPr>
          <a:xfrm>
            <a:off x="0" y="29696"/>
            <a:ext cx="9850404" cy="863600"/>
          </a:xfrm>
          <a:prstGeom prst="rect">
            <a:avLst/>
          </a:prstGeom>
        </p:spPr>
        <p:txBody>
          <a:bodyPr lIns="0" tIns="0" rIns="0" bIns="0" rtlCol="0" anchor="t">
            <a:spAutoFit/>
          </a:bodyPr>
          <a:lstStyle/>
          <a:p>
            <a:pPr marL="0" lvl="0" indent="0" algn="ctr">
              <a:lnSpc>
                <a:spcPts val="7000"/>
              </a:lnSpc>
              <a:spcBef>
                <a:spcPct val="0"/>
              </a:spcBef>
            </a:pPr>
            <a:r>
              <a:rPr lang="en-US" sz="5000" b="1" u="none" strike="noStrike">
                <a:solidFill>
                  <a:srgbClr val="000000"/>
                </a:solidFill>
                <a:latin typeface="Canva Sans Bold"/>
                <a:ea typeface="Canva Sans Bold"/>
                <a:cs typeface="Canva Sans Bold"/>
                <a:sym typeface="Canva Sans Bold"/>
              </a:rPr>
              <a:t>Myth of Risk in Native Markets</a:t>
            </a:r>
          </a:p>
        </p:txBody>
      </p:sp>
      <p:sp>
        <p:nvSpPr>
          <p:cNvPr id="14" name="TextBox 14"/>
          <p:cNvSpPr txBox="1"/>
          <p:nvPr/>
        </p:nvSpPr>
        <p:spPr>
          <a:xfrm>
            <a:off x="3440204" y="1266773"/>
            <a:ext cx="1143893" cy="613410"/>
          </a:xfrm>
          <a:prstGeom prst="rect">
            <a:avLst/>
          </a:prstGeom>
        </p:spPr>
        <p:txBody>
          <a:bodyPr lIns="0" tIns="0" rIns="0" bIns="0" rtlCol="0" anchor="t">
            <a:spAutoFit/>
          </a:bodyPr>
          <a:lstStyle/>
          <a:p>
            <a:pPr algn="ctr">
              <a:lnSpc>
                <a:spcPts val="5040"/>
              </a:lnSpc>
            </a:pPr>
            <a:r>
              <a:rPr lang="en-US" sz="3600">
                <a:solidFill>
                  <a:srgbClr val="000000"/>
                </a:solidFill>
                <a:latin typeface="Canva Sans"/>
                <a:ea typeface="Canva Sans"/>
                <a:cs typeface="Canva Sans"/>
                <a:sym typeface="Canva Sans"/>
              </a:rPr>
              <a:t>Myth</a:t>
            </a:r>
          </a:p>
        </p:txBody>
      </p:sp>
      <p:sp>
        <p:nvSpPr>
          <p:cNvPr id="15" name="TextBox 15"/>
          <p:cNvSpPr txBox="1"/>
          <p:nvPr/>
        </p:nvSpPr>
        <p:spPr>
          <a:xfrm>
            <a:off x="272692" y="1861133"/>
            <a:ext cx="8104716" cy="1934844"/>
          </a:xfrm>
          <a:prstGeom prst="rect">
            <a:avLst/>
          </a:prstGeom>
        </p:spPr>
        <p:txBody>
          <a:bodyPr lIns="0" tIns="0" rIns="0" bIns="0" rtlCol="0" anchor="t">
            <a:spAutoFit/>
          </a:bodyPr>
          <a:lstStyle/>
          <a:p>
            <a:pPr algn="ctr">
              <a:lnSpc>
                <a:spcPts val="3080"/>
              </a:lnSpc>
            </a:pPr>
            <a:r>
              <a:rPr lang="en-US" sz="2200">
                <a:solidFill>
                  <a:srgbClr val="000000"/>
                </a:solidFill>
                <a:latin typeface="Canva Sans"/>
                <a:ea typeface="Canva Sans"/>
                <a:cs typeface="Canva Sans"/>
                <a:sym typeface="Canva Sans"/>
              </a:rPr>
              <a:t>Story telling from a deficit lense highlights and perpetuates the myth of disparity and struggling, inadvertently diminishing perception of investment opportunity.</a:t>
            </a:r>
          </a:p>
          <a:p>
            <a:pPr algn="ctr">
              <a:lnSpc>
                <a:spcPts val="3080"/>
              </a:lnSpc>
            </a:pPr>
            <a:r>
              <a:rPr lang="en-US" sz="2200">
                <a:solidFill>
                  <a:srgbClr val="000000"/>
                </a:solidFill>
                <a:latin typeface="Canva Sans"/>
                <a:ea typeface="Canva Sans"/>
                <a:cs typeface="Canva Sans"/>
                <a:sym typeface="Canva Sans"/>
              </a:rPr>
              <a:t>Lack of knowledge around Indian trust lands justify ongoing red-lining and also fuel these myths.</a:t>
            </a:r>
          </a:p>
        </p:txBody>
      </p:sp>
      <p:sp>
        <p:nvSpPr>
          <p:cNvPr id="16" name="TextBox 16"/>
          <p:cNvSpPr txBox="1"/>
          <p:nvPr/>
        </p:nvSpPr>
        <p:spPr>
          <a:xfrm>
            <a:off x="49227" y="9245542"/>
            <a:ext cx="8104716" cy="763269"/>
          </a:xfrm>
          <a:prstGeom prst="rect">
            <a:avLst/>
          </a:prstGeom>
        </p:spPr>
        <p:txBody>
          <a:bodyPr lIns="0" tIns="0" rIns="0" bIns="0" rtlCol="0" anchor="t">
            <a:spAutoFit/>
          </a:bodyPr>
          <a:lstStyle/>
          <a:p>
            <a:pPr algn="ctr">
              <a:lnSpc>
                <a:spcPts val="3080"/>
              </a:lnSpc>
            </a:pPr>
            <a:r>
              <a:rPr lang="en-US" sz="2200">
                <a:solidFill>
                  <a:srgbClr val="6D152B"/>
                </a:solidFill>
                <a:latin typeface="Canva Sans"/>
                <a:ea typeface="Canva Sans"/>
                <a:cs typeface="Canva Sans"/>
                <a:sym typeface="Canva Sans"/>
              </a:rPr>
              <a:t>Red Lining - refusing financial services because  potential clients live in an area deemed to be a poor financial risk.</a:t>
            </a:r>
          </a:p>
        </p:txBody>
      </p:sp>
      <p:sp>
        <p:nvSpPr>
          <p:cNvPr id="17" name="TextBox 17"/>
          <p:cNvSpPr txBox="1"/>
          <p:nvPr/>
        </p:nvSpPr>
        <p:spPr>
          <a:xfrm>
            <a:off x="9224069" y="1842083"/>
            <a:ext cx="7490900" cy="1544319"/>
          </a:xfrm>
          <a:prstGeom prst="rect">
            <a:avLst/>
          </a:prstGeom>
        </p:spPr>
        <p:txBody>
          <a:bodyPr lIns="0" tIns="0" rIns="0" bIns="0" rtlCol="0" anchor="t">
            <a:spAutoFit/>
          </a:bodyPr>
          <a:lstStyle/>
          <a:p>
            <a:pPr algn="ctr">
              <a:lnSpc>
                <a:spcPts val="3080"/>
              </a:lnSpc>
            </a:pPr>
            <a:r>
              <a:rPr lang="en-US" sz="2200">
                <a:solidFill>
                  <a:srgbClr val="000000"/>
                </a:solidFill>
                <a:latin typeface="Canva Sans"/>
                <a:ea typeface="Canva Sans"/>
                <a:cs typeface="Canva Sans"/>
                <a:sym typeface="Canva Sans"/>
              </a:rPr>
              <a:t>Native CDFIs have low default rates, have pipeline of good deals in need of investment and are actively growing local economies.  Native CDFI’s are the experts of their markets.</a:t>
            </a:r>
          </a:p>
        </p:txBody>
      </p:sp>
      <p:sp>
        <p:nvSpPr>
          <p:cNvPr id="18" name="TextBox 18"/>
          <p:cNvSpPr txBox="1"/>
          <p:nvPr/>
        </p:nvSpPr>
        <p:spPr>
          <a:xfrm>
            <a:off x="8377408" y="1266773"/>
            <a:ext cx="488752" cy="613410"/>
          </a:xfrm>
          <a:prstGeom prst="rect">
            <a:avLst/>
          </a:prstGeom>
        </p:spPr>
        <p:txBody>
          <a:bodyPr lIns="0" tIns="0" rIns="0" bIns="0" rtlCol="0" anchor="t">
            <a:spAutoFit/>
          </a:bodyPr>
          <a:lstStyle/>
          <a:p>
            <a:pPr algn="ctr">
              <a:lnSpc>
                <a:spcPts val="5040"/>
              </a:lnSpc>
            </a:pPr>
            <a:r>
              <a:rPr lang="en-US" sz="3600">
                <a:solidFill>
                  <a:srgbClr val="000000"/>
                </a:solidFill>
                <a:latin typeface="Canva Sans"/>
                <a:ea typeface="Canva Sans"/>
                <a:cs typeface="Canva Sans"/>
                <a:sym typeface="Canva Sans"/>
              </a:rPr>
              <a:t>vs</a:t>
            </a:r>
          </a:p>
        </p:txBody>
      </p:sp>
      <p:sp>
        <p:nvSpPr>
          <p:cNvPr id="19" name="TextBox 19"/>
          <p:cNvSpPr txBox="1"/>
          <p:nvPr/>
        </p:nvSpPr>
        <p:spPr>
          <a:xfrm>
            <a:off x="12035277" y="1266773"/>
            <a:ext cx="1522809" cy="613410"/>
          </a:xfrm>
          <a:prstGeom prst="rect">
            <a:avLst/>
          </a:prstGeom>
        </p:spPr>
        <p:txBody>
          <a:bodyPr lIns="0" tIns="0" rIns="0" bIns="0" rtlCol="0" anchor="t">
            <a:spAutoFit/>
          </a:bodyPr>
          <a:lstStyle/>
          <a:p>
            <a:pPr algn="ctr">
              <a:lnSpc>
                <a:spcPts val="5040"/>
              </a:lnSpc>
            </a:pPr>
            <a:r>
              <a:rPr lang="en-US" sz="3600">
                <a:solidFill>
                  <a:srgbClr val="000000"/>
                </a:solidFill>
                <a:latin typeface="Canva Sans"/>
                <a:ea typeface="Canva Sans"/>
                <a:cs typeface="Canva Sans"/>
                <a:sym typeface="Canva Sans"/>
              </a:rPr>
              <a:t>Reality</a:t>
            </a:r>
          </a:p>
        </p:txBody>
      </p:sp>
      <p:sp>
        <p:nvSpPr>
          <p:cNvPr id="20" name="TextBox 20"/>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465871" y="2159181"/>
            <a:ext cx="7116180" cy="6836034"/>
          </a:xfrm>
          <a:prstGeom prst="rect">
            <a:avLst/>
          </a:prstGeom>
        </p:spPr>
      </p:pic>
      <p:pic>
        <p:nvPicPr>
          <p:cNvPr id="3" name="Picture 3"/>
          <p:cNvPicPr>
            <a:picLocks noChangeAspect="1"/>
          </p:cNvPicPr>
          <p:nvPr/>
        </p:nvPicPr>
        <p:blipFill>
          <a:blip r:embed="rId4"/>
          <a:stretch>
            <a:fillRect/>
          </a:stretch>
        </p:blipFill>
        <p:spPr>
          <a:xfrm>
            <a:off x="10234429" y="1334168"/>
            <a:ext cx="8498311" cy="8026773"/>
          </a:xfrm>
          <a:prstGeom prst="rect">
            <a:avLst/>
          </a:prstGeom>
        </p:spPr>
      </p:pic>
      <p:sp>
        <p:nvSpPr>
          <p:cNvPr id="4" name="AutoShape 4"/>
          <p:cNvSpPr/>
          <p:nvPr/>
        </p:nvSpPr>
        <p:spPr>
          <a:xfrm>
            <a:off x="6356362" y="2622770"/>
            <a:ext cx="28575" cy="6594082"/>
          </a:xfrm>
          <a:prstGeom prst="line">
            <a:avLst/>
          </a:prstGeom>
          <a:ln w="19050" cap="rnd">
            <a:solidFill>
              <a:srgbClr val="696156"/>
            </a:solidFill>
            <a:prstDash val="solid"/>
            <a:headEnd type="none" w="sm" len="sm"/>
            <a:tailEnd type="none" w="sm" len="sm"/>
          </a:ln>
        </p:spPr>
        <p:txBody>
          <a:bodyPr/>
          <a:lstStyle/>
          <a:p>
            <a:endParaRPr lang="en-US"/>
          </a:p>
        </p:txBody>
      </p:sp>
      <p:sp>
        <p:nvSpPr>
          <p:cNvPr id="5" name="AutoShape 5"/>
          <p:cNvSpPr/>
          <p:nvPr/>
        </p:nvSpPr>
        <p:spPr>
          <a:xfrm>
            <a:off x="10505281" y="2455067"/>
            <a:ext cx="28575" cy="6594082"/>
          </a:xfrm>
          <a:prstGeom prst="line">
            <a:avLst/>
          </a:prstGeom>
          <a:ln w="19050" cap="rnd">
            <a:solidFill>
              <a:srgbClr val="696156"/>
            </a:solidFill>
            <a:prstDash val="solid"/>
            <a:headEnd type="none" w="sm" len="sm"/>
            <a:tailEnd type="none" w="sm" len="sm"/>
          </a:ln>
        </p:spPr>
        <p:txBody>
          <a:bodyPr/>
          <a:lstStyle/>
          <a:p>
            <a:endParaRPr lang="en-US"/>
          </a:p>
        </p:txBody>
      </p:sp>
      <p:grpSp>
        <p:nvGrpSpPr>
          <p:cNvPr id="6" name="Group 6"/>
          <p:cNvGrpSpPr/>
          <p:nvPr/>
        </p:nvGrpSpPr>
        <p:grpSpPr>
          <a:xfrm>
            <a:off x="182642" y="1292155"/>
            <a:ext cx="17922716" cy="750206"/>
            <a:chOff x="0" y="0"/>
            <a:chExt cx="23896954" cy="1000274"/>
          </a:xfrm>
        </p:grpSpPr>
        <p:sp>
          <p:nvSpPr>
            <p:cNvPr id="7" name="Freeform 7"/>
            <p:cNvSpPr/>
            <p:nvPr/>
          </p:nvSpPr>
          <p:spPr>
            <a:xfrm>
              <a:off x="0" y="0"/>
              <a:ext cx="23897010" cy="1000252"/>
            </a:xfrm>
            <a:custGeom>
              <a:avLst/>
              <a:gdLst/>
              <a:ahLst/>
              <a:cxnLst/>
              <a:rect l="l" t="t" r="r" b="b"/>
              <a:pathLst>
                <a:path w="23897010" h="1000252">
                  <a:moveTo>
                    <a:pt x="0" y="0"/>
                  </a:moveTo>
                  <a:lnTo>
                    <a:pt x="23897010" y="0"/>
                  </a:lnTo>
                  <a:lnTo>
                    <a:pt x="23897010" y="1000252"/>
                  </a:lnTo>
                  <a:lnTo>
                    <a:pt x="0" y="1000252"/>
                  </a:lnTo>
                  <a:close/>
                </a:path>
              </a:pathLst>
            </a:custGeom>
            <a:solidFill>
              <a:srgbClr val="C2A788"/>
            </a:solidFill>
          </p:spPr>
          <p:txBody>
            <a:bodyPr/>
            <a:lstStyle/>
            <a:p>
              <a:endParaRPr lang="en-US"/>
            </a:p>
          </p:txBody>
        </p:sp>
        <p:sp>
          <p:nvSpPr>
            <p:cNvPr id="8" name="TextBox 8"/>
            <p:cNvSpPr txBox="1"/>
            <p:nvPr/>
          </p:nvSpPr>
          <p:spPr>
            <a:xfrm>
              <a:off x="0" y="0"/>
              <a:ext cx="23896954" cy="1000274"/>
            </a:xfrm>
            <a:prstGeom prst="rect">
              <a:avLst/>
            </a:prstGeom>
          </p:spPr>
          <p:txBody>
            <a:bodyPr lIns="50800" tIns="50800" rIns="50800" bIns="50800" rtlCol="0" anchor="t"/>
            <a:lstStyle/>
            <a:p>
              <a:pPr algn="l">
                <a:lnSpc>
                  <a:spcPts val="3600"/>
                </a:lnSpc>
              </a:pPr>
              <a:r>
                <a:rPr lang="en-US" sz="3000" b="1" spc="232">
                  <a:solidFill>
                    <a:srgbClr val="FEFFFF"/>
                  </a:solidFill>
                  <a:latin typeface="Canva Sans Bold"/>
                  <a:ea typeface="Canva Sans Bold"/>
                  <a:cs typeface="Canva Sans Bold"/>
                  <a:sym typeface="Canva Sans Bold"/>
                </a:rPr>
                <a:t>By design, mainstream economic systems oppress &amp; exclude Native communities.</a:t>
              </a:r>
            </a:p>
          </p:txBody>
        </p:sp>
      </p:grpSp>
      <p:sp>
        <p:nvSpPr>
          <p:cNvPr id="9" name="Freeform 9"/>
          <p:cNvSpPr/>
          <p:nvPr/>
        </p:nvSpPr>
        <p:spPr>
          <a:xfrm>
            <a:off x="6804927" y="5143500"/>
            <a:ext cx="1196356" cy="2200196"/>
          </a:xfrm>
          <a:custGeom>
            <a:avLst/>
            <a:gdLst/>
            <a:ahLst/>
            <a:cxnLst/>
            <a:rect l="l" t="t" r="r" b="b"/>
            <a:pathLst>
              <a:path w="1196356" h="2200196">
                <a:moveTo>
                  <a:pt x="0" y="0"/>
                </a:moveTo>
                <a:lnTo>
                  <a:pt x="1196356" y="0"/>
                </a:lnTo>
                <a:lnTo>
                  <a:pt x="1196356" y="2200196"/>
                </a:lnTo>
                <a:lnTo>
                  <a:pt x="0" y="2200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9424007" y="7063114"/>
            <a:ext cx="239178" cy="439867"/>
          </a:xfrm>
          <a:custGeom>
            <a:avLst/>
            <a:gdLst/>
            <a:ahLst/>
            <a:cxnLst/>
            <a:rect l="l" t="t" r="r" b="b"/>
            <a:pathLst>
              <a:path w="239178" h="439867">
                <a:moveTo>
                  <a:pt x="0" y="0"/>
                </a:moveTo>
                <a:lnTo>
                  <a:pt x="239177" y="0"/>
                </a:lnTo>
                <a:lnTo>
                  <a:pt x="239177" y="439867"/>
                </a:lnTo>
                <a:lnTo>
                  <a:pt x="0" y="4398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1" name="Group 11"/>
          <p:cNvGrpSpPr/>
          <p:nvPr/>
        </p:nvGrpSpPr>
        <p:grpSpPr>
          <a:xfrm>
            <a:off x="11365042" y="8565255"/>
            <a:ext cx="1935997" cy="222588"/>
            <a:chOff x="0" y="0"/>
            <a:chExt cx="509892" cy="58624"/>
          </a:xfrm>
        </p:grpSpPr>
        <p:sp>
          <p:nvSpPr>
            <p:cNvPr id="12" name="Freeform 12"/>
            <p:cNvSpPr/>
            <p:nvPr/>
          </p:nvSpPr>
          <p:spPr>
            <a:xfrm>
              <a:off x="0" y="0"/>
              <a:ext cx="509892" cy="58624"/>
            </a:xfrm>
            <a:custGeom>
              <a:avLst/>
              <a:gdLst/>
              <a:ahLst/>
              <a:cxnLst/>
              <a:rect l="l" t="t" r="r" b="b"/>
              <a:pathLst>
                <a:path w="509892" h="58624">
                  <a:moveTo>
                    <a:pt x="0" y="0"/>
                  </a:moveTo>
                  <a:lnTo>
                    <a:pt x="509892" y="0"/>
                  </a:lnTo>
                  <a:lnTo>
                    <a:pt x="509892" y="58624"/>
                  </a:lnTo>
                  <a:lnTo>
                    <a:pt x="0" y="58624"/>
                  </a:lnTo>
                  <a:close/>
                </a:path>
              </a:pathLst>
            </a:custGeom>
            <a:solidFill>
              <a:srgbClr val="FEFFFF"/>
            </a:solidFill>
          </p:spPr>
          <p:txBody>
            <a:bodyPr/>
            <a:lstStyle/>
            <a:p>
              <a:endParaRPr lang="en-US"/>
            </a:p>
          </p:txBody>
        </p:sp>
        <p:sp>
          <p:nvSpPr>
            <p:cNvPr id="13" name="TextBox 13"/>
            <p:cNvSpPr txBox="1"/>
            <p:nvPr/>
          </p:nvSpPr>
          <p:spPr>
            <a:xfrm>
              <a:off x="0" y="0"/>
              <a:ext cx="509892" cy="58624"/>
            </a:xfrm>
            <a:prstGeom prst="rect">
              <a:avLst/>
            </a:prstGeom>
          </p:spPr>
          <p:txBody>
            <a:bodyPr lIns="50800" tIns="50800" rIns="50800" bIns="50800" rtlCol="0" anchor="ctr"/>
            <a:lstStyle/>
            <a:p>
              <a:pPr algn="ctr">
                <a:lnSpc>
                  <a:spcPts val="2520"/>
                </a:lnSpc>
              </a:pPr>
              <a:endParaRPr/>
            </a:p>
          </p:txBody>
        </p:sp>
      </p:grpSp>
      <p:grpSp>
        <p:nvGrpSpPr>
          <p:cNvPr id="14" name="Group 14"/>
          <p:cNvGrpSpPr/>
          <p:nvPr/>
        </p:nvGrpSpPr>
        <p:grpSpPr>
          <a:xfrm>
            <a:off x="13685814" y="8573258"/>
            <a:ext cx="1882227" cy="193570"/>
            <a:chOff x="0" y="0"/>
            <a:chExt cx="495731" cy="50981"/>
          </a:xfrm>
        </p:grpSpPr>
        <p:sp>
          <p:nvSpPr>
            <p:cNvPr id="15" name="Freeform 15"/>
            <p:cNvSpPr/>
            <p:nvPr/>
          </p:nvSpPr>
          <p:spPr>
            <a:xfrm>
              <a:off x="0" y="0"/>
              <a:ext cx="495731" cy="50981"/>
            </a:xfrm>
            <a:custGeom>
              <a:avLst/>
              <a:gdLst/>
              <a:ahLst/>
              <a:cxnLst/>
              <a:rect l="l" t="t" r="r" b="b"/>
              <a:pathLst>
                <a:path w="495731" h="50981">
                  <a:moveTo>
                    <a:pt x="0" y="0"/>
                  </a:moveTo>
                  <a:lnTo>
                    <a:pt x="495731" y="0"/>
                  </a:lnTo>
                  <a:lnTo>
                    <a:pt x="495731" y="50981"/>
                  </a:lnTo>
                  <a:lnTo>
                    <a:pt x="0" y="50981"/>
                  </a:lnTo>
                  <a:close/>
                </a:path>
              </a:pathLst>
            </a:custGeom>
            <a:solidFill>
              <a:srgbClr val="FEFFFF"/>
            </a:solidFill>
          </p:spPr>
          <p:txBody>
            <a:bodyPr/>
            <a:lstStyle/>
            <a:p>
              <a:endParaRPr lang="en-US"/>
            </a:p>
          </p:txBody>
        </p:sp>
        <p:sp>
          <p:nvSpPr>
            <p:cNvPr id="16" name="TextBox 16"/>
            <p:cNvSpPr txBox="1"/>
            <p:nvPr/>
          </p:nvSpPr>
          <p:spPr>
            <a:xfrm>
              <a:off x="0" y="0"/>
              <a:ext cx="495731" cy="50981"/>
            </a:xfrm>
            <a:prstGeom prst="rect">
              <a:avLst/>
            </a:prstGeom>
          </p:spPr>
          <p:txBody>
            <a:bodyPr lIns="50800" tIns="50800" rIns="50800" bIns="50800" rtlCol="0" anchor="ctr"/>
            <a:lstStyle/>
            <a:p>
              <a:pPr algn="ctr">
                <a:lnSpc>
                  <a:spcPts val="2520"/>
                </a:lnSpc>
              </a:pPr>
              <a:endParaRPr/>
            </a:p>
          </p:txBody>
        </p:sp>
      </p:grpSp>
      <p:grpSp>
        <p:nvGrpSpPr>
          <p:cNvPr id="17" name="Group 17"/>
          <p:cNvGrpSpPr/>
          <p:nvPr/>
        </p:nvGrpSpPr>
        <p:grpSpPr>
          <a:xfrm>
            <a:off x="16077284" y="8527203"/>
            <a:ext cx="1882227" cy="214585"/>
            <a:chOff x="0" y="0"/>
            <a:chExt cx="495731" cy="56516"/>
          </a:xfrm>
        </p:grpSpPr>
        <p:sp>
          <p:nvSpPr>
            <p:cNvPr id="18" name="Freeform 18"/>
            <p:cNvSpPr/>
            <p:nvPr/>
          </p:nvSpPr>
          <p:spPr>
            <a:xfrm>
              <a:off x="0" y="0"/>
              <a:ext cx="495731" cy="56516"/>
            </a:xfrm>
            <a:custGeom>
              <a:avLst/>
              <a:gdLst/>
              <a:ahLst/>
              <a:cxnLst/>
              <a:rect l="l" t="t" r="r" b="b"/>
              <a:pathLst>
                <a:path w="495731" h="56516">
                  <a:moveTo>
                    <a:pt x="0" y="0"/>
                  </a:moveTo>
                  <a:lnTo>
                    <a:pt x="495731" y="0"/>
                  </a:lnTo>
                  <a:lnTo>
                    <a:pt x="495731" y="56516"/>
                  </a:lnTo>
                  <a:lnTo>
                    <a:pt x="0" y="56516"/>
                  </a:lnTo>
                  <a:close/>
                </a:path>
              </a:pathLst>
            </a:custGeom>
            <a:solidFill>
              <a:srgbClr val="FEFFFF"/>
            </a:solidFill>
          </p:spPr>
          <p:txBody>
            <a:bodyPr/>
            <a:lstStyle/>
            <a:p>
              <a:endParaRPr lang="en-US"/>
            </a:p>
          </p:txBody>
        </p:sp>
        <p:sp>
          <p:nvSpPr>
            <p:cNvPr id="19" name="TextBox 19"/>
            <p:cNvSpPr txBox="1"/>
            <p:nvPr/>
          </p:nvSpPr>
          <p:spPr>
            <a:xfrm>
              <a:off x="0" y="0"/>
              <a:ext cx="495731" cy="56516"/>
            </a:xfrm>
            <a:prstGeom prst="rect">
              <a:avLst/>
            </a:prstGeom>
          </p:spPr>
          <p:txBody>
            <a:bodyPr lIns="50800" tIns="50800" rIns="50800" bIns="50800" rtlCol="0" anchor="ctr"/>
            <a:lstStyle/>
            <a:p>
              <a:pPr algn="ctr">
                <a:lnSpc>
                  <a:spcPts val="2520"/>
                </a:lnSpc>
              </a:pPr>
              <a:endParaRPr/>
            </a:p>
          </p:txBody>
        </p:sp>
      </p:grpSp>
      <p:grpSp>
        <p:nvGrpSpPr>
          <p:cNvPr id="20" name="Group 20"/>
          <p:cNvGrpSpPr/>
          <p:nvPr/>
        </p:nvGrpSpPr>
        <p:grpSpPr>
          <a:xfrm>
            <a:off x="10772998" y="2028289"/>
            <a:ext cx="454007" cy="6907139"/>
            <a:chOff x="0" y="0"/>
            <a:chExt cx="119574" cy="1819164"/>
          </a:xfrm>
        </p:grpSpPr>
        <p:sp>
          <p:nvSpPr>
            <p:cNvPr id="21" name="Freeform 21"/>
            <p:cNvSpPr/>
            <p:nvPr/>
          </p:nvSpPr>
          <p:spPr>
            <a:xfrm>
              <a:off x="0" y="0"/>
              <a:ext cx="119574" cy="1819164"/>
            </a:xfrm>
            <a:custGeom>
              <a:avLst/>
              <a:gdLst/>
              <a:ahLst/>
              <a:cxnLst/>
              <a:rect l="l" t="t" r="r" b="b"/>
              <a:pathLst>
                <a:path w="119574" h="1819164">
                  <a:moveTo>
                    <a:pt x="0" y="0"/>
                  </a:moveTo>
                  <a:lnTo>
                    <a:pt x="119574" y="0"/>
                  </a:lnTo>
                  <a:lnTo>
                    <a:pt x="119574" y="1819164"/>
                  </a:lnTo>
                  <a:lnTo>
                    <a:pt x="0" y="1819164"/>
                  </a:lnTo>
                  <a:close/>
                </a:path>
              </a:pathLst>
            </a:custGeom>
            <a:solidFill>
              <a:srgbClr val="FEFFFF"/>
            </a:solidFill>
          </p:spPr>
          <p:txBody>
            <a:bodyPr/>
            <a:lstStyle/>
            <a:p>
              <a:endParaRPr lang="en-US"/>
            </a:p>
          </p:txBody>
        </p:sp>
        <p:sp>
          <p:nvSpPr>
            <p:cNvPr id="22" name="TextBox 22"/>
            <p:cNvSpPr txBox="1"/>
            <p:nvPr/>
          </p:nvSpPr>
          <p:spPr>
            <a:xfrm>
              <a:off x="0" y="0"/>
              <a:ext cx="119574" cy="1819164"/>
            </a:xfrm>
            <a:prstGeom prst="rect">
              <a:avLst/>
            </a:prstGeom>
          </p:spPr>
          <p:txBody>
            <a:bodyPr lIns="50800" tIns="50800" rIns="50800" bIns="50800" rtlCol="0" anchor="ctr"/>
            <a:lstStyle/>
            <a:p>
              <a:pPr algn="ctr">
                <a:lnSpc>
                  <a:spcPts val="2520"/>
                </a:lnSpc>
              </a:pPr>
              <a:endParaRPr/>
            </a:p>
          </p:txBody>
        </p:sp>
      </p:grpSp>
      <p:grpSp>
        <p:nvGrpSpPr>
          <p:cNvPr id="23" name="Group 23"/>
          <p:cNvGrpSpPr/>
          <p:nvPr/>
        </p:nvGrpSpPr>
        <p:grpSpPr>
          <a:xfrm>
            <a:off x="182642" y="8572267"/>
            <a:ext cx="2519635" cy="574626"/>
            <a:chOff x="0" y="0"/>
            <a:chExt cx="663608" cy="151342"/>
          </a:xfrm>
        </p:grpSpPr>
        <p:sp>
          <p:nvSpPr>
            <p:cNvPr id="24" name="Freeform 24"/>
            <p:cNvSpPr/>
            <p:nvPr/>
          </p:nvSpPr>
          <p:spPr>
            <a:xfrm>
              <a:off x="0" y="0"/>
              <a:ext cx="663608" cy="151342"/>
            </a:xfrm>
            <a:custGeom>
              <a:avLst/>
              <a:gdLst/>
              <a:ahLst/>
              <a:cxnLst/>
              <a:rect l="l" t="t" r="r" b="b"/>
              <a:pathLst>
                <a:path w="663608" h="151342">
                  <a:moveTo>
                    <a:pt x="0" y="0"/>
                  </a:moveTo>
                  <a:lnTo>
                    <a:pt x="663608" y="0"/>
                  </a:lnTo>
                  <a:lnTo>
                    <a:pt x="663608" y="151342"/>
                  </a:lnTo>
                  <a:lnTo>
                    <a:pt x="0" y="151342"/>
                  </a:lnTo>
                  <a:close/>
                </a:path>
              </a:pathLst>
            </a:custGeom>
            <a:solidFill>
              <a:srgbClr val="FFFFFF"/>
            </a:solidFill>
          </p:spPr>
          <p:txBody>
            <a:bodyPr/>
            <a:lstStyle/>
            <a:p>
              <a:endParaRPr lang="en-US"/>
            </a:p>
          </p:txBody>
        </p:sp>
        <p:sp>
          <p:nvSpPr>
            <p:cNvPr id="25" name="TextBox 25"/>
            <p:cNvSpPr txBox="1"/>
            <p:nvPr/>
          </p:nvSpPr>
          <p:spPr>
            <a:xfrm>
              <a:off x="0" y="-38100"/>
              <a:ext cx="663608" cy="189442"/>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11373232" y="2413343"/>
            <a:ext cx="1919619" cy="333375"/>
          </a:xfrm>
          <a:prstGeom prst="rect">
            <a:avLst/>
          </a:prstGeom>
        </p:spPr>
        <p:txBody>
          <a:bodyPr lIns="0" tIns="0" rIns="0" bIns="0" rtlCol="0" anchor="t">
            <a:spAutoFit/>
          </a:bodyPr>
          <a:lstStyle/>
          <a:p>
            <a:pPr algn="ctr">
              <a:lnSpc>
                <a:spcPts val="2640"/>
              </a:lnSpc>
            </a:pPr>
            <a:r>
              <a:rPr lang="en-US" sz="2200" spc="170">
                <a:solidFill>
                  <a:srgbClr val="000000"/>
                </a:solidFill>
                <a:latin typeface="Canva Sans"/>
                <a:ea typeface="Canva Sans"/>
                <a:cs typeface="Canva Sans"/>
                <a:sym typeface="Canva Sans"/>
              </a:rPr>
              <a:t>National</a:t>
            </a:r>
          </a:p>
        </p:txBody>
      </p:sp>
      <p:sp>
        <p:nvSpPr>
          <p:cNvPr id="27" name="TextBox 27"/>
          <p:cNvSpPr txBox="1"/>
          <p:nvPr/>
        </p:nvSpPr>
        <p:spPr>
          <a:xfrm>
            <a:off x="13581039" y="2246655"/>
            <a:ext cx="2185824" cy="666750"/>
          </a:xfrm>
          <a:prstGeom prst="rect">
            <a:avLst/>
          </a:prstGeom>
        </p:spPr>
        <p:txBody>
          <a:bodyPr lIns="0" tIns="0" rIns="0" bIns="0" rtlCol="0" anchor="t">
            <a:spAutoFit/>
          </a:bodyPr>
          <a:lstStyle/>
          <a:p>
            <a:pPr algn="ctr">
              <a:lnSpc>
                <a:spcPts val="2640"/>
              </a:lnSpc>
            </a:pPr>
            <a:r>
              <a:rPr lang="en-US" sz="2200" spc="170">
                <a:solidFill>
                  <a:srgbClr val="000000"/>
                </a:solidFill>
                <a:latin typeface="Canva Sans"/>
                <a:ea typeface="Canva Sans"/>
                <a:cs typeface="Canva Sans"/>
                <a:sym typeface="Canva Sans"/>
              </a:rPr>
              <a:t>Mountain Plains Region</a:t>
            </a:r>
          </a:p>
        </p:txBody>
      </p:sp>
      <p:sp>
        <p:nvSpPr>
          <p:cNvPr id="28" name="TextBox 28"/>
          <p:cNvSpPr txBox="1"/>
          <p:nvPr/>
        </p:nvSpPr>
        <p:spPr>
          <a:xfrm>
            <a:off x="15859762" y="3937568"/>
            <a:ext cx="2317272" cy="1333500"/>
          </a:xfrm>
          <a:prstGeom prst="rect">
            <a:avLst/>
          </a:prstGeom>
        </p:spPr>
        <p:txBody>
          <a:bodyPr lIns="0" tIns="0" rIns="0" bIns="0" rtlCol="0" anchor="t">
            <a:spAutoFit/>
          </a:bodyPr>
          <a:lstStyle/>
          <a:p>
            <a:pPr algn="ctr">
              <a:lnSpc>
                <a:spcPts val="2640"/>
              </a:lnSpc>
            </a:pPr>
            <a:r>
              <a:rPr lang="en-US" sz="2200" spc="170">
                <a:solidFill>
                  <a:srgbClr val="000000"/>
                </a:solidFill>
                <a:latin typeface="Canva Sans"/>
                <a:ea typeface="Canva Sans"/>
                <a:cs typeface="Canva Sans"/>
                <a:sym typeface="Canva Sans"/>
              </a:rPr>
              <a:t>Native Americans in Mountain Plains Region</a:t>
            </a:r>
          </a:p>
        </p:txBody>
      </p:sp>
      <p:sp>
        <p:nvSpPr>
          <p:cNvPr id="29" name="TextBox 29"/>
          <p:cNvSpPr txBox="1"/>
          <p:nvPr/>
        </p:nvSpPr>
        <p:spPr>
          <a:xfrm>
            <a:off x="8907531" y="7658021"/>
            <a:ext cx="1272130" cy="457200"/>
          </a:xfrm>
          <a:prstGeom prst="rect">
            <a:avLst/>
          </a:prstGeom>
        </p:spPr>
        <p:txBody>
          <a:bodyPr lIns="0" tIns="0" rIns="0" bIns="0" rtlCol="0" anchor="t">
            <a:spAutoFit/>
          </a:bodyPr>
          <a:lstStyle/>
          <a:p>
            <a:pPr algn="ctr">
              <a:lnSpc>
                <a:spcPts val="3600"/>
              </a:lnSpc>
            </a:pPr>
            <a:r>
              <a:rPr lang="en-US" sz="3000" b="1" spc="232">
                <a:solidFill>
                  <a:srgbClr val="000000"/>
                </a:solidFill>
                <a:latin typeface="Canva Sans Bold"/>
                <a:ea typeface="Canva Sans Bold"/>
                <a:cs typeface="Canva Sans Bold"/>
                <a:sym typeface="Canva Sans Bold"/>
              </a:rPr>
              <a:t>$0.08</a:t>
            </a:r>
          </a:p>
        </p:txBody>
      </p:sp>
      <p:sp>
        <p:nvSpPr>
          <p:cNvPr id="30" name="TextBox 30"/>
          <p:cNvSpPr txBox="1"/>
          <p:nvPr/>
        </p:nvSpPr>
        <p:spPr>
          <a:xfrm>
            <a:off x="6758127" y="7658021"/>
            <a:ext cx="1243157" cy="457200"/>
          </a:xfrm>
          <a:prstGeom prst="rect">
            <a:avLst/>
          </a:prstGeom>
        </p:spPr>
        <p:txBody>
          <a:bodyPr lIns="0" tIns="0" rIns="0" bIns="0" rtlCol="0" anchor="t">
            <a:spAutoFit/>
          </a:bodyPr>
          <a:lstStyle/>
          <a:p>
            <a:pPr algn="ctr">
              <a:lnSpc>
                <a:spcPts val="3600"/>
              </a:lnSpc>
            </a:pPr>
            <a:r>
              <a:rPr lang="en-US" sz="3000" b="1" spc="232">
                <a:solidFill>
                  <a:srgbClr val="000000"/>
                </a:solidFill>
                <a:latin typeface="Canva Sans Bold"/>
                <a:ea typeface="Canva Sans Bold"/>
                <a:cs typeface="Canva Sans Bold"/>
                <a:sym typeface="Canva Sans Bold"/>
              </a:rPr>
              <a:t>$1.00</a:t>
            </a:r>
          </a:p>
        </p:txBody>
      </p:sp>
      <p:sp>
        <p:nvSpPr>
          <p:cNvPr id="31" name="TextBox 31"/>
          <p:cNvSpPr txBox="1"/>
          <p:nvPr/>
        </p:nvSpPr>
        <p:spPr>
          <a:xfrm>
            <a:off x="6401010" y="2961164"/>
            <a:ext cx="4056275" cy="914400"/>
          </a:xfrm>
          <a:prstGeom prst="rect">
            <a:avLst/>
          </a:prstGeom>
        </p:spPr>
        <p:txBody>
          <a:bodyPr lIns="0" tIns="0" rIns="0" bIns="0" rtlCol="0" anchor="t">
            <a:spAutoFit/>
          </a:bodyPr>
          <a:lstStyle/>
          <a:p>
            <a:pPr algn="ctr">
              <a:lnSpc>
                <a:spcPts val="3600"/>
              </a:lnSpc>
            </a:pPr>
            <a:r>
              <a:rPr lang="en-US" sz="3000" b="1" spc="232">
                <a:solidFill>
                  <a:srgbClr val="000000"/>
                </a:solidFill>
                <a:latin typeface="Canva Sans Bold"/>
                <a:ea typeface="Canva Sans Bold"/>
                <a:cs typeface="Canva Sans Bold"/>
                <a:sym typeface="Canva Sans Bold"/>
              </a:rPr>
              <a:t>Racial Wealth Gap </a:t>
            </a:r>
          </a:p>
          <a:p>
            <a:pPr algn="ctr">
              <a:lnSpc>
                <a:spcPts val="3600"/>
              </a:lnSpc>
            </a:pPr>
            <a:r>
              <a:rPr lang="en-US" sz="3000" b="1" u="sng" spc="232">
                <a:solidFill>
                  <a:srgbClr val="000000"/>
                </a:solidFill>
                <a:latin typeface="Canva Sans Bold"/>
                <a:ea typeface="Canva Sans Bold"/>
                <a:cs typeface="Canva Sans Bold"/>
                <a:sym typeface="Canva Sans Bold"/>
              </a:rPr>
              <a:t>Household Wealth</a:t>
            </a:r>
          </a:p>
        </p:txBody>
      </p:sp>
      <p:sp>
        <p:nvSpPr>
          <p:cNvPr id="32" name="TextBox 32"/>
          <p:cNvSpPr txBox="1"/>
          <p:nvPr/>
        </p:nvSpPr>
        <p:spPr>
          <a:xfrm>
            <a:off x="6743427" y="4369416"/>
            <a:ext cx="1319357" cy="457200"/>
          </a:xfrm>
          <a:prstGeom prst="rect">
            <a:avLst/>
          </a:prstGeom>
        </p:spPr>
        <p:txBody>
          <a:bodyPr lIns="0" tIns="0" rIns="0" bIns="0" rtlCol="0" anchor="t">
            <a:spAutoFit/>
          </a:bodyPr>
          <a:lstStyle/>
          <a:p>
            <a:pPr algn="ctr">
              <a:lnSpc>
                <a:spcPts val="3600"/>
              </a:lnSpc>
            </a:pPr>
            <a:r>
              <a:rPr lang="en-US" sz="3000" b="1" spc="232">
                <a:solidFill>
                  <a:srgbClr val="000000"/>
                </a:solidFill>
                <a:latin typeface="Canva Sans Bold"/>
                <a:ea typeface="Canva Sans Bold"/>
                <a:cs typeface="Canva Sans Bold"/>
                <a:sym typeface="Canva Sans Bold"/>
              </a:rPr>
              <a:t>White</a:t>
            </a:r>
          </a:p>
        </p:txBody>
      </p:sp>
      <p:sp>
        <p:nvSpPr>
          <p:cNvPr id="33" name="TextBox 33"/>
          <p:cNvSpPr txBox="1"/>
          <p:nvPr/>
        </p:nvSpPr>
        <p:spPr>
          <a:xfrm>
            <a:off x="8788468" y="4369416"/>
            <a:ext cx="1510255" cy="457200"/>
          </a:xfrm>
          <a:prstGeom prst="rect">
            <a:avLst/>
          </a:prstGeom>
        </p:spPr>
        <p:txBody>
          <a:bodyPr lIns="0" tIns="0" rIns="0" bIns="0" rtlCol="0" anchor="t">
            <a:spAutoFit/>
          </a:bodyPr>
          <a:lstStyle/>
          <a:p>
            <a:pPr algn="ctr">
              <a:lnSpc>
                <a:spcPts val="3600"/>
              </a:lnSpc>
            </a:pPr>
            <a:r>
              <a:rPr lang="en-US" sz="3000" b="1" spc="232">
                <a:solidFill>
                  <a:srgbClr val="000000"/>
                </a:solidFill>
                <a:latin typeface="Canva Sans Bold"/>
                <a:ea typeface="Canva Sans Bold"/>
                <a:cs typeface="Canva Sans Bold"/>
                <a:sym typeface="Canva Sans Bold"/>
              </a:rPr>
              <a:t>Native</a:t>
            </a:r>
          </a:p>
        </p:txBody>
      </p:sp>
      <p:sp>
        <p:nvSpPr>
          <p:cNvPr id="34" name="TextBox 34"/>
          <p:cNvSpPr txBox="1"/>
          <p:nvPr/>
        </p:nvSpPr>
        <p:spPr>
          <a:xfrm>
            <a:off x="11568470" y="6834514"/>
            <a:ext cx="1724381" cy="457200"/>
          </a:xfrm>
          <a:prstGeom prst="rect">
            <a:avLst/>
          </a:prstGeom>
        </p:spPr>
        <p:txBody>
          <a:bodyPr lIns="0" tIns="0" rIns="0" bIns="0" rtlCol="0" anchor="t">
            <a:spAutoFit/>
          </a:bodyPr>
          <a:lstStyle/>
          <a:p>
            <a:pPr algn="ctr">
              <a:lnSpc>
                <a:spcPts val="3600"/>
              </a:lnSpc>
            </a:pPr>
            <a:r>
              <a:rPr lang="en-US" sz="3000" b="1" spc="232">
                <a:solidFill>
                  <a:srgbClr val="FFFFFF"/>
                </a:solidFill>
                <a:latin typeface="Canva Sans Bold"/>
                <a:ea typeface="Canva Sans Bold"/>
                <a:cs typeface="Canva Sans Bold"/>
                <a:sym typeface="Canva Sans Bold"/>
              </a:rPr>
              <a:t>$62,843</a:t>
            </a:r>
          </a:p>
        </p:txBody>
      </p:sp>
      <p:sp>
        <p:nvSpPr>
          <p:cNvPr id="35" name="TextBox 35"/>
          <p:cNvSpPr txBox="1"/>
          <p:nvPr/>
        </p:nvSpPr>
        <p:spPr>
          <a:xfrm>
            <a:off x="13754360" y="6834514"/>
            <a:ext cx="1839181" cy="457200"/>
          </a:xfrm>
          <a:prstGeom prst="rect">
            <a:avLst/>
          </a:prstGeom>
        </p:spPr>
        <p:txBody>
          <a:bodyPr lIns="0" tIns="0" rIns="0" bIns="0" rtlCol="0" anchor="t">
            <a:spAutoFit/>
          </a:bodyPr>
          <a:lstStyle/>
          <a:p>
            <a:pPr algn="ctr">
              <a:lnSpc>
                <a:spcPts val="3600"/>
              </a:lnSpc>
            </a:pPr>
            <a:r>
              <a:rPr lang="en-US" sz="3000" b="1" spc="232">
                <a:solidFill>
                  <a:srgbClr val="FFFFFF"/>
                </a:solidFill>
                <a:latin typeface="Canva Sans Bold"/>
                <a:ea typeface="Canva Sans Bold"/>
                <a:cs typeface="Canva Sans Bold"/>
                <a:sym typeface="Canva Sans Bold"/>
              </a:rPr>
              <a:t>$60,547</a:t>
            </a:r>
          </a:p>
        </p:txBody>
      </p:sp>
      <p:sp>
        <p:nvSpPr>
          <p:cNvPr id="36" name="TextBox 36"/>
          <p:cNvSpPr txBox="1"/>
          <p:nvPr/>
        </p:nvSpPr>
        <p:spPr>
          <a:xfrm>
            <a:off x="16174903" y="7960715"/>
            <a:ext cx="1686989" cy="457200"/>
          </a:xfrm>
          <a:prstGeom prst="rect">
            <a:avLst/>
          </a:prstGeom>
        </p:spPr>
        <p:txBody>
          <a:bodyPr lIns="0" tIns="0" rIns="0" bIns="0" rtlCol="0" anchor="t">
            <a:spAutoFit/>
          </a:bodyPr>
          <a:lstStyle/>
          <a:p>
            <a:pPr algn="ctr">
              <a:lnSpc>
                <a:spcPts val="3600"/>
              </a:lnSpc>
            </a:pPr>
            <a:r>
              <a:rPr lang="en-US" sz="3000" b="1" spc="232">
                <a:solidFill>
                  <a:srgbClr val="FFFFFF"/>
                </a:solidFill>
                <a:latin typeface="Canva Sans Bold"/>
                <a:ea typeface="Canva Sans Bold"/>
                <a:cs typeface="Canva Sans Bold"/>
                <a:sym typeface="Canva Sans Bold"/>
              </a:rPr>
              <a:t>$35,214</a:t>
            </a:r>
          </a:p>
        </p:txBody>
      </p:sp>
      <p:sp>
        <p:nvSpPr>
          <p:cNvPr id="37" name="TextBox 37"/>
          <p:cNvSpPr txBox="1"/>
          <p:nvPr/>
        </p:nvSpPr>
        <p:spPr>
          <a:xfrm>
            <a:off x="10644411" y="4434511"/>
            <a:ext cx="630659"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50,000</a:t>
            </a:r>
          </a:p>
        </p:txBody>
      </p:sp>
      <p:sp>
        <p:nvSpPr>
          <p:cNvPr id="38" name="TextBox 38"/>
          <p:cNvSpPr txBox="1"/>
          <p:nvPr/>
        </p:nvSpPr>
        <p:spPr>
          <a:xfrm>
            <a:off x="11085043" y="8515640"/>
            <a:ext cx="2495996" cy="323215"/>
          </a:xfrm>
          <a:prstGeom prst="rect">
            <a:avLst/>
          </a:prstGeom>
        </p:spPr>
        <p:txBody>
          <a:bodyPr lIns="0" tIns="0" rIns="0" bIns="0" rtlCol="0" anchor="t">
            <a:spAutoFit/>
          </a:bodyPr>
          <a:lstStyle/>
          <a:p>
            <a:pPr algn="ctr">
              <a:lnSpc>
                <a:spcPts val="2659"/>
              </a:lnSpc>
            </a:pPr>
            <a:r>
              <a:rPr lang="en-US" sz="1899">
                <a:solidFill>
                  <a:srgbClr val="000000"/>
                </a:solidFill>
                <a:latin typeface="Canva Sans"/>
                <a:ea typeface="Canva Sans"/>
                <a:cs typeface="Canva Sans"/>
                <a:sym typeface="Canva Sans"/>
              </a:rPr>
              <a:t>National</a:t>
            </a:r>
          </a:p>
        </p:txBody>
      </p:sp>
      <p:sp>
        <p:nvSpPr>
          <p:cNvPr id="39" name="TextBox 39"/>
          <p:cNvSpPr txBox="1"/>
          <p:nvPr/>
        </p:nvSpPr>
        <p:spPr>
          <a:xfrm>
            <a:off x="13685814" y="8527155"/>
            <a:ext cx="1882227" cy="323215"/>
          </a:xfrm>
          <a:prstGeom prst="rect">
            <a:avLst/>
          </a:prstGeom>
        </p:spPr>
        <p:txBody>
          <a:bodyPr lIns="0" tIns="0" rIns="0" bIns="0" rtlCol="0" anchor="t">
            <a:spAutoFit/>
          </a:bodyPr>
          <a:lstStyle/>
          <a:p>
            <a:pPr algn="ctr">
              <a:lnSpc>
                <a:spcPts val="2659"/>
              </a:lnSpc>
            </a:pPr>
            <a:r>
              <a:rPr lang="en-US" sz="1899">
                <a:solidFill>
                  <a:srgbClr val="000000"/>
                </a:solidFill>
                <a:latin typeface="Canva Sans"/>
                <a:ea typeface="Canva Sans"/>
                <a:cs typeface="Canva Sans"/>
                <a:sym typeface="Canva Sans"/>
              </a:rPr>
              <a:t>M|P Region</a:t>
            </a:r>
          </a:p>
        </p:txBody>
      </p:sp>
      <p:sp>
        <p:nvSpPr>
          <p:cNvPr id="40" name="TextBox 40"/>
          <p:cNvSpPr txBox="1"/>
          <p:nvPr/>
        </p:nvSpPr>
        <p:spPr>
          <a:xfrm>
            <a:off x="15949042" y="8560262"/>
            <a:ext cx="2200261" cy="656590"/>
          </a:xfrm>
          <a:prstGeom prst="rect">
            <a:avLst/>
          </a:prstGeom>
        </p:spPr>
        <p:txBody>
          <a:bodyPr lIns="0" tIns="0" rIns="0" bIns="0" rtlCol="0" anchor="t">
            <a:spAutoFit/>
          </a:bodyPr>
          <a:lstStyle/>
          <a:p>
            <a:pPr algn="ctr">
              <a:lnSpc>
                <a:spcPts val="2659"/>
              </a:lnSpc>
            </a:pPr>
            <a:r>
              <a:rPr lang="en-US" sz="1899">
                <a:solidFill>
                  <a:srgbClr val="000000"/>
                </a:solidFill>
                <a:latin typeface="Canva Sans"/>
                <a:ea typeface="Canva Sans"/>
                <a:cs typeface="Canva Sans"/>
                <a:sym typeface="Canva Sans"/>
              </a:rPr>
              <a:t>Native Americans in M|P Region</a:t>
            </a:r>
          </a:p>
        </p:txBody>
      </p:sp>
      <p:sp>
        <p:nvSpPr>
          <p:cNvPr id="41" name="TextBox 41"/>
          <p:cNvSpPr txBox="1"/>
          <p:nvPr/>
        </p:nvSpPr>
        <p:spPr>
          <a:xfrm>
            <a:off x="854112" y="8561130"/>
            <a:ext cx="985391" cy="323215"/>
          </a:xfrm>
          <a:prstGeom prst="rect">
            <a:avLst/>
          </a:prstGeom>
        </p:spPr>
        <p:txBody>
          <a:bodyPr lIns="0" tIns="0" rIns="0" bIns="0" rtlCol="0" anchor="t">
            <a:spAutoFit/>
          </a:bodyPr>
          <a:lstStyle/>
          <a:p>
            <a:pPr algn="ctr">
              <a:lnSpc>
                <a:spcPts val="2659"/>
              </a:lnSpc>
            </a:pPr>
            <a:r>
              <a:rPr lang="en-US" sz="1899">
                <a:solidFill>
                  <a:srgbClr val="000000"/>
                </a:solidFill>
                <a:latin typeface="Canva Sans"/>
                <a:ea typeface="Canva Sans"/>
                <a:cs typeface="Canva Sans"/>
                <a:sym typeface="Canva Sans"/>
              </a:rPr>
              <a:t>National</a:t>
            </a:r>
          </a:p>
        </p:txBody>
      </p:sp>
      <p:grpSp>
        <p:nvGrpSpPr>
          <p:cNvPr id="42" name="Group 42"/>
          <p:cNvGrpSpPr/>
          <p:nvPr/>
        </p:nvGrpSpPr>
        <p:grpSpPr>
          <a:xfrm>
            <a:off x="2815218" y="8249395"/>
            <a:ext cx="3303018" cy="574626"/>
            <a:chOff x="0" y="0"/>
            <a:chExt cx="869931" cy="151342"/>
          </a:xfrm>
        </p:grpSpPr>
        <p:sp>
          <p:nvSpPr>
            <p:cNvPr id="43" name="Freeform 43"/>
            <p:cNvSpPr/>
            <p:nvPr/>
          </p:nvSpPr>
          <p:spPr>
            <a:xfrm>
              <a:off x="0" y="0"/>
              <a:ext cx="869931" cy="151342"/>
            </a:xfrm>
            <a:custGeom>
              <a:avLst/>
              <a:gdLst/>
              <a:ahLst/>
              <a:cxnLst/>
              <a:rect l="l" t="t" r="r" b="b"/>
              <a:pathLst>
                <a:path w="869931" h="151342">
                  <a:moveTo>
                    <a:pt x="0" y="0"/>
                  </a:moveTo>
                  <a:lnTo>
                    <a:pt x="869931" y="0"/>
                  </a:lnTo>
                  <a:lnTo>
                    <a:pt x="869931" y="151342"/>
                  </a:lnTo>
                  <a:lnTo>
                    <a:pt x="0" y="151342"/>
                  </a:lnTo>
                  <a:close/>
                </a:path>
              </a:pathLst>
            </a:custGeom>
            <a:solidFill>
              <a:srgbClr val="FFFFFF"/>
            </a:solidFill>
          </p:spPr>
          <p:txBody>
            <a:bodyPr/>
            <a:lstStyle/>
            <a:p>
              <a:endParaRPr lang="en-US"/>
            </a:p>
          </p:txBody>
        </p:sp>
        <p:sp>
          <p:nvSpPr>
            <p:cNvPr id="44" name="TextBox 44"/>
            <p:cNvSpPr txBox="1"/>
            <p:nvPr/>
          </p:nvSpPr>
          <p:spPr>
            <a:xfrm>
              <a:off x="0" y="-38100"/>
              <a:ext cx="869931" cy="189442"/>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3478547" y="8238258"/>
            <a:ext cx="2374255" cy="656590"/>
          </a:xfrm>
          <a:prstGeom prst="rect">
            <a:avLst/>
          </a:prstGeom>
        </p:spPr>
        <p:txBody>
          <a:bodyPr lIns="0" tIns="0" rIns="0" bIns="0" rtlCol="0" anchor="t">
            <a:spAutoFit/>
          </a:bodyPr>
          <a:lstStyle/>
          <a:p>
            <a:pPr algn="ctr">
              <a:lnSpc>
                <a:spcPts val="2659"/>
              </a:lnSpc>
            </a:pPr>
            <a:r>
              <a:rPr lang="en-US" sz="1899">
                <a:solidFill>
                  <a:srgbClr val="000000"/>
                </a:solidFill>
                <a:latin typeface="Canva Sans"/>
                <a:ea typeface="Canva Sans"/>
                <a:cs typeface="Canva Sans"/>
                <a:sym typeface="Canva Sans"/>
              </a:rPr>
              <a:t>Native Americans in </a:t>
            </a:r>
          </a:p>
          <a:p>
            <a:pPr algn="ctr">
              <a:lnSpc>
                <a:spcPts val="2659"/>
              </a:lnSpc>
            </a:pPr>
            <a:r>
              <a:rPr lang="en-US" sz="1899">
                <a:solidFill>
                  <a:srgbClr val="000000"/>
                </a:solidFill>
                <a:latin typeface="Canva Sans"/>
                <a:ea typeface="Canva Sans"/>
                <a:cs typeface="Canva Sans"/>
                <a:sym typeface="Canva Sans"/>
              </a:rPr>
              <a:t>the M|P Region</a:t>
            </a:r>
          </a:p>
        </p:txBody>
      </p:sp>
      <p:sp>
        <p:nvSpPr>
          <p:cNvPr id="46" name="TextBox 46"/>
          <p:cNvSpPr txBox="1"/>
          <p:nvPr/>
        </p:nvSpPr>
        <p:spPr>
          <a:xfrm>
            <a:off x="11143530" y="8272548"/>
            <a:ext cx="116235"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0</a:t>
            </a:r>
          </a:p>
        </p:txBody>
      </p:sp>
      <p:sp>
        <p:nvSpPr>
          <p:cNvPr id="47" name="TextBox 47"/>
          <p:cNvSpPr txBox="1"/>
          <p:nvPr/>
        </p:nvSpPr>
        <p:spPr>
          <a:xfrm>
            <a:off x="10644411" y="6570354"/>
            <a:ext cx="630659"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25,000</a:t>
            </a:r>
          </a:p>
        </p:txBody>
      </p:sp>
      <p:sp>
        <p:nvSpPr>
          <p:cNvPr id="48" name="TextBox 48"/>
          <p:cNvSpPr txBox="1"/>
          <p:nvPr/>
        </p:nvSpPr>
        <p:spPr>
          <a:xfrm>
            <a:off x="10596346" y="2322586"/>
            <a:ext cx="630659" cy="264160"/>
          </a:xfrm>
          <a:prstGeom prst="rect">
            <a:avLst/>
          </a:prstGeom>
        </p:spPr>
        <p:txBody>
          <a:bodyPr lIns="0" tIns="0" rIns="0" bIns="0" rtlCol="0" anchor="t">
            <a:spAutoFit/>
          </a:bodyPr>
          <a:lstStyle/>
          <a:p>
            <a:pPr algn="ctr">
              <a:lnSpc>
                <a:spcPts val="2239"/>
              </a:lnSpc>
            </a:pPr>
            <a:r>
              <a:rPr lang="en-US" sz="1599">
                <a:solidFill>
                  <a:srgbClr val="000000"/>
                </a:solidFill>
                <a:latin typeface="Open Sans"/>
                <a:ea typeface="Open Sans"/>
                <a:cs typeface="Open Sans"/>
                <a:sym typeface="Open Sans"/>
              </a:rPr>
              <a:t>75,000</a:t>
            </a:r>
          </a:p>
        </p:txBody>
      </p:sp>
      <p:sp>
        <p:nvSpPr>
          <p:cNvPr id="49" name="TextBox 49"/>
          <p:cNvSpPr txBox="1"/>
          <p:nvPr/>
        </p:nvSpPr>
        <p:spPr>
          <a:xfrm>
            <a:off x="386197" y="381000"/>
            <a:ext cx="17188607" cy="666750"/>
          </a:xfrm>
          <a:prstGeom prst="rect">
            <a:avLst/>
          </a:prstGeom>
        </p:spPr>
        <p:txBody>
          <a:bodyPr lIns="0" tIns="0" rIns="0" bIns="0" rtlCol="0" anchor="t">
            <a:spAutoFit/>
          </a:bodyPr>
          <a:lstStyle/>
          <a:p>
            <a:pPr algn="l">
              <a:lnSpc>
                <a:spcPts val="5399"/>
              </a:lnSpc>
            </a:pPr>
            <a:r>
              <a:rPr lang="en-US" sz="4499" b="1" spc="-85">
                <a:solidFill>
                  <a:srgbClr val="000000"/>
                </a:solidFill>
                <a:latin typeface="Canva Sans Bold"/>
                <a:ea typeface="Canva Sans Bold"/>
                <a:cs typeface="Canva Sans Bold"/>
                <a:sym typeface="Canva Sans Bold"/>
              </a:rPr>
              <a:t>A Broken System | </a:t>
            </a:r>
            <a:r>
              <a:rPr lang="en-US" sz="4499" spc="-85">
                <a:solidFill>
                  <a:srgbClr val="000000"/>
                </a:solidFill>
                <a:latin typeface="Canva Sans"/>
                <a:ea typeface="Canva Sans"/>
                <a:cs typeface="Canva Sans"/>
                <a:sym typeface="Canva Sans"/>
              </a:rPr>
              <a:t>Native Communities Have Been Left Behind </a:t>
            </a:r>
          </a:p>
        </p:txBody>
      </p:sp>
      <p:sp>
        <p:nvSpPr>
          <p:cNvPr id="50" name="TextBox 50"/>
          <p:cNvSpPr txBox="1"/>
          <p:nvPr/>
        </p:nvSpPr>
        <p:spPr>
          <a:xfrm>
            <a:off x="533610" y="9169227"/>
            <a:ext cx="5584627" cy="349249"/>
          </a:xfrm>
          <a:prstGeom prst="rect">
            <a:avLst/>
          </a:prstGeom>
        </p:spPr>
        <p:txBody>
          <a:bodyPr lIns="0" tIns="0" rIns="0" bIns="0" rtlCol="0" anchor="t">
            <a:spAutoFit/>
          </a:bodyPr>
          <a:lstStyle/>
          <a:p>
            <a:pPr marL="0" lvl="0" indent="0" algn="ctr">
              <a:lnSpc>
                <a:spcPts val="2800"/>
              </a:lnSpc>
              <a:spcBef>
                <a:spcPct val="0"/>
              </a:spcBef>
            </a:pPr>
            <a:r>
              <a:rPr lang="en-US" sz="2000" b="1">
                <a:solidFill>
                  <a:srgbClr val="000000"/>
                </a:solidFill>
                <a:latin typeface="Canva Sans Bold"/>
                <a:ea typeface="Canva Sans Bold"/>
                <a:cs typeface="Canva Sans Bold"/>
                <a:sym typeface="Canva Sans Bold"/>
              </a:rPr>
              <a:t>Percentage of Communities Living in Poverty</a:t>
            </a:r>
          </a:p>
        </p:txBody>
      </p:sp>
      <p:sp>
        <p:nvSpPr>
          <p:cNvPr id="51" name="TextBox 51"/>
          <p:cNvSpPr txBox="1"/>
          <p:nvPr/>
        </p:nvSpPr>
        <p:spPr>
          <a:xfrm>
            <a:off x="12963625" y="9172230"/>
            <a:ext cx="3326606" cy="349249"/>
          </a:xfrm>
          <a:prstGeom prst="rect">
            <a:avLst/>
          </a:prstGeom>
        </p:spPr>
        <p:txBody>
          <a:bodyPr lIns="0" tIns="0" rIns="0" bIns="0" rtlCol="0" anchor="t">
            <a:spAutoFit/>
          </a:bodyPr>
          <a:lstStyle/>
          <a:p>
            <a:pPr marL="0" lvl="0" indent="0" algn="ctr">
              <a:lnSpc>
                <a:spcPts val="2800"/>
              </a:lnSpc>
              <a:spcBef>
                <a:spcPct val="0"/>
              </a:spcBef>
            </a:pPr>
            <a:r>
              <a:rPr lang="en-US" sz="2000" b="1">
                <a:solidFill>
                  <a:srgbClr val="000000"/>
                </a:solidFill>
                <a:latin typeface="Canva Sans Bold"/>
                <a:ea typeface="Canva Sans Bold"/>
                <a:cs typeface="Canva Sans Bold"/>
                <a:sym typeface="Canva Sans Bold"/>
              </a:rPr>
              <a:t>Median Household Income</a:t>
            </a:r>
          </a:p>
        </p:txBody>
      </p:sp>
      <p:sp>
        <p:nvSpPr>
          <p:cNvPr id="52" name="TextBox 52"/>
          <p:cNvSpPr txBox="1"/>
          <p:nvPr/>
        </p:nvSpPr>
        <p:spPr>
          <a:xfrm>
            <a:off x="1026468" y="7454851"/>
            <a:ext cx="828675" cy="580390"/>
          </a:xfrm>
          <a:prstGeom prst="rect">
            <a:avLst/>
          </a:prstGeom>
        </p:spPr>
        <p:txBody>
          <a:bodyPr lIns="0" tIns="0" rIns="0" bIns="0" rtlCol="0" anchor="t">
            <a:spAutoFit/>
          </a:bodyPr>
          <a:lstStyle/>
          <a:p>
            <a:pPr marL="0" lvl="0" indent="0" algn="ctr">
              <a:lnSpc>
                <a:spcPts val="4759"/>
              </a:lnSpc>
              <a:spcBef>
                <a:spcPct val="0"/>
              </a:spcBef>
            </a:pPr>
            <a:r>
              <a:rPr lang="en-US" sz="3399" b="1">
                <a:solidFill>
                  <a:srgbClr val="FFFFFF"/>
                </a:solidFill>
                <a:latin typeface="Canva Sans Bold"/>
                <a:ea typeface="Canva Sans Bold"/>
                <a:cs typeface="Canva Sans Bold"/>
                <a:sym typeface="Canva Sans Bold"/>
              </a:rPr>
              <a:t>11%</a:t>
            </a:r>
          </a:p>
        </p:txBody>
      </p:sp>
      <p:sp>
        <p:nvSpPr>
          <p:cNvPr id="53" name="TextBox 53"/>
          <p:cNvSpPr txBox="1"/>
          <p:nvPr/>
        </p:nvSpPr>
        <p:spPr>
          <a:xfrm>
            <a:off x="4013025" y="5346894"/>
            <a:ext cx="907405" cy="580390"/>
          </a:xfrm>
          <a:prstGeom prst="rect">
            <a:avLst/>
          </a:prstGeom>
        </p:spPr>
        <p:txBody>
          <a:bodyPr lIns="0" tIns="0" rIns="0" bIns="0" rtlCol="0" anchor="t">
            <a:spAutoFit/>
          </a:bodyPr>
          <a:lstStyle/>
          <a:p>
            <a:pPr marL="0" lvl="0" indent="0" algn="ctr">
              <a:lnSpc>
                <a:spcPts val="4759"/>
              </a:lnSpc>
              <a:spcBef>
                <a:spcPct val="0"/>
              </a:spcBef>
            </a:pPr>
            <a:r>
              <a:rPr lang="en-US" sz="3399" b="1">
                <a:solidFill>
                  <a:srgbClr val="FEFFFF"/>
                </a:solidFill>
                <a:latin typeface="Canva Sans Bold"/>
                <a:ea typeface="Canva Sans Bold"/>
                <a:cs typeface="Canva Sans Bold"/>
                <a:sym typeface="Canva Sans Bold"/>
              </a:rPr>
              <a:t>39%</a:t>
            </a:r>
          </a:p>
        </p:txBody>
      </p:sp>
      <p:sp>
        <p:nvSpPr>
          <p:cNvPr id="54" name="TextBox 54"/>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5</a:t>
            </a:r>
          </a:p>
        </p:txBody>
      </p:sp>
      <p:sp>
        <p:nvSpPr>
          <p:cNvPr id="55" name="Freeform 55"/>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9"/>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8700"/>
            <a:ext cx="9728320" cy="9378925"/>
          </a:xfrm>
          <a:custGeom>
            <a:avLst/>
            <a:gdLst/>
            <a:ahLst/>
            <a:cxnLst/>
            <a:rect l="l" t="t" r="r" b="b"/>
            <a:pathLst>
              <a:path w="9728320" h="9378925">
                <a:moveTo>
                  <a:pt x="0" y="0"/>
                </a:moveTo>
                <a:lnTo>
                  <a:pt x="9728320" y="0"/>
                </a:lnTo>
                <a:lnTo>
                  <a:pt x="9728320" y="9378925"/>
                </a:lnTo>
                <a:lnTo>
                  <a:pt x="0" y="9378925"/>
                </a:lnTo>
                <a:lnTo>
                  <a:pt x="0" y="0"/>
                </a:lnTo>
                <a:close/>
              </a:path>
            </a:pathLst>
          </a:custGeom>
          <a:blipFill>
            <a:blip r:embed="rId3"/>
            <a:stretch>
              <a:fillRect l="-3989" r="-37961"/>
            </a:stretch>
          </a:blipFill>
          <a:ln w="57150" cap="sq">
            <a:solidFill>
              <a:srgbClr val="000000"/>
            </a:solidFill>
            <a:prstDash val="solid"/>
            <a:miter/>
          </a:ln>
        </p:spPr>
        <p:txBody>
          <a:bodyPr/>
          <a:lstStyle/>
          <a:p>
            <a:endParaRPr lang="en-US"/>
          </a:p>
        </p:txBody>
      </p:sp>
      <p:grpSp>
        <p:nvGrpSpPr>
          <p:cNvPr id="3" name="Group 3"/>
          <p:cNvGrpSpPr/>
          <p:nvPr/>
        </p:nvGrpSpPr>
        <p:grpSpPr>
          <a:xfrm>
            <a:off x="9728320" y="1028700"/>
            <a:ext cx="8559680" cy="9258300"/>
            <a:chOff x="0" y="0"/>
            <a:chExt cx="2254401" cy="2438400"/>
          </a:xfrm>
        </p:grpSpPr>
        <p:sp>
          <p:nvSpPr>
            <p:cNvPr id="4" name="Freeform 4"/>
            <p:cNvSpPr/>
            <p:nvPr/>
          </p:nvSpPr>
          <p:spPr>
            <a:xfrm>
              <a:off x="0" y="0"/>
              <a:ext cx="2254401" cy="2438400"/>
            </a:xfrm>
            <a:custGeom>
              <a:avLst/>
              <a:gdLst/>
              <a:ahLst/>
              <a:cxnLst/>
              <a:rect l="l" t="t" r="r" b="b"/>
              <a:pathLst>
                <a:path w="2254401" h="2438400">
                  <a:moveTo>
                    <a:pt x="0" y="0"/>
                  </a:moveTo>
                  <a:lnTo>
                    <a:pt x="2254401" y="0"/>
                  </a:lnTo>
                  <a:lnTo>
                    <a:pt x="2254401" y="2438400"/>
                  </a:lnTo>
                  <a:lnTo>
                    <a:pt x="0" y="2438400"/>
                  </a:lnTo>
                  <a:close/>
                </a:path>
              </a:pathLst>
            </a:custGeom>
            <a:solidFill>
              <a:srgbClr val="C2A788"/>
            </a:solidFill>
          </p:spPr>
          <p:txBody>
            <a:bodyPr/>
            <a:lstStyle/>
            <a:p>
              <a:endParaRPr lang="en-US"/>
            </a:p>
          </p:txBody>
        </p:sp>
        <p:sp>
          <p:nvSpPr>
            <p:cNvPr id="5" name="TextBox 5"/>
            <p:cNvSpPr txBox="1"/>
            <p:nvPr/>
          </p:nvSpPr>
          <p:spPr>
            <a:xfrm>
              <a:off x="0" y="-38100"/>
              <a:ext cx="2254401" cy="2476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721599" y="84936"/>
            <a:ext cx="11024262" cy="752476"/>
          </a:xfrm>
          <a:prstGeom prst="rect">
            <a:avLst/>
          </a:prstGeom>
        </p:spPr>
        <p:txBody>
          <a:bodyPr lIns="0" tIns="0" rIns="0" bIns="0" rtlCol="0" anchor="t">
            <a:spAutoFit/>
          </a:bodyPr>
          <a:lstStyle/>
          <a:p>
            <a:pPr algn="ctr">
              <a:lnSpc>
                <a:spcPts val="6299"/>
              </a:lnSpc>
            </a:pPr>
            <a:r>
              <a:rPr lang="en-US" sz="4499" b="1">
                <a:solidFill>
                  <a:srgbClr val="000000"/>
                </a:solidFill>
                <a:latin typeface="Canva Sans Bold"/>
                <a:ea typeface="Canva Sans Bold"/>
                <a:cs typeface="Canva Sans Bold"/>
                <a:sym typeface="Canva Sans Bold"/>
              </a:rPr>
              <a:t>Percieved Risk |</a:t>
            </a:r>
            <a:r>
              <a:rPr lang="en-US" sz="4499">
                <a:solidFill>
                  <a:srgbClr val="000000"/>
                </a:solidFill>
                <a:latin typeface="Canva Sans"/>
                <a:ea typeface="Canva Sans"/>
                <a:cs typeface="Canva Sans"/>
                <a:sym typeface="Canva Sans"/>
              </a:rPr>
              <a:t> Recourse</a:t>
            </a:r>
          </a:p>
        </p:txBody>
      </p:sp>
      <p:sp>
        <p:nvSpPr>
          <p:cNvPr id="7" name="TextBox 7"/>
          <p:cNvSpPr txBox="1"/>
          <p:nvPr/>
        </p:nvSpPr>
        <p:spPr>
          <a:xfrm>
            <a:off x="9928319" y="990600"/>
            <a:ext cx="8359681" cy="8962303"/>
          </a:xfrm>
          <a:prstGeom prst="rect">
            <a:avLst/>
          </a:prstGeom>
        </p:spPr>
        <p:txBody>
          <a:bodyPr lIns="0" tIns="0" rIns="0" bIns="0" rtlCol="0" anchor="t">
            <a:spAutoFit/>
          </a:bodyPr>
          <a:lstStyle/>
          <a:p>
            <a:pPr marL="528394" lvl="1" indent="-264197" algn="l">
              <a:lnSpc>
                <a:spcPts val="3426"/>
              </a:lnSpc>
              <a:buFont typeface="Arial"/>
              <a:buChar char="•"/>
            </a:pPr>
            <a:r>
              <a:rPr lang="en-US" sz="2447" b="1">
                <a:solidFill>
                  <a:srgbClr val="000000"/>
                </a:solidFill>
                <a:latin typeface="Canva Sans Bold"/>
                <a:ea typeface="Canva Sans Bold"/>
                <a:cs typeface="Canva Sans Bold"/>
                <a:sym typeface="Canva Sans Bold"/>
              </a:rPr>
              <a:t>Sovereign Immunity</a:t>
            </a:r>
            <a:r>
              <a:rPr lang="en-US" sz="2447">
                <a:solidFill>
                  <a:srgbClr val="000000"/>
                </a:solidFill>
                <a:latin typeface="Canva Sans"/>
                <a:ea typeface="Canva Sans"/>
                <a:cs typeface="Canva Sans"/>
                <a:sym typeface="Canva Sans"/>
              </a:rPr>
              <a:t>: Tribal nations are sovereign entities, meaning we have the authority to govern ourselves and our legal systems. Lenders fear that if a loan goes into default, they won’t be able to pursue legal action in tribal court or state courts due to this immunity.</a:t>
            </a:r>
          </a:p>
          <a:p>
            <a:pPr algn="l">
              <a:lnSpc>
                <a:spcPts val="3426"/>
              </a:lnSpc>
            </a:pPr>
            <a:endParaRPr lang="en-US" sz="2447">
              <a:solidFill>
                <a:srgbClr val="000000"/>
              </a:solidFill>
              <a:latin typeface="Canva Sans"/>
              <a:ea typeface="Canva Sans"/>
              <a:cs typeface="Canva Sans"/>
              <a:sym typeface="Canva Sans"/>
            </a:endParaRPr>
          </a:p>
          <a:p>
            <a:pPr marL="528394" lvl="1" indent="-264197" algn="l">
              <a:lnSpc>
                <a:spcPts val="3426"/>
              </a:lnSpc>
              <a:buFont typeface="Arial"/>
              <a:buChar char="•"/>
            </a:pPr>
            <a:r>
              <a:rPr lang="en-US" sz="2447" b="1">
                <a:solidFill>
                  <a:srgbClr val="000000"/>
                </a:solidFill>
                <a:latin typeface="Canva Sans Bold"/>
                <a:ea typeface="Canva Sans Bold"/>
                <a:cs typeface="Canva Sans Bold"/>
                <a:sym typeface="Canva Sans Bold"/>
              </a:rPr>
              <a:t>Jurisdictional Differences</a:t>
            </a:r>
            <a:r>
              <a:rPr lang="en-US" sz="2447">
                <a:solidFill>
                  <a:srgbClr val="000000"/>
                </a:solidFill>
                <a:latin typeface="Canva Sans"/>
                <a:ea typeface="Canva Sans"/>
                <a:cs typeface="Canva Sans"/>
                <a:sym typeface="Canva Sans"/>
              </a:rPr>
              <a:t>: Tribal courts operate independently from state and federal courts. Non-Indigenous investors may not trust that tribal courts will be unbiased or enforce contracts in a way they are familiar with. </a:t>
            </a:r>
          </a:p>
          <a:p>
            <a:pPr algn="l">
              <a:lnSpc>
                <a:spcPts val="3426"/>
              </a:lnSpc>
            </a:pPr>
            <a:endParaRPr lang="en-US" sz="2447">
              <a:solidFill>
                <a:srgbClr val="000000"/>
              </a:solidFill>
              <a:latin typeface="Canva Sans"/>
              <a:ea typeface="Canva Sans"/>
              <a:cs typeface="Canva Sans"/>
              <a:sym typeface="Canva Sans"/>
            </a:endParaRPr>
          </a:p>
          <a:p>
            <a:pPr marL="528394" lvl="1" indent="-264197" algn="l">
              <a:lnSpc>
                <a:spcPts val="3426"/>
              </a:lnSpc>
              <a:buFont typeface="Arial"/>
              <a:buChar char="•"/>
            </a:pPr>
            <a:r>
              <a:rPr lang="en-US" sz="2447" b="1">
                <a:solidFill>
                  <a:srgbClr val="000000"/>
                </a:solidFill>
                <a:latin typeface="Canva Sans Bold"/>
                <a:ea typeface="Canva Sans Bold"/>
                <a:cs typeface="Canva Sans Bold"/>
                <a:sym typeface="Canva Sans Bold"/>
              </a:rPr>
              <a:t>Unique Uniform Commercial Codes by Tribe</a:t>
            </a:r>
            <a:r>
              <a:rPr lang="en-US" sz="2447">
                <a:solidFill>
                  <a:srgbClr val="000000"/>
                </a:solidFill>
                <a:latin typeface="Canva Sans"/>
                <a:ea typeface="Canva Sans"/>
                <a:cs typeface="Canva Sans"/>
                <a:sym typeface="Canva Sans"/>
              </a:rPr>
              <a:t> (UCC): Many tribes have their own versions of commercial codes, but these might differ from the UCC adopted by most states. This can lead to concerns about the predictability and enforceability of contracts, particularly in matters related to bankruptcy or collateral recovery.</a:t>
            </a:r>
          </a:p>
          <a:p>
            <a:pPr algn="l">
              <a:lnSpc>
                <a:spcPts val="3403"/>
              </a:lnSpc>
            </a:pPr>
            <a:endParaRPr lang="en-US" sz="2447">
              <a:solidFill>
                <a:srgbClr val="000000"/>
              </a:solidFill>
              <a:latin typeface="Canva Sans"/>
              <a:ea typeface="Canva Sans"/>
              <a:cs typeface="Canva Sans"/>
              <a:sym typeface="Canva Sans"/>
            </a:endParaRPr>
          </a:p>
        </p:txBody>
      </p:sp>
      <p:sp>
        <p:nvSpPr>
          <p:cNvPr id="8" name="TextBox 8"/>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6</a:t>
            </a:r>
          </a:p>
        </p:txBody>
      </p:sp>
      <p:sp>
        <p:nvSpPr>
          <p:cNvPr id="9" name="Freeform 9"/>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5646" y="1362797"/>
            <a:ext cx="10122354" cy="8924203"/>
            <a:chOff x="0" y="0"/>
            <a:chExt cx="2665970" cy="2350407"/>
          </a:xfrm>
        </p:grpSpPr>
        <p:sp>
          <p:nvSpPr>
            <p:cNvPr id="3" name="Freeform 3"/>
            <p:cNvSpPr/>
            <p:nvPr/>
          </p:nvSpPr>
          <p:spPr>
            <a:xfrm>
              <a:off x="0" y="0"/>
              <a:ext cx="2665970" cy="2350407"/>
            </a:xfrm>
            <a:custGeom>
              <a:avLst/>
              <a:gdLst/>
              <a:ahLst/>
              <a:cxnLst/>
              <a:rect l="l" t="t" r="r" b="b"/>
              <a:pathLst>
                <a:path w="2665970" h="2350407">
                  <a:moveTo>
                    <a:pt x="0" y="0"/>
                  </a:moveTo>
                  <a:lnTo>
                    <a:pt x="2665970" y="0"/>
                  </a:lnTo>
                  <a:lnTo>
                    <a:pt x="2665970" y="2350407"/>
                  </a:lnTo>
                  <a:lnTo>
                    <a:pt x="0" y="2350407"/>
                  </a:lnTo>
                  <a:close/>
                </a:path>
              </a:pathLst>
            </a:custGeom>
            <a:solidFill>
              <a:srgbClr val="C2A788"/>
            </a:solidFill>
          </p:spPr>
          <p:txBody>
            <a:bodyPr/>
            <a:lstStyle/>
            <a:p>
              <a:endParaRPr lang="en-US"/>
            </a:p>
          </p:txBody>
        </p:sp>
        <p:sp>
          <p:nvSpPr>
            <p:cNvPr id="4" name="TextBox 4"/>
            <p:cNvSpPr txBox="1"/>
            <p:nvPr/>
          </p:nvSpPr>
          <p:spPr>
            <a:xfrm>
              <a:off x="0" y="-38100"/>
              <a:ext cx="2665970" cy="238850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362797"/>
            <a:ext cx="8165646" cy="8924203"/>
          </a:xfrm>
          <a:custGeom>
            <a:avLst/>
            <a:gdLst/>
            <a:ahLst/>
            <a:cxnLst/>
            <a:rect l="l" t="t" r="r" b="b"/>
            <a:pathLst>
              <a:path w="8165646" h="8924203">
                <a:moveTo>
                  <a:pt x="0" y="0"/>
                </a:moveTo>
                <a:lnTo>
                  <a:pt x="8165646" y="0"/>
                </a:lnTo>
                <a:lnTo>
                  <a:pt x="8165646" y="8924203"/>
                </a:lnTo>
                <a:lnTo>
                  <a:pt x="0" y="8924203"/>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0" y="125020"/>
            <a:ext cx="18288000" cy="752476"/>
          </a:xfrm>
          <a:prstGeom prst="rect">
            <a:avLst/>
          </a:prstGeom>
        </p:spPr>
        <p:txBody>
          <a:bodyPr lIns="0" tIns="0" rIns="0" bIns="0" rtlCol="0" anchor="t">
            <a:spAutoFit/>
          </a:bodyPr>
          <a:lstStyle/>
          <a:p>
            <a:pPr algn="ctr">
              <a:lnSpc>
                <a:spcPts val="6299"/>
              </a:lnSpc>
            </a:pPr>
            <a:r>
              <a:rPr lang="en-US" sz="4499" b="1">
                <a:solidFill>
                  <a:srgbClr val="000000"/>
                </a:solidFill>
                <a:latin typeface="Canva Sans Bold"/>
                <a:ea typeface="Canva Sans Bold"/>
                <a:cs typeface="Canva Sans Bold"/>
                <a:sym typeface="Canva Sans Bold"/>
              </a:rPr>
              <a:t>Native CDFIs | </a:t>
            </a:r>
            <a:r>
              <a:rPr lang="en-US" sz="4499">
                <a:solidFill>
                  <a:srgbClr val="000000"/>
                </a:solidFill>
                <a:latin typeface="Canva Sans"/>
                <a:ea typeface="Canva Sans"/>
                <a:cs typeface="Canva Sans"/>
                <a:sym typeface="Canva Sans"/>
              </a:rPr>
              <a:t>Experts in Relationships &amp; Growing Native Markets</a:t>
            </a:r>
          </a:p>
        </p:txBody>
      </p:sp>
      <p:sp>
        <p:nvSpPr>
          <p:cNvPr id="7" name="TextBox 7"/>
          <p:cNvSpPr txBox="1"/>
          <p:nvPr/>
        </p:nvSpPr>
        <p:spPr>
          <a:xfrm>
            <a:off x="8165646" y="1856119"/>
            <a:ext cx="10122354" cy="7880408"/>
          </a:xfrm>
          <a:prstGeom prst="rect">
            <a:avLst/>
          </a:prstGeom>
        </p:spPr>
        <p:txBody>
          <a:bodyPr lIns="0" tIns="0" rIns="0" bIns="0" rtlCol="0" anchor="t">
            <a:spAutoFit/>
          </a:bodyPr>
          <a:lstStyle/>
          <a:p>
            <a:pPr marL="541035" lvl="1" indent="-270518" algn="l">
              <a:lnSpc>
                <a:spcPts val="3508"/>
              </a:lnSpc>
              <a:buFont typeface="Arial"/>
              <a:buChar char="•"/>
            </a:pPr>
            <a:r>
              <a:rPr lang="en-US" sz="2505">
                <a:solidFill>
                  <a:srgbClr val="000000"/>
                </a:solidFill>
                <a:latin typeface="Canva Sans"/>
                <a:ea typeface="Canva Sans"/>
                <a:cs typeface="Canva Sans"/>
                <a:sym typeface="Canva Sans"/>
              </a:rPr>
              <a:t>Native CDFIs invest in </a:t>
            </a:r>
            <a:r>
              <a:rPr lang="en-US" sz="2505" b="1">
                <a:solidFill>
                  <a:srgbClr val="000000"/>
                </a:solidFill>
                <a:latin typeface="Canva Sans Bold"/>
                <a:ea typeface="Canva Sans Bold"/>
                <a:cs typeface="Canva Sans Bold"/>
                <a:sym typeface="Canva Sans Bold"/>
              </a:rPr>
              <a:t>relationship as a mitigator of risk</a:t>
            </a:r>
            <a:r>
              <a:rPr lang="en-US" sz="2505">
                <a:solidFill>
                  <a:srgbClr val="000000"/>
                </a:solidFill>
                <a:latin typeface="Canva Sans"/>
                <a:ea typeface="Canva Sans"/>
                <a:cs typeface="Canva Sans"/>
                <a:sym typeface="Canva Sans"/>
              </a:rPr>
              <a:t>. Because we share the same communities with our borrowers, there is immediate accountability. When you run into each other when shopping for groceries or attending a ball game, there is more opportunity to touch base and pivot and </a:t>
            </a:r>
            <a:r>
              <a:rPr lang="en-US" sz="2505" b="1">
                <a:solidFill>
                  <a:srgbClr val="000000"/>
                </a:solidFill>
                <a:latin typeface="Canva Sans Bold"/>
                <a:ea typeface="Canva Sans Bold"/>
                <a:cs typeface="Canva Sans Bold"/>
                <a:sym typeface="Canva Sans Bold"/>
              </a:rPr>
              <a:t>problem solve together before default ever happens.</a:t>
            </a:r>
          </a:p>
          <a:p>
            <a:pPr algn="l">
              <a:lnSpc>
                <a:spcPts val="3508"/>
              </a:lnSpc>
            </a:pPr>
            <a:endParaRPr lang="en-US" sz="2505" b="1">
              <a:solidFill>
                <a:srgbClr val="000000"/>
              </a:solidFill>
              <a:latin typeface="Canva Sans Bold"/>
              <a:ea typeface="Canva Sans Bold"/>
              <a:cs typeface="Canva Sans Bold"/>
              <a:sym typeface="Canva Sans Bold"/>
            </a:endParaRPr>
          </a:p>
          <a:p>
            <a:pPr marL="541035" lvl="1" indent="-270518" algn="l">
              <a:lnSpc>
                <a:spcPts val="3508"/>
              </a:lnSpc>
              <a:buFont typeface="Arial"/>
              <a:buChar char="•"/>
            </a:pPr>
            <a:r>
              <a:rPr lang="en-US" sz="2505">
                <a:solidFill>
                  <a:srgbClr val="000000"/>
                </a:solidFill>
                <a:latin typeface="Canva Sans"/>
                <a:ea typeface="Canva Sans"/>
                <a:cs typeface="Canva Sans"/>
                <a:sym typeface="Canva Sans"/>
              </a:rPr>
              <a:t>In the rare event of default, Native CDFIs have strong systems in place to work within the court systems. In our region, </a:t>
            </a:r>
            <a:r>
              <a:rPr lang="en-US" sz="2505" b="1">
                <a:solidFill>
                  <a:srgbClr val="000000"/>
                </a:solidFill>
                <a:latin typeface="Canva Sans Bold"/>
                <a:ea typeface="Canva Sans Bold"/>
                <a:cs typeface="Canva Sans Bold"/>
                <a:sym typeface="Canva Sans Bold"/>
              </a:rPr>
              <a:t>the current default rate is 2.22%</a:t>
            </a:r>
            <a:r>
              <a:rPr lang="en-US" sz="2505">
                <a:solidFill>
                  <a:srgbClr val="000000"/>
                </a:solidFill>
                <a:latin typeface="Canva Sans"/>
                <a:ea typeface="Canva Sans"/>
                <a:cs typeface="Canva Sans"/>
                <a:sym typeface="Canva Sans"/>
              </a:rPr>
              <a:t>, an indicator of strong systems of repayment balanced with accepting appropriate risk in systemically underserved markets.</a:t>
            </a:r>
          </a:p>
          <a:p>
            <a:pPr algn="l">
              <a:lnSpc>
                <a:spcPts val="3508"/>
              </a:lnSpc>
            </a:pPr>
            <a:endParaRPr lang="en-US" sz="2505">
              <a:solidFill>
                <a:srgbClr val="000000"/>
              </a:solidFill>
              <a:latin typeface="Canva Sans"/>
              <a:ea typeface="Canva Sans"/>
              <a:cs typeface="Canva Sans"/>
              <a:sym typeface="Canva Sans"/>
            </a:endParaRPr>
          </a:p>
          <a:p>
            <a:pPr marL="541035" lvl="1" indent="-270518" algn="l">
              <a:lnSpc>
                <a:spcPts val="3508"/>
              </a:lnSpc>
              <a:buFont typeface="Arial"/>
              <a:buChar char="•"/>
            </a:pPr>
            <a:r>
              <a:rPr lang="en-US" sz="2505" b="1">
                <a:solidFill>
                  <a:srgbClr val="000000"/>
                </a:solidFill>
                <a:latin typeface="Canva Sans Bold"/>
                <a:ea typeface="Canva Sans Bold"/>
                <a:cs typeface="Canva Sans Bold"/>
                <a:sym typeface="Canva Sans Bold"/>
              </a:rPr>
              <a:t>Native CDFIs have been working within our legal systems since 1985</a:t>
            </a:r>
            <a:r>
              <a:rPr lang="en-US" sz="2505">
                <a:solidFill>
                  <a:srgbClr val="000000"/>
                </a:solidFill>
                <a:latin typeface="Canva Sans"/>
                <a:ea typeface="Canva Sans"/>
                <a:cs typeface="Canva Sans"/>
                <a:sym typeface="Canva Sans"/>
              </a:rPr>
              <a:t> and know how to successfully navigate our own court systems. We know the timeline is often slow and the process requires knowing the right point of contact.</a:t>
            </a:r>
          </a:p>
          <a:p>
            <a:pPr algn="l">
              <a:lnSpc>
                <a:spcPts val="3485"/>
              </a:lnSpc>
            </a:pPr>
            <a:endParaRPr lang="en-US" sz="2505">
              <a:solidFill>
                <a:srgbClr val="000000"/>
              </a:solidFill>
              <a:latin typeface="Canva Sans"/>
              <a:ea typeface="Canva Sans"/>
              <a:cs typeface="Canva Sans"/>
              <a:sym typeface="Canva Sans"/>
            </a:endParaRPr>
          </a:p>
        </p:txBody>
      </p:sp>
      <p:sp>
        <p:nvSpPr>
          <p:cNvPr id="8" name="TextBox 8"/>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7</a:t>
            </a:r>
          </a:p>
        </p:txBody>
      </p:sp>
      <p:sp>
        <p:nvSpPr>
          <p:cNvPr id="9" name="Freeform 9"/>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85944"/>
            <a:ext cx="18288000" cy="8901056"/>
            <a:chOff x="0" y="0"/>
            <a:chExt cx="4816593" cy="2344311"/>
          </a:xfrm>
        </p:grpSpPr>
        <p:sp>
          <p:nvSpPr>
            <p:cNvPr id="3" name="Freeform 3"/>
            <p:cNvSpPr/>
            <p:nvPr/>
          </p:nvSpPr>
          <p:spPr>
            <a:xfrm>
              <a:off x="0" y="0"/>
              <a:ext cx="4816592" cy="2344311"/>
            </a:xfrm>
            <a:custGeom>
              <a:avLst/>
              <a:gdLst/>
              <a:ahLst/>
              <a:cxnLst/>
              <a:rect l="l" t="t" r="r" b="b"/>
              <a:pathLst>
                <a:path w="4816592" h="2344311">
                  <a:moveTo>
                    <a:pt x="0" y="0"/>
                  </a:moveTo>
                  <a:lnTo>
                    <a:pt x="4816592" y="0"/>
                  </a:lnTo>
                  <a:lnTo>
                    <a:pt x="4816592" y="2344311"/>
                  </a:lnTo>
                  <a:lnTo>
                    <a:pt x="0" y="2344311"/>
                  </a:lnTo>
                  <a:close/>
                </a:path>
              </a:pathLst>
            </a:custGeom>
            <a:solidFill>
              <a:srgbClr val="8FA393"/>
            </a:solidFill>
          </p:spPr>
          <p:txBody>
            <a:bodyPr/>
            <a:lstStyle/>
            <a:p>
              <a:endParaRPr lang="en-US"/>
            </a:p>
          </p:txBody>
        </p:sp>
        <p:sp>
          <p:nvSpPr>
            <p:cNvPr id="4" name="TextBox 4"/>
            <p:cNvSpPr txBox="1"/>
            <p:nvPr/>
          </p:nvSpPr>
          <p:spPr>
            <a:xfrm>
              <a:off x="0" y="-38100"/>
              <a:ext cx="4816593" cy="23824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0" y="1385944"/>
            <a:ext cx="10707848" cy="7515112"/>
          </a:xfrm>
          <a:custGeom>
            <a:avLst/>
            <a:gdLst/>
            <a:ahLst/>
            <a:cxnLst/>
            <a:rect l="l" t="t" r="r" b="b"/>
            <a:pathLst>
              <a:path w="10707848" h="7515112">
                <a:moveTo>
                  <a:pt x="0" y="0"/>
                </a:moveTo>
                <a:lnTo>
                  <a:pt x="10707848" y="0"/>
                </a:lnTo>
                <a:lnTo>
                  <a:pt x="10707848" y="7515112"/>
                </a:lnTo>
                <a:lnTo>
                  <a:pt x="0" y="7515112"/>
                </a:lnTo>
                <a:lnTo>
                  <a:pt x="0" y="0"/>
                </a:lnTo>
                <a:close/>
              </a:path>
            </a:pathLst>
          </a:custGeom>
          <a:blipFill>
            <a:blip r:embed="rId3"/>
            <a:stretch>
              <a:fillRect l="-2574" r="-1400"/>
            </a:stretch>
          </a:blipFill>
        </p:spPr>
        <p:txBody>
          <a:bodyPr/>
          <a:lstStyle/>
          <a:p>
            <a:endParaRPr lang="en-US"/>
          </a:p>
        </p:txBody>
      </p:sp>
      <p:sp>
        <p:nvSpPr>
          <p:cNvPr id="6" name="TextBox 6"/>
          <p:cNvSpPr txBox="1"/>
          <p:nvPr/>
        </p:nvSpPr>
        <p:spPr>
          <a:xfrm>
            <a:off x="-1785362" y="276224"/>
            <a:ext cx="11456284" cy="752476"/>
          </a:xfrm>
          <a:prstGeom prst="rect">
            <a:avLst/>
          </a:prstGeom>
        </p:spPr>
        <p:txBody>
          <a:bodyPr lIns="0" tIns="0" rIns="0" bIns="0" rtlCol="0" anchor="t">
            <a:spAutoFit/>
          </a:bodyPr>
          <a:lstStyle/>
          <a:p>
            <a:pPr algn="ctr">
              <a:lnSpc>
                <a:spcPts val="6299"/>
              </a:lnSpc>
            </a:pPr>
            <a:r>
              <a:rPr lang="en-US" sz="4499" b="1">
                <a:solidFill>
                  <a:srgbClr val="000000"/>
                </a:solidFill>
                <a:latin typeface="Canva Sans Bold"/>
                <a:ea typeface="Canva Sans Bold"/>
                <a:cs typeface="Canva Sans Bold"/>
                <a:sym typeface="Canva Sans Bold"/>
              </a:rPr>
              <a:t>Perceived Risk | </a:t>
            </a:r>
            <a:r>
              <a:rPr lang="en-US" sz="4499">
                <a:solidFill>
                  <a:srgbClr val="000000"/>
                </a:solidFill>
                <a:latin typeface="Canva Sans"/>
                <a:ea typeface="Canva Sans"/>
                <a:cs typeface="Canva Sans"/>
                <a:sym typeface="Canva Sans"/>
              </a:rPr>
              <a:t>Trust Land</a:t>
            </a:r>
          </a:p>
        </p:txBody>
      </p:sp>
      <p:grpSp>
        <p:nvGrpSpPr>
          <p:cNvPr id="7" name="Group 7"/>
          <p:cNvGrpSpPr/>
          <p:nvPr/>
        </p:nvGrpSpPr>
        <p:grpSpPr>
          <a:xfrm>
            <a:off x="360123" y="9013452"/>
            <a:ext cx="10497973" cy="1199645"/>
            <a:chOff x="0" y="0"/>
            <a:chExt cx="2764898" cy="315956"/>
          </a:xfrm>
        </p:grpSpPr>
        <p:sp>
          <p:nvSpPr>
            <p:cNvPr id="8" name="Freeform 8"/>
            <p:cNvSpPr/>
            <p:nvPr/>
          </p:nvSpPr>
          <p:spPr>
            <a:xfrm>
              <a:off x="0" y="0"/>
              <a:ext cx="2764898" cy="315956"/>
            </a:xfrm>
            <a:custGeom>
              <a:avLst/>
              <a:gdLst/>
              <a:ahLst/>
              <a:cxnLst/>
              <a:rect l="l" t="t" r="r" b="b"/>
              <a:pathLst>
                <a:path w="2764898" h="315956">
                  <a:moveTo>
                    <a:pt x="37611" y="0"/>
                  </a:moveTo>
                  <a:lnTo>
                    <a:pt x="2727287" y="0"/>
                  </a:lnTo>
                  <a:cubicBezTo>
                    <a:pt x="2737262" y="0"/>
                    <a:pt x="2746829" y="3963"/>
                    <a:pt x="2753882" y="11016"/>
                  </a:cubicBezTo>
                  <a:cubicBezTo>
                    <a:pt x="2760936" y="18069"/>
                    <a:pt x="2764898" y="27636"/>
                    <a:pt x="2764898" y="37611"/>
                  </a:cubicBezTo>
                  <a:lnTo>
                    <a:pt x="2764898" y="278345"/>
                  </a:lnTo>
                  <a:cubicBezTo>
                    <a:pt x="2764898" y="288320"/>
                    <a:pt x="2760936" y="297887"/>
                    <a:pt x="2753882" y="304940"/>
                  </a:cubicBezTo>
                  <a:cubicBezTo>
                    <a:pt x="2746829" y="311993"/>
                    <a:pt x="2737262" y="315956"/>
                    <a:pt x="2727287" y="315956"/>
                  </a:cubicBezTo>
                  <a:lnTo>
                    <a:pt x="37611" y="315956"/>
                  </a:lnTo>
                  <a:cubicBezTo>
                    <a:pt x="27636" y="315956"/>
                    <a:pt x="18069" y="311993"/>
                    <a:pt x="11016" y="304940"/>
                  </a:cubicBezTo>
                  <a:cubicBezTo>
                    <a:pt x="3963" y="297887"/>
                    <a:pt x="0" y="288320"/>
                    <a:pt x="0" y="278345"/>
                  </a:cubicBezTo>
                  <a:lnTo>
                    <a:pt x="0" y="37611"/>
                  </a:lnTo>
                  <a:cubicBezTo>
                    <a:pt x="0" y="27636"/>
                    <a:pt x="3963" y="18069"/>
                    <a:pt x="11016" y="11016"/>
                  </a:cubicBezTo>
                  <a:cubicBezTo>
                    <a:pt x="18069" y="3963"/>
                    <a:pt x="27636" y="0"/>
                    <a:pt x="37611" y="0"/>
                  </a:cubicBezTo>
                  <a:close/>
                </a:path>
              </a:pathLst>
            </a:custGeom>
            <a:solidFill>
              <a:srgbClr val="FFFFFF">
                <a:alpha val="63922"/>
              </a:srgbClr>
            </a:solidFill>
          </p:spPr>
          <p:txBody>
            <a:bodyPr/>
            <a:lstStyle/>
            <a:p>
              <a:endParaRPr lang="en-US"/>
            </a:p>
          </p:txBody>
        </p:sp>
        <p:sp>
          <p:nvSpPr>
            <p:cNvPr id="9" name="TextBox 9"/>
            <p:cNvSpPr txBox="1"/>
            <p:nvPr/>
          </p:nvSpPr>
          <p:spPr>
            <a:xfrm>
              <a:off x="0" y="-38100"/>
              <a:ext cx="2764898" cy="354056"/>
            </a:xfrm>
            <a:prstGeom prst="rect">
              <a:avLst/>
            </a:prstGeom>
          </p:spPr>
          <p:txBody>
            <a:bodyPr lIns="50800" tIns="50800" rIns="50800" bIns="50800" rtlCol="0" anchor="ctr"/>
            <a:lstStyle/>
            <a:p>
              <a:pPr algn="ctr">
                <a:lnSpc>
                  <a:spcPts val="2799"/>
                </a:lnSpc>
              </a:pPr>
              <a:endParaRPr/>
            </a:p>
          </p:txBody>
        </p:sp>
      </p:grpSp>
      <p:sp>
        <p:nvSpPr>
          <p:cNvPr id="10" name="TextBox 10"/>
          <p:cNvSpPr txBox="1"/>
          <p:nvPr/>
        </p:nvSpPr>
        <p:spPr>
          <a:xfrm>
            <a:off x="557818" y="9099243"/>
            <a:ext cx="10102582" cy="989964"/>
          </a:xfrm>
          <a:prstGeom prst="rect">
            <a:avLst/>
          </a:prstGeom>
        </p:spPr>
        <p:txBody>
          <a:bodyPr lIns="0" tIns="0" rIns="0" bIns="0" rtlCol="0" anchor="t">
            <a:spAutoFit/>
          </a:bodyPr>
          <a:lstStyle/>
          <a:p>
            <a:pPr marL="0" lvl="0" indent="0" algn="ctr">
              <a:lnSpc>
                <a:spcPts val="2660"/>
              </a:lnSpc>
              <a:spcBef>
                <a:spcPct val="0"/>
              </a:spcBef>
            </a:pPr>
            <a:r>
              <a:rPr lang="en-US" sz="1900" i="1">
                <a:solidFill>
                  <a:srgbClr val="640920"/>
                </a:solidFill>
                <a:latin typeface="Canva Sans Italics"/>
                <a:ea typeface="Canva Sans Italics"/>
                <a:cs typeface="Canva Sans Italics"/>
                <a:sym typeface="Canva Sans Italics"/>
              </a:rPr>
              <a:t>“The risk is not as great as non-reservation people would view it. We [Native CDFIs] know you can use trust land as collateral."</a:t>
            </a:r>
            <a:r>
              <a:rPr lang="en-US" sz="1900">
                <a:solidFill>
                  <a:srgbClr val="640920"/>
                </a:solidFill>
                <a:latin typeface="Canva Sans"/>
                <a:ea typeface="Canva Sans"/>
                <a:cs typeface="Canva Sans"/>
                <a:sym typeface="Canva Sans"/>
              </a:rPr>
              <a:t> (Charitina Fritzler, Plenty Doors Community Development Corporation)</a:t>
            </a:r>
          </a:p>
        </p:txBody>
      </p:sp>
      <p:sp>
        <p:nvSpPr>
          <p:cNvPr id="11" name="TextBox 11"/>
          <p:cNvSpPr txBox="1"/>
          <p:nvPr/>
        </p:nvSpPr>
        <p:spPr>
          <a:xfrm>
            <a:off x="10707848" y="2198987"/>
            <a:ext cx="7580152" cy="7432942"/>
          </a:xfrm>
          <a:prstGeom prst="rect">
            <a:avLst/>
          </a:prstGeom>
        </p:spPr>
        <p:txBody>
          <a:bodyPr lIns="0" tIns="0" rIns="0" bIns="0" rtlCol="0" anchor="t">
            <a:spAutoFit/>
          </a:bodyPr>
          <a:lstStyle/>
          <a:p>
            <a:pPr marL="537478" lvl="1" indent="-268739" algn="l">
              <a:lnSpc>
                <a:spcPts val="3485"/>
              </a:lnSpc>
              <a:spcBef>
                <a:spcPct val="0"/>
              </a:spcBef>
              <a:buFont typeface="Arial"/>
              <a:buChar char="•"/>
            </a:pPr>
            <a:r>
              <a:rPr lang="en-US" sz="2489" b="1" u="none" strike="noStrike">
                <a:solidFill>
                  <a:srgbClr val="000000"/>
                </a:solidFill>
                <a:latin typeface="Canva Sans Bold"/>
                <a:ea typeface="Canva Sans Bold"/>
                <a:cs typeface="Canva Sans Bold"/>
                <a:sym typeface="Canva Sans Bold"/>
              </a:rPr>
              <a:t> Collateral:</a:t>
            </a:r>
            <a:r>
              <a:rPr lang="en-US" sz="2489" u="none" strike="noStrike">
                <a:solidFill>
                  <a:srgbClr val="000000"/>
                </a:solidFill>
                <a:latin typeface="Canva Sans"/>
                <a:ea typeface="Canva Sans"/>
                <a:cs typeface="Canva Sans"/>
                <a:sym typeface="Canva Sans"/>
              </a:rPr>
              <a:t> Trust land cannot be sold, transferred, or encumbered without federal approval. Lenders fear they cannot foreclose on or seize trust land as collateral in case of defaults. </a:t>
            </a:r>
          </a:p>
          <a:p>
            <a:pPr algn="l">
              <a:lnSpc>
                <a:spcPts val="3485"/>
              </a:lnSpc>
              <a:spcBef>
                <a:spcPct val="0"/>
              </a:spcBef>
            </a:pPr>
            <a:endParaRPr lang="en-US" sz="2489" u="none" strike="noStrike">
              <a:solidFill>
                <a:srgbClr val="000000"/>
              </a:solidFill>
              <a:latin typeface="Canva Sans"/>
              <a:ea typeface="Canva Sans"/>
              <a:cs typeface="Canva Sans"/>
              <a:sym typeface="Canva Sans"/>
            </a:endParaRPr>
          </a:p>
          <a:p>
            <a:pPr marL="537478" lvl="1" indent="-268739" algn="l">
              <a:lnSpc>
                <a:spcPts val="3485"/>
              </a:lnSpc>
              <a:spcBef>
                <a:spcPct val="0"/>
              </a:spcBef>
              <a:buFont typeface="Arial"/>
              <a:buChar char="•"/>
            </a:pPr>
            <a:r>
              <a:rPr lang="en-US" sz="2489" b="1" u="none" strike="noStrike">
                <a:solidFill>
                  <a:srgbClr val="000000"/>
                </a:solidFill>
                <a:latin typeface="Canva Sans Bold"/>
                <a:ea typeface="Canva Sans Bold"/>
                <a:cs typeface="Canva Sans Bold"/>
                <a:sym typeface="Canva Sans Bold"/>
              </a:rPr>
              <a:t>Restricted Transfer and Use</a:t>
            </a:r>
            <a:r>
              <a:rPr lang="en-US" sz="2489" u="none" strike="noStrike">
                <a:solidFill>
                  <a:srgbClr val="000000"/>
                </a:solidFill>
                <a:latin typeface="Canva Sans"/>
                <a:ea typeface="Canva Sans"/>
                <a:cs typeface="Canva Sans"/>
                <a:sym typeface="Canva Sans"/>
              </a:rPr>
              <a:t>:  Any sale, lease, or mortgage must be approved by the U.S. Department of the Interior. </a:t>
            </a:r>
          </a:p>
          <a:p>
            <a:pPr algn="l">
              <a:lnSpc>
                <a:spcPts val="3485"/>
              </a:lnSpc>
              <a:spcBef>
                <a:spcPct val="0"/>
              </a:spcBef>
            </a:pPr>
            <a:endParaRPr lang="en-US" sz="2489" u="none" strike="noStrike">
              <a:solidFill>
                <a:srgbClr val="000000"/>
              </a:solidFill>
              <a:latin typeface="Canva Sans"/>
              <a:ea typeface="Canva Sans"/>
              <a:cs typeface="Canva Sans"/>
              <a:sym typeface="Canva Sans"/>
            </a:endParaRPr>
          </a:p>
          <a:p>
            <a:pPr marL="537478" lvl="1" indent="-268739" algn="l">
              <a:lnSpc>
                <a:spcPts val="3485"/>
              </a:lnSpc>
              <a:spcBef>
                <a:spcPct val="0"/>
              </a:spcBef>
              <a:buFont typeface="Arial"/>
              <a:buChar char="•"/>
            </a:pPr>
            <a:r>
              <a:rPr lang="en-US" sz="2489" b="1" u="none" strike="noStrike">
                <a:solidFill>
                  <a:srgbClr val="000000"/>
                </a:solidFill>
                <a:latin typeface="Canva Sans Bold"/>
                <a:ea typeface="Canva Sans Bold"/>
                <a:cs typeface="Canva Sans Bold"/>
                <a:sym typeface="Canva Sans Bold"/>
              </a:rPr>
              <a:t>Limited Commercial Use</a:t>
            </a:r>
            <a:r>
              <a:rPr lang="en-US" sz="2489" u="none" strike="noStrike">
                <a:solidFill>
                  <a:srgbClr val="000000"/>
                </a:solidFill>
                <a:latin typeface="Canva Sans"/>
                <a:ea typeface="Canva Sans"/>
                <a:cs typeface="Canva Sans"/>
                <a:sym typeface="Canva Sans"/>
              </a:rPr>
              <a:t>: Trust land is designated for tribes or individual members, which can limit its use. Commercial development often requires special approvals, making the process more complex than with privately owned land, adding to lenders' concerns about generating revenue.</a:t>
            </a:r>
          </a:p>
        </p:txBody>
      </p:sp>
      <p:sp>
        <p:nvSpPr>
          <p:cNvPr id="12" name="TextBox 12"/>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8</a:t>
            </a:r>
          </a:p>
        </p:txBody>
      </p:sp>
      <p:sp>
        <p:nvSpPr>
          <p:cNvPr id="13" name="Freeform 13"/>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39738"/>
            <a:ext cx="20667945" cy="8735153"/>
            <a:chOff x="0" y="0"/>
            <a:chExt cx="5443409" cy="2300616"/>
          </a:xfrm>
        </p:grpSpPr>
        <p:sp>
          <p:nvSpPr>
            <p:cNvPr id="3" name="Freeform 3"/>
            <p:cNvSpPr/>
            <p:nvPr/>
          </p:nvSpPr>
          <p:spPr>
            <a:xfrm>
              <a:off x="0" y="0"/>
              <a:ext cx="5443410" cy="2300616"/>
            </a:xfrm>
            <a:custGeom>
              <a:avLst/>
              <a:gdLst/>
              <a:ahLst/>
              <a:cxnLst/>
              <a:rect l="l" t="t" r="r" b="b"/>
              <a:pathLst>
                <a:path w="5443410" h="2300616">
                  <a:moveTo>
                    <a:pt x="0" y="0"/>
                  </a:moveTo>
                  <a:lnTo>
                    <a:pt x="5443410" y="0"/>
                  </a:lnTo>
                  <a:lnTo>
                    <a:pt x="5443410" y="2300616"/>
                  </a:lnTo>
                  <a:lnTo>
                    <a:pt x="0" y="2300616"/>
                  </a:lnTo>
                  <a:close/>
                </a:path>
              </a:pathLst>
            </a:custGeom>
            <a:solidFill>
              <a:srgbClr val="8FA393"/>
            </a:solidFill>
          </p:spPr>
          <p:txBody>
            <a:bodyPr/>
            <a:lstStyle/>
            <a:p>
              <a:endParaRPr lang="en-US"/>
            </a:p>
          </p:txBody>
        </p:sp>
        <p:sp>
          <p:nvSpPr>
            <p:cNvPr id="4" name="TextBox 4"/>
            <p:cNvSpPr txBox="1"/>
            <p:nvPr/>
          </p:nvSpPr>
          <p:spPr>
            <a:xfrm>
              <a:off x="0" y="-38100"/>
              <a:ext cx="5443409" cy="233871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1913842"/>
            <a:ext cx="5189527" cy="6231888"/>
            <a:chOff x="0" y="0"/>
            <a:chExt cx="6919369" cy="8309183"/>
          </a:xfrm>
        </p:grpSpPr>
        <p:sp>
          <p:nvSpPr>
            <p:cNvPr id="6" name="Freeform 6"/>
            <p:cNvSpPr/>
            <p:nvPr/>
          </p:nvSpPr>
          <p:spPr>
            <a:xfrm>
              <a:off x="0" y="0"/>
              <a:ext cx="6919369" cy="8309183"/>
            </a:xfrm>
            <a:custGeom>
              <a:avLst/>
              <a:gdLst/>
              <a:ahLst/>
              <a:cxnLst/>
              <a:rect l="l" t="t" r="r" b="b"/>
              <a:pathLst>
                <a:path w="6919369" h="8309183">
                  <a:moveTo>
                    <a:pt x="0" y="0"/>
                  </a:moveTo>
                  <a:lnTo>
                    <a:pt x="6919369" y="0"/>
                  </a:lnTo>
                  <a:lnTo>
                    <a:pt x="6919369" y="8309183"/>
                  </a:lnTo>
                  <a:lnTo>
                    <a:pt x="0" y="8309183"/>
                  </a:lnTo>
                  <a:lnTo>
                    <a:pt x="0" y="0"/>
                  </a:lnTo>
                  <a:close/>
                </a:path>
              </a:pathLst>
            </a:custGeom>
            <a:blipFill>
              <a:blip r:embed="rId3"/>
              <a:stretch>
                <a:fillRect l="-28971" t="-51364" r="-28971" b="-24002"/>
              </a:stretch>
            </a:blipFill>
          </p:spPr>
          <p:txBody>
            <a:bodyPr/>
            <a:lstStyle/>
            <a:p>
              <a:endParaRPr lang="en-US"/>
            </a:p>
          </p:txBody>
        </p:sp>
        <p:grpSp>
          <p:nvGrpSpPr>
            <p:cNvPr id="7" name="Group 7"/>
            <p:cNvGrpSpPr/>
            <p:nvPr/>
          </p:nvGrpSpPr>
          <p:grpSpPr>
            <a:xfrm>
              <a:off x="4324406" y="1055619"/>
              <a:ext cx="150884" cy="1032428"/>
              <a:chOff x="0" y="0"/>
              <a:chExt cx="29804" cy="203936"/>
            </a:xfrm>
          </p:grpSpPr>
          <p:sp>
            <p:nvSpPr>
              <p:cNvPr id="8" name="Freeform 8"/>
              <p:cNvSpPr/>
              <p:nvPr/>
            </p:nvSpPr>
            <p:spPr>
              <a:xfrm>
                <a:off x="0" y="0"/>
                <a:ext cx="29804" cy="203936"/>
              </a:xfrm>
              <a:custGeom>
                <a:avLst/>
                <a:gdLst/>
                <a:ahLst/>
                <a:cxnLst/>
                <a:rect l="l" t="t" r="r" b="b"/>
                <a:pathLst>
                  <a:path w="29804" h="203936">
                    <a:moveTo>
                      <a:pt x="14902" y="0"/>
                    </a:moveTo>
                    <a:lnTo>
                      <a:pt x="14902" y="0"/>
                    </a:lnTo>
                    <a:cubicBezTo>
                      <a:pt x="23132" y="0"/>
                      <a:pt x="29804" y="6672"/>
                      <a:pt x="29804" y="14902"/>
                    </a:cubicBezTo>
                    <a:lnTo>
                      <a:pt x="29804" y="189034"/>
                    </a:lnTo>
                    <a:cubicBezTo>
                      <a:pt x="29804" y="197264"/>
                      <a:pt x="23132" y="203936"/>
                      <a:pt x="14902" y="203936"/>
                    </a:cubicBezTo>
                    <a:lnTo>
                      <a:pt x="14902" y="203936"/>
                    </a:lnTo>
                    <a:cubicBezTo>
                      <a:pt x="6672" y="203936"/>
                      <a:pt x="0" y="197264"/>
                      <a:pt x="0" y="189034"/>
                    </a:cubicBezTo>
                    <a:lnTo>
                      <a:pt x="0" y="14902"/>
                    </a:lnTo>
                    <a:cubicBezTo>
                      <a:pt x="0" y="6672"/>
                      <a:pt x="6672" y="0"/>
                      <a:pt x="14902" y="0"/>
                    </a:cubicBezTo>
                    <a:close/>
                  </a:path>
                </a:pathLst>
              </a:custGeom>
              <a:solidFill>
                <a:srgbClr val="EBE4D7"/>
              </a:solidFill>
            </p:spPr>
            <p:txBody>
              <a:bodyPr/>
              <a:lstStyle/>
              <a:p>
                <a:endParaRPr lang="en-US"/>
              </a:p>
            </p:txBody>
          </p:sp>
          <p:sp>
            <p:nvSpPr>
              <p:cNvPr id="9" name="TextBox 9"/>
              <p:cNvSpPr txBox="1"/>
              <p:nvPr/>
            </p:nvSpPr>
            <p:spPr>
              <a:xfrm>
                <a:off x="0" y="-38100"/>
                <a:ext cx="29804" cy="242036"/>
              </a:xfrm>
              <a:prstGeom prst="rect">
                <a:avLst/>
              </a:prstGeom>
            </p:spPr>
            <p:txBody>
              <a:bodyPr lIns="50800" tIns="50800" rIns="50800" bIns="50800" rtlCol="0" anchor="ctr"/>
              <a:lstStyle/>
              <a:p>
                <a:pPr algn="ctr">
                  <a:lnSpc>
                    <a:spcPts val="2659"/>
                  </a:lnSpc>
                </a:pPr>
                <a:endParaRPr/>
              </a:p>
            </p:txBody>
          </p:sp>
        </p:grpSp>
      </p:grpSp>
      <p:sp>
        <p:nvSpPr>
          <p:cNvPr id="10" name="TextBox 10"/>
          <p:cNvSpPr txBox="1"/>
          <p:nvPr/>
        </p:nvSpPr>
        <p:spPr>
          <a:xfrm>
            <a:off x="0" y="-26764"/>
            <a:ext cx="18288000" cy="1543051"/>
          </a:xfrm>
          <a:prstGeom prst="rect">
            <a:avLst/>
          </a:prstGeom>
        </p:spPr>
        <p:txBody>
          <a:bodyPr lIns="0" tIns="0" rIns="0" bIns="0" rtlCol="0" anchor="t">
            <a:spAutoFit/>
          </a:bodyPr>
          <a:lstStyle/>
          <a:p>
            <a:pPr algn="ctr">
              <a:lnSpc>
                <a:spcPts val="6299"/>
              </a:lnSpc>
            </a:pPr>
            <a:r>
              <a:rPr lang="en-US" sz="4499" b="1">
                <a:solidFill>
                  <a:srgbClr val="000000"/>
                </a:solidFill>
                <a:latin typeface="Canva Sans Bold"/>
                <a:ea typeface="Canva Sans Bold"/>
                <a:cs typeface="Canva Sans Bold"/>
                <a:sym typeface="Canva Sans Bold"/>
              </a:rPr>
              <a:t>Reality | </a:t>
            </a:r>
            <a:r>
              <a:rPr lang="en-US" sz="4499">
                <a:solidFill>
                  <a:srgbClr val="000000"/>
                </a:solidFill>
                <a:latin typeface="Canva Sans"/>
                <a:ea typeface="Canva Sans"/>
                <a:cs typeface="Canva Sans"/>
                <a:sym typeface="Canva Sans"/>
              </a:rPr>
              <a:t>Native CDFIs are Reclaiming Native Lands as the Assets They Are</a:t>
            </a:r>
          </a:p>
        </p:txBody>
      </p:sp>
      <p:sp>
        <p:nvSpPr>
          <p:cNvPr id="11" name="TextBox 11"/>
          <p:cNvSpPr txBox="1"/>
          <p:nvPr/>
        </p:nvSpPr>
        <p:spPr>
          <a:xfrm>
            <a:off x="10453781" y="2151036"/>
            <a:ext cx="7580152" cy="3339732"/>
          </a:xfrm>
          <a:prstGeom prst="rect">
            <a:avLst/>
          </a:prstGeom>
        </p:spPr>
        <p:txBody>
          <a:bodyPr lIns="0" tIns="0" rIns="0" bIns="0" rtlCol="0" anchor="t">
            <a:spAutoFit/>
          </a:bodyPr>
          <a:lstStyle/>
          <a:p>
            <a:pPr algn="l">
              <a:lnSpc>
                <a:spcPts val="3345"/>
              </a:lnSpc>
              <a:spcBef>
                <a:spcPct val="0"/>
              </a:spcBef>
            </a:pPr>
            <a:r>
              <a:rPr lang="en-US" sz="2389">
                <a:solidFill>
                  <a:srgbClr val="000000"/>
                </a:solidFill>
                <a:latin typeface="Canva Sans"/>
                <a:ea typeface="Canva Sans"/>
                <a:cs typeface="Canva Sans"/>
                <a:sym typeface="Canva Sans"/>
              </a:rPr>
              <a:t>Two of our larger and more established CDFIs in the Coalition have </a:t>
            </a:r>
            <a:r>
              <a:rPr lang="en-US" sz="2389" b="1">
                <a:solidFill>
                  <a:srgbClr val="000000"/>
                </a:solidFill>
                <a:latin typeface="Canva Sans Bold"/>
                <a:ea typeface="Canva Sans Bold"/>
                <a:cs typeface="Canva Sans Bold"/>
                <a:sym typeface="Canva Sans Bold"/>
              </a:rPr>
              <a:t>normalized leveraging trust land to build home ownership.</a:t>
            </a:r>
            <a:r>
              <a:rPr lang="en-US" sz="2389">
                <a:solidFill>
                  <a:srgbClr val="000000"/>
                </a:solidFill>
                <a:latin typeface="Canva Sans"/>
                <a:ea typeface="Canva Sans"/>
                <a:cs typeface="Canva Sans"/>
                <a:sym typeface="Canva Sans"/>
              </a:rPr>
              <a:t>  NACDC, Financial Services, Inc. (MT) and Four Bands Community Fund (SD) are national leaders strengthening local systems to </a:t>
            </a:r>
            <a:r>
              <a:rPr lang="en-US" sz="2389" b="1">
                <a:solidFill>
                  <a:srgbClr val="000000"/>
                </a:solidFill>
                <a:latin typeface="Canva Sans Bold"/>
                <a:ea typeface="Canva Sans Bold"/>
                <a:cs typeface="Canva Sans Bold"/>
                <a:sym typeface="Canva Sans Bold"/>
              </a:rPr>
              <a:t>mortgage successfully on trust land</a:t>
            </a:r>
            <a:r>
              <a:rPr lang="en-US" sz="2389">
                <a:solidFill>
                  <a:srgbClr val="000000"/>
                </a:solidFill>
                <a:latin typeface="Canva Sans"/>
                <a:ea typeface="Canva Sans"/>
                <a:cs typeface="Canva Sans"/>
                <a:sym typeface="Canva Sans"/>
              </a:rPr>
              <a:t>. Both leaders work with their local BIA land offices to build the BIA capacity to </a:t>
            </a:r>
            <a:r>
              <a:rPr lang="en-US" sz="2389" b="1">
                <a:solidFill>
                  <a:srgbClr val="000000"/>
                </a:solidFill>
                <a:latin typeface="Canva Sans Bold"/>
                <a:ea typeface="Canva Sans Bold"/>
                <a:cs typeface="Canva Sans Bold"/>
                <a:sym typeface="Canva Sans Bold"/>
              </a:rPr>
              <a:t>leverage trust land.</a:t>
            </a:r>
          </a:p>
        </p:txBody>
      </p:sp>
      <p:grpSp>
        <p:nvGrpSpPr>
          <p:cNvPr id="12" name="Group 12"/>
          <p:cNvGrpSpPr/>
          <p:nvPr/>
        </p:nvGrpSpPr>
        <p:grpSpPr>
          <a:xfrm>
            <a:off x="11340073" y="5699782"/>
            <a:ext cx="5807568" cy="3905126"/>
            <a:chOff x="0" y="0"/>
            <a:chExt cx="1529565" cy="1028511"/>
          </a:xfrm>
        </p:grpSpPr>
        <p:sp>
          <p:nvSpPr>
            <p:cNvPr id="13" name="Freeform 13"/>
            <p:cNvSpPr/>
            <p:nvPr/>
          </p:nvSpPr>
          <p:spPr>
            <a:xfrm>
              <a:off x="0" y="0"/>
              <a:ext cx="1529565" cy="1028511"/>
            </a:xfrm>
            <a:custGeom>
              <a:avLst/>
              <a:gdLst/>
              <a:ahLst/>
              <a:cxnLst/>
              <a:rect l="l" t="t" r="r" b="b"/>
              <a:pathLst>
                <a:path w="1529565" h="1028511">
                  <a:moveTo>
                    <a:pt x="67987" y="0"/>
                  </a:moveTo>
                  <a:lnTo>
                    <a:pt x="1461578" y="0"/>
                  </a:lnTo>
                  <a:cubicBezTo>
                    <a:pt x="1499126" y="0"/>
                    <a:pt x="1529565" y="30439"/>
                    <a:pt x="1529565" y="67987"/>
                  </a:cubicBezTo>
                  <a:lnTo>
                    <a:pt x="1529565" y="960524"/>
                  </a:lnTo>
                  <a:cubicBezTo>
                    <a:pt x="1529565" y="998072"/>
                    <a:pt x="1499126" y="1028511"/>
                    <a:pt x="1461578" y="1028511"/>
                  </a:cubicBezTo>
                  <a:lnTo>
                    <a:pt x="67987" y="1028511"/>
                  </a:lnTo>
                  <a:cubicBezTo>
                    <a:pt x="30439" y="1028511"/>
                    <a:pt x="0" y="998072"/>
                    <a:pt x="0" y="960524"/>
                  </a:cubicBezTo>
                  <a:lnTo>
                    <a:pt x="0" y="67987"/>
                  </a:lnTo>
                  <a:cubicBezTo>
                    <a:pt x="0" y="30439"/>
                    <a:pt x="30439" y="0"/>
                    <a:pt x="67987" y="0"/>
                  </a:cubicBezTo>
                  <a:close/>
                </a:path>
              </a:pathLst>
            </a:custGeom>
            <a:solidFill>
              <a:srgbClr val="FFFFFF">
                <a:alpha val="46667"/>
              </a:srgbClr>
            </a:solidFill>
          </p:spPr>
          <p:txBody>
            <a:bodyPr/>
            <a:lstStyle/>
            <a:p>
              <a:endParaRPr lang="en-US"/>
            </a:p>
          </p:txBody>
        </p:sp>
        <p:sp>
          <p:nvSpPr>
            <p:cNvPr id="14" name="TextBox 14"/>
            <p:cNvSpPr txBox="1"/>
            <p:nvPr/>
          </p:nvSpPr>
          <p:spPr>
            <a:xfrm>
              <a:off x="0" y="-38100"/>
              <a:ext cx="1529565" cy="1066611"/>
            </a:xfrm>
            <a:prstGeom prst="rect">
              <a:avLst/>
            </a:prstGeom>
          </p:spPr>
          <p:txBody>
            <a:bodyPr lIns="50800" tIns="50800" rIns="50800" bIns="50800" rtlCol="0" anchor="ctr"/>
            <a:lstStyle/>
            <a:p>
              <a:pPr algn="ctr">
                <a:lnSpc>
                  <a:spcPts val="2799"/>
                </a:lnSpc>
              </a:pPr>
              <a:endParaRPr/>
            </a:p>
          </p:txBody>
        </p:sp>
      </p:grpSp>
      <p:sp>
        <p:nvSpPr>
          <p:cNvPr id="15" name="TextBox 15"/>
          <p:cNvSpPr txBox="1"/>
          <p:nvPr/>
        </p:nvSpPr>
        <p:spPr>
          <a:xfrm>
            <a:off x="11902117" y="6050164"/>
            <a:ext cx="5245524" cy="3003817"/>
          </a:xfrm>
          <a:prstGeom prst="rect">
            <a:avLst/>
          </a:prstGeom>
        </p:spPr>
        <p:txBody>
          <a:bodyPr lIns="0" tIns="0" rIns="0" bIns="0" rtlCol="0" anchor="t">
            <a:spAutoFit/>
          </a:bodyPr>
          <a:lstStyle/>
          <a:p>
            <a:pPr algn="l">
              <a:lnSpc>
                <a:spcPts val="3625"/>
              </a:lnSpc>
            </a:pPr>
            <a:r>
              <a:rPr lang="en-US" sz="2589" b="1">
                <a:solidFill>
                  <a:srgbClr val="640920"/>
                </a:solidFill>
                <a:latin typeface="Canva Sans Bold"/>
                <a:ea typeface="Canva Sans Bold"/>
                <a:cs typeface="Canva Sans Bold"/>
                <a:sym typeface="Canva Sans Bold"/>
              </a:rPr>
              <a:t>NACDC Financial Services, Inc </a:t>
            </a:r>
          </a:p>
          <a:p>
            <a:pPr marL="515888" lvl="1" indent="-257944" algn="l">
              <a:lnSpc>
                <a:spcPts val="3345"/>
              </a:lnSpc>
              <a:buFont typeface="Arial"/>
              <a:buChar char="•"/>
            </a:pPr>
            <a:r>
              <a:rPr lang="en-US" sz="2389" b="1">
                <a:solidFill>
                  <a:srgbClr val="640920"/>
                </a:solidFill>
                <a:latin typeface="Canva Sans Bold"/>
                <a:ea typeface="Canva Sans Bold"/>
                <a:cs typeface="Canva Sans Bold"/>
                <a:sym typeface="Canva Sans Bold"/>
              </a:rPr>
              <a:t>76 </a:t>
            </a:r>
            <a:r>
              <a:rPr lang="en-US" sz="2389">
                <a:solidFill>
                  <a:srgbClr val="640920"/>
                </a:solidFill>
                <a:latin typeface="Canva Sans"/>
                <a:ea typeface="Canva Sans"/>
                <a:cs typeface="Canva Sans"/>
                <a:sym typeface="Canva Sans"/>
              </a:rPr>
              <a:t>mortgages</a:t>
            </a:r>
          </a:p>
          <a:p>
            <a:pPr marL="515888" lvl="1" indent="-257944" algn="l">
              <a:lnSpc>
                <a:spcPts val="3345"/>
              </a:lnSpc>
              <a:buFont typeface="Arial"/>
              <a:buChar char="•"/>
            </a:pPr>
            <a:r>
              <a:rPr lang="en-US" sz="2389" b="1">
                <a:solidFill>
                  <a:srgbClr val="640920"/>
                </a:solidFill>
                <a:latin typeface="Canva Sans Bold"/>
                <a:ea typeface="Canva Sans Bold"/>
                <a:cs typeface="Canva Sans Bold"/>
                <a:sym typeface="Canva Sans Bold"/>
              </a:rPr>
              <a:t>$6,971,940.25 </a:t>
            </a:r>
            <a:r>
              <a:rPr lang="en-US" sz="2389">
                <a:solidFill>
                  <a:srgbClr val="640920"/>
                </a:solidFill>
                <a:latin typeface="Canva Sans"/>
                <a:ea typeface="Canva Sans"/>
                <a:cs typeface="Canva Sans"/>
                <a:sym typeface="Canva Sans"/>
              </a:rPr>
              <a:t>portfolio</a:t>
            </a:r>
          </a:p>
          <a:p>
            <a:pPr algn="l">
              <a:lnSpc>
                <a:spcPts val="3345"/>
              </a:lnSpc>
            </a:pPr>
            <a:endParaRPr lang="en-US" sz="2389">
              <a:solidFill>
                <a:srgbClr val="640920"/>
              </a:solidFill>
              <a:latin typeface="Canva Sans"/>
              <a:ea typeface="Canva Sans"/>
              <a:cs typeface="Canva Sans"/>
              <a:sym typeface="Canva Sans"/>
            </a:endParaRPr>
          </a:p>
          <a:p>
            <a:pPr algn="l">
              <a:lnSpc>
                <a:spcPts val="3625"/>
              </a:lnSpc>
            </a:pPr>
            <a:r>
              <a:rPr lang="en-US" sz="2589" b="1">
                <a:solidFill>
                  <a:srgbClr val="640920"/>
                </a:solidFill>
                <a:latin typeface="Canva Sans Bold"/>
                <a:ea typeface="Canva Sans Bold"/>
                <a:cs typeface="Canva Sans Bold"/>
                <a:sym typeface="Canva Sans Bold"/>
              </a:rPr>
              <a:t>Four Bands Community Fund</a:t>
            </a:r>
          </a:p>
          <a:p>
            <a:pPr marL="515888" lvl="1" indent="-257944" algn="l">
              <a:lnSpc>
                <a:spcPts val="3345"/>
              </a:lnSpc>
              <a:buFont typeface="Arial"/>
              <a:buChar char="•"/>
            </a:pPr>
            <a:r>
              <a:rPr lang="en-US" sz="2389" b="1">
                <a:solidFill>
                  <a:srgbClr val="640920"/>
                </a:solidFill>
                <a:latin typeface="Canva Sans Bold"/>
                <a:ea typeface="Canva Sans Bold"/>
                <a:cs typeface="Canva Sans Bold"/>
                <a:sym typeface="Canva Sans Bold"/>
              </a:rPr>
              <a:t>78 </a:t>
            </a:r>
            <a:r>
              <a:rPr lang="en-US" sz="2389">
                <a:solidFill>
                  <a:srgbClr val="640920"/>
                </a:solidFill>
                <a:latin typeface="Canva Sans"/>
                <a:ea typeface="Canva Sans"/>
                <a:cs typeface="Canva Sans"/>
                <a:sym typeface="Canva Sans"/>
              </a:rPr>
              <a:t>mortgages</a:t>
            </a:r>
          </a:p>
          <a:p>
            <a:pPr marL="515888" lvl="1" indent="-257944" algn="l">
              <a:lnSpc>
                <a:spcPts val="3345"/>
              </a:lnSpc>
              <a:buFont typeface="Arial"/>
              <a:buChar char="•"/>
            </a:pPr>
            <a:r>
              <a:rPr lang="en-US" sz="2389" b="1">
                <a:solidFill>
                  <a:srgbClr val="640920"/>
                </a:solidFill>
                <a:latin typeface="Canva Sans Bold"/>
                <a:ea typeface="Canva Sans Bold"/>
                <a:cs typeface="Canva Sans Bold"/>
                <a:sym typeface="Canva Sans Bold"/>
              </a:rPr>
              <a:t>$7,984,479.57 </a:t>
            </a:r>
            <a:r>
              <a:rPr lang="en-US" sz="2389">
                <a:solidFill>
                  <a:srgbClr val="640920"/>
                </a:solidFill>
                <a:latin typeface="Canva Sans"/>
                <a:ea typeface="Canva Sans"/>
                <a:cs typeface="Canva Sans"/>
                <a:sym typeface="Canva Sans"/>
              </a:rPr>
              <a:t>portfolio</a:t>
            </a:r>
          </a:p>
        </p:txBody>
      </p:sp>
      <p:sp>
        <p:nvSpPr>
          <p:cNvPr id="16" name="Freeform 16"/>
          <p:cNvSpPr/>
          <p:nvPr/>
        </p:nvSpPr>
        <p:spPr>
          <a:xfrm>
            <a:off x="5189527" y="2608606"/>
            <a:ext cx="4848956" cy="5764324"/>
          </a:xfrm>
          <a:custGeom>
            <a:avLst/>
            <a:gdLst/>
            <a:ahLst/>
            <a:cxnLst/>
            <a:rect l="l" t="t" r="r" b="b"/>
            <a:pathLst>
              <a:path w="4848956" h="5764324">
                <a:moveTo>
                  <a:pt x="0" y="0"/>
                </a:moveTo>
                <a:lnTo>
                  <a:pt x="4848955" y="0"/>
                </a:lnTo>
                <a:lnTo>
                  <a:pt x="4848955" y="5764325"/>
                </a:lnTo>
                <a:lnTo>
                  <a:pt x="0" y="5764325"/>
                </a:lnTo>
                <a:lnTo>
                  <a:pt x="0" y="0"/>
                </a:lnTo>
                <a:close/>
              </a:path>
            </a:pathLst>
          </a:custGeom>
          <a:blipFill>
            <a:blip r:embed="rId4"/>
            <a:stretch>
              <a:fillRect t="-6080" b="-6080"/>
            </a:stretch>
          </a:blipFill>
        </p:spPr>
        <p:txBody>
          <a:bodyPr/>
          <a:lstStyle/>
          <a:p>
            <a:endParaRPr lang="en-US"/>
          </a:p>
        </p:txBody>
      </p:sp>
      <p:sp>
        <p:nvSpPr>
          <p:cNvPr id="17" name="Freeform 17"/>
          <p:cNvSpPr/>
          <p:nvPr/>
        </p:nvSpPr>
        <p:spPr>
          <a:xfrm>
            <a:off x="244050" y="6366453"/>
            <a:ext cx="6489481" cy="3558553"/>
          </a:xfrm>
          <a:custGeom>
            <a:avLst/>
            <a:gdLst/>
            <a:ahLst/>
            <a:cxnLst/>
            <a:rect l="l" t="t" r="r" b="b"/>
            <a:pathLst>
              <a:path w="6489481" h="3558553">
                <a:moveTo>
                  <a:pt x="0" y="0"/>
                </a:moveTo>
                <a:lnTo>
                  <a:pt x="6489481" y="0"/>
                </a:lnTo>
                <a:lnTo>
                  <a:pt x="6489481" y="3558553"/>
                </a:lnTo>
                <a:lnTo>
                  <a:pt x="0" y="3558553"/>
                </a:lnTo>
                <a:lnTo>
                  <a:pt x="0" y="0"/>
                </a:lnTo>
                <a:close/>
              </a:path>
            </a:pathLst>
          </a:custGeom>
          <a:blipFill>
            <a:blip r:embed="rId5"/>
            <a:stretch>
              <a:fillRect t="-36772"/>
            </a:stretch>
          </a:blipFill>
        </p:spPr>
        <p:txBody>
          <a:bodyPr/>
          <a:lstStyle/>
          <a:p>
            <a:endParaRPr lang="en-US"/>
          </a:p>
        </p:txBody>
      </p:sp>
      <p:sp>
        <p:nvSpPr>
          <p:cNvPr id="18" name="TextBox 18"/>
          <p:cNvSpPr txBox="1"/>
          <p:nvPr/>
        </p:nvSpPr>
        <p:spPr>
          <a:xfrm>
            <a:off x="17732464" y="9873372"/>
            <a:ext cx="145256" cy="339725"/>
          </a:xfrm>
          <a:prstGeom prst="rect">
            <a:avLst/>
          </a:prstGeom>
        </p:spPr>
        <p:txBody>
          <a:bodyPr lIns="0" tIns="0" rIns="0" bIns="0" rtlCol="0" anchor="t">
            <a:spAutoFit/>
          </a:bodyPr>
          <a:lstStyle/>
          <a:p>
            <a:pPr algn="ctr">
              <a:lnSpc>
                <a:spcPts val="2799"/>
              </a:lnSpc>
            </a:pPr>
            <a:r>
              <a:rPr lang="en-US" sz="1999">
                <a:solidFill>
                  <a:srgbClr val="000000"/>
                </a:solidFill>
                <a:latin typeface="Open Sans"/>
                <a:ea typeface="Open Sans"/>
                <a:cs typeface="Open Sans"/>
                <a:sym typeface="Open Sans"/>
              </a:rPr>
              <a:t>9</a:t>
            </a:r>
          </a:p>
        </p:txBody>
      </p:sp>
      <p:sp>
        <p:nvSpPr>
          <p:cNvPr id="19" name="Freeform 19"/>
          <p:cNvSpPr/>
          <p:nvPr/>
        </p:nvSpPr>
        <p:spPr>
          <a:xfrm>
            <a:off x="16943796" y="9813922"/>
            <a:ext cx="631008" cy="430685"/>
          </a:xfrm>
          <a:custGeom>
            <a:avLst/>
            <a:gdLst/>
            <a:ahLst/>
            <a:cxnLst/>
            <a:rect l="l" t="t" r="r" b="b"/>
            <a:pathLst>
              <a:path w="631008" h="430685">
                <a:moveTo>
                  <a:pt x="0" y="0"/>
                </a:moveTo>
                <a:lnTo>
                  <a:pt x="631008" y="0"/>
                </a:lnTo>
                <a:lnTo>
                  <a:pt x="631008" y="430685"/>
                </a:lnTo>
                <a:lnTo>
                  <a:pt x="0" y="430685"/>
                </a:lnTo>
                <a:lnTo>
                  <a:pt x="0" y="0"/>
                </a:lnTo>
                <a:close/>
              </a:path>
            </a:pathLst>
          </a:custGeom>
          <a:blipFill>
            <a:blip r:embed="rId6"/>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2181</Words>
  <Application>Microsoft Macintosh PowerPoint</Application>
  <PresentationFormat>Custom</PresentationFormat>
  <Paragraphs>242</Paragraphs>
  <Slides>13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Open Sans Condensed</vt:lpstr>
      <vt:lpstr>Open Sans Bold</vt:lpstr>
      <vt:lpstr>Century Gothic Paneuropean 1</vt:lpstr>
      <vt:lpstr>Open Sans Condensed Bold</vt:lpstr>
      <vt:lpstr>Calibri</vt:lpstr>
      <vt:lpstr>Century Gothic Paneuropean 2</vt:lpstr>
      <vt:lpstr>Canva Sans Bold</vt:lpstr>
      <vt:lpstr>Canva Sans</vt:lpstr>
      <vt:lpstr>Canva Sans Italics</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Myth Busting</dc:title>
  <cp:lastModifiedBy>Rachel Jones</cp:lastModifiedBy>
  <cp:revision>1</cp:revision>
  <dcterms:created xsi:type="dcterms:W3CDTF">2006-08-16T00:00:00Z</dcterms:created>
  <dcterms:modified xsi:type="dcterms:W3CDTF">2024-10-07T13:28:25Z</dcterms:modified>
  <dc:identifier>DAGQklQYS-Y</dc:identifier>
</cp:coreProperties>
</file>