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T Sans Narrow"/>
      <p:regular r:id="rId33"/>
      <p:bold r:id="rId34"/>
    </p:embeddedFont>
    <p:embeddedFont>
      <p:font typeface="Open Sans"/>
      <p:regular r:id="rId35"/>
      <p:bold r:id="rId36"/>
      <p:italic r:id="rId37"/>
      <p:boldItalic r:id="rId38"/>
    </p:embeddedFont>
    <p:embeddedFont>
      <p:font typeface="Century Gothic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.fntdata"/><Relationship Id="rId20" Type="http://schemas.openxmlformats.org/officeDocument/2006/relationships/slide" Target="slides/slide15.xml"/><Relationship Id="rId42" Type="http://schemas.openxmlformats.org/officeDocument/2006/relationships/font" Target="fonts/CenturyGothic-boldItalic.fntdata"/><Relationship Id="rId41" Type="http://schemas.openxmlformats.org/officeDocument/2006/relationships/font" Target="fonts/CenturyGothic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TSansNarrow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OpenSans-regular.fntdata"/><Relationship Id="rId12" Type="http://schemas.openxmlformats.org/officeDocument/2006/relationships/slide" Target="slides/slide7.xml"/><Relationship Id="rId34" Type="http://schemas.openxmlformats.org/officeDocument/2006/relationships/font" Target="fonts/PTSansNarrow-bold.fntdata"/><Relationship Id="rId15" Type="http://schemas.openxmlformats.org/officeDocument/2006/relationships/slide" Target="slides/slide10.xml"/><Relationship Id="rId37" Type="http://schemas.openxmlformats.org/officeDocument/2006/relationships/font" Target="fonts/OpenSans-italic.fntdata"/><Relationship Id="rId14" Type="http://schemas.openxmlformats.org/officeDocument/2006/relationships/slide" Target="slides/slide9.xml"/><Relationship Id="rId36" Type="http://schemas.openxmlformats.org/officeDocument/2006/relationships/font" Target="fonts/OpenSans-bold.fntdata"/><Relationship Id="rId17" Type="http://schemas.openxmlformats.org/officeDocument/2006/relationships/slide" Target="slides/slide12.xml"/><Relationship Id="rId39" Type="http://schemas.openxmlformats.org/officeDocument/2006/relationships/font" Target="fonts/CenturyGothic-regular.fntdata"/><Relationship Id="rId16" Type="http://schemas.openxmlformats.org/officeDocument/2006/relationships/slide" Target="slides/slide11.xml"/><Relationship Id="rId38" Type="http://schemas.openxmlformats.org/officeDocument/2006/relationships/font" Target="fonts/Open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06e60916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06e60916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8d4ff414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8d4ff414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8d4ff414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8d4ff414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2021. This is where WE are AT.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06e609168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06e609168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08d4ff4145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08d4ff4145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8d4ff4145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08d4ff4145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8d4ff4145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8d4ff414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8d4ff414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8d4ff414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8d4ff4145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8d4ff4145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8d4ff414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8d4ff414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06e609168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06e609168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8d4ff414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8d4ff414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06e6091687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06e6091687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06e609168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06e609168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06e609168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06e609168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6e609168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6e609168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6e609168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6e609168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8d4ff4145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8d4ff4145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8d4ff414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08d4ff414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8d4ff4145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8d4ff4145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8d4ff414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8d4ff414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08d4ff4145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08d4ff4145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8d4ff4145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8d4ff4145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6e609168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6e60916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8d4ff414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8d4ff414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8d4ff414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08d4ff414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6e6091687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6e6091687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4702625"/>
            <a:ext cx="9144000" cy="44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 txBox="1"/>
          <p:nvPr>
            <p:ph idx="12" type="sldNum"/>
          </p:nvPr>
        </p:nvSpPr>
        <p:spPr>
          <a:xfrm>
            <a:off x="8527458" y="4726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1278775" y="1760050"/>
            <a:ext cx="5857800" cy="18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Relationship Id="rId4" Type="http://schemas.openxmlformats.org/officeDocument/2006/relationships/image" Target="../media/image1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Relationship Id="rId4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Equitable Community Development in New Orleans</a:t>
            </a:r>
            <a:endParaRPr/>
          </a:p>
        </p:txBody>
      </p:sp>
      <p:sp>
        <p:nvSpPr>
          <p:cNvPr id="71" name="Google Shape;71;p14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A Vietnamese community’s journey</a:t>
            </a:r>
            <a:endParaRPr i="1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400" y="4443047"/>
            <a:ext cx="1734600" cy="70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Justice and Community Development Efforts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idx="12" type="sldNum"/>
          </p:nvPr>
        </p:nvSpPr>
        <p:spPr>
          <a:xfrm>
            <a:off x="8527458" y="47263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24"/>
          <p:cNvSpPr txBox="1"/>
          <p:nvPr/>
        </p:nvSpPr>
        <p:spPr>
          <a:xfrm>
            <a:off x="3737200" y="5207850"/>
            <a:ext cx="49830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4"/>
          <p:cNvSpPr txBox="1"/>
          <p:nvPr/>
        </p:nvSpPr>
        <p:spPr>
          <a:xfrm>
            <a:off x="6530200" y="2824475"/>
            <a:ext cx="990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4050" y="209800"/>
            <a:ext cx="3390900" cy="2253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050" y="2571743"/>
            <a:ext cx="3390900" cy="2297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500" y="1000425"/>
            <a:ext cx="4399725" cy="314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713" y="239775"/>
            <a:ext cx="6218567" cy="46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575" y="95000"/>
            <a:ext cx="3983698" cy="24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050" y="95000"/>
            <a:ext cx="3744424" cy="2407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9050" y="2519175"/>
            <a:ext cx="3744426" cy="24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575" y="2519175"/>
            <a:ext cx="3932476" cy="247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375" y="217300"/>
            <a:ext cx="3934824" cy="2351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375" y="2686250"/>
            <a:ext cx="3934824" cy="23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6275" y="168225"/>
            <a:ext cx="3205936" cy="24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6275" y="2620550"/>
            <a:ext cx="3205924" cy="2404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Continued Challenges</a:t>
            </a:r>
            <a:endParaRPr/>
          </a:p>
        </p:txBody>
      </p:sp>
      <p:sp>
        <p:nvSpPr>
          <p:cNvPr id="168" name="Google Shape;168;p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Redevelopment efforts are scarce post-Hurricane Katrina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Lack of disinvestment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Fishing industry heavily impacted by imports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Stronger storms due to climate change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Failing infrastructure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Organization</a:t>
            </a:r>
            <a:endParaRPr/>
          </a:p>
        </p:txBody>
      </p:sp>
      <p:sp>
        <p:nvSpPr>
          <p:cNvPr id="174" name="Google Shape;174;p3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Sông Community Development Corporation was created in 2021 to further community development efforts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Mission is rooted in the Vietnamese American experience and pursues the full liberation of BIPOC communities across all intersectional identities to improve their quality of life 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Work spans environment, health, climate, food, housing, workforce as well as the culture and arts</a:t>
            </a:r>
            <a:endParaRPr/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700" y="3904900"/>
            <a:ext cx="2299602" cy="92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Priorities</a:t>
            </a:r>
            <a:endParaRPr/>
          </a:p>
        </p:txBody>
      </p:sp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311700" y="1266325"/>
            <a:ext cx="8520600" cy="36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Equitable Community Development</a:t>
            </a:r>
            <a:r>
              <a:rPr lang="en"/>
              <a:t> to build vibrant communities with a focus on revitalizing disinvested communities; VEGGI Farmers Coop; Hung Dao land trust; affordable senior housing; green infrastructure </a:t>
            </a:r>
            <a:endParaRPr/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Community Programs and Services</a:t>
            </a:r>
            <a:r>
              <a:rPr lang="en"/>
              <a:t> to connect ecosystems to streamline immediate assistance and provide ongoing services to vulnerable families such as disaster preparedness and response; youth mental health; ongoing community dialogue/conversations </a:t>
            </a:r>
            <a:endParaRPr/>
          </a:p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Policy and Advocacy </a:t>
            </a:r>
            <a:r>
              <a:rPr lang="en"/>
              <a:t>to identify critical issues that resonate with our community and allies that are informed by learnings from our services and programs as well as community-driven planning; food justice supply chains; environmental and climate justice/resilience; coastal advocacy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Highlight: Waters By-YOU</a:t>
            </a:r>
            <a:endParaRPr/>
          </a:p>
        </p:txBody>
      </p:sp>
      <p:sp>
        <p:nvSpPr>
          <p:cNvPr id="187" name="Google Shape;187;p32"/>
          <p:cNvSpPr txBox="1"/>
          <p:nvPr>
            <p:ph idx="1" type="body"/>
          </p:nvPr>
        </p:nvSpPr>
        <p:spPr>
          <a:xfrm>
            <a:off x="311700" y="1266325"/>
            <a:ext cx="5061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 collaborative effort to develop community-based solutions for issues such as flooding and subsidence, pollution, environmental health, access to water, and quality of life in New Orleans East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Goals</a:t>
            </a:r>
            <a:endParaRPr b="1"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Create a community water plan for New Orleans East.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Reimagine communities’ relationship to water.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Design and implement green infrastructure.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125" y="2596625"/>
            <a:ext cx="2898801" cy="217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0125" y="316900"/>
            <a:ext cx="2898801" cy="217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History of Vietnamese Americans in Louisiana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275" y="107350"/>
            <a:ext cx="3141470" cy="45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5419050" y="4643650"/>
            <a:ext cx="33066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Photo by Mark Sindler, 1978</a:t>
            </a:r>
            <a:endParaRPr b="1" sz="15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25" y="109900"/>
            <a:ext cx="3804677" cy="49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8224" y="199275"/>
            <a:ext cx="4407874" cy="44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2023-2024 Water Leaders Cohort</a:t>
            </a:r>
            <a:endParaRPr/>
          </a:p>
        </p:txBody>
      </p:sp>
      <p:sp>
        <p:nvSpPr>
          <p:cNvPr id="201" name="Google Shape;201;p3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 month training opportunity for New Orleans East residents as part of the Waters By-YOU program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Site visits and hands-on workshops to build shared language, skills, and knowledge around the work of reimagining relationship to water (build community knowledge and capacity)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Cohort members receive a $250 honorarium if they take part in at least 3 of the cohort activities.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15- 20 participants with representation from across ethnic backgrounds, ages, gender and sexuality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325" y="252063"/>
            <a:ext cx="44196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950" y="293113"/>
            <a:ext cx="4337525" cy="43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Outreach and Communications Strategy</a:t>
            </a:r>
            <a:endParaRPr/>
          </a:p>
        </p:txBody>
      </p:sp>
      <p:sp>
        <p:nvSpPr>
          <p:cNvPr id="213" name="Google Shape;213;p3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 with community leaders and organizations to spread knowledge about program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language access is a priority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Lay groundwork for workshops by emphasizing personal connections to issues: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Story circles and field trips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 on reimagining on people’s relationship to water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Participant incentives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Multiple outreach channels: email; social media from multiple partner organizations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 cohort space prioritized those who live in New Orleans East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225" y="152400"/>
            <a:ext cx="4302375" cy="430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302375" cy="430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Steps/Future Opportunities</a:t>
            </a:r>
            <a:endParaRPr/>
          </a:p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Implement a pilot green infrastructure project in New Orleans East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Specific ask to replicate Water Leaders Cohort in Algiers for the Resilient Algiers Project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Ongoing communication with cohort (added to Water Leaders Google Group, potential newsletter, exit surveys)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Furthering development of New Orleans East Water Plan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 Learned in Environment and Climate Work</a:t>
            </a:r>
            <a:endParaRPr/>
          </a:p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Importance of community-driven processes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Increase capacity of residents for engagement and buy-in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Pay them as what you’d pay consultants/experts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</a:t>
            </a:r>
            <a:r>
              <a:rPr lang="en"/>
              <a:t>mphasize personal connections to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to move both community and decision-makers (especially those in legal, finance, etc.)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Recommendations </a:t>
            </a:r>
            <a:endParaRPr/>
          </a:p>
        </p:txBody>
      </p:sp>
      <p:sp>
        <p:nvSpPr>
          <p:cNvPr id="237" name="Google Shape;237;p4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Connect with and amplify voices of minority communities that have historically been left out of mainstream media; minority communities are disproportionately affected by climate and environment issues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Investigate how public policies are failing minority communities in disaster preparedness, recovery, or mitigation efforts; example: subsidies to fossil fuel and lack of support for renewable energy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 a champion in governance and hold decision makers accountable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Vietnamese Migration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1954: North Vietnamese fled to South Vietnam; many were Catholic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 of Vietnam War on April 30, 1975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1975-1995: Vietnamese boat people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Approximately 800,000 fled by sea; between 200,000 - 400,000 died or have gone missing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Malaysia, Philippines, Indonesia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/>
              <a:t>Resettlement in Hong Kong, USA, Switzerland, France, and more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66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Vietnamese in New Orleans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Vietnamese in New Orleans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Archbishop Hannan and Fort Chaffee, Arkansas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100 families to New Orleans East and 100 families to Algiers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1979, 10,000 Vietnamese refugees settled in New Orleans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 of 2024, approximately 30,000 Vietnamese Americans in Greater New Orleans area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8050" y="2477660"/>
            <a:ext cx="3640025" cy="2493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25" y="0"/>
            <a:ext cx="5558576" cy="508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New Orleans?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266175"/>
            <a:ext cx="3999900" cy="125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Tropical climate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Thriving coastal fishing industry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Deep Catholic influence</a:t>
            </a:r>
            <a:endParaRPr sz="1600"/>
          </a:p>
        </p:txBody>
      </p:sp>
      <p:sp>
        <p:nvSpPr>
          <p:cNvPr id="109" name="Google Shape;109;p20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5" y="2311425"/>
            <a:ext cx="3050800" cy="24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000" y="1266175"/>
            <a:ext cx="4675691" cy="350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925" y="255750"/>
            <a:ext cx="5920000" cy="4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>
            <p:ph idx="4294967295" type="body"/>
          </p:nvPr>
        </p:nvSpPr>
        <p:spPr>
          <a:xfrm>
            <a:off x="6257150" y="255750"/>
            <a:ext cx="2575200" cy="44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ary Queen of Vietnam Parish was established in 1983, the first in the nation for a Vietnamese congregation.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Church completed in 1986.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400" y="152400"/>
            <a:ext cx="598108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