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82" r:id="rId6"/>
    <p:sldId id="260" r:id="rId7"/>
    <p:sldId id="261" r:id="rId8"/>
    <p:sldId id="263" r:id="rId9"/>
    <p:sldId id="265" r:id="rId10"/>
    <p:sldId id="266" r:id="rId11"/>
    <p:sldId id="267" r:id="rId12"/>
    <p:sldId id="268" r:id="rId13"/>
    <p:sldId id="279" r:id="rId14"/>
    <p:sldId id="277" r:id="rId15"/>
    <p:sldId id="270" r:id="rId16"/>
    <p:sldId id="271" r:id="rId17"/>
    <p:sldId id="280" r:id="rId18"/>
    <p:sldId id="281" r:id="rId19"/>
    <p:sldId id="283" r:id="rId20"/>
    <p:sldId id="272" r:id="rId21"/>
  </p:sldIdLst>
  <p:sldSz cx="9753600" cy="7315200"/>
  <p:notesSz cx="6858000" cy="9144000"/>
  <p:embeddedFontLst>
    <p:embeddedFont>
      <p:font typeface="Roboto Condensed 1" panose="02000000000000000000" pitchFamily="2" charset="0"/>
      <p:regular r:id="rId22"/>
      <p:bold r:id="rId23"/>
    </p:embeddedFont>
    <p:embeddedFont>
      <p:font typeface="Roboto Condensed 2" panose="02000000000000000000" pitchFamily="2" charset="0"/>
      <p:regular r:id="rId24"/>
    </p:embeddedFont>
    <p:embeddedFont>
      <p:font typeface="Roboto Condensed 2 Bold" panose="02000000000000000000" pitchFamily="2" charset="0"/>
      <p:regular r:id="rId25"/>
      <p:bold r:id="rId26"/>
    </p:embeddedFont>
    <p:embeddedFont>
      <p:font typeface="Roboto Condensed 2 Italics" panose="02000000000000000000" pitchFamily="2" charset="0"/>
      <p:regular r:id="rId27"/>
      <p:italic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5191"/>
    <a:srgbClr val="2D044C"/>
    <a:srgbClr val="660066"/>
    <a:srgbClr val="66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655" autoAdjust="0"/>
    <p:restoredTop sz="94626" autoAdjust="0"/>
  </p:normalViewPr>
  <p:slideViewPr>
    <p:cSldViewPr>
      <p:cViewPr varScale="1">
        <p:scale>
          <a:sx n="113" d="100"/>
          <a:sy n="113" d="100"/>
        </p:scale>
        <p:origin x="1032" y="1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10/17/24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emf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12.png"/><Relationship Id="rId7" Type="http://schemas.openxmlformats.org/officeDocument/2006/relationships/image" Target="../media/image16.jpeg"/><Relationship Id="rId12" Type="http://schemas.openxmlformats.org/officeDocument/2006/relationships/image" Target="../media/image8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sv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162000"/>
                      </a14:imgEffect>
                    </a14:imgLayer>
                  </a14:imgProps>
                </a:ext>
              </a:extLst>
            </a:blip>
            <a:stretch>
              <a:fillRect l="-6179" r="-6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220085" y="5388788"/>
            <a:ext cx="7313430" cy="1547418"/>
          </a:xfrm>
          <a:custGeom>
            <a:avLst/>
            <a:gdLst/>
            <a:ahLst/>
            <a:cxnLst/>
            <a:rect l="l" t="t" r="r" b="b"/>
            <a:pathLst>
              <a:path w="7313430" h="1547418">
                <a:moveTo>
                  <a:pt x="0" y="0"/>
                </a:moveTo>
                <a:lnTo>
                  <a:pt x="7313430" y="0"/>
                </a:lnTo>
                <a:lnTo>
                  <a:pt x="7313430" y="1547419"/>
                </a:lnTo>
                <a:lnTo>
                  <a:pt x="0" y="15474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-717051" y="1469788"/>
            <a:ext cx="10959101" cy="3711812"/>
          </a:xfrm>
          <a:custGeom>
            <a:avLst/>
            <a:gdLst/>
            <a:ahLst/>
            <a:cxnLst/>
            <a:rect l="l" t="t" r="r" b="b"/>
            <a:pathLst>
              <a:path w="10959101" h="2462196">
                <a:moveTo>
                  <a:pt x="0" y="0"/>
                </a:moveTo>
                <a:lnTo>
                  <a:pt x="10959102" y="0"/>
                </a:lnTo>
                <a:lnTo>
                  <a:pt x="10959102" y="2462196"/>
                </a:lnTo>
                <a:lnTo>
                  <a:pt x="0" y="246219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103584" y="1550195"/>
            <a:ext cx="9546431" cy="4322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/>
            <a:r>
              <a:rPr lang="en-US" sz="5400" b="1" dirty="0">
                <a:solidFill>
                  <a:srgbClr val="005191"/>
                </a:solidFill>
                <a:latin typeface="Roboto Condensed 1" panose="020B0604020202020204" charset="0"/>
                <a:ea typeface="Roboto Condensed 1" panose="020B0604020202020204" charset="0"/>
              </a:rPr>
              <a:t>Partnering on Equitable Community Development: </a:t>
            </a:r>
          </a:p>
          <a:p>
            <a:pPr algn="ctr"/>
            <a:r>
              <a:rPr lang="en-US" sz="5400" b="1" dirty="0">
                <a:solidFill>
                  <a:srgbClr val="005191"/>
                </a:solidFill>
                <a:latin typeface="Roboto Condensed 1" panose="020B0604020202020204" charset="0"/>
                <a:ea typeface="Roboto Condensed 1" panose="020B0604020202020204" charset="0"/>
              </a:rPr>
              <a:t>How Collaboration Fuels Change</a:t>
            </a:r>
          </a:p>
          <a:p>
            <a:pPr algn="ctr">
              <a:lnSpc>
                <a:spcPts val="6834"/>
              </a:lnSpc>
            </a:pPr>
            <a:endParaRPr lang="en-US" sz="5400" b="1" dirty="0">
              <a:solidFill>
                <a:schemeClr val="bg1"/>
              </a:solidFill>
            </a:endParaRPr>
          </a:p>
          <a:p>
            <a:pPr algn="ctr">
              <a:lnSpc>
                <a:spcPts val="6834"/>
              </a:lnSpc>
            </a:pPr>
            <a:r>
              <a:rPr lang="en-US" sz="5400" b="1" dirty="0">
                <a:solidFill>
                  <a:schemeClr val="accent1"/>
                </a:solidFill>
              </a:rPr>
              <a:t> </a:t>
            </a:r>
            <a:endParaRPr lang="en-US" sz="4882" b="1" spc="810" dirty="0">
              <a:solidFill>
                <a:schemeClr val="accent1"/>
              </a:solidFill>
              <a:latin typeface="Roboto Condensed 1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3D780AA-74D7-77F1-CD48-8FD755970B18}"/>
              </a:ext>
            </a:extLst>
          </p:cNvPr>
          <p:cNvSpPr txBox="1"/>
          <p:nvPr/>
        </p:nvSpPr>
        <p:spPr>
          <a:xfrm>
            <a:off x="2247899" y="4064693"/>
            <a:ext cx="52578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005191"/>
                </a:solidFill>
                <a:latin typeface="Roboto Condensed 1" panose="020B0604020202020204" charset="0"/>
                <a:ea typeface="Roboto Condensed 1" panose="020B0604020202020204" charset="0"/>
              </a:rPr>
              <a:t>October 10, 2024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7"/>
          <p:cNvSpPr/>
          <p:nvPr/>
        </p:nvSpPr>
        <p:spPr>
          <a:xfrm>
            <a:off x="731520" y="431843"/>
            <a:ext cx="3281973" cy="2587481"/>
          </a:xfrm>
          <a:custGeom>
            <a:avLst/>
            <a:gdLst/>
            <a:ahLst/>
            <a:cxnLst/>
            <a:rect l="l" t="t" r="r" b="b"/>
            <a:pathLst>
              <a:path w="3281973" h="2587481">
                <a:moveTo>
                  <a:pt x="0" y="0"/>
                </a:moveTo>
                <a:lnTo>
                  <a:pt x="3281973" y="0"/>
                </a:lnTo>
                <a:lnTo>
                  <a:pt x="3281973" y="2587480"/>
                </a:lnTo>
                <a:lnTo>
                  <a:pt x="0" y="258748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4222114" y="981575"/>
            <a:ext cx="5171613" cy="1068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3"/>
              </a:lnSpc>
            </a:pPr>
            <a:r>
              <a:rPr lang="en-US" sz="4266" dirty="0">
                <a:solidFill>
                  <a:srgbClr val="2B2D76"/>
                </a:solidFill>
                <a:latin typeface="Roboto Condensed 1"/>
              </a:rPr>
              <a:t>A partnership with Missoula Public Health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520" y="3531995"/>
            <a:ext cx="6740562" cy="120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520" dirty="0">
                <a:solidFill>
                  <a:srgbClr val="539ED0"/>
                </a:solidFill>
                <a:latin typeface="Roboto Condensed 1"/>
              </a:rPr>
              <a:t>Goal: Mobilize projects and partnerships that build healthy kids and residents of all ages - no matter where they live, work, play or learn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471152" y="4980432"/>
            <a:ext cx="7550928" cy="120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068" lvl="1" indent="-272034" algn="l">
              <a:lnSpc>
                <a:spcPts val="3150"/>
              </a:lnSpc>
              <a:buFont typeface="Arial"/>
              <a:buChar char="•"/>
            </a:pPr>
            <a:r>
              <a:rPr lang="en-US" sz="2520" dirty="0">
                <a:solidFill>
                  <a:srgbClr val="2B2D76"/>
                </a:solidFill>
                <a:latin typeface="Roboto Condensed 2 Bold"/>
              </a:rPr>
              <a:t>Midday Move: trained volunteers engage kids in active play on school playgrounds during lunchtime at three Title I elementary schools. Teacher satisfaction: 100%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08654" y="-856845"/>
            <a:ext cx="5852160" cy="5852160"/>
          </a:xfrm>
          <a:custGeom>
            <a:avLst/>
            <a:gdLst/>
            <a:ahLst/>
            <a:cxnLst/>
            <a:rect l="l" t="t" r="r" b="b"/>
            <a:pathLst>
              <a:path w="5852160" h="5852160">
                <a:moveTo>
                  <a:pt x="0" y="0"/>
                </a:moveTo>
                <a:lnTo>
                  <a:pt x="5852160" y="0"/>
                </a:lnTo>
                <a:lnTo>
                  <a:pt x="5852160" y="5852160"/>
                </a:lnTo>
                <a:lnTo>
                  <a:pt x="0" y="585216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07852" y="4192280"/>
            <a:ext cx="9969305" cy="3216348"/>
            <a:chOff x="0" y="0"/>
            <a:chExt cx="7903905" cy="25499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903905" cy="2549998"/>
            </a:xfrm>
            <a:custGeom>
              <a:avLst/>
              <a:gdLst/>
              <a:ahLst/>
              <a:cxnLst/>
              <a:rect l="l" t="t" r="r" b="b"/>
              <a:pathLst>
                <a:path w="7903905" h="2549998">
                  <a:moveTo>
                    <a:pt x="7779445" y="2549998"/>
                  </a:moveTo>
                  <a:lnTo>
                    <a:pt x="124460" y="2549998"/>
                  </a:lnTo>
                  <a:cubicBezTo>
                    <a:pt x="55880" y="2549998"/>
                    <a:pt x="0" y="2494118"/>
                    <a:pt x="0" y="24255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7779445" y="0"/>
                  </a:lnTo>
                  <a:cubicBezTo>
                    <a:pt x="7848025" y="0"/>
                    <a:pt x="7903905" y="55880"/>
                    <a:pt x="7903905" y="124460"/>
                  </a:cubicBezTo>
                  <a:lnTo>
                    <a:pt x="7903905" y="2425538"/>
                  </a:lnTo>
                  <a:cubicBezTo>
                    <a:pt x="7903905" y="2494118"/>
                    <a:pt x="7848025" y="2549998"/>
                    <a:pt x="7779445" y="2549998"/>
                  </a:cubicBezTo>
                  <a:close/>
                </a:path>
              </a:pathLst>
            </a:custGeom>
            <a:solidFill>
              <a:srgbClr val="539ED0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436225" y="3392781"/>
            <a:ext cx="2739207" cy="1672973"/>
            <a:chOff x="0" y="0"/>
            <a:chExt cx="2153544" cy="148996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153544" cy="1489966"/>
            </a:xfrm>
            <a:custGeom>
              <a:avLst/>
              <a:gdLst/>
              <a:ahLst/>
              <a:cxnLst/>
              <a:rect l="l" t="t" r="r" b="b"/>
              <a:pathLst>
                <a:path w="2153544" h="1489966">
                  <a:moveTo>
                    <a:pt x="2029084" y="1489966"/>
                  </a:moveTo>
                  <a:lnTo>
                    <a:pt x="124460" y="1489966"/>
                  </a:lnTo>
                  <a:cubicBezTo>
                    <a:pt x="55880" y="1489966"/>
                    <a:pt x="0" y="1434086"/>
                    <a:pt x="0" y="1365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1365506"/>
                  </a:lnTo>
                  <a:cubicBezTo>
                    <a:pt x="2153544" y="1434086"/>
                    <a:pt x="2097664" y="1489966"/>
                    <a:pt x="2029084" y="1489966"/>
                  </a:cubicBezTo>
                  <a:close/>
                </a:path>
              </a:pathLst>
            </a:custGeom>
            <a:solidFill>
              <a:srgbClr val="FFB35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3507196" y="3392781"/>
            <a:ext cx="2739207" cy="1672973"/>
            <a:chOff x="0" y="0"/>
            <a:chExt cx="2153544" cy="148996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153544" cy="1489966"/>
            </a:xfrm>
            <a:custGeom>
              <a:avLst/>
              <a:gdLst/>
              <a:ahLst/>
              <a:cxnLst/>
              <a:rect l="l" t="t" r="r" b="b"/>
              <a:pathLst>
                <a:path w="2153544" h="1489966">
                  <a:moveTo>
                    <a:pt x="2029084" y="1489966"/>
                  </a:moveTo>
                  <a:lnTo>
                    <a:pt x="124460" y="1489966"/>
                  </a:lnTo>
                  <a:cubicBezTo>
                    <a:pt x="55880" y="1489966"/>
                    <a:pt x="0" y="1434086"/>
                    <a:pt x="0" y="1365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1365506"/>
                  </a:lnTo>
                  <a:cubicBezTo>
                    <a:pt x="2153544" y="1434086"/>
                    <a:pt x="2097664" y="1489966"/>
                    <a:pt x="2029084" y="1489966"/>
                  </a:cubicBezTo>
                  <a:close/>
                </a:path>
              </a:pathLst>
            </a:custGeom>
            <a:solidFill>
              <a:srgbClr val="FFB35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6578167" y="3355880"/>
            <a:ext cx="2739207" cy="1721719"/>
            <a:chOff x="0" y="0"/>
            <a:chExt cx="2153544" cy="1489966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2153544" cy="1489966"/>
            </a:xfrm>
            <a:custGeom>
              <a:avLst/>
              <a:gdLst/>
              <a:ahLst/>
              <a:cxnLst/>
              <a:rect l="l" t="t" r="r" b="b"/>
              <a:pathLst>
                <a:path w="2153544" h="1489966">
                  <a:moveTo>
                    <a:pt x="2029084" y="1489966"/>
                  </a:moveTo>
                  <a:lnTo>
                    <a:pt x="124460" y="1489966"/>
                  </a:lnTo>
                  <a:cubicBezTo>
                    <a:pt x="55880" y="1489966"/>
                    <a:pt x="0" y="1434086"/>
                    <a:pt x="0" y="136550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029084" y="0"/>
                  </a:lnTo>
                  <a:cubicBezTo>
                    <a:pt x="2097664" y="0"/>
                    <a:pt x="2153544" y="55880"/>
                    <a:pt x="2153544" y="124460"/>
                  </a:cubicBezTo>
                  <a:lnTo>
                    <a:pt x="2153544" y="1365506"/>
                  </a:lnTo>
                  <a:cubicBezTo>
                    <a:pt x="2153544" y="1434086"/>
                    <a:pt x="2097664" y="1489966"/>
                    <a:pt x="2029084" y="1489966"/>
                  </a:cubicBezTo>
                  <a:close/>
                </a:path>
              </a:pathLst>
            </a:custGeom>
            <a:solidFill>
              <a:srgbClr val="FFB35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5" name="Freeform 15"/>
          <p:cNvSpPr/>
          <p:nvPr/>
        </p:nvSpPr>
        <p:spPr>
          <a:xfrm>
            <a:off x="731520" y="5251047"/>
            <a:ext cx="7315200" cy="1721718"/>
          </a:xfrm>
          <a:custGeom>
            <a:avLst/>
            <a:gdLst/>
            <a:ahLst/>
            <a:cxnLst/>
            <a:rect l="l" t="t" r="r" b="b"/>
            <a:pathLst>
              <a:path w="7315200" h="1721718">
                <a:moveTo>
                  <a:pt x="0" y="0"/>
                </a:moveTo>
                <a:lnTo>
                  <a:pt x="7315200" y="0"/>
                </a:lnTo>
                <a:lnTo>
                  <a:pt x="7315200" y="1721717"/>
                </a:lnTo>
                <a:lnTo>
                  <a:pt x="0" y="172171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TextBox 16"/>
          <p:cNvSpPr txBox="1"/>
          <p:nvPr/>
        </p:nvSpPr>
        <p:spPr>
          <a:xfrm>
            <a:off x="548640" y="645795"/>
            <a:ext cx="6225010" cy="11387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977"/>
              </a:lnSpc>
            </a:pPr>
            <a:r>
              <a:rPr lang="en-US" sz="4269" dirty="0">
                <a:solidFill>
                  <a:srgbClr val="2B2D76"/>
                </a:solidFill>
                <a:latin typeface="Roboto Condensed 1"/>
              </a:rPr>
              <a:t>Wildfire Ready Missoula</a:t>
            </a:r>
          </a:p>
          <a:p>
            <a:pPr algn="l"/>
            <a:endParaRPr lang="en-US" sz="2400" dirty="0">
              <a:solidFill>
                <a:srgbClr val="2B2D76"/>
              </a:solidFill>
              <a:latin typeface="Roboto Condensed 1"/>
            </a:endParaRPr>
          </a:p>
        </p:txBody>
      </p:sp>
      <p:sp>
        <p:nvSpPr>
          <p:cNvPr id="17" name="TextBox 17"/>
          <p:cNvSpPr txBox="1"/>
          <p:nvPr/>
        </p:nvSpPr>
        <p:spPr>
          <a:xfrm>
            <a:off x="548640" y="1637232"/>
            <a:ext cx="7585313" cy="1619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520" dirty="0">
                <a:solidFill>
                  <a:schemeClr val="tx2"/>
                </a:solidFill>
                <a:latin typeface="Roboto Condensed 1"/>
              </a:rPr>
              <a:t>A partnership with Missoula County</a:t>
            </a:r>
          </a:p>
          <a:p>
            <a:pPr algn="l">
              <a:lnSpc>
                <a:spcPts val="3150"/>
              </a:lnSpc>
            </a:pPr>
            <a:r>
              <a:rPr lang="en-US" sz="2520" dirty="0">
                <a:solidFill>
                  <a:srgbClr val="539ED0"/>
                </a:solidFill>
                <a:latin typeface="Roboto Condensed 1"/>
              </a:rPr>
              <a:t>Goal: Reduce wildfire risk and catastrophic property losses on private land in the wildland-urban interface throughout Missoula County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700530" y="3594181"/>
            <a:ext cx="2210596" cy="1067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7"/>
              </a:lnSpc>
            </a:pPr>
            <a:r>
              <a:rPr lang="en-US" sz="2520" dirty="0">
                <a:solidFill>
                  <a:srgbClr val="FFFFFF"/>
                </a:solidFill>
                <a:latin typeface="Roboto Condensed 1"/>
              </a:rPr>
              <a:t>Increase awareness and outreach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771502" y="3417968"/>
            <a:ext cx="2210596" cy="141945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7"/>
              </a:lnSpc>
            </a:pPr>
            <a:r>
              <a:rPr lang="en-US" sz="2520" dirty="0">
                <a:solidFill>
                  <a:srgbClr val="FFFFFF"/>
                </a:solidFill>
                <a:latin typeface="Roboto Condensed 1"/>
              </a:rPr>
              <a:t>Support establishment of Missoula County Wildfire Program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6842474" y="3594181"/>
            <a:ext cx="2210596" cy="7181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797"/>
              </a:lnSpc>
            </a:pPr>
            <a:r>
              <a:rPr lang="en-US" sz="2520" dirty="0">
                <a:solidFill>
                  <a:srgbClr val="FFFFFF"/>
                </a:solidFill>
                <a:latin typeface="Roboto Condensed 1"/>
              </a:rPr>
              <a:t>Complete contracted work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48640" y="3939727"/>
            <a:ext cx="4442988" cy="2232473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450" b="-945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AutoShape 6"/>
          <p:cNvSpPr/>
          <p:nvPr/>
        </p:nvSpPr>
        <p:spPr>
          <a:xfrm rot="5400000">
            <a:off x="3873577" y="3365316"/>
            <a:ext cx="304804" cy="0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 rot="-5400000">
            <a:off x="7999783" y="2656205"/>
            <a:ext cx="4442988" cy="2002790"/>
            <a:chOff x="0" y="0"/>
            <a:chExt cx="5055647" cy="2278962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055647" cy="2278962"/>
            </a:xfrm>
            <a:custGeom>
              <a:avLst/>
              <a:gdLst/>
              <a:ahLst/>
              <a:cxnLst/>
              <a:rect l="l" t="t" r="r" b="b"/>
              <a:pathLst>
                <a:path w="5055647" h="2278962">
                  <a:moveTo>
                    <a:pt x="4931187" y="2278962"/>
                  </a:moveTo>
                  <a:lnTo>
                    <a:pt x="124460" y="2278962"/>
                  </a:lnTo>
                  <a:cubicBezTo>
                    <a:pt x="55880" y="2278962"/>
                    <a:pt x="0" y="2223082"/>
                    <a:pt x="0" y="2154502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4931187" y="0"/>
                  </a:lnTo>
                  <a:cubicBezTo>
                    <a:pt x="4999767" y="0"/>
                    <a:pt x="5055647" y="55880"/>
                    <a:pt x="5055647" y="124460"/>
                  </a:cubicBezTo>
                  <a:lnTo>
                    <a:pt x="5055647" y="2154502"/>
                  </a:lnTo>
                  <a:cubicBezTo>
                    <a:pt x="5055647" y="2223082"/>
                    <a:pt x="4999767" y="2278962"/>
                    <a:pt x="4931187" y="2278962"/>
                  </a:cubicBezTo>
                  <a:close/>
                </a:path>
              </a:pathLst>
            </a:custGeom>
            <a:solidFill>
              <a:srgbClr val="539ED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5186822" y="4478275"/>
            <a:ext cx="3837865" cy="1982263"/>
          </a:xfrm>
          <a:custGeom>
            <a:avLst/>
            <a:gdLst/>
            <a:ahLst/>
            <a:cxnLst/>
            <a:rect l="l" t="t" r="r" b="b"/>
            <a:pathLst>
              <a:path w="3837865" h="1982263">
                <a:moveTo>
                  <a:pt x="0" y="0"/>
                </a:moveTo>
                <a:lnTo>
                  <a:pt x="3837865" y="0"/>
                </a:lnTo>
                <a:lnTo>
                  <a:pt x="3837865" y="1982264"/>
                </a:lnTo>
                <a:lnTo>
                  <a:pt x="0" y="198226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3343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TextBox 10"/>
          <p:cNvSpPr txBox="1"/>
          <p:nvPr/>
        </p:nvSpPr>
        <p:spPr>
          <a:xfrm>
            <a:off x="731520" y="837134"/>
            <a:ext cx="6700923" cy="5545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3"/>
              </a:lnSpc>
            </a:pPr>
            <a:r>
              <a:rPr lang="en-US" sz="4267" dirty="0">
                <a:solidFill>
                  <a:srgbClr val="2B2D76"/>
                </a:solidFill>
                <a:latin typeface="Roboto Condensed 1"/>
              </a:rPr>
              <a:t>Missoula Nonprofit Center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8640" y="1650700"/>
            <a:ext cx="4917778" cy="2030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520" dirty="0">
                <a:solidFill>
                  <a:srgbClr val="539ED0"/>
                </a:solidFill>
                <a:latin typeface="Roboto Condensed 1"/>
              </a:rPr>
              <a:t>100+ diverse members</a:t>
            </a:r>
          </a:p>
          <a:p>
            <a:pPr marL="457200" indent="-457200" algn="l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en-US" sz="2520" dirty="0">
                <a:solidFill>
                  <a:srgbClr val="539ED0"/>
                </a:solidFill>
                <a:latin typeface="Roboto Condensed 1"/>
              </a:rPr>
              <a:t>Goal: Strengthening the local nonprofit sector through training, information-sharing, and networking</a:t>
            </a:r>
          </a:p>
        </p:txBody>
      </p:sp>
      <p:pic>
        <p:nvPicPr>
          <p:cNvPr id="2050" name="Picture 2" descr="Volunteer Missoula">
            <a:extLst>
              <a:ext uri="{FF2B5EF4-FFF2-40B4-BE49-F238E27FC236}">
                <a16:creationId xmlns:a16="http://schemas.microsoft.com/office/drawing/2014/main" id="{76FE0BF7-8D82-F507-F0B4-4E95873B62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6418" y="2520010"/>
            <a:ext cx="2275180" cy="22751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A11334-41B7-47FC-99DD-6886D4F3DB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74638"/>
            <a:ext cx="8466150" cy="11430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Creating a JEDI “roadmap” </a:t>
            </a:r>
            <a:br>
              <a:rPr lang="en-US" b="1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</a:br>
            <a:r>
              <a:rPr lang="en-US" b="1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for Missoula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F8F877-FC03-46E1-8F5F-252FCE5148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676" y="1676400"/>
            <a:ext cx="8466150" cy="259901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A community-wide Action Plan to guide Missoula in fostering a more resilient, welcoming, and supportive community for all.</a:t>
            </a:r>
          </a:p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identify/address inequities</a:t>
            </a:r>
          </a:p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provide resources and educational opportunities </a:t>
            </a:r>
          </a:p>
          <a:p>
            <a:r>
              <a:rPr lang="en-US" sz="2800" dirty="0">
                <a:solidFill>
                  <a:schemeClr val="tx2">
                    <a:lumMod val="60000"/>
                    <a:lumOff val="40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define measures by which we will track progress</a:t>
            </a:r>
          </a:p>
        </p:txBody>
      </p:sp>
      <p:sp>
        <p:nvSpPr>
          <p:cNvPr id="4" name="Freeform 6">
            <a:extLst>
              <a:ext uri="{FF2B5EF4-FFF2-40B4-BE49-F238E27FC236}">
                <a16:creationId xmlns:a16="http://schemas.microsoft.com/office/drawing/2014/main" id="{D1F0579D-37F9-2196-27E3-D833411E48C4}"/>
              </a:ext>
            </a:extLst>
          </p:cNvPr>
          <p:cNvSpPr/>
          <p:nvPr/>
        </p:nvSpPr>
        <p:spPr>
          <a:xfrm>
            <a:off x="8491826" y="-97020"/>
            <a:ext cx="1407324" cy="7509241"/>
          </a:xfrm>
          <a:custGeom>
            <a:avLst/>
            <a:gdLst/>
            <a:ahLst/>
            <a:cxnLst/>
            <a:rect l="l" t="t" r="r" b="b"/>
            <a:pathLst>
              <a:path w="1115760" h="5953507">
                <a:moveTo>
                  <a:pt x="991300" y="5953507"/>
                </a:moveTo>
                <a:lnTo>
                  <a:pt x="124460" y="5953507"/>
                </a:lnTo>
                <a:cubicBezTo>
                  <a:pt x="55880" y="5953507"/>
                  <a:pt x="0" y="5897627"/>
                  <a:pt x="0" y="5829047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991300" y="0"/>
                </a:lnTo>
                <a:cubicBezTo>
                  <a:pt x="1059880" y="0"/>
                  <a:pt x="1115760" y="55880"/>
                  <a:pt x="1115760" y="124460"/>
                </a:cubicBezTo>
                <a:lnTo>
                  <a:pt x="1115760" y="5829047"/>
                </a:lnTo>
                <a:cubicBezTo>
                  <a:pt x="1115760" y="5897627"/>
                  <a:pt x="1059880" y="5953507"/>
                  <a:pt x="991300" y="5953507"/>
                </a:cubicBezTo>
                <a:close/>
              </a:path>
            </a:pathLst>
          </a:custGeom>
          <a:solidFill>
            <a:srgbClr val="539ED0"/>
          </a:solidFill>
        </p:spPr>
        <p:txBody>
          <a:bodyPr/>
          <a:lstStyle/>
          <a:p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2A23248-EA3C-B1DC-4285-BFF4D2BC9DF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7303" y="5086487"/>
            <a:ext cx="3714523" cy="2228713"/>
          </a:xfrm>
          <a:prstGeom prst="rect">
            <a:avLst/>
          </a:prstGeom>
        </p:spPr>
      </p:pic>
      <p:pic>
        <p:nvPicPr>
          <p:cNvPr id="3074" name="Picture 2" descr="The Roadmap for a Java / Senior Java Developer | by Dineshchandgr - A Top writer in Technology ...">
            <a:extLst>
              <a:ext uri="{FF2B5EF4-FFF2-40B4-BE49-F238E27FC236}">
                <a16:creationId xmlns:a16="http://schemas.microsoft.com/office/drawing/2014/main" id="{9D829C01-ADA5-995B-0BDA-DFF1D094F8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724401"/>
            <a:ext cx="3708387" cy="2599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2551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17649" y="6169809"/>
            <a:ext cx="827742" cy="827742"/>
            <a:chOff x="0" y="0"/>
            <a:chExt cx="1103657" cy="1103657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1103657" cy="1103657"/>
              <a:chOff x="0" y="0"/>
              <a:chExt cx="6350000" cy="635000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6350000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50000" h="6350000">
                    <a:moveTo>
                      <a:pt x="3175000" y="0"/>
                    </a:moveTo>
                    <a:cubicBezTo>
                      <a:pt x="1421496" y="0"/>
                      <a:pt x="0" y="1421496"/>
                      <a:pt x="0" y="3175000"/>
                    </a:cubicBezTo>
                    <a:cubicBezTo>
                      <a:pt x="0" y="4928504"/>
                      <a:pt x="1421496" y="6350000"/>
                      <a:pt x="3175000" y="6350000"/>
                    </a:cubicBezTo>
                    <a:cubicBezTo>
                      <a:pt x="4928504" y="6350000"/>
                      <a:pt x="6350000" y="4928504"/>
                      <a:pt x="6350000" y="3175000"/>
                    </a:cubicBezTo>
                    <a:cubicBezTo>
                      <a:pt x="6350000" y="1421496"/>
                      <a:pt x="4928504" y="0"/>
                      <a:pt x="3175000" y="0"/>
                    </a:cubicBezTo>
                    <a:close/>
                  </a:path>
                </a:pathLst>
              </a:custGeom>
              <a:solidFill>
                <a:srgbClr val="FFB351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5" name="AutoShape 5"/>
            <p:cNvSpPr/>
            <p:nvPr/>
          </p:nvSpPr>
          <p:spPr>
            <a:xfrm rot="5400000">
              <a:off x="335680" y="526428"/>
              <a:ext cx="432296" cy="0"/>
            </a:xfrm>
            <a:prstGeom prst="line">
              <a:avLst/>
            </a:prstGeom>
            <a:ln w="50800" cap="rnd">
              <a:solidFill>
                <a:srgbClr val="FFFFFF"/>
              </a:solidFill>
              <a:prstDash val="solid"/>
              <a:headEnd type="none" w="sm" len="sm"/>
              <a:tailEnd type="arrow" w="med" len="sm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" name="Freeform 6"/>
          <p:cNvSpPr/>
          <p:nvPr/>
        </p:nvSpPr>
        <p:spPr>
          <a:xfrm>
            <a:off x="4799346" y="-701884"/>
            <a:ext cx="8718967" cy="8718967"/>
          </a:xfrm>
          <a:custGeom>
            <a:avLst/>
            <a:gdLst/>
            <a:ahLst/>
            <a:cxnLst/>
            <a:rect l="l" t="t" r="r" b="b"/>
            <a:pathLst>
              <a:path w="8718967" h="8718967">
                <a:moveTo>
                  <a:pt x="0" y="0"/>
                </a:moveTo>
                <a:lnTo>
                  <a:pt x="8718967" y="0"/>
                </a:lnTo>
                <a:lnTo>
                  <a:pt x="8718967" y="8718968"/>
                </a:lnTo>
                <a:lnTo>
                  <a:pt x="0" y="871896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842800" y="981575"/>
            <a:ext cx="7550928" cy="53110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053"/>
              </a:lnSpc>
            </a:pPr>
            <a:r>
              <a:rPr lang="en-US" sz="4266" dirty="0">
                <a:solidFill>
                  <a:srgbClr val="2B2D76"/>
                </a:solidFill>
                <a:latin typeface="Roboto Condensed 1"/>
              </a:rPr>
              <a:t>Thriving United Way framework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520" y="2371507"/>
            <a:ext cx="6740562" cy="2030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457200" indent="-457200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en-US" sz="2520" dirty="0">
                <a:solidFill>
                  <a:srgbClr val="539ED0"/>
                </a:solidFill>
                <a:latin typeface="Roboto Condensed 1"/>
              </a:rPr>
              <a:t>United Way Worldwide bran refresh Oct. 2024-`2027</a:t>
            </a:r>
          </a:p>
          <a:p>
            <a:pPr marL="457200" indent="-457200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en-US" sz="2520" dirty="0">
                <a:solidFill>
                  <a:srgbClr val="539ED0"/>
                </a:solidFill>
                <a:latin typeface="Roboto Condensed 1"/>
              </a:rPr>
              <a:t>We are an Early Adopter: launch late Oct. 2024 transition through Dec. 2025</a:t>
            </a:r>
          </a:p>
          <a:p>
            <a:pPr marL="457200" indent="-457200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en-US" sz="2520" dirty="0">
                <a:solidFill>
                  <a:srgbClr val="539ED0"/>
                </a:solidFill>
                <a:latin typeface="Roboto Condensed 1"/>
              </a:rPr>
              <a:t>Branded House instead of House of Brands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EBBF667-B6D8-4F10-A15C-DC6CD86539D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800" y="4777336"/>
            <a:ext cx="5181600" cy="178729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0B0BCB3-357F-4DE4-9E5F-DA09B9F59D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7762" y="1828800"/>
            <a:ext cx="9232303" cy="5169364"/>
          </a:xfrm>
          <a:prstGeom prst="rect">
            <a:avLst/>
          </a:prstGeom>
        </p:spPr>
      </p:pic>
      <p:sp>
        <p:nvSpPr>
          <p:cNvPr id="19" name="Half Frame 18">
            <a:extLst>
              <a:ext uri="{FF2B5EF4-FFF2-40B4-BE49-F238E27FC236}">
                <a16:creationId xmlns:a16="http://schemas.microsoft.com/office/drawing/2014/main" id="{B72F283D-51E7-B827-12CD-CEE7D09604A0}"/>
              </a:ext>
            </a:extLst>
          </p:cNvPr>
          <p:cNvSpPr/>
          <p:nvPr/>
        </p:nvSpPr>
        <p:spPr>
          <a:xfrm>
            <a:off x="1716532" y="1752599"/>
            <a:ext cx="264668" cy="5170477"/>
          </a:xfrm>
          <a:prstGeom prst="half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0" name="Half Frame 19">
            <a:extLst>
              <a:ext uri="{FF2B5EF4-FFF2-40B4-BE49-F238E27FC236}">
                <a16:creationId xmlns:a16="http://schemas.microsoft.com/office/drawing/2014/main" id="{988E2FF3-0C99-343E-99E8-706032E1485F}"/>
              </a:ext>
            </a:extLst>
          </p:cNvPr>
          <p:cNvSpPr/>
          <p:nvPr/>
        </p:nvSpPr>
        <p:spPr>
          <a:xfrm rot="10800000">
            <a:off x="2910421" y="1828799"/>
            <a:ext cx="381000" cy="5094278"/>
          </a:xfrm>
          <a:prstGeom prst="halfFrame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5751CC8-6921-A5E6-12DB-4745AE4057B9}"/>
              </a:ext>
            </a:extLst>
          </p:cNvPr>
          <p:cNvSpPr/>
          <p:nvPr/>
        </p:nvSpPr>
        <p:spPr>
          <a:xfrm>
            <a:off x="1707089" y="6781801"/>
            <a:ext cx="1584331" cy="150434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F42E6FF6-997F-117A-E188-AE2A0C017EBB}"/>
              </a:ext>
            </a:extLst>
          </p:cNvPr>
          <p:cNvSpPr/>
          <p:nvPr/>
        </p:nvSpPr>
        <p:spPr>
          <a:xfrm>
            <a:off x="1707089" y="1743440"/>
            <a:ext cx="1584331" cy="141277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46159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79" r="-61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0" y="3657600"/>
            <a:ext cx="9753600" cy="3657600"/>
            <a:chOff x="0" y="0"/>
            <a:chExt cx="3612444" cy="1354667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3612445" cy="1354667"/>
            </a:xfrm>
            <a:custGeom>
              <a:avLst/>
              <a:gdLst/>
              <a:ahLst/>
              <a:cxnLst/>
              <a:rect l="l" t="t" r="r" b="b"/>
              <a:pathLst>
                <a:path w="3612445" h="1354667">
                  <a:moveTo>
                    <a:pt x="0" y="0"/>
                  </a:moveTo>
                  <a:lnTo>
                    <a:pt x="3612445" y="0"/>
                  </a:lnTo>
                  <a:lnTo>
                    <a:pt x="3612445" y="1354667"/>
                  </a:lnTo>
                  <a:lnTo>
                    <a:pt x="0" y="135466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3612444" cy="139276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32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548640" y="2993696"/>
            <a:ext cx="8656320" cy="1327808"/>
            <a:chOff x="0" y="0"/>
            <a:chExt cx="6862939" cy="105271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862939" cy="1052718"/>
            </a:xfrm>
            <a:custGeom>
              <a:avLst/>
              <a:gdLst/>
              <a:ahLst/>
              <a:cxnLst/>
              <a:rect l="l" t="t" r="r" b="b"/>
              <a:pathLst>
                <a:path w="6862939" h="1052718">
                  <a:moveTo>
                    <a:pt x="6738479" y="1052718"/>
                  </a:moveTo>
                  <a:lnTo>
                    <a:pt x="124460" y="1052718"/>
                  </a:lnTo>
                  <a:cubicBezTo>
                    <a:pt x="55880" y="1052718"/>
                    <a:pt x="0" y="996838"/>
                    <a:pt x="0" y="9282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38479" y="0"/>
                  </a:lnTo>
                  <a:cubicBezTo>
                    <a:pt x="6807059" y="0"/>
                    <a:pt x="6862939" y="55880"/>
                    <a:pt x="6862939" y="124460"/>
                  </a:cubicBezTo>
                  <a:lnTo>
                    <a:pt x="6862939" y="928258"/>
                  </a:lnTo>
                  <a:cubicBezTo>
                    <a:pt x="6862939" y="996838"/>
                    <a:pt x="6807059" y="1052718"/>
                    <a:pt x="6738479" y="1052718"/>
                  </a:cubicBezTo>
                  <a:close/>
                </a:path>
              </a:pathLst>
            </a:custGeom>
            <a:solidFill>
              <a:srgbClr val="539ED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1391471" y="3419930"/>
            <a:ext cx="6970657" cy="570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61"/>
              </a:lnSpc>
            </a:pPr>
            <a:r>
              <a:rPr lang="en-US" sz="4380" dirty="0">
                <a:solidFill>
                  <a:srgbClr val="FFFFFF"/>
                </a:solidFill>
                <a:latin typeface="Roboto Condensed 1"/>
              </a:rPr>
              <a:t>Challenges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53040" y="5318709"/>
            <a:ext cx="7505048" cy="120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068" lvl="1" indent="-272034" algn="l">
              <a:lnSpc>
                <a:spcPts val="3150"/>
              </a:lnSpc>
              <a:buFont typeface="Arial"/>
              <a:buChar char="•"/>
            </a:pPr>
            <a:r>
              <a:rPr lang="en-US" sz="2520" dirty="0">
                <a:solidFill>
                  <a:schemeClr val="tx2">
                    <a:lumMod val="75000"/>
                  </a:schemeClr>
                </a:solidFill>
                <a:latin typeface="Roboto Condensed 1"/>
              </a:rPr>
              <a:t>Fundraising</a:t>
            </a:r>
            <a:r>
              <a:rPr lang="en-US" sz="2520" dirty="0">
                <a:solidFill>
                  <a:srgbClr val="2B2D76"/>
                </a:solidFill>
                <a:latin typeface="Roboto Condensed 1"/>
              </a:rPr>
              <a:t>: Matching money with the mission</a:t>
            </a:r>
          </a:p>
          <a:p>
            <a:pPr marL="544068" lvl="1" indent="-272034" algn="l">
              <a:lnSpc>
                <a:spcPts val="3150"/>
              </a:lnSpc>
              <a:buFont typeface="Arial"/>
              <a:buChar char="•"/>
            </a:pPr>
            <a:r>
              <a:rPr lang="en-US" sz="2520" dirty="0">
                <a:solidFill>
                  <a:srgbClr val="2B2D76"/>
                </a:solidFill>
                <a:latin typeface="Roboto Condensed 1"/>
              </a:rPr>
              <a:t>Public awareness and understanding – good, insightful reporting helps!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79" r="-6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02751" y="3524482"/>
            <a:ext cx="10959101" cy="3790718"/>
          </a:xfrm>
          <a:custGeom>
            <a:avLst/>
            <a:gdLst/>
            <a:ahLst/>
            <a:cxnLst/>
            <a:rect l="l" t="t" r="r" b="b"/>
            <a:pathLst>
              <a:path w="10959101" h="3790718">
                <a:moveTo>
                  <a:pt x="0" y="0"/>
                </a:moveTo>
                <a:lnTo>
                  <a:pt x="10959102" y="0"/>
                </a:lnTo>
                <a:lnTo>
                  <a:pt x="10959102" y="3790718"/>
                </a:lnTo>
                <a:lnTo>
                  <a:pt x="0" y="37907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9297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426460" y="3735726"/>
            <a:ext cx="11011824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000"/>
              </a:lnSpc>
            </a:pPr>
            <a:r>
              <a:rPr lang="en-US" sz="5000" spc="205" dirty="0">
                <a:solidFill>
                  <a:srgbClr val="FFFFFF"/>
                </a:solidFill>
                <a:latin typeface="Roboto Condensed 1"/>
              </a:rPr>
              <a:t>OPPORTUNITIES - STRENGTHS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731520" y="4850608"/>
            <a:ext cx="7793874" cy="20300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068" lvl="1" indent="-272034" algn="l">
              <a:lnSpc>
                <a:spcPts val="3150"/>
              </a:lnSpc>
              <a:buFont typeface="Arial"/>
              <a:buChar char="•"/>
            </a:pPr>
            <a:r>
              <a:rPr lang="en-US" sz="2520" dirty="0">
                <a:solidFill>
                  <a:srgbClr val="FFFFFF"/>
                </a:solidFill>
                <a:latin typeface="Roboto Condensed 1"/>
              </a:rPr>
              <a:t>Community trust</a:t>
            </a:r>
          </a:p>
          <a:p>
            <a:pPr marL="544068" lvl="1" indent="-272034" algn="l">
              <a:lnSpc>
                <a:spcPts val="3150"/>
              </a:lnSpc>
              <a:buFont typeface="Arial"/>
              <a:buChar char="•"/>
            </a:pPr>
            <a:r>
              <a:rPr lang="en-US" sz="2520" dirty="0">
                <a:solidFill>
                  <a:srgbClr val="FFFFFF"/>
                </a:solidFill>
                <a:latin typeface="Roboto Condensed 1"/>
              </a:rPr>
              <a:t>“Nimbleness”</a:t>
            </a:r>
          </a:p>
          <a:p>
            <a:pPr marL="544068" lvl="1" indent="-272034" algn="l">
              <a:lnSpc>
                <a:spcPts val="3150"/>
              </a:lnSpc>
              <a:buFont typeface="Arial"/>
              <a:buChar char="•"/>
            </a:pPr>
            <a:r>
              <a:rPr lang="en-US" sz="2520" dirty="0">
                <a:solidFill>
                  <a:srgbClr val="FFFFFF"/>
                </a:solidFill>
                <a:latin typeface="Roboto Condensed 1"/>
              </a:rPr>
              <a:t>Strong partnerships with the public sector</a:t>
            </a:r>
          </a:p>
          <a:p>
            <a:pPr marL="544068" lvl="1" indent="-272034" algn="l">
              <a:lnSpc>
                <a:spcPts val="3150"/>
              </a:lnSpc>
              <a:buFont typeface="Arial"/>
              <a:buChar char="•"/>
            </a:pPr>
            <a:r>
              <a:rPr lang="en-US" sz="2520" dirty="0">
                <a:solidFill>
                  <a:srgbClr val="FFFFFF"/>
                </a:solidFill>
                <a:latin typeface="Roboto Condensed 1"/>
              </a:rPr>
              <a:t>Thriving United Way</a:t>
            </a:r>
          </a:p>
          <a:p>
            <a:pPr marL="544068" lvl="1" indent="-272034" algn="l">
              <a:lnSpc>
                <a:spcPts val="3150"/>
              </a:lnSpc>
              <a:buFont typeface="Arial"/>
              <a:buChar char="•"/>
            </a:pPr>
            <a:r>
              <a:rPr lang="en-US" sz="2520" dirty="0">
                <a:solidFill>
                  <a:srgbClr val="FFFFFF"/>
                </a:solidFill>
                <a:latin typeface="Roboto Condensed 1"/>
              </a:rPr>
              <a:t>Engaged board of directors, staff, volunteers</a:t>
            </a:r>
          </a:p>
        </p:txBody>
      </p:sp>
      <p:grpSp>
        <p:nvGrpSpPr>
          <p:cNvPr id="6" name="Group 6"/>
          <p:cNvGrpSpPr/>
          <p:nvPr/>
        </p:nvGrpSpPr>
        <p:grpSpPr>
          <a:xfrm>
            <a:off x="3821229" y="-166031"/>
            <a:ext cx="2111143" cy="768454"/>
            <a:chOff x="0" y="0"/>
            <a:chExt cx="1980573" cy="720927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1980573" cy="720927"/>
            </a:xfrm>
            <a:custGeom>
              <a:avLst/>
              <a:gdLst/>
              <a:ahLst/>
              <a:cxnLst/>
              <a:rect l="l" t="t" r="r" b="b"/>
              <a:pathLst>
                <a:path w="1980573" h="720927">
                  <a:moveTo>
                    <a:pt x="1856113" y="720927"/>
                  </a:moveTo>
                  <a:lnTo>
                    <a:pt x="124460" y="720927"/>
                  </a:lnTo>
                  <a:cubicBezTo>
                    <a:pt x="55880" y="720927"/>
                    <a:pt x="0" y="665047"/>
                    <a:pt x="0" y="59646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1856113" y="0"/>
                  </a:lnTo>
                  <a:cubicBezTo>
                    <a:pt x="1924693" y="0"/>
                    <a:pt x="1980573" y="55880"/>
                    <a:pt x="1980573" y="124460"/>
                  </a:cubicBezTo>
                  <a:lnTo>
                    <a:pt x="1980573" y="596467"/>
                  </a:lnTo>
                  <a:cubicBezTo>
                    <a:pt x="1980573" y="665047"/>
                    <a:pt x="1924693" y="720927"/>
                    <a:pt x="1856113" y="720927"/>
                  </a:cubicBezTo>
                  <a:close/>
                </a:path>
              </a:pathLst>
            </a:custGeom>
            <a:solidFill>
              <a:srgbClr val="FFB351"/>
            </a:solidFill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03DA6406-C774-9251-5B9A-1B5F40689639}"/>
              </a:ext>
            </a:extLst>
          </p:cNvPr>
          <p:cNvSpPr/>
          <p:nvPr/>
        </p:nvSpPr>
        <p:spPr>
          <a:xfrm>
            <a:off x="0" y="-274638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79" r="-61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6" name="Group 6">
            <a:extLst>
              <a:ext uri="{FF2B5EF4-FFF2-40B4-BE49-F238E27FC236}">
                <a16:creationId xmlns:a16="http://schemas.microsoft.com/office/drawing/2014/main" id="{F19571E6-5232-73DB-A9C6-057B896B7849}"/>
              </a:ext>
            </a:extLst>
          </p:cNvPr>
          <p:cNvGrpSpPr/>
          <p:nvPr/>
        </p:nvGrpSpPr>
        <p:grpSpPr>
          <a:xfrm>
            <a:off x="577529" y="1077052"/>
            <a:ext cx="8656320" cy="1327808"/>
            <a:chOff x="0" y="0"/>
            <a:chExt cx="6862939" cy="1052718"/>
          </a:xfrm>
        </p:grpSpPr>
        <p:sp>
          <p:nvSpPr>
            <p:cNvPr id="7" name="Freeform 7">
              <a:extLst>
                <a:ext uri="{FF2B5EF4-FFF2-40B4-BE49-F238E27FC236}">
                  <a16:creationId xmlns:a16="http://schemas.microsoft.com/office/drawing/2014/main" id="{9D693CD7-3D40-6FE3-C477-46E4347558AA}"/>
                </a:ext>
              </a:extLst>
            </p:cNvPr>
            <p:cNvSpPr/>
            <p:nvPr/>
          </p:nvSpPr>
          <p:spPr>
            <a:xfrm>
              <a:off x="0" y="0"/>
              <a:ext cx="6862939" cy="1052718"/>
            </a:xfrm>
            <a:custGeom>
              <a:avLst/>
              <a:gdLst/>
              <a:ahLst/>
              <a:cxnLst/>
              <a:rect l="l" t="t" r="r" b="b"/>
              <a:pathLst>
                <a:path w="6862939" h="1052718">
                  <a:moveTo>
                    <a:pt x="6738479" y="1052718"/>
                  </a:moveTo>
                  <a:lnTo>
                    <a:pt x="124460" y="1052718"/>
                  </a:lnTo>
                  <a:cubicBezTo>
                    <a:pt x="55880" y="1052718"/>
                    <a:pt x="0" y="996838"/>
                    <a:pt x="0" y="92825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38479" y="0"/>
                  </a:lnTo>
                  <a:cubicBezTo>
                    <a:pt x="6807059" y="0"/>
                    <a:pt x="6862939" y="55880"/>
                    <a:pt x="6862939" y="124460"/>
                  </a:cubicBezTo>
                  <a:lnTo>
                    <a:pt x="6862939" y="928258"/>
                  </a:lnTo>
                  <a:cubicBezTo>
                    <a:pt x="6862939" y="996838"/>
                    <a:pt x="6807059" y="1052718"/>
                    <a:pt x="6738479" y="1052718"/>
                  </a:cubicBezTo>
                  <a:close/>
                </a:path>
              </a:pathLst>
            </a:custGeom>
            <a:solidFill>
              <a:srgbClr val="539ED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3">
            <a:extLst>
              <a:ext uri="{FF2B5EF4-FFF2-40B4-BE49-F238E27FC236}">
                <a16:creationId xmlns:a16="http://schemas.microsoft.com/office/drawing/2014/main" id="{45D1FEE9-DD5E-963E-35F4-0819D7578B66}"/>
              </a:ext>
            </a:extLst>
          </p:cNvPr>
          <p:cNvSpPr/>
          <p:nvPr/>
        </p:nvSpPr>
        <p:spPr>
          <a:xfrm>
            <a:off x="0" y="2404860"/>
            <a:ext cx="9753600" cy="4910340"/>
          </a:xfrm>
          <a:custGeom>
            <a:avLst/>
            <a:gdLst/>
            <a:ahLst/>
            <a:cxnLst/>
            <a:rect l="l" t="t" r="r" b="b"/>
            <a:pathLst>
              <a:path w="10959101" h="3790718">
                <a:moveTo>
                  <a:pt x="0" y="0"/>
                </a:moveTo>
                <a:lnTo>
                  <a:pt x="10959102" y="0"/>
                </a:lnTo>
                <a:lnTo>
                  <a:pt x="10959102" y="3790718"/>
                </a:lnTo>
                <a:lnTo>
                  <a:pt x="0" y="379071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643FA3-69CB-4EA5-8A44-B193D64D9C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595360"/>
            <a:ext cx="8229600" cy="4529340"/>
          </a:xfrm>
        </p:spPr>
        <p:txBody>
          <a:bodyPr>
            <a:no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Are there collective impact efforts in your community working on housing, health, child care, equity? How are they doing?</a:t>
            </a:r>
          </a:p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How much land that is zoned for housing in your community is affordable by local residents?</a:t>
            </a:r>
          </a:p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What’s your sidewalk map look like? Your kindergarten- readiness stats?</a:t>
            </a:r>
          </a:p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Elderly people and youth aging out of foster care are the fastest-growing homeless demographics nationally -- what’s the story in your community?</a:t>
            </a:r>
          </a:p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Are health equity/Social Determinants of Health embedded in local development efforts? </a:t>
            </a:r>
          </a:p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Is YOUR United Way “thriving”?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C980B2-F551-4704-AC9F-03B378F849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7529" y="1071360"/>
            <a:ext cx="8598542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Roboto Condensed 1" panose="020B0604020202020204" charset="0"/>
                <a:ea typeface="Roboto Condensed 1" panose="020B0604020202020204" charset="0"/>
              </a:rPr>
              <a:t>Questions to consider asking after leaving Missoula</a:t>
            </a:r>
          </a:p>
        </p:txBody>
      </p:sp>
    </p:spTree>
    <p:extLst>
      <p:ext uri="{BB962C8B-B14F-4D97-AF65-F5344CB8AC3E}">
        <p14:creationId xmlns:p14="http://schemas.microsoft.com/office/powerpoint/2010/main" val="37437779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9C4C346B-D679-DA0F-0665-47F36D66575E}"/>
              </a:ext>
            </a:extLst>
          </p:cNvPr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79" r="-6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3">
            <a:extLst>
              <a:ext uri="{FF2B5EF4-FFF2-40B4-BE49-F238E27FC236}">
                <a16:creationId xmlns:a16="http://schemas.microsoft.com/office/drawing/2014/main" id="{04CD90D3-7B1B-CA83-49A3-02E31AF64305}"/>
              </a:ext>
            </a:extLst>
          </p:cNvPr>
          <p:cNvSpPr/>
          <p:nvPr/>
        </p:nvSpPr>
        <p:spPr>
          <a:xfrm>
            <a:off x="0" y="2667000"/>
            <a:ext cx="9753600" cy="4648200"/>
          </a:xfrm>
          <a:custGeom>
            <a:avLst/>
            <a:gdLst/>
            <a:ahLst/>
            <a:cxnLst/>
            <a:rect l="l" t="t" r="r" b="b"/>
            <a:pathLst>
              <a:path w="10959101" h="3790718">
                <a:moveTo>
                  <a:pt x="0" y="0"/>
                </a:moveTo>
                <a:lnTo>
                  <a:pt x="10959102" y="0"/>
                </a:lnTo>
                <a:lnTo>
                  <a:pt x="10959102" y="3790718"/>
                </a:lnTo>
                <a:lnTo>
                  <a:pt x="0" y="379071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Freeform 7">
            <a:extLst>
              <a:ext uri="{FF2B5EF4-FFF2-40B4-BE49-F238E27FC236}">
                <a16:creationId xmlns:a16="http://schemas.microsoft.com/office/drawing/2014/main" id="{99CC1457-A213-98A7-2203-64820BBB5D49}"/>
              </a:ext>
            </a:extLst>
          </p:cNvPr>
          <p:cNvSpPr/>
          <p:nvPr/>
        </p:nvSpPr>
        <p:spPr>
          <a:xfrm>
            <a:off x="548640" y="1339192"/>
            <a:ext cx="8656320" cy="1327808"/>
          </a:xfrm>
          <a:custGeom>
            <a:avLst/>
            <a:gdLst/>
            <a:ahLst/>
            <a:cxnLst/>
            <a:rect l="l" t="t" r="r" b="b"/>
            <a:pathLst>
              <a:path w="6862939" h="1052718">
                <a:moveTo>
                  <a:pt x="6738479" y="1052718"/>
                </a:moveTo>
                <a:lnTo>
                  <a:pt x="124460" y="1052718"/>
                </a:lnTo>
                <a:cubicBezTo>
                  <a:pt x="55880" y="1052718"/>
                  <a:pt x="0" y="996838"/>
                  <a:pt x="0" y="92825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928258"/>
                </a:lnTo>
                <a:cubicBezTo>
                  <a:pt x="6862939" y="996838"/>
                  <a:pt x="6807059" y="1052718"/>
                  <a:pt x="6738479" y="1052718"/>
                </a:cubicBezTo>
                <a:close/>
              </a:path>
            </a:pathLst>
          </a:custGeom>
          <a:solidFill>
            <a:srgbClr val="539ED0"/>
          </a:solidFill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0591B0-91D1-415A-8DDA-77D96A6D0E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2000" y="2728118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DO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 </a:t>
            </a:r>
          </a:p>
          <a:p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cover prevention efforts (not as “sexy”)</a:t>
            </a:r>
          </a:p>
          <a:p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focus as much on solutions as on problems</a:t>
            </a:r>
          </a:p>
          <a:p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listen to voices of those most affected by public policies</a:t>
            </a:r>
          </a:p>
          <a:p>
            <a:endParaRPr lang="en-US" sz="3000" dirty="0">
              <a:solidFill>
                <a:schemeClr val="tx2">
                  <a:lumMod val="75000"/>
                </a:schemeClr>
              </a:solidFill>
              <a:latin typeface="Roboto Condensed 1" panose="020B0604020202020204" charset="0"/>
              <a:ea typeface="Roboto Condensed 1" panose="020B0604020202020204" charset="0"/>
            </a:endParaRPr>
          </a:p>
          <a:p>
            <a:pPr marL="0" indent="0">
              <a:buNone/>
            </a:pP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DON’T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 </a:t>
            </a:r>
          </a:p>
          <a:p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talk about “the homeless”</a:t>
            </a:r>
          </a:p>
          <a:p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focus on numbers served; </a:t>
            </a:r>
            <a:r>
              <a:rPr lang="en-US" sz="3000" b="1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DO</a:t>
            </a:r>
            <a:r>
              <a:rPr lang="en-US" sz="3000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 focus on lives changed and conditions improved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EA4F34C8-904D-0AFE-FE7F-263291ED7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8640" y="1462882"/>
            <a:ext cx="8656320" cy="1143000"/>
          </a:xfrm>
        </p:spPr>
        <p:txBody>
          <a:bodyPr>
            <a:noAutofit/>
          </a:bodyPr>
          <a:lstStyle/>
          <a:p>
            <a:r>
              <a:rPr lang="en-US" sz="4000" dirty="0">
                <a:solidFill>
                  <a:schemeClr val="bg1"/>
                </a:solidFill>
                <a:latin typeface="Roboto Condensed 1" panose="020B0604020202020204" charset="0"/>
                <a:ea typeface="Roboto Condensed 1" panose="020B0604020202020204" charset="0"/>
              </a:rPr>
              <a:t>What I wish local reporters would </a:t>
            </a:r>
            <a:br>
              <a:rPr lang="en-US" sz="4000" dirty="0">
                <a:solidFill>
                  <a:schemeClr val="bg1"/>
                </a:solidFill>
                <a:latin typeface="Roboto Condensed 1" panose="020B0604020202020204" charset="0"/>
                <a:ea typeface="Roboto Condensed 1" panose="020B0604020202020204" charset="0"/>
              </a:rPr>
            </a:br>
            <a:r>
              <a:rPr lang="en-US" sz="4000" dirty="0">
                <a:solidFill>
                  <a:schemeClr val="bg1"/>
                </a:solidFill>
                <a:latin typeface="Roboto Condensed 1" panose="020B0604020202020204" charset="0"/>
                <a:ea typeface="Roboto Condensed 1" panose="020B0604020202020204" charset="0"/>
              </a:rPr>
              <a:t>do and not do</a:t>
            </a:r>
          </a:p>
        </p:txBody>
      </p:sp>
    </p:spTree>
    <p:extLst>
      <p:ext uri="{BB962C8B-B14F-4D97-AF65-F5344CB8AC3E}">
        <p14:creationId xmlns:p14="http://schemas.microsoft.com/office/powerpoint/2010/main" val="51790181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1CB36C93-783A-D3EB-BC82-8D2A917B9916}"/>
              </a:ext>
            </a:extLst>
          </p:cNvPr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79" r="-617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0AE2F841-F7B0-880B-A6CC-A6CEAF747A98}"/>
              </a:ext>
            </a:extLst>
          </p:cNvPr>
          <p:cNvSpPr/>
          <p:nvPr/>
        </p:nvSpPr>
        <p:spPr>
          <a:xfrm>
            <a:off x="762000" y="1600200"/>
            <a:ext cx="8534400" cy="5143500"/>
          </a:xfrm>
          <a:custGeom>
            <a:avLst/>
            <a:gdLst/>
            <a:ahLst/>
            <a:cxnLst/>
            <a:rect l="l" t="t" r="r" b="b"/>
            <a:pathLst>
              <a:path w="10959101" h="3790718">
                <a:moveTo>
                  <a:pt x="0" y="0"/>
                </a:moveTo>
                <a:lnTo>
                  <a:pt x="10959102" y="0"/>
                </a:lnTo>
                <a:lnTo>
                  <a:pt x="10959102" y="3790718"/>
                </a:lnTo>
                <a:lnTo>
                  <a:pt x="0" y="3790718"/>
                </a:lnTo>
                <a:lnTo>
                  <a:pt x="0" y="0"/>
                </a:lnTo>
                <a:close/>
              </a:path>
            </a:pathLst>
          </a:custGeom>
          <a:solidFill>
            <a:schemeClr val="bg1"/>
          </a:solidFill>
        </p:spPr>
        <p:txBody>
          <a:bodyPr/>
          <a:lstStyle/>
          <a:p>
            <a:endParaRPr lang="en-US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1C17B3-806F-4AB3-80B6-7A368B2F9361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457200" y="1600200"/>
            <a:ext cx="7772400" cy="4571999"/>
          </a:xfrm>
        </p:spPr>
        <p:txBody>
          <a:bodyPr/>
          <a:lstStyle/>
          <a:p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676E9911-3743-4A24-B251-C48EADE6AEB1}"/>
              </a:ext>
            </a:extLst>
          </p:cNvPr>
          <p:cNvSpPr/>
          <p:nvPr/>
        </p:nvSpPr>
        <p:spPr>
          <a:xfrm>
            <a:off x="2057400" y="3051349"/>
            <a:ext cx="5638800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When people have access to the news they need, they’re more likely to vote, access public resources, and advocate for change. [Equitable journalism seeks] to ensure all communities see their needs, concerns, and dreams reflected in a vibrant and diverse public square. Through this flow of information, people can use their power to build an inclusive multiracial democracy.</a:t>
            </a:r>
          </a:p>
          <a:p>
            <a:endParaRPr lang="en-US" sz="2000" dirty="0">
              <a:solidFill>
                <a:schemeClr val="tx2">
                  <a:lumMod val="75000"/>
                </a:schemeClr>
              </a:solidFill>
              <a:latin typeface="Roboto Condensed 1" panose="020B0604020202020204" charset="0"/>
              <a:ea typeface="Roboto Condensed 1" panose="020B0604020202020204" charset="0"/>
            </a:endParaRPr>
          </a:p>
          <a:p>
            <a:r>
              <a:rPr lang="en-US" sz="2000" b="0" i="1" dirty="0">
                <a:solidFill>
                  <a:schemeClr val="tx2">
                    <a:lumMod val="75000"/>
                  </a:schemeClr>
                </a:solidFill>
                <a:effectLst/>
                <a:latin typeface="Roboto Condensed 1" panose="020B0604020202020204" charset="0"/>
                <a:ea typeface="Roboto Condensed 1" panose="020B0604020202020204" charset="0"/>
              </a:rPr>
              <a:t>The Democracy Fund’s Equitable Journalism Project</a:t>
            </a:r>
          </a:p>
          <a:p>
            <a:r>
              <a:rPr lang="en-US" sz="2000" i="1" dirty="0">
                <a:solidFill>
                  <a:schemeClr val="tx2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www.d</a:t>
            </a:r>
            <a:r>
              <a:rPr lang="en-US" sz="2000" b="0" i="1" dirty="0">
                <a:solidFill>
                  <a:schemeClr val="tx2">
                    <a:lumMod val="75000"/>
                  </a:schemeClr>
                </a:solidFill>
                <a:effectLst/>
                <a:latin typeface="Roboto Condensed 1" panose="020B0604020202020204" charset="0"/>
                <a:ea typeface="Roboto Condensed 1" panose="020B0604020202020204" charset="0"/>
              </a:rPr>
              <a:t>emocracyfund.org</a:t>
            </a:r>
          </a:p>
        </p:txBody>
      </p:sp>
      <p:sp>
        <p:nvSpPr>
          <p:cNvPr id="7" name="Freeform 7">
            <a:extLst>
              <a:ext uri="{FF2B5EF4-FFF2-40B4-BE49-F238E27FC236}">
                <a16:creationId xmlns:a16="http://schemas.microsoft.com/office/drawing/2014/main" id="{4B7BE096-45B1-2873-F587-11EB52B08E48}"/>
              </a:ext>
            </a:extLst>
          </p:cNvPr>
          <p:cNvSpPr/>
          <p:nvPr/>
        </p:nvSpPr>
        <p:spPr>
          <a:xfrm>
            <a:off x="701040" y="1507796"/>
            <a:ext cx="8656320" cy="1540204"/>
          </a:xfrm>
          <a:custGeom>
            <a:avLst/>
            <a:gdLst/>
            <a:ahLst/>
            <a:cxnLst/>
            <a:rect l="l" t="t" r="r" b="b"/>
            <a:pathLst>
              <a:path w="6862939" h="1052718">
                <a:moveTo>
                  <a:pt x="6738479" y="1052718"/>
                </a:moveTo>
                <a:lnTo>
                  <a:pt x="124460" y="1052718"/>
                </a:lnTo>
                <a:cubicBezTo>
                  <a:pt x="55880" y="1052718"/>
                  <a:pt x="0" y="996838"/>
                  <a:pt x="0" y="928258"/>
                </a:cubicBezTo>
                <a:lnTo>
                  <a:pt x="0" y="124460"/>
                </a:lnTo>
                <a:cubicBezTo>
                  <a:pt x="0" y="55880"/>
                  <a:pt x="55880" y="0"/>
                  <a:pt x="124460" y="0"/>
                </a:cubicBezTo>
                <a:lnTo>
                  <a:pt x="6738479" y="0"/>
                </a:lnTo>
                <a:cubicBezTo>
                  <a:pt x="6807059" y="0"/>
                  <a:pt x="6862939" y="55880"/>
                  <a:pt x="6862939" y="124460"/>
                </a:cubicBezTo>
                <a:lnTo>
                  <a:pt x="6862939" y="928258"/>
                </a:lnTo>
                <a:cubicBezTo>
                  <a:pt x="6862939" y="996838"/>
                  <a:pt x="6807059" y="1052718"/>
                  <a:pt x="6738479" y="1052718"/>
                </a:cubicBezTo>
                <a:close/>
              </a:path>
            </a:pathLst>
          </a:custGeom>
          <a:solidFill>
            <a:srgbClr val="539ED0"/>
          </a:solidFill>
        </p:spPr>
        <p:txBody>
          <a:bodyPr/>
          <a:lstStyle/>
          <a:p>
            <a:endParaRPr lang="en-US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25578F35-E30C-49EF-B3F4-E3CE6FEAD6F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914400" y="17526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Roboto Condensed 1" panose="020B0604020202020204" charset="0"/>
                <a:ea typeface="Roboto Condensed 1" panose="020B0604020202020204" charset="0"/>
              </a:rPr>
              <a:t>Why is covering equitable development so critical?</a:t>
            </a:r>
          </a:p>
        </p:txBody>
      </p:sp>
    </p:spTree>
    <p:extLst>
      <p:ext uri="{BB962C8B-B14F-4D97-AF65-F5344CB8AC3E}">
        <p14:creationId xmlns:p14="http://schemas.microsoft.com/office/powerpoint/2010/main" val="8090430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567407" y="-1028853"/>
            <a:ext cx="9247304" cy="9247304"/>
          </a:xfrm>
          <a:custGeom>
            <a:avLst/>
            <a:gdLst/>
            <a:ahLst/>
            <a:cxnLst/>
            <a:rect l="l" t="t" r="r" b="b"/>
            <a:pathLst>
              <a:path w="9247304" h="9247304">
                <a:moveTo>
                  <a:pt x="0" y="0"/>
                </a:moveTo>
                <a:lnTo>
                  <a:pt x="9247304" y="0"/>
                </a:lnTo>
                <a:lnTo>
                  <a:pt x="9247304" y="9247304"/>
                </a:lnTo>
                <a:lnTo>
                  <a:pt x="0" y="924730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5000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-602751" y="5469833"/>
            <a:ext cx="10959101" cy="1845367"/>
          </a:xfrm>
          <a:custGeom>
            <a:avLst/>
            <a:gdLst/>
            <a:ahLst/>
            <a:cxnLst/>
            <a:rect l="l" t="t" r="r" b="b"/>
            <a:pathLst>
              <a:path w="10959101" h="1845367">
                <a:moveTo>
                  <a:pt x="0" y="0"/>
                </a:moveTo>
                <a:lnTo>
                  <a:pt x="10959102" y="0"/>
                </a:lnTo>
                <a:lnTo>
                  <a:pt x="10959102" y="1845367"/>
                </a:lnTo>
                <a:lnTo>
                  <a:pt x="0" y="184536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29640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Freeform 4"/>
          <p:cNvSpPr/>
          <p:nvPr/>
        </p:nvSpPr>
        <p:spPr>
          <a:xfrm>
            <a:off x="5309655" y="3747199"/>
            <a:ext cx="4219735" cy="2733351"/>
          </a:xfrm>
          <a:custGeom>
            <a:avLst/>
            <a:gdLst/>
            <a:ahLst/>
            <a:cxnLst/>
            <a:rect l="l" t="t" r="r" b="b"/>
            <a:pathLst>
              <a:path w="4219735" h="2733351">
                <a:moveTo>
                  <a:pt x="0" y="0"/>
                </a:moveTo>
                <a:lnTo>
                  <a:pt x="4219735" y="0"/>
                </a:lnTo>
                <a:lnTo>
                  <a:pt x="4219735" y="2733351"/>
                </a:lnTo>
                <a:lnTo>
                  <a:pt x="0" y="273335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4296" t="-1895" r="-2979" b="-46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731520" y="826770"/>
            <a:ext cx="8459539" cy="10568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3"/>
              </a:lnSpc>
            </a:pPr>
            <a:r>
              <a:rPr lang="en-US" sz="4266" dirty="0">
                <a:solidFill>
                  <a:srgbClr val="2B2D76"/>
                </a:solidFill>
                <a:latin typeface="Roboto Condensed 1"/>
              </a:rPr>
              <a:t>Founded 1931 by two local philanthropists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31520" y="2029868"/>
            <a:ext cx="7616451" cy="15715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519" dirty="0">
                <a:solidFill>
                  <a:srgbClr val="539ED0"/>
                </a:solidFill>
                <a:latin typeface="Roboto Condensed 1"/>
              </a:rPr>
              <a:t>“Community Chest” model for approximately 80 years</a:t>
            </a:r>
          </a:p>
          <a:p>
            <a:pPr marL="544065" lvl="1" indent="-272032" algn="l">
              <a:lnSpc>
                <a:spcPts val="3149"/>
              </a:lnSpc>
              <a:buFont typeface="Arial"/>
              <a:buChar char="•"/>
            </a:pPr>
            <a:r>
              <a:rPr lang="en-US" sz="2519" dirty="0">
                <a:solidFill>
                  <a:srgbClr val="539ED0"/>
                </a:solidFill>
                <a:latin typeface="Roboto Condensed 1"/>
              </a:rPr>
              <a:t>Workplace campaigns: 95% of funding </a:t>
            </a:r>
          </a:p>
          <a:p>
            <a:pPr marL="544065" lvl="1" indent="-272032">
              <a:lnSpc>
                <a:spcPts val="3149"/>
              </a:lnSpc>
              <a:buFont typeface="Arial"/>
              <a:buChar char="•"/>
            </a:pPr>
            <a:r>
              <a:rPr lang="en-US" sz="2519" dirty="0">
                <a:solidFill>
                  <a:srgbClr val="539ED0"/>
                </a:solidFill>
                <a:latin typeface="Roboto Condensed 1"/>
              </a:rPr>
              <a:t>1980s: began cultivating individual annual givers (mostly $500+)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520" y="3575749"/>
            <a:ext cx="4578135" cy="16028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068" lvl="1" indent="-272034" algn="l">
              <a:lnSpc>
                <a:spcPts val="3150"/>
              </a:lnSpc>
              <a:buFont typeface="Arial"/>
              <a:buChar char="•"/>
            </a:pPr>
            <a:r>
              <a:rPr lang="en-US" sz="2520">
                <a:solidFill>
                  <a:srgbClr val="539ED0"/>
                </a:solidFill>
                <a:latin typeface="Roboto Condensed 1"/>
              </a:rPr>
              <a:t>Funds granted annually to 20+ unaligned nonprofits</a:t>
            </a:r>
          </a:p>
          <a:p>
            <a:pPr marL="1088136" lvl="2" indent="-362712" algn="l">
              <a:lnSpc>
                <a:spcPts val="3150"/>
              </a:lnSpc>
              <a:buFont typeface="Arial"/>
              <a:buChar char="⚬"/>
            </a:pPr>
            <a:r>
              <a:rPr lang="en-US" sz="2520">
                <a:solidFill>
                  <a:srgbClr val="539ED0"/>
                </a:solidFill>
                <a:latin typeface="Roboto Condensed 1"/>
              </a:rPr>
              <a:t>very little collaboration </a:t>
            </a:r>
          </a:p>
          <a:p>
            <a:pPr marL="1088136" lvl="2" indent="-362712" algn="l">
              <a:lnSpc>
                <a:spcPts val="3150"/>
              </a:lnSpc>
              <a:buFont typeface="Arial"/>
              <a:buChar char="⚬"/>
            </a:pPr>
            <a:r>
              <a:rPr lang="en-US" sz="2520">
                <a:solidFill>
                  <a:srgbClr val="539ED0"/>
                </a:solidFill>
                <a:latin typeface="Roboto Condensed 1"/>
              </a:rPr>
              <a:t>very little prevention focus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79" r="-6179"/>
            </a:stretch>
          </a:blipFill>
        </p:spPr>
        <p:txBody>
          <a:bodyPr/>
          <a:lstStyle/>
          <a:p>
            <a:r>
              <a:rPr lang="en-US" dirty="0"/>
              <a:t>t</a:t>
            </a:r>
          </a:p>
        </p:txBody>
      </p:sp>
      <p:sp>
        <p:nvSpPr>
          <p:cNvPr id="3" name="Freeform 3"/>
          <p:cNvSpPr/>
          <p:nvPr/>
        </p:nvSpPr>
        <p:spPr>
          <a:xfrm>
            <a:off x="1220085" y="5388788"/>
            <a:ext cx="7313430" cy="1547418"/>
          </a:xfrm>
          <a:custGeom>
            <a:avLst/>
            <a:gdLst/>
            <a:ahLst/>
            <a:cxnLst/>
            <a:rect l="l" t="t" r="r" b="b"/>
            <a:pathLst>
              <a:path w="7313430" h="1547418">
                <a:moveTo>
                  <a:pt x="0" y="0"/>
                </a:moveTo>
                <a:lnTo>
                  <a:pt x="7313430" y="0"/>
                </a:lnTo>
                <a:lnTo>
                  <a:pt x="7313430" y="1547419"/>
                </a:lnTo>
                <a:lnTo>
                  <a:pt x="0" y="15474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8869FD7-A979-EAD8-43FE-FD475899FF41}"/>
              </a:ext>
            </a:extLst>
          </p:cNvPr>
          <p:cNvSpPr txBox="1"/>
          <p:nvPr/>
        </p:nvSpPr>
        <p:spPr>
          <a:xfrm>
            <a:off x="1753042" y="3103602"/>
            <a:ext cx="6247515" cy="110799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 dirty="0">
                <a:solidFill>
                  <a:srgbClr val="FF0000"/>
                </a:solidFill>
              </a:rPr>
              <a:t>Thank you!!!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79" r="-61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48640" y="1400921"/>
            <a:ext cx="8656320" cy="4513357"/>
            <a:chOff x="0" y="0"/>
            <a:chExt cx="6862939" cy="3578298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862939" cy="3578299"/>
            </a:xfrm>
            <a:custGeom>
              <a:avLst/>
              <a:gdLst/>
              <a:ahLst/>
              <a:cxnLst/>
              <a:rect l="l" t="t" r="r" b="b"/>
              <a:pathLst>
                <a:path w="6862939" h="3578299">
                  <a:moveTo>
                    <a:pt x="6738479" y="3578298"/>
                  </a:moveTo>
                  <a:lnTo>
                    <a:pt x="124460" y="3578298"/>
                  </a:lnTo>
                  <a:cubicBezTo>
                    <a:pt x="55880" y="3578298"/>
                    <a:pt x="0" y="3522418"/>
                    <a:pt x="0" y="34538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38479" y="0"/>
                  </a:lnTo>
                  <a:cubicBezTo>
                    <a:pt x="6807059" y="0"/>
                    <a:pt x="6862939" y="55880"/>
                    <a:pt x="6862939" y="124460"/>
                  </a:cubicBezTo>
                  <a:lnTo>
                    <a:pt x="6862939" y="3453838"/>
                  </a:lnTo>
                  <a:cubicBezTo>
                    <a:pt x="6862939" y="3522418"/>
                    <a:pt x="6807059" y="3578299"/>
                    <a:pt x="6738479" y="357829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983028" y="2110540"/>
            <a:ext cx="3094120" cy="3094120"/>
            <a:chOff x="0" y="0"/>
            <a:chExt cx="6350000" cy="63500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6350000" cy="6351270"/>
            </a:xfrm>
            <a:custGeom>
              <a:avLst/>
              <a:gdLst/>
              <a:ahLst/>
              <a:cxnLst/>
              <a:rect l="l" t="t" r="r" b="b"/>
              <a:pathLst>
                <a:path w="6350000" h="6351270">
                  <a:moveTo>
                    <a:pt x="0" y="5955030"/>
                  </a:moveTo>
                  <a:lnTo>
                    <a:pt x="0" y="394970"/>
                  </a:lnTo>
                  <a:cubicBezTo>
                    <a:pt x="0" y="176530"/>
                    <a:pt x="176530" y="0"/>
                    <a:pt x="394970" y="0"/>
                  </a:cubicBezTo>
                  <a:lnTo>
                    <a:pt x="5956300" y="0"/>
                  </a:lnTo>
                  <a:cubicBezTo>
                    <a:pt x="6173470" y="0"/>
                    <a:pt x="6350000" y="176530"/>
                    <a:pt x="6350000" y="394970"/>
                  </a:cubicBezTo>
                  <a:lnTo>
                    <a:pt x="6350000" y="5956300"/>
                  </a:lnTo>
                  <a:cubicBezTo>
                    <a:pt x="6350000" y="6174740"/>
                    <a:pt x="6173470" y="6351270"/>
                    <a:pt x="5955030" y="6351270"/>
                  </a:cubicBezTo>
                  <a:lnTo>
                    <a:pt x="394970" y="6351270"/>
                  </a:lnTo>
                  <a:cubicBezTo>
                    <a:pt x="176530" y="6350000"/>
                    <a:pt x="0" y="6173470"/>
                    <a:pt x="0" y="5955030"/>
                  </a:cubicBezTo>
                  <a:close/>
                </a:path>
              </a:pathLst>
            </a:custGeom>
            <a:blipFill>
              <a:blip r:embed="rId3"/>
              <a:stretch>
                <a:fillRect l="-59364" t="-24172" r="-81428" b="-1124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4239958" y="1935477"/>
            <a:ext cx="4782122" cy="453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42"/>
              </a:lnSpc>
            </a:pPr>
            <a:r>
              <a:rPr lang="en-US" sz="3413" dirty="0">
                <a:solidFill>
                  <a:srgbClr val="539ED0"/>
                </a:solidFill>
                <a:latin typeface="Roboto Condensed 1"/>
              </a:rPr>
              <a:t>“Collective Impact”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239958" y="2671202"/>
            <a:ext cx="4465752" cy="3389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49"/>
              </a:lnSpc>
            </a:pPr>
            <a:r>
              <a:rPr lang="en-US" sz="2119">
                <a:solidFill>
                  <a:srgbClr val="2B2D76"/>
                </a:solidFill>
                <a:latin typeface="Roboto Condensed 1"/>
              </a:rPr>
              <a:t>Model introduced/implemented 2009-13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6147734" y="5106156"/>
            <a:ext cx="2874346" cy="2255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621"/>
              </a:lnSpc>
            </a:pPr>
            <a:r>
              <a:rPr lang="en-US" sz="1706">
                <a:solidFill>
                  <a:srgbClr val="2B2D76"/>
                </a:solidFill>
                <a:latin typeface="Roboto Condensed 2 Italics"/>
              </a:rPr>
              <a:t>CollectiveImpactForum.org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4239958" y="3292740"/>
            <a:ext cx="4782122" cy="14832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349"/>
              </a:lnSpc>
            </a:pPr>
            <a:r>
              <a:rPr lang="en-US" sz="1879" dirty="0">
                <a:solidFill>
                  <a:srgbClr val="2B2D76"/>
                </a:solidFill>
                <a:latin typeface="Roboto Condensed 2"/>
              </a:rPr>
              <a:t>What is Collective Impact?</a:t>
            </a:r>
          </a:p>
          <a:p>
            <a:pPr algn="l">
              <a:lnSpc>
                <a:spcPts val="2349"/>
              </a:lnSpc>
            </a:pPr>
            <a:r>
              <a:rPr lang="en-US" sz="1879" dirty="0">
                <a:solidFill>
                  <a:srgbClr val="2B2D76"/>
                </a:solidFill>
                <a:latin typeface="Roboto Condensed 2"/>
              </a:rPr>
              <a:t>“A network of community members, organizations, and institutions who advance equity by learning together, aligning, and integrating their actions to achieve population and systems-level change.”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471686" y="-2029953"/>
            <a:ext cx="7091635" cy="7091635"/>
          </a:xfrm>
          <a:custGeom>
            <a:avLst/>
            <a:gdLst/>
            <a:ahLst/>
            <a:cxnLst/>
            <a:rect l="l" t="t" r="r" b="b"/>
            <a:pathLst>
              <a:path w="7091635" h="7091635">
                <a:moveTo>
                  <a:pt x="0" y="0"/>
                </a:moveTo>
                <a:lnTo>
                  <a:pt x="7091634" y="0"/>
                </a:lnTo>
                <a:lnTo>
                  <a:pt x="7091634" y="7091635"/>
                </a:lnTo>
                <a:lnTo>
                  <a:pt x="0" y="70916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19999"/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-1368969" y="2703222"/>
            <a:ext cx="5845733" cy="5845733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FFB351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" name="Freeform 5"/>
          <p:cNvSpPr/>
          <p:nvPr/>
        </p:nvSpPr>
        <p:spPr>
          <a:xfrm>
            <a:off x="-120425" y="2116454"/>
            <a:ext cx="9874025" cy="6578569"/>
          </a:xfrm>
          <a:custGeom>
            <a:avLst/>
            <a:gdLst/>
            <a:ahLst/>
            <a:cxnLst/>
            <a:rect l="l" t="t" r="r" b="b"/>
            <a:pathLst>
              <a:path w="9874025" h="6578569">
                <a:moveTo>
                  <a:pt x="0" y="0"/>
                </a:moveTo>
                <a:lnTo>
                  <a:pt x="9874025" y="0"/>
                </a:lnTo>
                <a:lnTo>
                  <a:pt x="9874025" y="6578569"/>
                </a:lnTo>
                <a:lnTo>
                  <a:pt x="0" y="657856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4093159" y="607399"/>
            <a:ext cx="3577484" cy="553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3"/>
              </a:lnSpc>
            </a:pPr>
            <a:r>
              <a:rPr lang="en-US" sz="4266" dirty="0">
                <a:solidFill>
                  <a:srgbClr val="2B2D76"/>
                </a:solidFill>
                <a:latin typeface="Roboto Condensed 1"/>
              </a:rPr>
              <a:t>2012-Present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4093159" y="1131764"/>
            <a:ext cx="4668949" cy="2850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400" dirty="0">
                <a:solidFill>
                  <a:srgbClr val="539ED0"/>
                </a:solidFill>
                <a:latin typeface="Roboto Condensed 1"/>
              </a:rPr>
              <a:t>UWMC is the nexus of community-wide collaborations focused on education, financial stability, health,  and  community resilience. Our superpower is bringing people and resources together to solve complex problems.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>
            <a:extLst>
              <a:ext uri="{FF2B5EF4-FFF2-40B4-BE49-F238E27FC236}">
                <a16:creationId xmlns:a16="http://schemas.microsoft.com/office/drawing/2014/main" id="{B68AC5ED-1002-59E3-70CF-51AF53A37A7A}"/>
              </a:ext>
            </a:extLst>
          </p:cNvPr>
          <p:cNvSpPr/>
          <p:nvPr/>
        </p:nvSpPr>
        <p:spPr>
          <a:xfrm>
            <a:off x="0" y="0"/>
            <a:ext cx="9753600" cy="7315200"/>
          </a:xfrm>
          <a:custGeom>
            <a:avLst/>
            <a:gdLst/>
            <a:ahLst/>
            <a:cxnLst/>
            <a:rect l="l" t="t" r="r" b="b"/>
            <a:pathLst>
              <a:path w="9753600" h="7315200">
                <a:moveTo>
                  <a:pt x="0" y="0"/>
                </a:moveTo>
                <a:lnTo>
                  <a:pt x="9753600" y="0"/>
                </a:lnTo>
                <a:lnTo>
                  <a:pt x="9753600" y="7315200"/>
                </a:lnTo>
                <a:lnTo>
                  <a:pt x="0" y="73152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6179" r="-6179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3">
            <a:extLst>
              <a:ext uri="{FF2B5EF4-FFF2-40B4-BE49-F238E27FC236}">
                <a16:creationId xmlns:a16="http://schemas.microsoft.com/office/drawing/2014/main" id="{1FD2D0E3-243A-7A9C-E9DE-EC8D9889D2D4}"/>
              </a:ext>
            </a:extLst>
          </p:cNvPr>
          <p:cNvGrpSpPr/>
          <p:nvPr/>
        </p:nvGrpSpPr>
        <p:grpSpPr>
          <a:xfrm>
            <a:off x="548640" y="391497"/>
            <a:ext cx="8656320" cy="6466503"/>
            <a:chOff x="0" y="0"/>
            <a:chExt cx="6862939" cy="3578298"/>
          </a:xfrm>
        </p:grpSpPr>
        <p:sp>
          <p:nvSpPr>
            <p:cNvPr id="6" name="Freeform 4">
              <a:extLst>
                <a:ext uri="{FF2B5EF4-FFF2-40B4-BE49-F238E27FC236}">
                  <a16:creationId xmlns:a16="http://schemas.microsoft.com/office/drawing/2014/main" id="{55DF65D6-1F55-8F6B-1864-F01CCC612BFE}"/>
                </a:ext>
              </a:extLst>
            </p:cNvPr>
            <p:cNvSpPr/>
            <p:nvPr/>
          </p:nvSpPr>
          <p:spPr>
            <a:xfrm>
              <a:off x="0" y="0"/>
              <a:ext cx="6862939" cy="3578299"/>
            </a:xfrm>
            <a:custGeom>
              <a:avLst/>
              <a:gdLst/>
              <a:ahLst/>
              <a:cxnLst/>
              <a:rect l="l" t="t" r="r" b="b"/>
              <a:pathLst>
                <a:path w="6862939" h="3578299">
                  <a:moveTo>
                    <a:pt x="6738479" y="3578298"/>
                  </a:moveTo>
                  <a:lnTo>
                    <a:pt x="124460" y="3578298"/>
                  </a:lnTo>
                  <a:cubicBezTo>
                    <a:pt x="55880" y="3578298"/>
                    <a:pt x="0" y="3522418"/>
                    <a:pt x="0" y="3453838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6738479" y="0"/>
                  </a:lnTo>
                  <a:cubicBezTo>
                    <a:pt x="6807059" y="0"/>
                    <a:pt x="6862939" y="55880"/>
                    <a:pt x="6862939" y="124460"/>
                  </a:cubicBezTo>
                  <a:lnTo>
                    <a:pt x="6862939" y="3453838"/>
                  </a:lnTo>
                  <a:cubicBezTo>
                    <a:pt x="6862939" y="3522418"/>
                    <a:pt x="6807059" y="3578299"/>
                    <a:pt x="6738479" y="3578299"/>
                  </a:cubicBez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E76638-FB8E-40FC-ACE2-41B1708DC6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0218" y="762000"/>
            <a:ext cx="8656320" cy="6096002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400" b="1" dirty="0">
                <a:solidFill>
                  <a:schemeClr val="accent1">
                    <a:lumMod val="75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WHY did we make the shift?</a:t>
            </a:r>
          </a:p>
          <a:p>
            <a:pPr marL="0" indent="0" algn="ctr">
              <a:buNone/>
            </a:pPr>
            <a:endParaRPr lang="en-US" sz="2400" b="1" dirty="0">
              <a:solidFill>
                <a:schemeClr val="accent1">
                  <a:lumMod val="75000"/>
                </a:schemeClr>
              </a:solidFill>
              <a:latin typeface="Roboto Condensed 1" panose="020B0604020202020204" charset="0"/>
              <a:ea typeface="Roboto Condensed 1" panose="020B0604020202020204" charset="0"/>
            </a:endParaRPr>
          </a:p>
          <a:p>
            <a:pPr marL="0" indent="0" algn="ctr">
              <a:buNone/>
            </a:pPr>
            <a:r>
              <a:rPr lang="en-US" b="1" dirty="0">
                <a:solidFill>
                  <a:schemeClr val="tx2">
                    <a:lumMod val="60000"/>
                    <a:lumOff val="40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Change wasn’t happening fast enough.</a:t>
            </a:r>
          </a:p>
          <a:p>
            <a:r>
              <a:rPr lang="en-US" dirty="0">
                <a:solidFill>
                  <a:schemeClr val="tx2">
                    <a:lumMod val="60000"/>
                    <a:lumOff val="40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Increasing rates of suicide, homelessness, obesity, hunger, kids failing to graduate HS</a:t>
            </a:r>
            <a:endParaRPr lang="en-US" b="1" i="1" dirty="0">
              <a:solidFill>
                <a:schemeClr val="tx2">
                  <a:lumMod val="60000"/>
                  <a:lumOff val="40000"/>
                </a:schemeClr>
              </a:solidFill>
              <a:latin typeface="Roboto Condensed 1" panose="020B0604020202020204" charset="0"/>
              <a:ea typeface="Roboto Condensed 1" panose="020B0604020202020204" charset="0"/>
            </a:endParaRPr>
          </a:p>
          <a:p>
            <a:pPr marL="0" indent="0">
              <a:buNone/>
            </a:pPr>
            <a:endParaRPr lang="en-US" b="1" i="1" dirty="0">
              <a:latin typeface="Roboto Condensed 1" panose="020B0604020202020204" charset="0"/>
              <a:ea typeface="Roboto Condensed 1" panose="020B0604020202020204" charset="0"/>
            </a:endParaRPr>
          </a:p>
          <a:p>
            <a:pPr marL="0" indent="0">
              <a:buNone/>
            </a:pPr>
            <a:endParaRPr lang="en-US" b="1" i="1" dirty="0">
              <a:latin typeface="Roboto Condensed 1" panose="020B0604020202020204" charset="0"/>
              <a:ea typeface="Roboto Condensed 1" panose="020B0604020202020204" charset="0"/>
            </a:endParaRPr>
          </a:p>
          <a:p>
            <a:pPr marL="0" indent="0">
              <a:buNone/>
            </a:pPr>
            <a:endParaRPr lang="en-US" b="1" i="1" dirty="0">
              <a:latin typeface="Roboto Condensed 1" panose="020B0604020202020204" charset="0"/>
              <a:ea typeface="Roboto Condensed 1" panose="020B0604020202020204" charset="0"/>
            </a:endParaRPr>
          </a:p>
          <a:p>
            <a:pPr marL="0" indent="0" algn="ctr">
              <a:buNone/>
            </a:pPr>
            <a:r>
              <a:rPr lang="en-US" b="1" i="1" dirty="0">
                <a:solidFill>
                  <a:schemeClr val="tx2">
                    <a:lumMod val="60000"/>
                    <a:lumOff val="40000"/>
                  </a:schemeClr>
                </a:solidFill>
                <a:latin typeface="Roboto Condensed 1" panose="020B0604020202020204" charset="0"/>
                <a:ea typeface="Roboto Condensed 1" panose="020B0604020202020204" charset="0"/>
              </a:rPr>
              <a:t>We were using a garden hose to fight problems that required a fire hose.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28" name="Picture 4" descr="Fire Hose Images – Browse 97,101 Stock Photos, Vectors, and ...">
            <a:extLst>
              <a:ext uri="{FF2B5EF4-FFF2-40B4-BE49-F238E27FC236}">
                <a16:creationId xmlns:a16="http://schemas.microsoft.com/office/drawing/2014/main" id="{58ACEC83-63AB-95D9-20BC-F86F07DF03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062" y="3624749"/>
            <a:ext cx="3271241" cy="18590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96234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4"/>
          <p:cNvSpPr/>
          <p:nvPr/>
        </p:nvSpPr>
        <p:spPr>
          <a:xfrm>
            <a:off x="4876800" y="6665192"/>
            <a:ext cx="0" cy="313499"/>
          </a:xfrm>
          <a:prstGeom prst="line">
            <a:avLst/>
          </a:prstGeom>
          <a:ln w="38100" cap="rnd">
            <a:solidFill>
              <a:srgbClr val="FFFFFF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4876196" y="2682303"/>
            <a:ext cx="3241473" cy="1706870"/>
          </a:xfrm>
          <a:custGeom>
            <a:avLst/>
            <a:gdLst/>
            <a:ahLst/>
            <a:cxnLst/>
            <a:rect l="l" t="t" r="r" b="b"/>
            <a:pathLst>
              <a:path w="3241473" h="1706870">
                <a:moveTo>
                  <a:pt x="0" y="0"/>
                </a:moveTo>
                <a:lnTo>
                  <a:pt x="3241473" y="0"/>
                </a:lnTo>
                <a:lnTo>
                  <a:pt x="3241473" y="1706870"/>
                </a:lnTo>
                <a:lnTo>
                  <a:pt x="0" y="170687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271637" y="535319"/>
            <a:ext cx="2056998" cy="1706870"/>
          </a:xfrm>
          <a:custGeom>
            <a:avLst/>
            <a:gdLst/>
            <a:ahLst/>
            <a:cxnLst/>
            <a:rect l="l" t="t" r="r" b="b"/>
            <a:pathLst>
              <a:path w="2056998" h="1706870">
                <a:moveTo>
                  <a:pt x="0" y="0"/>
                </a:moveTo>
                <a:lnTo>
                  <a:pt x="2056998" y="0"/>
                </a:lnTo>
                <a:lnTo>
                  <a:pt x="2056998" y="1706871"/>
                </a:lnTo>
                <a:lnTo>
                  <a:pt x="0" y="170687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3653372" y="535319"/>
            <a:ext cx="2165003" cy="1706870"/>
          </a:xfrm>
          <a:custGeom>
            <a:avLst/>
            <a:gdLst/>
            <a:ahLst/>
            <a:cxnLst/>
            <a:rect l="l" t="t" r="r" b="b"/>
            <a:pathLst>
              <a:path w="2165003" h="1706870">
                <a:moveTo>
                  <a:pt x="0" y="0"/>
                </a:moveTo>
                <a:lnTo>
                  <a:pt x="2165003" y="0"/>
                </a:lnTo>
                <a:lnTo>
                  <a:pt x="2165003" y="1706871"/>
                </a:lnTo>
                <a:lnTo>
                  <a:pt x="0" y="17068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424965" y="535319"/>
            <a:ext cx="1775145" cy="1706870"/>
          </a:xfrm>
          <a:custGeom>
            <a:avLst/>
            <a:gdLst/>
            <a:ahLst/>
            <a:cxnLst/>
            <a:rect l="l" t="t" r="r" b="b"/>
            <a:pathLst>
              <a:path w="1775145" h="1706870">
                <a:moveTo>
                  <a:pt x="0" y="0"/>
                </a:moveTo>
                <a:lnTo>
                  <a:pt x="1775145" y="0"/>
                </a:lnTo>
                <a:lnTo>
                  <a:pt x="1775145" y="1706871"/>
                </a:lnTo>
                <a:lnTo>
                  <a:pt x="0" y="170687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10639" t="-10853" r="-5216" b="-963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1635931" y="2682303"/>
            <a:ext cx="1801609" cy="1706870"/>
          </a:xfrm>
          <a:custGeom>
            <a:avLst/>
            <a:gdLst/>
            <a:ahLst/>
            <a:cxnLst/>
            <a:rect l="l" t="t" r="r" b="b"/>
            <a:pathLst>
              <a:path w="1801609" h="1706870">
                <a:moveTo>
                  <a:pt x="0" y="0"/>
                </a:moveTo>
                <a:lnTo>
                  <a:pt x="1801609" y="0"/>
                </a:lnTo>
                <a:lnTo>
                  <a:pt x="1801609" y="1706870"/>
                </a:lnTo>
                <a:lnTo>
                  <a:pt x="0" y="170687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0" name="Group 10"/>
          <p:cNvGrpSpPr/>
          <p:nvPr/>
        </p:nvGrpSpPr>
        <p:grpSpPr>
          <a:xfrm>
            <a:off x="351711" y="4829286"/>
            <a:ext cx="9050178" cy="1274221"/>
            <a:chOff x="0" y="0"/>
            <a:chExt cx="12066903" cy="1698962"/>
          </a:xfrm>
        </p:grpSpPr>
        <p:sp>
          <p:nvSpPr>
            <p:cNvPr id="11" name="Freeform 11"/>
            <p:cNvSpPr/>
            <p:nvPr/>
          </p:nvSpPr>
          <p:spPr>
            <a:xfrm>
              <a:off x="8965246" y="0"/>
              <a:ext cx="3101657" cy="1698962"/>
            </a:xfrm>
            <a:custGeom>
              <a:avLst/>
              <a:gdLst/>
              <a:ahLst/>
              <a:cxnLst/>
              <a:rect l="l" t="t" r="r" b="b"/>
              <a:pathLst>
                <a:path w="3101657" h="1698962">
                  <a:moveTo>
                    <a:pt x="0" y="0"/>
                  </a:moveTo>
                  <a:lnTo>
                    <a:pt x="3101657" y="0"/>
                  </a:lnTo>
                  <a:lnTo>
                    <a:pt x="3101657" y="1698962"/>
                  </a:lnTo>
                  <a:lnTo>
                    <a:pt x="0" y="1698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/>
              <a:stretch>
                <a:fillRect t="-45041" b="-37520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Freeform 12"/>
            <p:cNvSpPr/>
            <p:nvPr/>
          </p:nvSpPr>
          <p:spPr>
            <a:xfrm>
              <a:off x="0" y="0"/>
              <a:ext cx="2799296" cy="1698962"/>
            </a:xfrm>
            <a:custGeom>
              <a:avLst/>
              <a:gdLst/>
              <a:ahLst/>
              <a:cxnLst/>
              <a:rect l="l" t="t" r="r" b="b"/>
              <a:pathLst>
                <a:path w="2799296" h="1698962">
                  <a:moveTo>
                    <a:pt x="0" y="0"/>
                  </a:moveTo>
                  <a:lnTo>
                    <a:pt x="2799296" y="0"/>
                  </a:lnTo>
                  <a:lnTo>
                    <a:pt x="2799296" y="1698962"/>
                  </a:lnTo>
                  <a:lnTo>
                    <a:pt x="0" y="1698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8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Freeform 13"/>
            <p:cNvSpPr/>
            <p:nvPr/>
          </p:nvSpPr>
          <p:spPr>
            <a:xfrm>
              <a:off x="4701643" y="0"/>
              <a:ext cx="1698962" cy="1698962"/>
            </a:xfrm>
            <a:custGeom>
              <a:avLst/>
              <a:gdLst/>
              <a:ahLst/>
              <a:cxnLst/>
              <a:rect l="l" t="t" r="r" b="b"/>
              <a:pathLst>
                <a:path w="1698962" h="1698962">
                  <a:moveTo>
                    <a:pt x="0" y="0"/>
                  </a:moveTo>
                  <a:lnTo>
                    <a:pt x="1698962" y="0"/>
                  </a:lnTo>
                  <a:lnTo>
                    <a:pt x="1698962" y="1698962"/>
                  </a:lnTo>
                  <a:lnTo>
                    <a:pt x="0" y="1698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9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Freeform 14"/>
            <p:cNvSpPr/>
            <p:nvPr/>
          </p:nvSpPr>
          <p:spPr>
            <a:xfrm>
              <a:off x="3259937" y="0"/>
              <a:ext cx="1441706" cy="1698962"/>
            </a:xfrm>
            <a:custGeom>
              <a:avLst/>
              <a:gdLst/>
              <a:ahLst/>
              <a:cxnLst/>
              <a:rect l="l" t="t" r="r" b="b"/>
              <a:pathLst>
                <a:path w="1441706" h="1698962">
                  <a:moveTo>
                    <a:pt x="0" y="0"/>
                  </a:moveTo>
                  <a:lnTo>
                    <a:pt x="1441706" y="0"/>
                  </a:lnTo>
                  <a:lnTo>
                    <a:pt x="1441706" y="1698962"/>
                  </a:lnTo>
                  <a:lnTo>
                    <a:pt x="0" y="1698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0"/>
              <a:stretch>
                <a:fillRect l="-19218" t="-8467" r="-18639" b="-8515"/>
              </a:stretch>
            </a:blip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Freeform 15"/>
            <p:cNvSpPr/>
            <p:nvPr/>
          </p:nvSpPr>
          <p:spPr>
            <a:xfrm>
              <a:off x="6861246" y="0"/>
              <a:ext cx="1643359" cy="1698962"/>
            </a:xfrm>
            <a:custGeom>
              <a:avLst/>
              <a:gdLst/>
              <a:ahLst/>
              <a:cxnLst/>
              <a:rect l="l" t="t" r="r" b="b"/>
              <a:pathLst>
                <a:path w="1643359" h="1698962">
                  <a:moveTo>
                    <a:pt x="0" y="0"/>
                  </a:moveTo>
                  <a:lnTo>
                    <a:pt x="1643359" y="0"/>
                  </a:lnTo>
                  <a:lnTo>
                    <a:pt x="1643359" y="1698962"/>
                  </a:lnTo>
                  <a:lnTo>
                    <a:pt x="0" y="169896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11"/>
              <a:stretch>
                <a:fillRect l="-15039" t="-13376" r="-14392" b="-163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Freeform 16"/>
          <p:cNvSpPr/>
          <p:nvPr/>
        </p:nvSpPr>
        <p:spPr>
          <a:xfrm>
            <a:off x="-2036929" y="-3016246"/>
            <a:ext cx="13103968" cy="13103968"/>
          </a:xfrm>
          <a:custGeom>
            <a:avLst/>
            <a:gdLst/>
            <a:ahLst/>
            <a:cxnLst/>
            <a:rect l="l" t="t" r="r" b="b"/>
            <a:pathLst>
              <a:path w="13103968" h="13103968">
                <a:moveTo>
                  <a:pt x="0" y="0"/>
                </a:moveTo>
                <a:lnTo>
                  <a:pt x="13103968" y="0"/>
                </a:lnTo>
                <a:lnTo>
                  <a:pt x="13103968" y="13103968"/>
                </a:lnTo>
                <a:lnTo>
                  <a:pt x="0" y="13103968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alphaModFix amt="5000"/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33812" y="4175590"/>
            <a:ext cx="4442988" cy="2499149"/>
            <a:chOff x="0" y="0"/>
            <a:chExt cx="11289030" cy="635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287760" cy="6350000"/>
            </a:xfrm>
            <a:custGeom>
              <a:avLst/>
              <a:gdLst/>
              <a:ahLst/>
              <a:cxnLst/>
              <a:rect l="l" t="t" r="r" b="b"/>
              <a:pathLst>
                <a:path w="11287760" h="6350000">
                  <a:moveTo>
                    <a:pt x="0" y="5824220"/>
                  </a:moveTo>
                  <a:lnTo>
                    <a:pt x="0" y="525780"/>
                  </a:lnTo>
                  <a:cubicBezTo>
                    <a:pt x="0" y="234950"/>
                    <a:pt x="234950" y="0"/>
                    <a:pt x="525780" y="0"/>
                  </a:cubicBezTo>
                  <a:lnTo>
                    <a:pt x="10761980" y="0"/>
                  </a:lnTo>
                  <a:cubicBezTo>
                    <a:pt x="11052810" y="0"/>
                    <a:pt x="11287760" y="234950"/>
                    <a:pt x="11287760" y="525780"/>
                  </a:cubicBezTo>
                  <a:lnTo>
                    <a:pt x="11287760" y="5822950"/>
                  </a:lnTo>
                  <a:cubicBezTo>
                    <a:pt x="11287760" y="6113780"/>
                    <a:pt x="11052810" y="6348730"/>
                    <a:pt x="10761980" y="6348730"/>
                  </a:cubicBezTo>
                  <a:lnTo>
                    <a:pt x="525780" y="6348730"/>
                  </a:lnTo>
                  <a:cubicBezTo>
                    <a:pt x="236220" y="6350000"/>
                    <a:pt x="0" y="6115050"/>
                    <a:pt x="0" y="5824220"/>
                  </a:cubicBezTo>
                  <a:close/>
                </a:path>
              </a:pathLst>
            </a:custGeom>
            <a:blipFill>
              <a:blip r:embed="rId2"/>
              <a:stretch>
                <a:fillRect t="-9228" b="-9228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1260397" y="202470"/>
            <a:ext cx="7232805" cy="1266005"/>
          </a:xfrm>
          <a:custGeom>
            <a:avLst/>
            <a:gdLst/>
            <a:ahLst/>
            <a:cxnLst/>
            <a:rect l="l" t="t" r="r" b="b"/>
            <a:pathLst>
              <a:path w="7232805" h="1266005">
                <a:moveTo>
                  <a:pt x="0" y="0"/>
                </a:moveTo>
                <a:lnTo>
                  <a:pt x="7232806" y="0"/>
                </a:lnTo>
                <a:lnTo>
                  <a:pt x="7232806" y="1266006"/>
                </a:lnTo>
                <a:lnTo>
                  <a:pt x="0" y="12660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48640" y="1999918"/>
            <a:ext cx="2724985" cy="16032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520" dirty="0">
                <a:solidFill>
                  <a:srgbClr val="2B2D76"/>
                </a:solidFill>
                <a:latin typeface="Roboto Condensed 1"/>
              </a:rPr>
              <a:t>Goal: Make homelessness in Missoula rare, brief, one-time only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591050" y="2018968"/>
            <a:ext cx="666750" cy="666750"/>
            <a:chOff x="0" y="0"/>
            <a:chExt cx="5449035" cy="5449035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5449035" cy="5449035"/>
            </a:xfrm>
            <a:custGeom>
              <a:avLst/>
              <a:gdLst/>
              <a:ahLst/>
              <a:cxnLst/>
              <a:rect l="l" t="t" r="r" b="b"/>
              <a:pathLst>
                <a:path w="5449035" h="5449035">
                  <a:moveTo>
                    <a:pt x="2724517" y="0"/>
                  </a:moveTo>
                  <a:cubicBezTo>
                    <a:pt x="1219808" y="0"/>
                    <a:pt x="0" y="1219808"/>
                    <a:pt x="0" y="2724517"/>
                  </a:cubicBezTo>
                  <a:cubicBezTo>
                    <a:pt x="0" y="4229227"/>
                    <a:pt x="1219808" y="5449035"/>
                    <a:pt x="2724517" y="5449035"/>
                  </a:cubicBezTo>
                  <a:cubicBezTo>
                    <a:pt x="4229227" y="5449035"/>
                    <a:pt x="5449035" y="4229227"/>
                    <a:pt x="5449035" y="2724517"/>
                  </a:cubicBezTo>
                  <a:cubicBezTo>
                    <a:pt x="5449035" y="1219808"/>
                    <a:pt x="4229227" y="0"/>
                    <a:pt x="2724517" y="0"/>
                  </a:cubicBezTo>
                  <a:close/>
                </a:path>
              </a:pathLst>
            </a:custGeom>
            <a:solidFill>
              <a:srgbClr val="FF443B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4591050" y="4395588"/>
            <a:ext cx="666750" cy="666750"/>
            <a:chOff x="0" y="0"/>
            <a:chExt cx="5449035" cy="5449035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5449035" cy="5449035"/>
            </a:xfrm>
            <a:custGeom>
              <a:avLst/>
              <a:gdLst/>
              <a:ahLst/>
              <a:cxnLst/>
              <a:rect l="l" t="t" r="r" b="b"/>
              <a:pathLst>
                <a:path w="5449035" h="5449035">
                  <a:moveTo>
                    <a:pt x="2724517" y="0"/>
                  </a:moveTo>
                  <a:cubicBezTo>
                    <a:pt x="1219808" y="0"/>
                    <a:pt x="0" y="1219808"/>
                    <a:pt x="0" y="2724517"/>
                  </a:cubicBezTo>
                  <a:cubicBezTo>
                    <a:pt x="0" y="4229227"/>
                    <a:pt x="1219808" y="5449035"/>
                    <a:pt x="2724517" y="5449035"/>
                  </a:cubicBezTo>
                  <a:cubicBezTo>
                    <a:pt x="4229227" y="5449035"/>
                    <a:pt x="5449035" y="4229227"/>
                    <a:pt x="5449035" y="2724517"/>
                  </a:cubicBezTo>
                  <a:cubicBezTo>
                    <a:pt x="5449035" y="1219808"/>
                    <a:pt x="4229227" y="0"/>
                    <a:pt x="2724517" y="0"/>
                  </a:cubicBezTo>
                  <a:close/>
                </a:path>
              </a:pathLst>
            </a:custGeom>
            <a:solidFill>
              <a:srgbClr val="FFB351"/>
            </a:solid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4591050" y="3209307"/>
            <a:ext cx="666750" cy="666750"/>
            <a:chOff x="0" y="0"/>
            <a:chExt cx="5449035" cy="5449035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449035" cy="5449035"/>
            </a:xfrm>
            <a:custGeom>
              <a:avLst/>
              <a:gdLst/>
              <a:ahLst/>
              <a:cxnLst/>
              <a:rect l="l" t="t" r="r" b="b"/>
              <a:pathLst>
                <a:path w="5449035" h="5449035">
                  <a:moveTo>
                    <a:pt x="2724517" y="0"/>
                  </a:moveTo>
                  <a:cubicBezTo>
                    <a:pt x="1219808" y="0"/>
                    <a:pt x="0" y="1219808"/>
                    <a:pt x="0" y="2724517"/>
                  </a:cubicBezTo>
                  <a:cubicBezTo>
                    <a:pt x="0" y="4229227"/>
                    <a:pt x="1219808" y="5449035"/>
                    <a:pt x="2724517" y="5449035"/>
                  </a:cubicBezTo>
                  <a:cubicBezTo>
                    <a:pt x="4229227" y="5449035"/>
                    <a:pt x="5449035" y="4229227"/>
                    <a:pt x="5449035" y="2724517"/>
                  </a:cubicBezTo>
                  <a:cubicBezTo>
                    <a:pt x="5449035" y="1219808"/>
                    <a:pt x="4229227" y="0"/>
                    <a:pt x="2724517" y="0"/>
                  </a:cubicBezTo>
                  <a:close/>
                </a:path>
              </a:pathLst>
            </a:custGeom>
            <a:solidFill>
              <a:srgbClr val="FF9119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5399009" y="1999918"/>
            <a:ext cx="4067012" cy="4030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520" dirty="0">
                <a:solidFill>
                  <a:srgbClr val="539ED0"/>
                </a:solidFill>
                <a:latin typeface="Roboto Condensed 1"/>
              </a:rPr>
              <a:t>Temporary Safe Outdoor Space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399009" y="4376538"/>
            <a:ext cx="4067012" cy="2366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519" dirty="0">
                <a:solidFill>
                  <a:srgbClr val="539ED0"/>
                </a:solidFill>
                <a:latin typeface="Roboto Condensed 1"/>
              </a:rPr>
              <a:t>Public and policy maker education, Point In Time count, continuous improvement training for providers; thought partner for providers/policymakers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399009" y="3190257"/>
            <a:ext cx="4067012" cy="7764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49"/>
              </a:lnSpc>
            </a:pPr>
            <a:r>
              <a:rPr lang="en-US" sz="2519" dirty="0">
                <a:solidFill>
                  <a:srgbClr val="539ED0"/>
                </a:solidFill>
                <a:latin typeface="Roboto Condensed 1"/>
              </a:rPr>
              <a:t>Housing Solutions Fund: flexible $; fast response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213088" y="2876928"/>
            <a:ext cx="307716" cy="307716"/>
          </a:xfrm>
          <a:custGeom>
            <a:avLst/>
            <a:gdLst/>
            <a:ahLst/>
            <a:cxnLst/>
            <a:rect l="l" t="t" r="r" b="b"/>
            <a:pathLst>
              <a:path w="307716" h="307716">
                <a:moveTo>
                  <a:pt x="0" y="0"/>
                </a:moveTo>
                <a:lnTo>
                  <a:pt x="307716" y="0"/>
                </a:lnTo>
                <a:lnTo>
                  <a:pt x="307716" y="307716"/>
                </a:lnTo>
                <a:lnTo>
                  <a:pt x="0" y="3077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731520" y="3165594"/>
            <a:ext cx="7760306" cy="32611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4068" lvl="1" indent="-272034" algn="l">
              <a:lnSpc>
                <a:spcPts val="3150"/>
              </a:lnSpc>
              <a:buFont typeface="Arial"/>
              <a:buChar char="•"/>
            </a:pPr>
            <a:r>
              <a:rPr lang="en-US" sz="2520" dirty="0">
                <a:solidFill>
                  <a:srgbClr val="2B2D76"/>
                </a:solidFill>
                <a:latin typeface="Roboto Condensed 2 Bold"/>
              </a:rPr>
              <a:t>Kindergarten Entry Assessment (year 6) </a:t>
            </a:r>
            <a:r>
              <a:rPr lang="en-US" sz="2520" i="1" dirty="0">
                <a:solidFill>
                  <a:srgbClr val="2B2D76"/>
                </a:solidFill>
                <a:latin typeface="Roboto Condensed 2 Bold"/>
              </a:rPr>
              <a:t>Just 43% of Missoula kids enter kindergarten “fully ready.”</a:t>
            </a:r>
          </a:p>
          <a:p>
            <a:pPr marL="544068" lvl="1" indent="-272034" algn="l">
              <a:lnSpc>
                <a:spcPts val="3150"/>
              </a:lnSpc>
              <a:buFont typeface="Arial"/>
              <a:buChar char="•"/>
            </a:pPr>
            <a:r>
              <a:rPr lang="en-US" sz="2520" dirty="0">
                <a:solidFill>
                  <a:srgbClr val="2B2D76"/>
                </a:solidFill>
                <a:latin typeface="Roboto Condensed 2 Bold"/>
              </a:rPr>
              <a:t>Early Learning Fellows (year 3)</a:t>
            </a:r>
          </a:p>
          <a:p>
            <a:pPr marL="544068" lvl="1" indent="-272034" algn="l">
              <a:lnSpc>
                <a:spcPts val="3150"/>
              </a:lnSpc>
              <a:buFont typeface="Arial"/>
              <a:buChar char="•"/>
            </a:pPr>
            <a:r>
              <a:rPr lang="en-US" sz="2520" dirty="0">
                <a:solidFill>
                  <a:srgbClr val="2B2D76"/>
                </a:solidFill>
                <a:latin typeface="Roboto Condensed 2 Bold"/>
              </a:rPr>
              <a:t>Parent Leadership Training Institute (year 3)</a:t>
            </a:r>
          </a:p>
          <a:p>
            <a:pPr marL="544068" lvl="1" indent="-272034" algn="l">
              <a:lnSpc>
                <a:spcPts val="3150"/>
              </a:lnSpc>
              <a:buFont typeface="Arial"/>
              <a:buChar char="•"/>
            </a:pPr>
            <a:r>
              <a:rPr lang="en-US" sz="2520" dirty="0">
                <a:solidFill>
                  <a:srgbClr val="2B2D76"/>
                </a:solidFill>
                <a:latin typeface="Roboto Condensed 2 Bold"/>
              </a:rPr>
              <a:t>Missoula Child Care Advantage – opened March 2024</a:t>
            </a:r>
          </a:p>
          <a:p>
            <a:pPr marL="544068" lvl="1" indent="-272034" algn="l">
              <a:lnSpc>
                <a:spcPts val="3150"/>
              </a:lnSpc>
              <a:buFont typeface="Arial"/>
              <a:buChar char="•"/>
            </a:pPr>
            <a:r>
              <a:rPr lang="en-US" sz="2520" dirty="0">
                <a:solidFill>
                  <a:srgbClr val="2B2D76"/>
                </a:solidFill>
                <a:latin typeface="Roboto Condensed 2 Bold"/>
              </a:rPr>
              <a:t>Dolly Parton’s Imagination Library</a:t>
            </a:r>
          </a:p>
          <a:p>
            <a:pPr marL="544068" lvl="1" indent="-272034" algn="l">
              <a:lnSpc>
                <a:spcPts val="3150"/>
              </a:lnSpc>
              <a:buFont typeface="Arial"/>
              <a:buChar char="•"/>
            </a:pPr>
            <a:r>
              <a:rPr lang="en-US" sz="2520" dirty="0">
                <a:solidFill>
                  <a:srgbClr val="2B2D76"/>
                </a:solidFill>
                <a:latin typeface="Roboto Condensed 2 Bold"/>
              </a:rPr>
              <a:t>Backpacks</a:t>
            </a:r>
          </a:p>
          <a:p>
            <a:pPr marL="544068" lvl="1" indent="-272034" algn="l">
              <a:lnSpc>
                <a:spcPts val="3150"/>
              </a:lnSpc>
              <a:buFont typeface="Arial"/>
              <a:buChar char="•"/>
            </a:pPr>
            <a:r>
              <a:rPr lang="en-US" sz="2520" dirty="0">
                <a:solidFill>
                  <a:srgbClr val="2B2D76"/>
                </a:solidFill>
                <a:latin typeface="Roboto Condensed 2 Bold"/>
              </a:rPr>
              <a:t>Legislative advocacy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8491826" y="-97020"/>
            <a:ext cx="1407324" cy="7509241"/>
            <a:chOff x="0" y="0"/>
            <a:chExt cx="1115760" cy="59535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15760" cy="5953507"/>
            </a:xfrm>
            <a:custGeom>
              <a:avLst/>
              <a:gdLst/>
              <a:ahLst/>
              <a:cxnLst/>
              <a:rect l="l" t="t" r="r" b="b"/>
              <a:pathLst>
                <a:path w="1115760" h="5953507">
                  <a:moveTo>
                    <a:pt x="991300" y="5953507"/>
                  </a:moveTo>
                  <a:lnTo>
                    <a:pt x="124460" y="5953507"/>
                  </a:lnTo>
                  <a:cubicBezTo>
                    <a:pt x="55880" y="5953507"/>
                    <a:pt x="0" y="5897627"/>
                    <a:pt x="0" y="582904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991300" y="0"/>
                  </a:lnTo>
                  <a:cubicBezTo>
                    <a:pt x="1059880" y="0"/>
                    <a:pt x="1115760" y="55880"/>
                    <a:pt x="1115760" y="124460"/>
                  </a:cubicBezTo>
                  <a:lnTo>
                    <a:pt x="1115760" y="5829047"/>
                  </a:lnTo>
                  <a:cubicBezTo>
                    <a:pt x="1115760" y="5897627"/>
                    <a:pt x="1059880" y="5953507"/>
                    <a:pt x="991300" y="5953507"/>
                  </a:cubicBezTo>
                  <a:close/>
                </a:path>
              </a:pathLst>
            </a:custGeom>
            <a:solidFill>
              <a:srgbClr val="539ED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Freeform 7"/>
          <p:cNvSpPr/>
          <p:nvPr/>
        </p:nvSpPr>
        <p:spPr>
          <a:xfrm>
            <a:off x="5943600" y="5181599"/>
            <a:ext cx="2133600" cy="1245144"/>
          </a:xfrm>
          <a:custGeom>
            <a:avLst/>
            <a:gdLst/>
            <a:ahLst/>
            <a:cxnLst/>
            <a:rect l="l" t="t" r="r" b="b"/>
            <a:pathLst>
              <a:path w="2790788" h="2315760">
                <a:moveTo>
                  <a:pt x="0" y="0"/>
                </a:moveTo>
                <a:lnTo>
                  <a:pt x="2790788" y="0"/>
                </a:lnTo>
                <a:lnTo>
                  <a:pt x="2790788" y="2315761"/>
                </a:lnTo>
                <a:lnTo>
                  <a:pt x="0" y="231576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731520" y="826770"/>
            <a:ext cx="6789607" cy="5545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3"/>
              </a:lnSpc>
            </a:pPr>
            <a:r>
              <a:rPr lang="en-US" sz="4266">
                <a:solidFill>
                  <a:srgbClr val="2B2D76"/>
                </a:solidFill>
                <a:latin typeface="Roboto Condensed 1"/>
              </a:rPr>
              <a:t>Zero to Five Missoula County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1520" y="1673730"/>
            <a:ext cx="7194163" cy="12031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520" dirty="0">
                <a:solidFill>
                  <a:srgbClr val="539ED0"/>
                </a:solidFill>
                <a:latin typeface="Roboto Condensed 1"/>
              </a:rPr>
              <a:t>Goal: Ensuring that young kids and families have the services/support they need so that kids arrive at kindergarten ready to succeed in school and life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54400" y="-246870"/>
            <a:ext cx="3293724" cy="7808940"/>
            <a:chOff x="0" y="0"/>
            <a:chExt cx="2611344" cy="619111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11344" cy="6191116"/>
            </a:xfrm>
            <a:custGeom>
              <a:avLst/>
              <a:gdLst/>
              <a:ahLst/>
              <a:cxnLst/>
              <a:rect l="l" t="t" r="r" b="b"/>
              <a:pathLst>
                <a:path w="2611344" h="6191116">
                  <a:moveTo>
                    <a:pt x="2486884" y="6191116"/>
                  </a:moveTo>
                  <a:lnTo>
                    <a:pt x="124460" y="6191116"/>
                  </a:lnTo>
                  <a:cubicBezTo>
                    <a:pt x="55880" y="6191116"/>
                    <a:pt x="0" y="6135236"/>
                    <a:pt x="0" y="6066656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2486884" y="0"/>
                  </a:lnTo>
                  <a:cubicBezTo>
                    <a:pt x="2555464" y="0"/>
                    <a:pt x="2611344" y="55880"/>
                    <a:pt x="2611344" y="124460"/>
                  </a:cubicBezTo>
                  <a:lnTo>
                    <a:pt x="2611344" y="6066656"/>
                  </a:lnTo>
                  <a:cubicBezTo>
                    <a:pt x="2611344" y="6135236"/>
                    <a:pt x="2555464" y="6191116"/>
                    <a:pt x="2486884" y="6191116"/>
                  </a:cubicBezTo>
                  <a:close/>
                </a:path>
              </a:pathLst>
            </a:custGeom>
            <a:solidFill>
              <a:srgbClr val="539ED0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" name="Freeform 8"/>
          <p:cNvSpPr/>
          <p:nvPr/>
        </p:nvSpPr>
        <p:spPr>
          <a:xfrm>
            <a:off x="6098186" y="3177540"/>
            <a:ext cx="3067489" cy="2906183"/>
          </a:xfrm>
          <a:custGeom>
            <a:avLst/>
            <a:gdLst/>
            <a:ahLst/>
            <a:cxnLst/>
            <a:rect l="l" t="t" r="r" b="b"/>
            <a:pathLst>
              <a:path w="3067489" h="2906183">
                <a:moveTo>
                  <a:pt x="0" y="0"/>
                </a:moveTo>
                <a:lnTo>
                  <a:pt x="3067488" y="0"/>
                </a:lnTo>
                <a:lnTo>
                  <a:pt x="3067488" y="2906183"/>
                </a:lnTo>
                <a:lnTo>
                  <a:pt x="0" y="29061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548640" y="501902"/>
            <a:ext cx="8617034" cy="15826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053"/>
              </a:lnSpc>
            </a:pPr>
            <a:r>
              <a:rPr lang="en-US" sz="4266" dirty="0">
                <a:solidFill>
                  <a:srgbClr val="2B2D76"/>
                </a:solidFill>
                <a:latin typeface="Roboto Condensed 1"/>
              </a:rPr>
              <a:t>Project Tomorrow Montana</a:t>
            </a:r>
          </a:p>
          <a:p>
            <a:pPr>
              <a:lnSpc>
                <a:spcPts val="4053"/>
              </a:lnSpc>
            </a:pPr>
            <a:r>
              <a:rPr lang="en-US" sz="2400" dirty="0">
                <a:solidFill>
                  <a:srgbClr val="2B2D76"/>
                </a:solidFill>
                <a:latin typeface="Roboto Condensed 1"/>
              </a:rPr>
              <a:t>A partnership with Missoula Public Health</a:t>
            </a:r>
          </a:p>
          <a:p>
            <a:pPr algn="l">
              <a:lnSpc>
                <a:spcPts val="4053"/>
              </a:lnSpc>
            </a:pPr>
            <a:endParaRPr lang="en-US" sz="4266" dirty="0">
              <a:solidFill>
                <a:srgbClr val="2B2D76"/>
              </a:solidFill>
              <a:latin typeface="Roboto Condensed 1"/>
            </a:endParaRPr>
          </a:p>
        </p:txBody>
      </p:sp>
      <p:sp>
        <p:nvSpPr>
          <p:cNvPr id="11" name="TextBox 11"/>
          <p:cNvSpPr txBox="1"/>
          <p:nvPr/>
        </p:nvSpPr>
        <p:spPr>
          <a:xfrm>
            <a:off x="548640" y="1590761"/>
            <a:ext cx="5716676" cy="5312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50"/>
              </a:lnSpc>
            </a:pPr>
            <a:r>
              <a:rPr lang="en-US" sz="2520" dirty="0">
                <a:solidFill>
                  <a:srgbClr val="539ED0"/>
                </a:solidFill>
                <a:latin typeface="Roboto Condensed 1"/>
              </a:rPr>
              <a:t>Goal: Reduce the number of suicides and suicide attempts by promoting and increasing awareness, prevention, intervention, and recovery</a:t>
            </a:r>
          </a:p>
          <a:p>
            <a:pPr algn="l">
              <a:lnSpc>
                <a:spcPts val="3150"/>
              </a:lnSpc>
            </a:pPr>
            <a:endParaRPr lang="en-US" sz="2400" dirty="0">
              <a:solidFill>
                <a:srgbClr val="539ED0"/>
              </a:solidFill>
              <a:latin typeface="Roboto Condensed 1"/>
            </a:endParaRPr>
          </a:p>
          <a:p>
            <a:pPr marL="457200" indent="-457200" algn="l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39ED0"/>
                </a:solidFill>
                <a:latin typeface="Roboto Condensed 1"/>
              </a:rPr>
              <a:t>Training 1,000+ Missoulians</a:t>
            </a:r>
          </a:p>
          <a:p>
            <a:pPr marL="457200" indent="-457200" algn="l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39ED0"/>
                </a:solidFill>
                <a:latin typeface="Roboto Condensed 1"/>
              </a:rPr>
              <a:t>Distributing 1,000+ gun locks</a:t>
            </a:r>
          </a:p>
          <a:p>
            <a:pPr marL="457200" indent="-457200" algn="l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39ED0"/>
                </a:solidFill>
                <a:latin typeface="Roboto Condensed 1"/>
              </a:rPr>
              <a:t>Bringing 988 call center to Missoula</a:t>
            </a:r>
          </a:p>
          <a:p>
            <a:pPr marL="457200" indent="-457200" algn="l">
              <a:lnSpc>
                <a:spcPts val="315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539ED0"/>
                </a:solidFill>
                <a:latin typeface="Roboto Condensed 1"/>
              </a:rPr>
              <a:t>Normalizing and promoting help-seeking</a:t>
            </a:r>
          </a:p>
          <a:p>
            <a:pPr algn="l">
              <a:lnSpc>
                <a:spcPts val="3150"/>
              </a:lnSpc>
            </a:pPr>
            <a:endParaRPr lang="en-US" sz="2520" dirty="0">
              <a:solidFill>
                <a:srgbClr val="539ED0"/>
              </a:solidFill>
              <a:latin typeface="Roboto Condensed 1"/>
            </a:endParaRPr>
          </a:p>
          <a:p>
            <a:pPr algn="l">
              <a:lnSpc>
                <a:spcPts val="3150"/>
              </a:lnSpc>
            </a:pPr>
            <a:r>
              <a:rPr lang="en-US" sz="2520" i="1" dirty="0">
                <a:solidFill>
                  <a:srgbClr val="539ED0"/>
                </a:solidFill>
                <a:latin typeface="Roboto Condensed 1"/>
              </a:rPr>
              <a:t>From 2022-24 YTD, suicide in Missoula County declined steadily over three consecutive years.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2962</TotalTime>
  <Words>889</Words>
  <Application>Microsoft Macintosh PowerPoint</Application>
  <PresentationFormat>Custom</PresentationFormat>
  <Paragraphs>108</Paragraphs>
  <Slides>20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7" baseType="lpstr">
      <vt:lpstr>Roboto Condensed 2 Bold</vt:lpstr>
      <vt:lpstr>Calibri</vt:lpstr>
      <vt:lpstr>Roboto Condensed 1</vt:lpstr>
      <vt:lpstr>Roboto Condensed 2 Italics</vt:lpstr>
      <vt:lpstr>Arial</vt:lpstr>
      <vt:lpstr>Roboto Condensed 2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Creating a JEDI “roadmap”  for Missoula</vt:lpstr>
      <vt:lpstr>PowerPoint Presentation</vt:lpstr>
      <vt:lpstr>PowerPoint Presentation</vt:lpstr>
      <vt:lpstr>PowerPoint Presentation</vt:lpstr>
      <vt:lpstr>Questions to consider asking after leaving Missoula</vt:lpstr>
      <vt:lpstr>What I wish local reporters would  do and not do</vt:lpstr>
      <vt:lpstr>Why is covering equitable development so critical?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United Way 101: Board (re)orientation</dc:title>
  <dc:creator>Susan</dc:creator>
  <cp:lastModifiedBy>Sydney Clark</cp:lastModifiedBy>
  <cp:revision>42</cp:revision>
  <dcterms:created xsi:type="dcterms:W3CDTF">2006-08-16T00:00:00Z</dcterms:created>
  <dcterms:modified xsi:type="dcterms:W3CDTF">2024-10-17T19:53:06Z</dcterms:modified>
  <dc:identifier>DAGIc0CzrO0</dc:identifier>
</cp:coreProperties>
</file>