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Glacial Indifference Bold" charset="1" panose="00000800000000000000"/>
      <p:regular r:id="rId21"/>
    </p:embeddedFont>
    <p:embeddedFont>
      <p:font typeface="Glacial Indifference" charset="1" panose="00000000000000000000"/>
      <p:regular r:id="rId22"/>
    </p:embeddedFont>
    <p:embeddedFont>
      <p:font typeface="Open Sans 1 Bold" charset="1" panose="020B0806030504020204"/>
      <p:regular r:id="rId23"/>
    </p:embeddedFont>
    <p:embeddedFont>
      <p:font typeface="Open Sans 1" charset="1" panose="020B0606030504020204"/>
      <p:regular r:id="rId24"/>
    </p:embeddedFont>
    <p:embeddedFont>
      <p:font typeface="Open Sans 2 Bold" charset="1" panose="00000000000000000000"/>
      <p:regular r:id="rId25"/>
    </p:embeddedFont>
    <p:embeddedFont>
      <p:font typeface="Open Sans 2 Bold Italics" charset="1" panose="00000000000000000000"/>
      <p:regular r:id="rId26"/>
    </p:embeddedFont>
    <p:embeddedFont>
      <p:font typeface="Open Sans 2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image36.jpeg" Type="http://schemas.openxmlformats.org/officeDocument/2006/relationships/image"/><Relationship Id="rId4" Target="../media/image37.png" Type="http://schemas.openxmlformats.org/officeDocument/2006/relationships/image"/><Relationship Id="rId5" Target="../media/image3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Relationship Id="rId8" Target="../media/image4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27.png" Type="http://schemas.openxmlformats.org/officeDocument/2006/relationships/image"/><Relationship Id="rId12" Target="../media/image7.png" Type="http://schemas.openxmlformats.org/officeDocument/2006/relationships/image"/><Relationship Id="rId13" Target="../media/image56.png" Type="http://schemas.openxmlformats.org/officeDocument/2006/relationships/image"/><Relationship Id="rId14" Target="../media/image57.png" Type="http://schemas.openxmlformats.org/officeDocument/2006/relationships/image"/><Relationship Id="rId15" Target="../media/image58.png" Type="http://schemas.openxmlformats.org/officeDocument/2006/relationships/image"/><Relationship Id="rId16" Target="../media/image59.svg" Type="http://schemas.openxmlformats.org/officeDocument/2006/relationships/image"/><Relationship Id="rId17" Target="../media/image34.png" Type="http://schemas.openxmlformats.org/officeDocument/2006/relationships/image"/><Relationship Id="rId18" Target="../media/image33.png" Type="http://schemas.openxmlformats.org/officeDocument/2006/relationships/image"/><Relationship Id="rId19" Target="../media/image60.png" Type="http://schemas.openxmlformats.org/officeDocument/2006/relationships/image"/><Relationship Id="rId2" Target="../media/image50.png" Type="http://schemas.openxmlformats.org/officeDocument/2006/relationships/image"/><Relationship Id="rId20" Target="../media/image61.png" Type="http://schemas.openxmlformats.org/officeDocument/2006/relationships/image"/><Relationship Id="rId21" Target="../media/image62.png" Type="http://schemas.openxmlformats.org/officeDocument/2006/relationships/image"/><Relationship Id="rId22" Target="../media/image63.png" Type="http://schemas.openxmlformats.org/officeDocument/2006/relationships/image"/><Relationship Id="rId23" Target="../media/image64.png" Type="http://schemas.openxmlformats.org/officeDocument/2006/relationships/image"/><Relationship Id="rId24" Target="../media/image65.svg" Type="http://schemas.openxmlformats.org/officeDocument/2006/relationships/image"/><Relationship Id="rId25" Target="../media/image66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2.jpeg" Type="http://schemas.openxmlformats.org/officeDocument/2006/relationships/image"/><Relationship Id="rId7" Target="../media/image54.png" Type="http://schemas.openxmlformats.org/officeDocument/2006/relationships/image"/><Relationship Id="rId8" Target="../media/image55.jpe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Relationship Id="rId6" Target="../media/image1.png" Type="http://schemas.openxmlformats.org/officeDocument/2006/relationships/image"/><Relationship Id="rId7" Target="../media/image71.png" Type="http://schemas.openxmlformats.org/officeDocument/2006/relationships/image"/><Relationship Id="rId8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E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8204" y="7271490"/>
            <a:ext cx="3149023" cy="2613019"/>
          </a:xfrm>
          <a:custGeom>
            <a:avLst/>
            <a:gdLst/>
            <a:ahLst/>
            <a:cxnLst/>
            <a:rect r="r" b="b" t="t" l="l"/>
            <a:pathLst>
              <a:path h="2613019" w="3149023">
                <a:moveTo>
                  <a:pt x="0" y="0"/>
                </a:moveTo>
                <a:lnTo>
                  <a:pt x="3149023" y="0"/>
                </a:lnTo>
                <a:lnTo>
                  <a:pt x="3149023" y="2613019"/>
                </a:lnTo>
                <a:lnTo>
                  <a:pt x="0" y="2613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39117" y="8246842"/>
            <a:ext cx="8150600" cy="1637667"/>
          </a:xfrm>
          <a:custGeom>
            <a:avLst/>
            <a:gdLst/>
            <a:ahLst/>
            <a:cxnLst/>
            <a:rect r="r" b="b" t="t" l="l"/>
            <a:pathLst>
              <a:path h="1637667" w="8150600">
                <a:moveTo>
                  <a:pt x="0" y="0"/>
                </a:moveTo>
                <a:lnTo>
                  <a:pt x="8150600" y="0"/>
                </a:lnTo>
                <a:lnTo>
                  <a:pt x="8150600" y="1637667"/>
                </a:lnTo>
                <a:lnTo>
                  <a:pt x="0" y="1637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8204" y="1893392"/>
            <a:ext cx="16944594" cy="4260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46"/>
              </a:lnSpc>
            </a:pPr>
            <a:r>
              <a:rPr lang="en-US" sz="8602" b="true">
                <a:solidFill>
                  <a:srgbClr val="F0AF1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Missoula Child Care Advantage:</a:t>
            </a:r>
          </a:p>
          <a:p>
            <a:pPr algn="l">
              <a:lnSpc>
                <a:spcPts val="8946"/>
              </a:lnSpc>
            </a:pPr>
          </a:p>
          <a:p>
            <a:pPr algn="l" marL="0" indent="0" lvl="0">
              <a:lnSpc>
                <a:spcPts val="7745"/>
              </a:lnSpc>
            </a:pPr>
            <a:r>
              <a:rPr lang="en-US" sz="7447">
                <a:solidFill>
                  <a:srgbClr val="F0AF1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Building collaborative solutions to a collective problem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867" y="279550"/>
            <a:ext cx="1630052" cy="1498301"/>
            <a:chOff x="0" y="0"/>
            <a:chExt cx="8224967" cy="7560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24967" cy="7560170"/>
            </a:xfrm>
            <a:custGeom>
              <a:avLst/>
              <a:gdLst/>
              <a:ahLst/>
              <a:cxnLst/>
              <a:rect r="r" b="b" t="t" l="l"/>
              <a:pathLst>
                <a:path h="7560170" w="8224967">
                  <a:moveTo>
                    <a:pt x="4112483" y="0"/>
                  </a:moveTo>
                  <a:cubicBezTo>
                    <a:pt x="1841222" y="0"/>
                    <a:pt x="0" y="1692402"/>
                    <a:pt x="0" y="3780085"/>
                  </a:cubicBezTo>
                  <a:cubicBezTo>
                    <a:pt x="0" y="5867769"/>
                    <a:pt x="1841222" y="7560170"/>
                    <a:pt x="4112483" y="7560170"/>
                  </a:cubicBezTo>
                  <a:cubicBezTo>
                    <a:pt x="6383746" y="7560170"/>
                    <a:pt x="8224967" y="5867769"/>
                    <a:pt x="8224967" y="3780085"/>
                  </a:cubicBezTo>
                  <a:cubicBezTo>
                    <a:pt x="8224967" y="1692402"/>
                    <a:pt x="6383746" y="0"/>
                    <a:pt x="4112483" y="0"/>
                  </a:cubicBezTo>
                  <a:close/>
                </a:path>
              </a:pathLst>
            </a:custGeom>
            <a:solidFill>
              <a:srgbClr val="084D51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87867" y="376005"/>
            <a:ext cx="1630052" cy="1095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3"/>
              </a:lnSpc>
            </a:pPr>
            <a:r>
              <a:rPr lang="en-US" b="true" sz="5868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73351" y="511889"/>
            <a:ext cx="11302446" cy="92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03"/>
              </a:lnSpc>
              <a:spcBef>
                <a:spcPct val="0"/>
              </a:spcBef>
            </a:pPr>
            <a:r>
              <a:rPr lang="en-US" b="true" sz="5431" u="sng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Public Private Partnership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234526" y="1777850"/>
            <a:ext cx="13818948" cy="8218903"/>
            <a:chOff x="0" y="0"/>
            <a:chExt cx="18425264" cy="1095853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5815365" y="1108785"/>
              <a:ext cx="12609899" cy="2335551"/>
              <a:chOff x="0" y="0"/>
              <a:chExt cx="2194198" cy="4064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19419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2194198">
                    <a:moveTo>
                      <a:pt x="86688" y="0"/>
                    </a:moveTo>
                    <a:lnTo>
                      <a:pt x="2107510" y="0"/>
                    </a:lnTo>
                    <a:cubicBezTo>
                      <a:pt x="2155387" y="0"/>
                      <a:pt x="2194198" y="38812"/>
                      <a:pt x="2194198" y="86688"/>
                    </a:cubicBezTo>
                    <a:lnTo>
                      <a:pt x="2194198" y="319712"/>
                    </a:lnTo>
                    <a:cubicBezTo>
                      <a:pt x="2194198" y="367588"/>
                      <a:pt x="2155387" y="406400"/>
                      <a:pt x="2107510" y="406400"/>
                    </a:cubicBezTo>
                    <a:lnTo>
                      <a:pt x="86688" y="406400"/>
                    </a:lnTo>
                    <a:cubicBezTo>
                      <a:pt x="38812" y="406400"/>
                      <a:pt x="0" y="367588"/>
                      <a:pt x="0" y="319712"/>
                    </a:cubicBezTo>
                    <a:lnTo>
                      <a:pt x="0" y="86688"/>
                    </a:lnTo>
                    <a:cubicBezTo>
                      <a:pt x="0" y="38812"/>
                      <a:pt x="38812" y="0"/>
                      <a:pt x="86688" y="0"/>
                    </a:cubicBezTo>
                    <a:close/>
                  </a:path>
                </a:pathLst>
              </a:custGeom>
              <a:solidFill>
                <a:srgbClr val="94185A">
                  <a:alpha val="47843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2194198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6711814" y="4172939"/>
              <a:ext cx="11713450" cy="2335551"/>
              <a:chOff x="0" y="0"/>
              <a:chExt cx="2038211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038211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2038211">
                    <a:moveTo>
                      <a:pt x="93322" y="0"/>
                    </a:moveTo>
                    <a:lnTo>
                      <a:pt x="1944888" y="0"/>
                    </a:lnTo>
                    <a:cubicBezTo>
                      <a:pt x="1969639" y="0"/>
                      <a:pt x="1993376" y="9832"/>
                      <a:pt x="2010877" y="27334"/>
                    </a:cubicBezTo>
                    <a:cubicBezTo>
                      <a:pt x="2028379" y="44835"/>
                      <a:pt x="2038211" y="68572"/>
                      <a:pt x="2038211" y="93322"/>
                    </a:cubicBezTo>
                    <a:lnTo>
                      <a:pt x="2038211" y="313078"/>
                    </a:lnTo>
                    <a:cubicBezTo>
                      <a:pt x="2038211" y="337828"/>
                      <a:pt x="2028379" y="361565"/>
                      <a:pt x="2010877" y="379066"/>
                    </a:cubicBezTo>
                    <a:cubicBezTo>
                      <a:pt x="1993376" y="396568"/>
                      <a:pt x="1969639" y="406400"/>
                      <a:pt x="1944888" y="406400"/>
                    </a:cubicBezTo>
                    <a:lnTo>
                      <a:pt x="93322" y="406400"/>
                    </a:lnTo>
                    <a:cubicBezTo>
                      <a:pt x="68572" y="406400"/>
                      <a:pt x="44835" y="396568"/>
                      <a:pt x="27334" y="379066"/>
                    </a:cubicBezTo>
                    <a:cubicBezTo>
                      <a:pt x="9832" y="361565"/>
                      <a:pt x="0" y="337828"/>
                      <a:pt x="0" y="313078"/>
                    </a:cubicBezTo>
                    <a:lnTo>
                      <a:pt x="0" y="93322"/>
                    </a:lnTo>
                    <a:cubicBezTo>
                      <a:pt x="0" y="68572"/>
                      <a:pt x="9832" y="44835"/>
                      <a:pt x="27334" y="27334"/>
                    </a:cubicBezTo>
                    <a:cubicBezTo>
                      <a:pt x="44835" y="9832"/>
                      <a:pt x="68572" y="0"/>
                      <a:pt x="93322" y="0"/>
                    </a:cubicBezTo>
                    <a:close/>
                  </a:path>
                </a:pathLst>
              </a:custGeom>
              <a:solidFill>
                <a:srgbClr val="2B2D76">
                  <a:alpha val="38824"/>
                </a:srgbClr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2038211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6129436" y="7237093"/>
              <a:ext cx="12295828" cy="2335551"/>
              <a:chOff x="0" y="0"/>
              <a:chExt cx="2139548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13954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2139548">
                    <a:moveTo>
                      <a:pt x="88902" y="0"/>
                    </a:moveTo>
                    <a:lnTo>
                      <a:pt x="2050646" y="0"/>
                    </a:lnTo>
                    <a:cubicBezTo>
                      <a:pt x="2099745" y="0"/>
                      <a:pt x="2139548" y="39803"/>
                      <a:pt x="2139548" y="88902"/>
                    </a:cubicBezTo>
                    <a:lnTo>
                      <a:pt x="2139548" y="317498"/>
                    </a:lnTo>
                    <a:cubicBezTo>
                      <a:pt x="2139548" y="341076"/>
                      <a:pt x="2130182" y="363689"/>
                      <a:pt x="2113509" y="380361"/>
                    </a:cubicBezTo>
                    <a:cubicBezTo>
                      <a:pt x="2096837" y="397034"/>
                      <a:pt x="2074224" y="406400"/>
                      <a:pt x="2050646" y="406400"/>
                    </a:cubicBezTo>
                    <a:lnTo>
                      <a:pt x="88902" y="406400"/>
                    </a:lnTo>
                    <a:cubicBezTo>
                      <a:pt x="39803" y="406400"/>
                      <a:pt x="0" y="366597"/>
                      <a:pt x="0" y="317498"/>
                    </a:cubicBezTo>
                    <a:lnTo>
                      <a:pt x="0" y="88902"/>
                    </a:lnTo>
                    <a:cubicBezTo>
                      <a:pt x="0" y="39803"/>
                      <a:pt x="39803" y="0"/>
                      <a:pt x="88902" y="0"/>
                    </a:cubicBezTo>
                    <a:close/>
                  </a:path>
                </a:pathLst>
              </a:custGeom>
              <a:solidFill>
                <a:srgbClr val="E27929">
                  <a:alpha val="37647"/>
                </a:srgbClr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2139548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504375"/>
              <a:ext cx="9550736" cy="9550736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0975" cap="sq">
                <a:solidFill>
                  <a:srgbClr val="467886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115044" y="2682495"/>
              <a:ext cx="8576070" cy="4832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497"/>
                </a:lnSpc>
              </a:pPr>
              <a:r>
                <a:rPr lang="en-US" sz="21784" b="true">
                  <a:solidFill>
                    <a:srgbClr val="94185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</a:t>
              </a:r>
              <a:r>
                <a:rPr lang="en-US" sz="21784" b="true">
                  <a:solidFill>
                    <a:srgbClr val="2B2D76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</a:t>
              </a:r>
              <a:r>
                <a:rPr lang="en-US" sz="21784" b="true">
                  <a:solidFill>
                    <a:srgbClr val="E2792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9123564" y="0"/>
              <a:ext cx="4172939" cy="4172939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0975" cap="sq">
                <a:solidFill>
                  <a:srgbClr val="467886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9839331" y="909166"/>
              <a:ext cx="2811343" cy="2209515"/>
            </a:xfrm>
            <a:custGeom>
              <a:avLst/>
              <a:gdLst/>
              <a:ahLst/>
              <a:cxnLst/>
              <a:rect r="r" b="b" t="t" l="l"/>
              <a:pathLst>
                <a:path h="2209515" w="2811343">
                  <a:moveTo>
                    <a:pt x="0" y="0"/>
                  </a:moveTo>
                  <a:lnTo>
                    <a:pt x="2811343" y="0"/>
                  </a:lnTo>
                  <a:lnTo>
                    <a:pt x="2811343" y="2209515"/>
                  </a:lnTo>
                  <a:lnTo>
                    <a:pt x="0" y="2209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252" t="-11854" r="-9674" b="-11854"/>
              </a:stretch>
            </a:blipFill>
          </p:spPr>
        </p:sp>
        <p:grpSp>
          <p:nvGrpSpPr>
            <p:cNvPr name="Group 24" id="24"/>
            <p:cNvGrpSpPr/>
            <p:nvPr/>
          </p:nvGrpSpPr>
          <p:grpSpPr>
            <a:xfrm rot="0">
              <a:off x="12190756" y="3444337"/>
              <a:ext cx="4172939" cy="4172939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0975" cap="sq">
                <a:solidFill>
                  <a:srgbClr val="467886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Freeform 27" id="27"/>
            <p:cNvSpPr/>
            <p:nvPr/>
          </p:nvSpPr>
          <p:spPr>
            <a:xfrm flipH="false" flipV="false" rot="0">
              <a:off x="12829291" y="4118186"/>
              <a:ext cx="2910854" cy="2825241"/>
            </a:xfrm>
            <a:custGeom>
              <a:avLst/>
              <a:gdLst/>
              <a:ahLst/>
              <a:cxnLst/>
              <a:rect r="r" b="b" t="t" l="l"/>
              <a:pathLst>
                <a:path h="2825241" w="2910854">
                  <a:moveTo>
                    <a:pt x="0" y="0"/>
                  </a:moveTo>
                  <a:lnTo>
                    <a:pt x="2910855" y="0"/>
                  </a:lnTo>
                  <a:lnTo>
                    <a:pt x="2910855" y="2825241"/>
                  </a:lnTo>
                  <a:lnTo>
                    <a:pt x="0" y="2825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grpSp>
          <p:nvGrpSpPr>
            <p:cNvPr name="Group 28" id="28"/>
            <p:cNvGrpSpPr/>
            <p:nvPr/>
          </p:nvGrpSpPr>
          <p:grpSpPr>
            <a:xfrm rot="0">
              <a:off x="9123564" y="6785598"/>
              <a:ext cx="4172939" cy="4172939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0975" cap="sq">
                <a:solidFill>
                  <a:srgbClr val="467886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0">
              <a:off x="9590776" y="8171491"/>
              <a:ext cx="3238515" cy="1401154"/>
            </a:xfrm>
            <a:custGeom>
              <a:avLst/>
              <a:gdLst/>
              <a:ahLst/>
              <a:cxnLst/>
              <a:rect r="r" b="b" t="t" l="l"/>
              <a:pathLst>
                <a:path h="1401154" w="3238515">
                  <a:moveTo>
                    <a:pt x="0" y="0"/>
                  </a:moveTo>
                  <a:lnTo>
                    <a:pt x="3238515" y="0"/>
                  </a:lnTo>
                  <a:lnTo>
                    <a:pt x="3238515" y="1401154"/>
                  </a:lnTo>
                  <a:lnTo>
                    <a:pt x="0" y="1401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2255" y="0"/>
            <a:ext cx="11775745" cy="8773206"/>
            <a:chOff x="0" y="0"/>
            <a:chExt cx="15700993" cy="1169760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7207" r="0" b="17207"/>
            <a:stretch>
              <a:fillRect/>
            </a:stretch>
          </p:blipFill>
          <p:spPr>
            <a:xfrm flipH="false" flipV="false">
              <a:off x="0" y="0"/>
              <a:ext cx="15700993" cy="771373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4767" t="0" r="25277" b="0"/>
            <a:stretch>
              <a:fillRect/>
            </a:stretch>
          </p:blipFill>
          <p:spPr>
            <a:xfrm flipH="false" flipV="false">
              <a:off x="0" y="7840739"/>
              <a:ext cx="5148998" cy="385686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16047" r="0" b="50185"/>
            <a:stretch>
              <a:fillRect/>
            </a:stretch>
          </p:blipFill>
          <p:spPr>
            <a:xfrm flipH="false" flipV="false">
              <a:off x="5275998" y="7840739"/>
              <a:ext cx="5148998" cy="385686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20022" t="0" r="20022" b="0"/>
            <a:stretch>
              <a:fillRect/>
            </a:stretch>
          </p:blipFill>
          <p:spPr>
            <a:xfrm flipH="false" flipV="false">
              <a:off x="10551995" y="7840739"/>
              <a:ext cx="5148998" cy="3856869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0" y="8743950"/>
            <a:ext cx="19042525" cy="3086100"/>
            <a:chOff x="0" y="0"/>
            <a:chExt cx="501531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15315" cy="812800"/>
            </a:xfrm>
            <a:custGeom>
              <a:avLst/>
              <a:gdLst/>
              <a:ahLst/>
              <a:cxnLst/>
              <a:rect r="r" b="b" t="t" l="l"/>
              <a:pathLst>
                <a:path h="81280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01531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18847" y="611243"/>
            <a:ext cx="162306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Pilot Site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2135831"/>
            <a:ext cx="6512255" cy="597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b="true" sz="242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MCCA model is being piloted with 6 independent child care businesses co-located in an unused public school building.  Each room was recently remodeled with new flooring, paint, a bathroom, and appliances.</a:t>
            </a:r>
          </a:p>
          <a:p>
            <a:pPr algn="ctr">
              <a:lnSpc>
                <a:spcPts val="3395"/>
              </a:lnSpc>
            </a:pPr>
          </a:p>
          <a:p>
            <a:pPr algn="ctr">
              <a:lnSpc>
                <a:spcPts val="3395"/>
              </a:lnSpc>
            </a:pPr>
            <a:r>
              <a:rPr lang="en-US" b="true" sz="242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Missoula County Public Schools has committed to an affordable lease for the portion of the building used by MCCA. </a:t>
            </a:r>
          </a:p>
          <a:p>
            <a:pPr algn="ctr">
              <a:lnSpc>
                <a:spcPts val="3395"/>
              </a:lnSpc>
            </a:pPr>
          </a:p>
          <a:p>
            <a:pPr algn="ctr">
              <a:lnSpc>
                <a:spcPts val="3395"/>
              </a:lnSpc>
            </a:pPr>
            <a:r>
              <a:rPr lang="en-US" b="true" sz="242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Providers pay $900/month for rent and utilities.</a:t>
            </a:r>
          </a:p>
          <a:p>
            <a:pPr algn="ctr">
              <a:lnSpc>
                <a:spcPts val="3395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53714" y="407210"/>
            <a:ext cx="7468587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0"/>
              </a:lnSpc>
              <a:spcBef>
                <a:spcPct val="0"/>
              </a:spcBef>
            </a:pPr>
            <a:r>
              <a:rPr lang="en-US" b="true" sz="670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How is it going...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486699"/>
            <a:ext cx="6136574" cy="562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45"/>
              </a:lnSpc>
              <a:spcBef>
                <a:spcPct val="0"/>
              </a:spcBef>
            </a:pPr>
            <a:r>
              <a:rPr lang="en-US" b="true" sz="3704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6 Child Care Businesses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43950"/>
            <a:ext cx="19042525" cy="3086100"/>
            <a:chOff x="0" y="0"/>
            <a:chExt cx="501531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015315" cy="812800"/>
            </a:xfrm>
            <a:custGeom>
              <a:avLst/>
              <a:gdLst/>
              <a:ahLst/>
              <a:cxnLst/>
              <a:rect r="r" b="b" t="t" l="l"/>
              <a:pathLst>
                <a:path h="81280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501531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413081" y="1998891"/>
            <a:ext cx="8712355" cy="628921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510620" y="907520"/>
            <a:ext cx="9813611" cy="238688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16412" y="3118300"/>
            <a:ext cx="2831320" cy="1152493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07181" y="4044775"/>
            <a:ext cx="5009213" cy="459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28"/>
              </a:lnSpc>
              <a:spcBef>
                <a:spcPct val="0"/>
              </a:spcBef>
            </a:pPr>
            <a:r>
              <a:rPr lang="en-US" b="true" sz="3023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Serve infants &amp; toddlers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3485" y="4289939"/>
            <a:ext cx="4546446" cy="1211478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94664" y="5163754"/>
            <a:ext cx="3203038" cy="459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28"/>
              </a:lnSpc>
              <a:spcBef>
                <a:spcPct val="0"/>
              </a:spcBef>
            </a:pPr>
            <a:r>
              <a:rPr lang="en-US" b="true" sz="3023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Extended hours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24" y="5566894"/>
            <a:ext cx="4615675" cy="1153919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394664" y="6366983"/>
            <a:ext cx="4503484" cy="459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28"/>
              </a:lnSpc>
              <a:spcBef>
                <a:spcPct val="0"/>
              </a:spcBef>
            </a:pPr>
            <a:r>
              <a:rPr lang="en-US" b="true" sz="3023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Accept Best Beginnings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746882" y="482362"/>
            <a:ext cx="6956931" cy="783030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575845" y="3118300"/>
            <a:ext cx="2831320" cy="1152493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6903802" y="1759068"/>
            <a:ext cx="3730913" cy="341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02"/>
              </a:lnSpc>
              <a:spcBef>
                <a:spcPct val="0"/>
              </a:spcBef>
            </a:pPr>
            <a:r>
              <a:rPr lang="en-US" b="true" sz="2252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Participating Providers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121987" y="8031098"/>
            <a:ext cx="4759613" cy="341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02"/>
              </a:lnSpc>
              <a:spcBef>
                <a:spcPct val="0"/>
              </a:spcBef>
            </a:pPr>
            <a:r>
              <a:rPr lang="en-US" b="true" sz="2252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Business Membership Growth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43950"/>
            <a:ext cx="19042525" cy="3086100"/>
            <a:chOff x="0" y="0"/>
            <a:chExt cx="501531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812800"/>
            </a:xfrm>
            <a:custGeom>
              <a:avLst/>
              <a:gdLst/>
              <a:ahLst/>
              <a:cxnLst/>
              <a:rect r="r" b="b" t="t" l="l"/>
              <a:pathLst>
                <a:path h="81280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8452" y="175210"/>
            <a:ext cx="14407752" cy="7095818"/>
          </a:xfrm>
          <a:custGeom>
            <a:avLst/>
            <a:gdLst/>
            <a:ahLst/>
            <a:cxnLst/>
            <a:rect r="r" b="b" t="t" l="l"/>
            <a:pathLst>
              <a:path h="7095818" w="14407752">
                <a:moveTo>
                  <a:pt x="0" y="0"/>
                </a:moveTo>
                <a:lnTo>
                  <a:pt x="14407752" y="0"/>
                </a:lnTo>
                <a:lnTo>
                  <a:pt x="14407752" y="7095818"/>
                </a:lnTo>
                <a:lnTo>
                  <a:pt x="0" y="7095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5400000">
            <a:off x="13382019" y="4462963"/>
            <a:ext cx="1188623" cy="922803"/>
          </a:xfrm>
          <a:custGeom>
            <a:avLst/>
            <a:gdLst/>
            <a:ahLst/>
            <a:cxnLst/>
            <a:rect r="r" b="b" t="t" l="l"/>
            <a:pathLst>
              <a:path h="922803" w="1188623">
                <a:moveTo>
                  <a:pt x="1188623" y="0"/>
                </a:moveTo>
                <a:lnTo>
                  <a:pt x="0" y="0"/>
                </a:lnTo>
                <a:lnTo>
                  <a:pt x="0" y="922803"/>
                </a:lnTo>
                <a:lnTo>
                  <a:pt x="1188623" y="922803"/>
                </a:lnTo>
                <a:lnTo>
                  <a:pt x="11886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138133" y="4933890"/>
            <a:ext cx="702195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2"/>
              </a:lnSpc>
              <a:spcBef>
                <a:spcPct val="0"/>
              </a:spcBef>
            </a:pPr>
            <a:r>
              <a:rPr lang="en-US" sz="516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Scaling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-5400000">
            <a:off x="13382019" y="5495424"/>
            <a:ext cx="1188623" cy="922803"/>
          </a:xfrm>
          <a:custGeom>
            <a:avLst/>
            <a:gdLst/>
            <a:ahLst/>
            <a:cxnLst/>
            <a:rect r="r" b="b" t="t" l="l"/>
            <a:pathLst>
              <a:path h="922803" w="1188623">
                <a:moveTo>
                  <a:pt x="1188623" y="0"/>
                </a:moveTo>
                <a:lnTo>
                  <a:pt x="0" y="0"/>
                </a:lnTo>
                <a:lnTo>
                  <a:pt x="0" y="922804"/>
                </a:lnTo>
                <a:lnTo>
                  <a:pt x="1188623" y="922804"/>
                </a:lnTo>
                <a:lnTo>
                  <a:pt x="11886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5400000">
            <a:off x="13382019" y="6537440"/>
            <a:ext cx="1188623" cy="922803"/>
          </a:xfrm>
          <a:custGeom>
            <a:avLst/>
            <a:gdLst/>
            <a:ahLst/>
            <a:cxnLst/>
            <a:rect r="r" b="b" t="t" l="l"/>
            <a:pathLst>
              <a:path h="922803" w="1188623">
                <a:moveTo>
                  <a:pt x="1188623" y="0"/>
                </a:moveTo>
                <a:lnTo>
                  <a:pt x="0" y="0"/>
                </a:lnTo>
                <a:lnTo>
                  <a:pt x="0" y="922803"/>
                </a:lnTo>
                <a:lnTo>
                  <a:pt x="1188623" y="922803"/>
                </a:lnTo>
                <a:lnTo>
                  <a:pt x="11886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101883">
            <a:off x="-29471" y="297310"/>
            <a:ext cx="3215845" cy="2370613"/>
          </a:xfrm>
          <a:custGeom>
            <a:avLst/>
            <a:gdLst/>
            <a:ahLst/>
            <a:cxnLst/>
            <a:rect r="r" b="b" t="t" l="l"/>
            <a:pathLst>
              <a:path h="2370613" w="3215845">
                <a:moveTo>
                  <a:pt x="3215845" y="0"/>
                </a:moveTo>
                <a:lnTo>
                  <a:pt x="0" y="0"/>
                </a:lnTo>
                <a:lnTo>
                  <a:pt x="0" y="2370612"/>
                </a:lnTo>
                <a:lnTo>
                  <a:pt x="3215845" y="2370612"/>
                </a:lnTo>
                <a:lnTo>
                  <a:pt x="3215845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028700"/>
            <a:ext cx="8687254" cy="118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52"/>
              </a:lnSpc>
              <a:spcBef>
                <a:spcPct val="0"/>
              </a:spcBef>
            </a:pPr>
            <a:r>
              <a:rPr lang="en-US" b="true" sz="7793" u="sng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MCCA Roadmap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3878" y="7183578"/>
            <a:ext cx="364213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2"/>
              </a:lnSpc>
              <a:spcBef>
                <a:spcPct val="0"/>
              </a:spcBef>
            </a:pPr>
            <a:r>
              <a:rPr lang="en-US" sz="516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Evaluation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28113" y="7183578"/>
            <a:ext cx="4220041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2"/>
              </a:lnSpc>
              <a:spcBef>
                <a:spcPct val="0"/>
              </a:spcBef>
            </a:pPr>
            <a:r>
              <a:rPr lang="en-US" sz="516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Strategic Planning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613937" y="4848165"/>
            <a:ext cx="3900666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2"/>
              </a:lnSpc>
              <a:spcBef>
                <a:spcPct val="0"/>
              </a:spcBef>
            </a:pPr>
            <a:r>
              <a:rPr lang="en-US" sz="336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Additional Shared Services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71907" y="3732644"/>
            <a:ext cx="702195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2"/>
              </a:lnSpc>
              <a:spcBef>
                <a:spcPct val="0"/>
              </a:spcBef>
            </a:pPr>
            <a:r>
              <a:rPr lang="en-US" sz="516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Expansion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32753" y="6142593"/>
            <a:ext cx="702195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2"/>
              </a:lnSpc>
              <a:spcBef>
                <a:spcPct val="0"/>
              </a:spcBef>
            </a:pPr>
            <a:r>
              <a:rPr lang="en-US" sz="336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More providers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13937" y="6989317"/>
            <a:ext cx="3923449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2"/>
              </a:lnSpc>
              <a:spcBef>
                <a:spcPct val="0"/>
              </a:spcBef>
            </a:pPr>
            <a:r>
              <a:rPr lang="en-US" sz="336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More business members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DB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20426" y="3575356"/>
            <a:ext cx="3204286" cy="3204286"/>
          </a:xfrm>
          <a:custGeom>
            <a:avLst/>
            <a:gdLst/>
            <a:ahLst/>
            <a:cxnLst/>
            <a:rect r="r" b="b" t="t" l="l"/>
            <a:pathLst>
              <a:path h="3204286" w="3204286">
                <a:moveTo>
                  <a:pt x="0" y="0"/>
                </a:moveTo>
                <a:lnTo>
                  <a:pt x="3204286" y="0"/>
                </a:lnTo>
                <a:lnTo>
                  <a:pt x="3204286" y="3204286"/>
                </a:lnTo>
                <a:lnTo>
                  <a:pt x="0" y="3204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420254">
            <a:off x="4934277" y="3794938"/>
            <a:ext cx="378872" cy="5051627"/>
          </a:xfrm>
          <a:custGeom>
            <a:avLst/>
            <a:gdLst/>
            <a:ahLst/>
            <a:cxnLst/>
            <a:rect r="r" b="b" t="t" l="l"/>
            <a:pathLst>
              <a:path h="5051627" w="378872">
                <a:moveTo>
                  <a:pt x="0" y="0"/>
                </a:moveTo>
                <a:lnTo>
                  <a:pt x="378872" y="0"/>
                </a:lnTo>
                <a:lnTo>
                  <a:pt x="378872" y="5051628"/>
                </a:lnTo>
                <a:lnTo>
                  <a:pt x="0" y="5051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366346" y="4427096"/>
            <a:ext cx="3312447" cy="144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48"/>
              </a:lnSpc>
              <a:spcBef>
                <a:spcPct val="0"/>
              </a:spcBef>
            </a:pPr>
            <a:r>
              <a:rPr lang="en-US" b="true" sz="479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Project Partners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11797416" y="4119609"/>
            <a:ext cx="196381" cy="2618413"/>
          </a:xfrm>
          <a:custGeom>
            <a:avLst/>
            <a:gdLst/>
            <a:ahLst/>
            <a:cxnLst/>
            <a:rect r="r" b="b" t="t" l="l"/>
            <a:pathLst>
              <a:path h="2618413" w="196381">
                <a:moveTo>
                  <a:pt x="0" y="0"/>
                </a:moveTo>
                <a:lnTo>
                  <a:pt x="196381" y="0"/>
                </a:lnTo>
                <a:lnTo>
                  <a:pt x="196381" y="2618412"/>
                </a:lnTo>
                <a:lnTo>
                  <a:pt x="0" y="2618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307043">
            <a:off x="10516535" y="1641250"/>
            <a:ext cx="196381" cy="2618413"/>
          </a:xfrm>
          <a:custGeom>
            <a:avLst/>
            <a:gdLst/>
            <a:ahLst/>
            <a:cxnLst/>
            <a:rect r="r" b="b" t="t" l="l"/>
            <a:pathLst>
              <a:path h="2618413" w="196381">
                <a:moveTo>
                  <a:pt x="0" y="0"/>
                </a:moveTo>
                <a:lnTo>
                  <a:pt x="196381" y="0"/>
                </a:lnTo>
                <a:lnTo>
                  <a:pt x="196381" y="2618412"/>
                </a:lnTo>
                <a:lnTo>
                  <a:pt x="0" y="2618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553674">
            <a:off x="11123281" y="2774375"/>
            <a:ext cx="155501" cy="2073353"/>
          </a:xfrm>
          <a:custGeom>
            <a:avLst/>
            <a:gdLst/>
            <a:ahLst/>
            <a:cxnLst/>
            <a:rect r="r" b="b" t="t" l="l"/>
            <a:pathLst>
              <a:path h="2073353" w="155501">
                <a:moveTo>
                  <a:pt x="0" y="0"/>
                </a:moveTo>
                <a:lnTo>
                  <a:pt x="155501" y="0"/>
                </a:lnTo>
                <a:lnTo>
                  <a:pt x="155501" y="2073353"/>
                </a:lnTo>
                <a:lnTo>
                  <a:pt x="0" y="2073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640993">
            <a:off x="7601115" y="6361675"/>
            <a:ext cx="153601" cy="2048020"/>
          </a:xfrm>
          <a:custGeom>
            <a:avLst/>
            <a:gdLst/>
            <a:ahLst/>
            <a:cxnLst/>
            <a:rect r="r" b="b" t="t" l="l"/>
            <a:pathLst>
              <a:path h="2048020" w="153601">
                <a:moveTo>
                  <a:pt x="0" y="0"/>
                </a:moveTo>
                <a:lnTo>
                  <a:pt x="153601" y="0"/>
                </a:lnTo>
                <a:lnTo>
                  <a:pt x="153601" y="2048020"/>
                </a:lnTo>
                <a:lnTo>
                  <a:pt x="0" y="2048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678144">
            <a:off x="6256706" y="3074113"/>
            <a:ext cx="195014" cy="2600190"/>
          </a:xfrm>
          <a:custGeom>
            <a:avLst/>
            <a:gdLst/>
            <a:ahLst/>
            <a:cxnLst/>
            <a:rect r="r" b="b" t="t" l="l"/>
            <a:pathLst>
              <a:path h="2600190" w="195014">
                <a:moveTo>
                  <a:pt x="0" y="0"/>
                </a:moveTo>
                <a:lnTo>
                  <a:pt x="195014" y="0"/>
                </a:lnTo>
                <a:lnTo>
                  <a:pt x="195014" y="2600190"/>
                </a:lnTo>
                <a:lnTo>
                  <a:pt x="0" y="260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879925">
            <a:off x="6986213" y="5863108"/>
            <a:ext cx="153601" cy="2048020"/>
          </a:xfrm>
          <a:custGeom>
            <a:avLst/>
            <a:gdLst/>
            <a:ahLst/>
            <a:cxnLst/>
            <a:rect r="r" b="b" t="t" l="l"/>
            <a:pathLst>
              <a:path h="2048020" w="153601">
                <a:moveTo>
                  <a:pt x="0" y="0"/>
                </a:moveTo>
                <a:lnTo>
                  <a:pt x="153602" y="0"/>
                </a:lnTo>
                <a:lnTo>
                  <a:pt x="153602" y="2048020"/>
                </a:lnTo>
                <a:lnTo>
                  <a:pt x="0" y="2048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058400">
            <a:off x="10488893" y="6085590"/>
            <a:ext cx="195014" cy="2600190"/>
          </a:xfrm>
          <a:custGeom>
            <a:avLst/>
            <a:gdLst/>
            <a:ahLst/>
            <a:cxnLst/>
            <a:rect r="r" b="b" t="t" l="l"/>
            <a:pathLst>
              <a:path h="2600190" w="195014">
                <a:moveTo>
                  <a:pt x="0" y="0"/>
                </a:moveTo>
                <a:lnTo>
                  <a:pt x="195014" y="0"/>
                </a:lnTo>
                <a:lnTo>
                  <a:pt x="195014" y="2600190"/>
                </a:lnTo>
                <a:lnTo>
                  <a:pt x="0" y="260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5396908" y="3587549"/>
            <a:ext cx="287955" cy="3839401"/>
          </a:xfrm>
          <a:custGeom>
            <a:avLst/>
            <a:gdLst/>
            <a:ahLst/>
            <a:cxnLst/>
            <a:rect r="r" b="b" t="t" l="l"/>
            <a:pathLst>
              <a:path h="3839401" w="287955">
                <a:moveTo>
                  <a:pt x="0" y="0"/>
                </a:moveTo>
                <a:lnTo>
                  <a:pt x="287955" y="0"/>
                </a:lnTo>
                <a:lnTo>
                  <a:pt x="287955" y="3839400"/>
                </a:lnTo>
                <a:lnTo>
                  <a:pt x="0" y="3839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561368">
            <a:off x="12357854" y="4288775"/>
            <a:ext cx="341132" cy="4548424"/>
          </a:xfrm>
          <a:custGeom>
            <a:avLst/>
            <a:gdLst/>
            <a:ahLst/>
            <a:cxnLst/>
            <a:rect r="r" b="b" t="t" l="l"/>
            <a:pathLst>
              <a:path h="4548424" w="341132">
                <a:moveTo>
                  <a:pt x="0" y="0"/>
                </a:moveTo>
                <a:lnTo>
                  <a:pt x="341132" y="0"/>
                </a:lnTo>
                <a:lnTo>
                  <a:pt x="341132" y="4548424"/>
                </a:lnTo>
                <a:lnTo>
                  <a:pt x="0" y="4548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067999">
            <a:off x="12073302" y="2724384"/>
            <a:ext cx="253978" cy="3386373"/>
          </a:xfrm>
          <a:custGeom>
            <a:avLst/>
            <a:gdLst/>
            <a:ahLst/>
            <a:cxnLst/>
            <a:rect r="r" b="b" t="t" l="l"/>
            <a:pathLst>
              <a:path h="3386373" w="253978">
                <a:moveTo>
                  <a:pt x="0" y="0"/>
                </a:moveTo>
                <a:lnTo>
                  <a:pt x="253978" y="0"/>
                </a:lnTo>
                <a:lnTo>
                  <a:pt x="253978" y="3386373"/>
                </a:lnTo>
                <a:lnTo>
                  <a:pt x="0" y="3386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6932872">
            <a:off x="5868258" y="1749807"/>
            <a:ext cx="273397" cy="3645300"/>
          </a:xfrm>
          <a:custGeom>
            <a:avLst/>
            <a:gdLst/>
            <a:ahLst/>
            <a:cxnLst/>
            <a:rect r="r" b="b" t="t" l="l"/>
            <a:pathLst>
              <a:path h="3645300" w="273397">
                <a:moveTo>
                  <a:pt x="0" y="0"/>
                </a:moveTo>
                <a:lnTo>
                  <a:pt x="273398" y="0"/>
                </a:lnTo>
                <a:lnTo>
                  <a:pt x="273398" y="3645300"/>
                </a:lnTo>
                <a:lnTo>
                  <a:pt x="0" y="364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38076" y="3350161"/>
            <a:ext cx="4587660" cy="921780"/>
          </a:xfrm>
          <a:custGeom>
            <a:avLst/>
            <a:gdLst/>
            <a:ahLst/>
            <a:cxnLst/>
            <a:rect r="r" b="b" t="t" l="l"/>
            <a:pathLst>
              <a:path h="921780" w="4587660">
                <a:moveTo>
                  <a:pt x="0" y="0"/>
                </a:moveTo>
                <a:lnTo>
                  <a:pt x="4587660" y="0"/>
                </a:lnTo>
                <a:lnTo>
                  <a:pt x="4587660" y="921780"/>
                </a:lnTo>
                <a:lnTo>
                  <a:pt x="0" y="92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547601" y="7657979"/>
            <a:ext cx="2818745" cy="487769"/>
          </a:xfrm>
          <a:custGeom>
            <a:avLst/>
            <a:gdLst/>
            <a:ahLst/>
            <a:cxnLst/>
            <a:rect r="r" b="b" t="t" l="l"/>
            <a:pathLst>
              <a:path h="487769" w="2818745">
                <a:moveTo>
                  <a:pt x="0" y="0"/>
                </a:moveTo>
                <a:lnTo>
                  <a:pt x="2818745" y="0"/>
                </a:lnTo>
                <a:lnTo>
                  <a:pt x="2818745" y="487770"/>
                </a:lnTo>
                <a:lnTo>
                  <a:pt x="0" y="48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004957" y="8463863"/>
            <a:ext cx="1455629" cy="1455629"/>
          </a:xfrm>
          <a:custGeom>
            <a:avLst/>
            <a:gdLst/>
            <a:ahLst/>
            <a:cxnLst/>
            <a:rect r="r" b="b" t="t" l="l"/>
            <a:pathLst>
              <a:path h="1455629" w="1455629">
                <a:moveTo>
                  <a:pt x="0" y="0"/>
                </a:moveTo>
                <a:lnTo>
                  <a:pt x="1455629" y="0"/>
                </a:lnTo>
                <a:lnTo>
                  <a:pt x="1455629" y="1455628"/>
                </a:lnTo>
                <a:lnTo>
                  <a:pt x="0" y="1455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552992" y="4850568"/>
            <a:ext cx="2533734" cy="1132524"/>
          </a:xfrm>
          <a:custGeom>
            <a:avLst/>
            <a:gdLst/>
            <a:ahLst/>
            <a:cxnLst/>
            <a:rect r="r" b="b" t="t" l="l"/>
            <a:pathLst>
              <a:path h="1132524" w="2533734">
                <a:moveTo>
                  <a:pt x="0" y="0"/>
                </a:moveTo>
                <a:lnTo>
                  <a:pt x="2533734" y="0"/>
                </a:lnTo>
                <a:lnTo>
                  <a:pt x="2533734" y="1132524"/>
                </a:lnTo>
                <a:lnTo>
                  <a:pt x="0" y="11325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785182" y="3011073"/>
            <a:ext cx="4664747" cy="1476385"/>
          </a:xfrm>
          <a:custGeom>
            <a:avLst/>
            <a:gdLst/>
            <a:ahLst/>
            <a:cxnLst/>
            <a:rect r="r" b="b" t="t" l="l"/>
            <a:pathLst>
              <a:path h="1476385" w="4664747">
                <a:moveTo>
                  <a:pt x="0" y="0"/>
                </a:moveTo>
                <a:lnTo>
                  <a:pt x="4664747" y="0"/>
                </a:lnTo>
                <a:lnTo>
                  <a:pt x="4664747" y="1476384"/>
                </a:lnTo>
                <a:lnTo>
                  <a:pt x="0" y="1476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616881" y="86210"/>
            <a:ext cx="2101900" cy="1503734"/>
          </a:xfrm>
          <a:custGeom>
            <a:avLst/>
            <a:gdLst/>
            <a:ahLst/>
            <a:cxnLst/>
            <a:rect r="r" b="b" t="t" l="l"/>
            <a:pathLst>
              <a:path h="1503734" w="2101900">
                <a:moveTo>
                  <a:pt x="0" y="0"/>
                </a:moveTo>
                <a:lnTo>
                  <a:pt x="2101900" y="0"/>
                </a:lnTo>
                <a:lnTo>
                  <a:pt x="2101900" y="1503734"/>
                </a:lnTo>
                <a:lnTo>
                  <a:pt x="0" y="15037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10800000">
            <a:off x="9144000" y="1721466"/>
            <a:ext cx="153601" cy="2048020"/>
          </a:xfrm>
          <a:custGeom>
            <a:avLst/>
            <a:gdLst/>
            <a:ahLst/>
            <a:cxnLst/>
            <a:rect r="r" b="b" t="t" l="l"/>
            <a:pathLst>
              <a:path h="2048020" w="153601">
                <a:moveTo>
                  <a:pt x="0" y="0"/>
                </a:moveTo>
                <a:lnTo>
                  <a:pt x="153601" y="0"/>
                </a:lnTo>
                <a:lnTo>
                  <a:pt x="153601" y="2048020"/>
                </a:lnTo>
                <a:lnTo>
                  <a:pt x="0" y="2048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03654" y="496325"/>
            <a:ext cx="2450284" cy="2450284"/>
          </a:xfrm>
          <a:custGeom>
            <a:avLst/>
            <a:gdLst/>
            <a:ahLst/>
            <a:cxnLst/>
            <a:rect r="r" b="b" t="t" l="l"/>
            <a:pathLst>
              <a:path h="2450284" w="2450284">
                <a:moveTo>
                  <a:pt x="0" y="0"/>
                </a:moveTo>
                <a:lnTo>
                  <a:pt x="2450284" y="0"/>
                </a:lnTo>
                <a:lnTo>
                  <a:pt x="2450284" y="2450283"/>
                </a:lnTo>
                <a:lnTo>
                  <a:pt x="0" y="2450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200291" y="1774920"/>
            <a:ext cx="2989110" cy="1524866"/>
          </a:xfrm>
          <a:custGeom>
            <a:avLst/>
            <a:gdLst/>
            <a:ahLst/>
            <a:cxnLst/>
            <a:rect r="r" b="b" t="t" l="l"/>
            <a:pathLst>
              <a:path h="1524866" w="2989110">
                <a:moveTo>
                  <a:pt x="0" y="0"/>
                </a:moveTo>
                <a:lnTo>
                  <a:pt x="2989110" y="0"/>
                </a:lnTo>
                <a:lnTo>
                  <a:pt x="2989110" y="1524866"/>
                </a:lnTo>
                <a:lnTo>
                  <a:pt x="0" y="15248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302966" y="270366"/>
            <a:ext cx="4783760" cy="1689861"/>
          </a:xfrm>
          <a:custGeom>
            <a:avLst/>
            <a:gdLst/>
            <a:ahLst/>
            <a:cxnLst/>
            <a:rect r="r" b="b" t="t" l="l"/>
            <a:pathLst>
              <a:path h="1689861" w="4783760">
                <a:moveTo>
                  <a:pt x="0" y="0"/>
                </a:moveTo>
                <a:lnTo>
                  <a:pt x="4783760" y="0"/>
                </a:lnTo>
                <a:lnTo>
                  <a:pt x="4783760" y="1689860"/>
                </a:lnTo>
                <a:lnTo>
                  <a:pt x="0" y="1689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748570" y="725197"/>
            <a:ext cx="2781351" cy="864747"/>
          </a:xfrm>
          <a:custGeom>
            <a:avLst/>
            <a:gdLst/>
            <a:ahLst/>
            <a:cxnLst/>
            <a:rect r="r" b="b" t="t" l="l"/>
            <a:pathLst>
              <a:path h="864747" w="2781351">
                <a:moveTo>
                  <a:pt x="0" y="0"/>
                </a:moveTo>
                <a:lnTo>
                  <a:pt x="2781351" y="0"/>
                </a:lnTo>
                <a:lnTo>
                  <a:pt x="2781351" y="864747"/>
                </a:lnTo>
                <a:lnTo>
                  <a:pt x="0" y="8647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26461" y="4771189"/>
            <a:ext cx="3174931" cy="1373644"/>
          </a:xfrm>
          <a:custGeom>
            <a:avLst/>
            <a:gdLst/>
            <a:ahLst/>
            <a:cxnLst/>
            <a:rect r="r" b="b" t="t" l="l"/>
            <a:pathLst>
              <a:path h="1373644" w="3174931">
                <a:moveTo>
                  <a:pt x="0" y="0"/>
                </a:moveTo>
                <a:lnTo>
                  <a:pt x="3174931" y="0"/>
                </a:lnTo>
                <a:lnTo>
                  <a:pt x="3174931" y="1373643"/>
                </a:lnTo>
                <a:lnTo>
                  <a:pt x="0" y="137364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26461" y="6185612"/>
            <a:ext cx="2399526" cy="2328951"/>
          </a:xfrm>
          <a:custGeom>
            <a:avLst/>
            <a:gdLst/>
            <a:ahLst/>
            <a:cxnLst/>
            <a:rect r="r" b="b" t="t" l="l"/>
            <a:pathLst>
              <a:path h="2328951" w="2399526">
                <a:moveTo>
                  <a:pt x="0" y="0"/>
                </a:moveTo>
                <a:lnTo>
                  <a:pt x="2399526" y="0"/>
                </a:lnTo>
                <a:lnTo>
                  <a:pt x="2399526" y="2328951"/>
                </a:lnTo>
                <a:lnTo>
                  <a:pt x="0" y="2328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295182" y="6597313"/>
            <a:ext cx="4715634" cy="1576744"/>
          </a:xfrm>
          <a:custGeom>
            <a:avLst/>
            <a:gdLst/>
            <a:ahLst/>
            <a:cxnLst/>
            <a:rect r="r" b="b" t="t" l="l"/>
            <a:pathLst>
              <a:path h="1576744" w="4715634">
                <a:moveTo>
                  <a:pt x="0" y="0"/>
                </a:moveTo>
                <a:lnTo>
                  <a:pt x="4715633" y="0"/>
                </a:lnTo>
                <a:lnTo>
                  <a:pt x="4715633" y="1576744"/>
                </a:lnTo>
                <a:lnTo>
                  <a:pt x="0" y="157674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9001493">
            <a:off x="7961933" y="1861629"/>
            <a:ext cx="153601" cy="2048020"/>
          </a:xfrm>
          <a:custGeom>
            <a:avLst/>
            <a:gdLst/>
            <a:ahLst/>
            <a:cxnLst/>
            <a:rect r="r" b="b" t="t" l="l"/>
            <a:pathLst>
              <a:path h="2048020" w="153601">
                <a:moveTo>
                  <a:pt x="0" y="0"/>
                </a:moveTo>
                <a:lnTo>
                  <a:pt x="153601" y="0"/>
                </a:lnTo>
                <a:lnTo>
                  <a:pt x="153601" y="2048020"/>
                </a:lnTo>
                <a:lnTo>
                  <a:pt x="0" y="2048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1426104" y="8081311"/>
            <a:ext cx="2126888" cy="2126888"/>
          </a:xfrm>
          <a:custGeom>
            <a:avLst/>
            <a:gdLst/>
            <a:ahLst/>
            <a:cxnLst/>
            <a:rect r="r" b="b" t="t" l="l"/>
            <a:pathLst>
              <a:path h="2126888" w="2126888">
                <a:moveTo>
                  <a:pt x="0" y="0"/>
                </a:moveTo>
                <a:lnTo>
                  <a:pt x="2126888" y="0"/>
                </a:lnTo>
                <a:lnTo>
                  <a:pt x="2126888" y="2126889"/>
                </a:lnTo>
                <a:lnTo>
                  <a:pt x="0" y="212688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9144000" y="6723741"/>
            <a:ext cx="153939" cy="2052520"/>
          </a:xfrm>
          <a:custGeom>
            <a:avLst/>
            <a:gdLst/>
            <a:ahLst/>
            <a:cxnLst/>
            <a:rect r="r" b="b" t="t" l="l"/>
            <a:pathLst>
              <a:path h="2052520" w="153939">
                <a:moveTo>
                  <a:pt x="0" y="0"/>
                </a:moveTo>
                <a:lnTo>
                  <a:pt x="153939" y="0"/>
                </a:lnTo>
                <a:lnTo>
                  <a:pt x="153939" y="2052520"/>
                </a:lnTo>
                <a:lnTo>
                  <a:pt x="0" y="2052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504614" y="9179772"/>
            <a:ext cx="3690293" cy="690393"/>
          </a:xfrm>
          <a:custGeom>
            <a:avLst/>
            <a:gdLst/>
            <a:ahLst/>
            <a:cxnLst/>
            <a:rect r="r" b="b" t="t" l="l"/>
            <a:pathLst>
              <a:path h="690393" w="3690293">
                <a:moveTo>
                  <a:pt x="0" y="0"/>
                </a:moveTo>
                <a:lnTo>
                  <a:pt x="3690294" y="0"/>
                </a:lnTo>
                <a:lnTo>
                  <a:pt x="3690294" y="690393"/>
                </a:lnTo>
                <a:lnTo>
                  <a:pt x="0" y="69039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3241957">
            <a:off x="10944915" y="5698090"/>
            <a:ext cx="153601" cy="2048020"/>
          </a:xfrm>
          <a:custGeom>
            <a:avLst/>
            <a:gdLst/>
            <a:ahLst/>
            <a:cxnLst/>
            <a:rect r="r" b="b" t="t" l="l"/>
            <a:pathLst>
              <a:path h="2048020" w="153601">
                <a:moveTo>
                  <a:pt x="0" y="0"/>
                </a:moveTo>
                <a:lnTo>
                  <a:pt x="153601" y="0"/>
                </a:lnTo>
                <a:lnTo>
                  <a:pt x="153601" y="2048020"/>
                </a:lnTo>
                <a:lnTo>
                  <a:pt x="0" y="2048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26104" y="7534868"/>
            <a:ext cx="1795527" cy="397260"/>
          </a:xfrm>
          <a:custGeom>
            <a:avLst/>
            <a:gdLst/>
            <a:ahLst/>
            <a:cxnLst/>
            <a:rect r="r" b="b" t="t" l="l"/>
            <a:pathLst>
              <a:path h="397260" w="1795527">
                <a:moveTo>
                  <a:pt x="0" y="0"/>
                </a:moveTo>
                <a:lnTo>
                  <a:pt x="1795527" y="0"/>
                </a:lnTo>
                <a:lnTo>
                  <a:pt x="1795527" y="397260"/>
                </a:lnTo>
                <a:lnTo>
                  <a:pt x="0" y="39726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839168" y="2064963"/>
            <a:ext cx="2581258" cy="680514"/>
          </a:xfrm>
          <a:custGeom>
            <a:avLst/>
            <a:gdLst/>
            <a:ahLst/>
            <a:cxnLst/>
            <a:rect r="r" b="b" t="t" l="l"/>
            <a:pathLst>
              <a:path h="680514" w="2581258">
                <a:moveTo>
                  <a:pt x="0" y="0"/>
                </a:moveTo>
                <a:lnTo>
                  <a:pt x="2581258" y="0"/>
                </a:lnTo>
                <a:lnTo>
                  <a:pt x="2581258" y="680513"/>
                </a:lnTo>
                <a:lnTo>
                  <a:pt x="0" y="6805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7736585">
            <a:off x="7062445" y="2452063"/>
            <a:ext cx="153601" cy="2048020"/>
          </a:xfrm>
          <a:custGeom>
            <a:avLst/>
            <a:gdLst/>
            <a:ahLst/>
            <a:cxnLst/>
            <a:rect r="r" b="b" t="t" l="l"/>
            <a:pathLst>
              <a:path h="2048020" w="153601">
                <a:moveTo>
                  <a:pt x="0" y="0"/>
                </a:moveTo>
                <a:lnTo>
                  <a:pt x="153601" y="0"/>
                </a:lnTo>
                <a:lnTo>
                  <a:pt x="153601" y="2048020"/>
                </a:lnTo>
                <a:lnTo>
                  <a:pt x="0" y="2048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3653816">
            <a:off x="5593919" y="4704971"/>
            <a:ext cx="327322" cy="4364295"/>
          </a:xfrm>
          <a:custGeom>
            <a:avLst/>
            <a:gdLst/>
            <a:ahLst/>
            <a:cxnLst/>
            <a:rect r="r" b="b" t="t" l="l"/>
            <a:pathLst>
              <a:path h="4364295" w="327322">
                <a:moveTo>
                  <a:pt x="0" y="0"/>
                </a:moveTo>
                <a:lnTo>
                  <a:pt x="327322" y="0"/>
                </a:lnTo>
                <a:lnTo>
                  <a:pt x="327322" y="4364295"/>
                </a:lnTo>
                <a:lnTo>
                  <a:pt x="0" y="4364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780978" y="8174324"/>
            <a:ext cx="2446269" cy="1005448"/>
          </a:xfrm>
          <a:custGeom>
            <a:avLst/>
            <a:gdLst/>
            <a:ahLst/>
            <a:cxnLst/>
            <a:rect r="r" b="b" t="t" l="l"/>
            <a:pathLst>
              <a:path h="1005448" w="2446269">
                <a:moveTo>
                  <a:pt x="0" y="0"/>
                </a:moveTo>
                <a:lnTo>
                  <a:pt x="2446270" y="0"/>
                </a:lnTo>
                <a:lnTo>
                  <a:pt x="2446270" y="1005448"/>
                </a:lnTo>
                <a:lnTo>
                  <a:pt x="0" y="100544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54048"/>
            <a:ext cx="19042525" cy="3408505"/>
            <a:chOff x="0" y="0"/>
            <a:chExt cx="5015315" cy="8977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897713"/>
            </a:xfrm>
            <a:custGeom>
              <a:avLst/>
              <a:gdLst/>
              <a:ahLst/>
              <a:cxnLst/>
              <a:rect r="r" b="b" t="t" l="l"/>
              <a:pathLst>
                <a:path h="897713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97713"/>
                  </a:lnTo>
                  <a:lnTo>
                    <a:pt x="0" y="897713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935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32027" y="3949757"/>
            <a:ext cx="12538188" cy="3449997"/>
            <a:chOff x="0" y="0"/>
            <a:chExt cx="16717584" cy="45999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154253"/>
              <a:ext cx="1178165" cy="1178165"/>
            </a:xfrm>
            <a:custGeom>
              <a:avLst/>
              <a:gdLst/>
              <a:ahLst/>
              <a:cxnLst/>
              <a:rect r="r" b="b" t="t" l="l"/>
              <a:pathLst>
                <a:path h="1178165" w="1178165">
                  <a:moveTo>
                    <a:pt x="0" y="0"/>
                  </a:moveTo>
                  <a:lnTo>
                    <a:pt x="1178165" y="0"/>
                  </a:lnTo>
                  <a:lnTo>
                    <a:pt x="1178165" y="1178165"/>
                  </a:lnTo>
                  <a:lnTo>
                    <a:pt x="0" y="1178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3421831"/>
              <a:ext cx="1178165" cy="1178165"/>
            </a:xfrm>
            <a:custGeom>
              <a:avLst/>
              <a:gdLst/>
              <a:ahLst/>
              <a:cxnLst/>
              <a:rect r="r" b="b" t="t" l="l"/>
              <a:pathLst>
                <a:path h="1178165" w="1178165">
                  <a:moveTo>
                    <a:pt x="0" y="0"/>
                  </a:moveTo>
                  <a:lnTo>
                    <a:pt x="1178165" y="0"/>
                  </a:lnTo>
                  <a:lnTo>
                    <a:pt x="1178165" y="1178165"/>
                  </a:lnTo>
                  <a:lnTo>
                    <a:pt x="0" y="1178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533067" y="38100"/>
              <a:ext cx="15184517" cy="4449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 b="true">
                  <a:solidFill>
                    <a:srgbClr val="084D51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Sally Henkel </a:t>
              </a:r>
            </a:p>
            <a:p>
              <a:pPr algn="ctr">
                <a:lnSpc>
                  <a:spcPts val="4399"/>
                </a:lnSpc>
              </a:pPr>
              <a:r>
                <a:rPr lang="en-US" b="true" sz="3999" i="true">
                  <a:solidFill>
                    <a:srgbClr val="084D51"/>
                  </a:solidFill>
                  <a:latin typeface="Open Sans 2 Bold Italics"/>
                  <a:ea typeface="Open Sans 2 Bold Italics"/>
                  <a:cs typeface="Open Sans 2 Bold Italics"/>
                  <a:sym typeface="Open Sans 2 Bold Italics"/>
                </a:rPr>
                <a:t>Missoula Child Care Advantage Coordinator</a:t>
              </a:r>
            </a:p>
            <a:p>
              <a:pPr algn="ctr">
                <a:lnSpc>
                  <a:spcPts val="4399"/>
                </a:lnSpc>
              </a:pPr>
            </a:p>
            <a:p>
              <a:pPr algn="l">
                <a:lnSpc>
                  <a:spcPts val="4399"/>
                </a:lnSpc>
              </a:pPr>
              <a:r>
                <a:rPr lang="en-US" sz="3999">
                  <a:solidFill>
                    <a:srgbClr val="084D51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Sally@missoulaunitedway.org</a:t>
              </a:r>
            </a:p>
            <a:p>
              <a:pPr algn="l">
                <a:lnSpc>
                  <a:spcPts val="4399"/>
                </a:lnSpc>
              </a:pPr>
            </a:p>
            <a:p>
              <a:pPr algn="l" marL="0" indent="0" lvl="0">
                <a:lnSpc>
                  <a:spcPts val="43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84D51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www.missoulachildcareadvantage.com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55965" y="7677873"/>
            <a:ext cx="2808505" cy="2330462"/>
          </a:xfrm>
          <a:custGeom>
            <a:avLst/>
            <a:gdLst/>
            <a:ahLst/>
            <a:cxnLst/>
            <a:rect r="r" b="b" t="t" l="l"/>
            <a:pathLst>
              <a:path h="2330462" w="2808505">
                <a:moveTo>
                  <a:pt x="0" y="0"/>
                </a:moveTo>
                <a:lnTo>
                  <a:pt x="2808505" y="0"/>
                </a:lnTo>
                <a:lnTo>
                  <a:pt x="2808505" y="2330461"/>
                </a:lnTo>
                <a:lnTo>
                  <a:pt x="0" y="23304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5965" y="-453649"/>
            <a:ext cx="3573131" cy="3573131"/>
          </a:xfrm>
          <a:custGeom>
            <a:avLst/>
            <a:gdLst/>
            <a:ahLst/>
            <a:cxnLst/>
            <a:rect r="r" b="b" t="t" l="l"/>
            <a:pathLst>
              <a:path h="3573131" w="3573131">
                <a:moveTo>
                  <a:pt x="0" y="0"/>
                </a:moveTo>
                <a:lnTo>
                  <a:pt x="3573131" y="0"/>
                </a:lnTo>
                <a:lnTo>
                  <a:pt x="3573131" y="3573131"/>
                </a:lnTo>
                <a:lnTo>
                  <a:pt x="0" y="3573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68013" y="7487580"/>
            <a:ext cx="3371948" cy="2711046"/>
          </a:xfrm>
          <a:custGeom>
            <a:avLst/>
            <a:gdLst/>
            <a:ahLst/>
            <a:cxnLst/>
            <a:rect r="r" b="b" t="t" l="l"/>
            <a:pathLst>
              <a:path h="2711046" w="3371948">
                <a:moveTo>
                  <a:pt x="0" y="0"/>
                </a:moveTo>
                <a:lnTo>
                  <a:pt x="3371948" y="0"/>
                </a:lnTo>
                <a:lnTo>
                  <a:pt x="3371948" y="2711046"/>
                </a:lnTo>
                <a:lnTo>
                  <a:pt x="0" y="27110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46183" y="638175"/>
            <a:ext cx="15950159" cy="3539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971"/>
              </a:lnSpc>
              <a:spcBef>
                <a:spcPct val="0"/>
              </a:spcBef>
            </a:pPr>
            <a:r>
              <a:rPr lang="en-US" b="true" sz="20693" u="none">
                <a:solidFill>
                  <a:srgbClr val="084D5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43950"/>
            <a:ext cx="19042525" cy="3086100"/>
            <a:chOff x="0" y="0"/>
            <a:chExt cx="501531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812800"/>
            </a:xfrm>
            <a:custGeom>
              <a:avLst/>
              <a:gdLst/>
              <a:ahLst/>
              <a:cxnLst/>
              <a:rect r="r" b="b" t="t" l="l"/>
              <a:pathLst>
                <a:path h="81280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593544" y="410239"/>
            <a:ext cx="6259791" cy="8047741"/>
          </a:xfrm>
          <a:custGeom>
            <a:avLst/>
            <a:gdLst/>
            <a:ahLst/>
            <a:cxnLst/>
            <a:rect r="r" b="b" t="t" l="l"/>
            <a:pathLst>
              <a:path h="8047741" w="6259791">
                <a:moveTo>
                  <a:pt x="0" y="0"/>
                </a:moveTo>
                <a:lnTo>
                  <a:pt x="6259791" y="0"/>
                </a:lnTo>
                <a:lnTo>
                  <a:pt x="6259791" y="8047741"/>
                </a:lnTo>
                <a:lnTo>
                  <a:pt x="0" y="8047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7938" y="343564"/>
            <a:ext cx="11020967" cy="3859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8"/>
              </a:lnSpc>
              <a:spcBef>
                <a:spcPct val="0"/>
              </a:spcBef>
            </a:pPr>
            <a:r>
              <a:rPr lang="en-US" b="true" sz="3663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Zero to Five aims to ensure that all children in Missoula County are ready to thrive in school and beyond. </a:t>
            </a:r>
          </a:p>
          <a:p>
            <a:pPr algn="l">
              <a:lnSpc>
                <a:spcPts val="5128"/>
              </a:lnSpc>
              <a:spcBef>
                <a:spcPct val="0"/>
              </a:spcBef>
            </a:pPr>
          </a:p>
          <a:p>
            <a:pPr algn="l">
              <a:lnSpc>
                <a:spcPts val="5128"/>
              </a:lnSpc>
              <a:spcBef>
                <a:spcPct val="0"/>
              </a:spcBef>
            </a:pPr>
            <a:r>
              <a:rPr lang="en-US" b="true" sz="3663" u="sng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We do this by:</a:t>
            </a:r>
          </a:p>
          <a:p>
            <a:pPr algn="l">
              <a:lnSpc>
                <a:spcPts val="5128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47938" y="4376960"/>
            <a:ext cx="11245606" cy="3779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8297" indent="-334148" lvl="1">
              <a:lnSpc>
                <a:spcPts val="4333"/>
              </a:lnSpc>
              <a:buFont typeface="Arial"/>
              <a:buChar char="•"/>
            </a:pPr>
            <a:r>
              <a:rPr lang="en-US" sz="30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Building a better-informed, better connected early childhood system</a:t>
            </a:r>
          </a:p>
          <a:p>
            <a:pPr algn="l">
              <a:lnSpc>
                <a:spcPts val="4333"/>
              </a:lnSpc>
            </a:pPr>
          </a:p>
          <a:p>
            <a:pPr algn="l" marL="668297" indent="-334148" lvl="1">
              <a:lnSpc>
                <a:spcPts val="4333"/>
              </a:lnSpc>
              <a:buFont typeface="Arial"/>
              <a:buChar char="•"/>
            </a:pPr>
            <a:r>
              <a:rPr lang="en-US" sz="30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Equipping parents  to be effective advocates for children </a:t>
            </a:r>
          </a:p>
          <a:p>
            <a:pPr algn="l">
              <a:lnSpc>
                <a:spcPts val="4333"/>
              </a:lnSpc>
            </a:pPr>
          </a:p>
          <a:p>
            <a:pPr algn="l" marL="668297" indent="-334148" lvl="1">
              <a:lnSpc>
                <a:spcPts val="4333"/>
              </a:lnSpc>
              <a:buFont typeface="Arial"/>
              <a:buChar char="•"/>
            </a:pPr>
            <a:r>
              <a:rPr lang="en-US" sz="30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Increasing families’ access to high quality early care and education 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2494" y="8425293"/>
            <a:ext cx="19936992" cy="2749990"/>
            <a:chOff x="0" y="0"/>
            <a:chExt cx="589267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92671" cy="812800"/>
            </a:xfrm>
            <a:custGeom>
              <a:avLst/>
              <a:gdLst/>
              <a:ahLst/>
              <a:cxnLst/>
              <a:rect r="r" b="b" t="t" l="l"/>
              <a:pathLst>
                <a:path h="812800" w="5892671">
                  <a:moveTo>
                    <a:pt x="0" y="0"/>
                  </a:moveTo>
                  <a:lnTo>
                    <a:pt x="5892671" y="0"/>
                  </a:lnTo>
                  <a:lnTo>
                    <a:pt x="589267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892671" cy="860425"/>
            </a:xfrm>
            <a:prstGeom prst="rect">
              <a:avLst/>
            </a:prstGeom>
          </p:spPr>
          <p:txBody>
            <a:bodyPr anchor="ctr" rtlCol="false" tIns="45267" lIns="45267" bIns="45267" rIns="45267"/>
            <a:lstStyle/>
            <a:p>
              <a:pPr algn="ctr">
                <a:lnSpc>
                  <a:spcPts val="26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470464" y="1720523"/>
            <a:ext cx="6158335" cy="4426033"/>
          </a:xfrm>
          <a:custGeom>
            <a:avLst/>
            <a:gdLst/>
            <a:ahLst/>
            <a:cxnLst/>
            <a:rect r="r" b="b" t="t" l="l"/>
            <a:pathLst>
              <a:path h="4426033" w="6158335">
                <a:moveTo>
                  <a:pt x="0" y="0"/>
                </a:moveTo>
                <a:lnTo>
                  <a:pt x="6158335" y="0"/>
                </a:lnTo>
                <a:lnTo>
                  <a:pt x="6158335" y="4426033"/>
                </a:lnTo>
                <a:lnTo>
                  <a:pt x="0" y="4426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140569" y="1720523"/>
            <a:ext cx="7203169" cy="4812362"/>
          </a:xfrm>
          <a:custGeom>
            <a:avLst/>
            <a:gdLst/>
            <a:ahLst/>
            <a:cxnLst/>
            <a:rect r="r" b="b" t="t" l="l"/>
            <a:pathLst>
              <a:path h="4812362" w="7203169">
                <a:moveTo>
                  <a:pt x="0" y="0"/>
                </a:moveTo>
                <a:lnTo>
                  <a:pt x="7203169" y="0"/>
                </a:lnTo>
                <a:lnTo>
                  <a:pt x="7203169" y="4812362"/>
                </a:lnTo>
                <a:lnTo>
                  <a:pt x="0" y="4812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53812" y="1165330"/>
            <a:ext cx="1861378" cy="709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7"/>
              </a:lnSpc>
            </a:pPr>
            <a:r>
              <a:rPr lang="en-US" b="true" sz="415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Scarce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3812" y="130999"/>
            <a:ext cx="14376683" cy="776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b="true" sz="453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We know that c</a:t>
            </a:r>
            <a:r>
              <a:rPr lang="en-US" b="true" sz="453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hild care necessary but it is also...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3812" y="2515084"/>
            <a:ext cx="4109036" cy="704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7"/>
              </a:lnSpc>
            </a:pPr>
            <a:r>
              <a:rPr lang="en-US" sz="4155" b="tru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Challenging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62494" y="3857339"/>
            <a:ext cx="4109036" cy="709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7"/>
              </a:lnSpc>
            </a:pPr>
            <a:r>
              <a:rPr lang="en-US" b="true" sz="415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Expensive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5289746"/>
            <a:ext cx="4109036" cy="709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7"/>
              </a:lnSpc>
            </a:pPr>
            <a:r>
              <a:rPr lang="en-US" b="true" sz="415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Poorly Paid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162494" y="6722725"/>
            <a:ext cx="4109036" cy="709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7"/>
              </a:lnSpc>
            </a:pPr>
            <a:r>
              <a:rPr lang="en-US" b="true" sz="4155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Struggling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94758" y="6137031"/>
            <a:ext cx="6093242" cy="180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  <a:spcBef>
                <a:spcPct val="0"/>
              </a:spcBef>
            </a:pPr>
            <a:r>
              <a:rPr lang="en-US" sz="113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Source: Child Care Aware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2494" y="8425293"/>
            <a:ext cx="19936992" cy="2749990"/>
            <a:chOff x="0" y="0"/>
            <a:chExt cx="589267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92671" cy="812800"/>
            </a:xfrm>
            <a:custGeom>
              <a:avLst/>
              <a:gdLst/>
              <a:ahLst/>
              <a:cxnLst/>
              <a:rect r="r" b="b" t="t" l="l"/>
              <a:pathLst>
                <a:path h="812800" w="5892671">
                  <a:moveTo>
                    <a:pt x="0" y="0"/>
                  </a:moveTo>
                  <a:lnTo>
                    <a:pt x="5892671" y="0"/>
                  </a:lnTo>
                  <a:lnTo>
                    <a:pt x="589267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892671" cy="860425"/>
            </a:xfrm>
            <a:prstGeom prst="rect">
              <a:avLst/>
            </a:prstGeom>
          </p:spPr>
          <p:txBody>
            <a:bodyPr anchor="ctr" rtlCol="false" tIns="45267" lIns="45267" bIns="45267" rIns="45267"/>
            <a:lstStyle/>
            <a:p>
              <a:pPr algn="ctr">
                <a:lnSpc>
                  <a:spcPts val="26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806002" y="1028700"/>
            <a:ext cx="8045830" cy="6520174"/>
          </a:xfrm>
          <a:custGeom>
            <a:avLst/>
            <a:gdLst/>
            <a:ahLst/>
            <a:cxnLst/>
            <a:rect r="r" b="b" t="t" l="l"/>
            <a:pathLst>
              <a:path h="6520174" w="8045830">
                <a:moveTo>
                  <a:pt x="0" y="0"/>
                </a:moveTo>
                <a:lnTo>
                  <a:pt x="8045830" y="0"/>
                </a:lnTo>
                <a:lnTo>
                  <a:pt x="8045830" y="6520174"/>
                </a:lnTo>
                <a:lnTo>
                  <a:pt x="0" y="6520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574161" y="-16766"/>
            <a:ext cx="7578793" cy="1045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9"/>
              </a:lnSpc>
            </a:pPr>
            <a:r>
              <a:rPr lang="en-US" b="true" sz="6113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Child care is...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0501" y="1205977"/>
            <a:ext cx="8423499" cy="904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  <a:spcBef>
                <a:spcPct val="0"/>
              </a:spcBef>
            </a:pPr>
            <a:r>
              <a:rPr lang="en-US" b="true" sz="533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 broken business model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9281" y="2701201"/>
            <a:ext cx="8734719" cy="5235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5"/>
              </a:lnSpc>
              <a:spcBef>
                <a:spcPct val="0"/>
              </a:spcBef>
            </a:pPr>
            <a:r>
              <a:rPr lang="en-US" sz="4268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Child care is an essential “product” that we need to be of high quality.</a:t>
            </a:r>
          </a:p>
          <a:p>
            <a:pPr algn="l">
              <a:lnSpc>
                <a:spcPts val="5975"/>
              </a:lnSpc>
              <a:spcBef>
                <a:spcPct val="0"/>
              </a:spcBef>
            </a:pPr>
          </a:p>
          <a:p>
            <a:pPr algn="l">
              <a:lnSpc>
                <a:spcPts val="5975"/>
              </a:lnSpc>
              <a:spcBef>
                <a:spcPct val="0"/>
              </a:spcBef>
            </a:pPr>
            <a:r>
              <a:rPr lang="en-US" sz="4268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This product costs more to produce than parents can afford to pay.</a:t>
            </a:r>
          </a:p>
          <a:p>
            <a:pPr algn="l">
              <a:lnSpc>
                <a:spcPts val="597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43950"/>
            <a:ext cx="19042525" cy="3086100"/>
            <a:chOff x="0" y="0"/>
            <a:chExt cx="501531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812800"/>
            </a:xfrm>
            <a:custGeom>
              <a:avLst/>
              <a:gdLst/>
              <a:ahLst/>
              <a:cxnLst/>
              <a:rect r="r" b="b" t="t" l="l"/>
              <a:pathLst>
                <a:path h="81280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168464" y="812090"/>
            <a:ext cx="5670421" cy="5670421"/>
          </a:xfrm>
          <a:custGeom>
            <a:avLst/>
            <a:gdLst/>
            <a:ahLst/>
            <a:cxnLst/>
            <a:rect r="r" b="b" t="t" l="l"/>
            <a:pathLst>
              <a:path h="5670421" w="5670421">
                <a:moveTo>
                  <a:pt x="0" y="0"/>
                </a:moveTo>
                <a:lnTo>
                  <a:pt x="5670421" y="0"/>
                </a:lnTo>
                <a:lnTo>
                  <a:pt x="5670421" y="5670421"/>
                </a:lnTo>
                <a:lnTo>
                  <a:pt x="0" y="5670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554315" y="6641722"/>
            <a:ext cx="6898720" cy="1304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2"/>
              </a:lnSpc>
              <a:spcBef>
                <a:spcPct val="0"/>
              </a:spcBef>
            </a:pPr>
            <a:r>
              <a:rPr lang="en-US" b="true" sz="375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Child Care Innovation and Infrastructure Grantee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35958" y="1541971"/>
            <a:ext cx="10518798" cy="6945826"/>
            <a:chOff x="0" y="0"/>
            <a:chExt cx="14025064" cy="926110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167437" y="0"/>
              <a:ext cx="6830062" cy="9261101"/>
            </a:xfrm>
            <a:custGeom>
              <a:avLst/>
              <a:gdLst/>
              <a:ahLst/>
              <a:cxnLst/>
              <a:rect r="r" b="b" t="t" l="l"/>
              <a:pathLst>
                <a:path h="9261101" w="6830062">
                  <a:moveTo>
                    <a:pt x="0" y="0"/>
                  </a:moveTo>
                  <a:lnTo>
                    <a:pt x="6830062" y="0"/>
                  </a:lnTo>
                  <a:lnTo>
                    <a:pt x="6830062" y="9261101"/>
                  </a:lnTo>
                  <a:lnTo>
                    <a:pt x="0" y="9261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2839137">
              <a:off x="622201" y="5352695"/>
              <a:ext cx="3968370" cy="255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b="true" sz="1207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Business community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3411665">
              <a:off x="3444584" y="2966241"/>
              <a:ext cx="4994169" cy="6948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26"/>
                </a:lnSpc>
              </a:pPr>
              <a:r>
                <a:rPr lang="en-US" sz="1519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Local</a:t>
              </a:r>
            </a:p>
            <a:p>
              <a:pPr algn="ctr">
                <a:lnSpc>
                  <a:spcPts val="2126"/>
                </a:lnSpc>
                <a:spcBef>
                  <a:spcPct val="0"/>
                </a:spcBef>
              </a:pPr>
              <a:r>
                <a:rPr lang="en-US" b="true" sz="1519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government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224204" y="715009"/>
              <a:ext cx="4994169" cy="333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26"/>
                </a:lnSpc>
                <a:spcBef>
                  <a:spcPct val="0"/>
                </a:spcBef>
              </a:pPr>
              <a:r>
                <a:rPr lang="en-US" b="true" sz="1519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Families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-2598917">
              <a:off x="3446747" y="5904436"/>
              <a:ext cx="4994169" cy="335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26"/>
                </a:lnSpc>
                <a:spcBef>
                  <a:spcPct val="0"/>
                </a:spcBef>
              </a:pPr>
              <a:r>
                <a:rPr lang="en-US" b="true" sz="1519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Providers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548985"/>
              <a:ext cx="4582468" cy="6352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1"/>
                </a:lnSpc>
              </a:pPr>
              <a:r>
                <a:rPr lang="en-US" sz="1393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Partner</a:t>
              </a:r>
            </a:p>
            <a:p>
              <a:pPr algn="ctr">
                <a:lnSpc>
                  <a:spcPts val="1951"/>
                </a:lnSpc>
                <a:spcBef>
                  <a:spcPct val="0"/>
                </a:spcBef>
              </a:pPr>
              <a:r>
                <a:rPr lang="en-US" b="true" sz="1393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Organizations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6868611" y="6806860"/>
              <a:ext cx="7156453" cy="1905406"/>
            </a:xfrm>
            <a:custGeom>
              <a:avLst/>
              <a:gdLst/>
              <a:ahLst/>
              <a:cxnLst/>
              <a:rect r="r" b="b" t="t" l="l"/>
              <a:pathLst>
                <a:path h="1905406" w="7156453">
                  <a:moveTo>
                    <a:pt x="0" y="0"/>
                  </a:moveTo>
                  <a:lnTo>
                    <a:pt x="7156453" y="0"/>
                  </a:lnTo>
                  <a:lnTo>
                    <a:pt x="7156453" y="1905406"/>
                  </a:lnTo>
                  <a:lnTo>
                    <a:pt x="0" y="1905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-2066193">
              <a:off x="2182121" y="2759054"/>
              <a:ext cx="2579863" cy="335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26"/>
                </a:lnSpc>
                <a:spcBef>
                  <a:spcPct val="0"/>
                </a:spcBef>
              </a:pPr>
              <a:r>
                <a:rPr lang="en-US" b="true" sz="1519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School District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-3845762" y="63952"/>
            <a:ext cx="12327323" cy="134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78"/>
              </a:lnSpc>
              <a:spcBef>
                <a:spcPct val="0"/>
              </a:spcBef>
            </a:pPr>
            <a:r>
              <a:rPr lang="en-US" b="true" sz="784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Origins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43950"/>
            <a:ext cx="19042525" cy="3086100"/>
            <a:chOff x="0" y="0"/>
            <a:chExt cx="501531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812800"/>
            </a:xfrm>
            <a:custGeom>
              <a:avLst/>
              <a:gdLst/>
              <a:ahLst/>
              <a:cxnLst/>
              <a:rect r="r" b="b" t="t" l="l"/>
              <a:pathLst>
                <a:path h="81280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3339892"/>
            <a:ext cx="15761257" cy="3607216"/>
            <a:chOff x="0" y="0"/>
            <a:chExt cx="21015009" cy="4809622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910220"/>
              <a:ext cx="6051836" cy="3899402"/>
              <a:chOff x="0" y="0"/>
              <a:chExt cx="1063502" cy="68525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63502" cy="685250"/>
              </a:xfrm>
              <a:custGeom>
                <a:avLst/>
                <a:gdLst/>
                <a:ahLst/>
                <a:cxnLst/>
                <a:rect r="r" b="b" t="t" l="l"/>
                <a:pathLst>
                  <a:path h="685250" w="1063502">
                    <a:moveTo>
                      <a:pt x="97781" y="0"/>
                    </a:moveTo>
                    <a:lnTo>
                      <a:pt x="965721" y="0"/>
                    </a:lnTo>
                    <a:cubicBezTo>
                      <a:pt x="1019724" y="0"/>
                      <a:pt x="1063502" y="43778"/>
                      <a:pt x="1063502" y="97781"/>
                    </a:cubicBezTo>
                    <a:lnTo>
                      <a:pt x="1063502" y="587469"/>
                    </a:lnTo>
                    <a:cubicBezTo>
                      <a:pt x="1063502" y="613402"/>
                      <a:pt x="1053200" y="638273"/>
                      <a:pt x="1034862" y="656611"/>
                    </a:cubicBezTo>
                    <a:cubicBezTo>
                      <a:pt x="1016525" y="674948"/>
                      <a:pt x="991654" y="685250"/>
                      <a:pt x="965721" y="685250"/>
                    </a:cubicBezTo>
                    <a:lnTo>
                      <a:pt x="97781" y="685250"/>
                    </a:lnTo>
                    <a:cubicBezTo>
                      <a:pt x="43778" y="685250"/>
                      <a:pt x="0" y="641472"/>
                      <a:pt x="0" y="587469"/>
                    </a:cubicBezTo>
                    <a:lnTo>
                      <a:pt x="0" y="97781"/>
                    </a:lnTo>
                    <a:cubicBezTo>
                      <a:pt x="0" y="43778"/>
                      <a:pt x="43778" y="0"/>
                      <a:pt x="97781" y="0"/>
                    </a:cubicBezTo>
                    <a:close/>
                  </a:path>
                </a:pathLst>
              </a:custGeom>
              <a:solidFill>
                <a:srgbClr val="AED0D2">
                  <a:alpha val="24706"/>
                </a:srgbClr>
              </a:solidFill>
              <a:ln w="38100" cap="rnd">
                <a:solidFill>
                  <a:srgbClr val="000000">
                    <a:alpha val="24706"/>
                  </a:srgbClr>
                </a:solidFill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1063502" cy="723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538302" y="910220"/>
              <a:ext cx="5751644" cy="3899402"/>
              <a:chOff x="0" y="0"/>
              <a:chExt cx="1010748" cy="68525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010748" cy="685250"/>
              </a:xfrm>
              <a:custGeom>
                <a:avLst/>
                <a:gdLst/>
                <a:ahLst/>
                <a:cxnLst/>
                <a:rect r="r" b="b" t="t" l="l"/>
                <a:pathLst>
                  <a:path h="685250" w="1010748">
                    <a:moveTo>
                      <a:pt x="102884" y="0"/>
                    </a:moveTo>
                    <a:lnTo>
                      <a:pt x="907864" y="0"/>
                    </a:lnTo>
                    <a:cubicBezTo>
                      <a:pt x="935151" y="0"/>
                      <a:pt x="961320" y="10840"/>
                      <a:pt x="980614" y="30134"/>
                    </a:cubicBezTo>
                    <a:cubicBezTo>
                      <a:pt x="999909" y="49429"/>
                      <a:pt x="1010748" y="75598"/>
                      <a:pt x="1010748" y="102884"/>
                    </a:cubicBezTo>
                    <a:lnTo>
                      <a:pt x="1010748" y="582366"/>
                    </a:lnTo>
                    <a:cubicBezTo>
                      <a:pt x="1010748" y="609652"/>
                      <a:pt x="999909" y="635821"/>
                      <a:pt x="980614" y="655116"/>
                    </a:cubicBezTo>
                    <a:cubicBezTo>
                      <a:pt x="961320" y="674410"/>
                      <a:pt x="935151" y="685250"/>
                      <a:pt x="907864" y="685250"/>
                    </a:cubicBezTo>
                    <a:lnTo>
                      <a:pt x="102884" y="685250"/>
                    </a:lnTo>
                    <a:cubicBezTo>
                      <a:pt x="75598" y="685250"/>
                      <a:pt x="49429" y="674410"/>
                      <a:pt x="30134" y="655116"/>
                    </a:cubicBezTo>
                    <a:cubicBezTo>
                      <a:pt x="10840" y="635821"/>
                      <a:pt x="0" y="609652"/>
                      <a:pt x="0" y="582366"/>
                    </a:cubicBezTo>
                    <a:lnTo>
                      <a:pt x="0" y="102884"/>
                    </a:lnTo>
                    <a:cubicBezTo>
                      <a:pt x="0" y="75598"/>
                      <a:pt x="10840" y="49429"/>
                      <a:pt x="30134" y="30134"/>
                    </a:cubicBezTo>
                    <a:cubicBezTo>
                      <a:pt x="49429" y="10840"/>
                      <a:pt x="75598" y="0"/>
                      <a:pt x="102884" y="0"/>
                    </a:cubicBezTo>
                    <a:close/>
                  </a:path>
                </a:pathLst>
              </a:custGeom>
              <a:solidFill>
                <a:srgbClr val="AED0D2">
                  <a:alpha val="24706"/>
                </a:srgbClr>
              </a:solidFill>
              <a:ln w="38100" cap="rnd">
                <a:solidFill>
                  <a:srgbClr val="000000">
                    <a:alpha val="24706"/>
                  </a:srgbClr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010748" cy="723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5174667" y="910220"/>
              <a:ext cx="5840342" cy="3899402"/>
              <a:chOff x="0" y="0"/>
              <a:chExt cx="1026335" cy="68525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026336" cy="685250"/>
              </a:xfrm>
              <a:custGeom>
                <a:avLst/>
                <a:gdLst/>
                <a:ahLst/>
                <a:cxnLst/>
                <a:rect r="r" b="b" t="t" l="l"/>
                <a:pathLst>
                  <a:path h="685250" w="1026336">
                    <a:moveTo>
                      <a:pt x="101322" y="0"/>
                    </a:moveTo>
                    <a:lnTo>
                      <a:pt x="925014" y="0"/>
                    </a:lnTo>
                    <a:cubicBezTo>
                      <a:pt x="951886" y="0"/>
                      <a:pt x="977657" y="10675"/>
                      <a:pt x="996659" y="29676"/>
                    </a:cubicBezTo>
                    <a:cubicBezTo>
                      <a:pt x="1015661" y="48678"/>
                      <a:pt x="1026336" y="74450"/>
                      <a:pt x="1026336" y="101322"/>
                    </a:cubicBezTo>
                    <a:lnTo>
                      <a:pt x="1026336" y="583928"/>
                    </a:lnTo>
                    <a:cubicBezTo>
                      <a:pt x="1026336" y="639887"/>
                      <a:pt x="980972" y="685250"/>
                      <a:pt x="925014" y="685250"/>
                    </a:cubicBezTo>
                    <a:lnTo>
                      <a:pt x="101322" y="685250"/>
                    </a:lnTo>
                    <a:cubicBezTo>
                      <a:pt x="45363" y="685250"/>
                      <a:pt x="0" y="639887"/>
                      <a:pt x="0" y="583928"/>
                    </a:cubicBezTo>
                    <a:lnTo>
                      <a:pt x="0" y="101322"/>
                    </a:lnTo>
                    <a:cubicBezTo>
                      <a:pt x="0" y="45363"/>
                      <a:pt x="45363" y="0"/>
                      <a:pt x="101322" y="0"/>
                    </a:cubicBezTo>
                    <a:close/>
                  </a:path>
                </a:pathLst>
              </a:custGeom>
              <a:solidFill>
                <a:srgbClr val="AED0D2">
                  <a:alpha val="24706"/>
                </a:srgbClr>
              </a:solidFill>
              <a:ln w="38100" cap="rnd">
                <a:solidFill>
                  <a:srgbClr val="000000">
                    <a:alpha val="24706"/>
                  </a:srgbClr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1026335" cy="723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1982243" y="0"/>
              <a:ext cx="1699412" cy="1699412"/>
            </a:xfrm>
            <a:custGeom>
              <a:avLst/>
              <a:gdLst/>
              <a:ahLst/>
              <a:cxnLst/>
              <a:rect r="r" b="b" t="t" l="l"/>
              <a:pathLst>
                <a:path h="1699412" w="1699412">
                  <a:moveTo>
                    <a:pt x="0" y="0"/>
                  </a:moveTo>
                  <a:lnTo>
                    <a:pt x="1699411" y="0"/>
                  </a:lnTo>
                  <a:lnTo>
                    <a:pt x="1699411" y="1699412"/>
                  </a:lnTo>
                  <a:lnTo>
                    <a:pt x="0" y="1699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564418" y="0"/>
              <a:ext cx="1699412" cy="1699412"/>
            </a:xfrm>
            <a:custGeom>
              <a:avLst/>
              <a:gdLst/>
              <a:ahLst/>
              <a:cxnLst/>
              <a:rect r="r" b="b" t="t" l="l"/>
              <a:pathLst>
                <a:path h="1699412" w="1699412">
                  <a:moveTo>
                    <a:pt x="0" y="0"/>
                  </a:moveTo>
                  <a:lnTo>
                    <a:pt x="1699412" y="0"/>
                  </a:lnTo>
                  <a:lnTo>
                    <a:pt x="1699412" y="1699412"/>
                  </a:lnTo>
                  <a:lnTo>
                    <a:pt x="0" y="1699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7251389" y="66771"/>
              <a:ext cx="1686898" cy="1686898"/>
            </a:xfrm>
            <a:custGeom>
              <a:avLst/>
              <a:gdLst/>
              <a:ahLst/>
              <a:cxnLst/>
              <a:rect r="r" b="b" t="t" l="l"/>
              <a:pathLst>
                <a:path h="1686898" w="1686898">
                  <a:moveTo>
                    <a:pt x="0" y="0"/>
                  </a:moveTo>
                  <a:lnTo>
                    <a:pt x="1686898" y="0"/>
                  </a:lnTo>
                  <a:lnTo>
                    <a:pt x="1686898" y="1686897"/>
                  </a:lnTo>
                  <a:lnTo>
                    <a:pt x="0" y="1686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79251" y="1623997"/>
              <a:ext cx="5931938" cy="29155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33"/>
                </a:lnSpc>
              </a:pPr>
              <a:r>
                <a:rPr lang="en-US" sz="2738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Short term:</a:t>
              </a:r>
            </a:p>
            <a:p>
              <a:pPr algn="l">
                <a:lnSpc>
                  <a:spcPts val="3833"/>
                </a:lnSpc>
              </a:pPr>
            </a:p>
            <a:p>
              <a:pPr algn="l">
                <a:lnSpc>
                  <a:spcPts val="3361"/>
                </a:lnSpc>
              </a:pPr>
              <a:r>
                <a:rPr lang="en-US" sz="2401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New child care slots</a:t>
              </a:r>
            </a:p>
            <a:p>
              <a:pPr algn="l" marL="518439" indent="-259219" lvl="1">
                <a:lnSpc>
                  <a:spcPts val="3361"/>
                </a:lnSpc>
                <a:buFont typeface="Arial"/>
                <a:buChar char="•"/>
              </a:pPr>
              <a:r>
                <a:rPr lang="en-US" sz="2401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Infant/toddler</a:t>
              </a:r>
            </a:p>
            <a:p>
              <a:pPr algn="l" marL="518439" indent="-259219" lvl="1">
                <a:lnSpc>
                  <a:spcPts val="3361"/>
                </a:lnSpc>
                <a:buFont typeface="Arial"/>
                <a:buChar char="•"/>
              </a:pPr>
              <a:r>
                <a:rPr lang="en-US" sz="2401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Extended hours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8009136" y="1614472"/>
              <a:ext cx="4809975" cy="2994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2786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Sustainable contributions: </a:t>
              </a:r>
            </a:p>
            <a:p>
              <a:pPr algn="l">
                <a:lnSpc>
                  <a:spcPts val="3428"/>
                </a:lnSpc>
              </a:pPr>
              <a:r>
                <a:rPr lang="en-US" sz="244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Engage multiple sectors not typically involved in child care solutions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5579326" y="1614472"/>
              <a:ext cx="5435683" cy="24238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2786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Long term:</a:t>
              </a:r>
            </a:p>
            <a:p>
              <a:pPr algn="l">
                <a:lnSpc>
                  <a:spcPts val="3900"/>
                </a:lnSpc>
              </a:pPr>
            </a:p>
            <a:p>
              <a:pPr algn="l">
                <a:lnSpc>
                  <a:spcPts val="3428"/>
                </a:lnSpc>
              </a:pPr>
              <a:r>
                <a:rPr lang="en-US" sz="244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Stabilization of the child care sector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true" flipV="false" rot="-905105">
            <a:off x="4697128" y="250860"/>
            <a:ext cx="3215845" cy="2370613"/>
          </a:xfrm>
          <a:custGeom>
            <a:avLst/>
            <a:gdLst/>
            <a:ahLst/>
            <a:cxnLst/>
            <a:rect r="r" b="b" t="t" l="l"/>
            <a:pathLst>
              <a:path h="2370613" w="3215845">
                <a:moveTo>
                  <a:pt x="3215845" y="0"/>
                </a:moveTo>
                <a:lnTo>
                  <a:pt x="0" y="0"/>
                </a:lnTo>
                <a:lnTo>
                  <a:pt x="0" y="2370613"/>
                </a:lnTo>
                <a:lnTo>
                  <a:pt x="3215845" y="2370613"/>
                </a:lnTo>
                <a:lnTo>
                  <a:pt x="3215845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629338" y="876300"/>
            <a:ext cx="8252596" cy="1335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78"/>
              </a:lnSpc>
              <a:spcBef>
                <a:spcPct val="0"/>
              </a:spcBef>
            </a:pPr>
            <a:r>
              <a:rPr lang="en-US" b="true" sz="7841" u="sng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Objectives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25632" y="7613135"/>
            <a:ext cx="14660007" cy="813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17"/>
              </a:lnSpc>
              <a:spcBef>
                <a:spcPct val="0"/>
              </a:spcBef>
            </a:pPr>
            <a:r>
              <a:rPr lang="en-US" sz="472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Our project: </a:t>
            </a:r>
            <a:r>
              <a:rPr lang="en-US" b="true" sz="4726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Missoula Child Care Advantage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54081" y="-1104189"/>
            <a:ext cx="19042525" cy="13774001"/>
            <a:chOff x="0" y="0"/>
            <a:chExt cx="5015315" cy="36277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3627720"/>
            </a:xfrm>
            <a:custGeom>
              <a:avLst/>
              <a:gdLst/>
              <a:ahLst/>
              <a:cxnLst/>
              <a:rect r="r" b="b" t="t" l="l"/>
              <a:pathLst>
                <a:path h="362772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3627720"/>
                  </a:lnTo>
                  <a:lnTo>
                    <a:pt x="0" y="3627720"/>
                  </a:lnTo>
                  <a:close/>
                </a:path>
              </a:pathLst>
            </a:custGeom>
            <a:solidFill>
              <a:srgbClr val="AED0D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3665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50469" y="-66719"/>
            <a:ext cx="10207650" cy="10233233"/>
          </a:xfrm>
          <a:custGeom>
            <a:avLst/>
            <a:gdLst/>
            <a:ahLst/>
            <a:cxnLst/>
            <a:rect r="r" b="b" t="t" l="l"/>
            <a:pathLst>
              <a:path h="10233233" w="10207650">
                <a:moveTo>
                  <a:pt x="0" y="0"/>
                </a:moveTo>
                <a:lnTo>
                  <a:pt x="10207650" y="0"/>
                </a:lnTo>
                <a:lnTo>
                  <a:pt x="10207650" y="10233233"/>
                </a:lnTo>
                <a:lnTo>
                  <a:pt x="0" y="1023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10279" y="4610175"/>
            <a:ext cx="2688031" cy="2301627"/>
          </a:xfrm>
          <a:custGeom>
            <a:avLst/>
            <a:gdLst/>
            <a:ahLst/>
            <a:cxnLst/>
            <a:rect r="r" b="b" t="t" l="l"/>
            <a:pathLst>
              <a:path h="2301627" w="2688031">
                <a:moveTo>
                  <a:pt x="0" y="0"/>
                </a:moveTo>
                <a:lnTo>
                  <a:pt x="2688031" y="0"/>
                </a:lnTo>
                <a:lnTo>
                  <a:pt x="2688031" y="2301626"/>
                </a:lnTo>
                <a:lnTo>
                  <a:pt x="0" y="230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4602" y="756537"/>
            <a:ext cx="2247692" cy="1604852"/>
          </a:xfrm>
          <a:custGeom>
            <a:avLst/>
            <a:gdLst/>
            <a:ahLst/>
            <a:cxnLst/>
            <a:rect r="r" b="b" t="t" l="l"/>
            <a:pathLst>
              <a:path h="1604852" w="2247692">
                <a:moveTo>
                  <a:pt x="0" y="0"/>
                </a:moveTo>
                <a:lnTo>
                  <a:pt x="2247692" y="0"/>
                </a:lnTo>
                <a:lnTo>
                  <a:pt x="2247692" y="1604852"/>
                </a:lnTo>
                <a:lnTo>
                  <a:pt x="0" y="1604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41867" y="272246"/>
            <a:ext cx="7965513" cy="1202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03"/>
              </a:lnSpc>
            </a:pPr>
            <a:r>
              <a:rPr lang="en-US" sz="7919" b="tru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What is MCCA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28221" y="7526129"/>
            <a:ext cx="3730700" cy="110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Network of Providers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98310" y="604137"/>
            <a:ext cx="278094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Shared Services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251152" y="6927800"/>
            <a:ext cx="1836075" cy="1310957"/>
          </a:xfrm>
          <a:custGeom>
            <a:avLst/>
            <a:gdLst/>
            <a:ahLst/>
            <a:cxnLst/>
            <a:rect r="r" b="b" t="t" l="l"/>
            <a:pathLst>
              <a:path h="1310957" w="1836075">
                <a:moveTo>
                  <a:pt x="0" y="0"/>
                </a:moveTo>
                <a:lnTo>
                  <a:pt x="1836075" y="0"/>
                </a:lnTo>
                <a:lnTo>
                  <a:pt x="1836075" y="1310957"/>
                </a:lnTo>
                <a:lnTo>
                  <a:pt x="0" y="13109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146091" y="9201150"/>
            <a:ext cx="388227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Business Membership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879756" y="6911801"/>
            <a:ext cx="2094334" cy="1495355"/>
          </a:xfrm>
          <a:custGeom>
            <a:avLst/>
            <a:gdLst/>
            <a:ahLst/>
            <a:cxnLst/>
            <a:rect r="r" b="b" t="t" l="l"/>
            <a:pathLst>
              <a:path h="1495355" w="2094334">
                <a:moveTo>
                  <a:pt x="0" y="0"/>
                </a:moveTo>
                <a:lnTo>
                  <a:pt x="2094334" y="0"/>
                </a:lnTo>
                <a:lnTo>
                  <a:pt x="2094334" y="1495355"/>
                </a:lnTo>
                <a:lnTo>
                  <a:pt x="0" y="1495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128453" y="9201150"/>
            <a:ext cx="464403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Public Private Partnership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582748"/>
            <a:ext cx="19042525" cy="3408505"/>
            <a:chOff x="0" y="0"/>
            <a:chExt cx="5015315" cy="8977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897713"/>
            </a:xfrm>
            <a:custGeom>
              <a:avLst/>
              <a:gdLst/>
              <a:ahLst/>
              <a:cxnLst/>
              <a:rect r="r" b="b" t="t" l="l"/>
              <a:pathLst>
                <a:path h="897713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97713"/>
                  </a:lnTo>
                  <a:lnTo>
                    <a:pt x="0" y="897713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935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9641" y="168106"/>
            <a:ext cx="1721189" cy="1721189"/>
            <a:chOff x="0" y="0"/>
            <a:chExt cx="2294918" cy="229491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294918" cy="2294918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84D51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0" y="358001"/>
              <a:ext cx="2294918" cy="1378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65"/>
                </a:lnSpc>
              </a:pPr>
              <a:r>
                <a:rPr lang="en-US" b="true" sz="5837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237915" y="1468959"/>
            <a:ext cx="9753377" cy="3913342"/>
            <a:chOff x="0" y="0"/>
            <a:chExt cx="13004503" cy="521779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3004503" cy="5217790"/>
              <a:chOff x="0" y="0"/>
              <a:chExt cx="2568791" cy="103067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568791" cy="1030675"/>
              </a:xfrm>
              <a:custGeom>
                <a:avLst/>
                <a:gdLst/>
                <a:ahLst/>
                <a:cxnLst/>
                <a:rect r="r" b="b" t="t" l="l"/>
                <a:pathLst>
                  <a:path h="1030675" w="2568791">
                    <a:moveTo>
                      <a:pt x="79377" y="0"/>
                    </a:moveTo>
                    <a:lnTo>
                      <a:pt x="2489414" y="0"/>
                    </a:lnTo>
                    <a:cubicBezTo>
                      <a:pt x="2533253" y="0"/>
                      <a:pt x="2568791" y="35538"/>
                      <a:pt x="2568791" y="79377"/>
                    </a:cubicBezTo>
                    <a:lnTo>
                      <a:pt x="2568791" y="951298"/>
                    </a:lnTo>
                    <a:cubicBezTo>
                      <a:pt x="2568791" y="995136"/>
                      <a:pt x="2533253" y="1030675"/>
                      <a:pt x="2489414" y="1030675"/>
                    </a:cubicBezTo>
                    <a:lnTo>
                      <a:pt x="79377" y="1030675"/>
                    </a:lnTo>
                    <a:cubicBezTo>
                      <a:pt x="35538" y="1030675"/>
                      <a:pt x="0" y="995136"/>
                      <a:pt x="0" y="951298"/>
                    </a:cubicBezTo>
                    <a:lnTo>
                      <a:pt x="0" y="79377"/>
                    </a:lnTo>
                    <a:cubicBezTo>
                      <a:pt x="0" y="35538"/>
                      <a:pt x="35538" y="0"/>
                      <a:pt x="793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52400" cap="rnd">
                <a:solidFill>
                  <a:srgbClr val="AED0D2"/>
                </a:solidFill>
                <a:prstDash val="solid"/>
                <a:round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2568791" cy="1068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713412" y="404395"/>
              <a:ext cx="11577679" cy="4045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97"/>
                </a:lnSpc>
                <a:spcBef>
                  <a:spcPct val="0"/>
                </a:spcBef>
              </a:pPr>
              <a:r>
                <a:rPr lang="en-US" b="true" sz="3069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Shared Services Currently Offered by MCCA: </a:t>
              </a:r>
            </a:p>
            <a:p>
              <a:pPr algn="l" marL="619616" indent="-309808" lvl="1">
                <a:lnSpc>
                  <a:spcPts val="4017"/>
                </a:lnSpc>
                <a:buFont typeface="Arial"/>
                <a:buChar char="•"/>
              </a:pPr>
              <a:r>
                <a:rPr lang="en-US" sz="286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Payroll</a:t>
              </a:r>
            </a:p>
            <a:p>
              <a:pPr algn="l" marL="619616" indent="-309808" lvl="1">
                <a:lnSpc>
                  <a:spcPts val="4017"/>
                </a:lnSpc>
                <a:buFont typeface="Arial"/>
                <a:buChar char="•"/>
              </a:pPr>
              <a:r>
                <a:rPr lang="en-US" sz="286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Child Care Management Software</a:t>
              </a:r>
            </a:p>
            <a:p>
              <a:pPr algn="l" marL="619616" indent="-309808" lvl="1">
                <a:lnSpc>
                  <a:spcPts val="4017"/>
                </a:lnSpc>
                <a:buFont typeface="Arial"/>
                <a:buChar char="•"/>
              </a:pPr>
              <a:r>
                <a:rPr lang="en-US" sz="286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Waitlist services</a:t>
              </a:r>
            </a:p>
            <a:p>
              <a:pPr algn="l" marL="619616" indent="-309808" lvl="1">
                <a:lnSpc>
                  <a:spcPts val="4017"/>
                </a:lnSpc>
                <a:buFont typeface="Arial"/>
                <a:buChar char="•"/>
              </a:pPr>
              <a:r>
                <a:rPr lang="en-US" sz="286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Telehealth</a:t>
              </a:r>
            </a:p>
            <a:p>
              <a:pPr algn="l" marL="619616" indent="-309808" lvl="1">
                <a:lnSpc>
                  <a:spcPts val="4017"/>
                </a:lnSpc>
                <a:buFont typeface="Arial"/>
                <a:buChar char="•"/>
              </a:pPr>
              <a:r>
                <a:rPr lang="en-US" sz="286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Substitute Service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714726" y="5693428"/>
            <a:ext cx="5129742" cy="1081909"/>
          </a:xfrm>
          <a:custGeom>
            <a:avLst/>
            <a:gdLst/>
            <a:ahLst/>
            <a:cxnLst/>
            <a:rect r="r" b="b" t="t" l="l"/>
            <a:pathLst>
              <a:path h="1081909" w="5129742">
                <a:moveTo>
                  <a:pt x="0" y="0"/>
                </a:moveTo>
                <a:lnTo>
                  <a:pt x="5129742" y="0"/>
                </a:lnTo>
                <a:lnTo>
                  <a:pt x="5129742" y="1081909"/>
                </a:lnTo>
                <a:lnTo>
                  <a:pt x="0" y="1081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844468" y="5505746"/>
            <a:ext cx="4128444" cy="2953558"/>
          </a:xfrm>
          <a:custGeom>
            <a:avLst/>
            <a:gdLst/>
            <a:ahLst/>
            <a:cxnLst/>
            <a:rect r="r" b="b" t="t" l="l"/>
            <a:pathLst>
              <a:path h="2953558" w="4128444">
                <a:moveTo>
                  <a:pt x="0" y="0"/>
                </a:moveTo>
                <a:lnTo>
                  <a:pt x="4128444" y="0"/>
                </a:lnTo>
                <a:lnTo>
                  <a:pt x="4128444" y="2953557"/>
                </a:lnTo>
                <a:lnTo>
                  <a:pt x="0" y="2953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714726" y="6775337"/>
            <a:ext cx="4099879" cy="1089340"/>
          </a:xfrm>
          <a:custGeom>
            <a:avLst/>
            <a:gdLst/>
            <a:ahLst/>
            <a:cxnLst/>
            <a:rect r="r" b="b" t="t" l="l"/>
            <a:pathLst>
              <a:path h="1089340" w="4099879">
                <a:moveTo>
                  <a:pt x="0" y="0"/>
                </a:moveTo>
                <a:lnTo>
                  <a:pt x="4099879" y="0"/>
                </a:lnTo>
                <a:lnTo>
                  <a:pt x="4099879" y="1089340"/>
                </a:lnTo>
                <a:lnTo>
                  <a:pt x="0" y="1089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684758" y="7565145"/>
            <a:ext cx="4429846" cy="1133563"/>
          </a:xfrm>
          <a:custGeom>
            <a:avLst/>
            <a:gdLst/>
            <a:ahLst/>
            <a:cxnLst/>
            <a:rect r="r" b="b" t="t" l="l"/>
            <a:pathLst>
              <a:path h="1133563" w="4429846">
                <a:moveTo>
                  <a:pt x="0" y="0"/>
                </a:moveTo>
                <a:lnTo>
                  <a:pt x="4429846" y="0"/>
                </a:lnTo>
                <a:lnTo>
                  <a:pt x="4429846" y="1133563"/>
                </a:lnTo>
                <a:lnTo>
                  <a:pt x="0" y="1133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532814" y="355236"/>
            <a:ext cx="8004585" cy="89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35"/>
              </a:lnSpc>
              <a:spcBef>
                <a:spcPct val="0"/>
              </a:spcBef>
            </a:pPr>
            <a:r>
              <a:rPr lang="en-US" b="true" sz="5239" u="sng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Shared Services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9641" y="1991802"/>
            <a:ext cx="6994641" cy="1644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31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MCCA is a network of independent child care businesses that utilize shared services to…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282782" y="4478064"/>
            <a:ext cx="7468165" cy="3653863"/>
            <a:chOff x="0" y="0"/>
            <a:chExt cx="9957554" cy="487181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66675"/>
              <a:ext cx="8181526" cy="680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1"/>
                </a:lnSpc>
                <a:spcBef>
                  <a:spcPct val="0"/>
                </a:spcBef>
              </a:pPr>
              <a:r>
                <a:rPr lang="en-US" b="true" sz="3072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I</a:t>
              </a:r>
              <a:r>
                <a:rPr lang="en-US" b="true" sz="3072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ncrease quality of childcare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24698" y="1703251"/>
              <a:ext cx="8605024" cy="680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1"/>
                </a:lnSpc>
                <a:spcBef>
                  <a:spcPct val="0"/>
                </a:spcBef>
              </a:pPr>
              <a:r>
                <a:rPr lang="en-US" b="true" sz="3072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E</a:t>
              </a:r>
              <a:r>
                <a:rPr lang="en-US" b="true" sz="3072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xpand enrollment and revenues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424698" y="3473177"/>
              <a:ext cx="9532855" cy="1398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01"/>
                </a:lnSpc>
                <a:spcBef>
                  <a:spcPct val="0"/>
                </a:spcBef>
              </a:pPr>
              <a:r>
                <a:rPr lang="en-US" b="true" sz="3072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I</a:t>
              </a:r>
              <a:r>
                <a:rPr lang="en-US" b="true" sz="3072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ncrease stability of childcare and expand capacity of childcare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43950"/>
            <a:ext cx="19042525" cy="3086100"/>
            <a:chOff x="0" y="0"/>
            <a:chExt cx="501531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5315" cy="812800"/>
            </a:xfrm>
            <a:custGeom>
              <a:avLst/>
              <a:gdLst/>
              <a:ahLst/>
              <a:cxnLst/>
              <a:rect r="r" b="b" t="t" l="l"/>
              <a:pathLst>
                <a:path h="812800" w="5015315">
                  <a:moveTo>
                    <a:pt x="0" y="0"/>
                  </a:moveTo>
                  <a:lnTo>
                    <a:pt x="5015315" y="0"/>
                  </a:lnTo>
                  <a:lnTo>
                    <a:pt x="501531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84D5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531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61643" y="399638"/>
            <a:ext cx="1453351" cy="1418850"/>
            <a:chOff x="0" y="0"/>
            <a:chExt cx="7744008" cy="7560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44008" cy="7560170"/>
            </a:xfrm>
            <a:custGeom>
              <a:avLst/>
              <a:gdLst/>
              <a:ahLst/>
              <a:cxnLst/>
              <a:rect r="r" b="b" t="t" l="l"/>
              <a:pathLst>
                <a:path h="7560170" w="7744008">
                  <a:moveTo>
                    <a:pt x="3872004" y="0"/>
                  </a:moveTo>
                  <a:cubicBezTo>
                    <a:pt x="1733555" y="0"/>
                    <a:pt x="0" y="1692402"/>
                    <a:pt x="0" y="3780085"/>
                  </a:cubicBezTo>
                  <a:cubicBezTo>
                    <a:pt x="0" y="5867769"/>
                    <a:pt x="1733555" y="7560170"/>
                    <a:pt x="3872004" y="7560170"/>
                  </a:cubicBezTo>
                  <a:cubicBezTo>
                    <a:pt x="6010453" y="7560170"/>
                    <a:pt x="7744008" y="5867769"/>
                    <a:pt x="7744008" y="3780085"/>
                  </a:cubicBezTo>
                  <a:cubicBezTo>
                    <a:pt x="7744008" y="1692402"/>
                    <a:pt x="6010453" y="0"/>
                    <a:pt x="3872004" y="0"/>
                  </a:cubicBezTo>
                  <a:close/>
                </a:path>
              </a:pathLst>
            </a:custGeom>
            <a:solidFill>
              <a:srgbClr val="084D51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61643" y="498916"/>
            <a:ext cx="1453351" cy="1029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4"/>
              </a:lnSpc>
            </a:pPr>
            <a:r>
              <a:rPr lang="en-US" b="true" sz="5557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88318" y="3247072"/>
            <a:ext cx="16415996" cy="288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Business membership designation gives staff of member businesses preferred waitlist status for faster access to care </a:t>
            </a:r>
          </a:p>
          <a:p>
            <a:pPr algn="l">
              <a:lnSpc>
                <a:spcPts val="4619"/>
              </a:lnSpc>
            </a:pP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Business membership fees cover the cost of shared services, therefore, shared services are free for providers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144000" y="5680535"/>
            <a:ext cx="6372651" cy="2848437"/>
          </a:xfrm>
          <a:custGeom>
            <a:avLst/>
            <a:gdLst/>
            <a:ahLst/>
            <a:cxnLst/>
            <a:rect r="r" b="b" t="t" l="l"/>
            <a:pathLst>
              <a:path h="2848437" w="6372651">
                <a:moveTo>
                  <a:pt x="0" y="0"/>
                </a:moveTo>
                <a:lnTo>
                  <a:pt x="6372651" y="0"/>
                </a:lnTo>
                <a:lnTo>
                  <a:pt x="6372651" y="2848437"/>
                </a:lnTo>
                <a:lnTo>
                  <a:pt x="0" y="2848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5420" y="6076970"/>
            <a:ext cx="7747281" cy="2452001"/>
          </a:xfrm>
          <a:custGeom>
            <a:avLst/>
            <a:gdLst/>
            <a:ahLst/>
            <a:cxnLst/>
            <a:rect r="r" b="b" t="t" l="l"/>
            <a:pathLst>
              <a:path h="2452001" w="7747281">
                <a:moveTo>
                  <a:pt x="0" y="0"/>
                </a:moveTo>
                <a:lnTo>
                  <a:pt x="7747282" y="0"/>
                </a:lnTo>
                <a:lnTo>
                  <a:pt x="7747282" y="2452002"/>
                </a:lnTo>
                <a:lnTo>
                  <a:pt x="0" y="2452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09507" y="592251"/>
            <a:ext cx="7989213" cy="92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03"/>
              </a:lnSpc>
              <a:spcBef>
                <a:spcPct val="0"/>
              </a:spcBef>
            </a:pPr>
            <a:r>
              <a:rPr lang="en-US" b="true" sz="5431" u="sng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Business Membership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5420" y="1908516"/>
            <a:ext cx="13975718" cy="121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89"/>
              </a:lnSpc>
              <a:spcBef>
                <a:spcPct val="0"/>
              </a:spcBef>
            </a:pPr>
            <a:r>
              <a:rPr lang="en-US" b="true" sz="3563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Local employers purchase business memberships in the MCCA network on behalf of their employees.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DAGRy29hfbg</dc:identifier>
  <dcterms:modified xsi:type="dcterms:W3CDTF">2011-08-01T06:04:30Z</dcterms:modified>
  <cp:revision>1</cp:revision>
  <dc:title>MCCA Pres for NPF</dc:title>
</cp:coreProperties>
</file>