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64" r:id="rId5"/>
  </p:sldMasterIdLst>
  <p:notesMasterIdLst>
    <p:notesMasterId r:id="rId23"/>
  </p:notesMasterIdLst>
  <p:sldIdLst>
    <p:sldId id="321" r:id="rId6"/>
    <p:sldId id="343" r:id="rId7"/>
    <p:sldId id="329" r:id="rId8"/>
    <p:sldId id="344" r:id="rId9"/>
    <p:sldId id="345" r:id="rId10"/>
    <p:sldId id="347" r:id="rId11"/>
    <p:sldId id="330" r:id="rId12"/>
    <p:sldId id="322" r:id="rId13"/>
    <p:sldId id="351" r:id="rId14"/>
    <p:sldId id="353" r:id="rId15"/>
    <p:sldId id="348" r:id="rId16"/>
    <p:sldId id="352" r:id="rId17"/>
    <p:sldId id="349" r:id="rId18"/>
    <p:sldId id="355" r:id="rId19"/>
    <p:sldId id="356" r:id="rId20"/>
    <p:sldId id="350" r:id="rId21"/>
    <p:sldId id="339" r:id="rId22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6F29"/>
    <a:srgbClr val="245589"/>
    <a:srgbClr val="7FB942"/>
    <a:srgbClr val="3E76A1"/>
    <a:srgbClr val="7D8534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209151DA-CBCC-4D43-8D2A-F3BA634586C8}" type="datetimeFigureOut">
              <a:rPr lang="en-US" smtClean="0"/>
              <a:t>10/8/24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38EF07C3-32BC-44FF-8046-E2BD14D55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993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C6346E-3946-C44C-B6CD-341AF7D4EFA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444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C6346E-3946-C44C-B6CD-341AF7D4EFA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78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A9ABE3-F4B6-4820-9713-0E85BF9713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39056F-33BB-4DE3-843B-4AA3DEEE62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056CDE-93F6-4B3C-8493-D0B754688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0A711-0E06-43DC-9485-90CA93FE1FD3}" type="datetimeFigureOut">
              <a:rPr lang="en-US" smtClean="0"/>
              <a:t>10/8/24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A86294-C6CD-40B4-B199-D77664F1B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0AC6FE-5CE1-4382-9E3B-3BF7F0D99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A9AFC-7D0B-4CF8-96EA-F39EBB984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615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D50C0E-0159-4BF3-9064-C0B8C9930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74D85E-0E33-4AFB-8733-D86107E35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1A3CBA-7956-491F-8052-46AD7E3FE2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0A711-0E06-43DC-9485-90CA93FE1FD3}" type="datetimeFigureOut">
              <a:rPr lang="en-US" smtClean="0"/>
              <a:t>10/8/24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D514B4-8D4F-4082-B65E-ADA5AE249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9F65CB-8D57-4C71-A8DE-9A6ECEC1D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A9AFC-7D0B-4CF8-96EA-F39EBB984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281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E678CAA-F199-4FB1-8FF8-9BF9EED1FF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16AD66-BA18-441A-9ABC-FA66EAE5FA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3BF8A8-FBA4-460A-ADFA-2F31C5B1C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0A711-0E06-43DC-9485-90CA93FE1FD3}" type="datetimeFigureOut">
              <a:rPr lang="en-US" smtClean="0"/>
              <a:t>10/8/24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640673-D973-4C4E-9542-0A1771898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96B05D-BBA3-44FC-9CC8-F99500CF5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A9AFC-7D0B-4CF8-96EA-F39EBB984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3867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12C7490-974C-A799-C7D8-99652D26F8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33629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9ADF7C6-9444-D348-A8CF-6B3923B8F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1013"/>
            <a:ext cx="10515600" cy="1085286"/>
          </a:xfrm>
        </p:spPr>
        <p:txBody>
          <a:bodyPr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Raleway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187676-DE5F-DB4A-83AB-A7F67AE9FF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5634"/>
            <a:ext cx="10515600" cy="4762315"/>
          </a:xfrm>
        </p:spPr>
        <p:txBody>
          <a:bodyPr/>
          <a:lstStyle>
            <a:lvl1pPr>
              <a:lnSpc>
                <a:spcPct val="100000"/>
              </a:lnSpc>
              <a:buClr>
                <a:srgbClr val="7FB942"/>
              </a:buClr>
              <a:defRPr sz="3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lnSpc>
                <a:spcPct val="100000"/>
              </a:lnSpc>
              <a:buClr>
                <a:srgbClr val="2281A0"/>
              </a:buClr>
              <a:defRPr sz="2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lnSpc>
                <a:spcPct val="100000"/>
              </a:lnSpc>
              <a:buClr>
                <a:srgbClr val="CB6F29"/>
              </a:buClr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lnSpc>
                <a:spcPct val="100000"/>
              </a:lnSpc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lnSpc>
                <a:spcPct val="100000"/>
              </a:lnSpc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C4C05F60-F741-D3AE-E71C-291CEF5CE05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4765" y="400050"/>
            <a:ext cx="1416531" cy="597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2396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ADF7C6-9444-D348-A8CF-6B3923B8F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187676-DE5F-DB4A-83AB-A7F67AE9FF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399147-387E-694C-B308-36A2BE502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28DA7-CF71-AF44-AF01-F9BF097DE8D8}" type="datetimeFigureOut">
              <a:rPr lang="en-US" smtClean="0"/>
              <a:t>10/8/24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FC9A92-90AB-D74C-BA77-061660D9A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629433-5492-0A46-A218-5585FC47A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C24FD-958F-2B40-BD0E-E37871D4C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239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523FF-3931-40FC-83E4-B5CD18F63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9FB695-8CED-4D45-9D8D-B7890793E1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BF6E1C-945B-4614-8C03-D34FBE5DA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0A711-0E06-43DC-9485-90CA93FE1FD3}" type="datetimeFigureOut">
              <a:rPr lang="en-US" smtClean="0"/>
              <a:t>10/8/24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156BFF-5FBD-4ECB-9760-6FE8A72A1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5FBB89-4C2B-45F5-B1B5-786BC846A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A9AFC-7D0B-4CF8-96EA-F39EBB984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79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1138D0-33A5-4DF1-90C8-A3B7AC002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376D97-3DC7-4220-8548-774476FA6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A151BA-B47C-4273-8C19-C3B666DFD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0A711-0E06-43DC-9485-90CA93FE1FD3}" type="datetimeFigureOut">
              <a:rPr lang="en-US" smtClean="0"/>
              <a:t>10/8/24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EC829E-4F1C-4F42-8210-1E96F890C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36EFCA-52D7-4BA1-BFD3-E4C654ECF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A9AFC-7D0B-4CF8-96EA-F39EBB984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412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B7901-2201-4DFE-8AC4-37D67AE0E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07A574-5CDA-437F-A6E3-219FE185BB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85FD42-9FB7-4A27-822C-9B9EB1AB3B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AADA67-5D72-48B3-A13D-AABDDCEA2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0A711-0E06-43DC-9485-90CA93FE1FD3}" type="datetimeFigureOut">
              <a:rPr lang="en-US" smtClean="0"/>
              <a:t>10/8/24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F6224C-5736-4738-B2EB-2CD8DDE96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3CDB39-CA4D-4BFA-ABF6-075816F8D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A9AFC-7D0B-4CF8-96EA-F39EBB984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087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1A3D46-86AC-4268-AB46-E1FE261C8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9619E0-F019-4552-8314-CC4489FD8F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E523E4-1011-4641-AB6A-E24EA59478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628A06-3D1D-4F56-98AE-3B310E3CEA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E30E4A-8E53-4052-A48B-F6BE6042CB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A258755-FF6D-4D12-B659-D29E4F04A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0A711-0E06-43DC-9485-90CA93FE1FD3}" type="datetimeFigureOut">
              <a:rPr lang="en-US" smtClean="0"/>
              <a:t>10/8/24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74F7B1F-2E74-40C3-98F0-1B5060BB3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C278A0-DA69-4F98-8749-81DAD3EC0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A9AFC-7D0B-4CF8-96EA-F39EBB984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652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51321-ABC5-44C7-9244-51E93CFB0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709DBE-4A83-455F-9DA2-914F61C57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0A711-0E06-43DC-9485-90CA93FE1FD3}" type="datetimeFigureOut">
              <a:rPr lang="en-US" smtClean="0"/>
              <a:t>10/8/24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F8F684-1BF4-4B9A-947E-DD90A3C35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850A5C-1B34-4C15-8B70-5743C8361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A9AFC-7D0B-4CF8-96EA-F39EBB984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52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3AB9537-3E38-482E-8F81-6CF7192ABC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0A711-0E06-43DC-9485-90CA93FE1FD3}" type="datetimeFigureOut">
              <a:rPr lang="en-US" smtClean="0"/>
              <a:t>10/8/24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53CD3BC-1E3F-4C83-881C-14B285671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101EA5-F735-44BD-97FA-A3FA61246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A9AFC-7D0B-4CF8-96EA-F39EBB984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819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CCE4A9-955C-4743-9DDE-AC3FBBEAD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77A495-F66A-43D1-8426-649C28C4F8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BE234A-6FC5-4BF8-A8E0-607671CBA1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8D658C-1C78-4CFE-949E-F37F4E8C2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0A711-0E06-43DC-9485-90CA93FE1FD3}" type="datetimeFigureOut">
              <a:rPr lang="en-US" smtClean="0"/>
              <a:t>10/8/24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BF769F-C078-47E1-BB73-0205D1B2E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34A31B-04F7-499C-A1A9-3B4134494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A9AFC-7D0B-4CF8-96EA-F39EBB984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973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69852-CEDB-40CC-A5C4-36C30001A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CEE6824-23EB-4C61-919B-E059A4B4C6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054B7A-4C7A-4C28-9146-48B847AD47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AB73BA-F482-4016-86C4-FC1A8D784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0A711-0E06-43DC-9485-90CA93FE1FD3}" type="datetimeFigureOut">
              <a:rPr lang="en-US" smtClean="0"/>
              <a:t>10/8/24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694D8C-3BB8-4E1C-B6DC-A68B63442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34A1A1-FFB9-4FBA-AFE7-C5A26DD15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A9AFC-7D0B-4CF8-96EA-F39EBB984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537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CD0691-6039-4FF1-B574-54BD04A3B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8E3DE7-D4E5-446D-8DC5-78943A3983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A4E8FA-4996-49CC-BD51-2ED8BAAAAA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E0A711-0E06-43DC-9485-90CA93FE1FD3}" type="datetimeFigureOut">
              <a:rPr lang="en-US" smtClean="0"/>
              <a:t>10/8/24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3D322D-3486-4048-A71E-05E4CCCCBF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10AED1-DB90-4A0A-8D6F-B5BA3C6D74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EA9AFC-7D0B-4CF8-96EA-F39EBB984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098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3" r:id="rId4"/>
    <p:sldLayoutId id="2147483653" r:id="rId5"/>
    <p:sldLayoutId id="2147483654" r:id="rId6"/>
    <p:sldLayoutId id="2147483661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85A7C4F-2764-0743-9D88-E3BAB59C1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8909DE-CCBD-C748-A7D1-0476CA992C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A50EEC-A21B-F040-B137-00CFB878DF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128DA7-CF71-AF44-AF01-F9BF097DE8D8}" type="datetimeFigureOut">
              <a:rPr lang="en-US" smtClean="0"/>
              <a:t>10/8/24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254177-6FD5-D04C-80B9-EC032D228B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2678BC-437B-7749-9175-452FB8D7C2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4C24FD-958F-2B40-BD0E-E37871D4C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82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9294108-446B-2544-B7CF-C87DF9D5691C}"/>
              </a:ext>
            </a:extLst>
          </p:cNvPr>
          <p:cNvSpPr txBox="1"/>
          <p:nvPr/>
        </p:nvSpPr>
        <p:spPr>
          <a:xfrm>
            <a:off x="4776395" y="-61318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91F529-587B-5849-865A-5FA4FC2C39C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E3784FE-0210-48A3-8F1C-3C066E99B455}"/>
              </a:ext>
            </a:extLst>
          </p:cNvPr>
          <p:cNvSpPr txBox="1"/>
          <p:nvPr/>
        </p:nvSpPr>
        <p:spPr>
          <a:xfrm>
            <a:off x="976421" y="494823"/>
            <a:ext cx="10239153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b="1">
                <a:solidFill>
                  <a:srgbClr val="1E637B"/>
                </a:solidFill>
                <a:latin typeface="Raleway" panose="020B0003030101060003" pitchFamily="34" charset="0"/>
              </a:rPr>
              <a:t>NEIGHBORWORKS MONTANA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3B40BF-1515-4D39-8931-BBEC13EE9B01}"/>
              </a:ext>
            </a:extLst>
          </p:cNvPr>
          <p:cNvSpPr txBox="1"/>
          <p:nvPr/>
        </p:nvSpPr>
        <p:spPr>
          <a:xfrm>
            <a:off x="1890820" y="1515549"/>
            <a:ext cx="84103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solidFill>
                  <a:srgbClr val="E6702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Together we strengthen our communities by providing education and financing that gives every Montanan the opportunity to live in a safe and stable home where they can thrive.</a:t>
            </a:r>
          </a:p>
        </p:txBody>
      </p:sp>
    </p:spTree>
    <p:extLst>
      <p:ext uri="{BB962C8B-B14F-4D97-AF65-F5344CB8AC3E}">
        <p14:creationId xmlns:p14="http://schemas.microsoft.com/office/powerpoint/2010/main" val="38895951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966C7E3-7D38-42BE-BAD7-81A25FAE2906}"/>
              </a:ext>
            </a:extLst>
          </p:cNvPr>
          <p:cNvSpPr/>
          <p:nvPr/>
        </p:nvSpPr>
        <p:spPr>
          <a:xfrm>
            <a:off x="132249" y="214052"/>
            <a:ext cx="92456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rgbClr val="1E637B"/>
                </a:solidFill>
                <a:latin typeface="Raleway" panose="020B0003030101060003" pitchFamily="34" charset="0"/>
              </a:rPr>
              <a:t>LENDING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AECF04-800F-D735-AC9D-57666FC481AC}"/>
              </a:ext>
            </a:extLst>
          </p:cNvPr>
          <p:cNvSpPr/>
          <p:nvPr/>
        </p:nvSpPr>
        <p:spPr>
          <a:xfrm>
            <a:off x="-1601" y="-36821"/>
            <a:ext cx="12192000" cy="113701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672BF1E-58C2-D013-201F-DE08513F3F18}"/>
              </a:ext>
            </a:extLst>
          </p:cNvPr>
          <p:cNvSpPr/>
          <p:nvPr/>
        </p:nvSpPr>
        <p:spPr>
          <a:xfrm>
            <a:off x="9404942" y="335063"/>
            <a:ext cx="2785457" cy="9902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DC51C04-1616-868A-1327-4FE28A049D75}"/>
              </a:ext>
            </a:extLst>
          </p:cNvPr>
          <p:cNvSpPr/>
          <p:nvPr/>
        </p:nvSpPr>
        <p:spPr>
          <a:xfrm>
            <a:off x="9460832" y="391553"/>
            <a:ext cx="2743200" cy="1238805"/>
          </a:xfrm>
          <a:prstGeom prst="rect">
            <a:avLst/>
          </a:prstGeom>
          <a:solidFill>
            <a:srgbClr val="24558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A black and white logo&#10;&#10;Description automatically generated">
            <a:extLst>
              <a:ext uri="{FF2B5EF4-FFF2-40B4-BE49-F238E27FC236}">
                <a16:creationId xmlns:a16="http://schemas.microsoft.com/office/drawing/2014/main" id="{D4222B6A-3CCE-8837-31C3-BE6AF80502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60103" y="605045"/>
            <a:ext cx="1920594" cy="78946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1E9DD77B-6074-C66E-8782-4787FA62629A}"/>
              </a:ext>
            </a:extLst>
          </p:cNvPr>
          <p:cNvSpPr/>
          <p:nvPr/>
        </p:nvSpPr>
        <p:spPr>
          <a:xfrm>
            <a:off x="132249" y="331207"/>
            <a:ext cx="916369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>
                <a:solidFill>
                  <a:srgbClr val="245589"/>
                </a:solidFill>
                <a:latin typeface="Raleway" panose="020B0003030101060003" pitchFamily="34" charset="0"/>
              </a:rPr>
              <a:t>Montana ROCs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07628D5-DACA-B0D7-CA2C-4D3D31D806A1}"/>
              </a:ext>
            </a:extLst>
          </p:cNvPr>
          <p:cNvSpPr txBox="1"/>
          <p:nvPr/>
        </p:nvSpPr>
        <p:spPr>
          <a:xfrm>
            <a:off x="9324535" y="2376375"/>
            <a:ext cx="2263515" cy="32470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E6702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21</a:t>
            </a:r>
          </a:p>
          <a:p>
            <a:pPr algn="ctr">
              <a:spcAft>
                <a:spcPts val="600"/>
              </a:spcAft>
            </a:pPr>
            <a:r>
              <a:rPr lang="en-US" sz="2000" b="1" dirty="0">
                <a:solidFill>
                  <a:srgbClr val="E6702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Communities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000" b="1" dirty="0">
                <a:solidFill>
                  <a:srgbClr val="E6702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·</a:t>
            </a:r>
          </a:p>
          <a:p>
            <a:pPr algn="ctr">
              <a:spcBef>
                <a:spcPts val="600"/>
              </a:spcBef>
            </a:pPr>
            <a:r>
              <a:rPr lang="en-US" sz="2000" b="1" dirty="0">
                <a:solidFill>
                  <a:srgbClr val="E6702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800</a:t>
            </a:r>
          </a:p>
          <a:p>
            <a:pPr algn="ctr">
              <a:spcAft>
                <a:spcPts val="600"/>
              </a:spcAft>
            </a:pPr>
            <a:r>
              <a:rPr lang="en-US" sz="2000" b="1" dirty="0">
                <a:solidFill>
                  <a:srgbClr val="E6702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Homes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000" b="1" dirty="0">
                <a:solidFill>
                  <a:srgbClr val="E6702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·</a:t>
            </a:r>
          </a:p>
          <a:p>
            <a:pPr algn="ctr">
              <a:spcBef>
                <a:spcPts val="600"/>
              </a:spcBef>
            </a:pPr>
            <a:r>
              <a:rPr lang="en-US" sz="2000" b="1" dirty="0">
                <a:solidFill>
                  <a:srgbClr val="E6702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1,300+</a:t>
            </a:r>
          </a:p>
          <a:p>
            <a:pPr algn="ctr">
              <a:spcAft>
                <a:spcPts val="600"/>
              </a:spcAft>
            </a:pPr>
            <a:r>
              <a:rPr lang="en-US" sz="2000" b="1" dirty="0">
                <a:solidFill>
                  <a:srgbClr val="E6702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Residents</a:t>
            </a:r>
            <a:endParaRPr lang="en-US" sz="20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48A0C67-8CED-C280-93F0-85FDD46AD74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1304" y="1167666"/>
            <a:ext cx="8495220" cy="5458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1786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966C7E3-7D38-42BE-BAD7-81A25FAE2906}"/>
              </a:ext>
            </a:extLst>
          </p:cNvPr>
          <p:cNvSpPr/>
          <p:nvPr/>
        </p:nvSpPr>
        <p:spPr>
          <a:xfrm>
            <a:off x="132249" y="214052"/>
            <a:ext cx="92456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rgbClr val="1E637B"/>
                </a:solidFill>
                <a:latin typeface="Raleway" panose="020B0003030101060003" pitchFamily="34" charset="0"/>
              </a:rPr>
              <a:t>LENDING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AECF04-800F-D735-AC9D-57666FC481AC}"/>
              </a:ext>
            </a:extLst>
          </p:cNvPr>
          <p:cNvSpPr/>
          <p:nvPr/>
        </p:nvSpPr>
        <p:spPr>
          <a:xfrm>
            <a:off x="-1601" y="-36821"/>
            <a:ext cx="12192000" cy="113701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672BF1E-58C2-D013-201F-DE08513F3F18}"/>
              </a:ext>
            </a:extLst>
          </p:cNvPr>
          <p:cNvSpPr/>
          <p:nvPr/>
        </p:nvSpPr>
        <p:spPr>
          <a:xfrm>
            <a:off x="9404942" y="335063"/>
            <a:ext cx="2785457" cy="9902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DC51C04-1616-868A-1327-4FE28A049D75}"/>
              </a:ext>
            </a:extLst>
          </p:cNvPr>
          <p:cNvSpPr/>
          <p:nvPr/>
        </p:nvSpPr>
        <p:spPr>
          <a:xfrm>
            <a:off x="9460832" y="391553"/>
            <a:ext cx="2743200" cy="1238805"/>
          </a:xfrm>
          <a:prstGeom prst="rect">
            <a:avLst/>
          </a:prstGeom>
          <a:solidFill>
            <a:srgbClr val="24558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A black and white logo&#10;&#10;Description automatically generated">
            <a:extLst>
              <a:ext uri="{FF2B5EF4-FFF2-40B4-BE49-F238E27FC236}">
                <a16:creationId xmlns:a16="http://schemas.microsoft.com/office/drawing/2014/main" id="{D4222B6A-3CCE-8837-31C3-BE6AF80502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60103" y="605045"/>
            <a:ext cx="1920594" cy="78946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18CA386-4B20-B7FD-7520-FC65BE9CB5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192" y="268847"/>
            <a:ext cx="8274938" cy="6320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4893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966C7E3-7D38-42BE-BAD7-81A25FAE2906}"/>
              </a:ext>
            </a:extLst>
          </p:cNvPr>
          <p:cNvSpPr/>
          <p:nvPr/>
        </p:nvSpPr>
        <p:spPr>
          <a:xfrm>
            <a:off x="132249" y="214052"/>
            <a:ext cx="92456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rgbClr val="1E637B"/>
                </a:solidFill>
                <a:latin typeface="Raleway" panose="020B0003030101060003" pitchFamily="34" charset="0"/>
              </a:rPr>
              <a:t>LENDING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AECF04-800F-D735-AC9D-57666FC481AC}"/>
              </a:ext>
            </a:extLst>
          </p:cNvPr>
          <p:cNvSpPr/>
          <p:nvPr/>
        </p:nvSpPr>
        <p:spPr>
          <a:xfrm>
            <a:off x="-1601" y="-36821"/>
            <a:ext cx="12192000" cy="113701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672BF1E-58C2-D013-201F-DE08513F3F18}"/>
              </a:ext>
            </a:extLst>
          </p:cNvPr>
          <p:cNvSpPr/>
          <p:nvPr/>
        </p:nvSpPr>
        <p:spPr>
          <a:xfrm>
            <a:off x="9404942" y="335063"/>
            <a:ext cx="2785457" cy="9902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DC51C04-1616-868A-1327-4FE28A049D75}"/>
              </a:ext>
            </a:extLst>
          </p:cNvPr>
          <p:cNvSpPr/>
          <p:nvPr/>
        </p:nvSpPr>
        <p:spPr>
          <a:xfrm>
            <a:off x="9460832" y="391553"/>
            <a:ext cx="2743200" cy="1238805"/>
          </a:xfrm>
          <a:prstGeom prst="rect">
            <a:avLst/>
          </a:prstGeom>
          <a:solidFill>
            <a:srgbClr val="24558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A black and white logo&#10;&#10;Description automatically generated">
            <a:extLst>
              <a:ext uri="{FF2B5EF4-FFF2-40B4-BE49-F238E27FC236}">
                <a16:creationId xmlns:a16="http://schemas.microsoft.com/office/drawing/2014/main" id="{D4222B6A-3CCE-8837-31C3-BE6AF80502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60103" y="605045"/>
            <a:ext cx="1920594" cy="78946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1E9DD77B-6074-C66E-8782-4787FA62629A}"/>
              </a:ext>
            </a:extLst>
          </p:cNvPr>
          <p:cNvSpPr/>
          <p:nvPr/>
        </p:nvSpPr>
        <p:spPr>
          <a:xfrm>
            <a:off x="132249" y="331207"/>
            <a:ext cx="916369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>
                <a:solidFill>
                  <a:srgbClr val="245589"/>
                </a:solidFill>
                <a:latin typeface="Raleway" panose="020B0003030101060003" pitchFamily="34" charset="0"/>
              </a:rPr>
              <a:t>Collaboration + Innovation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14F2B9B-BBD5-9F02-F9A5-5EB71C2A624E}"/>
              </a:ext>
            </a:extLst>
          </p:cNvPr>
          <p:cNvSpPr/>
          <p:nvPr/>
        </p:nvSpPr>
        <p:spPr>
          <a:xfrm>
            <a:off x="804658" y="2325913"/>
            <a:ext cx="4306987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Housing Cooperatives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Community Land Trusts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Native Homeownership Coalition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MSU Reimagining Rural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Individual Matched Savings Accounts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EBD1B8F4-D01D-A9E8-1387-08E687AC2C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5100" y="2058732"/>
            <a:ext cx="6425597" cy="4301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35882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966C7E3-7D38-42BE-BAD7-81A25FAE2906}"/>
              </a:ext>
            </a:extLst>
          </p:cNvPr>
          <p:cNvSpPr/>
          <p:nvPr/>
        </p:nvSpPr>
        <p:spPr>
          <a:xfrm>
            <a:off x="132249" y="214052"/>
            <a:ext cx="92456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rgbClr val="1E637B"/>
                </a:solidFill>
                <a:latin typeface="Raleway" panose="020B0003030101060003" pitchFamily="34" charset="0"/>
              </a:rPr>
              <a:t>LENDING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AECF04-800F-D735-AC9D-57666FC481AC}"/>
              </a:ext>
            </a:extLst>
          </p:cNvPr>
          <p:cNvSpPr/>
          <p:nvPr/>
        </p:nvSpPr>
        <p:spPr>
          <a:xfrm>
            <a:off x="-1601" y="-36821"/>
            <a:ext cx="12192000" cy="113701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672BF1E-58C2-D013-201F-DE08513F3F18}"/>
              </a:ext>
            </a:extLst>
          </p:cNvPr>
          <p:cNvSpPr/>
          <p:nvPr/>
        </p:nvSpPr>
        <p:spPr>
          <a:xfrm>
            <a:off x="9404942" y="335063"/>
            <a:ext cx="2785457" cy="9902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DC51C04-1616-868A-1327-4FE28A049D75}"/>
              </a:ext>
            </a:extLst>
          </p:cNvPr>
          <p:cNvSpPr/>
          <p:nvPr/>
        </p:nvSpPr>
        <p:spPr>
          <a:xfrm>
            <a:off x="9460832" y="391553"/>
            <a:ext cx="2743200" cy="1238805"/>
          </a:xfrm>
          <a:prstGeom prst="rect">
            <a:avLst/>
          </a:prstGeom>
          <a:solidFill>
            <a:srgbClr val="24558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A black and white logo&#10;&#10;Description automatically generated">
            <a:extLst>
              <a:ext uri="{FF2B5EF4-FFF2-40B4-BE49-F238E27FC236}">
                <a16:creationId xmlns:a16="http://schemas.microsoft.com/office/drawing/2014/main" id="{D4222B6A-3CCE-8837-31C3-BE6AF80502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60103" y="605045"/>
            <a:ext cx="1920594" cy="789460"/>
          </a:xfrm>
          <a:prstGeom prst="rect">
            <a:avLst/>
          </a:prstGeom>
        </p:spPr>
      </p:pic>
      <p:pic>
        <p:nvPicPr>
          <p:cNvPr id="4" name="Picture 2" descr="Real estate">
            <a:extLst>
              <a:ext uri="{FF2B5EF4-FFF2-40B4-BE49-F238E27FC236}">
                <a16:creationId xmlns:a16="http://schemas.microsoft.com/office/drawing/2014/main" id="{AD881438-50C2-8102-9F4C-FA1DFD4F51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7462" y="1445158"/>
            <a:ext cx="7664422" cy="511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754CC83-75B4-52B3-7673-DBD3F08FA8DB}"/>
              </a:ext>
            </a:extLst>
          </p:cNvPr>
          <p:cNvSpPr txBox="1"/>
          <p:nvPr/>
        </p:nvSpPr>
        <p:spPr>
          <a:xfrm>
            <a:off x="8354931" y="3249323"/>
            <a:ext cx="3425766" cy="150810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l"/>
            <a:endParaRPr lang="en-US" sz="1400" b="0" i="0" u="none" strike="noStrike" baseline="0" dirty="0">
              <a:solidFill>
                <a:srgbClr val="000000"/>
              </a:solidFill>
              <a:latin typeface="Source Serif Pro" panose="02040603050405020204" pitchFamily="18" charset="0"/>
            </a:endParaRPr>
          </a:p>
          <a:p>
            <a:r>
              <a:rPr lang="en-US" sz="1800" b="1" i="0" u="none" strike="noStrike" baseline="0" dirty="0">
                <a:solidFill>
                  <a:srgbClr val="000000"/>
                </a:solidFill>
                <a:latin typeface="Source Serif Pro" panose="02040603050405020204" pitchFamily="18" charset="0"/>
              </a:rPr>
              <a:t>'Double-edged sword': Montana's housing market least a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Source Serif Pro" panose="02040603050405020204" pitchFamily="18" charset="0"/>
              </a:rPr>
              <a:t>ff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Source Serif Pro" panose="02040603050405020204" pitchFamily="18" charset="0"/>
              </a:rPr>
              <a:t>ordable in entire U.S.</a:t>
            </a:r>
            <a:endParaRPr lang="en-US" sz="1800" b="0" i="0" u="none" strike="noStrike" baseline="0" dirty="0">
              <a:solidFill>
                <a:srgbClr val="000000"/>
              </a:solidFill>
              <a:latin typeface="Source Serif Pro" panose="02040603050405020204" pitchFamily="18" charset="0"/>
            </a:endParaRPr>
          </a:p>
          <a:p>
            <a:r>
              <a:rPr lang="en-US" sz="1200" b="1" i="0" u="none" strike="noStrike" baseline="0" dirty="0">
                <a:solidFill>
                  <a:srgbClr val="000000"/>
                </a:solidFill>
                <a:latin typeface="Open Sans SemiBold" panose="020B0706030804020204" pitchFamily="34" charset="0"/>
              </a:rPr>
              <a:t>David Erickson Lee Newspapers</a:t>
            </a:r>
            <a:endParaRPr lang="en-US" sz="1200" b="0" i="0" u="none" strike="noStrike" baseline="0" dirty="0">
              <a:solidFill>
                <a:srgbClr val="000000"/>
              </a:solidFill>
              <a:latin typeface="Open Sans SemiBold" panose="020B0706030804020204" pitchFamily="34" charset="0"/>
            </a:endParaRPr>
          </a:p>
          <a:p>
            <a:r>
              <a:rPr lang="en-US" sz="1200" b="1" i="0" u="none" strike="noStrike" baseline="0" dirty="0">
                <a:solidFill>
                  <a:srgbClr val="000000"/>
                </a:solidFill>
                <a:latin typeface="Open Sans SemiBold" panose="020B0706030804020204" pitchFamily="34" charset="0"/>
              </a:rPr>
              <a:t>Sep 18, 2024</a:t>
            </a:r>
            <a:endParaRPr lang="en-US" sz="1200" b="0" i="0" u="none" strike="noStrike" baseline="0" dirty="0">
              <a:solidFill>
                <a:srgbClr val="000000"/>
              </a:solidFill>
              <a:latin typeface="Open Sans SemiBold" panose="020B07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1645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966C7E3-7D38-42BE-BAD7-81A25FAE2906}"/>
              </a:ext>
            </a:extLst>
          </p:cNvPr>
          <p:cNvSpPr/>
          <p:nvPr/>
        </p:nvSpPr>
        <p:spPr>
          <a:xfrm>
            <a:off x="132249" y="214052"/>
            <a:ext cx="92456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rgbClr val="1E637B"/>
                </a:solidFill>
                <a:latin typeface="Raleway" panose="020B0003030101060003" pitchFamily="34" charset="0"/>
              </a:rPr>
              <a:t>LENDING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AECF04-800F-D735-AC9D-57666FC481AC}"/>
              </a:ext>
            </a:extLst>
          </p:cNvPr>
          <p:cNvSpPr/>
          <p:nvPr/>
        </p:nvSpPr>
        <p:spPr>
          <a:xfrm>
            <a:off x="-1601" y="-36821"/>
            <a:ext cx="12192000" cy="113701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672BF1E-58C2-D013-201F-DE08513F3F18}"/>
              </a:ext>
            </a:extLst>
          </p:cNvPr>
          <p:cNvSpPr/>
          <p:nvPr/>
        </p:nvSpPr>
        <p:spPr>
          <a:xfrm>
            <a:off x="9404942" y="335063"/>
            <a:ext cx="2785457" cy="9902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DC51C04-1616-868A-1327-4FE28A049D75}"/>
              </a:ext>
            </a:extLst>
          </p:cNvPr>
          <p:cNvSpPr/>
          <p:nvPr/>
        </p:nvSpPr>
        <p:spPr>
          <a:xfrm>
            <a:off x="9460832" y="391553"/>
            <a:ext cx="2743200" cy="1238805"/>
          </a:xfrm>
          <a:prstGeom prst="rect">
            <a:avLst/>
          </a:prstGeom>
          <a:solidFill>
            <a:srgbClr val="24558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A black and white logo&#10;&#10;Description automatically generated">
            <a:extLst>
              <a:ext uri="{FF2B5EF4-FFF2-40B4-BE49-F238E27FC236}">
                <a16:creationId xmlns:a16="http://schemas.microsoft.com/office/drawing/2014/main" id="{D4222B6A-3CCE-8837-31C3-BE6AF80502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60103" y="605045"/>
            <a:ext cx="1920594" cy="78946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7D676B7-5ED4-6E5D-3846-D804033C354E}"/>
              </a:ext>
            </a:extLst>
          </p:cNvPr>
          <p:cNvSpPr/>
          <p:nvPr/>
        </p:nvSpPr>
        <p:spPr>
          <a:xfrm>
            <a:off x="132249" y="331207"/>
            <a:ext cx="916369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>
                <a:solidFill>
                  <a:srgbClr val="245589"/>
                </a:solidFill>
                <a:latin typeface="Raleway" panose="020B0003030101060003" pitchFamily="34" charset="0"/>
              </a:rPr>
              <a:t>Key Drivers of Housing </a:t>
            </a:r>
            <a:r>
              <a:rPr lang="en-US" sz="3000" b="1" dirty="0" err="1">
                <a:solidFill>
                  <a:srgbClr val="245589"/>
                </a:solidFill>
                <a:latin typeface="Raleway" panose="020B0003030101060003" pitchFamily="34" charset="0"/>
              </a:rPr>
              <a:t>Inaffordability</a:t>
            </a:r>
            <a:endParaRPr lang="en-US" sz="3000" b="1" dirty="0">
              <a:solidFill>
                <a:srgbClr val="245589"/>
              </a:solidFill>
              <a:latin typeface="Raleway" panose="020B0003030101060003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498359E-478D-BE5A-E604-4CF8D65E327D}"/>
              </a:ext>
            </a:extLst>
          </p:cNvPr>
          <p:cNvSpPr/>
          <p:nvPr/>
        </p:nvSpPr>
        <p:spPr>
          <a:xfrm>
            <a:off x="669745" y="2020534"/>
            <a:ext cx="5088669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Demand – Montana is a great place to live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Supply – not building enough to keep pace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Underlying regulatory environment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Slow wage growth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Government and philanthropy dollars don’t go as far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674D7F2-A011-6FD4-9571-7C06A5403A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8711" y="1994889"/>
            <a:ext cx="5088670" cy="405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6891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966C7E3-7D38-42BE-BAD7-81A25FAE2906}"/>
              </a:ext>
            </a:extLst>
          </p:cNvPr>
          <p:cNvSpPr/>
          <p:nvPr/>
        </p:nvSpPr>
        <p:spPr>
          <a:xfrm>
            <a:off x="132249" y="214052"/>
            <a:ext cx="92456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rgbClr val="1E637B"/>
                </a:solidFill>
                <a:latin typeface="Raleway" panose="020B0003030101060003" pitchFamily="34" charset="0"/>
              </a:rPr>
              <a:t>LENDING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AECF04-800F-D735-AC9D-57666FC481AC}"/>
              </a:ext>
            </a:extLst>
          </p:cNvPr>
          <p:cNvSpPr/>
          <p:nvPr/>
        </p:nvSpPr>
        <p:spPr>
          <a:xfrm>
            <a:off x="-1601" y="-36821"/>
            <a:ext cx="12192000" cy="113701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672BF1E-58C2-D013-201F-DE08513F3F18}"/>
              </a:ext>
            </a:extLst>
          </p:cNvPr>
          <p:cNvSpPr/>
          <p:nvPr/>
        </p:nvSpPr>
        <p:spPr>
          <a:xfrm>
            <a:off x="9404942" y="335063"/>
            <a:ext cx="2785457" cy="9902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DC51C04-1616-868A-1327-4FE28A049D75}"/>
              </a:ext>
            </a:extLst>
          </p:cNvPr>
          <p:cNvSpPr/>
          <p:nvPr/>
        </p:nvSpPr>
        <p:spPr>
          <a:xfrm>
            <a:off x="9460832" y="391553"/>
            <a:ext cx="2743200" cy="1238805"/>
          </a:xfrm>
          <a:prstGeom prst="rect">
            <a:avLst/>
          </a:prstGeom>
          <a:solidFill>
            <a:srgbClr val="24558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A black and white logo&#10;&#10;Description automatically generated">
            <a:extLst>
              <a:ext uri="{FF2B5EF4-FFF2-40B4-BE49-F238E27FC236}">
                <a16:creationId xmlns:a16="http://schemas.microsoft.com/office/drawing/2014/main" id="{D4222B6A-3CCE-8837-31C3-BE6AF80502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60103" y="605045"/>
            <a:ext cx="1920594" cy="78946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7D676B7-5ED4-6E5D-3846-D804033C354E}"/>
              </a:ext>
            </a:extLst>
          </p:cNvPr>
          <p:cNvSpPr/>
          <p:nvPr/>
        </p:nvSpPr>
        <p:spPr>
          <a:xfrm>
            <a:off x="132249" y="331207"/>
            <a:ext cx="916369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>
                <a:solidFill>
                  <a:srgbClr val="245589"/>
                </a:solidFill>
                <a:latin typeface="Raleway" panose="020B0003030101060003" pitchFamily="34" charset="0"/>
              </a:rPr>
              <a:t>Stories to Watch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498359E-478D-BE5A-E604-4CF8D65E327D}"/>
              </a:ext>
            </a:extLst>
          </p:cNvPr>
          <p:cNvSpPr/>
          <p:nvPr/>
        </p:nvSpPr>
        <p:spPr>
          <a:xfrm>
            <a:off x="658204" y="2228671"/>
            <a:ext cx="5088669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Zoning and code reform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Employer-based housing solutions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Building innovation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Diverse housing types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0CD44D-2559-D589-B6FE-83F81AED19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6890" y="2228671"/>
            <a:ext cx="5776906" cy="3714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8497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966C7E3-7D38-42BE-BAD7-81A25FAE2906}"/>
              </a:ext>
            </a:extLst>
          </p:cNvPr>
          <p:cNvSpPr/>
          <p:nvPr/>
        </p:nvSpPr>
        <p:spPr>
          <a:xfrm>
            <a:off x="132249" y="214052"/>
            <a:ext cx="92456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rgbClr val="1E637B"/>
                </a:solidFill>
                <a:latin typeface="Raleway" panose="020B0003030101060003" pitchFamily="34" charset="0"/>
              </a:rPr>
              <a:t>LENDING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AECF04-800F-D735-AC9D-57666FC481AC}"/>
              </a:ext>
            </a:extLst>
          </p:cNvPr>
          <p:cNvSpPr/>
          <p:nvPr/>
        </p:nvSpPr>
        <p:spPr>
          <a:xfrm>
            <a:off x="-1601" y="-36821"/>
            <a:ext cx="12192000" cy="113701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672BF1E-58C2-D013-201F-DE08513F3F18}"/>
              </a:ext>
            </a:extLst>
          </p:cNvPr>
          <p:cNvSpPr/>
          <p:nvPr/>
        </p:nvSpPr>
        <p:spPr>
          <a:xfrm>
            <a:off x="9404942" y="335063"/>
            <a:ext cx="2785457" cy="9902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DC51C04-1616-868A-1327-4FE28A049D75}"/>
              </a:ext>
            </a:extLst>
          </p:cNvPr>
          <p:cNvSpPr/>
          <p:nvPr/>
        </p:nvSpPr>
        <p:spPr>
          <a:xfrm>
            <a:off x="9460832" y="391553"/>
            <a:ext cx="2743200" cy="1238805"/>
          </a:xfrm>
          <a:prstGeom prst="rect">
            <a:avLst/>
          </a:prstGeom>
          <a:solidFill>
            <a:srgbClr val="24558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A black and white logo&#10;&#10;Description automatically generated">
            <a:extLst>
              <a:ext uri="{FF2B5EF4-FFF2-40B4-BE49-F238E27FC236}">
                <a16:creationId xmlns:a16="http://schemas.microsoft.com/office/drawing/2014/main" id="{D4222B6A-3CCE-8837-31C3-BE6AF80502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60103" y="605045"/>
            <a:ext cx="1920594" cy="78946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1E9DD77B-6074-C66E-8782-4787FA62629A}"/>
              </a:ext>
            </a:extLst>
          </p:cNvPr>
          <p:cNvSpPr/>
          <p:nvPr/>
        </p:nvSpPr>
        <p:spPr>
          <a:xfrm>
            <a:off x="132249" y="331207"/>
            <a:ext cx="916369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>
                <a:solidFill>
                  <a:srgbClr val="245589"/>
                </a:solidFill>
                <a:latin typeface="Raleway" panose="020B0003030101060003" pitchFamily="34" charset="0"/>
              </a:rPr>
              <a:t>Housing is About People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CA657B8-4B81-03B3-7778-31D0F5DADDD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783" y="1389861"/>
            <a:ext cx="9075159" cy="5099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4444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9294108-446B-2544-B7CF-C87DF9D5691C}"/>
              </a:ext>
            </a:extLst>
          </p:cNvPr>
          <p:cNvSpPr txBox="1"/>
          <p:nvPr/>
        </p:nvSpPr>
        <p:spPr>
          <a:xfrm>
            <a:off x="4776395" y="-61318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2962867-D810-7F4D-B2B0-C50C034DBC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C9240C6-1A97-4B4D-8131-9F40B47D3FC0}"/>
              </a:ext>
            </a:extLst>
          </p:cNvPr>
          <p:cNvSpPr txBox="1"/>
          <p:nvPr/>
        </p:nvSpPr>
        <p:spPr>
          <a:xfrm>
            <a:off x="624727" y="520076"/>
            <a:ext cx="6718607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b="1">
                <a:solidFill>
                  <a:srgbClr val="1E637B"/>
                </a:solidFill>
                <a:latin typeface="Raleway" panose="020B0003030101060003" pitchFamily="34" charset="0"/>
              </a:rPr>
              <a:t>Thank You!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4ED6F4-C577-448C-BF5F-42A4E761B377}"/>
              </a:ext>
            </a:extLst>
          </p:cNvPr>
          <p:cNvSpPr txBox="1"/>
          <p:nvPr/>
        </p:nvSpPr>
        <p:spPr>
          <a:xfrm>
            <a:off x="1383407" y="5093305"/>
            <a:ext cx="55186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solidFill>
                  <a:srgbClr val="E6702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Kaia Peterson, Executive Director</a:t>
            </a:r>
          </a:p>
          <a:p>
            <a:pPr algn="ctr"/>
            <a:r>
              <a:rPr lang="en-US" sz="2000">
                <a:solidFill>
                  <a:srgbClr val="E6702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406.531.3449</a:t>
            </a:r>
          </a:p>
          <a:p>
            <a:pPr algn="ctr"/>
            <a:r>
              <a:rPr lang="en-US" sz="2000">
                <a:solidFill>
                  <a:srgbClr val="E6702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kpeterson@nwmt.org</a:t>
            </a:r>
          </a:p>
        </p:txBody>
      </p:sp>
      <p:pic>
        <p:nvPicPr>
          <p:cNvPr id="7" name="Picture 6" descr="A person wearing glasses&#10;&#10;Description automatically generated with low confidence">
            <a:extLst>
              <a:ext uri="{FF2B5EF4-FFF2-40B4-BE49-F238E27FC236}">
                <a16:creationId xmlns:a16="http://schemas.microsoft.com/office/drawing/2014/main" id="{39D6ED24-29BF-444A-B55A-10762D496CC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6934" y="1810222"/>
            <a:ext cx="1954192" cy="2931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7711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966C7E3-7D38-42BE-BAD7-81A25FAE2906}"/>
              </a:ext>
            </a:extLst>
          </p:cNvPr>
          <p:cNvSpPr/>
          <p:nvPr/>
        </p:nvSpPr>
        <p:spPr>
          <a:xfrm>
            <a:off x="132249" y="214052"/>
            <a:ext cx="92456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rgbClr val="1E637B"/>
                </a:solidFill>
                <a:latin typeface="Raleway" panose="020B0003030101060003" pitchFamily="34" charset="0"/>
              </a:rPr>
              <a:t>LENDING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AECF04-800F-D735-AC9D-57666FC481AC}"/>
              </a:ext>
            </a:extLst>
          </p:cNvPr>
          <p:cNvSpPr/>
          <p:nvPr/>
        </p:nvSpPr>
        <p:spPr>
          <a:xfrm>
            <a:off x="-1601" y="-36821"/>
            <a:ext cx="12192000" cy="113701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672BF1E-58C2-D013-201F-DE08513F3F18}"/>
              </a:ext>
            </a:extLst>
          </p:cNvPr>
          <p:cNvSpPr/>
          <p:nvPr/>
        </p:nvSpPr>
        <p:spPr>
          <a:xfrm>
            <a:off x="9404942" y="335063"/>
            <a:ext cx="2785457" cy="9902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DC51C04-1616-868A-1327-4FE28A049D75}"/>
              </a:ext>
            </a:extLst>
          </p:cNvPr>
          <p:cNvSpPr/>
          <p:nvPr/>
        </p:nvSpPr>
        <p:spPr>
          <a:xfrm>
            <a:off x="9460832" y="391553"/>
            <a:ext cx="2743200" cy="1238805"/>
          </a:xfrm>
          <a:prstGeom prst="rect">
            <a:avLst/>
          </a:prstGeom>
          <a:solidFill>
            <a:srgbClr val="24558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A black and white logo&#10;&#10;Description automatically generated">
            <a:extLst>
              <a:ext uri="{FF2B5EF4-FFF2-40B4-BE49-F238E27FC236}">
                <a16:creationId xmlns:a16="http://schemas.microsoft.com/office/drawing/2014/main" id="{D4222B6A-3CCE-8837-31C3-BE6AF80502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60103" y="605045"/>
            <a:ext cx="1920594" cy="78946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1E9DD77B-6074-C66E-8782-4787FA62629A}"/>
              </a:ext>
            </a:extLst>
          </p:cNvPr>
          <p:cNvSpPr/>
          <p:nvPr/>
        </p:nvSpPr>
        <p:spPr>
          <a:xfrm>
            <a:off x="132249" y="331207"/>
            <a:ext cx="916369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>
                <a:solidFill>
                  <a:srgbClr val="245589"/>
                </a:solidFill>
                <a:latin typeface="Raleway" panose="020B0003030101060003" pitchFamily="34" charset="0"/>
              </a:rPr>
              <a:t>Serving Montanans Statewide Since 1998</a:t>
            </a:r>
          </a:p>
        </p:txBody>
      </p:sp>
      <p:pic>
        <p:nvPicPr>
          <p:cNvPr id="2" name="Picture 1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D8254C9B-96AC-8FE0-A64E-865F132B1BF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53420" y="2295509"/>
            <a:ext cx="6901401" cy="328594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A6734A66-F350-F878-09D0-9CE9B8048419}"/>
              </a:ext>
            </a:extLst>
          </p:cNvPr>
          <p:cNvSpPr/>
          <p:nvPr/>
        </p:nvSpPr>
        <p:spPr>
          <a:xfrm>
            <a:off x="529772" y="2269383"/>
            <a:ext cx="400303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 full-time staff in Great Falls, Missoula, Kalispell, Helena, Pablo, and Livingston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17 board members representing government, non-profit, and private sectors</a:t>
            </a:r>
          </a:p>
        </p:txBody>
      </p:sp>
    </p:spTree>
    <p:extLst>
      <p:ext uri="{BB962C8B-B14F-4D97-AF65-F5344CB8AC3E}">
        <p14:creationId xmlns:p14="http://schemas.microsoft.com/office/powerpoint/2010/main" val="33742695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966C7E3-7D38-42BE-BAD7-81A25FAE2906}"/>
              </a:ext>
            </a:extLst>
          </p:cNvPr>
          <p:cNvSpPr/>
          <p:nvPr/>
        </p:nvSpPr>
        <p:spPr>
          <a:xfrm>
            <a:off x="132249" y="214052"/>
            <a:ext cx="92456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rgbClr val="1E637B"/>
                </a:solidFill>
                <a:latin typeface="Raleway" panose="020B0003030101060003" pitchFamily="34" charset="0"/>
              </a:rPr>
              <a:t>LENDING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AECF04-800F-D735-AC9D-57666FC481AC}"/>
              </a:ext>
            </a:extLst>
          </p:cNvPr>
          <p:cNvSpPr/>
          <p:nvPr/>
        </p:nvSpPr>
        <p:spPr>
          <a:xfrm>
            <a:off x="-1601" y="-36821"/>
            <a:ext cx="12192000" cy="113701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672BF1E-58C2-D013-201F-DE08513F3F18}"/>
              </a:ext>
            </a:extLst>
          </p:cNvPr>
          <p:cNvSpPr/>
          <p:nvPr/>
        </p:nvSpPr>
        <p:spPr>
          <a:xfrm>
            <a:off x="9404942" y="335063"/>
            <a:ext cx="2785457" cy="9902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DC51C04-1616-868A-1327-4FE28A049D75}"/>
              </a:ext>
            </a:extLst>
          </p:cNvPr>
          <p:cNvSpPr/>
          <p:nvPr/>
        </p:nvSpPr>
        <p:spPr>
          <a:xfrm>
            <a:off x="9460832" y="391553"/>
            <a:ext cx="2743200" cy="1238805"/>
          </a:xfrm>
          <a:prstGeom prst="rect">
            <a:avLst/>
          </a:prstGeom>
          <a:solidFill>
            <a:srgbClr val="24558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A black and white logo&#10;&#10;Description automatically generated">
            <a:extLst>
              <a:ext uri="{FF2B5EF4-FFF2-40B4-BE49-F238E27FC236}">
                <a16:creationId xmlns:a16="http://schemas.microsoft.com/office/drawing/2014/main" id="{D4222B6A-3CCE-8837-31C3-BE6AF80502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60103" y="605045"/>
            <a:ext cx="1920594" cy="7894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01D12DB-6BC4-FD72-4736-E5B9FBF89F4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3761" y="365760"/>
            <a:ext cx="8702485" cy="478971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2B14E21-05C9-1BD7-5125-13BF69F65EC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33236" y="2637126"/>
            <a:ext cx="4705003" cy="3889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496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966C7E3-7D38-42BE-BAD7-81A25FAE2906}"/>
              </a:ext>
            </a:extLst>
          </p:cNvPr>
          <p:cNvSpPr/>
          <p:nvPr/>
        </p:nvSpPr>
        <p:spPr>
          <a:xfrm>
            <a:off x="132249" y="214052"/>
            <a:ext cx="92456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rgbClr val="1E637B"/>
                </a:solidFill>
                <a:latin typeface="Raleway" panose="020B0003030101060003" pitchFamily="34" charset="0"/>
              </a:rPr>
              <a:t>LENDING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AECF04-800F-D735-AC9D-57666FC481AC}"/>
              </a:ext>
            </a:extLst>
          </p:cNvPr>
          <p:cNvSpPr/>
          <p:nvPr/>
        </p:nvSpPr>
        <p:spPr>
          <a:xfrm>
            <a:off x="-1601" y="-36821"/>
            <a:ext cx="12192000" cy="113701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672BF1E-58C2-D013-201F-DE08513F3F18}"/>
              </a:ext>
            </a:extLst>
          </p:cNvPr>
          <p:cNvSpPr/>
          <p:nvPr/>
        </p:nvSpPr>
        <p:spPr>
          <a:xfrm>
            <a:off x="9404942" y="335063"/>
            <a:ext cx="2785457" cy="9902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DC51C04-1616-868A-1327-4FE28A049D75}"/>
              </a:ext>
            </a:extLst>
          </p:cNvPr>
          <p:cNvSpPr/>
          <p:nvPr/>
        </p:nvSpPr>
        <p:spPr>
          <a:xfrm>
            <a:off x="9460832" y="391553"/>
            <a:ext cx="2743200" cy="1238805"/>
          </a:xfrm>
          <a:prstGeom prst="rect">
            <a:avLst/>
          </a:prstGeom>
          <a:solidFill>
            <a:srgbClr val="24558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A black and white logo&#10;&#10;Description automatically generated">
            <a:extLst>
              <a:ext uri="{FF2B5EF4-FFF2-40B4-BE49-F238E27FC236}">
                <a16:creationId xmlns:a16="http://schemas.microsoft.com/office/drawing/2014/main" id="{D4222B6A-3CCE-8837-31C3-BE6AF80502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60103" y="605045"/>
            <a:ext cx="1920594" cy="78946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664A336-283F-96D4-A5E1-7D3CF5077D7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006541" y="3595113"/>
            <a:ext cx="2667730" cy="349025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6AACBCC-62D8-09EF-D1B6-39E4F439B86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8311436" y="3569272"/>
            <a:ext cx="2681610" cy="35337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0BD0CA8-A84A-E4B1-35CF-EC02ED1D790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639450" y="855029"/>
            <a:ext cx="2493202" cy="352215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2AAC0D9-9E98-25B1-C92C-C54914F2DAE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6331210" y="875976"/>
            <a:ext cx="2507831" cy="34767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5EEB7C6-EF27-93CD-71DA-3E57EAE10D0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99058" y="4006376"/>
            <a:ext cx="3572788" cy="2667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3579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966C7E3-7D38-42BE-BAD7-81A25FAE2906}"/>
              </a:ext>
            </a:extLst>
          </p:cNvPr>
          <p:cNvSpPr/>
          <p:nvPr/>
        </p:nvSpPr>
        <p:spPr>
          <a:xfrm>
            <a:off x="132249" y="214052"/>
            <a:ext cx="92456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rgbClr val="1E637B"/>
                </a:solidFill>
                <a:latin typeface="Raleway" panose="020B0003030101060003" pitchFamily="34" charset="0"/>
              </a:rPr>
              <a:t>LENDING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AECF04-800F-D735-AC9D-57666FC481AC}"/>
              </a:ext>
            </a:extLst>
          </p:cNvPr>
          <p:cNvSpPr/>
          <p:nvPr/>
        </p:nvSpPr>
        <p:spPr>
          <a:xfrm>
            <a:off x="-1601" y="-36821"/>
            <a:ext cx="12192000" cy="113701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672BF1E-58C2-D013-201F-DE08513F3F18}"/>
              </a:ext>
            </a:extLst>
          </p:cNvPr>
          <p:cNvSpPr/>
          <p:nvPr/>
        </p:nvSpPr>
        <p:spPr>
          <a:xfrm>
            <a:off x="9404942" y="335063"/>
            <a:ext cx="2785457" cy="9902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DC51C04-1616-868A-1327-4FE28A049D75}"/>
              </a:ext>
            </a:extLst>
          </p:cNvPr>
          <p:cNvSpPr/>
          <p:nvPr/>
        </p:nvSpPr>
        <p:spPr>
          <a:xfrm>
            <a:off x="9460832" y="391553"/>
            <a:ext cx="2743200" cy="1238805"/>
          </a:xfrm>
          <a:prstGeom prst="rect">
            <a:avLst/>
          </a:prstGeom>
          <a:solidFill>
            <a:srgbClr val="24558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A black and white logo&#10;&#10;Description automatically generated">
            <a:extLst>
              <a:ext uri="{FF2B5EF4-FFF2-40B4-BE49-F238E27FC236}">
                <a16:creationId xmlns:a16="http://schemas.microsoft.com/office/drawing/2014/main" id="{D4222B6A-3CCE-8837-31C3-BE6AF80502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60103" y="605045"/>
            <a:ext cx="1920594" cy="7894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A2DF208-AC7F-1A00-1A9B-EB3260ECA30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244241" y="-469120"/>
            <a:ext cx="3675296" cy="55129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9C96372-D173-4A72-F8E2-ADDD38ECB36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86032" y="2182421"/>
            <a:ext cx="6780551" cy="4392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6483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966C7E3-7D38-42BE-BAD7-81A25FAE2906}"/>
              </a:ext>
            </a:extLst>
          </p:cNvPr>
          <p:cNvSpPr/>
          <p:nvPr/>
        </p:nvSpPr>
        <p:spPr>
          <a:xfrm>
            <a:off x="132249" y="214052"/>
            <a:ext cx="92456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rgbClr val="1E637B"/>
                </a:solidFill>
                <a:latin typeface="Raleway" panose="020B0003030101060003" pitchFamily="34" charset="0"/>
              </a:rPr>
              <a:t>LENDING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AECF04-800F-D735-AC9D-57666FC481AC}"/>
              </a:ext>
            </a:extLst>
          </p:cNvPr>
          <p:cNvSpPr/>
          <p:nvPr/>
        </p:nvSpPr>
        <p:spPr>
          <a:xfrm>
            <a:off x="-1601" y="-36821"/>
            <a:ext cx="12192000" cy="113701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672BF1E-58C2-D013-201F-DE08513F3F18}"/>
              </a:ext>
            </a:extLst>
          </p:cNvPr>
          <p:cNvSpPr/>
          <p:nvPr/>
        </p:nvSpPr>
        <p:spPr>
          <a:xfrm>
            <a:off x="9404942" y="335063"/>
            <a:ext cx="2785457" cy="9902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DC51C04-1616-868A-1327-4FE28A049D75}"/>
              </a:ext>
            </a:extLst>
          </p:cNvPr>
          <p:cNvSpPr/>
          <p:nvPr/>
        </p:nvSpPr>
        <p:spPr>
          <a:xfrm>
            <a:off x="9460832" y="391553"/>
            <a:ext cx="2743200" cy="1238805"/>
          </a:xfrm>
          <a:prstGeom prst="rect">
            <a:avLst/>
          </a:prstGeom>
          <a:solidFill>
            <a:srgbClr val="24558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A black and white logo&#10;&#10;Description automatically generated">
            <a:extLst>
              <a:ext uri="{FF2B5EF4-FFF2-40B4-BE49-F238E27FC236}">
                <a16:creationId xmlns:a16="http://schemas.microsoft.com/office/drawing/2014/main" id="{D4222B6A-3CCE-8837-31C3-BE6AF80502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60103" y="605045"/>
            <a:ext cx="1920594" cy="7894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85A7280-DC4F-21CE-6EBE-B5D3C7B584B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70788" y="1361848"/>
            <a:ext cx="4460314" cy="4817720"/>
          </a:xfrm>
          <a:prstGeom prst="rect">
            <a:avLst/>
          </a:prstGeom>
        </p:spPr>
      </p:pic>
      <p:pic>
        <p:nvPicPr>
          <p:cNvPr id="5" name="Picture 4" descr="A person sitting on a bench in front of a building&#10;&#10;Description automatically generated">
            <a:extLst>
              <a:ext uri="{FF2B5EF4-FFF2-40B4-BE49-F238E27FC236}">
                <a16:creationId xmlns:a16="http://schemas.microsoft.com/office/drawing/2014/main" id="{E8485C02-C85E-7052-2E96-2BED7EBB829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61422" y="1826228"/>
            <a:ext cx="4725064" cy="481772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36B1FA1-3B4F-98F9-C43D-B7399FB05D56}"/>
              </a:ext>
            </a:extLst>
          </p:cNvPr>
          <p:cNvSpPr/>
          <p:nvPr/>
        </p:nvSpPr>
        <p:spPr>
          <a:xfrm>
            <a:off x="132249" y="331207"/>
            <a:ext cx="916369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>
                <a:solidFill>
                  <a:srgbClr val="245589"/>
                </a:solidFill>
                <a:latin typeface="Raleway" panose="020B0003030101060003" pitchFamily="34" charset="0"/>
              </a:rPr>
              <a:t>Down Payment Assistance</a:t>
            </a:r>
          </a:p>
        </p:txBody>
      </p:sp>
    </p:spTree>
    <p:extLst>
      <p:ext uri="{BB962C8B-B14F-4D97-AF65-F5344CB8AC3E}">
        <p14:creationId xmlns:p14="http://schemas.microsoft.com/office/powerpoint/2010/main" val="29138549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966C7E3-7D38-42BE-BAD7-81A25FAE2906}"/>
              </a:ext>
            </a:extLst>
          </p:cNvPr>
          <p:cNvSpPr/>
          <p:nvPr/>
        </p:nvSpPr>
        <p:spPr>
          <a:xfrm>
            <a:off x="132249" y="214052"/>
            <a:ext cx="92456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rgbClr val="1E637B"/>
                </a:solidFill>
                <a:latin typeface="Raleway" panose="020B0003030101060003" pitchFamily="34" charset="0"/>
              </a:rPr>
              <a:t>LENDING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AECF04-800F-D735-AC9D-57666FC481AC}"/>
              </a:ext>
            </a:extLst>
          </p:cNvPr>
          <p:cNvSpPr/>
          <p:nvPr/>
        </p:nvSpPr>
        <p:spPr>
          <a:xfrm>
            <a:off x="-1601" y="-36821"/>
            <a:ext cx="12192000" cy="113701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672BF1E-58C2-D013-201F-DE08513F3F18}"/>
              </a:ext>
            </a:extLst>
          </p:cNvPr>
          <p:cNvSpPr/>
          <p:nvPr/>
        </p:nvSpPr>
        <p:spPr>
          <a:xfrm>
            <a:off x="9404942" y="335063"/>
            <a:ext cx="2785457" cy="9902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DC51C04-1616-868A-1327-4FE28A049D75}"/>
              </a:ext>
            </a:extLst>
          </p:cNvPr>
          <p:cNvSpPr/>
          <p:nvPr/>
        </p:nvSpPr>
        <p:spPr>
          <a:xfrm>
            <a:off x="9460832" y="391553"/>
            <a:ext cx="2743200" cy="1238805"/>
          </a:xfrm>
          <a:prstGeom prst="rect">
            <a:avLst/>
          </a:prstGeom>
          <a:solidFill>
            <a:srgbClr val="24558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A black and white logo&#10;&#10;Description automatically generated">
            <a:extLst>
              <a:ext uri="{FF2B5EF4-FFF2-40B4-BE49-F238E27FC236}">
                <a16:creationId xmlns:a16="http://schemas.microsoft.com/office/drawing/2014/main" id="{D4222B6A-3CCE-8837-31C3-BE6AF80502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60103" y="605045"/>
            <a:ext cx="1920594" cy="78946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1E9DD77B-6074-C66E-8782-4787FA62629A}"/>
              </a:ext>
            </a:extLst>
          </p:cNvPr>
          <p:cNvSpPr/>
          <p:nvPr/>
        </p:nvSpPr>
        <p:spPr>
          <a:xfrm>
            <a:off x="132249" y="331207"/>
            <a:ext cx="916369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>
                <a:solidFill>
                  <a:srgbClr val="245589"/>
                </a:solidFill>
                <a:latin typeface="Raleway" panose="020B0003030101060003" pitchFamily="34" charset="0"/>
              </a:rPr>
              <a:t>Financing Affordable Housing Opportunities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4B09AB-8278-590A-5609-A123367BA0DD}"/>
              </a:ext>
            </a:extLst>
          </p:cNvPr>
          <p:cNvSpPr txBox="1"/>
          <p:nvPr/>
        </p:nvSpPr>
        <p:spPr>
          <a:xfrm>
            <a:off x="5930199" y="1861914"/>
            <a:ext cx="567795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 dirty="0">
                <a:solidFill>
                  <a:srgbClr val="CB6F2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Homeownership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Down payment and closing cost assistance for homebuyers</a:t>
            </a:r>
          </a:p>
          <a:p>
            <a:pPr>
              <a:spcAft>
                <a:spcPts val="600"/>
              </a:spcAft>
            </a:pPr>
            <a:endParaRPr lang="en-US" sz="2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2000" b="1" dirty="0">
                <a:solidFill>
                  <a:srgbClr val="CB6F2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Real Estate Development &amp; Acquisition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Flexible financing for preservation, new construction, and adaptive reuse</a:t>
            </a:r>
          </a:p>
          <a:p>
            <a:pPr>
              <a:spcAft>
                <a:spcPts val="600"/>
              </a:spcAft>
            </a:pPr>
            <a:endParaRPr lang="en-US" sz="2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2000" b="1" dirty="0">
                <a:solidFill>
                  <a:srgbClr val="CB6F2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Resident Owned Communities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Long-term financing for acquisition and preservation of manufactured home parks</a:t>
            </a:r>
          </a:p>
          <a:p>
            <a:pPr>
              <a:spcAft>
                <a:spcPts val="600"/>
              </a:spcAft>
            </a:pPr>
            <a:endParaRPr lang="en-US" sz="2000" b="1" dirty="0">
              <a:solidFill>
                <a:srgbClr val="24558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9E21C0F-D749-D5C5-95E0-3F25D7C3C1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899" y="1861914"/>
            <a:ext cx="5186458" cy="3909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652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966C7E3-7D38-42BE-BAD7-81A25FAE2906}"/>
              </a:ext>
            </a:extLst>
          </p:cNvPr>
          <p:cNvSpPr/>
          <p:nvPr/>
        </p:nvSpPr>
        <p:spPr>
          <a:xfrm>
            <a:off x="132249" y="214052"/>
            <a:ext cx="92456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rgbClr val="1E637B"/>
                </a:solidFill>
                <a:latin typeface="Raleway" panose="020B0003030101060003" pitchFamily="34" charset="0"/>
              </a:rPr>
              <a:t>LENDING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AECF04-800F-D735-AC9D-57666FC481AC}"/>
              </a:ext>
            </a:extLst>
          </p:cNvPr>
          <p:cNvSpPr/>
          <p:nvPr/>
        </p:nvSpPr>
        <p:spPr>
          <a:xfrm>
            <a:off x="-1601" y="-36821"/>
            <a:ext cx="12192000" cy="113701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672BF1E-58C2-D013-201F-DE08513F3F18}"/>
              </a:ext>
            </a:extLst>
          </p:cNvPr>
          <p:cNvSpPr/>
          <p:nvPr/>
        </p:nvSpPr>
        <p:spPr>
          <a:xfrm>
            <a:off x="9404942" y="335063"/>
            <a:ext cx="2785457" cy="9902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DC51C04-1616-868A-1327-4FE28A049D75}"/>
              </a:ext>
            </a:extLst>
          </p:cNvPr>
          <p:cNvSpPr/>
          <p:nvPr/>
        </p:nvSpPr>
        <p:spPr>
          <a:xfrm>
            <a:off x="9460832" y="391553"/>
            <a:ext cx="2743200" cy="1238805"/>
          </a:xfrm>
          <a:prstGeom prst="rect">
            <a:avLst/>
          </a:prstGeom>
          <a:solidFill>
            <a:srgbClr val="24558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A black and white logo&#10;&#10;Description automatically generated">
            <a:extLst>
              <a:ext uri="{FF2B5EF4-FFF2-40B4-BE49-F238E27FC236}">
                <a16:creationId xmlns:a16="http://schemas.microsoft.com/office/drawing/2014/main" id="{D4222B6A-3CCE-8837-31C3-BE6AF80502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60103" y="605045"/>
            <a:ext cx="1920594" cy="78946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1E9DD77B-6074-C66E-8782-4787FA62629A}"/>
              </a:ext>
            </a:extLst>
          </p:cNvPr>
          <p:cNvSpPr/>
          <p:nvPr/>
        </p:nvSpPr>
        <p:spPr>
          <a:xfrm>
            <a:off x="132249" y="331207"/>
            <a:ext cx="916369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>
                <a:solidFill>
                  <a:srgbClr val="245589"/>
                </a:solidFill>
                <a:latin typeface="Raleway" panose="020B0003030101060003" pitchFamily="34" charset="0"/>
              </a:rPr>
              <a:t>NWMT Expertise</a:t>
            </a: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F42E5534-DDCE-02A6-62D3-EBF3DD1C999E}"/>
              </a:ext>
            </a:extLst>
          </p:cNvPr>
          <p:cNvSpPr txBox="1">
            <a:spLocks/>
          </p:cNvSpPr>
          <p:nvPr/>
        </p:nvSpPr>
        <p:spPr>
          <a:xfrm>
            <a:off x="948982" y="3846253"/>
            <a:ext cx="2926080" cy="27432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sz="2000" b="1">
                <a:solidFill>
                  <a:srgbClr val="CB6F2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Housing </a:t>
            </a:r>
            <a:br>
              <a:rPr lang="en-US" sz="2000" b="1">
                <a:solidFill>
                  <a:srgbClr val="CB6F2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2000" b="1">
                <a:solidFill>
                  <a:srgbClr val="CB6F2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Education</a:t>
            </a:r>
          </a:p>
          <a:p>
            <a:pPr marL="0" indent="0" algn="ctr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sz="1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 provide housing education and counseling across Montana through a network of HUD-approved housing counseling agencies.</a:t>
            </a: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699C8191-B0C3-0AB2-08DF-04B0231E3FA7}"/>
              </a:ext>
            </a:extLst>
          </p:cNvPr>
          <p:cNvSpPr txBox="1">
            <a:spLocks/>
          </p:cNvSpPr>
          <p:nvPr/>
        </p:nvSpPr>
        <p:spPr>
          <a:xfrm>
            <a:off x="4520350" y="3846253"/>
            <a:ext cx="2926080" cy="2743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7FB942"/>
              </a:buClr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2281A0"/>
              </a:buClr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CB6F29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b="1" dirty="0">
                <a:solidFill>
                  <a:srgbClr val="CB6F29"/>
                </a:solidFill>
              </a:rPr>
              <a:t>Lending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en-US" sz="2000" dirty="0"/>
              <a:t>We provide home loans for individual homebuyers and financing for affordable housing developers. We work to make homeownership affordable.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BDF309FA-AFEE-BAB0-59C7-E8E450FFC5AF}"/>
              </a:ext>
            </a:extLst>
          </p:cNvPr>
          <p:cNvSpPr txBox="1">
            <a:spLocks/>
          </p:cNvSpPr>
          <p:nvPr/>
        </p:nvSpPr>
        <p:spPr>
          <a:xfrm>
            <a:off x="8091718" y="3846253"/>
            <a:ext cx="2926080" cy="2743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7FB942"/>
              </a:buClr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2281A0"/>
              </a:buClr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CB6F29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en-US" sz="2200" b="1">
                <a:solidFill>
                  <a:srgbClr val="CB6F29"/>
                </a:solidFill>
              </a:rPr>
              <a:t>Manufactured Housing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en-US" sz="1800"/>
              <a:t>We help homeowners purchase and successfully manage their mobile home parks through our resident owned community program.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D835A31-A4C9-3F5B-D28E-707673EA54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4747" y="1804718"/>
            <a:ext cx="2194549" cy="183931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57F5C6E-EF17-3180-293E-F7A324D9356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4835" y="1804718"/>
            <a:ext cx="2197109" cy="183931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51F9B2F-A82C-E8D5-12C2-50A08812079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8255" y="1804718"/>
            <a:ext cx="2053005" cy="183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5775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966C7E3-7D38-42BE-BAD7-81A25FAE2906}"/>
              </a:ext>
            </a:extLst>
          </p:cNvPr>
          <p:cNvSpPr/>
          <p:nvPr/>
        </p:nvSpPr>
        <p:spPr>
          <a:xfrm>
            <a:off x="132249" y="214052"/>
            <a:ext cx="92456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rgbClr val="1E637B"/>
                </a:solidFill>
                <a:latin typeface="Raleway" panose="020B0003030101060003" pitchFamily="34" charset="0"/>
              </a:rPr>
              <a:t>LENDING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AECF04-800F-D735-AC9D-57666FC481AC}"/>
              </a:ext>
            </a:extLst>
          </p:cNvPr>
          <p:cNvSpPr/>
          <p:nvPr/>
        </p:nvSpPr>
        <p:spPr>
          <a:xfrm>
            <a:off x="-1601" y="-36821"/>
            <a:ext cx="12192000" cy="113701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672BF1E-58C2-D013-201F-DE08513F3F18}"/>
              </a:ext>
            </a:extLst>
          </p:cNvPr>
          <p:cNvSpPr/>
          <p:nvPr/>
        </p:nvSpPr>
        <p:spPr>
          <a:xfrm>
            <a:off x="9404942" y="335063"/>
            <a:ext cx="2785457" cy="9902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DC51C04-1616-868A-1327-4FE28A049D75}"/>
              </a:ext>
            </a:extLst>
          </p:cNvPr>
          <p:cNvSpPr/>
          <p:nvPr/>
        </p:nvSpPr>
        <p:spPr>
          <a:xfrm>
            <a:off x="9460832" y="391553"/>
            <a:ext cx="2743200" cy="1238805"/>
          </a:xfrm>
          <a:prstGeom prst="rect">
            <a:avLst/>
          </a:prstGeom>
          <a:solidFill>
            <a:srgbClr val="24558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A black and white logo&#10;&#10;Description automatically generated">
            <a:extLst>
              <a:ext uri="{FF2B5EF4-FFF2-40B4-BE49-F238E27FC236}">
                <a16:creationId xmlns:a16="http://schemas.microsoft.com/office/drawing/2014/main" id="{D4222B6A-3CCE-8837-31C3-BE6AF80502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60103" y="605045"/>
            <a:ext cx="1920594" cy="78946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1E9DD77B-6074-C66E-8782-4787FA62629A}"/>
              </a:ext>
            </a:extLst>
          </p:cNvPr>
          <p:cNvSpPr/>
          <p:nvPr/>
        </p:nvSpPr>
        <p:spPr>
          <a:xfrm>
            <a:off x="132249" y="331207"/>
            <a:ext cx="916369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>
                <a:solidFill>
                  <a:srgbClr val="245589"/>
                </a:solidFill>
                <a:latin typeface="Raleway" panose="020B0003030101060003" pitchFamily="34" charset="0"/>
              </a:rPr>
              <a:t>Resident Ownership</a:t>
            </a:r>
          </a:p>
        </p:txBody>
      </p:sp>
      <p:pic>
        <p:nvPicPr>
          <p:cNvPr id="4" name="Picture 3" descr="A group of people posing for a picture&#10;&#10;Description automatically generated">
            <a:extLst>
              <a:ext uri="{FF2B5EF4-FFF2-40B4-BE49-F238E27FC236}">
                <a16:creationId xmlns:a16="http://schemas.microsoft.com/office/drawing/2014/main" id="{F09D72BD-4D26-DC73-0F4D-D50ABD3B9E5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5499" y="1325315"/>
            <a:ext cx="4914000" cy="5270466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3793A11-6EA8-5F6F-111E-C03CF5E29EB4}"/>
              </a:ext>
            </a:extLst>
          </p:cNvPr>
          <p:cNvSpPr txBox="1">
            <a:spLocks/>
          </p:cNvSpPr>
          <p:nvPr/>
        </p:nvSpPr>
        <p:spPr>
          <a:xfrm>
            <a:off x="6088770" y="1325315"/>
            <a:ext cx="5162343" cy="53275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Supporting homeowners in manufactured home communities to cooperatively purchase and manage their communities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Housing Stability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Homes that are Affordable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Infrastructure Improvements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Leadership Development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Community Engagement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Individual Asset Building</a:t>
            </a:r>
          </a:p>
        </p:txBody>
      </p:sp>
    </p:spTree>
    <p:extLst>
      <p:ext uri="{BB962C8B-B14F-4D97-AF65-F5344CB8AC3E}">
        <p14:creationId xmlns:p14="http://schemas.microsoft.com/office/powerpoint/2010/main" val="15131060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314ADB366A19844A8FB37AB31D27BEF" ma:contentTypeVersion="16" ma:contentTypeDescription="Create a new document." ma:contentTypeScope="" ma:versionID="f8099dbbba20c897d2bba94c3feb35ec">
  <xsd:schema xmlns:xsd="http://www.w3.org/2001/XMLSchema" xmlns:xs="http://www.w3.org/2001/XMLSchema" xmlns:p="http://schemas.microsoft.com/office/2006/metadata/properties" xmlns:ns2="08b2596f-a34e-4973-b882-36361396b3de" xmlns:ns3="8d743ed2-e866-40f3-b747-b2c4c9708a15" targetNamespace="http://schemas.microsoft.com/office/2006/metadata/properties" ma:root="true" ma:fieldsID="7486ef11c4cf628713f522cd6009ecf2" ns2:_="" ns3:_="">
    <xsd:import namespace="08b2596f-a34e-4973-b882-36361396b3de"/>
    <xsd:import namespace="8d743ed2-e866-40f3-b747-b2c4c9708a1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SearchProperties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b2596f-a34e-4973-b882-36361396b3d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442c0b1a-2d10-4bbb-a976-ceb31857afb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743ed2-e866-40f3-b747-b2c4c9708a15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b2c063df-5cb1-4d27-bd57-948742bad559}" ma:internalName="TaxCatchAll" ma:showField="CatchAllData" ma:web="8d743ed2-e866-40f3-b747-b2c4c9708a1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8b2596f-a34e-4973-b882-36361396b3de">
      <Terms xmlns="http://schemas.microsoft.com/office/infopath/2007/PartnerControls"/>
    </lcf76f155ced4ddcb4097134ff3c332f>
    <TaxCatchAll xmlns="8d743ed2-e866-40f3-b747-b2c4c9708a15" xsi:nil="true"/>
    <SharedWithUsers xmlns="8d743ed2-e866-40f3-b747-b2c4c9708a15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4B78B368-362B-4B85-8326-B3B7013621E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2EDE569-677F-48E7-860D-3EA88DA0BB66}">
  <ds:schemaRefs>
    <ds:schemaRef ds:uri="08b2596f-a34e-4973-b882-36361396b3de"/>
    <ds:schemaRef ds:uri="8d743ed2-e866-40f3-b747-b2c4c9708a1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C501F27F-1DE0-4674-AF58-9F4BE51D4F98}">
  <ds:schemaRefs>
    <ds:schemaRef ds:uri="08b2596f-a34e-4973-b882-36361396b3de"/>
    <ds:schemaRef ds:uri="7bb6569b-d7bd-46ec-99b0-893c50fe7eec"/>
    <ds:schemaRef ds:uri="88190ddc-c3bc-488f-b2ac-300a9979aacf"/>
    <ds:schemaRef ds:uri="8d743ed2-e866-40f3-b747-b2c4c9708a15"/>
    <ds:schemaRef ds:uri="e5f7fe05-4fd7-40be-af37-5d2581dec3fa"/>
    <ds:schemaRef ds:uri="f94c2363-b488-4c1e-939a-b4ce45f72c3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340</Words>
  <Application>Microsoft Macintosh PowerPoint</Application>
  <PresentationFormat>Widescreen</PresentationFormat>
  <Paragraphs>83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Calibri</vt:lpstr>
      <vt:lpstr>Calibri Light</vt:lpstr>
      <vt:lpstr>Open Sans</vt:lpstr>
      <vt:lpstr>Open Sans SemiBold</vt:lpstr>
      <vt:lpstr>Raleway</vt:lpstr>
      <vt:lpstr>Source Serif Pro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Michelle Rogers</dc:creator>
  <cp:lastModifiedBy>Rachel Jones</cp:lastModifiedBy>
  <cp:revision>6</cp:revision>
  <cp:lastPrinted>2022-04-13T18:45:50Z</cp:lastPrinted>
  <dcterms:created xsi:type="dcterms:W3CDTF">2022-04-06T16:18:24Z</dcterms:created>
  <dcterms:modified xsi:type="dcterms:W3CDTF">2024-10-08T14:29:41Z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0x0101002314ADB366A19844A8FB37AB31D27BEF</vt:lpwstr>
  </property>
  <property fmtid="{D5CDD505-2E9C-101B-9397-08002B2CF9AE}" pid="3" name="Order">
    <vt:r8>2508400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ComplianceAssetId">
    <vt:lpwstr/>
  </property>
  <property fmtid="{D5CDD505-2E9C-101B-9397-08002B2CF9AE}" pid="7" name="TemplateUrl">
    <vt:lpwstr/>
  </property>
  <property fmtid="{D5CDD505-2E9C-101B-9397-08002B2CF9AE}" pid="8" name="_ExtendedDescription">
    <vt:lpwstr/>
  </property>
  <property fmtid="{D5CDD505-2E9C-101B-9397-08002B2CF9AE}" pid="9" name="TriggerFlowInfo">
    <vt:lpwstr/>
  </property>
  <property fmtid="{D5CDD505-2E9C-101B-9397-08002B2CF9AE}" pid="10" name="MediaServiceImageTags">
    <vt:lpwstr/>
  </property>
</Properties>
</file>