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 showSpecialPlsOnTitleSld="0" saveSubsetFonts="1">
  <p:sldMasterIdLst>
    <p:sldMasterId id="2147483840" r:id="rId1"/>
  </p:sldMasterIdLst>
  <p:notesMasterIdLst>
    <p:notesMasterId r:id="rId28"/>
  </p:notesMasterIdLst>
  <p:sldIdLst>
    <p:sldId id="256" r:id="rId2"/>
    <p:sldId id="257" r:id="rId3"/>
    <p:sldId id="258" r:id="rId4"/>
    <p:sldId id="268" r:id="rId5"/>
    <p:sldId id="259" r:id="rId6"/>
    <p:sldId id="260" r:id="rId7"/>
    <p:sldId id="261" r:id="rId8"/>
    <p:sldId id="262" r:id="rId9"/>
    <p:sldId id="263" r:id="rId10"/>
    <p:sldId id="264" r:id="rId11"/>
    <p:sldId id="265" r:id="rId12"/>
    <p:sldId id="266" r:id="rId13"/>
    <p:sldId id="270" r:id="rId14"/>
    <p:sldId id="281" r:id="rId15"/>
    <p:sldId id="267" r:id="rId16"/>
    <p:sldId id="269" r:id="rId17"/>
    <p:sldId id="271" r:id="rId18"/>
    <p:sldId id="276" r:id="rId19"/>
    <p:sldId id="278" r:id="rId20"/>
    <p:sldId id="279" r:id="rId21"/>
    <p:sldId id="272" r:id="rId22"/>
    <p:sldId id="273" r:id="rId23"/>
    <p:sldId id="274" r:id="rId24"/>
    <p:sldId id="277" r:id="rId25"/>
    <p:sldId id="275"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49"/>
    <p:restoredTop sz="95840"/>
  </p:normalViewPr>
  <p:slideViewPr>
    <p:cSldViewPr snapToGrid="0">
      <p:cViewPr varScale="1">
        <p:scale>
          <a:sx n="128" d="100"/>
          <a:sy n="128" d="100"/>
        </p:scale>
        <p:origin x="21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14AAFE-5E4C-FC46-AF25-3C1B34C43A6B}" type="datetimeFigureOut">
              <a:rPr lang="en-US" smtClean="0"/>
              <a:t>10/7/24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C4030-0305-E64C-ABF2-1A4A2BFA613F}" type="slidenum">
              <a:rPr lang="en-US" smtClean="0"/>
              <a:t>‹#›</a:t>
            </a:fld>
            <a:endParaRPr lang="en-US"/>
          </a:p>
        </p:txBody>
      </p:sp>
    </p:spTree>
    <p:extLst>
      <p:ext uri="{BB962C8B-B14F-4D97-AF65-F5344CB8AC3E}">
        <p14:creationId xmlns:p14="http://schemas.microsoft.com/office/powerpoint/2010/main" val="2331915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5181F3-CC16-A049-B440-4E17080153CA}" type="datetime1">
              <a:rPr lang="en-US" smtClean="0"/>
              <a:t>10/7/24</a:t>
            </a:fld>
            <a:endParaRPr lang="en-US"/>
          </a:p>
        </p:txBody>
      </p:sp>
      <p:sp>
        <p:nvSpPr>
          <p:cNvPr id="5" name="Footer Placeholder 4"/>
          <p:cNvSpPr>
            <a:spLocks noGrp="1"/>
          </p:cNvSpPr>
          <p:nvPr>
            <p:ph type="ftr" sz="quarter" idx="11"/>
          </p:nvPr>
        </p:nvSpPr>
        <p:spPr/>
        <p:txBody>
          <a:bodyPr/>
          <a:lstStyle/>
          <a:p>
            <a:r>
              <a:rPr lang="en-US"/>
              <a:t>1. https://www.ncsl.org/legislators-staff/legislators/quad-caucus/an-issue-of-sovereignty.aspx#:~:text=Tribal%20sovereignty%20refers%20to%20the,to%20regulate%20their%20internal%20affairs.</a:t>
            </a: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4C8FEE-CF7F-C944-8B35-63E4012CE4D8}" type="datetime1">
              <a:rPr lang="en-US" smtClean="0"/>
              <a:t>10/7/24</a:t>
            </a:fld>
            <a:endParaRPr lang="en-US"/>
          </a:p>
        </p:txBody>
      </p:sp>
      <p:sp>
        <p:nvSpPr>
          <p:cNvPr id="5" name="Footer Placeholder 4"/>
          <p:cNvSpPr>
            <a:spLocks noGrp="1"/>
          </p:cNvSpPr>
          <p:nvPr>
            <p:ph type="ftr" sz="quarter" idx="11"/>
          </p:nvPr>
        </p:nvSpPr>
        <p:spPr/>
        <p:txBody>
          <a:bodyPr/>
          <a:lstStyle/>
          <a:p>
            <a:r>
              <a:rPr lang="en-US"/>
              <a:t>1. https://www.ncsl.org/legislators-staff/legislators/quad-caucus/an-issue-of-sovereignty.aspx#:~:text=Tribal%20sovereignty%20refers%20to%20the,to%20regulate%20their%20internal%20affairs.</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9EA354-8D09-A443-9BD7-194ED2D1FE9C}" type="datetime1">
              <a:rPr lang="en-US" smtClean="0"/>
              <a:t>10/7/24</a:t>
            </a:fld>
            <a:endParaRPr lang="en-US"/>
          </a:p>
        </p:txBody>
      </p:sp>
      <p:sp>
        <p:nvSpPr>
          <p:cNvPr id="5" name="Footer Placeholder 4"/>
          <p:cNvSpPr>
            <a:spLocks noGrp="1"/>
          </p:cNvSpPr>
          <p:nvPr>
            <p:ph type="ftr" sz="quarter" idx="11"/>
          </p:nvPr>
        </p:nvSpPr>
        <p:spPr/>
        <p:txBody>
          <a:bodyPr/>
          <a:lstStyle/>
          <a:p>
            <a:r>
              <a:rPr lang="en-US"/>
              <a:t>1. https://www.ncsl.org/legislators-staff/legislators/quad-caucus/an-issue-of-sovereignty.aspx#:~:text=Tribal%20sovereignty%20refers%20to%20the,to%20regulate%20their%20internal%20affairs.</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721A38-00AD-5249-B54B-C89B44B3607E}" type="datetime1">
              <a:rPr lang="en-US" smtClean="0"/>
              <a:t>10/7/24</a:t>
            </a:fld>
            <a:endParaRPr lang="en-US"/>
          </a:p>
        </p:txBody>
      </p:sp>
      <p:sp>
        <p:nvSpPr>
          <p:cNvPr id="5" name="Footer Placeholder 4"/>
          <p:cNvSpPr>
            <a:spLocks noGrp="1"/>
          </p:cNvSpPr>
          <p:nvPr>
            <p:ph type="ftr" sz="quarter" idx="11"/>
          </p:nvPr>
        </p:nvSpPr>
        <p:spPr/>
        <p:txBody>
          <a:bodyPr/>
          <a:lstStyle/>
          <a:p>
            <a:r>
              <a:rPr lang="en-US"/>
              <a:t>1. https://www.ncsl.org/legislators-staff/legislators/quad-caucus/an-issue-of-sovereignty.aspx#:~:text=Tribal%20sovereignty%20refers%20to%20the,to%20regulate%20their%20internal%20affairs.</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159FC109-2198-944E-9FC9-FE89966B0B8B}" type="datetime1">
              <a:rPr lang="en-US" smtClean="0"/>
              <a:t>10/7/24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a:t>1. https://www.ncsl.org/legislators-staff/legislators/quad-caucus/an-issue-of-sovereignty.aspx#:~:text=Tribal%20sovereignty%20refers%20to%20the,to%20regulate%20their%20internal%20affairs.</a:t>
            </a:r>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9006C6-33E7-B046-9D6A-76D3EC91AED4}" type="datetime1">
              <a:rPr lang="en-US" smtClean="0"/>
              <a:t>10/7/24</a:t>
            </a:fld>
            <a:endParaRPr lang="en-US"/>
          </a:p>
        </p:txBody>
      </p:sp>
      <p:sp>
        <p:nvSpPr>
          <p:cNvPr id="6" name="Footer Placeholder 5"/>
          <p:cNvSpPr>
            <a:spLocks noGrp="1"/>
          </p:cNvSpPr>
          <p:nvPr>
            <p:ph type="ftr" sz="quarter" idx="11"/>
          </p:nvPr>
        </p:nvSpPr>
        <p:spPr/>
        <p:txBody>
          <a:bodyPr/>
          <a:lstStyle/>
          <a:p>
            <a:r>
              <a:rPr lang="en-US"/>
              <a:t>1. https://www.ncsl.org/legislators-staff/legislators/quad-caucus/an-issue-of-sovereignty.aspx#:~:text=Tribal%20sovereignty%20refers%20to%20the,to%20regulate%20their%20internal%20affairs.</a:t>
            </a:r>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2B6BFF-1763-894E-9678-3D592835C6CA}" type="datetime1">
              <a:rPr lang="en-US" smtClean="0"/>
              <a:t>10/7/24</a:t>
            </a:fld>
            <a:endParaRPr lang="en-US"/>
          </a:p>
        </p:txBody>
      </p:sp>
      <p:sp>
        <p:nvSpPr>
          <p:cNvPr id="8" name="Footer Placeholder 7"/>
          <p:cNvSpPr>
            <a:spLocks noGrp="1"/>
          </p:cNvSpPr>
          <p:nvPr>
            <p:ph type="ftr" sz="quarter" idx="11"/>
          </p:nvPr>
        </p:nvSpPr>
        <p:spPr/>
        <p:txBody>
          <a:bodyPr/>
          <a:lstStyle/>
          <a:p>
            <a:r>
              <a:rPr lang="en-US"/>
              <a:t>1. https://www.ncsl.org/legislators-staff/legislators/quad-caucus/an-issue-of-sovereignty.aspx#:~:text=Tribal%20sovereignty%20refers%20to%20the,to%20regulate%20their%20internal%20affairs.</a:t>
            </a:r>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4C850D-D0BE-EA41-9FAC-B52B06AE9A29}" type="datetime1">
              <a:rPr lang="en-US" smtClean="0"/>
              <a:t>10/7/24</a:t>
            </a:fld>
            <a:endParaRPr lang="en-US"/>
          </a:p>
        </p:txBody>
      </p:sp>
      <p:sp>
        <p:nvSpPr>
          <p:cNvPr id="4" name="Footer Placeholder 3"/>
          <p:cNvSpPr>
            <a:spLocks noGrp="1"/>
          </p:cNvSpPr>
          <p:nvPr>
            <p:ph type="ftr" sz="quarter" idx="11"/>
          </p:nvPr>
        </p:nvSpPr>
        <p:spPr/>
        <p:txBody>
          <a:bodyPr/>
          <a:lstStyle/>
          <a:p>
            <a:r>
              <a:rPr lang="en-US"/>
              <a:t>1. https://www.ncsl.org/legislators-staff/legislators/quad-caucus/an-issue-of-sovereignty.aspx#:~:text=Tribal%20sovereignty%20refers%20to%20the,to%20regulate%20their%20internal%20affairs.</a:t>
            </a:r>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26FA9-AD2A-8D41-B3D0-EF34A7C4BC98}" type="datetime1">
              <a:rPr lang="en-US" smtClean="0"/>
              <a:t>10/7/24</a:t>
            </a:fld>
            <a:endParaRPr lang="en-US"/>
          </a:p>
        </p:txBody>
      </p:sp>
      <p:sp>
        <p:nvSpPr>
          <p:cNvPr id="3" name="Footer Placeholder 2"/>
          <p:cNvSpPr>
            <a:spLocks noGrp="1"/>
          </p:cNvSpPr>
          <p:nvPr>
            <p:ph type="ftr" sz="quarter" idx="11"/>
          </p:nvPr>
        </p:nvSpPr>
        <p:spPr/>
        <p:txBody>
          <a:bodyPr/>
          <a:lstStyle/>
          <a:p>
            <a:r>
              <a:rPr lang="en-US"/>
              <a:t>1. https://www.ncsl.org/legislators-staff/legislators/quad-caucus/an-issue-of-sovereignty.aspx#:~:text=Tribal%20sovereignty%20refers%20to%20the,to%20regulate%20their%20internal%20affairs.</a:t>
            </a:r>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4B7435-44A4-FF48-ACA1-D59DE8C5C7BB}" type="datetime1">
              <a:rPr lang="en-US" smtClean="0"/>
              <a:t>10/7/24</a:t>
            </a:fld>
            <a:endParaRPr lang="en-US"/>
          </a:p>
        </p:txBody>
      </p:sp>
      <p:sp>
        <p:nvSpPr>
          <p:cNvPr id="6" name="Footer Placeholder 5"/>
          <p:cNvSpPr>
            <a:spLocks noGrp="1"/>
          </p:cNvSpPr>
          <p:nvPr>
            <p:ph type="ftr" sz="quarter" idx="11"/>
          </p:nvPr>
        </p:nvSpPr>
        <p:spPr/>
        <p:txBody>
          <a:bodyPr/>
          <a:lstStyle/>
          <a:p>
            <a:r>
              <a:rPr lang="en-US"/>
              <a:t>1. https://www.ncsl.org/legislators-staff/legislators/quad-caucus/an-issue-of-sovereignty.aspx#:~:text=Tribal%20sovereignty%20refers%20to%20the,to%20regulate%20their%20internal%20affairs.</a:t>
            </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484D01-2191-8346-9822-EE34C18E6EC6}" type="datetime1">
              <a:rPr lang="en-US" smtClean="0"/>
              <a:t>10/7/24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76C38B5-AA68-9444-B5EA-335283541675}" type="datetime1">
              <a:rPr lang="en-US" smtClean="0"/>
              <a:t>10/7/24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1. https://www.ncsl.org/legislators-staff/legislators/quad-caucus/an-issue-of-sovereignty.aspx#:~:text=Tribal%20sovereignty%20refers%20to%20the,to%20regulate%20their%20internal%20affairs.</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iltf.org/land-issues/histor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ederalregister.gov/documents/2000/11/09/00-29003/consultation-and-coordination-with-indian-tribal-governments" TargetMode="External"/><Relationship Id="rId2" Type="http://schemas.openxmlformats.org/officeDocument/2006/relationships/hyperlink" Target="https://www.govinfo.gov/content/pkg/WCPD-1994-05-02/pdf/WCPD-1994-05-02-Pg936.pdf" TargetMode="External"/><Relationship Id="rId1" Type="http://schemas.openxmlformats.org/officeDocument/2006/relationships/slideLayout" Target="../slideLayouts/slideLayout2.xml"/><Relationship Id="rId4" Type="http://schemas.openxmlformats.org/officeDocument/2006/relationships/hyperlink" Target="https://www.whitehouse.gov/briefing-room/presidential-actions/2021/01/26/memorandum-on-tribal-consultation-and-strengthening-nation-to-nation-relationship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ncsl.org/legislators-staff/legislators/quad-caucus/an-issue-of-sovereignty.aspx#:~:text=Tribal%20sovereignty%20refers%20to%20the,to%20regulate%20their%20internal%20affairs" TargetMode="External"/><Relationship Id="rId3" Type="http://schemas.openxmlformats.org/officeDocument/2006/relationships/hyperlink" Target="https://indianlaw.mt.gov/fedstate/acts/cskt" TargetMode="External"/><Relationship Id="rId7" Type="http://schemas.openxmlformats.org/officeDocument/2006/relationships/hyperlink" Target="https://montanabudget.org/resources" TargetMode="External"/><Relationship Id="rId2" Type="http://schemas.openxmlformats.org/officeDocument/2006/relationships/hyperlink" Target="https://leg.mt.gov/content/Publications/services/2020-agency-reports/tribal-nations-handbook-nov-5-2020.pdf" TargetMode="External"/><Relationship Id="rId1" Type="http://schemas.openxmlformats.org/officeDocument/2006/relationships/slideLayout" Target="../slideLayouts/slideLayout2.xml"/><Relationship Id="rId6" Type="http://schemas.openxmlformats.org/officeDocument/2006/relationships/hyperlink" Target="https://narf.org/our-work/" TargetMode="External"/><Relationship Id="rId5" Type="http://schemas.openxmlformats.org/officeDocument/2006/relationships/hyperlink" Target="https://www.ncai.org/resources" TargetMode="External"/><Relationship Id="rId4" Type="http://schemas.openxmlformats.org/officeDocument/2006/relationships/hyperlink" Target="https://turtletalk.blo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kdimK1onR4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csl.org/legislators-staff/legislators/quad-caucus/an-issue-of-sovereignty.aspx#:~:text=Tribal%20sovereignty%20refers%20to%20the,to%20regulate%20their%20internal%20affairs" TargetMode="External"/><Relationship Id="rId2" Type="http://schemas.openxmlformats.org/officeDocument/2006/relationships/hyperlink" Target="https://www.ncsl.org/research/state-tribal-institute/an-issue-of-sovereignty.aspx#:~:text=Tribal%20sovereignty%20refers%20to%20the,to%20regulate%20their%20internal%20affair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A5E72-F571-08FF-B3F2-9408D274B74A}"/>
              </a:ext>
            </a:extLst>
          </p:cNvPr>
          <p:cNvSpPr>
            <a:spLocks noGrp="1"/>
          </p:cNvSpPr>
          <p:nvPr>
            <p:ph type="ctrTitle"/>
          </p:nvPr>
        </p:nvSpPr>
        <p:spPr/>
        <p:txBody>
          <a:bodyPr/>
          <a:lstStyle/>
          <a:p>
            <a:r>
              <a:rPr lang="en-US" dirty="0"/>
              <a:t>Tribal Sovereignty &amp; state intersection </a:t>
            </a:r>
          </a:p>
        </p:txBody>
      </p:sp>
      <p:sp>
        <p:nvSpPr>
          <p:cNvPr id="3" name="Subtitle 2">
            <a:extLst>
              <a:ext uri="{FF2B5EF4-FFF2-40B4-BE49-F238E27FC236}">
                <a16:creationId xmlns:a16="http://schemas.microsoft.com/office/drawing/2014/main" id="{782ABD6D-0AD6-3921-8AD0-E05E2E59B854}"/>
              </a:ext>
            </a:extLst>
          </p:cNvPr>
          <p:cNvSpPr>
            <a:spLocks noGrp="1"/>
          </p:cNvSpPr>
          <p:nvPr>
            <p:ph type="subTitle" idx="1"/>
          </p:nvPr>
        </p:nvSpPr>
        <p:spPr/>
        <p:txBody>
          <a:bodyPr/>
          <a:lstStyle/>
          <a:p>
            <a:r>
              <a:rPr lang="en-US" dirty="0"/>
              <a:t>By Shane A. Morigeau</a:t>
            </a:r>
          </a:p>
        </p:txBody>
      </p:sp>
    </p:spTree>
    <p:extLst>
      <p:ext uri="{BB962C8B-B14F-4D97-AF65-F5344CB8AC3E}">
        <p14:creationId xmlns:p14="http://schemas.microsoft.com/office/powerpoint/2010/main" val="1347098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5CA4-549C-B57E-D280-D1E65CB276F5}"/>
              </a:ext>
            </a:extLst>
          </p:cNvPr>
          <p:cNvSpPr>
            <a:spLocks noGrp="1"/>
          </p:cNvSpPr>
          <p:nvPr>
            <p:ph type="title"/>
          </p:nvPr>
        </p:nvSpPr>
        <p:spPr/>
        <p:txBody>
          <a:bodyPr/>
          <a:lstStyle/>
          <a:p>
            <a:r>
              <a:rPr lang="en-US" dirty="0"/>
              <a:t>Marshall trilogy &amp; Indian removal continued...</a:t>
            </a:r>
          </a:p>
        </p:txBody>
      </p:sp>
      <p:sp>
        <p:nvSpPr>
          <p:cNvPr id="3" name="Content Placeholder 2">
            <a:extLst>
              <a:ext uri="{FF2B5EF4-FFF2-40B4-BE49-F238E27FC236}">
                <a16:creationId xmlns:a16="http://schemas.microsoft.com/office/drawing/2014/main" id="{5ADDEB5C-6265-6101-B90F-F011D79C86E4}"/>
              </a:ext>
            </a:extLst>
          </p:cNvPr>
          <p:cNvSpPr>
            <a:spLocks noGrp="1"/>
          </p:cNvSpPr>
          <p:nvPr>
            <p:ph idx="1"/>
          </p:nvPr>
        </p:nvSpPr>
        <p:spPr/>
        <p:txBody>
          <a:bodyPr>
            <a:normAutofit/>
          </a:bodyPr>
          <a:lstStyle/>
          <a:p>
            <a:pPr marL="742950" marR="0" lvl="1" indent="-285750">
              <a:spcBef>
                <a:spcPts val="0"/>
              </a:spcBef>
              <a:spcAft>
                <a:spcPts val="0"/>
              </a:spcAft>
              <a:buFont typeface="Courier New" panose="02070309020205020404" pitchFamily="49" charset="0"/>
              <a:buChar char="o"/>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Worcester v. Georgia, 31 US (6 Pet.) 515, 559 (1832)</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Supreme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Court stated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Indian nations had always been considered a distinct, independent, political communities, retaining their original natural rights, as the undisputed possessors of the soil, from time immemorial,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 the single exception of that imposed by irresistible power, which excluded them from intercourse with any other European potentate that the first discoverer of the coast of particular region claimed.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Determined that the laws of Georgia could have no force in Cherokee Territory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Limited sovereignty: conveyance of land and dealing with foreign powers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Andrew Jackson stated “John Marshall has made his decision, now let him enforce it.” Response to Worcester v. Georgia.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3448469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EE6AF-13A2-D518-12E8-1651D1565B00}"/>
              </a:ext>
            </a:extLst>
          </p:cNvPr>
          <p:cNvSpPr>
            <a:spLocks noGrp="1"/>
          </p:cNvSpPr>
          <p:nvPr>
            <p:ph type="title"/>
          </p:nvPr>
        </p:nvSpPr>
        <p:spPr/>
        <p:txBody>
          <a:bodyPr/>
          <a:lstStyle/>
          <a:p>
            <a:r>
              <a:rPr lang="en-US" dirty="0"/>
              <a:t>Reservation Era – 1850-87</a:t>
            </a:r>
          </a:p>
        </p:txBody>
      </p:sp>
      <p:sp>
        <p:nvSpPr>
          <p:cNvPr id="3" name="Content Placeholder 2">
            <a:extLst>
              <a:ext uri="{FF2B5EF4-FFF2-40B4-BE49-F238E27FC236}">
                <a16:creationId xmlns:a16="http://schemas.microsoft.com/office/drawing/2014/main" id="{1FFE1731-0E7D-13A6-2A3C-57559BF67EF6}"/>
              </a:ext>
            </a:extLst>
          </p:cNvPr>
          <p:cNvSpPr>
            <a:spLocks noGrp="1"/>
          </p:cNvSpPr>
          <p:nvPr>
            <p:ph idx="1"/>
          </p:nvPr>
        </p:nvSpPr>
        <p:spPr>
          <a:xfrm>
            <a:off x="1063752" y="1764220"/>
            <a:ext cx="10058400" cy="4050792"/>
          </a:xfrm>
        </p:spPr>
        <p:txBody>
          <a:bodyPr>
            <a:normAutofit/>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Treaty era was an attempt to assimilate and take lands of Tribal people</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Hellgate Treaty (signed at Council Grove State Park) established a reservation of 1.317 million acres (Jocko), were over 20 million acres of aboriginal territory existed at the time</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Treaty of Hellgate signed in 1855 and ratified by Congress on March 8, 1859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274320" lvl="1">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Article 11 – Bitterroot Valley was to be surveyed and examined, and if it shall be proved, in the judgment of the President, to be better adapted to the wants of the Flathead Tribe than the general reservation provided for in the Treaty, then such portions of it as may be necessary shall be set apart as separate reservation for said tribe</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548640" lvl="2">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The Bitterroot Salish lived in the Bitterroot Valley and as Chief Charlo Said, that is where the bones of our ancestors were buried</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548640" lvl="2">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In 1871 President Ulysses S. Grant issued an executive order saying the survey was completed and Jocko is better suited (word is that they simply rode a horse around the Bitterroot Area)</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548640" lvl="2">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Following year congress sent delegation led by President James Garfield to negotiated removal of the Salish, which we refused</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Simultaneously the Homestead Act of 1862 was being enacted in Montana, which was competing interests for lands and resources</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Congress ended treaty making in 1871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1878 off-rez boarding schools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After 1871 treaties were entered into via statute or by executive order (ended by congress in 1919)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1385120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BD84-8249-69B8-C946-F36FDA5E9931}"/>
              </a:ext>
            </a:extLst>
          </p:cNvPr>
          <p:cNvSpPr>
            <a:spLocks noGrp="1"/>
          </p:cNvSpPr>
          <p:nvPr>
            <p:ph type="title"/>
          </p:nvPr>
        </p:nvSpPr>
        <p:spPr>
          <a:xfrm>
            <a:off x="1066800" y="26289"/>
            <a:ext cx="10058400" cy="1609344"/>
          </a:xfrm>
        </p:spPr>
        <p:txBody>
          <a:bodyPr/>
          <a:lstStyle/>
          <a:p>
            <a:r>
              <a:rPr lang="en-US" dirty="0"/>
              <a:t>Allotment &amp; assimilation – 1887-1934</a:t>
            </a:r>
          </a:p>
        </p:txBody>
      </p:sp>
      <p:sp>
        <p:nvSpPr>
          <p:cNvPr id="3" name="Content Placeholder 2">
            <a:extLst>
              <a:ext uri="{FF2B5EF4-FFF2-40B4-BE49-F238E27FC236}">
                <a16:creationId xmlns:a16="http://schemas.microsoft.com/office/drawing/2014/main" id="{916990EE-1FF9-19AE-7192-9DA5B98614B3}"/>
              </a:ext>
            </a:extLst>
          </p:cNvPr>
          <p:cNvSpPr>
            <a:spLocks noGrp="1"/>
          </p:cNvSpPr>
          <p:nvPr>
            <p:ph idx="1"/>
          </p:nvPr>
        </p:nvSpPr>
        <p:spPr>
          <a:xfrm>
            <a:off x="1066800" y="1109853"/>
            <a:ext cx="10058400" cy="4050792"/>
          </a:xfrm>
        </p:spPr>
        <p:txBody>
          <a:bodyPr>
            <a:noAutofit/>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1887 general allotment act passed</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548640" lvl="2">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Get land, prosper, and assimilate as middle-class farmers (agrarian farmers)</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548640" lvl="2">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Break up land bases for farmers as it allowed disposition of “excess” lands </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548640" lvl="2">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160 acres to each head of family and 80 acres to others. </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822960" lvl="3">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Doubled the numbers if only suitable for grazing</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548640" lvl="2">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138 million acres in 1887 to 48 million in 1934 (90 million acres lost)</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548640" lvl="2">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October 14, 1891, the Bitterroot Salish were pushed out at gun point and leaving behind their homes, crops, and livestock</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Talton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 Mayes, 163 U.S. (1896)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74320" lvl="1">
              <a:spcBef>
                <a:spcPts val="0"/>
              </a:spcBef>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Tribal Powers are inherent – not derived from fed government </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274320" lvl="1">
              <a:spcBef>
                <a:spcPts val="0"/>
              </a:spcBef>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Bill of Rights that restrict the federal government do not apply to Tribes</a:t>
            </a:r>
            <a:endPar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1904 allotment act extended to the CSKT and our land base went from 100% of the rez as tribal ownership to under 30% (now to roughly 67%) (Section 16 &amp; 36 were removed as school sections of each township)</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1908-1909 18,766 acres of land was taken from the Tribes to form The National Bison Range</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3,000 lotteries issued for homesteading and another 3,000 in 1910</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Remaining public lands opened for public sale -- total loss was over 400,000 acres for CSKT </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https://iltf.org/land-issues/history/</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1920s had another round of tribal allotments with updated roles w/ timber allotments that were 160 acres</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Flathead villa sites act -- 5 &amp; 10 acre parcels along the </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Flathead La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 were divided out</a:t>
            </a:r>
          </a:p>
          <a:p>
            <a:pPr marL="0">
              <a:spcBef>
                <a:spcPts val="0"/>
              </a:spcBef>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Only reservation in MT not allotted was the Rocky Boy Indian Reservation (formed in 1916)</a:t>
            </a:r>
            <a:endPar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1924 we got tribal citizenship (8 USCA Section 1401(b) and also came state citizenship as US citizens</a:t>
            </a:r>
          </a:p>
          <a:p>
            <a:pPr marL="0">
              <a:spcBef>
                <a:spcPts val="0"/>
              </a:spcBef>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CSKT and many other tribal nations plummeted into deep poverty, resources greatly diminished</a:t>
            </a:r>
          </a:p>
          <a:p>
            <a:pPr marL="0">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Meriam report (1928) --&gt; survey of Indians in the 20’s identified failed policies and dire social and economic conditions</a:t>
            </a:r>
          </a:p>
          <a:p>
            <a:pPr marL="0">
              <a:spcBef>
                <a:spcPts val="0"/>
              </a:spcBef>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Great Depression starts in in 1929 (ending in 1939) creating even worse conditions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2603194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BC70C-A7A8-2701-C86A-5A37662C4D7A}"/>
              </a:ext>
            </a:extLst>
          </p:cNvPr>
          <p:cNvSpPr>
            <a:spLocks noGrp="1"/>
          </p:cNvSpPr>
          <p:nvPr>
            <p:ph type="title"/>
          </p:nvPr>
        </p:nvSpPr>
        <p:spPr>
          <a:xfrm>
            <a:off x="2795587" y="-294894"/>
            <a:ext cx="7134225" cy="1609344"/>
          </a:xfrm>
        </p:spPr>
        <p:txBody>
          <a:bodyPr/>
          <a:lstStyle/>
          <a:p>
            <a:r>
              <a:rPr lang="en-US" dirty="0"/>
              <a:t>Allotment &amp; assimilation </a:t>
            </a:r>
          </a:p>
        </p:txBody>
      </p:sp>
      <p:pic>
        <p:nvPicPr>
          <p:cNvPr id="6" name="Content Placeholder 5">
            <a:extLst>
              <a:ext uri="{FF2B5EF4-FFF2-40B4-BE49-F238E27FC236}">
                <a16:creationId xmlns:a16="http://schemas.microsoft.com/office/drawing/2014/main" id="{96566BA4-2BB4-0D78-729E-4CA9B36E2A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943" y="622611"/>
            <a:ext cx="5617027" cy="6086475"/>
          </a:xfrm>
        </p:spPr>
      </p:pic>
      <p:pic>
        <p:nvPicPr>
          <p:cNvPr id="13" name="Picture 12">
            <a:extLst>
              <a:ext uri="{FF2B5EF4-FFF2-40B4-BE49-F238E27FC236}">
                <a16:creationId xmlns:a16="http://schemas.microsoft.com/office/drawing/2014/main" id="{F9E11F01-447D-74FB-2A49-3AB99CBF7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4239" y="622611"/>
            <a:ext cx="5706894" cy="6086475"/>
          </a:xfrm>
          <a:prstGeom prst="rect">
            <a:avLst/>
          </a:prstGeom>
        </p:spPr>
      </p:pic>
    </p:spTree>
    <p:extLst>
      <p:ext uri="{BB962C8B-B14F-4D97-AF65-F5344CB8AC3E}">
        <p14:creationId xmlns:p14="http://schemas.microsoft.com/office/powerpoint/2010/main" val="196125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land status&#10;&#10;Description automatically generated">
            <a:extLst>
              <a:ext uri="{FF2B5EF4-FFF2-40B4-BE49-F238E27FC236}">
                <a16:creationId xmlns:a16="http://schemas.microsoft.com/office/drawing/2014/main" id="{076E9952-1F87-61BA-DCE3-C53E691BA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787914"/>
            <a:ext cx="5606143" cy="5880886"/>
          </a:xfrm>
          <a:prstGeom prst="rect">
            <a:avLst/>
          </a:prstGeom>
        </p:spPr>
      </p:pic>
      <p:pic>
        <p:nvPicPr>
          <p:cNvPr id="4" name="Picture 3">
            <a:extLst>
              <a:ext uri="{FF2B5EF4-FFF2-40B4-BE49-F238E27FC236}">
                <a16:creationId xmlns:a16="http://schemas.microsoft.com/office/drawing/2014/main" id="{27A5B26D-66D7-F12B-E334-EE80A46A2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48" y="598714"/>
            <a:ext cx="5141104" cy="6259286"/>
          </a:xfrm>
          <a:prstGeom prst="rect">
            <a:avLst/>
          </a:prstGeom>
        </p:spPr>
      </p:pic>
      <p:sp>
        <p:nvSpPr>
          <p:cNvPr id="3" name="Title 2">
            <a:extLst>
              <a:ext uri="{FF2B5EF4-FFF2-40B4-BE49-F238E27FC236}">
                <a16:creationId xmlns:a16="http://schemas.microsoft.com/office/drawing/2014/main" id="{ACEE6B15-A9C1-0407-9300-29372AC2C44F}"/>
              </a:ext>
            </a:extLst>
          </p:cNvPr>
          <p:cNvSpPr>
            <a:spLocks noGrp="1"/>
          </p:cNvSpPr>
          <p:nvPr>
            <p:ph type="title"/>
          </p:nvPr>
        </p:nvSpPr>
        <p:spPr>
          <a:xfrm>
            <a:off x="2391810" y="0"/>
            <a:ext cx="9310333" cy="1066800"/>
          </a:xfrm>
        </p:spPr>
        <p:txBody>
          <a:bodyPr/>
          <a:lstStyle/>
          <a:p>
            <a:r>
              <a:rPr lang="en-US" dirty="0"/>
              <a:t>Allotment &amp; assimilation </a:t>
            </a:r>
          </a:p>
        </p:txBody>
      </p:sp>
    </p:spTree>
    <p:extLst>
      <p:ext uri="{BB962C8B-B14F-4D97-AF65-F5344CB8AC3E}">
        <p14:creationId xmlns:p14="http://schemas.microsoft.com/office/powerpoint/2010/main" val="1238764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FF19E-9B4C-99DE-4EA6-9141507B0240}"/>
              </a:ext>
            </a:extLst>
          </p:cNvPr>
          <p:cNvSpPr>
            <a:spLocks noGrp="1"/>
          </p:cNvSpPr>
          <p:nvPr>
            <p:ph type="title"/>
          </p:nvPr>
        </p:nvSpPr>
        <p:spPr/>
        <p:txBody>
          <a:bodyPr/>
          <a:lstStyle/>
          <a:p>
            <a:r>
              <a:rPr lang="en-US" dirty="0"/>
              <a:t>Indian reorganization &amp; preservation era – 1934-53</a:t>
            </a:r>
          </a:p>
        </p:txBody>
      </p:sp>
      <p:sp>
        <p:nvSpPr>
          <p:cNvPr id="3" name="Content Placeholder 2">
            <a:extLst>
              <a:ext uri="{FF2B5EF4-FFF2-40B4-BE49-F238E27FC236}">
                <a16:creationId xmlns:a16="http://schemas.microsoft.com/office/drawing/2014/main" id="{794E7B26-5FEE-73E9-E639-E150E928EC5F}"/>
              </a:ext>
            </a:extLst>
          </p:cNvPr>
          <p:cNvSpPr>
            <a:spLocks noGrp="1"/>
          </p:cNvSpPr>
          <p:nvPr>
            <p:ph idx="1"/>
          </p:nvPr>
        </p:nvSpPr>
        <p:spPr/>
        <p:txBody>
          <a:bodyPr>
            <a:normAutofit/>
          </a:bodyPr>
          <a:lstStyle/>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Indian</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Reorganization Act of 1934 aka Wheeler Howard Act 25 USCA Section 461 – protect land base and set up legal structures for government </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Ended allotment – reverse the effects of governmental abuse and neglect</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Per the Act, 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onstitutions and by-laws subject to approval of Sec of Interior </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self government</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IRA constitution (CSKT was the first to submit written constitution) and the org chart and the types of folks in programs and the council structure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2846790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168DF-277F-D9F9-4DD0-5C2F78882D69}"/>
              </a:ext>
            </a:extLst>
          </p:cNvPr>
          <p:cNvSpPr>
            <a:spLocks noGrp="1"/>
          </p:cNvSpPr>
          <p:nvPr>
            <p:ph type="title"/>
          </p:nvPr>
        </p:nvSpPr>
        <p:spPr/>
        <p:txBody>
          <a:bodyPr/>
          <a:lstStyle/>
          <a:p>
            <a:r>
              <a:rPr lang="en-US" dirty="0"/>
              <a:t>Termination and relocation era – 1953-68</a:t>
            </a:r>
          </a:p>
        </p:txBody>
      </p:sp>
      <p:sp>
        <p:nvSpPr>
          <p:cNvPr id="3" name="Content Placeholder 2">
            <a:extLst>
              <a:ext uri="{FF2B5EF4-FFF2-40B4-BE49-F238E27FC236}">
                <a16:creationId xmlns:a16="http://schemas.microsoft.com/office/drawing/2014/main" id="{8A83CE5F-8100-D5A2-4153-AF7A5A93EEB4}"/>
              </a:ext>
            </a:extLst>
          </p:cNvPr>
          <p:cNvSpPr>
            <a:spLocks noGrp="1"/>
          </p:cNvSpPr>
          <p:nvPr>
            <p:ph idx="1"/>
          </p:nvPr>
        </p:nvSpPr>
        <p:spPr/>
        <p:txBody>
          <a:bodyPr>
            <a:norm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Enacted laws to terminate the government's trusteeship of Indian lands and relocate Indians to the nation's cities</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Intent was to make us state citizens only, subject to state law</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Lands converted into private ownership and most instances, sold</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Plunged into deep economic troubles</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Public Law 280 in 1953 – diminished the role of Tribes and subjected 5 states to state criminal and civil laws and made it optional for any other state (mandatory states: </a:t>
            </a:r>
            <a:r>
              <a:rPr lang="en-US" sz="1800" i="0" dirty="0">
                <a:effectLst/>
                <a:latin typeface="Times New Roman" panose="02020603050405020304" pitchFamily="18" charset="0"/>
                <a:cs typeface="Times New Roman" panose="02020603050405020304" pitchFamily="18" charset="0"/>
              </a:rPr>
              <a:t>Alaska, California, Minnesota, Nebraska, Oregon and Wisconsin)</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Voting Rights Act of 1965 – strengthen voter protection</a:t>
            </a:r>
          </a:p>
          <a:p>
            <a:pPr marL="0" indent="0">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5083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1BF03-3948-C2A0-5051-3F08ED770B29}"/>
              </a:ext>
            </a:extLst>
          </p:cNvPr>
          <p:cNvSpPr>
            <a:spLocks noGrp="1"/>
          </p:cNvSpPr>
          <p:nvPr>
            <p:ph type="title"/>
          </p:nvPr>
        </p:nvSpPr>
        <p:spPr>
          <a:xfrm>
            <a:off x="1066800" y="217170"/>
            <a:ext cx="10058400" cy="1609344"/>
          </a:xfrm>
        </p:spPr>
        <p:txBody>
          <a:bodyPr>
            <a:normAutofit/>
          </a:bodyPr>
          <a:lstStyle/>
          <a:p>
            <a:r>
              <a:rPr lang="en-US" sz="5000" dirty="0"/>
              <a:t>Self-determination era – 1968 to Now (Nation Building)</a:t>
            </a:r>
          </a:p>
        </p:txBody>
      </p:sp>
      <p:sp>
        <p:nvSpPr>
          <p:cNvPr id="3" name="Content Placeholder 2">
            <a:extLst>
              <a:ext uri="{FF2B5EF4-FFF2-40B4-BE49-F238E27FC236}">
                <a16:creationId xmlns:a16="http://schemas.microsoft.com/office/drawing/2014/main" id="{08888CCF-DACB-99EC-E694-C639DA8BF2F2}"/>
              </a:ext>
            </a:extLst>
          </p:cNvPr>
          <p:cNvSpPr>
            <a:spLocks noGrp="1"/>
          </p:cNvSpPr>
          <p:nvPr>
            <p:ph idx="1"/>
          </p:nvPr>
        </p:nvSpPr>
        <p:spPr>
          <a:xfrm>
            <a:off x="1066800" y="1909952"/>
            <a:ext cx="10058400" cy="4050792"/>
          </a:xfrm>
        </p:spPr>
        <p:txBody>
          <a:bodyPr>
            <a:no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Indian civil rights act of 1968 to impose bill of rights on Tribes and amended PL 280 to where states could not assume criminal or civil jurisdiction without tribal consent. </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Termination policies were declared failure by President Nixon and he came up with new policies for local control</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1975 Indian Self Determination and Education Assistance</a:t>
            </a:r>
          </a:p>
          <a:p>
            <a:pPr marL="548640" lvl="2">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Contract programs federal Indian programs (25 USC 5301; CFR Part 900 of Title 25)</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548640" lvl="2">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Compact programs (</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25 USC 5361; CFR Part 100 of Title 25)</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Why were the feds running programs on reservations and why are we doing a lot of it now?</a:t>
            </a:r>
          </a:p>
          <a:p>
            <a:pPr marL="274320" lvl="1">
              <a:spcBef>
                <a:spcPts val="0"/>
              </a:spcBef>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Goes back into history that the federal government reserved unto itself the right to deal with tribes and primarily in context in getting tribe to relinquish lands. </a:t>
            </a:r>
          </a:p>
          <a:p>
            <a:pPr marL="274320" lvl="1">
              <a:spcBef>
                <a:spcPts val="0"/>
              </a:spcBef>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Part of that process the US deals with tribes, and as part of the land transactions by coercion and force the US made commitments to provide services, underlying agreements, that require ongoing perpetual contributions for vast amounts of lands that make up the US.</a:t>
            </a:r>
          </a:p>
          <a:p>
            <a:pPr marL="274320" lvl="1">
              <a:spcBef>
                <a:spcPts val="0"/>
              </a:spcBef>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Gov programs on reservations turned into a system of patronage where agents were lining their pockets. Indian agents had unlimited authority on decisions and system grew to allow them to take a cut of things.</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488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477FE-3FCC-D977-B29F-D90E8CDF8105}"/>
              </a:ext>
            </a:extLst>
          </p:cNvPr>
          <p:cNvSpPr>
            <a:spLocks noGrp="1"/>
          </p:cNvSpPr>
          <p:nvPr>
            <p:ph type="title"/>
          </p:nvPr>
        </p:nvSpPr>
        <p:spPr/>
        <p:txBody>
          <a:bodyPr/>
          <a:lstStyle/>
          <a:p>
            <a:r>
              <a:rPr lang="en-US" sz="5400" dirty="0"/>
              <a:t>Self-determination era – 1968 to Now (Nation building) Continued...</a:t>
            </a:r>
            <a:endParaRPr lang="en-US" dirty="0"/>
          </a:p>
        </p:txBody>
      </p:sp>
      <p:sp>
        <p:nvSpPr>
          <p:cNvPr id="3" name="Content Placeholder 2">
            <a:extLst>
              <a:ext uri="{FF2B5EF4-FFF2-40B4-BE49-F238E27FC236}">
                <a16:creationId xmlns:a16="http://schemas.microsoft.com/office/drawing/2014/main" id="{6760DA22-FA45-F825-88A8-3CEFA10A036C}"/>
              </a:ext>
            </a:extLst>
          </p:cNvPr>
          <p:cNvSpPr>
            <a:spLocks noGrp="1"/>
          </p:cNvSpPr>
          <p:nvPr>
            <p:ph idx="1"/>
          </p:nvPr>
        </p:nvSpPr>
        <p:spPr/>
        <p:txBody>
          <a:bodyPr>
            <a:normAutofit/>
          </a:bodyPr>
          <a:lstStyle/>
          <a:p>
            <a:pPr marL="0">
              <a:spcBef>
                <a:spcPts val="0"/>
              </a:spcBef>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Notable Cases:</a:t>
            </a:r>
          </a:p>
          <a:p>
            <a:pPr marL="274320" lvl="1">
              <a:spcBef>
                <a:spcPts val="0"/>
              </a:spcBef>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 v.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Mazurie</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419 U.S. 544 (1975)</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822960" lvl="3">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Self-governing character of tribes has enabled Congress to delegate power to them that could not be delegated to a non-governmental private association. The US Supreme Court upheld federal law to prohibit liquor in Indian Country unless the tribe permitted it. </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274320" lvl="1">
              <a:spcBef>
                <a:spcPts val="0"/>
              </a:spcBef>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 v. Wheeler, 435 US. 313 (1978)</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822960" lvl="3">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Fifth Amendment violation of double jeopardy as independent sovereign</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274320" lvl="1">
              <a:spcBef>
                <a:spcPts val="0"/>
              </a:spcBef>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National Farmers Union Ins. Cos. v Crow Tribe, 471 U.S. 845, 852-53 (1985)</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822960" lvl="3">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Relevant inquiry is if there is a federal limitation to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prevent”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tribes from acting within the sphere of sovereignty, not whether authority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“permits”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Tribes to act</a:t>
            </a:r>
          </a:p>
          <a:p>
            <a:pPr marL="822960" lvl="3">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You examine statutes, treaties, executive policies, and administrative and judicial decisions.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237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08EEC-9FDC-A195-253A-2AF3917D19FD}"/>
              </a:ext>
            </a:extLst>
          </p:cNvPr>
          <p:cNvSpPr>
            <a:spLocks noGrp="1"/>
          </p:cNvSpPr>
          <p:nvPr>
            <p:ph type="title"/>
          </p:nvPr>
        </p:nvSpPr>
        <p:spPr/>
        <p:txBody>
          <a:bodyPr/>
          <a:lstStyle/>
          <a:p>
            <a:r>
              <a:rPr lang="en-US" sz="5400" dirty="0"/>
              <a:t>Self-determination era – 1968 to Now (nation Building) Continued...</a:t>
            </a:r>
            <a:endParaRPr lang="en-US" dirty="0"/>
          </a:p>
        </p:txBody>
      </p:sp>
      <p:sp>
        <p:nvSpPr>
          <p:cNvPr id="3" name="Content Placeholder 2">
            <a:extLst>
              <a:ext uri="{FF2B5EF4-FFF2-40B4-BE49-F238E27FC236}">
                <a16:creationId xmlns:a16="http://schemas.microsoft.com/office/drawing/2014/main" id="{0435C385-1CB9-5C1E-164A-27D78F57AA32}"/>
              </a:ext>
            </a:extLst>
          </p:cNvPr>
          <p:cNvSpPr>
            <a:spLocks noGrp="1"/>
          </p:cNvSpPr>
          <p:nvPr>
            <p:ph idx="1"/>
          </p:nvPr>
        </p:nvSpPr>
        <p:spPr/>
        <p:txBody>
          <a:bodyPr>
            <a:normAutofit lnSpcReduction="10000"/>
          </a:bodyPr>
          <a:lstStyle/>
          <a:p>
            <a:pPr marL="0">
              <a:spcBef>
                <a:spcPts val="0"/>
              </a:spcBef>
            </a:pPr>
            <a:r>
              <a:rPr lang="en-US" sz="1800" b="0" i="0" u="none" strike="noStrike" dirty="0">
                <a:effectLst/>
                <a:latin typeface="Times New Roman" panose="02020603050405020304" pitchFamily="18" charset="0"/>
                <a:cs typeface="Times New Roman" panose="02020603050405020304" pitchFamily="18" charset="0"/>
              </a:rPr>
              <a:t>Nation building era – </a:t>
            </a:r>
            <a:r>
              <a:rPr lang="en-US" sz="1800" dirty="0">
                <a:latin typeface="Times New Roman" panose="02020603050405020304" pitchFamily="18" charset="0"/>
                <a:cs typeface="Times New Roman" panose="02020603050405020304" pitchFamily="18" charset="0"/>
              </a:rPr>
              <a:t>Self-determination era (contracting &amp; compacting BIA functions) slowly transitioned into nation building. Nation building era is </a:t>
            </a:r>
            <a:r>
              <a:rPr lang="en-US" sz="1800" b="0" i="0" u="none" strike="noStrike" dirty="0">
                <a:effectLst/>
                <a:latin typeface="Times New Roman" panose="02020603050405020304" pitchFamily="18" charset="0"/>
                <a:cs typeface="Times New Roman" panose="02020603050405020304" pitchFamily="18" charset="0"/>
              </a:rPr>
              <a:t>strengthening our own capacity for effective and culturally relevant self-government and for self-determined and sustainable community development. (https://</a:t>
            </a:r>
            <a:r>
              <a:rPr lang="en-US" sz="1800" b="0" i="0" u="none" strike="noStrike" dirty="0" err="1">
                <a:effectLst/>
                <a:latin typeface="Times New Roman" panose="02020603050405020304" pitchFamily="18" charset="0"/>
                <a:cs typeface="Times New Roman" panose="02020603050405020304" pitchFamily="18" charset="0"/>
              </a:rPr>
              <a:t>nni.arizona.edu</a:t>
            </a:r>
            <a:r>
              <a:rPr lang="en-US" sz="1800" b="0" i="0" u="none" strike="noStrike" dirty="0">
                <a:effectLst/>
                <a:latin typeface="Times New Roman" panose="02020603050405020304" pitchFamily="18" charset="0"/>
                <a:cs typeface="Times New Roman" panose="02020603050405020304" pitchFamily="18" charset="0"/>
              </a:rPr>
              <a:t>/what-native-nation-building)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a:spcBef>
                <a:spcPts val="0"/>
              </a:spcBef>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Ushering in an era of government-to-government relations with tribal governments:</a:t>
            </a:r>
          </a:p>
          <a:p>
            <a:pPr marL="274320" lvl="1">
              <a:spcBef>
                <a:spcPts val="0"/>
              </a:spcBef>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1994 Pres Clinton issued a memorandum each agency to act in “government to government relationships with tribal governments” which has been continued by each President since then</a:t>
            </a:r>
          </a:p>
          <a:p>
            <a:pPr marL="548640" lvl="2">
              <a:spcBef>
                <a:spcPts val="0"/>
              </a:spcBef>
            </a:pPr>
            <a:r>
              <a:rPr lang="en-US" sz="1800" dirty="0">
                <a:latin typeface="Times New Roman" panose="02020603050405020304" pitchFamily="18" charset="0"/>
                <a:ea typeface="Times New Roman" panose="02020603050405020304" pitchFamily="18" charset="0"/>
                <a:cs typeface="Times New Roman" panose="02020603050405020304" pitchFamily="18" charset="0"/>
                <a:hlinkClick r:id="rId2"/>
              </a:rPr>
              <a:t>https://www.govinfo.gov/content/pkg/WCPD-1994-05-02/pdf/WCPD-1994-05-02-Pg936.pdf</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274320" lvl="1">
              <a:spcBef>
                <a:spcPts val="0"/>
              </a:spcBef>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Government</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to-government executive order requiring federal consultation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548640" lvl="2">
              <a:spcBef>
                <a:spcPts val="0"/>
              </a:spcBef>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Executive Order 13175 of November 6, 2000 (Consultation and Coordination With Indian Tribal Governments) </a:t>
            </a:r>
          </a:p>
          <a:p>
            <a:pPr marL="548640" lvl="2">
              <a:spcBef>
                <a:spcPts val="0"/>
              </a:spcBef>
            </a:pPr>
            <a:r>
              <a:rPr lang="en-US" sz="1800" dirty="0">
                <a:latin typeface="Times New Roman" panose="02020603050405020304" pitchFamily="18" charset="0"/>
                <a:ea typeface="Calibri" panose="020F0502020204030204" pitchFamily="34" charset="0"/>
                <a:cs typeface="Times New Roman" panose="02020603050405020304" pitchFamily="18" charset="0"/>
              </a:rPr>
              <a:t>Must be meaningful consultation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1017270" lvl="2" indent="-285750" fontAlgn="base">
              <a:spcBef>
                <a:spcPts val="0"/>
              </a:spcBef>
              <a:spcAft>
                <a:spcPts val="0"/>
              </a:spcAft>
              <a:buSzPts val="1000"/>
              <a:buFont typeface="Courier New" panose="02070309020205020404" pitchFamily="49" charset="0"/>
              <a:buChar char="o"/>
              <a:tabLst>
                <a:tab pos="9144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https://www.federalregister.gov/documents/2000/11/09/00-29003/consultation-and-coordination-with-indian-tribal-governments</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fontAlgn="base">
              <a:spcBef>
                <a:spcPts val="0"/>
              </a:spcBef>
              <a:spcAft>
                <a:spcPts val="0"/>
              </a:spcAft>
              <a:buSzPts val="1000"/>
              <a:buFont typeface="Courier New" panose="02070309020205020404" pitchFamily="49" charset="0"/>
              <a:buChar char="o"/>
              <a:tabLst>
                <a:tab pos="914400" algn="l"/>
              </a:tabLst>
            </a:pPr>
            <a:r>
              <a:rPr lang="en-US" dirty="0">
                <a:solidFill>
                  <a:srgbClr val="96A9A9"/>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Current M</a:t>
            </a:r>
            <a:r>
              <a:rPr lang="en-US" dirty="0">
                <a:solidFill>
                  <a:srgbClr val="96A9A9"/>
                </a:solidFill>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emorandum reaffirming that Executive Order: </a:t>
            </a:r>
            <a:r>
              <a:rPr lang="en-US" dirty="0">
                <a:solidFill>
                  <a:srgbClr val="96A9A9"/>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a:t>
            </a:r>
            <a:r>
              <a:rPr lang="en-US"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://www.whitehouse.gov/briefing-room/presidential-actions/2021/01/26/memorandum-on-tribal-consultation-and-strengthening-nation-to-nation-relationships/</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0" fontAlgn="base">
              <a:spcBef>
                <a:spcPts val="0"/>
              </a:spcBef>
              <a:buSzPts val="1000"/>
              <a:buNone/>
              <a:tabLst>
                <a:tab pos="914400" algn="l"/>
              </a:tabLst>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0302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E6307-D1C3-C131-6039-50E732EB427E}"/>
              </a:ext>
            </a:extLst>
          </p:cNvPr>
          <p:cNvSpPr>
            <a:spLocks noGrp="1"/>
          </p:cNvSpPr>
          <p:nvPr>
            <p:ph type="title"/>
          </p:nvPr>
        </p:nvSpPr>
        <p:spPr/>
        <p:txBody>
          <a:bodyPr/>
          <a:lstStyle/>
          <a:p>
            <a:r>
              <a:rPr lang="en-US" dirty="0"/>
              <a:t>Who the heck am I?</a:t>
            </a:r>
          </a:p>
        </p:txBody>
      </p:sp>
      <p:sp>
        <p:nvSpPr>
          <p:cNvPr id="3" name="Content Placeholder 2">
            <a:extLst>
              <a:ext uri="{FF2B5EF4-FFF2-40B4-BE49-F238E27FC236}">
                <a16:creationId xmlns:a16="http://schemas.microsoft.com/office/drawing/2014/main" id="{BB8FEEE4-2D79-8464-0AA1-5D1B90F978C4}"/>
              </a:ext>
            </a:extLst>
          </p:cNvPr>
          <p:cNvSpPr>
            <a:spLocks noGrp="1"/>
          </p:cNvSpPr>
          <p:nvPr>
            <p:ph idx="1"/>
          </p:nvPr>
        </p:nvSpPr>
        <p:spPr/>
        <p:txBody>
          <a:bodyPr/>
          <a:lstStyle/>
          <a:p>
            <a:pPr marL="0" marR="0">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Background and Intro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Shane Morigeau, member of the Confederated Salish and Kootenai Tribes</a:t>
            </a: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My parents are Constance Morigeau and Victor Morigeau. I am a descendent of Chief Charlo </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 my dads side. My 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randmother was </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Genevieve Mary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Charlo and my grandfather was Jack Alexander Morigeau. My grandmother on my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mothers side was</a:t>
            </a:r>
            <a:r>
              <a:rPr lang="en-US" sz="1800" b="0" i="0" u="none" strike="noStrike" dirty="0">
                <a:effectLst/>
                <a:latin typeface="Times New Roman" panose="02020603050405020304" pitchFamily="18" charset="0"/>
                <a:cs typeface="Times New Roman" panose="02020603050405020304" pitchFamily="18" charset="0"/>
              </a:rPr>
              <a:t> Edna Dorine </a:t>
            </a:r>
            <a:r>
              <a:rPr lang="en-US" sz="1800" b="0" i="0" u="none" strike="noStrike" dirty="0" err="1">
                <a:effectLst/>
                <a:latin typeface="Times New Roman" panose="02020603050405020304" pitchFamily="18" charset="0"/>
                <a:cs typeface="Times New Roman" panose="02020603050405020304" pitchFamily="18" charset="0"/>
              </a:rPr>
              <a:t>Garrin</a:t>
            </a:r>
            <a:r>
              <a:rPr lang="en-US" sz="1800" b="0" i="0" u="none" strike="noStrike" dirty="0">
                <a:effectLst/>
                <a:latin typeface="Times New Roman" panose="02020603050405020304" pitchFamily="18" charset="0"/>
                <a:cs typeface="Times New Roman" panose="02020603050405020304" pitchFamily="18" charset="0"/>
              </a:rPr>
              <a:t> Whitworth.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Montana State Senator (former State House Rep)</a:t>
            </a:r>
          </a:p>
          <a:p>
            <a:pPr marL="342900" marR="0" lvl="0" indent="-342900">
              <a:spcBef>
                <a:spcPts val="0"/>
              </a:spcBef>
              <a:spcAft>
                <a:spcPts val="0"/>
              </a:spcAft>
              <a:buFont typeface="Times New Roman" panose="02020603050405020304" pitchFamily="18" charset="0"/>
              <a:buChar char="-"/>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Member of the Montana State Bar - barred in 2011</a:t>
            </a:r>
          </a:p>
          <a:p>
            <a:pPr marL="342900" marR="0" lvl="0" indent="-342900">
              <a:spcBef>
                <a:spcPts val="0"/>
              </a:spcBef>
              <a:spcAft>
                <a:spcPts val="0"/>
              </a:spcAft>
              <a:buFont typeface="Times New Roman" panose="02020603050405020304" pitchFamily="18" charset="0"/>
              <a:buChar char="-"/>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Tribal Attorney &amp; Public Affairs Officer for the Confederated Salish and Kootenai Tribes</a:t>
            </a: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Have served as a criminal prosecutor, Deputy Executive Officer – Public Affairs &amp; Communications, and </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general legal counsel for Confederated Salish and Kootenai Tribes with over 13 years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96222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BB905-1A5E-E172-8979-A08F036B3374}"/>
              </a:ext>
            </a:extLst>
          </p:cNvPr>
          <p:cNvSpPr>
            <a:spLocks noGrp="1"/>
          </p:cNvSpPr>
          <p:nvPr>
            <p:ph type="title"/>
          </p:nvPr>
        </p:nvSpPr>
        <p:spPr/>
        <p:txBody>
          <a:bodyPr/>
          <a:lstStyle/>
          <a:p>
            <a:r>
              <a:rPr lang="en-US" sz="5400" dirty="0"/>
              <a:t>Self-determination era – 1968 to Now (Nation Building) Continued...</a:t>
            </a:r>
            <a:endParaRPr lang="en-US" dirty="0"/>
          </a:p>
        </p:txBody>
      </p:sp>
      <p:sp>
        <p:nvSpPr>
          <p:cNvPr id="3" name="Content Placeholder 2">
            <a:extLst>
              <a:ext uri="{FF2B5EF4-FFF2-40B4-BE49-F238E27FC236}">
                <a16:creationId xmlns:a16="http://schemas.microsoft.com/office/drawing/2014/main" id="{EA1F66D4-AE18-A63E-F357-057F03B189AA}"/>
              </a:ext>
            </a:extLst>
          </p:cNvPr>
          <p:cNvSpPr>
            <a:spLocks noGrp="1"/>
          </p:cNvSpPr>
          <p:nvPr>
            <p:ph idx="1"/>
          </p:nvPr>
        </p:nvSpPr>
        <p:spPr/>
        <p:txBody>
          <a:bodyPr/>
          <a:lstStyle/>
          <a:p>
            <a:pPr marL="0">
              <a:spcBef>
                <a:spcPts val="0"/>
              </a:spcBef>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Some Notable Plenary Power Cases:</a:t>
            </a:r>
          </a:p>
          <a:p>
            <a:pPr marL="274320" lvl="1">
              <a:spcBef>
                <a:spcPts val="0"/>
              </a:spcBef>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Congress power over Indian affairs is plenary  - US v Lara, 541 US 193, 200-02 (2004)</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274320" lvl="1">
              <a:spcBef>
                <a:spcPts val="0"/>
              </a:spcBef>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Deemed to arise from the Indian Commerce Clause and the Treaty Clause. US v. Long 324 F.3d 475, 479 (7th Cir.2003)</a:t>
            </a:r>
          </a:p>
          <a:p>
            <a:pPr marL="0">
              <a:spcBef>
                <a:spcPts val="0"/>
              </a:spcBef>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Examples of plenary power:</a:t>
            </a:r>
          </a:p>
          <a:p>
            <a:pPr marL="274320" lvl="1">
              <a:spcBef>
                <a:spcPts val="0"/>
              </a:spcBef>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Major Crimes Act 18 USCA 1153 -- punishes members for crimes</a:t>
            </a:r>
          </a:p>
          <a:p>
            <a:pPr marL="274320" lvl="1">
              <a:spcBef>
                <a:spcPts val="0"/>
              </a:spcBef>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 280 extended state civil and criminal jurisdiction over certain tribes</a:t>
            </a:r>
          </a:p>
          <a:p>
            <a:pPr marL="274320" lvl="1">
              <a:spcBef>
                <a:spcPts val="0"/>
              </a:spcBef>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Civil Rights Act of 1968 which imposed most of the restraints of the Bill of Rights on the Tribes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46497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7C03E-6DAF-70AB-D06F-BF3C50C91F5D}"/>
              </a:ext>
            </a:extLst>
          </p:cNvPr>
          <p:cNvSpPr>
            <a:spLocks noGrp="1"/>
          </p:cNvSpPr>
          <p:nvPr>
            <p:ph type="title"/>
          </p:nvPr>
        </p:nvSpPr>
        <p:spPr/>
        <p:txBody>
          <a:bodyPr/>
          <a:lstStyle/>
          <a:p>
            <a:r>
              <a:rPr lang="en-US" dirty="0"/>
              <a:t>Compacting and contracting today - means to tribal sovereignty</a:t>
            </a:r>
          </a:p>
        </p:txBody>
      </p:sp>
      <p:sp>
        <p:nvSpPr>
          <p:cNvPr id="3" name="Content Placeholder 2">
            <a:extLst>
              <a:ext uri="{FF2B5EF4-FFF2-40B4-BE49-F238E27FC236}">
                <a16:creationId xmlns:a16="http://schemas.microsoft.com/office/drawing/2014/main" id="{7D47AE75-CDDF-7B84-044D-0EC3607E5B31}"/>
              </a:ext>
            </a:extLst>
          </p:cNvPr>
          <p:cNvSpPr>
            <a:spLocks noGrp="1"/>
          </p:cNvSpPr>
          <p:nvPr>
            <p:ph idx="1"/>
          </p:nvPr>
        </p:nvSpPr>
        <p:spPr>
          <a:xfrm>
            <a:off x="1066800" y="1921383"/>
            <a:ext cx="10058400" cy="4050792"/>
          </a:xfrm>
        </p:spPr>
        <p:txBody>
          <a:bodyPr>
            <a:noAutofit/>
          </a:bodyPr>
          <a:lstStyle/>
          <a:p>
            <a:pPr marL="365760" indent="0" fontAlgn="base">
              <a:spcBef>
                <a:spcPts val="0"/>
              </a:spcBef>
              <a:buNone/>
            </a:pPr>
            <a:endPar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594360" indent="-228600" fontAlgn="base">
              <a:spcBef>
                <a:spcPts val="0"/>
              </a:spcBef>
              <a:buFont typeface="Wingdings" pitchFamily="2" charset="2"/>
              <a:buChar char=""/>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Laws and what they mean?</a:t>
            </a:r>
            <a:endPar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868680" lvl="1" indent="-228600" fontAlgn="base">
              <a:spcBef>
                <a:spcPts val="0"/>
              </a:spcBef>
              <a:buFont typeface="Wingdings" pitchFamily="2" charset="2"/>
              <a:buChar char=""/>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Self-governance can reprogram to meet the tribes needs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fontAlgn="base">
              <a:spcBef>
                <a:spcPts val="0"/>
              </a:spcBef>
              <a:spcAft>
                <a:spcPts val="0"/>
              </a:spcAft>
              <a:buFont typeface="Symbol" pitchFamily="2"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Compacting is more respectful and allows for changes if needed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spcBef>
                <a:spcPts val="0"/>
              </a:spcBef>
              <a:spcAft>
                <a:spcPts val="0"/>
              </a:spcAft>
              <a:buFont typeface="Wingdings" pitchFamily="2"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Contracting is specific to one program and they disburse as they would to a program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fontAlgn="base">
              <a:spcBef>
                <a:spcPts val="0"/>
              </a:spcBef>
              <a:spcAft>
                <a:spcPts val="0"/>
              </a:spcAft>
              <a:buFont typeface="Symbol" pitchFamily="2"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MVP requests the funds to be released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fontAlgn="base">
              <a:spcBef>
                <a:spcPts val="0"/>
              </a:spcBef>
              <a:spcAft>
                <a:spcPts val="0"/>
              </a:spcAft>
              <a:buFont typeface="Symbol" pitchFamily="2"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Contracts there needs to be separate contracts for each program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fontAlgn="base">
              <a:spcBef>
                <a:spcPts val="0"/>
              </a:spcBef>
              <a:spcAft>
                <a:spcPts val="0"/>
              </a:spcAft>
              <a:buFont typeface="Symbol" pitchFamily="2"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Less ability for redesigning program - streamlined under compacting and give you all the money and more flexibility to move funding around and redesign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spcBef>
                <a:spcPts val="0"/>
              </a:spcBef>
              <a:spcAft>
                <a:spcPts val="0"/>
              </a:spcAft>
              <a:buFont typeface="Courier New" panose="02070309020205020404" pitchFamily="49" charset="0"/>
              <a:buChar char="o"/>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Federal Program examples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spcBef>
                <a:spcPts val="0"/>
              </a:spcBef>
              <a:spcAft>
                <a:spcPts val="0"/>
              </a:spcAft>
              <a:buFont typeface="Wingdings" pitchFamily="2"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Compacted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fontAlgn="base">
              <a:spcBef>
                <a:spcPts val="0"/>
              </a:spcBef>
              <a:spcAft>
                <a:spcPts val="0"/>
              </a:spcAft>
              <a:buFont typeface="Symbol" pitchFamily="2"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IHS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fontAlgn="base">
              <a:spcBef>
                <a:spcPts val="0"/>
              </a:spcBef>
              <a:spcAft>
                <a:spcPts val="0"/>
              </a:spcAft>
              <a:buFont typeface="Symbol" pitchFamily="2"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Lands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spcBef>
                <a:spcPts val="0"/>
              </a:spcBef>
              <a:spcAft>
                <a:spcPts val="0"/>
              </a:spcAft>
              <a:buFont typeface="Wingdings" pitchFamily="2"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Contracted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fontAlgn="base">
              <a:spcBef>
                <a:spcPts val="0"/>
              </a:spcBef>
              <a:spcAft>
                <a:spcPts val="0"/>
              </a:spcAft>
              <a:buFont typeface="Symbol" pitchFamily="2"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fontAlgn="base">
              <a:spcBef>
                <a:spcPts val="0"/>
              </a:spcBef>
              <a:spcAft>
                <a:spcPts val="0"/>
              </a:spcAft>
              <a:buFont typeface="Symbol" pitchFamily="2"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MVP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fontAlgn="base">
              <a:spcBef>
                <a:spcPts val="0"/>
              </a:spcBef>
              <a:spcAft>
                <a:spcPts val="0"/>
              </a:spcAft>
              <a:buFont typeface="Symbol" pitchFamily="2"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TERS (grant contract)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2565199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AEBEE-F7AF-B54D-46AD-609BD056453A}"/>
              </a:ext>
            </a:extLst>
          </p:cNvPr>
          <p:cNvSpPr>
            <a:spLocks noGrp="1"/>
          </p:cNvSpPr>
          <p:nvPr>
            <p:ph type="title"/>
          </p:nvPr>
        </p:nvSpPr>
        <p:spPr/>
        <p:txBody>
          <a:bodyPr/>
          <a:lstStyle/>
          <a:p>
            <a:r>
              <a:rPr lang="en-US" dirty="0"/>
              <a:t>Tribal sovereignty &amp; state intersection</a:t>
            </a:r>
          </a:p>
        </p:txBody>
      </p:sp>
      <p:sp>
        <p:nvSpPr>
          <p:cNvPr id="3" name="Content Placeholder 2">
            <a:extLst>
              <a:ext uri="{FF2B5EF4-FFF2-40B4-BE49-F238E27FC236}">
                <a16:creationId xmlns:a16="http://schemas.microsoft.com/office/drawing/2014/main" id="{4ABE5BCE-BAAF-E3AF-FC30-C40AE73E283B}"/>
              </a:ext>
            </a:extLst>
          </p:cNvPr>
          <p:cNvSpPr>
            <a:spLocks noGrp="1"/>
          </p:cNvSpPr>
          <p:nvPr>
            <p:ph idx="1"/>
          </p:nvPr>
        </p:nvSpPr>
        <p:spPr/>
        <p:txBody>
          <a:bodyPr>
            <a:normAutofit/>
          </a:bodyPr>
          <a:lstStyle/>
          <a:p>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How does this all connect? And why can things be complicated?</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lvl="2"/>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After allotment and assimilation era for CSKT</a:t>
            </a:r>
          </a:p>
          <a:p>
            <a:pPr lvl="3"/>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 of population is non-Indian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lvl="3"/>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 is CSKT land today</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lvl="2"/>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Checkerboarded reservation with mixed populations and jurisdictions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Citizenships - Tribal, US, and 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594360" indent="-228600" fontAlgn="base">
              <a:spcBef>
                <a:spcPts val="0"/>
              </a:spcBef>
              <a:buSzPts val="1000"/>
              <a:buFont typeface="Wingdings" pitchFamily="2" charset="2"/>
              <a:buChar char=""/>
              <a:tabLst>
                <a:tab pos="685800" algn="l"/>
              </a:tabLs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 mentioned prior, it wasn't until 1924 that U.S. citizenship was generally conferred on Indians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594360" indent="-228600" fontAlgn="base">
              <a:spcBef>
                <a:spcPts val="0"/>
              </a:spcBef>
              <a:buSzPts val="1000"/>
              <a:buFont typeface="Wingdings" pitchFamily="2" charset="2"/>
              <a:buChar char=""/>
              <a:tabLst>
                <a:tab pos="685800" algn="l"/>
              </a:tabLs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Before then, some treaties or allotment acts extended citizenship to individual Indians and members of certain Indian tribes.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594360" indent="-228600" fontAlgn="base">
              <a:spcBef>
                <a:spcPts val="0"/>
              </a:spcBef>
              <a:buSzPts val="1000"/>
              <a:buFont typeface="Wingdings" pitchFamily="2" charset="2"/>
              <a:buChar char=""/>
              <a:tabLst>
                <a:tab pos="685800" algn="l"/>
              </a:tabLs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Since 1924, all Indians born in the United States, or born to citizen parents outside of the country, are U.S. citizens, with all of the attendant rights and responsibilities.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594360" indent="-228600" fontAlgn="base">
              <a:spcBef>
                <a:spcPts val="0"/>
              </a:spcBef>
              <a:buSzPts val="1000"/>
              <a:buFont typeface="Wingdings" pitchFamily="2" charset="2"/>
              <a:buChar char=""/>
              <a:tabLst>
                <a:tab pos="685800" algn="l"/>
              </a:tabLs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Indians are also citizens of the states in which they reside.</a:t>
            </a:r>
          </a:p>
          <a:p>
            <a:pPr marL="594360" indent="-228600" fontAlgn="base">
              <a:spcBef>
                <a:spcPts val="0"/>
              </a:spcBef>
              <a:buSzPts val="1000"/>
              <a:buFont typeface="Wingdings" pitchFamily="2" charset="2"/>
              <a:buChar char=""/>
              <a:tabLst>
                <a:tab pos="685800" algn="l"/>
              </a:tabLs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Indians are citizens or members of Indian tribes.</a:t>
            </a:r>
          </a:p>
          <a:p>
            <a:pPr marL="594360" indent="-228600" fontAlgn="base">
              <a:spcBef>
                <a:spcPts val="0"/>
              </a:spcBef>
              <a:buSzPts val="1000"/>
              <a:buFont typeface="Wingdings" pitchFamily="2" charset="2"/>
              <a:buChar char=""/>
              <a:tabLst>
                <a:tab pos="685800" algn="l"/>
              </a:tabLs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 citizenship is not inconsistent with tribal membership, nor does it affect the special relationship that exists between Indian tribes and the federal government.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2687594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3B3EF-BE0E-2FC7-9482-FC4E8C182F91}"/>
              </a:ext>
            </a:extLst>
          </p:cNvPr>
          <p:cNvSpPr>
            <a:spLocks noGrp="1"/>
          </p:cNvSpPr>
          <p:nvPr>
            <p:ph type="title"/>
          </p:nvPr>
        </p:nvSpPr>
        <p:spPr/>
        <p:txBody>
          <a:bodyPr/>
          <a:lstStyle/>
          <a:p>
            <a:r>
              <a:rPr lang="en-US" dirty="0"/>
              <a:t>Tribal sovereignty &amp; state intersection Continued...</a:t>
            </a:r>
          </a:p>
        </p:txBody>
      </p:sp>
      <p:sp>
        <p:nvSpPr>
          <p:cNvPr id="3" name="Content Placeholder 2">
            <a:extLst>
              <a:ext uri="{FF2B5EF4-FFF2-40B4-BE49-F238E27FC236}">
                <a16:creationId xmlns:a16="http://schemas.microsoft.com/office/drawing/2014/main" id="{38FEB023-C43A-CA88-4C62-239C150BDE5F}"/>
              </a:ext>
            </a:extLst>
          </p:cNvPr>
          <p:cNvSpPr>
            <a:spLocks noGrp="1"/>
          </p:cNvSpPr>
          <p:nvPr>
            <p:ph idx="1"/>
          </p:nvPr>
        </p:nvSpPr>
        <p:spPr/>
        <p:txBody>
          <a:bodyPr>
            <a:noAutofit/>
          </a:bodyPr>
          <a:lstStyle/>
          <a:p>
            <a:pPr marL="742950" marR="0" lvl="1" indent="-285750" fontAlgn="base">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This history created overlapping jurisdictions, citizenships, and complex issues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fontAlgn="base">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Statehood, Fed Constitutions, and Tribal Constitutions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457200" algn="l"/>
              </a:tabLs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Taxation Issues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fontAlgn="base">
              <a:spcBef>
                <a:spcPts val="0"/>
              </a:spcBef>
              <a:spcAft>
                <a:spcPts val="0"/>
              </a:spcAft>
              <a:buSzPts val="1000"/>
              <a:buFont typeface="Wingdings" pitchFamily="2" charset="2"/>
              <a:buChar char=""/>
              <a:tabLst>
                <a:tab pos="9144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Limited taxing authority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itchFamily="2" charset="2"/>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left to diversify portfolio - we don't want to tax low income &amp; small populations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fontAlgn="base">
              <a:spcBef>
                <a:spcPts val="0"/>
              </a:spcBef>
              <a:spcAft>
                <a:spcPts val="0"/>
              </a:spcAft>
              <a:buSzPts val="1000"/>
              <a:buFont typeface="Wingdings" pitchFamily="2" charset="2"/>
              <a:buChar char=""/>
              <a:tabLst>
                <a:tab pos="9144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Revenue Sharing Agreements – taxation on rez (Indians v. non-Indian)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457200" algn="l"/>
              </a:tabLs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Education system</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017270" lvl="2" indent="-285750" fontAlgn="base">
              <a:spcBef>
                <a:spcPts val="0"/>
              </a:spcBef>
              <a:spcAft>
                <a:spcPts val="0"/>
              </a:spcAft>
              <a:buSzPts val="1000"/>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As U.S. citizens and as citizens of the state in which they reside, Indian students are entitled to participate in public education programs. However, prior to their being granted citizenship in 1924, Indian students attended schools operated by the U.S. Department of the Interior–Indian Affairs.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017270" lvl="2" indent="-285750" fontAlgn="base">
              <a:spcBef>
                <a:spcPts val="0"/>
              </a:spcBef>
              <a:spcAft>
                <a:spcPts val="0"/>
              </a:spcAft>
              <a:buSzPts val="1000"/>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TERS is a Tribally Controlled Grant School</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5107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CB5A-3859-52D0-779F-35463F7AEA1F}"/>
              </a:ext>
            </a:extLst>
          </p:cNvPr>
          <p:cNvSpPr>
            <a:spLocks noGrp="1"/>
          </p:cNvSpPr>
          <p:nvPr>
            <p:ph type="title"/>
          </p:nvPr>
        </p:nvSpPr>
        <p:spPr/>
        <p:txBody>
          <a:bodyPr/>
          <a:lstStyle/>
          <a:p>
            <a:r>
              <a:rPr lang="en-US" dirty="0"/>
              <a:t>Tribal sovereignty &amp; state intersection Continued...</a:t>
            </a:r>
          </a:p>
        </p:txBody>
      </p:sp>
      <p:sp>
        <p:nvSpPr>
          <p:cNvPr id="3" name="Content Placeholder 2">
            <a:extLst>
              <a:ext uri="{FF2B5EF4-FFF2-40B4-BE49-F238E27FC236}">
                <a16:creationId xmlns:a16="http://schemas.microsoft.com/office/drawing/2014/main" id="{21748B44-A95A-E2B0-9F2E-A47612249FB6}"/>
              </a:ext>
            </a:extLst>
          </p:cNvPr>
          <p:cNvSpPr>
            <a:spLocks noGrp="1"/>
          </p:cNvSpPr>
          <p:nvPr>
            <p:ph idx="1"/>
          </p:nvPr>
        </p:nvSpPr>
        <p:spPr/>
        <p:txBody>
          <a:bodyPr>
            <a:normAutofit/>
          </a:bodyPr>
          <a:lstStyle/>
          <a:p>
            <a:pPr marL="342900" marR="0" lvl="0" indent="-342900" fontAlgn="base">
              <a:spcBef>
                <a:spcPts val="0"/>
              </a:spcBef>
              <a:spcAft>
                <a:spcPts val="0"/>
              </a:spcAft>
              <a:buSzPts val="1000"/>
              <a:buFont typeface="Symbol" pitchFamily="2" charset="2"/>
              <a:buChar char=""/>
              <a:tabLst>
                <a:tab pos="4572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Intersection of Jurisdictions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Overlap of wildlife, resources (Aquati</a:t>
            </a:r>
            <a:r>
              <a:rPr lang="en-US" dirty="0">
                <a:latin typeface="Times New Roman" panose="02020603050405020304" pitchFamily="18" charset="0"/>
                <a:ea typeface="Times New Roman" panose="02020603050405020304" pitchFamily="18" charset="0"/>
                <a:cs typeface="Times New Roman" panose="02020603050405020304" pitchFamily="18" charset="0"/>
              </a:rPr>
              <a:t>c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Invasive Species), education, gaming, alcohol, tobacco, criminal law, language, water, air</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Federal programs – funding, grants, direct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etc</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fontAlgn="base">
              <a:spcBef>
                <a:spcPts val="0"/>
              </a:spcBef>
              <a:spcAft>
                <a:spcPts val="0"/>
              </a:spcAft>
              <a:buSzPts val="1000"/>
              <a:buFont typeface="Wingdings" pitchFamily="2" charset="2"/>
              <a:buChar char=""/>
              <a:tabLst>
                <a:tab pos="13716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State Pass through funds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fontAlgn="base">
              <a:spcBef>
                <a:spcPts val="0"/>
              </a:spcBef>
              <a:spcAft>
                <a:spcPts val="0"/>
              </a:spcAft>
              <a:buSzPts val="1000"/>
              <a:buFont typeface="Wingdings" pitchFamily="2" charset="2"/>
              <a:buChar char=""/>
              <a:tabLst>
                <a:tab pos="13716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ECS directly through contracted grants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spcBef>
                <a:spcPts val="0"/>
              </a:spcBef>
              <a:spcAft>
                <a:spcPts val="0"/>
              </a:spcAft>
              <a:buSzPts val="1000"/>
              <a:buFont typeface="Wingdings" pitchFamily="2" charset="2"/>
              <a:buChar char=""/>
              <a:tabLst>
                <a:tab pos="13716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SKHA direct fed funds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8964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15DB9-CE57-A473-83B0-B2950D74FA27}"/>
              </a:ext>
            </a:extLst>
          </p:cNvPr>
          <p:cNvSpPr>
            <a:spLocks noGrp="1"/>
          </p:cNvSpPr>
          <p:nvPr>
            <p:ph type="title"/>
          </p:nvPr>
        </p:nvSpPr>
        <p:spPr/>
        <p:txBody>
          <a:bodyPr/>
          <a:lstStyle/>
          <a:p>
            <a:r>
              <a:rPr lang="en-US" dirty="0"/>
              <a:t>Helpful resources</a:t>
            </a:r>
          </a:p>
        </p:txBody>
      </p:sp>
      <p:sp>
        <p:nvSpPr>
          <p:cNvPr id="3" name="Content Placeholder 2">
            <a:extLst>
              <a:ext uri="{FF2B5EF4-FFF2-40B4-BE49-F238E27FC236}">
                <a16:creationId xmlns:a16="http://schemas.microsoft.com/office/drawing/2014/main" id="{B9EF732B-B159-AF50-57C6-9863CEEE9517}"/>
              </a:ext>
            </a:extLst>
          </p:cNvPr>
          <p:cNvSpPr>
            <a:spLocks noGrp="1"/>
          </p:cNvSpPr>
          <p:nvPr>
            <p:ph idx="1"/>
          </p:nvPr>
        </p:nvSpPr>
        <p:spPr/>
        <p:txBody>
          <a:bodyPr>
            <a:normAutofit lnSpcReduction="10000"/>
          </a:bodyPr>
          <a:lstStyle/>
          <a:p>
            <a:r>
              <a:rPr lang="en-US" dirty="0"/>
              <a:t>Canby’s American Indian Law in a Nutshell, 7</a:t>
            </a:r>
            <a:r>
              <a:rPr lang="en-US" baseline="30000" dirty="0"/>
              <a:t>th</a:t>
            </a:r>
            <a:r>
              <a:rPr lang="en-US" dirty="0"/>
              <a:t> Edition</a:t>
            </a:r>
          </a:p>
          <a:p>
            <a:r>
              <a:rPr lang="en-US" dirty="0">
                <a:hlinkClick r:id="rId2"/>
              </a:rPr>
              <a:t>https://leg.mt.gov/content/Publications/services/2020-agency-reports/tribal-nations-handbook-nov-5-2020.pdf</a:t>
            </a:r>
            <a:endParaRPr lang="en-US" dirty="0"/>
          </a:p>
          <a:p>
            <a:r>
              <a:rPr lang="en-US" b="0" i="0" dirty="0">
                <a:solidFill>
                  <a:srgbClr val="1155CC"/>
                </a:solidFill>
                <a:effectLst/>
                <a:latin typeface="Arial" panose="020B0604020202020204" pitchFamily="34" charset="0"/>
                <a:hlinkClick r:id="rId3"/>
              </a:rPr>
              <a:t>https://indianlaw.mt.gov/fedstate/acts/cskt</a:t>
            </a:r>
            <a:endParaRPr lang="en-US" dirty="0"/>
          </a:p>
          <a:p>
            <a:r>
              <a:rPr lang="en-US" dirty="0">
                <a:hlinkClick r:id="rId4"/>
              </a:rPr>
              <a:t>https://turtletalk.blog/</a:t>
            </a:r>
            <a:endParaRPr lang="en-US" dirty="0"/>
          </a:p>
          <a:p>
            <a:r>
              <a:rPr lang="en-US" dirty="0">
                <a:hlinkClick r:id="rId5"/>
              </a:rPr>
              <a:t>https://www.ncai.org/resources</a:t>
            </a:r>
            <a:endParaRPr lang="en-US" dirty="0"/>
          </a:p>
          <a:p>
            <a:r>
              <a:rPr lang="en-US" dirty="0">
                <a:hlinkClick r:id="rId6"/>
              </a:rPr>
              <a:t>https://narf.org/our-work/</a:t>
            </a:r>
            <a:endParaRPr lang="en-US" dirty="0"/>
          </a:p>
          <a:p>
            <a:r>
              <a:rPr lang="en-US" dirty="0">
                <a:hlinkClick r:id="rId7"/>
              </a:rPr>
              <a:t>https://montanabudget.org/resources</a:t>
            </a:r>
            <a:endParaRPr lang="en-US" dirty="0"/>
          </a:p>
          <a:p>
            <a:r>
              <a:rPr lang="en-US" dirty="0">
                <a:hlinkClick r:id="rId8"/>
              </a:rPr>
              <a:t>https://www.ncsl.org/legislators-staff/legislators/quad-caucus/an-issue-of-sovereignty.aspx#:~:text=Tribal%20sovereignty%20refers%20to%20the,to%20regulate%20their%20internal%20affairs</a:t>
            </a:r>
            <a:endParaRPr lang="en-US" dirty="0"/>
          </a:p>
          <a:p>
            <a:endParaRPr lang="en-US" dirty="0"/>
          </a:p>
        </p:txBody>
      </p:sp>
    </p:spTree>
    <p:extLst>
      <p:ext uri="{BB962C8B-B14F-4D97-AF65-F5344CB8AC3E}">
        <p14:creationId xmlns:p14="http://schemas.microsoft.com/office/powerpoint/2010/main" val="4160708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03417-DF10-387C-ADFA-E9C219EE5D65}"/>
              </a:ext>
            </a:extLst>
          </p:cNvPr>
          <p:cNvSpPr>
            <a:spLocks noGrp="1"/>
          </p:cNvSpPr>
          <p:nvPr>
            <p:ph type="title"/>
          </p:nvPr>
        </p:nvSpPr>
        <p:spPr>
          <a:xfrm>
            <a:off x="4236333" y="2097159"/>
            <a:ext cx="2951545" cy="2663682"/>
          </a:xfrm>
        </p:spPr>
        <p:txBody>
          <a:bodyPr/>
          <a:lstStyle/>
          <a:p>
            <a:r>
              <a:rPr lang="en-US" dirty="0"/>
              <a:t>THANK you!</a:t>
            </a:r>
          </a:p>
        </p:txBody>
      </p:sp>
    </p:spTree>
    <p:extLst>
      <p:ext uri="{BB962C8B-B14F-4D97-AF65-F5344CB8AC3E}">
        <p14:creationId xmlns:p14="http://schemas.microsoft.com/office/powerpoint/2010/main" val="2948776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9A1F-93FE-3810-FAB3-308E1246FF68}"/>
              </a:ext>
            </a:extLst>
          </p:cNvPr>
          <p:cNvSpPr>
            <a:spLocks noGrp="1"/>
          </p:cNvSpPr>
          <p:nvPr>
            <p:ph type="title"/>
          </p:nvPr>
        </p:nvSpPr>
        <p:spPr/>
        <p:txBody>
          <a:bodyPr/>
          <a:lstStyle/>
          <a:p>
            <a:r>
              <a:rPr lang="en-US" dirty="0"/>
              <a:t>Before we get started</a:t>
            </a:r>
          </a:p>
        </p:txBody>
      </p:sp>
      <p:sp>
        <p:nvSpPr>
          <p:cNvPr id="3" name="Content Placeholder 2">
            <a:extLst>
              <a:ext uri="{FF2B5EF4-FFF2-40B4-BE49-F238E27FC236}">
                <a16:creationId xmlns:a16="http://schemas.microsoft.com/office/drawing/2014/main" id="{C2101F27-BF92-ADCB-99A4-FAB19E468BDB}"/>
              </a:ext>
            </a:extLst>
          </p:cNvPr>
          <p:cNvSpPr>
            <a:spLocks noGrp="1"/>
          </p:cNvSpPr>
          <p:nvPr>
            <p:ph idx="1"/>
          </p:nvPr>
        </p:nvSpPr>
        <p:spPr/>
        <p:txBody>
          <a:bodyPr>
            <a:normAutofit/>
          </a:bodyPr>
          <a:lstStyle/>
          <a:p>
            <a:pPr marL="342900" marR="0" lvl="0" indent="-342900">
              <a:spcBef>
                <a:spcPts val="0"/>
              </a:spcBef>
              <a:spcAft>
                <a:spcPts val="0"/>
              </a:spcAft>
              <a:buFont typeface="Times New Roman" panose="02020603050405020304" pitchFamily="18" charset="0"/>
              <a:buChar char="-"/>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Recognize Aboriginal homelands of the Confederated Salish and Kootenai Tribes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617220" lvl="1" indent="-342900">
              <a:spcBef>
                <a:spcPts val="0"/>
              </a:spcBef>
              <a:spcAft>
                <a:spcPts val="0"/>
              </a:spcAft>
              <a:buFont typeface="Times New Roman" panose="02020603050405020304" pitchFamily="18" charset="0"/>
              <a:buChar char="-"/>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Territory now known as western Montana, parts of Idaho, British Columbia and Wyoming</a:t>
            </a:r>
          </a:p>
          <a:p>
            <a:pPr marL="617220" lvl="1" indent="-342900">
              <a:spcBef>
                <a:spcPts val="0"/>
              </a:spcBef>
              <a:spcAft>
                <a:spcPts val="0"/>
              </a:spcAft>
              <a:buFont typeface="Times New Roman" panose="02020603050405020304" pitchFamily="18" charset="0"/>
              <a:buChar char="-"/>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Territory exceeded over 20 million acres at the time of the 1855 Treaty of Hellgate</a:t>
            </a:r>
          </a:p>
        </p:txBody>
      </p:sp>
    </p:spTree>
    <p:extLst>
      <p:ext uri="{BB962C8B-B14F-4D97-AF65-F5344CB8AC3E}">
        <p14:creationId xmlns:p14="http://schemas.microsoft.com/office/powerpoint/2010/main" val="334249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8FFC-7EFA-F220-5518-089BE31744BA}"/>
              </a:ext>
            </a:extLst>
          </p:cNvPr>
          <p:cNvSpPr>
            <a:spLocks noGrp="1"/>
          </p:cNvSpPr>
          <p:nvPr>
            <p:ph type="title"/>
          </p:nvPr>
        </p:nvSpPr>
        <p:spPr/>
        <p:txBody>
          <a:bodyPr/>
          <a:lstStyle/>
          <a:p>
            <a:r>
              <a:rPr lang="en-US" dirty="0"/>
              <a:t>sovereignty can be confusing?</a:t>
            </a:r>
          </a:p>
        </p:txBody>
      </p:sp>
      <p:sp>
        <p:nvSpPr>
          <p:cNvPr id="3" name="Content Placeholder 2">
            <a:extLst>
              <a:ext uri="{FF2B5EF4-FFF2-40B4-BE49-F238E27FC236}">
                <a16:creationId xmlns:a16="http://schemas.microsoft.com/office/drawing/2014/main" id="{C2196470-34BF-B23A-49B5-4507067BB76E}"/>
              </a:ext>
            </a:extLst>
          </p:cNvPr>
          <p:cNvSpPr>
            <a:spLocks noGrp="1"/>
          </p:cNvSpPr>
          <p:nvPr>
            <p:ph idx="1"/>
          </p:nvPr>
        </p:nvSpPr>
        <p:spPr/>
        <p:txBody>
          <a:bodyPr>
            <a:normAutofit/>
          </a:bodyPr>
          <a:lstStyle/>
          <a:p>
            <a:r>
              <a:rPr lang="en-US" sz="2200" dirty="0">
                <a:hlinkClick r:id="rId2"/>
              </a:rPr>
              <a:t>https://www.youtube.com/watch?v=kdimK1onR4o</a:t>
            </a:r>
            <a:endParaRPr lang="en-US" sz="2200" dirty="0"/>
          </a:p>
        </p:txBody>
      </p:sp>
    </p:spTree>
    <p:extLst>
      <p:ext uri="{BB962C8B-B14F-4D97-AF65-F5344CB8AC3E}">
        <p14:creationId xmlns:p14="http://schemas.microsoft.com/office/powerpoint/2010/main" val="4142493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1F508-978E-4466-3160-38C3D1054491}"/>
              </a:ext>
            </a:extLst>
          </p:cNvPr>
          <p:cNvSpPr>
            <a:spLocks noGrp="1"/>
          </p:cNvSpPr>
          <p:nvPr>
            <p:ph type="title"/>
          </p:nvPr>
        </p:nvSpPr>
        <p:spPr/>
        <p:txBody>
          <a:bodyPr/>
          <a:lstStyle/>
          <a:p>
            <a:r>
              <a:rPr lang="en-US" dirty="0"/>
              <a:t>What does sovereignty really mean?</a:t>
            </a:r>
          </a:p>
        </p:txBody>
      </p:sp>
      <p:sp>
        <p:nvSpPr>
          <p:cNvPr id="3" name="Content Placeholder 2">
            <a:extLst>
              <a:ext uri="{FF2B5EF4-FFF2-40B4-BE49-F238E27FC236}">
                <a16:creationId xmlns:a16="http://schemas.microsoft.com/office/drawing/2014/main" id="{42BC7086-9EEF-DAB1-105E-70D2A4C1FF73}"/>
              </a:ext>
            </a:extLst>
          </p:cNvPr>
          <p:cNvSpPr>
            <a:spLocks noGrp="1"/>
          </p:cNvSpPr>
          <p:nvPr>
            <p:ph idx="1"/>
          </p:nvPr>
        </p:nvSpPr>
        <p:spPr/>
        <p:txBody>
          <a:bodyPr/>
          <a:lstStyle/>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Inherent right and power to govern oneself</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Tribal sovereignty refers to the right of American Indians and Alaska Natives to govern themselves. </a:t>
            </a: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U.S. Constitution recognizes Indian tribes as distinct governments and they have, with a few exceptions, the same powers as federal and state governments to regulate their internal affairs.</a:t>
            </a: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Sovereignty for tribes includes the right to establish their own form of government, determine membership requirements, enact legislation and establish law enforcement and court systems.1</a:t>
            </a:r>
            <a:endParaRPr lang="en-US" sz="1800" dirty="0">
              <a:latin typeface="Calibri" panose="020F0502020204030204" pitchFamily="34" charset="0"/>
              <a:ea typeface="Times New Roman" panose="02020603050405020304" pitchFamily="18" charset="0"/>
              <a:cs typeface="Times New Roman" panose="02020603050405020304" pitchFamily="18" charset="0"/>
              <a:hlinkClick r:id="rId2"/>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Constitution gives authority in Indian affairs to the federal government, not to the state governments. Just as the United States deals with states as governments, it also deals with Indian tribes as governments, not as special interest groups, individuals or some other type of non-governmental entity.</a:t>
            </a: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Some states have explicitly recognized the governmental status of Indian tribes through various state recognition processes.2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94A1CF2F-D584-480C-AAD0-B8BCD5954BD8}"/>
              </a:ext>
            </a:extLst>
          </p:cNvPr>
          <p:cNvSpPr>
            <a:spLocks noGrp="1"/>
          </p:cNvSpPr>
          <p:nvPr>
            <p:ph type="ftr" sz="quarter" idx="11"/>
          </p:nvPr>
        </p:nvSpPr>
        <p:spPr>
          <a:xfrm>
            <a:off x="1063752" y="6017069"/>
            <a:ext cx="6327648" cy="365125"/>
          </a:xfrm>
        </p:spPr>
        <p:txBody>
          <a:bodyPr/>
          <a:lstStyle/>
          <a:p>
            <a:pPr marL="228600" indent="-228600">
              <a:buAutoNum type="arabicPeriod"/>
            </a:pPr>
            <a:r>
              <a:rPr lang="en-US" dirty="0">
                <a:hlinkClick r:id="rId3"/>
              </a:rPr>
              <a:t>https://www.ncsl.org/legislators-staff/legislators/quad-caucus/an-issue-of-sovereignty.aspx#:~:text=Tribal%20sovereignty%20refers%20to%20the,to%20regulate%20their%20internal%20affairs</a:t>
            </a:r>
            <a:r>
              <a:rPr lang="en-US" dirty="0"/>
              <a:t>.</a:t>
            </a:r>
          </a:p>
          <a:p>
            <a:pPr marL="228600" indent="-228600">
              <a:buAutoNum type="arabicPeriod"/>
            </a:pPr>
            <a:r>
              <a:rPr lang="en-US" dirty="0"/>
              <a:t>Id.</a:t>
            </a:r>
          </a:p>
        </p:txBody>
      </p:sp>
    </p:spTree>
    <p:extLst>
      <p:ext uri="{BB962C8B-B14F-4D97-AF65-F5344CB8AC3E}">
        <p14:creationId xmlns:p14="http://schemas.microsoft.com/office/powerpoint/2010/main" val="224607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C0E8B-C6AA-2BA5-46BB-98A817406CEE}"/>
              </a:ext>
            </a:extLst>
          </p:cNvPr>
          <p:cNvSpPr>
            <a:spLocks noGrp="1"/>
          </p:cNvSpPr>
          <p:nvPr>
            <p:ph type="title"/>
          </p:nvPr>
        </p:nvSpPr>
        <p:spPr/>
        <p:txBody>
          <a:bodyPr/>
          <a:lstStyle/>
          <a:p>
            <a:r>
              <a:rPr lang="en-US" dirty="0"/>
              <a:t>Policy eras – How’d we get here</a:t>
            </a:r>
          </a:p>
        </p:txBody>
      </p:sp>
      <p:sp>
        <p:nvSpPr>
          <p:cNvPr id="3" name="Content Placeholder 2">
            <a:extLst>
              <a:ext uri="{FF2B5EF4-FFF2-40B4-BE49-F238E27FC236}">
                <a16:creationId xmlns:a16="http://schemas.microsoft.com/office/drawing/2014/main" id="{0F59DEA4-8E55-2827-FD7F-CF872D9B0792}"/>
              </a:ext>
            </a:extLst>
          </p:cNvPr>
          <p:cNvSpPr>
            <a:spLocks noGrp="1"/>
          </p:cNvSpPr>
          <p:nvPr>
            <p:ph idx="1"/>
          </p:nvPr>
        </p:nvSpPr>
        <p:spPr/>
        <p:txBody>
          <a:bodyPr>
            <a:normAutofit/>
          </a:bodyPr>
          <a:lstStyle/>
          <a:p>
            <a:pPr marL="0" marR="0">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Establishment of Federal Role: Colonial Times to – 1820</a:t>
            </a:r>
            <a:endParaRPr lang="en-US" sz="1600" b="1" dirty="0">
              <a:latin typeface="Calibri" panose="020F0502020204030204" pitchFamily="34" charset="0"/>
              <a:ea typeface="Times New Roman" panose="02020603050405020304" pitchFamily="18" charset="0"/>
              <a:cs typeface="Times New Roman" panose="02020603050405020304" pitchFamily="18" charset="0"/>
            </a:endParaRPr>
          </a:p>
          <a:p>
            <a:pPr marL="274320" lvl="1">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Tribes conducted their own affairs and depend on no outside source of power to legitimize their acts and government</a:t>
            </a:r>
            <a:endPar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74320" lvl="1">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Initially Tribes were treated as sovereign foreign nations w/ British crown (colonial powers) – left to regulate their own affairs</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274320" lvl="1">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When colonies revolted a lot of tribes allied as the Crown had treated them and protected them from colonists </a:t>
            </a:r>
            <a:endPar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74320" lvl="1">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July 4, 1776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itchFamily="2" charset="2"/>
              </a:rPr>
              <a: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Declaration of Independence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274320" lvl="1">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Upon independence congress regulated commerce with Indian Tribes and the President was empowered to make treaties w/ consent of the senate (US Const Art I, Section 8, cl. 3; Art II, section 2, cl.2.)</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274320" lvl="1">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Trade and intercourse acts passed between 1790 and 1834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stat 137 (1790); 2 stat. 139 (1802); 4 stat 729 (1834</a:t>
            </a:r>
          </a:p>
          <a:p>
            <a:pPr marL="548640" lvl="2">
              <a:spcBef>
                <a:spcPts val="0"/>
              </a:spcBef>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S</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eparating Indians and non-Indians and subjecting interactions to federal control.</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548640" lvl="2">
              <a:spcBef>
                <a:spcPts val="0"/>
              </a:spcBef>
              <a:spcAft>
                <a:spcPts val="0"/>
              </a:spcAft>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Boundaries established and Indians protected from incursion by non-Indians.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ie</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non-Indians couldn’t acquire Indian lands from them).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548640" lvl="2">
              <a:spcBef>
                <a:spcPts val="0"/>
              </a:spcBef>
              <a:spcAft>
                <a:spcPts val="0"/>
              </a:spcAft>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Federal crimes established by non-Indians against Indian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ie</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depredations).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548640" lvl="2">
              <a:spcBef>
                <a:spcPts val="0"/>
              </a:spcBef>
              <a:spcAft>
                <a:spcPts val="0"/>
              </a:spcAft>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Indian tribes left to regulate their own conduct</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274320" lvl="1">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 one hand you had the Europeans claiming dominion over all territories of the new world which would end up limiting sovereignty and clouded tribal nations sovereignty status</a:t>
            </a:r>
            <a:endPar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74320" lvl="1">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This left the status of Tribes to the US Supreme Court…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019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B77FB-A1F1-B102-690B-B0AB7BB8169F}"/>
              </a:ext>
            </a:extLst>
          </p:cNvPr>
          <p:cNvSpPr>
            <a:spLocks noGrp="1"/>
          </p:cNvSpPr>
          <p:nvPr>
            <p:ph type="title"/>
          </p:nvPr>
        </p:nvSpPr>
        <p:spPr/>
        <p:txBody>
          <a:bodyPr/>
          <a:lstStyle/>
          <a:p>
            <a:r>
              <a:rPr lang="en-US" dirty="0"/>
              <a:t>Marshall Trilogy &amp; Indian removal</a:t>
            </a:r>
          </a:p>
        </p:txBody>
      </p:sp>
      <p:sp>
        <p:nvSpPr>
          <p:cNvPr id="3" name="Content Placeholder 2">
            <a:extLst>
              <a:ext uri="{FF2B5EF4-FFF2-40B4-BE49-F238E27FC236}">
                <a16:creationId xmlns:a16="http://schemas.microsoft.com/office/drawing/2014/main" id="{7A381194-064F-9BD6-51C1-14CFEC976D56}"/>
              </a:ext>
            </a:extLst>
          </p:cNvPr>
          <p:cNvSpPr>
            <a:spLocks noGrp="1"/>
          </p:cNvSpPr>
          <p:nvPr>
            <p:ph idx="1"/>
          </p:nvPr>
        </p:nvSpPr>
        <p:spPr/>
        <p:txBody>
          <a:bodyPr/>
          <a:lstStyle/>
          <a:p>
            <a:pPr marL="0" marR="0">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Marshal </a:t>
            </a:r>
            <a:r>
              <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Trilogy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Indian Removal Era – 1820-1850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000000"/>
              </a:buClr>
              <a:buFont typeface="Calibri" panose="020F0502020204030204" pitchFamily="34" charset="0"/>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Extinguishment of Indian title to eastern lands and removal of Indians beyond state boundary lines westward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Font typeface="Calibri" panose="020F0502020204030204" pitchFamily="34" charset="0"/>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Ushered by Presidents Monroe, John Quincy Adams and most vigorously, Andrew Jackson (trail of tears and removal of Southeastern Tribes to Oklahoma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itchFamily="2" charset="2"/>
              </a:rPr>
              <a:t> 60,000 Cherokees displaced and 4,000 died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Font typeface="Calibri" panose="020F0502020204030204" pitchFamily="34" charset="0"/>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Friction primarily over demands for land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Font typeface="Calibri" panose="020F0502020204030204" pitchFamily="34" charset="0"/>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BIA was under War Department from 1824 to 1849 before moving to Department of Interior (to give you a sense of how the US felt about Indian tribes)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Font typeface="Calibri" panose="020F0502020204030204" pitchFamily="34" charset="0"/>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Simultaneously the US Supreme Court was developing legal doctrines for Indian law, structuring the future of Tribal Sovereignty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63078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F13E-425B-A921-43C6-07ABCF69F429}"/>
              </a:ext>
            </a:extLst>
          </p:cNvPr>
          <p:cNvSpPr>
            <a:spLocks noGrp="1"/>
          </p:cNvSpPr>
          <p:nvPr>
            <p:ph type="title"/>
          </p:nvPr>
        </p:nvSpPr>
        <p:spPr/>
        <p:txBody>
          <a:bodyPr/>
          <a:lstStyle/>
          <a:p>
            <a:r>
              <a:rPr lang="en-US" dirty="0"/>
              <a:t>Marshall Trilogy &amp; Indian removal continued...</a:t>
            </a:r>
          </a:p>
        </p:txBody>
      </p:sp>
      <p:sp>
        <p:nvSpPr>
          <p:cNvPr id="3" name="Content Placeholder 2">
            <a:extLst>
              <a:ext uri="{FF2B5EF4-FFF2-40B4-BE49-F238E27FC236}">
                <a16:creationId xmlns:a16="http://schemas.microsoft.com/office/drawing/2014/main" id="{EEF7E2AE-17DB-888F-A304-B00A9486A847}"/>
              </a:ext>
            </a:extLst>
          </p:cNvPr>
          <p:cNvSpPr>
            <a:spLocks noGrp="1"/>
          </p:cNvSpPr>
          <p:nvPr>
            <p:ph idx="1"/>
          </p:nvPr>
        </p:nvSpPr>
        <p:spPr/>
        <p:txBody>
          <a:bodyPr>
            <a:normAutofit/>
          </a:bodyPr>
          <a:lstStyle/>
          <a:p>
            <a:pPr marL="742950" marR="0" lvl="1" indent="-285750">
              <a:spcBef>
                <a:spcPts val="0"/>
              </a:spcBef>
              <a:spcAft>
                <a:spcPts val="0"/>
              </a:spcAft>
              <a:buFont typeface="Courier New" panose="02070309020205020404" pitchFamily="49" charset="0"/>
              <a:buChar char="o"/>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Johnson v. McIntosh, 21 U.S. 543 (1823)</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Indian tribes can only grant lands to the fed government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Exclusive title to those who discovered it under the doctrine of discovery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Right to occupy but right to dispose of soil diminished </a:t>
            </a:r>
          </a:p>
          <a:p>
            <a:pPr marL="1143000" marR="0" lvl="2" indent="-228600">
              <a:spcBef>
                <a:spcPts val="0"/>
              </a:spcBef>
              <a:spcAft>
                <a:spcPts val="0"/>
              </a:spcAft>
              <a:buFont typeface="Wingdings" pitchFamily="2" charset="2"/>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Marshall was a well-known land baron, arguably a conflict</a:t>
            </a:r>
          </a:p>
          <a:p>
            <a:pPr marL="1143000" marR="0" lvl="2" indent="-228600">
              <a:spcBef>
                <a:spcPts val="0"/>
              </a:spcBef>
              <a:spcAft>
                <a:spcPts val="0"/>
              </a:spcAft>
              <a:buFont typeface="Wingdings" pitchFamily="2"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Was like the stock market at the time</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buy low and sell high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5250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5C75F-75A0-E515-8BBB-46B4540E49F0}"/>
              </a:ext>
            </a:extLst>
          </p:cNvPr>
          <p:cNvSpPr>
            <a:spLocks noGrp="1"/>
          </p:cNvSpPr>
          <p:nvPr>
            <p:ph type="title"/>
          </p:nvPr>
        </p:nvSpPr>
        <p:spPr/>
        <p:txBody>
          <a:bodyPr/>
          <a:lstStyle/>
          <a:p>
            <a:r>
              <a:rPr lang="en-US" dirty="0"/>
              <a:t>Marshall trilogy &amp; Indian removal continued...</a:t>
            </a:r>
          </a:p>
        </p:txBody>
      </p:sp>
      <p:sp>
        <p:nvSpPr>
          <p:cNvPr id="3" name="Content Placeholder 2">
            <a:extLst>
              <a:ext uri="{FF2B5EF4-FFF2-40B4-BE49-F238E27FC236}">
                <a16:creationId xmlns:a16="http://schemas.microsoft.com/office/drawing/2014/main" id="{4138538C-76FF-E10D-4EF3-4DB3712E95AB}"/>
              </a:ext>
            </a:extLst>
          </p:cNvPr>
          <p:cNvSpPr>
            <a:spLocks noGrp="1"/>
          </p:cNvSpPr>
          <p:nvPr>
            <p:ph idx="1"/>
          </p:nvPr>
        </p:nvSpPr>
        <p:spPr/>
        <p:txBody>
          <a:bodyPr>
            <a:normAutofit/>
          </a:bodyPr>
          <a:lstStyle/>
          <a:p>
            <a:pPr marL="742950" marR="0" lvl="1" indent="-285750">
              <a:spcBef>
                <a:spcPts val="0"/>
              </a:spcBef>
              <a:spcAft>
                <a:spcPts val="0"/>
              </a:spcAft>
              <a:buFont typeface="Courier New" panose="02070309020205020404" pitchFamily="49" charset="0"/>
              <a:buChar char="o"/>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Cherokee v. Georgia, 30 U.S. (5 Pet.) 1 (1831)</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Cherokees not regarded as “foreign state” within the meaning of Article III of the Constitution but qualify as a “state”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Distinguishing political society separated from others managing its own affairs and governing itself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coined the phrase as “domestic dependent nations”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12716077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45539</TotalTime>
  <Words>3151</Words>
  <Application>Microsoft Macintosh PowerPoint</Application>
  <PresentationFormat>Widescreen</PresentationFormat>
  <Paragraphs>205</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Courier New</vt:lpstr>
      <vt:lpstr>Rockwell</vt:lpstr>
      <vt:lpstr>Rockwell Condensed</vt:lpstr>
      <vt:lpstr>Rockwell Extra Bold</vt:lpstr>
      <vt:lpstr>Symbol</vt:lpstr>
      <vt:lpstr>Times New Roman</vt:lpstr>
      <vt:lpstr>Wingdings</vt:lpstr>
      <vt:lpstr>Wood Type</vt:lpstr>
      <vt:lpstr>Tribal Sovereignty &amp; state intersection </vt:lpstr>
      <vt:lpstr>Who the heck am I?</vt:lpstr>
      <vt:lpstr>Before we get started</vt:lpstr>
      <vt:lpstr>sovereignty can be confusing?</vt:lpstr>
      <vt:lpstr>What does sovereignty really mean?</vt:lpstr>
      <vt:lpstr>Policy eras – How’d we get here</vt:lpstr>
      <vt:lpstr>Marshall Trilogy &amp; Indian removal</vt:lpstr>
      <vt:lpstr>Marshall Trilogy &amp; Indian removal continued...</vt:lpstr>
      <vt:lpstr>Marshall trilogy &amp; Indian removal continued...</vt:lpstr>
      <vt:lpstr>Marshall trilogy &amp; Indian removal continued...</vt:lpstr>
      <vt:lpstr>Reservation Era – 1850-87</vt:lpstr>
      <vt:lpstr>Allotment &amp; assimilation – 1887-1934</vt:lpstr>
      <vt:lpstr>Allotment &amp; assimilation </vt:lpstr>
      <vt:lpstr>Allotment &amp; assimilation </vt:lpstr>
      <vt:lpstr>Indian reorganization &amp; preservation era – 1934-53</vt:lpstr>
      <vt:lpstr>Termination and relocation era – 1953-68</vt:lpstr>
      <vt:lpstr>Self-determination era – 1968 to Now (Nation Building)</vt:lpstr>
      <vt:lpstr>Self-determination era – 1968 to Now (Nation building) Continued...</vt:lpstr>
      <vt:lpstr>Self-determination era – 1968 to Now (nation Building) Continued...</vt:lpstr>
      <vt:lpstr>Self-determination era – 1968 to Now (Nation Building) Continued...</vt:lpstr>
      <vt:lpstr>Compacting and contracting today - means to tribal sovereignty</vt:lpstr>
      <vt:lpstr>Tribal sovereignty &amp; state intersection</vt:lpstr>
      <vt:lpstr>Tribal sovereignty &amp; state intersection Continued...</vt:lpstr>
      <vt:lpstr>Tribal sovereignty &amp; state intersection Continued...</vt:lpstr>
      <vt:lpstr>Helpful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Tribal Sovereignty &amp; state intersection </dc:title>
  <dc:creator>shane morigeau</dc:creator>
  <cp:lastModifiedBy>Rachel Jones</cp:lastModifiedBy>
  <cp:revision>33</cp:revision>
  <dcterms:created xsi:type="dcterms:W3CDTF">2022-11-08T19:13:51Z</dcterms:created>
  <dcterms:modified xsi:type="dcterms:W3CDTF">2024-10-07T13:14:33Z</dcterms:modified>
</cp:coreProperties>
</file>