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57" r:id="rId5"/>
    <p:sldId id="263" r:id="rId6"/>
    <p:sldId id="277" r:id="rId7"/>
    <p:sldId id="285" r:id="rId8"/>
    <p:sldId id="290" r:id="rId9"/>
    <p:sldId id="289" r:id="rId10"/>
    <p:sldId id="279" r:id="rId11"/>
    <p:sldId id="286" r:id="rId12"/>
    <p:sldId id="287" r:id="rId13"/>
    <p:sldId id="280" r:id="rId14"/>
    <p:sldId id="281" r:id="rId15"/>
    <p:sldId id="288" r:id="rId16"/>
    <p:sldId id="283" r:id="rId17"/>
    <p:sldId id="284" r:id="rId18"/>
    <p:sldId id="291" r:id="rId19"/>
    <p:sldId id="292" r:id="rId20"/>
    <p:sldId id="293" r:id="rId21"/>
    <p:sldId id="295" r:id="rId22"/>
    <p:sldId id="272" r:id="rId23"/>
    <p:sldId id="29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5A59"/>
    <a:srgbClr val="B9CB9A"/>
    <a:srgbClr val="F1B464"/>
    <a:srgbClr val="B94D4A"/>
    <a:srgbClr val="3D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0685" autoAdjust="0"/>
  </p:normalViewPr>
  <p:slideViewPr>
    <p:cSldViewPr snapToGrid="0">
      <p:cViewPr varScale="1">
        <p:scale>
          <a:sx n="101" d="100"/>
          <a:sy n="101" d="100"/>
        </p:scale>
        <p:origin x="154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94A35-0E4B-4BDF-8661-F6FE5E046DFC}" type="datetimeFigureOut">
              <a:rPr lang="en-US" smtClean="0"/>
              <a:t>10/8/24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55B626-D569-4F63-9927-BA9F17119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51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Owners:  HW &amp; MHA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Developers:  HW, BLD &amp; MHA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Service Providers:  Partnership Healthcare, Poverello Center, All Nations</a:t>
            </a:r>
          </a:p>
          <a:p>
            <a:endParaRPr lang="en-US" dirty="0"/>
          </a:p>
          <a:p>
            <a:r>
              <a:rPr lang="en-US" dirty="0"/>
              <a:t>Montana Healthcare Foundation impacts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Funding for Missoula’s initial assessment – essential for initiating this project as one slice of the overall houseless need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Funding for Partnership Health – for Blue Heron services as well as activities associated with other Missoula FUSE initiatives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Services essential, this model and Blue Heron is working;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Helped up front concerns with gaps in billable services and new scopes of work for PHC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Continued ongoing concerns for long-term sustainable operations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Funding for the Navigation Center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Partnership Health has a clinic space, similar model as other locations but goal to be open for walk ins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Main concern is a Services Facilitation position(s) for Resource Center side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Main points: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New model for us as housing agencies as well as new for all service providers – each stretching to meet the specific need.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Took twice as much time as a traditional housing project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Long term sustainable operations a concern - $1M paid dev fee finite, gap in very necessary billable services for this model, policy changes necessary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Lessons learned ongoing – property management and service providers have valid reasons for perspectives (give guest example from Blue Heron)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Huge success – really working for residents (Thanksgiving dinner picture included)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5B626-D569-4F63-9927-BA9F171197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7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Owners:  HW &amp; NWGF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Developers: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HW &amp; NWGF</a:t>
            </a:r>
          </a:p>
          <a:p>
            <a:r>
              <a:rPr lang="en-US" dirty="0"/>
              <a:t>Service Providers:  Opportunities, Inc., Many Rivers Whole Health</a:t>
            </a:r>
          </a:p>
          <a:p>
            <a:endParaRPr lang="en-US" dirty="0"/>
          </a:p>
          <a:p>
            <a:r>
              <a:rPr lang="en-US" dirty="0"/>
              <a:t>Montana Healthcare Foundation impacts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Funding for Great Falls initial assessment – essential for initiating this project as one slice of the overall houseless need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Funding coordination with and assessment of service providers capacity and interest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YWCA was initially interested, but found insufficient capacity and not a Medicaid/Medicare billing organization;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Opportunities Inc and Many Rivers identified and agree to be lead service providers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Funding for the coordination and mobilization of service providers prior to construction completion and occupancy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Critical for roles and responsibilities – HW &amp; MHA spent enormous amounts of time during the full two-year construction period for Trinity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Establishing up front coverage of service gaps and planning ongoing sustainable operations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Main points: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All lessons learned and ongoing lessons from Blue Heron all being transferred to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Baatz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Pull every soft source possible into the project to insulate risks up front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Navigating the rules of traditional housing funding and new funding opportunities, its clear policy work needs to be done.  HUD rules not supportive to actual operational realities of PSH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Long term sustainable operations a concern - $1M service reserve finite, gap in very necessary billable services for this model, policy changes necessary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5B626-D569-4F63-9927-BA9F171197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0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Owners:  Homeword, Inc.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Developers:  Homeword, Inc.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dirty="0"/>
              <a:t>Acquired and Preserved in 2017 – competed against market rate developers that would take it out of the affordable program, many units lost and being lost in MT.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Affordability restrictions sunsetting in 2026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Knew essential rehab needed within 5-7 years, this is now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Utilized a 501c3 conduit bond to acquire, leveraged as many resources as possible to compete.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Rehabilitation now is a challenge, market conditions – labor, materials, financing, etc. explode.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Unique to this project, Glacier Bank is willing to recycle the bond proceeds when repaid and use the proceed in our new tax-exempt bond for the rehabilitation with a blended rate far less than current market provides.</a:t>
            </a:r>
          </a:p>
          <a:p>
            <a:endParaRPr lang="en-US" dirty="0"/>
          </a:p>
          <a:p>
            <a:r>
              <a:rPr lang="en-US" dirty="0"/>
              <a:t>Montana Healthcare Foundation impacts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Funding crafted to work both short term and long term for Creekside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Phases of the loan most helpful to phase of the rehabilitation – early funding to assist with predevelopment, interest only while we have intentional vacancies for rehab work, full loan payments once we are done and closer to full occupancy – terms far more favorable than market.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Main points: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Residents were at a very high risk of </a:t>
            </a:r>
            <a:r>
              <a:rPr lang="en-US" dirty="0">
                <a:highlight>
                  <a:srgbClr val="FFFF00"/>
                </a:highlight>
              </a:rPr>
              <a:t>displacement which could likely end in homelessness and/or leaving the community altogether.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Restrictions burning off, market appeal directly across from the university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Very low vacancy rates in Missoula, rents continuous increases</a:t>
            </a:r>
            <a:endParaRPr lang="en-US" dirty="0">
              <a:highlight>
                <a:srgbClr val="FFFF00"/>
              </a:highlight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highlight>
                  <a:srgbClr val="FFFF00"/>
                </a:highlight>
              </a:rPr>
              <a:t>Homeword knew significant rehabilitation would be required within 5-7 years; All major building systems at the end of their useful lives, significant rehabilitation necessary.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highlight>
                  <a:srgbClr val="FFFF00"/>
                </a:highlight>
              </a:rPr>
              <a:t>Adding traditional debt not feasible, these long term MHCF funds are significant and make a difference.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5B626-D569-4F63-9927-BA9F171197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18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5B626-D569-4F63-9927-BA9F171197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86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Montana Healthcare Foundation impacts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Funding for Missoula’s initial assessment – essential for All Nations considering housing as part of their project, potentially an additional slice of the overall houseless need or a version of traditional family housing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Funding to assess including housing in their new facility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Main points: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 ongoing impacts from the initial funding to address houseless need evident in Missoula.  All Nations’ consideration to include housing in their new facility is a great example of the fact that service providers and housing entities are continuing to work together on our housing issues – housing is a full circle continuum.  Houseless to Market Rate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5B626-D569-4F63-9927-BA9F171197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06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43619-AF30-DD93-C9B5-6B34737DC8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1B46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AC0DB2-7F95-43E4-B058-60A0F19F1F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24086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23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66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93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54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07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63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65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98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6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84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yellow logo&#10;&#10;Description automatically generated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30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57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93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16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86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43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324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904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271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95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38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49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579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955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116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953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193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058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865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87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622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88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13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844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60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338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279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963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72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310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431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5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07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19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04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DA1B5-E4ED-E5E8-954E-4BCB24F01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15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0802BC-FB65-79F3-D417-29E1D4A39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5DCAD3-0861-478A-B83A-409E0E7C3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378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>
          <a:solidFill>
            <a:srgbClr val="265A59"/>
          </a:solidFill>
          <a:latin typeface="Outfit ExtraBold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B94D4A"/>
          </a:solidFill>
          <a:latin typeface="Outfi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B94D4A"/>
          </a:solidFill>
          <a:latin typeface="Outfi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B94D4A"/>
          </a:solidFill>
          <a:latin typeface="Outfi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B94D4A"/>
          </a:solidFill>
          <a:latin typeface="Outfi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B94D4A"/>
          </a:solidFill>
          <a:latin typeface="Outfi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5.JP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2.png"/><Relationship Id="rId11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55.png"/><Relationship Id="rId4" Type="http://schemas.openxmlformats.org/officeDocument/2006/relationships/image" Target="../media/image71.pn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1D71AF-01DF-C1EB-03B3-48D00D9123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57512" y="406632"/>
            <a:ext cx="6499848" cy="19557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CB2C93-004F-4B96-9B2D-2D5A46E69EAF}"/>
              </a:ext>
            </a:extLst>
          </p:cNvPr>
          <p:cNvSpPr txBox="1"/>
          <p:nvPr/>
        </p:nvSpPr>
        <p:spPr>
          <a:xfrm>
            <a:off x="2429630" y="2626399"/>
            <a:ext cx="7355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1B464"/>
                </a:solidFill>
                <a:latin typeface="Outfit ExtraBold" pitchFamily="2" charset="0"/>
              </a:rPr>
              <a:t>AN OVERVIEW</a:t>
            </a:r>
          </a:p>
        </p:txBody>
      </p:sp>
    </p:spTree>
    <p:extLst>
      <p:ext uri="{BB962C8B-B14F-4D97-AF65-F5344CB8AC3E}">
        <p14:creationId xmlns:p14="http://schemas.microsoft.com/office/powerpoint/2010/main" val="181126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A1F7A5-4580-B9D7-4770-B10BF3995CAA}"/>
              </a:ext>
            </a:extLst>
          </p:cNvPr>
          <p:cNvSpPr txBox="1"/>
          <p:nvPr/>
        </p:nvSpPr>
        <p:spPr>
          <a:xfrm>
            <a:off x="934949" y="2866608"/>
            <a:ext cx="69898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00000"/>
                </a:solidFill>
                <a:latin typeface="Outfit" pitchFamily="2" charset="0"/>
              </a:rPr>
              <a:t>HUD-certified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00000"/>
                </a:solidFill>
                <a:latin typeface="Outfit" pitchFamily="2" charset="0"/>
              </a:rPr>
              <a:t>Nine hours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00000"/>
                </a:solidFill>
                <a:latin typeface="Outfit" pitchFamily="2" charset="0"/>
              </a:rPr>
              <a:t>Offered monthly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00000"/>
                </a:solidFill>
                <a:latin typeface="Outfit" pitchFamily="2" charset="0"/>
              </a:rPr>
              <a:t>$35 per person</a:t>
            </a:r>
          </a:p>
          <a:p>
            <a:pPr marL="0" lvl="2">
              <a:buClr>
                <a:srgbClr val="455560"/>
              </a:buClr>
            </a:pPr>
            <a:endParaRPr lang="en-US" sz="2400">
              <a:solidFill>
                <a:srgbClr val="C00000"/>
              </a:solidFill>
              <a:latin typeface="Outfit" pitchFamily="2" charset="0"/>
            </a:endParaRPr>
          </a:p>
          <a:p>
            <a:pPr marL="0" lvl="2">
              <a:buClr>
                <a:srgbClr val="455560"/>
              </a:buClr>
            </a:pPr>
            <a:r>
              <a:rPr lang="en-US" sz="2400">
                <a:solidFill>
                  <a:srgbClr val="C00000"/>
                </a:solidFill>
                <a:latin typeface="Outfit" pitchFamily="2" charset="0"/>
              </a:rPr>
              <a:t>Participants learn how to select a lender, determine what they can afford, distinguish between different types of loans, evaluate the pros and cons of homeownership and more.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CB2C93-004F-4B96-9B2D-2D5A46E69EAF}"/>
              </a:ext>
            </a:extLst>
          </p:cNvPr>
          <p:cNvSpPr txBox="1"/>
          <p:nvPr/>
        </p:nvSpPr>
        <p:spPr>
          <a:xfrm>
            <a:off x="934949" y="1666279"/>
            <a:ext cx="6103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265A59"/>
                </a:solidFill>
                <a:latin typeface="Outfit ExtraBold" pitchFamily="2" charset="0"/>
              </a:rPr>
              <a:t>GET READY FOR HOMEOWNERSHIP CLASS</a:t>
            </a:r>
          </a:p>
        </p:txBody>
      </p:sp>
      <p:pic>
        <p:nvPicPr>
          <p:cNvPr id="5" name="Picture 4" descr="A person and person standing in front of a house&#10;&#10;Description automatically generated">
            <a:extLst>
              <a:ext uri="{FF2B5EF4-FFF2-40B4-BE49-F238E27FC236}">
                <a16:creationId xmlns:a16="http://schemas.microsoft.com/office/drawing/2014/main" id="{07BDF2D0-E444-8484-270F-932D2D7CD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025" y="1611983"/>
            <a:ext cx="3764178" cy="250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83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A1F7A5-4580-B9D7-4770-B10BF3995CAA}"/>
              </a:ext>
            </a:extLst>
          </p:cNvPr>
          <p:cNvSpPr txBox="1"/>
          <p:nvPr/>
        </p:nvSpPr>
        <p:spPr>
          <a:xfrm>
            <a:off x="934949" y="2866608"/>
            <a:ext cx="70050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00000"/>
                </a:solidFill>
                <a:latin typeface="Outfit" pitchFamily="2" charset="0"/>
              </a:rPr>
              <a:t>Free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00000"/>
                </a:solidFill>
                <a:latin typeface="Outfit" pitchFamily="2" charset="0"/>
              </a:rPr>
              <a:t>Statewide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00000"/>
                </a:solidFill>
                <a:latin typeface="Outfit" pitchFamily="2" charset="0"/>
              </a:rPr>
              <a:t>Offered semi-monthly</a:t>
            </a:r>
          </a:p>
          <a:p>
            <a:pPr marL="0" lvl="2">
              <a:buClr>
                <a:srgbClr val="455560"/>
              </a:buClr>
            </a:pPr>
            <a:endParaRPr lang="en-US" sz="2400">
              <a:solidFill>
                <a:srgbClr val="C00000"/>
              </a:solidFill>
              <a:latin typeface="Outfit" pitchFamily="2" charset="0"/>
            </a:endParaRPr>
          </a:p>
          <a:p>
            <a:pPr marL="0" lvl="2">
              <a:buClr>
                <a:srgbClr val="455560"/>
              </a:buClr>
            </a:pPr>
            <a:r>
              <a:rPr lang="en-US" sz="2400">
                <a:solidFill>
                  <a:srgbClr val="C00000"/>
                </a:solidFill>
                <a:latin typeface="Outfit" pitchFamily="2" charset="0"/>
              </a:rPr>
              <a:t>Participants learn to quickly adapt to income or expense changes, build solid financial judgement and address credit or debt challenges.</a:t>
            </a:r>
          </a:p>
          <a:p>
            <a:pPr marL="342900" lvl="2" indent="-342900">
              <a:buClr>
                <a:srgbClr val="455560"/>
              </a:buClr>
              <a:buFont typeface="Arial" panose="020B0604020202020204" pitchFamily="34" charset="0"/>
              <a:buChar char="•"/>
            </a:pPr>
            <a:endParaRPr lang="en-US" sz="2400">
              <a:solidFill>
                <a:srgbClr val="265A59"/>
              </a:solidFill>
              <a:latin typeface="Outfi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CB2C93-004F-4B96-9B2D-2D5A46E69EAF}"/>
              </a:ext>
            </a:extLst>
          </p:cNvPr>
          <p:cNvSpPr txBox="1"/>
          <p:nvPr/>
        </p:nvSpPr>
        <p:spPr>
          <a:xfrm>
            <a:off x="934949" y="1666279"/>
            <a:ext cx="6103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265A59"/>
                </a:solidFill>
                <a:latin typeface="Outfit ExtraBold" pitchFamily="2" charset="0"/>
              </a:rPr>
              <a:t>FINANCIAL SKILL BUILDING CLASS</a:t>
            </a:r>
          </a:p>
        </p:txBody>
      </p:sp>
      <p:pic>
        <p:nvPicPr>
          <p:cNvPr id="2" name="Picture 1" descr="A person holding a child&#10;&#10;Description automatically generated">
            <a:extLst>
              <a:ext uri="{FF2B5EF4-FFF2-40B4-BE49-F238E27FC236}">
                <a16:creationId xmlns:a16="http://schemas.microsoft.com/office/drawing/2014/main" id="{0BDD0CB4-FD62-69F1-8354-A998EE205B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24" b="34435"/>
          <a:stretch/>
        </p:blipFill>
        <p:spPr>
          <a:xfrm>
            <a:off x="8201024" y="1611983"/>
            <a:ext cx="3764179" cy="250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46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CB2C93-004F-4B96-9B2D-2D5A46E69EAF}"/>
              </a:ext>
            </a:extLst>
          </p:cNvPr>
          <p:cNvSpPr txBox="1"/>
          <p:nvPr/>
        </p:nvSpPr>
        <p:spPr>
          <a:xfrm>
            <a:off x="934949" y="1666279"/>
            <a:ext cx="70050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1B464"/>
                </a:solidFill>
                <a:latin typeface="Outfit ExtraBold" pitchFamily="2" charset="0"/>
              </a:rPr>
              <a:t>RESOURCES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A1F7A5-4580-B9D7-4770-B10BF3995CAA}"/>
              </a:ext>
            </a:extLst>
          </p:cNvPr>
          <p:cNvSpPr txBox="1"/>
          <p:nvPr/>
        </p:nvSpPr>
        <p:spPr>
          <a:xfrm>
            <a:off x="934950" y="2435720"/>
            <a:ext cx="7005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defRPr/>
            </a:pPr>
            <a:r>
              <a:rPr lang="en-US" sz="2800">
                <a:solidFill>
                  <a:schemeClr val="bg1"/>
                </a:solidFill>
                <a:latin typeface="Outfit" pitchFamily="2" charset="0"/>
              </a:rPr>
              <a:t>It takes all of us working together to build sustainable communities!</a:t>
            </a:r>
          </a:p>
        </p:txBody>
      </p:sp>
      <p:pic>
        <p:nvPicPr>
          <p:cNvPr id="10" name="Picture 9" descr="A red house with white lines&#10;&#10;Description automatically generated">
            <a:extLst>
              <a:ext uri="{FF2B5EF4-FFF2-40B4-BE49-F238E27FC236}">
                <a16:creationId xmlns:a16="http://schemas.microsoft.com/office/drawing/2014/main" id="{45E2FF11-8EAC-B0CA-6FD1-84C75F16A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960" y="2050998"/>
            <a:ext cx="3291418" cy="1438961"/>
          </a:xfrm>
          <a:prstGeom prst="rect">
            <a:avLst/>
          </a:prstGeom>
        </p:spPr>
      </p:pic>
      <p:pic>
        <p:nvPicPr>
          <p:cNvPr id="11" name="Picture 10" descr="A green house with white lines&#10;&#10;Description automatically generated">
            <a:extLst>
              <a:ext uri="{FF2B5EF4-FFF2-40B4-BE49-F238E27FC236}">
                <a16:creationId xmlns:a16="http://schemas.microsoft.com/office/drawing/2014/main" id="{35A04C9D-237B-69A3-31B1-6C62E5215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7278" y="3108960"/>
            <a:ext cx="1475503" cy="134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02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A1F7A5-4580-B9D7-4770-B10BF3995CAA}"/>
              </a:ext>
            </a:extLst>
          </p:cNvPr>
          <p:cNvSpPr txBox="1"/>
          <p:nvPr/>
        </p:nvSpPr>
        <p:spPr>
          <a:xfrm>
            <a:off x="934949" y="2312610"/>
            <a:ext cx="7005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srgbClr val="C00000"/>
                </a:solidFill>
                <a:latin typeface="Outfit" pitchFamily="2" charset="0"/>
              </a:rPr>
              <a:t>NeighborWorks</a:t>
            </a:r>
            <a:r>
              <a:rPr lang="en-US" sz="2400">
                <a:solidFill>
                  <a:srgbClr val="C00000"/>
                </a:solidFill>
                <a:latin typeface="Outfit" pitchFamily="2" charset="0"/>
              </a:rPr>
              <a:t> Montana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00000"/>
                </a:solidFill>
                <a:latin typeface="Outfit" pitchFamily="2" charset="0"/>
              </a:rPr>
              <a:t>Social service agencies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00000"/>
                </a:solidFill>
                <a:latin typeface="Outfit" pitchFamily="2" charset="0"/>
              </a:rPr>
              <a:t>City, County and State governments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00000"/>
                </a:solidFill>
                <a:latin typeface="Outfit" pitchFamily="2" charset="0"/>
              </a:rPr>
              <a:t>Government representatives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00000"/>
                </a:solidFill>
                <a:latin typeface="Outfit" pitchFamily="2" charset="0"/>
              </a:rPr>
              <a:t>Housing agencies and advocates</a:t>
            </a:r>
          </a:p>
          <a:p>
            <a:pPr marL="342900" lvl="2" indent="-342900">
              <a:buClr>
                <a:srgbClr val="455560"/>
              </a:buClr>
              <a:buFont typeface="Arial" panose="020B0604020202020204" pitchFamily="34" charset="0"/>
              <a:buChar char="•"/>
            </a:pPr>
            <a:endParaRPr lang="en-US" sz="2400">
              <a:solidFill>
                <a:srgbClr val="265A59"/>
              </a:solidFill>
              <a:latin typeface="Outfi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CB2C93-004F-4B96-9B2D-2D5A46E69EAF}"/>
              </a:ext>
            </a:extLst>
          </p:cNvPr>
          <p:cNvSpPr txBox="1"/>
          <p:nvPr/>
        </p:nvSpPr>
        <p:spPr>
          <a:xfrm>
            <a:off x="934949" y="1666279"/>
            <a:ext cx="610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265A59"/>
                </a:solidFill>
                <a:latin typeface="Outfit ExtraBold" pitchFamily="2" charset="0"/>
              </a:rPr>
              <a:t>PARTNERSHIPS</a:t>
            </a:r>
          </a:p>
        </p:txBody>
      </p:sp>
      <p:pic>
        <p:nvPicPr>
          <p:cNvPr id="2" name="Picture 1" descr="A group of people sitting in chairs in a room with a sign&#10;&#10;Description automatically generated">
            <a:extLst>
              <a:ext uri="{FF2B5EF4-FFF2-40B4-BE49-F238E27FC236}">
                <a16:creationId xmlns:a16="http://schemas.microsoft.com/office/drawing/2014/main" id="{A95CF1DD-DA56-6757-34DA-78CBF3022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025" y="1611983"/>
            <a:ext cx="3764178" cy="282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21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A1F7A5-4580-B9D7-4770-B10BF3995CAA}"/>
              </a:ext>
            </a:extLst>
          </p:cNvPr>
          <p:cNvSpPr txBox="1"/>
          <p:nvPr/>
        </p:nvSpPr>
        <p:spPr>
          <a:xfrm>
            <a:off x="934949" y="2312610"/>
            <a:ext cx="69898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00000"/>
                </a:solidFill>
                <a:latin typeface="Outfit" pitchFamily="2" charset="0"/>
              </a:rPr>
              <a:t>Housing Tax Credits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00000"/>
                </a:solidFill>
                <a:latin typeface="Outfit" pitchFamily="2" charset="0"/>
              </a:rPr>
              <a:t>HUD mortgage and rental assistance programs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00000"/>
                </a:solidFill>
                <a:latin typeface="Outfit" pitchFamily="2" charset="0"/>
              </a:rPr>
              <a:t>In-kind gifts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00000"/>
                </a:solidFill>
                <a:latin typeface="Outfit" pitchFamily="2" charset="0"/>
              </a:rPr>
              <a:t>Fees for service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00000"/>
                </a:solidFill>
                <a:latin typeface="Outfit" pitchFamily="2" charset="0"/>
              </a:rPr>
              <a:t>Mortgage financing, interest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00000"/>
                </a:solidFill>
                <a:latin typeface="Outfit" pitchFamily="2" charset="0"/>
              </a:rPr>
              <a:t>Federal, public and private grants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00000"/>
                </a:solidFill>
                <a:latin typeface="Outfit" pitchFamily="2" charset="0"/>
              </a:rPr>
              <a:t>Sponsorships and business donations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00000"/>
                </a:solidFill>
                <a:latin typeface="Outfit" pitchFamily="2" charset="0"/>
              </a:rPr>
              <a:t>Individual gifts</a:t>
            </a:r>
          </a:p>
          <a:p>
            <a:pPr marL="342900" lvl="2" indent="-342900">
              <a:buClr>
                <a:srgbClr val="455560"/>
              </a:buClr>
              <a:buFont typeface="Arial" panose="020B0604020202020204" pitchFamily="34" charset="0"/>
              <a:buChar char="•"/>
            </a:pPr>
            <a:endParaRPr lang="en-US" sz="2400">
              <a:solidFill>
                <a:srgbClr val="265A59"/>
              </a:solidFill>
              <a:latin typeface="Outfi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CB2C93-004F-4B96-9B2D-2D5A46E69EAF}"/>
              </a:ext>
            </a:extLst>
          </p:cNvPr>
          <p:cNvSpPr txBox="1"/>
          <p:nvPr/>
        </p:nvSpPr>
        <p:spPr>
          <a:xfrm>
            <a:off x="934949" y="1666279"/>
            <a:ext cx="610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265A59"/>
                </a:solidFill>
                <a:latin typeface="Outfit ExtraBold" pitchFamily="2" charset="0"/>
              </a:rPr>
              <a:t>FUNDING</a:t>
            </a:r>
          </a:p>
        </p:txBody>
      </p:sp>
      <p:pic>
        <p:nvPicPr>
          <p:cNvPr id="9" name="Picture 8" descr="A group of people standing in a hallway&#10;&#10;Description automatically generated">
            <a:extLst>
              <a:ext uri="{FF2B5EF4-FFF2-40B4-BE49-F238E27FC236}">
                <a16:creationId xmlns:a16="http://schemas.microsoft.com/office/drawing/2014/main" id="{8E23A911-1224-DD07-2C6C-89C2040095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158" t="568" r="8158" b="8016"/>
          <a:stretch/>
        </p:blipFill>
        <p:spPr>
          <a:xfrm>
            <a:off x="7847584" y="1611983"/>
            <a:ext cx="4117619" cy="282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56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CB2C93-004F-4B96-9B2D-2D5A46E69EAF}"/>
              </a:ext>
            </a:extLst>
          </p:cNvPr>
          <p:cNvSpPr txBox="1"/>
          <p:nvPr/>
        </p:nvSpPr>
        <p:spPr>
          <a:xfrm>
            <a:off x="934949" y="1666279"/>
            <a:ext cx="70050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1B464"/>
                </a:solidFill>
                <a:latin typeface="Outfit ExtraBold" pitchFamily="2" charset="0"/>
              </a:rPr>
              <a:t>PROJECTS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A1F7A5-4580-B9D7-4770-B10BF3995CAA}"/>
              </a:ext>
            </a:extLst>
          </p:cNvPr>
          <p:cNvSpPr txBox="1"/>
          <p:nvPr/>
        </p:nvSpPr>
        <p:spPr>
          <a:xfrm>
            <a:off x="934950" y="2435720"/>
            <a:ext cx="70050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defRPr/>
            </a:pPr>
            <a:r>
              <a:rPr lang="en-US" sz="2800" dirty="0">
                <a:solidFill>
                  <a:schemeClr val="bg1"/>
                </a:solidFill>
                <a:latin typeface="Outfit" pitchFamily="2" charset="0"/>
              </a:rPr>
              <a:t>Homeword has been working closely with Montana Healthcare Foundation. Housing is healthcare, partnerships work.</a:t>
            </a:r>
          </a:p>
        </p:txBody>
      </p:sp>
      <p:pic>
        <p:nvPicPr>
          <p:cNvPr id="10" name="Picture 9" descr="A red house with white lines&#10;&#10;Description automatically generated">
            <a:extLst>
              <a:ext uri="{FF2B5EF4-FFF2-40B4-BE49-F238E27FC236}">
                <a16:creationId xmlns:a16="http://schemas.microsoft.com/office/drawing/2014/main" id="{45E2FF11-8EAC-B0CA-6FD1-84C75F16A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960" y="2050998"/>
            <a:ext cx="3291418" cy="1438961"/>
          </a:xfrm>
          <a:prstGeom prst="rect">
            <a:avLst/>
          </a:prstGeom>
        </p:spPr>
      </p:pic>
      <p:pic>
        <p:nvPicPr>
          <p:cNvPr id="11" name="Picture 10" descr="A green house with white lines&#10;&#10;Description automatically generated">
            <a:extLst>
              <a:ext uri="{FF2B5EF4-FFF2-40B4-BE49-F238E27FC236}">
                <a16:creationId xmlns:a16="http://schemas.microsoft.com/office/drawing/2014/main" id="{35A04C9D-237B-69A3-31B1-6C62E5215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7278" y="3108960"/>
            <a:ext cx="1475503" cy="134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35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A1F7A5-4580-B9D7-4770-B10BF3995CAA}"/>
              </a:ext>
            </a:extLst>
          </p:cNvPr>
          <p:cNvSpPr txBox="1"/>
          <p:nvPr/>
        </p:nvSpPr>
        <p:spPr>
          <a:xfrm>
            <a:off x="934949" y="2312610"/>
            <a:ext cx="69898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Missoula, MT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202 Homes, including 30 Permanent Supportive Homes in Blue Heron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Homes Complete and Occupied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Partnerships</a:t>
            </a:r>
          </a:p>
          <a:p>
            <a:pPr marL="800100" lvl="3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Owners</a:t>
            </a:r>
          </a:p>
          <a:p>
            <a:pPr marL="800100" lvl="3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Developers</a:t>
            </a:r>
          </a:p>
          <a:p>
            <a:pPr marL="800100" lvl="3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Service Providers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Montana Healthcare Foundation</a:t>
            </a:r>
          </a:p>
          <a:p>
            <a:pPr marL="800100" lvl="3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C00000"/>
              </a:solidFill>
              <a:latin typeface="Outfi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CB2C93-004F-4B96-9B2D-2D5A46E69EAF}"/>
              </a:ext>
            </a:extLst>
          </p:cNvPr>
          <p:cNvSpPr txBox="1"/>
          <p:nvPr/>
        </p:nvSpPr>
        <p:spPr>
          <a:xfrm>
            <a:off x="934949" y="1666279"/>
            <a:ext cx="610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65A59"/>
                </a:solidFill>
                <a:latin typeface="Outfit ExtraBold" pitchFamily="2" charset="0"/>
              </a:rPr>
              <a:t>TRINITY APARTMENTS</a:t>
            </a:r>
          </a:p>
        </p:txBody>
      </p:sp>
      <p:pic>
        <p:nvPicPr>
          <p:cNvPr id="10" name="Picture 9" descr="A person holding a key in front of a truck&#10;&#10;Description automatically generated">
            <a:extLst>
              <a:ext uri="{FF2B5EF4-FFF2-40B4-BE49-F238E27FC236}">
                <a16:creationId xmlns:a16="http://schemas.microsoft.com/office/drawing/2014/main" id="{E8A06988-2611-4D46-321C-E8D39C3C2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455" y="4564105"/>
            <a:ext cx="2358602" cy="17699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1C0D47-701B-3FEE-33B7-F11279169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5132" y="3384804"/>
            <a:ext cx="2358602" cy="2358602"/>
          </a:xfrm>
          <a:prstGeom prst="rect">
            <a:avLst/>
          </a:prstGeom>
        </p:spPr>
      </p:pic>
      <p:pic>
        <p:nvPicPr>
          <p:cNvPr id="12" name="Picture 11" descr="A high angle view of a parking lot">
            <a:extLst>
              <a:ext uri="{FF2B5EF4-FFF2-40B4-BE49-F238E27FC236}">
                <a16:creationId xmlns:a16="http://schemas.microsoft.com/office/drawing/2014/main" id="{35023BD1-6072-81C8-9AC1-17AA56464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674" y="374813"/>
            <a:ext cx="3883656" cy="25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30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A1F7A5-4580-B9D7-4770-B10BF3995CAA}"/>
              </a:ext>
            </a:extLst>
          </p:cNvPr>
          <p:cNvSpPr txBox="1"/>
          <p:nvPr/>
        </p:nvSpPr>
        <p:spPr>
          <a:xfrm>
            <a:off x="934949" y="2312610"/>
            <a:ext cx="69898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Great Falls, MT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25 Permanent Supportive Homes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Homes Under Construction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Partnerships</a:t>
            </a:r>
          </a:p>
          <a:p>
            <a:pPr marL="800100" lvl="3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Owners</a:t>
            </a:r>
          </a:p>
          <a:p>
            <a:pPr marL="800100" lvl="3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Developers</a:t>
            </a:r>
          </a:p>
          <a:p>
            <a:pPr marL="800100" lvl="3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Service Providers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Montana Healthcare Foundation</a:t>
            </a:r>
          </a:p>
          <a:p>
            <a:pPr marL="800100" lvl="3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C00000"/>
              </a:solidFill>
              <a:latin typeface="Outfi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CB2C93-004F-4B96-9B2D-2D5A46E69EAF}"/>
              </a:ext>
            </a:extLst>
          </p:cNvPr>
          <p:cNvSpPr txBox="1"/>
          <p:nvPr/>
        </p:nvSpPr>
        <p:spPr>
          <a:xfrm>
            <a:off x="934949" y="805904"/>
            <a:ext cx="610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65A59"/>
                </a:solidFill>
                <a:latin typeface="Outfit ExtraBold" pitchFamily="2" charset="0"/>
              </a:rPr>
              <a:t>BAATZ BLOCK APARTMENTS</a:t>
            </a:r>
          </a:p>
        </p:txBody>
      </p:sp>
      <p:pic>
        <p:nvPicPr>
          <p:cNvPr id="11" name="Picture 10" descr="A building with a corner of the corner&#10;&#10;Description automatically generated">
            <a:extLst>
              <a:ext uri="{FF2B5EF4-FFF2-40B4-BE49-F238E27FC236}">
                <a16:creationId xmlns:a16="http://schemas.microsoft.com/office/drawing/2014/main" id="{B32F0A3E-9E02-C9CE-F065-7C130E5E2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854" y="2312610"/>
            <a:ext cx="5549607" cy="31216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69C822-209B-4277-ADF1-D7939B67D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454" y="451740"/>
            <a:ext cx="2520824" cy="193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45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A1F7A5-4580-B9D7-4770-B10BF3995CAA}"/>
              </a:ext>
            </a:extLst>
          </p:cNvPr>
          <p:cNvSpPr txBox="1"/>
          <p:nvPr/>
        </p:nvSpPr>
        <p:spPr>
          <a:xfrm>
            <a:off x="934949" y="2312610"/>
            <a:ext cx="69898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Missoula, MT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161 Homes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Acquired &amp; Preserved 2017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Significant Rehabilitation Required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Montana Healthcare Foundation</a:t>
            </a:r>
          </a:p>
          <a:p>
            <a:pPr marL="800100" lvl="3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C00000"/>
              </a:solidFill>
              <a:latin typeface="Outfi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CB2C93-004F-4B96-9B2D-2D5A46E69EAF}"/>
              </a:ext>
            </a:extLst>
          </p:cNvPr>
          <p:cNvSpPr txBox="1"/>
          <p:nvPr/>
        </p:nvSpPr>
        <p:spPr>
          <a:xfrm>
            <a:off x="934949" y="1666279"/>
            <a:ext cx="610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65A59"/>
                </a:solidFill>
                <a:latin typeface="Outfit ExtraBold" pitchFamily="2" charset="0"/>
              </a:rPr>
              <a:t>CREEKSIDE APARTMENTS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0EFD6B-0FD6-FDCC-8354-AEC68D5DB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0" y="4506598"/>
            <a:ext cx="5799598" cy="20551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00740C-C5A5-D5EC-08D5-E9328B79F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754" y="2831363"/>
            <a:ext cx="3039389" cy="23083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3CF2FE-52D3-E3A4-4ABD-5E5EB2C1D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635" y="692382"/>
            <a:ext cx="3115326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19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CB2C93-004F-4B96-9B2D-2D5A46E69EAF}"/>
              </a:ext>
            </a:extLst>
          </p:cNvPr>
          <p:cNvSpPr txBox="1"/>
          <p:nvPr/>
        </p:nvSpPr>
        <p:spPr>
          <a:xfrm>
            <a:off x="3015454" y="1746119"/>
            <a:ext cx="498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1B464"/>
                </a:solidFill>
                <a:latin typeface="Outfit ExtraBold" pitchFamily="2" charset="0"/>
              </a:rPr>
              <a:t>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A1F7A5-4580-B9D7-4770-B10BF3995CAA}"/>
              </a:ext>
            </a:extLst>
          </p:cNvPr>
          <p:cNvSpPr txBox="1"/>
          <p:nvPr/>
        </p:nvSpPr>
        <p:spPr>
          <a:xfrm>
            <a:off x="3265886" y="2392450"/>
            <a:ext cx="4986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Outfit Medium" pitchFamily="2" charset="0"/>
              </a:rPr>
              <a:t>Learn more by visiting our website at homeword.org and connecting with us on Facebook, X (Twitter), LinkedIn, Instagram and YouTube! Search “</a:t>
            </a:r>
            <a:r>
              <a:rPr lang="en-US" sz="2400" err="1">
                <a:solidFill>
                  <a:schemeClr val="bg1"/>
                </a:solidFill>
                <a:latin typeface="Outfit Medium" pitchFamily="2" charset="0"/>
              </a:rPr>
              <a:t>homewordmt</a:t>
            </a:r>
            <a:r>
              <a:rPr lang="en-US" sz="2400">
                <a:solidFill>
                  <a:schemeClr val="bg1"/>
                </a:solidFill>
                <a:latin typeface="Outfit Medium" pitchFamily="2" charset="0"/>
              </a:rPr>
              <a:t>” to find us on these channels.</a:t>
            </a:r>
          </a:p>
        </p:txBody>
      </p:sp>
      <p:pic>
        <p:nvPicPr>
          <p:cNvPr id="6" name="Picture 5" descr="A green building with white lines&#10;&#10;Description automatically generated">
            <a:extLst>
              <a:ext uri="{FF2B5EF4-FFF2-40B4-BE49-F238E27FC236}">
                <a16:creationId xmlns:a16="http://schemas.microsoft.com/office/drawing/2014/main" id="{981A63FF-556A-E61A-8954-44122435E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07" y="4776808"/>
            <a:ext cx="2041203" cy="646904"/>
          </a:xfrm>
          <a:prstGeom prst="rect">
            <a:avLst/>
          </a:prstGeom>
        </p:spPr>
      </p:pic>
      <p:pic>
        <p:nvPicPr>
          <p:cNvPr id="8" name="Picture 7" descr="A group of houses with white lines&#10;&#10;Description automatically generated">
            <a:extLst>
              <a:ext uri="{FF2B5EF4-FFF2-40B4-BE49-F238E27FC236}">
                <a16:creationId xmlns:a16="http://schemas.microsoft.com/office/drawing/2014/main" id="{6B8F7EC5-E6C4-9807-4782-8E1B818E9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147" y="-784902"/>
            <a:ext cx="2041203" cy="646904"/>
          </a:xfrm>
          <a:prstGeom prst="rect">
            <a:avLst/>
          </a:prstGeom>
        </p:spPr>
      </p:pic>
      <p:pic>
        <p:nvPicPr>
          <p:cNvPr id="10" name="Picture 9" descr="A red house with white lines&#10;&#10;Description automatically generated">
            <a:extLst>
              <a:ext uri="{FF2B5EF4-FFF2-40B4-BE49-F238E27FC236}">
                <a16:creationId xmlns:a16="http://schemas.microsoft.com/office/drawing/2014/main" id="{45E2FF11-8EAC-B0CA-6FD1-84C75F16A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447" y="4827053"/>
            <a:ext cx="1249844" cy="546414"/>
          </a:xfrm>
          <a:prstGeom prst="rect">
            <a:avLst/>
          </a:prstGeom>
        </p:spPr>
      </p:pic>
      <p:pic>
        <p:nvPicPr>
          <p:cNvPr id="12" name="Picture 11" descr="A house with a black background&#10;&#10;Description automatically generated">
            <a:extLst>
              <a:ext uri="{FF2B5EF4-FFF2-40B4-BE49-F238E27FC236}">
                <a16:creationId xmlns:a16="http://schemas.microsoft.com/office/drawing/2014/main" id="{707D4F03-B0B9-9C66-EA1F-8643F3756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954" y="4845895"/>
            <a:ext cx="1205880" cy="508731"/>
          </a:xfrm>
          <a:prstGeom prst="rect">
            <a:avLst/>
          </a:prstGeom>
        </p:spPr>
      </p:pic>
      <p:pic>
        <p:nvPicPr>
          <p:cNvPr id="14" name="Picture 13" descr="A house with a black background&#10;&#10;Description automatically generated">
            <a:extLst>
              <a:ext uri="{FF2B5EF4-FFF2-40B4-BE49-F238E27FC236}">
                <a16:creationId xmlns:a16="http://schemas.microsoft.com/office/drawing/2014/main" id="{793C0FC1-48BA-2B07-033B-D2CA4F4D0C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3984" y="4779948"/>
            <a:ext cx="734833" cy="640624"/>
          </a:xfrm>
          <a:prstGeom prst="rect">
            <a:avLst/>
          </a:prstGeom>
        </p:spPr>
      </p:pic>
      <p:pic>
        <p:nvPicPr>
          <p:cNvPr id="16" name="Picture 15" descr="A group of buildings with white lines&#10;&#10;Description automatically generated">
            <a:extLst>
              <a:ext uri="{FF2B5EF4-FFF2-40B4-BE49-F238E27FC236}">
                <a16:creationId xmlns:a16="http://schemas.microsoft.com/office/drawing/2014/main" id="{2E91A9B4-7AD7-AD62-53EC-28F6CFEC03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3816" y="4776808"/>
            <a:ext cx="2041203" cy="646904"/>
          </a:xfrm>
          <a:prstGeom prst="rect">
            <a:avLst/>
          </a:prstGeom>
        </p:spPr>
      </p:pic>
      <p:pic>
        <p:nvPicPr>
          <p:cNvPr id="18" name="Picture 17" descr="A green house with white outline&#10;&#10;Description automatically generated">
            <a:extLst>
              <a:ext uri="{FF2B5EF4-FFF2-40B4-BE49-F238E27FC236}">
                <a16:creationId xmlns:a16="http://schemas.microsoft.com/office/drawing/2014/main" id="{D586A0CB-CE91-580C-0B26-9345B01702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8894" y="-852181"/>
            <a:ext cx="690869" cy="634343"/>
          </a:xfrm>
          <a:prstGeom prst="rect">
            <a:avLst/>
          </a:prstGeom>
        </p:spPr>
      </p:pic>
      <p:pic>
        <p:nvPicPr>
          <p:cNvPr id="20" name="Picture 19" descr="A red house with white outline on black background&#10;&#10;Description automatically generated">
            <a:extLst>
              <a:ext uri="{FF2B5EF4-FFF2-40B4-BE49-F238E27FC236}">
                <a16:creationId xmlns:a16="http://schemas.microsoft.com/office/drawing/2014/main" id="{40F219EF-6317-F845-1FAA-6DBC8FB5F6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28078" y="4820772"/>
            <a:ext cx="741114" cy="558976"/>
          </a:xfrm>
          <a:prstGeom prst="rect">
            <a:avLst/>
          </a:prstGeom>
        </p:spPr>
      </p:pic>
      <p:pic>
        <p:nvPicPr>
          <p:cNvPr id="22" name="Picture 21" descr="A green house with white lines&#10;&#10;Description automatically generated">
            <a:extLst>
              <a:ext uri="{FF2B5EF4-FFF2-40B4-BE49-F238E27FC236}">
                <a16:creationId xmlns:a16="http://schemas.microsoft.com/office/drawing/2014/main" id="{35A04C9D-237B-69A3-31B1-6C62E52157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18718" y="4798790"/>
            <a:ext cx="659466" cy="602940"/>
          </a:xfrm>
          <a:prstGeom prst="rect">
            <a:avLst/>
          </a:prstGeom>
        </p:spPr>
      </p:pic>
      <p:pic>
        <p:nvPicPr>
          <p:cNvPr id="24" name="Picture 23" descr="A blue house with white lines&#10;&#10;Description automatically generated">
            <a:extLst>
              <a:ext uri="{FF2B5EF4-FFF2-40B4-BE49-F238E27FC236}">
                <a16:creationId xmlns:a16="http://schemas.microsoft.com/office/drawing/2014/main" id="{84D44B6D-AC4A-4E34-459E-2743473D74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64904" y="4757966"/>
            <a:ext cx="803920" cy="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18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CB2C93-004F-4B96-9B2D-2D5A46E69EAF}"/>
              </a:ext>
            </a:extLst>
          </p:cNvPr>
          <p:cNvSpPr txBox="1"/>
          <p:nvPr/>
        </p:nvSpPr>
        <p:spPr>
          <a:xfrm>
            <a:off x="934949" y="1666279"/>
            <a:ext cx="61031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1B464"/>
                </a:solidFill>
                <a:latin typeface="Outfit ExtraBold" pitchFamily="2" charset="0"/>
              </a:rPr>
              <a:t>OUR MISSION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A1F7A5-4580-B9D7-4770-B10BF3995CAA}"/>
              </a:ext>
            </a:extLst>
          </p:cNvPr>
          <p:cNvSpPr txBox="1"/>
          <p:nvPr/>
        </p:nvSpPr>
        <p:spPr>
          <a:xfrm>
            <a:off x="934949" y="2312610"/>
            <a:ext cx="51610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Homeword</a:t>
            </a:r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uses sustainable methods to strengthen Montana communities by teaching homebuyer education and financial skill building and creating safe, healthy homes people can afford</a:t>
            </a:r>
          </a:p>
        </p:txBody>
      </p:sp>
      <p:pic>
        <p:nvPicPr>
          <p:cNvPr id="5" name="Picture 4" descr="A person holding a child&#10;&#10;Description automatically generated">
            <a:extLst>
              <a:ext uri="{FF2B5EF4-FFF2-40B4-BE49-F238E27FC236}">
                <a16:creationId xmlns:a16="http://schemas.microsoft.com/office/drawing/2014/main" id="{DFE882C6-8327-7E20-BF14-3B8C4D7A6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31"/>
          <a:stretch/>
        </p:blipFill>
        <p:spPr>
          <a:xfrm>
            <a:off x="7038110" y="0"/>
            <a:ext cx="9204598" cy="685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38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A1F7A5-4580-B9D7-4770-B10BF3995CAA}"/>
              </a:ext>
            </a:extLst>
          </p:cNvPr>
          <p:cNvSpPr txBox="1"/>
          <p:nvPr/>
        </p:nvSpPr>
        <p:spPr>
          <a:xfrm>
            <a:off x="934949" y="2312610"/>
            <a:ext cx="69898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Missoula, MT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All Nations Health Center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Feasibility to include Housing 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Montana Healthcare Foundation</a:t>
            </a:r>
          </a:p>
          <a:p>
            <a:pPr marL="800100" lvl="3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C00000"/>
              </a:solidFill>
              <a:latin typeface="Outfi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CB2C93-004F-4B96-9B2D-2D5A46E69EAF}"/>
              </a:ext>
            </a:extLst>
          </p:cNvPr>
          <p:cNvSpPr txBox="1"/>
          <p:nvPr/>
        </p:nvSpPr>
        <p:spPr>
          <a:xfrm>
            <a:off x="934949" y="1666279"/>
            <a:ext cx="610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65A59"/>
                </a:solidFill>
                <a:latin typeface="Outfit ExtraBold" pitchFamily="2" charset="0"/>
              </a:rPr>
              <a:t>ALL NATIONS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ABD376-65A7-DEED-10B7-AD19D5CD9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39880"/>
            <a:ext cx="5694758" cy="465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5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CB2C93-004F-4B96-9B2D-2D5A46E69EAF}"/>
              </a:ext>
            </a:extLst>
          </p:cNvPr>
          <p:cNvSpPr txBox="1"/>
          <p:nvPr/>
        </p:nvSpPr>
        <p:spPr>
          <a:xfrm>
            <a:off x="934949" y="1666279"/>
            <a:ext cx="61031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1B464"/>
                </a:solidFill>
                <a:latin typeface="Outfit ExtraBold" pitchFamily="2" charset="0"/>
              </a:rPr>
              <a:t>ABOUT 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A1F7A5-4580-B9D7-4770-B10BF3995CAA}"/>
              </a:ext>
            </a:extLst>
          </p:cNvPr>
          <p:cNvSpPr txBox="1"/>
          <p:nvPr/>
        </p:nvSpPr>
        <p:spPr>
          <a:xfrm>
            <a:off x="934950" y="2312610"/>
            <a:ext cx="700509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chemeClr val="bg1"/>
                </a:solidFill>
                <a:latin typeface="Outfit" pitchFamily="2" charset="0"/>
              </a:rPr>
              <a:t>Nonprofit established in 1994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chemeClr val="bg1"/>
                </a:solidFill>
                <a:latin typeface="Outfit" pitchFamily="2" charset="0"/>
              </a:rPr>
              <a:t>Montana Community Housing Development Organization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chemeClr val="bg1"/>
                </a:solidFill>
                <a:latin typeface="Outfit" pitchFamily="2" charset="0"/>
              </a:rPr>
              <a:t>Creates and rehabilitates homes Montanans can afford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chemeClr val="bg1"/>
                </a:solidFill>
                <a:latin typeface="Outfit" pitchFamily="2" charset="0"/>
              </a:rPr>
              <a:t>Provides homebuyer and financial education and counseling</a:t>
            </a:r>
          </a:p>
        </p:txBody>
      </p:sp>
      <p:pic>
        <p:nvPicPr>
          <p:cNvPr id="3" name="Picture 2" descr="A aerial view of a neighborhood&#10;&#10;Description automatically generated">
            <a:extLst>
              <a:ext uri="{FF2B5EF4-FFF2-40B4-BE49-F238E27FC236}">
                <a16:creationId xmlns:a16="http://schemas.microsoft.com/office/drawing/2014/main" id="{26FFAF06-0FCB-DF43-1E9E-016A232D4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776" y="1666279"/>
            <a:ext cx="3745705" cy="28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48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CB2C93-004F-4B96-9B2D-2D5A46E69EAF}"/>
              </a:ext>
            </a:extLst>
          </p:cNvPr>
          <p:cNvSpPr txBox="1"/>
          <p:nvPr/>
        </p:nvSpPr>
        <p:spPr>
          <a:xfrm>
            <a:off x="934949" y="1666279"/>
            <a:ext cx="6332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1B464"/>
                </a:solidFill>
                <a:latin typeface="Outfit ExtraBold" pitchFamily="2" charset="0"/>
              </a:rPr>
              <a:t>HOME 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A1F7A5-4580-B9D7-4770-B10BF3995CAA}"/>
              </a:ext>
            </a:extLst>
          </p:cNvPr>
          <p:cNvSpPr txBox="1"/>
          <p:nvPr/>
        </p:nvSpPr>
        <p:spPr>
          <a:xfrm>
            <a:off x="934950" y="2312610"/>
            <a:ext cx="69898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defRPr/>
            </a:pPr>
            <a:r>
              <a:rPr lang="en-US" sz="2800">
                <a:solidFill>
                  <a:schemeClr val="bg1"/>
                </a:solidFill>
                <a:latin typeface="Outfit" pitchFamily="2" charset="0"/>
              </a:rPr>
              <a:t>Our communities are stronger when everyone can afford to live in a safe and healthy home. We create homes with our residents and communities in mind and strive to use land wisely.</a:t>
            </a:r>
          </a:p>
        </p:txBody>
      </p:sp>
      <p:pic>
        <p:nvPicPr>
          <p:cNvPr id="4" name="Picture 3" descr="A green building with white lines&#10;&#10;Description automatically generated">
            <a:extLst>
              <a:ext uri="{FF2B5EF4-FFF2-40B4-BE49-F238E27FC236}">
                <a16:creationId xmlns:a16="http://schemas.microsoft.com/office/drawing/2014/main" id="{981A63FF-556A-E61A-8954-44122435E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587" y="1783113"/>
            <a:ext cx="4118393" cy="1305213"/>
          </a:xfrm>
          <a:prstGeom prst="rect">
            <a:avLst/>
          </a:prstGeom>
        </p:spPr>
      </p:pic>
      <p:pic>
        <p:nvPicPr>
          <p:cNvPr id="8" name="Picture 7" descr="A group of buildings with white lines&#10;&#10;Description automatically generated">
            <a:extLst>
              <a:ext uri="{FF2B5EF4-FFF2-40B4-BE49-F238E27FC236}">
                <a16:creationId xmlns:a16="http://schemas.microsoft.com/office/drawing/2014/main" id="{2E91A9B4-7AD7-AD62-53EC-28F6CFEC0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620" y="3264329"/>
            <a:ext cx="4086325" cy="129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67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CB2C93-004F-4B96-9B2D-2D5A46E69EAF}"/>
              </a:ext>
            </a:extLst>
          </p:cNvPr>
          <p:cNvSpPr txBox="1"/>
          <p:nvPr/>
        </p:nvSpPr>
        <p:spPr>
          <a:xfrm>
            <a:off x="934949" y="1666279"/>
            <a:ext cx="610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265A59"/>
                </a:solidFill>
                <a:latin typeface="Outfit ExtraBold" pitchFamily="2" charset="0"/>
              </a:rPr>
              <a:t>IMPACT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A1F7A5-4580-B9D7-4770-B10BF3995CAA}"/>
              </a:ext>
            </a:extLst>
          </p:cNvPr>
          <p:cNvSpPr txBox="1"/>
          <p:nvPr/>
        </p:nvSpPr>
        <p:spPr>
          <a:xfrm>
            <a:off x="934949" y="2312610"/>
            <a:ext cx="7005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defRPr/>
            </a:pPr>
            <a:r>
              <a:rPr lang="en-US" sz="2400">
                <a:solidFill>
                  <a:srgbClr val="C00000"/>
                </a:solidFill>
                <a:latin typeface="Outfit" pitchFamily="2" charset="0"/>
              </a:rPr>
              <a:t>Over the past 29 years, we have created or preserved 1,537 homes at 32 properties in 14 communities that are home to 2,000 Montanans, including 600 children.</a:t>
            </a:r>
          </a:p>
        </p:txBody>
      </p:sp>
      <p:pic>
        <p:nvPicPr>
          <p:cNvPr id="6" name="Picture 5" descr="A person walking a dog on a sidewalk&#10;&#10;Description automatically generated">
            <a:extLst>
              <a:ext uri="{FF2B5EF4-FFF2-40B4-BE49-F238E27FC236}">
                <a16:creationId xmlns:a16="http://schemas.microsoft.com/office/drawing/2014/main" id="{D8C5FCFC-5762-7BE1-94D5-41C479B82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965" y="1666279"/>
            <a:ext cx="3759641" cy="244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68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state of montana&#10;&#10;Description automatically generated">
            <a:extLst>
              <a:ext uri="{FF2B5EF4-FFF2-40B4-BE49-F238E27FC236}">
                <a16:creationId xmlns:a16="http://schemas.microsoft.com/office/drawing/2014/main" id="{291D0531-1DE6-304C-6CB3-AFD509884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021" y="300679"/>
            <a:ext cx="9097958" cy="506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63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CB2C93-004F-4B96-9B2D-2D5A46E69EAF}"/>
              </a:ext>
            </a:extLst>
          </p:cNvPr>
          <p:cNvSpPr txBox="1"/>
          <p:nvPr/>
        </p:nvSpPr>
        <p:spPr>
          <a:xfrm>
            <a:off x="934949" y="1666279"/>
            <a:ext cx="610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265A59"/>
                </a:solidFill>
                <a:latin typeface="Outfit ExtraBold" pitchFamily="2" charset="0"/>
              </a:rPr>
              <a:t>SUSTAINABILITY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A1F7A5-4580-B9D7-4770-B10BF3995CAA}"/>
              </a:ext>
            </a:extLst>
          </p:cNvPr>
          <p:cNvSpPr txBox="1"/>
          <p:nvPr/>
        </p:nvSpPr>
        <p:spPr>
          <a:xfrm>
            <a:off x="934949" y="2312610"/>
            <a:ext cx="70050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Beautiful homes residents are proud to live in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Green spaces and gardens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Reuse and recycle materials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Free of toxins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Well insulated to decrease power costs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latin typeface="Outfit" pitchFamily="2" charset="0"/>
              </a:rPr>
              <a:t>Solar generation at 14 properties to decrease residents’ power bills</a:t>
            </a:r>
          </a:p>
        </p:txBody>
      </p:sp>
      <p:pic>
        <p:nvPicPr>
          <p:cNvPr id="14" name="Picture 13" descr="A high angle view of a multistory building&#10;&#10;Description automatically generated">
            <a:extLst>
              <a:ext uri="{FF2B5EF4-FFF2-40B4-BE49-F238E27FC236}">
                <a16:creationId xmlns:a16="http://schemas.microsoft.com/office/drawing/2014/main" id="{7D29EC44-53BE-C810-7129-A2D62898F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840" y="1666279"/>
            <a:ext cx="3759641" cy="250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98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CB2C93-004F-4B96-9B2D-2D5A46E69EAF}"/>
              </a:ext>
            </a:extLst>
          </p:cNvPr>
          <p:cNvSpPr txBox="1"/>
          <p:nvPr/>
        </p:nvSpPr>
        <p:spPr>
          <a:xfrm>
            <a:off x="934949" y="1666279"/>
            <a:ext cx="70050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1B464"/>
                </a:solidFill>
                <a:latin typeface="Outfit ExtraBold" pitchFamily="2" charset="0"/>
              </a:rPr>
              <a:t>HOMEOWNERSHIP CENTER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A1F7A5-4580-B9D7-4770-B10BF3995CAA}"/>
              </a:ext>
            </a:extLst>
          </p:cNvPr>
          <p:cNvSpPr txBox="1"/>
          <p:nvPr/>
        </p:nvSpPr>
        <p:spPr>
          <a:xfrm>
            <a:off x="934949" y="3112829"/>
            <a:ext cx="70050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defRPr/>
            </a:pPr>
            <a:r>
              <a:rPr lang="en-US" sz="2800">
                <a:solidFill>
                  <a:schemeClr val="bg1"/>
                </a:solidFill>
                <a:latin typeface="Outfit" pitchFamily="2" charset="0"/>
              </a:rPr>
              <a:t>We are a HUD Certified Housing Counseling Agency offering a full range of services to empower Montanans reach their financial and home-related goals. </a:t>
            </a:r>
          </a:p>
        </p:txBody>
      </p:sp>
      <p:pic>
        <p:nvPicPr>
          <p:cNvPr id="5" name="Picture 4" descr="A house with a black background&#10;&#10;Description automatically generated">
            <a:extLst>
              <a:ext uri="{FF2B5EF4-FFF2-40B4-BE49-F238E27FC236}">
                <a16:creationId xmlns:a16="http://schemas.microsoft.com/office/drawing/2014/main" id="{A17953BE-8CB6-F24E-4EC3-8BEC6F213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6621" y="2414600"/>
            <a:ext cx="1530722" cy="1334476"/>
          </a:xfrm>
          <a:prstGeom prst="rect">
            <a:avLst/>
          </a:prstGeom>
        </p:spPr>
      </p:pic>
      <p:pic>
        <p:nvPicPr>
          <p:cNvPr id="6" name="Picture 5" descr="A blue house with white lines&#10;&#10;Description automatically generated">
            <a:extLst>
              <a:ext uri="{FF2B5EF4-FFF2-40B4-BE49-F238E27FC236}">
                <a16:creationId xmlns:a16="http://schemas.microsoft.com/office/drawing/2014/main" id="{F46CCD4C-ED20-1A0E-DC8F-A0F854147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371" y="2414600"/>
            <a:ext cx="1567091" cy="1334476"/>
          </a:xfrm>
          <a:prstGeom prst="rect">
            <a:avLst/>
          </a:prstGeom>
        </p:spPr>
      </p:pic>
      <p:pic>
        <p:nvPicPr>
          <p:cNvPr id="8" name="Picture 7" descr="A red house with white outline on black background&#10;&#10;Description automatically generated">
            <a:extLst>
              <a:ext uri="{FF2B5EF4-FFF2-40B4-BE49-F238E27FC236}">
                <a16:creationId xmlns:a16="http://schemas.microsoft.com/office/drawing/2014/main" id="{C5682067-C01F-C695-66BB-EA41641D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786" y="2534675"/>
            <a:ext cx="1890727" cy="142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19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CB2C93-004F-4B96-9B2D-2D5A46E69EAF}"/>
              </a:ext>
            </a:extLst>
          </p:cNvPr>
          <p:cNvSpPr txBox="1"/>
          <p:nvPr/>
        </p:nvSpPr>
        <p:spPr>
          <a:xfrm>
            <a:off x="934949" y="1666279"/>
            <a:ext cx="610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265A59"/>
                </a:solidFill>
                <a:latin typeface="Outfit ExtraBold" pitchFamily="2" charset="0"/>
              </a:rPr>
              <a:t>IMPACT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A1F7A5-4580-B9D7-4770-B10BF3995CAA}"/>
              </a:ext>
            </a:extLst>
          </p:cNvPr>
          <p:cNvSpPr txBox="1"/>
          <p:nvPr/>
        </p:nvSpPr>
        <p:spPr>
          <a:xfrm>
            <a:off x="934949" y="2312610"/>
            <a:ext cx="698985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00000"/>
                </a:solidFill>
                <a:latin typeface="Outfit" pitchFamily="2" charset="0"/>
              </a:rPr>
              <a:t>One of only three Regional </a:t>
            </a:r>
            <a:r>
              <a:rPr lang="en-US" sz="2400" err="1">
                <a:solidFill>
                  <a:srgbClr val="C00000"/>
                </a:solidFill>
                <a:latin typeface="Outfit" pitchFamily="2" charset="0"/>
              </a:rPr>
              <a:t>HomeOwnership</a:t>
            </a:r>
            <a:r>
              <a:rPr lang="en-US" sz="2400">
                <a:solidFill>
                  <a:srgbClr val="C00000"/>
                </a:solidFill>
                <a:latin typeface="Outfit" pitchFamily="2" charset="0"/>
              </a:rPr>
              <a:t> Centers® in Montana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00000"/>
                </a:solidFill>
                <a:latin typeface="Outfit" pitchFamily="2" charset="0"/>
              </a:rPr>
              <a:t>Empowered 20,000+ people since 1997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00000"/>
                </a:solidFill>
                <a:latin typeface="Outfit" pitchFamily="2" charset="0"/>
              </a:rPr>
              <a:t>Empowers 1,000+ people annually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00000"/>
                </a:solidFill>
                <a:latin typeface="Outfit" pitchFamily="2" charset="0"/>
              </a:rPr>
              <a:t>Homebuyer and financial education</a:t>
            </a:r>
          </a:p>
          <a:p>
            <a:pPr marL="342900" lvl="2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00000"/>
                </a:solidFill>
                <a:latin typeface="Outfit" pitchFamily="2" charset="0"/>
              </a:rPr>
              <a:t>Individual counseling</a:t>
            </a:r>
          </a:p>
        </p:txBody>
      </p:sp>
      <p:pic>
        <p:nvPicPr>
          <p:cNvPr id="6" name="Picture 5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700305DD-E97E-8E4A-CBE3-E16846549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0" y="1666279"/>
            <a:ext cx="3764178" cy="282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67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FFF1CBE6E6C549B70C6E57A634107E" ma:contentTypeVersion="21" ma:contentTypeDescription="Create a new document." ma:contentTypeScope="" ma:versionID="6960728148e01c53a4ee0ab6bf453edb">
  <xsd:schema xmlns:xsd="http://www.w3.org/2001/XMLSchema" xmlns:xs="http://www.w3.org/2001/XMLSchema" xmlns:p="http://schemas.microsoft.com/office/2006/metadata/properties" xmlns:ns1="http://schemas.microsoft.com/sharepoint/v3" xmlns:ns2="e5f7fe05-4fd7-40be-af37-5d2581dec3fa" xmlns:ns3="f94c2363-b488-4c1e-939a-b4ce45f72c37" targetNamespace="http://schemas.microsoft.com/office/2006/metadata/properties" ma:root="true" ma:fieldsID="5802fc067e21390d20e1b51671daf5a9" ns1:_="" ns2:_="" ns3:_="">
    <xsd:import namespace="http://schemas.microsoft.com/sharepoint/v3"/>
    <xsd:import namespace="e5f7fe05-4fd7-40be-af37-5d2581dec3fa"/>
    <xsd:import namespace="f94c2363-b488-4c1e-939a-b4ce45f72c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_Flow_SignoffStatus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f7fe05-4fd7-40be-af37-5d2581dec3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d96d6d0-c443-4325-8564-a9101e26c5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4" nillable="true" ma:displayName="Sign-off status" ma:internalName="Sign_x002d_off_x0020_status">
      <xsd:simpleType>
        <xsd:restriction base="dms:Text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4c2363-b488-4c1e-939a-b4ce45f72c3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e7b9092-f394-4b1f-a798-60f1bc80c4ae}" ma:internalName="TaxCatchAll" ma:showField="CatchAllData" ma:web="f94c2363-b488-4c1e-939a-b4ce45f72c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f94c2363-b488-4c1e-939a-b4ce45f72c37" xsi:nil="true"/>
    <_Flow_SignoffStatus xmlns="e5f7fe05-4fd7-40be-af37-5d2581dec3fa" xsi:nil="true"/>
    <lcf76f155ced4ddcb4097134ff3c332f xmlns="e5f7fe05-4fd7-40be-af37-5d2581dec3fa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C4A3DB6-574F-4E8F-BCF8-4063BC0FDF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5f7fe05-4fd7-40be-af37-5d2581dec3fa"/>
    <ds:schemaRef ds:uri="f94c2363-b488-4c1e-939a-b4ce45f72c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5EA5B8-6AF5-4AB6-8126-41E2AE1209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87A924-849D-461A-A8BA-621EAA1C13A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f94c2363-b488-4c1e-939a-b4ce45f72c37"/>
    <ds:schemaRef ds:uri="e5f7fe05-4fd7-40be-af37-5d2581dec3f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1358</Words>
  <Application>Microsoft Macintosh PowerPoint</Application>
  <PresentationFormat>Widescreen</PresentationFormat>
  <Paragraphs>162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Arial</vt:lpstr>
      <vt:lpstr>Calibri</vt:lpstr>
      <vt:lpstr>Outfit</vt:lpstr>
      <vt:lpstr>Outfit ExtraBold</vt:lpstr>
      <vt:lpstr>Outfit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Tatum Curtis</dc:creator>
  <cp:lastModifiedBy>Sydney Clark</cp:lastModifiedBy>
  <cp:revision>4</cp:revision>
  <dcterms:created xsi:type="dcterms:W3CDTF">2023-11-06T21:22:25Z</dcterms:created>
  <dcterms:modified xsi:type="dcterms:W3CDTF">2024-10-08T16:47:20Z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0x01010018FFF1CBE6E6C549B70C6E57A634107E</vt:lpwstr>
  </property>
</Properties>
</file>