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sldIdLst>
    <p:sldId id="256" r:id="rId5"/>
    <p:sldId id="270" r:id="rId6"/>
    <p:sldId id="276" r:id="rId7"/>
    <p:sldId id="279" r:id="rId8"/>
    <p:sldId id="280" r:id="rId9"/>
    <p:sldId id="277" r:id="rId10"/>
    <p:sldId id="281" r:id="rId11"/>
    <p:sldId id="278" r:id="rId12"/>
    <p:sldId id="271" r:id="rId13"/>
    <p:sldId id="282" r:id="rId14"/>
    <p:sldId id="272" r:id="rId15"/>
    <p:sldId id="273" r:id="rId16"/>
    <p:sldId id="259" r:id="rId17"/>
    <p:sldId id="274" r:id="rId18"/>
    <p:sldId id="284" r:id="rId19"/>
    <p:sldId id="285" r:id="rId20"/>
    <p:sldId id="286" r:id="rId21"/>
    <p:sldId id="26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7CEF8E-8DFB-4AB8-8F0E-9EFCCA0473C3}" type="datetimeFigureOut">
              <a:rPr lang="en-SG" smtClean="0"/>
              <a:t>25/6/2024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655B213-8CD9-4FF8-B16F-B505523FCB65}" type="slidenum">
              <a:rPr lang="en-SG" smtClean="0"/>
              <a:t>‹#›</a:t>
            </a:fld>
            <a:endParaRPr lang="en-SG"/>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7488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687CEF8E-8DFB-4AB8-8F0E-9EFCCA0473C3}" type="datetimeFigureOut">
              <a:rPr lang="en-SG" smtClean="0"/>
              <a:t>25/6/2024</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A655B213-8CD9-4FF8-B16F-B505523FCB65}" type="slidenum">
              <a:rPr lang="en-SG" smtClean="0"/>
              <a:t>‹#›</a:t>
            </a:fld>
            <a:endParaRPr lang="en-SG"/>
          </a:p>
        </p:txBody>
      </p:sp>
    </p:spTree>
    <p:extLst>
      <p:ext uri="{BB962C8B-B14F-4D97-AF65-F5344CB8AC3E}">
        <p14:creationId xmlns:p14="http://schemas.microsoft.com/office/powerpoint/2010/main" val="3782574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7CEF8E-8DFB-4AB8-8F0E-9EFCCA0473C3}" type="datetimeFigureOut">
              <a:rPr lang="en-SG" smtClean="0"/>
              <a:t>25/6/2024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655B213-8CD9-4FF8-B16F-B505523FCB65}" type="slidenum">
              <a:rPr lang="en-SG" smtClean="0"/>
              <a:t>‹#›</a:t>
            </a:fld>
            <a:endParaRPr lang="en-SG"/>
          </a:p>
        </p:txBody>
      </p:sp>
    </p:spTree>
    <p:extLst>
      <p:ext uri="{BB962C8B-B14F-4D97-AF65-F5344CB8AC3E}">
        <p14:creationId xmlns:p14="http://schemas.microsoft.com/office/powerpoint/2010/main" val="1025387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7CEF8E-8DFB-4AB8-8F0E-9EFCCA0473C3}" type="datetimeFigureOut">
              <a:rPr lang="en-SG" smtClean="0"/>
              <a:t>25/6/2024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655B213-8CD9-4FF8-B16F-B505523FCB65}" type="slidenum">
              <a:rPr lang="en-SG" smtClean="0"/>
              <a:t>‹#›</a:t>
            </a:fld>
            <a:endParaRPr lang="en-SG"/>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78839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7CEF8E-8DFB-4AB8-8F0E-9EFCCA0473C3}" type="datetimeFigureOut">
              <a:rPr lang="en-SG" smtClean="0"/>
              <a:t>25/6/2024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655B213-8CD9-4FF8-B16F-B505523FCB65}" type="slidenum">
              <a:rPr lang="en-SG" smtClean="0"/>
              <a:t>‹#›</a:t>
            </a:fld>
            <a:endParaRPr lang="en-SG"/>
          </a:p>
        </p:txBody>
      </p:sp>
    </p:spTree>
    <p:extLst>
      <p:ext uri="{BB962C8B-B14F-4D97-AF65-F5344CB8AC3E}">
        <p14:creationId xmlns:p14="http://schemas.microsoft.com/office/powerpoint/2010/main" val="3036833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7CEF8E-8DFB-4AB8-8F0E-9EFCCA0473C3}" type="datetimeFigureOut">
              <a:rPr lang="en-SG" smtClean="0"/>
              <a:t>25/6/2024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655B213-8CD9-4FF8-B16F-B505523FCB65}" type="slidenum">
              <a:rPr lang="en-SG" smtClean="0"/>
              <a:t>‹#›</a:t>
            </a:fld>
            <a:endParaRPr lang="en-SG"/>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28458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7CEF8E-8DFB-4AB8-8F0E-9EFCCA0473C3}" type="datetimeFigureOut">
              <a:rPr lang="en-SG" smtClean="0"/>
              <a:t>25/6/2024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655B213-8CD9-4FF8-B16F-B505523FCB65}" type="slidenum">
              <a:rPr lang="en-SG" smtClean="0"/>
              <a:t>‹#›</a:t>
            </a:fld>
            <a:endParaRPr lang="en-SG"/>
          </a:p>
        </p:txBody>
      </p:sp>
    </p:spTree>
    <p:extLst>
      <p:ext uri="{BB962C8B-B14F-4D97-AF65-F5344CB8AC3E}">
        <p14:creationId xmlns:p14="http://schemas.microsoft.com/office/powerpoint/2010/main" val="1478933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7CEF8E-8DFB-4AB8-8F0E-9EFCCA0473C3}" type="datetimeFigureOut">
              <a:rPr lang="en-SG" smtClean="0"/>
              <a:t>25/6/2024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655B213-8CD9-4FF8-B16F-B505523FCB65}" type="slidenum">
              <a:rPr lang="en-SG" smtClean="0"/>
              <a:t>‹#›</a:t>
            </a:fld>
            <a:endParaRPr lang="en-SG"/>
          </a:p>
        </p:txBody>
      </p:sp>
    </p:spTree>
    <p:extLst>
      <p:ext uri="{BB962C8B-B14F-4D97-AF65-F5344CB8AC3E}">
        <p14:creationId xmlns:p14="http://schemas.microsoft.com/office/powerpoint/2010/main" val="2101884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7CEF8E-8DFB-4AB8-8F0E-9EFCCA0473C3}" type="datetimeFigureOut">
              <a:rPr lang="en-SG" smtClean="0"/>
              <a:t>25/6/2024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655B213-8CD9-4FF8-B16F-B505523FCB65}" type="slidenum">
              <a:rPr lang="en-SG" smtClean="0"/>
              <a:t>‹#›</a:t>
            </a:fld>
            <a:endParaRPr lang="en-SG"/>
          </a:p>
        </p:txBody>
      </p:sp>
    </p:spTree>
    <p:extLst>
      <p:ext uri="{BB962C8B-B14F-4D97-AF65-F5344CB8AC3E}">
        <p14:creationId xmlns:p14="http://schemas.microsoft.com/office/powerpoint/2010/main" val="105075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7CEF8E-8DFB-4AB8-8F0E-9EFCCA0473C3}" type="datetimeFigureOut">
              <a:rPr lang="en-SG" smtClean="0"/>
              <a:t>25/6/2024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655B213-8CD9-4FF8-B16F-B505523FCB65}" type="slidenum">
              <a:rPr lang="en-SG" smtClean="0"/>
              <a:t>‹#›</a:t>
            </a:fld>
            <a:endParaRPr lang="en-SG"/>
          </a:p>
        </p:txBody>
      </p:sp>
    </p:spTree>
    <p:extLst>
      <p:ext uri="{BB962C8B-B14F-4D97-AF65-F5344CB8AC3E}">
        <p14:creationId xmlns:p14="http://schemas.microsoft.com/office/powerpoint/2010/main" val="3146708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7CEF8E-8DFB-4AB8-8F0E-9EFCCA0473C3}" type="datetimeFigureOut">
              <a:rPr lang="en-SG" smtClean="0"/>
              <a:t>25/6/2024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655B213-8CD9-4FF8-B16F-B505523FCB65}" type="slidenum">
              <a:rPr lang="en-SG" smtClean="0"/>
              <a:t>‹#›</a:t>
            </a:fld>
            <a:endParaRPr lang="en-SG"/>
          </a:p>
        </p:txBody>
      </p:sp>
    </p:spTree>
    <p:extLst>
      <p:ext uri="{BB962C8B-B14F-4D97-AF65-F5344CB8AC3E}">
        <p14:creationId xmlns:p14="http://schemas.microsoft.com/office/powerpoint/2010/main" val="3601445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7CEF8E-8DFB-4AB8-8F0E-9EFCCA0473C3}" type="datetimeFigureOut">
              <a:rPr lang="en-SG" smtClean="0"/>
              <a:t>25/6/2024</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655B213-8CD9-4FF8-B16F-B505523FCB65}" type="slidenum">
              <a:rPr lang="en-SG" smtClean="0"/>
              <a:t>‹#›</a:t>
            </a:fld>
            <a:endParaRPr lang="en-SG"/>
          </a:p>
        </p:txBody>
      </p:sp>
    </p:spTree>
    <p:extLst>
      <p:ext uri="{BB962C8B-B14F-4D97-AF65-F5344CB8AC3E}">
        <p14:creationId xmlns:p14="http://schemas.microsoft.com/office/powerpoint/2010/main" val="371026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7CEF8E-8DFB-4AB8-8F0E-9EFCCA0473C3}" type="datetimeFigureOut">
              <a:rPr lang="en-SG" smtClean="0"/>
              <a:t>25/6/2024</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A655B213-8CD9-4FF8-B16F-B505523FCB65}" type="slidenum">
              <a:rPr lang="en-SG" smtClean="0"/>
              <a:t>‹#›</a:t>
            </a:fld>
            <a:endParaRPr lang="en-SG"/>
          </a:p>
        </p:txBody>
      </p:sp>
    </p:spTree>
    <p:extLst>
      <p:ext uri="{BB962C8B-B14F-4D97-AF65-F5344CB8AC3E}">
        <p14:creationId xmlns:p14="http://schemas.microsoft.com/office/powerpoint/2010/main" val="1974868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7CEF8E-8DFB-4AB8-8F0E-9EFCCA0473C3}" type="datetimeFigureOut">
              <a:rPr lang="en-SG" smtClean="0"/>
              <a:t>25/6/2024</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A655B213-8CD9-4FF8-B16F-B505523FCB65}" type="slidenum">
              <a:rPr lang="en-SG" smtClean="0"/>
              <a:t>‹#›</a:t>
            </a:fld>
            <a:endParaRPr lang="en-SG"/>
          </a:p>
        </p:txBody>
      </p:sp>
    </p:spTree>
    <p:extLst>
      <p:ext uri="{BB962C8B-B14F-4D97-AF65-F5344CB8AC3E}">
        <p14:creationId xmlns:p14="http://schemas.microsoft.com/office/powerpoint/2010/main" val="3623701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7CEF8E-8DFB-4AB8-8F0E-9EFCCA0473C3}" type="datetimeFigureOut">
              <a:rPr lang="en-SG" smtClean="0"/>
              <a:t>25/6/2024</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A655B213-8CD9-4FF8-B16F-B505523FCB65}" type="slidenum">
              <a:rPr lang="en-SG" smtClean="0"/>
              <a:t>‹#›</a:t>
            </a:fld>
            <a:endParaRPr lang="en-SG"/>
          </a:p>
        </p:txBody>
      </p:sp>
    </p:spTree>
    <p:extLst>
      <p:ext uri="{BB962C8B-B14F-4D97-AF65-F5344CB8AC3E}">
        <p14:creationId xmlns:p14="http://schemas.microsoft.com/office/powerpoint/2010/main" val="2563151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7CEF8E-8DFB-4AB8-8F0E-9EFCCA0473C3}" type="datetimeFigureOut">
              <a:rPr lang="en-SG" smtClean="0"/>
              <a:t>25/6/2024</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655B213-8CD9-4FF8-B16F-B505523FCB65}" type="slidenum">
              <a:rPr lang="en-SG" smtClean="0"/>
              <a:t>‹#›</a:t>
            </a:fld>
            <a:endParaRPr lang="en-SG"/>
          </a:p>
        </p:txBody>
      </p:sp>
    </p:spTree>
    <p:extLst>
      <p:ext uri="{BB962C8B-B14F-4D97-AF65-F5344CB8AC3E}">
        <p14:creationId xmlns:p14="http://schemas.microsoft.com/office/powerpoint/2010/main" val="3684477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7CEF8E-8DFB-4AB8-8F0E-9EFCCA0473C3}" type="datetimeFigureOut">
              <a:rPr lang="en-SG" smtClean="0"/>
              <a:t>25/6/2024</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655B213-8CD9-4FF8-B16F-B505523FCB65}" type="slidenum">
              <a:rPr lang="en-SG" smtClean="0"/>
              <a:t>‹#›</a:t>
            </a:fld>
            <a:endParaRPr lang="en-SG"/>
          </a:p>
        </p:txBody>
      </p:sp>
    </p:spTree>
    <p:extLst>
      <p:ext uri="{BB962C8B-B14F-4D97-AF65-F5344CB8AC3E}">
        <p14:creationId xmlns:p14="http://schemas.microsoft.com/office/powerpoint/2010/main" val="908328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687CEF8E-8DFB-4AB8-8F0E-9EFCCA0473C3}" type="datetimeFigureOut">
              <a:rPr lang="en-SG" smtClean="0"/>
              <a:t>25/6/2024</a:t>
            </a:fld>
            <a:endParaRPr lang="en-SG"/>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SG"/>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A655B213-8CD9-4FF8-B16F-B505523FCB65}" type="slidenum">
              <a:rPr lang="en-SG" smtClean="0"/>
              <a:t>‹#›</a:t>
            </a:fld>
            <a:endParaRPr lang="en-SG"/>
          </a:p>
        </p:txBody>
      </p:sp>
    </p:spTree>
    <p:extLst>
      <p:ext uri="{BB962C8B-B14F-4D97-AF65-F5344CB8AC3E}">
        <p14:creationId xmlns:p14="http://schemas.microsoft.com/office/powerpoint/2010/main" val="2736025320"/>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83F62-4DD2-4F54-98AE-44ABC1271582}"/>
              </a:ext>
            </a:extLst>
          </p:cNvPr>
          <p:cNvSpPr>
            <a:spLocks noGrp="1"/>
          </p:cNvSpPr>
          <p:nvPr>
            <p:ph type="ctrTitle"/>
          </p:nvPr>
        </p:nvSpPr>
        <p:spPr>
          <a:xfrm>
            <a:off x="207963" y="1299631"/>
            <a:ext cx="6345237" cy="1024469"/>
          </a:xfrm>
        </p:spPr>
        <p:txBody>
          <a:bodyPr>
            <a:normAutofit fontScale="90000"/>
          </a:bodyPr>
          <a:lstStyle/>
          <a:p>
            <a:pPr>
              <a:lnSpc>
                <a:spcPct val="90000"/>
              </a:lnSpc>
            </a:pPr>
            <a:br>
              <a:rPr lang="en-US" sz="2600" dirty="0"/>
            </a:br>
            <a:r>
              <a:rPr lang="en-US" sz="2600" dirty="0"/>
              <a:t>China’s Export restructuring and Manufacturing Outsourcing</a:t>
            </a:r>
            <a:endParaRPr lang="en-SG" sz="2600" dirty="0"/>
          </a:p>
        </p:txBody>
      </p:sp>
      <p:sp>
        <p:nvSpPr>
          <p:cNvPr id="3" name="Subtitle 2">
            <a:extLst>
              <a:ext uri="{FF2B5EF4-FFF2-40B4-BE49-F238E27FC236}">
                <a16:creationId xmlns:a16="http://schemas.microsoft.com/office/drawing/2014/main" id="{54E0D383-9AF9-4AE5-B908-A54D3817DFFE}"/>
              </a:ext>
            </a:extLst>
          </p:cNvPr>
          <p:cNvSpPr>
            <a:spLocks noGrp="1"/>
          </p:cNvSpPr>
          <p:nvPr>
            <p:ph type="subTitle" idx="1"/>
          </p:nvPr>
        </p:nvSpPr>
        <p:spPr>
          <a:xfrm>
            <a:off x="588961" y="4224868"/>
            <a:ext cx="5021263" cy="1947333"/>
          </a:xfrm>
        </p:spPr>
        <p:txBody>
          <a:bodyPr>
            <a:normAutofit/>
          </a:bodyPr>
          <a:lstStyle/>
          <a:p>
            <a:r>
              <a:rPr lang="en-US" sz="1900" dirty="0"/>
              <a:t>Chen Gang, East Asian Institute, NUS</a:t>
            </a:r>
          </a:p>
          <a:p>
            <a:endParaRPr lang="en-SG" sz="1900" dirty="0"/>
          </a:p>
          <a:p>
            <a:r>
              <a:rPr lang="en-US" sz="1900" dirty="0"/>
              <a:t>9:30 am, 26 June 2024, Hinrich Foundation office</a:t>
            </a:r>
          </a:p>
        </p:txBody>
      </p:sp>
      <p:pic>
        <p:nvPicPr>
          <p:cNvPr id="18" name="Picture 17" descr="Boxes and roller conveyor">
            <a:extLst>
              <a:ext uri="{FF2B5EF4-FFF2-40B4-BE49-F238E27FC236}">
                <a16:creationId xmlns:a16="http://schemas.microsoft.com/office/drawing/2014/main" id="{C2D3B29D-C0EB-F9F6-B25B-4C1C9F98C283}"/>
              </a:ext>
            </a:extLst>
          </p:cNvPr>
          <p:cNvPicPr>
            <a:picLocks noChangeAspect="1"/>
          </p:cNvPicPr>
          <p:nvPr/>
        </p:nvPicPr>
        <p:blipFill rotWithShape="1">
          <a:blip r:embed="rId2"/>
          <a:srcRect l="12940" r="20393"/>
          <a:stretch/>
        </p:blipFill>
        <p:spPr>
          <a:xfrm>
            <a:off x="6096000" y="10"/>
            <a:ext cx="6095999" cy="6857990"/>
          </a:xfrm>
          <a:prstGeom prst="rect">
            <a:avLst/>
          </a:prstGeom>
          <a:effectLst>
            <a:innerShdw blurRad="57150" dist="38100" dir="14460000">
              <a:prstClr val="black">
                <a:alpha val="70000"/>
              </a:prstClr>
            </a:innerShdw>
          </a:effectLst>
        </p:spPr>
      </p:pic>
    </p:spTree>
    <p:extLst>
      <p:ext uri="{BB962C8B-B14F-4D97-AF65-F5344CB8AC3E}">
        <p14:creationId xmlns:p14="http://schemas.microsoft.com/office/powerpoint/2010/main" val="3251195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5.png">
            <a:extLst>
              <a:ext uri="{FF2B5EF4-FFF2-40B4-BE49-F238E27FC236}">
                <a16:creationId xmlns:a16="http://schemas.microsoft.com/office/drawing/2014/main" id="{4F436C59-023D-740E-B3D6-30AACDFBB520}"/>
              </a:ext>
            </a:extLst>
          </p:cNvPr>
          <p:cNvPicPr/>
          <p:nvPr/>
        </p:nvPicPr>
        <p:blipFill>
          <a:blip r:embed="rId2"/>
          <a:stretch>
            <a:fillRect/>
          </a:stretch>
        </p:blipFill>
        <p:spPr>
          <a:xfrm>
            <a:off x="1948680" y="786117"/>
            <a:ext cx="8294640"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p:spPr>
      </p:pic>
    </p:spTree>
    <p:extLst>
      <p:ext uri="{BB962C8B-B14F-4D97-AF65-F5344CB8AC3E}">
        <p14:creationId xmlns:p14="http://schemas.microsoft.com/office/powerpoint/2010/main" val="3074326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8" name="Rectangle 17">
            <a:extLst>
              <a:ext uri="{FF2B5EF4-FFF2-40B4-BE49-F238E27FC236}">
                <a16:creationId xmlns:a16="http://schemas.microsoft.com/office/drawing/2014/main" id="{8777B48D-7BF2-470D-876B-50CD5CC8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4610C7-5153-D1A0-372A-7C5314D05A46}"/>
              </a:ext>
            </a:extLst>
          </p:cNvPr>
          <p:cNvSpPr>
            <a:spLocks noGrp="1"/>
          </p:cNvSpPr>
          <p:nvPr>
            <p:ph type="title"/>
          </p:nvPr>
        </p:nvSpPr>
        <p:spPr>
          <a:xfrm>
            <a:off x="684213" y="685799"/>
            <a:ext cx="4985067" cy="4648201"/>
          </a:xfrm>
        </p:spPr>
        <p:txBody>
          <a:bodyPr vert="horz" lIns="91440" tIns="45720" rIns="91440" bIns="45720" rtlCol="0" anchor="b">
            <a:noAutofit/>
          </a:bodyPr>
          <a:lstStyle/>
          <a:p>
            <a:pPr>
              <a:lnSpc>
                <a:spcPct val="90000"/>
              </a:lnSpc>
            </a:pPr>
            <a:r>
              <a:rPr lang="en-US" sz="2400" dirty="0"/>
              <a:t>China is currently undergoing significant industrial, trade, and investment restructuring. The country is shifting its economic focus from real estate, infrastructure building, and labor-intensive manufacturing to high-tech research and development, logistics, advanced manufacturing, and cultural/tourism consumption.</a:t>
            </a:r>
          </a:p>
        </p:txBody>
      </p:sp>
      <p:pic>
        <p:nvPicPr>
          <p:cNvPr id="4" name="Picture 3" descr="Outdoor warehouse">
            <a:extLst>
              <a:ext uri="{FF2B5EF4-FFF2-40B4-BE49-F238E27FC236}">
                <a16:creationId xmlns:a16="http://schemas.microsoft.com/office/drawing/2014/main" id="{3B04B1CE-0330-1770-642C-2BE15410B765}"/>
              </a:ext>
            </a:extLst>
          </p:cNvPr>
          <p:cNvPicPr>
            <a:picLocks noChangeAspect="1"/>
          </p:cNvPicPr>
          <p:nvPr/>
        </p:nvPicPr>
        <p:blipFill rotWithShape="1">
          <a:blip r:embed="rId2"/>
          <a:srcRect l="14872" r="26017"/>
          <a:stretch/>
        </p:blipFill>
        <p:spPr>
          <a:xfrm>
            <a:off x="6096000" y="10"/>
            <a:ext cx="6095999" cy="6857990"/>
          </a:xfrm>
          <a:prstGeom prst="rect">
            <a:avLst/>
          </a:prstGeom>
          <a:effectLst>
            <a:innerShdw blurRad="57150" dist="38100" dir="14460000">
              <a:prstClr val="black">
                <a:alpha val="70000"/>
              </a:prstClr>
            </a:innerShdw>
          </a:effectLst>
        </p:spPr>
      </p:pic>
      <p:grpSp>
        <p:nvGrpSpPr>
          <p:cNvPr id="20" name="Group 19">
            <a:extLst>
              <a:ext uri="{FF2B5EF4-FFF2-40B4-BE49-F238E27FC236}">
                <a16:creationId xmlns:a16="http://schemas.microsoft.com/office/drawing/2014/main" id="{83DA8283-3FF4-47B3-9266-60768C7432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93200" y="8468"/>
            <a:ext cx="5795625" cy="5874808"/>
            <a:chOff x="6108170" y="8467"/>
            <a:chExt cx="6080656" cy="6163733"/>
          </a:xfrm>
        </p:grpSpPr>
        <p:cxnSp>
          <p:nvCxnSpPr>
            <p:cNvPr id="21" name="Straight Connector 20">
              <a:extLst>
                <a:ext uri="{FF2B5EF4-FFF2-40B4-BE49-F238E27FC236}">
                  <a16:creationId xmlns:a16="http://schemas.microsoft.com/office/drawing/2014/main" id="{EDEB65FF-EAD9-4242-80AE-A3FC7EB1EB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178B5500-48F2-41FA-BD8C-3C2400F620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47B2E66-9934-4251-A5B0-A180C0CC93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5CDA1666-64EC-4838-B0E1-4D545ECEA2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7CC99E35-6C12-4F89-8CDA-9FD8B3CEE1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5686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2" name="Straight Connector 11">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8" name="Rectangle 17">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C743A8-4C12-F1B2-5B47-2EC9A731D896}"/>
              </a:ext>
            </a:extLst>
          </p:cNvPr>
          <p:cNvSpPr>
            <a:spLocks noGrp="1"/>
          </p:cNvSpPr>
          <p:nvPr>
            <p:ph type="title"/>
          </p:nvPr>
        </p:nvSpPr>
        <p:spPr>
          <a:xfrm>
            <a:off x="7532710" y="620722"/>
            <a:ext cx="3518748" cy="1142462"/>
          </a:xfrm>
        </p:spPr>
        <p:txBody>
          <a:bodyPr vert="horz" lIns="91440" tIns="45720" rIns="91440" bIns="45720" rtlCol="0" anchor="b">
            <a:normAutofit/>
          </a:bodyPr>
          <a:lstStyle/>
          <a:p>
            <a:endParaRPr lang="en-US" dirty="0"/>
          </a:p>
        </p:txBody>
      </p:sp>
      <p:sp>
        <p:nvSpPr>
          <p:cNvPr id="20"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map of the world on a wall&#10;&#10;Description automatically generated">
            <a:extLst>
              <a:ext uri="{FF2B5EF4-FFF2-40B4-BE49-F238E27FC236}">
                <a16:creationId xmlns:a16="http://schemas.microsoft.com/office/drawing/2014/main" id="{E49970BA-9053-9AC4-F1D9-82A28250DAB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5488" b="-1"/>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4" name="Text Placeholder 3">
            <a:extLst>
              <a:ext uri="{FF2B5EF4-FFF2-40B4-BE49-F238E27FC236}">
                <a16:creationId xmlns:a16="http://schemas.microsoft.com/office/drawing/2014/main" id="{6C9140F3-6A5D-2B9C-AF78-426A15EB85EA}"/>
              </a:ext>
            </a:extLst>
          </p:cNvPr>
          <p:cNvSpPr>
            <a:spLocks noGrp="1"/>
          </p:cNvSpPr>
          <p:nvPr>
            <p:ph type="body" sz="half" idx="2"/>
          </p:nvPr>
        </p:nvSpPr>
        <p:spPr>
          <a:xfrm>
            <a:off x="7532710" y="1822449"/>
            <a:ext cx="3479419" cy="3070226"/>
          </a:xfrm>
        </p:spPr>
        <p:txBody>
          <a:bodyPr vert="horz" lIns="91440" tIns="45720" rIns="91440" bIns="45720" rtlCol="0" anchor="t">
            <a:normAutofit fontScale="92500" lnSpcReduction="10000"/>
          </a:bodyPr>
          <a:lstStyle/>
          <a:p>
            <a:pPr>
              <a:buFont typeface="Wingdings 3" panose="05040102010807070707" pitchFamily="18" charset="2"/>
              <a:buChar char=""/>
            </a:pPr>
            <a:r>
              <a:rPr lang="en-US" dirty="0"/>
              <a:t>The Chinese government is encouraging some supply chains to be moved out of China due to tariff wars with Western countries, higher </a:t>
            </a:r>
            <a:r>
              <a:rPr lang="en-US" dirty="0" err="1"/>
              <a:t>labour</a:t>
            </a:r>
            <a:r>
              <a:rPr lang="en-US" dirty="0"/>
              <a:t> costs, and environmental concerns. However, China aims to retain high-end research and development, manufacturing, and final assembly within the country.</a:t>
            </a:r>
          </a:p>
          <a:p>
            <a:pPr>
              <a:buFont typeface="Wingdings 3" panose="05040102010807070707" pitchFamily="18" charset="2"/>
              <a:buChar char=""/>
            </a:pPr>
            <a:endParaRPr lang="en-US" sz="1400" dirty="0"/>
          </a:p>
        </p:txBody>
      </p:sp>
      <p:grpSp>
        <p:nvGrpSpPr>
          <p:cNvPr id="22" name="Group 21">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3" name="Straight Connector 22">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62762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agnifying glass showing decling performance">
            <a:extLst>
              <a:ext uri="{FF2B5EF4-FFF2-40B4-BE49-F238E27FC236}">
                <a16:creationId xmlns:a16="http://schemas.microsoft.com/office/drawing/2014/main" id="{F029BB2A-B5EE-325D-D131-4CA7F8D10D0E}"/>
              </a:ext>
            </a:extLst>
          </p:cNvPr>
          <p:cNvPicPr>
            <a:picLocks noChangeAspect="1"/>
          </p:cNvPicPr>
          <p:nvPr/>
        </p:nvPicPr>
        <p:blipFill rotWithShape="1">
          <a:blip r:embed="rId2">
            <a:grayscl/>
          </a:blip>
          <a:srcRect t="7865" b="7865"/>
          <a:stretch/>
        </p:blipFill>
        <p:spPr>
          <a:xfrm>
            <a:off x="-12700" y="10"/>
            <a:ext cx="12192000" cy="6857990"/>
          </a:xfrm>
          <a:prstGeom prst="rect">
            <a:avLst/>
          </a:prstGeom>
        </p:spPr>
      </p:pic>
      <p:sp>
        <p:nvSpPr>
          <p:cNvPr id="10" name="Rectangle 9">
            <a:extLst>
              <a:ext uri="{FF2B5EF4-FFF2-40B4-BE49-F238E27FC236}">
                <a16:creationId xmlns:a16="http://schemas.microsoft.com/office/drawing/2014/main" id="{8735A508-2662-409F-B5A3-AEA22CE92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nip Single Corner Rectangle 17">
            <a:extLst>
              <a:ext uri="{FF2B5EF4-FFF2-40B4-BE49-F238E27FC236}">
                <a16:creationId xmlns:a16="http://schemas.microsoft.com/office/drawing/2014/main" id="{CB8B592B-E5AA-4055-8CB3-6AEDB35AD4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12188825" cy="6857999"/>
          </a:xfrm>
          <a:prstGeom prst="snip1Rect">
            <a:avLst>
              <a:gd name="adj" fmla="val 38352"/>
            </a:avLst>
          </a:prstGeom>
          <a:gradFill>
            <a:gsLst>
              <a:gs pos="10000">
                <a:schemeClr val="dk2">
                  <a:tint val="97000"/>
                  <a:hueMod val="92000"/>
                  <a:satMod val="169000"/>
                  <a:lumMod val="164000"/>
                  <a:alpha val="70000"/>
                </a:schemeClr>
              </a:gs>
              <a:gs pos="100000">
                <a:schemeClr val="dk2">
                  <a:shade val="96000"/>
                  <a:satMod val="120000"/>
                  <a:lumMod val="90000"/>
                  <a:alpha val="80000"/>
                </a:schemeClr>
              </a:gs>
            </a:gsLst>
          </a:gradFill>
          <a:ln>
            <a:noFill/>
          </a:ln>
          <a:effectLst/>
        </p:spPr>
        <p:style>
          <a:lnRef idx="2">
            <a:schemeClr val="accent1">
              <a:shade val="50000"/>
            </a:schemeClr>
          </a:lnRef>
          <a:fillRef idx="1002">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C31D7A7-AAC3-42CB-A7B7-AA11B86BF06A}"/>
              </a:ext>
            </a:extLst>
          </p:cNvPr>
          <p:cNvSpPr>
            <a:spLocks noGrp="1"/>
          </p:cNvSpPr>
          <p:nvPr>
            <p:ph type="title"/>
          </p:nvPr>
        </p:nvSpPr>
        <p:spPr>
          <a:xfrm>
            <a:off x="684212" y="4487332"/>
            <a:ext cx="8534400" cy="1507067"/>
          </a:xfrm>
        </p:spPr>
        <p:txBody>
          <a:bodyPr>
            <a:normAutofit/>
          </a:bodyPr>
          <a:lstStyle/>
          <a:p>
            <a:endParaRPr lang="en-SG" dirty="0"/>
          </a:p>
        </p:txBody>
      </p:sp>
      <p:sp>
        <p:nvSpPr>
          <p:cNvPr id="3" name="Content Placeholder 2">
            <a:extLst>
              <a:ext uri="{FF2B5EF4-FFF2-40B4-BE49-F238E27FC236}">
                <a16:creationId xmlns:a16="http://schemas.microsoft.com/office/drawing/2014/main" id="{2539AD3A-2C46-4144-861B-BB3C186A5ACF}"/>
              </a:ext>
            </a:extLst>
          </p:cNvPr>
          <p:cNvSpPr>
            <a:spLocks noGrp="1"/>
          </p:cNvSpPr>
          <p:nvPr>
            <p:ph idx="1"/>
          </p:nvPr>
        </p:nvSpPr>
        <p:spPr>
          <a:xfrm>
            <a:off x="684212" y="685800"/>
            <a:ext cx="8534400" cy="3615267"/>
          </a:xfrm>
        </p:spPr>
        <p:txBody>
          <a:bodyPr>
            <a:normAutofit/>
          </a:bodyPr>
          <a:lstStyle/>
          <a:p>
            <a:pPr marL="0" indent="0">
              <a:buNone/>
            </a:pPr>
            <a:r>
              <a:rPr lang="en-US" sz="2800" dirty="0">
                <a:solidFill>
                  <a:schemeClr val="tx1"/>
                </a:solidFill>
              </a:rPr>
              <a:t>Economic hubs like Shenzhen and Suzhou have redirected its strategic focus from the United States and Europe to Southeast Asia. Local universities and governments are assisting Chinese companies in relocating parts of their supply chains to other Southeast Asian countries. </a:t>
            </a:r>
            <a:endParaRPr lang="en-SG" sz="2800" dirty="0">
              <a:solidFill>
                <a:schemeClr val="tx1"/>
              </a:solidFill>
            </a:endParaRPr>
          </a:p>
        </p:txBody>
      </p:sp>
      <p:grpSp>
        <p:nvGrpSpPr>
          <p:cNvPr id="14" name="Group 13">
            <a:extLst>
              <a:ext uri="{FF2B5EF4-FFF2-40B4-BE49-F238E27FC236}">
                <a16:creationId xmlns:a16="http://schemas.microsoft.com/office/drawing/2014/main" id="{6E8443E6-406A-4E9D-BBDF-18D82C7E57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97444" y="2963333"/>
            <a:ext cx="2981858" cy="3208867"/>
            <a:chOff x="9206969" y="2963333"/>
            <a:chExt cx="2981858" cy="3208867"/>
          </a:xfrm>
        </p:grpSpPr>
        <p:cxnSp>
          <p:nvCxnSpPr>
            <p:cNvPr id="15" name="Straight Connector 14">
              <a:extLst>
                <a:ext uri="{FF2B5EF4-FFF2-40B4-BE49-F238E27FC236}">
                  <a16:creationId xmlns:a16="http://schemas.microsoft.com/office/drawing/2014/main" id="{31BA182A-2104-4C55-A000-6A17CB398C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7FCCA59-6939-4760-9F82-2FC2E686F5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FB56C56-4387-44BD-B03A-5191625A5E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2F6CE9C-E697-4BCF-9715-53021444C4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5D51363-57A9-46E1-8441-64EAF401C3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7342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4" name="Straight Connector 13">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0" name="Rectangle 19">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71C5C8-29AD-48B3-0B03-4B83F0577340}"/>
              </a:ext>
            </a:extLst>
          </p:cNvPr>
          <p:cNvSpPr>
            <a:spLocks noGrp="1"/>
          </p:cNvSpPr>
          <p:nvPr>
            <p:ph type="title"/>
          </p:nvPr>
        </p:nvSpPr>
        <p:spPr>
          <a:xfrm>
            <a:off x="7532710" y="620722"/>
            <a:ext cx="3518748" cy="1142462"/>
          </a:xfrm>
        </p:spPr>
        <p:txBody>
          <a:bodyPr vert="horz" lIns="91440" tIns="45720" rIns="91440" bIns="45720" rtlCol="0" anchor="b">
            <a:normAutofit/>
          </a:bodyPr>
          <a:lstStyle/>
          <a:p>
            <a:endParaRPr lang="en-US" sz="2800" dirty="0"/>
          </a:p>
        </p:txBody>
      </p:sp>
      <p:sp>
        <p:nvSpPr>
          <p:cNvPr id="22"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body of water with rocks and a boat in the distance&#10;&#10;Description automatically generated">
            <a:extLst>
              <a:ext uri="{FF2B5EF4-FFF2-40B4-BE49-F238E27FC236}">
                <a16:creationId xmlns:a16="http://schemas.microsoft.com/office/drawing/2014/main" id="{1A617CB1-DA01-AFCD-7D99-140F184D887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5488" b="-1"/>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4" name="Text Placeholder 3">
            <a:extLst>
              <a:ext uri="{FF2B5EF4-FFF2-40B4-BE49-F238E27FC236}">
                <a16:creationId xmlns:a16="http://schemas.microsoft.com/office/drawing/2014/main" id="{A45A49D2-2382-8DA1-F36D-688F5A9DC564}"/>
              </a:ext>
            </a:extLst>
          </p:cNvPr>
          <p:cNvSpPr>
            <a:spLocks noGrp="1"/>
          </p:cNvSpPr>
          <p:nvPr>
            <p:ph type="body" sz="half" idx="2"/>
          </p:nvPr>
        </p:nvSpPr>
        <p:spPr>
          <a:xfrm>
            <a:off x="7532710" y="1822449"/>
            <a:ext cx="3479419" cy="3070226"/>
          </a:xfrm>
        </p:spPr>
        <p:txBody>
          <a:bodyPr vert="horz" lIns="91440" tIns="45720" rIns="91440" bIns="45720" rtlCol="0" anchor="t">
            <a:normAutofit/>
          </a:bodyPr>
          <a:lstStyle/>
          <a:p>
            <a:pPr>
              <a:buFont typeface="Wingdings 3" panose="05040102010807070707" pitchFamily="18" charset="2"/>
              <a:buChar char=""/>
            </a:pPr>
            <a:r>
              <a:rPr lang="en-US" sz="1800" dirty="0"/>
              <a:t>Huge investment in nuclear power plants, oceanic equipment, petrochemical projects, satellite launching businesses…</a:t>
            </a:r>
          </a:p>
        </p:txBody>
      </p:sp>
      <p:grpSp>
        <p:nvGrpSpPr>
          <p:cNvPr id="24" name="Group 23">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5" name="Straight Connector 24">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91960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 name="Group 112">
            <a:extLst>
              <a:ext uri="{FF2B5EF4-FFF2-40B4-BE49-F238E27FC236}">
                <a16:creationId xmlns:a16="http://schemas.microsoft.com/office/drawing/2014/main" id="{62CE031E-EE35-4AA7-9784-805093327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96" name="Straight Connector 95">
              <a:extLst>
                <a:ext uri="{FF2B5EF4-FFF2-40B4-BE49-F238E27FC236}">
                  <a16:creationId xmlns:a16="http://schemas.microsoft.com/office/drawing/2014/main" id="{118D62D3-5800-4F4A-95BE-C1A2BB8B2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4C9E4F52-5D94-4242-AC69-EE6A23FAB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322CC7C0-D1D6-4FF0-A60C-1AEB9C8736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99B43E48-8275-4871-8745-F5CB75CFDB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E87ED701-F942-4771-8F92-6EFCC2E8E0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14" name="Rectangle 113">
            <a:extLst>
              <a:ext uri="{FF2B5EF4-FFF2-40B4-BE49-F238E27FC236}">
                <a16:creationId xmlns:a16="http://schemas.microsoft.com/office/drawing/2014/main" id="{D6F819BF-BEC4-454B-82CF-C7F192640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D9F886-472A-71DA-8783-469EDBD4376B}"/>
              </a:ext>
            </a:extLst>
          </p:cNvPr>
          <p:cNvSpPr>
            <a:spLocks noGrp="1"/>
          </p:cNvSpPr>
          <p:nvPr>
            <p:ph type="title"/>
          </p:nvPr>
        </p:nvSpPr>
        <p:spPr>
          <a:xfrm>
            <a:off x="7532710" y="620722"/>
            <a:ext cx="3382941" cy="1142462"/>
          </a:xfrm>
        </p:spPr>
        <p:txBody>
          <a:bodyPr vert="horz" lIns="91440" tIns="45720" rIns="91440" bIns="45720" rtlCol="0" anchor="b">
            <a:normAutofit/>
          </a:bodyPr>
          <a:lstStyle/>
          <a:p>
            <a:pPr>
              <a:lnSpc>
                <a:spcPct val="90000"/>
              </a:lnSpc>
            </a:pPr>
            <a:r>
              <a:rPr lang="en-US" dirty="0">
                <a:solidFill>
                  <a:srgbClr val="FFFFFF"/>
                </a:solidFill>
              </a:rPr>
              <a:t>Outward Investment</a:t>
            </a:r>
            <a:br>
              <a:rPr lang="en-US" dirty="0">
                <a:solidFill>
                  <a:srgbClr val="FFFFFF"/>
                </a:solidFill>
              </a:rPr>
            </a:br>
            <a:endParaRPr lang="en-US" dirty="0">
              <a:solidFill>
                <a:srgbClr val="FFFFFF"/>
              </a:solidFill>
            </a:endParaRPr>
          </a:p>
        </p:txBody>
      </p:sp>
      <p:sp useBgFill="1">
        <p:nvSpPr>
          <p:cNvPr id="115" name="Snip Diagonal Corner Rectangle 21">
            <a:extLst>
              <a:ext uri="{FF2B5EF4-FFF2-40B4-BE49-F238E27FC236}">
                <a16:creationId xmlns:a16="http://schemas.microsoft.com/office/drawing/2014/main" id="{79D5C3D0-88DD-405B-A549-4B5C3712E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12" y="641648"/>
            <a:ext cx="6575496" cy="5286838"/>
          </a:xfrm>
          <a:prstGeom prst="snip2DiagRect">
            <a:avLst>
              <a:gd name="adj1" fmla="val 8741"/>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4D661E7-389E-4187-A820-28B776179C3F}"/>
              </a:ext>
            </a:extLst>
          </p:cNvPr>
          <p:cNvPicPr>
            <a:picLocks noGrp="1" noChangeAspect="1"/>
          </p:cNvPicPr>
          <p:nvPr>
            <p:ph idx="1"/>
          </p:nvPr>
        </p:nvPicPr>
        <p:blipFill>
          <a:blip r:embed="rId2"/>
          <a:stretch>
            <a:fillRect/>
          </a:stretch>
        </p:blipFill>
        <p:spPr>
          <a:xfrm>
            <a:off x="1101217" y="1557719"/>
            <a:ext cx="5641063" cy="3412843"/>
          </a:xfrm>
          <a:prstGeom prst="rect">
            <a:avLst/>
          </a:prstGeom>
        </p:spPr>
      </p:pic>
      <p:sp>
        <p:nvSpPr>
          <p:cNvPr id="4" name="Text Placeholder 3">
            <a:extLst>
              <a:ext uri="{FF2B5EF4-FFF2-40B4-BE49-F238E27FC236}">
                <a16:creationId xmlns:a16="http://schemas.microsoft.com/office/drawing/2014/main" id="{13E57571-17FE-85EC-66EB-744D73A409E9}"/>
              </a:ext>
            </a:extLst>
          </p:cNvPr>
          <p:cNvSpPr>
            <a:spLocks noGrp="1"/>
          </p:cNvSpPr>
          <p:nvPr>
            <p:ph type="body" sz="half" idx="2"/>
          </p:nvPr>
        </p:nvSpPr>
        <p:spPr>
          <a:xfrm>
            <a:off x="7532710" y="1822449"/>
            <a:ext cx="3479419" cy="2922591"/>
          </a:xfrm>
        </p:spPr>
        <p:txBody>
          <a:bodyPr vert="horz" lIns="91440" tIns="45720" rIns="91440" bIns="45720" rtlCol="0" anchor="t">
            <a:normAutofit/>
          </a:bodyPr>
          <a:lstStyle/>
          <a:p>
            <a:pPr>
              <a:buFont typeface="Wingdings 3" panose="05040102010807070707" pitchFamily="18" charset="2"/>
              <a:buChar char=""/>
            </a:pPr>
            <a:r>
              <a:rPr lang="en-US" sz="1200" dirty="0">
                <a:solidFill>
                  <a:srgbClr val="0F496F"/>
                </a:solidFill>
              </a:rPr>
              <a:t>In 2023, China's overall  outward direct investment (ODI) reached US$147.9 billion, up 0.9% YOY (in terms of RMB1,041.9 billion, up 5.7% YOY). Non-financial ODI amounted to US$130.1 billion, up 11.4% YOY (RMB917 billion, up 16.7% YOY).</a:t>
            </a:r>
          </a:p>
          <a:p>
            <a:r>
              <a:rPr lang="en-US" sz="1200" dirty="0">
                <a:solidFill>
                  <a:srgbClr val="0F496F"/>
                </a:solidFill>
              </a:rPr>
              <a:t>SOURCE: CEIC</a:t>
            </a:r>
          </a:p>
          <a:p>
            <a:pPr>
              <a:buFont typeface="Wingdings 3" panose="05040102010807070707" pitchFamily="18" charset="2"/>
              <a:buChar char=""/>
            </a:pPr>
            <a:endParaRPr lang="en-US" sz="1200" dirty="0">
              <a:solidFill>
                <a:srgbClr val="0F496F"/>
              </a:solidFill>
            </a:endParaRPr>
          </a:p>
        </p:txBody>
      </p:sp>
      <p:grpSp>
        <p:nvGrpSpPr>
          <p:cNvPr id="116" name="Group 115">
            <a:extLst>
              <a:ext uri="{FF2B5EF4-FFF2-40B4-BE49-F238E27FC236}">
                <a16:creationId xmlns:a16="http://schemas.microsoft.com/office/drawing/2014/main" id="{B29E1950-A366-48B7-8DAB-726C0DE580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7" name="Straight Connector 106">
              <a:extLst>
                <a:ext uri="{FF2B5EF4-FFF2-40B4-BE49-F238E27FC236}">
                  <a16:creationId xmlns:a16="http://schemas.microsoft.com/office/drawing/2014/main" id="{624123CD-2156-4134-A3FB-C82036B5FA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282DAEA8-4DC7-4972-8972-06976C61D5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C33B16A3-1C35-4E6B-88DA-2A2550F941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106381D1-240B-4A28-88D3-6ACC575DCF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7C8CFC7B-B818-47F0-AE87-6B34B07D14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6" name="TextBox 5">
            <a:extLst>
              <a:ext uri="{FF2B5EF4-FFF2-40B4-BE49-F238E27FC236}">
                <a16:creationId xmlns:a16="http://schemas.microsoft.com/office/drawing/2014/main" id="{EB84D75D-735C-C333-2992-EFD65608A715}"/>
              </a:ext>
            </a:extLst>
          </p:cNvPr>
          <p:cNvSpPr txBox="1"/>
          <p:nvPr/>
        </p:nvSpPr>
        <p:spPr>
          <a:xfrm>
            <a:off x="612990" y="6309360"/>
            <a:ext cx="249597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930915962"/>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6ACA56-9AD4-4EE6-8F38-8C18968AC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E655210-4EEB-44D9-B394-6FB4139BF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6.png" descr="A graph with blue bars and black dots&#10;&#10;Description automatically generated">
            <a:extLst>
              <a:ext uri="{FF2B5EF4-FFF2-40B4-BE49-F238E27FC236}">
                <a16:creationId xmlns:a16="http://schemas.microsoft.com/office/drawing/2014/main" id="{FBD487FF-9FDF-ECC4-990D-CCEBC38E4115}"/>
              </a:ext>
            </a:extLst>
          </p:cNvPr>
          <p:cNvPicPr/>
          <p:nvPr/>
        </p:nvPicPr>
        <p:blipFill>
          <a:blip r:embed="rId2"/>
          <a:stretch>
            <a:fillRect/>
          </a:stretch>
        </p:blipFill>
        <p:spPr>
          <a:xfrm>
            <a:off x="741680" y="643467"/>
            <a:ext cx="10099040" cy="5571066"/>
          </a:xfrm>
          <a:prstGeom prst="rect">
            <a:avLst/>
          </a:prstGeom>
        </p:spPr>
      </p:pic>
    </p:spTree>
    <p:extLst>
      <p:ext uri="{BB962C8B-B14F-4D97-AF65-F5344CB8AC3E}">
        <p14:creationId xmlns:p14="http://schemas.microsoft.com/office/powerpoint/2010/main" val="1840805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6ACA56-9AD4-4EE6-8F38-8C18968AC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655210-4EEB-44D9-B394-6FB4139BF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4.png">
            <a:extLst>
              <a:ext uri="{FF2B5EF4-FFF2-40B4-BE49-F238E27FC236}">
                <a16:creationId xmlns:a16="http://schemas.microsoft.com/office/drawing/2014/main" id="{345A6D8F-B592-5C7C-276C-AB5894C51047}"/>
              </a:ext>
            </a:extLst>
          </p:cNvPr>
          <p:cNvPicPr/>
          <p:nvPr/>
        </p:nvPicPr>
        <p:blipFill>
          <a:blip r:embed="rId2"/>
          <a:stretch>
            <a:fillRect/>
          </a:stretch>
        </p:blipFill>
        <p:spPr>
          <a:xfrm>
            <a:off x="1107440" y="643467"/>
            <a:ext cx="10332719" cy="5571066"/>
          </a:xfrm>
          <a:prstGeom prst="rect">
            <a:avLst/>
          </a:prstGeom>
        </p:spPr>
      </p:pic>
    </p:spTree>
    <p:extLst>
      <p:ext uri="{BB962C8B-B14F-4D97-AF65-F5344CB8AC3E}">
        <p14:creationId xmlns:p14="http://schemas.microsoft.com/office/powerpoint/2010/main" val="3934574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9448D9-8F1D-4CFE-93BA-E0272F0DB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FB772E0-1B98-4E2D-AB9F-30073FF2AEA8}"/>
              </a:ext>
            </a:extLst>
          </p:cNvPr>
          <p:cNvSpPr>
            <a:spLocks noGrp="1"/>
          </p:cNvSpPr>
          <p:nvPr>
            <p:ph idx="1"/>
          </p:nvPr>
        </p:nvSpPr>
        <p:spPr>
          <a:xfrm>
            <a:off x="684211" y="685800"/>
            <a:ext cx="7493137" cy="3615267"/>
          </a:xfrm>
        </p:spPr>
        <p:txBody>
          <a:bodyPr>
            <a:normAutofit/>
          </a:bodyPr>
          <a:lstStyle/>
          <a:p>
            <a:pPr marL="0" indent="0">
              <a:buNone/>
            </a:pPr>
            <a:endParaRPr lang="en-SG" dirty="0"/>
          </a:p>
          <a:p>
            <a:pPr marL="0" indent="0">
              <a:buNone/>
            </a:pPr>
            <a:r>
              <a:rPr lang="en-SG" sz="4000" dirty="0"/>
              <a:t>Thanks</a:t>
            </a:r>
          </a:p>
          <a:p>
            <a:pPr marL="0" indent="0">
              <a:buNone/>
            </a:pPr>
            <a:endParaRPr lang="en-SG" dirty="0"/>
          </a:p>
        </p:txBody>
      </p:sp>
      <p:pic>
        <p:nvPicPr>
          <p:cNvPr id="5" name="Picture 4" descr="Exclamation mark on a yellow background">
            <a:extLst>
              <a:ext uri="{FF2B5EF4-FFF2-40B4-BE49-F238E27FC236}">
                <a16:creationId xmlns:a16="http://schemas.microsoft.com/office/drawing/2014/main" id="{DF108C2A-DEB4-FFDB-6D15-D14976A38042}"/>
              </a:ext>
            </a:extLst>
          </p:cNvPr>
          <p:cNvPicPr>
            <a:picLocks noChangeAspect="1"/>
          </p:cNvPicPr>
          <p:nvPr/>
        </p:nvPicPr>
        <p:blipFill rotWithShape="1">
          <a:blip r:embed="rId2"/>
          <a:srcRect l="38024" r="25106"/>
          <a:stretch/>
        </p:blipFill>
        <p:spPr>
          <a:xfrm>
            <a:off x="8820603" y="10"/>
            <a:ext cx="3371397" cy="6857990"/>
          </a:xfrm>
          <a:prstGeom prst="rect">
            <a:avLst/>
          </a:prstGeom>
          <a:effectLst>
            <a:innerShdw blurRad="57150" dist="38100" dir="14460000">
              <a:prstClr val="black">
                <a:alpha val="70000"/>
              </a:prstClr>
            </a:innerShdw>
          </a:effectLst>
        </p:spPr>
      </p:pic>
      <p:grpSp>
        <p:nvGrpSpPr>
          <p:cNvPr id="11" name="Group 10">
            <a:extLst>
              <a:ext uri="{FF2B5EF4-FFF2-40B4-BE49-F238E27FC236}">
                <a16:creationId xmlns:a16="http://schemas.microsoft.com/office/drawing/2014/main" id="{94749DEA-AC6C-4834-A330-03A1796B89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9" name="Straight Connector 18">
              <a:extLst>
                <a:ext uri="{FF2B5EF4-FFF2-40B4-BE49-F238E27FC236}">
                  <a16:creationId xmlns:a16="http://schemas.microsoft.com/office/drawing/2014/main" id="{20CBC5D1-BAF0-454E-9D7C-68370AA954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ABB9F45-32F7-4915-A94F-F1E34B32DE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4EA6F09-00FD-4C50-A2DF-D0B1CC4C9A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B8B975B-2618-4734-A401-FAB7451901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EF4B123-0577-4F10-986B-6BD86396AB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26617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8" name="Rectangle 17">
            <a:extLst>
              <a:ext uri="{FF2B5EF4-FFF2-40B4-BE49-F238E27FC236}">
                <a16:creationId xmlns:a16="http://schemas.microsoft.com/office/drawing/2014/main" id="{8777B48D-7BF2-470D-876B-50CD5CC8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1F5491-F139-5079-E27A-F9A2A20566E7}"/>
              </a:ext>
            </a:extLst>
          </p:cNvPr>
          <p:cNvSpPr>
            <a:spLocks noGrp="1"/>
          </p:cNvSpPr>
          <p:nvPr>
            <p:ph type="title"/>
          </p:nvPr>
        </p:nvSpPr>
        <p:spPr>
          <a:xfrm>
            <a:off x="610204" y="2654301"/>
            <a:ext cx="4781147" cy="2971801"/>
          </a:xfrm>
        </p:spPr>
        <p:txBody>
          <a:bodyPr vert="horz" lIns="91440" tIns="45720" rIns="91440" bIns="45720" rtlCol="0" anchor="b">
            <a:noAutofit/>
          </a:bodyPr>
          <a:lstStyle/>
          <a:p>
            <a:pPr>
              <a:lnSpc>
                <a:spcPct val="90000"/>
              </a:lnSpc>
            </a:pPr>
            <a:r>
              <a:rPr lang="en-US" sz="2000" dirty="0"/>
              <a:t>Key questions: </a:t>
            </a:r>
            <a:br>
              <a:rPr lang="en-US" sz="2000" dirty="0"/>
            </a:br>
            <a:br>
              <a:rPr lang="en-US" sz="2000" dirty="0"/>
            </a:br>
            <a:r>
              <a:rPr lang="en-US" sz="2000" dirty="0"/>
              <a:t>identify the critical sectors of </a:t>
            </a:r>
            <a:r>
              <a:rPr lang="en-US" sz="2000" dirty="0" err="1"/>
              <a:t>china’s</a:t>
            </a:r>
            <a:r>
              <a:rPr lang="en-US" sz="2000" dirty="0"/>
              <a:t> export growth and its export ambitions to major markets like </a:t>
            </a:r>
            <a:r>
              <a:rPr lang="en-US" sz="2000" dirty="0" err="1"/>
              <a:t>europe</a:t>
            </a:r>
            <a:r>
              <a:rPr lang="en-US" sz="2000" dirty="0"/>
              <a:t> and the global south. </a:t>
            </a:r>
            <a:br>
              <a:rPr lang="en-US" sz="2000" dirty="0"/>
            </a:br>
            <a:br>
              <a:rPr lang="en-US" sz="2000" dirty="0"/>
            </a:br>
            <a:r>
              <a:rPr lang="en-US" sz="2000" dirty="0"/>
              <a:t>Analyze the movement of </a:t>
            </a:r>
            <a:r>
              <a:rPr lang="en-US" sz="2000" dirty="0" err="1"/>
              <a:t>china's</a:t>
            </a:r>
            <a:r>
              <a:rPr lang="en-US" sz="2000" dirty="0"/>
              <a:t> manufacturing outsourcing and its impact upon trade.</a:t>
            </a:r>
            <a:br>
              <a:rPr lang="en-US" sz="2000" dirty="0"/>
            </a:br>
            <a:br>
              <a:rPr lang="en-US" sz="2000" dirty="0"/>
            </a:br>
            <a:br>
              <a:rPr lang="en-US" sz="2000" dirty="0"/>
            </a:br>
            <a:br>
              <a:rPr lang="en-US" sz="2000" dirty="0"/>
            </a:br>
            <a:endParaRPr lang="en-US" sz="2000" dirty="0"/>
          </a:p>
        </p:txBody>
      </p:sp>
      <p:pic>
        <p:nvPicPr>
          <p:cNvPr id="4" name="Picture 3" descr="Pile of storage crates">
            <a:extLst>
              <a:ext uri="{FF2B5EF4-FFF2-40B4-BE49-F238E27FC236}">
                <a16:creationId xmlns:a16="http://schemas.microsoft.com/office/drawing/2014/main" id="{156A0F52-995B-4642-09C9-7261C1A505DA}"/>
              </a:ext>
            </a:extLst>
          </p:cNvPr>
          <p:cNvPicPr>
            <a:picLocks noChangeAspect="1"/>
          </p:cNvPicPr>
          <p:nvPr/>
        </p:nvPicPr>
        <p:blipFill rotWithShape="1">
          <a:blip r:embed="rId2"/>
          <a:srcRect l="7785" r="33104"/>
          <a:stretch/>
        </p:blipFill>
        <p:spPr>
          <a:xfrm>
            <a:off x="6096000" y="10"/>
            <a:ext cx="6095999" cy="6857990"/>
          </a:xfrm>
          <a:prstGeom prst="rect">
            <a:avLst/>
          </a:prstGeom>
          <a:effectLst>
            <a:innerShdw blurRad="57150" dist="38100" dir="14460000">
              <a:prstClr val="black">
                <a:alpha val="70000"/>
              </a:prstClr>
            </a:innerShdw>
          </a:effectLst>
        </p:spPr>
      </p:pic>
      <p:grpSp>
        <p:nvGrpSpPr>
          <p:cNvPr id="20" name="Group 19">
            <a:extLst>
              <a:ext uri="{FF2B5EF4-FFF2-40B4-BE49-F238E27FC236}">
                <a16:creationId xmlns:a16="http://schemas.microsoft.com/office/drawing/2014/main" id="{83DA8283-3FF4-47B3-9266-60768C7432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93200" y="8468"/>
            <a:ext cx="5795625" cy="5874808"/>
            <a:chOff x="6108170" y="8467"/>
            <a:chExt cx="6080656" cy="6163733"/>
          </a:xfrm>
        </p:grpSpPr>
        <p:cxnSp>
          <p:nvCxnSpPr>
            <p:cNvPr id="21" name="Straight Connector 20">
              <a:extLst>
                <a:ext uri="{FF2B5EF4-FFF2-40B4-BE49-F238E27FC236}">
                  <a16:creationId xmlns:a16="http://schemas.microsoft.com/office/drawing/2014/main" id="{EDEB65FF-EAD9-4242-80AE-A3FC7EB1EB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178B5500-48F2-41FA-BD8C-3C2400F620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47B2E66-9934-4251-A5B0-A180C0CC93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5CDA1666-64EC-4838-B0E1-4D545ECEA2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7CC99E35-6C12-4F89-8CDA-9FD8B3CEE1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9497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6.png">
            <a:extLst>
              <a:ext uri="{FF2B5EF4-FFF2-40B4-BE49-F238E27FC236}">
                <a16:creationId xmlns:a16="http://schemas.microsoft.com/office/drawing/2014/main" id="{0DD80CC2-9599-9473-686F-C67AA089558A}"/>
              </a:ext>
            </a:extLst>
          </p:cNvPr>
          <p:cNvPicPr/>
          <p:nvPr/>
        </p:nvPicPr>
        <p:blipFill>
          <a:blip r:embed="rId2"/>
          <a:stretch>
            <a:fillRect/>
          </a:stretch>
        </p:blipFill>
        <p:spPr>
          <a:xfrm>
            <a:off x="792480" y="1195769"/>
            <a:ext cx="10607040" cy="4136744"/>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p:spPr>
      </p:pic>
      <p:sp>
        <p:nvSpPr>
          <p:cNvPr id="3" name="TextBox 2">
            <a:extLst>
              <a:ext uri="{FF2B5EF4-FFF2-40B4-BE49-F238E27FC236}">
                <a16:creationId xmlns:a16="http://schemas.microsoft.com/office/drawing/2014/main" id="{ADF6D6B7-B090-B351-BBEA-BCBE58952D3D}"/>
              </a:ext>
            </a:extLst>
          </p:cNvPr>
          <p:cNvSpPr txBox="1"/>
          <p:nvPr/>
        </p:nvSpPr>
        <p:spPr>
          <a:xfrm>
            <a:off x="792480" y="6350000"/>
            <a:ext cx="4551680" cy="369332"/>
          </a:xfrm>
          <a:prstGeom prst="rect">
            <a:avLst/>
          </a:prstGeom>
          <a:noFill/>
        </p:spPr>
        <p:txBody>
          <a:bodyPr wrap="square" rtlCol="0">
            <a:spAutoFit/>
          </a:bodyPr>
          <a:lstStyle/>
          <a:p>
            <a:r>
              <a:rPr lang="en-US"/>
              <a:t>Compiled by Yao Jielu, EAI</a:t>
            </a:r>
            <a:endParaRPr lang="en-US" dirty="0"/>
          </a:p>
        </p:txBody>
      </p:sp>
    </p:spTree>
    <p:extLst>
      <p:ext uri="{BB962C8B-B14F-4D97-AF65-F5344CB8AC3E}">
        <p14:creationId xmlns:p14="http://schemas.microsoft.com/office/powerpoint/2010/main" val="2638278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10.png">
            <a:extLst>
              <a:ext uri="{FF2B5EF4-FFF2-40B4-BE49-F238E27FC236}">
                <a16:creationId xmlns:a16="http://schemas.microsoft.com/office/drawing/2014/main" id="{31252F7F-41E3-27EE-D808-0B284A2C19D9}"/>
              </a:ext>
            </a:extLst>
          </p:cNvPr>
          <p:cNvPicPr/>
          <p:nvPr/>
        </p:nvPicPr>
        <p:blipFill>
          <a:blip r:embed="rId2"/>
          <a:stretch>
            <a:fillRect/>
          </a:stretch>
        </p:blipFill>
        <p:spPr>
          <a:xfrm>
            <a:off x="1330570" y="786117"/>
            <a:ext cx="9530859"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p:spPr>
      </p:pic>
      <p:sp>
        <p:nvSpPr>
          <p:cNvPr id="3" name="TextBox 2">
            <a:extLst>
              <a:ext uri="{FF2B5EF4-FFF2-40B4-BE49-F238E27FC236}">
                <a16:creationId xmlns:a16="http://schemas.microsoft.com/office/drawing/2014/main" id="{D5A25CB3-2E9D-7CB6-1238-D14844A99BE2}"/>
              </a:ext>
            </a:extLst>
          </p:cNvPr>
          <p:cNvSpPr txBox="1"/>
          <p:nvPr/>
        </p:nvSpPr>
        <p:spPr>
          <a:xfrm>
            <a:off x="628229" y="6228080"/>
            <a:ext cx="4380651" cy="369332"/>
          </a:xfrm>
          <a:prstGeom prst="rect">
            <a:avLst/>
          </a:prstGeom>
          <a:noFill/>
        </p:spPr>
        <p:txBody>
          <a:bodyPr wrap="square" rtlCol="0">
            <a:spAutoFit/>
          </a:bodyPr>
          <a:lstStyle/>
          <a:p>
            <a:r>
              <a:rPr lang="en-US" dirty="0"/>
              <a:t> National Bureau of Statistics of China</a:t>
            </a:r>
          </a:p>
        </p:txBody>
      </p:sp>
    </p:spTree>
    <p:extLst>
      <p:ext uri="{BB962C8B-B14F-4D97-AF65-F5344CB8AC3E}">
        <p14:creationId xmlns:p14="http://schemas.microsoft.com/office/powerpoint/2010/main" val="2988571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9.png">
            <a:extLst>
              <a:ext uri="{FF2B5EF4-FFF2-40B4-BE49-F238E27FC236}">
                <a16:creationId xmlns:a16="http://schemas.microsoft.com/office/drawing/2014/main" id="{4FC955BF-221A-F2D4-75CA-5A6A541692E1}"/>
              </a:ext>
            </a:extLst>
          </p:cNvPr>
          <p:cNvPicPr/>
          <p:nvPr/>
        </p:nvPicPr>
        <p:blipFill>
          <a:blip r:embed="rId2"/>
          <a:stretch>
            <a:fillRect/>
          </a:stretch>
        </p:blipFill>
        <p:spPr>
          <a:xfrm>
            <a:off x="1330570" y="786117"/>
            <a:ext cx="9530859"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p:spPr>
      </p:pic>
    </p:spTree>
    <p:extLst>
      <p:ext uri="{BB962C8B-B14F-4D97-AF65-F5344CB8AC3E}">
        <p14:creationId xmlns:p14="http://schemas.microsoft.com/office/powerpoint/2010/main" val="3500065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3.png" descr="A graph of different colored lines&#10;&#10;Description automatically generated">
            <a:extLst>
              <a:ext uri="{FF2B5EF4-FFF2-40B4-BE49-F238E27FC236}">
                <a16:creationId xmlns:a16="http://schemas.microsoft.com/office/drawing/2014/main" id="{A5D07500-E5F5-E6FF-A4EE-EA5F03F4815D}"/>
              </a:ext>
            </a:extLst>
          </p:cNvPr>
          <p:cNvPicPr/>
          <p:nvPr/>
        </p:nvPicPr>
        <p:blipFill>
          <a:blip r:embed="rId2"/>
          <a:stretch>
            <a:fillRect/>
          </a:stretch>
        </p:blipFill>
        <p:spPr>
          <a:xfrm>
            <a:off x="2016948" y="786117"/>
            <a:ext cx="8158104"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p:spPr>
      </p:pic>
    </p:spTree>
    <p:extLst>
      <p:ext uri="{BB962C8B-B14F-4D97-AF65-F5344CB8AC3E}">
        <p14:creationId xmlns:p14="http://schemas.microsoft.com/office/powerpoint/2010/main" val="1716993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8.png">
            <a:extLst>
              <a:ext uri="{FF2B5EF4-FFF2-40B4-BE49-F238E27FC236}">
                <a16:creationId xmlns:a16="http://schemas.microsoft.com/office/drawing/2014/main" id="{EE7AA895-BEC8-55E7-AF74-9351A71691EC}"/>
              </a:ext>
            </a:extLst>
          </p:cNvPr>
          <p:cNvPicPr/>
          <p:nvPr/>
        </p:nvPicPr>
        <p:blipFill>
          <a:blip r:embed="rId2"/>
          <a:stretch>
            <a:fillRect/>
          </a:stretch>
        </p:blipFill>
        <p:spPr>
          <a:xfrm>
            <a:off x="1420483" y="786117"/>
            <a:ext cx="9351033"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p:spPr>
      </p:pic>
    </p:spTree>
    <p:extLst>
      <p:ext uri="{BB962C8B-B14F-4D97-AF65-F5344CB8AC3E}">
        <p14:creationId xmlns:p14="http://schemas.microsoft.com/office/powerpoint/2010/main" val="2920977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4.png">
            <a:extLst>
              <a:ext uri="{FF2B5EF4-FFF2-40B4-BE49-F238E27FC236}">
                <a16:creationId xmlns:a16="http://schemas.microsoft.com/office/drawing/2014/main" id="{4C2FC40A-C6D0-5CDD-B777-E45721341CF0}"/>
              </a:ext>
            </a:extLst>
          </p:cNvPr>
          <p:cNvPicPr/>
          <p:nvPr/>
        </p:nvPicPr>
        <p:blipFill>
          <a:blip r:embed="rId2"/>
          <a:stretch>
            <a:fillRect/>
          </a:stretch>
        </p:blipFill>
        <p:spPr>
          <a:xfrm>
            <a:off x="1965960" y="786117"/>
            <a:ext cx="8260080"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p:spPr>
      </p:pic>
    </p:spTree>
    <p:extLst>
      <p:ext uri="{BB962C8B-B14F-4D97-AF65-F5344CB8AC3E}">
        <p14:creationId xmlns:p14="http://schemas.microsoft.com/office/powerpoint/2010/main" val="3448897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81" name="Straight Connector 80">
            <a:extLst>
              <a:ext uri="{FF2B5EF4-FFF2-40B4-BE49-F238E27FC236}">
                <a16:creationId xmlns:a16="http://schemas.microsoft.com/office/drawing/2014/main" id="{F7929A09-678C-4A03-9192-D3ABDB100A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2AE7A30D-F763-48A9-B021-367243ACC7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08802A17-F58E-4777-8B2E-30D25A1F08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7CF0A719-ACE5-4354-8E32-02A7322A7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17065D51-633B-43A1-B84D-EB91C0819B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91" name="Rectangle 90">
            <a:extLst>
              <a:ext uri="{FF2B5EF4-FFF2-40B4-BE49-F238E27FC236}">
                <a16:creationId xmlns:a16="http://schemas.microsoft.com/office/drawing/2014/main" id="{70436A05-7748-4CBE-B3D5-A0DCE20E2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B1A9020-40AB-A055-CA19-CDD09F38CBED}"/>
              </a:ext>
            </a:extLst>
          </p:cNvPr>
          <p:cNvPicPr>
            <a:picLocks noChangeAspect="1"/>
          </p:cNvPicPr>
          <p:nvPr/>
        </p:nvPicPr>
        <p:blipFill>
          <a:blip r:embed="rId2"/>
          <a:stretch>
            <a:fillRect/>
          </a:stretch>
        </p:blipFill>
        <p:spPr>
          <a:xfrm>
            <a:off x="5269920" y="1962785"/>
            <a:ext cx="1652159" cy="2932430"/>
          </a:xfrm>
          <a:prstGeom prst="rect">
            <a:avLst/>
          </a:prstGeom>
        </p:spPr>
      </p:pic>
      <p:sp>
        <p:nvSpPr>
          <p:cNvPr id="2" name="Title 1">
            <a:extLst>
              <a:ext uri="{FF2B5EF4-FFF2-40B4-BE49-F238E27FC236}">
                <a16:creationId xmlns:a16="http://schemas.microsoft.com/office/drawing/2014/main" id="{90042618-B15D-3AEC-26CB-7325472606EA}"/>
              </a:ext>
            </a:extLst>
          </p:cNvPr>
          <p:cNvSpPr>
            <a:spLocks noGrp="1"/>
          </p:cNvSpPr>
          <p:nvPr>
            <p:ph type="title"/>
          </p:nvPr>
        </p:nvSpPr>
        <p:spPr>
          <a:xfrm>
            <a:off x="7532710" y="381001"/>
            <a:ext cx="3971902" cy="2580743"/>
          </a:xfrm>
        </p:spPr>
        <p:txBody>
          <a:bodyPr vert="horz" lIns="91440" tIns="45720" rIns="91440" bIns="45720" rtlCol="0" anchor="b">
            <a:normAutofit fontScale="90000"/>
          </a:bodyPr>
          <a:lstStyle/>
          <a:p>
            <a:r>
              <a:rPr lang="en-US" sz="2400" dirty="0" err="1"/>
              <a:t>Evs</a:t>
            </a:r>
            <a:r>
              <a:rPr lang="en-US" sz="2400" dirty="0"/>
              <a:t>, Batteries, Solar Panels, pharmaceutical products, ship making, nuclear power equipment, 3D printed products… (photos from field trips)</a:t>
            </a:r>
          </a:p>
        </p:txBody>
      </p:sp>
      <p:sp>
        <p:nvSpPr>
          <p:cNvPr id="93" name="Snip Diagonal Corner Rectangle 6">
            <a:extLst>
              <a:ext uri="{FF2B5EF4-FFF2-40B4-BE49-F238E27FC236}">
                <a16:creationId xmlns:a16="http://schemas.microsoft.com/office/drawing/2014/main" id="{D13BBBF2-EC65-4D97-A653-0154D46C2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2"/>
            <a:ext cx="7219522" cy="6858000"/>
          </a:xfrm>
          <a:prstGeom prst="snip2DiagRect">
            <a:avLst>
              <a:gd name="adj1" fmla="val 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7B3725C-9C28-2D96-9851-E22F0AF5B934}"/>
              </a:ext>
            </a:extLst>
          </p:cNvPr>
          <p:cNvPicPr>
            <a:picLocks noChangeAspect="1"/>
          </p:cNvPicPr>
          <p:nvPr/>
        </p:nvPicPr>
        <p:blipFill rotWithShape="1">
          <a:blip r:embed="rId3"/>
          <a:srcRect l="8657" r="6768" b="1"/>
          <a:stretch/>
        </p:blipFill>
        <p:spPr>
          <a:xfrm>
            <a:off x="3002038" y="3243065"/>
            <a:ext cx="4066029" cy="3605669"/>
          </a:xfrm>
          <a:prstGeom prst="rect">
            <a:avLst/>
          </a:prstGeom>
        </p:spPr>
      </p:pic>
      <p:pic>
        <p:nvPicPr>
          <p:cNvPr id="4" name="Picture 3">
            <a:extLst>
              <a:ext uri="{FF2B5EF4-FFF2-40B4-BE49-F238E27FC236}">
                <a16:creationId xmlns:a16="http://schemas.microsoft.com/office/drawing/2014/main" id="{3B6929E5-AFAE-4874-A957-B1E649FDB759}"/>
              </a:ext>
            </a:extLst>
          </p:cNvPr>
          <p:cNvPicPr>
            <a:picLocks noChangeAspect="1"/>
          </p:cNvPicPr>
          <p:nvPr/>
        </p:nvPicPr>
        <p:blipFill rotWithShape="1">
          <a:blip r:embed="rId4"/>
          <a:srcRect r="12467" b="-1"/>
          <a:stretch/>
        </p:blipFill>
        <p:spPr>
          <a:xfrm>
            <a:off x="-2" y="-2"/>
            <a:ext cx="4551358" cy="3899758"/>
          </a:xfrm>
          <a:custGeom>
            <a:avLst/>
            <a:gdLst/>
            <a:ahLst/>
            <a:cxnLst/>
            <a:rect l="l" t="t" r="r" b="b"/>
            <a:pathLst>
              <a:path w="4551358" h="3899758">
                <a:moveTo>
                  <a:pt x="0" y="0"/>
                </a:moveTo>
                <a:lnTo>
                  <a:pt x="4551358" y="0"/>
                </a:lnTo>
                <a:lnTo>
                  <a:pt x="4551358" y="3077500"/>
                </a:lnTo>
                <a:lnTo>
                  <a:pt x="2843111" y="3077500"/>
                </a:lnTo>
                <a:lnTo>
                  <a:pt x="2843111" y="3899758"/>
                </a:lnTo>
                <a:lnTo>
                  <a:pt x="0" y="3899758"/>
                </a:lnTo>
                <a:close/>
              </a:path>
            </a:pathLst>
          </a:custGeom>
        </p:spPr>
      </p:pic>
      <p:pic>
        <p:nvPicPr>
          <p:cNvPr id="7" name="Picture 6">
            <a:extLst>
              <a:ext uri="{FF2B5EF4-FFF2-40B4-BE49-F238E27FC236}">
                <a16:creationId xmlns:a16="http://schemas.microsoft.com/office/drawing/2014/main" id="{70F78D32-E210-8FED-6667-7631C793A827}"/>
              </a:ext>
            </a:extLst>
          </p:cNvPr>
          <p:cNvPicPr>
            <a:picLocks noChangeAspect="1"/>
          </p:cNvPicPr>
          <p:nvPr/>
        </p:nvPicPr>
        <p:blipFill rotWithShape="1">
          <a:blip r:embed="rId5"/>
          <a:srcRect l="23375" r="19301" b="-1"/>
          <a:stretch/>
        </p:blipFill>
        <p:spPr>
          <a:xfrm>
            <a:off x="4709539" y="-9255"/>
            <a:ext cx="2358526" cy="3085835"/>
          </a:xfrm>
          <a:prstGeom prst="rect">
            <a:avLst/>
          </a:prstGeom>
        </p:spPr>
      </p:pic>
      <p:pic>
        <p:nvPicPr>
          <p:cNvPr id="6" name="Picture 5" descr="A black and white train&#10;&#10;Description automatically generated">
            <a:extLst>
              <a:ext uri="{FF2B5EF4-FFF2-40B4-BE49-F238E27FC236}">
                <a16:creationId xmlns:a16="http://schemas.microsoft.com/office/drawing/2014/main" id="{1B6A1810-ED18-E7B0-F77E-0FB4243E2216}"/>
              </a:ext>
            </a:extLst>
          </p:cNvPr>
          <p:cNvPicPr>
            <a:picLocks noChangeAspect="1"/>
          </p:cNvPicPr>
          <p:nvPr/>
        </p:nvPicPr>
        <p:blipFill rotWithShape="1">
          <a:blip r:embed="rId6">
            <a:extLst>
              <a:ext uri="{28A0092B-C50C-407E-A947-70E740481C1C}">
                <a14:useLocalDpi xmlns:a14="http://schemas.microsoft.com/office/drawing/2010/main" val="0"/>
              </a:ext>
            </a:extLst>
          </a:blip>
          <a:srcRect l="23345" r="4" b="4"/>
          <a:stretch/>
        </p:blipFill>
        <p:spPr>
          <a:xfrm>
            <a:off x="-9523" y="4057650"/>
            <a:ext cx="2852636" cy="2791084"/>
          </a:xfrm>
          <a:prstGeom prst="rect">
            <a:avLst/>
          </a:prstGeom>
        </p:spPr>
      </p:pic>
      <p:grpSp>
        <p:nvGrpSpPr>
          <p:cNvPr id="95" name="Group 94">
            <a:extLst>
              <a:ext uri="{FF2B5EF4-FFF2-40B4-BE49-F238E27FC236}">
                <a16:creationId xmlns:a16="http://schemas.microsoft.com/office/drawing/2014/main" id="{215F115D-311A-47D5-B1CD-1A50E97839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96" name="Straight Connector 95">
              <a:extLst>
                <a:ext uri="{FF2B5EF4-FFF2-40B4-BE49-F238E27FC236}">
                  <a16:creationId xmlns:a16="http://schemas.microsoft.com/office/drawing/2014/main" id="{D08DB52B-4E71-4E91-B808-67754E8CA9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D89D2B60-44AE-4927-A039-933BC4C60B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20D09CE4-163A-4D5E-B267-00D613DE43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170BFD91-6B8F-47C5-A0F9-9591DDAFE55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5380DB04-959F-4BE5-BBF8-E3F81DCFE5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2" name="Picture 11">
            <a:extLst>
              <a:ext uri="{FF2B5EF4-FFF2-40B4-BE49-F238E27FC236}">
                <a16:creationId xmlns:a16="http://schemas.microsoft.com/office/drawing/2014/main" id="{4764EB2A-5715-209D-04E8-C156CD096B1B}"/>
              </a:ext>
            </a:extLst>
          </p:cNvPr>
          <p:cNvPicPr>
            <a:picLocks noChangeAspect="1"/>
          </p:cNvPicPr>
          <p:nvPr/>
        </p:nvPicPr>
        <p:blipFill>
          <a:blip r:embed="rId2"/>
          <a:stretch>
            <a:fillRect/>
          </a:stretch>
        </p:blipFill>
        <p:spPr>
          <a:xfrm>
            <a:off x="7235824" y="3867786"/>
            <a:ext cx="4956176" cy="2932430"/>
          </a:xfrm>
          <a:prstGeom prst="rect">
            <a:avLst/>
          </a:prstGeom>
        </p:spPr>
      </p:pic>
    </p:spTree>
    <p:extLst>
      <p:ext uri="{BB962C8B-B14F-4D97-AF65-F5344CB8AC3E}">
        <p14:creationId xmlns:p14="http://schemas.microsoft.com/office/powerpoint/2010/main" val="2794452931"/>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2d786ac-0851-4c3e-8a43-06d10b9b035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6B8FC80A8C0E4B86C88F903ACFA903" ma:contentTypeVersion="15" ma:contentTypeDescription="Create a new document." ma:contentTypeScope="" ma:versionID="0ce3b7f7b00b8855b1fe4dfa9b5e3303">
  <xsd:schema xmlns:xsd="http://www.w3.org/2001/XMLSchema" xmlns:xs="http://www.w3.org/2001/XMLSchema" xmlns:p="http://schemas.microsoft.com/office/2006/metadata/properties" xmlns:ns3="42d786ac-0851-4c3e-8a43-06d10b9b0358" xmlns:ns4="7c7c5d44-5102-41b9-85ee-262d141ead3f" targetNamespace="http://schemas.microsoft.com/office/2006/metadata/properties" ma:root="true" ma:fieldsID="0f54054b47b4603239a35a066fdc0f0a" ns3:_="" ns4:_="">
    <xsd:import namespace="42d786ac-0851-4c3e-8a43-06d10b9b0358"/>
    <xsd:import namespace="7c7c5d44-5102-41b9-85ee-262d141ead3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_activity" minOccurs="0"/>
                <xsd:element ref="ns4:SharedWithUsers" minOccurs="0"/>
                <xsd:element ref="ns4:SharedWithDetails" minOccurs="0"/>
                <xsd:element ref="ns4:SharingHintHash" minOccurs="0"/>
                <xsd:element ref="ns3:MediaServiceObjectDetectorVersion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d786ac-0851-4c3e-8a43-06d10b9b03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2"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7c5d44-5102-41b9-85ee-262d141ead3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A5A712-E014-4B8C-83E8-D049EABD9599}">
  <ds:schemaRefs>
    <ds:schemaRef ds:uri="http://schemas.microsoft.com/office/2006/documentManagement/types"/>
    <ds:schemaRef ds:uri="42d786ac-0851-4c3e-8a43-06d10b9b0358"/>
    <ds:schemaRef ds:uri="http://www.w3.org/XML/1998/namespace"/>
    <ds:schemaRef ds:uri="http://schemas.microsoft.com/office/infopath/2007/PartnerControls"/>
    <ds:schemaRef ds:uri="http://schemas.openxmlformats.org/package/2006/metadata/core-properties"/>
    <ds:schemaRef ds:uri="http://purl.org/dc/dcmitype/"/>
    <ds:schemaRef ds:uri="http://purl.org/dc/terms/"/>
    <ds:schemaRef ds:uri="7c7c5d44-5102-41b9-85ee-262d141ead3f"/>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6ED2CE40-25CB-4F70-AA33-4C5724C0A2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d786ac-0851-4c3e-8a43-06d10b9b0358"/>
    <ds:schemaRef ds:uri="7c7c5d44-5102-41b9-85ee-262d141ead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10FA62-0C51-41F2-BDB6-B0FE355D54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Slice</Template>
  <TotalTime>822</TotalTime>
  <Words>329</Words>
  <Application>Microsoft Office PowerPoint</Application>
  <PresentationFormat>Widescreen</PresentationFormat>
  <Paragraphs>17</Paragraphs>
  <Slides>18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Century Gothic</vt:lpstr>
      <vt:lpstr>Wingdings 3</vt:lpstr>
      <vt:lpstr>Slice</vt:lpstr>
      <vt:lpstr> China’s Export restructuring and Manufacturing Outsourcing</vt:lpstr>
      <vt:lpstr>Key questions:   identify the critical sectors of china’s export growth and its export ambitions to major markets like europe and the global south.   Analyze the movement of china's manufacturing outsourcing and its impact upon trade.    </vt:lpstr>
      <vt:lpstr>PowerPoint Presentation</vt:lpstr>
      <vt:lpstr>PowerPoint Presentation</vt:lpstr>
      <vt:lpstr>PowerPoint Presentation</vt:lpstr>
      <vt:lpstr>PowerPoint Presentation</vt:lpstr>
      <vt:lpstr>PowerPoint Presentation</vt:lpstr>
      <vt:lpstr>PowerPoint Presentation</vt:lpstr>
      <vt:lpstr>Evs, Batteries, Solar Panels, pharmaceutical products, ship making, nuclear power equipment, 3D printed products… (photos from field trips)</vt:lpstr>
      <vt:lpstr>PowerPoint Presentation</vt:lpstr>
      <vt:lpstr>China is currently undergoing significant industrial, trade, and investment restructuring. The country is shifting its economic focus from real estate, infrastructure building, and labor-intensive manufacturing to high-tech research and development, logistics, advanced manufacturing, and cultural/tourism consumption.</vt:lpstr>
      <vt:lpstr>PowerPoint Presentation</vt:lpstr>
      <vt:lpstr>PowerPoint Presentation</vt:lpstr>
      <vt:lpstr>PowerPoint Presentation</vt:lpstr>
      <vt:lpstr>Outward Investment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NOL Fellowship</dc:title>
  <dc:creator>Kong Tuan Yuen</dc:creator>
  <cp:lastModifiedBy>Gang Chen</cp:lastModifiedBy>
  <cp:revision>35</cp:revision>
  <dcterms:created xsi:type="dcterms:W3CDTF">2024-05-06T11:18:11Z</dcterms:created>
  <dcterms:modified xsi:type="dcterms:W3CDTF">2024-06-25T15:13:53Z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0x0101001F6B8FC80A8C0E4B86C88F903ACFA903</vt:lpwstr>
  </property>
</Properties>
</file>